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C0BA8DD-DB2F-460A-B63F-E10C7DE5F56F}">
  <a:tblStyle styleId="{FC0BA8DD-DB2F-460A-B63F-E10C7DE5F56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sdn.microsoft.com/en-us/library/windows/desktop/dn788627(v=vs.85).asp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Microsoft/DirectX-Graphics-Samples/blob/master/MiniEngine/Core/d3dx12.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sdn.microsoft.com/en-us/library/windows/desktop/dn899217(v=vs.85).aspx#synchronization_ap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sdn.microsoft.com/en-us/library/windows/desktop/bb173059(v=vs.85).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sdn.microsoft.com/en-us/library/windows/desktop/dn899206(v=vs.85).aspx#resource_types_and_view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Component_Object_Mode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Computer Graphics</a:t>
            </a:r>
          </a:p>
        </p:txBody>
      </p:sp>
      <p:sp>
        <p:nvSpPr>
          <p:cNvPr id="55" name="Shape 55"/>
          <p:cNvSpPr txBox="1"/>
          <p:nvPr>
            <p:ph idx="1" type="subTitle"/>
          </p:nvPr>
        </p:nvSpPr>
        <p:spPr>
          <a:xfrm>
            <a:off x="311700" y="2834125"/>
            <a:ext cx="8520599" cy="2228999"/>
          </a:xfrm>
          <a:prstGeom prst="rect">
            <a:avLst/>
          </a:prstGeom>
        </p:spPr>
        <p:txBody>
          <a:bodyPr anchorCtr="0" anchor="t" bIns="91425" lIns="91425" rIns="91425" tIns="91425">
            <a:noAutofit/>
          </a:bodyPr>
          <a:lstStyle/>
          <a:p>
            <a:pPr lvl="0" rtl="0">
              <a:spcBef>
                <a:spcPts val="0"/>
              </a:spcBef>
              <a:buNone/>
            </a:pPr>
            <a:r>
              <a:rPr lang="en"/>
              <a:t>Basic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311700" y="1152475"/>
            <a:ext cx="8520600" cy="3849000"/>
          </a:xfrm>
          <a:prstGeom prst="rect">
            <a:avLst/>
          </a:prstGeom>
        </p:spPr>
        <p:txBody>
          <a:bodyPr anchorCtr="0" anchor="t" bIns="91425" lIns="91425" rIns="91425" tIns="91425">
            <a:noAutofit/>
          </a:bodyPr>
          <a:lstStyle/>
          <a:p>
            <a:pPr lvl="0" rtl="0" algn="just">
              <a:spcBef>
                <a:spcPts val="0"/>
              </a:spcBef>
              <a:spcAft>
                <a:spcPts val="0"/>
              </a:spcAft>
              <a:buNone/>
            </a:pPr>
            <a:r>
              <a:rPr lang="en" sz="1400"/>
              <a:t>For backward compatibility and features check, Direct3D provides us with a way to check which is the highest Direct3D - and other features - level supported by the host.</a:t>
            </a:r>
          </a:p>
          <a:p>
            <a:pPr lvl="0" rtl="0" algn="just">
              <a:spcBef>
                <a:spcPts val="0"/>
              </a:spcBef>
              <a:spcAft>
                <a:spcPts val="0"/>
              </a:spcAft>
              <a:buNone/>
            </a:pPr>
            <a:r>
              <a:rPr lang="en" sz="1400"/>
              <a:t>Most common versions will be any in between 9 (legacy) and 12 (newest)</a:t>
            </a:r>
          </a:p>
          <a:p>
            <a:pPr lvl="0" rtl="0" algn="just">
              <a:spcBef>
                <a:spcPts val="0"/>
              </a:spcBef>
              <a:spcAft>
                <a:spcPts val="0"/>
              </a:spcAft>
              <a:buNone/>
            </a:pPr>
            <a:r>
              <a:rPr lang="en" sz="1400"/>
              <a:t>Checking for support is crucial to ensure we will not use any features not supported by the platform. Also, we could plan on falling back to older SDKs should the main one is not supported.</a:t>
            </a:r>
          </a:p>
          <a:p>
            <a:pPr lvl="0" rtl="0" algn="just">
              <a:spcBef>
                <a:spcPts val="0"/>
              </a:spcBef>
              <a:spcAft>
                <a:spcPts val="0"/>
              </a:spcAft>
              <a:buNone/>
            </a:pPr>
            <a:r>
              <a:t/>
            </a:r>
            <a:endParaRPr sz="1400"/>
          </a:p>
          <a:p>
            <a:pPr lvl="0" rtl="0" algn="just">
              <a:spcBef>
                <a:spcPts val="0"/>
              </a:spcBef>
              <a:spcAft>
                <a:spcPts val="0"/>
              </a:spcAft>
              <a:buNone/>
            </a:pPr>
            <a:r>
              <a:rPr lang="en" sz="1400"/>
              <a:t>For this, D3D provides us with</a:t>
            </a:r>
          </a:p>
          <a:p>
            <a:pPr lvl="0" rtl="0" algn="just">
              <a:spcBef>
                <a:spcPts val="0"/>
              </a:spcBef>
              <a:spcAft>
                <a:spcPts val="0"/>
              </a:spcAft>
              <a:buNone/>
            </a:pPr>
            <a:r>
              <a:t/>
            </a:r>
            <a:endParaRPr sz="1400"/>
          </a:p>
          <a:p>
            <a:pPr lvl="0" rtl="0" algn="just">
              <a:spcBef>
                <a:spcPts val="0"/>
              </a:spcBef>
              <a:spcAft>
                <a:spcPts val="0"/>
              </a:spcAft>
              <a:buNone/>
            </a:pPr>
            <a:r>
              <a:rPr lang="en" sz="1400"/>
              <a:t>	</a:t>
            </a:r>
            <a:r>
              <a:rPr lang="en" sz="1400">
                <a:solidFill>
                  <a:srgbClr val="F1C232"/>
                </a:solidFill>
                <a:latin typeface="Courier New"/>
                <a:ea typeface="Courier New"/>
                <a:cs typeface="Courier New"/>
                <a:sym typeface="Courier New"/>
              </a:rPr>
              <a:t>HRESULT ID3D12Device::CheckFeatureSupport</a:t>
            </a:r>
          </a:p>
          <a:p>
            <a:pPr lvl="0" rtl="0" algn="just">
              <a:spcBef>
                <a:spcPts val="0"/>
              </a:spcBef>
              <a:spcAft>
                <a:spcPts val="0"/>
              </a:spcAft>
              <a:buNone/>
            </a:pPr>
            <a:r>
              <a:t/>
            </a:r>
            <a:endParaRPr sz="1400"/>
          </a:p>
          <a:p>
            <a:pPr lvl="0" rtl="0" algn="just">
              <a:spcBef>
                <a:spcPts val="0"/>
              </a:spcBef>
              <a:spcAft>
                <a:spcPts val="0"/>
              </a:spcAft>
              <a:buNone/>
            </a:pPr>
            <a:r>
              <a:rPr lang="en" sz="1400"/>
              <a:t>D3D12_FEATURE - enum for the features we want to check: D3D12_DATA_*</a:t>
            </a:r>
          </a:p>
          <a:p>
            <a:pPr indent="-304800" lvl="0" marL="457200" rtl="0" algn="just">
              <a:spcBef>
                <a:spcPts val="0"/>
              </a:spcBef>
              <a:spcAft>
                <a:spcPts val="0"/>
              </a:spcAft>
              <a:buClr>
                <a:srgbClr val="E69138"/>
              </a:buClr>
              <a:buSzPct val="100000"/>
              <a:buChar char="-"/>
            </a:pPr>
            <a:r>
              <a:rPr lang="en" sz="1200">
                <a:solidFill>
                  <a:srgbClr val="E69138"/>
                </a:solidFill>
              </a:rPr>
              <a:t>_ARCHITECTURE, _FEATURE_LEVELS, _FROMAT_SUPPORT, _MULTISAMPLING_QUALITY_LEVELS</a:t>
            </a:r>
          </a:p>
          <a:p>
            <a:pPr lvl="0" rtl="0" algn="just">
              <a:spcBef>
                <a:spcPts val="0"/>
              </a:spcBef>
              <a:spcAft>
                <a:spcPts val="0"/>
              </a:spcAft>
              <a:buNone/>
            </a:pPr>
            <a:r>
              <a:t/>
            </a:r>
            <a:endParaRPr sz="1200"/>
          </a:p>
          <a:p>
            <a:pPr lvl="0" rtl="0" algn="just">
              <a:spcBef>
                <a:spcPts val="0"/>
              </a:spcBef>
              <a:spcAft>
                <a:spcPts val="0"/>
              </a:spcAft>
              <a:buNone/>
            </a:pPr>
            <a:r>
              <a:t/>
            </a:r>
            <a:endParaRPr sz="1200"/>
          </a:p>
          <a:p>
            <a:pPr lvl="0" rtl="0" algn="just">
              <a:spcBef>
                <a:spcPts val="0"/>
              </a:spcBef>
              <a:spcAft>
                <a:spcPts val="0"/>
              </a:spcAft>
              <a:buNone/>
            </a:pPr>
            <a:r>
              <a:rPr lang="en" sz="1200"/>
              <a:t>For example, DXGI_FEATURE_DATA_FEATURE_SUPPORT is the one we would use to obtain the maximum API level supported.</a:t>
            </a:r>
          </a:p>
          <a:p>
            <a:pPr lvl="0" rtl="0" algn="just">
              <a:spcBef>
                <a:spcPts val="0"/>
              </a:spcBef>
              <a:spcAft>
                <a:spcPts val="0"/>
              </a:spcAft>
              <a:buNone/>
            </a:pPr>
            <a:r>
              <a:t/>
            </a:r>
            <a:endParaRPr sz="1400"/>
          </a:p>
        </p:txBody>
      </p:sp>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Features - Support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3185337" y="2999675"/>
            <a:ext cx="1392300" cy="903300"/>
          </a:xfrm>
          <a:prstGeom prst="rect">
            <a:avLst/>
          </a:prstGeom>
          <a:solidFill>
            <a:srgbClr val="666666"/>
          </a:solidFill>
          <a:ln>
            <a:noFill/>
          </a:ln>
        </p:spPr>
        <p:txBody>
          <a:bodyPr anchorCtr="0" anchor="t" bIns="91425" lIns="91425" rIns="91425" tIns="91425">
            <a:noAutofit/>
          </a:bodyPr>
          <a:lstStyle/>
          <a:p>
            <a:pPr lvl="0" rtl="0" algn="r">
              <a:spcBef>
                <a:spcPts val="0"/>
              </a:spcBef>
              <a:buNone/>
            </a:pPr>
            <a:r>
              <a:rPr lang="en" sz="800">
                <a:solidFill>
                  <a:srgbClr val="B7B7B7"/>
                </a:solidFill>
              </a:rPr>
              <a:t>4X magnified buffers</a:t>
            </a:r>
          </a:p>
          <a:p>
            <a:pPr lvl="0" rtl="0" algn="r">
              <a:spcBef>
                <a:spcPts val="0"/>
              </a:spcBef>
              <a:buNone/>
            </a:pPr>
            <a:r>
              <a:rPr lang="en" sz="600">
                <a:solidFill>
                  <a:srgbClr val="666666"/>
                </a:solidFill>
              </a:rPr>
              <a:t>4 subpixels per pixel</a:t>
            </a:r>
          </a:p>
        </p:txBody>
      </p:sp>
      <p:sp>
        <p:nvSpPr>
          <p:cNvPr id="194" name="Shape 194"/>
          <p:cNvSpPr txBox="1"/>
          <p:nvPr>
            <p:ph idx="1" type="body"/>
          </p:nvPr>
        </p:nvSpPr>
        <p:spPr>
          <a:xfrm>
            <a:off x="311700" y="1152475"/>
            <a:ext cx="8520600" cy="1311300"/>
          </a:xfrm>
          <a:prstGeom prst="rect">
            <a:avLst/>
          </a:prstGeom>
        </p:spPr>
        <p:txBody>
          <a:bodyPr anchorCtr="0" anchor="t" bIns="91425" lIns="91425" rIns="91425" tIns="91425">
            <a:noAutofit/>
          </a:bodyPr>
          <a:lstStyle/>
          <a:p>
            <a:pPr lvl="0" rtl="0" algn="just">
              <a:spcBef>
                <a:spcPts val="0"/>
              </a:spcBef>
              <a:buNone/>
            </a:pPr>
            <a:r>
              <a:rPr lang="en" sz="1400"/>
              <a:t>The GPU provides us with mechanisms for reduce “stair-steps” effect when rendering geometries. These is a natural effect of drawing with pixels, which are not infinite. The lower the resolution, the less available pixels, hence the effect. By increasing the resolution, with more pixels available, AA might not be needed.</a:t>
            </a:r>
          </a:p>
          <a:p>
            <a:pPr lvl="0" algn="just">
              <a:spcBef>
                <a:spcPts val="0"/>
              </a:spcBef>
              <a:buNone/>
            </a:pPr>
            <a:r>
              <a:rPr lang="en" sz="1400"/>
              <a:t>Two major techniques to handle this issue are:</a:t>
            </a:r>
          </a:p>
        </p:txBody>
      </p:sp>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Features - Multisampling</a:t>
            </a:r>
          </a:p>
        </p:txBody>
      </p:sp>
      <p:sp>
        <p:nvSpPr>
          <p:cNvPr id="196" name="Shape 196"/>
          <p:cNvSpPr/>
          <p:nvPr/>
        </p:nvSpPr>
        <p:spPr>
          <a:xfrm>
            <a:off x="415275" y="3745028"/>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611025" y="3745028"/>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806776" y="3745028"/>
            <a:ext cx="195599"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1002526" y="3745028"/>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415275" y="3549274"/>
            <a:ext cx="195600"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611025" y="3549274"/>
            <a:ext cx="195600"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806776" y="3549274"/>
            <a:ext cx="195599"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1002526" y="3549274"/>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415275" y="3175997"/>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611025" y="3175997"/>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806776" y="3175997"/>
            <a:ext cx="195599"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1002526" y="3175997"/>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415275" y="3353520"/>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611025" y="3353520"/>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806776" y="3353520"/>
            <a:ext cx="195599"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1002526" y="3353520"/>
            <a:ext cx="195600"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1275607" y="3006310"/>
            <a:ext cx="246000" cy="1048200"/>
          </a:xfrm>
          <a:prstGeom prst="leftBrace">
            <a:avLst>
              <a:gd fmla="val 8333" name="adj1"/>
              <a:gd fmla="val 50000" name="adj2"/>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txBox="1"/>
          <p:nvPr/>
        </p:nvSpPr>
        <p:spPr>
          <a:xfrm>
            <a:off x="1599076" y="3881610"/>
            <a:ext cx="1166700" cy="322200"/>
          </a:xfrm>
          <a:prstGeom prst="rect">
            <a:avLst/>
          </a:prstGeom>
          <a:noFill/>
          <a:ln>
            <a:noFill/>
          </a:ln>
        </p:spPr>
        <p:txBody>
          <a:bodyPr anchorCtr="0" anchor="t" bIns="91425" lIns="91425" rIns="91425" tIns="91425">
            <a:noAutofit/>
          </a:bodyPr>
          <a:lstStyle/>
          <a:p>
            <a:pPr lvl="0" algn="ctr">
              <a:spcBef>
                <a:spcPts val="0"/>
              </a:spcBef>
              <a:buNone/>
            </a:pPr>
            <a:r>
              <a:rPr lang="en" sz="1000">
                <a:solidFill>
                  <a:srgbClr val="F1C232"/>
                </a:solidFill>
              </a:rPr>
              <a:t>Multisampling</a:t>
            </a:r>
          </a:p>
        </p:txBody>
      </p:sp>
      <p:sp>
        <p:nvSpPr>
          <p:cNvPr id="214" name="Shape 214"/>
          <p:cNvSpPr txBox="1"/>
          <p:nvPr/>
        </p:nvSpPr>
        <p:spPr>
          <a:xfrm>
            <a:off x="1599076" y="2846000"/>
            <a:ext cx="1166700" cy="3222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F1C232"/>
                </a:solidFill>
              </a:rPr>
              <a:t>Supersampling</a:t>
            </a:r>
          </a:p>
        </p:txBody>
      </p:sp>
      <p:sp>
        <p:nvSpPr>
          <p:cNvPr id="215" name="Shape 215"/>
          <p:cNvSpPr txBox="1"/>
          <p:nvPr/>
        </p:nvSpPr>
        <p:spPr>
          <a:xfrm rot="-5400000">
            <a:off x="1653804" y="3410539"/>
            <a:ext cx="764700" cy="2400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E69138"/>
                </a:solidFill>
              </a:rPr>
              <a:t>quality</a:t>
            </a:r>
          </a:p>
        </p:txBody>
      </p:sp>
      <p:sp>
        <p:nvSpPr>
          <p:cNvPr id="216" name="Shape 216"/>
          <p:cNvSpPr txBox="1"/>
          <p:nvPr/>
        </p:nvSpPr>
        <p:spPr>
          <a:xfrm rot="-5400000">
            <a:off x="1946382" y="3410539"/>
            <a:ext cx="764700" cy="2400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E69138"/>
                </a:solidFill>
              </a:rPr>
              <a:t>performance</a:t>
            </a:r>
          </a:p>
        </p:txBody>
      </p:sp>
      <p:sp>
        <p:nvSpPr>
          <p:cNvPr id="217" name="Shape 217"/>
          <p:cNvSpPr/>
          <p:nvPr/>
        </p:nvSpPr>
        <p:spPr>
          <a:xfrm>
            <a:off x="1761601" y="3161103"/>
            <a:ext cx="162000" cy="162000"/>
          </a:xfrm>
          <a:prstGeom prst="mathPlus">
            <a:avLst>
              <a:gd fmla="val 23520" name="adj1"/>
            </a:avLst>
          </a:prstGeom>
          <a:no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2501310" y="3750750"/>
            <a:ext cx="162000" cy="162000"/>
          </a:xfrm>
          <a:prstGeom prst="mathPlus">
            <a:avLst>
              <a:gd fmla="val 23520" name="adj1"/>
            </a:avLst>
          </a:prstGeom>
          <a:no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2467382" y="3110524"/>
            <a:ext cx="230100" cy="248100"/>
          </a:xfrm>
          <a:prstGeom prst="mathMinus">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1734661" y="3715740"/>
            <a:ext cx="230100" cy="248100"/>
          </a:xfrm>
          <a:prstGeom prst="mathMinus">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3114600" y="3078750"/>
            <a:ext cx="1392300" cy="903300"/>
          </a:xfrm>
          <a:prstGeom prst="rect">
            <a:avLst/>
          </a:prstGeom>
          <a:solidFill>
            <a:srgbClr val="434343"/>
          </a:solidFill>
          <a:ln>
            <a:noFill/>
          </a:ln>
        </p:spPr>
        <p:txBody>
          <a:bodyPr anchorCtr="0" anchor="t" bIns="91425" lIns="91425" rIns="91425" tIns="91425">
            <a:noAutofit/>
          </a:bodyPr>
          <a:lstStyle/>
          <a:p>
            <a:pPr lvl="0" rtl="0" algn="r">
              <a:spcBef>
                <a:spcPts val="0"/>
              </a:spcBef>
              <a:buNone/>
            </a:pPr>
            <a:r>
              <a:rPr lang="en" sz="800">
                <a:solidFill>
                  <a:srgbClr val="B7B7B7"/>
                </a:solidFill>
              </a:rPr>
              <a:t>4X magnified buffers</a:t>
            </a:r>
          </a:p>
          <a:p>
            <a:pPr lvl="0" algn="r">
              <a:spcBef>
                <a:spcPts val="0"/>
              </a:spcBef>
              <a:buNone/>
            </a:pPr>
            <a:r>
              <a:rPr lang="en" sz="600">
                <a:solidFill>
                  <a:srgbClr val="666666"/>
                </a:solidFill>
              </a:rPr>
              <a:t>4 subpixels per pixel</a:t>
            </a:r>
          </a:p>
        </p:txBody>
      </p:sp>
      <p:sp>
        <p:nvSpPr>
          <p:cNvPr id="222" name="Shape 222"/>
          <p:cNvSpPr/>
          <p:nvPr/>
        </p:nvSpPr>
        <p:spPr>
          <a:xfrm>
            <a:off x="3115940" y="3532523"/>
            <a:ext cx="692100" cy="449100"/>
          </a:xfrm>
          <a:prstGeom prst="rect">
            <a:avLst/>
          </a:prstGeom>
          <a:solidFill>
            <a:srgbClr val="B7B7B7"/>
          </a:solidFill>
          <a:ln>
            <a:noFill/>
          </a:ln>
        </p:spPr>
        <p:txBody>
          <a:bodyPr anchorCtr="0" anchor="ctr" bIns="91425" lIns="91425" rIns="91425" tIns="91425">
            <a:noAutofit/>
          </a:bodyPr>
          <a:lstStyle/>
          <a:p>
            <a:pPr lvl="0" rtl="0" algn="ctr">
              <a:spcBef>
                <a:spcPts val="0"/>
              </a:spcBef>
              <a:buNone/>
            </a:pPr>
            <a:r>
              <a:rPr lang="en" sz="600">
                <a:solidFill>
                  <a:srgbClr val="434343"/>
                </a:solidFill>
              </a:rPr>
              <a:t>Original size </a:t>
            </a:r>
          </a:p>
          <a:p>
            <a:pPr lvl="0" algn="ctr">
              <a:spcBef>
                <a:spcPts val="0"/>
              </a:spcBef>
              <a:buNone/>
            </a:pPr>
            <a:r>
              <a:rPr lang="en" sz="600">
                <a:solidFill>
                  <a:srgbClr val="434343"/>
                </a:solidFill>
              </a:rPr>
              <a:t>back and depth buffer</a:t>
            </a:r>
          </a:p>
        </p:txBody>
      </p:sp>
      <p:sp>
        <p:nvSpPr>
          <p:cNvPr id="223" name="Shape 223"/>
          <p:cNvSpPr/>
          <p:nvPr/>
        </p:nvSpPr>
        <p:spPr>
          <a:xfrm rot="10800000">
            <a:off x="2765947" y="3006432"/>
            <a:ext cx="246000" cy="1048200"/>
          </a:xfrm>
          <a:prstGeom prst="leftBrace">
            <a:avLst>
              <a:gd fmla="val 8333" name="adj1"/>
              <a:gd fmla="val 50000" name="adj2"/>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rot="10800000">
            <a:off x="7556822" y="3006457"/>
            <a:ext cx="246000" cy="1048200"/>
          </a:xfrm>
          <a:prstGeom prst="leftBrace">
            <a:avLst>
              <a:gd fmla="val 8333" name="adj1"/>
              <a:gd fmla="val 50000" name="adj2"/>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8049450" y="3717265"/>
            <a:ext cx="195600" cy="195600"/>
          </a:xfrm>
          <a:prstGeom prst="rect">
            <a:avLst/>
          </a:prstGeom>
          <a:solidFill>
            <a:srgbClr val="99999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8245200" y="3717265"/>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8440951" y="3717265"/>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8636701" y="3717265"/>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8049450" y="3521512"/>
            <a:ext cx="195600"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8245200" y="3521512"/>
            <a:ext cx="195600"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8440951" y="3521512"/>
            <a:ext cx="195600" cy="195600"/>
          </a:xfrm>
          <a:prstGeom prst="rect">
            <a:avLst/>
          </a:prstGeom>
          <a:solidFill>
            <a:srgbClr val="66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232" name="Shape 232"/>
          <p:cNvSpPr/>
          <p:nvPr/>
        </p:nvSpPr>
        <p:spPr>
          <a:xfrm>
            <a:off x="8636701" y="3521512"/>
            <a:ext cx="195600" cy="195600"/>
          </a:xfrm>
          <a:prstGeom prst="rect">
            <a:avLst/>
          </a:prstGeom>
          <a:solidFill>
            <a:srgbClr val="66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233" name="Shape 233"/>
          <p:cNvSpPr/>
          <p:nvPr/>
        </p:nvSpPr>
        <p:spPr>
          <a:xfrm>
            <a:off x="8049450" y="3148235"/>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8245200" y="3148235"/>
            <a:ext cx="195600" cy="1956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8440951" y="3148235"/>
            <a:ext cx="195600" cy="195600"/>
          </a:xfrm>
          <a:prstGeom prst="rect">
            <a:avLst/>
          </a:prstGeom>
          <a:solidFill>
            <a:srgbClr val="99999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8636701" y="3148235"/>
            <a:ext cx="195600" cy="195600"/>
          </a:xfrm>
          <a:prstGeom prst="rect">
            <a:avLst/>
          </a:prstGeom>
          <a:solidFill>
            <a:srgbClr val="99999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8049450" y="3325758"/>
            <a:ext cx="195600" cy="195600"/>
          </a:xfrm>
          <a:prstGeom prst="rect">
            <a:avLst/>
          </a:prstGeom>
          <a:solidFill>
            <a:srgbClr val="66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238" name="Shape 238"/>
          <p:cNvSpPr/>
          <p:nvPr/>
        </p:nvSpPr>
        <p:spPr>
          <a:xfrm>
            <a:off x="8245200" y="3325758"/>
            <a:ext cx="195600" cy="195600"/>
          </a:xfrm>
          <a:prstGeom prst="rect">
            <a:avLst/>
          </a:prstGeom>
          <a:solidFill>
            <a:srgbClr val="66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239" name="Shape 239"/>
          <p:cNvSpPr/>
          <p:nvPr/>
        </p:nvSpPr>
        <p:spPr>
          <a:xfrm>
            <a:off x="8440951" y="3325758"/>
            <a:ext cx="195600"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8636701" y="3325758"/>
            <a:ext cx="195600" cy="195600"/>
          </a:xfrm>
          <a:prstGeom prst="rect">
            <a:avLst/>
          </a:prstGeom>
          <a:solidFill>
            <a:srgbClr val="000000"/>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1" name="Shape 241"/>
          <p:cNvCxnSpPr/>
          <p:nvPr/>
        </p:nvCxnSpPr>
        <p:spPr>
          <a:xfrm>
            <a:off x="4647250" y="3520000"/>
            <a:ext cx="1917600" cy="0"/>
          </a:xfrm>
          <a:prstGeom prst="straightConnector1">
            <a:avLst/>
          </a:prstGeom>
          <a:noFill/>
          <a:ln cap="flat" cmpd="sng" w="9525">
            <a:solidFill>
              <a:srgbClr val="6AA84F"/>
            </a:solidFill>
            <a:prstDash val="solid"/>
            <a:round/>
            <a:headEnd len="lg" w="lg" type="none"/>
            <a:tailEnd len="lg" w="lg" type="stealth"/>
          </a:ln>
        </p:spPr>
      </p:cxnSp>
      <p:sp>
        <p:nvSpPr>
          <p:cNvPr id="242" name="Shape 242"/>
          <p:cNvSpPr txBox="1"/>
          <p:nvPr/>
        </p:nvSpPr>
        <p:spPr>
          <a:xfrm>
            <a:off x="6564850" y="3358900"/>
            <a:ext cx="1092900" cy="3222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FFD966"/>
                </a:solidFill>
              </a:rPr>
              <a:t>resolve</a:t>
            </a:r>
          </a:p>
          <a:p>
            <a:pPr lvl="0" algn="ctr">
              <a:spcBef>
                <a:spcPts val="0"/>
              </a:spcBef>
              <a:buNone/>
            </a:pPr>
            <a:r>
              <a:rPr lang="en" sz="800">
                <a:solidFill>
                  <a:srgbClr val="999999"/>
                </a:solidFill>
              </a:rPr>
              <a:t>(downsample)</a:t>
            </a:r>
          </a:p>
        </p:txBody>
      </p:sp>
      <p:sp>
        <p:nvSpPr>
          <p:cNvPr id="243" name="Shape 243"/>
          <p:cNvSpPr txBox="1"/>
          <p:nvPr/>
        </p:nvSpPr>
        <p:spPr>
          <a:xfrm>
            <a:off x="4710499" y="2956025"/>
            <a:ext cx="1876199" cy="369600"/>
          </a:xfrm>
          <a:prstGeom prst="rect">
            <a:avLst/>
          </a:prstGeom>
          <a:noFill/>
          <a:ln>
            <a:noFill/>
          </a:ln>
        </p:spPr>
        <p:txBody>
          <a:bodyPr anchorCtr="0" anchor="t" bIns="91425" lIns="91425" rIns="91425" tIns="91425">
            <a:noAutofit/>
          </a:bodyPr>
          <a:lstStyle/>
          <a:p>
            <a:pPr lvl="0" algn="ctr">
              <a:spcBef>
                <a:spcPts val="0"/>
              </a:spcBef>
              <a:buNone/>
            </a:pPr>
            <a:r>
              <a:rPr lang="en" sz="1000">
                <a:solidFill>
                  <a:srgbClr val="999999"/>
                </a:solidFill>
              </a:rPr>
              <a:t>Computes colors per subpixel</a:t>
            </a:r>
          </a:p>
        </p:txBody>
      </p:sp>
      <p:sp>
        <p:nvSpPr>
          <p:cNvPr id="244" name="Shape 244"/>
          <p:cNvSpPr txBox="1"/>
          <p:nvPr/>
        </p:nvSpPr>
        <p:spPr>
          <a:xfrm>
            <a:off x="4690475" y="3714375"/>
            <a:ext cx="1876200" cy="369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999999"/>
                </a:solidFill>
              </a:rPr>
              <a:t>Computes color per pixel, then shares with subpixels</a:t>
            </a:r>
          </a:p>
        </p:txBody>
      </p:sp>
      <p:sp>
        <p:nvSpPr>
          <p:cNvPr id="245" name="Shape 245"/>
          <p:cNvSpPr txBox="1"/>
          <p:nvPr/>
        </p:nvSpPr>
        <p:spPr>
          <a:xfrm>
            <a:off x="381050" y="4547491"/>
            <a:ext cx="8451300" cy="5283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999999"/>
                </a:solidFill>
              </a:rPr>
              <a:t>The final product’s (downsampled buffer) colors, are obtained by averaging the color of the each 4-subpixels block into each original pixel.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System - Residency</a:t>
            </a:r>
          </a:p>
        </p:txBody>
      </p:sp>
      <p:sp>
        <p:nvSpPr>
          <p:cNvPr id="251" name="Shape 25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lgn="just">
              <a:spcBef>
                <a:spcPts val="0"/>
              </a:spcBef>
              <a:buNone/>
            </a:pPr>
            <a:r>
              <a:rPr lang="en" sz="1400"/>
              <a:t>Just like in OS memory management, residency refers to a set of pages which are loaded in memory for the system (in our case the GPU) to use. Then, we have a working set, which is a subset of this resident one, and is defined by those pages which were recently used in a window of time.</a:t>
            </a:r>
          </a:p>
          <a:p>
            <a:pPr lvl="0" rtl="0" algn="just">
              <a:spcBef>
                <a:spcPts val="0"/>
              </a:spcBef>
              <a:buNone/>
            </a:pPr>
            <a:r>
              <a:rPr lang="en" sz="1400"/>
              <a:t>When the GPU is not using a portion of memory, it will evict those blocks, freeing up space for optimization or bringing up more needed resources.</a:t>
            </a:r>
          </a:p>
          <a:p>
            <a:pPr lvl="0" rtl="0" algn="just">
              <a:spcBef>
                <a:spcPts val="0"/>
              </a:spcBef>
              <a:buNone/>
            </a:pPr>
            <a:r>
              <a:rPr lang="en" sz="1400"/>
              <a:t>What are we loading (binding) in memory: </a:t>
            </a:r>
            <a:r>
              <a:rPr lang="en" sz="1400">
                <a:solidFill>
                  <a:srgbClr val="F1C232"/>
                </a:solidFill>
              </a:rPr>
              <a:t>RESOURCES </a:t>
            </a:r>
            <a:r>
              <a:rPr lang="en" sz="1400"/>
              <a:t>(textures, sounds, etc…)</a:t>
            </a:r>
          </a:p>
          <a:p>
            <a:pPr lvl="0" rtl="0" algn="just">
              <a:spcBef>
                <a:spcPts val="0"/>
              </a:spcBef>
              <a:buNone/>
            </a:pPr>
            <a:r>
              <a:rPr lang="en" sz="1400"/>
              <a:t>How can we manage their life-cycle:</a:t>
            </a:r>
          </a:p>
          <a:p>
            <a:pPr indent="-317500" lvl="0" marL="457200" rtl="0" algn="just">
              <a:spcBef>
                <a:spcPts val="0"/>
              </a:spcBef>
              <a:buSzPct val="100000"/>
              <a:buChar char="-"/>
            </a:pPr>
            <a:r>
              <a:rPr lang="en" sz="1400"/>
              <a:t>Create (load) and Destroy (evict) resources on demand</a:t>
            </a:r>
          </a:p>
          <a:p>
            <a:pPr indent="-317500" lvl="0" marL="457200" rtl="0" algn="just">
              <a:spcBef>
                <a:spcPts val="0"/>
              </a:spcBef>
              <a:buSzPct val="100000"/>
              <a:buChar char="-"/>
            </a:pPr>
            <a:r>
              <a:rPr lang="en" sz="1400"/>
              <a:t>Using D3D12 mechanisms:</a:t>
            </a:r>
          </a:p>
          <a:p>
            <a:pPr indent="-228600" lvl="1" marL="914400" rtl="0" algn="just">
              <a:spcBef>
                <a:spcPts val="0"/>
              </a:spcBef>
              <a:buFont typeface="Courier New"/>
              <a:buChar char="-"/>
            </a:pPr>
            <a:r>
              <a:rPr lang="en">
                <a:latin typeface="Courier New"/>
                <a:ea typeface="Courier New"/>
                <a:cs typeface="Courier New"/>
                <a:sym typeface="Courier New"/>
              </a:rPr>
              <a:t>HRESULT D3D12MakeResident</a:t>
            </a:r>
          </a:p>
          <a:p>
            <a:pPr indent="-228600" lvl="1" marL="914400" rtl="0" algn="just">
              <a:spcBef>
                <a:spcPts val="0"/>
              </a:spcBef>
              <a:buFont typeface="Courier New"/>
              <a:buChar char="-"/>
            </a:pPr>
            <a:r>
              <a:rPr lang="en">
                <a:latin typeface="Courier New"/>
                <a:ea typeface="Courier New"/>
                <a:cs typeface="Courier New"/>
                <a:sym typeface="Courier New"/>
              </a:rPr>
              <a:t>HRESULT D3D12Evict</a:t>
            </a:r>
          </a:p>
        </p:txBody>
      </p:sp>
      <p:sp>
        <p:nvSpPr>
          <p:cNvPr id="252" name="Shape 252"/>
          <p:cNvSpPr/>
          <p:nvPr/>
        </p:nvSpPr>
        <p:spPr>
          <a:xfrm>
            <a:off x="5953773" y="4361849"/>
            <a:ext cx="2322600" cy="6861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a:solidFill>
                  <a:srgbClr val="FFFFFF"/>
                </a:solidFill>
              </a:rPr>
              <a:t>GPU</a:t>
            </a:r>
          </a:p>
          <a:p>
            <a:pPr lvl="0" rtl="0" algn="ctr">
              <a:spcBef>
                <a:spcPts val="0"/>
              </a:spcBef>
              <a:buNone/>
            </a:pPr>
            <a:r>
              <a:rPr lang="en">
                <a:solidFill>
                  <a:srgbClr val="38761D"/>
                </a:solidFill>
              </a:rPr>
              <a:t>(NVIDIA / AMD)</a:t>
            </a:r>
          </a:p>
        </p:txBody>
      </p:sp>
      <p:sp>
        <p:nvSpPr>
          <p:cNvPr id="253" name="Shape 253"/>
          <p:cNvSpPr/>
          <p:nvPr/>
        </p:nvSpPr>
        <p:spPr>
          <a:xfrm>
            <a:off x="7410898" y="4361850"/>
            <a:ext cx="865500" cy="316800"/>
          </a:xfrm>
          <a:prstGeom prst="rect">
            <a:avLst/>
          </a:prstGeom>
          <a:solidFill>
            <a:srgbClr val="38761D"/>
          </a:solidFill>
          <a:ln>
            <a:noFill/>
          </a:ln>
        </p:spPr>
        <p:txBody>
          <a:bodyPr anchorCtr="0" anchor="ctr" bIns="91425" lIns="91425" rIns="91425" tIns="91425">
            <a:noAutofit/>
          </a:bodyPr>
          <a:lstStyle/>
          <a:p>
            <a:pPr lvl="0" algn="ctr">
              <a:spcBef>
                <a:spcPts val="0"/>
              </a:spcBef>
              <a:buNone/>
            </a:pPr>
            <a:r>
              <a:rPr lang="en">
                <a:solidFill>
                  <a:srgbClr val="B6D7A8"/>
                </a:solidFill>
              </a:rPr>
              <a:t>VRAM</a:t>
            </a:r>
          </a:p>
        </p:txBody>
      </p:sp>
      <p:grpSp>
        <p:nvGrpSpPr>
          <p:cNvPr id="254" name="Shape 254"/>
          <p:cNvGrpSpPr/>
          <p:nvPr/>
        </p:nvGrpSpPr>
        <p:grpSpPr>
          <a:xfrm>
            <a:off x="8171223" y="2779050"/>
            <a:ext cx="606300" cy="1111200"/>
            <a:chOff x="7540498" y="2779050"/>
            <a:chExt cx="606300" cy="1111200"/>
          </a:xfrm>
        </p:grpSpPr>
        <p:sp>
          <p:nvSpPr>
            <p:cNvPr id="255" name="Shape 255"/>
            <p:cNvSpPr/>
            <p:nvPr/>
          </p:nvSpPr>
          <p:spPr>
            <a:xfrm>
              <a:off x="7607123" y="2823981"/>
              <a:ext cx="473050" cy="572700"/>
            </a:xfrm>
            <a:prstGeom prst="flowChartMagneticDisk">
              <a:avLst/>
            </a:prstGeom>
            <a:solidFill>
              <a:srgbClr val="E0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800"/>
                <a:t>DISK</a:t>
              </a:r>
            </a:p>
          </p:txBody>
        </p:sp>
        <p:sp>
          <p:nvSpPr>
            <p:cNvPr id="256" name="Shape 256"/>
            <p:cNvSpPr/>
            <p:nvPr/>
          </p:nvSpPr>
          <p:spPr>
            <a:xfrm>
              <a:off x="7577098" y="3604950"/>
              <a:ext cx="533100" cy="232800"/>
            </a:xfrm>
            <a:prstGeom prst="rect">
              <a:avLst/>
            </a:prstGeom>
            <a:solidFill>
              <a:srgbClr val="E06666"/>
            </a:solidFill>
            <a:ln>
              <a:noFill/>
            </a:ln>
          </p:spPr>
          <p:txBody>
            <a:bodyPr anchorCtr="0" anchor="ctr" bIns="91425" lIns="91425" rIns="91425" tIns="91425">
              <a:noAutofit/>
            </a:bodyPr>
            <a:lstStyle/>
            <a:p>
              <a:pPr lvl="0" algn="ctr">
                <a:spcBef>
                  <a:spcPts val="0"/>
                </a:spcBef>
                <a:buNone/>
              </a:pPr>
              <a:r>
                <a:rPr lang="en" sz="800"/>
                <a:t>RAM</a:t>
              </a:r>
            </a:p>
          </p:txBody>
        </p:sp>
        <p:sp>
          <p:nvSpPr>
            <p:cNvPr id="257" name="Shape 257"/>
            <p:cNvSpPr/>
            <p:nvPr/>
          </p:nvSpPr>
          <p:spPr>
            <a:xfrm>
              <a:off x="7540498" y="2779050"/>
              <a:ext cx="606300" cy="1111200"/>
            </a:xfrm>
            <a:prstGeom prst="rect">
              <a:avLst/>
            </a:prstGeom>
            <a:noFill/>
            <a:ln cap="flat" cmpd="sng" w="9525">
              <a:solidFill>
                <a:srgbClr val="FFD9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8" name="Shape 258"/>
            <p:cNvCxnSpPr>
              <a:stCxn id="255" idx="3"/>
              <a:endCxn id="256" idx="0"/>
            </p:cNvCxnSpPr>
            <p:nvPr/>
          </p:nvCxnSpPr>
          <p:spPr>
            <a:xfrm>
              <a:off x="7843648" y="3396681"/>
              <a:ext cx="0" cy="208200"/>
            </a:xfrm>
            <a:prstGeom prst="straightConnector1">
              <a:avLst/>
            </a:prstGeom>
            <a:noFill/>
            <a:ln cap="flat" cmpd="sng" w="9525">
              <a:solidFill>
                <a:srgbClr val="E06666"/>
              </a:solidFill>
              <a:prstDash val="solid"/>
              <a:round/>
              <a:headEnd len="lg" w="lg" type="stealth"/>
              <a:tailEnd len="lg" w="lg" type="stealth"/>
            </a:ln>
          </p:spPr>
        </p:cxnSp>
      </p:grpSp>
      <p:sp>
        <p:nvSpPr>
          <p:cNvPr id="259" name="Shape 259"/>
          <p:cNvSpPr txBox="1"/>
          <p:nvPr/>
        </p:nvSpPr>
        <p:spPr>
          <a:xfrm>
            <a:off x="7210023" y="3912776"/>
            <a:ext cx="961200" cy="2082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1C232"/>
                </a:solidFill>
              </a:rPr>
              <a:t>Read/Write</a:t>
            </a:r>
          </a:p>
        </p:txBody>
      </p:sp>
      <p:sp>
        <p:nvSpPr>
          <p:cNvPr id="260" name="Shape 260"/>
          <p:cNvSpPr/>
          <p:nvPr/>
        </p:nvSpPr>
        <p:spPr>
          <a:xfrm>
            <a:off x="8515500" y="4361850"/>
            <a:ext cx="316800" cy="316800"/>
          </a:xfrm>
          <a:prstGeom prst="mathMultiply">
            <a:avLst>
              <a:gd fmla="val 23520" name="adj1"/>
            </a:avLst>
          </a:prstGeom>
          <a:solidFill>
            <a:srgbClr val="E06666"/>
          </a:solidFill>
          <a:ln>
            <a:noFill/>
          </a:ln>
        </p:spPr>
        <p:txBody>
          <a:bodyPr anchorCtr="0" anchor="ctr" bIns="91425" lIns="91425" rIns="91425" tIns="91425">
            <a:noAutofit/>
          </a:bodyPr>
          <a:lstStyle/>
          <a:p>
            <a:pPr lvl="0">
              <a:spcBef>
                <a:spcPts val="0"/>
              </a:spcBef>
              <a:buNone/>
            </a:pPr>
            <a:r>
              <a:t/>
            </a:r>
            <a:endParaRPr/>
          </a:p>
        </p:txBody>
      </p:sp>
      <p:cxnSp>
        <p:nvCxnSpPr>
          <p:cNvPr id="261" name="Shape 261"/>
          <p:cNvCxnSpPr/>
          <p:nvPr/>
        </p:nvCxnSpPr>
        <p:spPr>
          <a:xfrm>
            <a:off x="8287050" y="4520250"/>
            <a:ext cx="217800" cy="0"/>
          </a:xfrm>
          <a:prstGeom prst="straightConnector1">
            <a:avLst/>
          </a:prstGeom>
          <a:noFill/>
          <a:ln cap="flat" cmpd="sng" w="9525">
            <a:solidFill>
              <a:srgbClr val="E06666"/>
            </a:solidFill>
            <a:prstDash val="solid"/>
            <a:round/>
            <a:headEnd len="lg" w="lg" type="none"/>
            <a:tailEnd len="lg" w="lg" type="stealth"/>
          </a:ln>
        </p:spPr>
      </p:cxnSp>
      <p:cxnSp>
        <p:nvCxnSpPr>
          <p:cNvPr id="262" name="Shape 262"/>
          <p:cNvCxnSpPr>
            <a:stCxn id="257" idx="2"/>
            <a:endCxn id="253" idx="0"/>
          </p:cNvCxnSpPr>
          <p:nvPr/>
        </p:nvCxnSpPr>
        <p:spPr>
          <a:xfrm rot="5400000">
            <a:off x="7923273" y="3810750"/>
            <a:ext cx="471600" cy="630600"/>
          </a:xfrm>
          <a:prstGeom prst="bentConnector3">
            <a:avLst>
              <a:gd fmla="val 50000" name="adj1"/>
            </a:avLst>
          </a:prstGeom>
          <a:noFill/>
          <a:ln cap="flat" cmpd="sng" w="9525">
            <a:solidFill>
              <a:srgbClr val="F1C232"/>
            </a:solidFill>
            <a:prstDash val="solid"/>
            <a:round/>
            <a:headEnd len="lg" w="lg" type="stealth"/>
            <a:tailEnd len="lg" w="lg" type="stealth"/>
          </a:ln>
        </p:spPr>
      </p:cxnSp>
      <p:sp>
        <p:nvSpPr>
          <p:cNvPr id="263" name="Shape 263"/>
          <p:cNvSpPr txBox="1"/>
          <p:nvPr/>
        </p:nvSpPr>
        <p:spPr>
          <a:xfrm>
            <a:off x="8398049" y="4678650"/>
            <a:ext cx="551700"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evict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just">
              <a:spcBef>
                <a:spcPts val="0"/>
              </a:spcBef>
              <a:spcAft>
                <a:spcPts val="0"/>
              </a:spcAft>
              <a:buNone/>
            </a:pPr>
            <a:r>
              <a:rPr lang="en" sz="1200"/>
              <a:t>The GPU has its own processor, different than the system’s CPU. Ideally, these two will work in parallel, with no serialized jobs, hence not </a:t>
            </a:r>
            <a:r>
              <a:rPr lang="en" sz="1200">
                <a:solidFill>
                  <a:srgbClr val="E06666"/>
                </a:solidFill>
              </a:rPr>
              <a:t>idle </a:t>
            </a:r>
            <a:r>
              <a:rPr lang="en" sz="1200"/>
              <a:t>waiting for the other to finish processing.</a:t>
            </a:r>
          </a:p>
          <a:p>
            <a:pPr lvl="0" rtl="0" algn="just">
              <a:spcBef>
                <a:spcPts val="0"/>
              </a:spcBef>
              <a:spcAft>
                <a:spcPts val="0"/>
              </a:spcAft>
              <a:buNone/>
            </a:pPr>
            <a:r>
              <a:t/>
            </a:r>
            <a:endParaRPr sz="1200"/>
          </a:p>
          <a:p>
            <a:pPr lvl="0" rtl="0" algn="just">
              <a:spcBef>
                <a:spcPts val="0"/>
              </a:spcBef>
              <a:spcAft>
                <a:spcPts val="0"/>
              </a:spcAft>
              <a:buNone/>
            </a:pPr>
            <a:r>
              <a:rPr lang="en" sz="1200"/>
              <a:t>The CPU submits commands to the GPU via the GPU’s ID3D12CommandQueue interface, then,  the GPU will execute them in FIFO fashion (hence the queue).</a:t>
            </a:r>
          </a:p>
          <a:p>
            <a:pPr lvl="0" rtl="0" algn="just">
              <a:spcBef>
                <a:spcPts val="0"/>
              </a:spcBef>
              <a:spcAft>
                <a:spcPts val="0"/>
              </a:spcAft>
              <a:buNone/>
            </a:pPr>
            <a:r>
              <a:t/>
            </a:r>
            <a:endParaRPr sz="1200"/>
          </a:p>
          <a:p>
            <a:pPr lvl="0" rtl="0" algn="just">
              <a:spcBef>
                <a:spcPts val="0"/>
              </a:spcBef>
              <a:spcAft>
                <a:spcPts val="0"/>
              </a:spcAft>
              <a:buNone/>
            </a:pPr>
            <a:r>
              <a:rPr lang="en" sz="1200"/>
              <a:t>The command queue, command lists and other interfaces are defined and created by the device interface.</a:t>
            </a:r>
          </a:p>
          <a:p>
            <a:pPr lvl="0" rtl="0" algn="just">
              <a:spcBef>
                <a:spcPts val="0"/>
              </a:spcBef>
              <a:spcAft>
                <a:spcPts val="0"/>
              </a:spcAft>
              <a:buNone/>
            </a:pPr>
            <a:r>
              <a:t/>
            </a:r>
            <a:endParaRPr sz="1200"/>
          </a:p>
          <a:p>
            <a:pPr lvl="0" rtl="0" algn="just">
              <a:spcBef>
                <a:spcPts val="0"/>
              </a:spcBef>
              <a:spcAft>
                <a:spcPts val="0"/>
              </a:spcAft>
              <a:buNone/>
            </a:pPr>
            <a:r>
              <a:t/>
            </a:r>
            <a:endParaRPr sz="1200"/>
          </a:p>
          <a:p>
            <a:pPr lvl="0" rtl="0" algn="just">
              <a:spcBef>
                <a:spcPts val="0"/>
              </a:spcBef>
              <a:spcAft>
                <a:spcPts val="0"/>
              </a:spcAft>
              <a:buNone/>
            </a:pPr>
            <a:r>
              <a:rPr lang="en" sz="1200"/>
              <a:t>The data structure and functions to utilize are:</a:t>
            </a:r>
          </a:p>
          <a:p>
            <a:pPr lvl="0" rtl="0" algn="just">
              <a:spcBef>
                <a:spcPts val="0"/>
              </a:spcBef>
              <a:spcAft>
                <a:spcPts val="0"/>
              </a:spcAft>
              <a:buNone/>
            </a:pPr>
            <a:r>
              <a:t/>
            </a:r>
            <a:endParaRPr sz="1200"/>
          </a:p>
          <a:p>
            <a:pPr lvl="0" rtl="0" algn="just">
              <a:spcBef>
                <a:spcPts val="0"/>
              </a:spcBef>
              <a:spcAft>
                <a:spcPts val="0"/>
              </a:spcAft>
              <a:buNone/>
            </a:pPr>
            <a:r>
              <a:t/>
            </a:r>
            <a:endParaRPr sz="1200"/>
          </a:p>
          <a:p>
            <a:pPr indent="-304800" lvl="0" marL="457200" rtl="0" algn="just">
              <a:spcBef>
                <a:spcPts val="0"/>
              </a:spcBef>
              <a:spcAft>
                <a:spcPts val="0"/>
              </a:spcAft>
              <a:buSzPct val="100000"/>
              <a:buFont typeface="Courier New"/>
              <a:buChar char="-"/>
            </a:pPr>
            <a:r>
              <a:rPr lang="en" sz="1200">
                <a:latin typeface="Courier New"/>
                <a:ea typeface="Courier New"/>
                <a:cs typeface="Courier New"/>
                <a:sym typeface="Courier New"/>
              </a:rPr>
              <a:t>ID3D12CommandQueue</a:t>
            </a:r>
          </a:p>
          <a:p>
            <a:pPr indent="-304800" lvl="0" marL="457200" rtl="0" algn="just">
              <a:spcBef>
                <a:spcPts val="0"/>
              </a:spcBef>
              <a:spcAft>
                <a:spcPts val="0"/>
              </a:spcAft>
              <a:buSzPct val="100000"/>
              <a:buFont typeface="Courier New"/>
              <a:buChar char="-"/>
            </a:pPr>
            <a:r>
              <a:rPr lang="en" sz="1200">
                <a:latin typeface="Courier New"/>
                <a:ea typeface="Courier New"/>
                <a:cs typeface="Courier New"/>
                <a:sym typeface="Courier New"/>
              </a:rPr>
              <a:t>ID3D12GraphicsCommandLists</a:t>
            </a:r>
          </a:p>
          <a:p>
            <a:pPr indent="-304800" lvl="0" marL="457200" rtl="0" algn="just">
              <a:spcBef>
                <a:spcPts val="0"/>
              </a:spcBef>
              <a:spcAft>
                <a:spcPts val="0"/>
              </a:spcAft>
              <a:buSzPct val="100000"/>
              <a:buFont typeface="Courier New"/>
              <a:buChar char="-"/>
            </a:pPr>
            <a:r>
              <a:rPr lang="en" sz="1200">
                <a:latin typeface="Courier New"/>
                <a:ea typeface="Courier New"/>
                <a:cs typeface="Courier New"/>
                <a:sym typeface="Courier New"/>
              </a:rPr>
              <a:t>ID3D12CommandAllocator (stay tuned)</a:t>
            </a:r>
          </a:p>
        </p:txBody>
      </p:sp>
      <p:sp>
        <p:nvSpPr>
          <p:cNvPr id="269" name="Shape 269"/>
          <p:cNvSpPr/>
          <p:nvPr/>
        </p:nvSpPr>
        <p:spPr>
          <a:xfrm>
            <a:off x="5936125" y="3384585"/>
            <a:ext cx="402900" cy="8409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System - CPU and Command Queues</a:t>
            </a:r>
          </a:p>
        </p:txBody>
      </p:sp>
      <p:sp>
        <p:nvSpPr>
          <p:cNvPr id="271" name="Shape 271"/>
          <p:cNvSpPr/>
          <p:nvPr/>
        </p:nvSpPr>
        <p:spPr>
          <a:xfrm>
            <a:off x="5953773" y="4361849"/>
            <a:ext cx="2322600" cy="6861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a:solidFill>
                  <a:srgbClr val="FFFFFF"/>
                </a:solidFill>
              </a:rPr>
              <a:t>GPU</a:t>
            </a:r>
          </a:p>
          <a:p>
            <a:pPr lvl="0" rtl="0" algn="ctr">
              <a:spcBef>
                <a:spcPts val="0"/>
              </a:spcBef>
              <a:buNone/>
            </a:pPr>
            <a:r>
              <a:rPr lang="en">
                <a:solidFill>
                  <a:srgbClr val="38761D"/>
                </a:solidFill>
              </a:rPr>
              <a:t>(NVIDIA / AMD)</a:t>
            </a:r>
          </a:p>
        </p:txBody>
      </p:sp>
      <p:sp>
        <p:nvSpPr>
          <p:cNvPr id="272" name="Shape 272"/>
          <p:cNvSpPr/>
          <p:nvPr/>
        </p:nvSpPr>
        <p:spPr>
          <a:xfrm>
            <a:off x="7410898" y="4361850"/>
            <a:ext cx="865500" cy="316800"/>
          </a:xfrm>
          <a:prstGeom prst="rect">
            <a:avLst/>
          </a:prstGeom>
          <a:solidFill>
            <a:srgbClr val="38761D"/>
          </a:solidFill>
          <a:ln>
            <a:noFill/>
          </a:ln>
        </p:spPr>
        <p:txBody>
          <a:bodyPr anchorCtr="0" anchor="ctr" bIns="91425" lIns="91425" rIns="91425" tIns="91425">
            <a:noAutofit/>
          </a:bodyPr>
          <a:lstStyle/>
          <a:p>
            <a:pPr lvl="0" rtl="0" algn="ctr">
              <a:spcBef>
                <a:spcPts val="0"/>
              </a:spcBef>
              <a:buNone/>
            </a:pPr>
            <a:r>
              <a:rPr lang="en">
                <a:solidFill>
                  <a:srgbClr val="B6D7A8"/>
                </a:solidFill>
              </a:rPr>
              <a:t>VRAM</a:t>
            </a:r>
          </a:p>
        </p:txBody>
      </p:sp>
      <p:sp>
        <p:nvSpPr>
          <p:cNvPr id="273" name="Shape 273"/>
          <p:cNvSpPr txBox="1"/>
          <p:nvPr/>
        </p:nvSpPr>
        <p:spPr>
          <a:xfrm>
            <a:off x="7210023" y="3912809"/>
            <a:ext cx="961200"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Read/Write</a:t>
            </a:r>
          </a:p>
        </p:txBody>
      </p:sp>
      <p:sp>
        <p:nvSpPr>
          <p:cNvPr id="274" name="Shape 274"/>
          <p:cNvSpPr/>
          <p:nvPr/>
        </p:nvSpPr>
        <p:spPr>
          <a:xfrm>
            <a:off x="8515500" y="4361850"/>
            <a:ext cx="316800" cy="316800"/>
          </a:xfrm>
          <a:prstGeom prst="mathMultiply">
            <a:avLst>
              <a:gd fmla="val 23520" name="adj1"/>
            </a:avLst>
          </a:prstGeom>
          <a:solidFill>
            <a:srgbClr val="E06666"/>
          </a:solidFill>
          <a:ln>
            <a:noFill/>
          </a:ln>
        </p:spPr>
        <p:txBody>
          <a:bodyPr anchorCtr="0" anchor="ctr" bIns="91425" lIns="91425" rIns="91425" tIns="91425">
            <a:noAutofit/>
          </a:bodyPr>
          <a:lstStyle/>
          <a:p>
            <a:pPr lvl="0">
              <a:spcBef>
                <a:spcPts val="0"/>
              </a:spcBef>
              <a:buNone/>
            </a:pPr>
            <a:r>
              <a:t/>
            </a:r>
            <a:endParaRPr/>
          </a:p>
        </p:txBody>
      </p:sp>
      <p:cxnSp>
        <p:nvCxnSpPr>
          <p:cNvPr id="275" name="Shape 275"/>
          <p:cNvCxnSpPr/>
          <p:nvPr/>
        </p:nvCxnSpPr>
        <p:spPr>
          <a:xfrm>
            <a:off x="8287050" y="4520250"/>
            <a:ext cx="217800" cy="0"/>
          </a:xfrm>
          <a:prstGeom prst="straightConnector1">
            <a:avLst/>
          </a:prstGeom>
          <a:noFill/>
          <a:ln cap="flat" cmpd="sng" w="9525">
            <a:solidFill>
              <a:srgbClr val="E06666"/>
            </a:solidFill>
            <a:prstDash val="solid"/>
            <a:round/>
            <a:headEnd len="lg" w="lg" type="none"/>
            <a:tailEnd len="lg" w="lg" type="stealth"/>
          </a:ln>
        </p:spPr>
      </p:cxnSp>
      <p:cxnSp>
        <p:nvCxnSpPr>
          <p:cNvPr id="276" name="Shape 276"/>
          <p:cNvCxnSpPr>
            <a:stCxn id="277" idx="2"/>
            <a:endCxn id="272" idx="0"/>
          </p:cNvCxnSpPr>
          <p:nvPr/>
        </p:nvCxnSpPr>
        <p:spPr>
          <a:xfrm rot="5400000">
            <a:off x="7809225" y="3924600"/>
            <a:ext cx="471600" cy="402900"/>
          </a:xfrm>
          <a:prstGeom prst="bentConnector3">
            <a:avLst>
              <a:gd fmla="val 50000" name="adj1"/>
            </a:avLst>
          </a:prstGeom>
          <a:noFill/>
          <a:ln cap="flat" cmpd="sng" w="9525">
            <a:solidFill>
              <a:srgbClr val="F1C232"/>
            </a:solidFill>
            <a:prstDash val="solid"/>
            <a:round/>
            <a:headEnd len="lg" w="lg" type="stealth"/>
            <a:tailEnd len="lg" w="lg" type="stealth"/>
          </a:ln>
        </p:spPr>
      </p:cxnSp>
      <p:sp>
        <p:nvSpPr>
          <p:cNvPr id="278" name="Shape 278"/>
          <p:cNvSpPr txBox="1"/>
          <p:nvPr/>
        </p:nvSpPr>
        <p:spPr>
          <a:xfrm>
            <a:off x="8398049" y="4678650"/>
            <a:ext cx="551700"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Evict</a:t>
            </a:r>
          </a:p>
        </p:txBody>
      </p:sp>
      <p:sp>
        <p:nvSpPr>
          <p:cNvPr id="279" name="Shape 279"/>
          <p:cNvSpPr/>
          <p:nvPr/>
        </p:nvSpPr>
        <p:spPr>
          <a:xfrm>
            <a:off x="8237848" y="2823981"/>
            <a:ext cx="473050" cy="572700"/>
          </a:xfrm>
          <a:prstGeom prst="flowChartMagneticDisk">
            <a:avLst/>
          </a:prstGeom>
          <a:solidFill>
            <a:srgbClr val="E0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DISK</a:t>
            </a:r>
          </a:p>
        </p:txBody>
      </p:sp>
      <p:sp>
        <p:nvSpPr>
          <p:cNvPr id="280" name="Shape 280"/>
          <p:cNvSpPr/>
          <p:nvPr/>
        </p:nvSpPr>
        <p:spPr>
          <a:xfrm>
            <a:off x="8207823" y="3604950"/>
            <a:ext cx="533100" cy="2328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800"/>
              <a:t>RAM</a:t>
            </a:r>
          </a:p>
        </p:txBody>
      </p:sp>
      <p:sp>
        <p:nvSpPr>
          <p:cNvPr id="277" name="Shape 277"/>
          <p:cNvSpPr/>
          <p:nvPr/>
        </p:nvSpPr>
        <p:spPr>
          <a:xfrm>
            <a:off x="7715325" y="2779050"/>
            <a:ext cx="1062300" cy="1111200"/>
          </a:xfrm>
          <a:prstGeom prst="rect">
            <a:avLst/>
          </a:prstGeom>
          <a:noFill/>
          <a:ln cap="flat" cmpd="sng" w="9525">
            <a:solidFill>
              <a:srgbClr val="FFD9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1" name="Shape 281"/>
          <p:cNvCxnSpPr>
            <a:stCxn id="279" idx="3"/>
            <a:endCxn id="280" idx="0"/>
          </p:cNvCxnSpPr>
          <p:nvPr/>
        </p:nvCxnSpPr>
        <p:spPr>
          <a:xfrm>
            <a:off x="8474373" y="3396681"/>
            <a:ext cx="0" cy="208200"/>
          </a:xfrm>
          <a:prstGeom prst="straightConnector1">
            <a:avLst/>
          </a:prstGeom>
          <a:noFill/>
          <a:ln cap="flat" cmpd="sng" w="9525">
            <a:solidFill>
              <a:srgbClr val="E06666"/>
            </a:solidFill>
            <a:prstDash val="solid"/>
            <a:round/>
            <a:headEnd len="lg" w="lg" type="stealth"/>
            <a:tailEnd len="lg" w="lg" type="stealth"/>
          </a:ln>
        </p:spPr>
      </p:cxnSp>
      <p:sp>
        <p:nvSpPr>
          <p:cNvPr id="282" name="Shape 282"/>
          <p:cNvSpPr/>
          <p:nvPr/>
        </p:nvSpPr>
        <p:spPr>
          <a:xfrm rot="5400000">
            <a:off x="5795872" y="4520100"/>
            <a:ext cx="683400" cy="369600"/>
          </a:xfrm>
          <a:prstGeom prst="rect">
            <a:avLst/>
          </a:prstGeom>
          <a:solidFill>
            <a:srgbClr val="38761D"/>
          </a:solidFill>
          <a:ln>
            <a:noFill/>
          </a:ln>
        </p:spPr>
        <p:txBody>
          <a:bodyPr anchorCtr="0" anchor="ctr" bIns="91425" lIns="91425" rIns="91425" tIns="91425">
            <a:noAutofit/>
          </a:bodyPr>
          <a:lstStyle/>
          <a:p>
            <a:pPr lvl="0" algn="ctr">
              <a:spcBef>
                <a:spcPts val="0"/>
              </a:spcBef>
              <a:buNone/>
            </a:pPr>
            <a:r>
              <a:rPr lang="en" sz="1200">
                <a:solidFill>
                  <a:srgbClr val="93C47D"/>
                </a:solidFill>
              </a:rPr>
              <a:t>Queue</a:t>
            </a:r>
          </a:p>
        </p:txBody>
      </p:sp>
      <p:sp>
        <p:nvSpPr>
          <p:cNvPr id="283" name="Shape 283"/>
          <p:cNvSpPr/>
          <p:nvPr/>
        </p:nvSpPr>
        <p:spPr>
          <a:xfrm>
            <a:off x="7801625" y="3149850"/>
            <a:ext cx="369600" cy="369600"/>
          </a:xfrm>
          <a:prstGeom prst="rect">
            <a:avLst/>
          </a:prstGeom>
          <a:solidFill>
            <a:srgbClr val="E06666"/>
          </a:solidFill>
          <a:ln>
            <a:noFill/>
          </a:ln>
        </p:spPr>
        <p:txBody>
          <a:bodyPr anchorCtr="0" anchor="ctr" bIns="91425" lIns="91425" rIns="91425" tIns="91425">
            <a:noAutofit/>
          </a:bodyPr>
          <a:lstStyle/>
          <a:p>
            <a:pPr lvl="0" algn="ctr">
              <a:spcBef>
                <a:spcPts val="0"/>
              </a:spcBef>
              <a:buNone/>
            </a:pPr>
            <a:r>
              <a:rPr lang="en" sz="600"/>
              <a:t>CPU</a:t>
            </a:r>
          </a:p>
        </p:txBody>
      </p:sp>
      <p:cxnSp>
        <p:nvCxnSpPr>
          <p:cNvPr id="284" name="Shape 284"/>
          <p:cNvCxnSpPr>
            <a:stCxn id="277" idx="1"/>
            <a:endCxn id="282" idx="1"/>
          </p:cNvCxnSpPr>
          <p:nvPr/>
        </p:nvCxnSpPr>
        <p:spPr>
          <a:xfrm flipH="1">
            <a:off x="6137625" y="3334650"/>
            <a:ext cx="1577700" cy="1028700"/>
          </a:xfrm>
          <a:prstGeom prst="bentConnector2">
            <a:avLst/>
          </a:prstGeom>
          <a:noFill/>
          <a:ln cap="flat" cmpd="sng" w="9525">
            <a:solidFill>
              <a:srgbClr val="F1C232"/>
            </a:solidFill>
            <a:prstDash val="solid"/>
            <a:round/>
            <a:headEnd len="lg" w="lg" type="none"/>
            <a:tailEnd len="lg" w="lg" type="stealth"/>
          </a:ln>
        </p:spPr>
      </p:cxnSp>
      <p:sp>
        <p:nvSpPr>
          <p:cNvPr id="285" name="Shape 285"/>
          <p:cNvSpPr txBox="1"/>
          <p:nvPr/>
        </p:nvSpPr>
        <p:spPr>
          <a:xfrm>
            <a:off x="255725" y="4775800"/>
            <a:ext cx="5406600" cy="2709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999999"/>
                </a:solidFill>
              </a:rPr>
              <a:t>IID_PPV_ARGS(&lt;&amp;ComPtrInterface&gt;) → this macro pases the ID of the COM interface we are using to the function</a:t>
            </a:r>
          </a:p>
        </p:txBody>
      </p:sp>
      <p:sp>
        <p:nvSpPr>
          <p:cNvPr id="286" name="Shape 286"/>
          <p:cNvSpPr txBox="1"/>
          <p:nvPr/>
        </p:nvSpPr>
        <p:spPr>
          <a:xfrm>
            <a:off x="6137624" y="3127250"/>
            <a:ext cx="1487399"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ExecuteCommandLists</a:t>
            </a:r>
          </a:p>
        </p:txBody>
      </p:sp>
      <p:sp>
        <p:nvSpPr>
          <p:cNvPr id="287" name="Shape 287"/>
          <p:cNvSpPr txBox="1"/>
          <p:nvPr/>
        </p:nvSpPr>
        <p:spPr>
          <a:xfrm>
            <a:off x="3769425" y="3708983"/>
            <a:ext cx="1979400"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ID3D12GraphicsCommandList</a:t>
            </a:r>
          </a:p>
        </p:txBody>
      </p:sp>
      <p:sp>
        <p:nvSpPr>
          <p:cNvPr id="288" name="Shape 288"/>
          <p:cNvSpPr/>
          <p:nvPr/>
        </p:nvSpPr>
        <p:spPr>
          <a:xfrm>
            <a:off x="6028675" y="3421910"/>
            <a:ext cx="217800" cy="217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9" name="Shape 289"/>
          <p:cNvSpPr/>
          <p:nvPr/>
        </p:nvSpPr>
        <p:spPr>
          <a:xfrm>
            <a:off x="6028675" y="3696135"/>
            <a:ext cx="217800" cy="217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0" name="Shape 290"/>
          <p:cNvSpPr/>
          <p:nvPr/>
        </p:nvSpPr>
        <p:spPr>
          <a:xfrm>
            <a:off x="6028675" y="3970360"/>
            <a:ext cx="217800" cy="217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1" name="Shape 291"/>
          <p:cNvCxnSpPr/>
          <p:nvPr/>
        </p:nvCxnSpPr>
        <p:spPr>
          <a:xfrm>
            <a:off x="5662325" y="3813083"/>
            <a:ext cx="225300" cy="0"/>
          </a:xfrm>
          <a:prstGeom prst="straightConnector1">
            <a:avLst/>
          </a:prstGeom>
          <a:noFill/>
          <a:ln cap="flat" cmpd="sng" w="9525">
            <a:solidFill>
              <a:srgbClr val="F1C232"/>
            </a:solidFill>
            <a:prstDash val="solid"/>
            <a:round/>
            <a:headEnd len="lg" w="lg" type="none"/>
            <a:tailEnd len="lg" w="lg"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spcAft>
                <a:spcPts val="0"/>
              </a:spcAft>
              <a:buNone/>
            </a:pPr>
            <a:r>
              <a:rPr lang="en" sz="1000"/>
              <a:t>The lists will hold references to structures (commands) to be queued and then executed. The </a:t>
            </a:r>
            <a:r>
              <a:rPr lang="en" sz="1000">
                <a:solidFill>
                  <a:srgbClr val="F1C232"/>
                </a:solidFill>
              </a:rPr>
              <a:t>actual memory</a:t>
            </a:r>
            <a:r>
              <a:rPr lang="en" sz="1000"/>
              <a:t> for these structures are held in an entity called a </a:t>
            </a:r>
            <a:r>
              <a:rPr lang="en" sz="1000">
                <a:solidFill>
                  <a:srgbClr val="F1C232"/>
                </a:solidFill>
              </a:rPr>
              <a:t>ID3D12CommandAllocator</a:t>
            </a:r>
            <a:r>
              <a:rPr lang="en" sz="1000">
                <a:solidFill>
                  <a:srgbClr val="999999"/>
                </a:solidFill>
              </a:rPr>
              <a:t> . There are two main types of allocators:</a:t>
            </a:r>
          </a:p>
          <a:p>
            <a:pPr lvl="0" rtl="0" algn="just">
              <a:spcBef>
                <a:spcPts val="0"/>
              </a:spcBef>
              <a:spcAft>
                <a:spcPts val="0"/>
              </a:spcAft>
              <a:buNone/>
            </a:pPr>
            <a:r>
              <a:t/>
            </a:r>
            <a:endParaRPr sz="1000">
              <a:solidFill>
                <a:srgbClr val="999999"/>
              </a:solidFill>
            </a:endParaRPr>
          </a:p>
          <a:p>
            <a:pPr indent="-292100" lvl="0" marL="457200" rtl="0" algn="just">
              <a:spcBef>
                <a:spcPts val="0"/>
              </a:spcBef>
              <a:spcAft>
                <a:spcPts val="0"/>
              </a:spcAft>
              <a:buClr>
                <a:srgbClr val="999999"/>
              </a:buClr>
              <a:buSzPct val="100000"/>
              <a:buAutoNum type="arabicParenR"/>
            </a:pPr>
            <a:r>
              <a:rPr lang="en" sz="1000">
                <a:solidFill>
                  <a:srgbClr val="999999"/>
                </a:solidFill>
              </a:rPr>
              <a:t>D3D12_COMMAND_LIST_TYPE_DIRECT	</a:t>
            </a:r>
          </a:p>
          <a:p>
            <a:pPr indent="457200" lvl="0" marL="457200" rtl="0" algn="just">
              <a:spcBef>
                <a:spcPts val="0"/>
              </a:spcBef>
              <a:spcAft>
                <a:spcPts val="0"/>
              </a:spcAft>
              <a:buNone/>
            </a:pPr>
            <a:r>
              <a:rPr lang="en" sz="1000">
                <a:solidFill>
                  <a:srgbClr val="999999"/>
                </a:solidFill>
              </a:rPr>
              <a:t>- directly and sequentially executed.</a:t>
            </a:r>
          </a:p>
          <a:p>
            <a:pPr indent="-292100" lvl="0" marL="457200" rtl="0" algn="just">
              <a:spcBef>
                <a:spcPts val="0"/>
              </a:spcBef>
              <a:spcAft>
                <a:spcPts val="0"/>
              </a:spcAft>
              <a:buClr>
                <a:srgbClr val="999999"/>
              </a:buClr>
              <a:buSzPct val="100000"/>
              <a:buAutoNum type="arabicParenR"/>
            </a:pPr>
            <a:r>
              <a:rPr lang="en" sz="1000">
                <a:solidFill>
                  <a:srgbClr val="999999"/>
                </a:solidFill>
              </a:rPr>
              <a:t>D3D12_COMMAND_LIST_TYPE_BUNDLE	</a:t>
            </a:r>
          </a:p>
          <a:p>
            <a:pPr indent="0" lvl="0" marL="914400" rtl="0" algn="just">
              <a:spcBef>
                <a:spcPts val="0"/>
              </a:spcBef>
              <a:spcAft>
                <a:spcPts val="0"/>
              </a:spcAft>
              <a:buNone/>
            </a:pPr>
            <a:r>
              <a:rPr lang="en" sz="1000">
                <a:solidFill>
                  <a:srgbClr val="999999"/>
                </a:solidFill>
              </a:rPr>
              <a:t>- optimized lists of commands to be built on INITIALIZATION (preprocessed). Only used to better CPU usage utilization if needed (profiler showing overhead), otherwise, they should not be used.</a:t>
            </a:r>
          </a:p>
          <a:p>
            <a:pPr lvl="0" rtl="0" algn="just">
              <a:spcBef>
                <a:spcPts val="0"/>
              </a:spcBef>
              <a:spcAft>
                <a:spcPts val="0"/>
              </a:spcAft>
              <a:buNone/>
            </a:pPr>
            <a:r>
              <a:t/>
            </a:r>
            <a:endParaRPr sz="1000"/>
          </a:p>
          <a:p>
            <a:pPr lvl="0" rtl="0" algn="just">
              <a:spcBef>
                <a:spcPts val="0"/>
              </a:spcBef>
              <a:spcAft>
                <a:spcPts val="0"/>
              </a:spcAft>
              <a:buNone/>
            </a:pPr>
            <a:r>
              <a:t/>
            </a:r>
            <a:endParaRPr sz="1000"/>
          </a:p>
          <a:p>
            <a:pPr lvl="0" rtl="0" algn="just">
              <a:spcBef>
                <a:spcPts val="0"/>
              </a:spcBef>
              <a:spcAft>
                <a:spcPts val="0"/>
              </a:spcAft>
              <a:buNone/>
            </a:pPr>
            <a:r>
              <a:rPr lang="en" sz="1000"/>
              <a:t>Summarizing, the process is:</a:t>
            </a:r>
          </a:p>
          <a:p>
            <a:pPr lvl="0" rtl="0" algn="just">
              <a:spcBef>
                <a:spcPts val="0"/>
              </a:spcBef>
              <a:spcAft>
                <a:spcPts val="0"/>
              </a:spcAft>
              <a:buNone/>
            </a:pPr>
            <a:r>
              <a:rPr lang="en" sz="1000"/>
              <a:t>	Obtain a command queue from the device	device-&gt;CreateCommandQueue</a:t>
            </a:r>
          </a:p>
          <a:p>
            <a:pPr lvl="0" rtl="0" algn="just">
              <a:spcBef>
                <a:spcPts val="0"/>
              </a:spcBef>
              <a:spcAft>
                <a:spcPts val="0"/>
              </a:spcAft>
              <a:buNone/>
            </a:pPr>
            <a:r>
              <a:rPr lang="en" sz="1000"/>
              <a:t>	Create a command allocator			device-&gt;CreateCommandAllocator</a:t>
            </a:r>
          </a:p>
          <a:p>
            <a:pPr lvl="0" rtl="0" algn="just">
              <a:spcBef>
                <a:spcPts val="0"/>
              </a:spcBef>
              <a:spcAft>
                <a:spcPts val="0"/>
              </a:spcAft>
              <a:buNone/>
            </a:pPr>
            <a:r>
              <a:rPr lang="en" sz="1000"/>
              <a:t>	Create a command list				device-&gt;CreateCommandList</a:t>
            </a:r>
          </a:p>
          <a:p>
            <a:pPr indent="457200" lvl="0" rtl="0" algn="just">
              <a:spcBef>
                <a:spcPts val="0"/>
              </a:spcBef>
              <a:spcAft>
                <a:spcPts val="0"/>
              </a:spcAft>
              <a:buNone/>
            </a:pPr>
            <a:r>
              <a:rPr lang="en" sz="1000"/>
              <a:t>	Add commands				list-&gt;&lt;record command 1 .. k&gt;</a:t>
            </a:r>
          </a:p>
          <a:p>
            <a:pPr indent="457200" lvl="0" rtl="0" algn="just">
              <a:spcBef>
                <a:spcPts val="0"/>
              </a:spcBef>
              <a:spcAft>
                <a:spcPts val="0"/>
              </a:spcAft>
              <a:buNone/>
            </a:pPr>
            <a:r>
              <a:rPr lang="en" sz="1000"/>
              <a:t>	Close the list				cList-&gt;Close</a:t>
            </a:r>
          </a:p>
          <a:p>
            <a:pPr indent="457200" lvl="0" rtl="0" algn="just">
              <a:spcBef>
                <a:spcPts val="0"/>
              </a:spcBef>
              <a:spcAft>
                <a:spcPts val="0"/>
              </a:spcAft>
              <a:buNone/>
            </a:pPr>
            <a:r>
              <a:rPr lang="en" sz="1000"/>
              <a:t>Execute the command list			queue-&gt;ExecuteCommandLists</a:t>
            </a:r>
          </a:p>
          <a:p>
            <a:pPr indent="457200" lvl="0" rtl="0" algn="just">
              <a:spcBef>
                <a:spcPts val="0"/>
              </a:spcBef>
              <a:spcAft>
                <a:spcPts val="0"/>
              </a:spcAft>
              <a:buNone/>
            </a:pPr>
            <a:r>
              <a:rPr lang="en" sz="1000"/>
              <a:t>Reset command lists’				cList-&gt;Reset</a:t>
            </a:r>
          </a:p>
        </p:txBody>
      </p:sp>
      <p:sp>
        <p:nvSpPr>
          <p:cNvPr id="297" name="Shape 2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System - CPU and Command Queues</a:t>
            </a:r>
          </a:p>
        </p:txBody>
      </p:sp>
      <p:sp>
        <p:nvSpPr>
          <p:cNvPr id="298" name="Shape 298"/>
          <p:cNvSpPr/>
          <p:nvPr/>
        </p:nvSpPr>
        <p:spPr>
          <a:xfrm>
            <a:off x="5936125" y="3970356"/>
            <a:ext cx="402900" cy="2550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5953773" y="4361849"/>
            <a:ext cx="2322600" cy="6861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a:solidFill>
                  <a:srgbClr val="FFFFFF"/>
                </a:solidFill>
              </a:rPr>
              <a:t>GPU</a:t>
            </a:r>
          </a:p>
          <a:p>
            <a:pPr lvl="0" rtl="0" algn="ctr">
              <a:spcBef>
                <a:spcPts val="0"/>
              </a:spcBef>
              <a:buNone/>
            </a:pPr>
            <a:r>
              <a:rPr lang="en">
                <a:solidFill>
                  <a:srgbClr val="38761D"/>
                </a:solidFill>
              </a:rPr>
              <a:t>(NVIDIA / AMD)</a:t>
            </a:r>
          </a:p>
        </p:txBody>
      </p:sp>
      <p:sp>
        <p:nvSpPr>
          <p:cNvPr id="300" name="Shape 300"/>
          <p:cNvSpPr/>
          <p:nvPr/>
        </p:nvSpPr>
        <p:spPr>
          <a:xfrm>
            <a:off x="7410898" y="4361850"/>
            <a:ext cx="865500" cy="316800"/>
          </a:xfrm>
          <a:prstGeom prst="rect">
            <a:avLst/>
          </a:prstGeom>
          <a:solidFill>
            <a:srgbClr val="38761D"/>
          </a:solidFill>
          <a:ln>
            <a:noFill/>
          </a:ln>
        </p:spPr>
        <p:txBody>
          <a:bodyPr anchorCtr="0" anchor="ctr" bIns="91425" lIns="91425" rIns="91425" tIns="91425">
            <a:noAutofit/>
          </a:bodyPr>
          <a:lstStyle/>
          <a:p>
            <a:pPr lvl="0" rtl="0" algn="ctr">
              <a:spcBef>
                <a:spcPts val="0"/>
              </a:spcBef>
              <a:buNone/>
            </a:pPr>
            <a:r>
              <a:rPr lang="en">
                <a:solidFill>
                  <a:srgbClr val="B6D7A8"/>
                </a:solidFill>
              </a:rPr>
              <a:t>VRAM</a:t>
            </a:r>
          </a:p>
        </p:txBody>
      </p:sp>
      <p:sp>
        <p:nvSpPr>
          <p:cNvPr id="301" name="Shape 301"/>
          <p:cNvSpPr txBox="1"/>
          <p:nvPr/>
        </p:nvSpPr>
        <p:spPr>
          <a:xfrm>
            <a:off x="7210023" y="3912809"/>
            <a:ext cx="961200"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Read/Write</a:t>
            </a:r>
          </a:p>
        </p:txBody>
      </p:sp>
      <p:sp>
        <p:nvSpPr>
          <p:cNvPr id="302" name="Shape 302"/>
          <p:cNvSpPr/>
          <p:nvPr/>
        </p:nvSpPr>
        <p:spPr>
          <a:xfrm>
            <a:off x="8515500" y="4361850"/>
            <a:ext cx="316800" cy="316800"/>
          </a:xfrm>
          <a:prstGeom prst="mathMultiply">
            <a:avLst>
              <a:gd fmla="val 23520" name="adj1"/>
            </a:avLst>
          </a:prstGeom>
          <a:solidFill>
            <a:srgbClr val="E06666"/>
          </a:solidFill>
          <a:ln>
            <a:noFill/>
          </a:ln>
        </p:spPr>
        <p:txBody>
          <a:bodyPr anchorCtr="0" anchor="ctr" bIns="91425" lIns="91425" rIns="91425" tIns="91425">
            <a:noAutofit/>
          </a:bodyPr>
          <a:lstStyle/>
          <a:p>
            <a:pPr lvl="0">
              <a:spcBef>
                <a:spcPts val="0"/>
              </a:spcBef>
              <a:buNone/>
            </a:pPr>
            <a:r>
              <a:t/>
            </a:r>
            <a:endParaRPr/>
          </a:p>
        </p:txBody>
      </p:sp>
      <p:cxnSp>
        <p:nvCxnSpPr>
          <p:cNvPr id="303" name="Shape 303"/>
          <p:cNvCxnSpPr/>
          <p:nvPr/>
        </p:nvCxnSpPr>
        <p:spPr>
          <a:xfrm>
            <a:off x="8287050" y="4520250"/>
            <a:ext cx="217800" cy="0"/>
          </a:xfrm>
          <a:prstGeom prst="straightConnector1">
            <a:avLst/>
          </a:prstGeom>
          <a:noFill/>
          <a:ln cap="flat" cmpd="sng" w="9525">
            <a:solidFill>
              <a:srgbClr val="E06666"/>
            </a:solidFill>
            <a:prstDash val="solid"/>
            <a:round/>
            <a:headEnd len="lg" w="lg" type="none"/>
            <a:tailEnd len="lg" w="lg" type="stealth"/>
          </a:ln>
        </p:spPr>
      </p:cxnSp>
      <p:cxnSp>
        <p:nvCxnSpPr>
          <p:cNvPr id="304" name="Shape 304"/>
          <p:cNvCxnSpPr>
            <a:stCxn id="305" idx="2"/>
            <a:endCxn id="300" idx="0"/>
          </p:cNvCxnSpPr>
          <p:nvPr/>
        </p:nvCxnSpPr>
        <p:spPr>
          <a:xfrm rot="5400000">
            <a:off x="7809225" y="3924600"/>
            <a:ext cx="471600" cy="402900"/>
          </a:xfrm>
          <a:prstGeom prst="bentConnector3">
            <a:avLst>
              <a:gd fmla="val 50000" name="adj1"/>
            </a:avLst>
          </a:prstGeom>
          <a:noFill/>
          <a:ln cap="flat" cmpd="sng" w="9525">
            <a:solidFill>
              <a:srgbClr val="F1C232"/>
            </a:solidFill>
            <a:prstDash val="solid"/>
            <a:round/>
            <a:headEnd len="lg" w="lg" type="stealth"/>
            <a:tailEnd len="lg" w="lg" type="stealth"/>
          </a:ln>
        </p:spPr>
      </p:cxnSp>
      <p:sp>
        <p:nvSpPr>
          <p:cNvPr id="306" name="Shape 306"/>
          <p:cNvSpPr txBox="1"/>
          <p:nvPr/>
        </p:nvSpPr>
        <p:spPr>
          <a:xfrm>
            <a:off x="8398049" y="4678650"/>
            <a:ext cx="551700"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Evict</a:t>
            </a:r>
          </a:p>
        </p:txBody>
      </p:sp>
      <p:sp>
        <p:nvSpPr>
          <p:cNvPr id="307" name="Shape 307"/>
          <p:cNvSpPr/>
          <p:nvPr/>
        </p:nvSpPr>
        <p:spPr>
          <a:xfrm>
            <a:off x="8237848" y="2823981"/>
            <a:ext cx="473050" cy="572700"/>
          </a:xfrm>
          <a:prstGeom prst="flowChartMagneticDisk">
            <a:avLst/>
          </a:prstGeom>
          <a:solidFill>
            <a:srgbClr val="E0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DISK</a:t>
            </a:r>
          </a:p>
        </p:txBody>
      </p:sp>
      <p:sp>
        <p:nvSpPr>
          <p:cNvPr id="308" name="Shape 308"/>
          <p:cNvSpPr/>
          <p:nvPr/>
        </p:nvSpPr>
        <p:spPr>
          <a:xfrm>
            <a:off x="8207823" y="3604950"/>
            <a:ext cx="533100" cy="2328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800"/>
              <a:t>RAM</a:t>
            </a:r>
          </a:p>
        </p:txBody>
      </p:sp>
      <p:sp>
        <p:nvSpPr>
          <p:cNvPr id="305" name="Shape 305"/>
          <p:cNvSpPr/>
          <p:nvPr/>
        </p:nvSpPr>
        <p:spPr>
          <a:xfrm>
            <a:off x="7715325" y="2779050"/>
            <a:ext cx="1062300" cy="1111200"/>
          </a:xfrm>
          <a:prstGeom prst="rect">
            <a:avLst/>
          </a:prstGeom>
          <a:noFill/>
          <a:ln cap="flat" cmpd="sng" w="9525">
            <a:solidFill>
              <a:srgbClr val="FFD9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9" name="Shape 309"/>
          <p:cNvCxnSpPr>
            <a:stCxn id="307" idx="3"/>
            <a:endCxn id="308" idx="0"/>
          </p:cNvCxnSpPr>
          <p:nvPr/>
        </p:nvCxnSpPr>
        <p:spPr>
          <a:xfrm>
            <a:off x="8474373" y="3396681"/>
            <a:ext cx="0" cy="208200"/>
          </a:xfrm>
          <a:prstGeom prst="straightConnector1">
            <a:avLst/>
          </a:prstGeom>
          <a:noFill/>
          <a:ln cap="flat" cmpd="sng" w="9525">
            <a:solidFill>
              <a:srgbClr val="E06666"/>
            </a:solidFill>
            <a:prstDash val="solid"/>
            <a:round/>
            <a:headEnd len="lg" w="lg" type="stealth"/>
            <a:tailEnd len="lg" w="lg" type="stealth"/>
          </a:ln>
        </p:spPr>
      </p:cxnSp>
      <p:sp>
        <p:nvSpPr>
          <p:cNvPr id="310" name="Shape 310"/>
          <p:cNvSpPr/>
          <p:nvPr/>
        </p:nvSpPr>
        <p:spPr>
          <a:xfrm rot="5400000">
            <a:off x="5795872" y="4520100"/>
            <a:ext cx="683400" cy="369600"/>
          </a:xfrm>
          <a:prstGeom prst="rect">
            <a:avLst/>
          </a:prstGeom>
          <a:solidFill>
            <a:srgbClr val="38761D"/>
          </a:solidFill>
          <a:ln>
            <a:noFill/>
          </a:ln>
        </p:spPr>
        <p:txBody>
          <a:bodyPr anchorCtr="0" anchor="ctr" bIns="91425" lIns="91425" rIns="91425" tIns="91425">
            <a:noAutofit/>
          </a:bodyPr>
          <a:lstStyle/>
          <a:p>
            <a:pPr lvl="0" rtl="0" algn="ctr">
              <a:spcBef>
                <a:spcPts val="0"/>
              </a:spcBef>
              <a:buNone/>
            </a:pPr>
            <a:r>
              <a:rPr lang="en" sz="1200">
                <a:solidFill>
                  <a:srgbClr val="93C47D"/>
                </a:solidFill>
              </a:rPr>
              <a:t>Queue</a:t>
            </a:r>
          </a:p>
        </p:txBody>
      </p:sp>
      <p:sp>
        <p:nvSpPr>
          <p:cNvPr id="311" name="Shape 311"/>
          <p:cNvSpPr/>
          <p:nvPr/>
        </p:nvSpPr>
        <p:spPr>
          <a:xfrm>
            <a:off x="7801625" y="3149850"/>
            <a:ext cx="369600" cy="3696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600"/>
              <a:t>CPU</a:t>
            </a:r>
          </a:p>
        </p:txBody>
      </p:sp>
      <p:cxnSp>
        <p:nvCxnSpPr>
          <p:cNvPr id="312" name="Shape 312"/>
          <p:cNvCxnSpPr>
            <a:stCxn id="305" idx="1"/>
            <a:endCxn id="310" idx="1"/>
          </p:cNvCxnSpPr>
          <p:nvPr/>
        </p:nvCxnSpPr>
        <p:spPr>
          <a:xfrm flipH="1">
            <a:off x="6137625" y="3334650"/>
            <a:ext cx="1577700" cy="1028700"/>
          </a:xfrm>
          <a:prstGeom prst="bentConnector2">
            <a:avLst/>
          </a:prstGeom>
          <a:noFill/>
          <a:ln cap="flat" cmpd="sng" w="9525">
            <a:solidFill>
              <a:srgbClr val="F1C232"/>
            </a:solidFill>
            <a:prstDash val="solid"/>
            <a:round/>
            <a:headEnd len="lg" w="lg" type="none"/>
            <a:tailEnd len="lg" w="lg" type="stealth"/>
          </a:ln>
        </p:spPr>
      </p:cxnSp>
      <p:sp>
        <p:nvSpPr>
          <p:cNvPr id="313" name="Shape 313"/>
          <p:cNvSpPr txBox="1"/>
          <p:nvPr/>
        </p:nvSpPr>
        <p:spPr>
          <a:xfrm>
            <a:off x="6137624" y="3127250"/>
            <a:ext cx="1487399" cy="208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ExecuteCommandLists</a:t>
            </a:r>
          </a:p>
        </p:txBody>
      </p:sp>
      <p:sp>
        <p:nvSpPr>
          <p:cNvPr id="314" name="Shape 314"/>
          <p:cNvSpPr/>
          <p:nvPr/>
        </p:nvSpPr>
        <p:spPr>
          <a:xfrm>
            <a:off x="6028675" y="3421910"/>
            <a:ext cx="217800" cy="217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6028675" y="3696135"/>
            <a:ext cx="217800" cy="217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6028675" y="3970360"/>
            <a:ext cx="217800" cy="217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7" name="Shape 317"/>
          <p:cNvSpPr/>
          <p:nvPr/>
        </p:nvSpPr>
        <p:spPr>
          <a:xfrm>
            <a:off x="5936125" y="3679903"/>
            <a:ext cx="402900" cy="2328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8" name="Shape 318"/>
          <p:cNvSpPr/>
          <p:nvPr/>
        </p:nvSpPr>
        <p:spPr>
          <a:xfrm>
            <a:off x="5770807" y="3731223"/>
            <a:ext cx="150300" cy="4716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5936125" y="3399384"/>
            <a:ext cx="402900" cy="2328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5770800" y="3419182"/>
            <a:ext cx="150300" cy="2082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1" name="Shape 321"/>
          <p:cNvCxnSpPr>
            <a:stCxn id="310" idx="2"/>
            <a:endCxn id="318" idx="2"/>
          </p:cNvCxnSpPr>
          <p:nvPr/>
        </p:nvCxnSpPr>
        <p:spPr>
          <a:xfrm rot="10800000">
            <a:off x="5845972" y="4202700"/>
            <a:ext cx="106800" cy="502200"/>
          </a:xfrm>
          <a:prstGeom prst="curvedConnector2">
            <a:avLst/>
          </a:prstGeom>
          <a:noFill/>
          <a:ln cap="flat" cmpd="sng" w="9525">
            <a:solidFill>
              <a:srgbClr val="F1C232"/>
            </a:solidFill>
            <a:prstDash val="solid"/>
            <a:round/>
            <a:headEnd len="lg" w="lg" type="stealth"/>
            <a:tailEnd len="lg" w="lg" type="stealth"/>
          </a:ln>
        </p:spPr>
      </p:cxnSp>
      <p:sp>
        <p:nvSpPr>
          <p:cNvPr id="322" name="Shape 322"/>
          <p:cNvSpPr txBox="1"/>
          <p:nvPr/>
        </p:nvSpPr>
        <p:spPr>
          <a:xfrm>
            <a:off x="1238975" y="4626075"/>
            <a:ext cx="3724200" cy="4647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99999"/>
                </a:solidFill>
              </a:rPr>
              <a:t>Many command lists can share the same allocator.</a:t>
            </a:r>
          </a:p>
          <a:p>
            <a:pPr lvl="0" algn="ctr">
              <a:spcBef>
                <a:spcPts val="0"/>
              </a:spcBef>
              <a:buNone/>
            </a:pPr>
            <a:r>
              <a:rPr lang="en" sz="1000">
                <a:solidFill>
                  <a:srgbClr val="999999"/>
                </a:solidFill>
              </a:rPr>
              <a:t>But only one can record at a time, rest must be closed.</a:t>
            </a:r>
          </a:p>
        </p:txBody>
      </p:sp>
      <p:cxnSp>
        <p:nvCxnSpPr>
          <p:cNvPr id="323" name="Shape 323"/>
          <p:cNvCxnSpPr>
            <a:stCxn id="318" idx="1"/>
            <a:endCxn id="322" idx="3"/>
          </p:cNvCxnSpPr>
          <p:nvPr/>
        </p:nvCxnSpPr>
        <p:spPr>
          <a:xfrm flipH="1">
            <a:off x="4963207" y="3967023"/>
            <a:ext cx="807600" cy="891300"/>
          </a:xfrm>
          <a:prstGeom prst="curvedConnector3">
            <a:avLst>
              <a:gd fmla="val 50002" name="adj1"/>
            </a:avLst>
          </a:prstGeom>
          <a:noFill/>
          <a:ln cap="flat" cmpd="sng" w="9525">
            <a:solidFill>
              <a:srgbClr val="999999"/>
            </a:solidFill>
            <a:prstDash val="dot"/>
            <a:round/>
            <a:headEnd len="lg" w="lg" type="stealth"/>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cxnSp>
        <p:nvCxnSpPr>
          <p:cNvPr id="328" name="Shape 328"/>
          <p:cNvCxnSpPr/>
          <p:nvPr/>
        </p:nvCxnSpPr>
        <p:spPr>
          <a:xfrm>
            <a:off x="433200" y="3486425"/>
            <a:ext cx="564000" cy="0"/>
          </a:xfrm>
          <a:prstGeom prst="straightConnector1">
            <a:avLst/>
          </a:prstGeom>
          <a:noFill/>
          <a:ln cap="flat" cmpd="sng" w="28575">
            <a:solidFill>
              <a:srgbClr val="F1C232"/>
            </a:solidFill>
            <a:prstDash val="solid"/>
            <a:round/>
            <a:headEnd len="lg" w="lg" type="none"/>
            <a:tailEnd len="lg" w="lg" type="none"/>
          </a:ln>
        </p:spPr>
      </p:cxnSp>
      <p:sp>
        <p:nvSpPr>
          <p:cNvPr id="329" name="Shape 329"/>
          <p:cNvSpPr txBox="1"/>
          <p:nvPr>
            <p:ph idx="1" type="body"/>
          </p:nvPr>
        </p:nvSpPr>
        <p:spPr>
          <a:xfrm>
            <a:off x="311700" y="1152475"/>
            <a:ext cx="8520600" cy="1419900"/>
          </a:xfrm>
          <a:prstGeom prst="rect">
            <a:avLst/>
          </a:prstGeom>
        </p:spPr>
        <p:txBody>
          <a:bodyPr anchorCtr="0" anchor="t" bIns="91425" lIns="91425" rIns="91425" tIns="91425">
            <a:noAutofit/>
          </a:bodyPr>
          <a:lstStyle/>
          <a:p>
            <a:pPr lvl="0" rtl="0" algn="just">
              <a:spcBef>
                <a:spcPts val="0"/>
              </a:spcBef>
              <a:buNone/>
            </a:pPr>
            <a:r>
              <a:rPr lang="en" sz="1400"/>
              <a:t>Sometimes, we do need to synchronize the CPU and the GPU in order to avoid “</a:t>
            </a:r>
            <a:r>
              <a:rPr lang="en" sz="1400">
                <a:solidFill>
                  <a:srgbClr val="E06666"/>
                </a:solidFill>
              </a:rPr>
              <a:t>race conditions</a:t>
            </a:r>
            <a:r>
              <a:rPr lang="en" sz="1400"/>
              <a:t>” when updating resources, such as geometries positions. This is achieved by using Fences - </a:t>
            </a:r>
            <a:r>
              <a:rPr lang="en" sz="1400">
                <a:latin typeface="Courier New"/>
                <a:ea typeface="Courier New"/>
                <a:cs typeface="Courier New"/>
                <a:sym typeface="Courier New"/>
              </a:rPr>
              <a:t>ID3D12Fence</a:t>
            </a:r>
            <a:r>
              <a:rPr lang="en" sz="1400"/>
              <a:t>.</a:t>
            </a:r>
          </a:p>
          <a:p>
            <a:pPr lvl="0" algn="just">
              <a:spcBef>
                <a:spcPts val="0"/>
              </a:spcBef>
              <a:buNone/>
            </a:pPr>
            <a:r>
              <a:rPr lang="en" sz="1400"/>
              <a:t>In a nutshell, a fence is a point at which the GPU will block the command queue, until it has been fully flushed, for then signaling the CPU to inform is yet again open for business.</a:t>
            </a:r>
          </a:p>
        </p:txBody>
      </p:sp>
      <p:sp>
        <p:nvSpPr>
          <p:cNvPr id="330" name="Shape 330"/>
          <p:cNvSpPr/>
          <p:nvPr/>
        </p:nvSpPr>
        <p:spPr>
          <a:xfrm>
            <a:off x="862100" y="3080350"/>
            <a:ext cx="1082853" cy="812149"/>
          </a:xfrm>
          <a:prstGeom prst="flowChartMagneticDrum">
            <a:avLst/>
          </a:prstGeom>
          <a:solidFill>
            <a:srgbClr val="434343"/>
          </a:solid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800">
                <a:solidFill>
                  <a:srgbClr val="B7B7B7"/>
                </a:solidFill>
              </a:rPr>
              <a:t>C(R</a:t>
            </a:r>
            <a:r>
              <a:rPr b="1" baseline="30000" lang="en" sz="800">
                <a:solidFill>
                  <a:srgbClr val="B7B7B7"/>
                </a:solidFill>
              </a:rPr>
              <a:t>a</a:t>
            </a:r>
            <a:r>
              <a:rPr b="1" lang="en" sz="800">
                <a:solidFill>
                  <a:srgbClr val="B7B7B7"/>
                </a:solidFill>
              </a:rPr>
              <a:t>)</a:t>
            </a:r>
            <a:r>
              <a:rPr b="1" baseline="-25000" lang="en" sz="800">
                <a:solidFill>
                  <a:srgbClr val="B7B7B7"/>
                </a:solidFill>
              </a:rPr>
              <a:t>1</a:t>
            </a:r>
          </a:p>
        </p:txBody>
      </p:sp>
      <p:sp>
        <p:nvSpPr>
          <p:cNvPr id="331" name="Shape 331"/>
          <p:cNvSpPr/>
          <p:nvPr/>
        </p:nvSpPr>
        <p:spPr>
          <a:xfrm>
            <a:off x="1735729" y="3080350"/>
            <a:ext cx="1082853" cy="812149"/>
          </a:xfrm>
          <a:prstGeom prst="flowChartMagneticDrum">
            <a:avLst/>
          </a:prstGeom>
          <a:solidFill>
            <a:srgbClr val="434343"/>
          </a:solid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800">
                <a:solidFill>
                  <a:srgbClr val="B7B7B7"/>
                </a:solidFill>
              </a:rPr>
              <a:t>C</a:t>
            </a:r>
            <a:r>
              <a:rPr b="1" baseline="-25000" lang="en" sz="800">
                <a:solidFill>
                  <a:srgbClr val="B7B7B7"/>
                </a:solidFill>
              </a:rPr>
              <a:t>2</a:t>
            </a:r>
          </a:p>
        </p:txBody>
      </p:sp>
      <p:sp>
        <p:nvSpPr>
          <p:cNvPr id="332" name="Shape 332"/>
          <p:cNvSpPr/>
          <p:nvPr/>
        </p:nvSpPr>
        <p:spPr>
          <a:xfrm>
            <a:off x="2600921" y="3080350"/>
            <a:ext cx="1082853" cy="812149"/>
          </a:xfrm>
          <a:prstGeom prst="flowChartMagneticDrum">
            <a:avLst/>
          </a:prstGeom>
          <a:solidFill>
            <a:srgbClr val="434343"/>
          </a:solid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800">
                <a:solidFill>
                  <a:srgbClr val="B7B7B7"/>
                </a:solidFill>
              </a:rPr>
              <a:t>Fence</a:t>
            </a:r>
          </a:p>
        </p:txBody>
      </p:sp>
      <p:cxnSp>
        <p:nvCxnSpPr>
          <p:cNvPr id="333" name="Shape 333"/>
          <p:cNvCxnSpPr/>
          <p:nvPr/>
        </p:nvCxnSpPr>
        <p:spPr>
          <a:xfrm>
            <a:off x="3529325" y="3486425"/>
            <a:ext cx="564000" cy="0"/>
          </a:xfrm>
          <a:prstGeom prst="straightConnector1">
            <a:avLst/>
          </a:prstGeom>
          <a:noFill/>
          <a:ln cap="flat" cmpd="sng" w="28575">
            <a:solidFill>
              <a:srgbClr val="F1C232"/>
            </a:solidFill>
            <a:prstDash val="solid"/>
            <a:round/>
            <a:headEnd len="lg" w="lg" type="none"/>
            <a:tailEnd len="lg" w="lg" type="stealth"/>
          </a:ln>
        </p:spPr>
      </p:cxnSp>
      <p:sp>
        <p:nvSpPr>
          <p:cNvPr id="334" name="Shape 334"/>
          <p:cNvSpPr txBox="1"/>
          <p:nvPr/>
        </p:nvSpPr>
        <p:spPr>
          <a:xfrm>
            <a:off x="956075" y="2832250"/>
            <a:ext cx="894900" cy="2481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999999"/>
                </a:solidFill>
              </a:rPr>
              <a:t>Execute</a:t>
            </a:r>
          </a:p>
        </p:txBody>
      </p:sp>
      <p:sp>
        <p:nvSpPr>
          <p:cNvPr id="335" name="Shape 335"/>
          <p:cNvSpPr txBox="1"/>
          <p:nvPr/>
        </p:nvSpPr>
        <p:spPr>
          <a:xfrm>
            <a:off x="1870475" y="2832250"/>
            <a:ext cx="894900" cy="248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Execute</a:t>
            </a:r>
          </a:p>
        </p:txBody>
      </p:sp>
      <p:sp>
        <p:nvSpPr>
          <p:cNvPr id="336" name="Shape 336"/>
          <p:cNvSpPr txBox="1"/>
          <p:nvPr/>
        </p:nvSpPr>
        <p:spPr>
          <a:xfrm>
            <a:off x="2724717" y="2832250"/>
            <a:ext cx="894900" cy="248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Signal</a:t>
            </a:r>
          </a:p>
        </p:txBody>
      </p:sp>
      <p:sp>
        <p:nvSpPr>
          <p:cNvPr id="337" name="Shape 337"/>
          <p:cNvSpPr txBox="1"/>
          <p:nvPr/>
        </p:nvSpPr>
        <p:spPr>
          <a:xfrm>
            <a:off x="4093325" y="2850750"/>
            <a:ext cx="4847700" cy="21282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999999"/>
                </a:solidFill>
              </a:rPr>
              <a:t>The following pseudo code creates a blocking signal</a:t>
            </a:r>
          </a:p>
          <a:p>
            <a:pPr lvl="0">
              <a:spcBef>
                <a:spcPts val="0"/>
              </a:spcBef>
              <a:buNone/>
            </a:pPr>
            <a:r>
              <a:t/>
            </a:r>
            <a:endParaRPr sz="1200">
              <a:solidFill>
                <a:srgbClr val="999999"/>
              </a:solidFill>
              <a:latin typeface="Courier New"/>
              <a:ea typeface="Courier New"/>
              <a:cs typeface="Courier New"/>
              <a:sym typeface="Courier New"/>
            </a:endParaRPr>
          </a:p>
          <a:p>
            <a:pPr lvl="0">
              <a:spcBef>
                <a:spcPts val="0"/>
              </a:spcBef>
              <a:buNone/>
            </a:pPr>
            <a:r>
              <a:rPr lang="en" sz="1200">
                <a:solidFill>
                  <a:srgbClr val="999999"/>
                </a:solidFill>
                <a:latin typeface="Courier New"/>
                <a:ea typeface="Courier New"/>
                <a:cs typeface="Courier New"/>
                <a:sym typeface="Courier New"/>
              </a:rPr>
              <a:t>flushQueue() {</a:t>
            </a:r>
          </a:p>
          <a:p>
            <a:pPr indent="0" lvl="0" marL="457200">
              <a:spcBef>
                <a:spcPts val="0"/>
              </a:spcBef>
              <a:buNone/>
            </a:pPr>
            <a:r>
              <a:rPr lang="en" sz="1000">
                <a:solidFill>
                  <a:srgbClr val="999999"/>
                </a:solidFill>
                <a:latin typeface="Courier New"/>
                <a:ea typeface="Courier New"/>
                <a:cs typeface="Courier New"/>
                <a:sym typeface="Courier New"/>
              </a:rPr>
              <a:t>fenceCounter++; // UINT64</a:t>
            </a:r>
          </a:p>
          <a:p>
            <a:pPr indent="0" lvl="0" marL="457200">
              <a:spcBef>
                <a:spcPts val="0"/>
              </a:spcBef>
              <a:buNone/>
            </a:pPr>
            <a:r>
              <a:rPr lang="en" sz="1000">
                <a:solidFill>
                  <a:srgbClr val="999999"/>
                </a:solidFill>
                <a:latin typeface="Courier New"/>
                <a:ea typeface="Courier New"/>
                <a:cs typeface="Courier New"/>
                <a:sym typeface="Courier New"/>
              </a:rPr>
              <a:t>mQueue-&gt;Signal(&amp;mFence, fenceCounter)</a:t>
            </a:r>
          </a:p>
          <a:p>
            <a:pPr indent="0" lvl="0" marL="457200">
              <a:spcBef>
                <a:spcPts val="0"/>
              </a:spcBef>
              <a:buNone/>
            </a:pPr>
            <a:r>
              <a:rPr lang="en" sz="1000">
                <a:solidFill>
                  <a:srgbClr val="999999"/>
                </a:solidFill>
                <a:latin typeface="Courier New"/>
                <a:ea typeface="Courier New"/>
                <a:cs typeface="Courier New"/>
                <a:sym typeface="Courier New"/>
              </a:rPr>
              <a:t>if(fence-&gt;GetVal &lt; fenceCOunter)</a:t>
            </a:r>
          </a:p>
          <a:p>
            <a:pPr indent="0" lvl="0" marL="457200">
              <a:spcBef>
                <a:spcPts val="0"/>
              </a:spcBef>
              <a:buNone/>
            </a:pPr>
            <a:r>
              <a:rPr lang="en" sz="1000">
                <a:solidFill>
                  <a:srgbClr val="999999"/>
                </a:solidFill>
                <a:latin typeface="Courier New"/>
                <a:ea typeface="Courier New"/>
                <a:cs typeface="Courier New"/>
                <a:sym typeface="Courier New"/>
              </a:rPr>
              <a:t>	Create HANDLE eh</a:t>
            </a:r>
          </a:p>
          <a:p>
            <a:pPr indent="0" lvl="0" marL="457200">
              <a:spcBef>
                <a:spcPts val="0"/>
              </a:spcBef>
              <a:buNone/>
            </a:pPr>
            <a:r>
              <a:rPr lang="en" sz="1000">
                <a:solidFill>
                  <a:srgbClr val="999999"/>
                </a:solidFill>
                <a:latin typeface="Courier New"/>
                <a:ea typeface="Courier New"/>
                <a:cs typeface="Courier New"/>
                <a:sym typeface="Courier New"/>
              </a:rPr>
              <a:t>	mFence-&gt;SetEventOnCompletion(fenceCounter,eh)</a:t>
            </a:r>
          </a:p>
          <a:p>
            <a:pPr indent="0" lvl="0" marL="457200">
              <a:spcBef>
                <a:spcPts val="0"/>
              </a:spcBef>
              <a:buNone/>
            </a:pPr>
            <a:r>
              <a:rPr lang="en" sz="1000">
                <a:solidFill>
                  <a:srgbClr val="999999"/>
                </a:solidFill>
                <a:latin typeface="Courier New"/>
                <a:ea typeface="Courier New"/>
                <a:cs typeface="Courier New"/>
                <a:sym typeface="Courier New"/>
              </a:rPr>
              <a:t>	WaitForSignalObject(eh,&lt;time&gt;) // block CPU</a:t>
            </a:r>
          </a:p>
          <a:p>
            <a:pPr indent="0" lvl="0" marL="457200">
              <a:spcBef>
                <a:spcPts val="0"/>
              </a:spcBef>
              <a:buNone/>
            </a:pPr>
            <a:r>
              <a:rPr lang="en" sz="1000">
                <a:solidFill>
                  <a:srgbClr val="999999"/>
                </a:solidFill>
                <a:latin typeface="Courier New"/>
                <a:ea typeface="Courier New"/>
                <a:cs typeface="Courier New"/>
                <a:sym typeface="Courier New"/>
              </a:rPr>
              <a:t>	closeHandle(eh)</a:t>
            </a:r>
          </a:p>
          <a:p>
            <a:pPr lvl="0">
              <a:spcBef>
                <a:spcPts val="0"/>
              </a:spcBef>
              <a:buNone/>
            </a:pPr>
            <a:r>
              <a:rPr lang="en" sz="1200">
                <a:solidFill>
                  <a:srgbClr val="999999"/>
                </a:solidFill>
                <a:latin typeface="Courier New"/>
                <a:ea typeface="Courier New"/>
                <a:cs typeface="Courier New"/>
                <a:sym typeface="Courier New"/>
              </a:rPr>
              <a:t>}</a:t>
            </a:r>
          </a:p>
        </p:txBody>
      </p:sp>
      <p:cxnSp>
        <p:nvCxnSpPr>
          <p:cNvPr id="338" name="Shape 338"/>
          <p:cNvCxnSpPr>
            <a:stCxn id="332" idx="2"/>
            <a:endCxn id="339" idx="1"/>
          </p:cNvCxnSpPr>
          <p:nvPr/>
        </p:nvCxnSpPr>
        <p:spPr>
          <a:xfrm flipH="1" rot="-5400000">
            <a:off x="3838498" y="3196349"/>
            <a:ext cx="541200" cy="1933499"/>
          </a:xfrm>
          <a:prstGeom prst="curvedConnector2">
            <a:avLst/>
          </a:prstGeom>
          <a:noFill/>
          <a:ln cap="flat" cmpd="sng" w="9525">
            <a:solidFill>
              <a:srgbClr val="F1C232"/>
            </a:solidFill>
            <a:prstDash val="solid"/>
            <a:round/>
            <a:headEnd len="lg" w="lg" type="none"/>
            <a:tailEnd len="lg" w="lg" type="stealth"/>
          </a:ln>
        </p:spPr>
      </p:cxnSp>
      <p:sp>
        <p:nvSpPr>
          <p:cNvPr id="340" name="Shape 340"/>
          <p:cNvSpPr txBox="1"/>
          <p:nvPr/>
        </p:nvSpPr>
        <p:spPr>
          <a:xfrm>
            <a:off x="701400" y="4557725"/>
            <a:ext cx="3070500" cy="421200"/>
          </a:xfrm>
          <a:prstGeom prst="rect">
            <a:avLst/>
          </a:prstGeom>
          <a:noFill/>
          <a:ln>
            <a:noFill/>
          </a:ln>
        </p:spPr>
        <p:txBody>
          <a:bodyPr anchorCtr="0" anchor="ctr" bIns="91425" lIns="91425" rIns="91425" tIns="91425">
            <a:noAutofit/>
          </a:bodyPr>
          <a:lstStyle/>
          <a:p>
            <a:pPr lvl="0" algn="ctr">
              <a:spcBef>
                <a:spcPts val="0"/>
              </a:spcBef>
              <a:buNone/>
            </a:pPr>
            <a:r>
              <a:rPr lang="en" sz="1000" u="sng">
                <a:solidFill>
                  <a:schemeClr val="hlink"/>
                </a:solidFill>
                <a:hlinkClick r:id="rId3"/>
              </a:rPr>
              <a:t>ID3D12CommandQueue API</a:t>
            </a:r>
          </a:p>
        </p:txBody>
      </p:sp>
      <p:sp>
        <p:nvSpPr>
          <p:cNvPr id="341" name="Shape 3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System - Concurrency - Fence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idx="1" type="body"/>
          </p:nvPr>
        </p:nvSpPr>
        <p:spPr>
          <a:xfrm>
            <a:off x="311700" y="1152475"/>
            <a:ext cx="8520600" cy="3768600"/>
          </a:xfrm>
          <a:prstGeom prst="rect">
            <a:avLst/>
          </a:prstGeom>
        </p:spPr>
        <p:txBody>
          <a:bodyPr anchorCtr="0" anchor="t" bIns="91425" lIns="91425" rIns="91425" tIns="91425">
            <a:noAutofit/>
          </a:bodyPr>
          <a:lstStyle/>
          <a:p>
            <a:pPr lvl="0" rtl="0" algn="just">
              <a:spcBef>
                <a:spcPts val="0"/>
              </a:spcBef>
              <a:spcAft>
                <a:spcPts val="0"/>
              </a:spcAft>
              <a:buNone/>
            </a:pPr>
            <a:r>
              <a:rPr lang="en" sz="1600"/>
              <a:t>Similarly, imagine we have a resource R, which needs to be fully written on, before it can be read as a shader or any other resource. We achieve this by specifying aR’s state using </a:t>
            </a:r>
            <a:r>
              <a:rPr lang="en" sz="1600">
                <a:solidFill>
                  <a:srgbClr val="F1C232"/>
                </a:solidFill>
              </a:rPr>
              <a:t>Barriers </a:t>
            </a:r>
            <a:r>
              <a:rPr lang="en" sz="1600">
                <a:solidFill>
                  <a:srgbClr val="999999"/>
                </a:solidFill>
              </a:rPr>
              <a:t>- D3D12_RESOURCE_BARRIER.</a:t>
            </a:r>
          </a:p>
          <a:p>
            <a:pPr lvl="0" rtl="0" algn="just">
              <a:spcBef>
                <a:spcPts val="0"/>
              </a:spcBef>
              <a:spcAft>
                <a:spcPts val="0"/>
              </a:spcAft>
              <a:buNone/>
            </a:pPr>
            <a:r>
              <a:t/>
            </a:r>
            <a:endParaRPr sz="1600">
              <a:solidFill>
                <a:srgbClr val="999999"/>
              </a:solidFill>
            </a:endParaRPr>
          </a:p>
          <a:p>
            <a:pPr lvl="0" rtl="0" algn="just">
              <a:spcBef>
                <a:spcPts val="0"/>
              </a:spcBef>
              <a:spcAft>
                <a:spcPts val="0"/>
              </a:spcAft>
              <a:buNone/>
            </a:pPr>
            <a:r>
              <a:rPr lang="en" sz="1600">
                <a:solidFill>
                  <a:srgbClr val="999999"/>
                </a:solidFill>
              </a:rPr>
              <a:t>One type of barriers are the </a:t>
            </a:r>
            <a:r>
              <a:rPr lang="en" sz="1600">
                <a:solidFill>
                  <a:srgbClr val="F1C232"/>
                </a:solidFill>
              </a:rPr>
              <a:t>TRANSITIONS</a:t>
            </a:r>
            <a:r>
              <a:rPr lang="en" sz="1600">
                <a:solidFill>
                  <a:srgbClr val="999999"/>
                </a:solidFill>
              </a:rPr>
              <a:t>. We indicate the GPU on which state the resource is.</a:t>
            </a:r>
          </a:p>
          <a:p>
            <a:pPr lvl="0" rtl="0" algn="just">
              <a:spcBef>
                <a:spcPts val="0"/>
              </a:spcBef>
              <a:spcAft>
                <a:spcPts val="0"/>
              </a:spcAft>
              <a:buNone/>
            </a:pPr>
            <a:r>
              <a:t/>
            </a:r>
            <a:endParaRPr sz="1400">
              <a:solidFill>
                <a:srgbClr val="999999"/>
              </a:solidFill>
            </a:endParaRPr>
          </a:p>
          <a:p>
            <a:pPr lvl="0" rtl="0" algn="just">
              <a:spcBef>
                <a:spcPts val="0"/>
              </a:spcBef>
              <a:spcAft>
                <a:spcPts val="0"/>
              </a:spcAft>
              <a:buNone/>
            </a:pPr>
            <a:r>
              <a:rPr lang="en" sz="1400">
                <a:solidFill>
                  <a:srgbClr val="999999"/>
                </a:solidFill>
              </a:rPr>
              <a:t>For example:</a:t>
            </a:r>
          </a:p>
          <a:p>
            <a:pPr lvl="0" rtl="0" algn="just">
              <a:spcBef>
                <a:spcPts val="0"/>
              </a:spcBef>
              <a:spcAft>
                <a:spcPts val="0"/>
              </a:spcAft>
              <a:buNone/>
            </a:pPr>
            <a:r>
              <a:rPr lang="en" sz="1000">
                <a:solidFill>
                  <a:srgbClr val="999999"/>
                </a:solidFill>
              </a:rPr>
              <a:t>			</a:t>
            </a:r>
            <a:r>
              <a:rPr lang="en" sz="1000">
                <a:solidFill>
                  <a:srgbClr val="999999"/>
                </a:solidFill>
                <a:latin typeface="Courier New"/>
                <a:ea typeface="Courier New"/>
                <a:cs typeface="Courier New"/>
                <a:sym typeface="Courier New"/>
              </a:rPr>
              <a:t>R.state = writable			commandList-&gt;ResourceBarrier(R,oldState,newState)</a:t>
            </a:r>
          </a:p>
          <a:p>
            <a:pPr lvl="0" rtl="0" algn="just">
              <a:spcBef>
                <a:spcPts val="0"/>
              </a:spcBef>
              <a:spcAft>
                <a:spcPts val="0"/>
              </a:spcAft>
              <a:buNone/>
            </a:pPr>
            <a:r>
              <a:rPr lang="en" sz="1000">
                <a:solidFill>
                  <a:srgbClr val="999999"/>
                </a:solidFill>
                <a:latin typeface="Courier New"/>
                <a:ea typeface="Courier New"/>
                <a:cs typeface="Courier New"/>
                <a:sym typeface="Courier New"/>
              </a:rPr>
              <a:t>			GPU.draw(R)</a:t>
            </a:r>
          </a:p>
          <a:p>
            <a:pPr lvl="0" rtl="0" algn="just">
              <a:spcBef>
                <a:spcPts val="0"/>
              </a:spcBef>
              <a:spcAft>
                <a:spcPts val="0"/>
              </a:spcAft>
              <a:buNone/>
            </a:pPr>
            <a:r>
              <a:rPr lang="en" sz="1000">
                <a:solidFill>
                  <a:srgbClr val="999999"/>
                </a:solidFill>
                <a:latin typeface="Courier New"/>
                <a:ea typeface="Courier New"/>
                <a:cs typeface="Courier New"/>
                <a:sym typeface="Courier New"/>
              </a:rPr>
              <a:t>			R.state = readable</a:t>
            </a:r>
          </a:p>
          <a:p>
            <a:pPr lvl="0" rtl="0" algn="just">
              <a:spcBef>
                <a:spcPts val="0"/>
              </a:spcBef>
              <a:spcAft>
                <a:spcPts val="0"/>
              </a:spcAft>
              <a:buNone/>
            </a:pPr>
            <a:r>
              <a:rPr lang="en" sz="1000">
                <a:solidFill>
                  <a:srgbClr val="999999"/>
                </a:solidFill>
                <a:latin typeface="Courier New"/>
                <a:ea typeface="Courier New"/>
                <a:cs typeface="Courier New"/>
                <a:sym typeface="Courier New"/>
              </a:rPr>
              <a:t>			GPU.draw(R) 		</a:t>
            </a:r>
            <a:r>
              <a:rPr lang="en" sz="1000">
                <a:solidFill>
                  <a:srgbClr val="E06666"/>
                </a:solidFill>
                <a:latin typeface="Courier New"/>
                <a:ea typeface="Courier New"/>
                <a:cs typeface="Courier New"/>
                <a:sym typeface="Courier New"/>
              </a:rPr>
              <a:t>// BLOCKED!</a:t>
            </a:r>
          </a:p>
          <a:p>
            <a:pPr lvl="0" rtl="0" algn="just">
              <a:spcBef>
                <a:spcPts val="0"/>
              </a:spcBef>
              <a:spcAft>
                <a:spcPts val="0"/>
              </a:spcAft>
              <a:buNone/>
            </a:pPr>
            <a:r>
              <a:rPr lang="en" sz="1000">
                <a:solidFill>
                  <a:srgbClr val="999999"/>
                </a:solidFill>
                <a:latin typeface="Courier New"/>
                <a:ea typeface="Courier New"/>
                <a:cs typeface="Courier New"/>
                <a:sym typeface="Courier New"/>
              </a:rPr>
              <a:t>			R.state = writable</a:t>
            </a:r>
          </a:p>
          <a:p>
            <a:pPr lvl="0" rtl="0" algn="just">
              <a:spcBef>
                <a:spcPts val="0"/>
              </a:spcBef>
              <a:spcAft>
                <a:spcPts val="0"/>
              </a:spcAft>
              <a:buNone/>
            </a:pPr>
            <a:r>
              <a:rPr lang="en" sz="1000">
                <a:solidFill>
                  <a:srgbClr val="999999"/>
                </a:solidFill>
                <a:latin typeface="Courier New"/>
                <a:ea typeface="Courier New"/>
                <a:cs typeface="Courier New"/>
                <a:sym typeface="Courier New"/>
              </a:rPr>
              <a:t>			GPU.draw(R) 		</a:t>
            </a:r>
            <a:r>
              <a:rPr lang="en" sz="1000">
                <a:solidFill>
                  <a:srgbClr val="93C47D"/>
                </a:solidFill>
                <a:latin typeface="Courier New"/>
                <a:ea typeface="Courier New"/>
                <a:cs typeface="Courier New"/>
                <a:sym typeface="Courier New"/>
              </a:rPr>
              <a:t>// Ok</a:t>
            </a:r>
          </a:p>
          <a:p>
            <a:pPr lvl="0" rtl="0" algn="just">
              <a:spcBef>
                <a:spcPts val="0"/>
              </a:spcBef>
              <a:spcAft>
                <a:spcPts val="0"/>
              </a:spcAft>
              <a:buNone/>
            </a:pPr>
            <a:r>
              <a:t/>
            </a:r>
            <a:endParaRPr sz="1000">
              <a:solidFill>
                <a:srgbClr val="999999"/>
              </a:solidFill>
            </a:endParaRPr>
          </a:p>
          <a:p>
            <a:pPr lvl="0" algn="ctr">
              <a:spcBef>
                <a:spcPts val="0"/>
              </a:spcBef>
              <a:spcAft>
                <a:spcPts val="0"/>
              </a:spcAft>
              <a:buNone/>
            </a:pPr>
            <a:r>
              <a:rPr lang="en" sz="1600">
                <a:solidFill>
                  <a:srgbClr val="999999"/>
                </a:solidFill>
              </a:rPr>
              <a:t>To simplify this implementation, MS provides the following header file: </a:t>
            </a:r>
            <a:r>
              <a:rPr lang="en" sz="1600" u="sng">
                <a:solidFill>
                  <a:schemeClr val="hlink"/>
                </a:solidFill>
                <a:hlinkClick r:id="rId3"/>
              </a:rPr>
              <a:t>d3dx12.h</a:t>
            </a:r>
            <a:r>
              <a:rPr lang="en" sz="1600">
                <a:solidFill>
                  <a:srgbClr val="999999"/>
                </a:solidFill>
              </a:rPr>
              <a:t> </a:t>
            </a:r>
          </a:p>
        </p:txBody>
      </p:sp>
      <p:sp>
        <p:nvSpPr>
          <p:cNvPr id="347" name="Shape 34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System - Concurrency - Barrier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p:nvPr/>
        </p:nvSpPr>
        <p:spPr>
          <a:xfrm>
            <a:off x="1478868" y="3103087"/>
            <a:ext cx="1179600" cy="1233900"/>
          </a:xfrm>
          <a:prstGeom prst="rect">
            <a:avLst/>
          </a:prstGeom>
          <a:noFill/>
          <a:ln cap="flat" cmpd="sng" w="9525">
            <a:solidFill>
              <a:srgbClr val="FFD9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3" name="Shape 353"/>
          <p:cNvSpPr txBox="1"/>
          <p:nvPr>
            <p:ph idx="1" type="body"/>
          </p:nvPr>
        </p:nvSpPr>
        <p:spPr>
          <a:xfrm>
            <a:off x="311700" y="1152475"/>
            <a:ext cx="8520600" cy="572700"/>
          </a:xfrm>
          <a:prstGeom prst="rect">
            <a:avLst/>
          </a:prstGeom>
        </p:spPr>
        <p:txBody>
          <a:bodyPr anchorCtr="0" anchor="t" bIns="91425" lIns="91425" rIns="91425" tIns="91425">
            <a:noAutofit/>
          </a:bodyPr>
          <a:lstStyle/>
          <a:p>
            <a:pPr lvl="0" algn="just">
              <a:spcBef>
                <a:spcPts val="0"/>
              </a:spcBef>
              <a:buNone/>
            </a:pPr>
            <a:r>
              <a:rPr lang="en" sz="1200"/>
              <a:t>Finally, it is important to understand how threads work with command lists. The queue is thread-safe (synchronized) but each thread cannot share their command list and allocator.</a:t>
            </a:r>
          </a:p>
        </p:txBody>
      </p:sp>
      <p:sp>
        <p:nvSpPr>
          <p:cNvPr id="354" name="Shape 3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System - Threading</a:t>
            </a:r>
          </a:p>
        </p:txBody>
      </p:sp>
      <p:sp>
        <p:nvSpPr>
          <p:cNvPr id="355" name="Shape 355"/>
          <p:cNvSpPr/>
          <p:nvPr/>
        </p:nvSpPr>
        <p:spPr>
          <a:xfrm>
            <a:off x="5718564" y="2938356"/>
            <a:ext cx="1818000" cy="7065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800">
                <a:solidFill>
                  <a:srgbClr val="FFFFFF"/>
                </a:solidFill>
              </a:rPr>
              <a:t>APIs</a:t>
            </a:r>
          </a:p>
          <a:p>
            <a:pPr lvl="0" rtl="0" algn="ctr">
              <a:spcBef>
                <a:spcPts val="0"/>
              </a:spcBef>
              <a:buNone/>
            </a:pPr>
            <a:r>
              <a:rPr lang="en" sz="800">
                <a:solidFill>
                  <a:srgbClr val="FFFFFF"/>
                </a:solidFill>
              </a:rPr>
              <a:t> </a:t>
            </a:r>
            <a:r>
              <a:rPr lang="en" sz="800">
                <a:solidFill>
                  <a:srgbClr val="990000"/>
                </a:solidFill>
              </a:rPr>
              <a:t>(D3D / D2D)</a:t>
            </a:r>
          </a:p>
        </p:txBody>
      </p:sp>
      <p:sp>
        <p:nvSpPr>
          <p:cNvPr id="356" name="Shape 356"/>
          <p:cNvSpPr/>
          <p:nvPr/>
        </p:nvSpPr>
        <p:spPr>
          <a:xfrm>
            <a:off x="6531448" y="1725175"/>
            <a:ext cx="765000" cy="765000"/>
          </a:xfrm>
          <a:prstGeom prst="ellipse">
            <a:avLst/>
          </a:prstGeom>
          <a:solidFill>
            <a:srgbClr val="E69138"/>
          </a:solidFill>
          <a:ln>
            <a:noFill/>
          </a:ln>
        </p:spPr>
        <p:txBody>
          <a:bodyPr anchorCtr="0" anchor="ctr" bIns="91425" lIns="91425" rIns="91425" tIns="91425">
            <a:noAutofit/>
          </a:bodyPr>
          <a:lstStyle/>
          <a:p>
            <a:pPr lvl="0" rtl="0" algn="ctr">
              <a:spcBef>
                <a:spcPts val="0"/>
              </a:spcBef>
              <a:buNone/>
            </a:pPr>
            <a:r>
              <a:rPr lang="en" sz="800">
                <a:solidFill>
                  <a:srgbClr val="FFFFFF"/>
                </a:solidFill>
              </a:rPr>
              <a:t>US</a:t>
            </a:r>
          </a:p>
        </p:txBody>
      </p:sp>
      <p:cxnSp>
        <p:nvCxnSpPr>
          <p:cNvPr id="357" name="Shape 357"/>
          <p:cNvCxnSpPr/>
          <p:nvPr/>
        </p:nvCxnSpPr>
        <p:spPr>
          <a:xfrm>
            <a:off x="6160016" y="4028101"/>
            <a:ext cx="0" cy="309000"/>
          </a:xfrm>
          <a:prstGeom prst="straightConnector1">
            <a:avLst/>
          </a:prstGeom>
          <a:noFill/>
          <a:ln cap="flat" cmpd="sng" w="19050">
            <a:solidFill>
              <a:srgbClr val="E06666"/>
            </a:solidFill>
            <a:prstDash val="solid"/>
            <a:round/>
            <a:headEnd len="lg" w="lg" type="none"/>
            <a:tailEnd len="lg" w="lg" type="stealth"/>
          </a:ln>
        </p:spPr>
      </p:cxnSp>
      <p:cxnSp>
        <p:nvCxnSpPr>
          <p:cNvPr id="358" name="Shape 358"/>
          <p:cNvCxnSpPr/>
          <p:nvPr/>
        </p:nvCxnSpPr>
        <p:spPr>
          <a:xfrm>
            <a:off x="6819357" y="3644563"/>
            <a:ext cx="0" cy="708600"/>
          </a:xfrm>
          <a:prstGeom prst="straightConnector1">
            <a:avLst/>
          </a:prstGeom>
          <a:noFill/>
          <a:ln cap="flat" cmpd="sng" w="19050">
            <a:solidFill>
              <a:srgbClr val="93C47D"/>
            </a:solidFill>
            <a:prstDash val="solid"/>
            <a:round/>
            <a:headEnd len="lg" w="lg" type="stealth"/>
            <a:tailEnd len="lg" w="lg" type="none"/>
          </a:ln>
        </p:spPr>
      </p:cxnSp>
      <p:cxnSp>
        <p:nvCxnSpPr>
          <p:cNvPr id="359" name="Shape 359"/>
          <p:cNvCxnSpPr>
            <a:stCxn id="356" idx="2"/>
            <a:endCxn id="360" idx="0"/>
          </p:cNvCxnSpPr>
          <p:nvPr/>
        </p:nvCxnSpPr>
        <p:spPr>
          <a:xfrm flipH="1">
            <a:off x="6160048" y="2107675"/>
            <a:ext cx="371400" cy="478800"/>
          </a:xfrm>
          <a:prstGeom prst="bentConnector2">
            <a:avLst/>
          </a:prstGeom>
          <a:noFill/>
          <a:ln cap="flat" cmpd="sng" w="9525">
            <a:solidFill>
              <a:srgbClr val="F6B26B"/>
            </a:solidFill>
            <a:prstDash val="solid"/>
            <a:round/>
            <a:headEnd len="lg" w="lg" type="none"/>
            <a:tailEnd len="lg" w="lg" type="stealth"/>
          </a:ln>
        </p:spPr>
      </p:cxnSp>
      <p:sp>
        <p:nvSpPr>
          <p:cNvPr id="360" name="Shape 360"/>
          <p:cNvSpPr/>
          <p:nvPr/>
        </p:nvSpPr>
        <p:spPr>
          <a:xfrm>
            <a:off x="5718564" y="2586409"/>
            <a:ext cx="882900" cy="3528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rPr lang="en" sz="800">
                <a:solidFill>
                  <a:srgbClr val="FFFFFF"/>
                </a:solidFill>
              </a:rPr>
              <a:t>APP</a:t>
            </a:r>
          </a:p>
        </p:txBody>
      </p:sp>
      <p:sp>
        <p:nvSpPr>
          <p:cNvPr id="361" name="Shape 361"/>
          <p:cNvSpPr/>
          <p:nvPr/>
        </p:nvSpPr>
        <p:spPr>
          <a:xfrm>
            <a:off x="5718564" y="3644563"/>
            <a:ext cx="882900" cy="3834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lang="en" sz="600">
                <a:solidFill>
                  <a:srgbClr val="990000"/>
                </a:solidFill>
              </a:rPr>
              <a:t>Descriptors</a:t>
            </a:r>
          </a:p>
        </p:txBody>
      </p:sp>
      <p:sp>
        <p:nvSpPr>
          <p:cNvPr id="362" name="Shape 362"/>
          <p:cNvSpPr/>
          <p:nvPr/>
        </p:nvSpPr>
        <p:spPr>
          <a:xfrm>
            <a:off x="7536589" y="2938356"/>
            <a:ext cx="573000" cy="706500"/>
          </a:xfrm>
          <a:prstGeom prst="rect">
            <a:avLst/>
          </a:prstGeom>
          <a:solidFill>
            <a:srgbClr val="F1C232"/>
          </a:solidFill>
          <a:ln>
            <a:noFill/>
          </a:ln>
        </p:spPr>
        <p:txBody>
          <a:bodyPr anchorCtr="0" anchor="ctr" bIns="91425" lIns="91425" rIns="91425" tIns="91425">
            <a:noAutofit/>
          </a:bodyPr>
          <a:lstStyle/>
          <a:p>
            <a:pPr lvl="0" rtl="0" algn="ctr">
              <a:spcBef>
                <a:spcPts val="0"/>
              </a:spcBef>
              <a:buNone/>
            </a:pPr>
            <a:r>
              <a:rPr lang="en" sz="600">
                <a:solidFill>
                  <a:srgbClr val="B45F06"/>
                </a:solidFill>
              </a:rPr>
              <a:t>DXGI</a:t>
            </a:r>
          </a:p>
        </p:txBody>
      </p:sp>
      <p:sp>
        <p:nvSpPr>
          <p:cNvPr id="363" name="Shape 363"/>
          <p:cNvSpPr/>
          <p:nvPr/>
        </p:nvSpPr>
        <p:spPr>
          <a:xfrm>
            <a:off x="7344411" y="2586405"/>
            <a:ext cx="765000" cy="352800"/>
          </a:xfrm>
          <a:prstGeom prst="rect">
            <a:avLst/>
          </a:prstGeom>
          <a:solidFill>
            <a:srgbClr val="E69138"/>
          </a:solidFill>
          <a:ln>
            <a:noFill/>
          </a:ln>
        </p:spPr>
        <p:txBody>
          <a:bodyPr anchorCtr="0" anchor="ctr" bIns="91425" lIns="91425" rIns="91425" tIns="91425">
            <a:noAutofit/>
          </a:bodyPr>
          <a:lstStyle/>
          <a:p>
            <a:pPr lvl="0" rtl="0">
              <a:spcBef>
                <a:spcPts val="0"/>
              </a:spcBef>
              <a:buNone/>
            </a:pPr>
            <a:r>
              <a:rPr lang="en" sz="1000">
                <a:solidFill>
                  <a:srgbClr val="FFFFFF"/>
                </a:solidFill>
              </a:rPr>
              <a:t>COM</a:t>
            </a:r>
          </a:p>
        </p:txBody>
      </p:sp>
      <p:cxnSp>
        <p:nvCxnSpPr>
          <p:cNvPr id="364" name="Shape 364"/>
          <p:cNvCxnSpPr>
            <a:stCxn id="360" idx="3"/>
            <a:endCxn id="363" idx="1"/>
          </p:cNvCxnSpPr>
          <p:nvPr/>
        </p:nvCxnSpPr>
        <p:spPr>
          <a:xfrm>
            <a:off x="6601464" y="2762809"/>
            <a:ext cx="742800" cy="0"/>
          </a:xfrm>
          <a:prstGeom prst="straightConnector1">
            <a:avLst/>
          </a:prstGeom>
          <a:noFill/>
          <a:ln cap="flat" cmpd="sng" w="9525">
            <a:solidFill>
              <a:srgbClr val="F1C232"/>
            </a:solidFill>
            <a:prstDash val="solid"/>
            <a:round/>
            <a:headEnd len="lg" w="lg" type="stealth"/>
            <a:tailEnd len="lg" w="lg" type="stealth"/>
          </a:ln>
        </p:spPr>
      </p:cxnSp>
      <p:sp>
        <p:nvSpPr>
          <p:cNvPr id="365" name="Shape 365"/>
          <p:cNvSpPr/>
          <p:nvPr/>
        </p:nvSpPr>
        <p:spPr>
          <a:xfrm>
            <a:off x="4851460" y="4053788"/>
            <a:ext cx="447300" cy="2832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6" name="Shape 366"/>
          <p:cNvCxnSpPr>
            <a:stCxn id="365" idx="2"/>
            <a:endCxn id="367" idx="2"/>
          </p:cNvCxnSpPr>
          <p:nvPr/>
        </p:nvCxnSpPr>
        <p:spPr>
          <a:xfrm flipH="1" rot="-5400000">
            <a:off x="5164360" y="4247738"/>
            <a:ext cx="381000" cy="559500"/>
          </a:xfrm>
          <a:prstGeom prst="bentConnector2">
            <a:avLst/>
          </a:prstGeom>
          <a:noFill/>
          <a:ln cap="flat" cmpd="sng" w="9525">
            <a:solidFill>
              <a:srgbClr val="F1C232"/>
            </a:solidFill>
            <a:prstDash val="solid"/>
            <a:round/>
            <a:headEnd len="lg" w="lg" type="none"/>
            <a:tailEnd len="lg" w="lg" type="stealth"/>
          </a:ln>
        </p:spPr>
      </p:cxnSp>
      <p:sp>
        <p:nvSpPr>
          <p:cNvPr id="368" name="Shape 368"/>
          <p:cNvSpPr/>
          <p:nvPr/>
        </p:nvSpPr>
        <p:spPr>
          <a:xfrm>
            <a:off x="2059140" y="3152984"/>
            <a:ext cx="525330" cy="635992"/>
          </a:xfrm>
          <a:prstGeom prst="flowChartMagneticDisk">
            <a:avLst/>
          </a:prstGeom>
          <a:solidFill>
            <a:srgbClr val="E0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DISK</a:t>
            </a:r>
          </a:p>
        </p:txBody>
      </p:sp>
      <p:sp>
        <p:nvSpPr>
          <p:cNvPr id="369" name="Shape 369"/>
          <p:cNvSpPr/>
          <p:nvPr/>
        </p:nvSpPr>
        <p:spPr>
          <a:xfrm>
            <a:off x="2025797" y="4020262"/>
            <a:ext cx="591900" cy="258600"/>
          </a:xfrm>
          <a:prstGeom prst="rect">
            <a:avLst/>
          </a:prstGeom>
          <a:solidFill>
            <a:srgbClr val="E06666"/>
          </a:solidFill>
          <a:ln>
            <a:noFill/>
          </a:ln>
        </p:spPr>
        <p:txBody>
          <a:bodyPr anchorCtr="0" anchor="ctr" bIns="91425" lIns="91425" rIns="91425" tIns="91425">
            <a:noAutofit/>
          </a:bodyPr>
          <a:lstStyle/>
          <a:p>
            <a:pPr lvl="0" rtl="0" algn="r">
              <a:spcBef>
                <a:spcPts val="0"/>
              </a:spcBef>
              <a:buNone/>
            </a:pPr>
            <a:r>
              <a:rPr lang="en" sz="800"/>
              <a:t>RAM</a:t>
            </a:r>
          </a:p>
        </p:txBody>
      </p:sp>
      <p:cxnSp>
        <p:nvCxnSpPr>
          <p:cNvPr id="370" name="Shape 370"/>
          <p:cNvCxnSpPr>
            <a:stCxn id="368" idx="3"/>
            <a:endCxn id="369" idx="0"/>
          </p:cNvCxnSpPr>
          <p:nvPr/>
        </p:nvCxnSpPr>
        <p:spPr>
          <a:xfrm>
            <a:off x="2321805" y="3788976"/>
            <a:ext cx="0" cy="231300"/>
          </a:xfrm>
          <a:prstGeom prst="straightConnector1">
            <a:avLst/>
          </a:prstGeom>
          <a:noFill/>
          <a:ln cap="flat" cmpd="sng" w="9525">
            <a:solidFill>
              <a:srgbClr val="E06666"/>
            </a:solidFill>
            <a:prstDash val="solid"/>
            <a:round/>
            <a:headEnd len="lg" w="lg" type="stealth"/>
            <a:tailEnd len="lg" w="lg" type="stealth"/>
          </a:ln>
        </p:spPr>
      </p:cxnSp>
      <p:grpSp>
        <p:nvGrpSpPr>
          <p:cNvPr id="371" name="Shape 371"/>
          <p:cNvGrpSpPr/>
          <p:nvPr/>
        </p:nvGrpSpPr>
        <p:grpSpPr>
          <a:xfrm>
            <a:off x="5634482" y="4336999"/>
            <a:ext cx="3197807" cy="762000"/>
            <a:chOff x="470580" y="3825924"/>
            <a:chExt cx="3197807" cy="762000"/>
          </a:xfrm>
        </p:grpSpPr>
        <p:sp>
          <p:nvSpPr>
            <p:cNvPr id="372" name="Shape 372"/>
            <p:cNvSpPr/>
            <p:nvPr/>
          </p:nvSpPr>
          <p:spPr>
            <a:xfrm>
              <a:off x="471645" y="3825924"/>
              <a:ext cx="2579400" cy="7620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a:solidFill>
                    <a:srgbClr val="FFFFFF"/>
                  </a:solidFill>
                </a:rPr>
                <a:t>GPU</a:t>
              </a:r>
            </a:p>
            <a:p>
              <a:pPr lvl="0" rtl="0" algn="ctr">
                <a:spcBef>
                  <a:spcPts val="0"/>
                </a:spcBef>
                <a:buNone/>
              </a:pPr>
              <a:r>
                <a:rPr lang="en">
                  <a:solidFill>
                    <a:srgbClr val="38761D"/>
                  </a:solidFill>
                </a:rPr>
                <a:t>(NVIDIA / AMD)</a:t>
              </a:r>
            </a:p>
          </p:txBody>
        </p:sp>
        <p:sp>
          <p:nvSpPr>
            <p:cNvPr id="373" name="Shape 373"/>
            <p:cNvSpPr/>
            <p:nvPr/>
          </p:nvSpPr>
          <p:spPr>
            <a:xfrm>
              <a:off x="2089808" y="3825925"/>
              <a:ext cx="961200" cy="351900"/>
            </a:xfrm>
            <a:prstGeom prst="rect">
              <a:avLst/>
            </a:prstGeom>
            <a:solidFill>
              <a:srgbClr val="38761D"/>
            </a:solidFill>
            <a:ln>
              <a:noFill/>
            </a:ln>
          </p:spPr>
          <p:txBody>
            <a:bodyPr anchorCtr="0" anchor="ctr" bIns="91425" lIns="91425" rIns="91425" tIns="91425">
              <a:noAutofit/>
            </a:bodyPr>
            <a:lstStyle/>
            <a:p>
              <a:pPr lvl="0" rtl="0" algn="ctr">
                <a:spcBef>
                  <a:spcPts val="0"/>
                </a:spcBef>
                <a:buNone/>
              </a:pPr>
              <a:r>
                <a:rPr lang="en">
                  <a:solidFill>
                    <a:srgbClr val="B6D7A8"/>
                  </a:solidFill>
                </a:rPr>
                <a:t>VRAM</a:t>
              </a:r>
            </a:p>
          </p:txBody>
        </p:sp>
        <p:sp>
          <p:nvSpPr>
            <p:cNvPr id="374" name="Shape 374"/>
            <p:cNvSpPr/>
            <p:nvPr/>
          </p:nvSpPr>
          <p:spPr>
            <a:xfrm>
              <a:off x="3316487" y="3825925"/>
              <a:ext cx="351900" cy="351900"/>
            </a:xfrm>
            <a:prstGeom prst="mathMultiply">
              <a:avLst>
                <a:gd fmla="val 23520" name="adj1"/>
              </a:avLst>
            </a:prstGeom>
            <a:solidFill>
              <a:srgbClr val="E06666"/>
            </a:solidFill>
            <a:ln>
              <a:noFill/>
            </a:ln>
          </p:spPr>
          <p:txBody>
            <a:bodyPr anchorCtr="0" anchor="ctr" bIns="91425" lIns="91425" rIns="91425" tIns="91425">
              <a:noAutofit/>
            </a:bodyPr>
            <a:lstStyle/>
            <a:p>
              <a:pPr lvl="0">
                <a:spcBef>
                  <a:spcPts val="0"/>
                </a:spcBef>
                <a:buNone/>
              </a:pPr>
              <a:r>
                <a:t/>
              </a:r>
              <a:endParaRPr/>
            </a:p>
          </p:txBody>
        </p:sp>
        <p:cxnSp>
          <p:nvCxnSpPr>
            <p:cNvPr id="375" name="Shape 375"/>
            <p:cNvCxnSpPr/>
            <p:nvPr/>
          </p:nvCxnSpPr>
          <p:spPr>
            <a:xfrm>
              <a:off x="3062790" y="4001830"/>
              <a:ext cx="241800" cy="0"/>
            </a:xfrm>
            <a:prstGeom prst="straightConnector1">
              <a:avLst/>
            </a:prstGeom>
            <a:noFill/>
            <a:ln cap="flat" cmpd="sng" w="9525">
              <a:solidFill>
                <a:srgbClr val="E06666"/>
              </a:solidFill>
              <a:prstDash val="solid"/>
              <a:round/>
              <a:headEnd len="lg" w="lg" type="none"/>
              <a:tailEnd len="lg" w="lg" type="stealth"/>
            </a:ln>
          </p:spPr>
        </p:cxnSp>
        <p:sp>
          <p:nvSpPr>
            <p:cNvPr id="367" name="Shape 367"/>
            <p:cNvSpPr/>
            <p:nvPr/>
          </p:nvSpPr>
          <p:spPr>
            <a:xfrm rot="5400000">
              <a:off x="296280" y="4001724"/>
              <a:ext cx="759000" cy="410400"/>
            </a:xfrm>
            <a:prstGeom prst="rect">
              <a:avLst/>
            </a:prstGeom>
            <a:solidFill>
              <a:srgbClr val="38761D"/>
            </a:solidFill>
            <a:ln>
              <a:noFill/>
            </a:ln>
          </p:spPr>
          <p:txBody>
            <a:bodyPr anchorCtr="0" anchor="ctr" bIns="91425" lIns="91425" rIns="91425" tIns="91425">
              <a:noAutofit/>
            </a:bodyPr>
            <a:lstStyle/>
            <a:p>
              <a:pPr lvl="0" rtl="0" algn="ctr">
                <a:spcBef>
                  <a:spcPts val="0"/>
                </a:spcBef>
                <a:buNone/>
              </a:pPr>
              <a:r>
                <a:rPr lang="en" sz="1200">
                  <a:solidFill>
                    <a:srgbClr val="93C47D"/>
                  </a:solidFill>
                </a:rPr>
                <a:t>Queue</a:t>
              </a:r>
            </a:p>
          </p:txBody>
        </p:sp>
      </p:grpSp>
      <p:sp>
        <p:nvSpPr>
          <p:cNvPr id="376" name="Shape 376"/>
          <p:cNvSpPr/>
          <p:nvPr/>
        </p:nvSpPr>
        <p:spPr>
          <a:xfrm>
            <a:off x="1574706" y="3514866"/>
            <a:ext cx="410399" cy="4104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600"/>
              <a:t>CPU</a:t>
            </a:r>
          </a:p>
        </p:txBody>
      </p:sp>
      <p:sp>
        <p:nvSpPr>
          <p:cNvPr id="377" name="Shape 377"/>
          <p:cNvSpPr/>
          <p:nvPr/>
        </p:nvSpPr>
        <p:spPr>
          <a:xfrm>
            <a:off x="4954239" y="3444729"/>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4954239" y="3749260"/>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4954239" y="4053791"/>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4851460" y="3731235"/>
            <a:ext cx="447300" cy="2586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4667872" y="3788227"/>
            <a:ext cx="166800" cy="5238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4851460" y="3419714"/>
            <a:ext cx="447300" cy="2586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4667864" y="3441700"/>
            <a:ext cx="166800" cy="2313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4" name="Shape 384"/>
          <p:cNvCxnSpPr>
            <a:stCxn id="360" idx="1"/>
            <a:endCxn id="382" idx="0"/>
          </p:cNvCxnSpPr>
          <p:nvPr/>
        </p:nvCxnSpPr>
        <p:spPr>
          <a:xfrm flipH="1">
            <a:off x="5075064" y="2762809"/>
            <a:ext cx="643500" cy="657000"/>
          </a:xfrm>
          <a:prstGeom prst="bentConnector2">
            <a:avLst/>
          </a:prstGeom>
          <a:noFill/>
          <a:ln cap="flat" cmpd="sng" w="9525">
            <a:solidFill>
              <a:srgbClr val="F1C232"/>
            </a:solidFill>
            <a:prstDash val="solid"/>
            <a:round/>
            <a:headEnd len="lg" w="lg" type="none"/>
            <a:tailEnd len="lg" w="lg" type="stealth"/>
          </a:ln>
        </p:spPr>
      </p:cxnSp>
      <p:cxnSp>
        <p:nvCxnSpPr>
          <p:cNvPr id="385" name="Shape 385"/>
          <p:cNvCxnSpPr>
            <a:stCxn id="360" idx="1"/>
            <a:endCxn id="352" idx="0"/>
          </p:cNvCxnSpPr>
          <p:nvPr/>
        </p:nvCxnSpPr>
        <p:spPr>
          <a:xfrm flipH="1">
            <a:off x="2068764" y="2762809"/>
            <a:ext cx="3649800" cy="340200"/>
          </a:xfrm>
          <a:prstGeom prst="bentConnector2">
            <a:avLst/>
          </a:prstGeom>
          <a:noFill/>
          <a:ln cap="flat" cmpd="sng" w="9525">
            <a:solidFill>
              <a:srgbClr val="F1C232"/>
            </a:solidFill>
            <a:prstDash val="solid"/>
            <a:round/>
            <a:headEnd len="lg" w="lg" type="stealth"/>
            <a:tailEnd len="lg" w="lg" type="stealth"/>
          </a:ln>
        </p:spPr>
      </p:cxnSp>
      <p:sp>
        <p:nvSpPr>
          <p:cNvPr id="386" name="Shape 386"/>
          <p:cNvSpPr/>
          <p:nvPr/>
        </p:nvSpPr>
        <p:spPr>
          <a:xfrm>
            <a:off x="2024989" y="4121675"/>
            <a:ext cx="166800" cy="151500"/>
          </a:xfrm>
          <a:prstGeom prst="rect">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4052660" y="4045588"/>
            <a:ext cx="447300" cy="2832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8" name="Shape 388"/>
          <p:cNvSpPr/>
          <p:nvPr/>
        </p:nvSpPr>
        <p:spPr>
          <a:xfrm>
            <a:off x="4155439" y="3436529"/>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9" name="Shape 389"/>
          <p:cNvSpPr/>
          <p:nvPr/>
        </p:nvSpPr>
        <p:spPr>
          <a:xfrm>
            <a:off x="4155439" y="3741060"/>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4155439" y="4045591"/>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4052660" y="3723035"/>
            <a:ext cx="447300" cy="2586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p:nvPr/>
        </p:nvSpPr>
        <p:spPr>
          <a:xfrm>
            <a:off x="3869072" y="3780027"/>
            <a:ext cx="166800" cy="5238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3" name="Shape 393"/>
          <p:cNvSpPr/>
          <p:nvPr/>
        </p:nvSpPr>
        <p:spPr>
          <a:xfrm>
            <a:off x="4052660" y="3411514"/>
            <a:ext cx="447300" cy="2586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3869064" y="3433500"/>
            <a:ext cx="166800" cy="2313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3253873" y="4045588"/>
            <a:ext cx="447299" cy="2832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3356651" y="3436529"/>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3356651" y="3741060"/>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3356651" y="4045591"/>
            <a:ext cx="241800" cy="241800"/>
          </a:xfrm>
          <a:prstGeom prst="rect">
            <a:avLst/>
          </a:prstGeom>
          <a:solidFill>
            <a:srgbClr val="38761D"/>
          </a:solid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3253873" y="3723035"/>
            <a:ext cx="447299" cy="2586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3070285" y="3780027"/>
            <a:ext cx="166800" cy="5238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3253873" y="3411514"/>
            <a:ext cx="447299" cy="258600"/>
          </a:xfrm>
          <a:prstGeom prst="rect">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3070276" y="3433500"/>
            <a:ext cx="166800" cy="231300"/>
          </a:xfrm>
          <a:prstGeom prst="rect">
            <a:avLst/>
          </a:prstGeom>
          <a:solidFill>
            <a:srgbClr val="E06666"/>
          </a:solid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3" name="Shape 403"/>
          <p:cNvCxnSpPr>
            <a:stCxn id="360" idx="1"/>
            <a:endCxn id="393" idx="0"/>
          </p:cNvCxnSpPr>
          <p:nvPr/>
        </p:nvCxnSpPr>
        <p:spPr>
          <a:xfrm flipH="1">
            <a:off x="4276164" y="2762809"/>
            <a:ext cx="1442400" cy="648600"/>
          </a:xfrm>
          <a:prstGeom prst="bentConnector2">
            <a:avLst/>
          </a:prstGeom>
          <a:noFill/>
          <a:ln cap="flat" cmpd="sng" w="9525">
            <a:solidFill>
              <a:srgbClr val="F1C232"/>
            </a:solidFill>
            <a:prstDash val="solid"/>
            <a:round/>
            <a:headEnd len="lg" w="lg" type="stealth"/>
            <a:tailEnd len="lg" w="lg" type="stealth"/>
          </a:ln>
        </p:spPr>
      </p:cxnSp>
      <p:cxnSp>
        <p:nvCxnSpPr>
          <p:cNvPr id="404" name="Shape 404"/>
          <p:cNvCxnSpPr>
            <a:stCxn id="360" idx="1"/>
            <a:endCxn id="401" idx="0"/>
          </p:cNvCxnSpPr>
          <p:nvPr/>
        </p:nvCxnSpPr>
        <p:spPr>
          <a:xfrm flipH="1">
            <a:off x="3477564" y="2762809"/>
            <a:ext cx="2241000" cy="648600"/>
          </a:xfrm>
          <a:prstGeom prst="bentConnector2">
            <a:avLst/>
          </a:prstGeom>
          <a:noFill/>
          <a:ln cap="flat" cmpd="sng" w="9525">
            <a:solidFill>
              <a:srgbClr val="F1C232"/>
            </a:solidFill>
            <a:prstDash val="solid"/>
            <a:round/>
            <a:headEnd len="lg" w="lg" type="stealth"/>
            <a:tailEnd len="lg" w="lg" type="stealth"/>
          </a:ln>
        </p:spPr>
      </p:cxnSp>
      <p:cxnSp>
        <p:nvCxnSpPr>
          <p:cNvPr id="405" name="Shape 405"/>
          <p:cNvCxnSpPr>
            <a:endCxn id="367" idx="2"/>
          </p:cNvCxnSpPr>
          <p:nvPr/>
        </p:nvCxnSpPr>
        <p:spPr>
          <a:xfrm>
            <a:off x="4276382" y="4328899"/>
            <a:ext cx="1358100" cy="389100"/>
          </a:xfrm>
          <a:prstGeom prst="bentConnector3">
            <a:avLst>
              <a:gd fmla="val -1104" name="adj1"/>
            </a:avLst>
          </a:prstGeom>
          <a:noFill/>
          <a:ln cap="flat" cmpd="sng" w="9525">
            <a:solidFill>
              <a:srgbClr val="F1C232"/>
            </a:solidFill>
            <a:prstDash val="solid"/>
            <a:round/>
            <a:headEnd len="lg" w="lg" type="none"/>
            <a:tailEnd len="lg" w="lg" type="stealth"/>
          </a:ln>
        </p:spPr>
      </p:cxnSp>
      <p:cxnSp>
        <p:nvCxnSpPr>
          <p:cNvPr id="406" name="Shape 406"/>
          <p:cNvCxnSpPr>
            <a:endCxn id="367" idx="2"/>
          </p:cNvCxnSpPr>
          <p:nvPr/>
        </p:nvCxnSpPr>
        <p:spPr>
          <a:xfrm>
            <a:off x="3477482" y="4328899"/>
            <a:ext cx="2157000" cy="389100"/>
          </a:xfrm>
          <a:prstGeom prst="bentConnector3">
            <a:avLst>
              <a:gd fmla="val 112" name="adj1"/>
            </a:avLst>
          </a:prstGeom>
          <a:noFill/>
          <a:ln cap="flat" cmpd="sng" w="9525">
            <a:solidFill>
              <a:srgbClr val="F1C232"/>
            </a:solidFill>
            <a:prstDash val="solid"/>
            <a:round/>
            <a:headEnd len="lg" w="lg" type="none"/>
            <a:tailEnd len="lg" w="lg" type="stealth"/>
          </a:ln>
        </p:spPr>
      </p:cxnSp>
      <p:sp>
        <p:nvSpPr>
          <p:cNvPr id="407" name="Shape 407"/>
          <p:cNvSpPr txBox="1"/>
          <p:nvPr/>
        </p:nvSpPr>
        <p:spPr>
          <a:xfrm rot="-5400000">
            <a:off x="2973064" y="2970400"/>
            <a:ext cx="765000" cy="2418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6FA8DC"/>
                </a:solidFill>
              </a:rPr>
              <a:t>thread</a:t>
            </a:r>
            <a:r>
              <a:rPr baseline="-25000" lang="en" sz="800">
                <a:solidFill>
                  <a:srgbClr val="6FA8DC"/>
                </a:solidFill>
              </a:rPr>
              <a:t>1</a:t>
            </a:r>
          </a:p>
        </p:txBody>
      </p:sp>
      <p:sp>
        <p:nvSpPr>
          <p:cNvPr id="408" name="Shape 408"/>
          <p:cNvSpPr txBox="1"/>
          <p:nvPr/>
        </p:nvSpPr>
        <p:spPr>
          <a:xfrm rot="-5400000">
            <a:off x="3750651" y="2970400"/>
            <a:ext cx="765000" cy="241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6FA8DC"/>
                </a:solidFill>
              </a:rPr>
              <a:t>thread</a:t>
            </a:r>
            <a:r>
              <a:rPr baseline="-25000" lang="en" sz="800">
                <a:solidFill>
                  <a:srgbClr val="6FA8DC"/>
                </a:solidFill>
              </a:rPr>
              <a:t>2</a:t>
            </a:r>
          </a:p>
        </p:txBody>
      </p:sp>
      <p:sp>
        <p:nvSpPr>
          <p:cNvPr id="409" name="Shape 409"/>
          <p:cNvSpPr txBox="1"/>
          <p:nvPr/>
        </p:nvSpPr>
        <p:spPr>
          <a:xfrm rot="-5400000">
            <a:off x="4563942" y="2970400"/>
            <a:ext cx="765000" cy="241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6FA8DC"/>
                </a:solidFill>
              </a:rPr>
              <a:t>thread</a:t>
            </a:r>
            <a:r>
              <a:rPr baseline="-25000" lang="en" sz="800">
                <a:solidFill>
                  <a:srgbClr val="6FA8DC"/>
                </a:solidFill>
              </a:rPr>
              <a:t>k</a:t>
            </a:r>
          </a:p>
        </p:txBody>
      </p:sp>
      <p:sp>
        <p:nvSpPr>
          <p:cNvPr id="410" name="Shape 410"/>
          <p:cNvSpPr txBox="1"/>
          <p:nvPr/>
        </p:nvSpPr>
        <p:spPr>
          <a:xfrm>
            <a:off x="311700" y="1814287"/>
            <a:ext cx="4210500" cy="5421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600"/>
              </a:spcAft>
              <a:buNone/>
            </a:pPr>
            <a:r>
              <a:rPr lang="en" sz="1200">
                <a:solidFill>
                  <a:schemeClr val="lt2"/>
                </a:solidFill>
              </a:rPr>
              <a:t>The maximum number of command lists to be recorded, need to be specified at initialization.</a:t>
            </a:r>
          </a:p>
        </p:txBody>
      </p:sp>
      <p:sp>
        <p:nvSpPr>
          <p:cNvPr id="411" name="Shape 411"/>
          <p:cNvSpPr txBox="1"/>
          <p:nvPr/>
        </p:nvSpPr>
        <p:spPr>
          <a:xfrm>
            <a:off x="64325" y="4688600"/>
            <a:ext cx="1969800" cy="410400"/>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hlinkClick r:id="rId3"/>
              </a:rPr>
              <a:t>Multithreading 12 SDK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idx="1" type="body"/>
          </p:nvPr>
        </p:nvSpPr>
        <p:spPr>
          <a:xfrm>
            <a:off x="311700" y="1152475"/>
            <a:ext cx="8520600" cy="3835500"/>
          </a:xfrm>
          <a:prstGeom prst="rect">
            <a:avLst/>
          </a:prstGeom>
        </p:spPr>
        <p:txBody>
          <a:bodyPr anchorCtr="0" anchor="t" bIns="91425" lIns="91425" rIns="91425" tIns="91425">
            <a:noAutofit/>
          </a:bodyPr>
          <a:lstStyle/>
          <a:p>
            <a:pPr lvl="0">
              <a:spcBef>
                <a:spcPts val="0"/>
              </a:spcBef>
              <a:spcAft>
                <a:spcPts val="0"/>
              </a:spcAft>
              <a:buNone/>
            </a:pPr>
            <a:r>
              <a:rPr lang="en"/>
              <a:t>Generally speaking, frame-based rendering applications, run in a loop which continuously draws for each iteration. The body is the following:</a:t>
            </a:r>
          </a:p>
          <a:p>
            <a:pPr indent="0" lvl="0" marL="0" rtl="0">
              <a:spcBef>
                <a:spcPts val="0"/>
              </a:spcBef>
              <a:spcAft>
                <a:spcPts val="0"/>
              </a:spcAft>
              <a:buNone/>
            </a:pPr>
            <a:r>
              <a:t/>
            </a:r>
            <a:endParaRPr sz="1200">
              <a:latin typeface="Courier New"/>
              <a:ea typeface="Courier New"/>
              <a:cs typeface="Courier New"/>
              <a:sym typeface="Courier New"/>
            </a:endParaRPr>
          </a:p>
          <a:p>
            <a:pPr indent="0" lvl="0" marL="0">
              <a:spcBef>
                <a:spcPts val="0"/>
              </a:spcBef>
              <a:spcAft>
                <a:spcPts val="0"/>
              </a:spcAft>
              <a:buNone/>
            </a:pPr>
            <a:r>
              <a:rPr lang="en" sz="1200">
                <a:latin typeface="Courier New"/>
                <a:ea typeface="Courier New"/>
                <a:cs typeface="Courier New"/>
                <a:sym typeface="Courier New"/>
              </a:rPr>
              <a:t>void App::Run() {</a:t>
            </a:r>
          </a:p>
          <a:p>
            <a:pPr lvl="0">
              <a:spcBef>
                <a:spcPts val="0"/>
              </a:spcBef>
              <a:spcAft>
                <a:spcPts val="0"/>
              </a:spcAft>
              <a:buNone/>
            </a:pPr>
            <a:r>
              <a:rPr lang="en" sz="1200">
                <a:latin typeface="Courier New"/>
                <a:ea typeface="Courier New"/>
                <a:cs typeface="Courier New"/>
                <a:sym typeface="Courier New"/>
              </a:rPr>
              <a:t>	while(windowIsNotClosed) {</a:t>
            </a:r>
          </a:p>
          <a:p>
            <a:pPr lvl="0" rtl="0">
              <a:spcBef>
                <a:spcPts val="0"/>
              </a:spcBef>
              <a:spcAft>
                <a:spcPts val="0"/>
              </a:spcAft>
              <a:buNone/>
            </a:pPr>
            <a:r>
              <a:rPr lang="en" sz="1200">
                <a:latin typeface="Courier New"/>
                <a:ea typeface="Courier New"/>
                <a:cs typeface="Courier New"/>
                <a:sym typeface="Courier New"/>
              </a:rPr>
              <a:t>		read I/O</a:t>
            </a:r>
          </a:p>
          <a:p>
            <a:pPr indent="457200" lvl="0" marL="457200" rtl="0">
              <a:spcBef>
                <a:spcPts val="0"/>
              </a:spcBef>
              <a:spcAft>
                <a:spcPts val="0"/>
              </a:spcAft>
              <a:buNone/>
            </a:pPr>
            <a:r>
              <a:rPr lang="en" sz="1200">
                <a:latin typeface="Courier New"/>
                <a:ea typeface="Courier New"/>
                <a:cs typeface="Courier New"/>
                <a:sym typeface="Courier New"/>
              </a:rPr>
              <a:t>if(timeToUpdate) {</a:t>
            </a:r>
          </a:p>
          <a:p>
            <a:pPr lvl="0" rtl="0">
              <a:spcBef>
                <a:spcPts val="0"/>
              </a:spcBef>
              <a:spcAft>
                <a:spcPts val="0"/>
              </a:spcAft>
              <a:buNone/>
            </a:pPr>
            <a:r>
              <a:rPr lang="en" sz="1200">
                <a:latin typeface="Courier New"/>
                <a:ea typeface="Courier New"/>
                <a:cs typeface="Courier New"/>
                <a:sym typeface="Courier New"/>
              </a:rPr>
              <a:t>			App::UpdateLogic()</a:t>
            </a:r>
          </a:p>
          <a:p>
            <a:pPr indent="457200" lvl="0" marL="914400">
              <a:spcBef>
                <a:spcPts val="0"/>
              </a:spcBef>
              <a:spcAft>
                <a:spcPts val="0"/>
              </a:spcAft>
              <a:buNone/>
            </a:pPr>
            <a:r>
              <a:rPr lang="en" sz="1200">
                <a:latin typeface="Courier New"/>
                <a:ea typeface="Courier New"/>
                <a:cs typeface="Courier New"/>
                <a:sym typeface="Courier New"/>
              </a:rPr>
              <a:t>Draw</a:t>
            </a:r>
          </a:p>
          <a:p>
            <a:pPr indent="457200" lvl="0" marL="457200">
              <a:spcBef>
                <a:spcPts val="0"/>
              </a:spcBef>
              <a:spcAft>
                <a:spcPts val="0"/>
              </a:spcAft>
              <a:buNone/>
            </a:pPr>
            <a:r>
              <a:rPr lang="en" sz="1200">
                <a:latin typeface="Courier New"/>
                <a:ea typeface="Courier New"/>
                <a:cs typeface="Courier New"/>
                <a:sym typeface="Courier New"/>
              </a:rPr>
              <a:t>}</a:t>
            </a:r>
          </a:p>
          <a:p>
            <a:pPr indent="457200" lvl="0" rtl="0">
              <a:spcBef>
                <a:spcPts val="0"/>
              </a:spcBef>
              <a:spcAft>
                <a:spcPts val="0"/>
              </a:spcAft>
              <a:buNone/>
            </a:pPr>
            <a:r>
              <a:rPr lang="en" sz="1200">
                <a:latin typeface="Courier New"/>
                <a:ea typeface="Courier New"/>
                <a:cs typeface="Courier New"/>
                <a:sym typeface="Courier New"/>
              </a:rPr>
              <a:t>}</a:t>
            </a:r>
          </a:p>
          <a:p>
            <a:pPr indent="0" lvl="0" marL="0" rtl="0">
              <a:spcBef>
                <a:spcPts val="0"/>
              </a:spcBef>
              <a:spcAft>
                <a:spcPts val="0"/>
              </a:spcAft>
              <a:buNone/>
            </a:pPr>
            <a:r>
              <a:rPr lang="en" sz="1200">
                <a:latin typeface="Courier New"/>
                <a:ea typeface="Courier New"/>
                <a:cs typeface="Courier New"/>
                <a:sym typeface="Courier New"/>
              </a:rPr>
              <a:t>}</a:t>
            </a:r>
          </a:p>
          <a:p>
            <a:pPr indent="0" lvl="0" marL="0" rt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a:t>We will use a time controller class. Based on a target number of frames per second (usually 30, 60 unlimited)</a:t>
            </a:r>
          </a:p>
        </p:txBody>
      </p:sp>
      <p:sp>
        <p:nvSpPr>
          <p:cNvPr id="417" name="Shape 4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Application - Render-based Run loop</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en" sz="1400"/>
              <a:t>Initializing Direct3D is a lengthy process with enormous room for tweaking. Still we can summarize the following steps:</a:t>
            </a:r>
          </a:p>
          <a:p>
            <a:pPr indent="-317500" lvl="0" marL="457200" rtl="0">
              <a:spcBef>
                <a:spcPts val="0"/>
              </a:spcBef>
              <a:buClr>
                <a:srgbClr val="F1C232"/>
              </a:buClr>
              <a:buSzPct val="100000"/>
              <a:buAutoNum type="arabicPeriod"/>
            </a:pPr>
            <a:r>
              <a:rPr lang="en" sz="1400">
                <a:solidFill>
                  <a:srgbClr val="F1C232"/>
                </a:solidFill>
              </a:rPr>
              <a:t>Obtain a DXGI factory</a:t>
            </a:r>
          </a:p>
          <a:p>
            <a:pPr indent="-317500" lvl="0" marL="457200" rtl="0">
              <a:spcBef>
                <a:spcPts val="0"/>
              </a:spcBef>
              <a:buClr>
                <a:srgbClr val="F1C232"/>
              </a:buClr>
              <a:buSzPct val="100000"/>
              <a:buAutoNum type="arabicPeriod"/>
            </a:pPr>
            <a:r>
              <a:rPr lang="en" sz="1400">
                <a:solidFill>
                  <a:srgbClr val="F1C232"/>
                </a:solidFill>
              </a:rPr>
              <a:t>Create the main device</a:t>
            </a:r>
          </a:p>
          <a:p>
            <a:pPr indent="-317500" lvl="0" marL="457200" rtl="0">
              <a:spcBef>
                <a:spcPts val="0"/>
              </a:spcBef>
              <a:buClr>
                <a:srgbClr val="F1C232"/>
              </a:buClr>
              <a:buSzPct val="100000"/>
              <a:buAutoNum type="arabicPeriod"/>
            </a:pPr>
            <a:r>
              <a:rPr lang="en" sz="1400">
                <a:solidFill>
                  <a:srgbClr val="F1C232"/>
                </a:solidFill>
              </a:rPr>
              <a:t>Create a fence</a:t>
            </a:r>
          </a:p>
          <a:p>
            <a:pPr indent="-317500" lvl="0" marL="457200" rtl="0">
              <a:spcBef>
                <a:spcPts val="0"/>
              </a:spcBef>
              <a:buClr>
                <a:srgbClr val="F1C232"/>
              </a:buClr>
              <a:buSzPct val="100000"/>
              <a:buAutoNum type="arabicPeriod"/>
            </a:pPr>
            <a:r>
              <a:rPr lang="en" sz="1400">
                <a:solidFill>
                  <a:srgbClr val="F1C232"/>
                </a:solidFill>
              </a:rPr>
              <a:t>Obtain the resources Descriptors sized (from the current HW)</a:t>
            </a:r>
          </a:p>
          <a:p>
            <a:pPr indent="-317500" lvl="0" marL="457200" rtl="0">
              <a:spcBef>
                <a:spcPts val="0"/>
              </a:spcBef>
              <a:buClr>
                <a:srgbClr val="F1C232"/>
              </a:buClr>
              <a:buSzPct val="100000"/>
              <a:buAutoNum type="arabicPeriod"/>
            </a:pPr>
            <a:r>
              <a:rPr lang="en" sz="1400">
                <a:solidFill>
                  <a:srgbClr val="F1C232"/>
                </a:solidFill>
              </a:rPr>
              <a:t>Check for Multisampling (antialiasing) support and primary output information (monitor)</a:t>
            </a:r>
          </a:p>
          <a:p>
            <a:pPr indent="-317500" lvl="0" marL="457200" rtl="0">
              <a:spcBef>
                <a:spcPts val="0"/>
              </a:spcBef>
              <a:buClr>
                <a:srgbClr val="F1C232"/>
              </a:buClr>
              <a:buSzPct val="100000"/>
              <a:buAutoNum type="arabicPeriod"/>
            </a:pPr>
            <a:r>
              <a:rPr lang="en" sz="1400">
                <a:solidFill>
                  <a:srgbClr val="F1C232"/>
                </a:solidFill>
              </a:rPr>
              <a:t>Create the Command Queue, Allocator and Command List</a:t>
            </a:r>
          </a:p>
          <a:p>
            <a:pPr indent="-317500" lvl="0" marL="457200" rtl="0">
              <a:spcBef>
                <a:spcPts val="0"/>
              </a:spcBef>
              <a:buClr>
                <a:srgbClr val="F1C232"/>
              </a:buClr>
              <a:buSzPct val="100000"/>
              <a:buAutoNum type="arabicPeriod"/>
            </a:pPr>
            <a:r>
              <a:rPr lang="en" sz="1400">
                <a:solidFill>
                  <a:srgbClr val="F1C232"/>
                </a:solidFill>
              </a:rPr>
              <a:t>Initialize the swap chain</a:t>
            </a:r>
          </a:p>
          <a:p>
            <a:pPr indent="-317500" lvl="0" marL="457200" rtl="0">
              <a:spcBef>
                <a:spcPts val="0"/>
              </a:spcBef>
              <a:buClr>
                <a:srgbClr val="F1C232"/>
              </a:buClr>
              <a:buSzPct val="100000"/>
              <a:buAutoNum type="arabicPeriod"/>
            </a:pPr>
            <a:r>
              <a:rPr lang="en" sz="1400">
                <a:solidFill>
                  <a:srgbClr val="F1C232"/>
                </a:solidFill>
              </a:rPr>
              <a:t>Create the descriptors heaps and handles (head pointers of the heaps)</a:t>
            </a:r>
          </a:p>
          <a:p>
            <a:pPr indent="-317500" lvl="0" marL="457200" rtl="0">
              <a:spcBef>
                <a:spcPts val="0"/>
              </a:spcBef>
              <a:buClr>
                <a:srgbClr val="6AA84F"/>
              </a:buClr>
              <a:buSzPct val="100000"/>
              <a:buAutoNum type="arabicPeriod"/>
            </a:pPr>
            <a:r>
              <a:rPr lang="en" sz="1400">
                <a:solidFill>
                  <a:srgbClr val="6AA84F"/>
                </a:solidFill>
              </a:rPr>
              <a:t>Create and set the render target (where to draw to)</a:t>
            </a:r>
          </a:p>
          <a:p>
            <a:pPr indent="-317500" lvl="0" marL="457200" rtl="0">
              <a:spcBef>
                <a:spcPts val="0"/>
              </a:spcBef>
              <a:buClr>
                <a:srgbClr val="6AA84F"/>
              </a:buClr>
              <a:buSzPct val="100000"/>
              <a:buAutoNum type="arabicPeriod"/>
            </a:pPr>
            <a:r>
              <a:rPr lang="en" sz="1400">
                <a:solidFill>
                  <a:srgbClr val="6AA84F"/>
                </a:solidFill>
              </a:rPr>
              <a:t>Create and set the depth/stencil buffer</a:t>
            </a:r>
          </a:p>
          <a:p>
            <a:pPr indent="-317500" lvl="0" marL="457200">
              <a:spcBef>
                <a:spcPts val="0"/>
              </a:spcBef>
              <a:buClr>
                <a:srgbClr val="6AA84F"/>
              </a:buClr>
              <a:buSzPct val="100000"/>
              <a:buAutoNum type="arabicPeriod"/>
            </a:pPr>
            <a:r>
              <a:rPr lang="en" sz="1400">
                <a:solidFill>
                  <a:srgbClr val="6AA84F"/>
                </a:solidFill>
              </a:rPr>
              <a:t>Set the Viewport</a:t>
            </a:r>
          </a:p>
        </p:txBody>
      </p:sp>
      <p:sp>
        <p:nvSpPr>
          <p:cNvPr id="423" name="Shape 4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Direct3D </a:t>
            </a:r>
            <a:r>
              <a:rPr lang="en">
                <a:solidFill>
                  <a:srgbClr val="999999"/>
                </a:solidFill>
              </a:rPr>
              <a:t>- Initialization</a:t>
            </a:r>
          </a:p>
        </p:txBody>
      </p:sp>
      <p:sp>
        <p:nvSpPr>
          <p:cNvPr id="424" name="Shape 424"/>
          <p:cNvSpPr/>
          <p:nvPr/>
        </p:nvSpPr>
        <p:spPr>
          <a:xfrm>
            <a:off x="5218600" y="3950375"/>
            <a:ext cx="127500" cy="810900"/>
          </a:xfrm>
          <a:prstGeom prst="rightBrace">
            <a:avLst>
              <a:gd fmla="val 8333" name="adj1"/>
              <a:gd fmla="val 50000" name="adj2"/>
            </a:avLst>
          </a:prstGeom>
          <a:no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6AA84F"/>
              </a:solidFill>
            </a:endParaRPr>
          </a:p>
        </p:txBody>
      </p:sp>
      <p:sp>
        <p:nvSpPr>
          <p:cNvPr id="425" name="Shape 425"/>
          <p:cNvSpPr txBox="1"/>
          <p:nvPr/>
        </p:nvSpPr>
        <p:spPr>
          <a:xfrm>
            <a:off x="5503925" y="4160675"/>
            <a:ext cx="3208200" cy="390300"/>
          </a:xfrm>
          <a:prstGeom prst="rect">
            <a:avLst/>
          </a:prstGeom>
          <a:noFill/>
          <a:ln>
            <a:noFill/>
          </a:ln>
        </p:spPr>
        <p:txBody>
          <a:bodyPr anchorCtr="0" anchor="t" bIns="91425" lIns="91425" rIns="91425" tIns="91425">
            <a:noAutofit/>
          </a:bodyPr>
          <a:lstStyle/>
          <a:p>
            <a:pPr lvl="0" algn="ctr">
              <a:spcBef>
                <a:spcPts val="0"/>
              </a:spcBef>
              <a:buNone/>
            </a:pPr>
            <a:r>
              <a:rPr lang="en" sz="1200">
                <a:solidFill>
                  <a:srgbClr val="6AA84F"/>
                </a:solidFill>
              </a:rPr>
              <a:t>These is processed when resizing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E69138"/>
                </a:solidFill>
              </a:rPr>
              <a:t>Subtopics</a:t>
            </a:r>
          </a:p>
        </p:txBody>
      </p:sp>
      <p:sp>
        <p:nvSpPr>
          <p:cNvPr id="61" name="Shape 61"/>
          <p:cNvSpPr txBox="1"/>
          <p:nvPr>
            <p:ph idx="1" type="body"/>
          </p:nvPr>
        </p:nvSpPr>
        <p:spPr>
          <a:xfrm>
            <a:off x="969725" y="1017725"/>
            <a:ext cx="3336600" cy="3990900"/>
          </a:xfrm>
          <a:prstGeom prst="rect">
            <a:avLst/>
          </a:prstGeom>
        </p:spPr>
        <p:txBody>
          <a:bodyPr anchorCtr="0" anchor="t" bIns="91425" lIns="91425" rIns="91425" tIns="91425">
            <a:noAutofit/>
          </a:bodyPr>
          <a:lstStyle/>
          <a:p>
            <a:pPr lvl="0" rtl="0">
              <a:spcBef>
                <a:spcPts val="0"/>
              </a:spcBef>
              <a:spcAft>
                <a:spcPts val="0"/>
              </a:spcAft>
              <a:buNone/>
            </a:pPr>
            <a:r>
              <a:rPr lang="en" sz="1600">
                <a:solidFill>
                  <a:srgbClr val="F1C232"/>
                </a:solidFill>
              </a:rPr>
              <a:t>Framework</a:t>
            </a:r>
          </a:p>
          <a:p>
            <a:pPr lvl="0" rtl="0">
              <a:spcBef>
                <a:spcPts val="0"/>
              </a:spcBef>
              <a:spcAft>
                <a:spcPts val="0"/>
              </a:spcAft>
              <a:buNone/>
            </a:pPr>
            <a:r>
              <a:rPr lang="en" sz="1600">
                <a:solidFill>
                  <a:srgbClr val="F1C232"/>
                </a:solidFill>
              </a:rPr>
              <a:t>Components</a:t>
            </a:r>
          </a:p>
          <a:p>
            <a:pPr indent="0" lvl="0" marL="457200" rtl="0">
              <a:spcBef>
                <a:spcPts val="0"/>
              </a:spcBef>
              <a:spcAft>
                <a:spcPts val="0"/>
              </a:spcAft>
              <a:buNone/>
            </a:pPr>
            <a:r>
              <a:rPr lang="en" sz="1600">
                <a:solidFill>
                  <a:srgbClr val="999999"/>
                </a:solidFill>
              </a:rPr>
              <a:t>T</a:t>
            </a:r>
            <a:r>
              <a:rPr lang="en" sz="1600">
                <a:solidFill>
                  <a:srgbClr val="999999"/>
                </a:solidFill>
              </a:rPr>
              <a:t>extures</a:t>
            </a:r>
          </a:p>
          <a:p>
            <a:pPr indent="0" lvl="0" marL="0" rtl="0">
              <a:spcBef>
                <a:spcPts val="0"/>
              </a:spcBef>
              <a:spcAft>
                <a:spcPts val="0"/>
              </a:spcAft>
              <a:buNone/>
            </a:pPr>
            <a:r>
              <a:rPr lang="en" sz="1600">
                <a:solidFill>
                  <a:srgbClr val="999999"/>
                </a:solidFill>
              </a:rPr>
              <a:t>	</a:t>
            </a:r>
            <a:r>
              <a:rPr lang="en" sz="1600">
                <a:solidFill>
                  <a:srgbClr val="999999"/>
                </a:solidFill>
              </a:rPr>
              <a:t>S</a:t>
            </a:r>
            <a:r>
              <a:rPr lang="en" sz="1600">
                <a:solidFill>
                  <a:srgbClr val="999999"/>
                </a:solidFill>
              </a:rPr>
              <a:t>wap Chain</a:t>
            </a:r>
          </a:p>
          <a:p>
            <a:pPr indent="0" lvl="0" marL="0" rtl="0">
              <a:spcBef>
                <a:spcPts val="0"/>
              </a:spcBef>
              <a:spcAft>
                <a:spcPts val="0"/>
              </a:spcAft>
              <a:buNone/>
            </a:pPr>
            <a:r>
              <a:rPr lang="en" sz="1600">
                <a:solidFill>
                  <a:srgbClr val="999999"/>
                </a:solidFill>
              </a:rPr>
              <a:t>	</a:t>
            </a:r>
            <a:r>
              <a:rPr lang="en" sz="1600">
                <a:solidFill>
                  <a:srgbClr val="999999"/>
                </a:solidFill>
              </a:rPr>
              <a:t>D</a:t>
            </a:r>
            <a:r>
              <a:rPr lang="en" sz="1600">
                <a:solidFill>
                  <a:srgbClr val="999999"/>
                </a:solidFill>
              </a:rPr>
              <a:t>epth Buffer</a:t>
            </a:r>
          </a:p>
          <a:p>
            <a:pPr indent="0" lvl="0" marL="457200" rtl="0">
              <a:spcBef>
                <a:spcPts val="0"/>
              </a:spcBef>
              <a:spcAft>
                <a:spcPts val="0"/>
              </a:spcAft>
              <a:buNone/>
            </a:pPr>
            <a:r>
              <a:rPr lang="en" sz="1600">
                <a:solidFill>
                  <a:srgbClr val="999999"/>
                </a:solidFill>
              </a:rPr>
              <a:t>D</a:t>
            </a:r>
            <a:r>
              <a:rPr lang="en" sz="1600">
                <a:solidFill>
                  <a:srgbClr val="999999"/>
                </a:solidFill>
              </a:rPr>
              <a:t>escriptors</a:t>
            </a:r>
          </a:p>
          <a:p>
            <a:pPr indent="0" lvl="0" marL="457200" rtl="0">
              <a:spcBef>
                <a:spcPts val="0"/>
              </a:spcBef>
              <a:spcAft>
                <a:spcPts val="0"/>
              </a:spcAft>
              <a:buNone/>
            </a:pPr>
            <a:r>
              <a:rPr lang="en" sz="1600">
                <a:solidFill>
                  <a:srgbClr val="999999"/>
                </a:solidFill>
              </a:rPr>
              <a:t>D</a:t>
            </a:r>
            <a:r>
              <a:rPr lang="en" sz="1600">
                <a:solidFill>
                  <a:srgbClr val="999999"/>
                </a:solidFill>
              </a:rPr>
              <a:t>XGI</a:t>
            </a:r>
          </a:p>
          <a:p>
            <a:pPr indent="0" lvl="0" marL="457200" rtl="0">
              <a:spcBef>
                <a:spcPts val="0"/>
              </a:spcBef>
              <a:spcAft>
                <a:spcPts val="0"/>
              </a:spcAft>
              <a:buNone/>
            </a:pPr>
            <a:r>
              <a:rPr lang="en" sz="1600">
                <a:solidFill>
                  <a:srgbClr val="999999"/>
                </a:solidFill>
              </a:rPr>
              <a:t>C</a:t>
            </a:r>
            <a:r>
              <a:rPr lang="en" sz="1600">
                <a:solidFill>
                  <a:srgbClr val="999999"/>
                </a:solidFill>
              </a:rPr>
              <a:t>OM</a:t>
            </a:r>
          </a:p>
          <a:p>
            <a:pPr indent="0" lvl="0" marL="0" rtl="0">
              <a:spcBef>
                <a:spcPts val="0"/>
              </a:spcBef>
              <a:spcAft>
                <a:spcPts val="0"/>
              </a:spcAft>
              <a:buNone/>
            </a:pPr>
            <a:r>
              <a:rPr lang="en" sz="1600">
                <a:solidFill>
                  <a:srgbClr val="F1C232"/>
                </a:solidFill>
              </a:rPr>
              <a:t>Features</a:t>
            </a:r>
          </a:p>
          <a:p>
            <a:pPr indent="0" lvl="0" marL="0" rtl="0">
              <a:spcBef>
                <a:spcPts val="0"/>
              </a:spcBef>
              <a:spcAft>
                <a:spcPts val="0"/>
              </a:spcAft>
              <a:buNone/>
            </a:pPr>
            <a:r>
              <a:rPr lang="en" sz="1600">
                <a:solidFill>
                  <a:srgbClr val="999999"/>
                </a:solidFill>
              </a:rPr>
              <a:t>	SDK Support</a:t>
            </a:r>
          </a:p>
          <a:p>
            <a:pPr indent="0" lvl="0" marL="457200" rtl="0">
              <a:spcBef>
                <a:spcPts val="0"/>
              </a:spcBef>
              <a:spcAft>
                <a:spcPts val="0"/>
              </a:spcAft>
              <a:buNone/>
            </a:pPr>
            <a:r>
              <a:rPr lang="en" sz="1600">
                <a:solidFill>
                  <a:srgbClr val="999999"/>
                </a:solidFill>
              </a:rPr>
              <a:t>Multisampling</a:t>
            </a:r>
          </a:p>
          <a:p>
            <a:pPr indent="0" lvl="0" marL="2286000">
              <a:spcBef>
                <a:spcPts val="0"/>
              </a:spcBef>
              <a:spcAft>
                <a:spcPts val="0"/>
              </a:spcAft>
              <a:buNone/>
            </a:pPr>
            <a:r>
              <a:t/>
            </a:r>
            <a:endParaRPr sz="1600"/>
          </a:p>
        </p:txBody>
      </p:sp>
      <p:sp>
        <p:nvSpPr>
          <p:cNvPr id="62" name="Shape 62"/>
          <p:cNvSpPr txBox="1"/>
          <p:nvPr>
            <p:ph idx="1" type="body"/>
          </p:nvPr>
        </p:nvSpPr>
        <p:spPr>
          <a:xfrm>
            <a:off x="4558073" y="1017725"/>
            <a:ext cx="3616200" cy="3990900"/>
          </a:xfrm>
          <a:prstGeom prst="rect">
            <a:avLst/>
          </a:prstGeom>
        </p:spPr>
        <p:txBody>
          <a:bodyPr anchorCtr="0" anchor="t" bIns="91425" lIns="91425" rIns="91425" tIns="91425">
            <a:noAutofit/>
          </a:bodyPr>
          <a:lstStyle/>
          <a:p>
            <a:pPr lvl="0" rtl="0">
              <a:spcBef>
                <a:spcPts val="0"/>
              </a:spcBef>
              <a:spcAft>
                <a:spcPts val="0"/>
              </a:spcAft>
              <a:buNone/>
            </a:pPr>
            <a:r>
              <a:rPr lang="en" sz="1600">
                <a:solidFill>
                  <a:srgbClr val="F1C232"/>
                </a:solidFill>
              </a:rPr>
              <a:t>System</a:t>
            </a:r>
          </a:p>
          <a:p>
            <a:pPr lvl="0" rtl="0">
              <a:spcBef>
                <a:spcPts val="0"/>
              </a:spcBef>
              <a:spcAft>
                <a:spcPts val="0"/>
              </a:spcAft>
              <a:buNone/>
            </a:pPr>
            <a:r>
              <a:rPr lang="en" sz="1600">
                <a:solidFill>
                  <a:srgbClr val="999999"/>
                </a:solidFill>
              </a:rPr>
              <a:t>	CPU</a:t>
            </a:r>
          </a:p>
          <a:p>
            <a:pPr indent="0" lvl="0" marL="457200" rtl="0">
              <a:spcBef>
                <a:spcPts val="0"/>
              </a:spcBef>
              <a:spcAft>
                <a:spcPts val="0"/>
              </a:spcAft>
              <a:buNone/>
            </a:pPr>
            <a:r>
              <a:rPr lang="en" sz="1600">
                <a:solidFill>
                  <a:srgbClr val="999999"/>
                </a:solidFill>
              </a:rPr>
              <a:t>Residency</a:t>
            </a:r>
          </a:p>
          <a:p>
            <a:pPr indent="0" lvl="0" marL="457200" rtl="0">
              <a:spcBef>
                <a:spcPts val="0"/>
              </a:spcBef>
              <a:spcAft>
                <a:spcPts val="0"/>
              </a:spcAft>
              <a:buNone/>
            </a:pPr>
            <a:r>
              <a:rPr lang="en" sz="1600">
                <a:solidFill>
                  <a:srgbClr val="999999"/>
                </a:solidFill>
              </a:rPr>
              <a:t>Concurrency</a:t>
            </a:r>
          </a:p>
          <a:p>
            <a:pPr lvl="0" rtl="0">
              <a:spcBef>
                <a:spcPts val="0"/>
              </a:spcBef>
              <a:spcAft>
                <a:spcPts val="0"/>
              </a:spcAft>
              <a:buNone/>
            </a:pPr>
            <a:r>
              <a:t/>
            </a:r>
            <a:endParaRPr b="1" sz="1600">
              <a:solidFill>
                <a:srgbClr val="F1C232"/>
              </a:solidFill>
            </a:endParaRPr>
          </a:p>
          <a:p>
            <a:pPr lvl="0" rtl="0">
              <a:spcBef>
                <a:spcPts val="0"/>
              </a:spcBef>
              <a:spcAft>
                <a:spcPts val="0"/>
              </a:spcAft>
              <a:buNone/>
            </a:pPr>
            <a:r>
              <a:rPr b="1" lang="en" sz="1600">
                <a:solidFill>
                  <a:srgbClr val="F1C232"/>
                </a:solidFill>
              </a:rPr>
              <a:t>Application </a:t>
            </a:r>
          </a:p>
          <a:p>
            <a:pPr lvl="0" rtl="0">
              <a:spcBef>
                <a:spcPts val="0"/>
              </a:spcBef>
              <a:spcAft>
                <a:spcPts val="0"/>
              </a:spcAft>
              <a:buNone/>
            </a:pPr>
            <a:r>
              <a:rPr lang="en" sz="1600">
                <a:solidFill>
                  <a:srgbClr val="FFD966"/>
                </a:solidFill>
              </a:rPr>
              <a:t>	</a:t>
            </a:r>
            <a:r>
              <a:rPr lang="en" sz="1600">
                <a:solidFill>
                  <a:srgbClr val="999999"/>
                </a:solidFill>
              </a:rPr>
              <a:t>Program’s Loop</a:t>
            </a:r>
          </a:p>
          <a:p>
            <a:pPr lvl="0" rtl="0">
              <a:spcBef>
                <a:spcPts val="0"/>
              </a:spcBef>
              <a:spcAft>
                <a:spcPts val="0"/>
              </a:spcAft>
              <a:buNone/>
            </a:pPr>
            <a:r>
              <a:rPr lang="en" sz="1600">
                <a:solidFill>
                  <a:srgbClr val="999999"/>
                </a:solidFill>
              </a:rPr>
              <a:t>	Initialization</a:t>
            </a:r>
          </a:p>
          <a:p>
            <a:pPr lvl="0" rtl="0">
              <a:spcBef>
                <a:spcPts val="0"/>
              </a:spcBef>
              <a:spcAft>
                <a:spcPts val="0"/>
              </a:spcAft>
              <a:buNone/>
            </a:pPr>
            <a:r>
              <a:rPr lang="en" sz="1600">
                <a:solidFill>
                  <a:srgbClr val="999999"/>
                </a:solidFill>
              </a:rPr>
              <a:t>	Components</a:t>
            </a:r>
          </a:p>
          <a:p>
            <a:pPr lvl="0" rtl="0">
              <a:spcBef>
                <a:spcPts val="0"/>
              </a:spcBef>
              <a:spcAft>
                <a:spcPts val="0"/>
              </a:spcAft>
              <a:buNone/>
            </a:pPr>
            <a:r>
              <a:rPr lang="en" sz="1600">
                <a:solidFill>
                  <a:srgbClr val="999999"/>
                </a:solidFill>
              </a:rPr>
              <a:t>	Basic Drawing</a:t>
            </a:r>
          </a:p>
          <a:p>
            <a:pPr lvl="0" rtl="0">
              <a:spcBef>
                <a:spcPts val="0"/>
              </a:spcBef>
              <a:spcAft>
                <a:spcPts val="0"/>
              </a:spcAft>
              <a:buNone/>
            </a:pPr>
            <a:r>
              <a:rPr lang="en" sz="1600">
                <a:solidFill>
                  <a:srgbClr val="999999"/>
                </a:solidFill>
              </a:rPr>
              <a:t>	Timing</a:t>
            </a:r>
          </a:p>
          <a:p>
            <a:pPr indent="0" lvl="0" marL="2286000" rtl="0">
              <a:spcBef>
                <a:spcPts val="0"/>
              </a:spcBef>
              <a:spcAft>
                <a:spcPts val="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en" sz="1600"/>
              <a:t>The following is a hierarchical representation of components dependencies:</a:t>
            </a:r>
          </a:p>
        </p:txBody>
      </p:sp>
      <p:sp>
        <p:nvSpPr>
          <p:cNvPr id="431" name="Shape 4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Direct3D </a:t>
            </a:r>
            <a:r>
              <a:rPr lang="en">
                <a:solidFill>
                  <a:srgbClr val="999999"/>
                </a:solidFill>
              </a:rPr>
              <a:t>- Main Components</a:t>
            </a:r>
          </a:p>
        </p:txBody>
      </p:sp>
      <p:sp>
        <p:nvSpPr>
          <p:cNvPr id="432" name="Shape 432"/>
          <p:cNvSpPr/>
          <p:nvPr/>
        </p:nvSpPr>
        <p:spPr>
          <a:xfrm>
            <a:off x="413650" y="1852925"/>
            <a:ext cx="1144500" cy="334200"/>
          </a:xfrm>
          <a:prstGeom prst="rect">
            <a:avLst/>
          </a:prstGeom>
          <a:solidFill>
            <a:srgbClr val="F1C232"/>
          </a:solidFill>
          <a:ln>
            <a:noFill/>
          </a:ln>
        </p:spPr>
        <p:txBody>
          <a:bodyPr anchorCtr="0" anchor="ctr" bIns="91425" lIns="91425" rIns="91425" tIns="91425">
            <a:noAutofit/>
          </a:bodyPr>
          <a:lstStyle/>
          <a:p>
            <a:pPr lvl="0" algn="ctr">
              <a:spcBef>
                <a:spcPts val="0"/>
              </a:spcBef>
              <a:buNone/>
            </a:pPr>
            <a:r>
              <a:rPr lang="en" sz="1200">
                <a:solidFill>
                  <a:srgbClr val="B45F06"/>
                </a:solidFill>
              </a:rPr>
              <a:t>DXGI</a:t>
            </a:r>
          </a:p>
        </p:txBody>
      </p:sp>
      <p:sp>
        <p:nvSpPr>
          <p:cNvPr id="433" name="Shape 433"/>
          <p:cNvSpPr/>
          <p:nvPr/>
        </p:nvSpPr>
        <p:spPr>
          <a:xfrm>
            <a:off x="1882670" y="1852875"/>
            <a:ext cx="1875600" cy="334200"/>
          </a:xfrm>
          <a:prstGeom prst="rect">
            <a:avLst/>
          </a:prstGeom>
          <a:solidFill>
            <a:srgbClr val="F1C232"/>
          </a:solidFill>
          <a:ln>
            <a:noFill/>
          </a:ln>
        </p:spPr>
        <p:txBody>
          <a:bodyPr anchorCtr="0" anchor="ctr" bIns="91425" lIns="91425" rIns="91425" tIns="91425">
            <a:noAutofit/>
          </a:bodyPr>
          <a:lstStyle/>
          <a:p>
            <a:pPr lvl="0" rtl="0" algn="ctr">
              <a:spcBef>
                <a:spcPts val="0"/>
              </a:spcBef>
              <a:buNone/>
            </a:pPr>
            <a:r>
              <a:rPr lang="en" sz="1200">
                <a:solidFill>
                  <a:srgbClr val="B45F06"/>
                </a:solidFill>
              </a:rPr>
              <a:t>DXGIFactory</a:t>
            </a:r>
          </a:p>
        </p:txBody>
      </p:sp>
      <p:sp>
        <p:nvSpPr>
          <p:cNvPr id="434" name="Shape 434"/>
          <p:cNvSpPr/>
          <p:nvPr/>
        </p:nvSpPr>
        <p:spPr>
          <a:xfrm>
            <a:off x="2016324" y="2741025"/>
            <a:ext cx="1608299" cy="3342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1200">
                <a:solidFill>
                  <a:srgbClr val="85200C"/>
                </a:solidFill>
              </a:rPr>
              <a:t>ID3D12Device</a:t>
            </a:r>
          </a:p>
        </p:txBody>
      </p:sp>
      <p:cxnSp>
        <p:nvCxnSpPr>
          <p:cNvPr id="435" name="Shape 435"/>
          <p:cNvCxnSpPr>
            <a:stCxn id="433" idx="2"/>
            <a:endCxn id="434" idx="0"/>
          </p:cNvCxnSpPr>
          <p:nvPr/>
        </p:nvCxnSpPr>
        <p:spPr>
          <a:xfrm>
            <a:off x="2820470" y="2187075"/>
            <a:ext cx="0" cy="554100"/>
          </a:xfrm>
          <a:prstGeom prst="straightConnector1">
            <a:avLst/>
          </a:prstGeom>
          <a:noFill/>
          <a:ln cap="flat" cmpd="sng" w="9525">
            <a:solidFill>
              <a:srgbClr val="F1C232"/>
            </a:solidFill>
            <a:prstDash val="dash"/>
            <a:round/>
            <a:headEnd len="lg" w="lg" type="none"/>
            <a:tailEnd len="lg" w="lg" type="stealth"/>
          </a:ln>
        </p:spPr>
      </p:cxnSp>
      <p:cxnSp>
        <p:nvCxnSpPr>
          <p:cNvPr id="436" name="Shape 436"/>
          <p:cNvCxnSpPr>
            <a:stCxn id="432" idx="3"/>
            <a:endCxn id="433" idx="1"/>
          </p:cNvCxnSpPr>
          <p:nvPr/>
        </p:nvCxnSpPr>
        <p:spPr>
          <a:xfrm>
            <a:off x="1558150" y="2020025"/>
            <a:ext cx="324600" cy="0"/>
          </a:xfrm>
          <a:prstGeom prst="straightConnector1">
            <a:avLst/>
          </a:prstGeom>
          <a:noFill/>
          <a:ln cap="flat" cmpd="sng" w="9525">
            <a:solidFill>
              <a:srgbClr val="F1C232"/>
            </a:solidFill>
            <a:prstDash val="dash"/>
            <a:round/>
            <a:headEnd len="lg" w="lg" type="none"/>
            <a:tailEnd len="lg" w="lg" type="stealth"/>
          </a:ln>
        </p:spPr>
      </p:cxnSp>
      <p:sp>
        <p:nvSpPr>
          <p:cNvPr id="437" name="Shape 437"/>
          <p:cNvSpPr/>
          <p:nvPr/>
        </p:nvSpPr>
        <p:spPr>
          <a:xfrm>
            <a:off x="1506074" y="3914025"/>
            <a:ext cx="1144499" cy="2883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sz="1000">
                <a:solidFill>
                  <a:srgbClr val="38761D"/>
                </a:solidFill>
              </a:rPr>
              <a:t>ID3D12Fence</a:t>
            </a:r>
          </a:p>
        </p:txBody>
      </p:sp>
      <p:sp>
        <p:nvSpPr>
          <p:cNvPr id="438" name="Shape 438"/>
          <p:cNvSpPr/>
          <p:nvPr/>
        </p:nvSpPr>
        <p:spPr>
          <a:xfrm>
            <a:off x="2975099" y="3914075"/>
            <a:ext cx="1285800" cy="2883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sz="1000">
                <a:solidFill>
                  <a:srgbClr val="38761D"/>
                </a:solidFill>
              </a:rPr>
              <a:t>Descriptors Sizes</a:t>
            </a:r>
          </a:p>
        </p:txBody>
      </p:sp>
      <p:sp>
        <p:nvSpPr>
          <p:cNvPr id="439" name="Shape 439"/>
          <p:cNvSpPr/>
          <p:nvPr/>
        </p:nvSpPr>
        <p:spPr>
          <a:xfrm>
            <a:off x="4524318" y="3914075"/>
            <a:ext cx="1285800" cy="2883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sz="1000">
                <a:solidFill>
                  <a:srgbClr val="38761D"/>
                </a:solidFill>
              </a:rPr>
              <a:t>MSAA Support</a:t>
            </a:r>
          </a:p>
        </p:txBody>
      </p:sp>
      <p:cxnSp>
        <p:nvCxnSpPr>
          <p:cNvPr id="440" name="Shape 440"/>
          <p:cNvCxnSpPr>
            <a:stCxn id="434" idx="2"/>
            <a:endCxn id="437" idx="0"/>
          </p:cNvCxnSpPr>
          <p:nvPr/>
        </p:nvCxnSpPr>
        <p:spPr>
          <a:xfrm rot="5400000">
            <a:off x="2029974" y="3123525"/>
            <a:ext cx="838800" cy="742200"/>
          </a:xfrm>
          <a:prstGeom prst="bentConnector3">
            <a:avLst>
              <a:gd fmla="val 50000" name="adj1"/>
            </a:avLst>
          </a:prstGeom>
          <a:noFill/>
          <a:ln cap="flat" cmpd="sng" w="9525">
            <a:solidFill>
              <a:srgbClr val="F1C232"/>
            </a:solidFill>
            <a:prstDash val="dash"/>
            <a:round/>
            <a:headEnd len="lg" w="lg" type="none"/>
            <a:tailEnd len="lg" w="lg" type="stealth"/>
          </a:ln>
        </p:spPr>
      </p:cxnSp>
      <p:cxnSp>
        <p:nvCxnSpPr>
          <p:cNvPr id="441" name="Shape 441"/>
          <p:cNvCxnSpPr>
            <a:stCxn id="434" idx="2"/>
            <a:endCxn id="438" idx="0"/>
          </p:cNvCxnSpPr>
          <p:nvPr/>
        </p:nvCxnSpPr>
        <p:spPr>
          <a:xfrm flipH="1" rot="-5400000">
            <a:off x="2799774" y="3095925"/>
            <a:ext cx="838800" cy="797399"/>
          </a:xfrm>
          <a:prstGeom prst="bentConnector3">
            <a:avLst>
              <a:gd fmla="val 50003" name="adj1"/>
            </a:avLst>
          </a:prstGeom>
          <a:noFill/>
          <a:ln cap="flat" cmpd="sng" w="9525">
            <a:solidFill>
              <a:srgbClr val="F1C232"/>
            </a:solidFill>
            <a:prstDash val="dash"/>
            <a:round/>
            <a:headEnd len="lg" w="lg" type="none"/>
            <a:tailEnd len="lg" w="lg" type="stealth"/>
          </a:ln>
        </p:spPr>
      </p:cxnSp>
      <p:cxnSp>
        <p:nvCxnSpPr>
          <p:cNvPr id="442" name="Shape 442"/>
          <p:cNvCxnSpPr>
            <a:stCxn id="434" idx="2"/>
            <a:endCxn id="439" idx="0"/>
          </p:cNvCxnSpPr>
          <p:nvPr/>
        </p:nvCxnSpPr>
        <p:spPr>
          <a:xfrm flipH="1" rot="-5400000">
            <a:off x="3574374" y="2321325"/>
            <a:ext cx="838800" cy="2346599"/>
          </a:xfrm>
          <a:prstGeom prst="bentConnector3">
            <a:avLst>
              <a:gd fmla="val 50003" name="adj1"/>
            </a:avLst>
          </a:prstGeom>
          <a:noFill/>
          <a:ln cap="flat" cmpd="sng" w="9525">
            <a:solidFill>
              <a:srgbClr val="F1C232"/>
            </a:solidFill>
            <a:prstDash val="dash"/>
            <a:round/>
            <a:headEnd len="lg" w="lg" type="none"/>
            <a:tailEnd len="lg" w="lg" type="stealth"/>
          </a:ln>
        </p:spPr>
      </p:cxnSp>
      <p:grpSp>
        <p:nvGrpSpPr>
          <p:cNvPr id="443" name="Shape 443"/>
          <p:cNvGrpSpPr/>
          <p:nvPr/>
        </p:nvGrpSpPr>
        <p:grpSpPr>
          <a:xfrm>
            <a:off x="5952191" y="3914075"/>
            <a:ext cx="1527823" cy="743251"/>
            <a:chOff x="7315566" y="2886699"/>
            <a:chExt cx="1923000" cy="743251"/>
          </a:xfrm>
        </p:grpSpPr>
        <p:sp>
          <p:nvSpPr>
            <p:cNvPr id="444" name="Shape 444"/>
            <p:cNvSpPr/>
            <p:nvPr/>
          </p:nvSpPr>
          <p:spPr>
            <a:xfrm>
              <a:off x="7315566" y="2886699"/>
              <a:ext cx="1618200" cy="288300"/>
            </a:xfrm>
            <a:prstGeom prst="rect">
              <a:avLst/>
            </a:prstGeom>
            <a:solidFill>
              <a:srgbClr val="38761D"/>
            </a:solidFill>
            <a:ln>
              <a:noFill/>
            </a:ln>
          </p:spPr>
          <p:txBody>
            <a:bodyPr anchorCtr="0" anchor="ctr" bIns="91425" lIns="91425" rIns="91425" tIns="91425">
              <a:noAutofit/>
            </a:bodyPr>
            <a:lstStyle/>
            <a:p>
              <a:pPr lvl="0" rtl="0" algn="ctr">
                <a:spcBef>
                  <a:spcPts val="0"/>
                </a:spcBef>
                <a:buNone/>
              </a:pPr>
              <a:r>
                <a:rPr lang="en" sz="1000">
                  <a:solidFill>
                    <a:srgbClr val="93C47D"/>
                  </a:solidFill>
                </a:rPr>
                <a:t>Command Queue</a:t>
              </a:r>
            </a:p>
          </p:txBody>
        </p:sp>
        <p:sp>
          <p:nvSpPr>
            <p:cNvPr id="445" name="Shape 445"/>
            <p:cNvSpPr/>
            <p:nvPr/>
          </p:nvSpPr>
          <p:spPr>
            <a:xfrm>
              <a:off x="7467966" y="3114174"/>
              <a:ext cx="1618200" cy="288300"/>
            </a:xfrm>
            <a:prstGeom prst="rect">
              <a:avLst/>
            </a:prstGeom>
            <a:solidFill>
              <a:srgbClr val="6AA84F"/>
            </a:solidFill>
            <a:ln>
              <a:noFill/>
            </a:ln>
          </p:spPr>
          <p:txBody>
            <a:bodyPr anchorCtr="0" anchor="ctr" bIns="91425" lIns="91425" rIns="91425" tIns="91425">
              <a:noAutofit/>
            </a:bodyPr>
            <a:lstStyle/>
            <a:p>
              <a:pPr lvl="0" rtl="0" algn="ctr">
                <a:spcBef>
                  <a:spcPts val="0"/>
                </a:spcBef>
                <a:buNone/>
              </a:pPr>
              <a:r>
                <a:rPr lang="en" sz="1000">
                  <a:solidFill>
                    <a:srgbClr val="38761D"/>
                  </a:solidFill>
                </a:rPr>
                <a:t>Command Allocator</a:t>
              </a:r>
            </a:p>
          </p:txBody>
        </p:sp>
        <p:sp>
          <p:nvSpPr>
            <p:cNvPr id="446" name="Shape 446"/>
            <p:cNvSpPr/>
            <p:nvPr/>
          </p:nvSpPr>
          <p:spPr>
            <a:xfrm>
              <a:off x="7620366" y="3341650"/>
              <a:ext cx="1618200" cy="2883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sz="1000">
                  <a:solidFill>
                    <a:srgbClr val="38761D"/>
                  </a:solidFill>
                </a:rPr>
                <a:t>Command List</a:t>
              </a:r>
            </a:p>
          </p:txBody>
        </p:sp>
      </p:grpSp>
      <p:cxnSp>
        <p:nvCxnSpPr>
          <p:cNvPr id="447" name="Shape 447"/>
          <p:cNvCxnSpPr>
            <a:stCxn id="434" idx="2"/>
            <a:endCxn id="444" idx="0"/>
          </p:cNvCxnSpPr>
          <p:nvPr/>
        </p:nvCxnSpPr>
        <p:spPr>
          <a:xfrm flipH="1" rot="-5400000">
            <a:off x="4288374" y="1607325"/>
            <a:ext cx="838800" cy="3774600"/>
          </a:xfrm>
          <a:prstGeom prst="bentConnector3">
            <a:avLst>
              <a:gd fmla="val 50003" name="adj1"/>
            </a:avLst>
          </a:prstGeom>
          <a:noFill/>
          <a:ln cap="flat" cmpd="sng" w="9525">
            <a:solidFill>
              <a:srgbClr val="F1C232"/>
            </a:solidFill>
            <a:prstDash val="dash"/>
            <a:round/>
            <a:headEnd len="lg" w="lg" type="none"/>
            <a:tailEnd len="lg" w="lg" type="stealth"/>
          </a:ln>
        </p:spPr>
      </p:cxnSp>
      <p:sp>
        <p:nvSpPr>
          <p:cNvPr id="448" name="Shape 448"/>
          <p:cNvSpPr/>
          <p:nvPr/>
        </p:nvSpPr>
        <p:spPr>
          <a:xfrm>
            <a:off x="4001266" y="2741025"/>
            <a:ext cx="1608300" cy="3342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1200">
                <a:solidFill>
                  <a:srgbClr val="85200C"/>
                </a:solidFill>
              </a:rPr>
              <a:t>DXGISwapChain</a:t>
            </a:r>
          </a:p>
        </p:txBody>
      </p:sp>
      <p:cxnSp>
        <p:nvCxnSpPr>
          <p:cNvPr id="449" name="Shape 449"/>
          <p:cNvCxnSpPr>
            <a:stCxn id="433" idx="3"/>
            <a:endCxn id="448" idx="0"/>
          </p:cNvCxnSpPr>
          <p:nvPr/>
        </p:nvCxnSpPr>
        <p:spPr>
          <a:xfrm>
            <a:off x="3758270" y="2019975"/>
            <a:ext cx="1047000" cy="721200"/>
          </a:xfrm>
          <a:prstGeom prst="bentConnector2">
            <a:avLst/>
          </a:prstGeom>
          <a:noFill/>
          <a:ln cap="flat" cmpd="sng" w="9525">
            <a:solidFill>
              <a:srgbClr val="F1C232"/>
            </a:solidFill>
            <a:prstDash val="dash"/>
            <a:round/>
            <a:headEnd len="lg" w="lg" type="none"/>
            <a:tailEnd len="lg" w="lg" type="stealth"/>
          </a:ln>
        </p:spPr>
      </p:cxnSp>
      <p:sp>
        <p:nvSpPr>
          <p:cNvPr id="450" name="Shape 450"/>
          <p:cNvSpPr/>
          <p:nvPr/>
        </p:nvSpPr>
        <p:spPr>
          <a:xfrm>
            <a:off x="3096462" y="4141500"/>
            <a:ext cx="1285800" cy="288300"/>
          </a:xfrm>
          <a:prstGeom prst="rect">
            <a:avLst/>
          </a:prstGeom>
          <a:solidFill>
            <a:srgbClr val="6AA84F"/>
          </a:solidFill>
          <a:ln>
            <a:noFill/>
          </a:ln>
        </p:spPr>
        <p:txBody>
          <a:bodyPr anchorCtr="0" anchor="ctr" bIns="91425" lIns="91425" rIns="91425" tIns="91425">
            <a:noAutofit/>
          </a:bodyPr>
          <a:lstStyle/>
          <a:p>
            <a:pPr lvl="0" rtl="0" algn="ctr">
              <a:spcBef>
                <a:spcPts val="0"/>
              </a:spcBef>
              <a:buNone/>
            </a:pPr>
            <a:r>
              <a:rPr lang="en" sz="1000">
                <a:solidFill>
                  <a:srgbClr val="38761D"/>
                </a:solidFill>
              </a:rPr>
              <a:t>Descriptors Heaps</a:t>
            </a:r>
          </a:p>
        </p:txBody>
      </p:sp>
      <p:sp>
        <p:nvSpPr>
          <p:cNvPr id="451" name="Shape 451"/>
          <p:cNvSpPr/>
          <p:nvPr/>
        </p:nvSpPr>
        <p:spPr>
          <a:xfrm>
            <a:off x="3096462" y="4657325"/>
            <a:ext cx="1285800" cy="2883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lang="en" sz="800">
                <a:solidFill>
                  <a:srgbClr val="666666"/>
                </a:solidFill>
              </a:rPr>
              <a:t>Descriptors Handles</a:t>
            </a:r>
          </a:p>
        </p:txBody>
      </p:sp>
      <p:cxnSp>
        <p:nvCxnSpPr>
          <p:cNvPr id="452" name="Shape 452"/>
          <p:cNvCxnSpPr>
            <a:stCxn id="450" idx="2"/>
            <a:endCxn id="451" idx="0"/>
          </p:cNvCxnSpPr>
          <p:nvPr/>
        </p:nvCxnSpPr>
        <p:spPr>
          <a:xfrm>
            <a:off x="3739362" y="4429800"/>
            <a:ext cx="0" cy="227400"/>
          </a:xfrm>
          <a:prstGeom prst="straightConnector1">
            <a:avLst/>
          </a:prstGeom>
          <a:noFill/>
          <a:ln cap="flat" cmpd="sng" w="9525">
            <a:solidFill>
              <a:srgbClr val="F1C232"/>
            </a:solidFill>
            <a:prstDash val="dash"/>
            <a:round/>
            <a:headEnd len="lg" w="lg" type="none"/>
            <a:tailEnd len="lg" w="lg" type="stealth"/>
          </a:ln>
        </p:spPr>
      </p:cxnSp>
      <p:sp>
        <p:nvSpPr>
          <p:cNvPr id="453" name="Shape 453"/>
          <p:cNvSpPr/>
          <p:nvPr/>
        </p:nvSpPr>
        <p:spPr>
          <a:xfrm>
            <a:off x="7622099" y="3914025"/>
            <a:ext cx="1144500" cy="2883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sz="1000">
                <a:solidFill>
                  <a:srgbClr val="38761D"/>
                </a:solidFill>
              </a:rPr>
              <a:t>Render Target</a:t>
            </a:r>
          </a:p>
        </p:txBody>
      </p:sp>
      <p:cxnSp>
        <p:nvCxnSpPr>
          <p:cNvPr id="454" name="Shape 454"/>
          <p:cNvCxnSpPr>
            <a:stCxn id="434" idx="2"/>
            <a:endCxn id="453" idx="0"/>
          </p:cNvCxnSpPr>
          <p:nvPr/>
        </p:nvCxnSpPr>
        <p:spPr>
          <a:xfrm flipH="1" rot="-5400000">
            <a:off x="5088024" y="807675"/>
            <a:ext cx="838800" cy="5373900"/>
          </a:xfrm>
          <a:prstGeom prst="bentConnector3">
            <a:avLst>
              <a:gd fmla="val 50000" name="adj1"/>
            </a:avLst>
          </a:prstGeom>
          <a:noFill/>
          <a:ln cap="flat" cmpd="sng" w="9525">
            <a:solidFill>
              <a:srgbClr val="F1C232"/>
            </a:solidFill>
            <a:prstDash val="dash"/>
            <a:round/>
            <a:headEnd len="lg" w="lg" type="none"/>
            <a:tailEnd len="lg" w="lg" type="stealth"/>
          </a:ln>
        </p:spPr>
      </p:cxnSp>
      <p:sp>
        <p:nvSpPr>
          <p:cNvPr id="455" name="Shape 455"/>
          <p:cNvSpPr/>
          <p:nvPr/>
        </p:nvSpPr>
        <p:spPr>
          <a:xfrm>
            <a:off x="6297774" y="2740975"/>
            <a:ext cx="1608300" cy="3342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1200">
                <a:solidFill>
                  <a:srgbClr val="85200C"/>
                </a:solidFill>
              </a:rPr>
              <a:t>ID3D12Resource</a:t>
            </a:r>
          </a:p>
        </p:txBody>
      </p:sp>
      <p:cxnSp>
        <p:nvCxnSpPr>
          <p:cNvPr id="456" name="Shape 456"/>
          <p:cNvCxnSpPr>
            <a:stCxn id="448" idx="3"/>
            <a:endCxn id="455" idx="1"/>
          </p:cNvCxnSpPr>
          <p:nvPr/>
        </p:nvCxnSpPr>
        <p:spPr>
          <a:xfrm>
            <a:off x="5609566" y="2908125"/>
            <a:ext cx="688200" cy="600"/>
          </a:xfrm>
          <a:prstGeom prst="bentConnector3">
            <a:avLst>
              <a:gd fmla="val 50001" name="adj1"/>
            </a:avLst>
          </a:prstGeom>
          <a:noFill/>
          <a:ln cap="flat" cmpd="sng" w="9525">
            <a:solidFill>
              <a:srgbClr val="F1C232"/>
            </a:solidFill>
            <a:prstDash val="dash"/>
            <a:round/>
            <a:headEnd len="lg" w="lg" type="none"/>
            <a:tailEnd len="lg" w="lg" type="stealth"/>
          </a:ln>
        </p:spPr>
      </p:cxnSp>
      <p:cxnSp>
        <p:nvCxnSpPr>
          <p:cNvPr id="457" name="Shape 457"/>
          <p:cNvCxnSpPr>
            <a:stCxn id="453" idx="3"/>
            <a:endCxn id="455" idx="3"/>
          </p:cNvCxnSpPr>
          <p:nvPr/>
        </p:nvCxnSpPr>
        <p:spPr>
          <a:xfrm rot="10800000">
            <a:off x="7906199" y="2907975"/>
            <a:ext cx="860400" cy="1150200"/>
          </a:xfrm>
          <a:prstGeom prst="bentConnector3">
            <a:avLst>
              <a:gd fmla="val -27676" name="adj1"/>
            </a:avLst>
          </a:prstGeom>
          <a:noFill/>
          <a:ln cap="flat" cmpd="sng" w="9525">
            <a:solidFill>
              <a:srgbClr val="999999"/>
            </a:solidFill>
            <a:prstDash val="dash"/>
            <a:round/>
            <a:headEnd len="lg" w="lg" type="none"/>
            <a:tailEnd len="lg" w="lg" type="stealth"/>
          </a:ln>
        </p:spPr>
      </p:cxnSp>
      <p:sp>
        <p:nvSpPr>
          <p:cNvPr id="458" name="Shape 458"/>
          <p:cNvSpPr/>
          <p:nvPr/>
        </p:nvSpPr>
        <p:spPr>
          <a:xfrm>
            <a:off x="139299" y="3914025"/>
            <a:ext cx="1144500" cy="288300"/>
          </a:xfrm>
          <a:prstGeom prst="rect">
            <a:avLst/>
          </a:prstGeom>
          <a:solidFill>
            <a:srgbClr val="38761D"/>
          </a:solidFill>
          <a:ln>
            <a:noFill/>
          </a:ln>
        </p:spPr>
        <p:txBody>
          <a:bodyPr anchorCtr="0" anchor="ctr" bIns="91425" lIns="91425" rIns="91425" tIns="91425">
            <a:noAutofit/>
          </a:bodyPr>
          <a:lstStyle/>
          <a:p>
            <a:pPr lvl="0" rtl="0" algn="ctr">
              <a:spcBef>
                <a:spcPts val="0"/>
              </a:spcBef>
              <a:buNone/>
            </a:pPr>
            <a:r>
              <a:rPr lang="en" sz="1000">
                <a:solidFill>
                  <a:srgbClr val="93C47D"/>
                </a:solidFill>
              </a:rPr>
              <a:t>GPU Resources</a:t>
            </a:r>
          </a:p>
        </p:txBody>
      </p:sp>
      <p:cxnSp>
        <p:nvCxnSpPr>
          <p:cNvPr id="459" name="Shape 459"/>
          <p:cNvCxnSpPr>
            <a:stCxn id="434" idx="2"/>
            <a:endCxn id="458" idx="0"/>
          </p:cNvCxnSpPr>
          <p:nvPr/>
        </p:nvCxnSpPr>
        <p:spPr>
          <a:xfrm rot="5400000">
            <a:off x="1346574" y="2440125"/>
            <a:ext cx="838800" cy="2109000"/>
          </a:xfrm>
          <a:prstGeom prst="bentConnector3">
            <a:avLst>
              <a:gd fmla="val 50000" name="adj1"/>
            </a:avLst>
          </a:prstGeom>
          <a:noFill/>
          <a:ln cap="flat" cmpd="sng" w="9525">
            <a:solidFill>
              <a:srgbClr val="F1C232"/>
            </a:solidFill>
            <a:prstDash val="dash"/>
            <a:round/>
            <a:headEnd len="lg" w="lg" type="none"/>
            <a:tailEnd len="lg" w="lg" type="stealth"/>
          </a:ln>
        </p:spPr>
      </p:cxnSp>
      <p:sp>
        <p:nvSpPr>
          <p:cNvPr id="460" name="Shape 460"/>
          <p:cNvSpPr/>
          <p:nvPr/>
        </p:nvSpPr>
        <p:spPr>
          <a:xfrm>
            <a:off x="311724" y="4141500"/>
            <a:ext cx="1144500" cy="288300"/>
          </a:xfrm>
          <a:prstGeom prst="rect">
            <a:avLst/>
          </a:prstGeom>
          <a:solidFill>
            <a:srgbClr val="6AA84F"/>
          </a:solidFill>
          <a:ln>
            <a:noFill/>
          </a:ln>
        </p:spPr>
        <p:txBody>
          <a:bodyPr anchorCtr="0" anchor="ctr" bIns="91425" lIns="91425" rIns="91425" tIns="91425">
            <a:noAutofit/>
          </a:bodyPr>
          <a:lstStyle/>
          <a:p>
            <a:pPr lvl="0" rtl="0" algn="ctr">
              <a:spcBef>
                <a:spcPts val="0"/>
              </a:spcBef>
              <a:buNone/>
            </a:pPr>
            <a:r>
              <a:rPr lang="en" sz="1000">
                <a:solidFill>
                  <a:srgbClr val="38761D"/>
                </a:solidFill>
              </a:rPr>
              <a:t>D3D12_HEAP</a:t>
            </a:r>
          </a:p>
        </p:txBody>
      </p:sp>
      <p:sp>
        <p:nvSpPr>
          <p:cNvPr id="461" name="Shape 461"/>
          <p:cNvSpPr txBox="1"/>
          <p:nvPr/>
        </p:nvSpPr>
        <p:spPr>
          <a:xfrm>
            <a:off x="5514475" y="2680725"/>
            <a:ext cx="878400" cy="2274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999999"/>
                </a:solidFill>
              </a:rPr>
              <a:t>obtain</a:t>
            </a:r>
          </a:p>
        </p:txBody>
      </p:sp>
      <p:sp>
        <p:nvSpPr>
          <p:cNvPr id="462" name="Shape 462"/>
          <p:cNvSpPr txBox="1"/>
          <p:nvPr/>
        </p:nvSpPr>
        <p:spPr>
          <a:xfrm>
            <a:off x="8047150" y="2680725"/>
            <a:ext cx="878400" cy="2274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999999"/>
                </a:solidFill>
              </a:rPr>
              <a:t>map</a:t>
            </a:r>
          </a:p>
        </p:txBody>
      </p:sp>
      <p:sp>
        <p:nvSpPr>
          <p:cNvPr id="463" name="Shape 463"/>
          <p:cNvSpPr/>
          <p:nvPr/>
        </p:nvSpPr>
        <p:spPr>
          <a:xfrm>
            <a:off x="456624" y="4369025"/>
            <a:ext cx="1144500" cy="2883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sz="1000">
                <a:solidFill>
                  <a:srgbClr val="38761D"/>
                </a:solidFill>
              </a:rPr>
              <a:t>Depth/Stencil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idx="1" type="body"/>
          </p:nvPr>
        </p:nvSpPr>
        <p:spPr>
          <a:xfrm>
            <a:off x="311700" y="1152475"/>
            <a:ext cx="8520600" cy="3751500"/>
          </a:xfrm>
          <a:prstGeom prst="rect">
            <a:avLst/>
          </a:prstGeom>
        </p:spPr>
        <p:txBody>
          <a:bodyPr anchorCtr="0" anchor="t" bIns="91425" lIns="91425" rIns="91425" tIns="91425">
            <a:noAutofit/>
          </a:bodyPr>
          <a:lstStyle/>
          <a:p>
            <a:pPr lvl="0">
              <a:spcBef>
                <a:spcPts val="0"/>
              </a:spcBef>
              <a:buNone/>
            </a:pPr>
            <a:r>
              <a:rPr lang="en" sz="1400"/>
              <a:t>Draw() will be invoked once per frame. The basic steps are:</a:t>
            </a:r>
          </a:p>
          <a:p>
            <a:pPr indent="-317500" lvl="0" marL="457200" rtl="0">
              <a:spcBef>
                <a:spcPts val="0"/>
              </a:spcBef>
              <a:buSzPct val="100000"/>
              <a:buAutoNum type="arabicParenR"/>
            </a:pPr>
            <a:r>
              <a:rPr lang="en" sz="1400"/>
              <a:t>Reset the command lists and allocators</a:t>
            </a:r>
          </a:p>
          <a:p>
            <a:pPr indent="-317500" lvl="0" marL="457200" rtl="0">
              <a:spcBef>
                <a:spcPts val="0"/>
              </a:spcBef>
              <a:buSzPct val="100000"/>
              <a:buAutoNum type="arabicParenR"/>
            </a:pPr>
            <a:r>
              <a:rPr lang="en" sz="1400"/>
              <a:t>Set the current buffer as a RENDER TARGET state</a:t>
            </a:r>
          </a:p>
          <a:p>
            <a:pPr indent="-317500" lvl="0" marL="457200" rtl="0">
              <a:spcBef>
                <a:spcPts val="0"/>
              </a:spcBef>
              <a:buSzPct val="100000"/>
              <a:buAutoNum type="arabicParenR"/>
            </a:pPr>
            <a:r>
              <a:rPr lang="en" sz="1400"/>
              <a:t>Set the viewport / scissors</a:t>
            </a:r>
          </a:p>
          <a:p>
            <a:pPr indent="-317500" lvl="0" marL="457200" rtl="0">
              <a:spcBef>
                <a:spcPts val="0"/>
              </a:spcBef>
              <a:buSzPct val="100000"/>
              <a:buAutoNum type="arabicParenR"/>
            </a:pPr>
            <a:r>
              <a:rPr lang="en" sz="1400"/>
              <a:t>Clear the render target</a:t>
            </a:r>
          </a:p>
          <a:p>
            <a:pPr indent="-317500" lvl="0" marL="457200" rtl="0">
              <a:spcBef>
                <a:spcPts val="0"/>
              </a:spcBef>
              <a:buSzPct val="100000"/>
              <a:buAutoNum type="arabicParenR"/>
            </a:pPr>
            <a:r>
              <a:rPr lang="en" sz="1400"/>
              <a:t>Clear the back buffer</a:t>
            </a:r>
          </a:p>
          <a:p>
            <a:pPr indent="-317500" lvl="0" marL="457200" rtl="0">
              <a:spcBef>
                <a:spcPts val="0"/>
              </a:spcBef>
              <a:buSzPct val="100000"/>
              <a:buAutoNum type="arabicParenR"/>
            </a:pPr>
            <a:r>
              <a:rPr lang="en" sz="1400"/>
              <a:t>Use the pipeline</a:t>
            </a:r>
          </a:p>
          <a:p>
            <a:pPr indent="-317500" lvl="0" marL="457200" rtl="0">
              <a:spcBef>
                <a:spcPts val="0"/>
              </a:spcBef>
              <a:buSzPct val="100000"/>
              <a:buAutoNum type="arabicParenR"/>
            </a:pPr>
            <a:r>
              <a:rPr lang="en" sz="1400"/>
              <a:t>Set the render target</a:t>
            </a:r>
          </a:p>
          <a:p>
            <a:pPr indent="-317500" lvl="0" marL="457200" rtl="0">
              <a:spcBef>
                <a:spcPts val="0"/>
              </a:spcBef>
              <a:buSzPct val="100000"/>
              <a:buAutoNum type="arabicParenR"/>
            </a:pPr>
            <a:r>
              <a:rPr lang="en" sz="1400"/>
              <a:t>Set the current buffer back to PRESENT state</a:t>
            </a:r>
          </a:p>
          <a:p>
            <a:pPr indent="-317500" lvl="0" marL="457200" rtl="0">
              <a:spcBef>
                <a:spcPts val="0"/>
              </a:spcBef>
              <a:buSzPct val="100000"/>
              <a:buAutoNum type="arabicParenR"/>
            </a:pPr>
            <a:r>
              <a:rPr lang="en" sz="1400"/>
              <a:t>Close the list</a:t>
            </a:r>
          </a:p>
          <a:p>
            <a:pPr indent="-317500" lvl="0" marL="457200" rtl="0">
              <a:spcBef>
                <a:spcPts val="0"/>
              </a:spcBef>
              <a:buSzPct val="100000"/>
              <a:buAutoNum type="arabicParenR"/>
            </a:pPr>
            <a:r>
              <a:rPr lang="en" sz="1400"/>
              <a:t>Present the new buffer</a:t>
            </a:r>
          </a:p>
          <a:p>
            <a:pPr indent="-317500" lvl="0" marL="457200" rtl="0">
              <a:spcBef>
                <a:spcPts val="0"/>
              </a:spcBef>
              <a:buSzPct val="100000"/>
              <a:buAutoNum type="arabicParenR"/>
            </a:pPr>
            <a:r>
              <a:rPr lang="en" sz="1400"/>
              <a:t>Swap the current buffer counter</a:t>
            </a:r>
          </a:p>
          <a:p>
            <a:pPr indent="-317500" lvl="0" marL="457200">
              <a:spcBef>
                <a:spcPts val="0"/>
              </a:spcBef>
              <a:buSzPct val="100000"/>
              <a:buAutoNum type="arabicParenR"/>
            </a:pPr>
            <a:r>
              <a:rPr lang="en" sz="1400"/>
              <a:t>Flush the commands in the GPU’s queue</a:t>
            </a:r>
          </a:p>
        </p:txBody>
      </p:sp>
      <p:sp>
        <p:nvSpPr>
          <p:cNvPr id="469" name="Shape 4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Direct3D </a:t>
            </a:r>
            <a:r>
              <a:rPr lang="en">
                <a:solidFill>
                  <a:srgbClr val="999999"/>
                </a:solidFill>
              </a:rPr>
              <a:t>- Basic Drawing Draw Call</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t>In rendering based applications, timing is really important due to various reasons:</a:t>
            </a:r>
          </a:p>
          <a:p>
            <a:pPr indent="-304800" lvl="0" marL="457200" rtl="0">
              <a:spcBef>
                <a:spcPts val="0"/>
              </a:spcBef>
              <a:buSzPct val="100000"/>
              <a:buAutoNum type="arabicParenR"/>
            </a:pPr>
            <a:r>
              <a:rPr lang="en" sz="1200"/>
              <a:t>Rendering update</a:t>
            </a:r>
          </a:p>
          <a:p>
            <a:pPr indent="-304800" lvl="0" marL="457200" rtl="0">
              <a:spcBef>
                <a:spcPts val="0"/>
              </a:spcBef>
              <a:buSzPct val="100000"/>
              <a:buAutoNum type="arabicParenR"/>
            </a:pPr>
            <a:r>
              <a:rPr lang="en" sz="1200"/>
              <a:t>Animations</a:t>
            </a:r>
          </a:p>
          <a:p>
            <a:pPr indent="-304800" lvl="0" marL="457200" rtl="0">
              <a:spcBef>
                <a:spcPts val="0"/>
              </a:spcBef>
              <a:buSzPct val="100000"/>
              <a:buAutoNum type="arabicParenR"/>
            </a:pPr>
            <a:r>
              <a:rPr lang="en" sz="1200"/>
              <a:t>Logic processing</a:t>
            </a:r>
          </a:p>
          <a:p>
            <a:pPr indent="-304800" lvl="0" marL="457200" rtl="0">
              <a:spcBef>
                <a:spcPts val="0"/>
              </a:spcBef>
              <a:buSzPct val="100000"/>
              <a:buAutoNum type="arabicParenR"/>
            </a:pPr>
            <a:r>
              <a:rPr lang="en" sz="1200"/>
              <a:t>I/O</a:t>
            </a:r>
          </a:p>
          <a:p>
            <a:pPr lvl="0" rtl="0">
              <a:spcBef>
                <a:spcPts val="0"/>
              </a:spcBef>
              <a:buNone/>
            </a:pPr>
            <a:r>
              <a:rPr lang="en" sz="1200"/>
              <a:t>It is really important we could measure how long has it passed since we rendered the last frame, or how many frames per second we are drawing on the screen.</a:t>
            </a:r>
          </a:p>
          <a:p>
            <a:pPr lvl="0" rtl="0">
              <a:spcBef>
                <a:spcPts val="0"/>
              </a:spcBef>
              <a:buNone/>
            </a:pPr>
            <a:r>
              <a:rPr lang="en" sz="1200"/>
              <a:t>Every time Tick() is called, we must determine whether or not it is time to render.</a:t>
            </a:r>
          </a:p>
        </p:txBody>
      </p:sp>
      <p:sp>
        <p:nvSpPr>
          <p:cNvPr id="475" name="Shape 4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Direct3D </a:t>
            </a:r>
            <a:r>
              <a:rPr lang="en">
                <a:solidFill>
                  <a:srgbClr val="999999"/>
                </a:solidFill>
              </a:rPr>
              <a:t>- Timing</a:t>
            </a:r>
          </a:p>
        </p:txBody>
      </p:sp>
      <p:cxnSp>
        <p:nvCxnSpPr>
          <p:cNvPr id="476" name="Shape 476"/>
          <p:cNvCxnSpPr/>
          <p:nvPr/>
        </p:nvCxnSpPr>
        <p:spPr>
          <a:xfrm>
            <a:off x="1591875" y="4078025"/>
            <a:ext cx="5759100" cy="0"/>
          </a:xfrm>
          <a:prstGeom prst="straightConnector1">
            <a:avLst/>
          </a:prstGeom>
          <a:noFill/>
          <a:ln cap="flat" cmpd="sng" w="9525">
            <a:solidFill>
              <a:srgbClr val="F1C232"/>
            </a:solidFill>
            <a:prstDash val="solid"/>
            <a:round/>
            <a:headEnd len="lg" w="lg" type="none"/>
            <a:tailEnd len="lg" w="lg" type="stealth"/>
          </a:ln>
        </p:spPr>
      </p:cxnSp>
      <p:cxnSp>
        <p:nvCxnSpPr>
          <p:cNvPr id="477" name="Shape 477"/>
          <p:cNvCxnSpPr/>
          <p:nvPr/>
        </p:nvCxnSpPr>
        <p:spPr>
          <a:xfrm>
            <a:off x="1591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78" name="Shape 478"/>
          <p:cNvCxnSpPr/>
          <p:nvPr/>
        </p:nvCxnSpPr>
        <p:spPr>
          <a:xfrm>
            <a:off x="1744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79" name="Shape 479"/>
          <p:cNvCxnSpPr/>
          <p:nvPr/>
        </p:nvCxnSpPr>
        <p:spPr>
          <a:xfrm>
            <a:off x="1896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0" name="Shape 480"/>
          <p:cNvCxnSpPr/>
          <p:nvPr/>
        </p:nvCxnSpPr>
        <p:spPr>
          <a:xfrm>
            <a:off x="2049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1" name="Shape 481"/>
          <p:cNvCxnSpPr/>
          <p:nvPr/>
        </p:nvCxnSpPr>
        <p:spPr>
          <a:xfrm>
            <a:off x="2201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2" name="Shape 482"/>
          <p:cNvCxnSpPr/>
          <p:nvPr/>
        </p:nvCxnSpPr>
        <p:spPr>
          <a:xfrm>
            <a:off x="2353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3" name="Shape 483"/>
          <p:cNvCxnSpPr/>
          <p:nvPr/>
        </p:nvCxnSpPr>
        <p:spPr>
          <a:xfrm>
            <a:off x="2506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4" name="Shape 484"/>
          <p:cNvCxnSpPr/>
          <p:nvPr/>
        </p:nvCxnSpPr>
        <p:spPr>
          <a:xfrm>
            <a:off x="2658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5" name="Shape 485"/>
          <p:cNvCxnSpPr/>
          <p:nvPr/>
        </p:nvCxnSpPr>
        <p:spPr>
          <a:xfrm>
            <a:off x="2811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6" name="Shape 486"/>
          <p:cNvCxnSpPr/>
          <p:nvPr/>
        </p:nvCxnSpPr>
        <p:spPr>
          <a:xfrm>
            <a:off x="2963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7" name="Shape 487"/>
          <p:cNvCxnSpPr/>
          <p:nvPr/>
        </p:nvCxnSpPr>
        <p:spPr>
          <a:xfrm>
            <a:off x="3115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8" name="Shape 488"/>
          <p:cNvCxnSpPr/>
          <p:nvPr/>
        </p:nvCxnSpPr>
        <p:spPr>
          <a:xfrm>
            <a:off x="3877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89" name="Shape 489"/>
          <p:cNvCxnSpPr/>
          <p:nvPr/>
        </p:nvCxnSpPr>
        <p:spPr>
          <a:xfrm>
            <a:off x="4030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0" name="Shape 490"/>
          <p:cNvCxnSpPr/>
          <p:nvPr/>
        </p:nvCxnSpPr>
        <p:spPr>
          <a:xfrm>
            <a:off x="4182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1" name="Shape 491"/>
          <p:cNvCxnSpPr/>
          <p:nvPr/>
        </p:nvCxnSpPr>
        <p:spPr>
          <a:xfrm>
            <a:off x="4335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2" name="Shape 492"/>
          <p:cNvCxnSpPr/>
          <p:nvPr/>
        </p:nvCxnSpPr>
        <p:spPr>
          <a:xfrm>
            <a:off x="4487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3" name="Shape 493"/>
          <p:cNvCxnSpPr/>
          <p:nvPr/>
        </p:nvCxnSpPr>
        <p:spPr>
          <a:xfrm>
            <a:off x="4639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4" name="Shape 494"/>
          <p:cNvCxnSpPr/>
          <p:nvPr/>
        </p:nvCxnSpPr>
        <p:spPr>
          <a:xfrm>
            <a:off x="4792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5" name="Shape 495"/>
          <p:cNvCxnSpPr/>
          <p:nvPr/>
        </p:nvCxnSpPr>
        <p:spPr>
          <a:xfrm>
            <a:off x="4944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6" name="Shape 496"/>
          <p:cNvCxnSpPr/>
          <p:nvPr/>
        </p:nvCxnSpPr>
        <p:spPr>
          <a:xfrm>
            <a:off x="5097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7" name="Shape 497"/>
          <p:cNvCxnSpPr/>
          <p:nvPr/>
        </p:nvCxnSpPr>
        <p:spPr>
          <a:xfrm>
            <a:off x="5249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8" name="Shape 498"/>
          <p:cNvCxnSpPr/>
          <p:nvPr/>
        </p:nvCxnSpPr>
        <p:spPr>
          <a:xfrm>
            <a:off x="5401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499" name="Shape 499"/>
          <p:cNvCxnSpPr/>
          <p:nvPr/>
        </p:nvCxnSpPr>
        <p:spPr>
          <a:xfrm>
            <a:off x="5554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00" name="Shape 500"/>
          <p:cNvCxnSpPr/>
          <p:nvPr/>
        </p:nvCxnSpPr>
        <p:spPr>
          <a:xfrm>
            <a:off x="5706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01" name="Shape 501"/>
          <p:cNvCxnSpPr/>
          <p:nvPr/>
        </p:nvCxnSpPr>
        <p:spPr>
          <a:xfrm>
            <a:off x="5859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02" name="Shape 502"/>
          <p:cNvCxnSpPr/>
          <p:nvPr/>
        </p:nvCxnSpPr>
        <p:spPr>
          <a:xfrm>
            <a:off x="6011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03" name="Shape 503"/>
          <p:cNvCxnSpPr/>
          <p:nvPr/>
        </p:nvCxnSpPr>
        <p:spPr>
          <a:xfrm>
            <a:off x="6163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04" name="Shape 504"/>
          <p:cNvCxnSpPr/>
          <p:nvPr/>
        </p:nvCxnSpPr>
        <p:spPr>
          <a:xfrm>
            <a:off x="6316275" y="4006625"/>
            <a:ext cx="0" cy="142800"/>
          </a:xfrm>
          <a:prstGeom prst="straightConnector1">
            <a:avLst/>
          </a:prstGeom>
          <a:noFill/>
          <a:ln cap="flat" cmpd="sng" w="9525">
            <a:solidFill>
              <a:srgbClr val="6AA84F"/>
            </a:solidFill>
            <a:prstDash val="solid"/>
            <a:round/>
            <a:headEnd len="lg" w="lg" type="none"/>
            <a:tailEnd len="lg" w="lg" type="none"/>
          </a:ln>
        </p:spPr>
      </p:cxnSp>
      <p:sp>
        <p:nvSpPr>
          <p:cNvPr id="505" name="Shape 505"/>
          <p:cNvSpPr txBox="1"/>
          <p:nvPr/>
        </p:nvSpPr>
        <p:spPr>
          <a:xfrm>
            <a:off x="2420550" y="3697875"/>
            <a:ext cx="4302900" cy="240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1C232"/>
                </a:solidFill>
              </a:rPr>
              <a:t>DTime</a:t>
            </a:r>
            <a:r>
              <a:rPr lang="en">
                <a:solidFill>
                  <a:srgbClr val="F1C232"/>
                </a:solidFill>
              </a:rPr>
              <a:t> = Now - LastRendered</a:t>
            </a:r>
          </a:p>
        </p:txBody>
      </p:sp>
      <p:sp>
        <p:nvSpPr>
          <p:cNvPr id="506" name="Shape 506"/>
          <p:cNvSpPr txBox="1"/>
          <p:nvPr/>
        </p:nvSpPr>
        <p:spPr>
          <a:xfrm>
            <a:off x="2420550" y="4752422"/>
            <a:ext cx="4302900" cy="240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1C232"/>
                </a:solidFill>
              </a:rPr>
              <a:t>If (Dtime &gt;= TargetTime) → Render</a:t>
            </a:r>
          </a:p>
        </p:txBody>
      </p:sp>
      <p:sp>
        <p:nvSpPr>
          <p:cNvPr id="507" name="Shape 507"/>
          <p:cNvSpPr txBox="1"/>
          <p:nvPr/>
        </p:nvSpPr>
        <p:spPr>
          <a:xfrm>
            <a:off x="1591875" y="4449775"/>
            <a:ext cx="5796600" cy="240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1C232"/>
                </a:solidFill>
              </a:rPr>
              <a:t>Let TargetFPS = 60 then </a:t>
            </a:r>
            <a:r>
              <a:rPr lang="en">
                <a:solidFill>
                  <a:srgbClr val="93C47D"/>
                </a:solidFill>
              </a:rPr>
              <a:t>TargetTime</a:t>
            </a:r>
            <a:r>
              <a:rPr lang="en">
                <a:solidFill>
                  <a:srgbClr val="F1C232"/>
                </a:solidFill>
              </a:rPr>
              <a:t> = (1 / FPS)</a:t>
            </a:r>
          </a:p>
        </p:txBody>
      </p:sp>
      <p:sp>
        <p:nvSpPr>
          <p:cNvPr id="508" name="Shape 508"/>
          <p:cNvSpPr/>
          <p:nvPr/>
        </p:nvSpPr>
        <p:spPr>
          <a:xfrm>
            <a:off x="2873325" y="3989525"/>
            <a:ext cx="180300" cy="180300"/>
          </a:xfrm>
          <a:prstGeom prst="ellipse">
            <a:avLst/>
          </a:prstGeom>
          <a:solidFill>
            <a:srgbClr val="6AA84F"/>
          </a:solidFill>
          <a:ln>
            <a:noFill/>
          </a:ln>
        </p:spPr>
        <p:txBody>
          <a:bodyPr anchorCtr="0" anchor="ctr" bIns="91425" lIns="91425" rIns="91425" tIns="91425">
            <a:noAutofit/>
          </a:bodyPr>
          <a:lstStyle/>
          <a:p>
            <a:pPr lvl="0">
              <a:spcBef>
                <a:spcPts val="0"/>
              </a:spcBef>
              <a:buNone/>
            </a:pPr>
            <a:r>
              <a:t/>
            </a:r>
            <a:endParaRPr/>
          </a:p>
        </p:txBody>
      </p:sp>
      <p:cxnSp>
        <p:nvCxnSpPr>
          <p:cNvPr id="509" name="Shape 509"/>
          <p:cNvCxnSpPr/>
          <p:nvPr/>
        </p:nvCxnSpPr>
        <p:spPr>
          <a:xfrm rot="10800000">
            <a:off x="5105975" y="4107575"/>
            <a:ext cx="0" cy="172800"/>
          </a:xfrm>
          <a:prstGeom prst="straightConnector1">
            <a:avLst/>
          </a:prstGeom>
          <a:noFill/>
          <a:ln cap="flat" cmpd="sng" w="9525">
            <a:solidFill>
              <a:srgbClr val="93C47D"/>
            </a:solidFill>
            <a:prstDash val="solid"/>
            <a:round/>
            <a:headEnd len="lg" w="lg" type="none"/>
            <a:tailEnd len="lg" w="lg" type="stealth"/>
          </a:ln>
        </p:spPr>
      </p:cxnSp>
      <p:sp>
        <p:nvSpPr>
          <p:cNvPr id="510" name="Shape 510"/>
          <p:cNvSpPr/>
          <p:nvPr/>
        </p:nvSpPr>
        <p:spPr>
          <a:xfrm>
            <a:off x="6316275" y="33018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1" name="Shape 511"/>
          <p:cNvSpPr txBox="1"/>
          <p:nvPr/>
        </p:nvSpPr>
        <p:spPr>
          <a:xfrm>
            <a:off x="6556575" y="3285925"/>
            <a:ext cx="1905900" cy="2721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E06666"/>
                </a:solidFill>
              </a:rPr>
              <a:t>Tick() check →  </a:t>
            </a:r>
            <a:r>
              <a:rPr lang="en" sz="1200">
                <a:solidFill>
                  <a:srgbClr val="E06666"/>
                </a:solidFill>
              </a:rPr>
              <a:t>Too early</a:t>
            </a:r>
          </a:p>
        </p:txBody>
      </p:sp>
      <p:sp>
        <p:nvSpPr>
          <p:cNvPr id="512" name="Shape 512"/>
          <p:cNvSpPr/>
          <p:nvPr/>
        </p:nvSpPr>
        <p:spPr>
          <a:xfrm rot="5400000">
            <a:off x="3944525" y="3274000"/>
            <a:ext cx="180300" cy="2142600"/>
          </a:xfrm>
          <a:prstGeom prst="rightBrace">
            <a:avLst>
              <a:gd fmla="val 8333" name="adj1"/>
              <a:gd fmla="val 9812" name="adj2"/>
            </a:avLst>
          </a:prstGeom>
          <a:no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3" name="Shape 513"/>
          <p:cNvCxnSpPr>
            <a:stCxn id="508" idx="6"/>
          </p:cNvCxnSpPr>
          <p:nvPr/>
        </p:nvCxnSpPr>
        <p:spPr>
          <a:xfrm flipH="1" rot="10800000">
            <a:off x="3053625" y="4077875"/>
            <a:ext cx="1129200" cy="1800"/>
          </a:xfrm>
          <a:prstGeom prst="straightConnector1">
            <a:avLst/>
          </a:prstGeom>
          <a:noFill/>
          <a:ln cap="flat" cmpd="sng" w="19050">
            <a:solidFill>
              <a:srgbClr val="E06666"/>
            </a:solidFill>
            <a:prstDash val="solid"/>
            <a:round/>
            <a:headEnd len="lg" w="lg" type="none"/>
            <a:tailEnd len="lg" w="lg" type="stealth"/>
          </a:ln>
        </p:spPr>
      </p:cxnSp>
      <p:sp>
        <p:nvSpPr>
          <p:cNvPr id="514" name="Shape 514"/>
          <p:cNvSpPr/>
          <p:nvPr/>
        </p:nvSpPr>
        <p:spPr>
          <a:xfrm>
            <a:off x="3605325" y="39595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3148125" y="39595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3376725" y="39595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just">
              <a:spcBef>
                <a:spcPts val="0"/>
              </a:spcBef>
              <a:buNone/>
            </a:pPr>
            <a:r>
              <a:rPr lang="en" sz="1000"/>
              <a:t>In our examples, we will use a very precise CPU measure function called QueryPerformanceCounter.</a:t>
            </a:r>
          </a:p>
          <a:p>
            <a:pPr lvl="0" algn="just">
              <a:spcBef>
                <a:spcPts val="0"/>
              </a:spcBef>
              <a:buNone/>
            </a:pPr>
            <a:r>
              <a:rPr lang="en" sz="1000"/>
              <a:t>Given a long integer </a:t>
            </a:r>
            <a:r>
              <a:rPr b="1" lang="en" sz="1000"/>
              <a:t>n</a:t>
            </a:r>
            <a:r>
              <a:rPr lang="en" sz="1000"/>
              <a:t>, calling </a:t>
            </a:r>
            <a:r>
              <a:rPr lang="en" sz="1000">
                <a:solidFill>
                  <a:srgbClr val="F1C232"/>
                </a:solidFill>
              </a:rPr>
              <a:t>QueryPerformanceCounter(</a:t>
            </a:r>
            <a:r>
              <a:rPr b="1" lang="en" sz="1000">
                <a:solidFill>
                  <a:srgbClr val="F1C232"/>
                </a:solidFill>
              </a:rPr>
              <a:t>n</a:t>
            </a:r>
            <a:r>
              <a:rPr lang="en" sz="1000">
                <a:solidFill>
                  <a:srgbClr val="F1C232"/>
                </a:solidFill>
              </a:rPr>
              <a:t>)</a:t>
            </a:r>
            <a:r>
              <a:rPr lang="en" sz="1000"/>
              <a:t> is analogous to querying current time (in different measure units).</a:t>
            </a:r>
          </a:p>
          <a:p>
            <a:pPr lvl="0" rtl="0" algn="just">
              <a:spcBef>
                <a:spcPts val="0"/>
              </a:spcBef>
              <a:buNone/>
            </a:pPr>
            <a:r>
              <a:rPr lang="en" sz="1000"/>
              <a:t>Before this, we must obtain the CPU’s constant number of units of execution per second. Let this be </a:t>
            </a:r>
            <a:r>
              <a:rPr b="1" lang="en" sz="1000"/>
              <a:t>k</a:t>
            </a:r>
            <a:r>
              <a:rPr lang="en" sz="1000"/>
              <a:t>, it can be obtained with </a:t>
            </a:r>
            <a:r>
              <a:rPr lang="en" sz="1000">
                <a:solidFill>
                  <a:srgbClr val="F1C232"/>
                </a:solidFill>
              </a:rPr>
              <a:t>QueryPerformanceFrequency(</a:t>
            </a:r>
            <a:r>
              <a:rPr b="1" lang="en" sz="1000">
                <a:solidFill>
                  <a:srgbClr val="F1C232"/>
                </a:solidFill>
              </a:rPr>
              <a:t>k</a:t>
            </a:r>
            <a:r>
              <a:rPr lang="en" sz="1000">
                <a:solidFill>
                  <a:srgbClr val="F1C232"/>
                </a:solidFill>
              </a:rPr>
              <a:t>)</a:t>
            </a:r>
            <a:r>
              <a:rPr lang="en" sz="1000"/>
              <a:t>. We can then set our frames to be updated every </a:t>
            </a:r>
            <a:r>
              <a:rPr lang="en" sz="1000">
                <a:solidFill>
                  <a:srgbClr val="F1C232"/>
                </a:solidFill>
              </a:rPr>
              <a:t>TargetTime = (k / TargetFPS)</a:t>
            </a:r>
            <a:r>
              <a:rPr lang="en" sz="1000"/>
              <a:t> times a second. </a:t>
            </a:r>
          </a:p>
          <a:p>
            <a:pPr lvl="0" rtl="0" algn="just">
              <a:spcBef>
                <a:spcPts val="0"/>
              </a:spcBef>
              <a:buNone/>
            </a:pPr>
            <a:r>
              <a:rPr lang="en" sz="1000"/>
              <a:t>Finally, we can standardize another useful measure, which is DeltaTimeSecs </a:t>
            </a:r>
            <a:r>
              <a:rPr lang="en" sz="1000">
                <a:solidFill>
                  <a:srgbClr val="93C47D"/>
                </a:solidFill>
              </a:rPr>
              <a:t>(Actual seconds)</a:t>
            </a:r>
            <a:r>
              <a:rPr lang="en" sz="1000"/>
              <a:t> from frame to frame the following way:</a:t>
            </a:r>
          </a:p>
          <a:p>
            <a:pPr lvl="0" rtl="0" algn="ctr">
              <a:spcBef>
                <a:spcPts val="0"/>
              </a:spcBef>
              <a:buNone/>
            </a:pPr>
            <a:r>
              <a:rPr lang="en" sz="1000">
                <a:latin typeface="Courier New"/>
                <a:ea typeface="Courier New"/>
                <a:cs typeface="Courier New"/>
                <a:sym typeface="Courier New"/>
              </a:rPr>
              <a:t>DeltaTimeSecs = (Now - LastRendered) * (1/k); // converting CPU counts into seconds.</a:t>
            </a:r>
          </a:p>
          <a:p>
            <a:pPr lvl="0" rtl="0" algn="just">
              <a:spcBef>
                <a:spcPts val="0"/>
              </a:spcBef>
              <a:buNone/>
            </a:pPr>
            <a:r>
              <a:rPr lang="en" sz="1000"/>
              <a:t> </a:t>
            </a:r>
          </a:p>
        </p:txBody>
      </p:sp>
      <p:sp>
        <p:nvSpPr>
          <p:cNvPr id="522" name="Shape 5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Direct3D </a:t>
            </a:r>
            <a:r>
              <a:rPr lang="en">
                <a:solidFill>
                  <a:srgbClr val="999999"/>
                </a:solidFill>
              </a:rPr>
              <a:t>- Timing</a:t>
            </a:r>
          </a:p>
        </p:txBody>
      </p:sp>
      <p:cxnSp>
        <p:nvCxnSpPr>
          <p:cNvPr id="523" name="Shape 523"/>
          <p:cNvCxnSpPr/>
          <p:nvPr/>
        </p:nvCxnSpPr>
        <p:spPr>
          <a:xfrm>
            <a:off x="1591875" y="4078025"/>
            <a:ext cx="5759100" cy="0"/>
          </a:xfrm>
          <a:prstGeom prst="straightConnector1">
            <a:avLst/>
          </a:prstGeom>
          <a:noFill/>
          <a:ln cap="flat" cmpd="sng" w="9525">
            <a:solidFill>
              <a:srgbClr val="F1C232"/>
            </a:solidFill>
            <a:prstDash val="solid"/>
            <a:round/>
            <a:headEnd len="lg" w="lg" type="none"/>
            <a:tailEnd len="lg" w="lg" type="stealth"/>
          </a:ln>
        </p:spPr>
      </p:cxnSp>
      <p:cxnSp>
        <p:nvCxnSpPr>
          <p:cNvPr id="524" name="Shape 524"/>
          <p:cNvCxnSpPr/>
          <p:nvPr/>
        </p:nvCxnSpPr>
        <p:spPr>
          <a:xfrm>
            <a:off x="1591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25" name="Shape 525"/>
          <p:cNvCxnSpPr/>
          <p:nvPr/>
        </p:nvCxnSpPr>
        <p:spPr>
          <a:xfrm>
            <a:off x="1744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26" name="Shape 526"/>
          <p:cNvCxnSpPr/>
          <p:nvPr/>
        </p:nvCxnSpPr>
        <p:spPr>
          <a:xfrm>
            <a:off x="1896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27" name="Shape 527"/>
          <p:cNvCxnSpPr/>
          <p:nvPr/>
        </p:nvCxnSpPr>
        <p:spPr>
          <a:xfrm>
            <a:off x="2049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28" name="Shape 528"/>
          <p:cNvCxnSpPr/>
          <p:nvPr/>
        </p:nvCxnSpPr>
        <p:spPr>
          <a:xfrm>
            <a:off x="2201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29" name="Shape 529"/>
          <p:cNvCxnSpPr/>
          <p:nvPr/>
        </p:nvCxnSpPr>
        <p:spPr>
          <a:xfrm>
            <a:off x="2353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0" name="Shape 530"/>
          <p:cNvCxnSpPr/>
          <p:nvPr/>
        </p:nvCxnSpPr>
        <p:spPr>
          <a:xfrm>
            <a:off x="2506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1" name="Shape 531"/>
          <p:cNvCxnSpPr/>
          <p:nvPr/>
        </p:nvCxnSpPr>
        <p:spPr>
          <a:xfrm>
            <a:off x="2658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2" name="Shape 532"/>
          <p:cNvCxnSpPr/>
          <p:nvPr/>
        </p:nvCxnSpPr>
        <p:spPr>
          <a:xfrm>
            <a:off x="2811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3" name="Shape 533"/>
          <p:cNvCxnSpPr/>
          <p:nvPr/>
        </p:nvCxnSpPr>
        <p:spPr>
          <a:xfrm>
            <a:off x="2963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4" name="Shape 534"/>
          <p:cNvCxnSpPr/>
          <p:nvPr/>
        </p:nvCxnSpPr>
        <p:spPr>
          <a:xfrm>
            <a:off x="3115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5" name="Shape 535"/>
          <p:cNvCxnSpPr/>
          <p:nvPr/>
        </p:nvCxnSpPr>
        <p:spPr>
          <a:xfrm>
            <a:off x="3877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6" name="Shape 536"/>
          <p:cNvCxnSpPr/>
          <p:nvPr/>
        </p:nvCxnSpPr>
        <p:spPr>
          <a:xfrm>
            <a:off x="4030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7" name="Shape 537"/>
          <p:cNvCxnSpPr/>
          <p:nvPr/>
        </p:nvCxnSpPr>
        <p:spPr>
          <a:xfrm>
            <a:off x="4182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8" name="Shape 538"/>
          <p:cNvCxnSpPr/>
          <p:nvPr/>
        </p:nvCxnSpPr>
        <p:spPr>
          <a:xfrm>
            <a:off x="4335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39" name="Shape 539"/>
          <p:cNvCxnSpPr/>
          <p:nvPr/>
        </p:nvCxnSpPr>
        <p:spPr>
          <a:xfrm>
            <a:off x="4487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0" name="Shape 540"/>
          <p:cNvCxnSpPr/>
          <p:nvPr/>
        </p:nvCxnSpPr>
        <p:spPr>
          <a:xfrm>
            <a:off x="4639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1" name="Shape 541"/>
          <p:cNvCxnSpPr/>
          <p:nvPr/>
        </p:nvCxnSpPr>
        <p:spPr>
          <a:xfrm>
            <a:off x="4792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2" name="Shape 542"/>
          <p:cNvCxnSpPr/>
          <p:nvPr/>
        </p:nvCxnSpPr>
        <p:spPr>
          <a:xfrm>
            <a:off x="4944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3" name="Shape 543"/>
          <p:cNvCxnSpPr/>
          <p:nvPr/>
        </p:nvCxnSpPr>
        <p:spPr>
          <a:xfrm>
            <a:off x="5097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4" name="Shape 544"/>
          <p:cNvCxnSpPr/>
          <p:nvPr/>
        </p:nvCxnSpPr>
        <p:spPr>
          <a:xfrm>
            <a:off x="5249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5" name="Shape 545"/>
          <p:cNvCxnSpPr/>
          <p:nvPr/>
        </p:nvCxnSpPr>
        <p:spPr>
          <a:xfrm>
            <a:off x="5401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6" name="Shape 546"/>
          <p:cNvCxnSpPr/>
          <p:nvPr/>
        </p:nvCxnSpPr>
        <p:spPr>
          <a:xfrm>
            <a:off x="55542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7" name="Shape 547"/>
          <p:cNvCxnSpPr/>
          <p:nvPr/>
        </p:nvCxnSpPr>
        <p:spPr>
          <a:xfrm>
            <a:off x="57066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8" name="Shape 548"/>
          <p:cNvCxnSpPr/>
          <p:nvPr/>
        </p:nvCxnSpPr>
        <p:spPr>
          <a:xfrm>
            <a:off x="58590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49" name="Shape 549"/>
          <p:cNvCxnSpPr/>
          <p:nvPr/>
        </p:nvCxnSpPr>
        <p:spPr>
          <a:xfrm>
            <a:off x="60114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50" name="Shape 550"/>
          <p:cNvCxnSpPr/>
          <p:nvPr/>
        </p:nvCxnSpPr>
        <p:spPr>
          <a:xfrm>
            <a:off x="6163875" y="4006625"/>
            <a:ext cx="0" cy="142800"/>
          </a:xfrm>
          <a:prstGeom prst="straightConnector1">
            <a:avLst/>
          </a:prstGeom>
          <a:noFill/>
          <a:ln cap="flat" cmpd="sng" w="9525">
            <a:solidFill>
              <a:srgbClr val="6AA84F"/>
            </a:solidFill>
            <a:prstDash val="solid"/>
            <a:round/>
            <a:headEnd len="lg" w="lg" type="none"/>
            <a:tailEnd len="lg" w="lg" type="none"/>
          </a:ln>
        </p:spPr>
      </p:cxnSp>
      <p:cxnSp>
        <p:nvCxnSpPr>
          <p:cNvPr id="551" name="Shape 551"/>
          <p:cNvCxnSpPr/>
          <p:nvPr/>
        </p:nvCxnSpPr>
        <p:spPr>
          <a:xfrm>
            <a:off x="6316275" y="4006625"/>
            <a:ext cx="0" cy="142800"/>
          </a:xfrm>
          <a:prstGeom prst="straightConnector1">
            <a:avLst/>
          </a:prstGeom>
          <a:noFill/>
          <a:ln cap="flat" cmpd="sng" w="9525">
            <a:solidFill>
              <a:srgbClr val="6AA84F"/>
            </a:solidFill>
            <a:prstDash val="solid"/>
            <a:round/>
            <a:headEnd len="lg" w="lg" type="none"/>
            <a:tailEnd len="lg" w="lg" type="none"/>
          </a:ln>
        </p:spPr>
      </p:cxnSp>
      <p:sp>
        <p:nvSpPr>
          <p:cNvPr id="552" name="Shape 552"/>
          <p:cNvSpPr txBox="1"/>
          <p:nvPr/>
        </p:nvSpPr>
        <p:spPr>
          <a:xfrm>
            <a:off x="2420550" y="3697875"/>
            <a:ext cx="4302900" cy="240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1C232"/>
                </a:solidFill>
              </a:rPr>
              <a:t>DTime = Now - LastRendered</a:t>
            </a:r>
          </a:p>
        </p:txBody>
      </p:sp>
      <p:sp>
        <p:nvSpPr>
          <p:cNvPr id="553" name="Shape 553"/>
          <p:cNvSpPr txBox="1"/>
          <p:nvPr/>
        </p:nvSpPr>
        <p:spPr>
          <a:xfrm>
            <a:off x="2420550" y="4752422"/>
            <a:ext cx="4302900" cy="240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1C232"/>
                </a:solidFill>
              </a:rPr>
              <a:t>If </a:t>
            </a:r>
            <a:r>
              <a:rPr lang="en">
                <a:solidFill>
                  <a:srgbClr val="93C47D"/>
                </a:solidFill>
              </a:rPr>
              <a:t>(DTime &gt;= TargetTime)</a:t>
            </a:r>
            <a:r>
              <a:rPr lang="en">
                <a:solidFill>
                  <a:srgbClr val="F1C232"/>
                </a:solidFill>
              </a:rPr>
              <a:t> → Render → Reset</a:t>
            </a:r>
          </a:p>
        </p:txBody>
      </p:sp>
      <p:sp>
        <p:nvSpPr>
          <p:cNvPr id="554" name="Shape 554"/>
          <p:cNvSpPr txBox="1"/>
          <p:nvPr/>
        </p:nvSpPr>
        <p:spPr>
          <a:xfrm>
            <a:off x="1591875" y="4449775"/>
            <a:ext cx="5796600" cy="240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1C232"/>
                </a:solidFill>
              </a:rPr>
              <a:t>Let TargetFPS = 60 then </a:t>
            </a:r>
            <a:r>
              <a:rPr lang="en">
                <a:solidFill>
                  <a:srgbClr val="93C47D"/>
                </a:solidFill>
              </a:rPr>
              <a:t>TargetTime</a:t>
            </a:r>
            <a:r>
              <a:rPr lang="en">
                <a:solidFill>
                  <a:srgbClr val="F1C232"/>
                </a:solidFill>
              </a:rPr>
              <a:t> = (k / FPS)</a:t>
            </a:r>
          </a:p>
        </p:txBody>
      </p:sp>
      <p:sp>
        <p:nvSpPr>
          <p:cNvPr id="555" name="Shape 555"/>
          <p:cNvSpPr/>
          <p:nvPr/>
        </p:nvSpPr>
        <p:spPr>
          <a:xfrm>
            <a:off x="2873325" y="3989525"/>
            <a:ext cx="180300" cy="180300"/>
          </a:xfrm>
          <a:prstGeom prst="ellipse">
            <a:avLst/>
          </a:prstGeom>
          <a:solidFill>
            <a:srgbClr val="6AA84F"/>
          </a:solidFill>
          <a:ln>
            <a:noFill/>
          </a:ln>
        </p:spPr>
        <p:txBody>
          <a:bodyPr anchorCtr="0" anchor="ctr" bIns="91425" lIns="91425" rIns="91425" tIns="91425">
            <a:noAutofit/>
          </a:bodyPr>
          <a:lstStyle/>
          <a:p>
            <a:pPr lvl="0">
              <a:spcBef>
                <a:spcPts val="0"/>
              </a:spcBef>
              <a:buNone/>
            </a:pPr>
            <a:r>
              <a:t/>
            </a:r>
            <a:endParaRPr/>
          </a:p>
        </p:txBody>
      </p:sp>
      <p:cxnSp>
        <p:nvCxnSpPr>
          <p:cNvPr id="556" name="Shape 556"/>
          <p:cNvCxnSpPr/>
          <p:nvPr/>
        </p:nvCxnSpPr>
        <p:spPr>
          <a:xfrm rot="10800000">
            <a:off x="5105975" y="4107575"/>
            <a:ext cx="0" cy="172800"/>
          </a:xfrm>
          <a:prstGeom prst="straightConnector1">
            <a:avLst/>
          </a:prstGeom>
          <a:noFill/>
          <a:ln cap="flat" cmpd="sng" w="9525">
            <a:solidFill>
              <a:srgbClr val="93C47D"/>
            </a:solidFill>
            <a:prstDash val="solid"/>
            <a:round/>
            <a:headEnd len="lg" w="lg" type="none"/>
            <a:tailEnd len="lg" w="lg" type="stealth"/>
          </a:ln>
        </p:spPr>
      </p:cxnSp>
      <p:sp>
        <p:nvSpPr>
          <p:cNvPr id="557" name="Shape 557"/>
          <p:cNvSpPr/>
          <p:nvPr/>
        </p:nvSpPr>
        <p:spPr>
          <a:xfrm>
            <a:off x="6316275" y="33018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8" name="Shape 558"/>
          <p:cNvSpPr txBox="1"/>
          <p:nvPr/>
        </p:nvSpPr>
        <p:spPr>
          <a:xfrm>
            <a:off x="6556575" y="3285925"/>
            <a:ext cx="1905900" cy="2721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E06666"/>
                </a:solidFill>
              </a:rPr>
              <a:t>Tick() check →  Too early</a:t>
            </a:r>
          </a:p>
        </p:txBody>
      </p:sp>
      <p:sp>
        <p:nvSpPr>
          <p:cNvPr id="559" name="Shape 559"/>
          <p:cNvSpPr/>
          <p:nvPr/>
        </p:nvSpPr>
        <p:spPr>
          <a:xfrm rot="5400000">
            <a:off x="3944525" y="3274000"/>
            <a:ext cx="180300" cy="2142600"/>
          </a:xfrm>
          <a:prstGeom prst="rightBrace">
            <a:avLst>
              <a:gd fmla="val 8333" name="adj1"/>
              <a:gd fmla="val 9812" name="adj2"/>
            </a:avLst>
          </a:prstGeom>
          <a:no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0" name="Shape 560"/>
          <p:cNvCxnSpPr>
            <a:stCxn id="555" idx="6"/>
          </p:cNvCxnSpPr>
          <p:nvPr/>
        </p:nvCxnSpPr>
        <p:spPr>
          <a:xfrm flipH="1" rot="10800000">
            <a:off x="3053625" y="4077875"/>
            <a:ext cx="1129200" cy="1800"/>
          </a:xfrm>
          <a:prstGeom prst="straightConnector1">
            <a:avLst/>
          </a:prstGeom>
          <a:noFill/>
          <a:ln cap="flat" cmpd="sng" w="19050">
            <a:solidFill>
              <a:srgbClr val="E06666"/>
            </a:solidFill>
            <a:prstDash val="solid"/>
            <a:round/>
            <a:headEnd len="lg" w="lg" type="none"/>
            <a:tailEnd len="lg" w="lg" type="stealth"/>
          </a:ln>
        </p:spPr>
      </p:cxnSp>
      <p:sp>
        <p:nvSpPr>
          <p:cNvPr id="561" name="Shape 561"/>
          <p:cNvSpPr/>
          <p:nvPr/>
        </p:nvSpPr>
        <p:spPr>
          <a:xfrm>
            <a:off x="3605325" y="39595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2" name="Shape 562"/>
          <p:cNvSpPr/>
          <p:nvPr/>
        </p:nvSpPr>
        <p:spPr>
          <a:xfrm>
            <a:off x="3148125" y="39595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3" name="Shape 563"/>
          <p:cNvSpPr/>
          <p:nvPr/>
        </p:nvSpPr>
        <p:spPr>
          <a:xfrm>
            <a:off x="3376725" y="3959525"/>
            <a:ext cx="240300" cy="240300"/>
          </a:xfrm>
          <a:prstGeom prst="mathMultiply">
            <a:avLst>
              <a:gd fmla="val 23520" name="adj1"/>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Framework</a:t>
            </a:r>
          </a:p>
        </p:txBody>
      </p:sp>
      <p:sp>
        <p:nvSpPr>
          <p:cNvPr id="68" name="Shape 68"/>
          <p:cNvSpPr/>
          <p:nvPr/>
        </p:nvSpPr>
        <p:spPr>
          <a:xfrm>
            <a:off x="456150" y="4068362"/>
            <a:ext cx="2440500" cy="7209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a:solidFill>
                  <a:srgbClr val="FFFFFF"/>
                </a:solidFill>
              </a:rPr>
              <a:t>GPU</a:t>
            </a:r>
          </a:p>
          <a:p>
            <a:pPr lvl="0" algn="ctr">
              <a:spcBef>
                <a:spcPts val="0"/>
              </a:spcBef>
              <a:buNone/>
            </a:pPr>
            <a:r>
              <a:rPr lang="en">
                <a:solidFill>
                  <a:srgbClr val="38761D"/>
                </a:solidFill>
              </a:rPr>
              <a:t>(NVIDIA / AMD)</a:t>
            </a:r>
          </a:p>
        </p:txBody>
      </p:sp>
      <p:sp>
        <p:nvSpPr>
          <p:cNvPr id="69" name="Shape 69"/>
          <p:cNvSpPr/>
          <p:nvPr/>
        </p:nvSpPr>
        <p:spPr>
          <a:xfrm>
            <a:off x="456150" y="3047162"/>
            <a:ext cx="2440500" cy="7209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a:solidFill>
                  <a:srgbClr val="FFFFFF"/>
                </a:solidFill>
              </a:rPr>
              <a:t>API</a:t>
            </a:r>
          </a:p>
          <a:p>
            <a:pPr lvl="0" algn="ctr">
              <a:spcBef>
                <a:spcPts val="0"/>
              </a:spcBef>
              <a:buNone/>
            </a:pPr>
            <a:r>
              <a:rPr lang="en">
                <a:solidFill>
                  <a:srgbClr val="FFFFFF"/>
                </a:solidFill>
              </a:rPr>
              <a:t> </a:t>
            </a:r>
            <a:r>
              <a:rPr lang="en">
                <a:solidFill>
                  <a:srgbClr val="990000"/>
                </a:solidFill>
              </a:rPr>
              <a:t>(D3D)</a:t>
            </a:r>
          </a:p>
        </p:txBody>
      </p:sp>
      <p:sp>
        <p:nvSpPr>
          <p:cNvPr id="70" name="Shape 70"/>
          <p:cNvSpPr/>
          <p:nvPr/>
        </p:nvSpPr>
        <p:spPr>
          <a:xfrm>
            <a:off x="1285950" y="1808737"/>
            <a:ext cx="780900" cy="780900"/>
          </a:xfrm>
          <a:prstGeom prst="ellipse">
            <a:avLst/>
          </a:prstGeom>
          <a:solidFill>
            <a:srgbClr val="E69138"/>
          </a:solidFill>
          <a:ln>
            <a:noFill/>
          </a:ln>
        </p:spPr>
        <p:txBody>
          <a:bodyPr anchorCtr="0" anchor="ctr" bIns="91425" lIns="91425" rIns="91425" tIns="91425">
            <a:noAutofit/>
          </a:bodyPr>
          <a:lstStyle/>
          <a:p>
            <a:pPr lvl="0" algn="ctr">
              <a:spcBef>
                <a:spcPts val="0"/>
              </a:spcBef>
              <a:buNone/>
            </a:pPr>
            <a:r>
              <a:rPr lang="en">
                <a:solidFill>
                  <a:srgbClr val="FFFFFF"/>
                </a:solidFill>
              </a:rPr>
              <a:t>US</a:t>
            </a:r>
          </a:p>
        </p:txBody>
      </p:sp>
      <p:cxnSp>
        <p:nvCxnSpPr>
          <p:cNvPr id="71" name="Shape 71"/>
          <p:cNvCxnSpPr/>
          <p:nvPr/>
        </p:nvCxnSpPr>
        <p:spPr>
          <a:xfrm>
            <a:off x="1040800" y="3768062"/>
            <a:ext cx="0" cy="300300"/>
          </a:xfrm>
          <a:prstGeom prst="straightConnector1">
            <a:avLst/>
          </a:prstGeom>
          <a:noFill/>
          <a:ln cap="flat" cmpd="sng" w="19050">
            <a:solidFill>
              <a:srgbClr val="E06666"/>
            </a:solidFill>
            <a:prstDash val="solid"/>
            <a:round/>
            <a:headEnd len="lg" w="lg" type="none"/>
            <a:tailEnd len="lg" w="lg" type="stealth"/>
          </a:ln>
        </p:spPr>
      </p:cxnSp>
      <p:cxnSp>
        <p:nvCxnSpPr>
          <p:cNvPr id="72" name="Shape 72"/>
          <p:cNvCxnSpPr/>
          <p:nvPr/>
        </p:nvCxnSpPr>
        <p:spPr>
          <a:xfrm>
            <a:off x="2312000" y="3768062"/>
            <a:ext cx="0" cy="300300"/>
          </a:xfrm>
          <a:prstGeom prst="straightConnector1">
            <a:avLst/>
          </a:prstGeom>
          <a:noFill/>
          <a:ln cap="flat" cmpd="sng" w="19050">
            <a:solidFill>
              <a:srgbClr val="93C47D"/>
            </a:solidFill>
            <a:prstDash val="solid"/>
            <a:round/>
            <a:headEnd len="lg" w="lg" type="stealth"/>
            <a:tailEnd len="lg" w="lg" type="none"/>
          </a:ln>
        </p:spPr>
      </p:cxnSp>
      <p:sp>
        <p:nvSpPr>
          <p:cNvPr id="73" name="Shape 73"/>
          <p:cNvSpPr txBox="1"/>
          <p:nvPr/>
        </p:nvSpPr>
        <p:spPr>
          <a:xfrm>
            <a:off x="311700" y="1128700"/>
            <a:ext cx="8520600" cy="572700"/>
          </a:xfrm>
          <a:prstGeom prst="rect">
            <a:avLst/>
          </a:prstGeom>
          <a:noFill/>
          <a:ln>
            <a:noFill/>
          </a:ln>
        </p:spPr>
        <p:txBody>
          <a:bodyPr anchorCtr="0" anchor="t" bIns="91425" lIns="91425" rIns="91425" tIns="91425">
            <a:noAutofit/>
          </a:bodyPr>
          <a:lstStyle/>
          <a:p>
            <a:pPr lvl="0">
              <a:spcBef>
                <a:spcPts val="0"/>
              </a:spcBef>
              <a:buNone/>
            </a:pPr>
            <a:r>
              <a:rPr lang="en">
                <a:solidFill>
                  <a:srgbClr val="999999"/>
                </a:solidFill>
              </a:rPr>
              <a:t>The following model, simplifies the parts of the general applications development infrastructure we will work on:</a:t>
            </a:r>
          </a:p>
        </p:txBody>
      </p:sp>
      <p:cxnSp>
        <p:nvCxnSpPr>
          <p:cNvPr id="74" name="Shape 74"/>
          <p:cNvCxnSpPr>
            <a:stCxn id="70" idx="2"/>
            <a:endCxn id="75" idx="0"/>
          </p:cNvCxnSpPr>
          <p:nvPr/>
        </p:nvCxnSpPr>
        <p:spPr>
          <a:xfrm flipH="1">
            <a:off x="906750" y="2199187"/>
            <a:ext cx="379200" cy="488700"/>
          </a:xfrm>
          <a:prstGeom prst="bentConnector2">
            <a:avLst/>
          </a:prstGeom>
          <a:noFill/>
          <a:ln cap="flat" cmpd="sng" w="9525">
            <a:solidFill>
              <a:srgbClr val="F6B26B"/>
            </a:solidFill>
            <a:prstDash val="solid"/>
            <a:round/>
            <a:headEnd len="lg" w="lg" type="none"/>
            <a:tailEnd len="lg" w="lg" type="stealth"/>
          </a:ln>
        </p:spPr>
      </p:cxnSp>
      <p:sp>
        <p:nvSpPr>
          <p:cNvPr id="75" name="Shape 75"/>
          <p:cNvSpPr/>
          <p:nvPr/>
        </p:nvSpPr>
        <p:spPr>
          <a:xfrm>
            <a:off x="456150" y="2687891"/>
            <a:ext cx="901200" cy="3603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rPr lang="en">
                <a:solidFill>
                  <a:srgbClr val="FFFFFF"/>
                </a:solidFill>
              </a:rPr>
              <a:t>APP</a:t>
            </a:r>
          </a:p>
        </p:txBody>
      </p:sp>
      <p:sp>
        <p:nvSpPr>
          <p:cNvPr id="76" name="Shape 76"/>
          <p:cNvSpPr txBox="1"/>
          <p:nvPr/>
        </p:nvSpPr>
        <p:spPr>
          <a:xfrm>
            <a:off x="3281350" y="1923000"/>
            <a:ext cx="5550900" cy="2942400"/>
          </a:xfrm>
          <a:prstGeom prst="rect">
            <a:avLst/>
          </a:prstGeom>
          <a:noFill/>
          <a:ln>
            <a:noFill/>
          </a:ln>
        </p:spPr>
        <p:txBody>
          <a:bodyPr anchorCtr="0" anchor="ctr" bIns="91425" lIns="91425" rIns="91425" tIns="91425">
            <a:noAutofit/>
          </a:bodyPr>
          <a:lstStyle/>
          <a:p>
            <a:pPr lvl="0" algn="just">
              <a:spcBef>
                <a:spcPts val="0"/>
              </a:spcBef>
              <a:buNone/>
            </a:pPr>
            <a:r>
              <a:rPr lang="en">
                <a:solidFill>
                  <a:srgbClr val="999999"/>
                </a:solidFill>
              </a:rPr>
              <a:t>We will develop an application based on some framework (OS, windowing system, I/O handling, etc…)</a:t>
            </a:r>
          </a:p>
          <a:p>
            <a:pPr lvl="0" algn="just">
              <a:spcBef>
                <a:spcPts val="0"/>
              </a:spcBef>
              <a:buNone/>
            </a:pPr>
            <a:r>
              <a:t/>
            </a:r>
            <a:endParaRPr>
              <a:solidFill>
                <a:srgbClr val="999999"/>
              </a:solidFill>
            </a:endParaRPr>
          </a:p>
          <a:p>
            <a:pPr lvl="0" algn="just">
              <a:spcBef>
                <a:spcPts val="0"/>
              </a:spcBef>
              <a:buNone/>
            </a:pPr>
            <a:r>
              <a:rPr lang="en">
                <a:solidFill>
                  <a:srgbClr val="999999"/>
                </a:solidFill>
              </a:rPr>
              <a:t>The application will:</a:t>
            </a:r>
          </a:p>
          <a:p>
            <a:pPr lvl="0" algn="just">
              <a:spcBef>
                <a:spcPts val="0"/>
              </a:spcBef>
              <a:buNone/>
            </a:pPr>
            <a:r>
              <a:t/>
            </a:r>
            <a:endParaRPr>
              <a:solidFill>
                <a:srgbClr val="999999"/>
              </a:solidFill>
            </a:endParaRPr>
          </a:p>
          <a:p>
            <a:pPr indent="-228600" lvl="0" marL="457200" rtl="0" algn="just">
              <a:spcBef>
                <a:spcPts val="0"/>
              </a:spcBef>
              <a:buClr>
                <a:srgbClr val="999999"/>
              </a:buClr>
              <a:buChar char="-"/>
            </a:pPr>
            <a:r>
              <a:rPr lang="en">
                <a:solidFill>
                  <a:srgbClr val="999999"/>
                </a:solidFill>
              </a:rPr>
              <a:t>Obtain resources (GPU, buffers, etc) as COM smart pointers from the API</a:t>
            </a:r>
          </a:p>
          <a:p>
            <a:pPr indent="-228600" lvl="0" marL="457200" rtl="0" algn="just">
              <a:spcBef>
                <a:spcPts val="0"/>
              </a:spcBef>
              <a:buClr>
                <a:srgbClr val="999999"/>
              </a:buClr>
              <a:buChar char="-"/>
            </a:pPr>
            <a:r>
              <a:rPr lang="en">
                <a:solidFill>
                  <a:srgbClr val="999999"/>
                </a:solidFill>
              </a:rPr>
              <a:t>Call API functions, using the above referenced instances</a:t>
            </a:r>
          </a:p>
          <a:p>
            <a:pPr lvl="0" rtl="0" algn="just">
              <a:spcBef>
                <a:spcPts val="0"/>
              </a:spcBef>
              <a:buNone/>
            </a:pPr>
            <a:r>
              <a:t/>
            </a:r>
            <a:endParaRPr>
              <a:solidFill>
                <a:srgbClr val="999999"/>
              </a:solidFill>
            </a:endParaRPr>
          </a:p>
          <a:p>
            <a:pPr lvl="0" rtl="0" algn="just">
              <a:spcBef>
                <a:spcPts val="0"/>
              </a:spcBef>
              <a:buNone/>
            </a:pPr>
            <a:r>
              <a:rPr lang="en">
                <a:solidFill>
                  <a:srgbClr val="999999"/>
                </a:solidFill>
              </a:rPr>
              <a:t>The API will then interface with the GPU.</a:t>
            </a:r>
          </a:p>
          <a:p>
            <a:pPr lvl="0" rtl="0" algn="just">
              <a:spcBef>
                <a:spcPts val="0"/>
              </a:spcBef>
              <a:buNone/>
            </a:pPr>
            <a:r>
              <a:t/>
            </a:r>
            <a:endParaRPr>
              <a:solidFill>
                <a:srgbClr val="999999"/>
              </a:solidFill>
            </a:endParaRPr>
          </a:p>
          <a:p>
            <a:pPr lvl="0" rtl="0" algn="just">
              <a:spcBef>
                <a:spcPts val="0"/>
              </a:spcBef>
              <a:buNone/>
            </a:pPr>
            <a:r>
              <a:rPr lang="en">
                <a:solidFill>
                  <a:srgbClr val="999999"/>
                </a:solidFill>
              </a:rPr>
              <a:t>We will grow this picture as we cover all the different components.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Components - </a:t>
            </a:r>
            <a:r>
              <a:rPr lang="en">
                <a:solidFill>
                  <a:srgbClr val="999999"/>
                </a:solidFill>
              </a:rPr>
              <a:t>Textures</a:t>
            </a:r>
          </a:p>
        </p:txBody>
      </p:sp>
      <p:sp>
        <p:nvSpPr>
          <p:cNvPr id="82" name="Shape 82"/>
          <p:cNvSpPr txBox="1"/>
          <p:nvPr/>
        </p:nvSpPr>
        <p:spPr>
          <a:xfrm>
            <a:off x="311700" y="1128700"/>
            <a:ext cx="8520600" cy="1695300"/>
          </a:xfrm>
          <a:prstGeom prst="rect">
            <a:avLst/>
          </a:prstGeom>
          <a:noFill/>
          <a:ln>
            <a:noFill/>
          </a:ln>
        </p:spPr>
        <p:txBody>
          <a:bodyPr anchorCtr="0" anchor="t" bIns="91425" lIns="91425" rIns="91425" tIns="91425">
            <a:noAutofit/>
          </a:bodyPr>
          <a:lstStyle/>
          <a:p>
            <a:pPr lvl="0">
              <a:spcBef>
                <a:spcPts val="0"/>
              </a:spcBef>
              <a:buNone/>
            </a:pPr>
            <a:r>
              <a:rPr lang="en">
                <a:solidFill>
                  <a:srgbClr val="999999"/>
                </a:solidFill>
              </a:rPr>
              <a:t>A </a:t>
            </a:r>
            <a:r>
              <a:rPr lang="en">
                <a:solidFill>
                  <a:srgbClr val="999999"/>
                </a:solidFill>
              </a:rPr>
              <a:t>texture </a:t>
            </a:r>
            <a:r>
              <a:rPr lang="en">
                <a:solidFill>
                  <a:srgbClr val="999999"/>
                </a:solidFill>
              </a:rPr>
              <a:t>is a resource, made out of a bidimensional matrix which holds picture information. Each [i</a:t>
            </a:r>
            <a:r>
              <a:rPr baseline="30000" lang="en">
                <a:solidFill>
                  <a:srgbClr val="999999"/>
                </a:solidFill>
              </a:rPr>
              <a:t>th</a:t>
            </a:r>
            <a:r>
              <a:rPr lang="en">
                <a:solidFill>
                  <a:srgbClr val="999999"/>
                </a:solidFill>
              </a:rPr>
              <a:t>,j</a:t>
            </a:r>
            <a:r>
              <a:rPr baseline="30000" lang="en">
                <a:solidFill>
                  <a:srgbClr val="999999"/>
                </a:solidFill>
              </a:rPr>
              <a:t>th</a:t>
            </a:r>
            <a:r>
              <a:rPr lang="en">
                <a:solidFill>
                  <a:srgbClr val="999999"/>
                </a:solidFill>
              </a:rPr>
              <a:t>] position of this 2D array, is a string of, for example, 3*32-bit floating values. This are provided by the </a:t>
            </a:r>
            <a:r>
              <a:rPr lang="en" u="sng">
                <a:solidFill>
                  <a:schemeClr val="hlink"/>
                </a:solidFill>
                <a:hlinkClick r:id="rId3"/>
              </a:rPr>
              <a:t>DXGI_FORMAT</a:t>
            </a:r>
            <a:r>
              <a:rPr lang="en">
                <a:solidFill>
                  <a:srgbClr val="999999"/>
                </a:solidFill>
              </a:rPr>
              <a:t> enum.</a:t>
            </a:r>
          </a:p>
          <a:p>
            <a:pPr lvl="0">
              <a:spcBef>
                <a:spcPts val="0"/>
              </a:spcBef>
              <a:buNone/>
            </a:pPr>
            <a:r>
              <a:t/>
            </a:r>
            <a:endParaRPr>
              <a:solidFill>
                <a:srgbClr val="999999"/>
              </a:solidFill>
            </a:endParaRPr>
          </a:p>
          <a:p>
            <a:pPr lvl="0">
              <a:spcBef>
                <a:spcPts val="0"/>
              </a:spcBef>
              <a:buNone/>
            </a:pPr>
            <a:r>
              <a:rPr lang="en">
                <a:solidFill>
                  <a:srgbClr val="999999"/>
                </a:solidFill>
              </a:rPr>
              <a:t>We use textures to represent ANY drawable surface or general purpose resource, and generally speaking, each texture holds PIXEL information.</a:t>
            </a:r>
          </a:p>
          <a:p>
            <a:pPr lvl="0">
              <a:spcBef>
                <a:spcPts val="0"/>
              </a:spcBef>
              <a:buNone/>
            </a:pPr>
            <a:r>
              <a:t/>
            </a:r>
            <a:endParaRPr>
              <a:solidFill>
                <a:srgbClr val="999999"/>
              </a:solidFill>
            </a:endParaRPr>
          </a:p>
          <a:p>
            <a:pPr lvl="0" rtl="0">
              <a:spcBef>
                <a:spcPts val="0"/>
              </a:spcBef>
              <a:buNone/>
            </a:pPr>
            <a:r>
              <a:rPr lang="en">
                <a:solidFill>
                  <a:srgbClr val="999999"/>
                </a:solidFill>
              </a:rPr>
              <a:t>A common type used is </a:t>
            </a:r>
            <a:r>
              <a:rPr lang="en">
                <a:solidFill>
                  <a:srgbClr val="FFD966"/>
                </a:solidFill>
              </a:rPr>
              <a:t>DXGI_FORMAT_B8G8R8A8_UNORM </a:t>
            </a:r>
            <a:r>
              <a:rPr lang="en">
                <a:solidFill>
                  <a:srgbClr val="999999"/>
                </a:solidFill>
              </a:rPr>
              <a:t>- 8 bits for each color and alpha from [0,1]</a:t>
            </a:r>
          </a:p>
        </p:txBody>
      </p:sp>
      <p:graphicFrame>
        <p:nvGraphicFramePr>
          <p:cNvPr id="83" name="Shape 83"/>
          <p:cNvGraphicFramePr/>
          <p:nvPr/>
        </p:nvGraphicFramePr>
        <p:xfrm>
          <a:off x="404350" y="3104025"/>
          <a:ext cx="3000000" cy="3000000"/>
        </p:xfrm>
        <a:graphic>
          <a:graphicData uri="http://schemas.openxmlformats.org/drawingml/2006/table">
            <a:tbl>
              <a:tblPr>
                <a:noFill/>
                <a:tableStyleId>{FC0BA8DD-DB2F-460A-B63F-E10C7DE5F56F}</a:tableStyleId>
              </a:tblPr>
              <a:tblGrid>
                <a:gridCol w="1059450"/>
                <a:gridCol w="1059450"/>
                <a:gridCol w="1059450"/>
                <a:gridCol w="1059450"/>
              </a:tblGrid>
              <a:tr h="571725">
                <a:tc>
                  <a:txBody>
                    <a:bodyPr>
                      <a:noAutofit/>
                    </a:bodyPr>
                    <a:lstStyle/>
                    <a:p>
                      <a:pPr lvl="0" algn="ctr">
                        <a:spcBef>
                          <a:spcPts val="0"/>
                        </a:spcBef>
                        <a:buNone/>
                      </a:pPr>
                      <a:r>
                        <a:rPr lang="en" sz="600">
                          <a:solidFill>
                            <a:srgbClr val="999999"/>
                          </a:solidFill>
                        </a:rPr>
                        <a:t>(0-255,0-255,0-255)</a:t>
                      </a:r>
                    </a:p>
                  </a:txBody>
                  <a:tcPr marT="91425" marB="91425" marR="91425" marL="91425" anchor="ctr"/>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57172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57172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84" name="Shape 84"/>
          <p:cNvSpPr/>
          <p:nvPr/>
        </p:nvSpPr>
        <p:spPr>
          <a:xfrm>
            <a:off x="3958125" y="3327150"/>
            <a:ext cx="383100" cy="120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2870600" y="2473375"/>
            <a:ext cx="3053700" cy="268200"/>
          </a:xfrm>
          <a:prstGeom prst="rect">
            <a:avLst/>
          </a:prstGeom>
          <a:noFill/>
          <a:ln>
            <a:noFill/>
          </a:ln>
        </p:spPr>
        <p:txBody>
          <a:bodyPr anchorCtr="0" anchor="ctr" bIns="91425" lIns="91425" rIns="91425" tIns="91425">
            <a:noAutofit/>
          </a:bodyPr>
          <a:lstStyle/>
          <a:p>
            <a:pPr lvl="0">
              <a:spcBef>
                <a:spcPts val="0"/>
              </a:spcBef>
              <a:buNone/>
            </a:pPr>
            <a:r>
              <a:t/>
            </a:r>
            <a:endParaRPr/>
          </a:p>
        </p:txBody>
      </p:sp>
      <p:cxnSp>
        <p:nvCxnSpPr>
          <p:cNvPr id="86" name="Shape 86"/>
          <p:cNvCxnSpPr>
            <a:stCxn id="84" idx="0"/>
            <a:endCxn id="85" idx="2"/>
          </p:cNvCxnSpPr>
          <p:nvPr/>
        </p:nvCxnSpPr>
        <p:spPr>
          <a:xfrm rot="-5400000">
            <a:off x="3980775" y="2910450"/>
            <a:ext cx="585600" cy="247800"/>
          </a:xfrm>
          <a:prstGeom prst="curvedConnector3">
            <a:avLst>
              <a:gd fmla="val 49998" name="adj1"/>
            </a:avLst>
          </a:prstGeom>
          <a:noFill/>
          <a:ln cap="flat" cmpd="sng" w="9525">
            <a:solidFill>
              <a:srgbClr val="FFD966"/>
            </a:solidFill>
            <a:prstDash val="solid"/>
            <a:round/>
            <a:headEnd len="lg" w="lg" type="none"/>
            <a:tailEnd len="lg" w="lg" type="stealth"/>
          </a:ln>
        </p:spPr>
      </p:cxnSp>
      <p:sp>
        <p:nvSpPr>
          <p:cNvPr id="87" name="Shape 87"/>
          <p:cNvSpPr txBox="1"/>
          <p:nvPr/>
        </p:nvSpPr>
        <p:spPr>
          <a:xfrm>
            <a:off x="5241125" y="3109400"/>
            <a:ext cx="3591300" cy="1715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88" name="Shape 88"/>
          <p:cNvSpPr txBox="1"/>
          <p:nvPr/>
        </p:nvSpPr>
        <p:spPr>
          <a:xfrm>
            <a:off x="4768075" y="3109400"/>
            <a:ext cx="4064100" cy="1715100"/>
          </a:xfrm>
          <a:prstGeom prst="rect">
            <a:avLst/>
          </a:prstGeom>
          <a:noFill/>
          <a:ln>
            <a:noFill/>
          </a:ln>
        </p:spPr>
        <p:txBody>
          <a:bodyPr anchorCtr="0" anchor="ctr" bIns="91425" lIns="91425" rIns="91425" tIns="91425">
            <a:noAutofit/>
          </a:bodyPr>
          <a:lstStyle/>
          <a:p>
            <a:pPr lvl="0" rtl="0" algn="just">
              <a:spcBef>
                <a:spcPts val="0"/>
              </a:spcBef>
              <a:buNone/>
            </a:pPr>
            <a:r>
              <a:rPr lang="en" sz="1200">
                <a:solidFill>
                  <a:srgbClr val="999999"/>
                </a:solidFill>
              </a:rPr>
              <a:t>For now we will stick to this limited definition, but moving forward, we will see there are many uses for textures as buffers. </a:t>
            </a:r>
          </a:p>
          <a:p>
            <a:pPr lvl="0" rtl="0" algn="just">
              <a:spcBef>
                <a:spcPts val="0"/>
              </a:spcBef>
              <a:buNone/>
            </a:pPr>
            <a:r>
              <a:t/>
            </a:r>
            <a:endParaRPr sz="1200">
              <a:solidFill>
                <a:srgbClr val="999999"/>
              </a:solidFill>
            </a:endParaRPr>
          </a:p>
          <a:p>
            <a:pPr lvl="0" rtl="0" algn="just">
              <a:spcBef>
                <a:spcPts val="0"/>
              </a:spcBef>
              <a:buNone/>
            </a:pPr>
            <a:r>
              <a:rPr lang="en" sz="1200">
                <a:solidFill>
                  <a:srgbClr val="999999"/>
                </a:solidFill>
              </a:rPr>
              <a:t>Another very useful format, is:</a:t>
            </a:r>
          </a:p>
          <a:p>
            <a:pPr lvl="0" rtl="0" algn="just">
              <a:spcBef>
                <a:spcPts val="0"/>
              </a:spcBef>
              <a:buNone/>
            </a:pPr>
            <a:r>
              <a:t/>
            </a:r>
            <a:endParaRPr sz="1200">
              <a:solidFill>
                <a:srgbClr val="999999"/>
              </a:solidFill>
            </a:endParaRPr>
          </a:p>
          <a:p>
            <a:pPr lvl="0" rtl="0" algn="ctr">
              <a:spcBef>
                <a:spcPts val="0"/>
              </a:spcBef>
              <a:buNone/>
            </a:pPr>
            <a:r>
              <a:rPr lang="en" sz="1200">
                <a:solidFill>
                  <a:srgbClr val="F1C232"/>
                </a:solidFill>
              </a:rPr>
              <a:t>DXGI_FORMAT_R16G16B16A16_TYPELESS</a:t>
            </a:r>
          </a:p>
          <a:p>
            <a:pPr lvl="0" rtl="0" algn="just">
              <a:spcBef>
                <a:spcPts val="0"/>
              </a:spcBef>
              <a:buNone/>
            </a:pPr>
            <a:r>
              <a:t/>
            </a:r>
            <a:endParaRPr sz="1200">
              <a:solidFill>
                <a:srgbClr val="999999"/>
              </a:solidFill>
            </a:endParaRPr>
          </a:p>
          <a:p>
            <a:pPr lvl="0" algn="just">
              <a:spcBef>
                <a:spcPts val="0"/>
              </a:spcBef>
              <a:buNone/>
            </a:pPr>
            <a:r>
              <a:rPr lang="en" sz="1200">
                <a:solidFill>
                  <a:srgbClr val="999999"/>
                </a:solidFill>
              </a:rPr>
              <a:t>Later we will see how that can be useful in the pipeline.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Components - Swap Chain</a:t>
            </a:r>
          </a:p>
        </p:txBody>
      </p:sp>
      <p:sp>
        <p:nvSpPr>
          <p:cNvPr id="94" name="Shape 94"/>
          <p:cNvSpPr txBox="1"/>
          <p:nvPr/>
        </p:nvSpPr>
        <p:spPr>
          <a:xfrm>
            <a:off x="311700" y="1128700"/>
            <a:ext cx="8520600" cy="1695300"/>
          </a:xfrm>
          <a:prstGeom prst="rect">
            <a:avLst/>
          </a:prstGeom>
          <a:noFill/>
          <a:ln>
            <a:noFill/>
          </a:ln>
        </p:spPr>
        <p:txBody>
          <a:bodyPr anchorCtr="0" anchor="ctr" bIns="91425" lIns="91425" rIns="91425" tIns="91425">
            <a:noAutofit/>
          </a:bodyPr>
          <a:lstStyle/>
          <a:p>
            <a:pPr lvl="0" algn="just">
              <a:spcBef>
                <a:spcPts val="0"/>
              </a:spcBef>
              <a:buNone/>
            </a:pPr>
            <a:r>
              <a:rPr lang="en">
                <a:solidFill>
                  <a:srgbClr val="999999"/>
                </a:solidFill>
              </a:rPr>
              <a:t>To avoid screen tearing, interruptions and other objects (malformations) during rendering, we can use a technique called double-buffering.</a:t>
            </a:r>
          </a:p>
          <a:p>
            <a:pPr lvl="0" algn="just">
              <a:spcBef>
                <a:spcPts val="0"/>
              </a:spcBef>
              <a:buNone/>
            </a:pPr>
            <a:r>
              <a:t/>
            </a:r>
            <a:endParaRPr>
              <a:solidFill>
                <a:srgbClr val="999999"/>
              </a:solidFill>
            </a:endParaRPr>
          </a:p>
          <a:p>
            <a:pPr lvl="0" rtl="0" algn="just">
              <a:spcBef>
                <a:spcPts val="0"/>
              </a:spcBef>
              <a:buNone/>
            </a:pPr>
            <a:r>
              <a:rPr lang="en">
                <a:solidFill>
                  <a:srgbClr val="999999"/>
                </a:solidFill>
              </a:rPr>
              <a:t>A buffers is a surface (represented as a texture) where the GPU will draw on a full scene, for then, present it to the user. The key, is that the drawing, happens on a buffer that is not visible, and once ready, it is presented and swapped for the previously displayed one. This is done by simply changing pointers references, not copying the buffers again. </a:t>
            </a:r>
          </a:p>
        </p:txBody>
      </p:sp>
      <p:sp>
        <p:nvSpPr>
          <p:cNvPr id="95" name="Shape 95"/>
          <p:cNvSpPr/>
          <p:nvPr/>
        </p:nvSpPr>
        <p:spPr>
          <a:xfrm>
            <a:off x="1214500" y="3074075"/>
            <a:ext cx="1997400" cy="1156500"/>
          </a:xfrm>
          <a:prstGeom prst="rect">
            <a:avLst/>
          </a:prstGeom>
          <a:solidFill>
            <a:srgbClr val="666666"/>
          </a:solidFill>
          <a:ln>
            <a:noFill/>
          </a:ln>
        </p:spPr>
        <p:txBody>
          <a:bodyPr anchorCtr="0" anchor="t" bIns="91425" lIns="91425" rIns="91425" tIns="91425">
            <a:noAutofit/>
          </a:bodyPr>
          <a:lstStyle/>
          <a:p>
            <a:pPr lvl="0" algn="r">
              <a:spcBef>
                <a:spcPts val="0"/>
              </a:spcBef>
              <a:buNone/>
            </a:pPr>
            <a:r>
              <a:rPr lang="en">
                <a:solidFill>
                  <a:srgbClr val="B7B7B7"/>
                </a:solidFill>
              </a:rPr>
              <a:t>back-buffer</a:t>
            </a:r>
          </a:p>
        </p:txBody>
      </p:sp>
      <p:sp>
        <p:nvSpPr>
          <p:cNvPr id="96" name="Shape 96"/>
          <p:cNvSpPr/>
          <p:nvPr/>
        </p:nvSpPr>
        <p:spPr>
          <a:xfrm>
            <a:off x="641600" y="3394728"/>
            <a:ext cx="1997400" cy="11565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a:solidFill>
                  <a:srgbClr val="434343"/>
                </a:solidFill>
              </a:rPr>
              <a:t>front-buffer</a:t>
            </a:r>
          </a:p>
        </p:txBody>
      </p:sp>
      <p:sp>
        <p:nvSpPr>
          <p:cNvPr id="97" name="Shape 97"/>
          <p:cNvSpPr/>
          <p:nvPr/>
        </p:nvSpPr>
        <p:spPr>
          <a:xfrm>
            <a:off x="3900375" y="3074075"/>
            <a:ext cx="6156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GPU</a:t>
            </a:r>
          </a:p>
        </p:txBody>
      </p:sp>
      <p:cxnSp>
        <p:nvCxnSpPr>
          <p:cNvPr id="98" name="Shape 98"/>
          <p:cNvCxnSpPr>
            <a:stCxn id="97" idx="1"/>
          </p:cNvCxnSpPr>
          <p:nvPr/>
        </p:nvCxnSpPr>
        <p:spPr>
          <a:xfrm rot="10800000">
            <a:off x="3224475" y="3303125"/>
            <a:ext cx="675900" cy="0"/>
          </a:xfrm>
          <a:prstGeom prst="straightConnector1">
            <a:avLst/>
          </a:prstGeom>
          <a:noFill/>
          <a:ln cap="flat" cmpd="sng" w="9525">
            <a:solidFill>
              <a:srgbClr val="FFD966"/>
            </a:solidFill>
            <a:prstDash val="solid"/>
            <a:round/>
            <a:headEnd len="lg" w="lg" type="none"/>
            <a:tailEnd len="lg" w="lg" type="stealth"/>
          </a:ln>
        </p:spPr>
      </p:cxnSp>
      <p:sp>
        <p:nvSpPr>
          <p:cNvPr id="99" name="Shape 99"/>
          <p:cNvSpPr txBox="1"/>
          <p:nvPr/>
        </p:nvSpPr>
        <p:spPr>
          <a:xfrm>
            <a:off x="3044400" y="3037925"/>
            <a:ext cx="1103700" cy="2652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E69138"/>
                </a:solidFill>
              </a:rPr>
              <a:t>render</a:t>
            </a:r>
          </a:p>
        </p:txBody>
      </p:sp>
      <p:sp>
        <p:nvSpPr>
          <p:cNvPr id="100" name="Shape 100"/>
          <p:cNvSpPr/>
          <p:nvPr/>
        </p:nvSpPr>
        <p:spPr>
          <a:xfrm rot="5400000">
            <a:off x="3019558" y="3900149"/>
            <a:ext cx="297600" cy="713400"/>
          </a:xfrm>
          <a:prstGeom prst="arc">
            <a:avLst>
              <a:gd fmla="val 11835428" name="adj1"/>
              <a:gd fmla="val 0" name="adj2"/>
            </a:avLst>
          </a:prstGeom>
          <a:noFill/>
          <a:ln cap="flat" cmpd="sng" w="9525">
            <a:solidFill>
              <a:srgbClr val="93C47D"/>
            </a:solidFill>
            <a:prstDash val="solid"/>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5400000">
            <a:off x="563075" y="3022152"/>
            <a:ext cx="244200" cy="713400"/>
          </a:xfrm>
          <a:prstGeom prst="arc">
            <a:avLst>
              <a:gd fmla="val 11835428" name="adj1"/>
              <a:gd fmla="val 0" name="adj2"/>
            </a:avLst>
          </a:prstGeom>
          <a:noFill/>
          <a:ln cap="flat" cmpd="sng" w="9525">
            <a:solidFill>
              <a:srgbClr val="CC4125"/>
            </a:solidFill>
            <a:prstDash val="solid"/>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102" name="Shape 102"/>
          <p:cNvSpPr txBox="1"/>
          <p:nvPr/>
        </p:nvSpPr>
        <p:spPr>
          <a:xfrm>
            <a:off x="2648677" y="4384213"/>
            <a:ext cx="1103700" cy="265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69138"/>
                </a:solidFill>
              </a:rPr>
              <a:t>present</a:t>
            </a:r>
          </a:p>
        </p:txBody>
      </p:sp>
      <p:sp>
        <p:nvSpPr>
          <p:cNvPr id="103" name="Shape 103"/>
          <p:cNvSpPr txBox="1"/>
          <p:nvPr/>
        </p:nvSpPr>
        <p:spPr>
          <a:xfrm>
            <a:off x="5113475" y="2996775"/>
            <a:ext cx="3718800" cy="1652700"/>
          </a:xfrm>
          <a:prstGeom prst="rect">
            <a:avLst/>
          </a:prstGeom>
          <a:noFill/>
          <a:ln>
            <a:noFill/>
          </a:ln>
        </p:spPr>
        <p:txBody>
          <a:bodyPr anchorCtr="0" anchor="ctr" bIns="91425" lIns="91425" rIns="91425" tIns="91425">
            <a:noAutofit/>
          </a:bodyPr>
          <a:lstStyle/>
          <a:p>
            <a:pPr lvl="0">
              <a:spcBef>
                <a:spcPts val="0"/>
              </a:spcBef>
              <a:buNone/>
            </a:pPr>
            <a:r>
              <a:rPr lang="en">
                <a:solidFill>
                  <a:srgbClr val="999999"/>
                </a:solidFill>
              </a:rPr>
              <a:t>In the application, the Swap Chain will:</a:t>
            </a:r>
          </a:p>
          <a:p>
            <a:pPr lvl="0">
              <a:spcBef>
                <a:spcPts val="0"/>
              </a:spcBef>
              <a:buNone/>
            </a:pPr>
            <a:r>
              <a:t/>
            </a:r>
            <a:endParaRPr>
              <a:solidFill>
                <a:srgbClr val="999999"/>
              </a:solidFill>
            </a:endParaRPr>
          </a:p>
          <a:p>
            <a:pPr indent="-228600" lvl="0" marL="457200" rtl="0">
              <a:spcBef>
                <a:spcPts val="0"/>
              </a:spcBef>
              <a:buClr>
                <a:srgbClr val="999999"/>
              </a:buClr>
              <a:buChar char="●"/>
            </a:pPr>
            <a:r>
              <a:rPr lang="en">
                <a:solidFill>
                  <a:srgbClr val="999999"/>
                </a:solidFill>
              </a:rPr>
              <a:t>Store the buffers references</a:t>
            </a:r>
          </a:p>
          <a:p>
            <a:pPr indent="-228600" lvl="0" marL="457200" rtl="0">
              <a:spcBef>
                <a:spcPts val="0"/>
              </a:spcBef>
              <a:buClr>
                <a:srgbClr val="999999"/>
              </a:buClr>
              <a:buChar char="●"/>
            </a:pPr>
            <a:r>
              <a:rPr lang="en">
                <a:solidFill>
                  <a:srgbClr val="999999"/>
                </a:solidFill>
              </a:rPr>
              <a:t>Resize buffers</a:t>
            </a:r>
          </a:p>
          <a:p>
            <a:pPr indent="-228600" lvl="0" marL="457200">
              <a:spcBef>
                <a:spcPts val="0"/>
              </a:spcBef>
              <a:buClr>
                <a:srgbClr val="999999"/>
              </a:buClr>
              <a:buChar char="●"/>
            </a:pPr>
            <a:r>
              <a:rPr lang="en">
                <a:solidFill>
                  <a:srgbClr val="999999"/>
                </a:solidFill>
              </a:rPr>
              <a:t>Present the current front-buffer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Components - Depth Buffer</a:t>
            </a:r>
          </a:p>
        </p:txBody>
      </p:sp>
      <p:sp>
        <p:nvSpPr>
          <p:cNvPr id="109" name="Shape 109"/>
          <p:cNvSpPr/>
          <p:nvPr/>
        </p:nvSpPr>
        <p:spPr>
          <a:xfrm>
            <a:off x="7714509" y="1788200"/>
            <a:ext cx="1117800" cy="1117800"/>
          </a:xfrm>
          <a:prstGeom prst="cube">
            <a:avLst>
              <a:gd fmla="val 25000" name="adj"/>
            </a:avLst>
          </a:prstGeom>
          <a:solidFill>
            <a:srgbClr val="9FC5E8"/>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7834887" y="2410644"/>
            <a:ext cx="594600" cy="791100"/>
          </a:xfrm>
          <a:prstGeom prst="can">
            <a:avLst>
              <a:gd fmla="val 25000" name="adj"/>
            </a:avLst>
          </a:prstGeom>
          <a:solidFill>
            <a:srgbClr val="9FC5E8"/>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7284584" y="2906040"/>
            <a:ext cx="773854" cy="580390"/>
          </a:xfrm>
          <a:prstGeom prst="flowChartMagneticDrum">
            <a:avLst/>
          </a:prstGeom>
          <a:solidFill>
            <a:srgbClr val="9FC5E8"/>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6570933" y="3138093"/>
            <a:ext cx="1410300" cy="1014900"/>
          </a:xfrm>
          <a:prstGeom prst="rect">
            <a:avLst/>
          </a:prstGeom>
          <a:noFill/>
          <a:ln cap="flat" cmpd="sng" w="19050">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txBox="1"/>
          <p:nvPr/>
        </p:nvSpPr>
        <p:spPr>
          <a:xfrm>
            <a:off x="352925" y="1128700"/>
            <a:ext cx="5916900" cy="3384900"/>
          </a:xfrm>
          <a:prstGeom prst="rect">
            <a:avLst/>
          </a:prstGeom>
          <a:noFill/>
          <a:ln>
            <a:noFill/>
          </a:ln>
        </p:spPr>
        <p:txBody>
          <a:bodyPr anchorCtr="0" anchor="t" bIns="91425" lIns="91425" rIns="91425" tIns="91425">
            <a:noAutofit/>
          </a:bodyPr>
          <a:lstStyle/>
          <a:p>
            <a:pPr lvl="0" rtl="0" algn="just">
              <a:spcBef>
                <a:spcPts val="0"/>
              </a:spcBef>
              <a:buNone/>
            </a:pPr>
            <a:r>
              <a:rPr lang="en" sz="1200">
                <a:solidFill>
                  <a:srgbClr val="999999"/>
                </a:solidFill>
              </a:rPr>
              <a:t>A</a:t>
            </a:r>
            <a:r>
              <a:rPr lang="en" sz="1200">
                <a:solidFill>
                  <a:srgbClr val="999999"/>
                </a:solidFill>
              </a:rPr>
              <a:t>t the end of the day, a rendered image, is a 2D pixel array. To keep track of which object should be presented in order, the GPU has a depth-buffer, which is a 1-to-1 map of each pixel in the render buffer, but the difference that is keeps track of each pixel’s depth value with range [0 - 1] , where 0 is the closest to the frustum (view).</a:t>
            </a:r>
          </a:p>
          <a:p>
            <a:pPr lvl="0" rtl="0" algn="just">
              <a:spcBef>
                <a:spcPts val="0"/>
              </a:spcBef>
              <a:buNone/>
            </a:pPr>
            <a:r>
              <a:t/>
            </a:r>
            <a:endParaRPr sz="1200">
              <a:solidFill>
                <a:srgbClr val="999999"/>
              </a:solidFill>
            </a:endParaRPr>
          </a:p>
          <a:p>
            <a:pPr lvl="0" rtl="0" algn="just">
              <a:spcBef>
                <a:spcPts val="0"/>
              </a:spcBef>
              <a:buNone/>
            </a:pPr>
            <a:r>
              <a:rPr lang="en" sz="1200">
                <a:solidFill>
                  <a:srgbClr val="999999"/>
                </a:solidFill>
              </a:rPr>
              <a:t>For each object being rendered, the following test is applied:</a:t>
            </a:r>
          </a:p>
          <a:p>
            <a:pPr lvl="0" rtl="0" algn="just">
              <a:spcBef>
                <a:spcPts val="0"/>
              </a:spcBef>
              <a:buNone/>
            </a:pPr>
            <a:r>
              <a:t/>
            </a:r>
            <a:endParaRPr sz="1200">
              <a:solidFill>
                <a:srgbClr val="999999"/>
              </a:solidFill>
            </a:endParaRPr>
          </a:p>
          <a:p>
            <a:pPr lvl="0" rtl="0" algn="just">
              <a:spcBef>
                <a:spcPts val="0"/>
              </a:spcBef>
              <a:buNone/>
            </a:pPr>
            <a:r>
              <a:rPr lang="en" sz="1200">
                <a:solidFill>
                  <a:srgbClr val="999999"/>
                </a:solidFill>
              </a:rPr>
              <a:t>	</a:t>
            </a:r>
            <a:r>
              <a:rPr lang="en" sz="1200">
                <a:solidFill>
                  <a:srgbClr val="E69138"/>
                </a:solidFill>
              </a:rPr>
              <a:t>Before rendering ...</a:t>
            </a:r>
          </a:p>
          <a:p>
            <a:pPr lvl="0" rtl="0" algn="just">
              <a:spcBef>
                <a:spcPts val="0"/>
              </a:spcBef>
              <a:buNone/>
            </a:pPr>
            <a:r>
              <a:rPr lang="en" sz="1200">
                <a:solidFill>
                  <a:srgbClr val="FFD966"/>
                </a:solidFill>
              </a:rPr>
              <a:t>			</a:t>
            </a:r>
            <a:r>
              <a:rPr lang="en" sz="1200">
                <a:solidFill>
                  <a:srgbClr val="F1C232"/>
                </a:solidFill>
              </a:rPr>
              <a:t>clear depth_buffer = { 1.0 }</a:t>
            </a:r>
          </a:p>
          <a:p>
            <a:pPr indent="0" lvl="0" marL="1371600" rtl="0" algn="just">
              <a:spcBef>
                <a:spcPts val="0"/>
              </a:spcBef>
              <a:buNone/>
            </a:pPr>
            <a:r>
              <a:rPr lang="en" sz="1200">
                <a:solidFill>
                  <a:srgbClr val="F1C232"/>
                </a:solidFill>
              </a:rPr>
              <a:t>for each object to be rendered</a:t>
            </a:r>
          </a:p>
          <a:p>
            <a:pPr indent="0" lvl="0" marL="1371600" rtl="0" algn="just">
              <a:spcBef>
                <a:spcPts val="0"/>
              </a:spcBef>
              <a:buNone/>
            </a:pPr>
            <a:r>
              <a:rPr lang="en" sz="1200">
                <a:solidFill>
                  <a:srgbClr val="F1C232"/>
                </a:solidFill>
              </a:rPr>
              <a:t>	If p</a:t>
            </a:r>
            <a:r>
              <a:rPr baseline="-25000" lang="en" sz="1200">
                <a:solidFill>
                  <a:srgbClr val="F1C232"/>
                </a:solidFill>
              </a:rPr>
              <a:t>Can</a:t>
            </a:r>
            <a:r>
              <a:rPr lang="en" sz="1200">
                <a:solidFill>
                  <a:srgbClr val="F1C232"/>
                </a:solidFill>
              </a:rPr>
              <a:t>.depth &lt; p.</a:t>
            </a:r>
            <a:r>
              <a:rPr baseline="-25000" lang="en" sz="1200">
                <a:solidFill>
                  <a:srgbClr val="F1C232"/>
                </a:solidFill>
              </a:rPr>
              <a:t>Cur</a:t>
            </a:r>
            <a:r>
              <a:rPr lang="en" sz="1200">
                <a:solidFill>
                  <a:srgbClr val="F1C232"/>
                </a:solidFill>
              </a:rPr>
              <a:t>.depth</a:t>
            </a:r>
          </a:p>
          <a:p>
            <a:pPr indent="0" lvl="0" marL="1371600" rtl="0" algn="just">
              <a:spcBef>
                <a:spcPts val="0"/>
              </a:spcBef>
              <a:buNone/>
            </a:pPr>
            <a:r>
              <a:rPr lang="en" sz="1200">
                <a:solidFill>
                  <a:srgbClr val="F1C232"/>
                </a:solidFill>
              </a:rPr>
              <a:t>		update depth_buffer[i</a:t>
            </a:r>
            <a:r>
              <a:rPr baseline="30000" lang="en" sz="1200">
                <a:solidFill>
                  <a:srgbClr val="F1C232"/>
                </a:solidFill>
              </a:rPr>
              <a:t>th</a:t>
            </a:r>
            <a:r>
              <a:rPr lang="en" sz="1200">
                <a:solidFill>
                  <a:srgbClr val="F1C232"/>
                </a:solidFill>
              </a:rPr>
              <a:t>][j</a:t>
            </a:r>
            <a:r>
              <a:rPr baseline="30000" lang="en" sz="1200">
                <a:solidFill>
                  <a:srgbClr val="F1C232"/>
                </a:solidFill>
              </a:rPr>
              <a:t>th</a:t>
            </a:r>
            <a:r>
              <a:rPr lang="en" sz="1200">
                <a:solidFill>
                  <a:srgbClr val="F1C232"/>
                </a:solidFill>
              </a:rPr>
              <a:t>] = </a:t>
            </a:r>
            <a:r>
              <a:rPr lang="en" sz="1200">
                <a:solidFill>
                  <a:srgbClr val="E06666"/>
                </a:solidFill>
              </a:rPr>
              <a:t>&lt;p</a:t>
            </a:r>
            <a:r>
              <a:rPr baseline="-25000" lang="en" sz="1200">
                <a:solidFill>
                  <a:srgbClr val="E06666"/>
                </a:solidFill>
              </a:rPr>
              <a:t>Can</a:t>
            </a:r>
            <a:r>
              <a:rPr lang="en" sz="1200">
                <a:solidFill>
                  <a:srgbClr val="E06666"/>
                </a:solidFill>
              </a:rPr>
              <a:t>,p</a:t>
            </a:r>
            <a:r>
              <a:rPr baseline="-25000" lang="en" sz="1200">
                <a:solidFill>
                  <a:srgbClr val="E06666"/>
                </a:solidFill>
              </a:rPr>
              <a:t>Can</a:t>
            </a:r>
            <a:r>
              <a:rPr lang="en" sz="1200">
                <a:solidFill>
                  <a:srgbClr val="E06666"/>
                </a:solidFill>
              </a:rPr>
              <a:t>.depth&gt;</a:t>
            </a:r>
          </a:p>
          <a:p>
            <a:pPr indent="0" lvl="0" marL="0" rtl="0">
              <a:spcBef>
                <a:spcPts val="0"/>
              </a:spcBef>
              <a:buNone/>
            </a:pPr>
            <a:r>
              <a:t/>
            </a:r>
            <a:endParaRPr sz="1200">
              <a:solidFill>
                <a:srgbClr val="F1C232"/>
              </a:solidFill>
            </a:endParaRPr>
          </a:p>
          <a:p>
            <a:pPr lvl="0" rtl="0" algn="just">
              <a:spcBef>
                <a:spcPts val="0"/>
              </a:spcBef>
              <a:buNone/>
            </a:pPr>
            <a:r>
              <a:rPr lang="en" sz="1200">
                <a:solidFill>
                  <a:srgbClr val="999999"/>
                </a:solidFill>
              </a:rPr>
              <a:t>This guarantees that regardless of the rendering order, objects will always (should) obscure each other correctly.</a:t>
            </a:r>
          </a:p>
          <a:p>
            <a:pPr lvl="0" rtl="0" algn="just">
              <a:spcBef>
                <a:spcPts val="0"/>
              </a:spcBef>
              <a:buNone/>
            </a:pPr>
            <a:r>
              <a:t/>
            </a:r>
            <a:endParaRPr sz="1200">
              <a:solidFill>
                <a:srgbClr val="999999"/>
              </a:solidFill>
            </a:endParaRPr>
          </a:p>
          <a:p>
            <a:pPr lvl="0" rtl="0" algn="just">
              <a:spcBef>
                <a:spcPts val="0"/>
              </a:spcBef>
              <a:buNone/>
            </a:pPr>
            <a:r>
              <a:rPr lang="en" sz="1200">
                <a:solidFill>
                  <a:srgbClr val="999999"/>
                </a:solidFill>
              </a:rPr>
              <a:t>The depth/stencil buffer are described by </a:t>
            </a:r>
            <a:r>
              <a:rPr lang="en" sz="1200">
                <a:solidFill>
                  <a:srgbClr val="F1C232"/>
                </a:solidFill>
              </a:rPr>
              <a:t>D3D12_RESOURCE_DESC</a:t>
            </a:r>
            <a:r>
              <a:rPr lang="en" sz="1200">
                <a:solidFill>
                  <a:srgbClr val="999999"/>
                </a:solidFill>
              </a:rPr>
              <a:t> and might use (for example) formats: </a:t>
            </a:r>
          </a:p>
          <a:p>
            <a:pPr indent="457200" lvl="0" rtl="0" algn="just">
              <a:spcBef>
                <a:spcPts val="0"/>
              </a:spcBef>
              <a:buNone/>
            </a:pPr>
            <a:r>
              <a:rPr lang="en" sz="1200">
                <a:solidFill>
                  <a:srgbClr val="F1C232"/>
                </a:solidFill>
              </a:rPr>
              <a:t>DXGI_FORMAT_D24_UNORM_S8_UINT</a:t>
            </a:r>
            <a:r>
              <a:rPr lang="en" sz="1200">
                <a:solidFill>
                  <a:srgbClr val="999999"/>
                </a:solidFill>
              </a:rPr>
              <a:t> </a:t>
            </a:r>
          </a:p>
          <a:p>
            <a:pPr indent="457200" lvl="0" rtl="0" algn="just">
              <a:spcBef>
                <a:spcPts val="0"/>
              </a:spcBef>
              <a:buNone/>
            </a:pPr>
            <a:r>
              <a:rPr lang="en" sz="1200">
                <a:solidFill>
                  <a:srgbClr val="F1C232"/>
                </a:solidFill>
              </a:rPr>
              <a:t>DXGI_FORMAT_D32_FLOAT</a:t>
            </a:r>
            <a:r>
              <a:rPr lang="en" sz="1200">
                <a:solidFill>
                  <a:srgbClr val="999999"/>
                </a:solidFill>
              </a:rPr>
              <a:t> </a:t>
            </a:r>
            <a:r>
              <a:rPr lang="en" sz="1200">
                <a:solidFill>
                  <a:srgbClr val="666666"/>
                </a:solidFill>
              </a:rPr>
              <a:t>(with or without stencil)</a:t>
            </a:r>
          </a:p>
        </p:txBody>
      </p:sp>
      <p:sp>
        <p:nvSpPr>
          <p:cNvPr id="114" name="Shape 114"/>
          <p:cNvSpPr/>
          <p:nvPr/>
        </p:nvSpPr>
        <p:spPr>
          <a:xfrm>
            <a:off x="7501006" y="3275697"/>
            <a:ext cx="75000" cy="750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15" name="Shape 115"/>
          <p:cNvSpPr txBox="1"/>
          <p:nvPr/>
        </p:nvSpPr>
        <p:spPr>
          <a:xfrm>
            <a:off x="6854725" y="4153000"/>
            <a:ext cx="1126500" cy="255300"/>
          </a:xfrm>
          <a:prstGeom prst="rect">
            <a:avLst/>
          </a:prstGeom>
          <a:noFill/>
          <a:ln>
            <a:noFill/>
          </a:ln>
        </p:spPr>
        <p:txBody>
          <a:bodyPr anchorCtr="0" anchor="ctr" bIns="91425" lIns="91425" rIns="91425" tIns="91425">
            <a:noAutofit/>
          </a:bodyPr>
          <a:lstStyle/>
          <a:p>
            <a:pPr lvl="0" algn="r">
              <a:spcBef>
                <a:spcPts val="0"/>
              </a:spcBef>
              <a:buNone/>
            </a:pPr>
            <a:r>
              <a:rPr lang="en">
                <a:solidFill>
                  <a:srgbClr val="E69138"/>
                </a:solidFill>
              </a:rPr>
              <a:t>frustum</a:t>
            </a:r>
          </a:p>
        </p:txBody>
      </p:sp>
      <p:sp>
        <p:nvSpPr>
          <p:cNvPr id="116" name="Shape 116"/>
          <p:cNvSpPr txBox="1"/>
          <p:nvPr/>
        </p:nvSpPr>
        <p:spPr>
          <a:xfrm>
            <a:off x="7080925" y="3604950"/>
            <a:ext cx="390300" cy="315300"/>
          </a:xfrm>
          <a:prstGeom prst="rect">
            <a:avLst/>
          </a:prstGeom>
          <a:noFill/>
          <a:ln>
            <a:noFill/>
          </a:ln>
        </p:spPr>
        <p:txBody>
          <a:bodyPr anchorCtr="0" anchor="t" bIns="91425" lIns="91425" rIns="91425" tIns="91425">
            <a:noAutofit/>
          </a:bodyPr>
          <a:lstStyle/>
          <a:p>
            <a:pPr lvl="0" algn="ctr">
              <a:spcBef>
                <a:spcPts val="0"/>
              </a:spcBef>
              <a:buNone/>
            </a:pPr>
            <a:r>
              <a:rPr lang="en" sz="800">
                <a:solidFill>
                  <a:srgbClr val="F1C232"/>
                </a:solidFill>
              </a:rPr>
              <a:t>p</a:t>
            </a:r>
          </a:p>
        </p:txBody>
      </p:sp>
      <p:sp>
        <p:nvSpPr>
          <p:cNvPr id="117" name="Shape 117"/>
          <p:cNvSpPr/>
          <p:nvPr/>
        </p:nvSpPr>
        <p:spPr>
          <a:xfrm>
            <a:off x="7167835" y="3630007"/>
            <a:ext cx="75000" cy="75000"/>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cxnSp>
        <p:nvCxnSpPr>
          <p:cNvPr id="118" name="Shape 118"/>
          <p:cNvCxnSpPr/>
          <p:nvPr/>
        </p:nvCxnSpPr>
        <p:spPr>
          <a:xfrm flipH="1">
            <a:off x="6407428" y="3310086"/>
            <a:ext cx="1126500" cy="1203600"/>
          </a:xfrm>
          <a:prstGeom prst="straightConnector1">
            <a:avLst/>
          </a:prstGeom>
          <a:noFill/>
          <a:ln cap="flat" cmpd="sng" w="9525">
            <a:solidFill>
              <a:srgbClr val="FFD966"/>
            </a:solidFill>
            <a:prstDash val="solid"/>
            <a:round/>
            <a:headEnd len="lg" w="lg" type="none"/>
            <a:tailEnd len="lg" w="lg"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311700" y="1152475"/>
            <a:ext cx="8520600" cy="695400"/>
          </a:xfrm>
          <a:prstGeom prst="rect">
            <a:avLst/>
          </a:prstGeom>
        </p:spPr>
        <p:txBody>
          <a:bodyPr anchorCtr="0" anchor="t" bIns="91425" lIns="91425" rIns="91425" tIns="91425">
            <a:noAutofit/>
          </a:bodyPr>
          <a:lstStyle/>
          <a:p>
            <a:pPr lvl="0" rtl="0" algn="just">
              <a:spcBef>
                <a:spcPts val="0"/>
              </a:spcBef>
              <a:spcAft>
                <a:spcPts val="0"/>
              </a:spcAft>
              <a:buNone/>
            </a:pPr>
            <a:r>
              <a:rPr lang="en"/>
              <a:t>Every time before drawing, we need to </a:t>
            </a:r>
            <a:r>
              <a:rPr lang="en">
                <a:solidFill>
                  <a:srgbClr val="F1C232"/>
                </a:solidFill>
              </a:rPr>
              <a:t>describe </a:t>
            </a:r>
            <a:r>
              <a:rPr lang="en"/>
              <a:t>what we are sending to the GPU.</a:t>
            </a:r>
          </a:p>
          <a:p>
            <a:pPr lvl="0" rtl="0" algn="just">
              <a:spcBef>
                <a:spcPts val="0"/>
              </a:spcBef>
              <a:spcAft>
                <a:spcPts val="0"/>
              </a:spcAft>
              <a:buNone/>
            </a:pPr>
            <a:r>
              <a:rPr lang="en"/>
              <a:t>These descriptors, are wrappers which will </a:t>
            </a:r>
            <a:r>
              <a:rPr lang="en">
                <a:solidFill>
                  <a:srgbClr val="F1C232"/>
                </a:solidFill>
              </a:rPr>
              <a:t>bind </a:t>
            </a:r>
            <a:r>
              <a:rPr lang="en"/>
              <a:t>to the GPU’s pipeline.</a:t>
            </a:r>
          </a:p>
        </p:txBody>
      </p:sp>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Components - Descriptors</a:t>
            </a:r>
          </a:p>
        </p:txBody>
      </p:sp>
      <p:sp>
        <p:nvSpPr>
          <p:cNvPr id="125" name="Shape 125"/>
          <p:cNvSpPr/>
          <p:nvPr/>
        </p:nvSpPr>
        <p:spPr>
          <a:xfrm>
            <a:off x="456150" y="3611162"/>
            <a:ext cx="2440500" cy="7209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a:solidFill>
                  <a:srgbClr val="FFFFFF"/>
                </a:solidFill>
              </a:rPr>
              <a:t>GPU</a:t>
            </a:r>
          </a:p>
          <a:p>
            <a:pPr lvl="0" rtl="0" algn="ctr">
              <a:spcBef>
                <a:spcPts val="0"/>
              </a:spcBef>
              <a:buNone/>
            </a:pPr>
            <a:r>
              <a:rPr lang="en">
                <a:solidFill>
                  <a:srgbClr val="38761D"/>
                </a:solidFill>
              </a:rPr>
              <a:t>(NVIDIA / AMD)</a:t>
            </a:r>
          </a:p>
        </p:txBody>
      </p:sp>
      <p:cxnSp>
        <p:nvCxnSpPr>
          <p:cNvPr id="126" name="Shape 126"/>
          <p:cNvCxnSpPr/>
          <p:nvPr/>
        </p:nvCxnSpPr>
        <p:spPr>
          <a:xfrm>
            <a:off x="2312000" y="3310862"/>
            <a:ext cx="0" cy="300300"/>
          </a:xfrm>
          <a:prstGeom prst="straightConnector1">
            <a:avLst/>
          </a:prstGeom>
          <a:noFill/>
          <a:ln cap="flat" cmpd="sng" w="19050">
            <a:solidFill>
              <a:srgbClr val="93C47D"/>
            </a:solidFill>
            <a:prstDash val="solid"/>
            <a:round/>
            <a:headEnd len="lg" w="lg" type="stealth"/>
            <a:tailEnd len="lg" w="lg" type="none"/>
          </a:ln>
        </p:spPr>
      </p:cxnSp>
      <p:cxnSp>
        <p:nvCxnSpPr>
          <p:cNvPr id="127" name="Shape 127"/>
          <p:cNvCxnSpPr/>
          <p:nvPr/>
        </p:nvCxnSpPr>
        <p:spPr>
          <a:xfrm>
            <a:off x="1224347" y="3310862"/>
            <a:ext cx="0" cy="300300"/>
          </a:xfrm>
          <a:prstGeom prst="straightConnector1">
            <a:avLst/>
          </a:prstGeom>
          <a:noFill/>
          <a:ln cap="flat" cmpd="sng" w="19050">
            <a:solidFill>
              <a:srgbClr val="E06666"/>
            </a:solidFill>
            <a:prstDash val="solid"/>
            <a:round/>
            <a:headEnd len="lg" w="lg" type="none"/>
            <a:tailEnd len="lg" w="lg" type="stealth"/>
          </a:ln>
        </p:spPr>
      </p:cxnSp>
      <p:sp>
        <p:nvSpPr>
          <p:cNvPr id="128" name="Shape 128"/>
          <p:cNvSpPr txBox="1"/>
          <p:nvPr/>
        </p:nvSpPr>
        <p:spPr>
          <a:xfrm>
            <a:off x="492700" y="3063136"/>
            <a:ext cx="1096200" cy="300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999999"/>
                </a:solidFill>
              </a:rPr>
              <a:t>Read</a:t>
            </a:r>
          </a:p>
        </p:txBody>
      </p:sp>
      <p:sp>
        <p:nvSpPr>
          <p:cNvPr id="129" name="Shape 129"/>
          <p:cNvSpPr txBox="1"/>
          <p:nvPr/>
        </p:nvSpPr>
        <p:spPr>
          <a:xfrm>
            <a:off x="1978700" y="3010575"/>
            <a:ext cx="666600" cy="300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Write</a:t>
            </a:r>
          </a:p>
        </p:txBody>
      </p:sp>
      <p:sp>
        <p:nvSpPr>
          <p:cNvPr id="130" name="Shape 130"/>
          <p:cNvSpPr/>
          <p:nvPr/>
        </p:nvSpPr>
        <p:spPr>
          <a:xfrm>
            <a:off x="456150" y="1924074"/>
            <a:ext cx="2440500" cy="906300"/>
          </a:xfrm>
          <a:prstGeom prst="rect">
            <a:avLst/>
          </a:prstGeom>
          <a:solidFill>
            <a:srgbClr val="999999"/>
          </a:solidFill>
          <a:ln>
            <a:noFill/>
          </a:ln>
        </p:spPr>
        <p:txBody>
          <a:bodyPr anchorCtr="0" anchor="t" bIns="91425" lIns="91425" rIns="91425" tIns="91425">
            <a:noAutofit/>
          </a:bodyPr>
          <a:lstStyle/>
          <a:p>
            <a:pPr lvl="0" rtl="0">
              <a:spcBef>
                <a:spcPts val="0"/>
              </a:spcBef>
              <a:buNone/>
            </a:pPr>
            <a:r>
              <a:rPr lang="en">
                <a:solidFill>
                  <a:srgbClr val="434343"/>
                </a:solidFill>
              </a:rPr>
              <a:t>Buffers and Textures</a:t>
            </a:r>
          </a:p>
        </p:txBody>
      </p:sp>
      <p:sp>
        <p:nvSpPr>
          <p:cNvPr id="131" name="Shape 131"/>
          <p:cNvSpPr/>
          <p:nvPr/>
        </p:nvSpPr>
        <p:spPr>
          <a:xfrm>
            <a:off x="559150" y="2830275"/>
            <a:ext cx="1317900" cy="572700"/>
          </a:xfrm>
          <a:prstGeom prst="rect">
            <a:avLst/>
          </a:prstGeom>
          <a:solidFill>
            <a:srgbClr val="E69138"/>
          </a:solidFill>
          <a:ln>
            <a:noFill/>
          </a:ln>
        </p:spPr>
        <p:txBody>
          <a:bodyPr anchorCtr="0" anchor="b" bIns="91425" lIns="91425" rIns="91425" tIns="91425">
            <a:noAutofit/>
          </a:bodyPr>
          <a:lstStyle/>
          <a:p>
            <a:pPr lvl="0" algn="ctr">
              <a:spcBef>
                <a:spcPts val="0"/>
              </a:spcBef>
              <a:buNone/>
            </a:pPr>
            <a:r>
              <a:rPr lang="en" sz="1000">
                <a:solidFill>
                  <a:srgbClr val="990000"/>
                </a:solidFill>
              </a:rPr>
              <a:t>Descriptors</a:t>
            </a:r>
          </a:p>
        </p:txBody>
      </p:sp>
      <p:sp>
        <p:nvSpPr>
          <p:cNvPr id="132" name="Shape 132"/>
          <p:cNvSpPr txBox="1"/>
          <p:nvPr/>
        </p:nvSpPr>
        <p:spPr>
          <a:xfrm>
            <a:off x="3285000" y="1994712"/>
            <a:ext cx="5547300" cy="2412600"/>
          </a:xfrm>
          <a:prstGeom prst="rect">
            <a:avLst/>
          </a:prstGeom>
          <a:noFill/>
          <a:ln>
            <a:noFill/>
          </a:ln>
        </p:spPr>
        <p:txBody>
          <a:bodyPr anchorCtr="0" anchor="ctr" bIns="91425" lIns="91425" rIns="91425" tIns="91425">
            <a:noAutofit/>
          </a:bodyPr>
          <a:lstStyle/>
          <a:p>
            <a:pPr lvl="0" rtl="0" algn="just">
              <a:lnSpc>
                <a:spcPct val="115000"/>
              </a:lnSpc>
              <a:spcBef>
                <a:spcPts val="0"/>
              </a:spcBef>
              <a:spcAft>
                <a:spcPts val="0"/>
              </a:spcAft>
              <a:buNone/>
            </a:pPr>
            <a:r>
              <a:rPr lang="en" sz="1200">
                <a:solidFill>
                  <a:schemeClr val="lt2"/>
                </a:solidFill>
              </a:rPr>
              <a:t>Each descriptor provides mainly two things: </a:t>
            </a:r>
          </a:p>
          <a:p>
            <a:pPr indent="-304800" lvl="0" marL="457200" rtl="0" algn="just">
              <a:lnSpc>
                <a:spcPct val="115000"/>
              </a:lnSpc>
              <a:spcBef>
                <a:spcPts val="0"/>
              </a:spcBef>
              <a:spcAft>
                <a:spcPts val="0"/>
              </a:spcAft>
              <a:buClr>
                <a:schemeClr val="lt2"/>
              </a:buClr>
              <a:buSzPct val="100000"/>
              <a:buChar char="-"/>
            </a:pPr>
            <a:r>
              <a:rPr lang="en" sz="1200">
                <a:solidFill>
                  <a:schemeClr val="lt2"/>
                </a:solidFill>
              </a:rPr>
              <a:t>A </a:t>
            </a:r>
            <a:r>
              <a:rPr lang="en" sz="1200">
                <a:solidFill>
                  <a:srgbClr val="FFD966"/>
                </a:solidFill>
              </a:rPr>
              <a:t>reference </a:t>
            </a:r>
            <a:r>
              <a:rPr lang="en" sz="1200">
                <a:solidFill>
                  <a:schemeClr val="lt2"/>
                </a:solidFill>
              </a:rPr>
              <a:t>to the resource</a:t>
            </a:r>
          </a:p>
          <a:p>
            <a:pPr indent="-304800" lvl="0" marL="457200" rtl="0" algn="just">
              <a:lnSpc>
                <a:spcPct val="115000"/>
              </a:lnSpc>
              <a:spcBef>
                <a:spcPts val="0"/>
              </a:spcBef>
              <a:spcAft>
                <a:spcPts val="0"/>
              </a:spcAft>
              <a:buClr>
                <a:schemeClr val="lt2"/>
              </a:buClr>
              <a:buSzPct val="100000"/>
              <a:buChar char="-"/>
            </a:pPr>
            <a:r>
              <a:rPr lang="en" sz="1200">
                <a:solidFill>
                  <a:schemeClr val="lt2"/>
                </a:solidFill>
              </a:rPr>
              <a:t>Information about the data it points to (resources).</a:t>
            </a:r>
          </a:p>
          <a:p>
            <a:pPr indent="-304800" lvl="1" marL="914400" rtl="0" algn="just">
              <a:lnSpc>
                <a:spcPct val="115000"/>
              </a:lnSpc>
              <a:spcBef>
                <a:spcPts val="0"/>
              </a:spcBef>
              <a:spcAft>
                <a:spcPts val="0"/>
              </a:spcAft>
              <a:buClr>
                <a:schemeClr val="lt2"/>
              </a:buClr>
              <a:buSzPct val="100000"/>
              <a:buChar char="-"/>
            </a:pPr>
            <a:r>
              <a:rPr lang="en" sz="1200">
                <a:solidFill>
                  <a:srgbClr val="FFD966"/>
                </a:solidFill>
              </a:rPr>
              <a:t>Type (</a:t>
            </a:r>
            <a:r>
              <a:rPr lang="en" sz="1200" u="sng">
                <a:solidFill>
                  <a:schemeClr val="hlink"/>
                </a:solidFill>
                <a:hlinkClick r:id="rId3"/>
              </a:rPr>
              <a:t>Direct3D reference</a:t>
            </a:r>
            <a:r>
              <a:rPr lang="en" sz="1200">
                <a:solidFill>
                  <a:srgbClr val="FFD966"/>
                </a:solidFill>
              </a:rPr>
              <a:t>)</a:t>
            </a:r>
            <a:r>
              <a:rPr lang="en" sz="1200">
                <a:solidFill>
                  <a:schemeClr val="lt2"/>
                </a:solidFill>
              </a:rPr>
              <a:t>: </a:t>
            </a:r>
          </a:p>
          <a:p>
            <a:pPr indent="-304800" lvl="2" marL="1371600" rtl="0" algn="just">
              <a:lnSpc>
                <a:spcPct val="115000"/>
              </a:lnSpc>
              <a:spcBef>
                <a:spcPts val="0"/>
              </a:spcBef>
              <a:spcAft>
                <a:spcPts val="0"/>
              </a:spcAft>
              <a:buClr>
                <a:srgbClr val="E06666"/>
              </a:buClr>
              <a:buSzPct val="100000"/>
              <a:buChar char="-"/>
            </a:pPr>
            <a:r>
              <a:rPr lang="en" sz="1200">
                <a:solidFill>
                  <a:srgbClr val="E06666"/>
                </a:solidFill>
              </a:rPr>
              <a:t>Buffers, shaders, unordered resources - (CBR, SRV, UAV)</a:t>
            </a:r>
          </a:p>
          <a:p>
            <a:pPr indent="-304800" lvl="2" marL="1371600" rtl="0" algn="just">
              <a:lnSpc>
                <a:spcPct val="115000"/>
              </a:lnSpc>
              <a:spcBef>
                <a:spcPts val="0"/>
              </a:spcBef>
              <a:spcAft>
                <a:spcPts val="0"/>
              </a:spcAft>
              <a:buClr>
                <a:srgbClr val="F1C232"/>
              </a:buClr>
              <a:buSzPct val="100000"/>
              <a:buChar char="-"/>
            </a:pPr>
            <a:r>
              <a:rPr lang="en" sz="1200">
                <a:solidFill>
                  <a:srgbClr val="F1C232"/>
                </a:solidFill>
              </a:rPr>
              <a:t>Render Targets - (RTV)</a:t>
            </a:r>
          </a:p>
          <a:p>
            <a:pPr indent="-304800" lvl="2" marL="1371600" rtl="0" algn="just">
              <a:lnSpc>
                <a:spcPct val="115000"/>
              </a:lnSpc>
              <a:spcBef>
                <a:spcPts val="0"/>
              </a:spcBef>
              <a:spcAft>
                <a:spcPts val="0"/>
              </a:spcAft>
              <a:buClr>
                <a:srgbClr val="93C47D"/>
              </a:buClr>
              <a:buSzPct val="100000"/>
              <a:buChar char="-"/>
            </a:pPr>
            <a:r>
              <a:rPr lang="en" sz="1200">
                <a:solidFill>
                  <a:srgbClr val="93C47D"/>
                </a:solidFill>
              </a:rPr>
              <a:t>Depth/ Stencil - (DSV)</a:t>
            </a:r>
          </a:p>
          <a:p>
            <a:pPr indent="-304800" lvl="2" marL="1371600" rtl="0" algn="just">
              <a:lnSpc>
                <a:spcPct val="115000"/>
              </a:lnSpc>
              <a:spcBef>
                <a:spcPts val="0"/>
              </a:spcBef>
              <a:spcAft>
                <a:spcPts val="0"/>
              </a:spcAft>
              <a:buClr>
                <a:srgbClr val="8E7CC3"/>
              </a:buClr>
              <a:buSzPct val="100000"/>
              <a:buChar char="-"/>
            </a:pPr>
            <a:r>
              <a:rPr lang="en" sz="1200">
                <a:solidFill>
                  <a:srgbClr val="8E7CC3"/>
                </a:solidFill>
              </a:rPr>
              <a:t>Vertex Buffer - (VBV)</a:t>
            </a:r>
          </a:p>
          <a:p>
            <a:pPr indent="-304800" lvl="2" marL="1371600" rtl="0" algn="just">
              <a:lnSpc>
                <a:spcPct val="115000"/>
              </a:lnSpc>
              <a:spcBef>
                <a:spcPts val="0"/>
              </a:spcBef>
              <a:spcAft>
                <a:spcPts val="0"/>
              </a:spcAft>
              <a:buClr>
                <a:schemeClr val="lt2"/>
              </a:buClr>
              <a:buSzPct val="100000"/>
              <a:buChar char="-"/>
            </a:pPr>
            <a:r>
              <a:rPr lang="en" sz="1200">
                <a:solidFill>
                  <a:schemeClr val="lt2"/>
                </a:solidFill>
              </a:rPr>
              <a:t>Samplers</a:t>
            </a:r>
          </a:p>
          <a:p>
            <a:pPr indent="0" lvl="0" marL="0" rtl="0" algn="ctr">
              <a:lnSpc>
                <a:spcPct val="115000"/>
              </a:lnSpc>
              <a:spcBef>
                <a:spcPts val="0"/>
              </a:spcBef>
              <a:spcAft>
                <a:spcPts val="0"/>
              </a:spcAft>
              <a:buNone/>
            </a:pPr>
            <a:r>
              <a:rPr lang="en" sz="1200">
                <a:solidFill>
                  <a:schemeClr val="lt2"/>
                </a:solidFill>
              </a:rPr>
              <a:t>Each groups of descriptors of the same type, are stored in arrays (</a:t>
            </a:r>
            <a:r>
              <a:rPr lang="en" sz="1200">
                <a:solidFill>
                  <a:srgbClr val="FFD966"/>
                </a:solidFill>
              </a:rPr>
              <a:t>heaps</a:t>
            </a:r>
            <a:r>
              <a:rPr lang="en" sz="1200">
                <a:solidFill>
                  <a:schemeClr val="lt2"/>
                </a:solidFill>
              </a:rPr>
              <a:t>)</a:t>
            </a:r>
          </a:p>
          <a:p>
            <a:pPr indent="0" lvl="0" marL="0" rtl="0" algn="ctr">
              <a:lnSpc>
                <a:spcPct val="115000"/>
              </a:lnSpc>
              <a:spcBef>
                <a:spcPts val="0"/>
              </a:spcBef>
              <a:spcAft>
                <a:spcPts val="0"/>
              </a:spcAft>
              <a:buNone/>
            </a:pPr>
            <a:r>
              <a:rPr lang="en" sz="1200">
                <a:solidFill>
                  <a:srgbClr val="666666"/>
                </a:solidFill>
              </a:rPr>
              <a:t>Something worth mentioning is that descriptors are also known as “Views”</a:t>
            </a:r>
          </a:p>
        </p:txBody>
      </p:sp>
      <p:sp>
        <p:nvSpPr>
          <p:cNvPr id="133" name="Shape 133"/>
          <p:cNvSpPr/>
          <p:nvPr/>
        </p:nvSpPr>
        <p:spPr>
          <a:xfrm>
            <a:off x="559150" y="2309675"/>
            <a:ext cx="135000" cy="135000"/>
          </a:xfrm>
          <a:prstGeom prst="rect">
            <a:avLst/>
          </a:prstGeom>
          <a:solidFill>
            <a:srgbClr val="E0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824175" y="2309675"/>
            <a:ext cx="135000" cy="135000"/>
          </a:xfrm>
          <a:prstGeom prst="rect">
            <a:avLst/>
          </a:prstGeom>
          <a:solidFill>
            <a:srgbClr val="E06666"/>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1191185" y="2306000"/>
            <a:ext cx="135000" cy="135000"/>
          </a:xfrm>
          <a:prstGeom prst="rect">
            <a:avLst/>
          </a:prstGeom>
          <a:solidFill>
            <a:srgbClr val="F1C232"/>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6" name="Shape 136"/>
          <p:cNvCxnSpPr>
            <a:stCxn id="137" idx="0"/>
            <a:endCxn id="133" idx="2"/>
          </p:cNvCxnSpPr>
          <p:nvPr/>
        </p:nvCxnSpPr>
        <p:spPr>
          <a:xfrm flipH="1" rot="5400000">
            <a:off x="445000" y="2626430"/>
            <a:ext cx="498300" cy="135000"/>
          </a:xfrm>
          <a:prstGeom prst="curvedConnector3">
            <a:avLst>
              <a:gd fmla="val 50011" name="adj1"/>
            </a:avLst>
          </a:prstGeom>
          <a:noFill/>
          <a:ln cap="flat" cmpd="sng" w="9525">
            <a:solidFill>
              <a:srgbClr val="674EA7"/>
            </a:solidFill>
            <a:prstDash val="solid"/>
            <a:round/>
            <a:headEnd len="lg" w="lg" type="stealth"/>
            <a:tailEnd len="lg" w="lg" type="none"/>
          </a:ln>
        </p:spPr>
      </p:cxnSp>
      <p:sp>
        <p:nvSpPr>
          <p:cNvPr id="137" name="Shape 137"/>
          <p:cNvSpPr/>
          <p:nvPr/>
        </p:nvSpPr>
        <p:spPr>
          <a:xfrm>
            <a:off x="694150" y="2943080"/>
            <a:ext cx="135000" cy="135000"/>
          </a:xfrm>
          <a:prstGeom prst="rect">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8" name="Shape 138"/>
          <p:cNvCxnSpPr>
            <a:stCxn id="134" idx="2"/>
            <a:endCxn id="137" idx="0"/>
          </p:cNvCxnSpPr>
          <p:nvPr/>
        </p:nvCxnSpPr>
        <p:spPr>
          <a:xfrm rot="5400000">
            <a:off x="577575" y="2628875"/>
            <a:ext cx="498300" cy="129900"/>
          </a:xfrm>
          <a:prstGeom prst="curvedConnector3">
            <a:avLst>
              <a:gd fmla="val 50011" name="adj1"/>
            </a:avLst>
          </a:prstGeom>
          <a:noFill/>
          <a:ln cap="flat" cmpd="sng" w="9525">
            <a:solidFill>
              <a:srgbClr val="674EA7"/>
            </a:solidFill>
            <a:prstDash val="solid"/>
            <a:round/>
            <a:headEnd len="lg" w="lg" type="none"/>
            <a:tailEnd len="lg" w="lg" type="stealth"/>
          </a:ln>
        </p:spPr>
      </p:cxnSp>
      <p:sp>
        <p:nvSpPr>
          <p:cNvPr id="139" name="Shape 139"/>
          <p:cNvSpPr/>
          <p:nvPr/>
        </p:nvSpPr>
        <p:spPr>
          <a:xfrm>
            <a:off x="1089200" y="2943080"/>
            <a:ext cx="135000" cy="135000"/>
          </a:xfrm>
          <a:prstGeom prst="rect">
            <a:avLst/>
          </a:prstGeom>
          <a:solidFill>
            <a:srgbClr val="F1C232"/>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0" name="Shape 140"/>
          <p:cNvCxnSpPr>
            <a:stCxn id="135" idx="2"/>
            <a:endCxn id="139" idx="0"/>
          </p:cNvCxnSpPr>
          <p:nvPr/>
        </p:nvCxnSpPr>
        <p:spPr>
          <a:xfrm rot="5400000">
            <a:off x="956585" y="2641100"/>
            <a:ext cx="502200" cy="102000"/>
          </a:xfrm>
          <a:prstGeom prst="curvedConnector3">
            <a:avLst>
              <a:gd fmla="val 49988" name="adj1"/>
            </a:avLst>
          </a:prstGeom>
          <a:noFill/>
          <a:ln cap="flat" cmpd="sng" w="9525">
            <a:solidFill>
              <a:srgbClr val="674EA7"/>
            </a:solidFill>
            <a:prstDash val="solid"/>
            <a:round/>
            <a:headEnd len="lg" w="lg" type="none"/>
            <a:tailEnd len="lg" w="lg" type="stealth"/>
          </a:ln>
        </p:spPr>
      </p:cxnSp>
      <p:sp>
        <p:nvSpPr>
          <p:cNvPr id="141" name="Shape 141"/>
          <p:cNvSpPr/>
          <p:nvPr/>
        </p:nvSpPr>
        <p:spPr>
          <a:xfrm>
            <a:off x="1304850" y="2943080"/>
            <a:ext cx="135000" cy="135000"/>
          </a:xfrm>
          <a:prstGeom prst="rect">
            <a:avLst/>
          </a:prstGeom>
          <a:solidFill>
            <a:srgbClr val="F1C232"/>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1010673" y="2899136"/>
            <a:ext cx="489300" cy="222900"/>
          </a:xfrm>
          <a:prstGeom prst="rect">
            <a:avLst/>
          </a:prstGeom>
          <a:noFill/>
          <a:ln cap="flat" cmpd="sng" w="19050">
            <a:solidFill>
              <a:srgbClr val="FFD9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3" name="Shape 143"/>
          <p:cNvCxnSpPr>
            <a:stCxn id="141" idx="0"/>
            <a:endCxn id="135" idx="2"/>
          </p:cNvCxnSpPr>
          <p:nvPr/>
        </p:nvCxnSpPr>
        <p:spPr>
          <a:xfrm flipH="1" rot="5400000">
            <a:off x="1064400" y="2635130"/>
            <a:ext cx="502200" cy="113700"/>
          </a:xfrm>
          <a:prstGeom prst="curvedConnector3">
            <a:avLst>
              <a:gd fmla="val 49988" name="adj1"/>
            </a:avLst>
          </a:prstGeom>
          <a:noFill/>
          <a:ln cap="flat" cmpd="sng" w="9525">
            <a:solidFill>
              <a:srgbClr val="674EA7"/>
            </a:solidFill>
            <a:prstDash val="solid"/>
            <a:round/>
            <a:headEnd len="lg" w="lg" type="stealth"/>
            <a:tailEnd len="lg" w="lg" type="none"/>
          </a:ln>
        </p:spPr>
      </p:cxnSp>
      <p:sp>
        <p:nvSpPr>
          <p:cNvPr id="144" name="Shape 144"/>
          <p:cNvSpPr/>
          <p:nvPr/>
        </p:nvSpPr>
        <p:spPr>
          <a:xfrm>
            <a:off x="611631" y="2899136"/>
            <a:ext cx="314400" cy="222900"/>
          </a:xfrm>
          <a:prstGeom prst="rect">
            <a:avLst/>
          </a:prstGeom>
          <a:noFill/>
          <a:ln cap="flat" cmpd="sng" w="19050">
            <a:solidFill>
              <a:srgbClr val="E066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1641775" y="2943075"/>
            <a:ext cx="135000" cy="135000"/>
          </a:xfrm>
          <a:prstGeom prst="rect">
            <a:avLst/>
          </a:prstGeom>
          <a:solidFill>
            <a:srgbClr val="6AA84F"/>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1588233" y="2900178"/>
            <a:ext cx="257100" cy="222900"/>
          </a:xfrm>
          <a:prstGeom prst="rect">
            <a:avLst/>
          </a:prstGeom>
          <a:noFill/>
          <a:ln cap="flat" cmpd="sng" w="19050">
            <a:solidFill>
              <a:srgbClr val="93C47D"/>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1638682" y="2306532"/>
            <a:ext cx="135000" cy="135000"/>
          </a:xfrm>
          <a:prstGeom prst="rect">
            <a:avLst/>
          </a:prstGeom>
          <a:solidFill>
            <a:srgbClr val="6AA84F"/>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8" name="Shape 148"/>
          <p:cNvCxnSpPr>
            <a:stCxn id="147" idx="2"/>
            <a:endCxn id="145" idx="0"/>
          </p:cNvCxnSpPr>
          <p:nvPr/>
        </p:nvCxnSpPr>
        <p:spPr>
          <a:xfrm flipH="1" rot="-5400000">
            <a:off x="1456882" y="2690832"/>
            <a:ext cx="501600" cy="3000"/>
          </a:xfrm>
          <a:prstGeom prst="curvedConnector3">
            <a:avLst>
              <a:gd fmla="val 49994" name="adj1"/>
            </a:avLst>
          </a:prstGeom>
          <a:noFill/>
          <a:ln cap="flat" cmpd="sng" w="9525">
            <a:solidFill>
              <a:srgbClr val="674EA7"/>
            </a:solidFill>
            <a:prstDash val="solid"/>
            <a:round/>
            <a:headEnd len="lg" w="lg" type="none"/>
            <a:tailEnd len="lg" w="lg" type="stealth"/>
          </a:ln>
        </p:spPr>
      </p:cxnSp>
      <p:sp>
        <p:nvSpPr>
          <p:cNvPr id="149" name="Shape 149"/>
          <p:cNvSpPr txBox="1"/>
          <p:nvPr/>
        </p:nvSpPr>
        <p:spPr>
          <a:xfrm>
            <a:off x="456150" y="4633672"/>
            <a:ext cx="8376300" cy="464700"/>
          </a:xfrm>
          <a:prstGeom prst="rect">
            <a:avLst/>
          </a:prstGeom>
          <a:noFill/>
          <a:ln>
            <a:noFill/>
          </a:ln>
        </p:spPr>
        <p:txBody>
          <a:bodyPr anchorCtr="0" anchor="t" bIns="91425" lIns="91425" rIns="91425" tIns="91425">
            <a:noAutofit/>
          </a:bodyPr>
          <a:lstStyle/>
          <a:p>
            <a:pPr lvl="0" algn="ctr">
              <a:spcBef>
                <a:spcPts val="0"/>
              </a:spcBef>
              <a:buNone/>
            </a:pPr>
            <a:r>
              <a:rPr lang="en" sz="1200">
                <a:solidFill>
                  <a:srgbClr val="999999"/>
                </a:solidFill>
              </a:rPr>
              <a:t>Note how above, many </a:t>
            </a:r>
            <a:r>
              <a:rPr lang="en" sz="1200">
                <a:solidFill>
                  <a:srgbClr val="F1C232"/>
                </a:solidFill>
              </a:rPr>
              <a:t>descriptors </a:t>
            </a:r>
            <a:r>
              <a:rPr lang="en" sz="1200">
                <a:solidFill>
                  <a:srgbClr val="999999"/>
                </a:solidFill>
              </a:rPr>
              <a:t>are bounded to the same </a:t>
            </a:r>
            <a:r>
              <a:rPr lang="en" sz="1200">
                <a:solidFill>
                  <a:srgbClr val="F1C232"/>
                </a:solidFill>
              </a:rPr>
              <a:t>RTV </a:t>
            </a:r>
            <a:r>
              <a:rPr lang="en" sz="1200">
                <a:solidFill>
                  <a:srgbClr val="999999"/>
                </a:solidFill>
              </a:rPr>
              <a:t>resource. This resource might have different roles during rendering.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 addition to Direct3D, we will also interact with DirectX Graphics Infrastructure</a:t>
            </a:r>
          </a:p>
        </p:txBody>
      </p:sp>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Components - DXGI</a:t>
            </a:r>
          </a:p>
        </p:txBody>
      </p:sp>
      <p:sp>
        <p:nvSpPr>
          <p:cNvPr id="156" name="Shape 156"/>
          <p:cNvSpPr/>
          <p:nvPr/>
        </p:nvSpPr>
        <p:spPr>
          <a:xfrm>
            <a:off x="379950" y="4286774"/>
            <a:ext cx="2322600" cy="6861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a:solidFill>
                  <a:srgbClr val="FFFFFF"/>
                </a:solidFill>
              </a:rPr>
              <a:t>GPU</a:t>
            </a:r>
          </a:p>
          <a:p>
            <a:pPr lvl="0" rtl="0" algn="ctr">
              <a:spcBef>
                <a:spcPts val="0"/>
              </a:spcBef>
              <a:buNone/>
            </a:pPr>
            <a:r>
              <a:rPr lang="en">
                <a:solidFill>
                  <a:srgbClr val="38761D"/>
                </a:solidFill>
              </a:rPr>
              <a:t>(NVIDIA / AMD)</a:t>
            </a:r>
          </a:p>
        </p:txBody>
      </p:sp>
      <p:sp>
        <p:nvSpPr>
          <p:cNvPr id="157" name="Shape 157"/>
          <p:cNvSpPr/>
          <p:nvPr/>
        </p:nvSpPr>
        <p:spPr>
          <a:xfrm>
            <a:off x="379950" y="2913850"/>
            <a:ext cx="1766100" cy="6861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a:solidFill>
                  <a:srgbClr val="FFFFFF"/>
                </a:solidFill>
              </a:rPr>
              <a:t>APIs</a:t>
            </a:r>
          </a:p>
          <a:p>
            <a:pPr lvl="0" rtl="0" algn="ctr">
              <a:spcBef>
                <a:spcPts val="0"/>
              </a:spcBef>
              <a:buNone/>
            </a:pPr>
            <a:r>
              <a:rPr lang="en">
                <a:solidFill>
                  <a:srgbClr val="FFFFFF"/>
                </a:solidFill>
              </a:rPr>
              <a:t> </a:t>
            </a:r>
            <a:r>
              <a:rPr lang="en">
                <a:solidFill>
                  <a:srgbClr val="990000"/>
                </a:solidFill>
              </a:rPr>
              <a:t>(D3D / D2D)</a:t>
            </a:r>
          </a:p>
        </p:txBody>
      </p:sp>
      <p:sp>
        <p:nvSpPr>
          <p:cNvPr id="158" name="Shape 158"/>
          <p:cNvSpPr/>
          <p:nvPr/>
        </p:nvSpPr>
        <p:spPr>
          <a:xfrm>
            <a:off x="1169628" y="1735299"/>
            <a:ext cx="743099" cy="743100"/>
          </a:xfrm>
          <a:prstGeom prst="ellipse">
            <a:avLst/>
          </a:prstGeom>
          <a:solidFill>
            <a:srgbClr val="E69138"/>
          </a:solidFill>
          <a:ln>
            <a:noFill/>
          </a:ln>
        </p:spPr>
        <p:txBody>
          <a:bodyPr anchorCtr="0" anchor="ctr" bIns="91425" lIns="91425" rIns="91425" tIns="91425">
            <a:noAutofit/>
          </a:bodyPr>
          <a:lstStyle/>
          <a:p>
            <a:pPr lvl="0" rtl="0" algn="ctr">
              <a:spcBef>
                <a:spcPts val="0"/>
              </a:spcBef>
              <a:buNone/>
            </a:pPr>
            <a:r>
              <a:rPr lang="en">
                <a:solidFill>
                  <a:srgbClr val="FFFFFF"/>
                </a:solidFill>
              </a:rPr>
              <a:t>US</a:t>
            </a:r>
          </a:p>
        </p:txBody>
      </p:sp>
      <p:cxnSp>
        <p:nvCxnSpPr>
          <p:cNvPr id="159" name="Shape 159"/>
          <p:cNvCxnSpPr/>
          <p:nvPr/>
        </p:nvCxnSpPr>
        <p:spPr>
          <a:xfrm>
            <a:off x="808800" y="3972487"/>
            <a:ext cx="0" cy="300300"/>
          </a:xfrm>
          <a:prstGeom prst="straightConnector1">
            <a:avLst/>
          </a:prstGeom>
          <a:noFill/>
          <a:ln cap="flat" cmpd="sng" w="19050">
            <a:solidFill>
              <a:srgbClr val="E06666"/>
            </a:solidFill>
            <a:prstDash val="solid"/>
            <a:round/>
            <a:headEnd len="lg" w="lg" type="none"/>
            <a:tailEnd len="lg" w="lg" type="stealth"/>
          </a:ln>
        </p:spPr>
      </p:cxnSp>
      <p:cxnSp>
        <p:nvCxnSpPr>
          <p:cNvPr id="160" name="Shape 160"/>
          <p:cNvCxnSpPr/>
          <p:nvPr/>
        </p:nvCxnSpPr>
        <p:spPr>
          <a:xfrm>
            <a:off x="2146068" y="3599897"/>
            <a:ext cx="0" cy="688500"/>
          </a:xfrm>
          <a:prstGeom prst="straightConnector1">
            <a:avLst/>
          </a:prstGeom>
          <a:noFill/>
          <a:ln cap="flat" cmpd="sng" w="19050">
            <a:solidFill>
              <a:srgbClr val="93C47D"/>
            </a:solidFill>
            <a:prstDash val="solid"/>
            <a:round/>
            <a:headEnd len="lg" w="lg" type="stealth"/>
            <a:tailEnd len="lg" w="lg" type="none"/>
          </a:ln>
        </p:spPr>
      </p:cxnSp>
      <p:cxnSp>
        <p:nvCxnSpPr>
          <p:cNvPr id="161" name="Shape 161"/>
          <p:cNvCxnSpPr>
            <a:stCxn id="158" idx="2"/>
            <a:endCxn id="162" idx="0"/>
          </p:cNvCxnSpPr>
          <p:nvPr/>
        </p:nvCxnSpPr>
        <p:spPr>
          <a:xfrm flipH="1">
            <a:off x="808728" y="2106849"/>
            <a:ext cx="360900" cy="465000"/>
          </a:xfrm>
          <a:prstGeom prst="bentConnector2">
            <a:avLst/>
          </a:prstGeom>
          <a:noFill/>
          <a:ln cap="flat" cmpd="sng" w="9525">
            <a:solidFill>
              <a:srgbClr val="F6B26B"/>
            </a:solidFill>
            <a:prstDash val="solid"/>
            <a:round/>
            <a:headEnd len="lg" w="lg" type="none"/>
            <a:tailEnd len="lg" w="lg" type="stealth"/>
          </a:ln>
        </p:spPr>
      </p:cxnSp>
      <p:sp>
        <p:nvSpPr>
          <p:cNvPr id="162" name="Shape 162"/>
          <p:cNvSpPr/>
          <p:nvPr/>
        </p:nvSpPr>
        <p:spPr>
          <a:xfrm>
            <a:off x="379950" y="2571949"/>
            <a:ext cx="857700" cy="3429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rPr lang="en">
                <a:solidFill>
                  <a:srgbClr val="FFFFFF"/>
                </a:solidFill>
              </a:rPr>
              <a:t>APP</a:t>
            </a:r>
          </a:p>
        </p:txBody>
      </p:sp>
      <p:sp>
        <p:nvSpPr>
          <p:cNvPr id="163" name="Shape 163"/>
          <p:cNvSpPr/>
          <p:nvPr/>
        </p:nvSpPr>
        <p:spPr>
          <a:xfrm>
            <a:off x="379950" y="3599898"/>
            <a:ext cx="857700" cy="3726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lang="en" sz="1000">
                <a:solidFill>
                  <a:srgbClr val="990000"/>
                </a:solidFill>
              </a:rPr>
              <a:t>Descriptors</a:t>
            </a:r>
          </a:p>
        </p:txBody>
      </p:sp>
      <p:sp>
        <p:nvSpPr>
          <p:cNvPr id="164" name="Shape 164"/>
          <p:cNvSpPr/>
          <p:nvPr/>
        </p:nvSpPr>
        <p:spPr>
          <a:xfrm>
            <a:off x="2146075" y="2913850"/>
            <a:ext cx="556500" cy="686100"/>
          </a:xfrm>
          <a:prstGeom prst="rect">
            <a:avLst/>
          </a:prstGeom>
          <a:solidFill>
            <a:srgbClr val="F1C232"/>
          </a:solidFill>
          <a:ln>
            <a:noFill/>
          </a:ln>
        </p:spPr>
        <p:txBody>
          <a:bodyPr anchorCtr="0" anchor="ctr" bIns="91425" lIns="91425" rIns="91425" tIns="91425">
            <a:noAutofit/>
          </a:bodyPr>
          <a:lstStyle/>
          <a:p>
            <a:pPr lvl="0" rtl="0" algn="ctr">
              <a:spcBef>
                <a:spcPts val="0"/>
              </a:spcBef>
              <a:buNone/>
            </a:pPr>
            <a:r>
              <a:rPr lang="en" sz="1000">
                <a:solidFill>
                  <a:srgbClr val="B45F06"/>
                </a:solidFill>
              </a:rPr>
              <a:t>DXGI</a:t>
            </a:r>
          </a:p>
        </p:txBody>
      </p:sp>
      <p:sp>
        <p:nvSpPr>
          <p:cNvPr id="165" name="Shape 165"/>
          <p:cNvSpPr txBox="1"/>
          <p:nvPr/>
        </p:nvSpPr>
        <p:spPr>
          <a:xfrm>
            <a:off x="3243775" y="1975575"/>
            <a:ext cx="5353800" cy="2997300"/>
          </a:xfrm>
          <a:prstGeom prst="rect">
            <a:avLst/>
          </a:prstGeom>
          <a:noFill/>
          <a:ln>
            <a:noFill/>
          </a:ln>
        </p:spPr>
        <p:txBody>
          <a:bodyPr anchorCtr="0" anchor="ctr" bIns="91425" lIns="91425" rIns="91425" tIns="91425">
            <a:noAutofit/>
          </a:bodyPr>
          <a:lstStyle/>
          <a:p>
            <a:pPr lvl="0" algn="just">
              <a:spcBef>
                <a:spcPts val="0"/>
              </a:spcBef>
              <a:buNone/>
            </a:pPr>
            <a:r>
              <a:rPr lang="en">
                <a:solidFill>
                  <a:srgbClr val="999999"/>
                </a:solidFill>
              </a:rPr>
              <a:t>DXGI will centralize many enums, interfaces and many other resources, shares by different APIs (i.e. Direct2D), such as:</a:t>
            </a:r>
          </a:p>
          <a:p>
            <a:pPr lvl="0" algn="just">
              <a:spcBef>
                <a:spcPts val="0"/>
              </a:spcBef>
              <a:buNone/>
            </a:pPr>
            <a:r>
              <a:t/>
            </a:r>
            <a:endParaRPr>
              <a:solidFill>
                <a:srgbClr val="999999"/>
              </a:solidFill>
            </a:endParaRPr>
          </a:p>
          <a:p>
            <a:pPr indent="-228600" lvl="0" marL="457200" rtl="0" algn="just">
              <a:spcBef>
                <a:spcPts val="0"/>
              </a:spcBef>
              <a:buClr>
                <a:srgbClr val="999999"/>
              </a:buClr>
              <a:buChar char="●"/>
            </a:pPr>
            <a:r>
              <a:rPr lang="en">
                <a:solidFill>
                  <a:srgbClr val="999999"/>
                </a:solidFill>
              </a:rPr>
              <a:t>Swap Chain interface		- IDXGISwapChain</a:t>
            </a:r>
          </a:p>
          <a:p>
            <a:pPr indent="-304800" lvl="1" marL="914400" algn="just">
              <a:spcBef>
                <a:spcPts val="0"/>
              </a:spcBef>
              <a:buClr>
                <a:srgbClr val="666666"/>
              </a:buClr>
              <a:buSzPct val="100000"/>
              <a:buChar char="○"/>
            </a:pPr>
            <a:r>
              <a:rPr lang="en" sz="1200">
                <a:solidFill>
                  <a:srgbClr val="666666"/>
                </a:solidFill>
              </a:rPr>
              <a:t>DXGI_SWAP_CHAIN_DESC</a:t>
            </a:r>
          </a:p>
          <a:p>
            <a:pPr indent="-228600" lvl="0" marL="457200" algn="just">
              <a:spcBef>
                <a:spcPts val="0"/>
              </a:spcBef>
              <a:buClr>
                <a:srgbClr val="999999"/>
              </a:buClr>
              <a:buChar char="●"/>
            </a:pPr>
            <a:r>
              <a:rPr lang="en">
                <a:solidFill>
                  <a:srgbClr val="999999"/>
                </a:solidFill>
              </a:rPr>
              <a:t>Fullscreen management</a:t>
            </a:r>
          </a:p>
          <a:p>
            <a:pPr indent="-228600" lvl="0" marL="457200" rtl="0" algn="just">
              <a:spcBef>
                <a:spcPts val="0"/>
              </a:spcBef>
              <a:buClr>
                <a:srgbClr val="999999"/>
              </a:buClr>
              <a:buChar char="●"/>
            </a:pPr>
            <a:r>
              <a:rPr lang="en">
                <a:solidFill>
                  <a:srgbClr val="999999"/>
                </a:solidFill>
              </a:rPr>
              <a:t>Display Adapters 		- IDXGIAdapter (GPU)</a:t>
            </a:r>
          </a:p>
          <a:p>
            <a:pPr indent="-304800" lvl="1" marL="914400" algn="just">
              <a:spcBef>
                <a:spcPts val="0"/>
              </a:spcBef>
              <a:buClr>
                <a:srgbClr val="666666"/>
              </a:buClr>
              <a:buSzPct val="100000"/>
              <a:buChar char="○"/>
            </a:pPr>
            <a:r>
              <a:rPr lang="en" sz="1200">
                <a:solidFill>
                  <a:srgbClr val="666666"/>
                </a:solidFill>
              </a:rPr>
              <a:t>DXGI_ADAPTER_DESC</a:t>
            </a:r>
          </a:p>
          <a:p>
            <a:pPr indent="-228600" lvl="0" marL="457200" rtl="0" algn="just">
              <a:spcBef>
                <a:spcPts val="0"/>
              </a:spcBef>
              <a:buClr>
                <a:srgbClr val="999999"/>
              </a:buClr>
              <a:buChar char="●"/>
            </a:pPr>
            <a:r>
              <a:rPr lang="en">
                <a:solidFill>
                  <a:srgbClr val="999999"/>
                </a:solidFill>
              </a:rPr>
              <a:t>Monitors 				- IDXGIOutput f/e Adapter</a:t>
            </a:r>
          </a:p>
          <a:p>
            <a:pPr indent="-304800" lvl="1" marL="914400" algn="just">
              <a:spcBef>
                <a:spcPts val="0"/>
              </a:spcBef>
              <a:buClr>
                <a:srgbClr val="666666"/>
              </a:buClr>
              <a:buSzPct val="100000"/>
              <a:buChar char="○"/>
            </a:pPr>
            <a:r>
              <a:rPr lang="en" sz="1200">
                <a:solidFill>
                  <a:srgbClr val="666666"/>
                </a:solidFill>
              </a:rPr>
              <a:t>DXGI_OUTPUT_DESC</a:t>
            </a:r>
          </a:p>
          <a:p>
            <a:pPr indent="-228600" lvl="0" marL="457200" rtl="0" algn="just">
              <a:spcBef>
                <a:spcPts val="0"/>
              </a:spcBef>
              <a:buClr>
                <a:srgbClr val="999999"/>
              </a:buClr>
              <a:buChar char="●"/>
            </a:pPr>
            <a:r>
              <a:rPr lang="en">
                <a:solidFill>
                  <a:srgbClr val="999999"/>
                </a:solidFill>
              </a:rPr>
              <a:t>Display Modes			- DXGI_MODE_DESC</a:t>
            </a:r>
          </a:p>
          <a:p>
            <a:pPr indent="-292100" lvl="1" marL="914400" rtl="0" algn="just">
              <a:spcBef>
                <a:spcPts val="0"/>
              </a:spcBef>
              <a:buClr>
                <a:srgbClr val="666666"/>
              </a:buClr>
              <a:buSzPct val="100000"/>
              <a:buChar char="○"/>
            </a:pPr>
            <a:r>
              <a:rPr lang="en" sz="1000">
                <a:solidFill>
                  <a:srgbClr val="666666"/>
                </a:solidFill>
              </a:rPr>
              <a:t>_RATIONAL, _FORMAR, _MODE_SCALING, Width, Height and more</a:t>
            </a:r>
          </a:p>
          <a:p>
            <a:pPr indent="-228600" lvl="0" marL="457200" algn="just">
              <a:spcBef>
                <a:spcPts val="0"/>
              </a:spcBef>
              <a:buClr>
                <a:srgbClr val="999999"/>
              </a:buClr>
              <a:buChar char="●"/>
            </a:pPr>
            <a:r>
              <a:rPr lang="en">
                <a:solidFill>
                  <a:srgbClr val="999999"/>
                </a:solidFill>
              </a:rPr>
              <a:t>Data formats 			- DXGI_FORMAT_*</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lgn="just">
              <a:spcBef>
                <a:spcPts val="0"/>
              </a:spcBef>
              <a:spcAft>
                <a:spcPts val="0"/>
              </a:spcAft>
              <a:buNone/>
            </a:pPr>
            <a:r>
              <a:rPr lang="en" sz="1400"/>
              <a:t>The </a:t>
            </a:r>
            <a:r>
              <a:rPr lang="en" sz="1400" u="sng">
                <a:solidFill>
                  <a:schemeClr val="hlink"/>
                </a:solidFill>
                <a:hlinkClick r:id="rId3"/>
              </a:rPr>
              <a:t>Component Object Model</a:t>
            </a:r>
            <a:r>
              <a:rPr lang="en" sz="1400"/>
              <a:t> is a operating system-wide generic (template)  interface which we will use as “smart pointers” wrappers to count and manipulate resources. For our purpose, we only need to know:</a:t>
            </a:r>
          </a:p>
          <a:p>
            <a:pPr lvl="0" rtl="0" algn="just">
              <a:spcBef>
                <a:spcPts val="0"/>
              </a:spcBef>
              <a:spcAft>
                <a:spcPts val="0"/>
              </a:spcAft>
              <a:buNone/>
            </a:pPr>
            <a:r>
              <a:t/>
            </a:r>
            <a:endParaRPr sz="1400"/>
          </a:p>
          <a:p>
            <a:pPr indent="-317500" lvl="0" marL="457200" rtl="0" algn="just">
              <a:spcBef>
                <a:spcPts val="0"/>
              </a:spcBef>
              <a:spcAft>
                <a:spcPts val="0"/>
              </a:spcAft>
              <a:buSzPct val="100000"/>
              <a:buChar char="-"/>
            </a:pPr>
            <a:r>
              <a:rPr lang="en" sz="1400"/>
              <a:t>It is defined in the &lt;wrl.h&gt; header file - </a:t>
            </a:r>
            <a:r>
              <a:rPr lang="en" sz="1400">
                <a:latin typeface="Courier New"/>
                <a:ea typeface="Courier New"/>
                <a:cs typeface="Courier New"/>
                <a:sym typeface="Courier New"/>
              </a:rPr>
              <a:t>Windows::WRL::ComPtr</a:t>
            </a:r>
          </a:p>
          <a:p>
            <a:pPr indent="-317500" lvl="0" marL="457200" rtl="0" algn="just">
              <a:spcBef>
                <a:spcPts val="0"/>
              </a:spcBef>
              <a:spcAft>
                <a:spcPts val="0"/>
              </a:spcAft>
              <a:buSzPct val="100000"/>
              <a:buChar char="-"/>
            </a:pPr>
            <a:r>
              <a:rPr lang="en" sz="1400"/>
              <a:t>Each instance is counted by the system, when it is out of scope, it is auto-collected, and the counter decreased.</a:t>
            </a:r>
          </a:p>
          <a:p>
            <a:pPr indent="-317500" lvl="0" marL="457200" rtl="0" algn="just">
              <a:spcBef>
                <a:spcPts val="0"/>
              </a:spcBef>
              <a:spcAft>
                <a:spcPts val="0"/>
              </a:spcAft>
              <a:buSzPct val="100000"/>
              <a:buChar char="-"/>
            </a:pPr>
            <a:r>
              <a:rPr lang="en" sz="1400"/>
              <a:t>Each instance can be “released” either by using </a:t>
            </a:r>
            <a:r>
              <a:rPr lang="en" sz="1400">
                <a:solidFill>
                  <a:srgbClr val="E69138"/>
                </a:solidFill>
                <a:latin typeface="Courier New"/>
                <a:ea typeface="Courier New"/>
                <a:cs typeface="Courier New"/>
                <a:sym typeface="Courier New"/>
              </a:rPr>
              <a:t>.Reset()</a:t>
            </a:r>
            <a:r>
              <a:rPr lang="en" sz="1400"/>
              <a:t> or </a:t>
            </a:r>
            <a:r>
              <a:rPr lang="en" sz="1400">
                <a:solidFill>
                  <a:srgbClr val="8E7CC3"/>
                </a:solidFill>
              </a:rPr>
              <a:t>nullptr</a:t>
            </a:r>
          </a:p>
          <a:p>
            <a:pPr indent="457200" lvl="0" marL="457200" rtl="0" algn="just">
              <a:spcBef>
                <a:spcPts val="0"/>
              </a:spcBef>
              <a:spcAft>
                <a:spcPts val="0"/>
              </a:spcAft>
              <a:buNone/>
            </a:pPr>
            <a:r>
              <a:rPr lang="en" sz="1200">
                <a:solidFill>
                  <a:srgbClr val="999999"/>
                </a:solidFill>
              </a:rPr>
              <a:t>This ensures memory will be auto-collected</a:t>
            </a:r>
          </a:p>
          <a:p>
            <a:pPr indent="-317500" lvl="0" marL="457200" rtl="0" algn="just">
              <a:spcBef>
                <a:spcPts val="0"/>
              </a:spcBef>
              <a:spcAft>
                <a:spcPts val="0"/>
              </a:spcAft>
              <a:buSzPct val="100000"/>
              <a:buChar char="-"/>
            </a:pPr>
            <a:r>
              <a:rPr lang="en" sz="1400"/>
              <a:t>Any wrapped resource will provide two methods:</a:t>
            </a:r>
          </a:p>
          <a:p>
            <a:pPr indent="-228600" lvl="1" marL="914400" rtl="0" algn="just">
              <a:spcBef>
                <a:spcPts val="0"/>
              </a:spcBef>
              <a:spcAft>
                <a:spcPts val="0"/>
              </a:spcAft>
              <a:buChar char="-"/>
            </a:pPr>
            <a:r>
              <a:rPr lang="en">
                <a:solidFill>
                  <a:srgbClr val="E69138"/>
                </a:solidFill>
                <a:latin typeface="Courier New"/>
                <a:ea typeface="Courier New"/>
                <a:cs typeface="Courier New"/>
                <a:sym typeface="Courier New"/>
              </a:rPr>
              <a:t>Get()</a:t>
            </a:r>
            <a:r>
              <a:rPr lang="en"/>
              <a:t> - Will return the pointer of the Interface we wrapped with COM</a:t>
            </a:r>
          </a:p>
          <a:p>
            <a:pPr indent="-228600" lvl="1" marL="914400" rtl="0" algn="just">
              <a:spcBef>
                <a:spcPts val="0"/>
              </a:spcBef>
              <a:spcAft>
                <a:spcPts val="0"/>
              </a:spcAft>
              <a:buChar char="-"/>
            </a:pPr>
            <a:r>
              <a:rPr lang="en">
                <a:solidFill>
                  <a:srgbClr val="E69138"/>
                </a:solidFill>
                <a:latin typeface="Courier New"/>
                <a:ea typeface="Courier New"/>
                <a:cs typeface="Courier New"/>
                <a:sym typeface="Courier New"/>
              </a:rPr>
              <a:t>GetAddressOf()</a:t>
            </a:r>
            <a:r>
              <a:rPr lang="en"/>
              <a:t> returns the &amp; (address) of the wrapped interface</a:t>
            </a:r>
          </a:p>
          <a:p>
            <a:pPr indent="-317500" lvl="0" marL="457200" rtl="0" algn="just">
              <a:spcBef>
                <a:spcPts val="0"/>
              </a:spcBef>
              <a:spcAft>
                <a:spcPts val="0"/>
              </a:spcAft>
              <a:buSzPct val="100000"/>
              <a:buChar char="-"/>
            </a:pPr>
            <a:r>
              <a:rPr lang="en" sz="1400"/>
              <a:t>In Practice:</a:t>
            </a:r>
          </a:p>
          <a:p>
            <a:pPr indent="-228600" lvl="1" marL="914400" rtl="0" algn="just">
              <a:spcBef>
                <a:spcPts val="0"/>
              </a:spcBef>
              <a:spcAft>
                <a:spcPts val="0"/>
              </a:spcAft>
              <a:buChar char="-"/>
            </a:pPr>
            <a:r>
              <a:rPr lang="en">
                <a:solidFill>
                  <a:srgbClr val="93C47D"/>
                </a:solidFill>
              </a:rPr>
              <a:t>Good</a:t>
            </a:r>
            <a:r>
              <a:rPr lang="en"/>
              <a:t>		ComPtr&lt;IDXGISwapChain&gt; m_SwapChain;</a:t>
            </a:r>
          </a:p>
          <a:p>
            <a:pPr indent="-228600" lvl="1" marL="914400" rtl="0" algn="just">
              <a:spcBef>
                <a:spcPts val="0"/>
              </a:spcBef>
              <a:spcAft>
                <a:spcPts val="0"/>
              </a:spcAft>
              <a:buChar char="-"/>
            </a:pPr>
            <a:r>
              <a:rPr lang="en">
                <a:solidFill>
                  <a:srgbClr val="E06666"/>
                </a:solidFill>
              </a:rPr>
              <a:t>Bad</a:t>
            </a:r>
            <a:r>
              <a:rPr lang="en"/>
              <a:t>		IDXGISwapChain* m_SwapChain;</a:t>
            </a:r>
          </a:p>
        </p:txBody>
      </p:sp>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Components - COM</a:t>
            </a:r>
          </a:p>
        </p:txBody>
      </p:sp>
      <p:sp>
        <p:nvSpPr>
          <p:cNvPr id="172" name="Shape 172"/>
          <p:cNvSpPr/>
          <p:nvPr/>
        </p:nvSpPr>
        <p:spPr>
          <a:xfrm>
            <a:off x="7242250" y="4523410"/>
            <a:ext cx="1590000" cy="469800"/>
          </a:xfrm>
          <a:prstGeom prst="rect">
            <a:avLst/>
          </a:prstGeom>
          <a:solidFill>
            <a:srgbClr val="93C47D"/>
          </a:solidFill>
          <a:ln>
            <a:noFill/>
          </a:ln>
        </p:spPr>
        <p:txBody>
          <a:bodyPr anchorCtr="0" anchor="ctr" bIns="91425" lIns="91425" rIns="91425" tIns="91425">
            <a:noAutofit/>
          </a:bodyPr>
          <a:lstStyle/>
          <a:p>
            <a:pPr lvl="0" rtl="0" algn="ctr">
              <a:spcBef>
                <a:spcPts val="0"/>
              </a:spcBef>
              <a:buNone/>
            </a:pPr>
            <a:r>
              <a:rPr lang="en" sz="800">
                <a:solidFill>
                  <a:srgbClr val="FFFFFF"/>
                </a:solidFill>
              </a:rPr>
              <a:t>GPU</a:t>
            </a:r>
          </a:p>
          <a:p>
            <a:pPr lvl="0" rtl="0" algn="ctr">
              <a:spcBef>
                <a:spcPts val="0"/>
              </a:spcBef>
              <a:buNone/>
            </a:pPr>
            <a:r>
              <a:rPr lang="en" sz="800">
                <a:solidFill>
                  <a:srgbClr val="38761D"/>
                </a:solidFill>
              </a:rPr>
              <a:t>(NVIDIA / AMD)</a:t>
            </a:r>
          </a:p>
        </p:txBody>
      </p:sp>
      <p:sp>
        <p:nvSpPr>
          <p:cNvPr id="173" name="Shape 173"/>
          <p:cNvSpPr/>
          <p:nvPr/>
        </p:nvSpPr>
        <p:spPr>
          <a:xfrm>
            <a:off x="7242250" y="3583535"/>
            <a:ext cx="1209000" cy="469800"/>
          </a:xfrm>
          <a:prstGeom prst="rect">
            <a:avLst/>
          </a:prstGeom>
          <a:solidFill>
            <a:srgbClr val="E06666"/>
          </a:solidFill>
          <a:ln>
            <a:noFill/>
          </a:ln>
        </p:spPr>
        <p:txBody>
          <a:bodyPr anchorCtr="0" anchor="ctr" bIns="91425" lIns="91425" rIns="91425" tIns="91425">
            <a:noAutofit/>
          </a:bodyPr>
          <a:lstStyle/>
          <a:p>
            <a:pPr lvl="0" rtl="0" algn="ctr">
              <a:spcBef>
                <a:spcPts val="0"/>
              </a:spcBef>
              <a:buNone/>
            </a:pPr>
            <a:r>
              <a:rPr lang="en" sz="800">
                <a:solidFill>
                  <a:srgbClr val="FFFFFF"/>
                </a:solidFill>
              </a:rPr>
              <a:t>APIs</a:t>
            </a:r>
          </a:p>
          <a:p>
            <a:pPr lvl="0" rtl="0" algn="ctr">
              <a:spcBef>
                <a:spcPts val="0"/>
              </a:spcBef>
              <a:buNone/>
            </a:pPr>
            <a:r>
              <a:rPr lang="en" sz="800">
                <a:solidFill>
                  <a:srgbClr val="FFFFFF"/>
                </a:solidFill>
              </a:rPr>
              <a:t> </a:t>
            </a:r>
            <a:r>
              <a:rPr lang="en" sz="800">
                <a:solidFill>
                  <a:srgbClr val="990000"/>
                </a:solidFill>
              </a:rPr>
              <a:t>(D3D / D2D)</a:t>
            </a:r>
          </a:p>
        </p:txBody>
      </p:sp>
      <p:sp>
        <p:nvSpPr>
          <p:cNvPr id="174" name="Shape 174"/>
          <p:cNvSpPr/>
          <p:nvPr/>
        </p:nvSpPr>
        <p:spPr>
          <a:xfrm>
            <a:off x="7782848" y="2776724"/>
            <a:ext cx="508800" cy="508799"/>
          </a:xfrm>
          <a:prstGeom prst="ellipse">
            <a:avLst/>
          </a:prstGeom>
          <a:solidFill>
            <a:srgbClr val="E69138"/>
          </a:solidFill>
          <a:ln>
            <a:noFill/>
          </a:ln>
        </p:spPr>
        <p:txBody>
          <a:bodyPr anchorCtr="0" anchor="ctr" bIns="91425" lIns="91425" rIns="91425" tIns="91425">
            <a:noAutofit/>
          </a:bodyPr>
          <a:lstStyle/>
          <a:p>
            <a:pPr lvl="0" rtl="0" algn="ctr">
              <a:spcBef>
                <a:spcPts val="0"/>
              </a:spcBef>
              <a:buNone/>
            </a:pPr>
            <a:r>
              <a:rPr lang="en" sz="800">
                <a:solidFill>
                  <a:srgbClr val="FFFFFF"/>
                </a:solidFill>
              </a:rPr>
              <a:t>US</a:t>
            </a:r>
          </a:p>
        </p:txBody>
      </p:sp>
      <p:cxnSp>
        <p:nvCxnSpPr>
          <p:cNvPr id="175" name="Shape 175"/>
          <p:cNvCxnSpPr/>
          <p:nvPr/>
        </p:nvCxnSpPr>
        <p:spPr>
          <a:xfrm>
            <a:off x="7535832" y="4308255"/>
            <a:ext cx="0" cy="205500"/>
          </a:xfrm>
          <a:prstGeom prst="straightConnector1">
            <a:avLst/>
          </a:prstGeom>
          <a:noFill/>
          <a:ln cap="flat" cmpd="sng" w="19050">
            <a:solidFill>
              <a:srgbClr val="E06666"/>
            </a:solidFill>
            <a:prstDash val="solid"/>
            <a:round/>
            <a:headEnd len="lg" w="lg" type="none"/>
            <a:tailEnd len="lg" w="lg" type="stealth"/>
          </a:ln>
        </p:spPr>
      </p:cxnSp>
      <p:cxnSp>
        <p:nvCxnSpPr>
          <p:cNvPr id="176" name="Shape 176"/>
          <p:cNvCxnSpPr/>
          <p:nvPr/>
        </p:nvCxnSpPr>
        <p:spPr>
          <a:xfrm>
            <a:off x="8451301" y="4053189"/>
            <a:ext cx="0" cy="471300"/>
          </a:xfrm>
          <a:prstGeom prst="straightConnector1">
            <a:avLst/>
          </a:prstGeom>
          <a:noFill/>
          <a:ln cap="flat" cmpd="sng" w="19050">
            <a:solidFill>
              <a:srgbClr val="93C47D"/>
            </a:solidFill>
            <a:prstDash val="solid"/>
            <a:round/>
            <a:headEnd len="lg" w="lg" type="stealth"/>
            <a:tailEnd len="lg" w="lg" type="none"/>
          </a:ln>
        </p:spPr>
      </p:cxnSp>
      <p:cxnSp>
        <p:nvCxnSpPr>
          <p:cNvPr id="177" name="Shape 177"/>
          <p:cNvCxnSpPr>
            <a:stCxn id="174" idx="2"/>
            <a:endCxn id="178" idx="0"/>
          </p:cNvCxnSpPr>
          <p:nvPr/>
        </p:nvCxnSpPr>
        <p:spPr>
          <a:xfrm flipH="1">
            <a:off x="7535948" y="3031124"/>
            <a:ext cx="246900" cy="318299"/>
          </a:xfrm>
          <a:prstGeom prst="bentConnector2">
            <a:avLst/>
          </a:prstGeom>
          <a:noFill/>
          <a:ln cap="flat" cmpd="sng" w="9525">
            <a:solidFill>
              <a:srgbClr val="F6B26B"/>
            </a:solidFill>
            <a:prstDash val="solid"/>
            <a:round/>
            <a:headEnd len="lg" w="lg" type="none"/>
            <a:tailEnd len="lg" w="lg" type="stealth"/>
          </a:ln>
        </p:spPr>
      </p:cxnSp>
      <p:sp>
        <p:nvSpPr>
          <p:cNvPr id="178" name="Shape 178"/>
          <p:cNvSpPr/>
          <p:nvPr/>
        </p:nvSpPr>
        <p:spPr>
          <a:xfrm>
            <a:off x="7242250" y="3349477"/>
            <a:ext cx="587100" cy="2346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rPr lang="en" sz="800">
                <a:solidFill>
                  <a:srgbClr val="FFFFFF"/>
                </a:solidFill>
              </a:rPr>
              <a:t>APP</a:t>
            </a:r>
          </a:p>
        </p:txBody>
      </p:sp>
      <p:sp>
        <p:nvSpPr>
          <p:cNvPr id="179" name="Shape 179"/>
          <p:cNvSpPr/>
          <p:nvPr/>
        </p:nvSpPr>
        <p:spPr>
          <a:xfrm>
            <a:off x="7242250" y="4053189"/>
            <a:ext cx="587100" cy="2550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lang="en" sz="600">
                <a:solidFill>
                  <a:srgbClr val="990000"/>
                </a:solidFill>
              </a:rPr>
              <a:t>Descriptors</a:t>
            </a:r>
          </a:p>
        </p:txBody>
      </p:sp>
      <p:sp>
        <p:nvSpPr>
          <p:cNvPr id="180" name="Shape 180"/>
          <p:cNvSpPr/>
          <p:nvPr/>
        </p:nvSpPr>
        <p:spPr>
          <a:xfrm>
            <a:off x="8451305" y="3583535"/>
            <a:ext cx="381000" cy="469800"/>
          </a:xfrm>
          <a:prstGeom prst="rect">
            <a:avLst/>
          </a:prstGeom>
          <a:solidFill>
            <a:srgbClr val="F1C232"/>
          </a:solidFill>
          <a:ln>
            <a:noFill/>
          </a:ln>
        </p:spPr>
        <p:txBody>
          <a:bodyPr anchorCtr="0" anchor="ctr" bIns="91425" lIns="91425" rIns="91425" tIns="91425">
            <a:noAutofit/>
          </a:bodyPr>
          <a:lstStyle/>
          <a:p>
            <a:pPr lvl="0" rtl="0" algn="ctr">
              <a:spcBef>
                <a:spcPts val="0"/>
              </a:spcBef>
              <a:buNone/>
            </a:pPr>
            <a:r>
              <a:rPr lang="en" sz="600">
                <a:solidFill>
                  <a:srgbClr val="B45F06"/>
                </a:solidFill>
              </a:rPr>
              <a:t>DXGI</a:t>
            </a:r>
          </a:p>
        </p:txBody>
      </p:sp>
      <p:sp>
        <p:nvSpPr>
          <p:cNvPr id="181" name="Shape 181"/>
          <p:cNvSpPr/>
          <p:nvPr/>
        </p:nvSpPr>
        <p:spPr>
          <a:xfrm>
            <a:off x="8323500" y="3349475"/>
            <a:ext cx="508800" cy="234600"/>
          </a:xfrm>
          <a:prstGeom prst="rect">
            <a:avLst/>
          </a:prstGeom>
          <a:solidFill>
            <a:srgbClr val="E69138"/>
          </a:solidFill>
          <a:ln>
            <a:noFill/>
          </a:ln>
        </p:spPr>
        <p:txBody>
          <a:bodyPr anchorCtr="0" anchor="ctr" bIns="91425" lIns="91425" rIns="91425" tIns="91425">
            <a:noAutofit/>
          </a:bodyPr>
          <a:lstStyle/>
          <a:p>
            <a:pPr lvl="0">
              <a:spcBef>
                <a:spcPts val="0"/>
              </a:spcBef>
              <a:buNone/>
            </a:pPr>
            <a:r>
              <a:rPr lang="en" sz="1000">
                <a:solidFill>
                  <a:srgbClr val="FFFFFF"/>
                </a:solidFill>
              </a:rPr>
              <a:t>COM</a:t>
            </a:r>
          </a:p>
        </p:txBody>
      </p:sp>
      <p:cxnSp>
        <p:nvCxnSpPr>
          <p:cNvPr id="182" name="Shape 182"/>
          <p:cNvCxnSpPr>
            <a:stCxn id="178" idx="3"/>
            <a:endCxn id="181" idx="1"/>
          </p:cNvCxnSpPr>
          <p:nvPr/>
        </p:nvCxnSpPr>
        <p:spPr>
          <a:xfrm>
            <a:off x="7829350" y="3466777"/>
            <a:ext cx="494100" cy="0"/>
          </a:xfrm>
          <a:prstGeom prst="straightConnector1">
            <a:avLst/>
          </a:prstGeom>
          <a:noFill/>
          <a:ln cap="flat" cmpd="sng" w="9525">
            <a:solidFill>
              <a:srgbClr val="F1C232"/>
            </a:solidFill>
            <a:prstDash val="solid"/>
            <a:round/>
            <a:headEnd len="lg" w="lg" type="stealth"/>
            <a:tailEnd len="lg" w="lg" type="stealth"/>
          </a:ln>
        </p:spPr>
      </p:cxn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