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3E9045-2872-4C61-93A5-DCC78C1051A1}">
  <a:tblStyle styleId="{A13E9045-2872-4C61-93A5-DCC78C1051A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#slide=id.ged9fd085c_0_0" TargetMode="External"/><Relationship Id="rId10" Type="http://schemas.openxmlformats.org/officeDocument/2006/relationships/hyperlink" Target="#slide=id.g106058c022_0_4" TargetMode="External"/><Relationship Id="rId13" Type="http://schemas.openxmlformats.org/officeDocument/2006/relationships/hyperlink" Target="#slide=id.gee367dcd3_0_0" TargetMode="External"/><Relationship Id="rId12" Type="http://schemas.openxmlformats.org/officeDocument/2006/relationships/hyperlink" Target="#slide=id.g106a49814a_0_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fcf58743a_0_45" TargetMode="External"/><Relationship Id="rId4" Type="http://schemas.openxmlformats.org/officeDocument/2006/relationships/hyperlink" Target="#slide=next" TargetMode="External"/><Relationship Id="rId9" Type="http://schemas.openxmlformats.org/officeDocument/2006/relationships/hyperlink" Target="#slide=id.gfd4adbef5_0_16" TargetMode="External"/><Relationship Id="rId15" Type="http://schemas.openxmlformats.org/officeDocument/2006/relationships/hyperlink" Target="#slide=id.gef19382e3_0_0" TargetMode="External"/><Relationship Id="rId14" Type="http://schemas.openxmlformats.org/officeDocument/2006/relationships/hyperlink" Target="#slide=id.g10767ffeea_0_19" TargetMode="External"/><Relationship Id="rId17" Type="http://schemas.openxmlformats.org/officeDocument/2006/relationships/hyperlink" Target="#slide=id.g111c88a3ca_0_0" TargetMode="External"/><Relationship Id="rId16" Type="http://schemas.openxmlformats.org/officeDocument/2006/relationships/hyperlink" Target="#slide=id.gef19382e3_1_0" TargetMode="External"/><Relationship Id="rId5" Type="http://schemas.openxmlformats.org/officeDocument/2006/relationships/hyperlink" Target="#slide=id.gfcf58743a_0_78" TargetMode="External"/><Relationship Id="rId6" Type="http://schemas.openxmlformats.org/officeDocument/2006/relationships/hyperlink" Target="#slide=id.ged7c90bee_0_11" TargetMode="External"/><Relationship Id="rId7" Type="http://schemas.openxmlformats.org/officeDocument/2006/relationships/hyperlink" Target="#slide=id.ged7c90bee_0_42" TargetMode="External"/><Relationship Id="rId8" Type="http://schemas.openxmlformats.org/officeDocument/2006/relationships/hyperlink" Target="#slide=id.ged7c90bee_0_7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sdn.microsoft.com/en-us/library/windows/desktop/ee415574(v=vs.85).aspx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222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Mathematical Background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1357247" y="3377398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342596" y="1627446"/>
            <a:ext cx="0" cy="18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342596" y="3458409"/>
            <a:ext cx="20802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342550" y="1914796"/>
            <a:ext cx="556199" cy="1543799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6" name="Shape 226"/>
          <p:cNvCxnSpPr/>
          <p:nvPr/>
        </p:nvCxnSpPr>
        <p:spPr>
          <a:xfrm>
            <a:off x="342596" y="3458409"/>
            <a:ext cx="543299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7" name="Shape 227"/>
          <p:cNvSpPr/>
          <p:nvPr/>
        </p:nvSpPr>
        <p:spPr>
          <a:xfrm>
            <a:off x="1675090" y="3377395"/>
            <a:ext cx="162000" cy="16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544177" y="1507052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1081" y="3377395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n</a:t>
            </a: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800525" y="1471900"/>
            <a:ext cx="6031800" cy="19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 orthonormal set is a collection of vectors on which each vector is orthogonal (perpendicular) to each other.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Among other reasons, given to floating point precision errors, sometimes, these sets needs to be corrected.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Assume we want to correct </a:t>
            </a:r>
            <a:r>
              <a:rPr lang="en">
                <a:solidFill>
                  <a:srgbClr val="6AA84F"/>
                </a:solidFill>
              </a:rPr>
              <a:t>v</a:t>
            </a:r>
            <a:r>
              <a:rPr lang="en">
                <a:solidFill>
                  <a:srgbClr val="B7B7B7"/>
                </a:solidFill>
              </a:rPr>
              <a:t>’s position such that it becomes orthogonal to n. Note n is a unit vector (of length 1). We would simply need to move </a:t>
            </a:r>
            <a:r>
              <a:rPr lang="en">
                <a:solidFill>
                  <a:srgbClr val="6AA84F"/>
                </a:solidFill>
              </a:rPr>
              <a:t>v</a:t>
            </a:r>
            <a:r>
              <a:rPr lang="en">
                <a:solidFill>
                  <a:srgbClr val="B7B7B7"/>
                </a:solidFill>
              </a:rPr>
              <a:t> parallel to the y-axis.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 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>
            <a:off x="410877" y="1950475"/>
            <a:ext cx="418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3" name="Shape 233"/>
          <p:cNvSpPr txBox="1"/>
          <p:nvPr/>
        </p:nvSpPr>
        <p:spPr>
          <a:xfrm>
            <a:off x="278200" y="1644495"/>
            <a:ext cx="684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w</a:t>
            </a:r>
            <a:r>
              <a:rPr baseline="-25000" lang="en" sz="1000">
                <a:solidFill>
                  <a:srgbClr val="B7B7B7"/>
                </a:solidFill>
              </a:rPr>
              <a:t>0</a:t>
            </a:r>
          </a:p>
        </p:txBody>
      </p:sp>
      <p:sp>
        <p:nvSpPr>
          <p:cNvPr id="234" name="Shape 234"/>
          <p:cNvSpPr/>
          <p:nvPr/>
        </p:nvSpPr>
        <p:spPr>
          <a:xfrm>
            <a:off x="294178" y="1898885"/>
            <a:ext cx="103200" cy="1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26744" y="1862444"/>
            <a:ext cx="349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w</a:t>
            </a:r>
            <a:r>
              <a:rPr baseline="-25000" lang="en" sz="1000">
                <a:solidFill>
                  <a:srgbClr val="FFD966"/>
                </a:solidFill>
              </a:rPr>
              <a:t>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42600" y="3946250"/>
            <a:ext cx="84897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Note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if w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= PROJ(v on n) , then </a:t>
            </a:r>
            <a:r>
              <a:rPr lang="en">
                <a:solidFill>
                  <a:srgbClr val="FF9900"/>
                </a:solidFill>
              </a:rPr>
              <a:t>w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v - PROJ(v on 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Now if v = w</a:t>
            </a:r>
            <a:r>
              <a:rPr baseline="-25000" lang="en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, then v is orthogonal to 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257200" y="3979700"/>
            <a:ext cx="35751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The vector orthogonal to n, can also be expressed 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w</a:t>
            </a:r>
            <a:r>
              <a:rPr baseline="-25000" lang="en">
                <a:solidFill>
                  <a:srgbClr val="FFD966"/>
                </a:solidFill>
              </a:rPr>
              <a:t>1</a:t>
            </a:r>
            <a:r>
              <a:rPr lang="en">
                <a:solidFill>
                  <a:srgbClr val="FFD966"/>
                </a:solidFill>
              </a:rPr>
              <a:t> = PERP(v to n) = v - PROJ(v on n)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451081" y="3377395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  <a:r>
              <a:rPr baseline="-25000" lang="en">
                <a:solidFill>
                  <a:srgbClr val="93C47D"/>
                </a:solidFill>
              </a:rPr>
              <a:t>1</a:t>
            </a:r>
          </a:p>
        </p:txBody>
      </p:sp>
      <p:sp>
        <p:nvSpPr>
          <p:cNvPr id="244" name="Shape 244"/>
          <p:cNvSpPr/>
          <p:nvPr/>
        </p:nvSpPr>
        <p:spPr>
          <a:xfrm>
            <a:off x="342600" y="2976875"/>
            <a:ext cx="1494599" cy="481500"/>
          </a:xfrm>
          <a:prstGeom prst="parallelogram">
            <a:avLst>
              <a:gd fmla="val 119412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357247" y="3377398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342596" y="1627446"/>
            <a:ext cx="0" cy="18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342596" y="3458409"/>
            <a:ext cx="20802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49" name="Shape 249"/>
          <p:cNvCxnSpPr/>
          <p:nvPr/>
        </p:nvCxnSpPr>
        <p:spPr>
          <a:xfrm flipH="1" rot="10800000">
            <a:off x="342550" y="1914796"/>
            <a:ext cx="556199" cy="1543799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0" name="Shape 250"/>
          <p:cNvCxnSpPr/>
          <p:nvPr/>
        </p:nvCxnSpPr>
        <p:spPr>
          <a:xfrm>
            <a:off x="342596" y="3458409"/>
            <a:ext cx="543299" cy="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51" name="Shape 251"/>
          <p:cNvSpPr/>
          <p:nvPr/>
        </p:nvSpPr>
        <p:spPr>
          <a:xfrm>
            <a:off x="1675090" y="3377395"/>
            <a:ext cx="162000" cy="16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544177" y="1507052"/>
            <a:ext cx="797699" cy="5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  <a:r>
              <a:rPr baseline="-25000" lang="en">
                <a:solidFill>
                  <a:srgbClr val="93C47D"/>
                </a:solidFill>
              </a:rPr>
              <a:t>0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78200" y="1644495"/>
            <a:ext cx="684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w</a:t>
            </a:r>
            <a:r>
              <a:rPr baseline="-25000" lang="en" sz="1000">
                <a:solidFill>
                  <a:srgbClr val="B7B7B7"/>
                </a:solidFill>
              </a:rPr>
              <a:t>0</a:t>
            </a:r>
          </a:p>
        </p:txBody>
      </p:sp>
      <p:sp>
        <p:nvSpPr>
          <p:cNvPr id="254" name="Shape 254"/>
          <p:cNvSpPr/>
          <p:nvPr/>
        </p:nvSpPr>
        <p:spPr>
          <a:xfrm>
            <a:off x="294178" y="1898885"/>
            <a:ext cx="103200" cy="1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26744" y="1862444"/>
            <a:ext cx="349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</a:rPr>
              <a:t>w</a:t>
            </a:r>
            <a:r>
              <a:rPr baseline="-25000" lang="en" sz="1000">
                <a:solidFill>
                  <a:srgbClr val="B7B7B7"/>
                </a:solidFill>
              </a:rPr>
              <a:t>1</a:t>
            </a:r>
          </a:p>
        </p:txBody>
      </p:sp>
      <p:cxnSp>
        <p:nvCxnSpPr>
          <p:cNvPr id="256" name="Shape 256"/>
          <p:cNvCxnSpPr/>
          <p:nvPr/>
        </p:nvCxnSpPr>
        <p:spPr>
          <a:xfrm flipH="1" rot="10800000">
            <a:off x="342550" y="2608800"/>
            <a:ext cx="976500" cy="849599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410877" y="1950475"/>
            <a:ext cx="418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58" name="Shape 258"/>
          <p:cNvSpPr txBox="1"/>
          <p:nvPr/>
        </p:nvSpPr>
        <p:spPr>
          <a:xfrm>
            <a:off x="2454700" y="3254400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x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8225" y="1254300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59197" y="2281688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z</a:t>
            </a:r>
          </a:p>
        </p:txBody>
      </p:sp>
      <p:cxnSp>
        <p:nvCxnSpPr>
          <p:cNvPr id="261" name="Shape 261"/>
          <p:cNvCxnSpPr/>
          <p:nvPr/>
        </p:nvCxnSpPr>
        <p:spPr>
          <a:xfrm flipH="1" rot="10800000">
            <a:off x="342550" y="2621999"/>
            <a:ext cx="1503600" cy="8364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2" name="Shape 262"/>
          <p:cNvSpPr txBox="1"/>
          <p:nvPr/>
        </p:nvSpPr>
        <p:spPr>
          <a:xfrm>
            <a:off x="1675103" y="2277998"/>
            <a:ext cx="515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  <a:r>
              <a:rPr baseline="-25000" lang="en">
                <a:solidFill>
                  <a:srgbClr val="93C47D"/>
                </a:solidFill>
              </a:rPr>
              <a:t>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134050" y="1471900"/>
            <a:ext cx="5370900" cy="19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For 3 vectors, for instance, we follow the same procedure with an addition: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indent="-304800" lvl="0" marL="457200" rtl="0" algn="just">
              <a:spcBef>
                <a:spcPts val="0"/>
              </a:spcBef>
              <a:buClr>
                <a:srgbClr val="B7B7B7"/>
              </a:buClr>
              <a:buSzPct val="100000"/>
              <a:buAutoNum type="arabicPeriod"/>
            </a:pPr>
            <a:r>
              <a:rPr lang="en" sz="1200">
                <a:solidFill>
                  <a:srgbClr val="B7B7B7"/>
                </a:solidFill>
              </a:rPr>
              <a:t>V</a:t>
            </a:r>
            <a:r>
              <a:rPr baseline="-25000" lang="en" sz="1200">
                <a:solidFill>
                  <a:srgbClr val="B7B7B7"/>
                </a:solidFill>
              </a:rPr>
              <a:t>0</a:t>
            </a:r>
            <a:r>
              <a:rPr lang="en" sz="1200">
                <a:solidFill>
                  <a:srgbClr val="B7B7B7"/>
                </a:solidFill>
              </a:rPr>
              <a:t> has to be orthogonal to V</a:t>
            </a:r>
            <a:r>
              <a:rPr baseline="-25000" lang="en" sz="1200">
                <a:solidFill>
                  <a:srgbClr val="B7B7B7"/>
                </a:solidFill>
              </a:rPr>
              <a:t>1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aseline="-25000" sz="1200">
              <a:solidFill>
                <a:srgbClr val="B7B7B7"/>
              </a:solidFill>
            </a:endParaRPr>
          </a:p>
          <a:p>
            <a:pPr indent="-304800" lvl="0" marL="457200" rtl="0" algn="just">
              <a:spcBef>
                <a:spcPts val="0"/>
              </a:spcBef>
              <a:buClr>
                <a:srgbClr val="B7B7B7"/>
              </a:buClr>
              <a:buSzPct val="100000"/>
              <a:buAutoNum type="arabicPeriod"/>
            </a:pPr>
            <a:r>
              <a:rPr lang="en" sz="1200">
                <a:solidFill>
                  <a:srgbClr val="B7B7B7"/>
                </a:solidFill>
              </a:rPr>
              <a:t>Now V</a:t>
            </a:r>
            <a:r>
              <a:rPr baseline="-25000" lang="en" sz="1200">
                <a:solidFill>
                  <a:srgbClr val="B7B7B7"/>
                </a:solidFill>
              </a:rPr>
              <a:t>2</a:t>
            </a:r>
            <a:r>
              <a:rPr lang="en" sz="1200">
                <a:solidFill>
                  <a:srgbClr val="B7B7B7"/>
                </a:solidFill>
              </a:rPr>
              <a:t> need to be: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indent="-304800" lvl="1" marL="914400" rtl="0" algn="just">
              <a:spcBef>
                <a:spcPts val="0"/>
              </a:spcBef>
              <a:buClr>
                <a:srgbClr val="B7B7B7"/>
              </a:buClr>
              <a:buSzPct val="100000"/>
              <a:buAutoNum type="alphaLcPeriod"/>
            </a:pPr>
            <a:r>
              <a:rPr lang="en" sz="1200">
                <a:solidFill>
                  <a:srgbClr val="B7B7B7"/>
                </a:solidFill>
              </a:rPr>
              <a:t>made orthogonal to V</a:t>
            </a:r>
            <a:r>
              <a:rPr baseline="-25000" lang="en" sz="1200">
                <a:solidFill>
                  <a:srgbClr val="B7B7B7"/>
                </a:solidFill>
              </a:rPr>
              <a:t>0</a:t>
            </a:r>
          </a:p>
          <a:p>
            <a:pPr indent="-304800" lvl="1" marL="914400" rtl="0" algn="just">
              <a:spcBef>
                <a:spcPts val="0"/>
              </a:spcBef>
              <a:buClr>
                <a:srgbClr val="B7B7B7"/>
              </a:buClr>
              <a:buSzPct val="100000"/>
              <a:buAutoNum type="alphaLcPeriod"/>
            </a:pPr>
            <a:r>
              <a:rPr lang="en" sz="1200">
                <a:solidFill>
                  <a:srgbClr val="B7B7B7"/>
                </a:solidFill>
              </a:rPr>
              <a:t>made orthogonal to V</a:t>
            </a:r>
            <a:r>
              <a:rPr baseline="-25000" lang="en" sz="1200">
                <a:solidFill>
                  <a:srgbClr val="B7B7B7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This procedure is generalized by the Gram-Schmidt Orthogonalization algorithm.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 </a:t>
            </a:r>
          </a:p>
        </p:txBody>
      </p:sp>
      <p:sp>
        <p:nvSpPr>
          <p:cNvPr id="264" name="Shape 264"/>
          <p:cNvSpPr/>
          <p:nvPr/>
        </p:nvSpPr>
        <p:spPr>
          <a:xfrm rot="-2539381">
            <a:off x="-32157" y="2509977"/>
            <a:ext cx="1312620" cy="584196"/>
          </a:xfrm>
          <a:prstGeom prst="parallelogram">
            <a:avLst>
              <a:gd fmla="val 92616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342600" y="3946250"/>
            <a:ext cx="84897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if 	</a:t>
            </a:r>
            <a:r>
              <a:rPr lang="en">
                <a:solidFill>
                  <a:srgbClr val="FF9900"/>
                </a:solidFill>
              </a:rPr>
              <a:t>w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v</a:t>
            </a:r>
            <a:r>
              <a:rPr baseline="-25000" lang="en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 - PROJ(v</a:t>
            </a:r>
            <a:r>
              <a:rPr baseline="-25000" lang="en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 on v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B7B7B7"/>
                </a:solidFill>
              </a:rPr>
              <a:t>				-	Make v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orthogonal to v</a:t>
            </a:r>
            <a:r>
              <a:rPr baseline="-25000" lang="en">
                <a:solidFill>
                  <a:srgbClr val="B7B7B7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then	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- PROJ(v</a:t>
            </a:r>
            <a:r>
              <a:rPr baseline="-25000" lang="en">
                <a:solidFill>
                  <a:srgbClr val="FF9900"/>
                </a:solidFill>
              </a:rPr>
              <a:t>2 </a:t>
            </a:r>
            <a:r>
              <a:rPr lang="en">
                <a:solidFill>
                  <a:srgbClr val="FF9900"/>
                </a:solidFill>
              </a:rPr>
              <a:t>on v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) - PROJ(v</a:t>
            </a:r>
            <a:r>
              <a:rPr baseline="-25000" lang="en">
                <a:solidFill>
                  <a:srgbClr val="FF9900"/>
                </a:solidFill>
              </a:rPr>
              <a:t>2 </a:t>
            </a:r>
            <a:r>
              <a:rPr lang="en">
                <a:solidFill>
                  <a:srgbClr val="FF9900"/>
                </a:solidFill>
              </a:rPr>
              <a:t>on w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B7B7B7"/>
                </a:solidFill>
              </a:rPr>
              <a:t>		-	Make v</a:t>
            </a:r>
            <a:r>
              <a:rPr baseline="-25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orthogonal to v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and v</a:t>
            </a:r>
            <a:r>
              <a:rPr baseline="-25000" lang="en">
                <a:solidFill>
                  <a:srgbClr val="B7B7B7"/>
                </a:solidFill>
              </a:rPr>
              <a:t>1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1382700" y="2702525"/>
            <a:ext cx="0" cy="213899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1382562" y="2642069"/>
            <a:ext cx="3093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8" name="Shape 26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Gram-Schmidt </a:t>
            </a:r>
            <a:r>
              <a:rPr lang="en"/>
              <a:t>Orthogonalization Process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Let v</a:t>
            </a:r>
            <a:r>
              <a:rPr baseline="-25000" lang="en"/>
              <a:t>0</a:t>
            </a:r>
            <a:r>
              <a:rPr lang="en"/>
              <a:t> = w</a:t>
            </a:r>
            <a:r>
              <a:rPr baseline="-25000" lang="en"/>
              <a:t>0</a:t>
            </a:r>
            <a:r>
              <a:rPr lang="en"/>
              <a:t> (unit vector)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every vector 1 &lt;= i &lt;= n-1 (n-1 since we used v</a:t>
            </a:r>
            <a:r>
              <a:rPr baseline="-25000" lang="en"/>
              <a:t>0</a:t>
            </a:r>
            <a:r>
              <a:rPr lang="en"/>
              <a:t> already)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W</a:t>
            </a:r>
            <a:r>
              <a:rPr baseline="-25000" lang="en">
                <a:solidFill>
                  <a:srgbClr val="E69138"/>
                </a:solidFill>
              </a:rPr>
              <a:t>i</a:t>
            </a:r>
            <a:r>
              <a:rPr lang="en">
                <a:solidFill>
                  <a:srgbClr val="E69138"/>
                </a:solidFill>
              </a:rPr>
              <a:t> = v</a:t>
            </a:r>
            <a:r>
              <a:rPr baseline="-25000" lang="en">
                <a:solidFill>
                  <a:srgbClr val="E69138"/>
                </a:solidFill>
              </a:rPr>
              <a:t>i</a:t>
            </a:r>
            <a:r>
              <a:rPr lang="en">
                <a:solidFill>
                  <a:srgbClr val="E69138"/>
                </a:solidFill>
              </a:rPr>
              <a:t> - SUM</a:t>
            </a:r>
            <a:r>
              <a:rPr baseline="-25000" lang="en">
                <a:solidFill>
                  <a:srgbClr val="E69138"/>
                </a:solidFill>
              </a:rPr>
              <a:t>j = 0 → i - 1 </a:t>
            </a:r>
            <a:r>
              <a:rPr lang="en">
                <a:solidFill>
                  <a:srgbClr val="E69138"/>
                </a:solidFill>
              </a:rPr>
              <a:t>(proj</a:t>
            </a:r>
            <a:r>
              <a:rPr baseline="-25000" lang="en">
                <a:solidFill>
                  <a:srgbClr val="E69138"/>
                </a:solidFill>
              </a:rPr>
              <a:t>wj</a:t>
            </a:r>
            <a:r>
              <a:rPr lang="en">
                <a:solidFill>
                  <a:srgbClr val="E69138"/>
                </a:solidFill>
              </a:rPr>
              <a:t>(v</a:t>
            </a:r>
            <a:r>
              <a:rPr baseline="-25000" lang="en">
                <a:solidFill>
                  <a:srgbClr val="E69138"/>
                </a:solidFill>
              </a:rPr>
              <a:t>i</a:t>
            </a:r>
            <a:r>
              <a:rPr lang="en">
                <a:solidFill>
                  <a:srgbClr val="E69138"/>
                </a:solidFill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 to orthogonalize a set of three vectors: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</a:t>
            </a:r>
            <a:r>
              <a:rPr baseline="-25000" lang="en"/>
              <a:t>0</a:t>
            </a:r>
            <a:r>
              <a:rPr lang="en"/>
              <a:t> = w</a:t>
            </a:r>
            <a:r>
              <a:rPr baseline="-25000" lang="en"/>
              <a:t>0</a:t>
            </a:r>
            <a:r>
              <a:rPr lang="en"/>
              <a:t> → Then w</a:t>
            </a:r>
            <a:r>
              <a:rPr baseline="-25000" lang="en"/>
              <a:t>1</a:t>
            </a:r>
            <a:r>
              <a:rPr lang="en"/>
              <a:t> = v</a:t>
            </a:r>
            <a:r>
              <a:rPr baseline="-25000" lang="en"/>
              <a:t>1</a:t>
            </a:r>
            <a:r>
              <a:rPr lang="en"/>
              <a:t> - proj</a:t>
            </a:r>
            <a:r>
              <a:rPr baseline="-25000" lang="en"/>
              <a:t>v1</a:t>
            </a:r>
            <a:r>
              <a:rPr lang="en"/>
              <a:t>(w</a:t>
            </a:r>
            <a:r>
              <a:rPr baseline="-25000" lang="en"/>
              <a:t>0</a:t>
            </a:r>
            <a:r>
              <a:rPr lang="en"/>
              <a:t>) → Then w</a:t>
            </a:r>
            <a:r>
              <a:rPr baseline="-25000" lang="en"/>
              <a:t>2</a:t>
            </a:r>
            <a:r>
              <a:rPr lang="en"/>
              <a:t> = v</a:t>
            </a:r>
            <a:r>
              <a:rPr baseline="-25000" lang="en"/>
              <a:t>2</a:t>
            </a:r>
            <a:r>
              <a:rPr lang="en"/>
              <a:t> - proj</a:t>
            </a:r>
            <a:r>
              <a:rPr baseline="-25000" lang="en"/>
              <a:t>v2</a:t>
            </a:r>
            <a:r>
              <a:rPr lang="en"/>
              <a:t>(w</a:t>
            </a:r>
            <a:r>
              <a:rPr baseline="-25000" lang="en"/>
              <a:t>1</a:t>
            </a:r>
            <a:r>
              <a:rPr lang="en"/>
              <a:t>) - proj</a:t>
            </a:r>
            <a:r>
              <a:rPr baseline="-25000" lang="en"/>
              <a:t>v2</a:t>
            </a:r>
            <a:r>
              <a:rPr lang="en"/>
              <a:t>(w</a:t>
            </a:r>
            <a:r>
              <a:rPr baseline="-25000" lang="en"/>
              <a:t>0</a:t>
            </a:r>
            <a:r>
              <a:rPr lang="en"/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READ proj</a:t>
            </a:r>
            <a:r>
              <a:rPr baseline="-25000" lang="en">
                <a:solidFill>
                  <a:srgbClr val="666666"/>
                </a:solidFill>
              </a:rPr>
              <a:t>u</a:t>
            </a:r>
            <a:r>
              <a:rPr lang="en">
                <a:solidFill>
                  <a:srgbClr val="666666"/>
                </a:solidFill>
              </a:rPr>
              <a:t>(v) → Vector v projected on vector u</a:t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7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Plane Projection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Given a 3D plane, we can exclude a component of a vector’s orientation by: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proj</a:t>
            </a:r>
            <a:r>
              <a:rPr baseline="-25000" lang="en">
                <a:solidFill>
                  <a:srgbClr val="E69138"/>
                </a:solidFill>
              </a:rPr>
              <a:t>v</a:t>
            </a:r>
            <a:r>
              <a:rPr lang="en">
                <a:solidFill>
                  <a:srgbClr val="E69138"/>
                </a:solidFill>
              </a:rPr>
              <a:t>(plane</a:t>
            </a:r>
            <a:r>
              <a:rPr baseline="-25000" lang="en">
                <a:solidFill>
                  <a:srgbClr val="E69138"/>
                </a:solidFill>
              </a:rPr>
              <a:t>xz</a:t>
            </a:r>
            <a:r>
              <a:rPr lang="en">
                <a:solidFill>
                  <a:srgbClr val="E69138"/>
                </a:solidFill>
              </a:rPr>
              <a:t>)</a:t>
            </a:r>
            <a:r>
              <a:rPr lang="en">
                <a:solidFill>
                  <a:srgbClr val="FFD966"/>
                </a:solidFill>
              </a:rPr>
              <a:t> = </a:t>
            </a:r>
            <a:r>
              <a:rPr lang="en">
                <a:solidFill>
                  <a:srgbClr val="6FA8DC"/>
                </a:solidFill>
              </a:rPr>
              <a:t>v</a:t>
            </a:r>
            <a:r>
              <a:rPr lang="en">
                <a:solidFill>
                  <a:srgbClr val="FFD966"/>
                </a:solidFill>
              </a:rPr>
              <a:t> - </a:t>
            </a:r>
            <a:r>
              <a:rPr lang="en">
                <a:solidFill>
                  <a:srgbClr val="93C47D"/>
                </a:solidFill>
              </a:rPr>
              <a:t>projec</a:t>
            </a:r>
            <a:r>
              <a:rPr baseline="-25000" lang="en">
                <a:solidFill>
                  <a:srgbClr val="93C47D"/>
                </a:solidFill>
              </a:rPr>
              <a:t>v</a:t>
            </a:r>
            <a:r>
              <a:rPr lang="en">
                <a:solidFill>
                  <a:srgbClr val="93C47D"/>
                </a:solidFill>
              </a:rPr>
              <a:t>(n</a:t>
            </a:r>
            <a:r>
              <a:rPr baseline="-25000" lang="en">
                <a:solidFill>
                  <a:srgbClr val="93C47D"/>
                </a:solidFill>
              </a:rPr>
              <a:t>y</a:t>
            </a:r>
            <a:r>
              <a:rPr lang="en">
                <a:solidFill>
                  <a:srgbClr val="93C47D"/>
                </a:solidFill>
              </a:rPr>
              <a:t>)</a:t>
            </a: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1261804" y="2654400"/>
            <a:ext cx="0" cy="1198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3" name="Shape 283"/>
          <p:cNvCxnSpPr/>
          <p:nvPr/>
        </p:nvCxnSpPr>
        <p:spPr>
          <a:xfrm flipH="1">
            <a:off x="616504" y="3853068"/>
            <a:ext cx="645300" cy="645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261800" y="3853068"/>
            <a:ext cx="1423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5" name="Shape 285"/>
          <p:cNvCxnSpPr/>
          <p:nvPr/>
        </p:nvCxnSpPr>
        <p:spPr>
          <a:xfrm flipH="1" rot="10800000">
            <a:off x="1261804" y="3345168"/>
            <a:ext cx="907200" cy="5079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86" name="Shape 286"/>
          <p:cNvCxnSpPr/>
          <p:nvPr/>
        </p:nvCxnSpPr>
        <p:spPr>
          <a:xfrm>
            <a:off x="1295091" y="3869780"/>
            <a:ext cx="890700" cy="2415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2169144" y="3886358"/>
            <a:ext cx="0" cy="2082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>
            <a:off x="1003712" y="4127956"/>
            <a:ext cx="1165499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9" name="Shape 289"/>
          <p:cNvSpPr txBox="1"/>
          <p:nvPr/>
        </p:nvSpPr>
        <p:spPr>
          <a:xfrm>
            <a:off x="4310050" y="2927725"/>
            <a:ext cx="3679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This is really useful when we need to calculate an angle for orientation or any other use which doesn’t need all components of a vector.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713025" y="3666175"/>
            <a:ext cx="450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x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36500" y="2280600"/>
            <a:ext cx="450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y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12300" y="4408475"/>
            <a:ext cx="450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z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1258258" y="3359508"/>
            <a:ext cx="0" cy="465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294" name="Shape 29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93C47D"/>
                </a:solidFill>
              </a:rPr>
              <a:t>Cross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Orthogonalization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25" y="1471475"/>
            <a:ext cx="8520599" cy="345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Cross product is only defined for 3D vectors, and it results in yet another vector, w, which is mutually orthogonal to both the original operands.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The operations are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 = u </a:t>
            </a:r>
            <a:r>
              <a:rPr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 v = (u</a:t>
            </a:r>
            <a:r>
              <a:rPr baseline="-25000" lang="en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 - u</a:t>
            </a:r>
            <a:r>
              <a:rPr baseline="-25000" lang="en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 , u</a:t>
            </a:r>
            <a:r>
              <a:rPr baseline="-25000" lang="en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 - u</a:t>
            </a:r>
            <a:r>
              <a:rPr baseline="-25000" lang="en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z</a:t>
            </a:r>
            <a:r>
              <a:rPr lang="en">
                <a:solidFill>
                  <a:srgbClr val="FF9900"/>
                </a:solidFill>
              </a:rPr>
              <a:t> , u</a:t>
            </a:r>
            <a:r>
              <a:rPr baseline="-25000" lang="en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 - u</a:t>
            </a:r>
            <a:r>
              <a:rPr baseline="-25000" lang="en">
                <a:solidFill>
                  <a:srgbClr val="FF9900"/>
                </a:solidFill>
              </a:rPr>
              <a:t>y</a:t>
            </a:r>
            <a:r>
              <a:rPr lang="en">
                <a:solidFill>
                  <a:srgbClr val="FF9900"/>
                </a:solidFill>
              </a:rPr>
              <a:t>v</a:t>
            </a:r>
            <a:r>
              <a:rPr baseline="-25000" lang="en">
                <a:solidFill>
                  <a:srgbClr val="FF9900"/>
                </a:solidFill>
              </a:rPr>
              <a:t>x</a:t>
            </a:r>
            <a:r>
              <a:rPr lang="en">
                <a:solidFill>
                  <a:srgbClr val="FF9900"/>
                </a:solidFill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Assume u = (1,3,-1) and v = (2,1,0) then u </a:t>
            </a:r>
            <a:r>
              <a:rPr lang="en" sz="1200">
                <a:solidFill>
                  <a:srgbClr val="FFD966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 v = ( 3*0 - (-1)*1 , (-1)*2 - 1*0 , 1*1 - 3*2 ) = </a:t>
            </a:r>
            <a:r>
              <a:rPr lang="en" sz="1200">
                <a:solidFill>
                  <a:srgbClr val="93C47D"/>
                </a:solidFill>
              </a:rPr>
              <a:t>( 1 , -2 , -5 ) =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now DOTP(u , w) = DOTP(v , w) = 0 , hence </a:t>
            </a:r>
            <a:r>
              <a:rPr lang="en" sz="1200">
                <a:solidFill>
                  <a:srgbClr val="9FC5E8"/>
                </a:solidFill>
              </a:rPr>
              <a:t>w is indeed orthogonal to both u and v</a:t>
            </a:r>
            <a:r>
              <a:rPr lang="en" sz="1200">
                <a:solidFill>
                  <a:srgbClr val="B7B7B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Furthermore, we could use a modified version of dot product and cross product in </a:t>
            </a:r>
            <a:r>
              <a:rPr lang="en" sz="1200">
                <a:solidFill>
                  <a:srgbClr val="6FA8DC"/>
                </a:solidFill>
              </a:rPr>
              <a:t>2D </a:t>
            </a:r>
            <a:r>
              <a:rPr lang="en" sz="1200">
                <a:solidFill>
                  <a:srgbClr val="B7B7B7"/>
                </a:solidFill>
              </a:rPr>
              <a:t>vectors to find an orthogonal vector w from a given 2D vector u. Let u’ = ( - u</a:t>
            </a:r>
            <a:r>
              <a:rPr baseline="-25000" lang="en" sz="12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 ,</a:t>
            </a:r>
            <a:r>
              <a:rPr baseline="-25000" lang="en" sz="1200">
                <a:solidFill>
                  <a:srgbClr val="B7B7B7"/>
                </a:solidFill>
              </a:rPr>
              <a:t> </a:t>
            </a:r>
            <a:r>
              <a:rPr lang="en" sz="1200">
                <a:solidFill>
                  <a:srgbClr val="B7B7B7"/>
                </a:solidFill>
              </a:rPr>
              <a:t>u</a:t>
            </a:r>
            <a:r>
              <a:rPr baseline="-25000" lang="en" sz="1200">
                <a:solidFill>
                  <a:srgbClr val="B7B7B7"/>
                </a:solidFill>
              </a:rPr>
              <a:t>y </a:t>
            </a:r>
            <a:r>
              <a:rPr lang="en" sz="1200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DOTP(u,u’) = DOTP ( (u</a:t>
            </a:r>
            <a:r>
              <a:rPr baseline="-25000" lang="en" sz="12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u</a:t>
            </a:r>
            <a:r>
              <a:rPr baseline="-25000" lang="en" sz="12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) , (- u’</a:t>
            </a:r>
            <a:r>
              <a:rPr baseline="-25000" lang="en" sz="12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u’</a:t>
            </a:r>
            <a:r>
              <a:rPr baseline="-25000" lang="en" sz="12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) ) = u</a:t>
            </a:r>
            <a:r>
              <a:rPr baseline="-25000" lang="en" sz="12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(-u’</a:t>
            </a:r>
            <a:r>
              <a:rPr baseline="-25000" lang="en" sz="12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) + u</a:t>
            </a:r>
            <a:r>
              <a:rPr baseline="-25000" lang="en" sz="1200">
                <a:solidFill>
                  <a:srgbClr val="B7B7B7"/>
                </a:solidFill>
              </a:rPr>
              <a:t>y</a:t>
            </a:r>
            <a:r>
              <a:rPr lang="en" sz="1200">
                <a:solidFill>
                  <a:srgbClr val="B7B7B7"/>
                </a:solidFill>
              </a:rPr>
              <a:t>u’</a:t>
            </a:r>
            <a:r>
              <a:rPr baseline="-25000" lang="en" sz="1200">
                <a:solidFill>
                  <a:srgbClr val="B7B7B7"/>
                </a:solidFill>
              </a:rPr>
              <a:t>x</a:t>
            </a:r>
            <a:r>
              <a:rPr lang="en" sz="1200">
                <a:solidFill>
                  <a:srgbClr val="B7B7B7"/>
                </a:solidFill>
              </a:rPr>
              <a:t> = 0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e.g. given u (1 , -3) = 1*- (-3) + (-3)*1 = 0 - observe that DOTP( u , -u ) also holds true.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4954466" y="4477053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w</a:t>
            </a:r>
            <a:r>
              <a:rPr baseline="-25000" lang="en" sz="800">
                <a:solidFill>
                  <a:srgbClr val="F1C232"/>
                </a:solidFill>
              </a:rPr>
              <a:t>0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093189" y="4181572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w</a:t>
            </a:r>
            <a:r>
              <a:rPr baseline="-25000" lang="en" sz="800">
                <a:solidFill>
                  <a:srgbClr val="F1C232"/>
                </a:solidFill>
              </a:rPr>
              <a:t>1</a:t>
            </a:r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Cross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21375" y="1397900"/>
            <a:ext cx="81132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Given a set of vectors V {v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, v</a:t>
            </a:r>
            <a:r>
              <a:rPr baseline="-25000" lang="en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, v</a:t>
            </a:r>
            <a:r>
              <a:rPr baseline="-25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}, we can correct their position to obtain an orthonormal set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 {w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, w</a:t>
            </a:r>
            <a:r>
              <a:rPr baseline="-25000" lang="en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, w</a:t>
            </a:r>
            <a:r>
              <a:rPr baseline="-25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}. We do this by using dot product twice.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Recall that the product of cross product is a third vector orthogonal to both operands.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For this, we first need to select a vector in V, say v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. Let NORM(v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) = w</a:t>
            </a:r>
            <a:r>
              <a:rPr baseline="-25000" lang="en">
                <a:solidFill>
                  <a:srgbClr val="B7B7B7"/>
                </a:solidFill>
              </a:rPr>
              <a:t>0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Then we let w</a:t>
            </a:r>
            <a:r>
              <a:rPr baseline="-25000" lang="en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= w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x v</a:t>
            </a:r>
            <a:r>
              <a:rPr baseline="-25000" lang="en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 / NORM(w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x v</a:t>
            </a:r>
            <a:r>
              <a:rPr baseline="-25000" lang="en">
                <a:solidFill>
                  <a:srgbClr val="B7B7B7"/>
                </a:solidFill>
              </a:rPr>
              <a:t>1</a:t>
            </a:r>
            <a:r>
              <a:rPr lang="en">
                <a:solidFill>
                  <a:srgbClr val="B7B7B7"/>
                </a:solidFill>
              </a:rPr>
              <a:t>) . This yields to an orthogonal vector to w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and v</a:t>
            </a:r>
            <a:r>
              <a:rPr baseline="-25000" lang="en">
                <a:solidFill>
                  <a:srgbClr val="B7B7B7"/>
                </a:solidFill>
              </a:rPr>
              <a:t>1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And finally it follows that w</a:t>
            </a:r>
            <a:r>
              <a:rPr baseline="-25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=  w</a:t>
            </a:r>
            <a:r>
              <a:rPr baseline="-25000" lang="en">
                <a:solidFill>
                  <a:srgbClr val="B7B7B7"/>
                </a:solidFill>
              </a:rPr>
              <a:t>0</a:t>
            </a:r>
            <a:r>
              <a:rPr lang="en">
                <a:solidFill>
                  <a:srgbClr val="B7B7B7"/>
                </a:solidFill>
              </a:rPr>
              <a:t> x w</a:t>
            </a:r>
            <a:r>
              <a:rPr baseline="-25000" lang="en">
                <a:solidFill>
                  <a:srgbClr val="B7B7B7"/>
                </a:solidFill>
              </a:rPr>
              <a:t>1</a:t>
            </a:r>
          </a:p>
        </p:txBody>
      </p:sp>
      <p:cxnSp>
        <p:nvCxnSpPr>
          <p:cNvPr id="310" name="Shape 310"/>
          <p:cNvCxnSpPr/>
          <p:nvPr/>
        </p:nvCxnSpPr>
        <p:spPr>
          <a:xfrm>
            <a:off x="723237" y="4003525"/>
            <a:ext cx="0" cy="742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723237" y="4746025"/>
            <a:ext cx="882899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12" name="Shape 312"/>
          <p:cNvCxnSpPr/>
          <p:nvPr/>
        </p:nvCxnSpPr>
        <p:spPr>
          <a:xfrm flipH="1">
            <a:off x="723237" y="4381525"/>
            <a:ext cx="364500" cy="364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723237" y="4746025"/>
            <a:ext cx="662099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14" name="Shape 314"/>
          <p:cNvCxnSpPr/>
          <p:nvPr/>
        </p:nvCxnSpPr>
        <p:spPr>
          <a:xfrm>
            <a:off x="723237" y="4746025"/>
            <a:ext cx="321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15" name="Shape 315"/>
          <p:cNvSpPr txBox="1"/>
          <p:nvPr/>
        </p:nvSpPr>
        <p:spPr>
          <a:xfrm>
            <a:off x="464037" y="4760475"/>
            <a:ext cx="1195499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NORM(v</a:t>
            </a:r>
            <a:r>
              <a:rPr baseline="-25000" lang="en" sz="1000">
                <a:solidFill>
                  <a:srgbClr val="F1C232"/>
                </a:solidFill>
              </a:rPr>
              <a:t>0</a:t>
            </a:r>
            <a:r>
              <a:rPr lang="en" sz="1000">
                <a:solidFill>
                  <a:srgbClr val="F1C232"/>
                </a:solidFill>
              </a:rPr>
              <a:t>) = w</a:t>
            </a:r>
            <a:r>
              <a:rPr baseline="-25000" lang="en" sz="1000">
                <a:solidFill>
                  <a:srgbClr val="F1C232"/>
                </a:solidFill>
              </a:rPr>
              <a:t>0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2349837" y="4025200"/>
            <a:ext cx="0" cy="742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2349837" y="4767700"/>
            <a:ext cx="882899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18" name="Shape 318"/>
          <p:cNvCxnSpPr/>
          <p:nvPr/>
        </p:nvCxnSpPr>
        <p:spPr>
          <a:xfrm flipH="1">
            <a:off x="2349837" y="4403200"/>
            <a:ext cx="364500" cy="364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2349837" y="4767700"/>
            <a:ext cx="662099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0" name="Shape 320"/>
          <p:cNvCxnSpPr/>
          <p:nvPr/>
        </p:nvCxnSpPr>
        <p:spPr>
          <a:xfrm>
            <a:off x="2349837" y="4767700"/>
            <a:ext cx="3210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2349837" y="3938200"/>
            <a:ext cx="371100" cy="829499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22" name="Shape 322"/>
          <p:cNvSpPr txBox="1"/>
          <p:nvPr/>
        </p:nvSpPr>
        <p:spPr>
          <a:xfrm>
            <a:off x="2540428" y="4266100"/>
            <a:ext cx="1966199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w</a:t>
            </a:r>
            <a:r>
              <a:rPr baseline="-25000" lang="en" sz="1000">
                <a:solidFill>
                  <a:srgbClr val="F1C232"/>
                </a:solidFill>
              </a:rPr>
              <a:t>1</a:t>
            </a:r>
            <a:r>
              <a:rPr lang="en" sz="1000"/>
              <a:t> </a:t>
            </a:r>
            <a:r>
              <a:rPr lang="en" sz="1000">
                <a:solidFill>
                  <a:srgbClr val="F1C232"/>
                </a:solidFill>
              </a:rPr>
              <a:t>= w</a:t>
            </a:r>
            <a:r>
              <a:rPr baseline="-25000" lang="en" sz="1000">
                <a:solidFill>
                  <a:srgbClr val="F1C232"/>
                </a:solidFill>
              </a:rPr>
              <a:t>0 </a:t>
            </a:r>
            <a:r>
              <a:rPr lang="en" sz="1000">
                <a:solidFill>
                  <a:srgbClr val="F1C232"/>
                </a:solidFill>
              </a:rPr>
              <a:t>x v</a:t>
            </a:r>
            <a:r>
              <a:rPr baseline="-25000" lang="en" sz="1000">
                <a:solidFill>
                  <a:srgbClr val="F1C232"/>
                </a:solidFill>
              </a:rPr>
              <a:t>1</a:t>
            </a:r>
            <a:r>
              <a:rPr lang="en" sz="1000">
                <a:solidFill>
                  <a:srgbClr val="F1C232"/>
                </a:solidFill>
              </a:rPr>
              <a:t> / NOMR(w</a:t>
            </a:r>
            <a:r>
              <a:rPr baseline="-25000" lang="en" sz="1000">
                <a:solidFill>
                  <a:srgbClr val="F1C232"/>
                </a:solidFill>
              </a:rPr>
              <a:t>0</a:t>
            </a:r>
            <a:r>
              <a:rPr lang="en" sz="1000">
                <a:solidFill>
                  <a:srgbClr val="F1C232"/>
                </a:solidFill>
              </a:rPr>
              <a:t>x v</a:t>
            </a:r>
            <a:r>
              <a:rPr baseline="-25000" lang="en" sz="1000">
                <a:solidFill>
                  <a:srgbClr val="F1C232"/>
                </a:solidFill>
              </a:rPr>
              <a:t>1</a:t>
            </a:r>
            <a:r>
              <a:rPr lang="en" sz="1000">
                <a:solidFill>
                  <a:srgbClr val="F1C232"/>
                </a:solidFill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151314" y="4486132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v</a:t>
            </a:r>
            <a:r>
              <a:rPr baseline="-25000" lang="en" sz="800">
                <a:solidFill>
                  <a:srgbClr val="F1C232"/>
                </a:solidFill>
              </a:rPr>
              <a:t>0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438491" y="4506741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w</a:t>
            </a:r>
            <a:r>
              <a:rPr baseline="-25000" lang="en" sz="800">
                <a:solidFill>
                  <a:srgbClr val="F1C232"/>
                </a:solidFill>
              </a:rPr>
              <a:t>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590591" y="3769541"/>
            <a:ext cx="401399" cy="2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v</a:t>
            </a:r>
            <a:r>
              <a:rPr baseline="-25000" lang="en" sz="800">
                <a:solidFill>
                  <a:srgbClr val="F1C232"/>
                </a:solidFill>
              </a:rPr>
              <a:t>1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4865812" y="3995512"/>
            <a:ext cx="0" cy="742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4865812" y="4738012"/>
            <a:ext cx="882899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28" name="Shape 328"/>
          <p:cNvCxnSpPr/>
          <p:nvPr/>
        </p:nvCxnSpPr>
        <p:spPr>
          <a:xfrm flipH="1">
            <a:off x="4865812" y="4373512"/>
            <a:ext cx="364500" cy="3645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29" name="Shape 329"/>
          <p:cNvCxnSpPr/>
          <p:nvPr/>
        </p:nvCxnSpPr>
        <p:spPr>
          <a:xfrm>
            <a:off x="4865812" y="4738012"/>
            <a:ext cx="662099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0" name="Shape 330"/>
          <p:cNvCxnSpPr/>
          <p:nvPr/>
        </p:nvCxnSpPr>
        <p:spPr>
          <a:xfrm>
            <a:off x="4865812" y="4738012"/>
            <a:ext cx="321000" cy="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1" name="Shape 331"/>
          <p:cNvCxnSpPr/>
          <p:nvPr/>
        </p:nvCxnSpPr>
        <p:spPr>
          <a:xfrm flipH="1" rot="10800000">
            <a:off x="4865812" y="3908512"/>
            <a:ext cx="371100" cy="829499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2" name="Shape 332"/>
          <p:cNvCxnSpPr/>
          <p:nvPr/>
        </p:nvCxnSpPr>
        <p:spPr>
          <a:xfrm rot="10800000">
            <a:off x="4865812" y="4426812"/>
            <a:ext cx="0" cy="316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33" name="Shape 333"/>
          <p:cNvSpPr txBox="1"/>
          <p:nvPr/>
        </p:nvSpPr>
        <p:spPr>
          <a:xfrm>
            <a:off x="4706937" y="4760483"/>
            <a:ext cx="936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w</a:t>
            </a:r>
            <a:r>
              <a:rPr baseline="-25000" lang="en" sz="1000">
                <a:solidFill>
                  <a:srgbClr val="F1C232"/>
                </a:solidFill>
              </a:rPr>
              <a:t>2</a:t>
            </a:r>
            <a:r>
              <a:rPr lang="en" sz="1000"/>
              <a:t> </a:t>
            </a:r>
            <a:r>
              <a:rPr lang="en" sz="1000">
                <a:solidFill>
                  <a:srgbClr val="F1C232"/>
                </a:solidFill>
              </a:rPr>
              <a:t>= w</a:t>
            </a:r>
            <a:r>
              <a:rPr baseline="-25000" lang="en" sz="1000">
                <a:solidFill>
                  <a:srgbClr val="F1C232"/>
                </a:solidFill>
              </a:rPr>
              <a:t>0 </a:t>
            </a:r>
            <a:r>
              <a:rPr lang="en" sz="1000">
                <a:solidFill>
                  <a:srgbClr val="F1C232"/>
                </a:solidFill>
              </a:rPr>
              <a:t>x w</a:t>
            </a:r>
            <a:r>
              <a:rPr baseline="-25000" lang="en" sz="1000">
                <a:solidFill>
                  <a:srgbClr val="F1C232"/>
                </a:solidFill>
              </a:rPr>
              <a:t>1</a:t>
            </a:r>
          </a:p>
        </p:txBody>
      </p:sp>
      <p:sp>
        <p:nvSpPr>
          <p:cNvPr id="334" name="Shape 334"/>
          <p:cNvSpPr/>
          <p:nvPr/>
        </p:nvSpPr>
        <p:spPr>
          <a:xfrm>
            <a:off x="6039775" y="3832550"/>
            <a:ext cx="220800" cy="118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6414300" y="4212800"/>
            <a:ext cx="2066699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 = { w</a:t>
            </a:r>
            <a:r>
              <a:rPr baseline="-25000" lang="en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 , w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, w</a:t>
            </a:r>
            <a:r>
              <a:rPr baseline="-25000" lang="en">
                <a:solidFill>
                  <a:srgbClr val="FF9900"/>
                </a:solidFill>
              </a:rPr>
              <a:t>2 </a:t>
            </a:r>
            <a:r>
              <a:rPr lang="en">
                <a:solidFill>
                  <a:srgbClr val="FF9900"/>
                </a:solidFill>
              </a:rPr>
              <a:t>}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Floating Point Operations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doing calculation, we are always risking to suffer from floating point precision loses.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Two ways to handle this: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1)	Define Delta-Tolerance value of, for instance, 0.0001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|floatA - floatB| &lt;= Delta-Tolerance → OK!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2)	Use API built in functions for comparing vectors.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A matrix is a two dimensional array of components, with </a:t>
            </a:r>
            <a:r>
              <a:rPr b="1" lang="en">
                <a:solidFill>
                  <a:srgbClr val="6FA8DC"/>
                </a:solidFill>
              </a:rPr>
              <a:t>m</a:t>
            </a:r>
            <a:r>
              <a:rPr lang="en"/>
              <a:t> rows and </a:t>
            </a:r>
            <a:r>
              <a:rPr b="1" lang="en">
                <a:solidFill>
                  <a:srgbClr val="6FA8DC"/>
                </a:solidFill>
              </a:rPr>
              <a:t>n</a:t>
            </a:r>
            <a:r>
              <a:rPr lang="en"/>
              <a:t> columns.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/>
              <a:t>We use matrices to represent and express transform operations as linear combinations on vectors.</a:t>
            </a:r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350" name="Shape 350"/>
          <p:cNvSpPr/>
          <p:nvPr/>
        </p:nvSpPr>
        <p:spPr>
          <a:xfrm>
            <a:off x="708975" y="2795825"/>
            <a:ext cx="86999" cy="1043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 rot="10800000">
            <a:off x="1807100" y="2795824"/>
            <a:ext cx="86999" cy="1043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47150" y="3160475"/>
            <a:ext cx="5216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 =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08975" y="2795823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6FA8DC"/>
                </a:solidFill>
              </a:rPr>
              <a:t>M</a:t>
            </a:r>
            <a:r>
              <a:rPr baseline="-25000" lang="en" sz="1000">
                <a:solidFill>
                  <a:srgbClr val="6FA8DC"/>
                </a:solidFill>
              </a:rPr>
              <a:t>11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453400" y="3525123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FA8DC"/>
                </a:solidFill>
              </a:rPr>
              <a:t>M</a:t>
            </a:r>
            <a:r>
              <a:rPr baseline="-25000" lang="en" sz="1000">
                <a:solidFill>
                  <a:srgbClr val="6FA8DC"/>
                </a:solidFill>
              </a:rPr>
              <a:t>mn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1070177" y="3123602"/>
            <a:ext cx="441300" cy="44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56" name="Shape 356"/>
          <p:cNvSpPr txBox="1"/>
          <p:nvPr/>
        </p:nvSpPr>
        <p:spPr>
          <a:xfrm>
            <a:off x="2648675" y="2795725"/>
            <a:ext cx="6183599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Given a matrix M, each component of the matrix is expressed as </a:t>
            </a:r>
            <a:r>
              <a:rPr lang="en">
                <a:solidFill>
                  <a:srgbClr val="6FA8DC"/>
                </a:solidFill>
              </a:rPr>
              <a:t>M</a:t>
            </a:r>
            <a:r>
              <a:rPr baseline="-25000" lang="en">
                <a:solidFill>
                  <a:srgbClr val="6FA8DC"/>
                </a:solidFill>
              </a:rPr>
              <a:t>row col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>
              <a:solidFill>
                <a:srgbClr val="6FA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Single column / row matrices are known as </a:t>
            </a:r>
            <a:r>
              <a:rPr lang="en">
                <a:solidFill>
                  <a:srgbClr val="93C47D"/>
                </a:solidFill>
              </a:rPr>
              <a:t>COLUMN / ROW vectors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Notation-wise, we can refer to an entire row / column of a matrix by: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M</a:t>
            </a:r>
            <a:r>
              <a:rPr baseline="-25000" lang="en">
                <a:solidFill>
                  <a:srgbClr val="B7B7B7"/>
                </a:solidFill>
              </a:rPr>
              <a:t>k,* 	</a:t>
            </a:r>
            <a:r>
              <a:rPr lang="en">
                <a:solidFill>
                  <a:srgbClr val="B7B7B7"/>
                </a:solidFill>
              </a:rPr>
              <a:t>- row k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M</a:t>
            </a:r>
            <a:r>
              <a:rPr baseline="-25000" lang="en">
                <a:solidFill>
                  <a:srgbClr val="B7B7B7"/>
                </a:solidFill>
              </a:rPr>
              <a:t>*,k 	</a:t>
            </a:r>
            <a:r>
              <a:rPr lang="en">
                <a:solidFill>
                  <a:srgbClr val="B7B7B7"/>
                </a:solidFill>
              </a:rPr>
              <a:t>- col k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2053375" y="2795725"/>
            <a:ext cx="0" cy="10302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58" name="Shape 358"/>
          <p:cNvCxnSpPr/>
          <p:nvPr/>
        </p:nvCxnSpPr>
        <p:spPr>
          <a:xfrm>
            <a:off x="708975" y="3971650"/>
            <a:ext cx="12039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59" name="Shape 359"/>
          <p:cNvSpPr txBox="1"/>
          <p:nvPr/>
        </p:nvSpPr>
        <p:spPr>
          <a:xfrm>
            <a:off x="1925391" y="3153623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FA8DC"/>
                </a:solidFill>
              </a:rPr>
              <a:t>m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070462" y="3866067"/>
            <a:ext cx="4406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FA8DC"/>
                </a:solidFill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367" name="Shape 367"/>
          <p:cNvSpPr/>
          <p:nvPr/>
        </p:nvSpPr>
        <p:spPr>
          <a:xfrm>
            <a:off x="2639450" y="4327475"/>
            <a:ext cx="809400" cy="6488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68" name="Shape 368"/>
          <p:cNvGraphicFramePr/>
          <p:nvPr/>
        </p:nvGraphicFramePr>
        <p:xfrm>
          <a:off x="2674677" y="434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382850"/>
                <a:gridCol w="3828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9" name="Shape 369"/>
          <p:cNvSpPr txBox="1"/>
          <p:nvPr/>
        </p:nvSpPr>
        <p:spPr>
          <a:xfrm>
            <a:off x="2131250" y="44512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sp>
        <p:nvSpPr>
          <p:cNvPr id="370" name="Shape 370"/>
          <p:cNvSpPr/>
          <p:nvPr/>
        </p:nvSpPr>
        <p:spPr>
          <a:xfrm>
            <a:off x="4383725" y="4345250"/>
            <a:ext cx="418200" cy="6488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71" name="Shape 371"/>
          <p:cNvGraphicFramePr/>
          <p:nvPr/>
        </p:nvGraphicFramePr>
        <p:xfrm>
          <a:off x="4418951" y="43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3828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B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72" name="Shape 372"/>
          <p:cNvSpPr txBox="1"/>
          <p:nvPr/>
        </p:nvSpPr>
        <p:spPr>
          <a:xfrm>
            <a:off x="3875525" y="446900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B =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440375" y="446900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9FC5E8"/>
                </a:solidFill>
              </a:rPr>
              <a:t>x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4810400" y="44512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=</a:t>
            </a:r>
          </a:p>
        </p:txBody>
      </p:sp>
      <p:sp>
        <p:nvSpPr>
          <p:cNvPr id="375" name="Shape 375"/>
          <p:cNvSpPr/>
          <p:nvPr/>
        </p:nvSpPr>
        <p:spPr>
          <a:xfrm>
            <a:off x="5745275" y="4327475"/>
            <a:ext cx="1232400" cy="6488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76" name="Shape 376"/>
          <p:cNvGraphicFramePr/>
          <p:nvPr/>
        </p:nvGraphicFramePr>
        <p:xfrm>
          <a:off x="5780501" y="434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12322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*  B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+ 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1,2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*  B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*  B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1,1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 + A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2,2</a:t>
                      </a:r>
                      <a:r>
                        <a:rPr lang="en" sz="800">
                          <a:solidFill>
                            <a:srgbClr val="FFD966"/>
                          </a:solidFill>
                        </a:rPr>
                        <a:t>*  B</a:t>
                      </a:r>
                      <a:r>
                        <a:rPr baseline="-25000" lang="en" sz="800">
                          <a:solidFill>
                            <a:srgbClr val="FFD966"/>
                          </a:solidFill>
                        </a:rPr>
                        <a:t>2,1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77" name="Shape 377"/>
          <p:cNvSpPr txBox="1"/>
          <p:nvPr/>
        </p:nvSpPr>
        <p:spPr>
          <a:xfrm>
            <a:off x="5237075" y="44512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 → 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Some basic operations include </a:t>
            </a:r>
            <a:r>
              <a:rPr lang="en">
                <a:solidFill>
                  <a:srgbClr val="6FA8DC"/>
                </a:solidFill>
              </a:rPr>
              <a:t>addition, subtraction, multiplication and scaling.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Of course, only equal size matrices (same </a:t>
            </a:r>
            <a:r>
              <a:rPr b="1" lang="en" sz="1200">
                <a:solidFill>
                  <a:srgbClr val="666666"/>
                </a:solidFill>
              </a:rPr>
              <a:t>m </a:t>
            </a:r>
            <a:r>
              <a:rPr lang="en" sz="1200">
                <a:solidFill>
                  <a:srgbClr val="666666"/>
                </a:solidFill>
              </a:rPr>
              <a:t>and </a:t>
            </a:r>
            <a:r>
              <a:rPr b="1" lang="en" sz="1200">
                <a:solidFill>
                  <a:srgbClr val="666666"/>
                </a:solidFill>
              </a:rPr>
              <a:t>n</a:t>
            </a:r>
            <a:r>
              <a:rPr lang="en" sz="1200">
                <a:solidFill>
                  <a:srgbClr val="666666"/>
                </a:solidFill>
              </a:rPr>
              <a:t>) can be added and subtracted, since those operations are carried components-wise.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Two matrices, A and B, can only be multiplied if and only if A’s columns equals to B’s rows. </a:t>
            </a:r>
            <a:r>
              <a:rPr lang="en" sz="1600">
                <a:solidFill>
                  <a:srgbClr val="E06666"/>
                </a:solidFill>
              </a:rPr>
              <a:t>Multiplication is, </a:t>
            </a:r>
            <a:r>
              <a:rPr lang="en" sz="1600">
                <a:solidFill>
                  <a:srgbClr val="999999"/>
                </a:solidFill>
              </a:rPr>
              <a:t>not generally</a:t>
            </a:r>
            <a:r>
              <a:rPr lang="en" sz="1600">
                <a:solidFill>
                  <a:srgbClr val="E06666"/>
                </a:solidFill>
              </a:rPr>
              <a:t>, commutative </a:t>
            </a:r>
            <a:r>
              <a:rPr lang="en" sz="1600">
                <a:solidFill>
                  <a:srgbClr val="93C47D"/>
                </a:solidFill>
              </a:rPr>
              <a:t>but yes associative - A(BC) = (AB)C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Assume A is a m x n matrix while B is a n x p one,then A x B = C of size m x p.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 x B = C where C</a:t>
            </a:r>
            <a:r>
              <a:rPr baseline="-25000" lang="en">
                <a:solidFill>
                  <a:srgbClr val="FF9900"/>
                </a:solidFill>
              </a:rPr>
              <a:t>ij</a:t>
            </a:r>
            <a:r>
              <a:rPr lang="en">
                <a:solidFill>
                  <a:srgbClr val="FF9900"/>
                </a:solidFill>
              </a:rPr>
              <a:t> = DOTP(A</a:t>
            </a:r>
            <a:r>
              <a:rPr baseline="-25000" lang="en">
                <a:solidFill>
                  <a:srgbClr val="FF9900"/>
                </a:solidFill>
              </a:rPr>
              <a:t>i,*</a:t>
            </a:r>
            <a:r>
              <a:rPr lang="en">
                <a:solidFill>
                  <a:srgbClr val="FF9900"/>
                </a:solidFill>
              </a:rPr>
              <a:t>,B</a:t>
            </a:r>
            <a:r>
              <a:rPr baseline="-25000" lang="en">
                <a:solidFill>
                  <a:srgbClr val="FF9900"/>
                </a:solidFill>
              </a:rPr>
              <a:t>*,j</a:t>
            </a:r>
            <a:r>
              <a:rPr lang="en">
                <a:solidFill>
                  <a:srgbClr val="FF9900"/>
                </a:solidFill>
              </a:rPr>
              <a:t>)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e.g.	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599" cy="302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Linear Combinations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Used for vector-matrix multiplications. Given a vector v and a matrix A,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The product of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F9900"/>
                </a:solidFill>
              </a:rPr>
              <a:t>vA = ( v</a:t>
            </a:r>
            <a:r>
              <a:rPr baseline="-25000" lang="en" sz="1400">
                <a:solidFill>
                  <a:srgbClr val="FF9900"/>
                </a:solidFill>
              </a:rPr>
              <a:t>1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baseline="-25000" lang="en" sz="1400">
                <a:solidFill>
                  <a:srgbClr val="FF9900"/>
                </a:solidFill>
              </a:rPr>
              <a:t>1,1</a:t>
            </a:r>
            <a:r>
              <a:rPr lang="en" sz="1400">
                <a:solidFill>
                  <a:srgbClr val="FF9900"/>
                </a:solidFill>
              </a:rPr>
              <a:t> + … + v</a:t>
            </a:r>
            <a:r>
              <a:rPr baseline="-25000" lang="en" sz="1400">
                <a:solidFill>
                  <a:srgbClr val="FF9900"/>
                </a:solidFill>
              </a:rPr>
              <a:t>n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baseline="-25000" lang="en" sz="1400">
                <a:solidFill>
                  <a:srgbClr val="FF9900"/>
                </a:solidFill>
              </a:rPr>
              <a:t>1,m</a:t>
            </a:r>
            <a:r>
              <a:rPr lang="en" sz="1400">
                <a:solidFill>
                  <a:srgbClr val="FF9900"/>
                </a:solidFill>
              </a:rPr>
              <a:t> , … , v</a:t>
            </a:r>
            <a:r>
              <a:rPr baseline="-25000" lang="en" sz="1400">
                <a:solidFill>
                  <a:srgbClr val="FF9900"/>
                </a:solidFill>
              </a:rPr>
              <a:t>1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baseline="-25000" lang="en" sz="1400">
                <a:solidFill>
                  <a:srgbClr val="FF9900"/>
                </a:solidFill>
              </a:rPr>
              <a:t>n,1</a:t>
            </a:r>
            <a:r>
              <a:rPr lang="en" sz="1400">
                <a:solidFill>
                  <a:srgbClr val="FF9900"/>
                </a:solidFill>
              </a:rPr>
              <a:t> + … + v</a:t>
            </a:r>
            <a:r>
              <a:rPr baseline="-25000" lang="en" sz="1400">
                <a:solidFill>
                  <a:srgbClr val="FF9900"/>
                </a:solidFill>
              </a:rPr>
              <a:t>n</a:t>
            </a:r>
            <a:r>
              <a:rPr lang="en" sz="1400">
                <a:solidFill>
                  <a:srgbClr val="FF9900"/>
                </a:solidFill>
              </a:rPr>
              <a:t> * A</a:t>
            </a:r>
            <a:r>
              <a:rPr baseline="-25000" lang="en" sz="1400">
                <a:solidFill>
                  <a:srgbClr val="FF9900"/>
                </a:solidFill>
              </a:rPr>
              <a:t>n,m</a:t>
            </a:r>
            <a:r>
              <a:rPr lang="en" sz="1400">
                <a:solidFill>
                  <a:srgbClr val="FF9900"/>
                </a:solidFill>
              </a:rPr>
              <a:t>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Transposing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	</a:t>
            </a:r>
            <a:r>
              <a:rPr lang="en" sz="1400"/>
              <a:t>Simply inverting the row,col assignment of each component.</a:t>
            </a:r>
          </a:p>
        </p:txBody>
      </p:sp>
      <p:sp>
        <p:nvSpPr>
          <p:cNvPr id="386" name="Shape 386"/>
          <p:cNvSpPr/>
          <p:nvPr/>
        </p:nvSpPr>
        <p:spPr>
          <a:xfrm>
            <a:off x="819900" y="4320775"/>
            <a:ext cx="809400" cy="6488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87" name="Shape 387"/>
          <p:cNvGraphicFramePr/>
          <p:nvPr/>
        </p:nvGraphicFramePr>
        <p:xfrm>
          <a:off x="855127" y="43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382850"/>
                <a:gridCol w="3828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311700" y="44445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sp>
        <p:nvSpPr>
          <p:cNvPr id="389" name="Shape 389"/>
          <p:cNvSpPr/>
          <p:nvPr/>
        </p:nvSpPr>
        <p:spPr>
          <a:xfrm>
            <a:off x="2858475" y="4320775"/>
            <a:ext cx="809400" cy="6488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90" name="Shape 390"/>
          <p:cNvGraphicFramePr/>
          <p:nvPr/>
        </p:nvGraphicFramePr>
        <p:xfrm>
          <a:off x="2893702" y="43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382850"/>
                <a:gridCol w="3828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1" name="Shape 391"/>
          <p:cNvSpPr txBox="1"/>
          <p:nvPr/>
        </p:nvSpPr>
        <p:spPr>
          <a:xfrm>
            <a:off x="2350275" y="44445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</a:t>
            </a:r>
            <a:r>
              <a:rPr baseline="30000" lang="en" sz="1200">
                <a:solidFill>
                  <a:srgbClr val="FF9900"/>
                </a:solidFill>
              </a:rPr>
              <a:t>T</a:t>
            </a:r>
            <a:r>
              <a:rPr lang="en" sz="1200">
                <a:solidFill>
                  <a:srgbClr val="FF9900"/>
                </a:solidFill>
              </a:rPr>
              <a:t> =</a:t>
            </a:r>
          </a:p>
        </p:txBody>
      </p:sp>
      <p:cxnSp>
        <p:nvCxnSpPr>
          <p:cNvPr id="392" name="Shape 392"/>
          <p:cNvCxnSpPr>
            <a:endCxn id="391" idx="1"/>
          </p:cNvCxnSpPr>
          <p:nvPr/>
        </p:nvCxnSpPr>
        <p:spPr>
          <a:xfrm>
            <a:off x="1832475" y="4645225"/>
            <a:ext cx="5178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93" name="Shape 393"/>
          <p:cNvSpPr txBox="1"/>
          <p:nvPr/>
        </p:nvSpPr>
        <p:spPr>
          <a:xfrm>
            <a:off x="4274000" y="3906100"/>
            <a:ext cx="4558200" cy="12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Properties: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(A+B)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 	= A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 + B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(cA)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 		= cA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(AB)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		= B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A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)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		= A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(A</a:t>
            </a:r>
            <a:r>
              <a:rPr baseline="30000" lang="en" sz="1200">
                <a:solidFill>
                  <a:srgbClr val="B7B7B7"/>
                </a:solidFill>
              </a:rPr>
              <a:t>-1</a:t>
            </a:r>
            <a:r>
              <a:rPr lang="en" sz="1200">
                <a:solidFill>
                  <a:srgbClr val="B7B7B7"/>
                </a:solidFill>
              </a:rPr>
              <a:t>)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		= (A</a:t>
            </a:r>
            <a:r>
              <a:rPr baseline="30000" lang="en" sz="1200">
                <a:solidFill>
                  <a:srgbClr val="B7B7B7"/>
                </a:solidFill>
              </a:rPr>
              <a:t>T</a:t>
            </a:r>
            <a:r>
              <a:rPr lang="en" sz="1200">
                <a:solidFill>
                  <a:srgbClr val="B7B7B7"/>
                </a:solidFill>
              </a:rPr>
              <a:t>)</a:t>
            </a:r>
            <a:r>
              <a:rPr baseline="30000" lang="en" sz="1200">
                <a:solidFill>
                  <a:srgbClr val="B7B7B7"/>
                </a:solidFill>
              </a:rPr>
              <a:t>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Subtopics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1C232"/>
                </a:solidFill>
              </a:rPr>
              <a:t>Coordinate System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Hand-ness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Points and 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743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1C232"/>
                </a:solidFill>
              </a:rPr>
              <a:t>Vectors</a:t>
            </a: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Magnitude and Direction</a:t>
            </a: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Basic Manipulation</a:t>
            </a: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Zero, Unit and Normalized Vectors</a:t>
            </a: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Dot Product</a:t>
            </a:r>
          </a:p>
          <a:p>
            <a:pPr indent="0" lvl="0" marL="3657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Orthogonal Projection - Derivation</a:t>
            </a:r>
          </a:p>
          <a:p>
            <a:pPr indent="0" lvl="0" marL="3657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Orthogonalization</a:t>
            </a: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Cross Product</a:t>
            </a:r>
          </a:p>
          <a:p>
            <a:pPr indent="0" lvl="0" marL="3657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Orthogonalization</a:t>
            </a:r>
          </a:p>
          <a:p>
            <a:pPr indent="0" lvl="0" marL="5943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1C232"/>
                </a:solidFill>
              </a:rPr>
              <a:t>Matrices</a:t>
            </a:r>
          </a:p>
          <a:p>
            <a:pPr indent="0" lvl="0" marL="640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Basics</a:t>
            </a:r>
          </a:p>
          <a:p>
            <a:pPr indent="0" lvl="0" marL="640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Determinant</a:t>
            </a:r>
          </a:p>
          <a:p>
            <a:pPr indent="0" lvl="0" marL="640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Cofactor and Adjoint Matrix</a:t>
            </a:r>
          </a:p>
          <a:p>
            <a:pPr indent="0" lvl="0" marL="640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Inverse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7"/>
              </a:rPr>
              <a:t>Exercises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" name="Shape 6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Basics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599" cy="171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Identity Matrix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/>
              <a:t>Square matrix, with all 0s as components, except of its </a:t>
            </a:r>
            <a:r>
              <a:rPr lang="en">
                <a:solidFill>
                  <a:srgbClr val="6FA8DC"/>
                </a:solidFill>
              </a:rPr>
              <a:t>diagonal</a:t>
            </a:r>
            <a:r>
              <a:rPr lang="en"/>
              <a:t>, which are </a:t>
            </a:r>
            <a:r>
              <a:rPr lang="en">
                <a:solidFill>
                  <a:srgbClr val="6FA8DC"/>
                </a:solidFill>
              </a:rPr>
              <a:t>all 1s</a:t>
            </a:r>
            <a:r>
              <a:rPr lang="en"/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i.e</a:t>
            </a:r>
          </a:p>
        </p:txBody>
      </p:sp>
      <p:sp>
        <p:nvSpPr>
          <p:cNvPr id="401" name="Shape 401"/>
          <p:cNvSpPr/>
          <p:nvPr/>
        </p:nvSpPr>
        <p:spPr>
          <a:xfrm>
            <a:off x="1416375" y="2658862"/>
            <a:ext cx="1066199" cy="9200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402" name="Shape 402"/>
          <p:cNvGraphicFramePr/>
          <p:nvPr/>
        </p:nvGraphicFramePr>
        <p:xfrm>
          <a:off x="1375202" y="26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382850"/>
                <a:gridCol w="382850"/>
                <a:gridCol w="3828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03" name="Shape 403"/>
          <p:cNvSpPr txBox="1"/>
          <p:nvPr/>
        </p:nvSpPr>
        <p:spPr>
          <a:xfrm>
            <a:off x="908175" y="292047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I</a:t>
            </a:r>
            <a:r>
              <a:rPr baseline="-25000" lang="en" sz="1200">
                <a:solidFill>
                  <a:srgbClr val="FF9900"/>
                </a:solidFill>
              </a:rPr>
              <a:t>3</a:t>
            </a:r>
            <a:r>
              <a:rPr lang="en" sz="1200">
                <a:solidFill>
                  <a:srgbClr val="FF9900"/>
                </a:solidFill>
              </a:rPr>
              <a:t> =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909400" y="2662025"/>
            <a:ext cx="5922900" cy="92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Given a matrix A</a:t>
            </a:r>
            <a:r>
              <a:rPr baseline="-25000" lang="en" sz="1800">
                <a:solidFill>
                  <a:srgbClr val="B7B7B7"/>
                </a:solidFill>
              </a:rPr>
              <a:t>m,n</a:t>
            </a:r>
            <a:r>
              <a:rPr lang="en" sz="1800">
                <a:solidFill>
                  <a:srgbClr val="B7B7B7"/>
                </a:solidFill>
              </a:rPr>
              <a:t> then: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					AI = IA = A (</a:t>
            </a:r>
            <a:r>
              <a:rPr lang="en" sz="1800">
                <a:solidFill>
                  <a:srgbClr val="93C47D"/>
                </a:solidFill>
              </a:rPr>
              <a:t>commutative</a:t>
            </a:r>
            <a:r>
              <a:rPr lang="en" sz="1800">
                <a:solidFill>
                  <a:srgbClr val="B7B7B7"/>
                </a:solidFill>
              </a:rPr>
              <a:t>)</a:t>
            </a:r>
          </a:p>
        </p:txBody>
      </p:sp>
      <p:sp>
        <p:nvSpPr>
          <p:cNvPr id="405" name="Shape 405"/>
          <p:cNvSpPr/>
          <p:nvPr/>
        </p:nvSpPr>
        <p:spPr>
          <a:xfrm>
            <a:off x="3931537" y="4274737"/>
            <a:ext cx="1066199" cy="3276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v</a:t>
            </a:r>
            <a:r>
              <a:rPr baseline="-25000" lang="en">
                <a:solidFill>
                  <a:srgbClr val="F1C232"/>
                </a:solidFill>
              </a:rPr>
              <a:t>1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baseline="-25000" lang="en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baseline="-25000" lang="en">
                <a:solidFill>
                  <a:srgbClr val="F1C232"/>
                </a:solidFill>
              </a:rPr>
              <a:t>3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908175" y="383577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v =</a:t>
            </a:r>
          </a:p>
        </p:txBody>
      </p:sp>
      <p:sp>
        <p:nvSpPr>
          <p:cNvPr id="407" name="Shape 407"/>
          <p:cNvSpPr/>
          <p:nvPr/>
        </p:nvSpPr>
        <p:spPr>
          <a:xfrm>
            <a:off x="5169537" y="3976237"/>
            <a:ext cx="1066199" cy="9200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408" name="Shape 408"/>
          <p:cNvGraphicFramePr/>
          <p:nvPr/>
        </p:nvGraphicFramePr>
        <p:xfrm>
          <a:off x="5128364" y="39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{A13E9045-2872-4C61-93A5-DCC78C1051A1}</a:tableStyleId>
              </a:tblPr>
              <a:tblGrid>
                <a:gridCol w="382850"/>
                <a:gridCol w="382850"/>
                <a:gridCol w="382850"/>
              </a:tblGrid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D966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09" name="Shape 409"/>
          <p:cNvSpPr/>
          <p:nvPr/>
        </p:nvSpPr>
        <p:spPr>
          <a:xfrm>
            <a:off x="1416375" y="3872662"/>
            <a:ext cx="1066199" cy="3276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v</a:t>
            </a:r>
            <a:r>
              <a:rPr baseline="-25000" lang="en">
                <a:solidFill>
                  <a:srgbClr val="F1C232"/>
                </a:solidFill>
              </a:rPr>
              <a:t>1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baseline="-25000" lang="en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baseline="-25000" lang="en">
                <a:solidFill>
                  <a:srgbClr val="F1C232"/>
                </a:solidFill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235750" y="423785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=</a:t>
            </a:r>
          </a:p>
        </p:txBody>
      </p:sp>
      <p:sp>
        <p:nvSpPr>
          <p:cNvPr id="411" name="Shape 411"/>
          <p:cNvSpPr/>
          <p:nvPr/>
        </p:nvSpPr>
        <p:spPr>
          <a:xfrm>
            <a:off x="6743937" y="4272487"/>
            <a:ext cx="1066199" cy="3276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v</a:t>
            </a:r>
            <a:r>
              <a:rPr baseline="-25000" lang="en">
                <a:solidFill>
                  <a:srgbClr val="F1C232"/>
                </a:solidFill>
              </a:rPr>
              <a:t>1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baseline="-25000" lang="en">
                <a:solidFill>
                  <a:srgbClr val="F1C232"/>
                </a:solidFill>
              </a:rPr>
              <a:t>2</a:t>
            </a:r>
            <a:r>
              <a:rPr lang="en">
                <a:solidFill>
                  <a:srgbClr val="F1C232"/>
                </a:solidFill>
              </a:rPr>
              <a:t>  v</a:t>
            </a:r>
            <a:r>
              <a:rPr baseline="-25000" lang="en">
                <a:solidFill>
                  <a:srgbClr val="F1C232"/>
                </a:solidFill>
              </a:rPr>
              <a:t>3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152475"/>
            <a:ext cx="8520599" cy="24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6FA8DC"/>
                </a:solidFill>
              </a:rPr>
              <a:t>Definition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/>
              <a:t>The determinant of a matrix is a single scalar value which is used, among other things, to </a:t>
            </a:r>
            <a:r>
              <a:rPr lang="en" sz="1200">
                <a:solidFill>
                  <a:srgbClr val="FF9900"/>
                </a:solidFill>
              </a:rPr>
              <a:t>find and compute the inverse of a given square n x n matrix A</a:t>
            </a:r>
            <a:r>
              <a:rPr lang="en" sz="1200"/>
              <a:t>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/>
              <a:t>This value is given by 			</a:t>
            </a:r>
            <a:r>
              <a:rPr lang="en" sz="1200">
                <a:solidFill>
                  <a:srgbClr val="FF9900"/>
                </a:solidFill>
              </a:rPr>
              <a:t>det A</a:t>
            </a:r>
            <a:r>
              <a:rPr lang="en" sz="1200">
                <a:solidFill>
                  <a:srgbClr val="6FA8DC"/>
                </a:solidFill>
              </a:rPr>
              <a:t> = SUM</a:t>
            </a:r>
            <a:r>
              <a:rPr baseline="30000" lang="en" sz="1200">
                <a:solidFill>
                  <a:srgbClr val="6FA8DC"/>
                </a:solidFill>
              </a:rPr>
              <a:t>n</a:t>
            </a:r>
            <a:r>
              <a:rPr baseline="-25000" lang="en" sz="1200">
                <a:solidFill>
                  <a:srgbClr val="6FA8DC"/>
                </a:solidFill>
              </a:rPr>
              <a:t>j=1</a:t>
            </a:r>
            <a:r>
              <a:rPr lang="en" sz="1200">
                <a:solidFill>
                  <a:srgbClr val="6FA8DC"/>
                </a:solidFill>
              </a:rPr>
              <a:t>(A</a:t>
            </a:r>
            <a:r>
              <a:rPr baseline="-25000" lang="en" sz="1200">
                <a:solidFill>
                  <a:srgbClr val="6FA8DC"/>
                </a:solidFill>
              </a:rPr>
              <a:t>1j</a:t>
            </a:r>
            <a:r>
              <a:rPr lang="en" sz="1200">
                <a:solidFill>
                  <a:srgbClr val="6FA8DC"/>
                </a:solidFill>
              </a:rPr>
              <a:t> * (-1)</a:t>
            </a:r>
            <a:r>
              <a:rPr baseline="30000" lang="en" sz="1200">
                <a:solidFill>
                  <a:srgbClr val="6FA8DC"/>
                </a:solidFill>
              </a:rPr>
              <a:t>1+j</a:t>
            </a:r>
            <a:r>
              <a:rPr lang="en" sz="1200">
                <a:solidFill>
                  <a:srgbClr val="6FA8DC"/>
                </a:solidFill>
              </a:rPr>
              <a:t> * det (</a:t>
            </a:r>
            <a:r>
              <a:rPr lang="en" sz="1200">
                <a:solidFill>
                  <a:srgbClr val="93C47D"/>
                </a:solidFill>
              </a:rPr>
              <a:t>min(A</a:t>
            </a:r>
            <a:r>
              <a:rPr baseline="-25000" lang="en" sz="1200">
                <a:solidFill>
                  <a:srgbClr val="93C47D"/>
                </a:solidFill>
              </a:rPr>
              <a:t>1j</a:t>
            </a:r>
            <a:r>
              <a:rPr lang="en" sz="1200">
                <a:solidFill>
                  <a:srgbClr val="93C47D"/>
                </a:solidFill>
              </a:rPr>
              <a:t>)</a:t>
            </a:r>
            <a:r>
              <a:rPr lang="en" sz="1200">
                <a:solidFill>
                  <a:srgbClr val="6FA8DC"/>
                </a:solidFill>
              </a:rPr>
              <a:t>)</a:t>
            </a:r>
            <a:r>
              <a:rPr lang="en" sz="1200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In computer graphics, we care specifically about computing determinant of 4x4 matrices </a:t>
            </a:r>
            <a:r>
              <a:rPr lang="en" sz="1200">
                <a:solidFill>
                  <a:srgbClr val="666666"/>
                </a:solidFill>
              </a:rPr>
              <a:t>- NOTE: this is recursive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6FA8DC"/>
                </a:solidFill>
              </a:rPr>
              <a:t>Matrix Minor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/>
              <a:t>min(A</a:t>
            </a:r>
            <a:r>
              <a:rPr baseline="-25000" lang="en" sz="1200"/>
              <a:t>ij</a:t>
            </a:r>
            <a:r>
              <a:rPr lang="en" sz="1200"/>
              <a:t>) is the submatrix A</a:t>
            </a:r>
            <a:r>
              <a:rPr baseline="-25000" lang="en" sz="1200"/>
              <a:t>sub</a:t>
            </a:r>
            <a:r>
              <a:rPr lang="en" sz="1200"/>
              <a:t> of size (n-1) x (n-1) obtained from removing the i</a:t>
            </a:r>
            <a:r>
              <a:rPr baseline="30000" lang="en" sz="1200"/>
              <a:t>th</a:t>
            </a:r>
            <a:r>
              <a:rPr lang="en" sz="1200"/>
              <a:t> row and the j</a:t>
            </a:r>
            <a:r>
              <a:rPr baseline="30000" lang="en" sz="1200"/>
              <a:t>th</a:t>
            </a:r>
            <a:r>
              <a:rPr lang="en" sz="1200"/>
              <a:t> column of A. </a:t>
            </a:r>
          </a:p>
        </p:txBody>
      </p:sp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Determinant</a:t>
            </a:r>
          </a:p>
        </p:txBody>
      </p:sp>
      <p:sp>
        <p:nvSpPr>
          <p:cNvPr id="419" name="Shape 419"/>
          <p:cNvSpPr/>
          <p:nvPr/>
        </p:nvSpPr>
        <p:spPr>
          <a:xfrm>
            <a:off x="819900" y="4088875"/>
            <a:ext cx="1203900" cy="832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11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12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13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21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22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23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31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32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33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11700" y="4304425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sp>
        <p:nvSpPr>
          <p:cNvPr id="421" name="Shape 421"/>
          <p:cNvSpPr/>
          <p:nvPr/>
        </p:nvSpPr>
        <p:spPr>
          <a:xfrm>
            <a:off x="3674850" y="4155325"/>
            <a:ext cx="830400" cy="699599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22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23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32</a:t>
            </a:r>
            <a:r>
              <a:rPr lang="en"/>
              <a:t>  </a:t>
            </a:r>
            <a:r>
              <a:rPr lang="en">
                <a:solidFill>
                  <a:srgbClr val="F1C232"/>
                </a:solidFill>
              </a:rPr>
              <a:t>A</a:t>
            </a:r>
            <a:r>
              <a:rPr baseline="-25000" lang="en">
                <a:solidFill>
                  <a:srgbClr val="F1C232"/>
                </a:solidFill>
              </a:rPr>
              <a:t>33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2779650" y="4304425"/>
            <a:ext cx="895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min(A</a:t>
            </a:r>
            <a:r>
              <a:rPr baseline="-25000" lang="en" sz="1200">
                <a:solidFill>
                  <a:srgbClr val="FF9900"/>
                </a:solidFill>
              </a:rPr>
              <a:t>11</a:t>
            </a:r>
            <a:r>
              <a:rPr lang="en" sz="1200">
                <a:solidFill>
                  <a:srgbClr val="FF9900"/>
                </a:solidFill>
              </a:rPr>
              <a:t>) =</a:t>
            </a:r>
          </a:p>
        </p:txBody>
      </p:sp>
      <p:cxnSp>
        <p:nvCxnSpPr>
          <p:cNvPr id="423" name="Shape 423"/>
          <p:cNvCxnSpPr/>
          <p:nvPr/>
        </p:nvCxnSpPr>
        <p:spPr>
          <a:xfrm>
            <a:off x="2217800" y="4505125"/>
            <a:ext cx="521699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24" name="Shape 424"/>
          <p:cNvSpPr txBox="1"/>
          <p:nvPr/>
        </p:nvSpPr>
        <p:spPr>
          <a:xfrm>
            <a:off x="4922775" y="4019825"/>
            <a:ext cx="3909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Once we reached this point, we can compute the scalar value by: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	</a:t>
            </a:r>
            <a:r>
              <a:rPr lang="en">
                <a:solidFill>
                  <a:srgbClr val="6FA8DC"/>
                </a:solidFill>
              </a:rPr>
              <a:t>(A</a:t>
            </a:r>
            <a:r>
              <a:rPr baseline="-25000" lang="en">
                <a:solidFill>
                  <a:srgbClr val="6FA8DC"/>
                </a:solidFill>
              </a:rPr>
              <a:t>22</a:t>
            </a:r>
            <a:r>
              <a:rPr lang="en">
                <a:solidFill>
                  <a:srgbClr val="6FA8DC"/>
                </a:solidFill>
              </a:rPr>
              <a:t>*A</a:t>
            </a:r>
            <a:r>
              <a:rPr baseline="-25000" lang="en">
                <a:solidFill>
                  <a:srgbClr val="6FA8DC"/>
                </a:solidFill>
              </a:rPr>
              <a:t>33</a:t>
            </a:r>
            <a:r>
              <a:rPr lang="en">
                <a:solidFill>
                  <a:srgbClr val="6FA8DC"/>
                </a:solidFill>
              </a:rPr>
              <a:t>) - (A</a:t>
            </a:r>
            <a:r>
              <a:rPr baseline="-25000" lang="en">
                <a:solidFill>
                  <a:srgbClr val="6FA8DC"/>
                </a:solidFill>
              </a:rPr>
              <a:t>23</a:t>
            </a:r>
            <a:r>
              <a:rPr lang="en">
                <a:solidFill>
                  <a:srgbClr val="6FA8DC"/>
                </a:solidFill>
              </a:rPr>
              <a:t>*A</a:t>
            </a:r>
            <a:r>
              <a:rPr baseline="-25000" lang="en">
                <a:solidFill>
                  <a:srgbClr val="6FA8DC"/>
                </a:solidFill>
              </a:rPr>
              <a:t>32</a:t>
            </a:r>
            <a:r>
              <a:rPr lang="en">
                <a:solidFill>
                  <a:srgbClr val="6FA8DC"/>
                </a:solidFill>
              </a:rPr>
              <a:t>)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599" cy="8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Using the equation, we can find the determinant of the following matrix:</a:t>
            </a:r>
          </a:p>
        </p:txBody>
      </p:sp>
      <p:sp>
        <p:nvSpPr>
          <p:cNvPr id="431" name="Shape 4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Determinant</a:t>
            </a:r>
          </a:p>
        </p:txBody>
      </p:sp>
      <p:sp>
        <p:nvSpPr>
          <p:cNvPr id="432" name="Shape 432"/>
          <p:cNvSpPr/>
          <p:nvPr/>
        </p:nvSpPr>
        <p:spPr>
          <a:xfrm>
            <a:off x="1277087" y="2155500"/>
            <a:ext cx="1179899" cy="832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1    2    1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3    0    4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 8    4   10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68887" y="2371050"/>
            <a:ext cx="5082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A =</a:t>
            </a:r>
          </a:p>
        </p:txBody>
      </p:sp>
      <p:cxnSp>
        <p:nvCxnSpPr>
          <p:cNvPr id="434" name="Shape 434"/>
          <p:cNvCxnSpPr/>
          <p:nvPr/>
        </p:nvCxnSpPr>
        <p:spPr>
          <a:xfrm flipH="1">
            <a:off x="769125" y="4233850"/>
            <a:ext cx="40199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5" name="Shape 435"/>
          <p:cNvSpPr/>
          <p:nvPr/>
        </p:nvSpPr>
        <p:spPr>
          <a:xfrm>
            <a:off x="4284250" y="2244000"/>
            <a:ext cx="752099" cy="655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0    4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 4   10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5036350" y="2371050"/>
            <a:ext cx="8763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-  2 * det</a:t>
            </a:r>
          </a:p>
        </p:txBody>
      </p:sp>
      <p:sp>
        <p:nvSpPr>
          <p:cNvPr id="437" name="Shape 437"/>
          <p:cNvSpPr/>
          <p:nvPr/>
        </p:nvSpPr>
        <p:spPr>
          <a:xfrm>
            <a:off x="5812342" y="2244000"/>
            <a:ext cx="752099" cy="655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3    4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 8   10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564450" y="2371050"/>
            <a:ext cx="8763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+  1 * det</a:t>
            </a:r>
          </a:p>
        </p:txBody>
      </p:sp>
      <p:sp>
        <p:nvSpPr>
          <p:cNvPr id="439" name="Shape 439"/>
          <p:cNvSpPr/>
          <p:nvPr/>
        </p:nvSpPr>
        <p:spPr>
          <a:xfrm>
            <a:off x="7340442" y="2244000"/>
            <a:ext cx="752099" cy="655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3    0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8    4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2982511" y="2371050"/>
            <a:ext cx="752099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det A  =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623650" y="2371050"/>
            <a:ext cx="6606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1 * det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2610776" y="2571750"/>
            <a:ext cx="3918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43" name="Shape 443"/>
          <p:cNvSpPr txBox="1"/>
          <p:nvPr/>
        </p:nvSpPr>
        <p:spPr>
          <a:xfrm>
            <a:off x="3419686" y="3249975"/>
            <a:ext cx="341699" cy="30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=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623650" y="3202425"/>
            <a:ext cx="46641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 * ( 0*10 - 4*4 ) - 2 * ( 3*10 - 4*8 ) +1 * ( 3*4 - 0*8 )  = 0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4033800"/>
            <a:ext cx="8520599" cy="8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For a 4x4 matrix, we will repeat the steps from above for each 3x3 matrix produced by the algorithm.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152475"/>
            <a:ext cx="8520600" cy="39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Cofactor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the square matrix, with components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C</a:t>
            </a:r>
            <a:r>
              <a:rPr baseline="-25000" lang="en"/>
              <a:t>ij</a:t>
            </a:r>
            <a:r>
              <a:rPr lang="en"/>
              <a:t> = (-1)</a:t>
            </a:r>
            <a:r>
              <a:rPr baseline="30000" lang="en"/>
              <a:t>i+j</a:t>
            </a:r>
            <a:r>
              <a:rPr lang="en"/>
              <a:t> * det(min(A</a:t>
            </a:r>
            <a:r>
              <a:rPr baseline="-25000" lang="en"/>
              <a:t>ij</a:t>
            </a:r>
            <a:r>
              <a:rPr lang="en"/>
              <a:t>)) </a:t>
            </a:r>
          </a:p>
        </p:txBody>
      </p:sp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Cofactor and Adjoint Matrix</a:t>
            </a:r>
          </a:p>
        </p:txBody>
      </p:sp>
      <p:sp>
        <p:nvSpPr>
          <p:cNvPr id="453" name="Shape 453"/>
          <p:cNvSpPr/>
          <p:nvPr/>
        </p:nvSpPr>
        <p:spPr>
          <a:xfrm>
            <a:off x="1137812" y="2596832"/>
            <a:ext cx="1179899" cy="832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baseline="-25000" lang="en">
                <a:solidFill>
                  <a:srgbClr val="F1C232"/>
                </a:solidFill>
              </a:rPr>
              <a:t>ij </a:t>
            </a:r>
            <a:r>
              <a:rPr lang="en">
                <a:solidFill>
                  <a:srgbClr val="F1C232"/>
                </a:solidFill>
              </a:rPr>
              <a:t>   c</a:t>
            </a:r>
            <a:r>
              <a:rPr baseline="-25000" lang="en">
                <a:solidFill>
                  <a:srgbClr val="F1C232"/>
                </a:solidFill>
              </a:rPr>
              <a:t>ij 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ij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80925" y="2812375"/>
            <a:ext cx="8961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COF(A) =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280925" y="3779025"/>
            <a:ext cx="8551500" cy="136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Adjoint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transposed cofactor matrix of A. Denoted </a:t>
            </a:r>
            <a:r>
              <a:rPr lang="en">
                <a:solidFill>
                  <a:srgbClr val="FF9900"/>
                </a:solidFill>
              </a:rPr>
              <a:t>A*</a:t>
            </a:r>
            <a:r>
              <a:rPr lang="en"/>
              <a:t> </a:t>
            </a:r>
            <a:r>
              <a:rPr lang="en">
                <a:solidFill>
                  <a:srgbClr val="93C47D"/>
                </a:solidFill>
              </a:rPr>
              <a:t>= COF(A)</a:t>
            </a:r>
            <a:r>
              <a:rPr baseline="30000" lang="en">
                <a:solidFill>
                  <a:srgbClr val="93C47D"/>
                </a:solidFill>
              </a:rPr>
              <a:t>T</a:t>
            </a: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adjoint matrix is very </a:t>
            </a:r>
            <a:r>
              <a:rPr lang="en">
                <a:solidFill>
                  <a:srgbClr val="6FA8DC"/>
                </a:solidFill>
              </a:rPr>
              <a:t>useful for computing the inverse of matrix A</a:t>
            </a:r>
            <a:r>
              <a:rPr lang="en">
                <a:solidFill>
                  <a:srgbClr val="B7B7B7"/>
                </a:solidFill>
              </a:rPr>
              <a:t>.</a:t>
            </a:r>
            <a:r>
              <a:rPr lang="en">
                <a:solidFill>
                  <a:srgbClr val="93C47D"/>
                </a:solidFill>
              </a:rPr>
              <a:t> </a:t>
            </a:r>
            <a:r>
              <a:rPr lang="en"/>
              <a:t>  </a:t>
            </a:r>
          </a:p>
        </p:txBody>
      </p:sp>
      <p:sp>
        <p:nvSpPr>
          <p:cNvPr id="456" name="Shape 456"/>
          <p:cNvSpPr/>
          <p:nvPr/>
        </p:nvSpPr>
        <p:spPr>
          <a:xfrm>
            <a:off x="7652387" y="3736384"/>
            <a:ext cx="1179899" cy="832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  <a:r>
              <a:rPr lang="en">
                <a:solidFill>
                  <a:srgbClr val="F1C232"/>
                </a:solidFill>
              </a:rPr>
              <a:t>   c</a:t>
            </a:r>
            <a:r>
              <a:rPr baseline="-25000" lang="en">
                <a:solidFill>
                  <a:srgbClr val="F1C232"/>
                </a:solidFill>
              </a:rPr>
              <a:t>ji </a:t>
            </a:r>
            <a:r>
              <a:rPr lang="en">
                <a:solidFill>
                  <a:srgbClr val="F1C232"/>
                </a:solidFill>
              </a:rPr>
              <a:t>    c</a:t>
            </a:r>
            <a:r>
              <a:rPr baseline="-25000" lang="en">
                <a:solidFill>
                  <a:srgbClr val="F1C232"/>
                </a:solidFill>
              </a:rPr>
              <a:t>ji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719300" y="3951926"/>
            <a:ext cx="983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COF(A)</a:t>
            </a:r>
            <a:r>
              <a:rPr baseline="30000" lang="en" sz="1200">
                <a:solidFill>
                  <a:srgbClr val="FF9900"/>
                </a:solidFill>
              </a:rPr>
              <a:t>T</a:t>
            </a:r>
            <a:r>
              <a:rPr lang="en" sz="1200">
                <a:solidFill>
                  <a:srgbClr val="FF9900"/>
                </a:solidFill>
              </a:rPr>
              <a:t> =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Matrix </a:t>
            </a:r>
            <a:r>
              <a:rPr lang="en">
                <a:solidFill>
                  <a:srgbClr val="B7B7B7"/>
                </a:solidFill>
              </a:rPr>
              <a:t>- Inverse - Properties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311700" y="1152475"/>
            <a:ext cx="8520600" cy="385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inverse matrix is the ‘reciprocal’ matrix denoted as A</a:t>
            </a:r>
            <a:r>
              <a:rPr baseline="30000" lang="en"/>
              <a:t>-1</a:t>
            </a:r>
            <a:r>
              <a:rPr lang="en"/>
              <a:t> such that: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Given a matrix A, </a:t>
            </a:r>
            <a:r>
              <a:rPr lang="en">
                <a:solidFill>
                  <a:srgbClr val="6FA8DC"/>
                </a:solidFill>
              </a:rPr>
              <a:t>A*A</a:t>
            </a:r>
            <a:r>
              <a:rPr baseline="30000" lang="en">
                <a:solidFill>
                  <a:srgbClr val="6FA8DC"/>
                </a:solidFill>
              </a:rPr>
              <a:t>-1</a:t>
            </a:r>
            <a:r>
              <a:rPr lang="en">
                <a:solidFill>
                  <a:srgbClr val="6FA8DC"/>
                </a:solidFill>
              </a:rPr>
              <a:t> = I</a:t>
            </a:r>
            <a:r>
              <a:rPr lang="en"/>
              <a:t> - identity matrix - (it’s reciprocal)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Since only square matrices have inverses, </a:t>
            </a:r>
            <a:r>
              <a:rPr lang="en">
                <a:solidFill>
                  <a:srgbClr val="6FA8DC"/>
                </a:solidFill>
              </a:rPr>
              <a:t>A</a:t>
            </a:r>
            <a:r>
              <a:rPr baseline="30000" lang="en">
                <a:solidFill>
                  <a:srgbClr val="6FA8DC"/>
                </a:solidFill>
              </a:rPr>
              <a:t>-1 </a:t>
            </a:r>
            <a:r>
              <a:rPr lang="en">
                <a:solidFill>
                  <a:srgbClr val="6FA8DC"/>
                </a:solidFill>
              </a:rPr>
              <a:t> is square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a matrix A is invertible, then </a:t>
            </a:r>
            <a:r>
              <a:rPr lang="en">
                <a:solidFill>
                  <a:srgbClr val="6FA8DC"/>
                </a:solidFill>
              </a:rPr>
              <a:t>det(A) != 0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</a:t>
            </a:r>
            <a:r>
              <a:rPr baseline="30000" lang="en"/>
              <a:t>-1</a:t>
            </a:r>
            <a:r>
              <a:rPr lang="en"/>
              <a:t> can only result from inverting A, and not all square matrices are invertible </a:t>
            </a:r>
            <a:r>
              <a:rPr lang="en">
                <a:solidFill>
                  <a:srgbClr val="666666"/>
                </a:solidFill>
              </a:rPr>
              <a:t>(known as ‘singular’ matrices)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</a:t>
            </a:r>
            <a:r>
              <a:rPr baseline="30000" lang="en"/>
              <a:t>-1</a:t>
            </a:r>
            <a:r>
              <a:rPr lang="en"/>
              <a:t>, if exists, is unique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A and B are both invertible square matrices, then: (AB)</a:t>
            </a:r>
            <a:r>
              <a:rPr baseline="30000" lang="en"/>
              <a:t>-1</a:t>
            </a:r>
            <a:r>
              <a:rPr lang="en"/>
              <a:t> = B</a:t>
            </a:r>
            <a:r>
              <a:rPr baseline="30000" lang="en"/>
              <a:t>-1</a:t>
            </a:r>
            <a:r>
              <a:rPr lang="en"/>
              <a:t>A</a:t>
            </a:r>
            <a:r>
              <a:rPr baseline="30000" lang="en"/>
              <a:t>-1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For a small matrix A (say 4X4), their inverse can be found: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None/>
            </a:pPr>
            <a:r>
              <a:rPr lang="en">
                <a:solidFill>
                  <a:srgbClr val="F1C232"/>
                </a:solidFill>
              </a:rPr>
              <a:t>A</a:t>
            </a:r>
            <a:r>
              <a:rPr baseline="30000" lang="en">
                <a:solidFill>
                  <a:srgbClr val="F1C232"/>
                </a:solidFill>
              </a:rPr>
              <a:t>-1</a:t>
            </a:r>
            <a:r>
              <a:rPr lang="en">
                <a:solidFill>
                  <a:srgbClr val="F1C232"/>
                </a:solidFill>
              </a:rPr>
              <a:t> = A* / det(A)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Exercises </a:t>
            </a:r>
            <a:r>
              <a:rPr lang="en">
                <a:solidFill>
                  <a:srgbClr val="B7B7B7"/>
                </a:solidFill>
              </a:rPr>
              <a:t>- Set Up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152475"/>
            <a:ext cx="85206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DirectXMath up in Visual Studio 2015 Community (Includes Direct3D SDK)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Clone the repository: &lt;url_tbd_per_semester&gt;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instruction is 128-bit long, to represent a 4D vector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SIMD: Single Instruction Multiple Data set. Operates on 4 32-bit floats.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DirectXMath Programming Reference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 headers: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DirectXMath.h			namespace: DirectX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DirectXPackedVector.h		namespace: DirectX::PackedVector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DirectX Project Properties: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C++ → Code Generation 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Enhanced Instruction Set : SSE2 </a:t>
            </a:r>
            <a:r>
              <a:rPr lang="en">
                <a:solidFill>
                  <a:srgbClr val="666666"/>
                </a:solidFill>
              </a:rPr>
              <a:t>- allow x86 platforms to understand SIMD sets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Floating Point Model : Fast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API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409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Vectors	- XMVECTOR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+ - * 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XMVectorSet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XMVector3Length / Sq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XMVector3Dot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XMVector3Cross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XMVector3Normalize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XMVector3Orthogonal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XMVector3AngleBetweenVectors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4733400" y="1152475"/>
            <a:ext cx="409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Matrices	- XMMATRIX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+ - * 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XMMatrixSet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XMMatrixIdentity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XMMatrixIsIdentity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XMMatrixMultiply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XMMatrixTranspose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XMMatrixDeterminant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XMMatrixInverse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11700" y="4635300"/>
            <a:ext cx="852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XMLoadFloat&lt;type&gt; </a:t>
            </a:r>
            <a:r>
              <a:rPr lang="en">
                <a:solidFill>
                  <a:srgbClr val="666666"/>
                </a:solidFill>
              </a:rPr>
              <a:t>returns SIMD</a:t>
            </a:r>
            <a:r>
              <a:rPr lang="en">
                <a:solidFill>
                  <a:srgbClr val="B7B7B7"/>
                </a:solidFill>
              </a:rPr>
              <a:t>, XMStoreFloat&lt;type&gt; </a:t>
            </a:r>
            <a:r>
              <a:rPr lang="en">
                <a:solidFill>
                  <a:srgbClr val="666666"/>
                </a:solidFill>
              </a:rPr>
              <a:t>returns No-SIMD</a:t>
            </a:r>
          </a:p>
        </p:txBody>
      </p:sp>
      <p:sp>
        <p:nvSpPr>
          <p:cNvPr id="481" name="Shape 481"/>
          <p:cNvSpPr/>
          <p:nvPr/>
        </p:nvSpPr>
        <p:spPr>
          <a:xfrm rot="5400000">
            <a:off x="4488450" y="2936400"/>
            <a:ext cx="167100" cy="3230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Exercises </a:t>
            </a:r>
            <a:r>
              <a:rPr lang="en">
                <a:solidFill>
                  <a:srgbClr val="999999"/>
                </a:solidFill>
              </a:rPr>
              <a:t>- Vectors and Matrices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000">
                <a:solidFill>
                  <a:srgbClr val="666666"/>
                </a:solidFill>
              </a:rPr>
              <a:t>Set up a Win32 Console application: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Add the required DirectX libraries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Verify if the CPU has the required components to use SIMD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Overload the FXMVECTOR class to handle standard output stream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Overload the FXMMATRIX class to handle os output</a:t>
            </a:r>
          </a:p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000">
                <a:solidFill>
                  <a:srgbClr val="666666"/>
                </a:solidFill>
              </a:rPr>
              <a:t>Provide examples for the following functions: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XMVector3Length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XMVector3AngleBetweenVectors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XMVector3Equal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XMVector3NotEqual</a:t>
            </a:r>
          </a:p>
          <a:p>
            <a:pPr indent="-2921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000">
                <a:solidFill>
                  <a:srgbClr val="666666"/>
                </a:solidFill>
              </a:rPr>
              <a:t>Using the above referenced functions, implement (and all those needed for them):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GetDotProduct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GetCrossProduct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NormalizeVector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GetOrthogonal2DVector / GetOrthogonal3DVector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ProjectVector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Orthogonalize_GramSchmidt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GetMatrixMinor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GetMatrixTranspose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GetDeterminant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GetMatrixAdjoint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GetMatrixInverse</a:t>
            </a:r>
          </a:p>
        </p:txBody>
      </p:sp>
      <p:sp>
        <p:nvSpPr>
          <p:cNvPr id="489" name="Shape 489"/>
          <p:cNvSpPr/>
          <p:nvPr/>
        </p:nvSpPr>
        <p:spPr>
          <a:xfrm>
            <a:off x="2518550" y="4540475"/>
            <a:ext cx="149100" cy="48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2710075" y="4636325"/>
            <a:ext cx="4150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Compute the total complexity of these functions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Conventions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 get go, we use: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Left handed coordinates system</a:t>
            </a:r>
          </a:p>
          <a:p>
            <a:pPr indent="-381000" lvl="0" marL="45720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Row vectors</a:t>
            </a:r>
          </a:p>
          <a:p>
            <a:pPr indent="-381000" lvl="0" marL="45720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Visual Studio 2015 Community and Direct3D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  <a:buChar char="-"/>
            </a:pPr>
            <a:r>
              <a:rPr lang="en" sz="2400">
                <a:solidFill>
                  <a:srgbClr val="FFD966"/>
                </a:solidFill>
              </a:rPr>
              <a:t>Windows Universal Applications framework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Coordinate System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5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vs. Right handed coordinates systems, A.K.A reference frames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369744" y="2254736"/>
            <a:ext cx="0" cy="1052099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 flipH="1">
            <a:off x="369706" y="2895208"/>
            <a:ext cx="725099" cy="418799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377009" y="3314036"/>
            <a:ext cx="1102799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0" name="Shape 80"/>
          <p:cNvSpPr txBox="1"/>
          <p:nvPr/>
        </p:nvSpPr>
        <p:spPr>
          <a:xfrm>
            <a:off x="311700" y="2073341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92834" y="3132580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986420" y="2635603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3108" y="1830377"/>
            <a:ext cx="11027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Left Handed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2995071" y="2254723"/>
            <a:ext cx="0" cy="1052099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2994989" y="3314001"/>
            <a:ext cx="644099" cy="371999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>
            <a:off x="2995057" y="3314023"/>
            <a:ext cx="1102799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7" name="Shape 87"/>
          <p:cNvSpPr txBox="1"/>
          <p:nvPr/>
        </p:nvSpPr>
        <p:spPr>
          <a:xfrm>
            <a:off x="2923890" y="2106006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005024" y="3165245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91939" y="3557167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002327" y="1830377"/>
            <a:ext cx="12287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Right Handed</a:t>
            </a:r>
          </a:p>
        </p:txBody>
      </p:sp>
      <p:sp>
        <p:nvSpPr>
          <p:cNvPr id="91" name="Shape 91"/>
          <p:cNvSpPr/>
          <p:nvPr/>
        </p:nvSpPr>
        <p:spPr>
          <a:xfrm>
            <a:off x="714089" y="2495625"/>
            <a:ext cx="428700" cy="428700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682763" y="2475525"/>
            <a:ext cx="0" cy="481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682718" y="2768574"/>
            <a:ext cx="331800" cy="191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686087" y="2960209"/>
            <a:ext cx="5046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376898" y="3483877"/>
            <a:ext cx="1102799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Global Frame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95390" y="2349898"/>
            <a:ext cx="9489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Local Frame</a:t>
            </a:r>
          </a:p>
        </p:txBody>
      </p:sp>
      <p:sp>
        <p:nvSpPr>
          <p:cNvPr id="97" name="Shape 97"/>
          <p:cNvSpPr/>
          <p:nvPr/>
        </p:nvSpPr>
        <p:spPr>
          <a:xfrm rot="5400000">
            <a:off x="893120" y="2505020"/>
            <a:ext cx="70499" cy="426599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799450" y="1688900"/>
            <a:ext cx="4032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Points vs Vectors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Points, express position, and these, can also we called “Position Vectors”. The tip of a position vector, given by </a:t>
            </a:r>
            <a:r>
              <a:rPr lang="en">
                <a:solidFill>
                  <a:srgbClr val="FF9900"/>
                </a:solidFill>
              </a:rPr>
              <a:t>p(x,y,z)</a:t>
            </a:r>
            <a:r>
              <a:rPr lang="en">
                <a:solidFill>
                  <a:srgbClr val="B7B7B7"/>
                </a:solidFill>
              </a:rPr>
              <a:t>, express a physical location relative to its frame of reference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9700" y="3891075"/>
            <a:ext cx="8462699" cy="12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When dealing with points, we must be careful to understand these are NOT vectors, but some functionalities might be extended: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Given two points, p and q, we could:</a:t>
            </a:r>
          </a:p>
          <a:p>
            <a:pPr indent="-228600" lvl="0" marL="1371600" rtl="0">
              <a:spcBef>
                <a:spcPts val="0"/>
              </a:spcBef>
              <a:buClr>
                <a:srgbClr val="B7B7B7"/>
              </a:buClr>
              <a:buAutoNum type="arabicParenR"/>
            </a:pPr>
            <a:r>
              <a:rPr lang="en">
                <a:solidFill>
                  <a:srgbClr val="B7B7B7"/>
                </a:solidFill>
              </a:rPr>
              <a:t>Find the vector between from point p to q → v</a:t>
            </a:r>
            <a:r>
              <a:rPr baseline="-25000" lang="en">
                <a:solidFill>
                  <a:srgbClr val="B7B7B7"/>
                </a:solidFill>
              </a:rPr>
              <a:t>p-&gt;q</a:t>
            </a:r>
            <a:r>
              <a:rPr lang="en">
                <a:solidFill>
                  <a:srgbClr val="B7B7B7"/>
                </a:solidFill>
              </a:rPr>
              <a:t> = q - p</a:t>
            </a:r>
          </a:p>
          <a:p>
            <a:pPr indent="-228600" lvl="0" marL="1371600" rtl="0">
              <a:spcBef>
                <a:spcPts val="0"/>
              </a:spcBef>
              <a:buClr>
                <a:srgbClr val="B7B7B7"/>
              </a:buClr>
              <a:buAutoNum type="arabicParenR"/>
            </a:pPr>
            <a:r>
              <a:rPr lang="en">
                <a:solidFill>
                  <a:srgbClr val="B7B7B7"/>
                </a:solidFill>
              </a:rPr>
              <a:t>Find a point p by adding a vector v to the point q → p = v</a:t>
            </a:r>
            <a:r>
              <a:rPr baseline="-25000" lang="en">
                <a:solidFill>
                  <a:srgbClr val="B7B7B7"/>
                </a:solidFill>
              </a:rPr>
              <a:t>p-&gt;q</a:t>
            </a:r>
            <a:r>
              <a:rPr lang="en">
                <a:solidFill>
                  <a:srgbClr val="B7B7B7"/>
                </a:solidFill>
              </a:rPr>
              <a:t> + q</a:t>
            </a:r>
          </a:p>
        </p:txBody>
      </p:sp>
      <p:sp>
        <p:nvSpPr>
          <p:cNvPr id="100" name="Shape 100"/>
          <p:cNvSpPr/>
          <p:nvPr/>
        </p:nvSpPr>
        <p:spPr>
          <a:xfrm>
            <a:off x="3431800" y="3000325"/>
            <a:ext cx="108600" cy="108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204675" y="2349900"/>
            <a:ext cx="108600" cy="1086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>
            <a:stCxn id="100" idx="7"/>
            <a:endCxn id="101" idx="3"/>
          </p:cNvCxnSpPr>
          <p:nvPr/>
        </p:nvCxnSpPr>
        <p:spPr>
          <a:xfrm flipH="1" rot="10800000">
            <a:off x="3524495" y="2442629"/>
            <a:ext cx="696000" cy="5736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3" name="Shape 103"/>
          <p:cNvSpPr txBox="1"/>
          <p:nvPr/>
        </p:nvSpPr>
        <p:spPr>
          <a:xfrm>
            <a:off x="3168290" y="2738397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p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061771" y="2094627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q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25187" y="2595258"/>
            <a:ext cx="5079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1C232"/>
                </a:solidFill>
              </a:rPr>
              <a:t>v</a:t>
            </a:r>
            <a:r>
              <a:rPr baseline="-25000" lang="en" sz="1000">
                <a:solidFill>
                  <a:srgbClr val="F1C232"/>
                </a:solidFill>
              </a:rPr>
              <a:t>p-&gt;q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211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Geometrically speaking, is a line segment with two primary qualities: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Magnitude </a:t>
            </a:r>
            <a:r>
              <a:rPr lang="en"/>
              <a:t>	(length)		-	given a vector v, is expressed </a:t>
            </a:r>
            <a:r>
              <a:rPr lang="en">
                <a:solidFill>
                  <a:srgbClr val="FF9900"/>
                </a:solidFill>
              </a:rPr>
              <a:t>||v||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Direction </a:t>
            </a:r>
            <a:r>
              <a:rPr lang="en"/>
              <a:t>	(aim)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vector is </a:t>
            </a:r>
            <a:r>
              <a:rPr lang="en">
                <a:solidFill>
                  <a:srgbClr val="E06666"/>
                </a:solidFill>
              </a:rPr>
              <a:t>NOT </a:t>
            </a:r>
            <a:r>
              <a:rPr lang="en"/>
              <a:t>affected when translated within a coordinates space.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987250" y="4140275"/>
            <a:ext cx="437399" cy="627299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4" name="Shape 114"/>
          <p:cNvCxnSpPr/>
          <p:nvPr/>
        </p:nvCxnSpPr>
        <p:spPr>
          <a:xfrm>
            <a:off x="987250" y="3796725"/>
            <a:ext cx="0" cy="96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 flipH="1">
            <a:off x="649024" y="4389500"/>
            <a:ext cx="1002900" cy="5790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993947" y="4773250"/>
            <a:ext cx="1016699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" name="Shape 117"/>
          <p:cNvSpPr txBox="1"/>
          <p:nvPr/>
        </p:nvSpPr>
        <p:spPr>
          <a:xfrm>
            <a:off x="933742" y="3629504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930387" y="4605973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55734" y="414783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64100" y="3405525"/>
            <a:ext cx="1016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Left Handed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19787" y="3870401"/>
            <a:ext cx="8495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v(x,y,z)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677175" y="3270775"/>
            <a:ext cx="6155100" cy="187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Length is given by the Pythagorean Theorem -</a:t>
            </a:r>
            <a:r>
              <a:rPr lang="en">
                <a:solidFill>
                  <a:srgbClr val="FF9900"/>
                </a:solidFill>
              </a:rPr>
              <a:t> SQRT(v1^2 + … + vn^2)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Basic Operations / Properties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Addition			v + u 		= u + v = (v1 + u1, … , vn + un)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Scalar Multiplication	kv 		= (kv1, ... , kvn)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Subtraction			v - u 		= v + (-1)u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 flipH="1" rot="10800000">
            <a:off x="6665250" y="2167872"/>
            <a:ext cx="1620299" cy="595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Addition, Subtraction, Scalar Multiplication</a:t>
            </a:r>
          </a:p>
        </p:txBody>
      </p:sp>
      <p:cxnSp>
        <p:nvCxnSpPr>
          <p:cNvPr id="130" name="Shape 130"/>
          <p:cNvCxnSpPr/>
          <p:nvPr/>
        </p:nvCxnSpPr>
        <p:spPr>
          <a:xfrm flipH="1" rot="10800000">
            <a:off x="414700" y="1752400"/>
            <a:ext cx="247500" cy="1043399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414700" y="2515000"/>
            <a:ext cx="782699" cy="280799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414700" y="1675599"/>
            <a:ext cx="1120200" cy="1120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133" name="Shape 133"/>
          <p:cNvSpPr txBox="1"/>
          <p:nvPr/>
        </p:nvSpPr>
        <p:spPr>
          <a:xfrm>
            <a:off x="1337800" y="1411325"/>
            <a:ext cx="10166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u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+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FA8DC"/>
                </a:solidFill>
              </a:rPr>
              <a:t>v (4,5,0)</a:t>
            </a:r>
          </a:p>
        </p:txBody>
      </p:sp>
      <p:cxnSp>
        <p:nvCxnSpPr>
          <p:cNvPr id="134" name="Shape 134"/>
          <p:cNvCxnSpPr/>
          <p:nvPr/>
        </p:nvCxnSpPr>
        <p:spPr>
          <a:xfrm flipH="1" rot="10800000">
            <a:off x="695642" y="1705600"/>
            <a:ext cx="762600" cy="46799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lg" w="lg" type="none"/>
            <a:tailEnd len="lg" w="lg" type="stealth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3852375" y="1714000"/>
            <a:ext cx="247500" cy="1043399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3852375" y="2476600"/>
            <a:ext cx="782699" cy="280799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7" name="Shape 137"/>
          <p:cNvSpPr txBox="1"/>
          <p:nvPr/>
        </p:nvSpPr>
        <p:spPr>
          <a:xfrm>
            <a:off x="414700" y="2916200"/>
            <a:ext cx="18795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u(1,4,0)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v(3,1,0)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 u + 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(1+3,4+1,0+0)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(4,5,0)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22008" y="2073600"/>
            <a:ext cx="1120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||u+v|| = SQRT(31) 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>
            <a:off x="3372375" y="2200600"/>
            <a:ext cx="479999" cy="556799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40" name="Shape 140"/>
          <p:cNvCxnSpPr/>
          <p:nvPr/>
        </p:nvCxnSpPr>
        <p:spPr>
          <a:xfrm flipH="1">
            <a:off x="3379074" y="1732325"/>
            <a:ext cx="668700" cy="45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141" name="Shape 141"/>
          <p:cNvSpPr txBox="1"/>
          <p:nvPr/>
        </p:nvSpPr>
        <p:spPr>
          <a:xfrm>
            <a:off x="3920720" y="1411325"/>
            <a:ext cx="10166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u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-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FA8DC"/>
                </a:solidFill>
              </a:rPr>
              <a:t>v (-2,3,0)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980875" y="2075200"/>
            <a:ext cx="1150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||u-v|| = SQRT(13) 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6665250" y="1712400"/>
            <a:ext cx="247500" cy="1043399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6665250" y="2476600"/>
            <a:ext cx="782699" cy="280799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5" name="Shape 145"/>
          <p:cNvSpPr txBox="1"/>
          <p:nvPr/>
        </p:nvSpPr>
        <p:spPr>
          <a:xfrm>
            <a:off x="7742516" y="1759093"/>
            <a:ext cx="10166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k</a:t>
            </a:r>
            <a:r>
              <a:rPr lang="en">
                <a:solidFill>
                  <a:srgbClr val="E69138"/>
                </a:solidFill>
              </a:rPr>
              <a:t>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(9,3,0)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16850" y="2916200"/>
            <a:ext cx="18795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v(3,1,0)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k = 3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 kv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(3*3,1*3,0*3)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(9,3,0)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761621" y="2073600"/>
            <a:ext cx="1150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1C232"/>
                </a:solidFill>
              </a:rPr>
              <a:t>||kv|| = SQRT(90) 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387775" y="2916200"/>
            <a:ext cx="18795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u(1,4,0)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v(3,1,0)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 u - 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(1-3,4-1,0-0)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(-2,3,0)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Zero Vector and Unit Vectors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895325" y="1510962"/>
            <a:ext cx="0" cy="96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 flipH="1">
            <a:off x="311700" y="2103737"/>
            <a:ext cx="1248299" cy="720899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902022" y="2487487"/>
            <a:ext cx="1016699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8" name="Shape 158"/>
          <p:cNvSpPr txBox="1"/>
          <p:nvPr/>
        </p:nvSpPr>
        <p:spPr>
          <a:xfrm>
            <a:off x="841817" y="1343741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838462" y="232021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463809" y="1862067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sp>
        <p:nvSpPr>
          <p:cNvPr id="161" name="Shape 161"/>
          <p:cNvSpPr/>
          <p:nvPr/>
        </p:nvSpPr>
        <p:spPr>
          <a:xfrm>
            <a:off x="838475" y="2430637"/>
            <a:ext cx="113700" cy="113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>
            <a:stCxn id="161" idx="5"/>
            <a:endCxn id="163" idx="0"/>
          </p:cNvCxnSpPr>
          <p:nvPr/>
        </p:nvCxnSpPr>
        <p:spPr>
          <a:xfrm>
            <a:off x="935524" y="2527686"/>
            <a:ext cx="701400" cy="44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63" name="Shape 163"/>
          <p:cNvSpPr txBox="1"/>
          <p:nvPr/>
        </p:nvSpPr>
        <p:spPr>
          <a:xfrm>
            <a:off x="918050" y="2970412"/>
            <a:ext cx="143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Zero - v(0,0,0)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344400" y="1524425"/>
            <a:ext cx="4735500" cy="9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 vector is said to be the zero vector when </a:t>
            </a:r>
            <a:r>
              <a:rPr lang="en">
                <a:solidFill>
                  <a:srgbClr val="E69138"/>
                </a:solidFill>
              </a:rPr>
              <a:t>all its components equal  0</a:t>
            </a:r>
            <a:r>
              <a:rPr lang="en">
                <a:solidFill>
                  <a:srgbClr val="B7B7B7"/>
                </a:solidFill>
              </a:rPr>
              <a:t>.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6668450" y="3489337"/>
            <a:ext cx="0" cy="96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 flipH="1">
            <a:off x="6084825" y="4082112"/>
            <a:ext cx="1248299" cy="720899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6675147" y="4465862"/>
            <a:ext cx="1016699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8" name="Shape 168"/>
          <p:cNvSpPr txBox="1"/>
          <p:nvPr/>
        </p:nvSpPr>
        <p:spPr>
          <a:xfrm>
            <a:off x="6614942" y="3322116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y+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611587" y="4298585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x+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236934" y="3840442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z+</a:t>
            </a:r>
          </a:p>
        </p:txBody>
      </p:sp>
      <p:cxnSp>
        <p:nvCxnSpPr>
          <p:cNvPr id="171" name="Shape 171"/>
          <p:cNvCxnSpPr/>
          <p:nvPr/>
        </p:nvCxnSpPr>
        <p:spPr>
          <a:xfrm flipH="1" rot="10800000">
            <a:off x="6675150" y="3047775"/>
            <a:ext cx="816000" cy="1418099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6675150" y="3979574"/>
            <a:ext cx="287699" cy="486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311700" y="3538250"/>
            <a:ext cx="53190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 vector is said to be a “unit” vector when its length is exactly 1. Most useful for direction vectors on which magnitude plays no role.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Normalizing a Vector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This is easily achieved by dividing each of its components by its magnitude: </a:t>
            </a:r>
            <a:r>
              <a:rPr lang="en">
                <a:solidFill>
                  <a:srgbClr val="E69138"/>
                </a:solidFill>
              </a:rPr>
              <a:t>Norm(v) = ( v</a:t>
            </a:r>
            <a:r>
              <a:rPr baseline="-25000" lang="en">
                <a:solidFill>
                  <a:srgbClr val="E69138"/>
                </a:solidFill>
              </a:rPr>
              <a:t>1</a:t>
            </a:r>
            <a:r>
              <a:rPr lang="en">
                <a:solidFill>
                  <a:srgbClr val="E69138"/>
                </a:solidFill>
              </a:rPr>
              <a:t> / ||v||, ... , v</a:t>
            </a:r>
            <a:r>
              <a:rPr baseline="-25000" lang="en">
                <a:solidFill>
                  <a:srgbClr val="E69138"/>
                </a:solidFill>
              </a:rPr>
              <a:t>n</a:t>
            </a:r>
            <a:r>
              <a:rPr lang="en">
                <a:solidFill>
                  <a:srgbClr val="E69138"/>
                </a:solidFill>
              </a:rPr>
              <a:t> / ||n|| 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93C47D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 Orthogonalization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11700" y="1250750"/>
            <a:ext cx="84570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We add the product of each component of two vectors. This operation results in a scalar value. This is obtained by: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D85C6"/>
              </a:solidFill>
            </a:endParaRPr>
          </a:p>
          <a:p>
            <a:pPr indent="457200" lvl="0" algn="ctr">
              <a:spcBef>
                <a:spcPts val="0"/>
              </a:spcBef>
              <a:buNone/>
            </a:pPr>
            <a:r>
              <a:rPr lang="en" sz="1800">
                <a:solidFill>
                  <a:srgbClr val="3D85C6"/>
                </a:solidFill>
              </a:rPr>
              <a:t>u</a:t>
            </a:r>
            <a:r>
              <a:rPr lang="en" sz="1800"/>
              <a:t>  </a:t>
            </a:r>
            <a:r>
              <a:rPr lang="en" sz="1800">
                <a:solidFill>
                  <a:srgbClr val="93C47D"/>
                </a:solidFill>
              </a:rPr>
              <a:t>v </a:t>
            </a:r>
            <a:r>
              <a:rPr lang="en" sz="1800">
                <a:solidFill>
                  <a:srgbClr val="E69138"/>
                </a:solidFill>
              </a:rPr>
              <a:t>= (u1 * v1) + … + (un * vn) = </a:t>
            </a:r>
            <a:r>
              <a:rPr lang="en" sz="1800">
                <a:solidFill>
                  <a:srgbClr val="6D9EEB"/>
                </a:solidFill>
              </a:rPr>
              <a:t>DOTP(v,u)</a:t>
            </a:r>
          </a:p>
        </p:txBody>
      </p:sp>
      <p:sp>
        <p:nvSpPr>
          <p:cNvPr id="181" name="Shape 181"/>
          <p:cNvSpPr/>
          <p:nvPr/>
        </p:nvSpPr>
        <p:spPr>
          <a:xfrm>
            <a:off x="2717922" y="2170899"/>
            <a:ext cx="48600" cy="48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311700" y="2615225"/>
            <a:ext cx="565200" cy="565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876900" y="2845924"/>
            <a:ext cx="923100" cy="334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4" name="Shape 184"/>
          <p:cNvCxnSpPr/>
          <p:nvPr/>
        </p:nvCxnSpPr>
        <p:spPr>
          <a:xfrm>
            <a:off x="311700" y="4198975"/>
            <a:ext cx="565200" cy="565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85" name="Shape 185"/>
          <p:cNvCxnSpPr/>
          <p:nvPr/>
        </p:nvCxnSpPr>
        <p:spPr>
          <a:xfrm flipH="1" rot="10800000">
            <a:off x="876900" y="4213674"/>
            <a:ext cx="250799" cy="550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6" name="Shape 186"/>
          <p:cNvCxnSpPr/>
          <p:nvPr/>
        </p:nvCxnSpPr>
        <p:spPr>
          <a:xfrm>
            <a:off x="311700" y="3407100"/>
            <a:ext cx="565200" cy="565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876900" y="3422399"/>
            <a:ext cx="549900" cy="5499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8" name="Shape 188"/>
          <p:cNvSpPr txBox="1"/>
          <p:nvPr/>
        </p:nvSpPr>
        <p:spPr>
          <a:xfrm>
            <a:off x="1731150" y="2789125"/>
            <a:ext cx="1116899" cy="20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DOTP(u,v)</a:t>
            </a:r>
          </a:p>
        </p:txBody>
      </p:sp>
      <p:sp>
        <p:nvSpPr>
          <p:cNvPr id="189" name="Shape 189"/>
          <p:cNvSpPr/>
          <p:nvPr/>
        </p:nvSpPr>
        <p:spPr>
          <a:xfrm>
            <a:off x="2886050" y="2789125"/>
            <a:ext cx="202799" cy="20534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3328275" y="2789125"/>
            <a:ext cx="2723699" cy="20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</a:rPr>
              <a:t>&lt; 0 (obtuse)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</a:rPr>
              <a:t>= 0 orthogonal (perpendicular)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</a:rPr>
              <a:t>&gt; 0 (acute)</a:t>
            </a:r>
          </a:p>
        </p:txBody>
      </p:sp>
      <p:sp>
        <p:nvSpPr>
          <p:cNvPr id="191" name="Shape 191"/>
          <p:cNvSpPr/>
          <p:nvPr/>
        </p:nvSpPr>
        <p:spPr>
          <a:xfrm>
            <a:off x="629950" y="3072600"/>
            <a:ext cx="450299" cy="334500"/>
          </a:xfrm>
          <a:prstGeom prst="arc">
            <a:avLst>
              <a:gd fmla="val 12678693" name="adj1"/>
              <a:gd fmla="val 0" name="adj2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-279732">
            <a:off x="630007" y="3806892"/>
            <a:ext cx="450289" cy="334416"/>
          </a:xfrm>
          <a:prstGeom prst="arc">
            <a:avLst>
              <a:gd fmla="val 12678693" name="adj1"/>
              <a:gd fmla="val 0" name="adj2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-868289">
            <a:off x="629914" y="4621442"/>
            <a:ext cx="450183" cy="334852"/>
          </a:xfrm>
          <a:prstGeom prst="arc">
            <a:avLst>
              <a:gd fmla="val 12678693" name="adj1"/>
              <a:gd fmla="val 0" name="adj2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6153600" y="2790150"/>
            <a:ext cx="2615099" cy="2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Properties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if u and v are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normalized</a:t>
            </a:r>
            <a:r>
              <a:rPr lang="en">
                <a:solidFill>
                  <a:srgbClr val="B7B7B7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DOTP(u,v) = cos</a:t>
            </a:r>
            <a:r>
              <a:rPr lang="en">
                <a:solidFill>
                  <a:srgbClr val="E06666"/>
                </a:solidFill>
              </a:rPr>
              <a:t> 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Hence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cos</a:t>
            </a:r>
            <a:r>
              <a:rPr baseline="30000" lang="en">
                <a:solidFill>
                  <a:srgbClr val="FF9900"/>
                </a:solidFill>
              </a:rPr>
              <a:t>-1</a:t>
            </a:r>
            <a:r>
              <a:rPr lang="en">
                <a:solidFill>
                  <a:srgbClr val="FF9900"/>
                </a:solidFill>
              </a:rPr>
              <a:t>(DOTP(u,v)) = </a:t>
            </a:r>
            <a:r>
              <a:rPr lang="en">
                <a:solidFill>
                  <a:srgbClr val="E06666"/>
                </a:solidFill>
              </a:rPr>
              <a:t>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44363" y="2825859"/>
            <a:ext cx="756000" cy="26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E06666"/>
                </a:solidFill>
              </a:rPr>
              <a:t>t &gt; 90°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97367" y="3555750"/>
            <a:ext cx="820200" cy="26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06666"/>
                </a:solidFill>
              </a:rPr>
              <a:t>t = 90°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80090" y="4435225"/>
            <a:ext cx="1316699" cy="26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06666"/>
                </a:solidFill>
              </a:rPr>
              <a:t>t &lt; 90°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Vectors </a:t>
            </a:r>
            <a:r>
              <a:rPr lang="en">
                <a:solidFill>
                  <a:srgbClr val="B7B7B7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Dot Product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Orthogonalization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7925" y="1210625"/>
            <a:ext cx="8086499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Projection </a:t>
            </a:r>
            <a:r>
              <a:rPr lang="en">
                <a:solidFill>
                  <a:srgbClr val="B7B7B7"/>
                </a:solidFill>
              </a:rPr>
              <a:t>- p is the orthogonal projection of v onto n.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494975" y="1825975"/>
            <a:ext cx="0" cy="983099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494975" y="2809100"/>
            <a:ext cx="1116899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7" name="Shape 207"/>
          <p:cNvCxnSpPr/>
          <p:nvPr/>
        </p:nvCxnSpPr>
        <p:spPr>
          <a:xfrm flipH="1" rot="10800000">
            <a:off x="494950" y="2050200"/>
            <a:ext cx="758999" cy="758999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8" name="Shape 208"/>
          <p:cNvCxnSpPr/>
          <p:nvPr/>
        </p:nvCxnSpPr>
        <p:spPr>
          <a:xfrm>
            <a:off x="494975" y="2809100"/>
            <a:ext cx="367799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9" name="Shape 209"/>
          <p:cNvCxnSpPr/>
          <p:nvPr/>
        </p:nvCxnSpPr>
        <p:spPr>
          <a:xfrm>
            <a:off x="1253950" y="2158775"/>
            <a:ext cx="0" cy="608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210" name="Shape 210"/>
          <p:cNvSpPr/>
          <p:nvPr/>
        </p:nvSpPr>
        <p:spPr>
          <a:xfrm>
            <a:off x="1210450" y="2765600"/>
            <a:ext cx="86999" cy="86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130184" y="1791118"/>
            <a:ext cx="428400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v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039759" y="2809093"/>
            <a:ext cx="428400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83511" y="2809093"/>
            <a:ext cx="428400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892850" y="1739025"/>
            <a:ext cx="6939300" cy="340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Given two vectors, v and n. </a:t>
            </a:r>
            <a:r>
              <a:rPr lang="en" sz="1200">
                <a:solidFill>
                  <a:srgbClr val="FFD966"/>
                </a:solidFill>
              </a:rPr>
              <a:t>Vector p</a:t>
            </a:r>
            <a:r>
              <a:rPr lang="en" sz="1200">
                <a:solidFill>
                  <a:srgbClr val="B7B7B7"/>
                </a:solidFill>
              </a:rPr>
              <a:t> is the projection of v onto 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Observation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Remember that DOTP(v,u) = ||v|| ||n|| cos(t) </a:t>
            </a:r>
            <a:r>
              <a:rPr lang="en" sz="1200">
                <a:solidFill>
                  <a:srgbClr val="666666"/>
                </a:solidFill>
              </a:rPr>
              <a:t>- Given by the law of cosines</a:t>
            </a:r>
            <a:r>
              <a:rPr lang="en" sz="1200">
                <a:solidFill>
                  <a:srgbClr val="B7B7B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Let ||n|| = 1, then p = kn where </a:t>
            </a:r>
            <a:r>
              <a:rPr lang="en" sz="1200">
                <a:solidFill>
                  <a:srgbClr val="FFD966"/>
                </a:solidFill>
              </a:rPr>
              <a:t>k is a positive scalar</a:t>
            </a:r>
            <a:r>
              <a:rPr lang="en" sz="1200">
                <a:solidFill>
                  <a:srgbClr val="B7B7B7"/>
                </a:solidFill>
              </a:rPr>
              <a:t>, so ||p|| = ||kn|| = |k| ||n||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Observation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Note how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p = (||v|| cos(t)) n → if p = kn, then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kn = (||v|| cos(t)) n (remember that n is a unit vector)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it follows that kn = ( ||v|| 1 cos(t)) n = ( ||v|| ||n|| cos(t) ) 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	so → (DOTP(v,n)) n → ( DOTP(v, n / ||n||) ) / ||n||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Generally speaking, PROJ(v on n) = 	</a:t>
            </a:r>
            <a:r>
              <a:rPr lang="en" sz="1200">
                <a:solidFill>
                  <a:srgbClr val="FF9900"/>
                </a:solidFill>
              </a:rPr>
              <a:t>(DOTP(v,n) / ||n||</a:t>
            </a:r>
            <a:r>
              <a:rPr baseline="30000" lang="en" sz="1200">
                <a:solidFill>
                  <a:srgbClr val="FF9900"/>
                </a:solidFill>
              </a:rPr>
              <a:t>2</a:t>
            </a:r>
            <a:r>
              <a:rPr lang="en" sz="1200">
                <a:solidFill>
                  <a:srgbClr val="FF9900"/>
                </a:solidFill>
              </a:rPr>
              <a:t>) n  → DOTP(v,n)*n </a:t>
            </a:r>
            <a:r>
              <a:rPr lang="en" sz="1200">
                <a:solidFill>
                  <a:srgbClr val="999999"/>
                </a:solidFill>
              </a:rPr>
              <a:t>if n is normalized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B7B7B7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We can say that if </a:t>
            </a:r>
            <a:r>
              <a:rPr lang="en" sz="1200">
                <a:solidFill>
                  <a:srgbClr val="6AA84F"/>
                </a:solidFill>
              </a:rPr>
              <a:t>v</a:t>
            </a:r>
            <a:r>
              <a:rPr lang="en" sz="1200">
                <a:solidFill>
                  <a:srgbClr val="B7B7B7"/>
                </a:solidFill>
              </a:rPr>
              <a:t> and </a:t>
            </a:r>
            <a:r>
              <a:rPr lang="en" sz="1200">
                <a:solidFill>
                  <a:srgbClr val="6AA84F"/>
                </a:solidFill>
              </a:rPr>
              <a:t>n</a:t>
            </a:r>
            <a:r>
              <a:rPr lang="en" sz="1200">
                <a:solidFill>
                  <a:srgbClr val="B7B7B7"/>
                </a:solidFill>
              </a:rPr>
              <a:t> are both normalized, then cos(t) = DOTP(v,n) </a:t>
            </a:r>
          </a:p>
        </p:txBody>
      </p:sp>
      <p:sp>
        <p:nvSpPr>
          <p:cNvPr id="215" name="Shape 215"/>
          <p:cNvSpPr/>
          <p:nvPr/>
        </p:nvSpPr>
        <p:spPr>
          <a:xfrm rot="3037478">
            <a:off x="269888" y="2641876"/>
            <a:ext cx="450190" cy="334455"/>
          </a:xfrm>
          <a:prstGeom prst="arc">
            <a:avLst>
              <a:gd fmla="val 12678693" name="adj1"/>
              <a:gd fmla="val 0" name="adj2"/>
            </a:avLst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558782" y="2612898"/>
            <a:ext cx="293699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3C47D"/>
                </a:solidFill>
              </a:rPr>
              <a:t>t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