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msdn.microsoft.com/en-us/library/windows/desktop/ee415574(v=vs.85).asp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Graphics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2228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Transformations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7131600" y="472290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600" cy="8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Before jumping into 3D - every rotation happens in 2-axes, while 1 always remains still. Let’s take a look at 2D rotations first: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Linear Transformation </a:t>
            </a:r>
            <a:r>
              <a:rPr lang="en">
                <a:solidFill>
                  <a:srgbClr val="999999"/>
                </a:solidFill>
              </a:rPr>
              <a:t>- Rotation</a:t>
            </a:r>
          </a:p>
        </p:txBody>
      </p:sp>
      <p:cxnSp>
        <p:nvCxnSpPr>
          <p:cNvPr id="222" name="Shape 222"/>
          <p:cNvCxnSpPr/>
          <p:nvPr/>
        </p:nvCxnSpPr>
        <p:spPr>
          <a:xfrm>
            <a:off x="871025" y="3227850"/>
            <a:ext cx="0" cy="14268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871025" y="4654650"/>
            <a:ext cx="1516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24" name="Shape 224"/>
          <p:cNvSpPr/>
          <p:nvPr/>
        </p:nvSpPr>
        <p:spPr>
          <a:xfrm>
            <a:off x="405425" y="4425600"/>
            <a:ext cx="931200" cy="458100"/>
          </a:xfrm>
          <a:prstGeom prst="rect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1268992" y="4361700"/>
            <a:ext cx="127500" cy="1275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818525" y="4031300"/>
            <a:ext cx="518100" cy="518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stealth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7" name="Shape 227"/>
          <p:cNvCxnSpPr/>
          <p:nvPr/>
        </p:nvCxnSpPr>
        <p:spPr>
          <a:xfrm>
            <a:off x="3506875" y="3227850"/>
            <a:ext cx="0" cy="14268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28" name="Shape 228"/>
          <p:cNvCxnSpPr/>
          <p:nvPr/>
        </p:nvCxnSpPr>
        <p:spPr>
          <a:xfrm rot="10800000">
            <a:off x="3506875" y="4654650"/>
            <a:ext cx="1516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29" name="Shape 229"/>
          <p:cNvSpPr/>
          <p:nvPr/>
        </p:nvSpPr>
        <p:spPr>
          <a:xfrm rot="-1800079">
            <a:off x="3143782" y="4414182"/>
            <a:ext cx="931162" cy="457915"/>
          </a:xfrm>
          <a:prstGeom prst="rect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-1796741">
            <a:off x="3830930" y="4150213"/>
            <a:ext cx="127409" cy="127409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1396500" y="4110200"/>
            <a:ext cx="180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p</a:t>
            </a:r>
            <a:r>
              <a:rPr baseline="-25000" lang="en">
                <a:solidFill>
                  <a:srgbClr val="FFD966"/>
                </a:solidFill>
              </a:rPr>
              <a:t>1</a:t>
            </a:r>
            <a:r>
              <a:rPr lang="en">
                <a:solidFill>
                  <a:srgbClr val="FFD966"/>
                </a:solidFill>
              </a:rPr>
              <a:t> = (x, y) 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678475" y="4110200"/>
            <a:ext cx="180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p</a:t>
            </a:r>
            <a:r>
              <a:rPr baseline="-25000" lang="en">
                <a:solidFill>
                  <a:srgbClr val="FFD966"/>
                </a:solidFill>
              </a:rPr>
              <a:t>2</a:t>
            </a:r>
            <a:r>
              <a:rPr lang="en">
                <a:solidFill>
                  <a:srgbClr val="FFD966"/>
                </a:solidFill>
              </a:rPr>
              <a:t> = (x’, y’) 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72200" y="1988537"/>
            <a:ext cx="81996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If				then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	</a:t>
            </a:r>
            <a:r>
              <a:rPr lang="en" sz="1200">
                <a:solidFill>
                  <a:srgbClr val="999999"/>
                </a:solidFill>
              </a:rPr>
              <a:t>x = r cos(t)			x’ = r cos(t + a) = r cos(t) cos(a) - r sin(t) sin(a)</a:t>
            </a:r>
            <a:r>
              <a:rPr lang="en" sz="1200">
                <a:solidFill>
                  <a:srgbClr val="FFD966"/>
                </a:solidFill>
              </a:rPr>
              <a:t>		= x cos(a) - y sin(a)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	</a:t>
            </a:r>
            <a:r>
              <a:rPr lang="en" sz="1200">
                <a:solidFill>
                  <a:srgbClr val="999999"/>
                </a:solidFill>
              </a:rPr>
              <a:t>y = r sin(t)			y’ = r sin(t + a)  = r sin(t) cos(a) + r cos(t) sin(a)</a:t>
            </a:r>
            <a:r>
              <a:rPr lang="en" sz="1200">
                <a:solidFill>
                  <a:srgbClr val="FFD966"/>
                </a:solidFill>
              </a:rPr>
              <a:t>		= y cos(a) + x sin(a)</a:t>
            </a:r>
          </a:p>
        </p:txBody>
      </p:sp>
      <p:sp>
        <p:nvSpPr>
          <p:cNvPr id="234" name="Shape 234"/>
          <p:cNvSpPr/>
          <p:nvPr/>
        </p:nvSpPr>
        <p:spPr>
          <a:xfrm>
            <a:off x="7406500" y="3275425"/>
            <a:ext cx="1248000" cy="7731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cosθ	sinθ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-sinθ	cosθ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677800" y="3440425"/>
            <a:ext cx="728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D966"/>
                </a:solidFill>
              </a:rPr>
              <a:t>(x,y)</a:t>
            </a:r>
          </a:p>
        </p:txBody>
      </p:sp>
      <p:sp>
        <p:nvSpPr>
          <p:cNvPr id="236" name="Shape 236"/>
          <p:cNvSpPr/>
          <p:nvPr/>
        </p:nvSpPr>
        <p:spPr>
          <a:xfrm>
            <a:off x="7406198" y="4187258"/>
            <a:ext cx="1248000" cy="7731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cosθ	-sinθ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sinθ	cosθ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6677498" y="4352258"/>
            <a:ext cx="728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D966"/>
                </a:solidFill>
              </a:rPr>
              <a:t>(x,y)</a:t>
            </a:r>
            <a:r>
              <a:rPr baseline="30000" lang="en" sz="1800">
                <a:solidFill>
                  <a:srgbClr val="FFD966"/>
                </a:solidFill>
              </a:rPr>
              <a:t>T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2817218" y="4290350"/>
            <a:ext cx="555599" cy="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39" name="Shape 239"/>
          <p:cNvSpPr txBox="1"/>
          <p:nvPr/>
        </p:nvSpPr>
        <p:spPr>
          <a:xfrm>
            <a:off x="5376525" y="2953650"/>
            <a:ext cx="1413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With matrices: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376525" y="3440425"/>
            <a:ext cx="14490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counter-clockwise → 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869724" y="4369842"/>
            <a:ext cx="920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clockwise → 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Linear Transformation </a:t>
            </a:r>
            <a:r>
              <a:rPr lang="en">
                <a:solidFill>
                  <a:srgbClr val="999999"/>
                </a:solidFill>
              </a:rPr>
              <a:t>- Rotation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116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We will move a point or vector around an axis (fixed) </a:t>
            </a:r>
            <a:r>
              <a:rPr lang="en" sz="1600">
                <a:solidFill>
                  <a:srgbClr val="FFD966"/>
                </a:solidFill>
              </a:rPr>
              <a:t>clockwise</a:t>
            </a:r>
            <a:r>
              <a:rPr lang="en" sz="16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First of, let </a:t>
            </a:r>
            <a:r>
              <a:rPr lang="en" sz="1600">
                <a:solidFill>
                  <a:srgbClr val="E69138"/>
                </a:solidFill>
              </a:rPr>
              <a:t>r</a:t>
            </a:r>
            <a:r>
              <a:rPr baseline="-25000" lang="en" sz="1600">
                <a:solidFill>
                  <a:srgbClr val="93C47D"/>
                </a:solidFill>
              </a:rPr>
              <a:t>a</a:t>
            </a:r>
            <a:r>
              <a:rPr lang="en">
                <a:solidFill>
                  <a:srgbClr val="E69138"/>
                </a:solidFill>
              </a:rPr>
              <a:t>(</a:t>
            </a:r>
            <a:r>
              <a:rPr lang="en">
                <a:solidFill>
                  <a:srgbClr val="FFD966"/>
                </a:solidFill>
              </a:rPr>
              <a:t>v</a:t>
            </a:r>
            <a:r>
              <a:rPr lang="en">
                <a:solidFill>
                  <a:srgbClr val="E69138"/>
                </a:solidFill>
              </a:rPr>
              <a:t>,</a:t>
            </a:r>
            <a:r>
              <a:rPr lang="en">
                <a:solidFill>
                  <a:srgbClr val="8E7CC3"/>
                </a:solidFill>
              </a:rPr>
              <a:t>θ</a:t>
            </a:r>
            <a:r>
              <a:rPr lang="en">
                <a:solidFill>
                  <a:srgbClr val="E69138"/>
                </a:solidFill>
              </a:rPr>
              <a:t>)</a:t>
            </a:r>
            <a:r>
              <a:rPr lang="en"/>
              <a:t> be the rotation of a vector </a:t>
            </a:r>
            <a:r>
              <a:rPr lang="en">
                <a:solidFill>
                  <a:srgbClr val="FFD966"/>
                </a:solidFill>
              </a:rPr>
              <a:t>v</a:t>
            </a:r>
            <a:r>
              <a:rPr lang="en"/>
              <a:t>, around an axis </a:t>
            </a:r>
            <a:r>
              <a:rPr lang="en">
                <a:solidFill>
                  <a:srgbClr val="93C47D"/>
                </a:solidFill>
              </a:rPr>
              <a:t>a</a:t>
            </a:r>
            <a:r>
              <a:rPr lang="en"/>
              <a:t>, </a:t>
            </a:r>
            <a:r>
              <a:rPr lang="en">
                <a:solidFill>
                  <a:srgbClr val="8E7CC3"/>
                </a:solidFill>
              </a:rPr>
              <a:t>θ</a:t>
            </a:r>
            <a:r>
              <a:rPr lang="en"/>
              <a:t> degrees.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995123" y="2314425"/>
            <a:ext cx="0" cy="1331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50" name="Shape 250"/>
          <p:cNvCxnSpPr>
            <a:stCxn id="251" idx="0"/>
          </p:cNvCxnSpPr>
          <p:nvPr/>
        </p:nvCxnSpPr>
        <p:spPr>
          <a:xfrm flipH="1">
            <a:off x="311662" y="2983026"/>
            <a:ext cx="1830600" cy="10569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52" name="Shape 252"/>
          <p:cNvCxnSpPr>
            <a:endCxn id="253" idx="6"/>
          </p:cNvCxnSpPr>
          <p:nvPr/>
        </p:nvCxnSpPr>
        <p:spPr>
          <a:xfrm>
            <a:off x="1013100" y="3663857"/>
            <a:ext cx="2148000" cy="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54" name="Shape 254"/>
          <p:cNvCxnSpPr/>
          <p:nvPr/>
        </p:nvCxnSpPr>
        <p:spPr>
          <a:xfrm flipH="1" rot="10800000">
            <a:off x="995123" y="3026334"/>
            <a:ext cx="1873800" cy="637500"/>
          </a:xfrm>
          <a:prstGeom prst="straightConnector1">
            <a:avLst/>
          </a:prstGeom>
          <a:noFill/>
          <a:ln cap="flat" cmpd="sng" w="9525">
            <a:solidFill>
              <a:srgbClr val="FFE599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55" name="Shape 255"/>
          <p:cNvCxnSpPr/>
          <p:nvPr/>
        </p:nvCxnSpPr>
        <p:spPr>
          <a:xfrm>
            <a:off x="1038246" y="3674892"/>
            <a:ext cx="1439700" cy="2154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56" name="Shape 256"/>
          <p:cNvCxnSpPr/>
          <p:nvPr/>
        </p:nvCxnSpPr>
        <p:spPr>
          <a:xfrm>
            <a:off x="995117" y="3663850"/>
            <a:ext cx="11361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57" name="Shape 257"/>
          <p:cNvCxnSpPr/>
          <p:nvPr/>
        </p:nvCxnSpPr>
        <p:spPr>
          <a:xfrm>
            <a:off x="2868820" y="3040111"/>
            <a:ext cx="0" cy="6099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58" name="Shape 258"/>
          <p:cNvSpPr txBox="1"/>
          <p:nvPr/>
        </p:nvSpPr>
        <p:spPr>
          <a:xfrm>
            <a:off x="3595400" y="2314425"/>
            <a:ext cx="5237100" cy="2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Observe from the picture on the left: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v</a:t>
            </a:r>
            <a:r>
              <a:rPr lang="en" sz="1200">
                <a:solidFill>
                  <a:srgbClr val="999999"/>
                </a:solidFill>
              </a:rPr>
              <a:t> is the vector we want to rotate around </a:t>
            </a:r>
            <a:r>
              <a:rPr lang="en" sz="1200">
                <a:solidFill>
                  <a:srgbClr val="93C47D"/>
                </a:solidFill>
              </a:rPr>
              <a:t>a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But in reality, we will end rotating a vector perpendicular to a in </a:t>
            </a:r>
            <a:r>
              <a:rPr lang="en" sz="1200">
                <a:solidFill>
                  <a:srgbClr val="F1C232"/>
                </a:solidFill>
              </a:rPr>
              <a:t>2D</a:t>
            </a:r>
            <a:r>
              <a:rPr lang="en" sz="1200">
                <a:solidFill>
                  <a:srgbClr val="999999"/>
                </a:solidFill>
              </a:rPr>
              <a:t> !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		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600">
                <a:solidFill>
                  <a:srgbClr val="FFD966"/>
                </a:solidFill>
              </a:rPr>
              <a:t>1.	norm(a) = n such that ||n|| == 1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600">
                <a:solidFill>
                  <a:srgbClr val="FFD966"/>
                </a:solidFill>
              </a:rPr>
              <a:t>2.	p = v - dot(v,n) n = v - proj</a:t>
            </a:r>
            <a:r>
              <a:rPr baseline="-25000" lang="en" sz="1600">
                <a:solidFill>
                  <a:srgbClr val="FFD966"/>
                </a:solidFill>
              </a:rPr>
              <a:t>n</a:t>
            </a:r>
            <a:r>
              <a:rPr lang="en" sz="1600">
                <a:solidFill>
                  <a:srgbClr val="FFD966"/>
                </a:solidFill>
              </a:rPr>
              <a:t>(v)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600">
                <a:solidFill>
                  <a:srgbClr val="FFD966"/>
                </a:solidFill>
              </a:rPr>
              <a:t>3.	orth(p) = (p x n)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600">
                <a:solidFill>
                  <a:srgbClr val="FFD966"/>
                </a:solidFill>
              </a:rPr>
              <a:t>4.	r</a:t>
            </a:r>
            <a:r>
              <a:rPr baseline="-25000" lang="en" sz="1600">
                <a:solidFill>
                  <a:srgbClr val="FFD966"/>
                </a:solidFill>
              </a:rPr>
              <a:t>n</a:t>
            </a:r>
            <a:r>
              <a:rPr lang="en" sz="1600">
                <a:solidFill>
                  <a:srgbClr val="FFD966"/>
                </a:solidFill>
              </a:rPr>
              <a:t>(p,θ)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D966"/>
              </a:solidFill>
            </a:endParaRP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1600">
                <a:solidFill>
                  <a:srgbClr val="999999"/>
                </a:solidFill>
              </a:rPr>
              <a:t>Finally:</a:t>
            </a:r>
            <a:r>
              <a:rPr lang="en" sz="1600">
                <a:solidFill>
                  <a:srgbClr val="FFD966"/>
                </a:solidFill>
              </a:rPr>
              <a:t> </a:t>
            </a:r>
            <a:r>
              <a:rPr lang="en" sz="1600">
                <a:solidFill>
                  <a:srgbClr val="E69138"/>
                </a:solidFill>
              </a:rPr>
              <a:t>r</a:t>
            </a:r>
            <a:r>
              <a:rPr baseline="-25000" lang="en" sz="1600">
                <a:solidFill>
                  <a:srgbClr val="93C47D"/>
                </a:solidFill>
              </a:rPr>
              <a:t>a</a:t>
            </a:r>
            <a:r>
              <a:rPr lang="en" sz="1800">
                <a:solidFill>
                  <a:srgbClr val="E69138"/>
                </a:solidFill>
              </a:rPr>
              <a:t>(</a:t>
            </a:r>
            <a:r>
              <a:rPr lang="en" sz="1800">
                <a:solidFill>
                  <a:srgbClr val="FFD966"/>
                </a:solidFill>
              </a:rPr>
              <a:t>v</a:t>
            </a:r>
            <a:r>
              <a:rPr lang="en" sz="1800">
                <a:solidFill>
                  <a:srgbClr val="E69138"/>
                </a:solidFill>
              </a:rPr>
              <a:t>,</a:t>
            </a:r>
            <a:r>
              <a:rPr lang="en" sz="1800">
                <a:solidFill>
                  <a:srgbClr val="8E7CC3"/>
                </a:solidFill>
              </a:rPr>
              <a:t>θ</a:t>
            </a:r>
            <a:r>
              <a:rPr lang="en" sz="1800">
                <a:solidFill>
                  <a:srgbClr val="E69138"/>
                </a:solidFill>
              </a:rPr>
              <a:t>) = </a:t>
            </a:r>
            <a:r>
              <a:rPr lang="en" sz="1800">
                <a:solidFill>
                  <a:srgbClr val="FFD966"/>
                </a:solidFill>
              </a:rPr>
              <a:t>v</a:t>
            </a:r>
            <a:r>
              <a:rPr lang="en" sz="1800">
                <a:solidFill>
                  <a:srgbClr val="E69138"/>
                </a:solidFill>
              </a:rPr>
              <a:t> + r</a:t>
            </a:r>
            <a:r>
              <a:rPr baseline="-25000" lang="en" sz="1800">
                <a:solidFill>
                  <a:srgbClr val="E69138"/>
                </a:solidFill>
              </a:rPr>
              <a:t>n</a:t>
            </a:r>
            <a:r>
              <a:rPr lang="en" sz="1800">
                <a:solidFill>
                  <a:srgbClr val="E69138"/>
                </a:solidFill>
              </a:rPr>
              <a:t>(p,</a:t>
            </a:r>
            <a:r>
              <a:rPr lang="en" sz="1600">
                <a:solidFill>
                  <a:srgbClr val="E69138"/>
                </a:solidFill>
              </a:rPr>
              <a:t>θ)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1927612" y="2983026"/>
            <a:ext cx="4293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D966"/>
                </a:solidFill>
              </a:rPr>
              <a:t>v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803381" y="3380189"/>
            <a:ext cx="4293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E06666"/>
                </a:solidFill>
              </a:rPr>
              <a:t>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2761512" y="3178551"/>
            <a:ext cx="4293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6FA8DC"/>
                </a:solidFill>
              </a:rPr>
              <a:t>p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040953" y="3489830"/>
            <a:ext cx="429299" cy="3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3C47D"/>
                </a:solidFill>
              </a:rPr>
              <a:t>a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332241" y="3480631"/>
            <a:ext cx="3267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8E7CC3"/>
                </a:solidFill>
              </a:rPr>
              <a:t>θ</a:t>
            </a:r>
          </a:p>
        </p:txBody>
      </p:sp>
      <p:cxnSp>
        <p:nvCxnSpPr>
          <p:cNvPr id="263" name="Shape 263"/>
          <p:cNvCxnSpPr/>
          <p:nvPr/>
        </p:nvCxnSpPr>
        <p:spPr>
          <a:xfrm flipH="1">
            <a:off x="2500446" y="3663792"/>
            <a:ext cx="372900" cy="2265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64" name="Shape 264"/>
          <p:cNvSpPr/>
          <p:nvPr/>
        </p:nvSpPr>
        <p:spPr>
          <a:xfrm rot="-7544466">
            <a:off x="2717589" y="3411345"/>
            <a:ext cx="392896" cy="446009"/>
          </a:xfrm>
          <a:prstGeom prst="arc">
            <a:avLst>
              <a:gd fmla="val 16595879" name="adj1"/>
              <a:gd fmla="val 1098533" name="adj2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 rot="2875995">
            <a:off x="1034194" y="3453974"/>
            <a:ext cx="385524" cy="419730"/>
          </a:xfrm>
          <a:prstGeom prst="arc">
            <a:avLst>
              <a:gd fmla="val 15644831" name="adj1"/>
              <a:gd fmla="val 1098533" name="adj2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2531608" y="3420912"/>
            <a:ext cx="3267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4"/>
                </a:solidFill>
              </a:rPr>
              <a:t>θ’</a:t>
            </a:r>
          </a:p>
        </p:txBody>
      </p:sp>
      <p:sp>
        <p:nvSpPr>
          <p:cNvPr id="267" name="Shape 267"/>
          <p:cNvSpPr/>
          <p:nvPr/>
        </p:nvSpPr>
        <p:spPr>
          <a:xfrm>
            <a:off x="2392425" y="4084975"/>
            <a:ext cx="952800" cy="9528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8" name="Shape 268"/>
          <p:cNvCxnSpPr>
            <a:stCxn id="267" idx="0"/>
          </p:cNvCxnSpPr>
          <p:nvPr/>
        </p:nvCxnSpPr>
        <p:spPr>
          <a:xfrm>
            <a:off x="2868825" y="4084975"/>
            <a:ext cx="0" cy="480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69" name="Shape 269"/>
          <p:cNvCxnSpPr>
            <a:stCxn id="267" idx="6"/>
          </p:cNvCxnSpPr>
          <p:nvPr/>
        </p:nvCxnSpPr>
        <p:spPr>
          <a:xfrm flipH="1">
            <a:off x="2868825" y="4561375"/>
            <a:ext cx="476400" cy="42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70" name="Shape 270"/>
          <p:cNvSpPr txBox="1"/>
          <p:nvPr/>
        </p:nvSpPr>
        <p:spPr>
          <a:xfrm>
            <a:off x="2838798" y="4403128"/>
            <a:ext cx="3267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4"/>
                </a:solidFill>
              </a:rPr>
              <a:t>θ’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2549571" y="4144667"/>
            <a:ext cx="4293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6FA8DC"/>
                </a:solidFill>
              </a:rPr>
              <a:t>p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742449" y="4477675"/>
            <a:ext cx="6828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27BA0"/>
                </a:solidFill>
              </a:rPr>
              <a:t>orth(p)</a:t>
            </a:r>
          </a:p>
        </p:txBody>
      </p:sp>
      <p:cxnSp>
        <p:nvCxnSpPr>
          <p:cNvPr id="273" name="Shape 273"/>
          <p:cNvCxnSpPr>
            <a:stCxn id="267" idx="2"/>
            <a:endCxn id="274" idx="4"/>
          </p:cNvCxnSpPr>
          <p:nvPr/>
        </p:nvCxnSpPr>
        <p:spPr>
          <a:xfrm rot="10800000">
            <a:off x="995025" y="3716275"/>
            <a:ext cx="1397400" cy="845100"/>
          </a:xfrm>
          <a:prstGeom prst="curvedConnector2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74" name="Shape 274"/>
          <p:cNvSpPr/>
          <p:nvPr/>
        </p:nvSpPr>
        <p:spPr>
          <a:xfrm>
            <a:off x="901075" y="3489825"/>
            <a:ext cx="188100" cy="22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2823525" y="4518175"/>
            <a:ext cx="90600" cy="906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 rot="-282885">
            <a:off x="2694060" y="4220777"/>
            <a:ext cx="496379" cy="506594"/>
          </a:xfrm>
          <a:prstGeom prst="arc">
            <a:avLst>
              <a:gd fmla="val 15644831" name="adj1"/>
              <a:gd fmla="val 20227340" name="adj2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stealth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Shape 282"/>
          <p:cNvCxnSpPr/>
          <p:nvPr/>
        </p:nvCxnSpPr>
        <p:spPr>
          <a:xfrm flipH="1">
            <a:off x="1588600" y="2096275"/>
            <a:ext cx="1329900" cy="8565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83" name="Shape 283"/>
          <p:cNvSpPr txBox="1"/>
          <p:nvPr/>
        </p:nvSpPr>
        <p:spPr>
          <a:xfrm>
            <a:off x="1280270" y="2748706"/>
            <a:ext cx="1665000" cy="812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27BA0"/>
                </a:solidFill>
              </a:rPr>
              <a:t>orth(p)</a:t>
            </a:r>
          </a:p>
        </p:txBody>
      </p:sp>
      <p:sp>
        <p:nvSpPr>
          <p:cNvPr id="284" name="Shape 284"/>
          <p:cNvSpPr/>
          <p:nvPr/>
        </p:nvSpPr>
        <p:spPr>
          <a:xfrm>
            <a:off x="426775" y="1791150"/>
            <a:ext cx="2323200" cy="23232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5" name="Shape 285"/>
          <p:cNvCxnSpPr>
            <a:stCxn id="284" idx="0"/>
          </p:cNvCxnSpPr>
          <p:nvPr/>
        </p:nvCxnSpPr>
        <p:spPr>
          <a:xfrm>
            <a:off x="1588375" y="1791150"/>
            <a:ext cx="0" cy="11718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86" name="Shape 286"/>
          <p:cNvCxnSpPr>
            <a:stCxn id="284" idx="6"/>
          </p:cNvCxnSpPr>
          <p:nvPr/>
        </p:nvCxnSpPr>
        <p:spPr>
          <a:xfrm flipH="1">
            <a:off x="1588375" y="2952750"/>
            <a:ext cx="1161600" cy="102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87" name="Shape 287"/>
          <p:cNvSpPr txBox="1"/>
          <p:nvPr/>
        </p:nvSpPr>
        <p:spPr>
          <a:xfrm>
            <a:off x="1422496" y="2356968"/>
            <a:ext cx="796499" cy="7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θ’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809958" y="1936703"/>
            <a:ext cx="1046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6FA8DC"/>
                </a:solidFill>
              </a:rPr>
              <a:t>p</a:t>
            </a:r>
          </a:p>
        </p:txBody>
      </p:sp>
      <p:sp>
        <p:nvSpPr>
          <p:cNvPr id="289" name="Shape 289"/>
          <p:cNvSpPr/>
          <p:nvPr/>
        </p:nvSpPr>
        <p:spPr>
          <a:xfrm>
            <a:off x="1477963" y="2847461"/>
            <a:ext cx="220800" cy="2208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 rot="-283200">
            <a:off x="1162199" y="2122239"/>
            <a:ext cx="1210404" cy="1235319"/>
          </a:xfrm>
          <a:prstGeom prst="arc">
            <a:avLst>
              <a:gd fmla="val 15644831" name="adj1"/>
              <a:gd fmla="val 20227340" name="adj2"/>
            </a:avLst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stealth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Linear Transformation </a:t>
            </a:r>
            <a:r>
              <a:rPr lang="en">
                <a:solidFill>
                  <a:srgbClr val="999999"/>
                </a:solidFill>
              </a:rPr>
              <a:t>- Rotation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131175" y="2739710"/>
            <a:ext cx="457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n</a:t>
            </a:r>
          </a:p>
        </p:txBody>
      </p:sp>
      <p:cxnSp>
        <p:nvCxnSpPr>
          <p:cNvPr id="293" name="Shape 293"/>
          <p:cNvCxnSpPr/>
          <p:nvPr/>
        </p:nvCxnSpPr>
        <p:spPr>
          <a:xfrm>
            <a:off x="1609600" y="2328000"/>
            <a:ext cx="9432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94" name="Shape 294"/>
          <p:cNvCxnSpPr/>
          <p:nvPr/>
        </p:nvCxnSpPr>
        <p:spPr>
          <a:xfrm>
            <a:off x="2552800" y="2366800"/>
            <a:ext cx="0" cy="5472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95" name="Shape 295"/>
          <p:cNvSpPr/>
          <p:nvPr/>
        </p:nvSpPr>
        <p:spPr>
          <a:xfrm>
            <a:off x="1533219" y="2272805"/>
            <a:ext cx="110399" cy="110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2497594" y="2902705"/>
            <a:ext cx="110400" cy="1104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3338825" y="1791150"/>
            <a:ext cx="5493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6B26B"/>
                </a:solidFill>
              </a:rPr>
              <a:t>r</a:t>
            </a:r>
            <a:r>
              <a:rPr baseline="-25000" lang="en" sz="1800">
                <a:solidFill>
                  <a:srgbClr val="F6B26B"/>
                </a:solidFill>
              </a:rPr>
              <a:t>n</a:t>
            </a:r>
            <a:r>
              <a:rPr lang="en" sz="1800">
                <a:solidFill>
                  <a:srgbClr val="F6B26B"/>
                </a:solidFill>
              </a:rPr>
              <a:t>(p,θ) =</a:t>
            </a:r>
            <a:r>
              <a:rPr lang="en" sz="1800"/>
              <a:t> </a:t>
            </a:r>
            <a:r>
              <a:rPr lang="en" sz="1800">
                <a:solidFill>
                  <a:srgbClr val="FFD966"/>
                </a:solidFill>
              </a:rPr>
              <a:t>cos(θ)*p</a:t>
            </a:r>
            <a:r>
              <a:rPr lang="en" sz="1800"/>
              <a:t> </a:t>
            </a:r>
            <a:r>
              <a:rPr lang="en" sz="1800">
                <a:solidFill>
                  <a:srgbClr val="F6B26B"/>
                </a:solidFill>
              </a:rPr>
              <a:t>+</a:t>
            </a:r>
            <a:r>
              <a:rPr lang="en" sz="1800"/>
              <a:t> </a:t>
            </a:r>
            <a:r>
              <a:rPr lang="en" sz="1800">
                <a:solidFill>
                  <a:srgbClr val="93C47D"/>
                </a:solidFill>
              </a:rPr>
              <a:t>sin(θ)*orth(p)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3C47D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Notice that the ||orth(p)|| == ||n x p|| == ||p||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Finally if		</a:t>
            </a:r>
          </a:p>
          <a:p>
            <a:pPr indent="0" lvl="0" marL="91440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  <a:p>
            <a:pPr indent="457200" lvl="0" mar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R</a:t>
            </a:r>
            <a:r>
              <a:rPr baseline="-25000" lang="en" sz="1800">
                <a:solidFill>
                  <a:srgbClr val="999999"/>
                </a:solidFill>
              </a:rPr>
              <a:t>a</a:t>
            </a:r>
            <a:r>
              <a:rPr lang="en">
                <a:solidFill>
                  <a:srgbClr val="999999"/>
                </a:solidFill>
              </a:rPr>
              <a:t>(v,θ)	= proj</a:t>
            </a:r>
            <a:r>
              <a:rPr baseline="-25000" lang="en">
                <a:solidFill>
                  <a:srgbClr val="999999"/>
                </a:solidFill>
              </a:rPr>
              <a:t>n</a:t>
            </a:r>
            <a:r>
              <a:rPr lang="en">
                <a:solidFill>
                  <a:srgbClr val="999999"/>
                </a:solidFill>
              </a:rPr>
              <a:t>(v) + r</a:t>
            </a:r>
            <a:r>
              <a:rPr baseline="-25000" lang="en">
                <a:solidFill>
                  <a:srgbClr val="999999"/>
                </a:solidFill>
              </a:rPr>
              <a:t>n</a:t>
            </a:r>
            <a:r>
              <a:rPr lang="en">
                <a:solidFill>
                  <a:srgbClr val="999999"/>
                </a:solidFill>
              </a:rPr>
              <a:t>(p,θ)</a:t>
            </a:r>
          </a:p>
          <a:p>
            <a:pPr indent="457200" lvl="0" marL="914400" rtl="0" algn="l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= dot(n,v) n + cos(θ) p + sin(θ) (nxp)</a:t>
            </a:r>
          </a:p>
          <a:p>
            <a:pPr indent="457200" lvl="0" marL="91440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  <a:p>
            <a:pPr indent="457200" lvl="0" marL="914400" rtl="0" algn="l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=</a:t>
            </a:r>
            <a:r>
              <a:rPr lang="en">
                <a:solidFill>
                  <a:srgbClr val="FFD966"/>
                </a:solidFill>
              </a:rPr>
              <a:t> dot(n,v) n + (1-cos(θ)) dot(n,v) n + sin(θ) (nxp)</a:t>
            </a:r>
          </a:p>
          <a:p>
            <a:pPr indent="457200" lvl="0" marL="91440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6B26B"/>
              </a:solidFill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aseline="30000"/>
          </a:p>
          <a:p>
            <a:pPr indent="457200" lvl="0" marL="91440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aseline="-25000"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Linear Transformation </a:t>
            </a:r>
            <a:r>
              <a:rPr lang="en">
                <a:solidFill>
                  <a:srgbClr val="999999"/>
                </a:solidFill>
              </a:rPr>
              <a:t>- Rotation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11700" y="1232200"/>
            <a:ext cx="82860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Finally, if we apply the equation to the standard basis, we obtain the general rotation matrix on an arbitrary axis: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c = cos(q)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s = sin(q)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 = (1-c)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2421375" y="1847800"/>
            <a:ext cx="2563200" cy="9309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c+tx</a:t>
            </a:r>
            <a:r>
              <a:rPr baseline="30000" lang="en" sz="1200">
                <a:solidFill>
                  <a:srgbClr val="FFD966"/>
                </a:solidFill>
              </a:rPr>
              <a:t>2</a:t>
            </a:r>
            <a:r>
              <a:rPr lang="en" sz="1200">
                <a:solidFill>
                  <a:srgbClr val="FFD966"/>
                </a:solidFill>
              </a:rPr>
              <a:t>		txy+sz		yxz-sy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txy+sz		c+ty</a:t>
            </a:r>
            <a:r>
              <a:rPr baseline="30000" lang="en" sz="1200">
                <a:solidFill>
                  <a:srgbClr val="FFD966"/>
                </a:solidFill>
              </a:rPr>
              <a:t>2</a:t>
            </a:r>
            <a:r>
              <a:rPr lang="en" sz="1200">
                <a:solidFill>
                  <a:srgbClr val="FFD966"/>
                </a:solidFill>
              </a:rPr>
              <a:t>		tyz+sx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txz+sy		tyz-sx		c+tz</a:t>
            </a:r>
            <a:r>
              <a:rPr baseline="30000" lang="en" sz="1200">
                <a:solidFill>
                  <a:srgbClr val="FFD966"/>
                </a:solidFill>
              </a:rPr>
              <a:t>2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311700" y="3052025"/>
            <a:ext cx="81171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Example, let’s rotate u, q degrees around the x axis such that x = e</a:t>
            </a:r>
            <a:r>
              <a:rPr baseline="-25000" lang="en">
                <a:solidFill>
                  <a:srgbClr val="999999"/>
                </a:solidFill>
              </a:rPr>
              <a:t>1</a:t>
            </a:r>
            <a:r>
              <a:rPr lang="en">
                <a:solidFill>
                  <a:srgbClr val="999999"/>
                </a:solidFill>
              </a:rPr>
              <a:t> (1,0,0)</a:t>
            </a:r>
          </a:p>
        </p:txBody>
      </p:sp>
      <p:sp>
        <p:nvSpPr>
          <p:cNvPr id="307" name="Shape 307"/>
          <p:cNvSpPr/>
          <p:nvPr/>
        </p:nvSpPr>
        <p:spPr>
          <a:xfrm>
            <a:off x="5350050" y="3847350"/>
            <a:ext cx="1279500" cy="9309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0	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c	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-s	c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11700" y="4080000"/>
            <a:ext cx="3183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We obtain the rotation matrix of R</a:t>
            </a:r>
            <a:r>
              <a:rPr baseline="-25000" lang="en">
                <a:solidFill>
                  <a:srgbClr val="999999"/>
                </a:solidFill>
              </a:rPr>
              <a:t>e1</a:t>
            </a:r>
            <a:r>
              <a:rPr lang="en">
                <a:solidFill>
                  <a:srgbClr val="999999"/>
                </a:solidFill>
              </a:rPr>
              <a:t>(q)</a:t>
            </a:r>
          </a:p>
        </p:txBody>
      </p:sp>
      <p:cxnSp>
        <p:nvCxnSpPr>
          <p:cNvPr id="309" name="Shape 309"/>
          <p:cNvCxnSpPr/>
          <p:nvPr/>
        </p:nvCxnSpPr>
        <p:spPr>
          <a:xfrm>
            <a:off x="3455175" y="4312800"/>
            <a:ext cx="495600" cy="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10" name="Shape 310"/>
          <p:cNvSpPr txBox="1"/>
          <p:nvPr/>
        </p:nvSpPr>
        <p:spPr>
          <a:xfrm>
            <a:off x="3965837" y="4076250"/>
            <a:ext cx="1384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</a:t>
            </a:r>
            <a:r>
              <a:rPr baseline="-25000" lang="en">
                <a:solidFill>
                  <a:srgbClr val="E69138"/>
                </a:solidFill>
              </a:rPr>
              <a:t>x</a:t>
            </a:r>
            <a:r>
              <a:rPr lang="en">
                <a:solidFill>
                  <a:srgbClr val="E69138"/>
                </a:solidFill>
              </a:rPr>
              <a:t>(q) =  </a:t>
            </a:r>
            <a:r>
              <a:rPr lang="en">
                <a:solidFill>
                  <a:srgbClr val="FFD966"/>
                </a:solidFill>
              </a:rPr>
              <a:t>u</a:t>
            </a:r>
            <a:r>
              <a:rPr lang="en">
                <a:solidFill>
                  <a:srgbClr val="E69138"/>
                </a:solidFill>
              </a:rPr>
              <a:t> *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5383800" y="1904200"/>
            <a:ext cx="3448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We can compute the rotation matrix on an arbitrary axis by replacing x y z and t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Linear Transformation</a:t>
            </a:r>
            <a:r>
              <a:rPr lang="en">
                <a:solidFill>
                  <a:srgbClr val="999999"/>
                </a:solidFill>
              </a:rPr>
              <a:t> - Rotation</a:t>
            </a:r>
          </a:p>
        </p:txBody>
      </p:sp>
      <p:sp>
        <p:nvSpPr>
          <p:cNvPr id="318" name="Shape 318"/>
          <p:cNvSpPr/>
          <p:nvPr/>
        </p:nvSpPr>
        <p:spPr>
          <a:xfrm>
            <a:off x="874875" y="1880400"/>
            <a:ext cx="1533300" cy="7731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1	0	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cosθ	sinθ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-sinθ	cosθ</a:t>
            </a:r>
          </a:p>
        </p:txBody>
      </p:sp>
      <p:sp>
        <p:nvSpPr>
          <p:cNvPr id="319" name="Shape 319"/>
          <p:cNvSpPr/>
          <p:nvPr/>
        </p:nvSpPr>
        <p:spPr>
          <a:xfrm>
            <a:off x="3640162" y="1880400"/>
            <a:ext cx="1533300" cy="7731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cosθ	0	-sinθ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1	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sinθ	0	cosθ</a:t>
            </a:r>
          </a:p>
        </p:txBody>
      </p:sp>
      <p:sp>
        <p:nvSpPr>
          <p:cNvPr id="320" name="Shape 320"/>
          <p:cNvSpPr/>
          <p:nvPr/>
        </p:nvSpPr>
        <p:spPr>
          <a:xfrm>
            <a:off x="6343075" y="1880400"/>
            <a:ext cx="1533300" cy="7731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cosθ	sinθ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-sinθ	cosθ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0	1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49325" y="2060400"/>
            <a:ext cx="578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</a:t>
            </a:r>
            <a:r>
              <a:rPr baseline="-25000" lang="en">
                <a:solidFill>
                  <a:srgbClr val="FFD966"/>
                </a:solidFill>
              </a:rPr>
              <a:t>x</a:t>
            </a:r>
            <a:r>
              <a:rPr lang="en">
                <a:solidFill>
                  <a:srgbClr val="E69138"/>
                </a:solidFill>
              </a:rPr>
              <a:t> =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057150" y="2060400"/>
            <a:ext cx="578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</a:t>
            </a:r>
            <a:r>
              <a:rPr baseline="-25000" lang="en">
                <a:solidFill>
                  <a:srgbClr val="FFD966"/>
                </a:solidFill>
              </a:rPr>
              <a:t>y</a:t>
            </a:r>
            <a:r>
              <a:rPr lang="en">
                <a:solidFill>
                  <a:srgbClr val="E69138"/>
                </a:solidFill>
              </a:rPr>
              <a:t> =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764975" y="2060400"/>
            <a:ext cx="578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</a:t>
            </a:r>
            <a:r>
              <a:rPr baseline="-25000" lang="en">
                <a:solidFill>
                  <a:srgbClr val="FFD966"/>
                </a:solidFill>
              </a:rPr>
              <a:t>z</a:t>
            </a:r>
            <a:r>
              <a:rPr lang="en">
                <a:solidFill>
                  <a:srgbClr val="E69138"/>
                </a:solidFill>
              </a:rPr>
              <a:t> =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8520600" cy="77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Furthermore, for origin rotations, we let n, of R</a:t>
            </a:r>
            <a:r>
              <a:rPr baseline="-25000" lang="en" sz="1400"/>
              <a:t>n</a:t>
            </a:r>
            <a:r>
              <a:rPr lang="en" sz="1400"/>
              <a:t> ,be (1,0,0) , (0,1,0) and (0,0,1) we obtain: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95925" y="4270405"/>
            <a:ext cx="1094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</a:t>
            </a:r>
            <a:r>
              <a:rPr baseline="-25000" lang="en">
                <a:solidFill>
                  <a:srgbClr val="FFD966"/>
                </a:solidFill>
              </a:rPr>
              <a:t>y</a:t>
            </a:r>
            <a:r>
              <a:rPr lang="en">
                <a:solidFill>
                  <a:srgbClr val="E69138"/>
                </a:solidFill>
              </a:rPr>
              <a:t> (n,45) =</a:t>
            </a:r>
          </a:p>
        </p:txBody>
      </p:sp>
      <p:cxnSp>
        <p:nvCxnSpPr>
          <p:cNvPr id="326" name="Shape 326"/>
          <p:cNvCxnSpPr/>
          <p:nvPr/>
        </p:nvCxnSpPr>
        <p:spPr>
          <a:xfrm>
            <a:off x="4084775" y="4476955"/>
            <a:ext cx="1231800" cy="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327" name="Shape 327"/>
          <p:cNvSpPr/>
          <p:nvPr/>
        </p:nvSpPr>
        <p:spPr>
          <a:xfrm>
            <a:off x="1790025" y="4090405"/>
            <a:ext cx="2112000" cy="7731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cos45		0	-sin45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	1	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sin45		0	cos45</a:t>
            </a:r>
          </a:p>
        </p:txBody>
      </p:sp>
      <p:sp>
        <p:nvSpPr>
          <p:cNvPr id="328" name="Shape 328"/>
          <p:cNvSpPr/>
          <p:nvPr/>
        </p:nvSpPr>
        <p:spPr>
          <a:xfrm>
            <a:off x="5499325" y="3978205"/>
            <a:ext cx="1620900" cy="9975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√2/2	0	-√2/2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1	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√2/2	0	√2/2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495925" y="3452755"/>
            <a:ext cx="7463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The following is an example of R</a:t>
            </a:r>
            <a:r>
              <a:rPr baseline="-25000" lang="en">
                <a:solidFill>
                  <a:srgbClr val="999999"/>
                </a:solidFill>
              </a:rPr>
              <a:t>y</a:t>
            </a:r>
            <a:r>
              <a:rPr lang="en">
                <a:solidFill>
                  <a:srgbClr val="999999"/>
                </a:solidFill>
              </a:rPr>
              <a:t>(n) by 45 degrees: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840450" y="2884125"/>
            <a:ext cx="7463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Note how the row corresponding to the axis we are rotating around, doesn’t change!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1607459" y="2720073"/>
            <a:ext cx="798600" cy="7986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Linear Transformation </a:t>
            </a:r>
            <a:r>
              <a:rPr lang="en">
                <a:solidFill>
                  <a:srgbClr val="999999"/>
                </a:solidFill>
              </a:rPr>
              <a:t>- Rotation</a:t>
            </a:r>
          </a:p>
        </p:txBody>
      </p:sp>
      <p:cxnSp>
        <p:nvCxnSpPr>
          <p:cNvPr id="338" name="Shape 338"/>
          <p:cNvCxnSpPr/>
          <p:nvPr/>
        </p:nvCxnSpPr>
        <p:spPr>
          <a:xfrm>
            <a:off x="1965214" y="2192964"/>
            <a:ext cx="0" cy="21618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339" name="Shape 339"/>
          <p:cNvCxnSpPr/>
          <p:nvPr/>
        </p:nvCxnSpPr>
        <p:spPr>
          <a:xfrm>
            <a:off x="602055" y="3201207"/>
            <a:ext cx="2726400" cy="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340" name="Shape 340"/>
          <p:cNvSpPr txBox="1"/>
          <p:nvPr/>
        </p:nvSpPr>
        <p:spPr>
          <a:xfrm>
            <a:off x="2406011" y="2316926"/>
            <a:ext cx="1215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u (1,1,1)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11699" y="3518632"/>
            <a:ext cx="12957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v (-1,-1,-1)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3013847" y="3201207"/>
            <a:ext cx="314399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x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807951" y="1927100"/>
            <a:ext cx="3144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y</a:t>
            </a:r>
          </a:p>
        </p:txBody>
      </p:sp>
      <p:sp>
        <p:nvSpPr>
          <p:cNvPr id="344" name="Shape 344"/>
          <p:cNvSpPr/>
          <p:nvPr/>
        </p:nvSpPr>
        <p:spPr>
          <a:xfrm>
            <a:off x="2341423" y="2675745"/>
            <a:ext cx="104700" cy="1047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1563230" y="3460517"/>
            <a:ext cx="104700" cy="1047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3872712" y="2022775"/>
            <a:ext cx="1384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</a:t>
            </a:r>
            <a:r>
              <a:rPr baseline="-25000" lang="en">
                <a:solidFill>
                  <a:srgbClr val="E69138"/>
                </a:solidFill>
              </a:rPr>
              <a:t>y</a:t>
            </a:r>
            <a:r>
              <a:rPr lang="en">
                <a:solidFill>
                  <a:srgbClr val="E69138"/>
                </a:solidFill>
              </a:rPr>
              <a:t>(u,45) =  </a:t>
            </a:r>
            <a:r>
              <a:rPr lang="en">
                <a:solidFill>
                  <a:srgbClr val="FFD966"/>
                </a:solidFill>
              </a:rPr>
              <a:t>u</a:t>
            </a:r>
            <a:r>
              <a:rPr lang="en">
                <a:solidFill>
                  <a:srgbClr val="E69138"/>
                </a:solidFill>
              </a:rPr>
              <a:t> *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7007275" y="2022775"/>
            <a:ext cx="1759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= </a:t>
            </a:r>
            <a:r>
              <a:rPr lang="en">
                <a:solidFill>
                  <a:srgbClr val="FFD966"/>
                </a:solidFill>
              </a:rPr>
              <a:t>( 2√2/2 , 1 , 0 )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3872725" y="3632175"/>
            <a:ext cx="1384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</a:t>
            </a:r>
            <a:r>
              <a:rPr baseline="-25000" lang="en">
                <a:solidFill>
                  <a:srgbClr val="E69138"/>
                </a:solidFill>
              </a:rPr>
              <a:t>y</a:t>
            </a:r>
            <a:r>
              <a:rPr lang="en">
                <a:solidFill>
                  <a:srgbClr val="E69138"/>
                </a:solidFill>
              </a:rPr>
              <a:t>(v,45) =  </a:t>
            </a:r>
            <a:r>
              <a:rPr lang="en">
                <a:solidFill>
                  <a:srgbClr val="FFD966"/>
                </a:solidFill>
              </a:rPr>
              <a:t>v</a:t>
            </a:r>
            <a:r>
              <a:rPr lang="en">
                <a:solidFill>
                  <a:srgbClr val="E69138"/>
                </a:solidFill>
              </a:rPr>
              <a:t> *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7007275" y="3632175"/>
            <a:ext cx="1873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= </a:t>
            </a:r>
            <a:r>
              <a:rPr lang="en">
                <a:solidFill>
                  <a:srgbClr val="FFD966"/>
                </a:solidFill>
              </a:rPr>
              <a:t>( -2√2/2 , -1 , 0  )</a:t>
            </a:r>
          </a:p>
        </p:txBody>
      </p:sp>
      <p:sp>
        <p:nvSpPr>
          <p:cNvPr id="350" name="Shape 350"/>
          <p:cNvSpPr/>
          <p:nvPr/>
        </p:nvSpPr>
        <p:spPr>
          <a:xfrm>
            <a:off x="1548458" y="2480857"/>
            <a:ext cx="848399" cy="192900"/>
          </a:xfrm>
          <a:prstGeom prst="arc">
            <a:avLst>
              <a:gd fmla="val 9980813" name="adj1"/>
              <a:gd fmla="val 6299473" name="adj2"/>
            </a:avLst>
          </a:prstGeom>
          <a:noFill/>
          <a:ln cap="flat" cmpd="sng" w="9525">
            <a:solidFill>
              <a:srgbClr val="FFD966"/>
            </a:solidFill>
            <a:prstDash val="dot"/>
            <a:round/>
            <a:headEnd len="med" w="med" type="none"/>
            <a:tailEnd len="med" w="med" type="stealth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5250475" y="1760575"/>
            <a:ext cx="1620900" cy="9975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√2/2	0	-√2/2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1	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√2/2	0	√2/2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152475"/>
            <a:ext cx="8520600" cy="47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Example:</a:t>
            </a:r>
          </a:p>
        </p:txBody>
      </p:sp>
      <p:sp>
        <p:nvSpPr>
          <p:cNvPr id="353" name="Shape 353"/>
          <p:cNvSpPr/>
          <p:nvPr/>
        </p:nvSpPr>
        <p:spPr>
          <a:xfrm>
            <a:off x="5250475" y="3369975"/>
            <a:ext cx="1620900" cy="9975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√2/2	0	-√2/2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1	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√2/2	0	√2/2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Affine Transformations </a:t>
            </a:r>
            <a:r>
              <a:rPr lang="en">
                <a:solidFill>
                  <a:srgbClr val="999999"/>
                </a:solidFill>
              </a:rPr>
              <a:t>- Definition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152475"/>
            <a:ext cx="8520600" cy="107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Simply a linear transformation AND a translation.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Let t(v) be a linear transformation. Then t</a:t>
            </a:r>
            <a:r>
              <a:rPr baseline="-25000" lang="en"/>
              <a:t>affine</a:t>
            </a:r>
            <a:r>
              <a:rPr lang="en"/>
              <a:t>(v) = t(v) + b, hence: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361" name="Shape 361"/>
          <p:cNvSpPr/>
          <p:nvPr/>
        </p:nvSpPr>
        <p:spPr>
          <a:xfrm>
            <a:off x="1888575" y="3203175"/>
            <a:ext cx="1460400" cy="910800"/>
          </a:xfrm>
          <a:prstGeom prst="bracketPair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</a:t>
            </a:r>
            <a:r>
              <a:rPr baseline="-25000" lang="en">
                <a:solidFill>
                  <a:srgbClr val="999999"/>
                </a:solidFill>
              </a:rPr>
              <a:t>11	</a:t>
            </a:r>
            <a:r>
              <a:rPr lang="en">
                <a:solidFill>
                  <a:srgbClr val="999999"/>
                </a:solidFill>
              </a:rPr>
              <a:t>A</a:t>
            </a:r>
            <a:r>
              <a:rPr baseline="-25000" lang="en">
                <a:solidFill>
                  <a:srgbClr val="999999"/>
                </a:solidFill>
              </a:rPr>
              <a:t>12	</a:t>
            </a:r>
            <a:r>
              <a:rPr lang="en">
                <a:solidFill>
                  <a:srgbClr val="999999"/>
                </a:solidFill>
              </a:rPr>
              <a:t>A</a:t>
            </a:r>
            <a:r>
              <a:rPr baseline="-25000" lang="en">
                <a:solidFill>
                  <a:srgbClr val="999999"/>
                </a:solidFill>
              </a:rPr>
              <a:t>13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</a:t>
            </a:r>
            <a:r>
              <a:rPr baseline="-25000" lang="en">
                <a:solidFill>
                  <a:srgbClr val="999999"/>
                </a:solidFill>
              </a:rPr>
              <a:t>21	</a:t>
            </a:r>
            <a:r>
              <a:rPr lang="en">
                <a:solidFill>
                  <a:srgbClr val="999999"/>
                </a:solidFill>
              </a:rPr>
              <a:t>A</a:t>
            </a:r>
            <a:r>
              <a:rPr baseline="-25000" lang="en">
                <a:solidFill>
                  <a:srgbClr val="999999"/>
                </a:solidFill>
              </a:rPr>
              <a:t>22	</a:t>
            </a:r>
            <a:r>
              <a:rPr lang="en">
                <a:solidFill>
                  <a:srgbClr val="999999"/>
                </a:solidFill>
              </a:rPr>
              <a:t>A</a:t>
            </a:r>
            <a:r>
              <a:rPr baseline="-25000" lang="en">
                <a:solidFill>
                  <a:srgbClr val="999999"/>
                </a:solidFill>
              </a:rPr>
              <a:t>23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</a:t>
            </a:r>
            <a:r>
              <a:rPr baseline="-25000" lang="en">
                <a:solidFill>
                  <a:srgbClr val="999999"/>
                </a:solidFill>
              </a:rPr>
              <a:t>31	</a:t>
            </a:r>
            <a:r>
              <a:rPr lang="en">
                <a:solidFill>
                  <a:srgbClr val="999999"/>
                </a:solidFill>
              </a:rPr>
              <a:t>A</a:t>
            </a:r>
            <a:r>
              <a:rPr baseline="-25000" lang="en">
                <a:solidFill>
                  <a:srgbClr val="999999"/>
                </a:solidFill>
              </a:rPr>
              <a:t>32	</a:t>
            </a:r>
            <a:r>
              <a:rPr lang="en">
                <a:solidFill>
                  <a:srgbClr val="999999"/>
                </a:solidFill>
              </a:rPr>
              <a:t>A</a:t>
            </a:r>
            <a:r>
              <a:rPr baseline="-25000" lang="en">
                <a:solidFill>
                  <a:srgbClr val="999999"/>
                </a:solidFill>
              </a:rPr>
              <a:t>33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428175" y="3437025"/>
            <a:ext cx="1460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t(v) + b = (x,y,z)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3348975" y="3437025"/>
            <a:ext cx="12240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+ (b</a:t>
            </a:r>
            <a:r>
              <a:rPr baseline="-25000" lang="en">
                <a:solidFill>
                  <a:srgbClr val="999999"/>
                </a:solidFill>
              </a:rPr>
              <a:t>x</a:t>
            </a:r>
            <a:r>
              <a:rPr lang="en">
                <a:solidFill>
                  <a:srgbClr val="999999"/>
                </a:solidFill>
              </a:rPr>
              <a:t>,b</a:t>
            </a:r>
            <a:r>
              <a:rPr baseline="-25000" lang="en">
                <a:solidFill>
                  <a:srgbClr val="999999"/>
                </a:solidFill>
              </a:rPr>
              <a:t>y</a:t>
            </a:r>
            <a:r>
              <a:rPr lang="en">
                <a:solidFill>
                  <a:srgbClr val="999999"/>
                </a:solidFill>
              </a:rPr>
              <a:t>,b</a:t>
            </a:r>
            <a:r>
              <a:rPr baseline="-25000" lang="en">
                <a:solidFill>
                  <a:srgbClr val="999999"/>
                </a:solidFill>
              </a:rPr>
              <a:t>z</a:t>
            </a:r>
            <a:r>
              <a:rPr lang="en">
                <a:solidFill>
                  <a:srgbClr val="999999"/>
                </a:solidFill>
              </a:rPr>
              <a:t>) =</a:t>
            </a:r>
          </a:p>
        </p:txBody>
      </p:sp>
      <p:sp>
        <p:nvSpPr>
          <p:cNvPr id="364" name="Shape 364"/>
          <p:cNvSpPr/>
          <p:nvPr/>
        </p:nvSpPr>
        <p:spPr>
          <a:xfrm>
            <a:off x="6178300" y="3121725"/>
            <a:ext cx="1938600" cy="1073700"/>
          </a:xfrm>
          <a:prstGeom prst="bracketPair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A</a:t>
            </a:r>
            <a:r>
              <a:rPr baseline="-25000" lang="en">
                <a:solidFill>
                  <a:srgbClr val="FFD966"/>
                </a:solidFill>
              </a:rPr>
              <a:t>11	</a:t>
            </a:r>
            <a:r>
              <a:rPr lang="en">
                <a:solidFill>
                  <a:srgbClr val="FFD966"/>
                </a:solidFill>
              </a:rPr>
              <a:t>A</a:t>
            </a:r>
            <a:r>
              <a:rPr baseline="-25000" lang="en">
                <a:solidFill>
                  <a:srgbClr val="FFD966"/>
                </a:solidFill>
              </a:rPr>
              <a:t>12	</a:t>
            </a:r>
            <a:r>
              <a:rPr lang="en">
                <a:solidFill>
                  <a:srgbClr val="FFD966"/>
                </a:solidFill>
              </a:rPr>
              <a:t>A</a:t>
            </a:r>
            <a:r>
              <a:rPr baseline="-25000" lang="en">
                <a:solidFill>
                  <a:srgbClr val="FFD966"/>
                </a:solidFill>
              </a:rPr>
              <a:t>13</a:t>
            </a:r>
            <a:r>
              <a:rPr lang="en">
                <a:solidFill>
                  <a:srgbClr val="FFD966"/>
                </a:solidFill>
              </a:rPr>
              <a:t>	A</a:t>
            </a:r>
            <a:r>
              <a:rPr baseline="-25000" lang="en">
                <a:solidFill>
                  <a:srgbClr val="FFD966"/>
                </a:solidFill>
              </a:rPr>
              <a:t>14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A</a:t>
            </a:r>
            <a:r>
              <a:rPr baseline="-25000" lang="en">
                <a:solidFill>
                  <a:srgbClr val="FFD966"/>
                </a:solidFill>
              </a:rPr>
              <a:t>21	</a:t>
            </a:r>
            <a:r>
              <a:rPr lang="en">
                <a:solidFill>
                  <a:srgbClr val="FFD966"/>
                </a:solidFill>
              </a:rPr>
              <a:t>A</a:t>
            </a:r>
            <a:r>
              <a:rPr baseline="-25000" lang="en">
                <a:solidFill>
                  <a:srgbClr val="FFD966"/>
                </a:solidFill>
              </a:rPr>
              <a:t>22	</a:t>
            </a:r>
            <a:r>
              <a:rPr lang="en">
                <a:solidFill>
                  <a:srgbClr val="FFD966"/>
                </a:solidFill>
              </a:rPr>
              <a:t>A</a:t>
            </a:r>
            <a:r>
              <a:rPr baseline="-25000" lang="en">
                <a:solidFill>
                  <a:srgbClr val="FFD966"/>
                </a:solidFill>
              </a:rPr>
              <a:t>23</a:t>
            </a:r>
            <a:r>
              <a:rPr lang="en">
                <a:solidFill>
                  <a:srgbClr val="FFD966"/>
                </a:solidFill>
              </a:rPr>
              <a:t>	A</a:t>
            </a:r>
            <a:r>
              <a:rPr baseline="-25000" lang="en">
                <a:solidFill>
                  <a:srgbClr val="FFD966"/>
                </a:solidFill>
              </a:rPr>
              <a:t>24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A</a:t>
            </a:r>
            <a:r>
              <a:rPr baseline="-25000" lang="en">
                <a:solidFill>
                  <a:srgbClr val="FFD966"/>
                </a:solidFill>
              </a:rPr>
              <a:t>31	</a:t>
            </a:r>
            <a:r>
              <a:rPr lang="en">
                <a:solidFill>
                  <a:srgbClr val="FFD966"/>
                </a:solidFill>
              </a:rPr>
              <a:t>A</a:t>
            </a:r>
            <a:r>
              <a:rPr baseline="-25000" lang="en">
                <a:solidFill>
                  <a:srgbClr val="FFD966"/>
                </a:solidFill>
              </a:rPr>
              <a:t>32	</a:t>
            </a:r>
            <a:r>
              <a:rPr lang="en">
                <a:solidFill>
                  <a:srgbClr val="FFD966"/>
                </a:solidFill>
              </a:rPr>
              <a:t>A</a:t>
            </a:r>
            <a:r>
              <a:rPr baseline="-25000" lang="en">
                <a:solidFill>
                  <a:srgbClr val="FFD966"/>
                </a:solidFill>
              </a:rPr>
              <a:t>33</a:t>
            </a:r>
            <a:r>
              <a:rPr lang="en">
                <a:solidFill>
                  <a:srgbClr val="FFD966"/>
                </a:solidFill>
              </a:rPr>
              <a:t>	A</a:t>
            </a:r>
            <a:r>
              <a:rPr baseline="-25000" lang="en">
                <a:solidFill>
                  <a:srgbClr val="FFD966"/>
                </a:solidFill>
              </a:rPr>
              <a:t>34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b</a:t>
            </a:r>
            <a:r>
              <a:rPr baseline="-25000" lang="en">
                <a:solidFill>
                  <a:srgbClr val="FFD966"/>
                </a:solidFill>
              </a:rPr>
              <a:t>x</a:t>
            </a:r>
            <a:r>
              <a:rPr lang="en">
                <a:solidFill>
                  <a:srgbClr val="FFD966"/>
                </a:solidFill>
              </a:rPr>
              <a:t>	b</a:t>
            </a:r>
            <a:r>
              <a:rPr baseline="-25000" lang="en">
                <a:solidFill>
                  <a:srgbClr val="FFD966"/>
                </a:solidFill>
              </a:rPr>
              <a:t>y</a:t>
            </a:r>
            <a:r>
              <a:rPr lang="en">
                <a:solidFill>
                  <a:srgbClr val="FFD966"/>
                </a:solidFill>
              </a:rPr>
              <a:t>	b</a:t>
            </a:r>
            <a:r>
              <a:rPr baseline="-25000" lang="en">
                <a:solidFill>
                  <a:srgbClr val="FFD966"/>
                </a:solidFill>
              </a:rPr>
              <a:t>z</a:t>
            </a:r>
            <a:r>
              <a:rPr lang="en">
                <a:solidFill>
                  <a:srgbClr val="FFD966"/>
                </a:solidFill>
              </a:rPr>
              <a:t>	1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4572975" y="3437025"/>
            <a:ext cx="1605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t(v) + b = (x,y,z,w)</a:t>
            </a:r>
          </a:p>
        </p:txBody>
      </p:sp>
      <p:sp>
        <p:nvSpPr>
          <p:cNvPr id="366" name="Shape 366"/>
          <p:cNvSpPr/>
          <p:nvPr/>
        </p:nvSpPr>
        <p:spPr>
          <a:xfrm rot="-5400000">
            <a:off x="6241600" y="1149400"/>
            <a:ext cx="300300" cy="3555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5066500" y="2333800"/>
            <a:ext cx="26505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Homogeneous Coordinates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311700" y="4348350"/>
            <a:ext cx="813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Note that if w = 0, then the translation would </a:t>
            </a:r>
            <a:r>
              <a:rPr lang="en" sz="1200">
                <a:solidFill>
                  <a:srgbClr val="E69138"/>
                </a:solidFill>
              </a:rPr>
              <a:t>not affect a vector</a:t>
            </a:r>
            <a:r>
              <a:rPr lang="en" sz="1200">
                <a:solidFill>
                  <a:srgbClr val="999999"/>
                </a:solidFill>
              </a:rPr>
              <a:t>. Otherwise, we </a:t>
            </a:r>
            <a:r>
              <a:rPr lang="en" sz="1200">
                <a:solidFill>
                  <a:srgbClr val="E69138"/>
                </a:solidFill>
              </a:rPr>
              <a:t>translate the point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Affine Transformations</a:t>
            </a:r>
            <a:r>
              <a:rPr lang="en">
                <a:solidFill>
                  <a:srgbClr val="999999"/>
                </a:solidFill>
              </a:rPr>
              <a:t> - Translation</a:t>
            </a:r>
          </a:p>
        </p:txBody>
      </p:sp>
      <p:sp>
        <p:nvSpPr>
          <p:cNvPr id="375" name="Shape 375"/>
          <p:cNvSpPr/>
          <p:nvPr/>
        </p:nvSpPr>
        <p:spPr>
          <a:xfrm>
            <a:off x="636433" y="2040148"/>
            <a:ext cx="758099" cy="65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1C23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2187393" y="2040148"/>
            <a:ext cx="758100" cy="655800"/>
          </a:xfrm>
          <a:prstGeom prst="triangle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7" name="Shape 377"/>
          <p:cNvCxnSpPr/>
          <p:nvPr/>
        </p:nvCxnSpPr>
        <p:spPr>
          <a:xfrm>
            <a:off x="1101777" y="2010142"/>
            <a:ext cx="1382100" cy="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378" name="Shape 378"/>
          <p:cNvSpPr/>
          <p:nvPr/>
        </p:nvSpPr>
        <p:spPr>
          <a:xfrm>
            <a:off x="957280" y="1951959"/>
            <a:ext cx="116400" cy="116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2508255" y="1951959"/>
            <a:ext cx="116400" cy="116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/>
        </p:nvSpPr>
        <p:spPr>
          <a:xfrm>
            <a:off x="701970" y="1780058"/>
            <a:ext cx="255299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p</a:t>
            </a:r>
            <a:r>
              <a:rPr baseline="-25000" lang="en" sz="1200">
                <a:solidFill>
                  <a:srgbClr val="999999"/>
                </a:solidFill>
              </a:rPr>
              <a:t>1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2624646" y="1780050"/>
            <a:ext cx="583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p</a:t>
            </a:r>
            <a:r>
              <a:rPr baseline="-25000" lang="en" sz="1200">
                <a:solidFill>
                  <a:srgbClr val="999999"/>
                </a:solidFill>
              </a:rPr>
              <a:t>1</a:t>
            </a:r>
            <a:r>
              <a:rPr lang="en" sz="1200">
                <a:solidFill>
                  <a:srgbClr val="999999"/>
                </a:solidFill>
              </a:rPr>
              <a:t>+ b</a:t>
            </a:r>
          </a:p>
        </p:txBody>
      </p:sp>
      <p:sp>
        <p:nvSpPr>
          <p:cNvPr id="382" name="Shape 382"/>
          <p:cNvSpPr/>
          <p:nvPr/>
        </p:nvSpPr>
        <p:spPr>
          <a:xfrm>
            <a:off x="1315674" y="2622459"/>
            <a:ext cx="116400" cy="116400"/>
          </a:xfrm>
          <a:prstGeom prst="ellipse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585580" y="2622459"/>
            <a:ext cx="116400" cy="116400"/>
          </a:xfrm>
          <a:prstGeom prst="ellipse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2873299" y="2622459"/>
            <a:ext cx="116400" cy="116400"/>
          </a:xfrm>
          <a:prstGeom prst="ellipse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2143205" y="2622459"/>
            <a:ext cx="116400" cy="116400"/>
          </a:xfrm>
          <a:prstGeom prst="ellipse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6" name="Shape 386"/>
          <p:cNvCxnSpPr>
            <a:stCxn id="383" idx="4"/>
            <a:endCxn id="385" idx="3"/>
          </p:cNvCxnSpPr>
          <p:nvPr/>
        </p:nvCxnSpPr>
        <p:spPr>
          <a:xfrm rot="-5400000">
            <a:off x="1393480" y="1972059"/>
            <a:ext cx="17100" cy="1516500"/>
          </a:xfrm>
          <a:prstGeom prst="curvedConnector3">
            <a:avLst>
              <a:gd fmla="val -1392544" name="adj1"/>
            </a:avLst>
          </a:prstGeom>
          <a:noFill/>
          <a:ln cap="flat" cmpd="sng" w="9525">
            <a:solidFill>
              <a:srgbClr val="93C47D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387" name="Shape 387"/>
          <p:cNvSpPr txBox="1"/>
          <p:nvPr/>
        </p:nvSpPr>
        <p:spPr>
          <a:xfrm>
            <a:off x="311701" y="2576858"/>
            <a:ext cx="255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p</a:t>
            </a:r>
            <a:r>
              <a:rPr baseline="-25000" lang="en" sz="1200">
                <a:solidFill>
                  <a:srgbClr val="999999"/>
                </a:solidFill>
              </a:rPr>
              <a:t>2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152475"/>
            <a:ext cx="8520600" cy="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Given a set of point &lt;p</a:t>
            </a:r>
            <a:r>
              <a:rPr baseline="-25000" lang="en" sz="1600"/>
              <a:t>1</a:t>
            </a:r>
            <a:r>
              <a:rPr lang="en"/>
              <a:t>,p</a:t>
            </a:r>
            <a:r>
              <a:rPr baseline="-25000" lang="en"/>
              <a:t>2</a:t>
            </a:r>
            <a:r>
              <a:rPr lang="en"/>
              <a:t>,...,p</a:t>
            </a:r>
            <a:r>
              <a:rPr baseline="-25000" lang="en"/>
              <a:t>k</a:t>
            </a:r>
            <a:r>
              <a:rPr lang="en"/>
              <a:t>&gt; and a vector b, we can displace p</a:t>
            </a:r>
            <a:r>
              <a:rPr baseline="-25000" lang="en"/>
              <a:t>i</a:t>
            </a:r>
            <a:r>
              <a:rPr lang="en"/>
              <a:t> in direction b: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3702725" y="1780050"/>
            <a:ext cx="4692000" cy="119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1600"/>
              <a:t>Any affine translation can be achieved with the following matrix:</a:t>
            </a:r>
          </a:p>
        </p:txBody>
      </p:sp>
      <p:sp>
        <p:nvSpPr>
          <p:cNvPr id="390" name="Shape 390"/>
          <p:cNvSpPr/>
          <p:nvPr/>
        </p:nvSpPr>
        <p:spPr>
          <a:xfrm>
            <a:off x="895356" y="3512125"/>
            <a:ext cx="1938600" cy="1073700"/>
          </a:xfrm>
          <a:prstGeom prst="bracketPair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1</a:t>
            </a:r>
            <a:r>
              <a:rPr baseline="-25000" lang="en">
                <a:solidFill>
                  <a:srgbClr val="FFD966"/>
                </a:solidFill>
              </a:rPr>
              <a:t>	</a:t>
            </a:r>
            <a:r>
              <a:rPr lang="en">
                <a:solidFill>
                  <a:srgbClr val="FFD966"/>
                </a:solidFill>
              </a:rPr>
              <a:t>0</a:t>
            </a:r>
            <a:r>
              <a:rPr baseline="-25000" lang="en">
                <a:solidFill>
                  <a:srgbClr val="FFD966"/>
                </a:solidFill>
              </a:rPr>
              <a:t>	</a:t>
            </a:r>
            <a:r>
              <a:rPr lang="en">
                <a:solidFill>
                  <a:srgbClr val="FFD966"/>
                </a:solidFill>
              </a:rPr>
              <a:t>0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</a:t>
            </a:r>
            <a:r>
              <a:rPr baseline="-25000" lang="en">
                <a:solidFill>
                  <a:srgbClr val="FFD966"/>
                </a:solidFill>
              </a:rPr>
              <a:t>	</a:t>
            </a:r>
            <a:r>
              <a:rPr lang="en">
                <a:solidFill>
                  <a:srgbClr val="FFD966"/>
                </a:solidFill>
              </a:rPr>
              <a:t>1</a:t>
            </a:r>
            <a:r>
              <a:rPr baseline="-25000" lang="en">
                <a:solidFill>
                  <a:srgbClr val="FFD966"/>
                </a:solidFill>
              </a:rPr>
              <a:t>	</a:t>
            </a:r>
            <a:r>
              <a:rPr lang="en">
                <a:solidFill>
                  <a:srgbClr val="FFD966"/>
                </a:solidFill>
              </a:rPr>
              <a:t>0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</a:t>
            </a:r>
            <a:r>
              <a:rPr baseline="-25000" lang="en">
                <a:solidFill>
                  <a:srgbClr val="FFD966"/>
                </a:solidFill>
              </a:rPr>
              <a:t>	</a:t>
            </a:r>
            <a:r>
              <a:rPr lang="en">
                <a:solidFill>
                  <a:srgbClr val="FFD966"/>
                </a:solidFill>
              </a:rPr>
              <a:t>0</a:t>
            </a:r>
            <a:r>
              <a:rPr baseline="-25000" lang="en">
                <a:solidFill>
                  <a:srgbClr val="FFD966"/>
                </a:solidFill>
              </a:rPr>
              <a:t>	</a:t>
            </a:r>
            <a:r>
              <a:rPr lang="en">
                <a:solidFill>
                  <a:srgbClr val="FFD966"/>
                </a:solidFill>
              </a:rPr>
              <a:t>1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b</a:t>
            </a:r>
            <a:r>
              <a:rPr baseline="-25000" lang="en">
                <a:solidFill>
                  <a:srgbClr val="FFD966"/>
                </a:solidFill>
              </a:rPr>
              <a:t>x</a:t>
            </a:r>
            <a:r>
              <a:rPr lang="en">
                <a:solidFill>
                  <a:srgbClr val="FFD966"/>
                </a:solidFill>
              </a:rPr>
              <a:t>	b</a:t>
            </a:r>
            <a:r>
              <a:rPr baseline="-25000" lang="en">
                <a:solidFill>
                  <a:srgbClr val="FFD966"/>
                </a:solidFill>
              </a:rPr>
              <a:t>y</a:t>
            </a:r>
            <a:r>
              <a:rPr lang="en">
                <a:solidFill>
                  <a:srgbClr val="FFD966"/>
                </a:solidFill>
              </a:rPr>
              <a:t>	b</a:t>
            </a:r>
            <a:r>
              <a:rPr baseline="-25000" lang="en">
                <a:solidFill>
                  <a:srgbClr val="FFD966"/>
                </a:solidFill>
              </a:rPr>
              <a:t>z</a:t>
            </a:r>
            <a:r>
              <a:rPr lang="en">
                <a:solidFill>
                  <a:srgbClr val="FFD966"/>
                </a:solidFill>
              </a:rPr>
              <a:t>	1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311698" y="3827425"/>
            <a:ext cx="5835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p</a:t>
            </a:r>
            <a:r>
              <a:rPr baseline="-25000" lang="en">
                <a:solidFill>
                  <a:srgbClr val="FFD966"/>
                </a:solidFill>
              </a:rPr>
              <a:t>i</a:t>
            </a:r>
            <a:r>
              <a:rPr lang="en">
                <a:solidFill>
                  <a:srgbClr val="FFD966"/>
                </a:solidFill>
              </a:rPr>
              <a:t> *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2834050" y="3827425"/>
            <a:ext cx="3477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=  ( (p</a:t>
            </a:r>
            <a:r>
              <a:rPr baseline="-25000" lang="en">
                <a:solidFill>
                  <a:srgbClr val="FFD966"/>
                </a:solidFill>
              </a:rPr>
              <a:t>x</a:t>
            </a:r>
            <a:r>
              <a:rPr lang="en">
                <a:solidFill>
                  <a:srgbClr val="FFD966"/>
                </a:solidFill>
              </a:rPr>
              <a:t> + b) , (p</a:t>
            </a:r>
            <a:r>
              <a:rPr baseline="-25000" lang="en">
                <a:solidFill>
                  <a:srgbClr val="FFD966"/>
                </a:solidFill>
              </a:rPr>
              <a:t>y</a:t>
            </a:r>
            <a:r>
              <a:rPr lang="en">
                <a:solidFill>
                  <a:srgbClr val="FFD966"/>
                </a:solidFill>
              </a:rPr>
              <a:t> + b) , (p</a:t>
            </a:r>
            <a:r>
              <a:rPr baseline="-25000" lang="en">
                <a:solidFill>
                  <a:srgbClr val="FFD966"/>
                </a:solidFill>
              </a:rPr>
              <a:t>z</a:t>
            </a:r>
            <a:r>
              <a:rPr lang="en">
                <a:solidFill>
                  <a:srgbClr val="FFD966"/>
                </a:solidFill>
              </a:rPr>
              <a:t> + b) , ( p</a:t>
            </a:r>
            <a:r>
              <a:rPr baseline="-25000" lang="en">
                <a:solidFill>
                  <a:srgbClr val="FFD966"/>
                </a:solidFill>
              </a:rPr>
              <a:t>w</a:t>
            </a:r>
            <a:r>
              <a:rPr lang="en">
                <a:solidFill>
                  <a:srgbClr val="FFD966"/>
                </a:solidFill>
              </a:rPr>
              <a:t> * 1) )</a:t>
            </a:r>
          </a:p>
        </p:txBody>
      </p:sp>
      <p:cxnSp>
        <p:nvCxnSpPr>
          <p:cNvPr id="393" name="Shape 393"/>
          <p:cNvCxnSpPr/>
          <p:nvPr/>
        </p:nvCxnSpPr>
        <p:spPr>
          <a:xfrm>
            <a:off x="6423975" y="3348617"/>
            <a:ext cx="0" cy="14007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394" name="Shape 394"/>
          <p:cNvSpPr/>
          <p:nvPr/>
        </p:nvSpPr>
        <p:spPr>
          <a:xfrm>
            <a:off x="6679331" y="3512125"/>
            <a:ext cx="1938600" cy="1073700"/>
          </a:xfrm>
          <a:prstGeom prst="bracketPair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1</a:t>
            </a:r>
            <a:r>
              <a:rPr baseline="-25000" lang="en">
                <a:solidFill>
                  <a:srgbClr val="FFD966"/>
                </a:solidFill>
              </a:rPr>
              <a:t>	</a:t>
            </a:r>
            <a:r>
              <a:rPr lang="en">
                <a:solidFill>
                  <a:srgbClr val="FFD966"/>
                </a:solidFill>
              </a:rPr>
              <a:t>0</a:t>
            </a:r>
            <a:r>
              <a:rPr baseline="-25000" lang="en">
                <a:solidFill>
                  <a:srgbClr val="FFD966"/>
                </a:solidFill>
              </a:rPr>
              <a:t>	</a:t>
            </a:r>
            <a:r>
              <a:rPr lang="en">
                <a:solidFill>
                  <a:srgbClr val="FFD966"/>
                </a:solidFill>
              </a:rPr>
              <a:t>0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</a:t>
            </a:r>
            <a:r>
              <a:rPr baseline="-25000" lang="en">
                <a:solidFill>
                  <a:srgbClr val="FFD966"/>
                </a:solidFill>
              </a:rPr>
              <a:t>	</a:t>
            </a:r>
            <a:r>
              <a:rPr lang="en">
                <a:solidFill>
                  <a:srgbClr val="FFD966"/>
                </a:solidFill>
              </a:rPr>
              <a:t>1</a:t>
            </a:r>
            <a:r>
              <a:rPr baseline="-25000" lang="en">
                <a:solidFill>
                  <a:srgbClr val="FFD966"/>
                </a:solidFill>
              </a:rPr>
              <a:t>	</a:t>
            </a:r>
            <a:r>
              <a:rPr lang="en">
                <a:solidFill>
                  <a:srgbClr val="FFD966"/>
                </a:solidFill>
              </a:rPr>
              <a:t>0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</a:t>
            </a:r>
            <a:r>
              <a:rPr baseline="-25000" lang="en">
                <a:solidFill>
                  <a:srgbClr val="FFD966"/>
                </a:solidFill>
              </a:rPr>
              <a:t>	</a:t>
            </a:r>
            <a:r>
              <a:rPr lang="en">
                <a:solidFill>
                  <a:srgbClr val="FFD966"/>
                </a:solidFill>
              </a:rPr>
              <a:t>0</a:t>
            </a:r>
            <a:r>
              <a:rPr baseline="-25000" lang="en">
                <a:solidFill>
                  <a:srgbClr val="FFD966"/>
                </a:solidFill>
              </a:rPr>
              <a:t>	</a:t>
            </a:r>
            <a:r>
              <a:rPr lang="en">
                <a:solidFill>
                  <a:srgbClr val="FFD966"/>
                </a:solidFill>
              </a:rPr>
              <a:t>1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-b</a:t>
            </a:r>
            <a:r>
              <a:rPr baseline="-25000" lang="en">
                <a:solidFill>
                  <a:srgbClr val="FFD966"/>
                </a:solidFill>
              </a:rPr>
              <a:t>x</a:t>
            </a:r>
            <a:r>
              <a:rPr lang="en">
                <a:solidFill>
                  <a:srgbClr val="FFD966"/>
                </a:solidFill>
              </a:rPr>
              <a:t>	-b</a:t>
            </a:r>
            <a:r>
              <a:rPr baseline="-25000" lang="en">
                <a:solidFill>
                  <a:srgbClr val="FFD966"/>
                </a:solidFill>
              </a:rPr>
              <a:t>y</a:t>
            </a:r>
            <a:r>
              <a:rPr lang="en">
                <a:solidFill>
                  <a:srgbClr val="FFD966"/>
                </a:solidFill>
              </a:rPr>
              <a:t>	-b</a:t>
            </a:r>
            <a:r>
              <a:rPr baseline="-25000" lang="en">
                <a:solidFill>
                  <a:srgbClr val="FFD966"/>
                </a:solidFill>
              </a:rPr>
              <a:t>z</a:t>
            </a:r>
            <a:r>
              <a:rPr lang="en">
                <a:solidFill>
                  <a:srgbClr val="FFD966"/>
                </a:solidFill>
              </a:rPr>
              <a:t>	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6890375" y="2839075"/>
            <a:ext cx="15165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With inverse: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311700" y="1152475"/>
            <a:ext cx="8520600" cy="47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Rotation Matrices using homogeneous coordinates: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rPr lang="en" sz="1400"/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402" name="Shape 402"/>
          <p:cNvSpPr/>
          <p:nvPr/>
        </p:nvSpPr>
        <p:spPr>
          <a:xfrm>
            <a:off x="927425" y="1757325"/>
            <a:ext cx="1873500" cy="10737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1	0	0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cosθ	sinθ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-sinθ	cosθ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0	0	1</a:t>
            </a:r>
          </a:p>
        </p:txBody>
      </p:sp>
      <p:sp>
        <p:nvSpPr>
          <p:cNvPr id="403" name="Shape 403"/>
          <p:cNvSpPr/>
          <p:nvPr/>
        </p:nvSpPr>
        <p:spPr>
          <a:xfrm>
            <a:off x="3635250" y="1757325"/>
            <a:ext cx="1873500" cy="10737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cosθ	0	-sinθ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1	0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sinθ	0	cosθ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0	0	1</a:t>
            </a:r>
          </a:p>
        </p:txBody>
      </p:sp>
      <p:sp>
        <p:nvSpPr>
          <p:cNvPr id="404" name="Shape 404"/>
          <p:cNvSpPr/>
          <p:nvPr/>
        </p:nvSpPr>
        <p:spPr>
          <a:xfrm>
            <a:off x="6343075" y="1757325"/>
            <a:ext cx="1873500" cy="10737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cosθ	sinθ	0	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-sinθ	cosθ	0	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0	1	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0	0	1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349325" y="2087625"/>
            <a:ext cx="578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</a:t>
            </a:r>
            <a:r>
              <a:rPr baseline="-25000" lang="en">
                <a:solidFill>
                  <a:srgbClr val="FFD966"/>
                </a:solidFill>
              </a:rPr>
              <a:t>x</a:t>
            </a:r>
            <a:r>
              <a:rPr lang="en">
                <a:solidFill>
                  <a:srgbClr val="E69138"/>
                </a:solidFill>
              </a:rPr>
              <a:t> =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3057150" y="2087625"/>
            <a:ext cx="578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</a:t>
            </a:r>
            <a:r>
              <a:rPr baseline="-25000" lang="en">
                <a:solidFill>
                  <a:srgbClr val="FFD966"/>
                </a:solidFill>
              </a:rPr>
              <a:t>y</a:t>
            </a:r>
            <a:r>
              <a:rPr lang="en">
                <a:solidFill>
                  <a:srgbClr val="E69138"/>
                </a:solidFill>
              </a:rPr>
              <a:t> =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5764975" y="2087625"/>
            <a:ext cx="578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</a:t>
            </a:r>
            <a:r>
              <a:rPr baseline="-25000" lang="en">
                <a:solidFill>
                  <a:srgbClr val="FFD966"/>
                </a:solidFill>
              </a:rPr>
              <a:t>z</a:t>
            </a:r>
            <a:r>
              <a:rPr lang="en">
                <a:solidFill>
                  <a:srgbClr val="E69138"/>
                </a:solidFill>
              </a:rPr>
              <a:t> =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311700" y="3029425"/>
            <a:ext cx="5453400" cy="47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Because R</a:t>
            </a:r>
            <a:r>
              <a:rPr baseline="-25000" lang="en" sz="1200"/>
              <a:t>n</a:t>
            </a:r>
            <a:r>
              <a:rPr lang="en" sz="1200"/>
              <a:t> is orthonormal, for any rotation matrix R</a:t>
            </a:r>
            <a:r>
              <a:rPr baseline="-25000" lang="en" sz="1200"/>
              <a:t>n</a:t>
            </a:r>
            <a:r>
              <a:rPr lang="en" sz="1200"/>
              <a:t>, its </a:t>
            </a:r>
            <a:r>
              <a:rPr lang="en" sz="1200">
                <a:solidFill>
                  <a:srgbClr val="E69138"/>
                </a:solidFill>
              </a:rPr>
              <a:t>inverse </a:t>
            </a:r>
            <a:r>
              <a:rPr lang="en" sz="1200"/>
              <a:t>is </a:t>
            </a:r>
            <a:r>
              <a:rPr lang="en" sz="1200">
                <a:solidFill>
                  <a:srgbClr val="FFD966"/>
                </a:solidFill>
              </a:rPr>
              <a:t>R</a:t>
            </a:r>
            <a:r>
              <a:rPr baseline="30000" lang="en" sz="1200">
                <a:solidFill>
                  <a:srgbClr val="FFD966"/>
                </a:solidFill>
              </a:rPr>
              <a:t>-1</a:t>
            </a:r>
            <a:r>
              <a:rPr lang="en" sz="1200"/>
              <a:t> </a:t>
            </a:r>
            <a:r>
              <a:rPr lang="en" sz="1200">
                <a:solidFill>
                  <a:srgbClr val="FFD966"/>
                </a:solidFill>
              </a:rPr>
              <a:t>= R</a:t>
            </a:r>
            <a:r>
              <a:rPr baseline="30000" lang="en" sz="1200">
                <a:solidFill>
                  <a:srgbClr val="FFD966"/>
                </a:solidFill>
              </a:rPr>
              <a:t>T</a:t>
            </a:r>
            <a:r>
              <a:rPr baseline="-25000" lang="en" sz="1200">
                <a:solidFill>
                  <a:srgbClr val="FFD966"/>
                </a:solidFill>
              </a:rPr>
              <a:t>n</a:t>
            </a:r>
          </a:p>
        </p:txBody>
      </p:sp>
      <p:sp>
        <p:nvSpPr>
          <p:cNvPr id="409" name="Shape 4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Affine Transformations</a:t>
            </a:r>
            <a:r>
              <a:rPr lang="en">
                <a:solidFill>
                  <a:srgbClr val="999999"/>
                </a:solidFill>
              </a:rPr>
              <a:t> - Rotation</a:t>
            </a:r>
          </a:p>
        </p:txBody>
      </p:sp>
      <p:grpSp>
        <p:nvGrpSpPr>
          <p:cNvPr id="410" name="Shape 410"/>
          <p:cNvGrpSpPr/>
          <p:nvPr/>
        </p:nvGrpSpPr>
        <p:grpSpPr>
          <a:xfrm>
            <a:off x="555600" y="3620525"/>
            <a:ext cx="2501550" cy="1393500"/>
            <a:chOff x="1545125" y="3616250"/>
            <a:chExt cx="2501550" cy="1393500"/>
          </a:xfrm>
        </p:grpSpPr>
        <p:cxnSp>
          <p:nvCxnSpPr>
            <p:cNvPr id="411" name="Shape 411"/>
            <p:cNvCxnSpPr/>
            <p:nvPr/>
          </p:nvCxnSpPr>
          <p:spPr>
            <a:xfrm>
              <a:off x="2536638" y="3763775"/>
              <a:ext cx="0" cy="1164600"/>
            </a:xfrm>
            <a:prstGeom prst="straightConnector1">
              <a:avLst/>
            </a:prstGeom>
            <a:noFill/>
            <a:ln cap="flat" cmpd="sng" w="9525">
              <a:solidFill>
                <a:srgbClr val="F6B26B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412" name="Shape 412"/>
            <p:cNvCxnSpPr/>
            <p:nvPr/>
          </p:nvCxnSpPr>
          <p:spPr>
            <a:xfrm>
              <a:off x="1545125" y="4208527"/>
              <a:ext cx="2095800" cy="561600"/>
            </a:xfrm>
            <a:prstGeom prst="straightConnector1">
              <a:avLst/>
            </a:prstGeom>
            <a:noFill/>
            <a:ln cap="flat" cmpd="sng" w="9525">
              <a:solidFill>
                <a:srgbClr val="6FA8DC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413" name="Shape 413"/>
            <p:cNvCxnSpPr/>
            <p:nvPr/>
          </p:nvCxnSpPr>
          <p:spPr>
            <a:xfrm flipH="1" rot="10800000">
              <a:off x="1635060" y="3969050"/>
              <a:ext cx="1803300" cy="1040700"/>
            </a:xfrm>
            <a:prstGeom prst="straightConnector1">
              <a:avLst/>
            </a:prstGeom>
            <a:noFill/>
            <a:ln cap="flat" cmpd="sng" w="9525">
              <a:solidFill>
                <a:srgbClr val="93C47D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sp>
          <p:nvSpPr>
            <p:cNvPr id="414" name="Shape 414"/>
            <p:cNvSpPr/>
            <p:nvPr/>
          </p:nvSpPr>
          <p:spPr>
            <a:xfrm>
              <a:off x="2125910" y="3879586"/>
              <a:ext cx="821400" cy="270600"/>
            </a:xfrm>
            <a:prstGeom prst="arc">
              <a:avLst>
                <a:gd fmla="val 16200000" name="adj1"/>
                <a:gd fmla="val 9496913" name="adj2"/>
              </a:avLst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stealth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 rot="5400000">
              <a:off x="1467932" y="4186869"/>
              <a:ext cx="544800" cy="210300"/>
            </a:xfrm>
            <a:prstGeom prst="arc">
              <a:avLst>
                <a:gd fmla="val 16200000" name="adj1"/>
                <a:gd fmla="val 12581055" name="adj2"/>
              </a:avLst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stealth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 rot="-5400000">
              <a:off x="1918654" y="4626933"/>
              <a:ext cx="544800" cy="210300"/>
            </a:xfrm>
            <a:prstGeom prst="arc">
              <a:avLst>
                <a:gd fmla="val 16200000" name="adj1"/>
                <a:gd fmla="val 12581055" name="adj2"/>
              </a:avLst>
            </a:prstGeom>
            <a:noFill/>
            <a:ln cap="flat" cmpd="sng" w="9525">
              <a:solidFill>
                <a:srgbClr val="FFD966"/>
              </a:solidFill>
              <a:prstDash val="solid"/>
              <a:round/>
              <a:headEnd len="med" w="med" type="none"/>
              <a:tailEnd len="med" w="med" type="stealth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3610475" y="4656950"/>
              <a:ext cx="4362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E69138"/>
                  </a:solidFill>
                </a:rPr>
                <a:t>x</a:t>
              </a: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3438350" y="3758500"/>
              <a:ext cx="3753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E69138"/>
                  </a:solidFill>
                </a:rPr>
                <a:t>z</a:t>
              </a:r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2161350" y="3616250"/>
              <a:ext cx="3753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E69138"/>
                  </a:solidFill>
                </a:rPr>
                <a:t>y</a:t>
              </a:r>
            </a:p>
          </p:txBody>
        </p:sp>
      </p:grpSp>
      <p:sp>
        <p:nvSpPr>
          <p:cNvPr id="420" name="Shape 420"/>
          <p:cNvSpPr txBox="1"/>
          <p:nvPr/>
        </p:nvSpPr>
        <p:spPr>
          <a:xfrm>
            <a:off x="3057150" y="3665225"/>
            <a:ext cx="1765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Convention - rotate on: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y 	</a:t>
            </a:r>
            <a:r>
              <a:rPr lang="en" sz="1200">
                <a:solidFill>
                  <a:srgbClr val="FFD966"/>
                </a:solidFill>
              </a:rPr>
              <a:t>yaw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x	</a:t>
            </a:r>
            <a:r>
              <a:rPr lang="en" sz="1200">
                <a:solidFill>
                  <a:srgbClr val="93C47D"/>
                </a:solidFill>
              </a:rPr>
              <a:t>pitch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z	</a:t>
            </a:r>
            <a:r>
              <a:rPr lang="en" sz="1200">
                <a:solidFill>
                  <a:srgbClr val="6FA8DC"/>
                </a:solidFill>
              </a:rPr>
              <a:t>roll</a:t>
            </a:r>
          </a:p>
        </p:txBody>
      </p:sp>
      <p:sp>
        <p:nvSpPr>
          <p:cNvPr id="421" name="Shape 421"/>
          <p:cNvSpPr/>
          <p:nvPr/>
        </p:nvSpPr>
        <p:spPr>
          <a:xfrm>
            <a:off x="5508750" y="3697925"/>
            <a:ext cx="3285900" cy="12705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c+tx</a:t>
            </a:r>
            <a:r>
              <a:rPr baseline="30000" lang="en" sz="1200">
                <a:solidFill>
                  <a:srgbClr val="FFD966"/>
                </a:solidFill>
              </a:rPr>
              <a:t>2</a:t>
            </a:r>
            <a:r>
              <a:rPr lang="en" sz="1200">
                <a:solidFill>
                  <a:srgbClr val="FFD966"/>
                </a:solidFill>
              </a:rPr>
              <a:t>		txy+sz		yxz-sy		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txy+sz		c+ty</a:t>
            </a:r>
            <a:r>
              <a:rPr baseline="30000" lang="en" sz="1200">
                <a:solidFill>
                  <a:srgbClr val="FFD966"/>
                </a:solidFill>
              </a:rPr>
              <a:t>2</a:t>
            </a:r>
            <a:r>
              <a:rPr lang="en" sz="1200">
                <a:solidFill>
                  <a:srgbClr val="FFD966"/>
                </a:solidFill>
              </a:rPr>
              <a:t>		tyz+sx		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txz+sy		tyz-sx		c+tz</a:t>
            </a:r>
            <a:r>
              <a:rPr baseline="30000" lang="en" sz="1200">
                <a:solidFill>
                  <a:srgbClr val="FFD966"/>
                </a:solidFill>
              </a:rPr>
              <a:t>2</a:t>
            </a:r>
            <a:r>
              <a:rPr lang="en" sz="1200">
                <a:solidFill>
                  <a:srgbClr val="FFD966"/>
                </a:solidFill>
              </a:rPr>
              <a:t>		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D966"/>
                </a:solidFill>
              </a:rPr>
              <a:t>0		0		0		1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5963400" y="3062225"/>
            <a:ext cx="2376600" cy="63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For an arbitrary axis, is the same criteria: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					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423" name="Shape 423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Affine Transformations</a:t>
            </a:r>
            <a:r>
              <a:rPr lang="en">
                <a:solidFill>
                  <a:srgbClr val="999999"/>
                </a:solidFill>
              </a:rPr>
              <a:t> - Compound Transformations</a:t>
            </a:r>
          </a:p>
        </p:txBody>
      </p:sp>
      <p:cxnSp>
        <p:nvCxnSpPr>
          <p:cNvPr id="429" name="Shape 429"/>
          <p:cNvCxnSpPr/>
          <p:nvPr/>
        </p:nvCxnSpPr>
        <p:spPr>
          <a:xfrm>
            <a:off x="886281" y="1679406"/>
            <a:ext cx="0" cy="1892100"/>
          </a:xfrm>
          <a:prstGeom prst="straightConnector1">
            <a:avLst/>
          </a:prstGeom>
          <a:noFill/>
          <a:ln cap="flat" cmpd="sng" w="9525">
            <a:solidFill>
              <a:srgbClr val="F6B26B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430" name="Shape 430"/>
          <p:cNvCxnSpPr/>
          <p:nvPr/>
        </p:nvCxnSpPr>
        <p:spPr>
          <a:xfrm>
            <a:off x="593200" y="2827312"/>
            <a:ext cx="19563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431" name="Shape 431"/>
          <p:cNvCxnSpPr/>
          <p:nvPr/>
        </p:nvCxnSpPr>
        <p:spPr>
          <a:xfrm flipH="1" rot="10800000">
            <a:off x="598175" y="1639087"/>
            <a:ext cx="1476300" cy="14763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432" name="Shape 432"/>
          <p:cNvSpPr/>
          <p:nvPr/>
        </p:nvSpPr>
        <p:spPr>
          <a:xfrm>
            <a:off x="886350" y="1964996"/>
            <a:ext cx="853500" cy="853500"/>
          </a:xfrm>
          <a:prstGeom prst="cube">
            <a:avLst>
              <a:gd fmla="val 2500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1426675" y="2073200"/>
            <a:ext cx="195300" cy="1953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 txBox="1"/>
          <p:nvPr/>
        </p:nvSpPr>
        <p:spPr>
          <a:xfrm>
            <a:off x="1144825" y="2133350"/>
            <a:ext cx="4431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1</a:t>
            </a:r>
          </a:p>
        </p:txBody>
      </p:sp>
      <p:sp>
        <p:nvSpPr>
          <p:cNvPr id="435" name="Shape 435"/>
          <p:cNvSpPr/>
          <p:nvPr/>
        </p:nvSpPr>
        <p:spPr>
          <a:xfrm rot="2553486">
            <a:off x="2855921" y="1235975"/>
            <a:ext cx="443121" cy="443121"/>
          </a:xfrm>
          <a:prstGeom prst="cube">
            <a:avLst>
              <a:gd fmla="val 2500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3125875" y="1359875"/>
            <a:ext cx="195300" cy="1953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/>
        </p:nvSpPr>
        <p:spPr>
          <a:xfrm>
            <a:off x="3202075" y="1387475"/>
            <a:ext cx="443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p’</a:t>
            </a:r>
            <a:r>
              <a:rPr baseline="-25000" lang="en">
                <a:solidFill>
                  <a:srgbClr val="E06666"/>
                </a:solidFill>
              </a:rPr>
              <a:t>1</a:t>
            </a:r>
          </a:p>
        </p:txBody>
      </p:sp>
      <p:cxnSp>
        <p:nvCxnSpPr>
          <p:cNvPr id="438" name="Shape 438"/>
          <p:cNvCxnSpPr>
            <a:stCxn id="433" idx="6"/>
            <a:endCxn id="437" idx="2"/>
          </p:cNvCxnSpPr>
          <p:nvPr/>
        </p:nvCxnSpPr>
        <p:spPr>
          <a:xfrm flipH="1" rot="10800000">
            <a:off x="1621975" y="1770650"/>
            <a:ext cx="1801800" cy="400200"/>
          </a:xfrm>
          <a:prstGeom prst="curvedConnector2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439" name="Shape 439"/>
          <p:cNvSpPr txBox="1"/>
          <p:nvPr/>
        </p:nvSpPr>
        <p:spPr>
          <a:xfrm>
            <a:off x="4080475" y="1254725"/>
            <a:ext cx="47520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Here we applied the following transformations: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  <a:buAutoNum type="arabicParenR"/>
            </a:pPr>
            <a:r>
              <a:rPr lang="en">
                <a:solidFill>
                  <a:srgbClr val="999999"/>
                </a:solidFill>
              </a:rPr>
              <a:t>Scale p</a:t>
            </a:r>
            <a:r>
              <a:rPr baseline="-25000" lang="en">
                <a:solidFill>
                  <a:srgbClr val="999999"/>
                </a:solidFill>
              </a:rPr>
              <a:t>i</a:t>
            </a:r>
            <a:r>
              <a:rPr lang="en">
                <a:solidFill>
                  <a:srgbClr val="999999"/>
                </a:solidFill>
              </a:rPr>
              <a:t> by a ½ factor.		</a:t>
            </a:r>
            <a:r>
              <a:rPr lang="en">
                <a:solidFill>
                  <a:srgbClr val="93C47D"/>
                </a:solidFill>
              </a:rPr>
              <a:t>S</a:t>
            </a:r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  <a:buAutoNum type="arabicParenR"/>
            </a:pPr>
            <a:r>
              <a:rPr lang="en">
                <a:solidFill>
                  <a:srgbClr val="999999"/>
                </a:solidFill>
              </a:rPr>
              <a:t>Rotate p</a:t>
            </a:r>
            <a:r>
              <a:rPr baseline="-25000" lang="en">
                <a:solidFill>
                  <a:srgbClr val="999999"/>
                </a:solidFill>
              </a:rPr>
              <a:t>i</a:t>
            </a:r>
            <a:r>
              <a:rPr lang="en">
                <a:solidFill>
                  <a:srgbClr val="999999"/>
                </a:solidFill>
              </a:rPr>
              <a:t> by 45 degrees	</a:t>
            </a:r>
            <a:r>
              <a:rPr lang="en">
                <a:solidFill>
                  <a:srgbClr val="FFD966"/>
                </a:solidFill>
              </a:rPr>
              <a:t>R</a:t>
            </a:r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  <a:buAutoNum type="arabicParenR"/>
            </a:pPr>
            <a:r>
              <a:rPr lang="en">
                <a:solidFill>
                  <a:srgbClr val="999999"/>
                </a:solidFill>
              </a:rPr>
              <a:t>Translate p</a:t>
            </a:r>
            <a:r>
              <a:rPr baseline="-25000" lang="en">
                <a:solidFill>
                  <a:srgbClr val="999999"/>
                </a:solidFill>
              </a:rPr>
              <a:t>i</a:t>
            </a:r>
            <a:r>
              <a:rPr lang="en">
                <a:solidFill>
                  <a:srgbClr val="999999"/>
                </a:solidFill>
              </a:rPr>
              <a:t> (x,y,z,w)		</a:t>
            </a:r>
            <a:r>
              <a:rPr lang="en">
                <a:solidFill>
                  <a:srgbClr val="6FA8DC"/>
                </a:solidFill>
              </a:rPr>
              <a:t>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These can be expressed: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(R</a:t>
            </a:r>
            <a:r>
              <a:rPr baseline="-25000" lang="en">
                <a:solidFill>
                  <a:srgbClr val="FFD966"/>
                </a:solidFill>
              </a:rPr>
              <a:t>p</a:t>
            </a:r>
            <a:r>
              <a:rPr lang="en">
                <a:solidFill>
                  <a:srgbClr val="FFD966"/>
                </a:solidFill>
              </a:rPr>
              <a:t>(S (x,y,z,w)))T	 = (x,y,z,w)(SRT)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311700" y="3699025"/>
            <a:ext cx="81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Recall that each transformation takes the form: p</a:t>
            </a:r>
            <a:r>
              <a:rPr baseline="-25000" lang="en" sz="1000">
                <a:solidFill>
                  <a:srgbClr val="999999"/>
                </a:solidFill>
              </a:rPr>
              <a:t>i</a:t>
            </a:r>
            <a:r>
              <a:rPr lang="en" sz="1000">
                <a:solidFill>
                  <a:srgbClr val="999999"/>
                </a:solidFill>
              </a:rPr>
              <a:t>T , where T is the transformation matrix. </a:t>
            </a:r>
            <a:r>
              <a:rPr lang="en" sz="1000">
                <a:solidFill>
                  <a:srgbClr val="FFD966"/>
                </a:solidFill>
              </a:rPr>
              <a:t>Let SRT = C → 2 multiplications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311700" y="4099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Clearly both methods are mathematically equivalent, due to the associative (</a:t>
            </a:r>
            <a:r>
              <a:rPr lang="en" sz="1200">
                <a:solidFill>
                  <a:srgbClr val="E06666"/>
                </a:solidFill>
              </a:rPr>
              <a:t>not commutative</a:t>
            </a:r>
            <a:r>
              <a:rPr lang="en" sz="1200">
                <a:solidFill>
                  <a:srgbClr val="999999"/>
                </a:solidFill>
              </a:rPr>
              <a:t>) nature of matrices.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</a:rPr>
              <a:t>In practice assume there is an object with k points: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D9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/>
              <a:t>	</a:t>
            </a:r>
          </a:p>
        </p:txBody>
      </p:sp>
      <p:sp>
        <p:nvSpPr>
          <p:cNvPr id="442" name="Shape 442"/>
          <p:cNvSpPr/>
          <p:nvPr/>
        </p:nvSpPr>
        <p:spPr>
          <a:xfrm>
            <a:off x="5053425" y="3122899"/>
            <a:ext cx="1441800" cy="3168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6653625" y="3122900"/>
            <a:ext cx="1185600" cy="3168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 txBox="1"/>
          <p:nvPr/>
        </p:nvSpPr>
        <p:spPr>
          <a:xfrm>
            <a:off x="5308725" y="3472375"/>
            <a:ext cx="9312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FFD966"/>
                </a:solidFill>
              </a:rPr>
              <a:t>step-by-step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6780825" y="3472375"/>
            <a:ext cx="9312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FFD966"/>
                </a:solidFill>
              </a:rPr>
              <a:t>compound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2616900" y="4607100"/>
            <a:ext cx="3910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FFD966"/>
              </a:buClr>
              <a:buSzPct val="100000"/>
              <a:buAutoNum type="arabicPeriod"/>
            </a:pPr>
            <a:r>
              <a:rPr lang="en" sz="1200">
                <a:solidFill>
                  <a:srgbClr val="FFD966"/>
                </a:solidFill>
              </a:rPr>
              <a:t>step-by-step: 	(S*k</a:t>
            </a:r>
            <a:r>
              <a:rPr baseline="-25000" lang="en" sz="1200">
                <a:solidFill>
                  <a:srgbClr val="FFD966"/>
                </a:solidFill>
              </a:rPr>
              <a:t>i</a:t>
            </a:r>
            <a:r>
              <a:rPr lang="en" sz="1200">
                <a:solidFill>
                  <a:srgbClr val="FFD966"/>
                </a:solidFill>
              </a:rPr>
              <a:t>)*R</a:t>
            </a:r>
            <a:r>
              <a:rPr baseline="-25000" lang="en" sz="1200">
                <a:solidFill>
                  <a:srgbClr val="FFD966"/>
                </a:solidFill>
              </a:rPr>
              <a:t>p</a:t>
            </a:r>
            <a:r>
              <a:rPr lang="en" sz="1200">
                <a:solidFill>
                  <a:srgbClr val="FFD966"/>
                </a:solidFill>
              </a:rPr>
              <a:t>*T 	→	k * 3 </a:t>
            </a:r>
          </a:p>
          <a:p>
            <a:pPr indent="-304800" lvl="0" marL="457200" rtl="0">
              <a:spcBef>
                <a:spcPts val="0"/>
              </a:spcBef>
              <a:buClr>
                <a:srgbClr val="FFD966"/>
              </a:buClr>
              <a:buSzPct val="100000"/>
              <a:buAutoNum type="arabicPeriod"/>
            </a:pPr>
            <a:r>
              <a:rPr lang="en" sz="1200">
                <a:solidFill>
                  <a:srgbClr val="FFD966"/>
                </a:solidFill>
              </a:rPr>
              <a:t>compound:		k</a:t>
            </a:r>
            <a:r>
              <a:rPr baseline="-25000" lang="en" sz="1200">
                <a:solidFill>
                  <a:srgbClr val="FFD966"/>
                </a:solidFill>
              </a:rPr>
              <a:t>i</a:t>
            </a:r>
            <a:r>
              <a:rPr lang="en" sz="1200">
                <a:solidFill>
                  <a:srgbClr val="FFD966"/>
                </a:solidFill>
              </a:rPr>
              <a:t>*(SRT)	→	k * (C)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Subtopics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017725"/>
            <a:ext cx="44037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D966"/>
                </a:solidFill>
              </a:rPr>
              <a:t>Basics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Primitives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Homogeneous Coordinates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Transformations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D966"/>
              </a:solidFill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D966"/>
                </a:solidFill>
              </a:rPr>
              <a:t>Linear Transformations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Properties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Linear Combination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Scaling</a:t>
            </a: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Rotation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D966"/>
                </a:solidFill>
              </a:rPr>
              <a:t>Affine Transformations</a:t>
            </a: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Definition</a:t>
            </a: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Translation Matrix</a:t>
            </a: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Rotation Matrices</a:t>
            </a: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Combining Transformations</a:t>
            </a:r>
          </a:p>
          <a:p>
            <a:pPr indent="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715400" y="1017725"/>
            <a:ext cx="44037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D966"/>
                </a:solidFill>
              </a:rPr>
              <a:t>Relative Frames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Points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Vectors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Frame Change Matrix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D966"/>
                </a:solidFill>
              </a:rPr>
              <a:t>General Form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D966"/>
                </a:solidFill>
              </a:rPr>
              <a:t>API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Relative Frames </a:t>
            </a:r>
            <a:r>
              <a:rPr lang="en">
                <a:solidFill>
                  <a:srgbClr val="999999"/>
                </a:solidFill>
              </a:rPr>
              <a:t>- Vectors</a:t>
            </a:r>
          </a:p>
        </p:txBody>
      </p:sp>
      <p:cxnSp>
        <p:nvCxnSpPr>
          <p:cNvPr id="453" name="Shape 453"/>
          <p:cNvCxnSpPr/>
          <p:nvPr/>
        </p:nvCxnSpPr>
        <p:spPr>
          <a:xfrm>
            <a:off x="557900" y="1911325"/>
            <a:ext cx="370500" cy="13830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54" name="Shape 454"/>
          <p:cNvCxnSpPr/>
          <p:nvPr/>
        </p:nvCxnSpPr>
        <p:spPr>
          <a:xfrm flipH="1">
            <a:off x="928400" y="2902525"/>
            <a:ext cx="1462200" cy="3918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55" name="Shape 455"/>
          <p:cNvCxnSpPr/>
          <p:nvPr/>
        </p:nvCxnSpPr>
        <p:spPr>
          <a:xfrm flipH="1">
            <a:off x="928400" y="2263225"/>
            <a:ext cx="595500" cy="10311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56" name="Shape 456"/>
          <p:cNvCxnSpPr/>
          <p:nvPr/>
        </p:nvCxnSpPr>
        <p:spPr>
          <a:xfrm flipH="1">
            <a:off x="720250" y="2261875"/>
            <a:ext cx="779100" cy="2088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57" name="Shape 457"/>
          <p:cNvCxnSpPr/>
          <p:nvPr/>
        </p:nvCxnSpPr>
        <p:spPr>
          <a:xfrm>
            <a:off x="1540550" y="2279525"/>
            <a:ext cx="208500" cy="7782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58" name="Shape 458"/>
          <p:cNvSpPr txBox="1"/>
          <p:nvPr/>
        </p:nvSpPr>
        <p:spPr>
          <a:xfrm>
            <a:off x="1540550" y="1878525"/>
            <a:ext cx="887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 = (x,y)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2361200" y="2722250"/>
            <a:ext cx="370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x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312206" y="1628182"/>
            <a:ext cx="370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y</a:t>
            </a:r>
          </a:p>
        </p:txBody>
      </p:sp>
      <p:cxnSp>
        <p:nvCxnSpPr>
          <p:cNvPr id="461" name="Shape 461"/>
          <p:cNvCxnSpPr/>
          <p:nvPr/>
        </p:nvCxnSpPr>
        <p:spPr>
          <a:xfrm rot="900905">
            <a:off x="3220621" y="1787962"/>
            <a:ext cx="370551" cy="1383011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62" name="Shape 462"/>
          <p:cNvCxnSpPr/>
          <p:nvPr/>
        </p:nvCxnSpPr>
        <p:spPr>
          <a:xfrm flipH="1" rot="899656">
            <a:off x="3431615" y="2999454"/>
            <a:ext cx="1462184" cy="391653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63" name="Shape 463"/>
          <p:cNvCxnSpPr/>
          <p:nvPr/>
        </p:nvCxnSpPr>
        <p:spPr>
          <a:xfrm flipH="1">
            <a:off x="3404343" y="2164498"/>
            <a:ext cx="595500" cy="10311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64" name="Shape 464"/>
          <p:cNvCxnSpPr/>
          <p:nvPr/>
        </p:nvCxnSpPr>
        <p:spPr>
          <a:xfrm flipH="1">
            <a:off x="3192217" y="2181333"/>
            <a:ext cx="779100" cy="2088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65" name="Shape 465"/>
          <p:cNvCxnSpPr/>
          <p:nvPr/>
        </p:nvCxnSpPr>
        <p:spPr>
          <a:xfrm>
            <a:off x="4012517" y="2198983"/>
            <a:ext cx="208500" cy="7782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66" name="Shape 466"/>
          <p:cNvCxnSpPr/>
          <p:nvPr/>
        </p:nvCxnSpPr>
        <p:spPr>
          <a:xfrm flipH="1" rot="10800000">
            <a:off x="3417941" y="2973743"/>
            <a:ext cx="779100" cy="2088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67" name="Shape 467"/>
          <p:cNvCxnSpPr/>
          <p:nvPr/>
        </p:nvCxnSpPr>
        <p:spPr>
          <a:xfrm rot="10800000">
            <a:off x="3168241" y="2386693"/>
            <a:ext cx="208500" cy="7782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68" name="Shape 468"/>
          <p:cNvSpPr/>
          <p:nvPr/>
        </p:nvSpPr>
        <p:spPr>
          <a:xfrm>
            <a:off x="3413030" y="2164500"/>
            <a:ext cx="563100" cy="1031100"/>
          </a:xfrm>
          <a:prstGeom prst="rect">
            <a:avLst/>
          </a:prstGeom>
          <a:noFill/>
          <a:ln cap="flat" cmpd="sng" w="9525">
            <a:solidFill>
              <a:srgbClr val="6FA8DC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 txBox="1"/>
          <p:nvPr/>
        </p:nvSpPr>
        <p:spPr>
          <a:xfrm>
            <a:off x="3999850" y="1878525"/>
            <a:ext cx="10932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p’ = (x’,y’)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4856337" y="3019676"/>
            <a:ext cx="370500" cy="305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x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3145568" y="1520132"/>
            <a:ext cx="370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y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5736725" y="2005875"/>
            <a:ext cx="30957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Recall that vector do not have a location in the frame, but rather, they have length and magnitude, which need to translate accordingly to the other frames.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140269" y="3095325"/>
            <a:ext cx="4092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u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535370" y="2848825"/>
            <a:ext cx="370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v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2860984" y="2632713"/>
            <a:ext cx="887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v’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3215687" y="3140376"/>
            <a:ext cx="887100" cy="39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u’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269900" y="3800665"/>
            <a:ext cx="852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If u and v are unit vectors aiming along each respective axis, then p</a:t>
            </a:r>
            <a:r>
              <a:rPr baseline="-25000" lang="en">
                <a:solidFill>
                  <a:srgbClr val="999999"/>
                </a:solidFill>
              </a:rPr>
              <a:t>a</a:t>
            </a:r>
            <a:r>
              <a:rPr lang="en">
                <a:solidFill>
                  <a:srgbClr val="999999"/>
                </a:solidFill>
              </a:rPr>
              <a:t> = (u</a:t>
            </a:r>
            <a:r>
              <a:rPr baseline="-25000" lang="en">
                <a:solidFill>
                  <a:srgbClr val="999999"/>
                </a:solidFill>
              </a:rPr>
              <a:t>a</a:t>
            </a:r>
            <a:r>
              <a:rPr lang="en">
                <a:solidFill>
                  <a:srgbClr val="999999"/>
                </a:solidFill>
              </a:rPr>
              <a:t>x + v</a:t>
            </a:r>
            <a:r>
              <a:rPr baseline="-25000" lang="en">
                <a:solidFill>
                  <a:srgbClr val="999999"/>
                </a:solidFill>
              </a:rPr>
              <a:t>a </a:t>
            </a:r>
            <a:r>
              <a:rPr lang="en">
                <a:solidFill>
                  <a:srgbClr val="999999"/>
                </a:solidFill>
              </a:rPr>
              <a:t>y) and p</a:t>
            </a:r>
            <a:r>
              <a:rPr baseline="-25000" lang="en">
                <a:solidFill>
                  <a:srgbClr val="999999"/>
                </a:solidFill>
              </a:rPr>
              <a:t>b</a:t>
            </a:r>
            <a:r>
              <a:rPr lang="en">
                <a:solidFill>
                  <a:srgbClr val="999999"/>
                </a:solidFill>
              </a:rPr>
              <a:t> = (u</a:t>
            </a:r>
            <a:r>
              <a:rPr baseline="-25000" lang="en">
                <a:solidFill>
                  <a:srgbClr val="999999"/>
                </a:solidFill>
              </a:rPr>
              <a:t>b</a:t>
            </a:r>
            <a:r>
              <a:rPr lang="en">
                <a:solidFill>
                  <a:srgbClr val="999999"/>
                </a:solidFill>
              </a:rPr>
              <a:t>x + v</a:t>
            </a:r>
            <a:r>
              <a:rPr baseline="-25000" lang="en">
                <a:solidFill>
                  <a:srgbClr val="999999"/>
                </a:solidFill>
              </a:rPr>
              <a:t>b</a:t>
            </a:r>
            <a:r>
              <a:rPr lang="en">
                <a:solidFill>
                  <a:srgbClr val="999999"/>
                </a:solidFill>
              </a:rPr>
              <a:t>y)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2383825" y="4444925"/>
            <a:ext cx="3880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If</a:t>
            </a:r>
            <a:r>
              <a:rPr lang="en">
                <a:solidFill>
                  <a:srgbClr val="FFD966"/>
                </a:solidFill>
              </a:rPr>
              <a:t> p</a:t>
            </a:r>
            <a:r>
              <a:rPr baseline="-25000" lang="en">
                <a:solidFill>
                  <a:srgbClr val="FFD966"/>
                </a:solidFill>
              </a:rPr>
              <a:t>a </a:t>
            </a:r>
            <a:r>
              <a:rPr lang="en">
                <a:solidFill>
                  <a:srgbClr val="FFD966"/>
                </a:solidFill>
              </a:rPr>
              <a:t>= (ux + vy + qz) </a:t>
            </a:r>
            <a:r>
              <a:rPr lang="en">
                <a:solidFill>
                  <a:srgbClr val="999999"/>
                </a:solidFill>
              </a:rPr>
              <a:t>then </a:t>
            </a:r>
            <a:r>
              <a:rPr lang="en">
                <a:solidFill>
                  <a:srgbClr val="FFD966"/>
                </a:solidFill>
              </a:rPr>
              <a:t>p</a:t>
            </a:r>
            <a:r>
              <a:rPr baseline="-25000" lang="en">
                <a:solidFill>
                  <a:srgbClr val="FFD966"/>
                </a:solidFill>
              </a:rPr>
              <a:t>b</a:t>
            </a:r>
            <a:r>
              <a:rPr lang="en">
                <a:solidFill>
                  <a:srgbClr val="FFD966"/>
                </a:solidFill>
              </a:rPr>
              <a:t> = (u’x + v’y + q’z)</a:t>
            </a:r>
          </a:p>
        </p:txBody>
      </p:sp>
      <p:cxnSp>
        <p:nvCxnSpPr>
          <p:cNvPr id="479" name="Shape 479"/>
          <p:cNvCxnSpPr/>
          <p:nvPr/>
        </p:nvCxnSpPr>
        <p:spPr>
          <a:xfrm>
            <a:off x="823725" y="2910907"/>
            <a:ext cx="104700" cy="3906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80" name="Shape 480"/>
          <p:cNvCxnSpPr/>
          <p:nvPr/>
        </p:nvCxnSpPr>
        <p:spPr>
          <a:xfrm flipH="1">
            <a:off x="928425" y="3182275"/>
            <a:ext cx="418500" cy="1122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3414100" y="3192325"/>
            <a:ext cx="402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82" name="Shape 482"/>
          <p:cNvCxnSpPr/>
          <p:nvPr/>
        </p:nvCxnSpPr>
        <p:spPr>
          <a:xfrm>
            <a:off x="3409457" y="2789575"/>
            <a:ext cx="0" cy="3885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483" name="Shape 483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/>
        </p:nvSpPr>
        <p:spPr>
          <a:xfrm>
            <a:off x="886275" y="2545150"/>
            <a:ext cx="1771500" cy="15777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/>
        </p:nvSpPr>
        <p:spPr>
          <a:xfrm rot="2700000">
            <a:off x="2382623" y="2606475"/>
            <a:ext cx="430203" cy="619849"/>
          </a:xfrm>
          <a:prstGeom prst="rect">
            <a:avLst/>
          </a:prstGeom>
          <a:noFill/>
          <a:ln cap="flat" cmpd="sng" w="9525">
            <a:solidFill>
              <a:srgbClr val="6FA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Relative Frames </a:t>
            </a:r>
            <a:r>
              <a:rPr lang="en">
                <a:solidFill>
                  <a:srgbClr val="999999"/>
                </a:solidFill>
              </a:rPr>
              <a:t>- Points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695400" y="1322525"/>
            <a:ext cx="7753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Given a point’s coordinates, relative to a frame, how can be identify the coordinates of the same element (unchanged) relatives to a different frame?</a:t>
            </a:r>
          </a:p>
        </p:txBody>
      </p:sp>
      <p:cxnSp>
        <p:nvCxnSpPr>
          <p:cNvPr id="492" name="Shape 492"/>
          <p:cNvCxnSpPr/>
          <p:nvPr/>
        </p:nvCxnSpPr>
        <p:spPr>
          <a:xfrm>
            <a:off x="886275" y="2304000"/>
            <a:ext cx="0" cy="2181900"/>
          </a:xfrm>
          <a:prstGeom prst="straightConnector1">
            <a:avLst/>
          </a:prstGeom>
          <a:noFill/>
          <a:ln cap="flat" cmpd="sng" w="9525">
            <a:solidFill>
              <a:srgbClr val="F6B26B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493" name="Shape 493"/>
          <p:cNvCxnSpPr/>
          <p:nvPr/>
        </p:nvCxnSpPr>
        <p:spPr>
          <a:xfrm>
            <a:off x="593200" y="4122712"/>
            <a:ext cx="30411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494" name="Shape 494"/>
          <p:cNvSpPr/>
          <p:nvPr/>
        </p:nvSpPr>
        <p:spPr>
          <a:xfrm>
            <a:off x="2613083" y="2496300"/>
            <a:ext cx="97500" cy="975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5" name="Shape 495"/>
          <p:cNvCxnSpPr/>
          <p:nvPr/>
        </p:nvCxnSpPr>
        <p:spPr>
          <a:xfrm>
            <a:off x="1963010" y="2721263"/>
            <a:ext cx="574500" cy="574500"/>
          </a:xfrm>
          <a:prstGeom prst="straightConnector1">
            <a:avLst/>
          </a:prstGeom>
          <a:noFill/>
          <a:ln cap="flat" cmpd="sng" w="9525">
            <a:solidFill>
              <a:srgbClr val="F6B26B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496" name="Shape 496"/>
          <p:cNvCxnSpPr/>
          <p:nvPr/>
        </p:nvCxnSpPr>
        <p:spPr>
          <a:xfrm flipH="1" rot="10800000">
            <a:off x="2525050" y="2679533"/>
            <a:ext cx="617700" cy="6177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497" name="Shape 497"/>
          <p:cNvSpPr txBox="1"/>
          <p:nvPr/>
        </p:nvSpPr>
        <p:spPr>
          <a:xfrm>
            <a:off x="3029045" y="2567676"/>
            <a:ext cx="488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x</a:t>
            </a:r>
            <a:r>
              <a:rPr baseline="-25000" lang="en">
                <a:solidFill>
                  <a:srgbClr val="FFD966"/>
                </a:solidFill>
              </a:rPr>
              <a:t>b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1657445" y="2643876"/>
            <a:ext cx="488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y</a:t>
            </a:r>
            <a:r>
              <a:rPr baseline="-25000" lang="en">
                <a:solidFill>
                  <a:srgbClr val="FFD966"/>
                </a:solidFill>
              </a:rPr>
              <a:t>b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398170" y="2276076"/>
            <a:ext cx="488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y</a:t>
            </a:r>
            <a:r>
              <a:rPr baseline="-25000" lang="en">
                <a:solidFill>
                  <a:srgbClr val="FFD966"/>
                </a:solidFill>
              </a:rPr>
              <a:t>a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3634295" y="3938826"/>
            <a:ext cx="488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x</a:t>
            </a:r>
            <a:r>
              <a:rPr baseline="-25000" lang="en">
                <a:solidFill>
                  <a:srgbClr val="FFD966"/>
                </a:solidFill>
              </a:rPr>
              <a:t>a</a:t>
            </a:r>
          </a:p>
        </p:txBody>
      </p:sp>
      <p:cxnSp>
        <p:nvCxnSpPr>
          <p:cNvPr id="501" name="Shape 501"/>
          <p:cNvCxnSpPr/>
          <p:nvPr/>
        </p:nvCxnSpPr>
        <p:spPr>
          <a:xfrm flipH="1" rot="10800000">
            <a:off x="886050" y="3287725"/>
            <a:ext cx="1622100" cy="83340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502" name="Shape 502"/>
          <p:cNvSpPr txBox="1"/>
          <p:nvPr/>
        </p:nvSpPr>
        <p:spPr>
          <a:xfrm>
            <a:off x="2710575" y="2153350"/>
            <a:ext cx="1224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p</a:t>
            </a:r>
            <a:r>
              <a:rPr baseline="-25000" lang="en">
                <a:solidFill>
                  <a:srgbClr val="E06666"/>
                </a:solidFill>
              </a:rPr>
              <a:t>b</a:t>
            </a:r>
            <a:r>
              <a:rPr lang="en">
                <a:solidFill>
                  <a:srgbClr val="E06666"/>
                </a:solidFill>
              </a:rPr>
              <a:t> = (xu</a:t>
            </a:r>
            <a:r>
              <a:rPr baseline="-25000" lang="en">
                <a:solidFill>
                  <a:srgbClr val="E06666"/>
                </a:solidFill>
              </a:rPr>
              <a:t>b</a:t>
            </a:r>
            <a:r>
              <a:rPr lang="en">
                <a:solidFill>
                  <a:srgbClr val="E06666"/>
                </a:solidFill>
              </a:rPr>
              <a:t>,yv</a:t>
            </a:r>
            <a:r>
              <a:rPr baseline="-25000" lang="en">
                <a:solidFill>
                  <a:srgbClr val="E06666"/>
                </a:solidFill>
              </a:rPr>
              <a:t>b</a:t>
            </a:r>
            <a:r>
              <a:rPr lang="en">
                <a:solidFill>
                  <a:srgbClr val="E06666"/>
                </a:solidFill>
              </a:rPr>
              <a:t>)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4197425" y="2304000"/>
            <a:ext cx="4635000" cy="2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Intuitively, given a point relative to a frame </a:t>
            </a:r>
            <a:r>
              <a:rPr lang="en">
                <a:solidFill>
                  <a:srgbClr val="FFD966"/>
                </a:solidFill>
              </a:rPr>
              <a:t>A</a:t>
            </a:r>
            <a:r>
              <a:rPr lang="en">
                <a:solidFill>
                  <a:srgbClr val="999999"/>
                </a:solidFill>
              </a:rPr>
              <a:t>, we can calculate its coordinates in another frame </a:t>
            </a:r>
            <a:r>
              <a:rPr lang="en">
                <a:solidFill>
                  <a:srgbClr val="FFD966"/>
                </a:solidFill>
              </a:rPr>
              <a:t>B</a:t>
            </a:r>
            <a:r>
              <a:rPr lang="en">
                <a:solidFill>
                  <a:srgbClr val="999999"/>
                </a:solidFill>
              </a:rPr>
              <a:t> by adding the difference of origins in between frames.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D966"/>
                </a:solidFill>
              </a:rPr>
              <a:t>p</a:t>
            </a:r>
            <a:r>
              <a:rPr baseline="-25000" lang="en" sz="1800">
                <a:solidFill>
                  <a:srgbClr val="FFD966"/>
                </a:solidFill>
              </a:rPr>
              <a:t>a</a:t>
            </a:r>
            <a:r>
              <a:rPr lang="en" sz="1800">
                <a:solidFill>
                  <a:srgbClr val="FFD966"/>
                </a:solidFill>
              </a:rPr>
              <a:t>(</a:t>
            </a:r>
            <a:r>
              <a:rPr lang="en" sz="1800">
                <a:solidFill>
                  <a:srgbClr val="E06666"/>
                </a:solidFill>
              </a:rPr>
              <a:t>u</a:t>
            </a:r>
            <a:r>
              <a:rPr baseline="-25000" lang="en" sz="1800">
                <a:solidFill>
                  <a:srgbClr val="E06666"/>
                </a:solidFill>
              </a:rPr>
              <a:t>a</a:t>
            </a:r>
            <a:r>
              <a:rPr lang="en" sz="1800">
                <a:solidFill>
                  <a:srgbClr val="FFD966"/>
                </a:solidFill>
              </a:rPr>
              <a:t>x + </a:t>
            </a:r>
            <a:r>
              <a:rPr lang="en" sz="1800">
                <a:solidFill>
                  <a:srgbClr val="E06666"/>
                </a:solidFill>
              </a:rPr>
              <a:t>v</a:t>
            </a:r>
            <a:r>
              <a:rPr baseline="-25000" lang="en" sz="1800">
                <a:solidFill>
                  <a:srgbClr val="E06666"/>
                </a:solidFill>
              </a:rPr>
              <a:t>a</a:t>
            </a:r>
            <a:r>
              <a:rPr lang="en" sz="1800">
                <a:solidFill>
                  <a:srgbClr val="FFD966"/>
                </a:solidFill>
              </a:rPr>
              <a:t>x + </a:t>
            </a:r>
            <a:r>
              <a:rPr lang="en" sz="1800">
                <a:solidFill>
                  <a:srgbClr val="E06666"/>
                </a:solidFill>
              </a:rPr>
              <a:t>q</a:t>
            </a:r>
            <a:r>
              <a:rPr baseline="-25000" lang="en" sz="1800">
                <a:solidFill>
                  <a:srgbClr val="E06666"/>
                </a:solidFill>
              </a:rPr>
              <a:t>a</a:t>
            </a:r>
            <a:r>
              <a:rPr lang="en" sz="1800">
                <a:solidFill>
                  <a:srgbClr val="FFD966"/>
                </a:solidFill>
              </a:rPr>
              <a:t>z) = p</a:t>
            </a:r>
            <a:r>
              <a:rPr baseline="-25000" lang="en" sz="1800">
                <a:solidFill>
                  <a:srgbClr val="FFD966"/>
                </a:solidFill>
              </a:rPr>
              <a:t>b</a:t>
            </a:r>
            <a:r>
              <a:rPr lang="en" sz="1800">
                <a:solidFill>
                  <a:srgbClr val="FFD966"/>
                </a:solidFill>
              </a:rPr>
              <a:t>(</a:t>
            </a:r>
            <a:r>
              <a:rPr lang="en" sz="1800">
                <a:solidFill>
                  <a:srgbClr val="E06666"/>
                </a:solidFill>
              </a:rPr>
              <a:t>u</a:t>
            </a:r>
            <a:r>
              <a:rPr baseline="-25000" lang="en" sz="1800">
                <a:solidFill>
                  <a:srgbClr val="E06666"/>
                </a:solidFill>
              </a:rPr>
              <a:t>b</a:t>
            </a:r>
            <a:r>
              <a:rPr lang="en" sz="1800">
                <a:solidFill>
                  <a:srgbClr val="FFD966"/>
                </a:solidFill>
              </a:rPr>
              <a:t>x + </a:t>
            </a:r>
            <a:r>
              <a:rPr lang="en" sz="1800">
                <a:solidFill>
                  <a:srgbClr val="E06666"/>
                </a:solidFill>
              </a:rPr>
              <a:t>v</a:t>
            </a:r>
            <a:r>
              <a:rPr baseline="-25000" lang="en" sz="1800">
                <a:solidFill>
                  <a:srgbClr val="E06666"/>
                </a:solidFill>
              </a:rPr>
              <a:t>b</a:t>
            </a:r>
            <a:r>
              <a:rPr lang="en" sz="1800">
                <a:solidFill>
                  <a:srgbClr val="FFD966"/>
                </a:solidFill>
              </a:rPr>
              <a:t>x + </a:t>
            </a:r>
            <a:r>
              <a:rPr lang="en" sz="1800">
                <a:solidFill>
                  <a:srgbClr val="E06666"/>
                </a:solidFill>
              </a:rPr>
              <a:t>q</a:t>
            </a:r>
            <a:r>
              <a:rPr baseline="-25000" lang="en" sz="1800">
                <a:solidFill>
                  <a:srgbClr val="E06666"/>
                </a:solidFill>
              </a:rPr>
              <a:t>b</a:t>
            </a:r>
            <a:r>
              <a:rPr lang="en" sz="1800">
                <a:solidFill>
                  <a:srgbClr val="FFD966"/>
                </a:solidFill>
              </a:rPr>
              <a:t>z) +</a:t>
            </a:r>
            <a:r>
              <a:rPr lang="en" sz="1800">
                <a:solidFill>
                  <a:srgbClr val="999999"/>
                </a:solidFill>
              </a:rPr>
              <a:t> </a:t>
            </a:r>
            <a:r>
              <a:rPr lang="en" sz="1800">
                <a:solidFill>
                  <a:srgbClr val="8E7CC3"/>
                </a:solidFill>
              </a:rPr>
              <a:t>Q</a:t>
            </a:r>
            <a:r>
              <a:rPr baseline="-25000" lang="en" sz="1800">
                <a:solidFill>
                  <a:srgbClr val="8E7CC3"/>
                </a:solidFill>
              </a:rPr>
              <a:t>b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E7CC3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q (x , y , z) → origin of the relative frame b</a:t>
            </a:r>
          </a:p>
        </p:txBody>
      </p:sp>
      <p:cxnSp>
        <p:nvCxnSpPr>
          <p:cNvPr id="504" name="Shape 504"/>
          <p:cNvCxnSpPr/>
          <p:nvPr/>
        </p:nvCxnSpPr>
        <p:spPr>
          <a:xfrm rot="10800000">
            <a:off x="886225" y="4122725"/>
            <a:ext cx="4053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05" name="Shape 505"/>
          <p:cNvCxnSpPr/>
          <p:nvPr/>
        </p:nvCxnSpPr>
        <p:spPr>
          <a:xfrm>
            <a:off x="881000" y="3766025"/>
            <a:ext cx="0" cy="3567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06" name="Shape 506"/>
          <p:cNvCxnSpPr/>
          <p:nvPr/>
        </p:nvCxnSpPr>
        <p:spPr>
          <a:xfrm flipH="1">
            <a:off x="2521295" y="3078125"/>
            <a:ext cx="219000" cy="219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07" name="Shape 507"/>
          <p:cNvCxnSpPr/>
          <p:nvPr/>
        </p:nvCxnSpPr>
        <p:spPr>
          <a:xfrm>
            <a:off x="2334016" y="3097733"/>
            <a:ext cx="195900" cy="195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508" name="Shape 50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Relative Frames </a:t>
            </a:r>
            <a:r>
              <a:rPr lang="en">
                <a:solidFill>
                  <a:srgbClr val="999999"/>
                </a:solidFill>
              </a:rPr>
              <a:t>- Frame Change Matrix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311825" y="1457475"/>
            <a:ext cx="8520600" cy="21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Another advantage of using homogeneous coordinates, is that we could handle transformations of points and vectors the same way the following way: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FFD966"/>
                </a:solidFill>
              </a:rPr>
              <a:t>p’ = xu’ + yv’ + zs’ + wQ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D966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If w is 0, then the product is just as if we are transforming the vector, otherwise, it moves the  point.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Note how that is the following linear combination: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405425" y="4083175"/>
            <a:ext cx="1766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E69138"/>
                </a:solidFill>
              </a:rPr>
              <a:t>(x , y , z , w)  * </a:t>
            </a:r>
          </a:p>
        </p:txBody>
      </p:sp>
      <p:sp>
        <p:nvSpPr>
          <p:cNvPr id="516" name="Shape 516"/>
          <p:cNvSpPr/>
          <p:nvPr/>
        </p:nvSpPr>
        <p:spPr>
          <a:xfrm>
            <a:off x="2172125" y="3715375"/>
            <a:ext cx="1766700" cy="10914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u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v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Q</a:t>
            </a:r>
            <a:r>
              <a:rPr baseline="-25000" lang="en">
                <a:solidFill>
                  <a:srgbClr val="FFD966"/>
                </a:solidFill>
              </a:rPr>
              <a:t>x</a:t>
            </a:r>
            <a:r>
              <a:rPr lang="en">
                <a:solidFill>
                  <a:srgbClr val="FFD966"/>
                </a:solidFill>
              </a:rPr>
              <a:t>	Q</a:t>
            </a:r>
            <a:r>
              <a:rPr baseline="-25000" lang="en">
                <a:solidFill>
                  <a:srgbClr val="FFD966"/>
                </a:solidFill>
              </a:rPr>
              <a:t>y</a:t>
            </a:r>
            <a:r>
              <a:rPr lang="en">
                <a:solidFill>
                  <a:srgbClr val="FFD966"/>
                </a:solidFill>
              </a:rPr>
              <a:t>	Q</a:t>
            </a:r>
            <a:r>
              <a:rPr baseline="-25000" lang="en">
                <a:solidFill>
                  <a:srgbClr val="FFD966"/>
                </a:solidFill>
              </a:rPr>
              <a:t>z</a:t>
            </a:r>
            <a:r>
              <a:rPr lang="en">
                <a:solidFill>
                  <a:srgbClr val="FFD966"/>
                </a:solidFill>
              </a:rPr>
              <a:t>	1</a:t>
            </a:r>
          </a:p>
        </p:txBody>
      </p:sp>
      <p:cxnSp>
        <p:nvCxnSpPr>
          <p:cNvPr id="517" name="Shape 517"/>
          <p:cNvCxnSpPr/>
          <p:nvPr/>
        </p:nvCxnSpPr>
        <p:spPr>
          <a:xfrm>
            <a:off x="3280225" y="3957875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18" name="Shape 518"/>
          <p:cNvCxnSpPr/>
          <p:nvPr/>
        </p:nvCxnSpPr>
        <p:spPr>
          <a:xfrm>
            <a:off x="3280225" y="4147825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19" name="Shape 519"/>
          <p:cNvCxnSpPr/>
          <p:nvPr/>
        </p:nvCxnSpPr>
        <p:spPr>
          <a:xfrm>
            <a:off x="3280225" y="4360300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20" name="Shape 520"/>
          <p:cNvCxnSpPr/>
          <p:nvPr/>
        </p:nvCxnSpPr>
        <p:spPr>
          <a:xfrm rot="10800000">
            <a:off x="2456475" y="4349037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21" name="Shape 521"/>
          <p:cNvCxnSpPr/>
          <p:nvPr/>
        </p:nvCxnSpPr>
        <p:spPr>
          <a:xfrm rot="10800000">
            <a:off x="2456475" y="4159087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22" name="Shape 522"/>
          <p:cNvCxnSpPr/>
          <p:nvPr/>
        </p:nvCxnSpPr>
        <p:spPr>
          <a:xfrm rot="10800000">
            <a:off x="2456475" y="3946612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523" name="Shape 523"/>
          <p:cNvSpPr txBox="1"/>
          <p:nvPr/>
        </p:nvSpPr>
        <p:spPr>
          <a:xfrm>
            <a:off x="6232300" y="3740125"/>
            <a:ext cx="22527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Note that for u , v and z, the fourth component is always 0.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3938824" y="4107925"/>
            <a:ext cx="18972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E69138"/>
                </a:solidFill>
              </a:rPr>
              <a:t>= </a:t>
            </a:r>
            <a:r>
              <a:rPr lang="en" sz="1800">
                <a:solidFill>
                  <a:srgbClr val="FFD966"/>
                </a:solidFill>
              </a:rPr>
              <a:t>(x’ , y’ , z’ , w’)</a:t>
            </a:r>
            <a:r>
              <a:rPr lang="en" sz="1800">
                <a:solidFill>
                  <a:srgbClr val="E69138"/>
                </a:solidFill>
              </a:rPr>
              <a:t> 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Relative Frames </a:t>
            </a:r>
            <a:r>
              <a:rPr lang="en">
                <a:solidFill>
                  <a:srgbClr val="999999"/>
                </a:solidFill>
              </a:rPr>
              <a:t>- Frame Change Matrix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311825" y="1457475"/>
            <a:ext cx="85206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As an </a:t>
            </a:r>
            <a:r>
              <a:rPr lang="en">
                <a:solidFill>
                  <a:srgbClr val="E69138"/>
                </a:solidFill>
              </a:rPr>
              <a:t>example</a:t>
            </a:r>
            <a:r>
              <a:rPr lang="en">
                <a:solidFill>
                  <a:srgbClr val="999999"/>
                </a:solidFill>
              </a:rPr>
              <a:t>, let us compute the matrix which will express p</a:t>
            </a:r>
            <a:r>
              <a:rPr baseline="-25000" lang="en">
                <a:solidFill>
                  <a:srgbClr val="999999"/>
                </a:solidFill>
              </a:rPr>
              <a:t>a</a:t>
            </a:r>
            <a:r>
              <a:rPr lang="en">
                <a:solidFill>
                  <a:srgbClr val="999999"/>
                </a:solidFill>
              </a:rPr>
              <a:t>(1,-2,0) and q</a:t>
            </a:r>
            <a:r>
              <a:rPr baseline="-25000" lang="en">
                <a:solidFill>
                  <a:srgbClr val="999999"/>
                </a:solidFill>
              </a:rPr>
              <a:t>a</a:t>
            </a:r>
            <a:r>
              <a:rPr lang="en">
                <a:solidFill>
                  <a:srgbClr val="999999"/>
                </a:solidFill>
              </a:rPr>
              <a:t>(1,2,0) in p</a:t>
            </a:r>
            <a:r>
              <a:rPr baseline="-25000" lang="en">
                <a:solidFill>
                  <a:srgbClr val="999999"/>
                </a:solidFill>
              </a:rPr>
              <a:t>b</a:t>
            </a:r>
            <a:r>
              <a:rPr lang="en">
                <a:solidFill>
                  <a:srgbClr val="999999"/>
                </a:solidFill>
              </a:rPr>
              <a:t> terms.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We know that Q</a:t>
            </a:r>
            <a:r>
              <a:rPr baseline="-25000" lang="en">
                <a:solidFill>
                  <a:srgbClr val="999999"/>
                </a:solidFill>
              </a:rPr>
              <a:t>b</a:t>
            </a:r>
            <a:r>
              <a:rPr lang="en">
                <a:solidFill>
                  <a:srgbClr val="999999"/>
                </a:solidFill>
              </a:rPr>
              <a:t>(-6,2,0) , u</a:t>
            </a:r>
            <a:r>
              <a:rPr baseline="-25000" lang="en">
                <a:solidFill>
                  <a:srgbClr val="999999"/>
                </a:solidFill>
              </a:rPr>
              <a:t>b</a:t>
            </a:r>
            <a:r>
              <a:rPr lang="en">
                <a:solidFill>
                  <a:srgbClr val="999999"/>
                </a:solidFill>
              </a:rPr>
              <a:t>(1/√2,1/√2,0) , v</a:t>
            </a:r>
            <a:r>
              <a:rPr baseline="-25000" lang="en">
                <a:solidFill>
                  <a:srgbClr val="999999"/>
                </a:solidFill>
              </a:rPr>
              <a:t>b</a:t>
            </a:r>
            <a:r>
              <a:rPr lang="en">
                <a:solidFill>
                  <a:srgbClr val="999999"/>
                </a:solidFill>
              </a:rPr>
              <a:t>(-1/√2,1/√2,0) and w</a:t>
            </a:r>
            <a:r>
              <a:rPr baseline="-25000" lang="en">
                <a:solidFill>
                  <a:srgbClr val="999999"/>
                </a:solidFill>
              </a:rPr>
              <a:t>b</a:t>
            </a:r>
            <a:r>
              <a:rPr lang="en">
                <a:solidFill>
                  <a:srgbClr val="999999"/>
                </a:solidFill>
              </a:rPr>
              <a:t>(0,0,1).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32" name="Shape 532"/>
          <p:cNvSpPr txBox="1"/>
          <p:nvPr/>
        </p:nvSpPr>
        <p:spPr>
          <a:xfrm>
            <a:off x="1542187" y="2835675"/>
            <a:ext cx="20145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E69138"/>
                </a:solidFill>
              </a:rPr>
              <a:t>p</a:t>
            </a:r>
            <a:r>
              <a:rPr baseline="-25000" lang="en" sz="1800">
                <a:solidFill>
                  <a:srgbClr val="E69138"/>
                </a:solidFill>
              </a:rPr>
              <a:t>a</a:t>
            </a:r>
            <a:r>
              <a:rPr lang="en" sz="1800">
                <a:solidFill>
                  <a:srgbClr val="E69138"/>
                </a:solidFill>
              </a:rPr>
              <a:t> (1, -2, 0, 1)  * </a:t>
            </a:r>
          </a:p>
        </p:txBody>
      </p:sp>
      <p:sp>
        <p:nvSpPr>
          <p:cNvPr id="533" name="Shape 533"/>
          <p:cNvSpPr/>
          <p:nvPr/>
        </p:nvSpPr>
        <p:spPr>
          <a:xfrm>
            <a:off x="3556612" y="2467875"/>
            <a:ext cx="1766700" cy="10914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1/√2	1/√2	0	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-1/√2	1/√2	0	0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	0	1	0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-6	2	0	1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5323312" y="2835675"/>
            <a:ext cx="22785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E69138"/>
                </a:solidFill>
              </a:rPr>
              <a:t>= p</a:t>
            </a:r>
            <a:r>
              <a:rPr baseline="-25000" lang="en" sz="1800">
                <a:solidFill>
                  <a:srgbClr val="E69138"/>
                </a:solidFill>
              </a:rPr>
              <a:t>b</a:t>
            </a:r>
            <a:r>
              <a:rPr lang="en" sz="1800">
                <a:solidFill>
                  <a:srgbClr val="E69138"/>
                </a:solidFill>
              </a:rPr>
              <a:t> (-3.8, 1.2, 0, 1)</a:t>
            </a:r>
          </a:p>
        </p:txBody>
      </p:sp>
      <p:sp>
        <p:nvSpPr>
          <p:cNvPr id="535" name="Shape 535"/>
          <p:cNvSpPr/>
          <p:nvPr/>
        </p:nvSpPr>
        <p:spPr>
          <a:xfrm>
            <a:off x="3556612" y="3716575"/>
            <a:ext cx="1766700" cy="10914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1/√2	1/√2	0	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-1/√2	1/√2	0	0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	0	1	0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-6	2	0	1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1542187" y="4084375"/>
            <a:ext cx="20145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E69138"/>
                </a:solidFill>
              </a:rPr>
              <a:t>q</a:t>
            </a:r>
            <a:r>
              <a:rPr baseline="-25000" lang="en" sz="1800">
                <a:solidFill>
                  <a:srgbClr val="E69138"/>
                </a:solidFill>
              </a:rPr>
              <a:t>a</a:t>
            </a:r>
            <a:r>
              <a:rPr lang="en" sz="1800">
                <a:solidFill>
                  <a:srgbClr val="E69138"/>
                </a:solidFill>
              </a:rPr>
              <a:t> (1, 2, 0, 0)  * 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5323312" y="4084375"/>
            <a:ext cx="22785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E69138"/>
                </a:solidFill>
              </a:rPr>
              <a:t>= p</a:t>
            </a:r>
            <a:r>
              <a:rPr baseline="-25000" lang="en" sz="1800">
                <a:solidFill>
                  <a:srgbClr val="E69138"/>
                </a:solidFill>
              </a:rPr>
              <a:t>b</a:t>
            </a:r>
            <a:r>
              <a:rPr lang="en" sz="1800">
                <a:solidFill>
                  <a:srgbClr val="E69138"/>
                </a:solidFill>
              </a:rPr>
              <a:t> (-0.7, 2.1, 0, 0)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Relative Frames </a:t>
            </a:r>
            <a:r>
              <a:rPr lang="en">
                <a:solidFill>
                  <a:srgbClr val="999999"/>
                </a:solidFill>
              </a:rPr>
              <a:t>- Computation</a:t>
            </a:r>
          </a:p>
        </p:txBody>
      </p:sp>
      <p:sp>
        <p:nvSpPr>
          <p:cNvPr id="544" name="Shape 544"/>
          <p:cNvSpPr/>
          <p:nvPr/>
        </p:nvSpPr>
        <p:spPr>
          <a:xfrm>
            <a:off x="904548" y="3066964"/>
            <a:ext cx="457800" cy="4578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A</a:t>
            </a:r>
          </a:p>
        </p:txBody>
      </p:sp>
      <p:sp>
        <p:nvSpPr>
          <p:cNvPr id="545" name="Shape 545"/>
          <p:cNvSpPr/>
          <p:nvPr/>
        </p:nvSpPr>
        <p:spPr>
          <a:xfrm>
            <a:off x="1820148" y="3066964"/>
            <a:ext cx="457800" cy="4578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</a:t>
            </a:r>
          </a:p>
        </p:txBody>
      </p:sp>
      <p:sp>
        <p:nvSpPr>
          <p:cNvPr id="546" name="Shape 546"/>
          <p:cNvSpPr/>
          <p:nvPr/>
        </p:nvSpPr>
        <p:spPr>
          <a:xfrm>
            <a:off x="2735748" y="3066964"/>
            <a:ext cx="457800" cy="4578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C</a:t>
            </a:r>
          </a:p>
        </p:txBody>
      </p:sp>
      <p:sp>
        <p:nvSpPr>
          <p:cNvPr id="547" name="Shape 547"/>
          <p:cNvSpPr/>
          <p:nvPr/>
        </p:nvSpPr>
        <p:spPr>
          <a:xfrm>
            <a:off x="1362348" y="2233494"/>
            <a:ext cx="457800" cy="457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A</a:t>
            </a:r>
            <a:r>
              <a:rPr baseline="-25000" lang="en" sz="1000"/>
              <a:t>B</a:t>
            </a:r>
          </a:p>
        </p:txBody>
      </p:sp>
      <p:sp>
        <p:nvSpPr>
          <p:cNvPr id="548" name="Shape 548"/>
          <p:cNvSpPr/>
          <p:nvPr/>
        </p:nvSpPr>
        <p:spPr>
          <a:xfrm>
            <a:off x="2277948" y="2233494"/>
            <a:ext cx="457800" cy="457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</a:t>
            </a:r>
            <a:r>
              <a:rPr baseline="-25000" lang="en" sz="1000"/>
              <a:t>c</a:t>
            </a:r>
          </a:p>
        </p:txBody>
      </p:sp>
      <p:cxnSp>
        <p:nvCxnSpPr>
          <p:cNvPr id="549" name="Shape 549"/>
          <p:cNvCxnSpPr>
            <a:stCxn id="544" idx="0"/>
            <a:endCxn id="545" idx="0"/>
          </p:cNvCxnSpPr>
          <p:nvPr/>
        </p:nvCxnSpPr>
        <p:spPr>
          <a:xfrm flipH="1" rot="-5400000">
            <a:off x="1590948" y="2609464"/>
            <a:ext cx="600" cy="915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9FC5E8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550" name="Shape 550"/>
          <p:cNvCxnSpPr>
            <a:stCxn id="545" idx="0"/>
            <a:endCxn id="546" idx="0"/>
          </p:cNvCxnSpPr>
          <p:nvPr/>
        </p:nvCxnSpPr>
        <p:spPr>
          <a:xfrm flipH="1" rot="-5400000">
            <a:off x="2506548" y="2609464"/>
            <a:ext cx="600" cy="915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9FC5E8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551" name="Shape 551"/>
          <p:cNvSpPr/>
          <p:nvPr/>
        </p:nvSpPr>
        <p:spPr>
          <a:xfrm>
            <a:off x="1820148" y="1396719"/>
            <a:ext cx="457800" cy="457799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G</a:t>
            </a:r>
          </a:p>
        </p:txBody>
      </p:sp>
      <p:cxnSp>
        <p:nvCxnSpPr>
          <p:cNvPr id="552" name="Shape 552"/>
          <p:cNvCxnSpPr>
            <a:stCxn id="547" idx="0"/>
            <a:endCxn id="548" idx="0"/>
          </p:cNvCxnSpPr>
          <p:nvPr/>
        </p:nvCxnSpPr>
        <p:spPr>
          <a:xfrm flipH="1" rot="-5400000">
            <a:off x="2048748" y="1775994"/>
            <a:ext cx="600" cy="915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9FC5E8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553" name="Shape 553"/>
          <p:cNvSpPr txBox="1"/>
          <p:nvPr/>
        </p:nvSpPr>
        <p:spPr>
          <a:xfrm>
            <a:off x="446750" y="3108225"/>
            <a:ext cx="457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</a:t>
            </a:r>
            <a:r>
              <a:rPr baseline="-25000" lang="en">
                <a:solidFill>
                  <a:srgbClr val="E69138"/>
                </a:solidFill>
              </a:rPr>
              <a:t>A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3193550" y="3108225"/>
            <a:ext cx="457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</a:t>
            </a:r>
            <a:r>
              <a:rPr baseline="-25000" lang="en">
                <a:solidFill>
                  <a:srgbClr val="E69138"/>
                </a:solidFill>
              </a:rPr>
              <a:t>C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4062300" y="1620750"/>
            <a:ext cx="47700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Given a point p</a:t>
            </a:r>
            <a:r>
              <a:rPr baseline="-25000" lang="en" sz="1800">
                <a:solidFill>
                  <a:srgbClr val="999999"/>
                </a:solidFill>
              </a:rPr>
              <a:t>A</a:t>
            </a:r>
            <a:r>
              <a:rPr lang="en" sz="1800">
                <a:solidFill>
                  <a:srgbClr val="999999"/>
                </a:solidFill>
              </a:rPr>
              <a:t> , assume we want to transform it to a relative point p</a:t>
            </a:r>
            <a:r>
              <a:rPr baseline="-25000" lang="en" sz="1800">
                <a:solidFill>
                  <a:srgbClr val="999999"/>
                </a:solidFill>
              </a:rPr>
              <a:t>C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Let A , B , and C be the frames, with A</a:t>
            </a:r>
            <a:r>
              <a:rPr baseline="-25000" lang="en" sz="1800">
                <a:solidFill>
                  <a:srgbClr val="999999"/>
                </a:solidFill>
              </a:rPr>
              <a:t>B</a:t>
            </a:r>
            <a:r>
              <a:rPr lang="en" sz="1800">
                <a:solidFill>
                  <a:srgbClr val="999999"/>
                </a:solidFill>
              </a:rPr>
              <a:t> and A</a:t>
            </a:r>
            <a:r>
              <a:rPr baseline="-25000" lang="en" sz="1800">
                <a:solidFill>
                  <a:srgbClr val="999999"/>
                </a:solidFill>
              </a:rPr>
              <a:t>C</a:t>
            </a:r>
            <a:r>
              <a:rPr lang="en" sz="1800">
                <a:solidFill>
                  <a:srgbClr val="999999"/>
                </a:solidFill>
              </a:rPr>
              <a:t> being their transformation matrix, and G being a transformation matrix from A</a:t>
            </a:r>
            <a:r>
              <a:rPr baseline="-25000" lang="en" sz="1800">
                <a:solidFill>
                  <a:srgbClr val="999999"/>
                </a:solidFill>
              </a:rPr>
              <a:t>B</a:t>
            </a:r>
            <a:r>
              <a:rPr lang="en" sz="1800">
                <a:solidFill>
                  <a:srgbClr val="999999"/>
                </a:solidFill>
              </a:rPr>
              <a:t> to B</a:t>
            </a:r>
            <a:r>
              <a:rPr baseline="-25000" lang="en" sz="1800">
                <a:solidFill>
                  <a:srgbClr val="999999"/>
                </a:solidFill>
              </a:rPr>
              <a:t>C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1863150" y="3985075"/>
            <a:ext cx="54177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Step-by-step:		(p</a:t>
            </a:r>
            <a:r>
              <a:rPr baseline="-25000" lang="en">
                <a:solidFill>
                  <a:srgbClr val="E06666"/>
                </a:solidFill>
              </a:rPr>
              <a:t>A</a:t>
            </a:r>
            <a:r>
              <a:rPr lang="en">
                <a:solidFill>
                  <a:srgbClr val="E06666"/>
                </a:solidFill>
              </a:rPr>
              <a:t>*A</a:t>
            </a:r>
            <a:r>
              <a:rPr baseline="-25000" lang="en">
                <a:solidFill>
                  <a:srgbClr val="E06666"/>
                </a:solidFill>
              </a:rPr>
              <a:t>B</a:t>
            </a:r>
            <a:r>
              <a:rPr lang="en">
                <a:solidFill>
                  <a:srgbClr val="E06666"/>
                </a:solidFill>
              </a:rPr>
              <a:t>)*A</a:t>
            </a:r>
            <a:r>
              <a:rPr baseline="-25000" lang="en">
                <a:solidFill>
                  <a:srgbClr val="E06666"/>
                </a:solidFill>
              </a:rPr>
              <a:t>C</a:t>
            </a:r>
            <a:r>
              <a:rPr lang="en">
                <a:solidFill>
                  <a:srgbClr val="E06666"/>
                </a:solidFill>
              </a:rPr>
              <a:t> 	→ p</a:t>
            </a:r>
            <a:r>
              <a:rPr baseline="-25000" lang="en">
                <a:solidFill>
                  <a:srgbClr val="E06666"/>
                </a:solidFill>
              </a:rPr>
              <a:t>C</a:t>
            </a:r>
            <a:r>
              <a:rPr lang="en">
                <a:solidFill>
                  <a:srgbClr val="E06666"/>
                </a:solidFill>
              </a:rPr>
              <a:t>		i * 2 	multiplications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Combined:			(p</a:t>
            </a:r>
            <a:r>
              <a:rPr baseline="-25000" lang="en">
                <a:solidFill>
                  <a:srgbClr val="93C47D"/>
                </a:solidFill>
              </a:rPr>
              <a:t>A</a:t>
            </a:r>
            <a:r>
              <a:rPr lang="en">
                <a:solidFill>
                  <a:srgbClr val="93C47D"/>
                </a:solidFill>
              </a:rPr>
              <a:t>*G)	→ p</a:t>
            </a:r>
            <a:r>
              <a:rPr baseline="-25000" lang="en">
                <a:solidFill>
                  <a:srgbClr val="93C47D"/>
                </a:solidFill>
              </a:rPr>
              <a:t>C</a:t>
            </a:r>
            <a:r>
              <a:rPr lang="en">
                <a:solidFill>
                  <a:srgbClr val="93C47D"/>
                </a:solidFill>
              </a:rPr>
              <a:t>		i 	multiplications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cxnSp>
        <p:nvCxnSpPr>
          <p:cNvPr id="557" name="Shape 557"/>
          <p:cNvCxnSpPr>
            <a:stCxn id="544" idx="0"/>
            <a:endCxn id="547" idx="4"/>
          </p:cNvCxnSpPr>
          <p:nvPr/>
        </p:nvCxnSpPr>
        <p:spPr>
          <a:xfrm flipH="1" rot="10800000">
            <a:off x="1133448" y="2691364"/>
            <a:ext cx="457800" cy="375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58" name="Shape 558"/>
          <p:cNvCxnSpPr>
            <a:stCxn id="547" idx="4"/>
            <a:endCxn id="545" idx="0"/>
          </p:cNvCxnSpPr>
          <p:nvPr/>
        </p:nvCxnSpPr>
        <p:spPr>
          <a:xfrm>
            <a:off x="1591248" y="2691294"/>
            <a:ext cx="457800" cy="375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59" name="Shape 559"/>
          <p:cNvCxnSpPr>
            <a:stCxn id="545" idx="0"/>
            <a:endCxn id="548" idx="4"/>
          </p:cNvCxnSpPr>
          <p:nvPr/>
        </p:nvCxnSpPr>
        <p:spPr>
          <a:xfrm flipH="1" rot="10800000">
            <a:off x="2049048" y="2691364"/>
            <a:ext cx="457800" cy="375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60" name="Shape 560"/>
          <p:cNvCxnSpPr>
            <a:stCxn id="548" idx="4"/>
            <a:endCxn id="546" idx="0"/>
          </p:cNvCxnSpPr>
          <p:nvPr/>
        </p:nvCxnSpPr>
        <p:spPr>
          <a:xfrm>
            <a:off x="2506848" y="2691294"/>
            <a:ext cx="457800" cy="375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61" name="Shape 561"/>
          <p:cNvCxnSpPr>
            <a:stCxn id="544" idx="0"/>
            <a:endCxn id="551" idx="2"/>
          </p:cNvCxnSpPr>
          <p:nvPr/>
        </p:nvCxnSpPr>
        <p:spPr>
          <a:xfrm rot="-5400000">
            <a:off x="756198" y="2003014"/>
            <a:ext cx="1441200" cy="686700"/>
          </a:xfrm>
          <a:prstGeom prst="curvedConnector2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2" name="Shape 562"/>
          <p:cNvCxnSpPr>
            <a:stCxn id="551" idx="6"/>
            <a:endCxn id="546" idx="0"/>
          </p:cNvCxnSpPr>
          <p:nvPr/>
        </p:nvCxnSpPr>
        <p:spPr>
          <a:xfrm>
            <a:off x="2277948" y="1625619"/>
            <a:ext cx="686700" cy="1441199"/>
          </a:xfrm>
          <a:prstGeom prst="curvedConnector2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563" name="Shape 563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Recall from the matrices properties, that: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66"/>
                </a:solidFill>
              </a:rPr>
              <a:t>p</a:t>
            </a:r>
            <a:r>
              <a:rPr baseline="-25000" lang="en" sz="2400">
                <a:solidFill>
                  <a:srgbClr val="FFD966"/>
                </a:solidFill>
              </a:rPr>
              <a:t>b</a:t>
            </a:r>
            <a:r>
              <a:rPr lang="en" sz="2400">
                <a:solidFill>
                  <a:srgbClr val="FFD966"/>
                </a:solidFill>
              </a:rPr>
              <a:t> = p</a:t>
            </a:r>
            <a:r>
              <a:rPr baseline="-25000" lang="en" sz="2400">
                <a:solidFill>
                  <a:srgbClr val="FFD966"/>
                </a:solidFill>
              </a:rPr>
              <a:t>a</a:t>
            </a:r>
            <a:r>
              <a:rPr lang="en" sz="2400">
                <a:solidFill>
                  <a:srgbClr val="FFD966"/>
                </a:solidFill>
              </a:rPr>
              <a:t>A</a:t>
            </a: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</a:rPr>
              <a:t>p</a:t>
            </a:r>
            <a:r>
              <a:rPr baseline="-25000" lang="en" sz="2400">
                <a:solidFill>
                  <a:srgbClr val="E69138"/>
                </a:solidFill>
              </a:rPr>
              <a:t>b</a:t>
            </a:r>
            <a:r>
              <a:rPr lang="en" sz="2400">
                <a:solidFill>
                  <a:srgbClr val="E69138"/>
                </a:solidFill>
              </a:rPr>
              <a:t>A</a:t>
            </a:r>
            <a:r>
              <a:rPr baseline="30000" lang="en" sz="2400">
                <a:solidFill>
                  <a:srgbClr val="E69138"/>
                </a:solidFill>
              </a:rPr>
              <a:t>-1</a:t>
            </a:r>
            <a:r>
              <a:rPr lang="en" sz="2400">
                <a:solidFill>
                  <a:srgbClr val="E69138"/>
                </a:solidFill>
              </a:rPr>
              <a:t> = p</a:t>
            </a:r>
            <a:r>
              <a:rPr baseline="-25000" lang="en" sz="2400">
                <a:solidFill>
                  <a:srgbClr val="E69138"/>
                </a:solidFill>
              </a:rPr>
              <a:t>a</a:t>
            </a:r>
            <a:r>
              <a:rPr lang="en" sz="2400">
                <a:solidFill>
                  <a:srgbClr val="E69138"/>
                </a:solidFill>
              </a:rPr>
              <a:t>AA</a:t>
            </a:r>
            <a:r>
              <a:rPr baseline="30000" lang="en" sz="2400">
                <a:solidFill>
                  <a:srgbClr val="E69138"/>
                </a:solidFill>
              </a:rPr>
              <a:t>-1</a:t>
            </a: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</a:rPr>
              <a:t>p</a:t>
            </a:r>
            <a:r>
              <a:rPr baseline="-25000" lang="en" sz="2400">
                <a:solidFill>
                  <a:srgbClr val="E69138"/>
                </a:solidFill>
              </a:rPr>
              <a:t>b</a:t>
            </a:r>
            <a:r>
              <a:rPr lang="en" sz="2400">
                <a:solidFill>
                  <a:srgbClr val="E69138"/>
                </a:solidFill>
              </a:rPr>
              <a:t>A</a:t>
            </a:r>
            <a:r>
              <a:rPr baseline="30000" lang="en" sz="2400">
                <a:solidFill>
                  <a:srgbClr val="E69138"/>
                </a:solidFill>
              </a:rPr>
              <a:t>-1</a:t>
            </a:r>
            <a:r>
              <a:rPr lang="en" sz="2400">
                <a:solidFill>
                  <a:srgbClr val="E69138"/>
                </a:solidFill>
              </a:rPr>
              <a:t> = p</a:t>
            </a:r>
            <a:r>
              <a:rPr baseline="-25000" lang="en" sz="2400">
                <a:solidFill>
                  <a:srgbClr val="E69138"/>
                </a:solidFill>
              </a:rPr>
              <a:t>a</a:t>
            </a:r>
            <a:r>
              <a:rPr lang="en" sz="2400">
                <a:solidFill>
                  <a:srgbClr val="E69138"/>
                </a:solidFill>
              </a:rPr>
              <a:t>I</a:t>
            </a: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66"/>
                </a:solidFill>
              </a:rPr>
              <a:t>p</a:t>
            </a:r>
            <a:r>
              <a:rPr baseline="-25000" lang="en" sz="2400">
                <a:solidFill>
                  <a:srgbClr val="FFD966"/>
                </a:solidFill>
              </a:rPr>
              <a:t>b</a:t>
            </a:r>
            <a:r>
              <a:rPr lang="en" sz="2400">
                <a:solidFill>
                  <a:srgbClr val="FFD966"/>
                </a:solidFill>
              </a:rPr>
              <a:t>A</a:t>
            </a:r>
            <a:r>
              <a:rPr baseline="30000" lang="en" sz="2400">
                <a:solidFill>
                  <a:srgbClr val="FFD966"/>
                </a:solidFill>
              </a:rPr>
              <a:t>-1</a:t>
            </a:r>
            <a:r>
              <a:rPr lang="en" sz="2400">
                <a:solidFill>
                  <a:srgbClr val="FFD966"/>
                </a:solidFill>
              </a:rPr>
              <a:t> = p</a:t>
            </a:r>
            <a:r>
              <a:rPr baseline="-25000" lang="en" sz="2400">
                <a:solidFill>
                  <a:srgbClr val="FFD966"/>
                </a:solidFill>
              </a:rPr>
              <a:t>a</a:t>
            </a:r>
          </a:p>
        </p:txBody>
      </p:sp>
      <p:sp>
        <p:nvSpPr>
          <p:cNvPr id="569" name="Shape 5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Relative Frames </a:t>
            </a:r>
            <a:r>
              <a:rPr lang="en">
                <a:solidFill>
                  <a:srgbClr val="999999"/>
                </a:solidFill>
              </a:rPr>
              <a:t>- Two-ways conversions</a:t>
            </a:r>
          </a:p>
        </p:txBody>
      </p:sp>
      <p:sp>
        <p:nvSpPr>
          <p:cNvPr id="570" name="Shape 570"/>
          <p:cNvSpPr/>
          <p:nvPr/>
        </p:nvSpPr>
        <p:spPr>
          <a:xfrm>
            <a:off x="5360048" y="3366474"/>
            <a:ext cx="558300" cy="5583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A</a:t>
            </a:r>
          </a:p>
        </p:txBody>
      </p:sp>
      <p:sp>
        <p:nvSpPr>
          <p:cNvPr id="571" name="Shape 571"/>
          <p:cNvSpPr/>
          <p:nvPr/>
        </p:nvSpPr>
        <p:spPr>
          <a:xfrm>
            <a:off x="6476498" y="3366474"/>
            <a:ext cx="558299" cy="5583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</a:t>
            </a:r>
          </a:p>
        </p:txBody>
      </p:sp>
      <p:sp>
        <p:nvSpPr>
          <p:cNvPr id="572" name="Shape 572"/>
          <p:cNvSpPr/>
          <p:nvPr/>
        </p:nvSpPr>
        <p:spPr>
          <a:xfrm>
            <a:off x="7592948" y="3366474"/>
            <a:ext cx="558300" cy="5583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C</a:t>
            </a:r>
          </a:p>
        </p:txBody>
      </p:sp>
      <p:sp>
        <p:nvSpPr>
          <p:cNvPr id="573" name="Shape 573"/>
          <p:cNvSpPr/>
          <p:nvPr/>
        </p:nvSpPr>
        <p:spPr>
          <a:xfrm>
            <a:off x="5918273" y="2350165"/>
            <a:ext cx="558300" cy="5583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A</a:t>
            </a:r>
            <a:r>
              <a:rPr baseline="30000" lang="en" sz="1000"/>
              <a:t>-1</a:t>
            </a:r>
            <a:r>
              <a:rPr baseline="-25000" lang="en" sz="1000"/>
              <a:t>B</a:t>
            </a:r>
          </a:p>
        </p:txBody>
      </p:sp>
      <p:sp>
        <p:nvSpPr>
          <p:cNvPr id="574" name="Shape 574"/>
          <p:cNvSpPr/>
          <p:nvPr/>
        </p:nvSpPr>
        <p:spPr>
          <a:xfrm>
            <a:off x="7034723" y="2350165"/>
            <a:ext cx="558300" cy="5583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</a:t>
            </a:r>
            <a:r>
              <a:rPr baseline="30000" lang="en" sz="1000"/>
              <a:t>-1</a:t>
            </a:r>
            <a:r>
              <a:rPr baseline="-25000" lang="en" sz="1000"/>
              <a:t>C</a:t>
            </a:r>
          </a:p>
        </p:txBody>
      </p:sp>
      <p:cxnSp>
        <p:nvCxnSpPr>
          <p:cNvPr id="575" name="Shape 575"/>
          <p:cNvCxnSpPr>
            <a:stCxn id="570" idx="0"/>
            <a:endCxn id="571" idx="0"/>
          </p:cNvCxnSpPr>
          <p:nvPr/>
        </p:nvCxnSpPr>
        <p:spPr>
          <a:xfrm flipH="1" rot="-5400000">
            <a:off x="6197048" y="2808624"/>
            <a:ext cx="600" cy="1116299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9FC5E8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576" name="Shape 576"/>
          <p:cNvCxnSpPr>
            <a:stCxn id="571" idx="0"/>
            <a:endCxn id="572" idx="0"/>
          </p:cNvCxnSpPr>
          <p:nvPr/>
        </p:nvCxnSpPr>
        <p:spPr>
          <a:xfrm flipH="1" rot="-5400000">
            <a:off x="7313648" y="2808474"/>
            <a:ext cx="600" cy="1116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9FC5E8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577" name="Shape 577"/>
          <p:cNvSpPr/>
          <p:nvPr/>
        </p:nvSpPr>
        <p:spPr>
          <a:xfrm>
            <a:off x="6476498" y="1329827"/>
            <a:ext cx="558299" cy="558299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G</a:t>
            </a:r>
            <a:r>
              <a:rPr baseline="30000" lang="en" sz="1000"/>
              <a:t>-1</a:t>
            </a:r>
          </a:p>
        </p:txBody>
      </p:sp>
      <p:cxnSp>
        <p:nvCxnSpPr>
          <p:cNvPr id="578" name="Shape 578"/>
          <p:cNvCxnSpPr>
            <a:stCxn id="573" idx="0"/>
            <a:endCxn id="574" idx="0"/>
          </p:cNvCxnSpPr>
          <p:nvPr/>
        </p:nvCxnSpPr>
        <p:spPr>
          <a:xfrm flipH="1" rot="-5400000">
            <a:off x="6755423" y="1792165"/>
            <a:ext cx="600" cy="1116599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9FC5E8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579" name="Shape 579"/>
          <p:cNvSpPr txBox="1"/>
          <p:nvPr/>
        </p:nvSpPr>
        <p:spPr>
          <a:xfrm>
            <a:off x="4801825" y="3416786"/>
            <a:ext cx="558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</a:t>
            </a:r>
            <a:r>
              <a:rPr baseline="-25000" lang="en">
                <a:solidFill>
                  <a:srgbClr val="E69138"/>
                </a:solidFill>
              </a:rPr>
              <a:t>A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8151175" y="3416786"/>
            <a:ext cx="558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</a:t>
            </a:r>
            <a:r>
              <a:rPr baseline="-25000" lang="en">
                <a:solidFill>
                  <a:srgbClr val="E69138"/>
                </a:solidFill>
              </a:rPr>
              <a:t>C</a:t>
            </a:r>
          </a:p>
        </p:txBody>
      </p:sp>
      <p:cxnSp>
        <p:nvCxnSpPr>
          <p:cNvPr id="581" name="Shape 581"/>
          <p:cNvCxnSpPr>
            <a:stCxn id="570" idx="0"/>
            <a:endCxn id="573" idx="4"/>
          </p:cNvCxnSpPr>
          <p:nvPr/>
        </p:nvCxnSpPr>
        <p:spPr>
          <a:xfrm flipH="1" rot="10800000">
            <a:off x="5639198" y="2908374"/>
            <a:ext cx="558300" cy="458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82" name="Shape 582"/>
          <p:cNvCxnSpPr>
            <a:stCxn id="573" idx="4"/>
            <a:endCxn id="571" idx="0"/>
          </p:cNvCxnSpPr>
          <p:nvPr/>
        </p:nvCxnSpPr>
        <p:spPr>
          <a:xfrm>
            <a:off x="6197423" y="2908465"/>
            <a:ext cx="558299" cy="458099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83" name="Shape 583"/>
          <p:cNvCxnSpPr>
            <a:stCxn id="571" idx="0"/>
            <a:endCxn id="574" idx="4"/>
          </p:cNvCxnSpPr>
          <p:nvPr/>
        </p:nvCxnSpPr>
        <p:spPr>
          <a:xfrm flipH="1" rot="10800000">
            <a:off x="6755648" y="2908374"/>
            <a:ext cx="558300" cy="458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84" name="Shape 584"/>
          <p:cNvCxnSpPr>
            <a:stCxn id="574" idx="4"/>
            <a:endCxn id="572" idx="0"/>
          </p:cNvCxnSpPr>
          <p:nvPr/>
        </p:nvCxnSpPr>
        <p:spPr>
          <a:xfrm>
            <a:off x="7313873" y="2908465"/>
            <a:ext cx="558300" cy="458099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85" name="Shape 585"/>
          <p:cNvCxnSpPr>
            <a:stCxn id="570" idx="0"/>
            <a:endCxn id="577" idx="2"/>
          </p:cNvCxnSpPr>
          <p:nvPr/>
        </p:nvCxnSpPr>
        <p:spPr>
          <a:xfrm rot="-5400000">
            <a:off x="5179148" y="2069124"/>
            <a:ext cx="1757400" cy="837300"/>
          </a:xfrm>
          <a:prstGeom prst="curvedConnector2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586" name="Shape 586"/>
          <p:cNvCxnSpPr>
            <a:stCxn id="577" idx="6"/>
            <a:endCxn id="572" idx="0"/>
          </p:cNvCxnSpPr>
          <p:nvPr/>
        </p:nvCxnSpPr>
        <p:spPr>
          <a:xfrm>
            <a:off x="7034798" y="1608977"/>
            <a:ext cx="837300" cy="1757400"/>
          </a:xfrm>
          <a:prstGeom prst="curvedConnector2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587" name="Shape 587"/>
          <p:cNvSpPr txBox="1"/>
          <p:nvPr/>
        </p:nvSpPr>
        <p:spPr>
          <a:xfrm>
            <a:off x="311700" y="4160625"/>
            <a:ext cx="85206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Although the same principle is applied to other operations, we can see how nicely it works for frame transformations.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Do not forget that </a:t>
            </a:r>
            <a:r>
              <a:rPr lang="en">
                <a:solidFill>
                  <a:srgbClr val="FFD966"/>
                </a:solidFill>
              </a:rPr>
              <a:t>G = B</a:t>
            </a:r>
            <a:r>
              <a:rPr baseline="30000" lang="en">
                <a:solidFill>
                  <a:srgbClr val="FFD966"/>
                </a:solidFill>
              </a:rPr>
              <a:t>-1</a:t>
            </a:r>
            <a:r>
              <a:rPr lang="en">
                <a:solidFill>
                  <a:srgbClr val="FFD966"/>
                </a:solidFill>
              </a:rPr>
              <a:t>A</a:t>
            </a:r>
            <a:r>
              <a:rPr baseline="30000" lang="en">
                <a:solidFill>
                  <a:srgbClr val="FFD966"/>
                </a:solidFill>
              </a:rPr>
              <a:t>-1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Summary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311700" y="2361600"/>
            <a:ext cx="44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>
                <a:solidFill>
                  <a:srgbClr val="FFD966"/>
                </a:solidFill>
              </a:rPr>
              <a:t>at(x,y,z,w) = xt(i) + yt(j) + zt(k) + wb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5188700" y="3841650"/>
            <a:ext cx="1766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E69138"/>
                </a:solidFill>
              </a:rPr>
              <a:t>(x , y , z , w)  * </a:t>
            </a:r>
          </a:p>
        </p:txBody>
      </p:sp>
      <p:sp>
        <p:nvSpPr>
          <p:cNvPr id="596" name="Shape 596"/>
          <p:cNvSpPr/>
          <p:nvPr/>
        </p:nvSpPr>
        <p:spPr>
          <a:xfrm>
            <a:off x="6955400" y="3473850"/>
            <a:ext cx="1766700" cy="10914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u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v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Q</a:t>
            </a:r>
            <a:r>
              <a:rPr baseline="-25000" lang="en">
                <a:solidFill>
                  <a:srgbClr val="FFD966"/>
                </a:solidFill>
              </a:rPr>
              <a:t>x</a:t>
            </a:r>
            <a:r>
              <a:rPr lang="en">
                <a:solidFill>
                  <a:srgbClr val="FFD966"/>
                </a:solidFill>
              </a:rPr>
              <a:t>	Q</a:t>
            </a:r>
            <a:r>
              <a:rPr baseline="-25000" lang="en">
                <a:solidFill>
                  <a:srgbClr val="FFD966"/>
                </a:solidFill>
              </a:rPr>
              <a:t>y</a:t>
            </a:r>
            <a:r>
              <a:rPr lang="en">
                <a:solidFill>
                  <a:srgbClr val="FFD966"/>
                </a:solidFill>
              </a:rPr>
              <a:t>	Q</a:t>
            </a:r>
            <a:r>
              <a:rPr baseline="-25000" lang="en">
                <a:solidFill>
                  <a:srgbClr val="FFD966"/>
                </a:solidFill>
              </a:rPr>
              <a:t>z</a:t>
            </a:r>
            <a:r>
              <a:rPr lang="en">
                <a:solidFill>
                  <a:srgbClr val="FFD966"/>
                </a:solidFill>
              </a:rPr>
              <a:t>	1</a:t>
            </a:r>
          </a:p>
        </p:txBody>
      </p:sp>
      <p:cxnSp>
        <p:nvCxnSpPr>
          <p:cNvPr id="597" name="Shape 597"/>
          <p:cNvCxnSpPr/>
          <p:nvPr/>
        </p:nvCxnSpPr>
        <p:spPr>
          <a:xfrm>
            <a:off x="8063500" y="3716350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98" name="Shape 598"/>
          <p:cNvCxnSpPr/>
          <p:nvPr/>
        </p:nvCxnSpPr>
        <p:spPr>
          <a:xfrm>
            <a:off x="8063500" y="3906300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99" name="Shape 599"/>
          <p:cNvCxnSpPr/>
          <p:nvPr/>
        </p:nvCxnSpPr>
        <p:spPr>
          <a:xfrm>
            <a:off x="8063500" y="4118775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00" name="Shape 600"/>
          <p:cNvCxnSpPr/>
          <p:nvPr/>
        </p:nvCxnSpPr>
        <p:spPr>
          <a:xfrm rot="10800000">
            <a:off x="7239750" y="4107512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01" name="Shape 601"/>
          <p:cNvCxnSpPr/>
          <p:nvPr/>
        </p:nvCxnSpPr>
        <p:spPr>
          <a:xfrm rot="10800000">
            <a:off x="7239750" y="3917562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02" name="Shape 602"/>
          <p:cNvCxnSpPr/>
          <p:nvPr/>
        </p:nvCxnSpPr>
        <p:spPr>
          <a:xfrm rot="10800000">
            <a:off x="7239750" y="3705087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03" name="Shape 603"/>
          <p:cNvSpPr txBox="1"/>
          <p:nvPr/>
        </p:nvSpPr>
        <p:spPr>
          <a:xfrm>
            <a:off x="5188700" y="2470050"/>
            <a:ext cx="1766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E69138"/>
                </a:solidFill>
              </a:rPr>
              <a:t>(x , y , z , w)  * </a:t>
            </a:r>
          </a:p>
        </p:txBody>
      </p:sp>
      <p:sp>
        <p:nvSpPr>
          <p:cNvPr id="604" name="Shape 604"/>
          <p:cNvSpPr/>
          <p:nvPr/>
        </p:nvSpPr>
        <p:spPr>
          <a:xfrm>
            <a:off x="6955400" y="2102250"/>
            <a:ext cx="1766700" cy="10914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t(i)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t(j)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t(k)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b</a:t>
            </a:r>
            <a:r>
              <a:rPr baseline="-25000" lang="en">
                <a:solidFill>
                  <a:srgbClr val="FFD966"/>
                </a:solidFill>
              </a:rPr>
              <a:t>x</a:t>
            </a:r>
            <a:r>
              <a:rPr lang="en">
                <a:solidFill>
                  <a:srgbClr val="FFD966"/>
                </a:solidFill>
              </a:rPr>
              <a:t>	b</a:t>
            </a:r>
            <a:r>
              <a:rPr baseline="-25000" lang="en">
                <a:solidFill>
                  <a:srgbClr val="FFD966"/>
                </a:solidFill>
              </a:rPr>
              <a:t>y</a:t>
            </a:r>
            <a:r>
              <a:rPr lang="en">
                <a:solidFill>
                  <a:srgbClr val="FFD966"/>
                </a:solidFill>
              </a:rPr>
              <a:t>	b</a:t>
            </a:r>
            <a:r>
              <a:rPr baseline="-25000" lang="en">
                <a:solidFill>
                  <a:srgbClr val="FFD966"/>
                </a:solidFill>
              </a:rPr>
              <a:t>z</a:t>
            </a:r>
            <a:r>
              <a:rPr lang="en">
                <a:solidFill>
                  <a:srgbClr val="FFD966"/>
                </a:solidFill>
              </a:rPr>
              <a:t>	1</a:t>
            </a:r>
          </a:p>
        </p:txBody>
      </p:sp>
      <p:cxnSp>
        <p:nvCxnSpPr>
          <p:cNvPr id="605" name="Shape 605"/>
          <p:cNvCxnSpPr/>
          <p:nvPr/>
        </p:nvCxnSpPr>
        <p:spPr>
          <a:xfrm>
            <a:off x="8074225" y="2355000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06" name="Shape 606"/>
          <p:cNvCxnSpPr/>
          <p:nvPr/>
        </p:nvCxnSpPr>
        <p:spPr>
          <a:xfrm>
            <a:off x="8074225" y="2544950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07" name="Shape 607"/>
          <p:cNvCxnSpPr/>
          <p:nvPr/>
        </p:nvCxnSpPr>
        <p:spPr>
          <a:xfrm>
            <a:off x="8074225" y="2757425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08" name="Shape 608"/>
          <p:cNvCxnSpPr/>
          <p:nvPr/>
        </p:nvCxnSpPr>
        <p:spPr>
          <a:xfrm rot="10800000">
            <a:off x="7250475" y="2746162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09" name="Shape 609"/>
          <p:cNvCxnSpPr/>
          <p:nvPr/>
        </p:nvCxnSpPr>
        <p:spPr>
          <a:xfrm rot="10800000">
            <a:off x="7250475" y="2556212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10" name="Shape 610"/>
          <p:cNvCxnSpPr/>
          <p:nvPr/>
        </p:nvCxnSpPr>
        <p:spPr>
          <a:xfrm rot="10800000">
            <a:off x="7250475" y="2343737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11" name="Shape 611"/>
          <p:cNvCxnSpPr/>
          <p:nvPr/>
        </p:nvCxnSpPr>
        <p:spPr>
          <a:xfrm>
            <a:off x="4760700" y="4019550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12" name="Shape 612"/>
          <p:cNvCxnSpPr/>
          <p:nvPr/>
        </p:nvCxnSpPr>
        <p:spPr>
          <a:xfrm>
            <a:off x="4798300" y="2647950"/>
            <a:ext cx="352800" cy="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13" name="Shape 613"/>
          <p:cNvSpPr txBox="1"/>
          <p:nvPr/>
        </p:nvSpPr>
        <p:spPr>
          <a:xfrm>
            <a:off x="428025" y="1254725"/>
            <a:ext cx="8404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The following is a summary of the transformations presented thus far: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311700" y="3733200"/>
            <a:ext cx="44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FFD966"/>
                </a:solidFill>
              </a:rPr>
              <a:t>p</a:t>
            </a:r>
            <a:r>
              <a:rPr baseline="-25000" lang="en" sz="2000">
                <a:solidFill>
                  <a:srgbClr val="FFD966"/>
                </a:solidFill>
              </a:rPr>
              <a:t>b</a:t>
            </a:r>
            <a:r>
              <a:rPr lang="en" sz="2000">
                <a:solidFill>
                  <a:srgbClr val="FFD966"/>
                </a:solidFill>
              </a:rPr>
              <a:t>(x’,y’,z’,w’) = xu’ + yv’ + zs’ + wQ</a:t>
            </a:r>
            <a:r>
              <a:rPr baseline="-25000" lang="en" sz="2000">
                <a:solidFill>
                  <a:srgbClr val="FFD966"/>
                </a:solidFill>
              </a:rPr>
              <a:t>b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API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428025" y="1254725"/>
            <a:ext cx="8404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DirectXMath</a:t>
            </a:r>
            <a:r>
              <a:rPr lang="en" sz="1800">
                <a:solidFill>
                  <a:srgbClr val="999999"/>
                </a:solidFill>
              </a:rPr>
              <a:t> provides: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XMMatrixScaling					-	Creates a scaling matrix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XMMatrixScalingFromVector		-	‘’ but using the components of a vector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XMMatrixRotation[X,Y,Z]			-	Clockwise R</a:t>
            </a:r>
            <a:r>
              <a:rPr baseline="-25000" lang="en" sz="1800">
                <a:solidFill>
                  <a:srgbClr val="999999"/>
                </a:solidFill>
              </a:rPr>
              <a:t>[x,y,z]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XMMatrixRotationAxis				-	Rotates an angle around an axis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XMMatrixTranslation				-	Creates just a translation matrix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XMMatrixTranslationFromVector	-	“ but using the components of a vector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XMVector3TransformCoord		-	Transforms points		w=1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XMVector3TransformNormal		-	Transforms vectors	w=0</a:t>
            </a:r>
          </a:p>
        </p:txBody>
      </p:sp>
      <p:sp>
        <p:nvSpPr>
          <p:cNvPr id="622" name="Shape 622"/>
          <p:cNvSpPr/>
          <p:nvPr/>
        </p:nvSpPr>
        <p:spPr>
          <a:xfrm rot="5400000">
            <a:off x="4448100" y="2673900"/>
            <a:ext cx="247800" cy="3649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 txBox="1"/>
          <p:nvPr/>
        </p:nvSpPr>
        <p:spPr>
          <a:xfrm>
            <a:off x="1801350" y="4698600"/>
            <a:ext cx="55413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All these transformations can be done with </a:t>
            </a:r>
            <a:r>
              <a:rPr lang="en">
                <a:solidFill>
                  <a:srgbClr val="FFD966"/>
                </a:solidFill>
              </a:rPr>
              <a:t>XMVector4Transform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Basics </a:t>
            </a:r>
            <a:r>
              <a:rPr lang="en">
                <a:solidFill>
                  <a:srgbClr val="999999"/>
                </a:solidFill>
              </a:rPr>
              <a:t>- Primitives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75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use POINTS - as vectors (x,y,z,w) - to represent geometries.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These can represent: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INPUT: 		&lt; p</a:t>
            </a:r>
            <a:r>
              <a:rPr baseline="-25000" lang="en" sz="1400"/>
              <a:t>1</a:t>
            </a:r>
            <a:r>
              <a:rPr lang="en"/>
              <a:t>, </a:t>
            </a:r>
            <a:r>
              <a:rPr lang="en" sz="1400"/>
              <a:t>p</a:t>
            </a:r>
            <a:r>
              <a:rPr baseline="-25000" lang="en" sz="1400"/>
              <a:t>2 </a:t>
            </a:r>
            <a:r>
              <a:rPr lang="en"/>
              <a:t>,</a:t>
            </a:r>
            <a:r>
              <a:rPr lang="en" sz="1400"/>
              <a:t> … ,p</a:t>
            </a:r>
            <a:r>
              <a:rPr baseline="-25000" lang="en" sz="1400"/>
              <a:t>k</a:t>
            </a:r>
            <a:r>
              <a:rPr lang="en" sz="14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8E7CC3"/>
                </a:solidFill>
              </a:rPr>
              <a:t>Points List		</a:t>
            </a:r>
            <a:r>
              <a:rPr lang="en" sz="1400">
                <a:solidFill>
                  <a:srgbClr val="999999"/>
                </a:solidFill>
              </a:rPr>
              <a:t>N points - no lines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F1C232"/>
                </a:solidFill>
              </a:rPr>
              <a:t>Line List		</a:t>
            </a:r>
            <a:r>
              <a:rPr lang="en" sz="1400">
                <a:solidFill>
                  <a:srgbClr val="999999"/>
                </a:solidFill>
              </a:rPr>
              <a:t>(N / 2) lines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AA84F"/>
                </a:solidFill>
              </a:rPr>
              <a:t>Line Strip</a:t>
            </a:r>
            <a:r>
              <a:rPr lang="en" sz="1400"/>
              <a:t> 		(N - 1) lines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E06666"/>
                </a:solidFill>
              </a:rPr>
              <a:t>Triangle List</a:t>
            </a:r>
            <a:r>
              <a:rPr lang="en" sz="1400"/>
              <a:t>	(N / 3) triangles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6FA8DC"/>
                </a:solidFill>
              </a:rPr>
              <a:t>Triangle Strip</a:t>
            </a:r>
            <a:r>
              <a:rPr lang="en" sz="1400"/>
              <a:t>	(N - 2) triangles</a:t>
            </a:r>
          </a:p>
        </p:txBody>
      </p:sp>
      <p:sp>
        <p:nvSpPr>
          <p:cNvPr id="71" name="Shape 71"/>
          <p:cNvSpPr/>
          <p:nvPr/>
        </p:nvSpPr>
        <p:spPr>
          <a:xfrm>
            <a:off x="7502623" y="1940471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8280972" y="2750392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013156" y="3016163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7772969" y="2266860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7013160" y="2266860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280972" y="1940471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7772963" y="3016163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8" name="Shape 78"/>
          <p:cNvCxnSpPr>
            <a:stCxn id="75" idx="7"/>
            <a:endCxn id="71" idx="3"/>
          </p:cNvCxnSpPr>
          <p:nvPr/>
        </p:nvCxnSpPr>
        <p:spPr>
          <a:xfrm flipH="1" rot="10800000">
            <a:off x="7087163" y="2014357"/>
            <a:ext cx="428100" cy="2652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>
            <a:stCxn id="71" idx="6"/>
            <a:endCxn id="76" idx="2"/>
          </p:cNvCxnSpPr>
          <p:nvPr/>
        </p:nvCxnSpPr>
        <p:spPr>
          <a:xfrm>
            <a:off x="7589323" y="1983821"/>
            <a:ext cx="691500" cy="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" name="Shape 80"/>
          <p:cNvCxnSpPr>
            <a:stCxn id="76" idx="3"/>
            <a:endCxn id="74" idx="7"/>
          </p:cNvCxnSpPr>
          <p:nvPr/>
        </p:nvCxnSpPr>
        <p:spPr>
          <a:xfrm flipH="1">
            <a:off x="7846969" y="2014474"/>
            <a:ext cx="446700" cy="2652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" name="Shape 81"/>
          <p:cNvCxnSpPr>
            <a:stCxn id="75" idx="6"/>
            <a:endCxn id="74" idx="2"/>
          </p:cNvCxnSpPr>
          <p:nvPr/>
        </p:nvCxnSpPr>
        <p:spPr>
          <a:xfrm>
            <a:off x="7099860" y="2310210"/>
            <a:ext cx="673200" cy="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>
            <a:stCxn id="71" idx="5"/>
            <a:endCxn id="74" idx="1"/>
          </p:cNvCxnSpPr>
          <p:nvPr/>
        </p:nvCxnSpPr>
        <p:spPr>
          <a:xfrm>
            <a:off x="7576626" y="2014474"/>
            <a:ext cx="209100" cy="2652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" name="Shape 83"/>
          <p:cNvCxnSpPr>
            <a:stCxn id="75" idx="4"/>
            <a:endCxn id="73" idx="0"/>
          </p:cNvCxnSpPr>
          <p:nvPr/>
        </p:nvCxnSpPr>
        <p:spPr>
          <a:xfrm>
            <a:off x="7056510" y="2353560"/>
            <a:ext cx="0" cy="6627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>
            <a:stCxn id="74" idx="4"/>
            <a:endCxn id="77" idx="0"/>
          </p:cNvCxnSpPr>
          <p:nvPr/>
        </p:nvCxnSpPr>
        <p:spPr>
          <a:xfrm>
            <a:off x="7816319" y="2353560"/>
            <a:ext cx="0" cy="6627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>
            <a:stCxn id="73" idx="6"/>
            <a:endCxn id="77" idx="2"/>
          </p:cNvCxnSpPr>
          <p:nvPr/>
        </p:nvCxnSpPr>
        <p:spPr>
          <a:xfrm>
            <a:off x="7099856" y="3059513"/>
            <a:ext cx="673200" cy="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>
            <a:stCxn id="72" idx="3"/>
            <a:endCxn id="77" idx="6"/>
          </p:cNvCxnSpPr>
          <p:nvPr/>
        </p:nvCxnSpPr>
        <p:spPr>
          <a:xfrm flipH="1">
            <a:off x="7859569" y="2824395"/>
            <a:ext cx="434100" cy="2352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>
            <a:stCxn id="76" idx="4"/>
            <a:endCxn id="72" idx="0"/>
          </p:cNvCxnSpPr>
          <p:nvPr/>
        </p:nvCxnSpPr>
        <p:spPr>
          <a:xfrm>
            <a:off x="8324322" y="2027171"/>
            <a:ext cx="0" cy="7233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>
            <a:stCxn id="74" idx="5"/>
            <a:endCxn id="72" idx="1"/>
          </p:cNvCxnSpPr>
          <p:nvPr/>
        </p:nvCxnSpPr>
        <p:spPr>
          <a:xfrm>
            <a:off x="7846972" y="2340863"/>
            <a:ext cx="446700" cy="4221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9" name="Shape 89"/>
          <p:cNvSpPr/>
          <p:nvPr/>
        </p:nvSpPr>
        <p:spPr>
          <a:xfrm>
            <a:off x="4923663" y="1970804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615312" y="2780726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434196" y="3046496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434200" y="2297194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5615312" y="1970804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194003" y="3046496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222073" y="3868446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000447" y="4617767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6492444" y="4194835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732635" y="4194835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7000447" y="3868446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6492438" y="4944138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1" name="Shape 101"/>
          <p:cNvCxnSpPr>
            <a:stCxn id="98" idx="7"/>
            <a:endCxn id="95" idx="3"/>
          </p:cNvCxnSpPr>
          <p:nvPr/>
        </p:nvCxnSpPr>
        <p:spPr>
          <a:xfrm flipH="1" rot="10800000">
            <a:off x="5806638" y="3942332"/>
            <a:ext cx="428100" cy="265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>
            <a:stCxn id="99" idx="3"/>
            <a:endCxn id="97" idx="7"/>
          </p:cNvCxnSpPr>
          <p:nvPr/>
        </p:nvCxnSpPr>
        <p:spPr>
          <a:xfrm flipH="1">
            <a:off x="6566444" y="3942449"/>
            <a:ext cx="446700" cy="265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>
            <a:stCxn id="96" idx="3"/>
            <a:endCxn id="100" idx="6"/>
          </p:cNvCxnSpPr>
          <p:nvPr/>
        </p:nvCxnSpPr>
        <p:spPr>
          <a:xfrm flipH="1">
            <a:off x="6579044" y="4691770"/>
            <a:ext cx="434100" cy="295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4" name="Shape 104"/>
          <p:cNvSpPr/>
          <p:nvPr/>
        </p:nvSpPr>
        <p:spPr>
          <a:xfrm>
            <a:off x="6222085" y="4617771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732622" y="4944160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6" name="Shape 106"/>
          <p:cNvCxnSpPr>
            <a:stCxn id="105" idx="7"/>
            <a:endCxn id="104" idx="3"/>
          </p:cNvCxnSpPr>
          <p:nvPr/>
        </p:nvCxnSpPr>
        <p:spPr>
          <a:xfrm flipH="1" rot="10800000">
            <a:off x="5806625" y="4691657"/>
            <a:ext cx="428100" cy="265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7" name="Shape 107"/>
          <p:cNvSpPr/>
          <p:nvPr/>
        </p:nvSpPr>
        <p:spPr>
          <a:xfrm>
            <a:off x="4070047" y="4343621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387297" y="4120946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704560" y="4343621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3937972" y="4770171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72297" y="4770171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2" name="Shape 112"/>
          <p:cNvCxnSpPr>
            <a:stCxn id="110" idx="7"/>
            <a:endCxn id="108" idx="3"/>
          </p:cNvCxnSpPr>
          <p:nvPr/>
        </p:nvCxnSpPr>
        <p:spPr>
          <a:xfrm flipH="1" rot="10800000">
            <a:off x="4011975" y="4194868"/>
            <a:ext cx="387900" cy="588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>
            <a:stCxn id="110" idx="6"/>
            <a:endCxn id="111" idx="2"/>
          </p:cNvCxnSpPr>
          <p:nvPr/>
        </p:nvCxnSpPr>
        <p:spPr>
          <a:xfrm>
            <a:off x="4024672" y="4813521"/>
            <a:ext cx="847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>
            <a:stCxn id="111" idx="1"/>
            <a:endCxn id="108" idx="5"/>
          </p:cNvCxnSpPr>
          <p:nvPr/>
        </p:nvCxnSpPr>
        <p:spPr>
          <a:xfrm rot="10800000">
            <a:off x="4461394" y="4194868"/>
            <a:ext cx="423600" cy="588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>
            <a:stCxn id="108" idx="3"/>
            <a:endCxn id="107" idx="5"/>
          </p:cNvCxnSpPr>
          <p:nvPr/>
        </p:nvCxnSpPr>
        <p:spPr>
          <a:xfrm flipH="1">
            <a:off x="4144094" y="4194949"/>
            <a:ext cx="255900" cy="222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>
            <a:stCxn id="107" idx="6"/>
            <a:endCxn id="109" idx="2"/>
          </p:cNvCxnSpPr>
          <p:nvPr/>
        </p:nvCxnSpPr>
        <p:spPr>
          <a:xfrm>
            <a:off x="4156747" y="4386971"/>
            <a:ext cx="5478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>
            <a:stCxn id="109" idx="3"/>
            <a:endCxn id="108" idx="5"/>
          </p:cNvCxnSpPr>
          <p:nvPr/>
        </p:nvCxnSpPr>
        <p:spPr>
          <a:xfrm rot="10800000">
            <a:off x="4461357" y="4195024"/>
            <a:ext cx="255900" cy="222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>
            <a:stCxn id="109" idx="4"/>
            <a:endCxn id="111" idx="0"/>
          </p:cNvCxnSpPr>
          <p:nvPr/>
        </p:nvCxnSpPr>
        <p:spPr>
          <a:xfrm>
            <a:off x="4747910" y="4430321"/>
            <a:ext cx="167700" cy="3399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>
            <a:stCxn id="107" idx="4"/>
            <a:endCxn id="110" idx="0"/>
          </p:cNvCxnSpPr>
          <p:nvPr/>
        </p:nvCxnSpPr>
        <p:spPr>
          <a:xfrm flipH="1">
            <a:off x="3981397" y="4430321"/>
            <a:ext cx="132000" cy="3399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0" name="Shape 120"/>
          <p:cNvSpPr/>
          <p:nvPr/>
        </p:nvSpPr>
        <p:spPr>
          <a:xfrm>
            <a:off x="7845410" y="4020883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301785" y="4405283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745597" y="4020883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858085" y="4537183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8745610" y="4537183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5" name="Shape 125"/>
          <p:cNvCxnSpPr>
            <a:stCxn id="121" idx="1"/>
            <a:endCxn id="120" idx="5"/>
          </p:cNvCxnSpPr>
          <p:nvPr/>
        </p:nvCxnSpPr>
        <p:spPr>
          <a:xfrm rot="10800000">
            <a:off x="7919382" y="4094880"/>
            <a:ext cx="395100" cy="3231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" name="Shape 126"/>
          <p:cNvCxnSpPr>
            <a:stCxn id="120" idx="6"/>
            <a:endCxn id="122" idx="2"/>
          </p:cNvCxnSpPr>
          <p:nvPr/>
        </p:nvCxnSpPr>
        <p:spPr>
          <a:xfrm>
            <a:off x="7932110" y="4064233"/>
            <a:ext cx="8136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>
            <a:stCxn id="122" idx="3"/>
            <a:endCxn id="121" idx="7"/>
          </p:cNvCxnSpPr>
          <p:nvPr/>
        </p:nvCxnSpPr>
        <p:spPr>
          <a:xfrm flipH="1">
            <a:off x="8375794" y="4094886"/>
            <a:ext cx="382500" cy="3231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" name="Shape 128"/>
          <p:cNvSpPr/>
          <p:nvPr/>
        </p:nvSpPr>
        <p:spPr>
          <a:xfrm>
            <a:off x="8301772" y="4907033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9" name="Shape 129"/>
          <p:cNvCxnSpPr>
            <a:stCxn id="123" idx="6"/>
            <a:endCxn id="124" idx="2"/>
          </p:cNvCxnSpPr>
          <p:nvPr/>
        </p:nvCxnSpPr>
        <p:spPr>
          <a:xfrm>
            <a:off x="7944785" y="4580533"/>
            <a:ext cx="8007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" name="Shape 130"/>
          <p:cNvCxnSpPr>
            <a:stCxn id="123" idx="5"/>
            <a:endCxn id="128" idx="2"/>
          </p:cNvCxnSpPr>
          <p:nvPr/>
        </p:nvCxnSpPr>
        <p:spPr>
          <a:xfrm>
            <a:off x="7932088" y="4611186"/>
            <a:ext cx="369600" cy="339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" name="Shape 131"/>
          <p:cNvCxnSpPr>
            <a:stCxn id="128" idx="6"/>
            <a:endCxn id="124" idx="3"/>
          </p:cNvCxnSpPr>
          <p:nvPr/>
        </p:nvCxnSpPr>
        <p:spPr>
          <a:xfrm flipH="1" rot="10800000">
            <a:off x="8388472" y="4611083"/>
            <a:ext cx="369900" cy="339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2" name="Shape 132"/>
          <p:cNvSpPr/>
          <p:nvPr/>
        </p:nvSpPr>
        <p:spPr>
          <a:xfrm>
            <a:off x="4923663" y="2780729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7502613" y="2750404"/>
            <a:ext cx="86700" cy="86700"/>
          </a:xfrm>
          <a:prstGeom prst="ellipse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4" name="Shape 134"/>
          <p:cNvCxnSpPr>
            <a:stCxn id="133" idx="3"/>
          </p:cNvCxnSpPr>
          <p:nvPr/>
        </p:nvCxnSpPr>
        <p:spPr>
          <a:xfrm flipH="1">
            <a:off x="7087210" y="2824407"/>
            <a:ext cx="428100" cy="2199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" name="Shape 135"/>
          <p:cNvCxnSpPr>
            <a:stCxn id="133" idx="6"/>
            <a:endCxn id="72" idx="2"/>
          </p:cNvCxnSpPr>
          <p:nvPr/>
        </p:nvCxnSpPr>
        <p:spPr>
          <a:xfrm>
            <a:off x="7589313" y="2793754"/>
            <a:ext cx="691800" cy="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6" name="Shape 136"/>
          <p:cNvCxnSpPr>
            <a:stCxn id="71" idx="4"/>
            <a:endCxn id="133" idx="0"/>
          </p:cNvCxnSpPr>
          <p:nvPr/>
        </p:nvCxnSpPr>
        <p:spPr>
          <a:xfrm>
            <a:off x="7545973" y="2027171"/>
            <a:ext cx="0" cy="7233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>
            <a:stCxn id="133" idx="7"/>
            <a:endCxn id="76" idx="3"/>
          </p:cNvCxnSpPr>
          <p:nvPr/>
        </p:nvCxnSpPr>
        <p:spPr>
          <a:xfrm flipH="1" rot="10800000">
            <a:off x="7576616" y="2014601"/>
            <a:ext cx="717000" cy="7485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>
            <a:stCxn id="75" idx="5"/>
            <a:endCxn id="133" idx="1"/>
          </p:cNvCxnSpPr>
          <p:nvPr/>
        </p:nvCxnSpPr>
        <p:spPr>
          <a:xfrm>
            <a:off x="7087163" y="2340863"/>
            <a:ext cx="428100" cy="4221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9" name="Shape 139"/>
          <p:cNvCxnSpPr>
            <a:stCxn id="133" idx="5"/>
            <a:endCxn id="77" idx="1"/>
          </p:cNvCxnSpPr>
          <p:nvPr/>
        </p:nvCxnSpPr>
        <p:spPr>
          <a:xfrm>
            <a:off x="7576616" y="2824407"/>
            <a:ext cx="209100" cy="2046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0" name="Shape 140"/>
          <p:cNvCxnSpPr>
            <a:stCxn id="107" idx="5"/>
            <a:endCxn id="111" idx="2"/>
          </p:cNvCxnSpPr>
          <p:nvPr/>
        </p:nvCxnSpPr>
        <p:spPr>
          <a:xfrm>
            <a:off x="4144050" y="4417624"/>
            <a:ext cx="728100" cy="396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1" name="Shape 141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Basics </a:t>
            </a:r>
            <a:r>
              <a:rPr lang="en">
                <a:solidFill>
                  <a:srgbClr val="999999"/>
                </a:solidFill>
              </a:rPr>
              <a:t>- Homogeneous Coordinates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879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Note that we are representing these points as a vector of 4 components </a:t>
            </a:r>
            <a:r>
              <a:rPr lang="en" sz="1400">
                <a:solidFill>
                  <a:srgbClr val="FFD966"/>
                </a:solidFill>
              </a:rPr>
              <a:t>v = (x,y,z,w)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The </a:t>
            </a:r>
            <a:r>
              <a:rPr lang="en" sz="1400">
                <a:solidFill>
                  <a:srgbClr val="FFD966"/>
                </a:solidFill>
              </a:rPr>
              <a:t>w</a:t>
            </a:r>
            <a:r>
              <a:rPr lang="en" sz="1400"/>
              <a:t> component, denotes whether we are transforming a: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- </a:t>
            </a:r>
            <a:r>
              <a:rPr lang="en" sz="1400">
                <a:solidFill>
                  <a:srgbClr val="E06666"/>
                </a:solidFill>
              </a:rPr>
              <a:t>POINT 	</a:t>
            </a:r>
            <a:r>
              <a:rPr lang="en" sz="1400"/>
              <a:t>			(x , y , z , 1) 	</a:t>
            </a:r>
            <a:r>
              <a:rPr lang="en" sz="1400">
                <a:solidFill>
                  <a:srgbClr val="FFD966"/>
                </a:solidFill>
              </a:rPr>
              <a:t>- actual location in the coordinates plane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1400"/>
              <a:t>- </a:t>
            </a:r>
            <a:r>
              <a:rPr lang="en" sz="1400">
                <a:solidFill>
                  <a:srgbClr val="E69138"/>
                </a:solidFill>
              </a:rPr>
              <a:t>VECTOR </a:t>
            </a:r>
            <a:r>
              <a:rPr lang="en" sz="1400"/>
              <a:t>				(x , y , z , 0)	</a:t>
            </a:r>
            <a:r>
              <a:rPr lang="en" sz="1400">
                <a:solidFill>
                  <a:srgbClr val="FFD966"/>
                </a:solidFill>
              </a:rPr>
              <a:t>- only represent magnitude and direction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The transformations can be homogeneously applied to 4x4 matrices just as we do it for 3x3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Note that given two points, p</a:t>
            </a:r>
            <a:r>
              <a:rPr baseline="-25000" lang="en" sz="1400"/>
              <a:t>1 </a:t>
            </a:r>
            <a:r>
              <a:rPr lang="en" sz="1400"/>
              <a:t>and</a:t>
            </a:r>
            <a:r>
              <a:rPr baseline="-25000" lang="en" sz="1400"/>
              <a:t> </a:t>
            </a:r>
            <a:r>
              <a:rPr lang="en" sz="1400"/>
              <a:t>p</a:t>
            </a:r>
            <a:r>
              <a:rPr baseline="-25000" lang="en" sz="1400"/>
              <a:t>2</a:t>
            </a:r>
            <a:r>
              <a:rPr lang="en" sz="1400"/>
              <a:t>, if we subtract them, we will obtain a vector v.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Conversely, if we subtract a vector v from p</a:t>
            </a:r>
            <a:r>
              <a:rPr baseline="-25000" lang="en" sz="1400"/>
              <a:t>1</a:t>
            </a:r>
            <a:r>
              <a:rPr lang="en" sz="1400"/>
              <a:t> we will obtain a point.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indicates that properties hold.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276" y="1553700"/>
            <a:ext cx="5405824" cy="35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Basics </a:t>
            </a:r>
            <a:r>
              <a:rPr lang="en">
                <a:solidFill>
                  <a:srgbClr val="999999"/>
                </a:solidFill>
              </a:rPr>
              <a:t>- Transformations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11700" y="1652075"/>
            <a:ext cx="66846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Set of triangles which when combined, form the exterior shell of objects.</a:t>
            </a:r>
          </a:p>
        </p:txBody>
      </p:sp>
      <p:sp>
        <p:nvSpPr>
          <p:cNvPr id="156" name="Shape 156"/>
          <p:cNvSpPr/>
          <p:nvPr/>
        </p:nvSpPr>
        <p:spPr>
          <a:xfrm>
            <a:off x="4880561" y="2288798"/>
            <a:ext cx="758100" cy="65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1C23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6431521" y="2288798"/>
            <a:ext cx="758100" cy="655800"/>
          </a:xfrm>
          <a:prstGeom prst="triangle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8" name="Shape 158"/>
          <p:cNvCxnSpPr/>
          <p:nvPr/>
        </p:nvCxnSpPr>
        <p:spPr>
          <a:xfrm>
            <a:off x="5638633" y="2616692"/>
            <a:ext cx="771900" cy="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9" name="Shape 159"/>
          <p:cNvSpPr/>
          <p:nvPr/>
        </p:nvSpPr>
        <p:spPr>
          <a:xfrm>
            <a:off x="4880561" y="3180465"/>
            <a:ext cx="758100" cy="655800"/>
          </a:xfrm>
          <a:prstGeom prst="triangle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 rot="-2500724">
            <a:off x="6431455" y="3180579"/>
            <a:ext cx="757948" cy="655528"/>
          </a:xfrm>
          <a:prstGeom prst="triangle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1" name="Shape 161"/>
          <p:cNvCxnSpPr/>
          <p:nvPr/>
        </p:nvCxnSpPr>
        <p:spPr>
          <a:xfrm>
            <a:off x="5638633" y="3508306"/>
            <a:ext cx="771900" cy="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2" name="Shape 162"/>
          <p:cNvSpPr/>
          <p:nvPr/>
        </p:nvSpPr>
        <p:spPr>
          <a:xfrm>
            <a:off x="4798961" y="4267790"/>
            <a:ext cx="758100" cy="655800"/>
          </a:xfrm>
          <a:prstGeom prst="triangle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3" name="Shape 163"/>
          <p:cNvCxnSpPr/>
          <p:nvPr/>
        </p:nvCxnSpPr>
        <p:spPr>
          <a:xfrm>
            <a:off x="5567208" y="4568856"/>
            <a:ext cx="771900" cy="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4" name="Shape 164"/>
          <p:cNvSpPr/>
          <p:nvPr/>
        </p:nvSpPr>
        <p:spPr>
          <a:xfrm>
            <a:off x="6605380" y="4391545"/>
            <a:ext cx="410100" cy="354600"/>
          </a:xfrm>
          <a:prstGeom prst="triangle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2792250" y="2352550"/>
            <a:ext cx="2006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Translation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792250" y="3310175"/>
            <a:ext cx="2006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Rotation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792250" y="4331550"/>
            <a:ext cx="2006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Scaling</a:t>
            </a:r>
          </a:p>
        </p:txBody>
      </p:sp>
      <p:sp>
        <p:nvSpPr>
          <p:cNvPr id="168" name="Shape 168"/>
          <p:cNvSpPr/>
          <p:nvPr/>
        </p:nvSpPr>
        <p:spPr>
          <a:xfrm>
            <a:off x="3015550" y="2352550"/>
            <a:ext cx="194100" cy="2571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131950" y="3373900"/>
            <a:ext cx="2837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8E7CC3"/>
                </a:solidFill>
              </a:rPr>
              <a:t>Geometric Transformations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6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function </a:t>
            </a:r>
            <a:r>
              <a:rPr lang="en">
                <a:solidFill>
                  <a:srgbClr val="FFD966"/>
                </a:solidFill>
              </a:rPr>
              <a:t>t(u) = u’</a:t>
            </a:r>
            <a:r>
              <a:rPr lang="en"/>
              <a:t> , a linear transformation corresponds to such functions on which the following properties hold: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t(u + v) = t(u) + t(v)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t(ku) = kt(u)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With some manipulation: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t(au + bv + cw) 	= t(au + (bv + cw))</a:t>
            </a: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				= at(u) + t(bv + cw)</a:t>
            </a: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				</a:t>
            </a:r>
            <a:r>
              <a:rPr lang="en">
                <a:solidFill>
                  <a:srgbClr val="E69138"/>
                </a:solidFill>
              </a:rPr>
              <a:t>= at(u) + bt(v) + ct(w)</a:t>
            </a: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Linear Transformation </a:t>
            </a:r>
            <a:r>
              <a:rPr lang="en">
                <a:solidFill>
                  <a:srgbClr val="999999"/>
                </a:solidFill>
              </a:rPr>
              <a:t>- Properties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let </a:t>
            </a:r>
            <a:r>
              <a:rPr lang="en">
                <a:solidFill>
                  <a:srgbClr val="E69138"/>
                </a:solidFill>
              </a:rPr>
              <a:t>u = (u</a:t>
            </a:r>
            <a:r>
              <a:rPr baseline="-25000" lang="en">
                <a:solidFill>
                  <a:srgbClr val="E69138"/>
                </a:solidFill>
              </a:rPr>
              <a:t>1</a:t>
            </a:r>
            <a:r>
              <a:rPr lang="en">
                <a:solidFill>
                  <a:srgbClr val="E69138"/>
                </a:solidFill>
              </a:rPr>
              <a:t>,u</a:t>
            </a:r>
            <a:r>
              <a:rPr baseline="-25000" lang="en">
                <a:solidFill>
                  <a:srgbClr val="E69138"/>
                </a:solidFill>
              </a:rPr>
              <a:t>2</a:t>
            </a:r>
            <a:r>
              <a:rPr lang="en">
                <a:solidFill>
                  <a:srgbClr val="E69138"/>
                </a:solidFill>
              </a:rPr>
              <a:t>,u</a:t>
            </a:r>
            <a:r>
              <a:rPr baseline="-25000" lang="en">
                <a:solidFill>
                  <a:srgbClr val="E69138"/>
                </a:solidFill>
              </a:rPr>
              <a:t>3</a:t>
            </a:r>
            <a:r>
              <a:rPr lang="en">
                <a:solidFill>
                  <a:srgbClr val="E69138"/>
                </a:solidFill>
              </a:rPr>
              <a:t>), u’ = (u</a:t>
            </a:r>
            <a:r>
              <a:rPr baseline="-25000" lang="en">
                <a:solidFill>
                  <a:srgbClr val="E69138"/>
                </a:solidFill>
              </a:rPr>
              <a:t>1</a:t>
            </a:r>
            <a:r>
              <a:rPr lang="en">
                <a:solidFill>
                  <a:srgbClr val="E69138"/>
                </a:solidFill>
              </a:rPr>
              <a:t>’,u</a:t>
            </a:r>
            <a:r>
              <a:rPr baseline="-25000" lang="en">
                <a:solidFill>
                  <a:srgbClr val="E69138"/>
                </a:solidFill>
              </a:rPr>
              <a:t>2</a:t>
            </a:r>
            <a:r>
              <a:rPr lang="en">
                <a:solidFill>
                  <a:srgbClr val="E69138"/>
                </a:solidFill>
              </a:rPr>
              <a:t>’,u</a:t>
            </a:r>
            <a:r>
              <a:rPr baseline="-25000" lang="en">
                <a:solidFill>
                  <a:srgbClr val="E69138"/>
                </a:solidFill>
              </a:rPr>
              <a:t>3</a:t>
            </a:r>
            <a:r>
              <a:rPr lang="en">
                <a:solidFill>
                  <a:srgbClr val="E69138"/>
                </a:solidFill>
              </a:rPr>
              <a:t>’) … </a:t>
            </a:r>
            <a:r>
              <a:rPr lang="en">
                <a:solidFill>
                  <a:srgbClr val="999999"/>
                </a:solidFill>
              </a:rPr>
              <a:t>what will be get if we do: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t(u) = x*t(u) + y*t(u’) + z*t(u’’)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=	(x  y  z)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457200"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=	( </a:t>
            </a:r>
            <a:r>
              <a:rPr lang="en">
                <a:solidFill>
                  <a:srgbClr val="E69138"/>
                </a:solidFill>
              </a:rPr>
              <a:t>x (u</a:t>
            </a:r>
            <a:r>
              <a:rPr baseline="-25000" lang="en">
                <a:solidFill>
                  <a:srgbClr val="E69138"/>
                </a:solidFill>
              </a:rPr>
              <a:t>1</a:t>
            </a:r>
            <a:r>
              <a:rPr lang="en">
                <a:solidFill>
                  <a:srgbClr val="E69138"/>
                </a:solidFill>
              </a:rPr>
              <a:t> +</a:t>
            </a:r>
            <a:r>
              <a:rPr baseline="-25000" lang="en">
                <a:solidFill>
                  <a:srgbClr val="E69138"/>
                </a:solidFill>
              </a:rPr>
              <a:t>  </a:t>
            </a:r>
            <a:r>
              <a:rPr lang="en">
                <a:solidFill>
                  <a:srgbClr val="E69138"/>
                </a:solidFill>
              </a:rPr>
              <a:t>u</a:t>
            </a:r>
            <a:r>
              <a:rPr baseline="-25000" lang="en">
                <a:solidFill>
                  <a:srgbClr val="E69138"/>
                </a:solidFill>
              </a:rPr>
              <a:t>2</a:t>
            </a:r>
            <a:r>
              <a:rPr lang="en">
                <a:solidFill>
                  <a:srgbClr val="E69138"/>
                </a:solidFill>
              </a:rPr>
              <a:t> +</a:t>
            </a:r>
            <a:r>
              <a:rPr baseline="-25000" lang="en">
                <a:solidFill>
                  <a:srgbClr val="E69138"/>
                </a:solidFill>
              </a:rPr>
              <a:t>  </a:t>
            </a:r>
            <a:r>
              <a:rPr lang="en">
                <a:solidFill>
                  <a:srgbClr val="E69138"/>
                </a:solidFill>
              </a:rPr>
              <a:t>u</a:t>
            </a:r>
            <a:r>
              <a:rPr baseline="-25000" lang="en">
                <a:solidFill>
                  <a:srgbClr val="E69138"/>
                </a:solidFill>
              </a:rPr>
              <a:t>3</a:t>
            </a:r>
            <a:r>
              <a:rPr lang="en">
                <a:solidFill>
                  <a:srgbClr val="E69138"/>
                </a:solidFill>
              </a:rPr>
              <a:t>) </a:t>
            </a:r>
            <a:r>
              <a:rPr lang="en"/>
              <a:t>, </a:t>
            </a:r>
            <a:r>
              <a:rPr lang="en">
                <a:solidFill>
                  <a:srgbClr val="6FA8DC"/>
                </a:solidFill>
              </a:rPr>
              <a:t>y (u</a:t>
            </a:r>
            <a:r>
              <a:rPr baseline="-25000" lang="en">
                <a:solidFill>
                  <a:srgbClr val="6FA8DC"/>
                </a:solidFill>
              </a:rPr>
              <a:t>1</a:t>
            </a:r>
            <a:r>
              <a:rPr lang="en">
                <a:solidFill>
                  <a:srgbClr val="6FA8DC"/>
                </a:solidFill>
              </a:rPr>
              <a:t>’ +</a:t>
            </a:r>
            <a:r>
              <a:rPr baseline="-25000" lang="en">
                <a:solidFill>
                  <a:srgbClr val="6FA8DC"/>
                </a:solidFill>
              </a:rPr>
              <a:t>  </a:t>
            </a:r>
            <a:r>
              <a:rPr lang="en">
                <a:solidFill>
                  <a:srgbClr val="6FA8DC"/>
                </a:solidFill>
              </a:rPr>
              <a:t>u</a:t>
            </a:r>
            <a:r>
              <a:rPr baseline="-25000" lang="en">
                <a:solidFill>
                  <a:srgbClr val="6FA8DC"/>
                </a:solidFill>
              </a:rPr>
              <a:t>2</a:t>
            </a:r>
            <a:r>
              <a:rPr lang="en">
                <a:solidFill>
                  <a:srgbClr val="6FA8DC"/>
                </a:solidFill>
              </a:rPr>
              <a:t>’ +</a:t>
            </a:r>
            <a:r>
              <a:rPr baseline="-25000" lang="en">
                <a:solidFill>
                  <a:srgbClr val="6FA8DC"/>
                </a:solidFill>
              </a:rPr>
              <a:t>  </a:t>
            </a:r>
            <a:r>
              <a:rPr lang="en">
                <a:solidFill>
                  <a:srgbClr val="6FA8DC"/>
                </a:solidFill>
              </a:rPr>
              <a:t>u</a:t>
            </a:r>
            <a:r>
              <a:rPr baseline="-25000" lang="en">
                <a:solidFill>
                  <a:srgbClr val="6FA8DC"/>
                </a:solidFill>
              </a:rPr>
              <a:t>3</a:t>
            </a:r>
            <a:r>
              <a:rPr lang="en">
                <a:solidFill>
                  <a:srgbClr val="6FA8DC"/>
                </a:solidFill>
              </a:rPr>
              <a:t>’)</a:t>
            </a:r>
            <a:r>
              <a:rPr lang="en"/>
              <a:t> , </a:t>
            </a:r>
            <a:r>
              <a:rPr lang="en">
                <a:solidFill>
                  <a:srgbClr val="93C47D"/>
                </a:solidFill>
              </a:rPr>
              <a:t>z (u</a:t>
            </a:r>
            <a:r>
              <a:rPr baseline="-25000" lang="en">
                <a:solidFill>
                  <a:srgbClr val="93C47D"/>
                </a:solidFill>
              </a:rPr>
              <a:t>1</a:t>
            </a:r>
            <a:r>
              <a:rPr lang="en">
                <a:solidFill>
                  <a:srgbClr val="93C47D"/>
                </a:solidFill>
              </a:rPr>
              <a:t>’’ +</a:t>
            </a:r>
            <a:r>
              <a:rPr baseline="-25000" lang="en">
                <a:solidFill>
                  <a:srgbClr val="93C47D"/>
                </a:solidFill>
              </a:rPr>
              <a:t>  </a:t>
            </a:r>
            <a:r>
              <a:rPr lang="en">
                <a:solidFill>
                  <a:srgbClr val="93C47D"/>
                </a:solidFill>
              </a:rPr>
              <a:t>u</a:t>
            </a:r>
            <a:r>
              <a:rPr baseline="-25000" lang="en">
                <a:solidFill>
                  <a:srgbClr val="93C47D"/>
                </a:solidFill>
              </a:rPr>
              <a:t>2</a:t>
            </a:r>
            <a:r>
              <a:rPr lang="en">
                <a:solidFill>
                  <a:srgbClr val="93C47D"/>
                </a:solidFill>
              </a:rPr>
              <a:t>’’ +</a:t>
            </a:r>
            <a:r>
              <a:rPr baseline="-25000" lang="en">
                <a:solidFill>
                  <a:srgbClr val="93C47D"/>
                </a:solidFill>
              </a:rPr>
              <a:t>  </a:t>
            </a:r>
            <a:r>
              <a:rPr lang="en">
                <a:solidFill>
                  <a:srgbClr val="93C47D"/>
                </a:solidFill>
              </a:rPr>
              <a:t>u</a:t>
            </a:r>
            <a:r>
              <a:rPr baseline="-25000" lang="en">
                <a:solidFill>
                  <a:srgbClr val="93C47D"/>
                </a:solidFill>
              </a:rPr>
              <a:t>3</a:t>
            </a:r>
            <a:r>
              <a:rPr lang="en">
                <a:solidFill>
                  <a:srgbClr val="93C47D"/>
                </a:solidFill>
              </a:rPr>
              <a:t>’’)</a:t>
            </a:r>
            <a:r>
              <a:rPr lang="en"/>
              <a:t> )</a:t>
            </a:r>
            <a:r>
              <a:rPr lang="en">
                <a:solidFill>
                  <a:srgbClr val="999999"/>
                </a:solidFill>
              </a:rPr>
              <a:t>   </a:t>
            </a: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Linear Transformation </a:t>
            </a:r>
            <a:r>
              <a:rPr lang="en">
                <a:solidFill>
                  <a:srgbClr val="999999"/>
                </a:solidFill>
              </a:rPr>
              <a:t>- Linear Combination</a:t>
            </a:r>
          </a:p>
        </p:txBody>
      </p:sp>
      <p:sp>
        <p:nvSpPr>
          <p:cNvPr id="184" name="Shape 184"/>
          <p:cNvSpPr/>
          <p:nvPr/>
        </p:nvSpPr>
        <p:spPr>
          <a:xfrm>
            <a:off x="2149625" y="2412525"/>
            <a:ext cx="1532400" cy="1091400"/>
          </a:xfrm>
          <a:prstGeom prst="bracketPair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 </a:t>
            </a:r>
            <a:r>
              <a:rPr lang="en" sz="1800">
                <a:solidFill>
                  <a:srgbClr val="999999"/>
                </a:solidFill>
              </a:rPr>
              <a:t>u</a:t>
            </a:r>
            <a:r>
              <a:rPr baseline="-25000" lang="en" sz="1800">
                <a:solidFill>
                  <a:srgbClr val="999999"/>
                </a:solidFill>
              </a:rPr>
              <a:t>1     </a:t>
            </a:r>
            <a:r>
              <a:rPr lang="en" sz="1800">
                <a:solidFill>
                  <a:srgbClr val="999999"/>
                </a:solidFill>
              </a:rPr>
              <a:t>u</a:t>
            </a:r>
            <a:r>
              <a:rPr baseline="-25000" lang="en" sz="1800">
                <a:solidFill>
                  <a:srgbClr val="999999"/>
                </a:solidFill>
              </a:rPr>
              <a:t>2       </a:t>
            </a:r>
            <a:r>
              <a:rPr lang="en" sz="1800">
                <a:solidFill>
                  <a:srgbClr val="999999"/>
                </a:solidFill>
              </a:rPr>
              <a:t>u</a:t>
            </a:r>
            <a:r>
              <a:rPr baseline="-25000" lang="en" sz="1800">
                <a:solidFill>
                  <a:srgbClr val="999999"/>
                </a:solidFill>
              </a:rPr>
              <a:t>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u’</a:t>
            </a:r>
            <a:r>
              <a:rPr baseline="-25000" lang="en" sz="1800">
                <a:solidFill>
                  <a:srgbClr val="999999"/>
                </a:solidFill>
              </a:rPr>
              <a:t>1  </a:t>
            </a:r>
            <a:r>
              <a:rPr lang="en" sz="1800">
                <a:solidFill>
                  <a:srgbClr val="999999"/>
                </a:solidFill>
              </a:rPr>
              <a:t> u’</a:t>
            </a:r>
            <a:r>
              <a:rPr baseline="-25000" lang="en" sz="1800">
                <a:solidFill>
                  <a:srgbClr val="999999"/>
                </a:solidFill>
              </a:rPr>
              <a:t>2  </a:t>
            </a:r>
            <a:r>
              <a:rPr lang="en" sz="1800">
                <a:solidFill>
                  <a:srgbClr val="999999"/>
                </a:solidFill>
              </a:rPr>
              <a:t>  u’</a:t>
            </a:r>
            <a:r>
              <a:rPr baseline="-25000" lang="en" sz="1800">
                <a:solidFill>
                  <a:srgbClr val="999999"/>
                </a:solidFill>
              </a:rPr>
              <a:t>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</a:rPr>
              <a:t>u’’</a:t>
            </a:r>
            <a:r>
              <a:rPr baseline="-25000" lang="en" sz="1800">
                <a:solidFill>
                  <a:srgbClr val="999999"/>
                </a:solidFill>
              </a:rPr>
              <a:t>1</a:t>
            </a:r>
            <a:r>
              <a:rPr lang="en" sz="1800">
                <a:solidFill>
                  <a:srgbClr val="999999"/>
                </a:solidFill>
              </a:rPr>
              <a:t>  u’’</a:t>
            </a:r>
            <a:r>
              <a:rPr baseline="-25000" lang="en" sz="1800">
                <a:solidFill>
                  <a:srgbClr val="999999"/>
                </a:solidFill>
              </a:rPr>
              <a:t>2</a:t>
            </a:r>
            <a:r>
              <a:rPr lang="en" sz="1800">
                <a:solidFill>
                  <a:srgbClr val="999999"/>
                </a:solidFill>
              </a:rPr>
              <a:t>  u’’</a:t>
            </a:r>
            <a:r>
              <a:rPr baseline="-25000" lang="en" sz="1800">
                <a:solidFill>
                  <a:srgbClr val="999999"/>
                </a:solidFill>
              </a:rPr>
              <a:t>3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852300" y="2709975"/>
            <a:ext cx="49800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E69138"/>
                </a:solidFill>
              </a:rPr>
              <a:t>We obtain the matrix representation of a linear combination</a:t>
            </a:r>
          </a:p>
        </p:txBody>
      </p:sp>
      <p:sp>
        <p:nvSpPr>
          <p:cNvPr id="186" name="Shape 186"/>
          <p:cNvSpPr/>
          <p:nvPr/>
        </p:nvSpPr>
        <p:spPr>
          <a:xfrm rot="-5400000">
            <a:off x="4819150" y="1314350"/>
            <a:ext cx="234000" cy="5417700"/>
          </a:xfrm>
          <a:prstGeom prst="rightBrace">
            <a:avLst>
              <a:gd fmla="val 8333" name="adj1"/>
              <a:gd fmla="val 12345" name="adj2"/>
            </a:avLst>
          </a:prstGeom>
          <a:noFill/>
          <a:ln cap="flat" cmpd="sng" w="952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Changing the size of an object.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Given a set of vectors and a scalar value k, we simply scale its components: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k(v) = (k*v</a:t>
            </a:r>
            <a:r>
              <a:rPr baseline="-25000" lang="en" sz="1600"/>
              <a:t>x</a:t>
            </a:r>
            <a:r>
              <a:rPr lang="en" sz="1600"/>
              <a:t>, k*v</a:t>
            </a:r>
            <a:r>
              <a:rPr baseline="-25000" lang="en" sz="1600"/>
              <a:t>y</a:t>
            </a:r>
            <a:r>
              <a:rPr lang="en" sz="1600"/>
              <a:t>, k*v</a:t>
            </a:r>
            <a:r>
              <a:rPr baseline="-25000" lang="en" sz="1600"/>
              <a:t>z</a:t>
            </a:r>
            <a:r>
              <a:rPr lang="en" sz="1600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Following the linear transformation properties: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k(u + v)</a:t>
            </a:r>
            <a:r>
              <a:rPr lang="en" sz="1600"/>
              <a:t> 	= ( k(u</a:t>
            </a:r>
            <a:r>
              <a:rPr baseline="-25000" lang="en" sz="1600"/>
              <a:t>x</a:t>
            </a:r>
            <a:r>
              <a:rPr lang="en" sz="1600"/>
              <a:t> + v</a:t>
            </a:r>
            <a:r>
              <a:rPr baseline="-25000" lang="en" sz="1600"/>
              <a:t>x</a:t>
            </a:r>
            <a:r>
              <a:rPr lang="en" sz="1600"/>
              <a:t>) , k(u</a:t>
            </a:r>
            <a:r>
              <a:rPr baseline="-25000" lang="en" sz="1600"/>
              <a:t>y</a:t>
            </a:r>
            <a:r>
              <a:rPr lang="en" sz="1600"/>
              <a:t> + v</a:t>
            </a:r>
            <a:r>
              <a:rPr baseline="-25000" lang="en" sz="1600"/>
              <a:t>y</a:t>
            </a:r>
            <a:r>
              <a:rPr lang="en" sz="1600"/>
              <a:t>), k(u</a:t>
            </a:r>
            <a:r>
              <a:rPr baseline="-25000" lang="en" sz="1600"/>
              <a:t>z</a:t>
            </a:r>
            <a:r>
              <a:rPr lang="en" sz="1600"/>
              <a:t> + v</a:t>
            </a:r>
            <a:r>
              <a:rPr baseline="-25000" lang="en" sz="1600"/>
              <a:t>z</a:t>
            </a:r>
            <a:r>
              <a:rPr lang="en" sz="1600"/>
              <a:t>) ) 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= ( ku</a:t>
            </a:r>
            <a:r>
              <a:rPr baseline="-25000" lang="en" sz="1600"/>
              <a:t>x</a:t>
            </a:r>
            <a:r>
              <a:rPr lang="en" sz="1600"/>
              <a:t> + kv</a:t>
            </a:r>
            <a:r>
              <a:rPr baseline="-25000" lang="en" sz="1600"/>
              <a:t>x</a:t>
            </a:r>
            <a:r>
              <a:rPr lang="en" sz="1600"/>
              <a:t> ,  ku</a:t>
            </a:r>
            <a:r>
              <a:rPr baseline="-25000" lang="en" sz="1600"/>
              <a:t>y</a:t>
            </a:r>
            <a:r>
              <a:rPr lang="en" sz="1600"/>
              <a:t> + kv</a:t>
            </a:r>
            <a:r>
              <a:rPr baseline="-25000" lang="en" sz="1600"/>
              <a:t>y , </a:t>
            </a:r>
            <a:r>
              <a:rPr lang="en" sz="1600"/>
              <a:t>ku</a:t>
            </a:r>
            <a:r>
              <a:rPr baseline="-25000" lang="en" sz="1600"/>
              <a:t>z</a:t>
            </a:r>
            <a:r>
              <a:rPr lang="en" sz="1600"/>
              <a:t> + kv</a:t>
            </a:r>
            <a:r>
              <a:rPr baseline="-25000" lang="en" sz="1600"/>
              <a:t>z </a:t>
            </a:r>
            <a:r>
              <a:rPr lang="en" sz="1600"/>
              <a:t>)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= ( ku</a:t>
            </a:r>
            <a:r>
              <a:rPr baseline="-25000" lang="en" sz="1600"/>
              <a:t>x</a:t>
            </a:r>
            <a:r>
              <a:rPr lang="en" sz="1600"/>
              <a:t> , ku</a:t>
            </a:r>
            <a:r>
              <a:rPr baseline="-25000" lang="en" sz="1600"/>
              <a:t>y</a:t>
            </a:r>
            <a:r>
              <a:rPr lang="en" sz="1600"/>
              <a:t> , ku</a:t>
            </a:r>
            <a:r>
              <a:rPr baseline="-25000" lang="en" sz="1600"/>
              <a:t>z</a:t>
            </a:r>
            <a:r>
              <a:rPr lang="en" sz="1600"/>
              <a:t> ) + ( kv</a:t>
            </a:r>
            <a:r>
              <a:rPr baseline="-25000" lang="en" sz="1600"/>
              <a:t>x</a:t>
            </a:r>
            <a:r>
              <a:rPr lang="en" sz="1600"/>
              <a:t> , kv</a:t>
            </a:r>
            <a:r>
              <a:rPr baseline="-25000" lang="en" sz="1600"/>
              <a:t>y</a:t>
            </a:r>
            <a:r>
              <a:rPr lang="en" sz="1600"/>
              <a:t> , kv</a:t>
            </a:r>
            <a:r>
              <a:rPr baseline="-25000" lang="en" sz="1600"/>
              <a:t>z</a:t>
            </a:r>
            <a:r>
              <a:rPr lang="en" sz="1600"/>
              <a:t> ) </a:t>
            </a: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= </a:t>
            </a:r>
            <a:r>
              <a:rPr lang="en" sz="1600">
                <a:solidFill>
                  <a:srgbClr val="E69138"/>
                </a:solidFill>
              </a:rPr>
              <a:t>k(u) + k(v)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Linear Transformation </a:t>
            </a:r>
            <a:r>
              <a:rPr lang="en">
                <a:solidFill>
                  <a:srgbClr val="999999"/>
                </a:solidFill>
              </a:rPr>
              <a:t>- Scaling</a:t>
            </a:r>
          </a:p>
        </p:txBody>
      </p:sp>
      <p:sp>
        <p:nvSpPr>
          <p:cNvPr id="194" name="Shape 194"/>
          <p:cNvSpPr/>
          <p:nvPr/>
        </p:nvSpPr>
        <p:spPr>
          <a:xfrm>
            <a:off x="4675300" y="3678700"/>
            <a:ext cx="160500" cy="1070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5174400" y="3499450"/>
            <a:ext cx="36579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We can derive a matrix representation.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S * E, where E = ( e</a:t>
            </a:r>
            <a:r>
              <a:rPr baseline="-25000" lang="en">
                <a:solidFill>
                  <a:srgbClr val="FFD966"/>
                </a:solidFill>
              </a:rPr>
              <a:t>1</a:t>
            </a:r>
            <a:r>
              <a:rPr lang="en">
                <a:solidFill>
                  <a:srgbClr val="FFD966"/>
                </a:solidFill>
              </a:rPr>
              <a:t> , e</a:t>
            </a:r>
            <a:r>
              <a:rPr baseline="-25000" lang="en">
                <a:solidFill>
                  <a:srgbClr val="FFD966"/>
                </a:solidFill>
              </a:rPr>
              <a:t>2</a:t>
            </a:r>
            <a:r>
              <a:rPr lang="en">
                <a:solidFill>
                  <a:srgbClr val="FFD966"/>
                </a:solidFill>
              </a:rPr>
              <a:t> , e</a:t>
            </a:r>
            <a:r>
              <a:rPr baseline="-25000" lang="en">
                <a:solidFill>
                  <a:srgbClr val="FFD966"/>
                </a:solidFill>
              </a:rPr>
              <a:t>3</a:t>
            </a:r>
            <a:r>
              <a:rPr lang="en">
                <a:solidFill>
                  <a:srgbClr val="FFD966"/>
                </a:solidFill>
              </a:rPr>
              <a:t> 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R</a:t>
            </a:r>
            <a:r>
              <a:rPr baseline="30000" lang="en">
                <a:solidFill>
                  <a:srgbClr val="999999"/>
                </a:solidFill>
              </a:rPr>
              <a:t>3</a:t>
            </a:r>
            <a:r>
              <a:rPr lang="en"/>
              <a:t> </a:t>
            </a:r>
            <a:r>
              <a:rPr lang="en">
                <a:solidFill>
                  <a:srgbClr val="999999"/>
                </a:solidFill>
              </a:rPr>
              <a:t>Standard Basis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Scaling Matrices:											    with inverse:			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example: given two points p</a:t>
            </a:r>
            <a:r>
              <a:rPr baseline="-25000" lang="en" sz="1400"/>
              <a:t>1</a:t>
            </a:r>
            <a:r>
              <a:rPr lang="en" sz="1400"/>
              <a:t> = (1 , 1 , 2) and p</a:t>
            </a:r>
            <a:r>
              <a:rPr baseline="-25000" lang="en" sz="1400"/>
              <a:t>2</a:t>
            </a:r>
            <a:r>
              <a:rPr lang="en" sz="1400"/>
              <a:t> = ( 5, 3, 1). We can scale them by a factor of 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(2 , 2 , 1) the following way: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600"/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Linear Transformation </a:t>
            </a:r>
            <a:r>
              <a:rPr lang="en">
                <a:solidFill>
                  <a:srgbClr val="999999"/>
                </a:solidFill>
              </a:rPr>
              <a:t>- Scaling</a:t>
            </a:r>
          </a:p>
        </p:txBody>
      </p:sp>
      <p:sp>
        <p:nvSpPr>
          <p:cNvPr id="203" name="Shape 203"/>
          <p:cNvSpPr/>
          <p:nvPr/>
        </p:nvSpPr>
        <p:spPr>
          <a:xfrm>
            <a:off x="2380200" y="1751975"/>
            <a:ext cx="1766700" cy="10914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1	0	0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	1	0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	0	1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	0	0	1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11700" y="2026625"/>
            <a:ext cx="20685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S * ( e</a:t>
            </a:r>
            <a:r>
              <a:rPr baseline="-25000" lang="en">
                <a:solidFill>
                  <a:srgbClr val="93C47D"/>
                </a:solidFill>
              </a:rPr>
              <a:t>1</a:t>
            </a:r>
            <a:r>
              <a:rPr lang="en">
                <a:solidFill>
                  <a:srgbClr val="93C47D"/>
                </a:solidFill>
              </a:rPr>
              <a:t> , e</a:t>
            </a:r>
            <a:r>
              <a:rPr baseline="-25000" lang="en">
                <a:solidFill>
                  <a:srgbClr val="93C47D"/>
                </a:solidFill>
              </a:rPr>
              <a:t>2</a:t>
            </a:r>
            <a:r>
              <a:rPr lang="en">
                <a:solidFill>
                  <a:srgbClr val="93C47D"/>
                </a:solidFill>
              </a:rPr>
              <a:t> , e</a:t>
            </a:r>
            <a:r>
              <a:rPr baseline="-25000" lang="en">
                <a:solidFill>
                  <a:srgbClr val="93C47D"/>
                </a:solidFill>
              </a:rPr>
              <a:t>3</a:t>
            </a:r>
            <a:r>
              <a:rPr lang="en">
                <a:solidFill>
                  <a:srgbClr val="93C47D"/>
                </a:solidFill>
              </a:rPr>
              <a:t> ,1)</a:t>
            </a:r>
            <a:r>
              <a:rPr lang="en">
                <a:solidFill>
                  <a:srgbClr val="E69138"/>
                </a:solidFill>
              </a:rPr>
              <a:t> = S *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169387" y="2026625"/>
            <a:ext cx="331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E69138"/>
                </a:solidFill>
              </a:rPr>
              <a:t>=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11699" y="4323450"/>
            <a:ext cx="11751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E69138"/>
                </a:solidFill>
              </a:rPr>
              <a:t>(-1 , 1 , 2, 1)  *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253500" y="4323450"/>
            <a:ext cx="1325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E69138"/>
                </a:solidFill>
              </a:rPr>
              <a:t>=  (-2 , 2 , 4, 1) 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344849" y="4323450"/>
            <a:ext cx="12339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E69138"/>
                </a:solidFill>
              </a:rPr>
              <a:t>(5 , 3 , 1 , 1)  * 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7345450" y="4323450"/>
            <a:ext cx="12672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E69138"/>
                </a:solidFill>
              </a:rPr>
              <a:t>=  (10 , 6 , 2 , 1) 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6462100" y="1597317"/>
            <a:ext cx="0" cy="14007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11" name="Shape 211"/>
          <p:cNvSpPr/>
          <p:nvPr/>
        </p:nvSpPr>
        <p:spPr>
          <a:xfrm>
            <a:off x="4523700" y="1751975"/>
            <a:ext cx="1766700" cy="10914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s	0	0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	s	0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	0	s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	0	0	1</a:t>
            </a:r>
          </a:p>
        </p:txBody>
      </p:sp>
      <p:sp>
        <p:nvSpPr>
          <p:cNvPr id="212" name="Shape 212"/>
          <p:cNvSpPr/>
          <p:nvPr/>
        </p:nvSpPr>
        <p:spPr>
          <a:xfrm>
            <a:off x="6633800" y="1751975"/>
            <a:ext cx="1978800" cy="10914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1/s	0	0	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	1/s	0	0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	0	1/s	0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	0	0	1/s</a:t>
            </a:r>
          </a:p>
        </p:txBody>
      </p:sp>
      <p:sp>
        <p:nvSpPr>
          <p:cNvPr id="213" name="Shape 213"/>
          <p:cNvSpPr/>
          <p:nvPr/>
        </p:nvSpPr>
        <p:spPr>
          <a:xfrm>
            <a:off x="1486800" y="3955650"/>
            <a:ext cx="1766700" cy="10914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2	0	0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	2	0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	0	2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	0	0	1</a:t>
            </a:r>
          </a:p>
        </p:txBody>
      </p:sp>
      <p:sp>
        <p:nvSpPr>
          <p:cNvPr id="214" name="Shape 214"/>
          <p:cNvSpPr/>
          <p:nvPr/>
        </p:nvSpPr>
        <p:spPr>
          <a:xfrm>
            <a:off x="5578750" y="3955650"/>
            <a:ext cx="1766700" cy="1091400"/>
          </a:xfrm>
          <a:prstGeom prst="bracketPair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2	0	0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	2	0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	0	2	0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0	0	0	1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131600" y="0"/>
            <a:ext cx="201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Fernando Geraci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