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36.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_rels/slide36.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a:p>
        </p:txBody>
      </p:sp>
      <p:pic>
        <p:nvPicPr>
          <p:cNvPr id="37" name="" descr=""/>
          <p:cNvPicPr/>
          <p:nvPr/>
        </p:nvPicPr>
        <p:blipFill>
          <a:blip r:embed="rId2"/>
          <a:stretch/>
        </p:blipFill>
        <p:spPr>
          <a:xfrm>
            <a:off x="2291760" y="1768680"/>
            <a:ext cx="5495760" cy="4384440"/>
          </a:xfrm>
          <a:prstGeom prst="rect">
            <a:avLst/>
          </a:prstGeom>
          <a:ln>
            <a:noFill/>
          </a:ln>
        </p:spPr>
      </p:pic>
      <p:pic>
        <p:nvPicPr>
          <p:cNvPr id="38" name="" descr=""/>
          <p:cNvPicPr/>
          <p:nvPr/>
        </p:nvPicPr>
        <p:blipFill>
          <a:blip r:embed="rId3"/>
          <a:stretch/>
        </p:blipFill>
        <p:spPr>
          <a:xfrm>
            <a:off x="2291760" y="1768680"/>
            <a:ext cx="5495760" cy="43844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42" name="PlaceHolder 2"/>
          <p:cNvSpPr>
            <a:spLocks noGrp="1"/>
          </p:cNvSpPr>
          <p:nvPr>
            <p:ph type="subTitle"/>
          </p:nvPr>
        </p:nvSpPr>
        <p:spPr>
          <a:xfrm>
            <a:off x="504000" y="1769040"/>
            <a:ext cx="9071640" cy="43844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44" name="PlaceHolder 2"/>
          <p:cNvSpPr>
            <a:spLocks noGrp="1"/>
          </p:cNvSpPr>
          <p:nvPr>
            <p:ph type="body"/>
          </p:nvPr>
        </p:nvSpPr>
        <p:spPr>
          <a:xfrm>
            <a:off x="504000" y="1769040"/>
            <a:ext cx="9071640" cy="438444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46"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47" name="PlaceHolder 3"/>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504000" y="301320"/>
            <a:ext cx="9071640" cy="58518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51"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52" name="PlaceHolder 3"/>
          <p:cNvSpPr>
            <a:spLocks noGrp="1"/>
          </p:cNvSpPr>
          <p:nvPr>
            <p:ph type="body"/>
          </p:nvPr>
        </p:nvSpPr>
        <p:spPr>
          <a:xfrm>
            <a:off x="504000" y="4059360"/>
            <a:ext cx="4426920" cy="2091240"/>
          </a:xfrm>
          <a:prstGeom prst="rect">
            <a:avLst/>
          </a:prstGeom>
        </p:spPr>
        <p:txBody>
          <a:bodyPr lIns="0" rIns="0" tIns="0" bIns="0"/>
          <a:p>
            <a:endParaRPr/>
          </a:p>
        </p:txBody>
      </p:sp>
      <p:sp>
        <p:nvSpPr>
          <p:cNvPr id="53" name="PlaceHolder 4"/>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55"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56"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57" name="PlaceHolder 4"/>
          <p:cNvSpPr>
            <a:spLocks noGrp="1"/>
          </p:cNvSpPr>
          <p:nvPr>
            <p:ph type="body"/>
          </p:nvPr>
        </p:nvSpPr>
        <p:spPr>
          <a:xfrm>
            <a:off x="5152680" y="4059360"/>
            <a:ext cx="4426920" cy="20912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59"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60"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61" name="PlaceHolder 4"/>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63" name="PlaceHolder 2"/>
          <p:cNvSpPr>
            <a:spLocks noGrp="1"/>
          </p:cNvSpPr>
          <p:nvPr>
            <p:ph type="body"/>
          </p:nvPr>
        </p:nvSpPr>
        <p:spPr>
          <a:xfrm>
            <a:off x="504000" y="1769040"/>
            <a:ext cx="9071640" cy="2091240"/>
          </a:xfrm>
          <a:prstGeom prst="rect">
            <a:avLst/>
          </a:prstGeom>
        </p:spPr>
        <p:txBody>
          <a:bodyPr lIns="0" rIns="0" tIns="0" bIns="0"/>
          <a:p>
            <a:endParaRPr/>
          </a:p>
        </p:txBody>
      </p:sp>
      <p:sp>
        <p:nvSpPr>
          <p:cNvPr id="64" name="PlaceHolder 3"/>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66"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67"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68" name="PlaceHolder 4"/>
          <p:cNvSpPr>
            <a:spLocks noGrp="1"/>
          </p:cNvSpPr>
          <p:nvPr>
            <p:ph type="body"/>
          </p:nvPr>
        </p:nvSpPr>
        <p:spPr>
          <a:xfrm>
            <a:off x="5152680" y="4059360"/>
            <a:ext cx="4426920" cy="2091240"/>
          </a:xfrm>
          <a:prstGeom prst="rect">
            <a:avLst/>
          </a:prstGeom>
        </p:spPr>
        <p:txBody>
          <a:bodyPr lIns="0" rIns="0" tIns="0" bIns="0"/>
          <a:p>
            <a:endParaRPr/>
          </a:p>
        </p:txBody>
      </p:sp>
      <p:sp>
        <p:nvSpPr>
          <p:cNvPr id="69" name="PlaceHolder 5"/>
          <p:cNvSpPr>
            <a:spLocks noGrp="1"/>
          </p:cNvSpPr>
          <p:nvPr>
            <p:ph type="body"/>
          </p:nvPr>
        </p:nvSpPr>
        <p:spPr>
          <a:xfrm>
            <a:off x="504000" y="4059360"/>
            <a:ext cx="4426920" cy="20912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71" name="PlaceHolder 2"/>
          <p:cNvSpPr>
            <a:spLocks noGrp="1"/>
          </p:cNvSpPr>
          <p:nvPr>
            <p:ph type="body"/>
          </p:nvPr>
        </p:nvSpPr>
        <p:spPr>
          <a:xfrm>
            <a:off x="504000" y="1769040"/>
            <a:ext cx="9071640" cy="4384440"/>
          </a:xfrm>
          <a:prstGeom prst="rect">
            <a:avLst/>
          </a:prstGeom>
        </p:spPr>
        <p:txBody>
          <a:bodyPr lIns="0" rIns="0" tIns="0" bIns="0"/>
          <a:p>
            <a:endParaRPr/>
          </a:p>
        </p:txBody>
      </p:sp>
      <p:sp>
        <p:nvSpPr>
          <p:cNvPr id="72" name="PlaceHolder 3"/>
          <p:cNvSpPr>
            <a:spLocks noGrp="1"/>
          </p:cNvSpPr>
          <p:nvPr>
            <p:ph type="body"/>
          </p:nvPr>
        </p:nvSpPr>
        <p:spPr>
          <a:xfrm>
            <a:off x="504000" y="1769040"/>
            <a:ext cx="9071640" cy="4384440"/>
          </a:xfrm>
          <a:prstGeom prst="rect">
            <a:avLst/>
          </a:prstGeom>
        </p:spPr>
        <p:txBody>
          <a:bodyPr lIns="0" rIns="0" tIns="0" bIns="0"/>
          <a:p>
            <a:endParaRPr/>
          </a:p>
        </p:txBody>
      </p:sp>
      <p:pic>
        <p:nvPicPr>
          <p:cNvPr id="73" name="" descr=""/>
          <p:cNvPicPr/>
          <p:nvPr/>
        </p:nvPicPr>
        <p:blipFill>
          <a:blip r:embed="rId2"/>
          <a:stretch/>
        </p:blipFill>
        <p:spPr>
          <a:xfrm>
            <a:off x="2291760" y="1768680"/>
            <a:ext cx="5495760" cy="4384440"/>
          </a:xfrm>
          <a:prstGeom prst="rect">
            <a:avLst/>
          </a:prstGeom>
          <a:ln>
            <a:noFill/>
          </a:ln>
        </p:spPr>
      </p:pic>
      <p:pic>
        <p:nvPicPr>
          <p:cNvPr id="74" name="" descr=""/>
          <p:cNvPicPr/>
          <p:nvPr/>
        </p:nvPicPr>
        <p:blipFill>
          <a:blip r:embed="rId3"/>
          <a:stretch/>
        </p:blipFill>
        <p:spPr>
          <a:xfrm>
            <a:off x="2291760" y="1768680"/>
            <a:ext cx="5495760" cy="43844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s-MX" sz="4400">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es-MX" sz="3200">
                <a:latin typeface="Arial"/>
              </a:rPr>
              <a:t>Click to edit the outline text format</a:t>
            </a:r>
            <a:endParaRPr/>
          </a:p>
          <a:p>
            <a:pPr lvl="1">
              <a:buSzPct val="75000"/>
              <a:buFont typeface="StarSymbol"/>
              <a:buChar char=""/>
            </a:pPr>
            <a:r>
              <a:rPr lang="es-MX" sz="2800">
                <a:latin typeface="Arial"/>
              </a:rPr>
              <a:t>Second Outline Level</a:t>
            </a:r>
            <a:endParaRPr/>
          </a:p>
          <a:p>
            <a:pPr lvl="2">
              <a:buSzPct val="45000"/>
              <a:buFont typeface="StarSymbol"/>
              <a:buChar char=""/>
            </a:pPr>
            <a:r>
              <a:rPr lang="es-MX" sz="2400">
                <a:latin typeface="Arial"/>
              </a:rPr>
              <a:t>Third Outline Level</a:t>
            </a:r>
            <a:endParaRPr/>
          </a:p>
          <a:p>
            <a:pPr lvl="3">
              <a:buSzPct val="75000"/>
              <a:buFont typeface="StarSymbol"/>
              <a:buChar char=""/>
            </a:pPr>
            <a:r>
              <a:rPr lang="es-MX" sz="2000">
                <a:latin typeface="Arial"/>
              </a:rPr>
              <a:t>Fourth Outline Level</a:t>
            </a:r>
            <a:endParaRPr/>
          </a:p>
          <a:p>
            <a:pPr lvl="4">
              <a:buSzPct val="45000"/>
              <a:buFont typeface="StarSymbol"/>
              <a:buChar char=""/>
            </a:pPr>
            <a:r>
              <a:rPr lang="es-MX" sz="2000">
                <a:latin typeface="Arial"/>
              </a:rPr>
              <a:t>Fifth Outline Level</a:t>
            </a:r>
            <a:endParaRPr/>
          </a:p>
          <a:p>
            <a:pPr lvl="5">
              <a:buSzPct val="45000"/>
              <a:buFont typeface="StarSymbol"/>
              <a:buChar char=""/>
            </a:pPr>
            <a:r>
              <a:rPr lang="es-MX" sz="2000">
                <a:latin typeface="Arial"/>
              </a:rPr>
              <a:t>Sixth Outline Level</a:t>
            </a:r>
            <a:endParaRPr/>
          </a:p>
          <a:p>
            <a:pPr lvl="6">
              <a:buSzPct val="45000"/>
              <a:buFont typeface="StarSymbol"/>
              <a:buChar char=""/>
            </a:pPr>
            <a:r>
              <a:rPr lang="es-MX"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s-MX"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s-MX"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55F3CA12-BDCE-4A06-9E20-0EEFFECFFBB8}" type="slidenum">
              <a:rPr lang="es-MX"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301320"/>
            <a:ext cx="9071640" cy="1262160"/>
          </a:xfrm>
          <a:prstGeom prst="rect">
            <a:avLst/>
          </a:prstGeom>
        </p:spPr>
        <p:txBody>
          <a:bodyPr lIns="0" rIns="0" tIns="0" bIns="0" anchor="ctr"/>
          <a:p>
            <a:pPr algn="ctr"/>
            <a:r>
              <a:rPr lang="es-MX" sz="4400">
                <a:latin typeface="Arial"/>
              </a:rPr>
              <a:t>Click to edit the title text format</a:t>
            </a:r>
            <a:endParaRPr/>
          </a:p>
        </p:txBody>
      </p:sp>
      <p:sp>
        <p:nvSpPr>
          <p:cNvPr id="40"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es-MX" sz="3200">
                <a:latin typeface="Arial"/>
              </a:rPr>
              <a:t>Click to edit the outline text format</a:t>
            </a:r>
            <a:endParaRPr/>
          </a:p>
          <a:p>
            <a:pPr lvl="1">
              <a:buSzPct val="75000"/>
              <a:buFont typeface="StarSymbol"/>
              <a:buChar char=""/>
            </a:pPr>
            <a:r>
              <a:rPr lang="es-MX" sz="2800">
                <a:latin typeface="Arial"/>
              </a:rPr>
              <a:t>Second Outline Level</a:t>
            </a:r>
            <a:endParaRPr/>
          </a:p>
          <a:p>
            <a:pPr lvl="2">
              <a:buSzPct val="45000"/>
              <a:buFont typeface="StarSymbol"/>
              <a:buChar char=""/>
            </a:pPr>
            <a:r>
              <a:rPr lang="es-MX" sz="2400">
                <a:latin typeface="Arial"/>
              </a:rPr>
              <a:t>Third Outline Level</a:t>
            </a:r>
            <a:endParaRPr/>
          </a:p>
          <a:p>
            <a:pPr lvl="3">
              <a:buSzPct val="75000"/>
              <a:buFont typeface="StarSymbol"/>
              <a:buChar char=""/>
            </a:pPr>
            <a:r>
              <a:rPr lang="es-MX" sz="2000">
                <a:latin typeface="Arial"/>
              </a:rPr>
              <a:t>Fourth Outline Level</a:t>
            </a:r>
            <a:endParaRPr/>
          </a:p>
          <a:p>
            <a:pPr lvl="4">
              <a:buSzPct val="45000"/>
              <a:buFont typeface="StarSymbol"/>
              <a:buChar char=""/>
            </a:pPr>
            <a:r>
              <a:rPr lang="es-MX" sz="2000">
                <a:latin typeface="Arial"/>
              </a:rPr>
              <a:t>Fifth Outline Level</a:t>
            </a:r>
            <a:endParaRPr/>
          </a:p>
          <a:p>
            <a:pPr lvl="5">
              <a:buSzPct val="45000"/>
              <a:buFont typeface="StarSymbol"/>
              <a:buChar char=""/>
            </a:pPr>
            <a:r>
              <a:rPr lang="es-MX" sz="2000">
                <a:latin typeface="Arial"/>
              </a:rPr>
              <a:t>Sixth Outline Level</a:t>
            </a:r>
            <a:endParaRPr/>
          </a:p>
          <a:p>
            <a:pPr lvl="6">
              <a:buSzPct val="45000"/>
              <a:buFont typeface="StarSymbol"/>
              <a:buChar char=""/>
            </a:pPr>
            <a:r>
              <a:rPr lang="es-MX"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Ambiente</a:t>
            </a:r>
            <a:endParaRPr/>
          </a:p>
        </p:txBody>
      </p:sp>
      <p:sp>
        <p:nvSpPr>
          <p:cNvPr id="76" name="TextShape 2"/>
          <p:cNvSpPr txBox="1"/>
          <p:nvPr/>
        </p:nvSpPr>
        <p:spPr>
          <a:xfrm>
            <a:off x="504000" y="1769040"/>
            <a:ext cx="9071640" cy="4384440"/>
          </a:xfrm>
          <a:prstGeom prst="rect">
            <a:avLst/>
          </a:prstGeom>
          <a:noFill/>
          <a:ln>
            <a:noFill/>
          </a:ln>
        </p:spPr>
        <p:txBody>
          <a:bodyPr lIns="0" rIns="0" tIns="0" bIns="0"/>
          <a:p>
            <a:r>
              <a:rPr lang="es-MX" sz="3200">
                <a:latin typeface="Arial"/>
              </a:rPr>
              <a:t>Instalar herramienta para manejar dependencias y proyectos</a:t>
            </a:r>
            <a:endParaRPr/>
          </a:p>
          <a:p>
            <a:pPr>
              <a:buSzPct val="45000"/>
              <a:buFont typeface="StarSymbol"/>
              <a:buChar char=""/>
            </a:pPr>
            <a:r>
              <a:rPr lang="es-MX" sz="3200">
                <a:latin typeface="Arial"/>
              </a:rPr>
              <a:t>http://leiningen.org/</a:t>
            </a:r>
            <a:endParaRPr/>
          </a:p>
          <a:p>
            <a:pPr>
              <a:buSzPct val="45000"/>
              <a:buFont typeface="StarSymbol"/>
              <a:buChar char=""/>
            </a:pPr>
            <a:r>
              <a:rPr lang="es-MX" sz="3200">
                <a:latin typeface="Arial"/>
              </a:rPr>
              <a:t>Bajar el script</a:t>
            </a:r>
            <a:endParaRPr/>
          </a:p>
          <a:p>
            <a:pPr>
              <a:buSzPct val="45000"/>
              <a:buFont typeface="StarSymbol"/>
              <a:buChar char=""/>
            </a:pPr>
            <a:r>
              <a:rPr lang="es-MX" sz="3200">
                <a:latin typeface="Arial"/>
              </a:rPr>
              <a:t>Guardarlo en una ruta dentro de $PATH</a:t>
            </a:r>
            <a:endParaRPr/>
          </a:p>
          <a:p>
            <a:pPr>
              <a:buSzPct val="45000"/>
              <a:buFont typeface="StarSymbol"/>
              <a:buChar char=""/>
            </a:pPr>
            <a:r>
              <a:rPr lang="es-MX" sz="3200">
                <a:latin typeface="Arial"/>
              </a:rPr>
              <a:t>Dar permisos de ejecución</a:t>
            </a:r>
            <a:endParaRPr/>
          </a:p>
          <a:p>
            <a:pPr>
              <a:buSzPct val="45000"/>
              <a:buFont typeface="StarSymbol"/>
              <a:buChar char=""/>
            </a:pPr>
            <a:r>
              <a:rPr lang="es-MX" sz="3200">
                <a:latin typeface="Arial"/>
              </a:rPr>
              <a:t>Ejecutar primera vez (baja sus propias dependencias)</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Clojure básico</a:t>
            </a:r>
            <a:endParaRPr/>
          </a:p>
        </p:txBody>
      </p:sp>
      <p:sp>
        <p:nvSpPr>
          <p:cNvPr id="94" name="TextShape 2"/>
          <p:cNvSpPr txBox="1"/>
          <p:nvPr/>
        </p:nvSpPr>
        <p:spPr>
          <a:xfrm>
            <a:off x="461520" y="1811160"/>
            <a:ext cx="9071640" cy="4384440"/>
          </a:xfrm>
          <a:prstGeom prst="rect">
            <a:avLst/>
          </a:prstGeom>
          <a:noFill/>
          <a:ln>
            <a:noFill/>
          </a:ln>
        </p:spPr>
        <p:txBody>
          <a:bodyPr lIns="0" rIns="0" tIns="0" bIns="0"/>
          <a:p>
            <a:pPr>
              <a:buSzPct val="45000"/>
              <a:buFont typeface="StarSymbol"/>
              <a:buChar char=""/>
            </a:pPr>
            <a:r>
              <a:rPr lang="es-MX" sz="3200">
                <a:latin typeface="Arial"/>
              </a:rPr>
              <a:t>Números</a:t>
            </a:r>
            <a:endParaRPr/>
          </a:p>
          <a:p>
            <a:pPr lvl="1">
              <a:buSzPct val="75000"/>
              <a:buFont typeface="StarSymbol"/>
              <a:buChar char=""/>
            </a:pPr>
            <a:r>
              <a:rPr lang="es-MX" sz="2800">
                <a:latin typeface="Arial"/>
              </a:rPr>
              <a:t>Enteros (1 23 -11)</a:t>
            </a:r>
            <a:endParaRPr/>
          </a:p>
          <a:p>
            <a:pPr lvl="1">
              <a:buSzPct val="75000"/>
              <a:buFont typeface="StarSymbol"/>
              <a:buChar char=""/>
            </a:pPr>
            <a:r>
              <a:rPr lang="es-MX" sz="2800">
                <a:latin typeface="Arial"/>
              </a:rPr>
              <a:t>Reales? (3.14 5.23)</a:t>
            </a:r>
            <a:endParaRPr/>
          </a:p>
          <a:p>
            <a:pPr lvl="1">
              <a:buSzPct val="75000"/>
              <a:buFont typeface="StarSymbol"/>
              <a:buChar char=""/>
            </a:pPr>
            <a:r>
              <a:rPr lang="es-MX" sz="2800">
                <a:latin typeface="Arial"/>
              </a:rPr>
              <a:t>Racionales (¾  ½ )</a:t>
            </a:r>
            <a:endParaRPr/>
          </a:p>
          <a:p>
            <a:pPr lvl="1">
              <a:buSzPct val="75000"/>
              <a:buFont typeface="StarSymbol"/>
              <a:buChar char=""/>
            </a:pPr>
            <a:r>
              <a:rPr lang="es-MX" sz="2800">
                <a:latin typeface="Arial"/>
              </a:rPr>
              <a:t>Los que la plataforma ofrezca (JVM, JavaScript, CLR) </a:t>
            </a:r>
            <a:endParaRPr/>
          </a:p>
          <a:p>
            <a:pPr lvl="1">
              <a:buSzPct val="75000"/>
              <a:buFont typeface="StarSymbol"/>
              <a:buChar char=""/>
            </a:pPr>
            <a:r>
              <a:rPr lang="es-MX" sz="2800">
                <a:latin typeface="Arial"/>
              </a:rPr>
              <a:t>Strings</a:t>
            </a:r>
            <a:endParaRPr/>
          </a:p>
          <a:p>
            <a:pPr lvl="2">
              <a:buSzPct val="45000"/>
              <a:buFont typeface="StarSymbol"/>
              <a:buChar char=""/>
            </a:pPr>
            <a:r>
              <a:rPr lang="es-MX" sz="2400">
                <a:latin typeface="Arial"/>
              </a:rPr>
              <a:t>“</a:t>
            </a:r>
            <a:r>
              <a:rPr lang="es-MX" sz="2400">
                <a:latin typeface="Arial"/>
              </a:rPr>
              <a:t>Esto es un String”  “Juan”</a:t>
            </a:r>
            <a:endParaRPr/>
          </a:p>
          <a:p>
            <a:pPr lvl="2">
              <a:buSzPct val="45000"/>
              <a:buFont typeface="StarSymbol"/>
              <a:buChar char=""/>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Clojure Básico</a:t>
            </a:r>
            <a:r>
              <a:rPr lang="es-MX" sz="4400">
                <a:latin typeface="Arial"/>
              </a:rPr>
              <a:t>	</a:t>
            </a:r>
            <a:endParaRPr/>
          </a:p>
        </p:txBody>
      </p:sp>
      <p:sp>
        <p:nvSpPr>
          <p:cNvPr id="96" name="TextShape 2"/>
          <p:cNvSpPr txBox="1"/>
          <p:nvPr/>
        </p:nvSpPr>
        <p:spPr>
          <a:xfrm>
            <a:off x="419040" y="1890000"/>
            <a:ext cx="9071640" cy="4384440"/>
          </a:xfrm>
          <a:prstGeom prst="rect">
            <a:avLst/>
          </a:prstGeom>
          <a:noFill/>
          <a:ln>
            <a:noFill/>
          </a:ln>
        </p:spPr>
        <p:txBody>
          <a:bodyPr lIns="0" rIns="0" tIns="0" bIns="0"/>
          <a:p>
            <a:pPr>
              <a:buSzPct val="45000"/>
              <a:buFont typeface="StarSymbol"/>
              <a:buChar char=""/>
            </a:pPr>
            <a:r>
              <a:rPr lang="es-MX" sz="3200">
                <a:latin typeface="Arial"/>
              </a:rPr>
              <a:t>Booleanos </a:t>
            </a:r>
            <a:endParaRPr/>
          </a:p>
          <a:p>
            <a:pPr lvl="1">
              <a:buSzPct val="75000"/>
              <a:buFont typeface="StarSymbol"/>
              <a:buChar char=""/>
            </a:pPr>
            <a:r>
              <a:rPr lang="es-MX" sz="2800">
                <a:latin typeface="Arial"/>
              </a:rPr>
              <a:t>(true  false)</a:t>
            </a:r>
            <a:endParaRPr/>
          </a:p>
          <a:p>
            <a:pPr>
              <a:buSzPct val="45000"/>
              <a:buFont typeface="StarSymbol"/>
              <a:buChar char=""/>
            </a:pPr>
            <a:r>
              <a:rPr lang="es-MX" sz="3200">
                <a:latin typeface="Arial"/>
              </a:rPr>
              <a:t>Referencia a lo inexistente </a:t>
            </a:r>
            <a:endParaRPr/>
          </a:p>
          <a:p>
            <a:pPr lvl="1">
              <a:buSzPct val="75000"/>
              <a:buFont typeface="StarSymbol"/>
              <a:buChar char=""/>
            </a:pPr>
            <a:r>
              <a:rPr lang="es-MX" sz="2800">
                <a:latin typeface="Arial"/>
              </a:rPr>
              <a:t>nil</a:t>
            </a:r>
            <a:endParaRPr/>
          </a:p>
          <a:p>
            <a:pPr>
              <a:buSzPct val="45000"/>
              <a:buFont typeface="StarSymbol"/>
              <a:buChar char=""/>
            </a:pPr>
            <a:r>
              <a:rPr lang="es-MX" sz="3200">
                <a:latin typeface="Arial"/>
              </a:rPr>
              <a:t>Keywords</a:t>
            </a:r>
            <a:endParaRPr/>
          </a:p>
          <a:p>
            <a:pPr lvl="1">
              <a:buSzPct val="75000"/>
              <a:buFont typeface="StarSymbol"/>
              <a:buChar char=""/>
            </a:pPr>
            <a:r>
              <a:rPr lang="es-MX" sz="2800">
                <a:latin typeface="Arial"/>
              </a:rPr>
              <a:t>Etiquetas como</a:t>
            </a:r>
            <a:endParaRPr/>
          </a:p>
          <a:p>
            <a:pPr lvl="2">
              <a:buSzPct val="45000"/>
              <a:buFont typeface="StarSymbol"/>
              <a:buChar char=""/>
            </a:pPr>
            <a:r>
              <a:rPr lang="es-MX" sz="2400">
                <a:latin typeface="Arial"/>
              </a:rPr>
              <a:t>:nombre     :paterno    :materno</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Clojure Básico</a:t>
            </a:r>
            <a:endParaRPr/>
          </a:p>
        </p:txBody>
      </p:sp>
      <p:sp>
        <p:nvSpPr>
          <p:cNvPr id="98"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s-MX" sz="3200">
                <a:latin typeface="Arial"/>
              </a:rPr>
              <a:t>Estructuras de datos</a:t>
            </a:r>
            <a:endParaRPr/>
          </a:p>
          <a:p>
            <a:pPr lvl="1">
              <a:buSzPct val="75000"/>
              <a:buFont typeface="StarSymbol"/>
              <a:buChar char=""/>
            </a:pPr>
            <a:r>
              <a:rPr lang="es-MX" sz="2800">
                <a:latin typeface="Arial"/>
              </a:rPr>
              <a:t>Vectores</a:t>
            </a:r>
            <a:endParaRPr/>
          </a:p>
          <a:p>
            <a:pPr lvl="2">
              <a:buSzPct val="45000"/>
              <a:buFont typeface="StarSymbol"/>
              <a:buChar char=""/>
            </a:pPr>
            <a:r>
              <a:rPr lang="es-MX" sz="2400">
                <a:latin typeface="Arial"/>
              </a:rPr>
              <a:t>Contenedor con acceso aleatorio por medio de indice (origen 0)</a:t>
            </a:r>
            <a:endParaRPr/>
          </a:p>
          <a:p>
            <a:pPr lvl="2">
              <a:buSzPct val="45000"/>
              <a:buFont typeface="StarSymbol"/>
              <a:buChar char=""/>
            </a:pPr>
            <a:r>
              <a:rPr lang="es-MX" sz="2400">
                <a:latin typeface="Arial"/>
              </a:rPr>
              <a:t>Puede contener cualquier combinación de datos o estructuras de datos</a:t>
            </a:r>
            <a:endParaRPr/>
          </a:p>
          <a:p>
            <a:pPr lvl="2">
              <a:buSzPct val="45000"/>
              <a:buFont typeface="StarSymbol"/>
              <a:buChar char=""/>
            </a:pPr>
            <a:r>
              <a:rPr lang="es-MX" sz="2400">
                <a:latin typeface="Arial"/>
              </a:rPr>
              <a:t>Se escribe utilizando el  [    ]</a:t>
            </a:r>
            <a:endParaRPr/>
          </a:p>
          <a:p>
            <a:pPr lvl="2">
              <a:buSzPct val="45000"/>
              <a:buFont typeface="StarSymbol"/>
              <a:buChar char=""/>
            </a:pPr>
            <a:endParaRPr/>
          </a:p>
          <a:p>
            <a:pPr lvl="2">
              <a:buSzPct val="45000"/>
              <a:buFont typeface="StarSymbol"/>
              <a:buChar char=""/>
            </a:pPr>
            <a:r>
              <a:rPr lang="es-MX" sz="2400">
                <a:latin typeface="Arial"/>
              </a:rPr>
              <a:t>Ej:   [1 2 3] (vector con tres enteros)</a:t>
            </a:r>
            <a:endParaRPr/>
          </a:p>
          <a:p>
            <a:pPr lvl="2">
              <a:buSzPct val="45000"/>
              <a:buFont typeface="StarSymbol"/>
              <a:buChar char=""/>
            </a:pPr>
            <a:r>
              <a:rPr lang="es-MX" sz="2400">
                <a:latin typeface="Arial"/>
              </a:rPr>
              <a:t>      </a:t>
            </a:r>
            <a:r>
              <a:rPr lang="es-MX" sz="2400">
                <a:latin typeface="Arial"/>
              </a:rPr>
              <a:t>[“Juan” true [:paterno “Perez”]] (vector con 3 elementos String, booleano y Vector (con 2 elementos keyword y String)) </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Clojure Básico</a:t>
            </a:r>
            <a:endParaRPr/>
          </a:p>
        </p:txBody>
      </p:sp>
      <p:sp>
        <p:nvSpPr>
          <p:cNvPr id="100" name="TextShape 2"/>
          <p:cNvSpPr txBox="1"/>
          <p:nvPr/>
        </p:nvSpPr>
        <p:spPr>
          <a:xfrm>
            <a:off x="504000" y="1769040"/>
            <a:ext cx="9071640" cy="4384440"/>
          </a:xfrm>
          <a:prstGeom prst="rect">
            <a:avLst/>
          </a:prstGeom>
          <a:noFill/>
          <a:ln>
            <a:noFill/>
          </a:ln>
        </p:spPr>
        <p:txBody>
          <a:bodyPr lIns="0" rIns="0" tIns="0" bIns="0"/>
          <a:p>
            <a:pPr lvl="1">
              <a:buSzPct val="75000"/>
              <a:buFont typeface="StarSymbol"/>
              <a:buChar char=""/>
            </a:pPr>
            <a:r>
              <a:rPr lang="es-MX" sz="2800">
                <a:latin typeface="Arial"/>
              </a:rPr>
              <a:t>Mapa</a:t>
            </a:r>
            <a:endParaRPr/>
          </a:p>
          <a:p>
            <a:pPr lvl="2">
              <a:buSzPct val="45000"/>
              <a:buFont typeface="StarSymbol"/>
              <a:buChar char=""/>
            </a:pPr>
            <a:r>
              <a:rPr lang="es-MX" sz="2400">
                <a:latin typeface="Arial"/>
              </a:rPr>
              <a:t>Estructura asociativa uno a uno entre un set de llaves a un set de valores (descripción discreta de una función dominio → rango</a:t>
            </a:r>
            <a:endParaRPr/>
          </a:p>
          <a:p>
            <a:pPr lvl="2">
              <a:buSzPct val="45000"/>
              <a:buFont typeface="StarSymbol"/>
              <a:buChar char=""/>
            </a:pPr>
            <a:r>
              <a:rPr lang="es-MX" sz="2400">
                <a:latin typeface="Arial"/>
              </a:rPr>
              <a:t>Las llaves pueden ser de cualquier tipo</a:t>
            </a:r>
            <a:endParaRPr/>
          </a:p>
          <a:p>
            <a:pPr lvl="2">
              <a:buSzPct val="45000"/>
              <a:buFont typeface="StarSymbol"/>
              <a:buChar char=""/>
            </a:pPr>
            <a:r>
              <a:rPr lang="es-MX" sz="2400">
                <a:latin typeface="Arial"/>
              </a:rPr>
              <a:t>Las llaves no se pueden repetir</a:t>
            </a:r>
            <a:endParaRPr/>
          </a:p>
          <a:p>
            <a:pPr lvl="2">
              <a:buSzPct val="45000"/>
              <a:buFont typeface="StarSymbol"/>
              <a:buChar char=""/>
            </a:pPr>
            <a:r>
              <a:rPr lang="es-MX" sz="2400">
                <a:latin typeface="Arial"/>
              </a:rPr>
              <a:t>Los valores pueden ser cualquier estructura de datos</a:t>
            </a:r>
            <a:endParaRPr/>
          </a:p>
          <a:p>
            <a:pPr lvl="2">
              <a:buSzPct val="45000"/>
              <a:buFont typeface="StarSymbol"/>
              <a:buChar char=""/>
            </a:pPr>
            <a:r>
              <a:rPr lang="es-MX" sz="2400">
                <a:latin typeface="Arial"/>
              </a:rPr>
              <a:t>Las llaves TAMBIÉN !</a:t>
            </a:r>
            <a:endParaRPr/>
          </a:p>
          <a:p>
            <a:pPr lvl="2">
              <a:buSzPct val="45000"/>
              <a:buFont typeface="StarSymbol"/>
              <a:buChar char=""/>
            </a:pPr>
            <a:r>
              <a:rPr lang="es-MX" sz="2400">
                <a:latin typeface="Arial"/>
              </a:rPr>
              <a:t>Se escribe con una secuencia (forzosamente par) de llave valor entre { }</a:t>
            </a:r>
            <a:endParaRPr/>
          </a:p>
          <a:p>
            <a:pPr lvl="2">
              <a:buSzPct val="45000"/>
              <a:buFont typeface="StarSymbol"/>
              <a:buChar char=""/>
            </a:pPr>
            <a:endParaRPr/>
          </a:p>
          <a:p>
            <a:pPr lvl="2">
              <a:buSzPct val="45000"/>
              <a:buFont typeface="StarSymbol"/>
              <a:buChar char=""/>
            </a:pPr>
            <a:r>
              <a:rPr lang="es-MX" sz="2400">
                <a:latin typeface="Arial"/>
              </a:rPr>
              <a:t>Ej: { }   (mapa vacío)</a:t>
            </a:r>
            <a:endParaRPr/>
          </a:p>
          <a:p>
            <a:pPr lvl="2">
              <a:buSzPct val="45000"/>
              <a:buFont typeface="StarSymbol"/>
              <a:buChar char=""/>
            </a:pPr>
            <a:r>
              <a:rPr lang="es-MX" sz="2400">
                <a:latin typeface="Arial"/>
              </a:rPr>
              <a:t>     </a:t>
            </a:r>
            <a:r>
              <a:rPr lang="es-MX" sz="2400">
                <a:latin typeface="Arial"/>
              </a:rPr>
              <a:t>{0 0,   1 1,  2 4,  3 9,  4 16} (mapa parcial de la función cuadrado)</a:t>
            </a:r>
            <a:endParaRPr/>
          </a:p>
          <a:p>
            <a:pPr lvl="2">
              <a:buSzPct val="45000"/>
              <a:buFont typeface="StarSymbol"/>
              <a:buChar char=""/>
            </a:pPr>
            <a:r>
              <a:rPr lang="es-MX" sz="2400">
                <a:latin typeface="Arial"/>
              </a:rPr>
              <a:t>    </a:t>
            </a:r>
            <a:r>
              <a:rPr lang="es-MX" sz="2400">
                <a:latin typeface="Arial"/>
              </a:rPr>
              <a:t>{:nombre “Juan”</a:t>
            </a:r>
            <a:endParaRPr/>
          </a:p>
          <a:p>
            <a:pPr lvl="2">
              <a:buSzPct val="45000"/>
              <a:buFont typeface="StarSymbol"/>
              <a:buChar char=""/>
            </a:pPr>
            <a:r>
              <a:rPr lang="es-MX" sz="2400">
                <a:latin typeface="Arial"/>
              </a:rPr>
              <a:t>     </a:t>
            </a:r>
            <a:r>
              <a:rPr lang="es-MX" sz="2400">
                <a:latin typeface="Arial"/>
              </a:rPr>
              <a:t>:paterno “Perez”</a:t>
            </a:r>
            <a:endParaRPr/>
          </a:p>
          <a:p>
            <a:pPr lvl="2">
              <a:buSzPct val="45000"/>
              <a:buFont typeface="StarSymbol"/>
              <a:buChar char=""/>
            </a:pPr>
            <a:r>
              <a:rPr lang="es-MX" sz="2400">
                <a:latin typeface="Arial"/>
              </a:rPr>
              <a:t>     </a:t>
            </a:r>
            <a:r>
              <a:rPr lang="es-MX" sz="2400">
                <a:latin typeface="Arial"/>
              </a:rPr>
              <a:t>:nivel :platino</a:t>
            </a:r>
            <a:endParaRPr/>
          </a:p>
          <a:p>
            <a:pPr lvl="2">
              <a:buSzPct val="45000"/>
              <a:buFont typeface="StarSymbol"/>
              <a:buChar char=""/>
            </a:pPr>
            <a:r>
              <a:rPr lang="es-MX" sz="2400">
                <a:latin typeface="Arial"/>
              </a:rPr>
              <a:t>     </a:t>
            </a:r>
            <a:r>
              <a:rPr lang="es-MX" sz="2400">
                <a:latin typeface="Arial"/>
              </a:rPr>
              <a:t>:limite-credito 100000}  </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Clojure Básico</a:t>
            </a:r>
            <a:endParaRPr/>
          </a:p>
        </p:txBody>
      </p:sp>
      <p:sp>
        <p:nvSpPr>
          <p:cNvPr id="102" name="TextShape 2"/>
          <p:cNvSpPr txBox="1"/>
          <p:nvPr/>
        </p:nvSpPr>
        <p:spPr>
          <a:xfrm>
            <a:off x="461520" y="1811520"/>
            <a:ext cx="9071640" cy="4384440"/>
          </a:xfrm>
          <a:prstGeom prst="rect">
            <a:avLst/>
          </a:prstGeom>
          <a:noFill/>
          <a:ln>
            <a:noFill/>
          </a:ln>
        </p:spPr>
        <p:txBody>
          <a:bodyPr lIns="0" rIns="0" tIns="0" bIns="0"/>
          <a:p>
            <a:pPr lvl="1">
              <a:buSzPct val="75000"/>
              <a:buFont typeface="StarSymbol"/>
              <a:buChar char=""/>
            </a:pPr>
            <a:r>
              <a:rPr lang="es-MX" sz="2800">
                <a:latin typeface="Arial"/>
              </a:rPr>
              <a:t>Sets</a:t>
            </a:r>
            <a:endParaRPr/>
          </a:p>
          <a:p>
            <a:pPr lvl="2">
              <a:buSzPct val="45000"/>
              <a:buFont typeface="StarSymbol"/>
              <a:buChar char=""/>
            </a:pPr>
            <a:r>
              <a:rPr lang="es-MX" sz="2400">
                <a:latin typeface="Arial"/>
              </a:rPr>
              <a:t>Agrupamiento de datos NO repetidos</a:t>
            </a:r>
            <a:endParaRPr/>
          </a:p>
          <a:p>
            <a:pPr lvl="2">
              <a:buSzPct val="45000"/>
              <a:buFont typeface="StarSymbol"/>
              <a:buChar char=""/>
            </a:pPr>
            <a:r>
              <a:rPr lang="es-MX" sz="2400">
                <a:latin typeface="Arial"/>
              </a:rPr>
              <a:t>Se escribe usando #{  }</a:t>
            </a:r>
            <a:endParaRPr/>
          </a:p>
          <a:p>
            <a:pPr lvl="2">
              <a:buSzPct val="45000"/>
              <a:buFont typeface="StarSymbol"/>
              <a:buChar char=""/>
            </a:pPr>
            <a:endParaRPr/>
          </a:p>
          <a:p>
            <a:pPr lvl="2">
              <a:buSzPct val="45000"/>
              <a:buFont typeface="StarSymbol"/>
              <a:buChar char=""/>
            </a:pPr>
            <a:r>
              <a:rPr lang="es-MX" sz="2400">
                <a:latin typeface="Arial"/>
              </a:rPr>
              <a:t>Ej:  #{1 2 3} (Conjunto con los enteros 1, 2 y 3)</a:t>
            </a:r>
            <a:endParaRPr/>
          </a:p>
          <a:p>
            <a:pPr lvl="2">
              <a:buSzPct val="45000"/>
              <a:buFont typeface="StarSymbol"/>
              <a:buChar char=""/>
            </a:pPr>
            <a:r>
              <a:rPr lang="es-MX" sz="2400">
                <a:latin typeface="Arial"/>
              </a:rPr>
              <a:t>      </a:t>
            </a:r>
            <a:r>
              <a:rPr lang="es-MX" sz="2400">
                <a:latin typeface="Arial"/>
              </a:rPr>
              <a:t>#{1 2 3 2} (es un error!! no se pueden repetir)</a:t>
            </a:r>
            <a:endParaRPr/>
          </a:p>
          <a:p>
            <a:pPr lvl="2">
              <a:buSzPct val="45000"/>
              <a:buFont typeface="StarSymbol"/>
              <a:buChar char=""/>
            </a:pPr>
            <a:r>
              <a:rPr lang="es-MX" sz="2400">
                <a:latin typeface="Arial"/>
              </a:rPr>
              <a:t>      </a:t>
            </a:r>
            <a:r>
              <a:rPr lang="es-MX" sz="2400">
                <a:latin typeface="Arial"/>
              </a:rPr>
              <a:t>#{“Juan” 14 true}  (por qué no ;)</a:t>
            </a:r>
            <a:endParaRPr/>
          </a:p>
          <a:p>
            <a:pPr lvl="2">
              <a:buSzPct val="45000"/>
              <a:buFont typeface="StarSymbol"/>
              <a:buChar char=""/>
            </a:pP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Clojure Básico</a:t>
            </a:r>
            <a:endParaRPr/>
          </a:p>
        </p:txBody>
      </p:sp>
      <p:sp>
        <p:nvSpPr>
          <p:cNvPr id="104" name="TextShape 2"/>
          <p:cNvSpPr txBox="1"/>
          <p:nvPr/>
        </p:nvSpPr>
        <p:spPr>
          <a:xfrm>
            <a:off x="504000" y="1769040"/>
            <a:ext cx="9071640" cy="4384440"/>
          </a:xfrm>
          <a:prstGeom prst="rect">
            <a:avLst/>
          </a:prstGeom>
          <a:noFill/>
          <a:ln>
            <a:noFill/>
          </a:ln>
        </p:spPr>
        <p:txBody>
          <a:bodyPr lIns="0" rIns="0" tIns="0" bIns="0"/>
          <a:p>
            <a:pPr lvl="1">
              <a:buSzPct val="75000"/>
              <a:buFont typeface="StarSymbol"/>
              <a:buChar char=""/>
            </a:pPr>
            <a:r>
              <a:rPr lang="es-MX" sz="2800">
                <a:latin typeface="Arial"/>
              </a:rPr>
              <a:t>Listas (estas son muy especiales porque son listas ;)</a:t>
            </a:r>
            <a:endParaRPr/>
          </a:p>
          <a:p>
            <a:pPr lvl="2">
              <a:buSzPct val="45000"/>
              <a:buFont typeface="StarSymbol"/>
              <a:buChar char=""/>
            </a:pPr>
            <a:r>
              <a:rPr lang="es-MX" sz="2400">
                <a:latin typeface="Arial"/>
              </a:rPr>
              <a:t>Agrupamiento de datos sin acceso aleatorio (linked-list)</a:t>
            </a:r>
            <a:endParaRPr/>
          </a:p>
          <a:p>
            <a:pPr lvl="2">
              <a:buSzPct val="45000"/>
              <a:buFont typeface="StarSymbol"/>
              <a:buChar char=""/>
            </a:pPr>
            <a:r>
              <a:rPr lang="es-MX" sz="2400">
                <a:latin typeface="Arial"/>
              </a:rPr>
              <a:t>Solo cuenta con 2 operaciones básicas “primero” y “resto” (first, rest)</a:t>
            </a:r>
            <a:endParaRPr/>
          </a:p>
          <a:p>
            <a:pPr lvl="2">
              <a:buSzPct val="45000"/>
              <a:buFont typeface="StarSymbol"/>
              <a:buChar char=""/>
            </a:pPr>
            <a:r>
              <a:rPr lang="es-MX" sz="2400">
                <a:latin typeface="Arial"/>
              </a:rPr>
              <a:t>Se VEN así:</a:t>
            </a:r>
            <a:endParaRPr/>
          </a:p>
          <a:p>
            <a:pPr lvl="3">
              <a:buSzPct val="75000"/>
              <a:buFont typeface="StarSymbol"/>
              <a:buChar char=""/>
            </a:pPr>
            <a:r>
              <a:rPr lang="es-MX" sz="2000">
                <a:latin typeface="Arial"/>
              </a:rPr>
              <a:t>(1 2 3)      “lista con los enteros 1, 2 y 3”</a:t>
            </a:r>
            <a:endParaRPr/>
          </a:p>
          <a:p>
            <a:pPr lvl="3">
              <a:buSzPct val="75000"/>
              <a:buFont typeface="StarSymbol"/>
              <a:buChar char=""/>
            </a:pPr>
            <a:r>
              <a:rPr lang="es-MX" sz="2000">
                <a:latin typeface="Arial"/>
              </a:rPr>
              <a:t>(“Juan” :platino 100000)  “lista con String, keyword y entero”</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Clojure Básico</a:t>
            </a:r>
            <a:endParaRPr/>
          </a:p>
        </p:txBody>
      </p:sp>
      <p:sp>
        <p:nvSpPr>
          <p:cNvPr id="106"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s-MX" sz="3200">
                <a:latin typeface="Arial"/>
              </a:rPr>
              <a:t>Por qué son LISTAS ??</a:t>
            </a:r>
            <a:endParaRPr/>
          </a:p>
          <a:p>
            <a:pPr lvl="1">
              <a:buSzPct val="75000"/>
              <a:buFont typeface="StarSymbol"/>
              <a:buChar char=""/>
            </a:pPr>
            <a:r>
              <a:rPr lang="es-MX" sz="2800">
                <a:latin typeface="Arial"/>
              </a:rPr>
              <a:t>Cuando el motor de ejecución de clojure se le entrega una lista para ser PROCESDA/EJECUTADA toma el primer elemento de la lista como operador/función y lo ejecuta dandole los siguientes elementos de la lista como argumentos.</a:t>
            </a:r>
            <a:endParaRPr/>
          </a:p>
          <a:p>
            <a:pPr lvl="1">
              <a:buSzPct val="75000"/>
              <a:buFont typeface="StarSymbol"/>
              <a:buChar char=""/>
            </a:pPr>
            <a:r>
              <a:rPr lang="es-MX" sz="2800">
                <a:latin typeface="Arial"/>
              </a:rPr>
              <a:t>Ej:     (+ 1 2)  “Es similar a suma(1,2) o 1+2”</a:t>
            </a:r>
            <a:endParaRPr/>
          </a:p>
          <a:p>
            <a:pPr lvl="1">
              <a:buSzPct val="75000"/>
              <a:buFont typeface="StarSymbol"/>
              <a:buChar char=""/>
            </a:pPr>
            <a:r>
              <a:rPr lang="es-MX" sz="2800">
                <a:latin typeface="Arial"/>
              </a:rPr>
              <a:t>         </a:t>
            </a:r>
            <a:r>
              <a:rPr lang="es-MX" sz="2800">
                <a:latin typeface="Arial"/>
              </a:rPr>
              <a:t>(&gt; 2 3)  “Es false 2 no es mayor que 3”</a:t>
            </a:r>
            <a:endParaRPr/>
          </a:p>
          <a:p>
            <a:pPr lvl="1">
              <a:buSzPct val="75000"/>
              <a:buFont typeface="StarSymbol"/>
              <a:buChar char=""/>
            </a:pPr>
            <a:r>
              <a:rPr lang="es-MX" sz="2800">
                <a:latin typeface="Arial"/>
              </a:rPr>
              <a:t>         </a:t>
            </a:r>
            <a:r>
              <a:rPr lang="es-MX" sz="2800">
                <a:latin typeface="Arial"/>
              </a:rPr>
              <a:t>(if (&gt; 3 2) </a:t>
            </a:r>
            <a:endParaRPr/>
          </a:p>
          <a:p>
            <a:pPr lvl="1">
              <a:buSzPct val="75000"/>
              <a:buFont typeface="StarSymbol"/>
              <a:buChar char=""/>
            </a:pPr>
            <a:r>
              <a:rPr lang="es-MX" sz="2800">
                <a:latin typeface="Arial"/>
              </a:rPr>
              <a:t>            </a:t>
            </a:r>
            <a:r>
              <a:rPr lang="es-MX" sz="2800" u="sng">
                <a:latin typeface="Arial"/>
              </a:rPr>
              <a:t>“</a:t>
            </a:r>
            <a:r>
              <a:rPr lang="es-MX" sz="2800" u="sng">
                <a:latin typeface="Arial"/>
              </a:rPr>
              <a:t>Sí-es-más-grande” </a:t>
            </a:r>
            <a:endParaRPr/>
          </a:p>
          <a:p>
            <a:pPr lvl="1">
              <a:buSzPct val="75000"/>
              <a:buFont typeface="StarSymbol"/>
              <a:buChar char=""/>
            </a:pPr>
            <a:r>
              <a:rPr lang="es-MX" sz="2800">
                <a:latin typeface="Arial"/>
              </a:rPr>
              <a:t>            “</a:t>
            </a:r>
            <a:r>
              <a:rPr lang="es-MX" sz="2800">
                <a:latin typeface="Arial"/>
              </a:rPr>
              <a:t>No-es-más-grande”)</a:t>
            </a:r>
            <a:endParaRPr/>
          </a:p>
          <a:p>
            <a:pPr lvl="1">
              <a:buSzPct val="75000"/>
              <a:buFont typeface="StarSymbol"/>
              <a:buChar char=""/>
            </a:pPr>
            <a:r>
              <a:rPr lang="es-MX" sz="2800">
                <a:latin typeface="Arial"/>
              </a:rPr>
              <a:t> </a:t>
            </a:r>
            <a:r>
              <a:rPr lang="es-MX" sz="2800">
                <a:latin typeface="Arial"/>
              </a:rPr>
              <a:t>(if cond then-value else-value)</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Clojure Básico</a:t>
            </a:r>
            <a:endParaRPr/>
          </a:p>
        </p:txBody>
      </p:sp>
      <p:sp>
        <p:nvSpPr>
          <p:cNvPr id="108"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s-MX" sz="3200">
                <a:latin typeface="Arial"/>
              </a:rPr>
              <a:t>Acceso y manipulación de estructuras de datos</a:t>
            </a:r>
            <a:endParaRPr/>
          </a:p>
          <a:p>
            <a:pPr lvl="1">
              <a:buSzPct val="75000"/>
              <a:buFont typeface="StarSymbol"/>
              <a:buChar char=""/>
            </a:pPr>
            <a:r>
              <a:rPr lang="es-MX" sz="2800">
                <a:latin typeface="Arial"/>
              </a:rPr>
              <a:t>Vectores (usando indice)</a:t>
            </a:r>
            <a:endParaRPr/>
          </a:p>
          <a:p>
            <a:pPr lvl="1">
              <a:buSzPct val="75000"/>
              <a:buFont typeface="StarSymbol"/>
              <a:buChar char=""/>
            </a:pPr>
            <a:r>
              <a:rPr lang="es-MX" sz="2800">
                <a:latin typeface="Arial"/>
              </a:rPr>
              <a:t>         </a:t>
            </a:r>
            <a:r>
              <a:rPr lang="es-MX" sz="2800">
                <a:latin typeface="Arial"/>
              </a:rPr>
              <a:t>Evaluando                              Resultado</a:t>
            </a:r>
            <a:endParaRPr/>
          </a:p>
          <a:p>
            <a:pPr lvl="2">
              <a:buSzPct val="45000"/>
              <a:buFont typeface="StarSymbol"/>
              <a:buChar char=""/>
            </a:pPr>
            <a:r>
              <a:rPr lang="es-MX" sz="2400">
                <a:latin typeface="Arial"/>
              </a:rPr>
              <a:t>(get [1000 2000 3000] 1)                    </a:t>
            </a:r>
            <a:r>
              <a:rPr b="1" lang="es-MX" sz="2400">
                <a:latin typeface="Arial"/>
              </a:rPr>
              <a:t>2000  </a:t>
            </a:r>
            <a:r>
              <a:rPr lang="es-MX" sz="2400">
                <a:latin typeface="Arial"/>
              </a:rPr>
              <a:t>“origen 0”</a:t>
            </a:r>
            <a:endParaRPr/>
          </a:p>
          <a:p>
            <a:pPr lvl="2">
              <a:buSzPct val="45000"/>
              <a:buFont typeface="StarSymbol"/>
              <a:buChar char=""/>
            </a:pPr>
            <a:r>
              <a:rPr lang="es-MX" sz="2400">
                <a:latin typeface="Arial"/>
              </a:rPr>
              <a:t>([“Juan” :platino :caballero 10000] 2)  </a:t>
            </a:r>
            <a:r>
              <a:rPr b="1" lang="es-MX" sz="2400">
                <a:latin typeface="Arial"/>
              </a:rPr>
              <a:t>:caballero</a:t>
            </a:r>
            <a:endParaRPr/>
          </a:p>
          <a:p>
            <a:pPr lvl="3">
              <a:buSzPct val="75000"/>
              <a:buFont typeface="StarSymbol"/>
              <a:buChar char=""/>
            </a:pPr>
            <a:r>
              <a:rPr lang="es-MX" sz="2000">
                <a:latin typeface="Arial"/>
              </a:rPr>
              <a:t>Un vector como primer elemento de la lista lo entiende como “get” en el mismo</a:t>
            </a:r>
            <a:endParaRPr/>
          </a:p>
          <a:p>
            <a:pPr lvl="3">
              <a:buSzPct val="75000"/>
              <a:buFont typeface="StarSymbol"/>
              <a:buChar char=""/>
            </a:pPr>
            <a:endParaRPr/>
          </a:p>
          <a:p>
            <a:pPr lvl="2">
              <a:buSzPct val="45000"/>
              <a:buFont typeface="StarSymbol"/>
              <a:buChar char=""/>
            </a:pP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Clojure Básico</a:t>
            </a:r>
            <a:endParaRPr/>
          </a:p>
        </p:txBody>
      </p:sp>
      <p:sp>
        <p:nvSpPr>
          <p:cNvPr id="110" name="TextShape 2"/>
          <p:cNvSpPr txBox="1"/>
          <p:nvPr/>
        </p:nvSpPr>
        <p:spPr>
          <a:xfrm>
            <a:off x="504000" y="1769040"/>
            <a:ext cx="9071640" cy="4384440"/>
          </a:xfrm>
          <a:prstGeom prst="rect">
            <a:avLst/>
          </a:prstGeom>
          <a:noFill/>
          <a:ln>
            <a:noFill/>
          </a:ln>
        </p:spPr>
        <p:txBody>
          <a:bodyPr lIns="0" rIns="0" tIns="0" bIns="0"/>
          <a:p>
            <a:pPr lvl="1">
              <a:buSzPct val="75000"/>
              <a:buFont typeface="StarSymbol"/>
              <a:buChar char=""/>
            </a:pPr>
            <a:r>
              <a:rPr lang="es-MX" sz="2800">
                <a:latin typeface="Arial"/>
              </a:rPr>
              <a:t>Sets </a:t>
            </a:r>
            <a:endParaRPr/>
          </a:p>
          <a:p>
            <a:pPr lvl="2">
              <a:buSzPct val="45000"/>
              <a:buFont typeface="StarSymbol"/>
              <a:buChar char=""/>
            </a:pPr>
            <a:r>
              <a:rPr lang="es-MX" sz="2400">
                <a:latin typeface="Arial"/>
              </a:rPr>
              <a:t>Los sets pueden ser cuestionados solo en cuanto a pertenencia (existencia)</a:t>
            </a:r>
            <a:endParaRPr/>
          </a:p>
          <a:p>
            <a:pPr lvl="3">
              <a:buSzPct val="75000"/>
              <a:buFont typeface="StarSymbol"/>
              <a:buChar char=""/>
            </a:pPr>
            <a:r>
              <a:rPr lang="es-MX" sz="2000">
                <a:latin typeface="Arial"/>
              </a:rPr>
              <a:t>(get #{10 20 30} 20)                                </a:t>
            </a:r>
            <a:r>
              <a:rPr b="1" lang="es-MX" sz="2000">
                <a:latin typeface="Arial"/>
              </a:rPr>
              <a:t>20</a:t>
            </a:r>
            <a:endParaRPr/>
          </a:p>
          <a:p>
            <a:pPr lvl="3">
              <a:buSzPct val="75000"/>
              <a:buFont typeface="StarSymbol"/>
              <a:buChar char=""/>
            </a:pPr>
            <a:r>
              <a:rPr lang="es-MX" sz="2000">
                <a:latin typeface="Arial"/>
              </a:rPr>
              <a:t>(get #{10 20 30} 0}                                  </a:t>
            </a:r>
            <a:r>
              <a:rPr b="1" lang="es-MX" sz="2000">
                <a:latin typeface="Arial"/>
              </a:rPr>
              <a:t>nil</a:t>
            </a:r>
            <a:endParaRPr/>
          </a:p>
          <a:p>
            <a:pPr lvl="4">
              <a:buSzPct val="45000"/>
              <a:buFont typeface="StarSymbol"/>
              <a:buChar char=""/>
            </a:pPr>
            <a:r>
              <a:rPr lang="es-MX" sz="2000">
                <a:latin typeface="Arial"/>
              </a:rPr>
              <a:t>NO ES EL INDICE SINO EL VALOR!!</a:t>
            </a:r>
            <a:endParaRPr/>
          </a:p>
          <a:p>
            <a:pPr lvl="3">
              <a:buSzPct val="75000"/>
              <a:buFont typeface="StarSymbol"/>
              <a:buChar char=""/>
            </a:pPr>
            <a:r>
              <a:rPr lang="es-MX" sz="2000">
                <a:latin typeface="Arial"/>
              </a:rPr>
              <a:t>(#{“juan” “pedro” “luis”} “luis”)                 </a:t>
            </a:r>
            <a:r>
              <a:rPr b="1" lang="es-MX" sz="2000">
                <a:latin typeface="Arial"/>
              </a:rPr>
              <a:t>“luis”</a:t>
            </a:r>
            <a:endParaRPr/>
          </a:p>
          <a:p>
            <a:pPr lvl="4">
              <a:buSzPct val="45000"/>
              <a:buFont typeface="StarSymbol"/>
              <a:buChar char=""/>
            </a:pPr>
            <a:r>
              <a:rPr lang="es-MX" sz="2000">
                <a:latin typeface="Arial"/>
              </a:rPr>
              <a:t>Operación por defecto es </a:t>
            </a:r>
            <a:r>
              <a:rPr b="1" lang="es-MX" sz="2000">
                <a:latin typeface="Arial"/>
              </a:rPr>
              <a:t>¿es miembro?</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Clojure Básico</a:t>
            </a:r>
            <a:endParaRPr/>
          </a:p>
        </p:txBody>
      </p:sp>
      <p:sp>
        <p:nvSpPr>
          <p:cNvPr id="112" name="TextShape 2"/>
          <p:cNvSpPr txBox="1"/>
          <p:nvPr/>
        </p:nvSpPr>
        <p:spPr>
          <a:xfrm>
            <a:off x="461880" y="1811520"/>
            <a:ext cx="9071640" cy="4384440"/>
          </a:xfrm>
          <a:prstGeom prst="rect">
            <a:avLst/>
          </a:prstGeom>
          <a:noFill/>
          <a:ln>
            <a:noFill/>
          </a:ln>
        </p:spPr>
        <p:txBody>
          <a:bodyPr lIns="0" rIns="0" tIns="0" bIns="0"/>
          <a:p>
            <a:pPr lvl="1">
              <a:buSzPct val="75000"/>
              <a:buFont typeface="StarSymbol"/>
              <a:buChar char=""/>
            </a:pPr>
            <a:r>
              <a:rPr lang="es-MX" sz="2800">
                <a:latin typeface="Arial"/>
              </a:rPr>
              <a:t>Mapas</a:t>
            </a:r>
            <a:endParaRPr/>
          </a:p>
          <a:p>
            <a:pPr lvl="2">
              <a:buSzPct val="45000"/>
              <a:buFont typeface="StarSymbol"/>
              <a:buChar char=""/>
            </a:pPr>
            <a:r>
              <a:rPr lang="es-MX" sz="2400">
                <a:latin typeface="Arial"/>
              </a:rPr>
              <a:t>Los mapas responden buscando la llave proporcionada y regresando el valor asociado o nil si la llave no existe en el SET de llaves</a:t>
            </a:r>
            <a:endParaRPr/>
          </a:p>
          <a:p>
            <a:pPr lvl="3">
              <a:buSzPct val="75000"/>
              <a:buFont typeface="StarSymbol"/>
              <a:buChar char=""/>
            </a:pPr>
            <a:r>
              <a:rPr lang="es-MX" sz="2000">
                <a:latin typeface="Arial"/>
              </a:rPr>
              <a:t>(get {:nombre “Juas” </a:t>
            </a:r>
            <a:endParaRPr/>
          </a:p>
          <a:p>
            <a:pPr lvl="3">
              <a:buSzPct val="75000"/>
              <a:buFont typeface="StarSymbol"/>
              <a:buChar char=""/>
            </a:pPr>
            <a:r>
              <a:rPr lang="es-MX" sz="2000">
                <a:latin typeface="Arial"/>
              </a:rPr>
              <a:t>        </a:t>
            </a:r>
            <a:r>
              <a:rPr lang="es-MX" sz="2000">
                <a:latin typeface="Arial"/>
              </a:rPr>
              <a:t>:paterno “Perez”</a:t>
            </a:r>
            <a:endParaRPr/>
          </a:p>
          <a:p>
            <a:pPr lvl="3">
              <a:buSzPct val="75000"/>
              <a:buFont typeface="StarSymbol"/>
              <a:buChar char=""/>
            </a:pPr>
            <a:r>
              <a:rPr lang="es-MX" sz="2000">
                <a:latin typeface="Arial"/>
              </a:rPr>
              <a:t>        </a:t>
            </a:r>
            <a:r>
              <a:rPr lang="es-MX" sz="2000">
                <a:latin typeface="Arial"/>
              </a:rPr>
              <a:t>:nivel      :platino} :paterno)                  </a:t>
            </a:r>
            <a:r>
              <a:rPr b="1" lang="es-MX" sz="2000">
                <a:latin typeface="Arial"/>
              </a:rPr>
              <a:t>“Perez”</a:t>
            </a:r>
            <a:endParaRPr/>
          </a:p>
          <a:p>
            <a:pPr lvl="3">
              <a:buSzPct val="75000"/>
              <a:buFont typeface="StarSymbol"/>
              <a:buChar char=""/>
            </a:pPr>
            <a:endParaRPr/>
          </a:p>
          <a:p>
            <a:pPr lvl="3">
              <a:buSzPct val="75000"/>
              <a:buFont typeface="StarSymbol"/>
              <a:buChar char=""/>
            </a:pPr>
            <a:r>
              <a:rPr lang="es-MX" sz="2000">
                <a:latin typeface="Arial"/>
              </a:rPr>
              <a:t>({:uno 1 :dos 2 :tres 3} :tres)                       </a:t>
            </a:r>
            <a:r>
              <a:rPr lang="es-MX" sz="2000">
                <a:latin typeface="Arial"/>
              </a:rPr>
              <a:t>	</a:t>
            </a:r>
            <a:r>
              <a:rPr b="1" lang="es-MX" sz="2000">
                <a:latin typeface="Arial"/>
              </a:rPr>
              <a:t>3</a:t>
            </a:r>
            <a:endParaRPr/>
          </a:p>
          <a:p>
            <a:pPr lvl="3">
              <a:buSzPct val="75000"/>
              <a:buFont typeface="StarSymbol"/>
              <a:buChar char=""/>
            </a:pPr>
            <a:endParaRPr/>
          </a:p>
          <a:p>
            <a:pPr lvl="3">
              <a:buSzPct val="75000"/>
              <a:buFont typeface="StarSymbol"/>
              <a:buChar char=""/>
            </a:pPr>
            <a:r>
              <a:rPr lang="es-MX" sz="2000">
                <a:latin typeface="Arial"/>
              </a:rPr>
              <a:t>(:dos {:uno 1 :dos 2 :tres 2})</a:t>
            </a:r>
            <a:r>
              <a:rPr b="1" lang="es-MX" sz="2000">
                <a:latin typeface="Arial"/>
              </a:rPr>
              <a:t>                      </a:t>
            </a:r>
            <a:r>
              <a:rPr b="1" lang="es-MX" sz="2000">
                <a:latin typeface="Arial"/>
              </a:rPr>
              <a:t>	</a:t>
            </a:r>
            <a:r>
              <a:rPr b="1" lang="es-MX" sz="2000">
                <a:latin typeface="Arial"/>
              </a:rPr>
              <a:t>2</a:t>
            </a:r>
            <a:r>
              <a:rPr lang="es-MX" sz="2000">
                <a:latin typeface="Arial"/>
              </a:rPr>
              <a:t>      </a:t>
            </a:r>
            <a:endParaRPr/>
          </a:p>
          <a:p>
            <a:pPr lvl="3">
              <a:buSzPct val="75000"/>
              <a:buFont typeface="StarSymbol"/>
              <a:buChar char=""/>
            </a:pPr>
            <a:r>
              <a:rPr lang="es-MX" sz="2000">
                <a:latin typeface="Arial"/>
              </a:rPr>
              <a:t>    </a:t>
            </a:r>
            <a:r>
              <a:rPr lang="es-MX" sz="2000">
                <a:latin typeface="Arial"/>
              </a:rPr>
              <a:t>¿cual es la función? ¿por qué? ¿para qué?</a:t>
            </a:r>
            <a:endParaRPr/>
          </a:p>
          <a:p>
            <a:pPr lvl="3">
              <a:buSzPct val="75000"/>
              <a:buFont typeface="StarSymbol"/>
              <a:buChar char=""/>
            </a:pPr>
            <a:r>
              <a:rPr b="1" lang="es-MX" sz="2000">
                <a:latin typeface="Arial"/>
              </a:rPr>
              <a:t>Más adelante...</a:t>
            </a:r>
            <a:r>
              <a:rPr lang="es-MX" sz="2000">
                <a:latin typeface="Arial"/>
              </a:rPr>
              <a:t>         </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Ambiente</a:t>
            </a:r>
            <a:endParaRPr/>
          </a:p>
        </p:txBody>
      </p:sp>
      <p:sp>
        <p:nvSpPr>
          <p:cNvPr id="78"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s-MX" sz="3200">
                <a:latin typeface="Arial"/>
              </a:rPr>
              <a:t>Instalar Light Table </a:t>
            </a:r>
            <a:r>
              <a:rPr lang="es-MX" sz="3200">
                <a:latin typeface="Arial"/>
              </a:rPr>
              <a:t>http://lighttable.com/</a:t>
            </a:r>
            <a:endParaRPr/>
          </a:p>
          <a:p>
            <a:pPr>
              <a:buSzPct val="45000"/>
              <a:buFont typeface="StarSymbol"/>
              <a:buChar char=""/>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504000" y="301320"/>
            <a:ext cx="9071640" cy="1262160"/>
          </a:xfrm>
          <a:prstGeom prst="rect">
            <a:avLst/>
          </a:prstGeom>
          <a:noFill/>
          <a:ln>
            <a:noFill/>
          </a:ln>
        </p:spPr>
        <p:txBody>
          <a:bodyPr lIns="0" rIns="0" tIns="0" bIns="0" anchor="ctr"/>
          <a:p>
            <a:pPr algn="ctr"/>
            <a:endParaRPr/>
          </a:p>
        </p:txBody>
      </p:sp>
      <p:sp>
        <p:nvSpPr>
          <p:cNvPr id="114" name="TextShape 2"/>
          <p:cNvSpPr txBox="1"/>
          <p:nvPr/>
        </p:nvSpPr>
        <p:spPr>
          <a:xfrm>
            <a:off x="504000" y="1769040"/>
            <a:ext cx="9071640" cy="4384440"/>
          </a:xfrm>
          <a:prstGeom prst="rect">
            <a:avLst/>
          </a:prstGeom>
          <a:noFill/>
          <a:ln>
            <a:noFill/>
          </a:ln>
        </p:spPr>
        <p:txBody>
          <a:bodyPr lIns="0" rIns="0" tIns="0" bIns="0"/>
          <a:p>
            <a:pPr lvl="1">
              <a:buSzPct val="75000"/>
              <a:buFont typeface="StarSymbol"/>
              <a:buChar char=""/>
            </a:pPr>
            <a:r>
              <a:rPr lang="es-MX" sz="2800">
                <a:latin typeface="Arial"/>
              </a:rPr>
              <a:t>Listas</a:t>
            </a:r>
            <a:endParaRPr/>
          </a:p>
          <a:p>
            <a:pPr lvl="2">
              <a:buSzPct val="45000"/>
              <a:buFont typeface="StarSymbol"/>
              <a:buChar char=""/>
            </a:pPr>
            <a:r>
              <a:rPr lang="es-MX" sz="2400">
                <a:latin typeface="Arial"/>
              </a:rPr>
              <a:t>(get (1 2 3) 2)           ERROR</a:t>
            </a:r>
            <a:endParaRPr/>
          </a:p>
          <a:p>
            <a:pPr lvl="2">
              <a:buSzPct val="45000"/>
              <a:buFont typeface="StarSymbol"/>
              <a:buChar char=""/>
            </a:pPr>
            <a:r>
              <a:rPr lang="es-MX" sz="2400">
                <a:latin typeface="Arial"/>
              </a:rPr>
              <a:t>(first (1 2 3))                </a:t>
            </a:r>
            <a:r>
              <a:rPr b="1" lang="es-MX" sz="2400">
                <a:latin typeface="Arial"/>
              </a:rPr>
              <a:t>1</a:t>
            </a:r>
            <a:endParaRPr/>
          </a:p>
          <a:p>
            <a:pPr lvl="2">
              <a:buSzPct val="45000"/>
              <a:buFont typeface="StarSymbol"/>
              <a:buChar char=""/>
            </a:pPr>
            <a:r>
              <a:rPr lang="es-MX" sz="2400">
                <a:latin typeface="Arial"/>
              </a:rPr>
              <a:t>(rest (1 2 3))               </a:t>
            </a:r>
            <a:r>
              <a:rPr b="1" lang="es-MX" sz="2400">
                <a:latin typeface="Arial"/>
              </a:rPr>
              <a:t>(2 3)</a:t>
            </a:r>
            <a:endParaRPr/>
          </a:p>
          <a:p>
            <a:pPr lvl="2">
              <a:buSzPct val="45000"/>
              <a:buFont typeface="StarSymbol"/>
              <a:buChar char=""/>
            </a:pPr>
            <a:endParaRPr/>
          </a:p>
          <a:p>
            <a:pPr lvl="2">
              <a:buSzPct val="45000"/>
              <a:buFont typeface="StarSymbol"/>
              <a:buChar char=""/>
            </a:pPr>
            <a:r>
              <a:rPr b="1" lang="es-MX" sz="2400">
                <a:latin typeface="Arial"/>
              </a:rPr>
              <a:t>¿por qué no jala????</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Clojure Básico</a:t>
            </a:r>
            <a:endParaRPr/>
          </a:p>
        </p:txBody>
      </p:sp>
      <p:sp>
        <p:nvSpPr>
          <p:cNvPr id="116" name="TextShape 2"/>
          <p:cNvSpPr txBox="1"/>
          <p:nvPr/>
        </p:nvSpPr>
        <p:spPr>
          <a:xfrm>
            <a:off x="504000" y="1769040"/>
            <a:ext cx="9071640" cy="4384440"/>
          </a:xfrm>
          <a:prstGeom prst="rect">
            <a:avLst/>
          </a:prstGeom>
          <a:noFill/>
          <a:ln>
            <a:noFill/>
          </a:ln>
        </p:spPr>
        <p:txBody>
          <a:bodyPr lIns="0" rIns="0" tIns="0" bIns="0"/>
          <a:p>
            <a:pPr lvl="1">
              <a:buSzPct val="75000"/>
              <a:buFont typeface="StarSymbol"/>
              <a:buChar char=""/>
            </a:pPr>
            <a:r>
              <a:rPr lang="es-MX" sz="2800">
                <a:latin typeface="Arial"/>
              </a:rPr>
              <a:t>Listas</a:t>
            </a:r>
            <a:endParaRPr/>
          </a:p>
          <a:p>
            <a:pPr lvl="2">
              <a:buSzPct val="45000"/>
              <a:buFont typeface="StarSymbol"/>
              <a:buChar char=""/>
            </a:pPr>
            <a:r>
              <a:rPr lang="es-MX" sz="2400">
                <a:latin typeface="Arial"/>
              </a:rPr>
              <a:t>(get (list 1 2 3) 2)           ERROR</a:t>
            </a:r>
            <a:endParaRPr/>
          </a:p>
          <a:p>
            <a:pPr lvl="2">
              <a:buSzPct val="45000"/>
              <a:buFont typeface="StarSymbol"/>
              <a:buChar char=""/>
            </a:pPr>
            <a:r>
              <a:rPr lang="es-MX" sz="2400">
                <a:latin typeface="Arial"/>
              </a:rPr>
              <a:t>(first (list 1 2 3))                </a:t>
            </a:r>
            <a:r>
              <a:rPr b="1" lang="es-MX" sz="2400">
                <a:latin typeface="Arial"/>
              </a:rPr>
              <a:t>1</a:t>
            </a:r>
            <a:endParaRPr/>
          </a:p>
          <a:p>
            <a:pPr lvl="2">
              <a:buSzPct val="45000"/>
              <a:buFont typeface="StarSymbol"/>
              <a:buChar char=""/>
            </a:pPr>
            <a:r>
              <a:rPr lang="es-MX" sz="2400">
                <a:latin typeface="Arial"/>
              </a:rPr>
              <a:t>(rest '(1 2 3))               </a:t>
            </a:r>
            <a:r>
              <a:rPr b="1" lang="es-MX" sz="2400">
                <a:latin typeface="Arial"/>
              </a:rPr>
              <a:t>(2 3)</a:t>
            </a:r>
            <a:endParaRPr/>
          </a:p>
          <a:p>
            <a:pPr lvl="2">
              <a:buSzPct val="45000"/>
              <a:buFont typeface="StarSymbol"/>
              <a:buChar char=""/>
            </a:pPr>
            <a:r>
              <a:rPr lang="es-MX" sz="2400">
                <a:latin typeface="Arial"/>
              </a:rPr>
              <a:t>  </a:t>
            </a:r>
            <a:r>
              <a:rPr lang="es-MX" sz="2400">
                <a:latin typeface="Arial"/>
              </a:rPr>
              <a:t>ojo ^ no se abre y cierra solo indica ES LISTA NO PROCESES</a:t>
            </a:r>
            <a:endParaRPr/>
          </a:p>
          <a:p>
            <a:pPr lvl="2">
              <a:buSzPct val="45000"/>
              <a:buFont typeface="StarSymbol"/>
              <a:buChar char=""/>
            </a:pPr>
            <a:endParaRPr/>
          </a:p>
          <a:p>
            <a:pPr lvl="2">
              <a:buSzPct val="45000"/>
              <a:buFont typeface="StarSymbol"/>
              <a:buChar char=""/>
            </a:pPr>
            <a:r>
              <a:rPr b="1" lang="es-MX" sz="2400">
                <a:latin typeface="Arial"/>
              </a:rPr>
              <a:t>AHORA SÍ !</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Clojure Básico</a:t>
            </a:r>
            <a:endParaRPr/>
          </a:p>
        </p:txBody>
      </p:sp>
      <p:sp>
        <p:nvSpPr>
          <p:cNvPr id="118"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s-MX" sz="3200">
                <a:latin typeface="Arial"/>
              </a:rPr>
              <a:t>Faltan los symbolos !!!</a:t>
            </a:r>
            <a:endParaRPr/>
          </a:p>
          <a:p>
            <a:pPr>
              <a:buSzPct val="45000"/>
              <a:buFont typeface="StarSymbol"/>
              <a:buChar char=""/>
            </a:pPr>
            <a:r>
              <a:rPr lang="es-MX" sz="3200">
                <a:latin typeface="Arial"/>
              </a:rPr>
              <a:t>¿Qué son?  </a:t>
            </a:r>
            <a:endParaRPr/>
          </a:p>
          <a:p>
            <a:pPr lvl="1">
              <a:buSzPct val="75000"/>
              <a:buFont typeface="StarSymbol"/>
              <a:buChar char=""/>
            </a:pPr>
            <a:r>
              <a:rPr lang="es-MX" sz="2800">
                <a:latin typeface="Arial"/>
              </a:rPr>
              <a:t>Identificadores que se asocian a un valor</a:t>
            </a:r>
            <a:endParaRPr/>
          </a:p>
          <a:p>
            <a:pPr>
              <a:buSzPct val="45000"/>
              <a:buFont typeface="StarSymbol"/>
              <a:buChar char=""/>
            </a:pPr>
            <a:r>
              <a:rPr lang="es-MX" sz="3200">
                <a:latin typeface="Arial"/>
              </a:rPr>
              <a:t>¿Cómo?</a:t>
            </a:r>
            <a:endParaRPr/>
          </a:p>
          <a:p>
            <a:pPr lvl="1">
              <a:buSzPct val="75000"/>
              <a:buFont typeface="StarSymbol"/>
              <a:buChar char=""/>
            </a:pPr>
            <a:r>
              <a:rPr lang="es-MX" sz="2800">
                <a:latin typeface="Arial"/>
              </a:rPr>
              <a:t>(def pi 3.1416)</a:t>
            </a:r>
            <a:endParaRPr/>
          </a:p>
          <a:p>
            <a:pPr lvl="2">
              <a:buSzPct val="45000"/>
              <a:buFont typeface="StarSymbol"/>
              <a:buChar char=""/>
            </a:pPr>
            <a:r>
              <a:rPr lang="es-MX" sz="2400">
                <a:latin typeface="Arial"/>
              </a:rPr>
              <a:t>Asocia al simbolo “pi” con el número 3.1416</a:t>
            </a:r>
            <a:endParaRPr/>
          </a:p>
          <a:p>
            <a:pPr lvl="2">
              <a:buSzPct val="45000"/>
              <a:buFont typeface="StarSymbol"/>
              <a:buChar char=""/>
            </a:pPr>
            <a:r>
              <a:rPr lang="es-MX" sz="2400">
                <a:latin typeface="Arial"/>
              </a:rPr>
              <a:t>Son intercambiables:</a:t>
            </a:r>
            <a:endParaRPr/>
          </a:p>
          <a:p>
            <a:pPr lvl="2">
              <a:buSzPct val="45000"/>
              <a:buFont typeface="StarSymbol"/>
              <a:buChar char=""/>
            </a:pPr>
            <a:r>
              <a:rPr lang="es-MX" sz="2400">
                <a:latin typeface="Arial"/>
              </a:rPr>
              <a:t>    </a:t>
            </a:r>
            <a:r>
              <a:rPr lang="es-MX" sz="2400">
                <a:latin typeface="Arial"/>
              </a:rPr>
              <a:t>(+ 2 pi)        ===&gt;   5.1416</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Clojure Básico</a:t>
            </a:r>
            <a:endParaRPr/>
          </a:p>
        </p:txBody>
      </p:sp>
      <p:sp>
        <p:nvSpPr>
          <p:cNvPr id="120"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s-MX" sz="3200">
                <a:latin typeface="Arial"/>
              </a:rPr>
              <a:t>Uso de vectores para aparejar (binding)  símbolos con valores</a:t>
            </a:r>
            <a:endParaRPr/>
          </a:p>
          <a:p>
            <a:pPr lvl="1">
              <a:buSzPct val="75000"/>
              <a:buFont typeface="StarSymbol"/>
              <a:buChar char=""/>
            </a:pPr>
            <a:r>
              <a:rPr lang="es-MX" sz="2800">
                <a:latin typeface="Arial"/>
              </a:rPr>
              <a:t>En el lenguaje clojure con frecuencia se usa a un vector con PARAJAS simbolo ↔ valor para indicar la asociación del símbolo con el valor.</a:t>
            </a:r>
            <a:endParaRPr/>
          </a:p>
          <a:p>
            <a:pPr lvl="1">
              <a:buSzPct val="75000"/>
              <a:buFont typeface="StarSymbol"/>
              <a:buChar char=""/>
            </a:pPr>
            <a:r>
              <a:rPr lang="es-MX" sz="2800">
                <a:latin typeface="Arial"/>
              </a:rPr>
              <a:t>“</a:t>
            </a:r>
            <a:r>
              <a:rPr lang="es-MX" sz="2800">
                <a:latin typeface="Arial"/>
              </a:rPr>
              <a:t>def” se usa para hacer una asociación Global (se usa y se debe usar POCO)</a:t>
            </a:r>
            <a:endParaRPr/>
          </a:p>
          <a:p>
            <a:pPr lvl="2">
              <a:buSzPct val="45000"/>
              <a:buFont typeface="StarSymbol"/>
              <a:buChar char=""/>
            </a:pPr>
            <a:r>
              <a:rPr lang="es-MX" sz="2400">
                <a:latin typeface="Arial"/>
              </a:rPr>
              <a:t>(def e 2.718281)</a:t>
            </a:r>
            <a:endParaRPr/>
          </a:p>
          <a:p>
            <a:pPr lvl="1">
              <a:buSzPct val="75000"/>
              <a:buFont typeface="StarSymbol"/>
              <a:buChar char=""/>
            </a:pPr>
            <a:r>
              <a:rPr lang="es-MX" sz="2800">
                <a:latin typeface="Arial"/>
              </a:rPr>
              <a:t>“</a:t>
            </a:r>
            <a:r>
              <a:rPr lang="es-MX" sz="2800">
                <a:latin typeface="Arial"/>
              </a:rPr>
              <a:t>let” asocia símbolos a valores en un contexto</a:t>
            </a:r>
            <a:endParaRPr/>
          </a:p>
          <a:p>
            <a:pPr lvl="2">
              <a:buSzPct val="45000"/>
              <a:buFont typeface="StarSymbol"/>
              <a:buChar char=""/>
            </a:pPr>
            <a:r>
              <a:rPr lang="es-MX" sz="2400">
                <a:latin typeface="Arial"/>
              </a:rPr>
              <a:t>(let [radio 5</a:t>
            </a:r>
            <a:endParaRPr/>
          </a:p>
          <a:p>
            <a:pPr lvl="2">
              <a:buSzPct val="45000"/>
              <a:buFont typeface="StarSymbol"/>
              <a:buChar char=""/>
            </a:pPr>
            <a:r>
              <a:rPr lang="es-MX" sz="2400">
                <a:latin typeface="Arial"/>
              </a:rPr>
              <a:t>       </a:t>
            </a:r>
            <a:r>
              <a:rPr lang="es-MX" sz="2400">
                <a:latin typeface="Arial"/>
              </a:rPr>
              <a:t>pi   3.14]</a:t>
            </a:r>
            <a:endParaRPr/>
          </a:p>
          <a:p>
            <a:pPr lvl="2">
              <a:buSzPct val="45000"/>
              <a:buFont typeface="StarSymbol"/>
              <a:buChar char=""/>
            </a:pPr>
            <a:r>
              <a:rPr lang="es-MX" sz="2400">
                <a:latin typeface="Arial"/>
              </a:rPr>
              <a:t>   </a:t>
            </a:r>
            <a:r>
              <a:rPr b="1" lang="es-MX" sz="2400">
                <a:latin typeface="Arial"/>
              </a:rPr>
              <a:t>(* pi (* radio radio))</a:t>
            </a:r>
            <a:endParaRPr/>
          </a:p>
          <a:p>
            <a:pPr lvl="2">
              <a:buSzPct val="45000"/>
              <a:buFont typeface="StarSymbol"/>
              <a:buChar char=""/>
            </a:pPr>
            <a:r>
              <a:rPr lang="es-MX" sz="2400">
                <a:latin typeface="Arial"/>
              </a:rPr>
              <a:t> </a:t>
            </a:r>
            <a:r>
              <a:rPr lang="es-MX" sz="2400">
                <a:latin typeface="Arial"/>
              </a:rPr>
              <a:t>)   ; a) en cuanto se cierra el paréntesis del let los símbolos ya no están definidos</a:t>
            </a:r>
            <a:endParaRPr/>
          </a:p>
          <a:p>
            <a:pPr lvl="2">
              <a:buSzPct val="45000"/>
              <a:buFont typeface="StarSymbol"/>
              <a:buChar char=""/>
            </a:pPr>
            <a:r>
              <a:rPr lang="es-MX" sz="2400">
                <a:latin typeface="Arial"/>
              </a:rPr>
              <a:t>     </a:t>
            </a:r>
            <a:r>
              <a:rPr lang="es-MX" sz="2400">
                <a:latin typeface="Arial"/>
              </a:rPr>
              <a:t>;  b) el valor total de la expresión let toma la última forma ejecutada</a:t>
            </a:r>
            <a:endParaRPr/>
          </a:p>
          <a:p>
            <a:pPr lvl="2">
              <a:buSzPct val="45000"/>
              <a:buFont typeface="StarSymbol"/>
              <a:buChar char=""/>
            </a:pPr>
            <a:r>
              <a:rPr lang="es-MX" sz="2400">
                <a:latin typeface="Arial"/>
              </a:rPr>
              <a:t>     </a:t>
            </a:r>
            <a:r>
              <a:rPr lang="es-MX" sz="2400">
                <a:latin typeface="Arial"/>
              </a:rPr>
              <a:t>;  c) el punto y coma se usa para comentarios hasta el cambio de linea</a:t>
            </a:r>
            <a:endParaRPr/>
          </a:p>
          <a:p>
            <a:pPr lvl="2">
              <a:buSzPct val="45000"/>
              <a:buFont typeface="StarSymbol"/>
              <a:buChar char=""/>
            </a:pPr>
            <a:r>
              <a:rPr lang="es-MX" sz="2400">
                <a:latin typeface="Arial"/>
              </a:rPr>
              <a:t>     </a:t>
            </a:r>
            <a:r>
              <a:rPr lang="es-MX" sz="2400">
                <a:latin typeface="Arial"/>
              </a:rPr>
              <a:t>;  d) sí las estructuras se llaman formas</a:t>
            </a:r>
            <a:endParaRPr/>
          </a:p>
          <a:p>
            <a:pPr lvl="2">
              <a:buSzPct val="45000"/>
              <a:buFont typeface="StarSymbol"/>
              <a:buChar char=""/>
            </a:pPr>
            <a:r>
              <a:rPr lang="es-MX" sz="2400">
                <a:latin typeface="Arial"/>
              </a:rPr>
              <a:t>     </a:t>
            </a:r>
            <a:r>
              <a:rPr lang="es-MX" sz="2400">
                <a:latin typeface="Arial"/>
              </a:rPr>
              <a:t>;  e) la forma let termina “valiendo” 78.75 </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Clojure Básico</a:t>
            </a:r>
            <a:endParaRPr/>
          </a:p>
        </p:txBody>
      </p:sp>
      <p:sp>
        <p:nvSpPr>
          <p:cNvPr id="122"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s-MX" sz="3200">
                <a:latin typeface="Arial"/>
              </a:rPr>
              <a:t>Uso del vectores para nombrar parámetros</a:t>
            </a:r>
            <a:endParaRPr/>
          </a:p>
          <a:p>
            <a:pPr lvl="1">
              <a:buSzPct val="75000"/>
              <a:buFont typeface="StarSymbol"/>
              <a:buChar char=""/>
            </a:pPr>
            <a:r>
              <a:rPr lang="es-MX" sz="2800">
                <a:latin typeface="Arial"/>
              </a:rPr>
              <a:t>(def cuadrado (fn [n]</a:t>
            </a:r>
            <a:endParaRPr/>
          </a:p>
          <a:p>
            <a:pPr lvl="1">
              <a:buSzPct val="75000"/>
              <a:buFont typeface="StarSymbol"/>
              <a:buChar char=""/>
            </a:pPr>
            <a:r>
              <a:rPr lang="es-MX" sz="2800">
                <a:latin typeface="Arial"/>
              </a:rPr>
              <a:t>                         </a:t>
            </a:r>
            <a:r>
              <a:rPr lang="es-MX" sz="2800">
                <a:latin typeface="Arial"/>
              </a:rPr>
              <a:t>(* n n)))</a:t>
            </a:r>
            <a:endParaRPr/>
          </a:p>
          <a:p>
            <a:pPr lvl="1">
              <a:buSzPct val="75000"/>
              <a:buFont typeface="StarSymbol"/>
              <a:buChar char=""/>
            </a:pPr>
            <a:endParaRPr/>
          </a:p>
          <a:p>
            <a:pPr lvl="1">
              <a:buSzPct val="75000"/>
              <a:buFont typeface="StarSymbol"/>
              <a:buChar char=""/>
            </a:pPr>
            <a:r>
              <a:rPr lang="es-MX" sz="2800">
                <a:latin typeface="Arial"/>
              </a:rPr>
              <a:t>fn CREA una función con ARITY 1 (un parámetro) que asocia al símbolo n, la función es asociada al símbolo cuadrado, para usarlo:</a:t>
            </a:r>
            <a:endParaRPr/>
          </a:p>
          <a:p>
            <a:pPr lvl="1">
              <a:buSzPct val="75000"/>
              <a:buFont typeface="StarSymbol"/>
              <a:buChar char=""/>
            </a:pPr>
            <a:r>
              <a:rPr lang="es-MX" sz="2800">
                <a:latin typeface="Arial"/>
              </a:rPr>
              <a:t>      </a:t>
            </a:r>
            <a:r>
              <a:rPr lang="es-MX" sz="2800">
                <a:latin typeface="Arial"/>
              </a:rPr>
              <a:t>(cuadrado 4)        →    </a:t>
            </a:r>
            <a:r>
              <a:rPr b="1" lang="es-MX" sz="2800">
                <a:latin typeface="Arial"/>
              </a:rPr>
              <a:t>16</a:t>
            </a:r>
            <a:endParaRPr/>
          </a:p>
          <a:p>
            <a:pPr lvl="1">
              <a:buSzPct val="75000"/>
              <a:buFont typeface="StarSymbol"/>
              <a:buChar char=""/>
            </a:pPr>
            <a:endParaRPr/>
          </a:p>
          <a:p>
            <a:pPr lvl="1">
              <a:buSzPct val="75000"/>
              <a:buFont typeface="StarSymbol"/>
              <a:buChar char=""/>
            </a:pPr>
            <a:r>
              <a:rPr b="1" lang="es-MX" sz="2800">
                <a:latin typeface="Arial"/>
              </a:rPr>
              <a:t>(</a:t>
            </a:r>
            <a:r>
              <a:rPr b="1" lang="es-MX" sz="2800" u="sng">
                <a:latin typeface="Arial"/>
              </a:rPr>
              <a:t>(fn [a b] (+ a b))</a:t>
            </a:r>
            <a:r>
              <a:rPr b="1" lang="es-MX" sz="2800">
                <a:latin typeface="Arial"/>
              </a:rPr>
              <a:t> 3 9)   → 12</a:t>
            </a:r>
            <a:endParaRPr/>
          </a:p>
          <a:p>
            <a:pPr lvl="1">
              <a:buSzPct val="75000"/>
              <a:buFont typeface="StarSymbol"/>
              <a:buChar char=""/>
            </a:pPr>
            <a:r>
              <a:rPr lang="es-MX" sz="2800">
                <a:latin typeface="Arial"/>
              </a:rPr>
              <a:t>    </a:t>
            </a:r>
            <a:r>
              <a:rPr lang="es-MX" sz="2800">
                <a:latin typeface="Arial"/>
              </a:rPr>
              <a:t>El símbolo a se asocia al valor 3, b al 9 el resultado 12</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Clojure Básico</a:t>
            </a:r>
            <a:endParaRPr/>
          </a:p>
        </p:txBody>
      </p:sp>
      <p:sp>
        <p:nvSpPr>
          <p:cNvPr id="124" name="TextShape 2"/>
          <p:cNvSpPr txBox="1"/>
          <p:nvPr/>
        </p:nvSpPr>
        <p:spPr>
          <a:xfrm>
            <a:off x="308880" y="1805760"/>
            <a:ext cx="9071640" cy="4384440"/>
          </a:xfrm>
          <a:prstGeom prst="rect">
            <a:avLst/>
          </a:prstGeom>
          <a:noFill/>
          <a:ln>
            <a:noFill/>
          </a:ln>
        </p:spPr>
        <p:txBody>
          <a:bodyPr lIns="0" rIns="0" tIns="0" bIns="0"/>
          <a:p>
            <a:pPr>
              <a:buSzPct val="45000"/>
              <a:buFont typeface="StarSymbol"/>
              <a:buChar char=""/>
            </a:pPr>
            <a:r>
              <a:rPr lang="es-MX" sz="3200">
                <a:latin typeface="Arial"/>
              </a:rPr>
              <a:t>(def nombre (fn [params...] body))</a:t>
            </a:r>
            <a:endParaRPr/>
          </a:p>
          <a:p>
            <a:pPr>
              <a:buSzPct val="45000"/>
              <a:buFont typeface="StarSymbol"/>
              <a:buChar char=""/>
            </a:pPr>
            <a:r>
              <a:rPr lang="es-MX" sz="3200">
                <a:latin typeface="Arial"/>
              </a:rPr>
              <a:t>(defn nombre [params...]</a:t>
            </a:r>
            <a:endParaRPr/>
          </a:p>
          <a:p>
            <a:pPr>
              <a:buSzPct val="45000"/>
              <a:buFont typeface="StarSymbol"/>
              <a:buChar char=""/>
            </a:pPr>
            <a:r>
              <a:rPr lang="es-MX" sz="3200">
                <a:latin typeface="Arial"/>
              </a:rPr>
              <a:t>    </a:t>
            </a:r>
            <a:r>
              <a:rPr lang="es-MX" sz="3200">
                <a:latin typeface="Arial"/>
              </a:rPr>
              <a:t>body)</a:t>
            </a:r>
            <a:endParaRPr/>
          </a:p>
          <a:p>
            <a:pPr>
              <a:buSzPct val="45000"/>
              <a:buFont typeface="StarSymbol"/>
              <a:buChar char=""/>
            </a:pPr>
            <a:endParaRPr/>
          </a:p>
          <a:p>
            <a:pPr>
              <a:buSzPct val="45000"/>
              <a:buFont typeface="StarSymbol"/>
              <a:buChar char=""/>
            </a:pP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Clojure Básico</a:t>
            </a:r>
            <a:endParaRPr/>
          </a:p>
        </p:txBody>
      </p:sp>
      <p:sp>
        <p:nvSpPr>
          <p:cNvPr id="126"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s-MX" sz="3200">
                <a:latin typeface="Arial"/>
              </a:rPr>
              <a:t>Manipulación de estructuras de datos</a:t>
            </a:r>
            <a:endParaRPr/>
          </a:p>
          <a:p>
            <a:pPr lvl="1">
              <a:buSzPct val="75000"/>
              <a:buFont typeface="StarSymbol"/>
              <a:buChar char=""/>
            </a:pPr>
            <a:r>
              <a:rPr lang="es-MX" sz="2800">
                <a:latin typeface="Arial"/>
              </a:rPr>
              <a:t>Las estructuras de datos en clojure son inmutables</a:t>
            </a:r>
            <a:endParaRPr/>
          </a:p>
          <a:p>
            <a:pPr lvl="2">
              <a:buSzPct val="45000"/>
              <a:buFont typeface="StarSymbol"/>
              <a:buChar char=""/>
            </a:pPr>
            <a:r>
              <a:rPr lang="es-MX" sz="2400">
                <a:latin typeface="Arial"/>
              </a:rPr>
              <a:t>Ej: la funcion conj aumenta un elemento a una colección</a:t>
            </a:r>
            <a:endParaRPr/>
          </a:p>
          <a:p>
            <a:pPr lvl="2">
              <a:buSzPct val="45000"/>
              <a:buFont typeface="StarSymbol"/>
              <a:buChar char=""/>
            </a:pPr>
            <a:r>
              <a:rPr lang="es-MX" sz="2400">
                <a:latin typeface="Arial"/>
              </a:rPr>
              <a:t>   </a:t>
            </a:r>
            <a:r>
              <a:rPr lang="es-MX" sz="2400">
                <a:latin typeface="Arial"/>
              </a:rPr>
              <a:t>(conj [1 2 3] 4)     →  [1 2 3 4]</a:t>
            </a:r>
            <a:endParaRPr/>
          </a:p>
          <a:p>
            <a:pPr lvl="2">
              <a:buSzPct val="45000"/>
              <a:buFont typeface="StarSymbol"/>
              <a:buChar char=""/>
            </a:pPr>
            <a:r>
              <a:rPr lang="es-MX" sz="2400">
                <a:latin typeface="Arial"/>
              </a:rPr>
              <a:t>Ojo: </a:t>
            </a:r>
            <a:endParaRPr/>
          </a:p>
          <a:p>
            <a:pPr lvl="2">
              <a:buSzPct val="45000"/>
              <a:buFont typeface="StarSymbol"/>
              <a:buChar char=""/>
            </a:pPr>
            <a:r>
              <a:rPr lang="es-MX" sz="2400">
                <a:latin typeface="Arial"/>
              </a:rPr>
              <a:t>(def v [1 2 3])</a:t>
            </a:r>
            <a:endParaRPr/>
          </a:p>
          <a:p>
            <a:pPr lvl="2">
              <a:buSzPct val="45000"/>
              <a:buFont typeface="StarSymbol"/>
              <a:buChar char=""/>
            </a:pPr>
            <a:r>
              <a:rPr lang="es-MX" sz="2400">
                <a:latin typeface="Arial"/>
              </a:rPr>
              <a:t>(conj v 4)   → [1 2 3 4]</a:t>
            </a:r>
            <a:endParaRPr/>
          </a:p>
          <a:p>
            <a:pPr lvl="2">
              <a:buSzPct val="45000"/>
              <a:buFont typeface="StarSymbol"/>
              <a:buChar char=""/>
            </a:pPr>
            <a:r>
              <a:rPr lang="es-MX" sz="2400">
                <a:latin typeface="Arial"/>
              </a:rPr>
              <a:t>¿Cuanto vale v?</a:t>
            </a:r>
            <a:endParaRPr/>
          </a:p>
          <a:p>
            <a:pPr lvl="2">
              <a:buSzPct val="45000"/>
              <a:buFont typeface="StarSymbol"/>
              <a:buChar char=""/>
            </a:pPr>
            <a:r>
              <a:rPr lang="es-MX" sz="2400">
                <a:latin typeface="Arial"/>
              </a:rPr>
              <a:t>[1 2 3] !!! porque son inmutables, lo que puedo hacer es redefinir v !!</a:t>
            </a:r>
            <a:endParaRPr/>
          </a:p>
          <a:p>
            <a:pPr lvl="2">
              <a:buSzPct val="45000"/>
              <a:buFont typeface="StarSymbol"/>
              <a:buChar char=""/>
            </a:pPr>
            <a:r>
              <a:rPr lang="es-MX" sz="2400">
                <a:latin typeface="Arial"/>
              </a:rPr>
              <a:t> </a:t>
            </a:r>
            <a:r>
              <a:rPr lang="es-MX" sz="2400">
                <a:latin typeface="Arial"/>
              </a:rPr>
              <a:t>(def v (conj v 4))  → Redefine v a: [1 2 3 4]</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Clojure Básico</a:t>
            </a:r>
            <a:endParaRPr/>
          </a:p>
        </p:txBody>
      </p:sp>
      <p:sp>
        <p:nvSpPr>
          <p:cNvPr id="128" name="TextShape 2"/>
          <p:cNvSpPr txBox="1"/>
          <p:nvPr/>
        </p:nvSpPr>
        <p:spPr>
          <a:xfrm>
            <a:off x="467280" y="1805400"/>
            <a:ext cx="9071640" cy="4384440"/>
          </a:xfrm>
          <a:prstGeom prst="rect">
            <a:avLst/>
          </a:prstGeom>
          <a:noFill/>
          <a:ln>
            <a:noFill/>
          </a:ln>
        </p:spPr>
        <p:txBody>
          <a:bodyPr lIns="0" rIns="0" tIns="0" bIns="0"/>
          <a:p>
            <a:pPr>
              <a:buSzPct val="45000"/>
              <a:buFont typeface="StarSymbol"/>
              <a:buChar char=""/>
            </a:pPr>
            <a:r>
              <a:rPr lang="es-MX" sz="3200">
                <a:latin typeface="Arial"/>
              </a:rPr>
              <a:t>Manipulación Mapas</a:t>
            </a:r>
            <a:endParaRPr/>
          </a:p>
          <a:p>
            <a:pPr>
              <a:buSzPct val="45000"/>
              <a:buFont typeface="StarSymbol"/>
              <a:buChar char=""/>
            </a:pPr>
            <a:r>
              <a:rPr lang="es-MX" sz="3200">
                <a:latin typeface="Arial"/>
              </a:rPr>
              <a:t>Similar al conj el assoc para mapas</a:t>
            </a:r>
            <a:endParaRPr/>
          </a:p>
          <a:p>
            <a:pPr lvl="1">
              <a:buSzPct val="75000"/>
              <a:buFont typeface="StarSymbol"/>
              <a:buChar char=""/>
            </a:pPr>
            <a:r>
              <a:rPr lang="es-MX" sz="2800">
                <a:latin typeface="Arial"/>
              </a:rPr>
              <a:t>(def m {:uno 1 :dos 2})</a:t>
            </a:r>
            <a:endParaRPr/>
          </a:p>
          <a:p>
            <a:pPr lvl="1">
              <a:buSzPct val="75000"/>
              <a:buFont typeface="StarSymbol"/>
              <a:buChar char=""/>
            </a:pPr>
            <a:r>
              <a:rPr lang="es-MX" sz="2800">
                <a:latin typeface="Arial"/>
              </a:rPr>
              <a:t> </a:t>
            </a:r>
            <a:r>
              <a:rPr lang="es-MX" sz="2800">
                <a:latin typeface="Arial"/>
              </a:rPr>
              <a:t>(assoc m :tres 3)   → {:uno 1 :dos 2 :tres 3}</a:t>
            </a:r>
            <a:endParaRPr/>
          </a:p>
          <a:p>
            <a:pPr>
              <a:buSzPct val="45000"/>
              <a:buFont typeface="StarSymbol"/>
              <a:buChar char=""/>
            </a:pPr>
            <a:r>
              <a:rPr lang="es-MX" sz="3200">
                <a:latin typeface="Arial"/>
              </a:rPr>
              <a:t>Acceso a estructuras anidadas con get-in</a:t>
            </a:r>
            <a:endParaRPr/>
          </a:p>
          <a:p>
            <a:pPr lvl="1">
              <a:buSzPct val="75000"/>
              <a:buFont typeface="StarSymbol"/>
              <a:buChar char=""/>
            </a:pPr>
            <a:r>
              <a:rPr lang="es-MX" sz="2800">
                <a:latin typeface="Arial"/>
              </a:rPr>
              <a:t>(def m {:nombre “juan” </a:t>
            </a:r>
            <a:endParaRPr/>
          </a:p>
          <a:p>
            <a:pPr lvl="1">
              <a:buSzPct val="75000"/>
              <a:buFont typeface="StarSymbol"/>
              <a:buChar char=""/>
            </a:pPr>
            <a:r>
              <a:rPr lang="es-MX" sz="2800">
                <a:latin typeface="Arial"/>
              </a:rPr>
              <a:t>            </a:t>
            </a:r>
            <a:r>
              <a:rPr lang="es-MX" sz="2800">
                <a:latin typeface="Arial"/>
              </a:rPr>
              <a:t>:direccion {:calle “insurgentes”</a:t>
            </a:r>
            <a:endParaRPr/>
          </a:p>
          <a:p>
            <a:pPr lvl="1">
              <a:buSzPct val="75000"/>
              <a:buFont typeface="StarSymbol"/>
              <a:buChar char=""/>
            </a:pPr>
            <a:r>
              <a:rPr lang="es-MX" sz="2800">
                <a:latin typeface="Arial"/>
              </a:rPr>
              <a:t>                              </a:t>
            </a:r>
            <a:r>
              <a:rPr lang="es-MX" sz="2800">
                <a:latin typeface="Arial"/>
              </a:rPr>
              <a:t>:numero 1500}})</a:t>
            </a:r>
            <a:endParaRPr/>
          </a:p>
          <a:p>
            <a:pPr lvl="1">
              <a:buSzPct val="75000"/>
              <a:buFont typeface="StarSymbol"/>
              <a:buChar char=""/>
            </a:pPr>
            <a:r>
              <a:rPr lang="es-MX" sz="2800">
                <a:latin typeface="Arial"/>
              </a:rPr>
              <a:t>¿como saco el número?</a:t>
            </a:r>
            <a:endParaRPr/>
          </a:p>
          <a:p>
            <a:pPr lvl="1">
              <a:buSzPct val="75000"/>
              <a:buFont typeface="StarSymbol"/>
              <a:buChar char=""/>
            </a:pPr>
            <a:r>
              <a:rPr lang="es-MX" sz="2800">
                <a:latin typeface="Arial"/>
              </a:rPr>
              <a:t>(:numero (:direccion m))</a:t>
            </a:r>
            <a:endParaRPr/>
          </a:p>
          <a:p>
            <a:pPr lvl="1">
              <a:buSzPct val="75000"/>
              <a:buFont typeface="StarSymbol"/>
              <a:buChar char=""/>
            </a:pPr>
            <a:r>
              <a:rPr lang="es-MX" sz="2800">
                <a:latin typeface="Arial"/>
              </a:rPr>
              <a:t> </a:t>
            </a:r>
            <a:r>
              <a:rPr lang="es-MX" sz="2800">
                <a:latin typeface="Arial"/>
              </a:rPr>
              <a:t>(get-in m [:direccion :numero])</a:t>
            </a: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Clojure</a:t>
            </a:r>
            <a:endParaRPr/>
          </a:p>
        </p:txBody>
      </p:sp>
      <p:sp>
        <p:nvSpPr>
          <p:cNvPr id="130" name="TextShape 2"/>
          <p:cNvSpPr txBox="1"/>
          <p:nvPr/>
        </p:nvSpPr>
        <p:spPr>
          <a:xfrm>
            <a:off x="461520" y="1811160"/>
            <a:ext cx="9071640" cy="4384440"/>
          </a:xfrm>
          <a:prstGeom prst="rect">
            <a:avLst/>
          </a:prstGeom>
          <a:noFill/>
          <a:ln>
            <a:noFill/>
          </a:ln>
        </p:spPr>
        <p:txBody>
          <a:bodyPr lIns="0" rIns="0" tIns="0" bIns="0"/>
          <a:p>
            <a:pPr>
              <a:buSzPct val="45000"/>
              <a:buFont typeface="StarSymbol"/>
              <a:buChar char=""/>
            </a:pPr>
            <a:r>
              <a:rPr lang="es-MX" sz="3200">
                <a:latin typeface="Arial"/>
              </a:rPr>
              <a:t>http://clojure.org/</a:t>
            </a:r>
            <a:endParaRPr/>
          </a:p>
          <a:p>
            <a:pPr>
              <a:buSzPct val="45000"/>
              <a:buFont typeface="StarSymbol"/>
              <a:buChar char=""/>
            </a:pPr>
            <a:r>
              <a:rPr lang="es-MX" sz="3200">
                <a:latin typeface="Arial"/>
              </a:rPr>
              <a:t>http://clojure.org/cheatsheet</a:t>
            </a:r>
            <a:endParaRPr/>
          </a:p>
          <a:p>
            <a:pPr>
              <a:buSzPct val="45000"/>
              <a:buFont typeface="StarSymbol"/>
              <a:buChar char=""/>
            </a:pPr>
            <a:r>
              <a:rPr lang="es-MX" sz="3200">
                <a:latin typeface="Arial"/>
              </a:rPr>
              <a:t>http://clojure.github.io/clojure/</a:t>
            </a:r>
            <a:endParaRPr/>
          </a:p>
          <a:p>
            <a:pPr lvl="1">
              <a:buSzPct val="75000"/>
              <a:buFont typeface="StarSymbol"/>
              <a:buChar char=""/>
            </a:pPr>
            <a:r>
              <a:rPr lang="es-MX" sz="2800">
                <a:latin typeface="Arial"/>
              </a:rPr>
              <a:t>Es mejor una estructura de datos con 100 funciones que 10 estructuras de datos con 10 funciones cada una!!!</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Clojure manejo de estado</a:t>
            </a:r>
            <a:endParaRPr/>
          </a:p>
        </p:txBody>
      </p:sp>
      <p:sp>
        <p:nvSpPr>
          <p:cNvPr id="132" name="TextShape 2"/>
          <p:cNvSpPr txBox="1"/>
          <p:nvPr/>
        </p:nvSpPr>
        <p:spPr>
          <a:xfrm>
            <a:off x="497520" y="1811520"/>
            <a:ext cx="9071640" cy="4384440"/>
          </a:xfrm>
          <a:prstGeom prst="rect">
            <a:avLst/>
          </a:prstGeom>
          <a:noFill/>
          <a:ln>
            <a:noFill/>
          </a:ln>
        </p:spPr>
        <p:txBody>
          <a:bodyPr lIns="0" rIns="0" tIns="0" bIns="0"/>
          <a:p>
            <a:pPr>
              <a:buSzPct val="45000"/>
              <a:buFont typeface="StarSymbol"/>
              <a:buChar char=""/>
            </a:pPr>
            <a:r>
              <a:rPr lang="es-MX" sz="3200">
                <a:latin typeface="Arial"/>
              </a:rPr>
              <a:t>En clojure existen estructuras específicamente diseñadas para manejar la mutabilidad o estado</a:t>
            </a:r>
            <a:endParaRPr/>
          </a:p>
          <a:p>
            <a:pPr>
              <a:buSzPct val="45000"/>
              <a:buFont typeface="StarSymbol"/>
              <a:buChar char=""/>
            </a:pPr>
            <a:r>
              <a:rPr lang="es-MX" sz="3200">
                <a:latin typeface="Arial"/>
              </a:rPr>
              <a:t>No se debe usar “def” con redefiniciones</a:t>
            </a:r>
            <a:endParaRPr/>
          </a:p>
          <a:p>
            <a:pPr>
              <a:buSzPct val="45000"/>
              <a:buFont typeface="StarSymbol"/>
              <a:buChar char=""/>
            </a:pPr>
            <a:r>
              <a:rPr lang="es-MX" sz="3200">
                <a:latin typeface="Arial"/>
              </a:rPr>
              <a:t>El atomo para contar votos a artistas:</a:t>
            </a:r>
            <a:endParaRPr/>
          </a:p>
          <a:p>
            <a:pPr lvl="1">
              <a:buSzPct val="75000"/>
              <a:buFont typeface="StarSymbol"/>
              <a:buChar char=""/>
            </a:pPr>
            <a:r>
              <a:rPr lang="es-MX" sz="2800">
                <a:latin typeface="Arial"/>
              </a:rPr>
              <a:t>(def contador (atom {}))</a:t>
            </a:r>
            <a:endParaRPr/>
          </a:p>
          <a:p>
            <a:pPr lvl="1">
              <a:buSzPct val="75000"/>
              <a:buFont typeface="StarSymbol"/>
              <a:buChar char=""/>
            </a:pPr>
            <a:r>
              <a:rPr lang="es-MX" sz="2800">
                <a:latin typeface="Arial"/>
              </a:rPr>
              <a:t> </a:t>
            </a:r>
            <a:r>
              <a:rPr lang="es-MX" sz="2800">
                <a:latin typeface="Arial"/>
              </a:rPr>
              <a:t>Evento → voto por Luis Miguel</a:t>
            </a:r>
            <a:endParaRPr/>
          </a:p>
          <a:p>
            <a:pPr lvl="2">
              <a:buSzPct val="45000"/>
              <a:buFont typeface="StarSymbol"/>
              <a:buChar char=""/>
            </a:pPr>
            <a:r>
              <a:rPr lang="es-MX" sz="2400">
                <a:latin typeface="Arial"/>
              </a:rPr>
              <a:t>(swap! contador (fn [m]</a:t>
            </a:r>
            <a:endParaRPr/>
          </a:p>
          <a:p>
            <a:pPr lvl="2">
              <a:buSzPct val="45000"/>
              <a:buFont typeface="StarSymbol"/>
              <a:buChar char=""/>
            </a:pPr>
            <a:r>
              <a:rPr lang="es-MX" sz="2400">
                <a:latin typeface="Arial"/>
              </a:rPr>
              <a:t>                              </a:t>
            </a:r>
            <a:r>
              <a:rPr lang="es-MX" sz="2400">
                <a:latin typeface="Arial"/>
              </a:rPr>
              <a:t>(let [n (get m “Luis Miguel” </a:t>
            </a:r>
            <a:r>
              <a:rPr b="1" lang="es-MX" sz="2400" u="sng">
                <a:latin typeface="Arial"/>
              </a:rPr>
              <a:t>0</a:t>
            </a:r>
            <a:r>
              <a:rPr lang="es-MX" sz="2400">
                <a:latin typeface="Arial"/>
              </a:rPr>
              <a:t>)]</a:t>
            </a:r>
            <a:endParaRPr/>
          </a:p>
          <a:p>
            <a:pPr lvl="2">
              <a:buSzPct val="45000"/>
              <a:buFont typeface="StarSymbol"/>
              <a:buChar char=""/>
            </a:pPr>
            <a:r>
              <a:rPr lang="es-MX" sz="2400">
                <a:latin typeface="Arial"/>
              </a:rPr>
              <a:t>                                </a:t>
            </a:r>
            <a:r>
              <a:rPr lang="es-MX" sz="2400">
                <a:latin typeface="Arial"/>
              </a:rPr>
              <a:t>(assoc m “Luis Miguel” (inc n)))))</a:t>
            </a:r>
            <a:endParaRPr/>
          </a:p>
          <a:p>
            <a:pPr lvl="2">
              <a:buSzPct val="45000"/>
              <a:buFont typeface="StarSymbol"/>
              <a:buChar char=""/>
            </a:pPr>
            <a:r>
              <a:rPr lang="es-MX" sz="2400">
                <a:latin typeface="Arial"/>
              </a:rPr>
              <a:t>(defn inc-voto [artista]</a:t>
            </a:r>
            <a:endParaRPr/>
          </a:p>
          <a:p>
            <a:pPr lvl="2">
              <a:buSzPct val="45000"/>
              <a:buFont typeface="StarSymbol"/>
              <a:buChar char=""/>
            </a:pPr>
            <a:r>
              <a:rPr lang="es-MX" sz="2400">
                <a:latin typeface="Arial"/>
              </a:rPr>
              <a:t>    </a:t>
            </a:r>
            <a:r>
              <a:rPr lang="es-MX" sz="2400">
                <a:latin typeface="Arial"/>
              </a:rPr>
              <a:t>(swap! contador update artista (fnil inc 0)))</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El lenguaje Clojure</a:t>
            </a:r>
            <a:endParaRPr/>
          </a:p>
        </p:txBody>
      </p:sp>
      <p:sp>
        <p:nvSpPr>
          <p:cNvPr id="80"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s-MX" sz="3200">
                <a:latin typeface="Arial"/>
              </a:rPr>
              <a:t>Clojure es un Lisp (List processing)</a:t>
            </a:r>
            <a:endParaRPr/>
          </a:p>
          <a:p>
            <a:pPr>
              <a:buSzPct val="45000"/>
              <a:buFont typeface="StarSymbol"/>
              <a:buChar char=""/>
            </a:pPr>
            <a:r>
              <a:rPr lang="es-MX" sz="3200">
                <a:latin typeface="Arial"/>
              </a:rPr>
              <a:t>Lenguaje monoiconico ??</a:t>
            </a:r>
            <a:endParaRPr/>
          </a:p>
          <a:p>
            <a:pPr lvl="1">
              <a:buSzPct val="75000"/>
              <a:buFont typeface="StarSymbol"/>
              <a:buChar char=""/>
            </a:pPr>
            <a:r>
              <a:rPr lang="es-MX" sz="2800">
                <a:latin typeface="Arial"/>
              </a:rPr>
              <a:t>Datos y programas usan una misma representación</a:t>
            </a:r>
            <a:endParaRPr/>
          </a:p>
          <a:p>
            <a:pPr>
              <a:buSzPct val="45000"/>
              <a:buFont typeface="StarSymbol"/>
              <a:buChar char=""/>
            </a:pPr>
            <a:r>
              <a:rPr lang="es-MX" sz="3200">
                <a:latin typeface="Arial"/>
              </a:rPr>
              <a:t>Funcional</a:t>
            </a:r>
            <a:endParaRPr/>
          </a:p>
          <a:p>
            <a:pPr lvl="1">
              <a:buSzPct val="75000"/>
              <a:buFont typeface="StarSymbol"/>
              <a:buChar char=""/>
            </a:pPr>
            <a:r>
              <a:rPr lang="es-MX" sz="2800">
                <a:latin typeface="Arial"/>
              </a:rPr>
              <a:t>Es un estilo de programación que modela el proceso de computo deseado utilizando funciones y estructuras de datos inmutables.</a:t>
            </a:r>
            <a:endParaRPr/>
          </a:p>
          <a:p>
            <a:pPr lvl="1">
              <a:buSzPct val="75000"/>
              <a:buFont typeface="StarSymbol"/>
              <a:buChar char=""/>
            </a:pPr>
            <a:r>
              <a:rPr lang="es-MX" sz="2800">
                <a:latin typeface="Arial"/>
              </a:rPr>
              <a:t>La funciones pueden recibir funciones como parámetro</a:t>
            </a:r>
            <a:endParaRPr/>
          </a:p>
          <a:p>
            <a:pPr lvl="1">
              <a:buSzPct val="75000"/>
              <a:buFont typeface="StarSymbol"/>
              <a:buChar char=""/>
            </a:pPr>
            <a:r>
              <a:rPr lang="es-MX" sz="2800">
                <a:latin typeface="Arial"/>
              </a:rPr>
              <a:t>Las funciones pueden crear funciones que son regresadas como resultado de la función (higher order functions)</a:t>
            </a:r>
            <a:endParaRPr/>
          </a:p>
          <a:p>
            <a:pPr>
              <a:buSzPct val="45000"/>
              <a:buFont typeface="StarSymbol"/>
              <a:buChar char=""/>
            </a:pPr>
            <a:r>
              <a:rPr lang="es-MX" sz="3200">
                <a:latin typeface="Arial"/>
              </a:rPr>
              <a:t>Tipos de dato dinámico (tipo script) </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Clojure manejo de estado</a:t>
            </a:r>
            <a:endParaRPr/>
          </a:p>
        </p:txBody>
      </p:sp>
      <p:sp>
        <p:nvSpPr>
          <p:cNvPr id="134"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s-MX" sz="3200">
                <a:latin typeface="Arial"/>
              </a:rPr>
              <a:t>Las funciones que se usan para modificar los átomos deben ser puras.</a:t>
            </a:r>
            <a:endParaRPr/>
          </a:p>
          <a:p>
            <a:pPr>
              <a:buSzPct val="45000"/>
              <a:buFont typeface="StarSymbol"/>
              <a:buChar char=""/>
            </a:pPr>
            <a:r>
              <a:rPr lang="es-MX" sz="3200">
                <a:latin typeface="Arial"/>
              </a:rPr>
              <a:t>Las funciones puras son las que TODO lo que saben del universo les llega por los parámetros Y NO modifican el mundo de NINGUNA manera, solo regresan un valor resultado.</a:t>
            </a:r>
            <a:endParaRPr/>
          </a:p>
          <a:p>
            <a:pPr>
              <a:buSzPct val="45000"/>
              <a:buFont typeface="StarSymbol"/>
              <a:buChar char=""/>
            </a:pPr>
            <a:r>
              <a:rPr lang="es-MX" sz="3200">
                <a:latin typeface="Arial"/>
              </a:rPr>
              <a:t>¿por qué? </a:t>
            </a:r>
            <a:endParaRPr/>
          </a:p>
          <a:p>
            <a:pPr lvl="1">
              <a:buSzPct val="75000"/>
              <a:buFont typeface="StarSymbol"/>
              <a:buChar char=""/>
            </a:pPr>
            <a:r>
              <a:rPr lang="es-MX" sz="2800">
                <a:latin typeface="Arial"/>
              </a:rPr>
              <a:t>Porque los atomos no usan un esquema de bloqueo (lock) y es posible que el sistema ejecute la función más de una vez.</a:t>
            </a: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Clojure puede ser Lazy</a:t>
            </a:r>
            <a:endParaRPr/>
          </a:p>
        </p:txBody>
      </p:sp>
      <p:sp>
        <p:nvSpPr>
          <p:cNvPr id="136" name="TextShape 2"/>
          <p:cNvSpPr txBox="1"/>
          <p:nvPr/>
        </p:nvSpPr>
        <p:spPr>
          <a:xfrm>
            <a:off x="469800" y="1802880"/>
            <a:ext cx="9071640" cy="4384440"/>
          </a:xfrm>
          <a:prstGeom prst="rect">
            <a:avLst/>
          </a:prstGeom>
          <a:noFill/>
          <a:ln>
            <a:noFill/>
          </a:ln>
        </p:spPr>
        <p:txBody>
          <a:bodyPr lIns="0" rIns="0" tIns="0" bIns="0"/>
          <a:p>
            <a:pPr>
              <a:buSzPct val="45000"/>
              <a:buFont typeface="StarSymbol"/>
              <a:buChar char=""/>
            </a:pPr>
            <a:r>
              <a:rPr lang="es-MX" sz="3200">
                <a:latin typeface="Arial"/>
              </a:rPr>
              <a:t>Lazy significa que el proceso de computo puede ser pospuesto hasta ser necesario</a:t>
            </a:r>
            <a:endParaRPr/>
          </a:p>
          <a:p>
            <a:pPr lvl="1">
              <a:buSzPct val="75000"/>
              <a:buFont typeface="StarSymbol"/>
              <a:buChar char=""/>
            </a:pPr>
            <a:r>
              <a:rPr lang="es-MX" sz="2800">
                <a:latin typeface="Arial"/>
              </a:rPr>
              <a:t>Ej: (defn cuadrado [n]</a:t>
            </a:r>
            <a:endParaRPr/>
          </a:p>
          <a:p>
            <a:pPr lvl="1">
              <a:buSzPct val="75000"/>
              <a:buFont typeface="StarSymbol"/>
              <a:buChar char=""/>
            </a:pPr>
            <a:r>
              <a:rPr lang="es-MX" sz="2800">
                <a:latin typeface="Arial"/>
              </a:rPr>
              <a:t>       </a:t>
            </a:r>
            <a:r>
              <a:rPr lang="es-MX" sz="2800">
                <a:latin typeface="Arial"/>
              </a:rPr>
              <a:t>(println “calculando cuadrado de “ n)  </a:t>
            </a:r>
            <a:endParaRPr/>
          </a:p>
          <a:p>
            <a:pPr lvl="1">
              <a:buSzPct val="75000"/>
              <a:buFont typeface="StarSymbol"/>
              <a:buChar char=""/>
            </a:pPr>
            <a:r>
              <a:rPr lang="es-MX" sz="2800">
                <a:latin typeface="Arial"/>
              </a:rPr>
              <a:t>       </a:t>
            </a:r>
            <a:r>
              <a:rPr b="1" lang="es-MX" sz="2800">
                <a:latin typeface="Arial"/>
              </a:rPr>
              <a:t>(* n n)</a:t>
            </a:r>
            <a:r>
              <a:rPr lang="es-MX" sz="2800">
                <a:latin typeface="Arial"/>
              </a:rPr>
              <a:t>)</a:t>
            </a:r>
            <a:endParaRPr/>
          </a:p>
          <a:p>
            <a:pPr lvl="1">
              <a:buSzPct val="75000"/>
              <a:buFont typeface="StarSymbol"/>
              <a:buChar char=""/>
            </a:pPr>
            <a:r>
              <a:rPr lang="es-MX" sz="2800">
                <a:latin typeface="Arial"/>
              </a:rPr>
              <a:t>(def cuadrados (map cuadrado (range 1 1000)))</a:t>
            </a:r>
            <a:endParaRPr/>
          </a:p>
          <a:p>
            <a:pPr lvl="1">
              <a:buSzPct val="75000"/>
              <a:buFont typeface="StarSymbol"/>
              <a:buChar char=""/>
            </a:pPr>
            <a:r>
              <a:rPr lang="es-MX" sz="2800">
                <a:latin typeface="Arial"/>
              </a:rPr>
              <a:t>(first cuadrados)</a:t>
            </a:r>
            <a:endParaRPr/>
          </a:p>
          <a:p>
            <a:pPr lvl="1">
              <a:buSzPct val="75000"/>
              <a:buFont typeface="StarSymbol"/>
              <a:buChar char=""/>
            </a:pPr>
            <a:r>
              <a:rPr lang="es-MX" sz="2800">
                <a:latin typeface="Arial"/>
              </a:rPr>
              <a:t>(second cuadrados)  ;!!! interesante no?</a:t>
            </a:r>
            <a:endParaRPr/>
          </a:p>
          <a:p>
            <a:pPr lvl="1">
              <a:buSzPct val="75000"/>
              <a:buFont typeface="StarSymbol"/>
              <a:buChar char=""/>
            </a:pPr>
            <a:r>
              <a:rPr lang="es-MX" sz="2800">
                <a:latin typeface="Arial"/>
              </a:rPr>
              <a:t>Para qué???</a:t>
            </a:r>
            <a:endParaRPr/>
          </a:p>
          <a:p>
            <a:pPr lvl="1">
              <a:buSzPct val="75000"/>
              <a:buFont typeface="StarSymbol"/>
              <a:buChar char=""/>
            </a:pPr>
            <a:r>
              <a:rPr lang="es-MX" sz="2800">
                <a:latin typeface="Arial"/>
              </a:rPr>
              <a:t>(def fib (cons 1 (cons 1 (lazy-seq (map + fib (rest  fib))))))</a:t>
            </a:r>
            <a:endParaRPr/>
          </a:p>
          <a:p>
            <a:pPr lvl="1">
              <a:buSzPct val="75000"/>
              <a:buFont typeface="StarSymbol"/>
              <a:buChar char=""/>
            </a:pPr>
            <a:r>
              <a:rPr lang="es-MX" sz="2800">
                <a:latin typeface="Arial"/>
              </a:rPr>
              <a:t>(def fib2 (lazy-cat '(1N 1N) (map + fib2 (rest fib2))))</a:t>
            </a:r>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TextShape 1"/>
          <p:cNvSpPr txBox="1"/>
          <p:nvPr/>
        </p:nvSpPr>
        <p:spPr>
          <a:xfrm>
            <a:off x="0" y="457200"/>
            <a:ext cx="9071640" cy="1262160"/>
          </a:xfrm>
          <a:prstGeom prst="rect">
            <a:avLst/>
          </a:prstGeom>
          <a:noFill/>
          <a:ln>
            <a:noFill/>
          </a:ln>
        </p:spPr>
        <p:txBody>
          <a:bodyPr lIns="0" rIns="0" tIns="0" bIns="0" anchor="ctr"/>
          <a:p>
            <a:pPr algn="ctr"/>
            <a:r>
              <a:rPr lang="es-MX" sz="4400">
                <a:latin typeface="Arial"/>
              </a:rPr>
              <a:t>Clojure puede ser Lazy</a:t>
            </a:r>
            <a:endParaRPr/>
          </a:p>
        </p:txBody>
      </p:sp>
      <p:sp>
        <p:nvSpPr>
          <p:cNvPr id="138" name="TextShape 2"/>
          <p:cNvSpPr txBox="1"/>
          <p:nvPr/>
        </p:nvSpPr>
        <p:spPr>
          <a:xfrm>
            <a:off x="406080" y="1867320"/>
            <a:ext cx="9071640" cy="4384440"/>
          </a:xfrm>
          <a:prstGeom prst="rect">
            <a:avLst/>
          </a:prstGeom>
          <a:noFill/>
          <a:ln>
            <a:noFill/>
          </a:ln>
        </p:spPr>
        <p:txBody>
          <a:bodyPr lIns="0" rIns="0" tIns="0" bIns="0"/>
          <a:p>
            <a:pPr>
              <a:buSzPct val="45000"/>
              <a:buFont typeface="StarSymbol"/>
              <a:buChar char=""/>
            </a:pPr>
            <a:r>
              <a:rPr lang="es-MX" sz="9600">
                <a:solidFill>
                  <a:srgbClr val="000000"/>
                </a:solidFill>
                <a:latin typeface="Arial"/>
                <a:ea typeface="Menlo-Regular"/>
              </a:rPr>
              <a:t>Qsort que SOLO ejecuta lo necesario</a:t>
            </a:r>
            <a:endParaRPr/>
          </a:p>
          <a:p>
            <a:pPr>
              <a:buSzPct val="45000"/>
              <a:buFont typeface="StarSymbol"/>
              <a:buChar char=""/>
            </a:pPr>
            <a:r>
              <a:rPr lang="es-MX" sz="9600">
                <a:solidFill>
                  <a:srgbClr val="000000"/>
                </a:solidFill>
                <a:latin typeface="Arial"/>
                <a:ea typeface="Menlo-Regular"/>
              </a:rPr>
              <a:t> </a:t>
            </a:r>
            <a:r>
              <a:rPr lang="es-MX" sz="9600">
                <a:solidFill>
                  <a:srgbClr val="000000"/>
                </a:solidFill>
                <a:latin typeface="Arial"/>
                <a:ea typeface="Menlo-Regular"/>
              </a:rPr>
              <a:t>(defn qsort [[p &amp; resto :as data]]</a:t>
            </a:r>
            <a:endParaRPr/>
          </a:p>
          <a:p>
            <a:pPr>
              <a:buSzPct val="45000"/>
              <a:buFont typeface="StarSymbol"/>
              <a:buChar char=""/>
            </a:pPr>
            <a:r>
              <a:rPr lang="es-MX" sz="9600">
                <a:solidFill>
                  <a:srgbClr val="000000"/>
                </a:solidFill>
                <a:latin typeface="Arial"/>
                <a:ea typeface="Menlo-Regular"/>
              </a:rPr>
              <a:t>    </a:t>
            </a:r>
            <a:r>
              <a:rPr lang="es-MX" sz="9600">
                <a:solidFill>
                  <a:srgbClr val="000000"/>
                </a:solidFill>
                <a:latin typeface="Arial"/>
                <a:ea typeface="Menlo-Regular"/>
              </a:rPr>
              <a:t>(if (seq data)</a:t>
            </a:r>
            <a:endParaRPr/>
          </a:p>
          <a:p>
            <a:pPr>
              <a:buSzPct val="45000"/>
              <a:buFont typeface="StarSymbol"/>
              <a:buChar char=""/>
            </a:pPr>
            <a:r>
              <a:rPr lang="es-MX" sz="9600">
                <a:solidFill>
                  <a:srgbClr val="000000"/>
                </a:solidFill>
                <a:latin typeface="Arial"/>
                <a:ea typeface="Menlo-Regular"/>
              </a:rPr>
              <a:t>       </a:t>
            </a:r>
            <a:r>
              <a:rPr lang="es-MX" sz="9600">
                <a:solidFill>
                  <a:srgbClr val="000000"/>
                </a:solidFill>
                <a:latin typeface="Arial"/>
                <a:ea typeface="Menlo-Regular"/>
              </a:rPr>
              <a:t>(lazy-cat (qsort (filter #(do </a:t>
            </a:r>
            <a:endParaRPr/>
          </a:p>
          <a:p>
            <a:pPr>
              <a:buSzPct val="45000"/>
              <a:buFont typeface="StarSymbol"/>
              <a:buChar char=""/>
            </a:pPr>
            <a:r>
              <a:rPr lang="es-MX" sz="9600">
                <a:solidFill>
                  <a:srgbClr val="000000"/>
                </a:solidFill>
                <a:latin typeface="Arial"/>
                <a:ea typeface="Menlo-Regular"/>
              </a:rPr>
              <a:t>                                              </a:t>
            </a:r>
            <a:r>
              <a:rPr lang="es-MX" sz="9600">
                <a:solidFill>
                  <a:srgbClr val="000000"/>
                </a:solidFill>
                <a:latin typeface="Arial"/>
                <a:ea typeface="Menlo-Regular"/>
              </a:rPr>
              <a:t>(println “es menor?  “ % “ p:” p)</a:t>
            </a:r>
            <a:endParaRPr/>
          </a:p>
          <a:p>
            <a:pPr>
              <a:buSzPct val="45000"/>
              <a:buFont typeface="StarSymbol"/>
              <a:buChar char=""/>
            </a:pPr>
            <a:r>
              <a:rPr lang="es-MX" sz="9600">
                <a:solidFill>
                  <a:srgbClr val="000000"/>
                </a:solidFill>
                <a:latin typeface="Arial"/>
                <a:ea typeface="Menlo-Regular"/>
              </a:rPr>
              <a:t>                                              </a:t>
            </a:r>
            <a:r>
              <a:rPr lang="es-MX" sz="9600">
                <a:solidFill>
                  <a:srgbClr val="000000"/>
                </a:solidFill>
                <a:latin typeface="Arial"/>
                <a:ea typeface="Menlo-Regular"/>
              </a:rPr>
              <a:t>(&lt; % p)) resto)) </a:t>
            </a:r>
            <a:endParaRPr/>
          </a:p>
          <a:p>
            <a:pPr>
              <a:buSzPct val="45000"/>
              <a:buFont typeface="StarSymbol"/>
              <a:buChar char=""/>
            </a:pPr>
            <a:r>
              <a:rPr lang="es-MX" sz="9600">
                <a:solidFill>
                  <a:srgbClr val="000000"/>
                </a:solidFill>
                <a:latin typeface="Arial"/>
                <a:ea typeface="Menlo-Regular"/>
              </a:rPr>
              <a:t>                     </a:t>
            </a:r>
            <a:r>
              <a:rPr lang="es-MX" sz="9600">
                <a:solidFill>
                  <a:srgbClr val="000000"/>
                </a:solidFill>
                <a:latin typeface="Arial"/>
                <a:ea typeface="Menlo-Regular"/>
              </a:rPr>
              <a:t>(list p) </a:t>
            </a:r>
            <a:endParaRPr/>
          </a:p>
          <a:p>
            <a:pPr>
              <a:buSzPct val="45000"/>
              <a:buFont typeface="StarSymbol"/>
              <a:buChar char=""/>
            </a:pPr>
            <a:r>
              <a:rPr lang="es-MX" sz="9600">
                <a:solidFill>
                  <a:srgbClr val="000000"/>
                </a:solidFill>
                <a:latin typeface="Arial"/>
                <a:ea typeface="Menlo-Regular"/>
              </a:rPr>
              <a:t>                     </a:t>
            </a:r>
            <a:r>
              <a:rPr lang="es-MX" sz="9600">
                <a:solidFill>
                  <a:srgbClr val="000000"/>
                </a:solidFill>
                <a:latin typeface="Arial"/>
                <a:ea typeface="Menlo-Regular"/>
              </a:rPr>
              <a:t>(qsort (filter #(do</a:t>
            </a:r>
            <a:endParaRPr/>
          </a:p>
          <a:p>
            <a:pPr>
              <a:buSzPct val="45000"/>
              <a:buFont typeface="StarSymbol"/>
              <a:buChar char=""/>
            </a:pPr>
            <a:r>
              <a:rPr lang="es-MX" sz="9600">
                <a:solidFill>
                  <a:srgbClr val="000000"/>
                </a:solidFill>
                <a:latin typeface="Arial"/>
                <a:ea typeface="Menlo-Regular"/>
              </a:rPr>
              <a:t>                                             </a:t>
            </a:r>
            <a:r>
              <a:rPr lang="es-MX" sz="9600">
                <a:solidFill>
                  <a:srgbClr val="000000"/>
                </a:solidFill>
                <a:latin typeface="Arial"/>
                <a:ea typeface="Menlo-Regular"/>
              </a:rPr>
              <a:t>(println “es mayor= ? “ % “ p:” p)</a:t>
            </a:r>
            <a:endParaRPr/>
          </a:p>
          <a:p>
            <a:pPr>
              <a:buSzPct val="45000"/>
              <a:buFont typeface="StarSymbol"/>
              <a:buChar char=""/>
            </a:pPr>
            <a:r>
              <a:rPr lang="es-MX" sz="9600">
                <a:solidFill>
                  <a:srgbClr val="000000"/>
                </a:solidFill>
                <a:latin typeface="Arial"/>
                <a:ea typeface="Menlo-Regular"/>
              </a:rPr>
              <a:t>                                             </a:t>
            </a:r>
            <a:r>
              <a:rPr lang="es-MX" sz="9600">
                <a:solidFill>
                  <a:srgbClr val="000000"/>
                </a:solidFill>
                <a:latin typeface="Arial"/>
                <a:ea typeface="Menlo-Regular"/>
              </a:rPr>
              <a:t>(&gt;= % p)) resto)))))</a:t>
            </a:r>
            <a:endParaRPr/>
          </a:p>
          <a:p>
            <a:r>
              <a:rPr lang="es-MX" sz="9600" strike="noStrike">
                <a:solidFill>
                  <a:srgbClr val="000000"/>
                </a:solidFill>
                <a:latin typeface="Arial"/>
                <a:ea typeface="Menlo-Regular"/>
              </a:rPr>
              <a:t>(def v (vec (repeatedly 100 #(rand-int 1000))))</a:t>
            </a:r>
            <a:endParaRPr/>
          </a:p>
          <a:p>
            <a:r>
              <a:rPr lang="es-MX" sz="9600" strike="noStrike">
                <a:solidFill>
                  <a:srgbClr val="000000"/>
                </a:solidFill>
                <a:latin typeface="Arial"/>
                <a:ea typeface="Menlo-Regular"/>
              </a:rPr>
              <a:t>(reduce + v)</a:t>
            </a:r>
            <a:endParaRPr/>
          </a:p>
          <a:p>
            <a:r>
              <a:rPr lang="es-MX" sz="9600" strike="noStrike">
                <a:solidFill>
                  <a:srgbClr val="000000"/>
                </a:solidFill>
                <a:latin typeface="Arial"/>
                <a:ea typeface="Menlo-Regular"/>
              </a:rPr>
              <a:t>(reduce + (qsort v))</a:t>
            </a:r>
            <a:endParaRPr/>
          </a:p>
          <a:p>
            <a:r>
              <a:rPr lang="es-MX" sz="9600" strike="noStrike">
                <a:solidFill>
                  <a:srgbClr val="000000"/>
                </a:solidFill>
                <a:latin typeface="Arial"/>
                <a:ea typeface="Menlo-Regular"/>
              </a:rPr>
              <a:t>(qsort v)</a:t>
            </a:r>
            <a:endParaRPr/>
          </a:p>
          <a:p>
            <a:r>
              <a:rPr lang="es-MX" sz="9600" strike="noStrike">
                <a:solidFill>
                  <a:srgbClr val="000000"/>
                </a:solidFill>
                <a:latin typeface="Arial"/>
                <a:ea typeface="Menlo-Regular"/>
              </a:rPr>
              <a:t>(def X (qsort v))   ; LAZY !!!!</a:t>
            </a:r>
            <a:endParaRPr/>
          </a:p>
          <a:p>
            <a:r>
              <a:rPr lang="es-MX" sz="9600" strike="noStrike">
                <a:solidFill>
                  <a:srgbClr val="000000"/>
                </a:solidFill>
                <a:latin typeface="Arial"/>
                <a:ea typeface="Menlo-Regular"/>
              </a:rPr>
              <a:t>(first X)    ; Ejecuta lo necesario del sort para obtener el menor</a:t>
            </a:r>
            <a:endParaRPr/>
          </a:p>
          <a:p>
            <a:r>
              <a:rPr lang="es-MX" sz="9600" strike="noStrike">
                <a:solidFill>
                  <a:srgbClr val="000000"/>
                </a:solidFill>
                <a:latin typeface="Arial"/>
                <a:ea typeface="Menlo-Regular"/>
              </a:rPr>
              <a:t>(take 5 X)</a:t>
            </a:r>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La herencia de LISP</a:t>
            </a:r>
            <a:endParaRPr/>
          </a:p>
        </p:txBody>
      </p:sp>
      <p:sp>
        <p:nvSpPr>
          <p:cNvPr id="140"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s-MX" sz="3200">
                <a:latin typeface="Arial"/>
              </a:rPr>
              <a:t>LISP se caracteriza por poder generar DSLs por contar con macros</a:t>
            </a:r>
            <a:endParaRPr/>
          </a:p>
          <a:p>
            <a:pPr>
              <a:buSzPct val="45000"/>
              <a:buFont typeface="StarSymbol"/>
              <a:buChar char=""/>
            </a:pPr>
            <a:r>
              <a:rPr lang="es-MX" sz="3200">
                <a:latin typeface="Arial"/>
              </a:rPr>
              <a:t>¿Qué son los macros?</a:t>
            </a:r>
            <a:endParaRPr/>
          </a:p>
          <a:p>
            <a:pPr lvl="1">
              <a:buSzPct val="75000"/>
              <a:buFont typeface="StarSymbol"/>
              <a:buChar char=""/>
            </a:pPr>
            <a:r>
              <a:rPr lang="es-MX" sz="2800">
                <a:latin typeface="Arial"/>
              </a:rPr>
              <a:t>Funciones que manipulan código </a:t>
            </a:r>
            <a:endParaRPr/>
          </a:p>
          <a:p>
            <a:pPr lvl="1">
              <a:buSzPct val="75000"/>
              <a:buFont typeface="StarSymbol"/>
              <a:buChar char=""/>
            </a:pPr>
            <a:r>
              <a:rPr lang="es-MX" sz="2800">
                <a:latin typeface="Arial"/>
              </a:rPr>
              <a:t>El código resultante es entregado al compilador</a:t>
            </a:r>
            <a:endParaRPr/>
          </a:p>
          <a:p>
            <a:pPr lvl="1">
              <a:buSzPct val="75000"/>
              <a:buFont typeface="StarSymbol"/>
              <a:buChar char=""/>
            </a:pPr>
            <a:r>
              <a:rPr lang="es-MX" sz="2800">
                <a:latin typeface="Arial"/>
              </a:rPr>
              <a:t>Lo que ejecuta el usuario del programa es ese código compilado</a:t>
            </a:r>
            <a:r>
              <a:rPr lang="es-MX" sz="2800">
                <a:latin typeface="Arial"/>
              </a:rPr>
              <a:t>	</a:t>
            </a:r>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Macros</a:t>
            </a:r>
            <a:endParaRPr/>
          </a:p>
        </p:txBody>
      </p:sp>
      <p:sp>
        <p:nvSpPr>
          <p:cNvPr id="142"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s-MX" sz="3200">
                <a:latin typeface="Arial"/>
              </a:rPr>
              <a:t>Usando funciones (requiero operar con los cuadrados)</a:t>
            </a:r>
            <a:endParaRPr/>
          </a:p>
          <a:p>
            <a:pPr>
              <a:buSzPct val="45000"/>
              <a:buFont typeface="StarSymbol"/>
              <a:buChar char=""/>
            </a:pPr>
            <a:r>
              <a:rPr lang="es-MX" sz="3200">
                <a:latin typeface="Arial"/>
              </a:rPr>
              <a:t>  </a:t>
            </a:r>
            <a:r>
              <a:rPr lang="es-MX" sz="3200">
                <a:latin typeface="Arial"/>
              </a:rPr>
              <a:t>(defn cuadradosF [xs]</a:t>
            </a:r>
            <a:endParaRPr/>
          </a:p>
          <a:p>
            <a:pPr>
              <a:buSzPct val="45000"/>
              <a:buFont typeface="StarSymbol"/>
              <a:buChar char=""/>
            </a:pPr>
            <a:r>
              <a:rPr lang="es-MX" sz="3200">
                <a:latin typeface="Arial"/>
              </a:rPr>
              <a:t>    </a:t>
            </a:r>
            <a:r>
              <a:rPr lang="es-MX" sz="3200">
                <a:latin typeface="Arial"/>
              </a:rPr>
              <a:t>(map #(* % %) xs))</a:t>
            </a:r>
            <a:endParaRPr/>
          </a:p>
          <a:p>
            <a:pPr>
              <a:buSzPct val="45000"/>
              <a:buFont typeface="StarSymbol"/>
              <a:buChar char=""/>
            </a:pPr>
            <a:r>
              <a:rPr lang="es-MX" sz="3200">
                <a:latin typeface="Arial"/>
              </a:rPr>
              <a:t>  </a:t>
            </a:r>
            <a:r>
              <a:rPr lang="es-MX" sz="3200">
                <a:latin typeface="Arial"/>
              </a:rPr>
              <a:t>(cuadradosF [1 2 3 4 6])</a:t>
            </a:r>
            <a:endParaRPr/>
          </a:p>
          <a:p>
            <a:pPr>
              <a:buSzPct val="45000"/>
              <a:buFont typeface="StarSymbol"/>
              <a:buChar char=""/>
            </a:pPr>
            <a:endParaRPr/>
          </a:p>
          <a:p>
            <a:pPr>
              <a:buSzPct val="45000"/>
              <a:buFont typeface="StarSymbol"/>
              <a:buChar char=""/>
            </a:pPr>
            <a:r>
              <a:rPr lang="es-MX" sz="3200">
                <a:latin typeface="Arial"/>
              </a:rPr>
              <a:t>  </a:t>
            </a:r>
            <a:r>
              <a:rPr lang="es-MX" sz="3200">
                <a:latin typeface="Arial"/>
              </a:rPr>
              <a:t>(defmacro cuadradosM [xs]</a:t>
            </a:r>
            <a:endParaRPr/>
          </a:p>
          <a:p>
            <a:pPr>
              <a:buSzPct val="45000"/>
              <a:buFont typeface="StarSymbol"/>
              <a:buChar char=""/>
            </a:pPr>
            <a:r>
              <a:rPr lang="es-MX" sz="3200">
                <a:latin typeface="Arial"/>
              </a:rPr>
              <a:t>    </a:t>
            </a:r>
            <a:r>
              <a:rPr lang="es-MX" sz="3200">
                <a:latin typeface="Arial"/>
              </a:rPr>
              <a:t>`(map #(* % %) ~xs))</a:t>
            </a:r>
            <a:endParaRPr/>
          </a:p>
          <a:p>
            <a:pPr>
              <a:buSzPct val="45000"/>
              <a:buFont typeface="StarSymbol"/>
              <a:buChar char=""/>
            </a:pPr>
            <a:r>
              <a:rPr lang="es-MX" sz="3200">
                <a:latin typeface="Arial"/>
              </a:rPr>
              <a:t>  </a:t>
            </a:r>
            <a:r>
              <a:rPr lang="es-MX" sz="3200">
                <a:latin typeface="Arial"/>
              </a:rPr>
              <a:t>(cuadradosM [1 2 3 4 5])</a:t>
            </a:r>
            <a:endParaRPr/>
          </a:p>
          <a:p>
            <a:pPr>
              <a:buSzPct val="45000"/>
              <a:buFont typeface="StarSymbol"/>
              <a:buChar char=""/>
            </a:pPr>
            <a:r>
              <a:rPr lang="es-MX" sz="3200">
                <a:latin typeface="Arial"/>
              </a:rPr>
              <a:t>  </a:t>
            </a:r>
            <a:r>
              <a:rPr lang="es-MX" sz="3200">
                <a:latin typeface="Arial"/>
              </a:rPr>
              <a:t>(macroexpand-1 '(cuadradosM [1 2 3 4 6]))</a:t>
            </a:r>
            <a:endParaRPr/>
          </a:p>
          <a:p>
            <a:pPr lvl="1">
              <a:buSzPct val="75000"/>
              <a:buFont typeface="StarSymbol"/>
              <a:buChar char=""/>
            </a:pPr>
            <a:r>
              <a:rPr lang="es-MX" sz="2800">
                <a:latin typeface="Arial"/>
              </a:rPr>
              <a:t>(map #(* % %) [1 2 3 4 6])  ; esto es lo que sale del macro !!!</a:t>
            </a:r>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Librerias que usan Macros</a:t>
            </a:r>
            <a:endParaRPr/>
          </a:p>
        </p:txBody>
      </p:sp>
      <p:sp>
        <p:nvSpPr>
          <p:cNvPr id="144"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s-MX" sz="3200">
                <a:latin typeface="Arial"/>
              </a:rPr>
              <a:t>Clojure core.match</a:t>
            </a:r>
            <a:endParaRPr/>
          </a:p>
          <a:p>
            <a:pPr lvl="1">
              <a:buSzPct val="75000"/>
              <a:buFont typeface="StarSymbol"/>
              <a:buChar char=""/>
            </a:pPr>
            <a:r>
              <a:rPr lang="es-MX" sz="2800">
                <a:latin typeface="Arial"/>
              </a:rPr>
              <a:t>(let [x {:a 1 :b 2}]</a:t>
            </a:r>
            <a:endParaRPr/>
          </a:p>
          <a:p>
            <a:pPr lvl="1">
              <a:buSzPct val="75000"/>
              <a:buFont typeface="StarSymbol"/>
              <a:buChar char=""/>
            </a:pPr>
            <a:r>
              <a:rPr lang="es-MX" sz="2800">
                <a:latin typeface="Arial"/>
              </a:rPr>
              <a:t>  </a:t>
            </a:r>
            <a:r>
              <a:rPr lang="es-MX" sz="2800">
                <a:latin typeface="Arial"/>
              </a:rPr>
              <a:t>(match [x]</a:t>
            </a:r>
            <a:endParaRPr/>
          </a:p>
          <a:p>
            <a:pPr lvl="1">
              <a:buSzPct val="75000"/>
              <a:buFont typeface="StarSymbol"/>
              <a:buChar char=""/>
            </a:pPr>
            <a:r>
              <a:rPr lang="es-MX" sz="2800">
                <a:latin typeface="Arial"/>
              </a:rPr>
              <a:t>    </a:t>
            </a:r>
            <a:r>
              <a:rPr lang="es-MX" sz="2800">
                <a:latin typeface="Arial"/>
              </a:rPr>
              <a:t>[({:a _ :b 2} :only [:a :b])] :a0</a:t>
            </a:r>
            <a:endParaRPr/>
          </a:p>
          <a:p>
            <a:pPr lvl="1">
              <a:buSzPct val="75000"/>
              <a:buFont typeface="StarSymbol"/>
              <a:buChar char=""/>
            </a:pPr>
            <a:r>
              <a:rPr lang="es-MX" sz="2800">
                <a:latin typeface="Arial"/>
              </a:rPr>
              <a:t>    </a:t>
            </a:r>
            <a:r>
              <a:rPr lang="es-MX" sz="2800">
                <a:latin typeface="Arial"/>
              </a:rPr>
              <a:t>[{:a 1 :c _}] :a1</a:t>
            </a:r>
            <a:endParaRPr/>
          </a:p>
          <a:p>
            <a:pPr lvl="1">
              <a:buSzPct val="75000"/>
              <a:buFont typeface="StarSymbol"/>
              <a:buChar char=""/>
            </a:pPr>
            <a:r>
              <a:rPr lang="es-MX" sz="2800">
                <a:latin typeface="Arial"/>
              </a:rPr>
              <a:t>    </a:t>
            </a:r>
            <a:r>
              <a:rPr lang="es-MX" sz="2800">
                <a:latin typeface="Arial"/>
              </a:rPr>
              <a:t>[{:c 3 :d _ :e 4}] :a2</a:t>
            </a:r>
            <a:endParaRPr/>
          </a:p>
          <a:p>
            <a:pPr lvl="1">
              <a:buSzPct val="75000"/>
              <a:buFont typeface="StarSymbol"/>
              <a:buChar char=""/>
            </a:pPr>
            <a:r>
              <a:rPr lang="es-MX" sz="2800">
                <a:latin typeface="Arial"/>
              </a:rPr>
              <a:t>    </a:t>
            </a:r>
            <a:r>
              <a:rPr lang="es-MX" sz="2800">
                <a:latin typeface="Arial"/>
              </a:rPr>
              <a:t>:else nil))</a:t>
            </a:r>
            <a:endParaRPr/>
          </a:p>
          <a:p>
            <a:pPr lvl="1">
              <a:buSzPct val="75000"/>
              <a:buFont typeface="StarSymbol"/>
              <a:buChar char=""/>
            </a:pPr>
            <a:r>
              <a:rPr lang="es-MX" sz="2800">
                <a:latin typeface="Arial"/>
              </a:rPr>
              <a:t>:=&gt; :a0</a:t>
            </a:r>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Librerias</a:t>
            </a:r>
            <a:endParaRPr/>
          </a:p>
        </p:txBody>
      </p:sp>
      <p:sp>
        <p:nvSpPr>
          <p:cNvPr id="146"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s-MX" sz="3200">
                <a:latin typeface="Arial"/>
              </a:rPr>
              <a:t>core.logic</a:t>
            </a:r>
            <a:endParaRPr/>
          </a:p>
          <a:p>
            <a:pPr>
              <a:buSzPct val="45000"/>
              <a:buFont typeface="StarSymbol"/>
              <a:buChar char=""/>
            </a:pPr>
            <a:r>
              <a:rPr lang="es-MX" sz="3200">
                <a:latin typeface="Arial"/>
              </a:rPr>
              <a:t>core.async</a:t>
            </a:r>
            <a:endParaRPr/>
          </a:p>
          <a:p>
            <a:pPr>
              <a:buSzPct val="45000"/>
              <a:buFont typeface="StarSymbol"/>
              <a:buChar char=""/>
            </a:pPr>
            <a:r>
              <a:rPr lang="es-MX" sz="3200">
                <a:latin typeface="Arial"/>
              </a:rPr>
              <a:t>core.match</a:t>
            </a:r>
            <a:endParaRPr/>
          </a:p>
          <a:p>
            <a:pPr>
              <a:buSzPct val="45000"/>
              <a:buFont typeface="StarSymbol"/>
              <a:buChar char=""/>
            </a:pPr>
            <a:r>
              <a:rPr lang="es-MX" sz="3200">
                <a:latin typeface="Arial"/>
              </a:rPr>
              <a:t>Incanter (matemáticas R-like)</a:t>
            </a:r>
            <a:endParaRPr/>
          </a:p>
          <a:p>
            <a:pPr>
              <a:buSzPct val="45000"/>
              <a:buFont typeface="StarSymbol"/>
              <a:buChar char=""/>
            </a:pPr>
            <a:r>
              <a:rPr lang="es-MX" sz="3200">
                <a:latin typeface="Arial"/>
              </a:rPr>
              <a:t>core.matrix</a:t>
            </a:r>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El lenguaje Clojure</a:t>
            </a:r>
            <a:endParaRPr/>
          </a:p>
        </p:txBody>
      </p:sp>
      <p:sp>
        <p:nvSpPr>
          <p:cNvPr id="82" name="TextShape 2"/>
          <p:cNvSpPr txBox="1"/>
          <p:nvPr/>
        </p:nvSpPr>
        <p:spPr>
          <a:xfrm>
            <a:off x="504000" y="1769040"/>
            <a:ext cx="9071640" cy="4384440"/>
          </a:xfrm>
          <a:prstGeom prst="rect">
            <a:avLst/>
          </a:prstGeom>
          <a:noFill/>
          <a:ln>
            <a:noFill/>
          </a:ln>
        </p:spPr>
        <p:txBody>
          <a:bodyPr lIns="0" rIns="0" tIns="0" bIns="0" anchor="ctr"/>
          <a:p>
            <a:pPr>
              <a:buSzPct val="45000"/>
              <a:buFont typeface="StarSymbol"/>
              <a:buChar char=""/>
            </a:pPr>
            <a:r>
              <a:rPr lang="es-MX" sz="3200">
                <a:latin typeface="Arial"/>
              </a:rPr>
              <a:t>Lenguaje funcional que no fuerza la pureza de las funciones pero sí la promueve</a:t>
            </a:r>
            <a:endParaRPr/>
          </a:p>
          <a:p>
            <a:pPr>
              <a:buSzPct val="45000"/>
              <a:buFont typeface="StarSymbol"/>
              <a:buChar char=""/>
            </a:pPr>
            <a:r>
              <a:rPr lang="es-MX" sz="3200">
                <a:latin typeface="Arial"/>
              </a:rPr>
              <a:t>Promueve el orden y localización de la mutabilidad</a:t>
            </a:r>
            <a:endParaRPr/>
          </a:p>
          <a:p>
            <a:pPr>
              <a:buSzPct val="45000"/>
              <a:buFont typeface="StarSymbol"/>
              <a:buChar char=""/>
            </a:pPr>
            <a:r>
              <a:rPr lang="es-MX" sz="3200">
                <a:latin typeface="Arial"/>
              </a:rPr>
              <a:t>Ideal para crear DSL por medio de macros</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El lenguaje Clojure</a:t>
            </a:r>
            <a:endParaRPr/>
          </a:p>
        </p:txBody>
      </p:sp>
      <p:sp>
        <p:nvSpPr>
          <p:cNvPr id="84"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s-MX" sz="3200">
                <a:latin typeface="Arial"/>
              </a:rPr>
              <a:t>Ubicuo</a:t>
            </a:r>
            <a:endParaRPr/>
          </a:p>
          <a:p>
            <a:pPr lvl="1">
              <a:buSzPct val="75000"/>
              <a:buFont typeface="StarSymbol"/>
              <a:buChar char=""/>
            </a:pPr>
            <a:r>
              <a:rPr lang="es-MX" sz="2800">
                <a:latin typeface="Arial"/>
              </a:rPr>
              <a:t>Máquina virtual java JVM</a:t>
            </a:r>
            <a:endParaRPr/>
          </a:p>
          <a:p>
            <a:pPr lvl="2">
              <a:buSzPct val="45000"/>
              <a:buFont typeface="StarSymbol"/>
              <a:buChar char=""/>
            </a:pPr>
            <a:r>
              <a:rPr lang="es-MX" sz="2400">
                <a:latin typeface="Arial"/>
              </a:rPr>
              <a:t>Aceptación y penetración en la industria</a:t>
            </a:r>
            <a:endParaRPr/>
          </a:p>
          <a:p>
            <a:pPr lvl="2">
              <a:buSzPct val="45000"/>
              <a:buFont typeface="StarSymbol"/>
              <a:buChar char=""/>
            </a:pPr>
            <a:r>
              <a:rPr lang="es-MX" sz="2400">
                <a:latin typeface="Arial"/>
              </a:rPr>
              <a:t>Librerías robustas y maduras</a:t>
            </a:r>
            <a:endParaRPr/>
          </a:p>
          <a:p>
            <a:pPr lvl="2">
              <a:buSzPct val="45000"/>
              <a:buFont typeface="StarSymbol"/>
              <a:buChar char=""/>
            </a:pPr>
            <a:r>
              <a:rPr lang="es-MX" sz="2400">
                <a:latin typeface="Arial"/>
              </a:rPr>
              <a:t>…</a:t>
            </a:r>
            <a:endParaRPr/>
          </a:p>
          <a:p>
            <a:pPr lvl="1">
              <a:buSzPct val="75000"/>
              <a:buFont typeface="StarSymbol"/>
              <a:buChar char=""/>
            </a:pPr>
            <a:r>
              <a:rPr lang="es-MX" sz="2800">
                <a:latin typeface="Arial"/>
              </a:rPr>
              <a:t>CLR</a:t>
            </a:r>
            <a:endParaRPr/>
          </a:p>
          <a:p>
            <a:pPr lvl="2">
              <a:buSzPct val="45000"/>
              <a:buFont typeface="StarSymbol"/>
              <a:buChar char=""/>
            </a:pPr>
            <a:r>
              <a:rPr lang="es-MX" sz="2400">
                <a:latin typeface="Arial"/>
              </a:rPr>
              <a:t>Ambiente windows .NET (uf..)</a:t>
            </a:r>
            <a:endParaRPr/>
          </a:p>
          <a:p>
            <a:pPr lvl="1">
              <a:buSzPct val="75000"/>
              <a:buFont typeface="StarSymbol"/>
              <a:buChar char=""/>
            </a:pPr>
            <a:r>
              <a:rPr lang="es-MX" sz="2800">
                <a:latin typeface="Arial"/>
              </a:rPr>
              <a:t>Java Script</a:t>
            </a:r>
            <a:endParaRPr/>
          </a:p>
          <a:p>
            <a:pPr lvl="2">
              <a:buSzPct val="45000"/>
              <a:buFont typeface="StarSymbol"/>
              <a:buChar char=""/>
            </a:pPr>
            <a:r>
              <a:rPr lang="es-MX" sz="2400">
                <a:latin typeface="Arial"/>
              </a:rPr>
              <a:t>Ubicuo</a:t>
            </a:r>
            <a:endParaRPr/>
          </a:p>
          <a:p>
            <a:pPr lvl="2">
              <a:buSzPct val="45000"/>
              <a:buFont typeface="StarSymbol"/>
              <a:buChar char=""/>
            </a:pPr>
            <a:r>
              <a:rPr lang="es-MX" sz="2400">
                <a:latin typeface="Arial"/>
              </a:rPr>
              <a:t>Desarrollo de código en el cliente</a:t>
            </a:r>
            <a:endParaRPr/>
          </a:p>
          <a:p>
            <a:pPr lvl="2">
              <a:buSzPct val="45000"/>
              <a:buFont typeface="StarSymbol"/>
              <a:buChar char=""/>
            </a:pPr>
            <a:r>
              <a:rPr lang="es-MX" sz="2400">
                <a:latin typeface="Arial"/>
              </a:rPr>
              <a:t>Tendencia en el servidor (Node.js)</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El lenguaje Clojure</a:t>
            </a:r>
            <a:endParaRPr/>
          </a:p>
        </p:txBody>
      </p:sp>
      <p:sp>
        <p:nvSpPr>
          <p:cNvPr id="86" name="TextShape 2"/>
          <p:cNvSpPr txBox="1"/>
          <p:nvPr/>
        </p:nvSpPr>
        <p:spPr>
          <a:xfrm>
            <a:off x="423360" y="1597320"/>
            <a:ext cx="9071640" cy="4384440"/>
          </a:xfrm>
          <a:prstGeom prst="rect">
            <a:avLst/>
          </a:prstGeom>
          <a:noFill/>
          <a:ln>
            <a:noFill/>
          </a:ln>
        </p:spPr>
        <p:txBody>
          <a:bodyPr lIns="0" rIns="0" tIns="0" bIns="0"/>
          <a:p>
            <a:pPr>
              <a:buSzPct val="45000"/>
              <a:buFont typeface="StarSymbol"/>
              <a:buChar char=""/>
            </a:pPr>
            <a:r>
              <a:rPr lang="es-MX" sz="3200">
                <a:latin typeface="Arial"/>
              </a:rPr>
              <a:t>Por su característica de ser un lisp y tener una comunidad vibrante y activa en un amplio espectro de aplicaciones.</a:t>
            </a:r>
            <a:endParaRPr/>
          </a:p>
          <a:p>
            <a:pPr lvl="1">
              <a:buSzPct val="75000"/>
              <a:buFont typeface="StarSymbol"/>
              <a:buChar char=""/>
            </a:pPr>
            <a:r>
              <a:rPr lang="es-MX" sz="2800">
                <a:latin typeface="Arial"/>
              </a:rPr>
              <a:t>Big Data</a:t>
            </a:r>
            <a:endParaRPr/>
          </a:p>
          <a:p>
            <a:pPr lvl="2">
              <a:buSzPct val="45000"/>
              <a:buFont typeface="StarSymbol"/>
              <a:buChar char=""/>
            </a:pPr>
            <a:r>
              <a:rPr lang="es-MX" sz="2400">
                <a:latin typeface="Arial"/>
              </a:rPr>
              <a:t>Storm</a:t>
            </a:r>
            <a:endParaRPr/>
          </a:p>
          <a:p>
            <a:pPr lvl="2">
              <a:buSzPct val="45000"/>
              <a:buFont typeface="StarSymbol"/>
              <a:buChar char=""/>
            </a:pPr>
            <a:r>
              <a:rPr lang="es-MX" sz="2400">
                <a:latin typeface="Arial"/>
              </a:rPr>
              <a:t>Cascalog (Hadoop)</a:t>
            </a:r>
            <a:endParaRPr/>
          </a:p>
          <a:p>
            <a:pPr lvl="2">
              <a:buSzPct val="45000"/>
              <a:buFont typeface="StarSymbol"/>
              <a:buChar char=""/>
            </a:pPr>
            <a:r>
              <a:rPr lang="es-MX" sz="2400">
                <a:latin typeface="Arial"/>
              </a:rPr>
              <a:t>Flambo (Spark)</a:t>
            </a:r>
            <a:endParaRPr/>
          </a:p>
          <a:p>
            <a:pPr lvl="2">
              <a:buSzPct val="45000"/>
              <a:buFont typeface="StarSymbol"/>
              <a:buChar char=""/>
            </a:pPr>
            <a:r>
              <a:rPr lang="es-MX" sz="2400">
                <a:latin typeface="Arial"/>
              </a:rPr>
              <a:t>Monger (MongoDB)</a:t>
            </a:r>
            <a:endParaRPr/>
          </a:p>
          <a:p>
            <a:pPr lvl="2">
              <a:buSzPct val="45000"/>
              <a:buFont typeface="StarSymbol"/>
              <a:buChar char=""/>
            </a:pPr>
            <a:r>
              <a:rPr lang="es-MX" sz="2400">
                <a:latin typeface="Arial"/>
              </a:rPr>
              <a:t>Datomic</a:t>
            </a:r>
            <a:endParaRPr/>
          </a:p>
          <a:p>
            <a:pPr lvl="2">
              <a:buSzPct val="45000"/>
              <a:buFont typeface="StarSymbol"/>
              <a:buChar char=""/>
            </a:pP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El lenguaje Clojure</a:t>
            </a:r>
            <a:endParaRPr/>
          </a:p>
        </p:txBody>
      </p:sp>
      <p:sp>
        <p:nvSpPr>
          <p:cNvPr id="88" name="TextShape 2"/>
          <p:cNvSpPr txBox="1"/>
          <p:nvPr/>
        </p:nvSpPr>
        <p:spPr>
          <a:xfrm>
            <a:off x="504000" y="1769040"/>
            <a:ext cx="9071640" cy="4384440"/>
          </a:xfrm>
          <a:prstGeom prst="rect">
            <a:avLst/>
          </a:prstGeom>
          <a:noFill/>
          <a:ln>
            <a:noFill/>
          </a:ln>
        </p:spPr>
        <p:txBody>
          <a:bodyPr lIns="0" rIns="0" tIns="0" bIns="0"/>
          <a:p>
            <a:pPr lvl="1">
              <a:buSzPct val="75000"/>
              <a:buFont typeface="StarSymbol"/>
              <a:buChar char=""/>
            </a:pPr>
            <a:r>
              <a:rPr lang="es-MX" sz="2800">
                <a:latin typeface="Arial"/>
              </a:rPr>
              <a:t>Desarrollo WEB (server side)</a:t>
            </a:r>
            <a:endParaRPr/>
          </a:p>
          <a:p>
            <a:pPr lvl="2">
              <a:buSzPct val="45000"/>
              <a:buFont typeface="StarSymbol"/>
              <a:buChar char=""/>
            </a:pPr>
            <a:r>
              <a:rPr lang="es-MX" sz="2400">
                <a:latin typeface="Arial"/>
              </a:rPr>
              <a:t>Ring </a:t>
            </a:r>
            <a:endParaRPr/>
          </a:p>
          <a:p>
            <a:pPr lvl="2">
              <a:buSzPct val="45000"/>
              <a:buFont typeface="StarSymbol"/>
              <a:buChar char=""/>
            </a:pPr>
            <a:r>
              <a:rPr lang="es-MX" sz="2400">
                <a:latin typeface="Arial"/>
              </a:rPr>
              <a:t>Immutant</a:t>
            </a:r>
            <a:endParaRPr/>
          </a:p>
          <a:p>
            <a:pPr lvl="2">
              <a:buSzPct val="45000"/>
              <a:buFont typeface="StarSymbol"/>
              <a:buChar char=""/>
            </a:pPr>
            <a:r>
              <a:rPr lang="es-MX" sz="2400">
                <a:latin typeface="Arial"/>
              </a:rPr>
              <a:t>Compojure</a:t>
            </a:r>
            <a:endParaRPr/>
          </a:p>
          <a:p>
            <a:pPr lvl="2">
              <a:buSzPct val="45000"/>
              <a:buFont typeface="StarSymbol"/>
              <a:buChar char=""/>
            </a:pPr>
            <a:r>
              <a:rPr lang="es-MX" sz="2400">
                <a:latin typeface="Arial"/>
              </a:rPr>
              <a:t>Liberator</a:t>
            </a:r>
            <a:endParaRPr/>
          </a:p>
          <a:p>
            <a:pPr lvl="2">
              <a:buSzPct val="45000"/>
              <a:buFont typeface="StarSymbol"/>
              <a:buChar char=""/>
            </a:pPr>
            <a:r>
              <a:rPr lang="es-MX" sz="2400">
                <a:latin typeface="Arial"/>
              </a:rPr>
              <a:t>Hiccup </a:t>
            </a:r>
            <a:endParaRPr/>
          </a:p>
          <a:p>
            <a:pPr lvl="2">
              <a:buSzPct val="45000"/>
              <a:buFont typeface="StarSymbol"/>
              <a:buChar char=""/>
            </a:pPr>
            <a:r>
              <a:rPr lang="es-MX" sz="2400">
                <a:latin typeface="Arial"/>
              </a:rPr>
              <a:t>...</a:t>
            </a:r>
            <a:endParaRPr/>
          </a:p>
          <a:p>
            <a:pPr lvl="2">
              <a:buSzPct val="45000"/>
              <a:buFont typeface="StarSymbol"/>
              <a:buChar char=""/>
            </a:pPr>
            <a:r>
              <a:rPr lang="es-MX" sz="2400">
                <a:latin typeface="Arial"/>
              </a:rPr>
              <a:t>...</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El lenguaje ColjureScript</a:t>
            </a:r>
            <a:endParaRPr/>
          </a:p>
        </p:txBody>
      </p:sp>
      <p:sp>
        <p:nvSpPr>
          <p:cNvPr id="90" name="TextShape 2"/>
          <p:cNvSpPr txBox="1"/>
          <p:nvPr/>
        </p:nvSpPr>
        <p:spPr>
          <a:xfrm>
            <a:off x="402480" y="1870920"/>
            <a:ext cx="9071640" cy="4384440"/>
          </a:xfrm>
          <a:prstGeom prst="rect">
            <a:avLst/>
          </a:prstGeom>
          <a:noFill/>
          <a:ln>
            <a:noFill/>
          </a:ln>
        </p:spPr>
        <p:txBody>
          <a:bodyPr lIns="0" rIns="0" tIns="0" bIns="0"/>
          <a:p>
            <a:pPr lvl="1">
              <a:buSzPct val="75000"/>
              <a:buFont typeface="StarSymbol"/>
              <a:buChar char=""/>
            </a:pPr>
            <a:r>
              <a:rPr lang="es-MX" sz="2800">
                <a:latin typeface="Arial"/>
              </a:rPr>
              <a:t>En el cliente (browser)</a:t>
            </a:r>
            <a:endParaRPr/>
          </a:p>
          <a:p>
            <a:pPr lvl="2">
              <a:buSzPct val="45000"/>
              <a:buFont typeface="StarSymbol"/>
              <a:buChar char=""/>
            </a:pPr>
            <a:r>
              <a:rPr lang="es-MX" sz="2400">
                <a:latin typeface="Arial"/>
              </a:rPr>
              <a:t>Om (librería para hacer componentes sobre React)</a:t>
            </a:r>
            <a:endParaRPr/>
          </a:p>
          <a:p>
            <a:pPr lvl="2">
              <a:buSzPct val="45000"/>
              <a:buFont typeface="StarSymbol"/>
              <a:buChar char=""/>
            </a:pPr>
            <a:r>
              <a:rPr lang="es-MX" sz="2400">
                <a:latin typeface="Arial"/>
              </a:rPr>
              <a:t>Reagent</a:t>
            </a:r>
            <a:endParaRPr/>
          </a:p>
          <a:p>
            <a:pPr lvl="2">
              <a:buSzPct val="45000"/>
              <a:buFont typeface="StarSymbol"/>
              <a:buChar char=""/>
            </a:pPr>
            <a:r>
              <a:rPr lang="es-MX" sz="2400">
                <a:latin typeface="Arial"/>
              </a:rPr>
              <a:t>Datalog</a:t>
            </a:r>
            <a:endParaRPr/>
          </a:p>
          <a:p>
            <a:pPr lvl="2">
              <a:buSzPct val="45000"/>
              <a:buFont typeface="StarSymbol"/>
              <a:buChar char=""/>
            </a:pPr>
            <a:r>
              <a:rPr lang="es-MX" sz="2400">
                <a:latin typeface="Arial"/>
              </a:rPr>
              <a:t>...</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504000" y="301320"/>
            <a:ext cx="9071640" cy="1262160"/>
          </a:xfrm>
          <a:prstGeom prst="rect">
            <a:avLst/>
          </a:prstGeom>
          <a:noFill/>
          <a:ln>
            <a:noFill/>
          </a:ln>
        </p:spPr>
        <p:txBody>
          <a:bodyPr lIns="0" rIns="0" tIns="0" bIns="0" anchor="ctr"/>
          <a:p>
            <a:pPr algn="ctr"/>
            <a:r>
              <a:rPr lang="es-MX" sz="4400">
                <a:latin typeface="Arial"/>
              </a:rPr>
              <a:t>El lenguaje Clojure</a:t>
            </a:r>
            <a:endParaRPr/>
          </a:p>
        </p:txBody>
      </p:sp>
      <p:sp>
        <p:nvSpPr>
          <p:cNvPr id="92"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s-MX" sz="3200">
                <a:latin typeface="Arial"/>
              </a:rPr>
              <a:t>http://nathanmarz.com/blog/interview-with-programmer-magazine.html</a:t>
            </a:r>
            <a:endParaRPr/>
          </a:p>
          <a:p>
            <a:pPr lvl="1">
              <a:buSzPct val="75000"/>
              <a:buFont typeface="StarSymbol"/>
              <a:buChar char=""/>
            </a:pPr>
            <a:r>
              <a:rPr lang="es-MX" sz="2800">
                <a:latin typeface="Arial"/>
              </a:rPr>
              <a:t>Why you choose Clojure as the development language of Storm? Could you talk about your long practical experience about using this language (like its advantages and disadvantages)? Which feature won't appear in the Storm, if you were not using Clojure?</a:t>
            </a:r>
            <a:endParaRPr/>
          </a:p>
          <a:p>
            <a:pPr lvl="2">
              <a:buSzPct val="45000"/>
              <a:buFont typeface="StarSymbol"/>
              <a:buChar char=""/>
            </a:pPr>
            <a:r>
              <a:rPr lang="es-MX" sz="2400">
                <a:latin typeface="Arial"/>
              </a:rPr>
              <a:t>Clojure is the best language I've ever used, by far. I use it because it makes me vastly more productive by allowing me to easily use techniques like immutability and functional programming. Its dynamic nature by being Lisp-based ensures that I can always mold Clojure as necessary to formulate the best possible abstractions. Storm would not be any different if I didn't use Clojure, it just would have been far more painful to build.</a:t>
            </a:r>
            <a:endParaRPr/>
          </a:p>
          <a:p>
            <a:pPr lvl="2">
              <a:buSzPct val="45000"/>
              <a:buFont typeface="StarSymbol"/>
              <a:buChar char=""/>
            </a:pPr>
            <a:r>
              <a:rPr lang="es-MX" sz="2400">
                <a:latin typeface="Arial"/>
              </a:rPr>
              <a:t>                                              </a:t>
            </a:r>
            <a:r>
              <a:rPr lang="es-MX" sz="2400">
                <a:latin typeface="Arial"/>
              </a:rPr>
              <a:t>Nathan Marz.</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