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B08BD-E6A6-4077-8040-50D5017612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1E8A9F-53BC-448F-8668-264A8AFF225B}">
      <dgm:prSet/>
      <dgm:spPr/>
      <dgm:t>
        <a:bodyPr/>
        <a:lstStyle/>
        <a:p>
          <a:r>
            <a:rPr lang="sk-SK" b="1"/>
            <a:t>finančné inštitúcie </a:t>
          </a:r>
          <a:r>
            <a:rPr lang="sk-SK"/>
            <a:t>( banky, poisťovne, burzy, nebankové inštitúcie.....)</a:t>
          </a:r>
          <a:endParaRPr lang="en-US"/>
        </a:p>
      </dgm:t>
    </dgm:pt>
    <dgm:pt modelId="{3B2E5707-FC7F-404C-8EB3-15CC07AD75FD}" type="parTrans" cxnId="{0687D0BA-6784-404C-9C23-711AC473A3E3}">
      <dgm:prSet/>
      <dgm:spPr/>
      <dgm:t>
        <a:bodyPr/>
        <a:lstStyle/>
        <a:p>
          <a:endParaRPr lang="en-US"/>
        </a:p>
      </dgm:t>
    </dgm:pt>
    <dgm:pt modelId="{FFBF156C-7BA6-4154-9637-44091EF5D8C4}" type="sibTrans" cxnId="{0687D0BA-6784-404C-9C23-711AC473A3E3}">
      <dgm:prSet/>
      <dgm:spPr/>
      <dgm:t>
        <a:bodyPr/>
        <a:lstStyle/>
        <a:p>
          <a:endParaRPr lang="en-US"/>
        </a:p>
      </dgm:t>
    </dgm:pt>
    <dgm:pt modelId="{BBA3C2E1-B171-431C-AD6D-90E3EC539D50}">
      <dgm:prSet/>
      <dgm:spPr/>
      <dgm:t>
        <a:bodyPr/>
        <a:lstStyle/>
        <a:p>
          <a:r>
            <a:rPr lang="sk-SK" b="1"/>
            <a:t>finančné nástroje </a:t>
          </a:r>
          <a:r>
            <a:rPr lang="sk-SK"/>
            <a:t>( úvery, vklady, cenné papiere, devízy, zlato, drahé kovy, poistky.....)</a:t>
          </a:r>
          <a:endParaRPr lang="en-US"/>
        </a:p>
      </dgm:t>
    </dgm:pt>
    <dgm:pt modelId="{DF78F7DF-39E1-49BB-95EB-10F5A644870C}" type="parTrans" cxnId="{9CCE9F07-6C9B-4B59-B2D8-39BB3DC6F7C6}">
      <dgm:prSet/>
      <dgm:spPr/>
      <dgm:t>
        <a:bodyPr/>
        <a:lstStyle/>
        <a:p>
          <a:endParaRPr lang="en-US"/>
        </a:p>
      </dgm:t>
    </dgm:pt>
    <dgm:pt modelId="{B4DDFDF3-24A6-4FB5-B9E2-F2065F517B14}" type="sibTrans" cxnId="{9CCE9F07-6C9B-4B59-B2D8-39BB3DC6F7C6}">
      <dgm:prSet/>
      <dgm:spPr/>
      <dgm:t>
        <a:bodyPr/>
        <a:lstStyle/>
        <a:p>
          <a:endParaRPr lang="en-US"/>
        </a:p>
      </dgm:t>
    </dgm:pt>
    <dgm:pt modelId="{B951039C-96CB-4BB8-9038-CDA124083175}">
      <dgm:prSet/>
      <dgm:spPr/>
      <dgm:t>
        <a:bodyPr/>
        <a:lstStyle/>
        <a:p>
          <a:r>
            <a:rPr lang="sk-SK" b="1"/>
            <a:t>finančný mechanizmus </a:t>
          </a:r>
          <a:r>
            <a:rPr lang="sk-SK"/>
            <a:t>( zákony, nariadenia, vyhlášky, ktoré vydáva NBS a MF SR )</a:t>
          </a:r>
          <a:endParaRPr lang="en-US"/>
        </a:p>
      </dgm:t>
    </dgm:pt>
    <dgm:pt modelId="{C5D013C9-45DC-464C-A9B1-60B393FBCF80}" type="parTrans" cxnId="{ACBC7751-28C6-4BE2-A2AD-90D564A170E9}">
      <dgm:prSet/>
      <dgm:spPr/>
      <dgm:t>
        <a:bodyPr/>
        <a:lstStyle/>
        <a:p>
          <a:endParaRPr lang="en-US"/>
        </a:p>
      </dgm:t>
    </dgm:pt>
    <dgm:pt modelId="{1BA0F589-04D0-4BDF-BA95-01BF52560096}" type="sibTrans" cxnId="{ACBC7751-28C6-4BE2-A2AD-90D564A170E9}">
      <dgm:prSet/>
      <dgm:spPr/>
      <dgm:t>
        <a:bodyPr/>
        <a:lstStyle/>
        <a:p>
          <a:endParaRPr lang="en-US"/>
        </a:p>
      </dgm:t>
    </dgm:pt>
    <dgm:pt modelId="{6B8EFB20-0B25-414F-9C15-37E9BC3C7580}" type="pres">
      <dgm:prSet presAssocID="{13DB08BD-E6A6-4077-8040-50D5017612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9958C8-18D1-4C28-8F35-D68E9FBF53E6}" type="pres">
      <dgm:prSet presAssocID="{461E8A9F-53BC-448F-8668-264A8AFF225B}" presName="hierRoot1" presStyleCnt="0"/>
      <dgm:spPr/>
    </dgm:pt>
    <dgm:pt modelId="{BD9F0BE6-C3CD-4877-95A3-8993ECAA62F4}" type="pres">
      <dgm:prSet presAssocID="{461E8A9F-53BC-448F-8668-264A8AFF225B}" presName="composite" presStyleCnt="0"/>
      <dgm:spPr/>
    </dgm:pt>
    <dgm:pt modelId="{AD89C59C-8A7A-4545-B7D3-68EDE7F38743}" type="pres">
      <dgm:prSet presAssocID="{461E8A9F-53BC-448F-8668-264A8AFF225B}" presName="background" presStyleLbl="node0" presStyleIdx="0" presStyleCnt="3"/>
      <dgm:spPr/>
    </dgm:pt>
    <dgm:pt modelId="{149C1897-1438-481D-9EFE-85465195F211}" type="pres">
      <dgm:prSet presAssocID="{461E8A9F-53BC-448F-8668-264A8AFF225B}" presName="text" presStyleLbl="fgAcc0" presStyleIdx="0" presStyleCnt="3">
        <dgm:presLayoutVars>
          <dgm:chPref val="3"/>
        </dgm:presLayoutVars>
      </dgm:prSet>
      <dgm:spPr/>
    </dgm:pt>
    <dgm:pt modelId="{0963F434-2D50-4E71-9BF8-4219B1CDA963}" type="pres">
      <dgm:prSet presAssocID="{461E8A9F-53BC-448F-8668-264A8AFF225B}" presName="hierChild2" presStyleCnt="0"/>
      <dgm:spPr/>
    </dgm:pt>
    <dgm:pt modelId="{B4CD2D37-5DE6-468F-9234-B5383A29D16E}" type="pres">
      <dgm:prSet presAssocID="{BBA3C2E1-B171-431C-AD6D-90E3EC539D50}" presName="hierRoot1" presStyleCnt="0"/>
      <dgm:spPr/>
    </dgm:pt>
    <dgm:pt modelId="{7CCE75F4-E641-4F09-A03F-7173A5DE9D93}" type="pres">
      <dgm:prSet presAssocID="{BBA3C2E1-B171-431C-AD6D-90E3EC539D50}" presName="composite" presStyleCnt="0"/>
      <dgm:spPr/>
    </dgm:pt>
    <dgm:pt modelId="{36C4F109-77AD-491D-9AEF-911647596DA6}" type="pres">
      <dgm:prSet presAssocID="{BBA3C2E1-B171-431C-AD6D-90E3EC539D50}" presName="background" presStyleLbl="node0" presStyleIdx="1" presStyleCnt="3"/>
      <dgm:spPr/>
    </dgm:pt>
    <dgm:pt modelId="{2EEA493A-1C3E-4D3F-827F-30F9E06E5AA9}" type="pres">
      <dgm:prSet presAssocID="{BBA3C2E1-B171-431C-AD6D-90E3EC539D50}" presName="text" presStyleLbl="fgAcc0" presStyleIdx="1" presStyleCnt="3">
        <dgm:presLayoutVars>
          <dgm:chPref val="3"/>
        </dgm:presLayoutVars>
      </dgm:prSet>
      <dgm:spPr/>
    </dgm:pt>
    <dgm:pt modelId="{F0946C23-5D3C-484B-B350-32E62D52AF77}" type="pres">
      <dgm:prSet presAssocID="{BBA3C2E1-B171-431C-AD6D-90E3EC539D50}" presName="hierChild2" presStyleCnt="0"/>
      <dgm:spPr/>
    </dgm:pt>
    <dgm:pt modelId="{CAE54F12-B96F-41E4-89C7-650F3CBFD74D}" type="pres">
      <dgm:prSet presAssocID="{B951039C-96CB-4BB8-9038-CDA124083175}" presName="hierRoot1" presStyleCnt="0"/>
      <dgm:spPr/>
    </dgm:pt>
    <dgm:pt modelId="{0DD9CD81-F117-4B94-84F0-2C893D6F467B}" type="pres">
      <dgm:prSet presAssocID="{B951039C-96CB-4BB8-9038-CDA124083175}" presName="composite" presStyleCnt="0"/>
      <dgm:spPr/>
    </dgm:pt>
    <dgm:pt modelId="{A9DEC306-4042-4F4D-A74C-AD8BDC7CBAD8}" type="pres">
      <dgm:prSet presAssocID="{B951039C-96CB-4BB8-9038-CDA124083175}" presName="background" presStyleLbl="node0" presStyleIdx="2" presStyleCnt="3"/>
      <dgm:spPr/>
    </dgm:pt>
    <dgm:pt modelId="{730B029E-4CD0-4F4C-89D2-5CE8776314B0}" type="pres">
      <dgm:prSet presAssocID="{B951039C-96CB-4BB8-9038-CDA124083175}" presName="text" presStyleLbl="fgAcc0" presStyleIdx="2" presStyleCnt="3">
        <dgm:presLayoutVars>
          <dgm:chPref val="3"/>
        </dgm:presLayoutVars>
      </dgm:prSet>
      <dgm:spPr/>
    </dgm:pt>
    <dgm:pt modelId="{8807C8E8-6699-457B-9008-882B0B780237}" type="pres">
      <dgm:prSet presAssocID="{B951039C-96CB-4BB8-9038-CDA124083175}" presName="hierChild2" presStyleCnt="0"/>
      <dgm:spPr/>
    </dgm:pt>
  </dgm:ptLst>
  <dgm:cxnLst>
    <dgm:cxn modelId="{D8801F01-EDEB-44DC-B6A3-4B8BD7E6A817}" type="presOf" srcId="{B951039C-96CB-4BB8-9038-CDA124083175}" destId="{730B029E-4CD0-4F4C-89D2-5CE8776314B0}" srcOrd="0" destOrd="0" presId="urn:microsoft.com/office/officeart/2005/8/layout/hierarchy1"/>
    <dgm:cxn modelId="{9D893703-9BA1-4390-BD1C-AA1C59AA2A90}" type="presOf" srcId="{13DB08BD-E6A6-4077-8040-50D501761299}" destId="{6B8EFB20-0B25-414F-9C15-37E9BC3C7580}" srcOrd="0" destOrd="0" presId="urn:microsoft.com/office/officeart/2005/8/layout/hierarchy1"/>
    <dgm:cxn modelId="{9CCE9F07-6C9B-4B59-B2D8-39BB3DC6F7C6}" srcId="{13DB08BD-E6A6-4077-8040-50D501761299}" destId="{BBA3C2E1-B171-431C-AD6D-90E3EC539D50}" srcOrd="1" destOrd="0" parTransId="{DF78F7DF-39E1-49BB-95EB-10F5A644870C}" sibTransId="{B4DDFDF3-24A6-4FB5-B9E2-F2065F517B14}"/>
    <dgm:cxn modelId="{BD46BA0D-FEF5-404E-B119-039DAA01ED8F}" type="presOf" srcId="{BBA3C2E1-B171-431C-AD6D-90E3EC539D50}" destId="{2EEA493A-1C3E-4D3F-827F-30F9E06E5AA9}" srcOrd="0" destOrd="0" presId="urn:microsoft.com/office/officeart/2005/8/layout/hierarchy1"/>
    <dgm:cxn modelId="{ACBC7751-28C6-4BE2-A2AD-90D564A170E9}" srcId="{13DB08BD-E6A6-4077-8040-50D501761299}" destId="{B951039C-96CB-4BB8-9038-CDA124083175}" srcOrd="2" destOrd="0" parTransId="{C5D013C9-45DC-464C-A9B1-60B393FBCF80}" sibTransId="{1BA0F589-04D0-4BDF-BA95-01BF52560096}"/>
    <dgm:cxn modelId="{3B4E2974-A105-4B48-8367-07F7FA96C5B0}" type="presOf" srcId="{461E8A9F-53BC-448F-8668-264A8AFF225B}" destId="{149C1897-1438-481D-9EFE-85465195F211}" srcOrd="0" destOrd="0" presId="urn:microsoft.com/office/officeart/2005/8/layout/hierarchy1"/>
    <dgm:cxn modelId="{0687D0BA-6784-404C-9C23-711AC473A3E3}" srcId="{13DB08BD-E6A6-4077-8040-50D501761299}" destId="{461E8A9F-53BC-448F-8668-264A8AFF225B}" srcOrd="0" destOrd="0" parTransId="{3B2E5707-FC7F-404C-8EB3-15CC07AD75FD}" sibTransId="{FFBF156C-7BA6-4154-9637-44091EF5D8C4}"/>
    <dgm:cxn modelId="{CC073D45-8062-4BE2-90B4-3952B5625583}" type="presParOf" srcId="{6B8EFB20-0B25-414F-9C15-37E9BC3C7580}" destId="{849958C8-18D1-4C28-8F35-D68E9FBF53E6}" srcOrd="0" destOrd="0" presId="urn:microsoft.com/office/officeart/2005/8/layout/hierarchy1"/>
    <dgm:cxn modelId="{FE2F0420-F5DF-40D5-912D-3F7D87C2572A}" type="presParOf" srcId="{849958C8-18D1-4C28-8F35-D68E9FBF53E6}" destId="{BD9F0BE6-C3CD-4877-95A3-8993ECAA62F4}" srcOrd="0" destOrd="0" presId="urn:microsoft.com/office/officeart/2005/8/layout/hierarchy1"/>
    <dgm:cxn modelId="{0AD70770-AFC8-49B0-B5FA-4152B3BB127F}" type="presParOf" srcId="{BD9F0BE6-C3CD-4877-95A3-8993ECAA62F4}" destId="{AD89C59C-8A7A-4545-B7D3-68EDE7F38743}" srcOrd="0" destOrd="0" presId="urn:microsoft.com/office/officeart/2005/8/layout/hierarchy1"/>
    <dgm:cxn modelId="{8A9C9B51-2A46-4B35-BDB2-D965194F42FB}" type="presParOf" srcId="{BD9F0BE6-C3CD-4877-95A3-8993ECAA62F4}" destId="{149C1897-1438-481D-9EFE-85465195F211}" srcOrd="1" destOrd="0" presId="urn:microsoft.com/office/officeart/2005/8/layout/hierarchy1"/>
    <dgm:cxn modelId="{02C9FCA8-4C66-4265-A86B-F020C0FEEB1E}" type="presParOf" srcId="{849958C8-18D1-4C28-8F35-D68E9FBF53E6}" destId="{0963F434-2D50-4E71-9BF8-4219B1CDA963}" srcOrd="1" destOrd="0" presId="urn:microsoft.com/office/officeart/2005/8/layout/hierarchy1"/>
    <dgm:cxn modelId="{F0CE3FE0-3EF4-41B2-9F72-B13F435C44A5}" type="presParOf" srcId="{6B8EFB20-0B25-414F-9C15-37E9BC3C7580}" destId="{B4CD2D37-5DE6-468F-9234-B5383A29D16E}" srcOrd="1" destOrd="0" presId="urn:microsoft.com/office/officeart/2005/8/layout/hierarchy1"/>
    <dgm:cxn modelId="{C626811A-456A-4E7C-9C08-60B52EA6CD2D}" type="presParOf" srcId="{B4CD2D37-5DE6-468F-9234-B5383A29D16E}" destId="{7CCE75F4-E641-4F09-A03F-7173A5DE9D93}" srcOrd="0" destOrd="0" presId="urn:microsoft.com/office/officeart/2005/8/layout/hierarchy1"/>
    <dgm:cxn modelId="{40A984C4-9ABB-4061-9028-C0F88B2B69BD}" type="presParOf" srcId="{7CCE75F4-E641-4F09-A03F-7173A5DE9D93}" destId="{36C4F109-77AD-491D-9AEF-911647596DA6}" srcOrd="0" destOrd="0" presId="urn:microsoft.com/office/officeart/2005/8/layout/hierarchy1"/>
    <dgm:cxn modelId="{D273BBA1-CCBB-4B21-9B5F-FAE9E4F635CB}" type="presParOf" srcId="{7CCE75F4-E641-4F09-A03F-7173A5DE9D93}" destId="{2EEA493A-1C3E-4D3F-827F-30F9E06E5AA9}" srcOrd="1" destOrd="0" presId="urn:microsoft.com/office/officeart/2005/8/layout/hierarchy1"/>
    <dgm:cxn modelId="{87EF0D5F-CE88-4C1A-B678-DB6C638CA062}" type="presParOf" srcId="{B4CD2D37-5DE6-468F-9234-B5383A29D16E}" destId="{F0946C23-5D3C-484B-B350-32E62D52AF77}" srcOrd="1" destOrd="0" presId="urn:microsoft.com/office/officeart/2005/8/layout/hierarchy1"/>
    <dgm:cxn modelId="{D6ED5A39-3432-46A4-8355-BE732E495C23}" type="presParOf" srcId="{6B8EFB20-0B25-414F-9C15-37E9BC3C7580}" destId="{CAE54F12-B96F-41E4-89C7-650F3CBFD74D}" srcOrd="2" destOrd="0" presId="urn:microsoft.com/office/officeart/2005/8/layout/hierarchy1"/>
    <dgm:cxn modelId="{C362BE12-96E7-489D-86C8-9EE899B134C3}" type="presParOf" srcId="{CAE54F12-B96F-41E4-89C7-650F3CBFD74D}" destId="{0DD9CD81-F117-4B94-84F0-2C893D6F467B}" srcOrd="0" destOrd="0" presId="urn:microsoft.com/office/officeart/2005/8/layout/hierarchy1"/>
    <dgm:cxn modelId="{46F0760C-70D7-48A8-90A7-888E078EECF0}" type="presParOf" srcId="{0DD9CD81-F117-4B94-84F0-2C893D6F467B}" destId="{A9DEC306-4042-4F4D-A74C-AD8BDC7CBAD8}" srcOrd="0" destOrd="0" presId="urn:microsoft.com/office/officeart/2005/8/layout/hierarchy1"/>
    <dgm:cxn modelId="{8E99662C-9BDE-43FC-950C-543153929F64}" type="presParOf" srcId="{0DD9CD81-F117-4B94-84F0-2C893D6F467B}" destId="{730B029E-4CD0-4F4C-89D2-5CE8776314B0}" srcOrd="1" destOrd="0" presId="urn:microsoft.com/office/officeart/2005/8/layout/hierarchy1"/>
    <dgm:cxn modelId="{85B1CED4-B51A-42BA-9604-8852065DC476}" type="presParOf" srcId="{CAE54F12-B96F-41E4-89C7-650F3CBFD74D}" destId="{8807C8E8-6699-457B-9008-882B0B7802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D1D35-410F-40E1-87B3-088DFB5B2F9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C20E03-DA66-4129-BAB8-3E2748E8E2A7}">
      <dgm:prSet/>
      <dgm:spPr/>
      <dgm:t>
        <a:bodyPr/>
        <a:lstStyle/>
        <a:p>
          <a:r>
            <a:rPr lang="sk-SK" b="1"/>
            <a:t>akumulačná funkcia</a:t>
          </a:r>
          <a:r>
            <a:rPr lang="sk-SK"/>
            <a:t> – ide o sústreďovanie dočasne voľných peňažných prostriedkov zo všetkých zdrojov</a:t>
          </a:r>
          <a:endParaRPr lang="en-US"/>
        </a:p>
      </dgm:t>
    </dgm:pt>
    <dgm:pt modelId="{14FC54C2-097A-4D58-A9CE-ED5D79D78462}" type="parTrans" cxnId="{820E94A4-52E1-4EF5-A698-D2EABF12D726}">
      <dgm:prSet/>
      <dgm:spPr/>
      <dgm:t>
        <a:bodyPr/>
        <a:lstStyle/>
        <a:p>
          <a:endParaRPr lang="en-US"/>
        </a:p>
      </dgm:t>
    </dgm:pt>
    <dgm:pt modelId="{8DB6E4AA-C28B-4AD3-ACB6-A03BB0A75BB0}" type="sibTrans" cxnId="{820E94A4-52E1-4EF5-A698-D2EABF12D726}">
      <dgm:prSet/>
      <dgm:spPr/>
      <dgm:t>
        <a:bodyPr/>
        <a:lstStyle/>
        <a:p>
          <a:endParaRPr lang="en-US"/>
        </a:p>
      </dgm:t>
    </dgm:pt>
    <dgm:pt modelId="{A0631675-D887-49B3-BEFE-8DDB965DA9A2}">
      <dgm:prSet/>
      <dgm:spPr/>
      <dgm:t>
        <a:bodyPr/>
        <a:lstStyle/>
        <a:p>
          <a:r>
            <a:rPr lang="sk-SK" b="1"/>
            <a:t>alokačná funkcia</a:t>
          </a:r>
          <a:r>
            <a:rPr lang="sk-SK"/>
            <a:t> – pod alokáciou rozumieme umiestnenie peňažných prostriedkov tak, aby boli čo najviac zhodnotené /do oblasti reálneho kapitálu alebo do cenných papierov/,</a:t>
          </a:r>
          <a:endParaRPr lang="en-US"/>
        </a:p>
      </dgm:t>
    </dgm:pt>
    <dgm:pt modelId="{06A3EFC6-1D32-4C74-ACBD-C74091E6649F}" type="parTrans" cxnId="{4CCC1130-C07D-49E1-B30C-50AA8CBA9E9F}">
      <dgm:prSet/>
      <dgm:spPr/>
      <dgm:t>
        <a:bodyPr/>
        <a:lstStyle/>
        <a:p>
          <a:endParaRPr lang="en-US"/>
        </a:p>
      </dgm:t>
    </dgm:pt>
    <dgm:pt modelId="{ADA4A572-8397-431F-8416-2FBAE4F2D9B6}" type="sibTrans" cxnId="{4CCC1130-C07D-49E1-B30C-50AA8CBA9E9F}">
      <dgm:prSet/>
      <dgm:spPr/>
      <dgm:t>
        <a:bodyPr/>
        <a:lstStyle/>
        <a:p>
          <a:endParaRPr lang="en-US"/>
        </a:p>
      </dgm:t>
    </dgm:pt>
    <dgm:pt modelId="{AFE38997-CCD5-4D3B-96B8-06B508765640}">
      <dgm:prSet/>
      <dgm:spPr/>
      <dgm:t>
        <a:bodyPr/>
        <a:lstStyle/>
        <a:p>
          <a:r>
            <a:rPr lang="sk-SK" b="1"/>
            <a:t>prerozdeľovacia funkcia </a:t>
          </a:r>
          <a:r>
            <a:rPr lang="sk-SK"/>
            <a:t>– ide o sprostredkovanie zmeny držby /vlastníckych práv/ finančných nástrojov a zabezpečenie likvidity cenných papierov,</a:t>
          </a:r>
          <a:endParaRPr lang="en-US"/>
        </a:p>
      </dgm:t>
    </dgm:pt>
    <dgm:pt modelId="{B21EEFF8-DD2C-439C-9AD2-95F9EEC25742}" type="parTrans" cxnId="{47B36BD9-D5E2-4E51-B6CE-F0EC7E0476BE}">
      <dgm:prSet/>
      <dgm:spPr/>
      <dgm:t>
        <a:bodyPr/>
        <a:lstStyle/>
        <a:p>
          <a:endParaRPr lang="en-US"/>
        </a:p>
      </dgm:t>
    </dgm:pt>
    <dgm:pt modelId="{F7AD1C44-5F7E-4ECF-B745-C3D55AF2889A}" type="sibTrans" cxnId="{47B36BD9-D5E2-4E51-B6CE-F0EC7E0476BE}">
      <dgm:prSet/>
      <dgm:spPr/>
      <dgm:t>
        <a:bodyPr/>
        <a:lstStyle/>
        <a:p>
          <a:endParaRPr lang="en-US"/>
        </a:p>
      </dgm:t>
    </dgm:pt>
    <dgm:pt modelId="{FCE92717-9AC8-4EAF-90D3-D44DD9A157DA}">
      <dgm:prSet/>
      <dgm:spPr/>
      <dgm:t>
        <a:bodyPr/>
        <a:lstStyle/>
        <a:p>
          <a:r>
            <a:rPr lang="sk-SK" b="1"/>
            <a:t>selektívna funkcia </a:t>
          </a:r>
          <a:r>
            <a:rPr lang="sk-SK"/>
            <a:t>– zabezpečuje rovnováhu medzi úsporami a investíciami, čo znamená, že urýchľuje zánik neperspektívnych subjektov a podporuje rozvoj životaschopných subjektov.</a:t>
          </a:r>
          <a:endParaRPr lang="en-US"/>
        </a:p>
      </dgm:t>
    </dgm:pt>
    <dgm:pt modelId="{EE432BE1-F77C-4CEE-9618-D7911444A7A7}" type="parTrans" cxnId="{EA169E49-EC06-4B1E-9E2E-8A81E65193B7}">
      <dgm:prSet/>
      <dgm:spPr/>
      <dgm:t>
        <a:bodyPr/>
        <a:lstStyle/>
        <a:p>
          <a:endParaRPr lang="en-US"/>
        </a:p>
      </dgm:t>
    </dgm:pt>
    <dgm:pt modelId="{EA7DDF41-0CF4-4FAE-A577-F15BCC2A645E}" type="sibTrans" cxnId="{EA169E49-EC06-4B1E-9E2E-8A81E65193B7}">
      <dgm:prSet/>
      <dgm:spPr/>
      <dgm:t>
        <a:bodyPr/>
        <a:lstStyle/>
        <a:p>
          <a:endParaRPr lang="en-US"/>
        </a:p>
      </dgm:t>
    </dgm:pt>
    <dgm:pt modelId="{0DE2B3E8-D94B-4D3D-B902-610B9EE18C98}" type="pres">
      <dgm:prSet presAssocID="{CBFD1D35-410F-40E1-87B3-088DFB5B2F96}" presName="outerComposite" presStyleCnt="0">
        <dgm:presLayoutVars>
          <dgm:chMax val="5"/>
          <dgm:dir/>
          <dgm:resizeHandles val="exact"/>
        </dgm:presLayoutVars>
      </dgm:prSet>
      <dgm:spPr/>
    </dgm:pt>
    <dgm:pt modelId="{A2B601A7-A8E8-4082-A126-7F00650F7A4C}" type="pres">
      <dgm:prSet presAssocID="{CBFD1D35-410F-40E1-87B3-088DFB5B2F96}" presName="dummyMaxCanvas" presStyleCnt="0">
        <dgm:presLayoutVars/>
      </dgm:prSet>
      <dgm:spPr/>
    </dgm:pt>
    <dgm:pt modelId="{DE56C3E0-B744-49FE-9893-5D11BBCAA9C4}" type="pres">
      <dgm:prSet presAssocID="{CBFD1D35-410F-40E1-87B3-088DFB5B2F96}" presName="FourNodes_1" presStyleLbl="node1" presStyleIdx="0" presStyleCnt="4">
        <dgm:presLayoutVars>
          <dgm:bulletEnabled val="1"/>
        </dgm:presLayoutVars>
      </dgm:prSet>
      <dgm:spPr/>
    </dgm:pt>
    <dgm:pt modelId="{613FCB40-6907-4073-9820-8278C7593FF4}" type="pres">
      <dgm:prSet presAssocID="{CBFD1D35-410F-40E1-87B3-088DFB5B2F96}" presName="FourNodes_2" presStyleLbl="node1" presStyleIdx="1" presStyleCnt="4">
        <dgm:presLayoutVars>
          <dgm:bulletEnabled val="1"/>
        </dgm:presLayoutVars>
      </dgm:prSet>
      <dgm:spPr/>
    </dgm:pt>
    <dgm:pt modelId="{91E0A7B3-FE96-43FD-BB44-6A3137033E08}" type="pres">
      <dgm:prSet presAssocID="{CBFD1D35-410F-40E1-87B3-088DFB5B2F96}" presName="FourNodes_3" presStyleLbl="node1" presStyleIdx="2" presStyleCnt="4">
        <dgm:presLayoutVars>
          <dgm:bulletEnabled val="1"/>
        </dgm:presLayoutVars>
      </dgm:prSet>
      <dgm:spPr/>
    </dgm:pt>
    <dgm:pt modelId="{B8E4D8AF-0C19-4AD5-832D-419FFF5A2F52}" type="pres">
      <dgm:prSet presAssocID="{CBFD1D35-410F-40E1-87B3-088DFB5B2F96}" presName="FourNodes_4" presStyleLbl="node1" presStyleIdx="3" presStyleCnt="4">
        <dgm:presLayoutVars>
          <dgm:bulletEnabled val="1"/>
        </dgm:presLayoutVars>
      </dgm:prSet>
      <dgm:spPr/>
    </dgm:pt>
    <dgm:pt modelId="{977FACE1-8962-4CA2-842E-21926EEB327B}" type="pres">
      <dgm:prSet presAssocID="{CBFD1D35-410F-40E1-87B3-088DFB5B2F96}" presName="FourConn_1-2" presStyleLbl="fgAccFollowNode1" presStyleIdx="0" presStyleCnt="3">
        <dgm:presLayoutVars>
          <dgm:bulletEnabled val="1"/>
        </dgm:presLayoutVars>
      </dgm:prSet>
      <dgm:spPr/>
    </dgm:pt>
    <dgm:pt modelId="{EE72E197-7C63-4587-A427-EFBB7F7735C5}" type="pres">
      <dgm:prSet presAssocID="{CBFD1D35-410F-40E1-87B3-088DFB5B2F96}" presName="FourConn_2-3" presStyleLbl="fgAccFollowNode1" presStyleIdx="1" presStyleCnt="3">
        <dgm:presLayoutVars>
          <dgm:bulletEnabled val="1"/>
        </dgm:presLayoutVars>
      </dgm:prSet>
      <dgm:spPr/>
    </dgm:pt>
    <dgm:pt modelId="{B5F64F26-5E79-4A44-9F8B-E4D36417736A}" type="pres">
      <dgm:prSet presAssocID="{CBFD1D35-410F-40E1-87B3-088DFB5B2F96}" presName="FourConn_3-4" presStyleLbl="fgAccFollowNode1" presStyleIdx="2" presStyleCnt="3">
        <dgm:presLayoutVars>
          <dgm:bulletEnabled val="1"/>
        </dgm:presLayoutVars>
      </dgm:prSet>
      <dgm:spPr/>
    </dgm:pt>
    <dgm:pt modelId="{83699224-2FE3-4ACC-9790-23C866FBDB48}" type="pres">
      <dgm:prSet presAssocID="{CBFD1D35-410F-40E1-87B3-088DFB5B2F96}" presName="FourNodes_1_text" presStyleLbl="node1" presStyleIdx="3" presStyleCnt="4">
        <dgm:presLayoutVars>
          <dgm:bulletEnabled val="1"/>
        </dgm:presLayoutVars>
      </dgm:prSet>
      <dgm:spPr/>
    </dgm:pt>
    <dgm:pt modelId="{43E2222A-FB8A-4F04-87C2-0F66F1F42274}" type="pres">
      <dgm:prSet presAssocID="{CBFD1D35-410F-40E1-87B3-088DFB5B2F96}" presName="FourNodes_2_text" presStyleLbl="node1" presStyleIdx="3" presStyleCnt="4">
        <dgm:presLayoutVars>
          <dgm:bulletEnabled val="1"/>
        </dgm:presLayoutVars>
      </dgm:prSet>
      <dgm:spPr/>
    </dgm:pt>
    <dgm:pt modelId="{0A4C5A27-8E80-498B-A005-A6C0B2689584}" type="pres">
      <dgm:prSet presAssocID="{CBFD1D35-410F-40E1-87B3-088DFB5B2F96}" presName="FourNodes_3_text" presStyleLbl="node1" presStyleIdx="3" presStyleCnt="4">
        <dgm:presLayoutVars>
          <dgm:bulletEnabled val="1"/>
        </dgm:presLayoutVars>
      </dgm:prSet>
      <dgm:spPr/>
    </dgm:pt>
    <dgm:pt modelId="{6E61C7B2-674B-4FAA-A040-59B7F2830AEF}" type="pres">
      <dgm:prSet presAssocID="{CBFD1D35-410F-40E1-87B3-088DFB5B2F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5EA7A23-423F-4E88-946C-C62E31300DDB}" type="presOf" srcId="{FCE92717-9AC8-4EAF-90D3-D44DD9A157DA}" destId="{6E61C7B2-674B-4FAA-A040-59B7F2830AEF}" srcOrd="1" destOrd="0" presId="urn:microsoft.com/office/officeart/2005/8/layout/vProcess5"/>
    <dgm:cxn modelId="{63DEF728-DD18-4608-B5F4-3D5AD2103EDB}" type="presOf" srcId="{24C20E03-DA66-4129-BAB8-3E2748E8E2A7}" destId="{DE56C3E0-B744-49FE-9893-5D11BBCAA9C4}" srcOrd="0" destOrd="0" presId="urn:microsoft.com/office/officeart/2005/8/layout/vProcess5"/>
    <dgm:cxn modelId="{4CCC1130-C07D-49E1-B30C-50AA8CBA9E9F}" srcId="{CBFD1D35-410F-40E1-87B3-088DFB5B2F96}" destId="{A0631675-D887-49B3-BEFE-8DDB965DA9A2}" srcOrd="1" destOrd="0" parTransId="{06A3EFC6-1D32-4C74-ACBD-C74091E6649F}" sibTransId="{ADA4A572-8397-431F-8416-2FBAE4F2D9B6}"/>
    <dgm:cxn modelId="{EA169E49-EC06-4B1E-9E2E-8A81E65193B7}" srcId="{CBFD1D35-410F-40E1-87B3-088DFB5B2F96}" destId="{FCE92717-9AC8-4EAF-90D3-D44DD9A157DA}" srcOrd="3" destOrd="0" parTransId="{EE432BE1-F77C-4CEE-9618-D7911444A7A7}" sibTransId="{EA7DDF41-0CF4-4FAE-A577-F15BCC2A645E}"/>
    <dgm:cxn modelId="{448CEF86-4862-4BBC-9157-89B742904BB4}" type="presOf" srcId="{FCE92717-9AC8-4EAF-90D3-D44DD9A157DA}" destId="{B8E4D8AF-0C19-4AD5-832D-419FFF5A2F52}" srcOrd="0" destOrd="0" presId="urn:microsoft.com/office/officeart/2005/8/layout/vProcess5"/>
    <dgm:cxn modelId="{88D79288-8350-4EA3-9C08-7745166024BE}" type="presOf" srcId="{ADA4A572-8397-431F-8416-2FBAE4F2D9B6}" destId="{EE72E197-7C63-4587-A427-EFBB7F7735C5}" srcOrd="0" destOrd="0" presId="urn:microsoft.com/office/officeart/2005/8/layout/vProcess5"/>
    <dgm:cxn modelId="{C660AA88-52A0-4B7F-8D13-5AD02B64E3AA}" type="presOf" srcId="{F7AD1C44-5F7E-4ECF-B745-C3D55AF2889A}" destId="{B5F64F26-5E79-4A44-9F8B-E4D36417736A}" srcOrd="0" destOrd="0" presId="urn:microsoft.com/office/officeart/2005/8/layout/vProcess5"/>
    <dgm:cxn modelId="{E8AAC890-5C58-4D4C-8CBA-358DE005D037}" type="presOf" srcId="{AFE38997-CCD5-4D3B-96B8-06B508765640}" destId="{91E0A7B3-FE96-43FD-BB44-6A3137033E08}" srcOrd="0" destOrd="0" presId="urn:microsoft.com/office/officeart/2005/8/layout/vProcess5"/>
    <dgm:cxn modelId="{820E94A4-52E1-4EF5-A698-D2EABF12D726}" srcId="{CBFD1D35-410F-40E1-87B3-088DFB5B2F96}" destId="{24C20E03-DA66-4129-BAB8-3E2748E8E2A7}" srcOrd="0" destOrd="0" parTransId="{14FC54C2-097A-4D58-A9CE-ED5D79D78462}" sibTransId="{8DB6E4AA-C28B-4AD3-ACB6-A03BB0A75BB0}"/>
    <dgm:cxn modelId="{4B6AC4A8-6FDA-48C9-B5B0-771252845525}" type="presOf" srcId="{A0631675-D887-49B3-BEFE-8DDB965DA9A2}" destId="{43E2222A-FB8A-4F04-87C2-0F66F1F42274}" srcOrd="1" destOrd="0" presId="urn:microsoft.com/office/officeart/2005/8/layout/vProcess5"/>
    <dgm:cxn modelId="{888518AB-0A6A-452E-944E-715385592210}" type="presOf" srcId="{AFE38997-CCD5-4D3B-96B8-06B508765640}" destId="{0A4C5A27-8E80-498B-A005-A6C0B2689584}" srcOrd="1" destOrd="0" presId="urn:microsoft.com/office/officeart/2005/8/layout/vProcess5"/>
    <dgm:cxn modelId="{422EBFAD-321C-4CDB-9BC7-4589E856F5F0}" type="presOf" srcId="{8DB6E4AA-C28B-4AD3-ACB6-A03BB0A75BB0}" destId="{977FACE1-8962-4CA2-842E-21926EEB327B}" srcOrd="0" destOrd="0" presId="urn:microsoft.com/office/officeart/2005/8/layout/vProcess5"/>
    <dgm:cxn modelId="{47B36BD9-D5E2-4E51-B6CE-F0EC7E0476BE}" srcId="{CBFD1D35-410F-40E1-87B3-088DFB5B2F96}" destId="{AFE38997-CCD5-4D3B-96B8-06B508765640}" srcOrd="2" destOrd="0" parTransId="{B21EEFF8-DD2C-439C-9AD2-95F9EEC25742}" sibTransId="{F7AD1C44-5F7E-4ECF-B745-C3D55AF2889A}"/>
    <dgm:cxn modelId="{7BF6ACDB-FB6A-4517-95BC-58D84B3D9116}" type="presOf" srcId="{CBFD1D35-410F-40E1-87B3-088DFB5B2F96}" destId="{0DE2B3E8-D94B-4D3D-B902-610B9EE18C98}" srcOrd="0" destOrd="0" presId="urn:microsoft.com/office/officeart/2005/8/layout/vProcess5"/>
    <dgm:cxn modelId="{08CF22DF-E3D5-4033-A511-8508A203BE65}" type="presOf" srcId="{A0631675-D887-49B3-BEFE-8DDB965DA9A2}" destId="{613FCB40-6907-4073-9820-8278C7593FF4}" srcOrd="0" destOrd="0" presId="urn:microsoft.com/office/officeart/2005/8/layout/vProcess5"/>
    <dgm:cxn modelId="{FDF5DCF1-0C78-4E14-A202-D0997BA3519D}" type="presOf" srcId="{24C20E03-DA66-4129-BAB8-3E2748E8E2A7}" destId="{83699224-2FE3-4ACC-9790-23C866FBDB48}" srcOrd="1" destOrd="0" presId="urn:microsoft.com/office/officeart/2005/8/layout/vProcess5"/>
    <dgm:cxn modelId="{9A83450D-BE78-44D4-A185-2831CE32F588}" type="presParOf" srcId="{0DE2B3E8-D94B-4D3D-B902-610B9EE18C98}" destId="{A2B601A7-A8E8-4082-A126-7F00650F7A4C}" srcOrd="0" destOrd="0" presId="urn:microsoft.com/office/officeart/2005/8/layout/vProcess5"/>
    <dgm:cxn modelId="{539C3DB8-E407-461F-837B-595EE69C9C33}" type="presParOf" srcId="{0DE2B3E8-D94B-4D3D-B902-610B9EE18C98}" destId="{DE56C3E0-B744-49FE-9893-5D11BBCAA9C4}" srcOrd="1" destOrd="0" presId="urn:microsoft.com/office/officeart/2005/8/layout/vProcess5"/>
    <dgm:cxn modelId="{1199B912-51F6-499C-A67E-BC58B5B73F97}" type="presParOf" srcId="{0DE2B3E8-D94B-4D3D-B902-610B9EE18C98}" destId="{613FCB40-6907-4073-9820-8278C7593FF4}" srcOrd="2" destOrd="0" presId="urn:microsoft.com/office/officeart/2005/8/layout/vProcess5"/>
    <dgm:cxn modelId="{CF62B9E7-A20C-4192-A197-27F890CC66D5}" type="presParOf" srcId="{0DE2B3E8-D94B-4D3D-B902-610B9EE18C98}" destId="{91E0A7B3-FE96-43FD-BB44-6A3137033E08}" srcOrd="3" destOrd="0" presId="urn:microsoft.com/office/officeart/2005/8/layout/vProcess5"/>
    <dgm:cxn modelId="{323BA05C-8E34-4DFA-8199-9B8BE236C2F1}" type="presParOf" srcId="{0DE2B3E8-D94B-4D3D-B902-610B9EE18C98}" destId="{B8E4D8AF-0C19-4AD5-832D-419FFF5A2F52}" srcOrd="4" destOrd="0" presId="urn:microsoft.com/office/officeart/2005/8/layout/vProcess5"/>
    <dgm:cxn modelId="{AA774ABF-27F2-4C41-808C-931CB8E65EA5}" type="presParOf" srcId="{0DE2B3E8-D94B-4D3D-B902-610B9EE18C98}" destId="{977FACE1-8962-4CA2-842E-21926EEB327B}" srcOrd="5" destOrd="0" presId="urn:microsoft.com/office/officeart/2005/8/layout/vProcess5"/>
    <dgm:cxn modelId="{AF34454C-FC8A-4B75-B845-7E0D352F315B}" type="presParOf" srcId="{0DE2B3E8-D94B-4D3D-B902-610B9EE18C98}" destId="{EE72E197-7C63-4587-A427-EFBB7F7735C5}" srcOrd="6" destOrd="0" presId="urn:microsoft.com/office/officeart/2005/8/layout/vProcess5"/>
    <dgm:cxn modelId="{353169D8-F4FE-49F5-8831-7B4AA5936DD0}" type="presParOf" srcId="{0DE2B3E8-D94B-4D3D-B902-610B9EE18C98}" destId="{B5F64F26-5E79-4A44-9F8B-E4D36417736A}" srcOrd="7" destOrd="0" presId="urn:microsoft.com/office/officeart/2005/8/layout/vProcess5"/>
    <dgm:cxn modelId="{68DABBD8-2A56-4187-90C9-5EF569B903A1}" type="presParOf" srcId="{0DE2B3E8-D94B-4D3D-B902-610B9EE18C98}" destId="{83699224-2FE3-4ACC-9790-23C866FBDB48}" srcOrd="8" destOrd="0" presId="urn:microsoft.com/office/officeart/2005/8/layout/vProcess5"/>
    <dgm:cxn modelId="{AAB765BA-EF78-4884-8679-38315627E034}" type="presParOf" srcId="{0DE2B3E8-D94B-4D3D-B902-610B9EE18C98}" destId="{43E2222A-FB8A-4F04-87C2-0F66F1F42274}" srcOrd="9" destOrd="0" presId="urn:microsoft.com/office/officeart/2005/8/layout/vProcess5"/>
    <dgm:cxn modelId="{1FE54C0E-9EA1-4427-AFF1-8A7556C6455C}" type="presParOf" srcId="{0DE2B3E8-D94B-4D3D-B902-610B9EE18C98}" destId="{0A4C5A27-8E80-498B-A005-A6C0B2689584}" srcOrd="10" destOrd="0" presId="urn:microsoft.com/office/officeart/2005/8/layout/vProcess5"/>
    <dgm:cxn modelId="{04E55FF0-E45A-455B-AC03-44D3DAEF1E5B}" type="presParOf" srcId="{0DE2B3E8-D94B-4D3D-B902-610B9EE18C98}" destId="{6E61C7B2-674B-4FAA-A040-59B7F2830A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04024-1E24-4F30-B2F3-82C940FC07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288547-F8A0-484A-9B07-EA04B928BFCC}">
      <dgm:prSet/>
      <dgm:spPr/>
      <dgm:t>
        <a:bodyPr/>
        <a:lstStyle/>
        <a:p>
          <a:r>
            <a:rPr lang="sk-SK" b="1"/>
            <a:t>Peňažný trh</a:t>
          </a:r>
          <a:endParaRPr lang="en-US"/>
        </a:p>
      </dgm:t>
    </dgm:pt>
    <dgm:pt modelId="{49BCF35A-FA52-4C32-B02A-E9CA9F6F5341}" type="parTrans" cxnId="{EB2CEE98-22CD-45BB-B9F3-A7CF26EDCE55}">
      <dgm:prSet/>
      <dgm:spPr/>
      <dgm:t>
        <a:bodyPr/>
        <a:lstStyle/>
        <a:p>
          <a:endParaRPr lang="en-US"/>
        </a:p>
      </dgm:t>
    </dgm:pt>
    <dgm:pt modelId="{0A4D2C8E-B62D-4E83-80DD-FEB01EC18A0F}" type="sibTrans" cxnId="{EB2CEE98-22CD-45BB-B9F3-A7CF26EDCE55}">
      <dgm:prSet/>
      <dgm:spPr/>
      <dgm:t>
        <a:bodyPr/>
        <a:lstStyle/>
        <a:p>
          <a:endParaRPr lang="en-US"/>
        </a:p>
      </dgm:t>
    </dgm:pt>
    <dgm:pt modelId="{98707DCD-8930-4777-90CB-DFF152F954CA}">
      <dgm:prSet/>
      <dgm:spPr/>
      <dgm:t>
        <a:bodyPr/>
        <a:lstStyle/>
        <a:p>
          <a:r>
            <a:rPr lang="sk-SK" b="1"/>
            <a:t>Kapitálový trh</a:t>
          </a:r>
          <a:endParaRPr lang="en-US"/>
        </a:p>
      </dgm:t>
    </dgm:pt>
    <dgm:pt modelId="{6A9B52DE-C44B-4864-8151-B5C99DEE7968}" type="parTrans" cxnId="{0F301A41-3D1D-45C0-99F2-15C3A0A87139}">
      <dgm:prSet/>
      <dgm:spPr/>
      <dgm:t>
        <a:bodyPr/>
        <a:lstStyle/>
        <a:p>
          <a:endParaRPr lang="en-US"/>
        </a:p>
      </dgm:t>
    </dgm:pt>
    <dgm:pt modelId="{7525C7F3-6FB3-4198-A34F-7A5926F00605}" type="sibTrans" cxnId="{0F301A41-3D1D-45C0-99F2-15C3A0A87139}">
      <dgm:prSet/>
      <dgm:spPr/>
      <dgm:t>
        <a:bodyPr/>
        <a:lstStyle/>
        <a:p>
          <a:endParaRPr lang="en-US"/>
        </a:p>
      </dgm:t>
    </dgm:pt>
    <dgm:pt modelId="{69305B8C-723A-4824-90B0-E539EE3A513B}">
      <dgm:prSet/>
      <dgm:spPr/>
      <dgm:t>
        <a:bodyPr/>
        <a:lstStyle/>
        <a:p>
          <a:r>
            <a:rPr lang="sk-SK" b="1"/>
            <a:t>Poistný trh</a:t>
          </a:r>
          <a:endParaRPr lang="en-US"/>
        </a:p>
      </dgm:t>
    </dgm:pt>
    <dgm:pt modelId="{516DC5D0-8768-4EC8-93E6-48CB48B51295}" type="parTrans" cxnId="{51CFC10B-BABC-430E-981C-7F5789D3A587}">
      <dgm:prSet/>
      <dgm:spPr/>
      <dgm:t>
        <a:bodyPr/>
        <a:lstStyle/>
        <a:p>
          <a:endParaRPr lang="en-US"/>
        </a:p>
      </dgm:t>
    </dgm:pt>
    <dgm:pt modelId="{59D255E2-C3B1-46C0-B6F7-30E2FF0A5D72}" type="sibTrans" cxnId="{51CFC10B-BABC-430E-981C-7F5789D3A587}">
      <dgm:prSet/>
      <dgm:spPr/>
      <dgm:t>
        <a:bodyPr/>
        <a:lstStyle/>
        <a:p>
          <a:endParaRPr lang="en-US"/>
        </a:p>
      </dgm:t>
    </dgm:pt>
    <dgm:pt modelId="{C487BD86-A93D-44D5-AF03-EB725121DFC0}">
      <dgm:prSet/>
      <dgm:spPr/>
      <dgm:t>
        <a:bodyPr/>
        <a:lstStyle/>
        <a:p>
          <a:r>
            <a:rPr lang="sk-SK" b="1"/>
            <a:t>Devízový trh</a:t>
          </a:r>
          <a:endParaRPr lang="en-US"/>
        </a:p>
      </dgm:t>
    </dgm:pt>
    <dgm:pt modelId="{1C7CFACC-F8FC-4FAF-A164-9DE6A868ADDC}" type="parTrans" cxnId="{2A51DB65-AB00-4AEC-8F66-39E5712F8D6A}">
      <dgm:prSet/>
      <dgm:spPr/>
      <dgm:t>
        <a:bodyPr/>
        <a:lstStyle/>
        <a:p>
          <a:endParaRPr lang="en-US"/>
        </a:p>
      </dgm:t>
    </dgm:pt>
    <dgm:pt modelId="{CD633A6E-097A-4B43-8CC5-0BB925C80092}" type="sibTrans" cxnId="{2A51DB65-AB00-4AEC-8F66-39E5712F8D6A}">
      <dgm:prSet/>
      <dgm:spPr/>
      <dgm:t>
        <a:bodyPr/>
        <a:lstStyle/>
        <a:p>
          <a:endParaRPr lang="en-US"/>
        </a:p>
      </dgm:t>
    </dgm:pt>
    <dgm:pt modelId="{4EBDB1B4-32E3-42FC-81C6-B0168718C6F4}">
      <dgm:prSet/>
      <dgm:spPr/>
      <dgm:t>
        <a:bodyPr/>
        <a:lstStyle/>
        <a:p>
          <a:r>
            <a:rPr lang="sk-SK" b="1"/>
            <a:t>Trh drahých kovov</a:t>
          </a:r>
          <a:endParaRPr lang="en-US"/>
        </a:p>
      </dgm:t>
    </dgm:pt>
    <dgm:pt modelId="{DAD2783D-42B9-462A-99C5-7E09058599F5}" type="parTrans" cxnId="{0283CD1F-C3CB-4494-B9D4-F93768FDE062}">
      <dgm:prSet/>
      <dgm:spPr/>
      <dgm:t>
        <a:bodyPr/>
        <a:lstStyle/>
        <a:p>
          <a:endParaRPr lang="en-US"/>
        </a:p>
      </dgm:t>
    </dgm:pt>
    <dgm:pt modelId="{3F99788A-737A-42FC-9322-7890CBDCED98}" type="sibTrans" cxnId="{0283CD1F-C3CB-4494-B9D4-F93768FDE062}">
      <dgm:prSet/>
      <dgm:spPr/>
      <dgm:t>
        <a:bodyPr/>
        <a:lstStyle/>
        <a:p>
          <a:endParaRPr lang="en-US"/>
        </a:p>
      </dgm:t>
    </dgm:pt>
    <dgm:pt modelId="{5909C560-501F-4279-A7C6-DC9563F176F2}" type="pres">
      <dgm:prSet presAssocID="{73F04024-1E24-4F30-B2F3-82C940FC0763}" presName="diagram" presStyleCnt="0">
        <dgm:presLayoutVars>
          <dgm:dir/>
          <dgm:resizeHandles val="exact"/>
        </dgm:presLayoutVars>
      </dgm:prSet>
      <dgm:spPr/>
    </dgm:pt>
    <dgm:pt modelId="{82D42878-2754-4921-99F0-B856271D505E}" type="pres">
      <dgm:prSet presAssocID="{3F288547-F8A0-484A-9B07-EA04B928BFCC}" presName="node" presStyleLbl="node1" presStyleIdx="0" presStyleCnt="5">
        <dgm:presLayoutVars>
          <dgm:bulletEnabled val="1"/>
        </dgm:presLayoutVars>
      </dgm:prSet>
      <dgm:spPr/>
    </dgm:pt>
    <dgm:pt modelId="{44495E57-116D-4089-9302-D173CB7F281D}" type="pres">
      <dgm:prSet presAssocID="{0A4D2C8E-B62D-4E83-80DD-FEB01EC18A0F}" presName="sibTrans" presStyleCnt="0"/>
      <dgm:spPr/>
    </dgm:pt>
    <dgm:pt modelId="{B976C35F-6DE4-4C54-A8CF-FA7A2E89BCC9}" type="pres">
      <dgm:prSet presAssocID="{98707DCD-8930-4777-90CB-DFF152F954CA}" presName="node" presStyleLbl="node1" presStyleIdx="1" presStyleCnt="5">
        <dgm:presLayoutVars>
          <dgm:bulletEnabled val="1"/>
        </dgm:presLayoutVars>
      </dgm:prSet>
      <dgm:spPr/>
    </dgm:pt>
    <dgm:pt modelId="{E8BC0D2E-865A-452C-9408-C4BB1831BF96}" type="pres">
      <dgm:prSet presAssocID="{7525C7F3-6FB3-4198-A34F-7A5926F00605}" presName="sibTrans" presStyleCnt="0"/>
      <dgm:spPr/>
    </dgm:pt>
    <dgm:pt modelId="{00EFB772-F737-49D9-ABBA-EB5B67F74C67}" type="pres">
      <dgm:prSet presAssocID="{69305B8C-723A-4824-90B0-E539EE3A513B}" presName="node" presStyleLbl="node1" presStyleIdx="2" presStyleCnt="5">
        <dgm:presLayoutVars>
          <dgm:bulletEnabled val="1"/>
        </dgm:presLayoutVars>
      </dgm:prSet>
      <dgm:spPr/>
    </dgm:pt>
    <dgm:pt modelId="{EAC4275D-70E1-4BB0-887F-B7079504B71D}" type="pres">
      <dgm:prSet presAssocID="{59D255E2-C3B1-46C0-B6F7-30E2FF0A5D72}" presName="sibTrans" presStyleCnt="0"/>
      <dgm:spPr/>
    </dgm:pt>
    <dgm:pt modelId="{349CAD76-1463-4D96-88EF-6EC515052686}" type="pres">
      <dgm:prSet presAssocID="{C487BD86-A93D-44D5-AF03-EB725121DFC0}" presName="node" presStyleLbl="node1" presStyleIdx="3" presStyleCnt="5">
        <dgm:presLayoutVars>
          <dgm:bulletEnabled val="1"/>
        </dgm:presLayoutVars>
      </dgm:prSet>
      <dgm:spPr/>
    </dgm:pt>
    <dgm:pt modelId="{26048FEC-7070-4427-9C02-02018D90769D}" type="pres">
      <dgm:prSet presAssocID="{CD633A6E-097A-4B43-8CC5-0BB925C80092}" presName="sibTrans" presStyleCnt="0"/>
      <dgm:spPr/>
    </dgm:pt>
    <dgm:pt modelId="{A44B776D-599D-4226-8023-55192A8F9A73}" type="pres">
      <dgm:prSet presAssocID="{4EBDB1B4-32E3-42FC-81C6-B0168718C6F4}" presName="node" presStyleLbl="node1" presStyleIdx="4" presStyleCnt="5">
        <dgm:presLayoutVars>
          <dgm:bulletEnabled val="1"/>
        </dgm:presLayoutVars>
      </dgm:prSet>
      <dgm:spPr/>
    </dgm:pt>
  </dgm:ptLst>
  <dgm:cxnLst>
    <dgm:cxn modelId="{CD003403-6C9B-496E-9CE4-B04ECEC7BCCE}" type="presOf" srcId="{98707DCD-8930-4777-90CB-DFF152F954CA}" destId="{B976C35F-6DE4-4C54-A8CF-FA7A2E89BCC9}" srcOrd="0" destOrd="0" presId="urn:microsoft.com/office/officeart/2005/8/layout/default"/>
    <dgm:cxn modelId="{4255040A-1FD2-47D4-85A1-46B3086D2295}" type="presOf" srcId="{73F04024-1E24-4F30-B2F3-82C940FC0763}" destId="{5909C560-501F-4279-A7C6-DC9563F176F2}" srcOrd="0" destOrd="0" presId="urn:microsoft.com/office/officeart/2005/8/layout/default"/>
    <dgm:cxn modelId="{51CFC10B-BABC-430E-981C-7F5789D3A587}" srcId="{73F04024-1E24-4F30-B2F3-82C940FC0763}" destId="{69305B8C-723A-4824-90B0-E539EE3A513B}" srcOrd="2" destOrd="0" parTransId="{516DC5D0-8768-4EC8-93E6-48CB48B51295}" sibTransId="{59D255E2-C3B1-46C0-B6F7-30E2FF0A5D72}"/>
    <dgm:cxn modelId="{0283CD1F-C3CB-4494-B9D4-F93768FDE062}" srcId="{73F04024-1E24-4F30-B2F3-82C940FC0763}" destId="{4EBDB1B4-32E3-42FC-81C6-B0168718C6F4}" srcOrd="4" destOrd="0" parTransId="{DAD2783D-42B9-462A-99C5-7E09058599F5}" sibTransId="{3F99788A-737A-42FC-9322-7890CBDCED98}"/>
    <dgm:cxn modelId="{0F301A41-3D1D-45C0-99F2-15C3A0A87139}" srcId="{73F04024-1E24-4F30-B2F3-82C940FC0763}" destId="{98707DCD-8930-4777-90CB-DFF152F954CA}" srcOrd="1" destOrd="0" parTransId="{6A9B52DE-C44B-4864-8151-B5C99DEE7968}" sibTransId="{7525C7F3-6FB3-4198-A34F-7A5926F00605}"/>
    <dgm:cxn modelId="{334EFD64-C912-4AF1-9454-631EAAF7DD6D}" type="presOf" srcId="{C487BD86-A93D-44D5-AF03-EB725121DFC0}" destId="{349CAD76-1463-4D96-88EF-6EC515052686}" srcOrd="0" destOrd="0" presId="urn:microsoft.com/office/officeart/2005/8/layout/default"/>
    <dgm:cxn modelId="{2A51DB65-AB00-4AEC-8F66-39E5712F8D6A}" srcId="{73F04024-1E24-4F30-B2F3-82C940FC0763}" destId="{C487BD86-A93D-44D5-AF03-EB725121DFC0}" srcOrd="3" destOrd="0" parTransId="{1C7CFACC-F8FC-4FAF-A164-9DE6A868ADDC}" sibTransId="{CD633A6E-097A-4B43-8CC5-0BB925C80092}"/>
    <dgm:cxn modelId="{0D223259-7273-4484-9D98-CE9C06B3F76A}" type="presOf" srcId="{4EBDB1B4-32E3-42FC-81C6-B0168718C6F4}" destId="{A44B776D-599D-4226-8023-55192A8F9A73}" srcOrd="0" destOrd="0" presId="urn:microsoft.com/office/officeart/2005/8/layout/default"/>
    <dgm:cxn modelId="{EB2CEE98-22CD-45BB-B9F3-A7CF26EDCE55}" srcId="{73F04024-1E24-4F30-B2F3-82C940FC0763}" destId="{3F288547-F8A0-484A-9B07-EA04B928BFCC}" srcOrd="0" destOrd="0" parTransId="{49BCF35A-FA52-4C32-B02A-E9CA9F6F5341}" sibTransId="{0A4D2C8E-B62D-4E83-80DD-FEB01EC18A0F}"/>
    <dgm:cxn modelId="{6E65299E-09A2-40C9-963C-D2B0625575A9}" type="presOf" srcId="{69305B8C-723A-4824-90B0-E539EE3A513B}" destId="{00EFB772-F737-49D9-ABBA-EB5B67F74C67}" srcOrd="0" destOrd="0" presId="urn:microsoft.com/office/officeart/2005/8/layout/default"/>
    <dgm:cxn modelId="{7A5578C6-A1B0-47B7-A3B0-4849A3FDAA25}" type="presOf" srcId="{3F288547-F8A0-484A-9B07-EA04B928BFCC}" destId="{82D42878-2754-4921-99F0-B856271D505E}" srcOrd="0" destOrd="0" presId="urn:microsoft.com/office/officeart/2005/8/layout/default"/>
    <dgm:cxn modelId="{2C805F08-C481-4A85-A2B4-6F1C4E40EBCD}" type="presParOf" srcId="{5909C560-501F-4279-A7C6-DC9563F176F2}" destId="{82D42878-2754-4921-99F0-B856271D505E}" srcOrd="0" destOrd="0" presId="urn:microsoft.com/office/officeart/2005/8/layout/default"/>
    <dgm:cxn modelId="{85427F39-324F-4C12-A8E6-14A4EDE9E967}" type="presParOf" srcId="{5909C560-501F-4279-A7C6-DC9563F176F2}" destId="{44495E57-116D-4089-9302-D173CB7F281D}" srcOrd="1" destOrd="0" presId="urn:microsoft.com/office/officeart/2005/8/layout/default"/>
    <dgm:cxn modelId="{1ADBBE30-0400-4FDE-AD17-1B6694A748E2}" type="presParOf" srcId="{5909C560-501F-4279-A7C6-DC9563F176F2}" destId="{B976C35F-6DE4-4C54-A8CF-FA7A2E89BCC9}" srcOrd="2" destOrd="0" presId="urn:microsoft.com/office/officeart/2005/8/layout/default"/>
    <dgm:cxn modelId="{28F882A9-4D66-4D84-A0DB-ACC3B360298C}" type="presParOf" srcId="{5909C560-501F-4279-A7C6-DC9563F176F2}" destId="{E8BC0D2E-865A-452C-9408-C4BB1831BF96}" srcOrd="3" destOrd="0" presId="urn:microsoft.com/office/officeart/2005/8/layout/default"/>
    <dgm:cxn modelId="{96815014-22F5-4545-AE17-BF3001CAC113}" type="presParOf" srcId="{5909C560-501F-4279-A7C6-DC9563F176F2}" destId="{00EFB772-F737-49D9-ABBA-EB5B67F74C67}" srcOrd="4" destOrd="0" presId="urn:microsoft.com/office/officeart/2005/8/layout/default"/>
    <dgm:cxn modelId="{91E1A7C6-0D2D-496E-ABA1-5C91D5E77735}" type="presParOf" srcId="{5909C560-501F-4279-A7C6-DC9563F176F2}" destId="{EAC4275D-70E1-4BB0-887F-B7079504B71D}" srcOrd="5" destOrd="0" presId="urn:microsoft.com/office/officeart/2005/8/layout/default"/>
    <dgm:cxn modelId="{16630856-30C8-4438-B3F3-F631CC1D53AF}" type="presParOf" srcId="{5909C560-501F-4279-A7C6-DC9563F176F2}" destId="{349CAD76-1463-4D96-88EF-6EC515052686}" srcOrd="6" destOrd="0" presId="urn:microsoft.com/office/officeart/2005/8/layout/default"/>
    <dgm:cxn modelId="{9ED88B62-ECDC-446E-BFEA-38CF3C0F69F3}" type="presParOf" srcId="{5909C560-501F-4279-A7C6-DC9563F176F2}" destId="{26048FEC-7070-4427-9C02-02018D90769D}" srcOrd="7" destOrd="0" presId="urn:microsoft.com/office/officeart/2005/8/layout/default"/>
    <dgm:cxn modelId="{DDF4C014-F913-4C89-800A-B73F68597D6D}" type="presParOf" srcId="{5909C560-501F-4279-A7C6-DC9563F176F2}" destId="{A44B776D-599D-4226-8023-55192A8F9A7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CEB356-6ECE-4E3C-B37E-0039451716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FA0DF5-38F7-4026-9D34-C43A99FA6D87}">
      <dgm:prSet/>
      <dgm:spPr/>
      <dgm:t>
        <a:bodyPr/>
        <a:lstStyle/>
        <a:p>
          <a:r>
            <a:rPr lang="sk-SK" b="1" u="sng"/>
            <a:t>Nástroje peňažného trhu:</a:t>
          </a:r>
          <a:endParaRPr lang="en-US"/>
        </a:p>
      </dgm:t>
    </dgm:pt>
    <dgm:pt modelId="{1FDF9845-8425-4D6A-A34F-DA0FB0A77BF6}" type="parTrans" cxnId="{B1172A8D-7AF9-4D7C-8A9F-4DB394EC7A97}">
      <dgm:prSet/>
      <dgm:spPr/>
      <dgm:t>
        <a:bodyPr/>
        <a:lstStyle/>
        <a:p>
          <a:endParaRPr lang="en-US"/>
        </a:p>
      </dgm:t>
    </dgm:pt>
    <dgm:pt modelId="{FD584A44-5C86-4715-8484-54EC90F3C221}" type="sibTrans" cxnId="{B1172A8D-7AF9-4D7C-8A9F-4DB394EC7A97}">
      <dgm:prSet/>
      <dgm:spPr/>
      <dgm:t>
        <a:bodyPr/>
        <a:lstStyle/>
        <a:p>
          <a:endParaRPr lang="en-US"/>
        </a:p>
      </dgm:t>
    </dgm:pt>
    <dgm:pt modelId="{C5979C16-F36A-45B0-A086-E11B9E60AC38}">
      <dgm:prSet/>
      <dgm:spPr/>
      <dgm:t>
        <a:bodyPr/>
        <a:lstStyle/>
        <a:p>
          <a:r>
            <a:rPr lang="sk-SK" b="1"/>
            <a:t>pokladničné poukážky, najmä štátne,</a:t>
          </a:r>
          <a:endParaRPr lang="en-US"/>
        </a:p>
      </dgm:t>
    </dgm:pt>
    <dgm:pt modelId="{6396559E-F067-4EEC-AFD4-2927334A0810}" type="parTrans" cxnId="{C563E09A-1A0F-471E-9ABE-B4FD3F514C18}">
      <dgm:prSet/>
      <dgm:spPr/>
      <dgm:t>
        <a:bodyPr/>
        <a:lstStyle/>
        <a:p>
          <a:endParaRPr lang="en-US"/>
        </a:p>
      </dgm:t>
    </dgm:pt>
    <dgm:pt modelId="{180E3457-1237-44AA-B801-A701B180FE03}" type="sibTrans" cxnId="{C563E09A-1A0F-471E-9ABE-B4FD3F514C18}">
      <dgm:prSet/>
      <dgm:spPr/>
      <dgm:t>
        <a:bodyPr/>
        <a:lstStyle/>
        <a:p>
          <a:endParaRPr lang="en-US"/>
        </a:p>
      </dgm:t>
    </dgm:pt>
    <dgm:pt modelId="{9A991E4F-F61D-4ABD-8AE3-745DDF6C55C1}">
      <dgm:prSet/>
      <dgm:spPr/>
      <dgm:t>
        <a:bodyPr/>
        <a:lstStyle/>
        <a:p>
          <a:r>
            <a:rPr lang="sk-SK" b="1"/>
            <a:t>depozitné certifikáty,</a:t>
          </a:r>
          <a:endParaRPr lang="en-US"/>
        </a:p>
      </dgm:t>
    </dgm:pt>
    <dgm:pt modelId="{DF5BACC4-0E4D-40E7-81E0-46B4A553EA9D}" type="parTrans" cxnId="{724AF4A5-C388-4AA4-B1C0-5E4E625FFDC3}">
      <dgm:prSet/>
      <dgm:spPr/>
      <dgm:t>
        <a:bodyPr/>
        <a:lstStyle/>
        <a:p>
          <a:endParaRPr lang="en-US"/>
        </a:p>
      </dgm:t>
    </dgm:pt>
    <dgm:pt modelId="{5DB806C6-AA12-49E4-BF06-1C7DE5A9FE70}" type="sibTrans" cxnId="{724AF4A5-C388-4AA4-B1C0-5E4E625FFDC3}">
      <dgm:prSet/>
      <dgm:spPr/>
      <dgm:t>
        <a:bodyPr/>
        <a:lstStyle/>
        <a:p>
          <a:endParaRPr lang="en-US"/>
        </a:p>
      </dgm:t>
    </dgm:pt>
    <dgm:pt modelId="{8886626D-6F7F-4927-A272-4A0E632BB8CA}">
      <dgm:prSet/>
      <dgm:spPr/>
      <dgm:t>
        <a:bodyPr/>
        <a:lstStyle/>
        <a:p>
          <a:r>
            <a:rPr lang="sk-SK" b="1"/>
            <a:t>krátkodobé úvery,</a:t>
          </a:r>
          <a:endParaRPr lang="en-US"/>
        </a:p>
      </dgm:t>
    </dgm:pt>
    <dgm:pt modelId="{ED2A343F-0EDB-4A1A-9C38-5A931F8F0F9A}" type="parTrans" cxnId="{8A50F8D9-9EFE-46C0-A75A-5A533294E380}">
      <dgm:prSet/>
      <dgm:spPr/>
      <dgm:t>
        <a:bodyPr/>
        <a:lstStyle/>
        <a:p>
          <a:endParaRPr lang="en-US"/>
        </a:p>
      </dgm:t>
    </dgm:pt>
    <dgm:pt modelId="{01DA6F1A-B8EE-43A9-A25F-B925B3470871}" type="sibTrans" cxnId="{8A50F8D9-9EFE-46C0-A75A-5A533294E380}">
      <dgm:prSet/>
      <dgm:spPr/>
      <dgm:t>
        <a:bodyPr/>
        <a:lstStyle/>
        <a:p>
          <a:endParaRPr lang="en-US"/>
        </a:p>
      </dgm:t>
    </dgm:pt>
    <dgm:pt modelId="{B192084D-D847-47F0-A12F-87FBB433003A}">
      <dgm:prSet/>
      <dgm:spPr/>
      <dgm:t>
        <a:bodyPr/>
        <a:lstStyle/>
        <a:p>
          <a:r>
            <a:rPr lang="sk-SK" b="1"/>
            <a:t>zmenky</a:t>
          </a:r>
          <a:endParaRPr lang="en-US"/>
        </a:p>
      </dgm:t>
    </dgm:pt>
    <dgm:pt modelId="{5D3CB02F-2BFD-40F1-A1DF-D3A1DE7F37EB}" type="parTrans" cxnId="{082988AA-9C1C-4E0D-9CBC-C87CEFB90CF0}">
      <dgm:prSet/>
      <dgm:spPr/>
      <dgm:t>
        <a:bodyPr/>
        <a:lstStyle/>
        <a:p>
          <a:endParaRPr lang="en-US"/>
        </a:p>
      </dgm:t>
    </dgm:pt>
    <dgm:pt modelId="{1AFA219D-B4F6-4840-BDF7-843575EE9D25}" type="sibTrans" cxnId="{082988AA-9C1C-4E0D-9CBC-C87CEFB90CF0}">
      <dgm:prSet/>
      <dgm:spPr/>
      <dgm:t>
        <a:bodyPr/>
        <a:lstStyle/>
        <a:p>
          <a:endParaRPr lang="en-US"/>
        </a:p>
      </dgm:t>
    </dgm:pt>
    <dgm:pt modelId="{417F3880-D3A9-4951-B10E-F82870921DE0}">
      <dgm:prSet/>
      <dgm:spPr/>
      <dgm:t>
        <a:bodyPr/>
        <a:lstStyle/>
        <a:p>
          <a:r>
            <a:rPr lang="sk-SK" b="1"/>
            <a:t>šeky</a:t>
          </a:r>
          <a:endParaRPr lang="en-US"/>
        </a:p>
      </dgm:t>
    </dgm:pt>
    <dgm:pt modelId="{A31E70CA-CF9C-4949-8CCF-7211551A732F}" type="parTrans" cxnId="{7F07BC56-F473-4D6A-B78B-F61C3546E921}">
      <dgm:prSet/>
      <dgm:spPr/>
      <dgm:t>
        <a:bodyPr/>
        <a:lstStyle/>
        <a:p>
          <a:endParaRPr lang="en-US"/>
        </a:p>
      </dgm:t>
    </dgm:pt>
    <dgm:pt modelId="{67FAE4B4-5E9B-4790-8B53-76C326A067C7}" type="sibTrans" cxnId="{7F07BC56-F473-4D6A-B78B-F61C3546E921}">
      <dgm:prSet/>
      <dgm:spPr/>
      <dgm:t>
        <a:bodyPr/>
        <a:lstStyle/>
        <a:p>
          <a:endParaRPr lang="en-US"/>
        </a:p>
      </dgm:t>
    </dgm:pt>
    <dgm:pt modelId="{7E5A57ED-BF09-4552-8A94-FE0B491CC82B}">
      <dgm:prSet/>
      <dgm:spPr/>
      <dgm:t>
        <a:bodyPr/>
        <a:lstStyle/>
        <a:p>
          <a:r>
            <a:rPr lang="sk-SK" b="1"/>
            <a:t>bankové akcepty,</a:t>
          </a:r>
          <a:endParaRPr lang="en-US"/>
        </a:p>
      </dgm:t>
    </dgm:pt>
    <dgm:pt modelId="{B413ECCE-DCEC-4430-8E57-D3A9E71684F1}" type="parTrans" cxnId="{2B9AEEED-47F5-4B8D-9F4C-CFA4ECA44BB5}">
      <dgm:prSet/>
      <dgm:spPr/>
      <dgm:t>
        <a:bodyPr/>
        <a:lstStyle/>
        <a:p>
          <a:endParaRPr lang="en-US"/>
        </a:p>
      </dgm:t>
    </dgm:pt>
    <dgm:pt modelId="{11769AD5-1E8B-48DE-907B-CF2C08D5AD50}" type="sibTrans" cxnId="{2B9AEEED-47F5-4B8D-9F4C-CFA4ECA44BB5}">
      <dgm:prSet/>
      <dgm:spPr/>
      <dgm:t>
        <a:bodyPr/>
        <a:lstStyle/>
        <a:p>
          <a:endParaRPr lang="en-US"/>
        </a:p>
      </dgm:t>
    </dgm:pt>
    <dgm:pt modelId="{4990E052-AEAE-41FA-A4C8-7EC9544057C2}">
      <dgm:prSet/>
      <dgm:spPr/>
      <dgm:t>
        <a:bodyPr/>
        <a:lstStyle/>
        <a:p>
          <a:r>
            <a:rPr lang="sk-SK" b="1"/>
            <a:t>vkladné knižky</a:t>
          </a:r>
          <a:endParaRPr lang="en-US"/>
        </a:p>
      </dgm:t>
    </dgm:pt>
    <dgm:pt modelId="{E139C102-37D8-4607-ABB3-A5168C3AB958}" type="parTrans" cxnId="{A8EDB6B1-738B-4B1C-B5F9-14DEBFD7847D}">
      <dgm:prSet/>
      <dgm:spPr/>
      <dgm:t>
        <a:bodyPr/>
        <a:lstStyle/>
        <a:p>
          <a:endParaRPr lang="en-US"/>
        </a:p>
      </dgm:t>
    </dgm:pt>
    <dgm:pt modelId="{65C36455-BF87-445D-A1F1-781F42C9B6F6}" type="sibTrans" cxnId="{A8EDB6B1-738B-4B1C-B5F9-14DEBFD7847D}">
      <dgm:prSet/>
      <dgm:spPr/>
      <dgm:t>
        <a:bodyPr/>
        <a:lstStyle/>
        <a:p>
          <a:endParaRPr lang="en-US"/>
        </a:p>
      </dgm:t>
    </dgm:pt>
    <dgm:pt modelId="{18247EA8-5E5C-45E5-B738-E8F48582B5F8}">
      <dgm:prSet/>
      <dgm:spPr/>
      <dgm:t>
        <a:bodyPr/>
        <a:lstStyle/>
        <a:p>
          <a:r>
            <a:rPr lang="sk-SK" b="1"/>
            <a:t>komerčné papiere</a:t>
          </a:r>
          <a:endParaRPr lang="en-US"/>
        </a:p>
      </dgm:t>
    </dgm:pt>
    <dgm:pt modelId="{C7445241-8A78-4D3A-B93F-9557C04FD30D}" type="parTrans" cxnId="{BC6656FD-2987-4C0F-B93B-DF2C67FE2766}">
      <dgm:prSet/>
      <dgm:spPr/>
      <dgm:t>
        <a:bodyPr/>
        <a:lstStyle/>
        <a:p>
          <a:endParaRPr lang="en-US"/>
        </a:p>
      </dgm:t>
    </dgm:pt>
    <dgm:pt modelId="{4DD71338-2878-41A5-A24B-1985E07BD218}" type="sibTrans" cxnId="{BC6656FD-2987-4C0F-B93B-DF2C67FE2766}">
      <dgm:prSet/>
      <dgm:spPr/>
      <dgm:t>
        <a:bodyPr/>
        <a:lstStyle/>
        <a:p>
          <a:endParaRPr lang="en-US"/>
        </a:p>
      </dgm:t>
    </dgm:pt>
    <dgm:pt modelId="{908EE631-B145-4B94-98CA-3CAEC33F3A9C}" type="pres">
      <dgm:prSet presAssocID="{42CEB356-6ECE-4E3C-B37E-003945171657}" presName="linear" presStyleCnt="0">
        <dgm:presLayoutVars>
          <dgm:animLvl val="lvl"/>
          <dgm:resizeHandles val="exact"/>
        </dgm:presLayoutVars>
      </dgm:prSet>
      <dgm:spPr/>
    </dgm:pt>
    <dgm:pt modelId="{11A4C8BA-2424-4562-A355-AF3FD9A7D619}" type="pres">
      <dgm:prSet presAssocID="{D0FA0DF5-38F7-4026-9D34-C43A99FA6D8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382CED-FB27-420C-9836-40836D6C01F1}" type="pres">
      <dgm:prSet presAssocID="{D0FA0DF5-38F7-4026-9D34-C43A99FA6D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C02561-9821-492E-AFCB-EFEBA05CB93C}" type="presOf" srcId="{8886626D-6F7F-4927-A272-4A0E632BB8CA}" destId="{C8382CED-FB27-420C-9836-40836D6C01F1}" srcOrd="0" destOrd="2" presId="urn:microsoft.com/office/officeart/2005/8/layout/vList2"/>
    <dgm:cxn modelId="{51791148-7E14-4811-A0CD-C98886C3FB3A}" type="presOf" srcId="{417F3880-D3A9-4951-B10E-F82870921DE0}" destId="{C8382CED-FB27-420C-9836-40836D6C01F1}" srcOrd="0" destOrd="4" presId="urn:microsoft.com/office/officeart/2005/8/layout/vList2"/>
    <dgm:cxn modelId="{CDEAB24A-1518-41DE-8804-46963542385E}" type="presOf" srcId="{7E5A57ED-BF09-4552-8A94-FE0B491CC82B}" destId="{C8382CED-FB27-420C-9836-40836D6C01F1}" srcOrd="0" destOrd="5" presId="urn:microsoft.com/office/officeart/2005/8/layout/vList2"/>
    <dgm:cxn modelId="{FC97DF6A-B778-440F-8F28-6EBACFCC3510}" type="presOf" srcId="{D0FA0DF5-38F7-4026-9D34-C43A99FA6D87}" destId="{11A4C8BA-2424-4562-A355-AF3FD9A7D619}" srcOrd="0" destOrd="0" presId="urn:microsoft.com/office/officeart/2005/8/layout/vList2"/>
    <dgm:cxn modelId="{48A9564F-6AF2-49A2-9BA7-09C223018712}" type="presOf" srcId="{18247EA8-5E5C-45E5-B738-E8F48582B5F8}" destId="{C8382CED-FB27-420C-9836-40836D6C01F1}" srcOrd="0" destOrd="7" presId="urn:microsoft.com/office/officeart/2005/8/layout/vList2"/>
    <dgm:cxn modelId="{7F07BC56-F473-4D6A-B78B-F61C3546E921}" srcId="{D0FA0DF5-38F7-4026-9D34-C43A99FA6D87}" destId="{417F3880-D3A9-4951-B10E-F82870921DE0}" srcOrd="4" destOrd="0" parTransId="{A31E70CA-CF9C-4949-8CCF-7211551A732F}" sibTransId="{67FAE4B4-5E9B-4790-8B53-76C326A067C7}"/>
    <dgm:cxn modelId="{C4A7EB7B-69D1-4AB0-A01A-618367EDC42A}" type="presOf" srcId="{B192084D-D847-47F0-A12F-87FBB433003A}" destId="{C8382CED-FB27-420C-9836-40836D6C01F1}" srcOrd="0" destOrd="3" presId="urn:microsoft.com/office/officeart/2005/8/layout/vList2"/>
    <dgm:cxn modelId="{B4063C80-2944-4333-9368-2335332B8974}" type="presOf" srcId="{4990E052-AEAE-41FA-A4C8-7EC9544057C2}" destId="{C8382CED-FB27-420C-9836-40836D6C01F1}" srcOrd="0" destOrd="6" presId="urn:microsoft.com/office/officeart/2005/8/layout/vList2"/>
    <dgm:cxn modelId="{62E13E82-7E31-40C1-8CED-CB10D1CF0989}" type="presOf" srcId="{C5979C16-F36A-45B0-A086-E11B9E60AC38}" destId="{C8382CED-FB27-420C-9836-40836D6C01F1}" srcOrd="0" destOrd="0" presId="urn:microsoft.com/office/officeart/2005/8/layout/vList2"/>
    <dgm:cxn modelId="{B1172A8D-7AF9-4D7C-8A9F-4DB394EC7A97}" srcId="{42CEB356-6ECE-4E3C-B37E-003945171657}" destId="{D0FA0DF5-38F7-4026-9D34-C43A99FA6D87}" srcOrd="0" destOrd="0" parTransId="{1FDF9845-8425-4D6A-A34F-DA0FB0A77BF6}" sibTransId="{FD584A44-5C86-4715-8484-54EC90F3C221}"/>
    <dgm:cxn modelId="{C563E09A-1A0F-471E-9ABE-B4FD3F514C18}" srcId="{D0FA0DF5-38F7-4026-9D34-C43A99FA6D87}" destId="{C5979C16-F36A-45B0-A086-E11B9E60AC38}" srcOrd="0" destOrd="0" parTransId="{6396559E-F067-4EEC-AFD4-2927334A0810}" sibTransId="{180E3457-1237-44AA-B801-A701B180FE03}"/>
    <dgm:cxn modelId="{724AF4A5-C388-4AA4-B1C0-5E4E625FFDC3}" srcId="{D0FA0DF5-38F7-4026-9D34-C43A99FA6D87}" destId="{9A991E4F-F61D-4ABD-8AE3-745DDF6C55C1}" srcOrd="1" destOrd="0" parTransId="{DF5BACC4-0E4D-40E7-81E0-46B4A553EA9D}" sibTransId="{5DB806C6-AA12-49E4-BF06-1C7DE5A9FE70}"/>
    <dgm:cxn modelId="{082988AA-9C1C-4E0D-9CBC-C87CEFB90CF0}" srcId="{D0FA0DF5-38F7-4026-9D34-C43A99FA6D87}" destId="{B192084D-D847-47F0-A12F-87FBB433003A}" srcOrd="3" destOrd="0" parTransId="{5D3CB02F-2BFD-40F1-A1DF-D3A1DE7F37EB}" sibTransId="{1AFA219D-B4F6-4840-BDF7-843575EE9D25}"/>
    <dgm:cxn modelId="{A8EDB6B1-738B-4B1C-B5F9-14DEBFD7847D}" srcId="{D0FA0DF5-38F7-4026-9D34-C43A99FA6D87}" destId="{4990E052-AEAE-41FA-A4C8-7EC9544057C2}" srcOrd="6" destOrd="0" parTransId="{E139C102-37D8-4607-ABB3-A5168C3AB958}" sibTransId="{65C36455-BF87-445D-A1F1-781F42C9B6F6}"/>
    <dgm:cxn modelId="{C60C87CA-3582-4973-9321-C0AB7347D41B}" type="presOf" srcId="{42CEB356-6ECE-4E3C-B37E-003945171657}" destId="{908EE631-B145-4B94-98CA-3CAEC33F3A9C}" srcOrd="0" destOrd="0" presId="urn:microsoft.com/office/officeart/2005/8/layout/vList2"/>
    <dgm:cxn modelId="{8A50F8D9-9EFE-46C0-A75A-5A533294E380}" srcId="{D0FA0DF5-38F7-4026-9D34-C43A99FA6D87}" destId="{8886626D-6F7F-4927-A272-4A0E632BB8CA}" srcOrd="2" destOrd="0" parTransId="{ED2A343F-0EDB-4A1A-9C38-5A931F8F0F9A}" sibTransId="{01DA6F1A-B8EE-43A9-A25F-B925B3470871}"/>
    <dgm:cxn modelId="{AD081ADF-9F40-4706-B3CB-920D1CB9C367}" type="presOf" srcId="{9A991E4F-F61D-4ABD-8AE3-745DDF6C55C1}" destId="{C8382CED-FB27-420C-9836-40836D6C01F1}" srcOrd="0" destOrd="1" presId="urn:microsoft.com/office/officeart/2005/8/layout/vList2"/>
    <dgm:cxn modelId="{2B9AEEED-47F5-4B8D-9F4C-CFA4ECA44BB5}" srcId="{D0FA0DF5-38F7-4026-9D34-C43A99FA6D87}" destId="{7E5A57ED-BF09-4552-8A94-FE0B491CC82B}" srcOrd="5" destOrd="0" parTransId="{B413ECCE-DCEC-4430-8E57-D3A9E71684F1}" sibTransId="{11769AD5-1E8B-48DE-907B-CF2C08D5AD50}"/>
    <dgm:cxn modelId="{BC6656FD-2987-4C0F-B93B-DF2C67FE2766}" srcId="{D0FA0DF5-38F7-4026-9D34-C43A99FA6D87}" destId="{18247EA8-5E5C-45E5-B738-E8F48582B5F8}" srcOrd="7" destOrd="0" parTransId="{C7445241-8A78-4D3A-B93F-9557C04FD30D}" sibTransId="{4DD71338-2878-41A5-A24B-1985E07BD218}"/>
    <dgm:cxn modelId="{349EC590-7739-4ED9-AB4C-280803AB9A7E}" type="presParOf" srcId="{908EE631-B145-4B94-98CA-3CAEC33F3A9C}" destId="{11A4C8BA-2424-4562-A355-AF3FD9A7D619}" srcOrd="0" destOrd="0" presId="urn:microsoft.com/office/officeart/2005/8/layout/vList2"/>
    <dgm:cxn modelId="{345DAC7B-CC43-4A1D-9D14-62FB52C776BB}" type="presParOf" srcId="{908EE631-B145-4B94-98CA-3CAEC33F3A9C}" destId="{C8382CED-FB27-420C-9836-40836D6C01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38EE5-2B35-44A5-B982-624ED025E5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780599-3B5B-4C16-A450-8471EF6C12DE}">
      <dgm:prSet/>
      <dgm:spPr/>
      <dgm:t>
        <a:bodyPr/>
        <a:lstStyle/>
        <a:p>
          <a:r>
            <a:rPr lang="sk-SK" b="1" u="sng"/>
            <a:t>Nástroje kapitálového trhu:</a:t>
          </a:r>
          <a:endParaRPr lang="en-US"/>
        </a:p>
      </dgm:t>
    </dgm:pt>
    <dgm:pt modelId="{D785BA67-65D6-4F45-8500-A3CBAFC8D0C6}" type="parTrans" cxnId="{B1E1C8A4-2686-4D00-8CE1-1DF6FAD653D1}">
      <dgm:prSet/>
      <dgm:spPr/>
      <dgm:t>
        <a:bodyPr/>
        <a:lstStyle/>
        <a:p>
          <a:endParaRPr lang="en-US"/>
        </a:p>
      </dgm:t>
    </dgm:pt>
    <dgm:pt modelId="{13334233-6DA5-45C3-A60C-D82AC7354B91}" type="sibTrans" cxnId="{B1E1C8A4-2686-4D00-8CE1-1DF6FAD653D1}">
      <dgm:prSet/>
      <dgm:spPr/>
      <dgm:t>
        <a:bodyPr/>
        <a:lstStyle/>
        <a:p>
          <a:endParaRPr lang="en-US"/>
        </a:p>
      </dgm:t>
    </dgm:pt>
    <dgm:pt modelId="{42B4C787-0437-4111-A905-1B7AA7175DAB}">
      <dgm:prSet/>
      <dgm:spPr/>
      <dgm:t>
        <a:bodyPr/>
        <a:lstStyle/>
        <a:p>
          <a:r>
            <a:rPr lang="sk-SK"/>
            <a:t>vládne cenné papiere – štátne dlhopisy,</a:t>
          </a:r>
          <a:endParaRPr lang="en-US"/>
        </a:p>
      </dgm:t>
    </dgm:pt>
    <dgm:pt modelId="{D4BDF6C9-9B26-4536-9AB4-954B51C83C9B}" type="parTrans" cxnId="{F8D43018-C728-4B2F-84C2-A2B2D4DDE1C6}">
      <dgm:prSet/>
      <dgm:spPr/>
      <dgm:t>
        <a:bodyPr/>
        <a:lstStyle/>
        <a:p>
          <a:endParaRPr lang="en-US"/>
        </a:p>
      </dgm:t>
    </dgm:pt>
    <dgm:pt modelId="{F012E5AA-6611-4132-B968-BB7FBABE670D}" type="sibTrans" cxnId="{F8D43018-C728-4B2F-84C2-A2B2D4DDE1C6}">
      <dgm:prSet/>
      <dgm:spPr/>
      <dgm:t>
        <a:bodyPr/>
        <a:lstStyle/>
        <a:p>
          <a:endParaRPr lang="en-US"/>
        </a:p>
      </dgm:t>
    </dgm:pt>
    <dgm:pt modelId="{2892EE59-8F5F-4826-9C7D-1BE00DEF8553}">
      <dgm:prSet/>
      <dgm:spPr/>
      <dgm:t>
        <a:bodyPr/>
        <a:lstStyle/>
        <a:p>
          <a:r>
            <a:rPr lang="sk-SK"/>
            <a:t>cenné papiere miestnych samosprávnych celkov,</a:t>
          </a:r>
          <a:endParaRPr lang="en-US"/>
        </a:p>
      </dgm:t>
    </dgm:pt>
    <dgm:pt modelId="{A26C85DB-E98F-4061-A04F-C70AF071C064}" type="parTrans" cxnId="{6CBC01BC-D91A-403A-AC47-39A0FF88078F}">
      <dgm:prSet/>
      <dgm:spPr/>
      <dgm:t>
        <a:bodyPr/>
        <a:lstStyle/>
        <a:p>
          <a:endParaRPr lang="en-US"/>
        </a:p>
      </dgm:t>
    </dgm:pt>
    <dgm:pt modelId="{49A0F81F-5D8C-42C8-BEA0-2CE536310189}" type="sibTrans" cxnId="{6CBC01BC-D91A-403A-AC47-39A0FF88078F}">
      <dgm:prSet/>
      <dgm:spPr/>
      <dgm:t>
        <a:bodyPr/>
        <a:lstStyle/>
        <a:p>
          <a:endParaRPr lang="en-US"/>
        </a:p>
      </dgm:t>
    </dgm:pt>
    <dgm:pt modelId="{45DE3B34-B4ED-4C2A-A39A-58237F9168ED}">
      <dgm:prSet/>
      <dgm:spPr/>
      <dgm:t>
        <a:bodyPr/>
        <a:lstStyle/>
        <a:p>
          <a:r>
            <a:rPr lang="sk-SK"/>
            <a:t>obligácie spoločností a podnikov,</a:t>
          </a:r>
          <a:endParaRPr lang="en-US"/>
        </a:p>
      </dgm:t>
    </dgm:pt>
    <dgm:pt modelId="{A37FEA05-EB0B-4F98-9C34-D61861A18EDE}" type="parTrans" cxnId="{9D87236A-3870-4DFA-8B10-6669ED0B6D18}">
      <dgm:prSet/>
      <dgm:spPr/>
      <dgm:t>
        <a:bodyPr/>
        <a:lstStyle/>
        <a:p>
          <a:endParaRPr lang="en-US"/>
        </a:p>
      </dgm:t>
    </dgm:pt>
    <dgm:pt modelId="{BC695796-D660-46AD-9243-4798F17D56A2}" type="sibTrans" cxnId="{9D87236A-3870-4DFA-8B10-6669ED0B6D18}">
      <dgm:prSet/>
      <dgm:spPr/>
      <dgm:t>
        <a:bodyPr/>
        <a:lstStyle/>
        <a:p>
          <a:endParaRPr lang="en-US"/>
        </a:p>
      </dgm:t>
    </dgm:pt>
    <dgm:pt modelId="{44E54AEC-13A2-4B42-AE44-FC2F4880B324}">
      <dgm:prSet/>
      <dgm:spPr/>
      <dgm:t>
        <a:bodyPr/>
        <a:lstStyle/>
        <a:p>
          <a:r>
            <a:rPr lang="sk-SK"/>
            <a:t>bankové obligácie,</a:t>
          </a:r>
          <a:endParaRPr lang="en-US"/>
        </a:p>
      </dgm:t>
    </dgm:pt>
    <dgm:pt modelId="{AA467D5A-73B6-4D04-B96B-F72631AA940C}" type="parTrans" cxnId="{462DA75A-1BF9-47CD-A34C-C66C938C89D1}">
      <dgm:prSet/>
      <dgm:spPr/>
      <dgm:t>
        <a:bodyPr/>
        <a:lstStyle/>
        <a:p>
          <a:endParaRPr lang="en-US"/>
        </a:p>
      </dgm:t>
    </dgm:pt>
    <dgm:pt modelId="{EAD7EEC8-E8E6-4DE8-92EE-C093533CFF24}" type="sibTrans" cxnId="{462DA75A-1BF9-47CD-A34C-C66C938C89D1}">
      <dgm:prSet/>
      <dgm:spPr/>
      <dgm:t>
        <a:bodyPr/>
        <a:lstStyle/>
        <a:p>
          <a:endParaRPr lang="en-US"/>
        </a:p>
      </dgm:t>
    </dgm:pt>
    <dgm:pt modelId="{FC4B6BAD-AE0E-4B07-B453-97C220297BBB}">
      <dgm:prSet/>
      <dgm:spPr/>
      <dgm:t>
        <a:bodyPr/>
        <a:lstStyle/>
        <a:p>
          <a:r>
            <a:rPr lang="sk-SK"/>
            <a:t>hypotekárne záložné listy,</a:t>
          </a:r>
          <a:endParaRPr lang="en-US"/>
        </a:p>
      </dgm:t>
    </dgm:pt>
    <dgm:pt modelId="{6C1A10A1-0351-4A82-AAD4-E2AB62EAEC60}" type="parTrans" cxnId="{4256A110-DE0B-4952-8D10-80062AE66B92}">
      <dgm:prSet/>
      <dgm:spPr/>
      <dgm:t>
        <a:bodyPr/>
        <a:lstStyle/>
        <a:p>
          <a:endParaRPr lang="en-US"/>
        </a:p>
      </dgm:t>
    </dgm:pt>
    <dgm:pt modelId="{E9AD0932-E971-4C37-B74C-428ECD57DEA1}" type="sibTrans" cxnId="{4256A110-DE0B-4952-8D10-80062AE66B92}">
      <dgm:prSet/>
      <dgm:spPr/>
      <dgm:t>
        <a:bodyPr/>
        <a:lstStyle/>
        <a:p>
          <a:endParaRPr lang="en-US"/>
        </a:p>
      </dgm:t>
    </dgm:pt>
    <dgm:pt modelId="{775B767C-7DE8-46A2-AA32-470CB0CE9192}">
      <dgm:prSet/>
      <dgm:spPr/>
      <dgm:t>
        <a:bodyPr/>
        <a:lstStyle/>
        <a:p>
          <a:r>
            <a:rPr lang="sk-SK"/>
            <a:t>akcie,</a:t>
          </a:r>
          <a:endParaRPr lang="en-US"/>
        </a:p>
      </dgm:t>
    </dgm:pt>
    <dgm:pt modelId="{FC40CC12-A3B9-462C-80BA-84C643A372CD}" type="parTrans" cxnId="{837472CE-8288-49D6-833F-B87F83EADD3F}">
      <dgm:prSet/>
      <dgm:spPr/>
      <dgm:t>
        <a:bodyPr/>
        <a:lstStyle/>
        <a:p>
          <a:endParaRPr lang="en-US"/>
        </a:p>
      </dgm:t>
    </dgm:pt>
    <dgm:pt modelId="{C0F28E9A-4733-4C72-B0A2-114FCEDA0FC9}" type="sibTrans" cxnId="{837472CE-8288-49D6-833F-B87F83EADD3F}">
      <dgm:prSet/>
      <dgm:spPr/>
      <dgm:t>
        <a:bodyPr/>
        <a:lstStyle/>
        <a:p>
          <a:endParaRPr lang="en-US"/>
        </a:p>
      </dgm:t>
    </dgm:pt>
    <dgm:pt modelId="{7F1FA8AE-CDC9-4D6D-B544-E61406DCFDB2}">
      <dgm:prSet/>
      <dgm:spPr/>
      <dgm:t>
        <a:bodyPr/>
        <a:lstStyle/>
        <a:p>
          <a:r>
            <a:rPr lang="sk-SK"/>
            <a:t>podielové listy.</a:t>
          </a:r>
          <a:endParaRPr lang="en-US"/>
        </a:p>
      </dgm:t>
    </dgm:pt>
    <dgm:pt modelId="{D9A64ABF-514B-4A76-9F83-229A8D86AF38}" type="parTrans" cxnId="{66DE51CD-F688-4C00-A857-6C041B85720A}">
      <dgm:prSet/>
      <dgm:spPr/>
      <dgm:t>
        <a:bodyPr/>
        <a:lstStyle/>
        <a:p>
          <a:endParaRPr lang="en-US"/>
        </a:p>
      </dgm:t>
    </dgm:pt>
    <dgm:pt modelId="{E6FEC119-494B-41AC-93FC-8CA161433C6C}" type="sibTrans" cxnId="{66DE51CD-F688-4C00-A857-6C041B85720A}">
      <dgm:prSet/>
      <dgm:spPr/>
      <dgm:t>
        <a:bodyPr/>
        <a:lstStyle/>
        <a:p>
          <a:endParaRPr lang="en-US"/>
        </a:p>
      </dgm:t>
    </dgm:pt>
    <dgm:pt modelId="{8F7DD09B-7A70-4930-8D1B-6ABE65F59765}" type="pres">
      <dgm:prSet presAssocID="{DB338EE5-2B35-44A5-B982-624ED025E5D1}" presName="linear" presStyleCnt="0">
        <dgm:presLayoutVars>
          <dgm:animLvl val="lvl"/>
          <dgm:resizeHandles val="exact"/>
        </dgm:presLayoutVars>
      </dgm:prSet>
      <dgm:spPr/>
    </dgm:pt>
    <dgm:pt modelId="{B3304561-B98D-42FE-8F29-4927B060A90E}" type="pres">
      <dgm:prSet presAssocID="{A2780599-3B5B-4C16-A450-8471EF6C12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618C9C6-5757-446A-8E74-DE960E9DD203}" type="pres">
      <dgm:prSet presAssocID="{A2780599-3B5B-4C16-A450-8471EF6C12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56A110-DE0B-4952-8D10-80062AE66B92}" srcId="{A2780599-3B5B-4C16-A450-8471EF6C12DE}" destId="{FC4B6BAD-AE0E-4B07-B453-97C220297BBB}" srcOrd="4" destOrd="0" parTransId="{6C1A10A1-0351-4A82-AAD4-E2AB62EAEC60}" sibTransId="{E9AD0932-E971-4C37-B74C-428ECD57DEA1}"/>
    <dgm:cxn modelId="{F8D43018-C728-4B2F-84C2-A2B2D4DDE1C6}" srcId="{A2780599-3B5B-4C16-A450-8471EF6C12DE}" destId="{42B4C787-0437-4111-A905-1B7AA7175DAB}" srcOrd="0" destOrd="0" parTransId="{D4BDF6C9-9B26-4536-9AB4-954B51C83C9B}" sibTransId="{F012E5AA-6611-4132-B968-BB7FBABE670D}"/>
    <dgm:cxn modelId="{5447081B-4C49-42DC-BBA1-53E3A72144ED}" type="presOf" srcId="{DB338EE5-2B35-44A5-B982-624ED025E5D1}" destId="{8F7DD09B-7A70-4930-8D1B-6ABE65F59765}" srcOrd="0" destOrd="0" presId="urn:microsoft.com/office/officeart/2005/8/layout/vList2"/>
    <dgm:cxn modelId="{3462B62E-A87E-4946-8E07-16EC6BC655BD}" type="presOf" srcId="{FC4B6BAD-AE0E-4B07-B453-97C220297BBB}" destId="{F618C9C6-5757-446A-8E74-DE960E9DD203}" srcOrd="0" destOrd="4" presId="urn:microsoft.com/office/officeart/2005/8/layout/vList2"/>
    <dgm:cxn modelId="{4A8FCB62-B9D4-4026-91F2-78FAA796B255}" type="presOf" srcId="{2892EE59-8F5F-4826-9C7D-1BE00DEF8553}" destId="{F618C9C6-5757-446A-8E74-DE960E9DD203}" srcOrd="0" destOrd="1" presId="urn:microsoft.com/office/officeart/2005/8/layout/vList2"/>
    <dgm:cxn modelId="{9D87236A-3870-4DFA-8B10-6669ED0B6D18}" srcId="{A2780599-3B5B-4C16-A450-8471EF6C12DE}" destId="{45DE3B34-B4ED-4C2A-A39A-58237F9168ED}" srcOrd="2" destOrd="0" parTransId="{A37FEA05-EB0B-4F98-9C34-D61861A18EDE}" sibTransId="{BC695796-D660-46AD-9243-4798F17D56A2}"/>
    <dgm:cxn modelId="{C47F596D-8E78-43D1-9D16-BA3CEEDBC7E9}" type="presOf" srcId="{A2780599-3B5B-4C16-A450-8471EF6C12DE}" destId="{B3304561-B98D-42FE-8F29-4927B060A90E}" srcOrd="0" destOrd="0" presId="urn:microsoft.com/office/officeart/2005/8/layout/vList2"/>
    <dgm:cxn modelId="{462DA75A-1BF9-47CD-A34C-C66C938C89D1}" srcId="{A2780599-3B5B-4C16-A450-8471EF6C12DE}" destId="{44E54AEC-13A2-4B42-AE44-FC2F4880B324}" srcOrd="3" destOrd="0" parTransId="{AA467D5A-73B6-4D04-B96B-F72631AA940C}" sibTransId="{EAD7EEC8-E8E6-4DE8-92EE-C093533CFF24}"/>
    <dgm:cxn modelId="{18AC7998-ECA1-4CDB-9AA8-91F0763EE76B}" type="presOf" srcId="{42B4C787-0437-4111-A905-1B7AA7175DAB}" destId="{F618C9C6-5757-446A-8E74-DE960E9DD203}" srcOrd="0" destOrd="0" presId="urn:microsoft.com/office/officeart/2005/8/layout/vList2"/>
    <dgm:cxn modelId="{B1E1C8A4-2686-4D00-8CE1-1DF6FAD653D1}" srcId="{DB338EE5-2B35-44A5-B982-624ED025E5D1}" destId="{A2780599-3B5B-4C16-A450-8471EF6C12DE}" srcOrd="0" destOrd="0" parTransId="{D785BA67-65D6-4F45-8500-A3CBAFC8D0C6}" sibTransId="{13334233-6DA5-45C3-A60C-D82AC7354B91}"/>
    <dgm:cxn modelId="{B6996CAE-9C1D-4DF1-A857-02D41360CB0C}" type="presOf" srcId="{44E54AEC-13A2-4B42-AE44-FC2F4880B324}" destId="{F618C9C6-5757-446A-8E74-DE960E9DD203}" srcOrd="0" destOrd="3" presId="urn:microsoft.com/office/officeart/2005/8/layout/vList2"/>
    <dgm:cxn modelId="{6CBC01BC-D91A-403A-AC47-39A0FF88078F}" srcId="{A2780599-3B5B-4C16-A450-8471EF6C12DE}" destId="{2892EE59-8F5F-4826-9C7D-1BE00DEF8553}" srcOrd="1" destOrd="0" parTransId="{A26C85DB-E98F-4061-A04F-C70AF071C064}" sibTransId="{49A0F81F-5D8C-42C8-BEA0-2CE536310189}"/>
    <dgm:cxn modelId="{66DE51CD-F688-4C00-A857-6C041B85720A}" srcId="{A2780599-3B5B-4C16-A450-8471EF6C12DE}" destId="{7F1FA8AE-CDC9-4D6D-B544-E61406DCFDB2}" srcOrd="6" destOrd="0" parTransId="{D9A64ABF-514B-4A76-9F83-229A8D86AF38}" sibTransId="{E6FEC119-494B-41AC-93FC-8CA161433C6C}"/>
    <dgm:cxn modelId="{837472CE-8288-49D6-833F-B87F83EADD3F}" srcId="{A2780599-3B5B-4C16-A450-8471EF6C12DE}" destId="{775B767C-7DE8-46A2-AA32-470CB0CE9192}" srcOrd="5" destOrd="0" parTransId="{FC40CC12-A3B9-462C-80BA-84C643A372CD}" sibTransId="{C0F28E9A-4733-4C72-B0A2-114FCEDA0FC9}"/>
    <dgm:cxn modelId="{640984DF-1F0F-4D35-B2FD-2B315E854EEC}" type="presOf" srcId="{775B767C-7DE8-46A2-AA32-470CB0CE9192}" destId="{F618C9C6-5757-446A-8E74-DE960E9DD203}" srcOrd="0" destOrd="5" presId="urn:microsoft.com/office/officeart/2005/8/layout/vList2"/>
    <dgm:cxn modelId="{ACCA03EE-816D-4A85-99FA-FF1D3B474077}" type="presOf" srcId="{7F1FA8AE-CDC9-4D6D-B544-E61406DCFDB2}" destId="{F618C9C6-5757-446A-8E74-DE960E9DD203}" srcOrd="0" destOrd="6" presId="urn:microsoft.com/office/officeart/2005/8/layout/vList2"/>
    <dgm:cxn modelId="{2FC384EF-31DB-4FB2-8462-2C0D66003694}" type="presOf" srcId="{45DE3B34-B4ED-4C2A-A39A-58237F9168ED}" destId="{F618C9C6-5757-446A-8E74-DE960E9DD203}" srcOrd="0" destOrd="2" presId="urn:microsoft.com/office/officeart/2005/8/layout/vList2"/>
    <dgm:cxn modelId="{D60F5519-671C-4D75-8B9F-852F967F2BD6}" type="presParOf" srcId="{8F7DD09B-7A70-4930-8D1B-6ABE65F59765}" destId="{B3304561-B98D-42FE-8F29-4927B060A90E}" srcOrd="0" destOrd="0" presId="urn:microsoft.com/office/officeart/2005/8/layout/vList2"/>
    <dgm:cxn modelId="{7D5775E9-3302-403C-93FF-BCAC7D3A97E5}" type="presParOf" srcId="{8F7DD09B-7A70-4930-8D1B-6ABE65F59765}" destId="{F618C9C6-5757-446A-8E74-DE960E9DD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A14E98-C5AB-49E0-8C57-704418E43F0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E41D47-4D1E-4413-9F0A-CE6E4AEFBDF0}">
      <dgm:prSet/>
      <dgm:spPr/>
      <dgm:t>
        <a:bodyPr/>
        <a:lstStyle/>
        <a:p>
          <a:r>
            <a:rPr lang="sk-SK" b="1"/>
            <a:t>Poistný trh je trh poistenia a zaistenia.</a:t>
          </a:r>
          <a:r>
            <a:rPr lang="sk-SK"/>
            <a:t> Na poistnom trhu sa stretáva dopyt a ponuka špecifického druhu tovaru, ktorým je poistná ochrana.</a:t>
          </a:r>
          <a:endParaRPr lang="en-US"/>
        </a:p>
      </dgm:t>
    </dgm:pt>
    <dgm:pt modelId="{318388A4-3732-4E9E-9ABE-D4D8F7BC2C31}" type="parTrans" cxnId="{52EB4BCA-0DAF-45B6-A706-5B92D16C45B2}">
      <dgm:prSet/>
      <dgm:spPr/>
      <dgm:t>
        <a:bodyPr/>
        <a:lstStyle/>
        <a:p>
          <a:endParaRPr lang="en-US"/>
        </a:p>
      </dgm:t>
    </dgm:pt>
    <dgm:pt modelId="{34058809-E6F2-448B-8961-272A78771FEC}" type="sibTrans" cxnId="{52EB4BCA-0DAF-45B6-A706-5B92D16C45B2}">
      <dgm:prSet/>
      <dgm:spPr/>
      <dgm:t>
        <a:bodyPr/>
        <a:lstStyle/>
        <a:p>
          <a:endParaRPr lang="en-US"/>
        </a:p>
      </dgm:t>
    </dgm:pt>
    <dgm:pt modelId="{E5DB6992-BC04-4FC2-8C40-19E84C6D5106}">
      <dgm:prSet/>
      <dgm:spPr/>
      <dgm:t>
        <a:bodyPr/>
        <a:lstStyle/>
        <a:p>
          <a:r>
            <a:rPr lang="sk-SK" b="1"/>
            <a:t>Dopyt</a:t>
          </a:r>
          <a:r>
            <a:rPr lang="sk-SK"/>
            <a:t> na poistnom trhu predstavujú subjekty /občania, firmy, spoločnosti .../, ktoré sa chcú dať poistiť. </a:t>
          </a:r>
          <a:r>
            <a:rPr lang="sk-SK" b="1"/>
            <a:t>Ponuku</a:t>
          </a:r>
          <a:r>
            <a:rPr lang="sk-SK"/>
            <a:t> na poistnom trhu predstavujú poisťovacie spoločnosti. </a:t>
          </a:r>
          <a:r>
            <a:rPr lang="sk-SK" b="1"/>
            <a:t>Cenou</a:t>
          </a:r>
          <a:r>
            <a:rPr lang="sk-SK"/>
            <a:t> za poskytnutú ochranu je </a:t>
          </a:r>
          <a:r>
            <a:rPr lang="sk-SK" b="1"/>
            <a:t>poistné.</a:t>
          </a:r>
          <a:endParaRPr lang="en-US"/>
        </a:p>
      </dgm:t>
    </dgm:pt>
    <dgm:pt modelId="{EDFD9DC6-ABAE-472B-8A97-CE891BA609BA}" type="parTrans" cxnId="{F357453B-BFCF-4357-861C-5075F387EC3A}">
      <dgm:prSet/>
      <dgm:spPr/>
      <dgm:t>
        <a:bodyPr/>
        <a:lstStyle/>
        <a:p>
          <a:endParaRPr lang="en-US"/>
        </a:p>
      </dgm:t>
    </dgm:pt>
    <dgm:pt modelId="{699A6F8C-987D-4D1A-BE79-6326935B86C6}" type="sibTrans" cxnId="{F357453B-BFCF-4357-861C-5075F387EC3A}">
      <dgm:prSet/>
      <dgm:spPr/>
      <dgm:t>
        <a:bodyPr/>
        <a:lstStyle/>
        <a:p>
          <a:endParaRPr lang="en-US"/>
        </a:p>
      </dgm:t>
    </dgm:pt>
    <dgm:pt modelId="{A323F0F4-CD95-4258-833A-A4508EA58587}" type="pres">
      <dgm:prSet presAssocID="{14A14E98-C5AB-49E0-8C57-704418E43F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F392B6-6BCD-4A56-8BA9-841A086AABAA}" type="pres">
      <dgm:prSet presAssocID="{6AE41D47-4D1E-4413-9F0A-CE6E4AEFBDF0}" presName="hierRoot1" presStyleCnt="0"/>
      <dgm:spPr/>
    </dgm:pt>
    <dgm:pt modelId="{20F167F3-3A61-4676-B46D-53B2EC77839A}" type="pres">
      <dgm:prSet presAssocID="{6AE41D47-4D1E-4413-9F0A-CE6E4AEFBDF0}" presName="composite" presStyleCnt="0"/>
      <dgm:spPr/>
    </dgm:pt>
    <dgm:pt modelId="{92BF5545-8DDD-41CA-A9D3-E357B84E9173}" type="pres">
      <dgm:prSet presAssocID="{6AE41D47-4D1E-4413-9F0A-CE6E4AEFBDF0}" presName="background" presStyleLbl="node0" presStyleIdx="0" presStyleCnt="2"/>
      <dgm:spPr/>
    </dgm:pt>
    <dgm:pt modelId="{8DAA5446-3833-487E-B3B5-04C686A0792B}" type="pres">
      <dgm:prSet presAssocID="{6AE41D47-4D1E-4413-9F0A-CE6E4AEFBDF0}" presName="text" presStyleLbl="fgAcc0" presStyleIdx="0" presStyleCnt="2">
        <dgm:presLayoutVars>
          <dgm:chPref val="3"/>
        </dgm:presLayoutVars>
      </dgm:prSet>
      <dgm:spPr/>
    </dgm:pt>
    <dgm:pt modelId="{EF39A736-5F8F-42CE-A5B9-82251458C5B6}" type="pres">
      <dgm:prSet presAssocID="{6AE41D47-4D1E-4413-9F0A-CE6E4AEFBDF0}" presName="hierChild2" presStyleCnt="0"/>
      <dgm:spPr/>
    </dgm:pt>
    <dgm:pt modelId="{577483C9-F2BB-4698-B79D-298650D4387F}" type="pres">
      <dgm:prSet presAssocID="{E5DB6992-BC04-4FC2-8C40-19E84C6D5106}" presName="hierRoot1" presStyleCnt="0"/>
      <dgm:spPr/>
    </dgm:pt>
    <dgm:pt modelId="{46E982C8-428D-4B94-AF40-9294E8A0A1CA}" type="pres">
      <dgm:prSet presAssocID="{E5DB6992-BC04-4FC2-8C40-19E84C6D5106}" presName="composite" presStyleCnt="0"/>
      <dgm:spPr/>
    </dgm:pt>
    <dgm:pt modelId="{2CDAC8C6-B914-4EC5-93D2-CA3271A5B010}" type="pres">
      <dgm:prSet presAssocID="{E5DB6992-BC04-4FC2-8C40-19E84C6D5106}" presName="background" presStyleLbl="node0" presStyleIdx="1" presStyleCnt="2"/>
      <dgm:spPr/>
    </dgm:pt>
    <dgm:pt modelId="{07B0D905-3751-4BC9-A40F-EADBCBAF4B50}" type="pres">
      <dgm:prSet presAssocID="{E5DB6992-BC04-4FC2-8C40-19E84C6D5106}" presName="text" presStyleLbl="fgAcc0" presStyleIdx="1" presStyleCnt="2">
        <dgm:presLayoutVars>
          <dgm:chPref val="3"/>
        </dgm:presLayoutVars>
      </dgm:prSet>
      <dgm:spPr/>
    </dgm:pt>
    <dgm:pt modelId="{1C9B2283-2FDF-42A5-A3AD-8602C45177F3}" type="pres">
      <dgm:prSet presAssocID="{E5DB6992-BC04-4FC2-8C40-19E84C6D5106}" presName="hierChild2" presStyleCnt="0"/>
      <dgm:spPr/>
    </dgm:pt>
  </dgm:ptLst>
  <dgm:cxnLst>
    <dgm:cxn modelId="{9259A530-5CE1-4153-9405-FEB930EBFCD8}" type="presOf" srcId="{14A14E98-C5AB-49E0-8C57-704418E43F08}" destId="{A323F0F4-CD95-4258-833A-A4508EA58587}" srcOrd="0" destOrd="0" presId="urn:microsoft.com/office/officeart/2005/8/layout/hierarchy1"/>
    <dgm:cxn modelId="{F357453B-BFCF-4357-861C-5075F387EC3A}" srcId="{14A14E98-C5AB-49E0-8C57-704418E43F08}" destId="{E5DB6992-BC04-4FC2-8C40-19E84C6D5106}" srcOrd="1" destOrd="0" parTransId="{EDFD9DC6-ABAE-472B-8A97-CE891BA609BA}" sibTransId="{699A6F8C-987D-4D1A-BE79-6326935B86C6}"/>
    <dgm:cxn modelId="{D4B7D955-D95A-4A6F-BA81-B2493D2CFE3E}" type="presOf" srcId="{E5DB6992-BC04-4FC2-8C40-19E84C6D5106}" destId="{07B0D905-3751-4BC9-A40F-EADBCBAF4B50}" srcOrd="0" destOrd="0" presId="urn:microsoft.com/office/officeart/2005/8/layout/hierarchy1"/>
    <dgm:cxn modelId="{52EB4BCA-0DAF-45B6-A706-5B92D16C45B2}" srcId="{14A14E98-C5AB-49E0-8C57-704418E43F08}" destId="{6AE41D47-4D1E-4413-9F0A-CE6E4AEFBDF0}" srcOrd="0" destOrd="0" parTransId="{318388A4-3732-4E9E-9ABE-D4D8F7BC2C31}" sibTransId="{34058809-E6F2-448B-8961-272A78771FEC}"/>
    <dgm:cxn modelId="{2AB814F6-0181-4A9B-BA79-F62EFB56A40A}" type="presOf" srcId="{6AE41D47-4D1E-4413-9F0A-CE6E4AEFBDF0}" destId="{8DAA5446-3833-487E-B3B5-04C686A0792B}" srcOrd="0" destOrd="0" presId="urn:microsoft.com/office/officeart/2005/8/layout/hierarchy1"/>
    <dgm:cxn modelId="{35990573-561F-41D8-BC98-D51A347BFD16}" type="presParOf" srcId="{A323F0F4-CD95-4258-833A-A4508EA58587}" destId="{A4F392B6-6BCD-4A56-8BA9-841A086AABAA}" srcOrd="0" destOrd="0" presId="urn:microsoft.com/office/officeart/2005/8/layout/hierarchy1"/>
    <dgm:cxn modelId="{7579209A-D5A5-4A05-BC0A-FB9E7D520D71}" type="presParOf" srcId="{A4F392B6-6BCD-4A56-8BA9-841A086AABAA}" destId="{20F167F3-3A61-4676-B46D-53B2EC77839A}" srcOrd="0" destOrd="0" presId="urn:microsoft.com/office/officeart/2005/8/layout/hierarchy1"/>
    <dgm:cxn modelId="{27BA8C13-93E2-4860-9419-A2CB71624296}" type="presParOf" srcId="{20F167F3-3A61-4676-B46D-53B2EC77839A}" destId="{92BF5545-8DDD-41CA-A9D3-E357B84E9173}" srcOrd="0" destOrd="0" presId="urn:microsoft.com/office/officeart/2005/8/layout/hierarchy1"/>
    <dgm:cxn modelId="{017D9EE1-6EA2-48A7-A62C-A395E8D767A7}" type="presParOf" srcId="{20F167F3-3A61-4676-B46D-53B2EC77839A}" destId="{8DAA5446-3833-487E-B3B5-04C686A0792B}" srcOrd="1" destOrd="0" presId="urn:microsoft.com/office/officeart/2005/8/layout/hierarchy1"/>
    <dgm:cxn modelId="{5E0698A0-3934-4778-BFFE-44520B89385B}" type="presParOf" srcId="{A4F392B6-6BCD-4A56-8BA9-841A086AABAA}" destId="{EF39A736-5F8F-42CE-A5B9-82251458C5B6}" srcOrd="1" destOrd="0" presId="urn:microsoft.com/office/officeart/2005/8/layout/hierarchy1"/>
    <dgm:cxn modelId="{5531AAB9-D670-465D-8B30-5A2B8B2D7C8D}" type="presParOf" srcId="{A323F0F4-CD95-4258-833A-A4508EA58587}" destId="{577483C9-F2BB-4698-B79D-298650D4387F}" srcOrd="1" destOrd="0" presId="urn:microsoft.com/office/officeart/2005/8/layout/hierarchy1"/>
    <dgm:cxn modelId="{B4334434-1E47-46F9-9627-786A54996F6C}" type="presParOf" srcId="{577483C9-F2BB-4698-B79D-298650D4387F}" destId="{46E982C8-428D-4B94-AF40-9294E8A0A1CA}" srcOrd="0" destOrd="0" presId="urn:microsoft.com/office/officeart/2005/8/layout/hierarchy1"/>
    <dgm:cxn modelId="{34A07813-3591-4C18-84C0-BD372C76C88B}" type="presParOf" srcId="{46E982C8-428D-4B94-AF40-9294E8A0A1CA}" destId="{2CDAC8C6-B914-4EC5-93D2-CA3271A5B010}" srcOrd="0" destOrd="0" presId="urn:microsoft.com/office/officeart/2005/8/layout/hierarchy1"/>
    <dgm:cxn modelId="{157C137F-FCB0-4D50-AC5F-A57E718D11F2}" type="presParOf" srcId="{46E982C8-428D-4B94-AF40-9294E8A0A1CA}" destId="{07B0D905-3751-4BC9-A40F-EADBCBAF4B50}" srcOrd="1" destOrd="0" presId="urn:microsoft.com/office/officeart/2005/8/layout/hierarchy1"/>
    <dgm:cxn modelId="{2AC21FE5-2E5A-4518-8A11-2447B026D849}" type="presParOf" srcId="{577483C9-F2BB-4698-B79D-298650D4387F}" destId="{1C9B2283-2FDF-42A5-A3AD-8602C45177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68FF1E-E27B-4A43-856D-2AFD0AC5FE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64987C-7711-4699-8005-CCDC86616007}">
      <dgm:prSet/>
      <dgm:spPr/>
      <dgm:t>
        <a:bodyPr/>
        <a:lstStyle/>
        <a:p>
          <a:r>
            <a:rPr lang="sk-SK"/>
            <a:t>Poistenie vykonávajú špecializované inštitúcie – poisťovne alebo zaisťovne. Poistné vzťahy sú charakterizované špecifickými črtami:</a:t>
          </a:r>
          <a:endParaRPr lang="en-US"/>
        </a:p>
      </dgm:t>
    </dgm:pt>
    <dgm:pt modelId="{CFBCEA71-83A0-4E91-8B08-FC617AEE48A9}" type="parTrans" cxnId="{CEE88E64-87CF-42D8-A78A-C99419C6C0E4}">
      <dgm:prSet/>
      <dgm:spPr/>
      <dgm:t>
        <a:bodyPr/>
        <a:lstStyle/>
        <a:p>
          <a:endParaRPr lang="en-US"/>
        </a:p>
      </dgm:t>
    </dgm:pt>
    <dgm:pt modelId="{9365217E-E72B-4FC3-A406-67BF8184A9E4}" type="sibTrans" cxnId="{CEE88E64-87CF-42D8-A78A-C99419C6C0E4}">
      <dgm:prSet/>
      <dgm:spPr/>
      <dgm:t>
        <a:bodyPr/>
        <a:lstStyle/>
        <a:p>
          <a:endParaRPr lang="en-US"/>
        </a:p>
      </dgm:t>
    </dgm:pt>
    <dgm:pt modelId="{37821ECD-924C-4DDD-9081-D51AD98A40A1}">
      <dgm:prSet/>
      <dgm:spPr/>
      <dgm:t>
        <a:bodyPr/>
        <a:lstStyle/>
        <a:p>
          <a:r>
            <a:rPr lang="sk-SK" b="1"/>
            <a:t>solidárnosťou </a:t>
          </a:r>
          <a:r>
            <a:rPr lang="sk-SK"/>
            <a:t>– poistenci prispievajú do poistných fondov, zároveň však rešpektujú, že poistné náhrady sa poskytujú tým poisteným, pri ktorých nastala poistná udalosť.</a:t>
          </a:r>
          <a:endParaRPr lang="en-US"/>
        </a:p>
      </dgm:t>
    </dgm:pt>
    <dgm:pt modelId="{930E3AFE-E1B9-4FA7-B8BE-6D3009269D79}" type="parTrans" cxnId="{54589114-ED82-4A77-ABAE-B616BF44FBBF}">
      <dgm:prSet/>
      <dgm:spPr/>
      <dgm:t>
        <a:bodyPr/>
        <a:lstStyle/>
        <a:p>
          <a:endParaRPr lang="en-US"/>
        </a:p>
      </dgm:t>
    </dgm:pt>
    <dgm:pt modelId="{7185D87B-A502-4320-91B8-F0543628ED93}" type="sibTrans" cxnId="{54589114-ED82-4A77-ABAE-B616BF44FBBF}">
      <dgm:prSet/>
      <dgm:spPr/>
      <dgm:t>
        <a:bodyPr/>
        <a:lstStyle/>
        <a:p>
          <a:endParaRPr lang="en-US"/>
        </a:p>
      </dgm:t>
    </dgm:pt>
    <dgm:pt modelId="{334C2129-95D0-4C70-B374-27D99FF58F5E}">
      <dgm:prSet/>
      <dgm:spPr/>
      <dgm:t>
        <a:bodyPr/>
        <a:lstStyle/>
        <a:p>
          <a:r>
            <a:rPr lang="sk-SK" b="1"/>
            <a:t>podmienenou návratnosťou</a:t>
          </a:r>
          <a:r>
            <a:rPr lang="sk-SK"/>
            <a:t> – poistná náhrada sa poskytne poistenému len v tom prípade, ak nastala poistná udalosť uvedená v poistnej zmluve,</a:t>
          </a:r>
          <a:endParaRPr lang="en-US"/>
        </a:p>
      </dgm:t>
    </dgm:pt>
    <dgm:pt modelId="{95C3754C-3DF9-4BFA-8284-EA5A225AE36D}" type="parTrans" cxnId="{E3E47DEB-7A89-46C1-A877-652E3C5CDE61}">
      <dgm:prSet/>
      <dgm:spPr/>
      <dgm:t>
        <a:bodyPr/>
        <a:lstStyle/>
        <a:p>
          <a:endParaRPr lang="en-US"/>
        </a:p>
      </dgm:t>
    </dgm:pt>
    <dgm:pt modelId="{F7C7E940-AF80-413D-8407-EB597556C0DC}" type="sibTrans" cxnId="{E3E47DEB-7A89-46C1-A877-652E3C5CDE61}">
      <dgm:prSet/>
      <dgm:spPr/>
      <dgm:t>
        <a:bodyPr/>
        <a:lstStyle/>
        <a:p>
          <a:endParaRPr lang="en-US"/>
        </a:p>
      </dgm:t>
    </dgm:pt>
    <dgm:pt modelId="{91D8DEEA-7003-41D1-AB70-60769C91C84D}">
      <dgm:prSet/>
      <dgm:spPr/>
      <dgm:t>
        <a:bodyPr/>
        <a:lstStyle/>
        <a:p>
          <a:r>
            <a:rPr lang="sk-SK" b="1"/>
            <a:t>neekvivalentnosťou </a:t>
          </a:r>
          <a:r>
            <a:rPr lang="sk-SK"/>
            <a:t>– poistné náhrady nezávisia od výšky zaplateného poistného.</a:t>
          </a:r>
          <a:endParaRPr lang="en-US"/>
        </a:p>
      </dgm:t>
    </dgm:pt>
    <dgm:pt modelId="{62BB1677-95F3-4185-B334-676CD6101019}" type="parTrans" cxnId="{4CF176F1-BB79-429D-8DFD-86ECBAF37DB1}">
      <dgm:prSet/>
      <dgm:spPr/>
      <dgm:t>
        <a:bodyPr/>
        <a:lstStyle/>
        <a:p>
          <a:endParaRPr lang="en-US"/>
        </a:p>
      </dgm:t>
    </dgm:pt>
    <dgm:pt modelId="{0417964D-523E-45AC-9A1F-2706C5F3EF7F}" type="sibTrans" cxnId="{4CF176F1-BB79-429D-8DFD-86ECBAF37DB1}">
      <dgm:prSet/>
      <dgm:spPr/>
      <dgm:t>
        <a:bodyPr/>
        <a:lstStyle/>
        <a:p>
          <a:endParaRPr lang="en-US"/>
        </a:p>
      </dgm:t>
    </dgm:pt>
    <dgm:pt modelId="{7DCE12CD-EF0C-49B6-885F-9F84E51A3D7C}" type="pres">
      <dgm:prSet presAssocID="{BA68FF1E-E27B-4A43-856D-2AFD0AC5FE8D}" presName="linear" presStyleCnt="0">
        <dgm:presLayoutVars>
          <dgm:animLvl val="lvl"/>
          <dgm:resizeHandles val="exact"/>
        </dgm:presLayoutVars>
      </dgm:prSet>
      <dgm:spPr/>
    </dgm:pt>
    <dgm:pt modelId="{530D079F-4629-4E49-8ED2-BF7F57051556}" type="pres">
      <dgm:prSet presAssocID="{D664987C-7711-4699-8005-CCDC8661600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28169B2-ADDE-414C-94B9-ACF4703F214D}" type="pres">
      <dgm:prSet presAssocID="{D664987C-7711-4699-8005-CCDC8661600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4589114-ED82-4A77-ABAE-B616BF44FBBF}" srcId="{D664987C-7711-4699-8005-CCDC86616007}" destId="{37821ECD-924C-4DDD-9081-D51AD98A40A1}" srcOrd="0" destOrd="0" parTransId="{930E3AFE-E1B9-4FA7-B8BE-6D3009269D79}" sibTransId="{7185D87B-A502-4320-91B8-F0543628ED93}"/>
    <dgm:cxn modelId="{CEE88E64-87CF-42D8-A78A-C99419C6C0E4}" srcId="{BA68FF1E-E27B-4A43-856D-2AFD0AC5FE8D}" destId="{D664987C-7711-4699-8005-CCDC86616007}" srcOrd="0" destOrd="0" parTransId="{CFBCEA71-83A0-4E91-8B08-FC617AEE48A9}" sibTransId="{9365217E-E72B-4FC3-A406-67BF8184A9E4}"/>
    <dgm:cxn modelId="{3311DB6F-9017-4D38-BB7F-05214A03221D}" type="presOf" srcId="{D664987C-7711-4699-8005-CCDC86616007}" destId="{530D079F-4629-4E49-8ED2-BF7F57051556}" srcOrd="0" destOrd="0" presId="urn:microsoft.com/office/officeart/2005/8/layout/vList2"/>
    <dgm:cxn modelId="{FB83DAB6-BCD6-48C0-A1F8-221619CA479B}" type="presOf" srcId="{91D8DEEA-7003-41D1-AB70-60769C91C84D}" destId="{328169B2-ADDE-414C-94B9-ACF4703F214D}" srcOrd="0" destOrd="2" presId="urn:microsoft.com/office/officeart/2005/8/layout/vList2"/>
    <dgm:cxn modelId="{456557C3-F9D1-4CB9-AF92-55F1EF39D25B}" type="presOf" srcId="{37821ECD-924C-4DDD-9081-D51AD98A40A1}" destId="{328169B2-ADDE-414C-94B9-ACF4703F214D}" srcOrd="0" destOrd="0" presId="urn:microsoft.com/office/officeart/2005/8/layout/vList2"/>
    <dgm:cxn modelId="{4E2DEEE7-A4AE-43EF-8D70-E5FAC734DB12}" type="presOf" srcId="{BA68FF1E-E27B-4A43-856D-2AFD0AC5FE8D}" destId="{7DCE12CD-EF0C-49B6-885F-9F84E51A3D7C}" srcOrd="0" destOrd="0" presId="urn:microsoft.com/office/officeart/2005/8/layout/vList2"/>
    <dgm:cxn modelId="{E3E47DEB-7A89-46C1-A877-652E3C5CDE61}" srcId="{D664987C-7711-4699-8005-CCDC86616007}" destId="{334C2129-95D0-4C70-B374-27D99FF58F5E}" srcOrd="1" destOrd="0" parTransId="{95C3754C-3DF9-4BFA-8284-EA5A225AE36D}" sibTransId="{F7C7E940-AF80-413D-8407-EB597556C0DC}"/>
    <dgm:cxn modelId="{4CF176F1-BB79-429D-8DFD-86ECBAF37DB1}" srcId="{D664987C-7711-4699-8005-CCDC86616007}" destId="{91D8DEEA-7003-41D1-AB70-60769C91C84D}" srcOrd="2" destOrd="0" parTransId="{62BB1677-95F3-4185-B334-676CD6101019}" sibTransId="{0417964D-523E-45AC-9A1F-2706C5F3EF7F}"/>
    <dgm:cxn modelId="{906FFAF7-79CB-4BCD-B4EF-FD8BFC508771}" type="presOf" srcId="{334C2129-95D0-4C70-B374-27D99FF58F5E}" destId="{328169B2-ADDE-414C-94B9-ACF4703F214D}" srcOrd="0" destOrd="1" presId="urn:microsoft.com/office/officeart/2005/8/layout/vList2"/>
    <dgm:cxn modelId="{16E09DD3-47A3-4D64-867A-75CE616B222E}" type="presParOf" srcId="{7DCE12CD-EF0C-49B6-885F-9F84E51A3D7C}" destId="{530D079F-4629-4E49-8ED2-BF7F57051556}" srcOrd="0" destOrd="0" presId="urn:microsoft.com/office/officeart/2005/8/layout/vList2"/>
    <dgm:cxn modelId="{BFCB8C1E-7F50-480C-A074-A900E97CB0F3}" type="presParOf" srcId="{7DCE12CD-EF0C-49B6-885F-9F84E51A3D7C}" destId="{328169B2-ADDE-414C-94B9-ACF4703F21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CACB81-EAD6-4F60-9A8C-4088187B83C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D22A58-2F63-4105-A1EC-1A999075B47C}">
      <dgm:prSet/>
      <dgm:spPr/>
      <dgm:t>
        <a:bodyPr/>
        <a:lstStyle/>
        <a:p>
          <a:r>
            <a:rPr lang="sk-SK" b="1" u="sng"/>
            <a:t>Subjekty devízového trhu:</a:t>
          </a:r>
          <a:endParaRPr lang="en-US"/>
        </a:p>
      </dgm:t>
    </dgm:pt>
    <dgm:pt modelId="{97063D76-0051-41B1-852E-50AABAA1DB19}" type="parTrans" cxnId="{B2288827-D489-4F1C-A1AE-274BB84049A3}">
      <dgm:prSet/>
      <dgm:spPr/>
      <dgm:t>
        <a:bodyPr/>
        <a:lstStyle/>
        <a:p>
          <a:endParaRPr lang="en-US"/>
        </a:p>
      </dgm:t>
    </dgm:pt>
    <dgm:pt modelId="{A338EF3C-AE2E-4ABB-BC8A-F91EFB91DC79}" type="sibTrans" cxnId="{B2288827-D489-4F1C-A1AE-274BB84049A3}">
      <dgm:prSet/>
      <dgm:spPr/>
      <dgm:t>
        <a:bodyPr/>
        <a:lstStyle/>
        <a:p>
          <a:endParaRPr lang="en-US"/>
        </a:p>
      </dgm:t>
    </dgm:pt>
    <dgm:pt modelId="{7C938B97-6CBF-43BA-A008-957F742AAB01}">
      <dgm:prSet/>
      <dgm:spPr/>
      <dgm:t>
        <a:bodyPr/>
        <a:lstStyle/>
        <a:p>
          <a:r>
            <a:rPr lang="sk-SK"/>
            <a:t>finančné inštitúcie, predovšetkým banky</a:t>
          </a:r>
          <a:endParaRPr lang="en-US"/>
        </a:p>
      </dgm:t>
    </dgm:pt>
    <dgm:pt modelId="{9DC57101-D32A-4B4C-872C-F4A60BDDC4A9}" type="parTrans" cxnId="{E1FCF91C-841D-4C62-941B-A3A00B4A6E0F}">
      <dgm:prSet/>
      <dgm:spPr/>
      <dgm:t>
        <a:bodyPr/>
        <a:lstStyle/>
        <a:p>
          <a:endParaRPr lang="en-US"/>
        </a:p>
      </dgm:t>
    </dgm:pt>
    <dgm:pt modelId="{E894A441-9990-461E-8417-7A35C20C7996}" type="sibTrans" cxnId="{E1FCF91C-841D-4C62-941B-A3A00B4A6E0F}">
      <dgm:prSet/>
      <dgm:spPr/>
      <dgm:t>
        <a:bodyPr/>
        <a:lstStyle/>
        <a:p>
          <a:endParaRPr lang="en-US"/>
        </a:p>
      </dgm:t>
    </dgm:pt>
    <dgm:pt modelId="{42481306-F9CE-4128-B05E-62A5021F2964}">
      <dgm:prSet/>
      <dgm:spPr/>
      <dgm:t>
        <a:bodyPr/>
        <a:lstStyle/>
        <a:p>
          <a:r>
            <a:rPr lang="sk-SK"/>
            <a:t>podniky a spoločnosti</a:t>
          </a:r>
          <a:endParaRPr lang="en-US"/>
        </a:p>
      </dgm:t>
    </dgm:pt>
    <dgm:pt modelId="{25E5BABD-E663-49BA-AE35-F4A80675BC54}" type="parTrans" cxnId="{2095FA5B-B95A-4F6C-B3E9-C13590DCC7E2}">
      <dgm:prSet/>
      <dgm:spPr/>
      <dgm:t>
        <a:bodyPr/>
        <a:lstStyle/>
        <a:p>
          <a:endParaRPr lang="en-US"/>
        </a:p>
      </dgm:t>
    </dgm:pt>
    <dgm:pt modelId="{4EE09E79-B92D-4740-9085-F4EC41D4B3F8}" type="sibTrans" cxnId="{2095FA5B-B95A-4F6C-B3E9-C13590DCC7E2}">
      <dgm:prSet/>
      <dgm:spPr/>
      <dgm:t>
        <a:bodyPr/>
        <a:lstStyle/>
        <a:p>
          <a:endParaRPr lang="en-US"/>
        </a:p>
      </dgm:t>
    </dgm:pt>
    <dgm:pt modelId="{20D9131E-955D-4D5F-A324-FD37C7BF7DE3}">
      <dgm:prSet/>
      <dgm:spPr/>
      <dgm:t>
        <a:bodyPr/>
        <a:lstStyle/>
        <a:p>
          <a:r>
            <a:rPr lang="sk-SK"/>
            <a:t>obyvateľstvo</a:t>
          </a:r>
          <a:endParaRPr lang="en-US"/>
        </a:p>
      </dgm:t>
    </dgm:pt>
    <dgm:pt modelId="{F8997783-CFA5-4667-84CE-F928164C1869}" type="parTrans" cxnId="{65104B6F-81F4-41F3-93C8-BD5202B6FCAB}">
      <dgm:prSet/>
      <dgm:spPr/>
      <dgm:t>
        <a:bodyPr/>
        <a:lstStyle/>
        <a:p>
          <a:endParaRPr lang="en-US"/>
        </a:p>
      </dgm:t>
    </dgm:pt>
    <dgm:pt modelId="{3DDBC68D-E6F5-4B59-95AC-7150C6E38513}" type="sibTrans" cxnId="{65104B6F-81F4-41F3-93C8-BD5202B6FCAB}">
      <dgm:prSet/>
      <dgm:spPr/>
      <dgm:t>
        <a:bodyPr/>
        <a:lstStyle/>
        <a:p>
          <a:endParaRPr lang="en-US"/>
        </a:p>
      </dgm:t>
    </dgm:pt>
    <dgm:pt modelId="{1538467B-1F56-4068-99EE-2BC0D1785504}" type="pres">
      <dgm:prSet presAssocID="{90CACB81-EAD6-4F60-9A8C-4088187B83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B7AC83-925F-4ED0-ACD0-E74565532DB0}" type="pres">
      <dgm:prSet presAssocID="{CFD22A58-2F63-4105-A1EC-1A999075B47C}" presName="hierRoot1" presStyleCnt="0"/>
      <dgm:spPr/>
    </dgm:pt>
    <dgm:pt modelId="{2DBBD156-5A4D-490A-BFC7-C8DEFA62B2E3}" type="pres">
      <dgm:prSet presAssocID="{CFD22A58-2F63-4105-A1EC-1A999075B47C}" presName="composite" presStyleCnt="0"/>
      <dgm:spPr/>
    </dgm:pt>
    <dgm:pt modelId="{271EF92A-C36A-498E-B9BA-B72505BD4893}" type="pres">
      <dgm:prSet presAssocID="{CFD22A58-2F63-4105-A1EC-1A999075B47C}" presName="background" presStyleLbl="node0" presStyleIdx="0" presStyleCnt="1"/>
      <dgm:spPr/>
    </dgm:pt>
    <dgm:pt modelId="{C5D27C3D-69D2-44CD-BFAE-4743BC79A83B}" type="pres">
      <dgm:prSet presAssocID="{CFD22A58-2F63-4105-A1EC-1A999075B47C}" presName="text" presStyleLbl="fgAcc0" presStyleIdx="0" presStyleCnt="1">
        <dgm:presLayoutVars>
          <dgm:chPref val="3"/>
        </dgm:presLayoutVars>
      </dgm:prSet>
      <dgm:spPr/>
    </dgm:pt>
    <dgm:pt modelId="{30047312-706B-4255-9461-6CA4EAC6CE9F}" type="pres">
      <dgm:prSet presAssocID="{CFD22A58-2F63-4105-A1EC-1A999075B47C}" presName="hierChild2" presStyleCnt="0"/>
      <dgm:spPr/>
    </dgm:pt>
    <dgm:pt modelId="{3E8B3C5B-A164-40C2-95BD-D21715BE1E83}" type="pres">
      <dgm:prSet presAssocID="{9DC57101-D32A-4B4C-872C-F4A60BDDC4A9}" presName="Name10" presStyleLbl="parChTrans1D2" presStyleIdx="0" presStyleCnt="3"/>
      <dgm:spPr/>
    </dgm:pt>
    <dgm:pt modelId="{427F02E0-9BA1-461B-A00A-4777511A27AB}" type="pres">
      <dgm:prSet presAssocID="{7C938B97-6CBF-43BA-A008-957F742AAB01}" presName="hierRoot2" presStyleCnt="0"/>
      <dgm:spPr/>
    </dgm:pt>
    <dgm:pt modelId="{A4A46FC3-A970-4F63-9BF5-3E1BD447FE83}" type="pres">
      <dgm:prSet presAssocID="{7C938B97-6CBF-43BA-A008-957F742AAB01}" presName="composite2" presStyleCnt="0"/>
      <dgm:spPr/>
    </dgm:pt>
    <dgm:pt modelId="{4268AD68-50D9-49E5-9FE3-969B84A20B94}" type="pres">
      <dgm:prSet presAssocID="{7C938B97-6CBF-43BA-A008-957F742AAB01}" presName="background2" presStyleLbl="node2" presStyleIdx="0" presStyleCnt="3"/>
      <dgm:spPr/>
    </dgm:pt>
    <dgm:pt modelId="{B4F306CB-EA86-4837-BE87-C4A97C710AAF}" type="pres">
      <dgm:prSet presAssocID="{7C938B97-6CBF-43BA-A008-957F742AAB01}" presName="text2" presStyleLbl="fgAcc2" presStyleIdx="0" presStyleCnt="3">
        <dgm:presLayoutVars>
          <dgm:chPref val="3"/>
        </dgm:presLayoutVars>
      </dgm:prSet>
      <dgm:spPr/>
    </dgm:pt>
    <dgm:pt modelId="{1E2871CA-8BC9-4FE3-BDAA-A99DB5B1CE37}" type="pres">
      <dgm:prSet presAssocID="{7C938B97-6CBF-43BA-A008-957F742AAB01}" presName="hierChild3" presStyleCnt="0"/>
      <dgm:spPr/>
    </dgm:pt>
    <dgm:pt modelId="{03DE1581-404E-474F-A4A4-8FC0221FC57D}" type="pres">
      <dgm:prSet presAssocID="{25E5BABD-E663-49BA-AE35-F4A80675BC54}" presName="Name10" presStyleLbl="parChTrans1D2" presStyleIdx="1" presStyleCnt="3"/>
      <dgm:spPr/>
    </dgm:pt>
    <dgm:pt modelId="{575C48C9-C2FE-4CEA-9164-754ADB2A6CC4}" type="pres">
      <dgm:prSet presAssocID="{42481306-F9CE-4128-B05E-62A5021F2964}" presName="hierRoot2" presStyleCnt="0"/>
      <dgm:spPr/>
    </dgm:pt>
    <dgm:pt modelId="{A73E9B98-0D9C-4BAD-A050-EC4752BD6787}" type="pres">
      <dgm:prSet presAssocID="{42481306-F9CE-4128-B05E-62A5021F2964}" presName="composite2" presStyleCnt="0"/>
      <dgm:spPr/>
    </dgm:pt>
    <dgm:pt modelId="{91E04020-9296-4097-B81B-768071411F4D}" type="pres">
      <dgm:prSet presAssocID="{42481306-F9CE-4128-B05E-62A5021F2964}" presName="background2" presStyleLbl="node2" presStyleIdx="1" presStyleCnt="3"/>
      <dgm:spPr/>
    </dgm:pt>
    <dgm:pt modelId="{4BF25F3B-2D47-4196-962F-791F324DC953}" type="pres">
      <dgm:prSet presAssocID="{42481306-F9CE-4128-B05E-62A5021F2964}" presName="text2" presStyleLbl="fgAcc2" presStyleIdx="1" presStyleCnt="3">
        <dgm:presLayoutVars>
          <dgm:chPref val="3"/>
        </dgm:presLayoutVars>
      </dgm:prSet>
      <dgm:spPr/>
    </dgm:pt>
    <dgm:pt modelId="{DC560C38-A390-4C2B-BB13-0EFA59CD0C0F}" type="pres">
      <dgm:prSet presAssocID="{42481306-F9CE-4128-B05E-62A5021F2964}" presName="hierChild3" presStyleCnt="0"/>
      <dgm:spPr/>
    </dgm:pt>
    <dgm:pt modelId="{3DD4AFA0-A9CD-4E03-A3CF-AA60127B436B}" type="pres">
      <dgm:prSet presAssocID="{F8997783-CFA5-4667-84CE-F928164C1869}" presName="Name10" presStyleLbl="parChTrans1D2" presStyleIdx="2" presStyleCnt="3"/>
      <dgm:spPr/>
    </dgm:pt>
    <dgm:pt modelId="{B792CB5F-6B5E-400D-9B81-600F93F3909D}" type="pres">
      <dgm:prSet presAssocID="{20D9131E-955D-4D5F-A324-FD37C7BF7DE3}" presName="hierRoot2" presStyleCnt="0"/>
      <dgm:spPr/>
    </dgm:pt>
    <dgm:pt modelId="{759D8930-9983-40A0-BBD4-84AEC1EC3DE7}" type="pres">
      <dgm:prSet presAssocID="{20D9131E-955D-4D5F-A324-FD37C7BF7DE3}" presName="composite2" presStyleCnt="0"/>
      <dgm:spPr/>
    </dgm:pt>
    <dgm:pt modelId="{4033D17C-680A-474A-A2B1-D61FE52891D5}" type="pres">
      <dgm:prSet presAssocID="{20D9131E-955D-4D5F-A324-FD37C7BF7DE3}" presName="background2" presStyleLbl="node2" presStyleIdx="2" presStyleCnt="3"/>
      <dgm:spPr/>
    </dgm:pt>
    <dgm:pt modelId="{2AE1EB14-9991-431C-A013-5C48B2BA63BA}" type="pres">
      <dgm:prSet presAssocID="{20D9131E-955D-4D5F-A324-FD37C7BF7DE3}" presName="text2" presStyleLbl="fgAcc2" presStyleIdx="2" presStyleCnt="3">
        <dgm:presLayoutVars>
          <dgm:chPref val="3"/>
        </dgm:presLayoutVars>
      </dgm:prSet>
      <dgm:spPr/>
    </dgm:pt>
    <dgm:pt modelId="{1E5310D7-72E6-46A9-BE5F-91B33EEAAFB3}" type="pres">
      <dgm:prSet presAssocID="{20D9131E-955D-4D5F-A324-FD37C7BF7DE3}" presName="hierChild3" presStyleCnt="0"/>
      <dgm:spPr/>
    </dgm:pt>
  </dgm:ptLst>
  <dgm:cxnLst>
    <dgm:cxn modelId="{E1FCF91C-841D-4C62-941B-A3A00B4A6E0F}" srcId="{CFD22A58-2F63-4105-A1EC-1A999075B47C}" destId="{7C938B97-6CBF-43BA-A008-957F742AAB01}" srcOrd="0" destOrd="0" parTransId="{9DC57101-D32A-4B4C-872C-F4A60BDDC4A9}" sibTransId="{E894A441-9990-461E-8417-7A35C20C7996}"/>
    <dgm:cxn modelId="{B2288827-D489-4F1C-A1AE-274BB84049A3}" srcId="{90CACB81-EAD6-4F60-9A8C-4088187B83C6}" destId="{CFD22A58-2F63-4105-A1EC-1A999075B47C}" srcOrd="0" destOrd="0" parTransId="{97063D76-0051-41B1-852E-50AABAA1DB19}" sibTransId="{A338EF3C-AE2E-4ABB-BC8A-F91EFB91DC79}"/>
    <dgm:cxn modelId="{A7EB7829-3E75-4413-B341-883C5B9AF5FB}" type="presOf" srcId="{7C938B97-6CBF-43BA-A008-957F742AAB01}" destId="{B4F306CB-EA86-4837-BE87-C4A97C710AAF}" srcOrd="0" destOrd="0" presId="urn:microsoft.com/office/officeart/2005/8/layout/hierarchy1"/>
    <dgm:cxn modelId="{2095FA5B-B95A-4F6C-B3E9-C13590DCC7E2}" srcId="{CFD22A58-2F63-4105-A1EC-1A999075B47C}" destId="{42481306-F9CE-4128-B05E-62A5021F2964}" srcOrd="1" destOrd="0" parTransId="{25E5BABD-E663-49BA-AE35-F4A80675BC54}" sibTransId="{4EE09E79-B92D-4740-9085-F4EC41D4B3F8}"/>
    <dgm:cxn modelId="{0F7F9762-B322-4FFB-8C93-97C846A77CB3}" type="presOf" srcId="{20D9131E-955D-4D5F-A324-FD37C7BF7DE3}" destId="{2AE1EB14-9991-431C-A013-5C48B2BA63BA}" srcOrd="0" destOrd="0" presId="urn:microsoft.com/office/officeart/2005/8/layout/hierarchy1"/>
    <dgm:cxn modelId="{B99EBF44-A2F5-4110-9BEC-C0C2BB2EE437}" type="presOf" srcId="{42481306-F9CE-4128-B05E-62A5021F2964}" destId="{4BF25F3B-2D47-4196-962F-791F324DC953}" srcOrd="0" destOrd="0" presId="urn:microsoft.com/office/officeart/2005/8/layout/hierarchy1"/>
    <dgm:cxn modelId="{65104B6F-81F4-41F3-93C8-BD5202B6FCAB}" srcId="{CFD22A58-2F63-4105-A1EC-1A999075B47C}" destId="{20D9131E-955D-4D5F-A324-FD37C7BF7DE3}" srcOrd="2" destOrd="0" parTransId="{F8997783-CFA5-4667-84CE-F928164C1869}" sibTransId="{3DDBC68D-E6F5-4B59-95AC-7150C6E38513}"/>
    <dgm:cxn modelId="{A435B88B-6F76-42D0-99A3-6E522269CFF9}" type="presOf" srcId="{F8997783-CFA5-4667-84CE-F928164C1869}" destId="{3DD4AFA0-A9CD-4E03-A3CF-AA60127B436B}" srcOrd="0" destOrd="0" presId="urn:microsoft.com/office/officeart/2005/8/layout/hierarchy1"/>
    <dgm:cxn modelId="{BFB90396-9C84-479C-944A-9A7347B83538}" type="presOf" srcId="{CFD22A58-2F63-4105-A1EC-1A999075B47C}" destId="{C5D27C3D-69D2-44CD-BFAE-4743BC79A83B}" srcOrd="0" destOrd="0" presId="urn:microsoft.com/office/officeart/2005/8/layout/hierarchy1"/>
    <dgm:cxn modelId="{3FF5A89B-A9EC-40B6-A1E4-FDFEF79AE211}" type="presOf" srcId="{90CACB81-EAD6-4F60-9A8C-4088187B83C6}" destId="{1538467B-1F56-4068-99EE-2BC0D1785504}" srcOrd="0" destOrd="0" presId="urn:microsoft.com/office/officeart/2005/8/layout/hierarchy1"/>
    <dgm:cxn modelId="{4AB599DB-E84A-413D-A2C7-D4DA2D565305}" type="presOf" srcId="{9DC57101-D32A-4B4C-872C-F4A60BDDC4A9}" destId="{3E8B3C5B-A164-40C2-95BD-D21715BE1E83}" srcOrd="0" destOrd="0" presId="urn:microsoft.com/office/officeart/2005/8/layout/hierarchy1"/>
    <dgm:cxn modelId="{C91F3CE8-519B-4025-94FB-387D21673C04}" type="presOf" srcId="{25E5BABD-E663-49BA-AE35-F4A80675BC54}" destId="{03DE1581-404E-474F-A4A4-8FC0221FC57D}" srcOrd="0" destOrd="0" presId="urn:microsoft.com/office/officeart/2005/8/layout/hierarchy1"/>
    <dgm:cxn modelId="{16D1B48D-1600-420D-9D11-B614D707F01D}" type="presParOf" srcId="{1538467B-1F56-4068-99EE-2BC0D1785504}" destId="{F4B7AC83-925F-4ED0-ACD0-E74565532DB0}" srcOrd="0" destOrd="0" presId="urn:microsoft.com/office/officeart/2005/8/layout/hierarchy1"/>
    <dgm:cxn modelId="{AFC2B942-6C36-49AA-8014-B3DED6D56A72}" type="presParOf" srcId="{F4B7AC83-925F-4ED0-ACD0-E74565532DB0}" destId="{2DBBD156-5A4D-490A-BFC7-C8DEFA62B2E3}" srcOrd="0" destOrd="0" presId="urn:microsoft.com/office/officeart/2005/8/layout/hierarchy1"/>
    <dgm:cxn modelId="{E905DEFC-7DA3-47DB-AD1E-067E560B53A0}" type="presParOf" srcId="{2DBBD156-5A4D-490A-BFC7-C8DEFA62B2E3}" destId="{271EF92A-C36A-498E-B9BA-B72505BD4893}" srcOrd="0" destOrd="0" presId="urn:microsoft.com/office/officeart/2005/8/layout/hierarchy1"/>
    <dgm:cxn modelId="{65357C67-3671-4C50-9641-D38DE8424D3A}" type="presParOf" srcId="{2DBBD156-5A4D-490A-BFC7-C8DEFA62B2E3}" destId="{C5D27C3D-69D2-44CD-BFAE-4743BC79A83B}" srcOrd="1" destOrd="0" presId="urn:microsoft.com/office/officeart/2005/8/layout/hierarchy1"/>
    <dgm:cxn modelId="{E604E4FC-EC9F-4A0C-AB10-49EF24508DDF}" type="presParOf" srcId="{F4B7AC83-925F-4ED0-ACD0-E74565532DB0}" destId="{30047312-706B-4255-9461-6CA4EAC6CE9F}" srcOrd="1" destOrd="0" presId="urn:microsoft.com/office/officeart/2005/8/layout/hierarchy1"/>
    <dgm:cxn modelId="{CA9EAFD2-710D-409B-8D04-EC532735F18D}" type="presParOf" srcId="{30047312-706B-4255-9461-6CA4EAC6CE9F}" destId="{3E8B3C5B-A164-40C2-95BD-D21715BE1E83}" srcOrd="0" destOrd="0" presId="urn:microsoft.com/office/officeart/2005/8/layout/hierarchy1"/>
    <dgm:cxn modelId="{0F37AA89-31CD-41AD-B94A-F789B589B8F2}" type="presParOf" srcId="{30047312-706B-4255-9461-6CA4EAC6CE9F}" destId="{427F02E0-9BA1-461B-A00A-4777511A27AB}" srcOrd="1" destOrd="0" presId="urn:microsoft.com/office/officeart/2005/8/layout/hierarchy1"/>
    <dgm:cxn modelId="{189B44C9-5159-4E82-864B-F11641B37FA7}" type="presParOf" srcId="{427F02E0-9BA1-461B-A00A-4777511A27AB}" destId="{A4A46FC3-A970-4F63-9BF5-3E1BD447FE83}" srcOrd="0" destOrd="0" presId="urn:microsoft.com/office/officeart/2005/8/layout/hierarchy1"/>
    <dgm:cxn modelId="{F9BDA705-5587-4B60-8B59-3EBDB0090301}" type="presParOf" srcId="{A4A46FC3-A970-4F63-9BF5-3E1BD447FE83}" destId="{4268AD68-50D9-49E5-9FE3-969B84A20B94}" srcOrd="0" destOrd="0" presId="urn:microsoft.com/office/officeart/2005/8/layout/hierarchy1"/>
    <dgm:cxn modelId="{984B4982-1C2A-4065-83D1-A44357A96B71}" type="presParOf" srcId="{A4A46FC3-A970-4F63-9BF5-3E1BD447FE83}" destId="{B4F306CB-EA86-4837-BE87-C4A97C710AAF}" srcOrd="1" destOrd="0" presId="urn:microsoft.com/office/officeart/2005/8/layout/hierarchy1"/>
    <dgm:cxn modelId="{519AC565-5532-415E-BBA2-B1F94EDE2406}" type="presParOf" srcId="{427F02E0-9BA1-461B-A00A-4777511A27AB}" destId="{1E2871CA-8BC9-4FE3-BDAA-A99DB5B1CE37}" srcOrd="1" destOrd="0" presId="urn:microsoft.com/office/officeart/2005/8/layout/hierarchy1"/>
    <dgm:cxn modelId="{84FD14F0-38EB-4C24-83E7-109DD24EF9B6}" type="presParOf" srcId="{30047312-706B-4255-9461-6CA4EAC6CE9F}" destId="{03DE1581-404E-474F-A4A4-8FC0221FC57D}" srcOrd="2" destOrd="0" presId="urn:microsoft.com/office/officeart/2005/8/layout/hierarchy1"/>
    <dgm:cxn modelId="{ACED3D6F-9563-4A1F-9D92-B14FC826D013}" type="presParOf" srcId="{30047312-706B-4255-9461-6CA4EAC6CE9F}" destId="{575C48C9-C2FE-4CEA-9164-754ADB2A6CC4}" srcOrd="3" destOrd="0" presId="urn:microsoft.com/office/officeart/2005/8/layout/hierarchy1"/>
    <dgm:cxn modelId="{5E561843-1CD1-4337-8AA8-46FBA5764053}" type="presParOf" srcId="{575C48C9-C2FE-4CEA-9164-754ADB2A6CC4}" destId="{A73E9B98-0D9C-4BAD-A050-EC4752BD6787}" srcOrd="0" destOrd="0" presId="urn:microsoft.com/office/officeart/2005/8/layout/hierarchy1"/>
    <dgm:cxn modelId="{040654A2-49E8-40B0-A2DF-B97BD801271A}" type="presParOf" srcId="{A73E9B98-0D9C-4BAD-A050-EC4752BD6787}" destId="{91E04020-9296-4097-B81B-768071411F4D}" srcOrd="0" destOrd="0" presId="urn:microsoft.com/office/officeart/2005/8/layout/hierarchy1"/>
    <dgm:cxn modelId="{0616830E-253D-40AB-BB46-4103E6852DA6}" type="presParOf" srcId="{A73E9B98-0D9C-4BAD-A050-EC4752BD6787}" destId="{4BF25F3B-2D47-4196-962F-791F324DC953}" srcOrd="1" destOrd="0" presId="urn:microsoft.com/office/officeart/2005/8/layout/hierarchy1"/>
    <dgm:cxn modelId="{DE4E557D-7E42-4DD7-A222-293C3A46946F}" type="presParOf" srcId="{575C48C9-C2FE-4CEA-9164-754ADB2A6CC4}" destId="{DC560C38-A390-4C2B-BB13-0EFA59CD0C0F}" srcOrd="1" destOrd="0" presId="urn:microsoft.com/office/officeart/2005/8/layout/hierarchy1"/>
    <dgm:cxn modelId="{2986A5F2-9111-4E97-9FA1-86575D2A3D7D}" type="presParOf" srcId="{30047312-706B-4255-9461-6CA4EAC6CE9F}" destId="{3DD4AFA0-A9CD-4E03-A3CF-AA60127B436B}" srcOrd="4" destOrd="0" presId="urn:microsoft.com/office/officeart/2005/8/layout/hierarchy1"/>
    <dgm:cxn modelId="{F6CB907A-1A35-4C8E-9869-8D7AABA599F6}" type="presParOf" srcId="{30047312-706B-4255-9461-6CA4EAC6CE9F}" destId="{B792CB5F-6B5E-400D-9B81-600F93F3909D}" srcOrd="5" destOrd="0" presId="urn:microsoft.com/office/officeart/2005/8/layout/hierarchy1"/>
    <dgm:cxn modelId="{C028E6B9-DC11-4E24-907C-4818C882EC6E}" type="presParOf" srcId="{B792CB5F-6B5E-400D-9B81-600F93F3909D}" destId="{759D8930-9983-40A0-BBD4-84AEC1EC3DE7}" srcOrd="0" destOrd="0" presId="urn:microsoft.com/office/officeart/2005/8/layout/hierarchy1"/>
    <dgm:cxn modelId="{FC529245-5318-46B9-9873-DC571F5B9724}" type="presParOf" srcId="{759D8930-9983-40A0-BBD4-84AEC1EC3DE7}" destId="{4033D17C-680A-474A-A2B1-D61FE52891D5}" srcOrd="0" destOrd="0" presId="urn:microsoft.com/office/officeart/2005/8/layout/hierarchy1"/>
    <dgm:cxn modelId="{17D21CF0-14C7-49FA-B229-E57D5A885089}" type="presParOf" srcId="{759D8930-9983-40A0-BBD4-84AEC1EC3DE7}" destId="{2AE1EB14-9991-431C-A013-5C48B2BA63BA}" srcOrd="1" destOrd="0" presId="urn:microsoft.com/office/officeart/2005/8/layout/hierarchy1"/>
    <dgm:cxn modelId="{F84BBE7B-11D5-4793-A605-E1532C0D2148}" type="presParOf" srcId="{B792CB5F-6B5E-400D-9B81-600F93F3909D}" destId="{1E5310D7-72E6-46A9-BE5F-91B33EEAAF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7EFFE8-3381-4A0E-8414-68C5E6C62F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5E41E4-7D67-4381-AF79-F47C87A86C47}">
      <dgm:prSet/>
      <dgm:spPr/>
      <dgm:t>
        <a:bodyPr/>
        <a:lstStyle/>
        <a:p>
          <a:r>
            <a:rPr lang="sk-SK" b="1" u="sng"/>
            <a:t>Členenie devízového trhu:</a:t>
          </a:r>
          <a:endParaRPr lang="en-US"/>
        </a:p>
      </dgm:t>
    </dgm:pt>
    <dgm:pt modelId="{671A7178-1AA5-4BB5-AE71-6CD358CA8F9B}" type="parTrans" cxnId="{94FD1FBC-8062-4A3D-9158-B429697D4385}">
      <dgm:prSet/>
      <dgm:spPr/>
      <dgm:t>
        <a:bodyPr/>
        <a:lstStyle/>
        <a:p>
          <a:endParaRPr lang="en-US"/>
        </a:p>
      </dgm:t>
    </dgm:pt>
    <dgm:pt modelId="{02568F54-37F7-45F3-966B-9204E76DF4A8}" type="sibTrans" cxnId="{94FD1FBC-8062-4A3D-9158-B429697D4385}">
      <dgm:prSet/>
      <dgm:spPr/>
      <dgm:t>
        <a:bodyPr/>
        <a:lstStyle/>
        <a:p>
          <a:endParaRPr lang="en-US"/>
        </a:p>
      </dgm:t>
    </dgm:pt>
    <dgm:pt modelId="{12962531-5EBA-45A4-A6C4-2A3BE4434E6D}">
      <dgm:prSet/>
      <dgm:spPr/>
      <dgm:t>
        <a:bodyPr/>
        <a:lstStyle/>
        <a:p>
          <a:r>
            <a:rPr lang="sk-SK" u="sng"/>
            <a:t>z hľadiska prístupu na trh</a:t>
          </a:r>
          <a:endParaRPr lang="en-US"/>
        </a:p>
      </dgm:t>
    </dgm:pt>
    <dgm:pt modelId="{230E6633-1395-4C2C-B6B8-55E527C37DB8}" type="parTrans" cxnId="{1B66FDB2-B787-4D35-A995-BE5E4BBA451B}">
      <dgm:prSet/>
      <dgm:spPr/>
      <dgm:t>
        <a:bodyPr/>
        <a:lstStyle/>
        <a:p>
          <a:endParaRPr lang="en-US"/>
        </a:p>
      </dgm:t>
    </dgm:pt>
    <dgm:pt modelId="{A42EA684-E340-4546-A7AF-191A24D365D7}" type="sibTrans" cxnId="{1B66FDB2-B787-4D35-A995-BE5E4BBA451B}">
      <dgm:prSet/>
      <dgm:spPr/>
      <dgm:t>
        <a:bodyPr/>
        <a:lstStyle/>
        <a:p>
          <a:endParaRPr lang="en-US"/>
        </a:p>
      </dgm:t>
    </dgm:pt>
    <dgm:pt modelId="{C15DD092-A6EF-4B91-9B05-1B676F305D19}">
      <dgm:prSet/>
      <dgm:spPr/>
      <dgm:t>
        <a:bodyPr/>
        <a:lstStyle/>
        <a:p>
          <a:r>
            <a:rPr lang="sk-SK" b="1"/>
            <a:t>voľne prístupný sekundárny trh</a:t>
          </a:r>
          <a:r>
            <a:rPr lang="sk-SK"/>
            <a:t> – nie je na ňom vymedzené nijaké centrálne obchodné miesto a hodiny obchodovania. Uskutočňuje sa na základe dohôd prostredníctvom telefónov, telexov či počítačov. Je to vlastne neorganizovaný trh – OTC /over the counter/,</a:t>
          </a:r>
          <a:endParaRPr lang="en-US"/>
        </a:p>
      </dgm:t>
    </dgm:pt>
    <dgm:pt modelId="{37E31FAA-AD3C-409B-99D4-DC7E013CA863}" type="parTrans" cxnId="{858093CF-8104-4B59-AB73-01B87DB7C991}">
      <dgm:prSet/>
      <dgm:spPr/>
      <dgm:t>
        <a:bodyPr/>
        <a:lstStyle/>
        <a:p>
          <a:endParaRPr lang="en-US"/>
        </a:p>
      </dgm:t>
    </dgm:pt>
    <dgm:pt modelId="{E8575039-1FCC-4705-B6F5-BD58AB0E03DE}" type="sibTrans" cxnId="{858093CF-8104-4B59-AB73-01B87DB7C991}">
      <dgm:prSet/>
      <dgm:spPr/>
      <dgm:t>
        <a:bodyPr/>
        <a:lstStyle/>
        <a:p>
          <a:endParaRPr lang="en-US"/>
        </a:p>
      </dgm:t>
    </dgm:pt>
    <dgm:pt modelId="{B69D5DF0-E51B-4FAE-8C2E-B1159D309D19}">
      <dgm:prSet/>
      <dgm:spPr/>
      <dgm:t>
        <a:bodyPr/>
        <a:lstStyle/>
        <a:p>
          <a:r>
            <a:rPr lang="sk-SK" b="1"/>
            <a:t>devízová burza</a:t>
          </a:r>
          <a:r>
            <a:rPr lang="sk-SK"/>
            <a:t> – organizovaný trh, na ktorom je prístup, spôsob obchodovania, miesto a čas upravené burzovými predpismi.</a:t>
          </a:r>
          <a:endParaRPr lang="en-US"/>
        </a:p>
      </dgm:t>
    </dgm:pt>
    <dgm:pt modelId="{14F5EDD9-B443-4EC6-9654-41A4AF0AE28A}" type="parTrans" cxnId="{9028EFFD-449D-436A-8354-44719D44FA0E}">
      <dgm:prSet/>
      <dgm:spPr/>
      <dgm:t>
        <a:bodyPr/>
        <a:lstStyle/>
        <a:p>
          <a:endParaRPr lang="en-US"/>
        </a:p>
      </dgm:t>
    </dgm:pt>
    <dgm:pt modelId="{D1C6A04A-3593-413C-888F-5183343F8FE1}" type="sibTrans" cxnId="{9028EFFD-449D-436A-8354-44719D44FA0E}">
      <dgm:prSet/>
      <dgm:spPr/>
      <dgm:t>
        <a:bodyPr/>
        <a:lstStyle/>
        <a:p>
          <a:endParaRPr lang="en-US"/>
        </a:p>
      </dgm:t>
    </dgm:pt>
    <dgm:pt modelId="{088C2876-0F1E-49E9-A3AB-74CB33E2C9EE}" type="pres">
      <dgm:prSet presAssocID="{D47EFFE8-3381-4A0E-8414-68C5E6C62FE0}" presName="linear" presStyleCnt="0">
        <dgm:presLayoutVars>
          <dgm:animLvl val="lvl"/>
          <dgm:resizeHandles val="exact"/>
        </dgm:presLayoutVars>
      </dgm:prSet>
      <dgm:spPr/>
    </dgm:pt>
    <dgm:pt modelId="{95E14061-F823-4D2B-A270-E2D81E69CFC7}" type="pres">
      <dgm:prSet presAssocID="{965E41E4-7D67-4381-AF79-F47C87A86C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D078E6-D003-4E89-9F61-4F3CB9F81126}" type="pres">
      <dgm:prSet presAssocID="{965E41E4-7D67-4381-AF79-F47C87A86C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73047B-3F5A-47F6-B47F-ED301A7FA627}" type="presOf" srcId="{C15DD092-A6EF-4B91-9B05-1B676F305D19}" destId="{7CD078E6-D003-4E89-9F61-4F3CB9F81126}" srcOrd="0" destOrd="1" presId="urn:microsoft.com/office/officeart/2005/8/layout/vList2"/>
    <dgm:cxn modelId="{405DA287-87B6-4316-8711-FCB7E42CB5BA}" type="presOf" srcId="{12962531-5EBA-45A4-A6C4-2A3BE4434E6D}" destId="{7CD078E6-D003-4E89-9F61-4F3CB9F81126}" srcOrd="0" destOrd="0" presId="urn:microsoft.com/office/officeart/2005/8/layout/vList2"/>
    <dgm:cxn modelId="{C1C11B9D-497A-4E80-ABC2-4C98A806B470}" type="presOf" srcId="{B69D5DF0-E51B-4FAE-8C2E-B1159D309D19}" destId="{7CD078E6-D003-4E89-9F61-4F3CB9F81126}" srcOrd="0" destOrd="2" presId="urn:microsoft.com/office/officeart/2005/8/layout/vList2"/>
    <dgm:cxn modelId="{A67424A1-CA5D-4857-97B1-294FA6C51AE7}" type="presOf" srcId="{D47EFFE8-3381-4A0E-8414-68C5E6C62FE0}" destId="{088C2876-0F1E-49E9-A3AB-74CB33E2C9EE}" srcOrd="0" destOrd="0" presId="urn:microsoft.com/office/officeart/2005/8/layout/vList2"/>
    <dgm:cxn modelId="{1B66FDB2-B787-4D35-A995-BE5E4BBA451B}" srcId="{965E41E4-7D67-4381-AF79-F47C87A86C47}" destId="{12962531-5EBA-45A4-A6C4-2A3BE4434E6D}" srcOrd="0" destOrd="0" parTransId="{230E6633-1395-4C2C-B6B8-55E527C37DB8}" sibTransId="{A42EA684-E340-4546-A7AF-191A24D365D7}"/>
    <dgm:cxn modelId="{94FD1FBC-8062-4A3D-9158-B429697D4385}" srcId="{D47EFFE8-3381-4A0E-8414-68C5E6C62FE0}" destId="{965E41E4-7D67-4381-AF79-F47C87A86C47}" srcOrd="0" destOrd="0" parTransId="{671A7178-1AA5-4BB5-AE71-6CD358CA8F9B}" sibTransId="{02568F54-37F7-45F3-966B-9204E76DF4A8}"/>
    <dgm:cxn modelId="{858093CF-8104-4B59-AB73-01B87DB7C991}" srcId="{965E41E4-7D67-4381-AF79-F47C87A86C47}" destId="{C15DD092-A6EF-4B91-9B05-1B676F305D19}" srcOrd="1" destOrd="0" parTransId="{37E31FAA-AD3C-409B-99D4-DC7E013CA863}" sibTransId="{E8575039-1FCC-4705-B6F5-BD58AB0E03DE}"/>
    <dgm:cxn modelId="{5B6D4AD3-AB7C-472A-80DA-96FC069DCF09}" type="presOf" srcId="{965E41E4-7D67-4381-AF79-F47C87A86C47}" destId="{95E14061-F823-4D2B-A270-E2D81E69CFC7}" srcOrd="0" destOrd="0" presId="urn:microsoft.com/office/officeart/2005/8/layout/vList2"/>
    <dgm:cxn modelId="{9028EFFD-449D-436A-8354-44719D44FA0E}" srcId="{965E41E4-7D67-4381-AF79-F47C87A86C47}" destId="{B69D5DF0-E51B-4FAE-8C2E-B1159D309D19}" srcOrd="2" destOrd="0" parTransId="{14F5EDD9-B443-4EC6-9654-41A4AF0AE28A}" sibTransId="{D1C6A04A-3593-413C-888F-5183343F8FE1}"/>
    <dgm:cxn modelId="{0A610BA2-63B4-45C9-AFA3-23AFDBDB49B2}" type="presParOf" srcId="{088C2876-0F1E-49E9-A3AB-74CB33E2C9EE}" destId="{95E14061-F823-4D2B-A270-E2D81E69CFC7}" srcOrd="0" destOrd="0" presId="urn:microsoft.com/office/officeart/2005/8/layout/vList2"/>
    <dgm:cxn modelId="{1CA8B4A0-B5E7-4002-AFDA-2A14701E57C5}" type="presParOf" srcId="{088C2876-0F1E-49E9-A3AB-74CB33E2C9EE}" destId="{7CD078E6-D003-4E89-9F61-4F3CB9F811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9C59C-8A7A-4545-B7D3-68EDE7F38743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C1897-1438-481D-9EFE-85465195F211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finančné inštitúcie </a:t>
          </a:r>
          <a:r>
            <a:rPr lang="sk-SK" sz="2300" kern="1200"/>
            <a:t>( banky, poisťovne, burzy, nebankové inštitúcie.....)</a:t>
          </a:r>
          <a:endParaRPr lang="en-US" sz="2300" kern="1200"/>
        </a:p>
      </dsp:txBody>
      <dsp:txXfrm>
        <a:off x="374352" y="843542"/>
        <a:ext cx="2778721" cy="1725303"/>
      </dsp:txXfrm>
    </dsp:sp>
    <dsp:sp modelId="{36C4F109-77AD-491D-9AEF-911647596DA6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A493A-1C3E-4D3F-827F-30F9E06E5AA9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finančné nástroje </a:t>
          </a:r>
          <a:r>
            <a:rPr lang="sk-SK" sz="2300" kern="1200"/>
            <a:t>( úvery, vklady, cenné papiere, devízy, zlato, drahé kovy, poistky.....)</a:t>
          </a:r>
          <a:endParaRPr lang="en-US" sz="2300" kern="1200"/>
        </a:p>
      </dsp:txBody>
      <dsp:txXfrm>
        <a:off x="3901776" y="843542"/>
        <a:ext cx="2778721" cy="1725303"/>
      </dsp:txXfrm>
    </dsp:sp>
    <dsp:sp modelId="{A9DEC306-4042-4F4D-A74C-AD8BDC7CBAD8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B029E-4CD0-4F4C-89D2-5CE8776314B0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finančný mechanizmus </a:t>
          </a:r>
          <a:r>
            <a:rPr lang="sk-SK" sz="2300" kern="1200"/>
            <a:t>( zákony, nariadenia, vyhlášky, ktoré vydáva NBS a MF SR )</a:t>
          </a:r>
          <a:endParaRPr lang="en-US" sz="2300" kern="1200"/>
        </a:p>
      </dsp:txBody>
      <dsp:txXfrm>
        <a:off x="7429201" y="843542"/>
        <a:ext cx="2778721" cy="1725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6C3E0-B744-49FE-9893-5D11BBCAA9C4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/>
            <a:t>akumulačná funkcia</a:t>
          </a:r>
          <a:r>
            <a:rPr lang="sk-SK" sz="1400" kern="1200"/>
            <a:t> – ide o sústreďovanie dočasne voľných peňažných prostriedkov zo všetkých zdrojov</a:t>
          </a:r>
          <a:endParaRPr lang="en-US" sz="1400" kern="1200"/>
        </a:p>
      </dsp:txBody>
      <dsp:txXfrm>
        <a:off x="20025" y="20025"/>
        <a:ext cx="7413736" cy="643654"/>
      </dsp:txXfrm>
    </dsp:sp>
    <dsp:sp modelId="{613FCB40-6907-4073-9820-8278C7593FF4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/>
            <a:t>alokačná funkcia</a:t>
          </a:r>
          <a:r>
            <a:rPr lang="sk-SK" sz="1400" kern="1200"/>
            <a:t> – pod alokáciou rozumieme umiestnenie peňažných prostriedkov tak, aby boli čo najviac zhodnotené /do oblasti reálneho kapitálu alebo do cenných papierov/,</a:t>
          </a:r>
          <a:endParaRPr lang="en-US" sz="1400" kern="1200"/>
        </a:p>
      </dsp:txBody>
      <dsp:txXfrm>
        <a:off x="707552" y="828039"/>
        <a:ext cx="7037294" cy="643654"/>
      </dsp:txXfrm>
    </dsp:sp>
    <dsp:sp modelId="{91E0A7B3-FE96-43FD-BB44-6A3137033E08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/>
            <a:t>prerozdeľovacia funkcia </a:t>
          </a:r>
          <a:r>
            <a:rPr lang="sk-SK" sz="1400" kern="1200"/>
            <a:t>– ide o sprostredkovanie zmeny držby /vlastníckych práv/ finančných nástrojov a zabezpečenie likvidity cenných papierov,</a:t>
          </a:r>
          <a:endParaRPr lang="en-US" sz="1400" kern="1200"/>
        </a:p>
      </dsp:txBody>
      <dsp:txXfrm>
        <a:off x="1384817" y="1636053"/>
        <a:ext cx="7047556" cy="643654"/>
      </dsp:txXfrm>
    </dsp:sp>
    <dsp:sp modelId="{B8E4D8AF-0C19-4AD5-832D-419FFF5A2F52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/>
            <a:t>selektívna funkcia </a:t>
          </a:r>
          <a:r>
            <a:rPr lang="sk-SK" sz="1400" kern="1200"/>
            <a:t>– zabezpečuje rovnováhu medzi úsporami a investíciami, čo znamená, že urýchľuje zánik neperspektívnych subjektov a podporuje rozvoj životaschopných subjektov.</a:t>
          </a:r>
          <a:endParaRPr lang="en-US" sz="1400" kern="1200"/>
        </a:p>
      </dsp:txBody>
      <dsp:txXfrm>
        <a:off x="2072344" y="2444068"/>
        <a:ext cx="7037294" cy="643654"/>
      </dsp:txXfrm>
    </dsp:sp>
    <dsp:sp modelId="{977FACE1-8962-4CA2-842E-21926EEB327B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EE72E197-7C63-4587-A427-EFBB7F7735C5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B5F64F26-5E79-4A44-9F8B-E4D36417736A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42878-2754-4921-99F0-B856271D505E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kern="1200"/>
            <a:t>Peňažný trh</a:t>
          </a:r>
          <a:endParaRPr lang="en-US" sz="3000" kern="1200"/>
        </a:p>
      </dsp:txBody>
      <dsp:txXfrm>
        <a:off x="1306750" y="353"/>
        <a:ext cx="2390030" cy="1434018"/>
      </dsp:txXfrm>
    </dsp:sp>
    <dsp:sp modelId="{B976C35F-6DE4-4C54-A8CF-FA7A2E89BCC9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kern="1200"/>
            <a:t>Kapitálový trh</a:t>
          </a:r>
          <a:endParaRPr lang="en-US" sz="3000" kern="1200"/>
        </a:p>
      </dsp:txBody>
      <dsp:txXfrm>
        <a:off x="3935784" y="353"/>
        <a:ext cx="2390030" cy="1434018"/>
      </dsp:txXfrm>
    </dsp:sp>
    <dsp:sp modelId="{00EFB772-F737-49D9-ABBA-EB5B67F74C67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kern="1200"/>
            <a:t>Poistný trh</a:t>
          </a:r>
          <a:endParaRPr lang="en-US" sz="3000" kern="1200"/>
        </a:p>
      </dsp:txBody>
      <dsp:txXfrm>
        <a:off x="6564818" y="353"/>
        <a:ext cx="2390030" cy="1434018"/>
      </dsp:txXfrm>
    </dsp:sp>
    <dsp:sp modelId="{349CAD76-1463-4D96-88EF-6EC515052686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kern="1200"/>
            <a:t>Devízový trh</a:t>
          </a:r>
          <a:endParaRPr lang="en-US" sz="3000" kern="1200"/>
        </a:p>
      </dsp:txBody>
      <dsp:txXfrm>
        <a:off x="2621267" y="1673375"/>
        <a:ext cx="2390030" cy="1434018"/>
      </dsp:txXfrm>
    </dsp:sp>
    <dsp:sp modelId="{A44B776D-599D-4226-8023-55192A8F9A73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kern="1200"/>
            <a:t>Trh drahých kovov</a:t>
          </a:r>
          <a:endParaRPr lang="en-US" sz="3000" kern="1200"/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4C8BA-2424-4562-A355-AF3FD9A7D619}">
      <dsp:nvSpPr>
        <dsp:cNvPr id="0" name=""/>
        <dsp:cNvSpPr/>
      </dsp:nvSpPr>
      <dsp:spPr>
        <a:xfrm>
          <a:off x="0" y="99300"/>
          <a:ext cx="6151562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700" b="1" u="sng" kern="1200"/>
            <a:t>Nástroje peňažného trhu:</a:t>
          </a:r>
          <a:endParaRPr lang="en-US" sz="3700" kern="1200"/>
        </a:p>
      </dsp:txBody>
      <dsp:txXfrm>
        <a:off x="42265" y="141565"/>
        <a:ext cx="6067032" cy="781270"/>
      </dsp:txXfrm>
    </dsp:sp>
    <dsp:sp modelId="{C8382CED-FB27-420C-9836-40836D6C01F1}">
      <dsp:nvSpPr>
        <dsp:cNvPr id="0" name=""/>
        <dsp:cNvSpPr/>
      </dsp:nvSpPr>
      <dsp:spPr>
        <a:xfrm>
          <a:off x="0" y="965100"/>
          <a:ext cx="6151562" cy="421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pokladničné poukážky, najmä štátne,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depozitné certifikáty,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krátkodobé úvery,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zmenky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šeky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bankové akcepty,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vkladné knižky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b="1" kern="1200"/>
            <a:t>komerčné papiere</a:t>
          </a:r>
          <a:endParaRPr lang="en-US" sz="2900" kern="1200"/>
        </a:p>
      </dsp:txBody>
      <dsp:txXfrm>
        <a:off x="0" y="965100"/>
        <a:ext cx="6151562" cy="4212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04561-B98D-42FE-8F29-4927B060A90E}">
      <dsp:nvSpPr>
        <dsp:cNvPr id="0" name=""/>
        <dsp:cNvSpPr/>
      </dsp:nvSpPr>
      <dsp:spPr>
        <a:xfrm>
          <a:off x="0" y="185519"/>
          <a:ext cx="5320696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b="1" u="sng" kern="1200"/>
            <a:t>Nástroje kapitálového trhu:</a:t>
          </a:r>
          <a:endParaRPr lang="en-US" sz="3000" kern="1200"/>
        </a:p>
      </dsp:txBody>
      <dsp:txXfrm>
        <a:off x="34269" y="219788"/>
        <a:ext cx="5252158" cy="633462"/>
      </dsp:txXfrm>
    </dsp:sp>
    <dsp:sp modelId="{F618C9C6-5757-446A-8E74-DE960E9DD203}">
      <dsp:nvSpPr>
        <dsp:cNvPr id="0" name=""/>
        <dsp:cNvSpPr/>
      </dsp:nvSpPr>
      <dsp:spPr>
        <a:xfrm>
          <a:off x="0" y="887519"/>
          <a:ext cx="5320696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vládne cenné papiere – štátne dlhopisy,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cenné papiere miestnych samosprávnych celkov,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obligácie spoločností a podnikov,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bankové obligácie,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hypotekárne záložné listy,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akcie,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podielové listy.</a:t>
          </a:r>
          <a:endParaRPr lang="en-US" sz="2300" kern="1200"/>
        </a:p>
      </dsp:txBody>
      <dsp:txXfrm>
        <a:off x="0" y="887519"/>
        <a:ext cx="5320696" cy="298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5545-8DDD-41CA-A9D3-E357B84E9173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A5446-3833-487E-B3B5-04C686A0792B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/>
            <a:t>Poistný trh je trh poistenia a zaistenia.</a:t>
          </a:r>
          <a:r>
            <a:rPr lang="sk-SK" sz="2200" kern="1200"/>
            <a:t> Na poistnom trhu sa stretáva dopyt a ponuka špecifického druhu tovaru, ktorým je poistná ochrana.</a:t>
          </a:r>
          <a:endParaRPr lang="en-US" sz="2200" kern="1200"/>
        </a:p>
      </dsp:txBody>
      <dsp:txXfrm>
        <a:off x="781980" y="521673"/>
        <a:ext cx="4037829" cy="2507082"/>
      </dsp:txXfrm>
    </dsp:sp>
    <dsp:sp modelId="{2CDAC8C6-B914-4EC5-93D2-CA3271A5B010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0D905-3751-4BC9-A40F-EADBCBAF4B50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/>
            <a:t>Dopyt</a:t>
          </a:r>
          <a:r>
            <a:rPr lang="sk-SK" sz="2200" kern="1200"/>
            <a:t> na poistnom trhu predstavujú subjekty /občania, firmy, spoločnosti .../, ktoré sa chcú dať poistiť. </a:t>
          </a:r>
          <a:r>
            <a:rPr lang="sk-SK" sz="2200" b="1" kern="1200"/>
            <a:t>Ponuku</a:t>
          </a:r>
          <a:r>
            <a:rPr lang="sk-SK" sz="2200" kern="1200"/>
            <a:t> na poistnom trhu predstavujú poisťovacie spoločnosti. </a:t>
          </a:r>
          <a:r>
            <a:rPr lang="sk-SK" sz="2200" b="1" kern="1200"/>
            <a:t>Cenou</a:t>
          </a:r>
          <a:r>
            <a:rPr lang="sk-SK" sz="2200" kern="1200"/>
            <a:t> za poskytnutú ochranu je </a:t>
          </a:r>
          <a:r>
            <a:rPr lang="sk-SK" sz="2200" b="1" kern="1200"/>
            <a:t>poistné.</a:t>
          </a:r>
          <a:endParaRPr lang="en-US" sz="2200" kern="1200"/>
        </a:p>
      </dsp:txBody>
      <dsp:txXfrm>
        <a:off x="5907770" y="521673"/>
        <a:ext cx="4037829" cy="2507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D079F-4629-4E49-8ED2-BF7F57051556}">
      <dsp:nvSpPr>
        <dsp:cNvPr id="0" name=""/>
        <dsp:cNvSpPr/>
      </dsp:nvSpPr>
      <dsp:spPr>
        <a:xfrm>
          <a:off x="0" y="28013"/>
          <a:ext cx="10261599" cy="1081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/>
            <a:t>Poistenie vykonávajú špecializované inštitúcie – poisťovne alebo zaisťovne. Poistné vzťahy sú charakterizované špecifickými črtami:</a:t>
          </a:r>
          <a:endParaRPr lang="en-US" sz="2800" kern="1200"/>
        </a:p>
      </dsp:txBody>
      <dsp:txXfrm>
        <a:off x="52774" y="80787"/>
        <a:ext cx="10156051" cy="975532"/>
      </dsp:txXfrm>
    </dsp:sp>
    <dsp:sp modelId="{328169B2-ADDE-414C-94B9-ACF4703F214D}">
      <dsp:nvSpPr>
        <dsp:cNvPr id="0" name=""/>
        <dsp:cNvSpPr/>
      </dsp:nvSpPr>
      <dsp:spPr>
        <a:xfrm>
          <a:off x="0" y="1109093"/>
          <a:ext cx="10261599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b="1" kern="1200"/>
            <a:t>solidárnosťou </a:t>
          </a:r>
          <a:r>
            <a:rPr lang="sk-SK" sz="2200" kern="1200"/>
            <a:t>– poistenci prispievajú do poistných fondov, zároveň však rešpektujú, že poistné náhrady sa poskytujú tým poisteným, pri ktorých nastala poistná udalosť.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b="1" kern="1200"/>
            <a:t>podmienenou návratnosťou</a:t>
          </a:r>
          <a:r>
            <a:rPr lang="sk-SK" sz="2200" kern="1200"/>
            <a:t> – poistná náhrada sa poskytne poistenému len v tom prípade, ak nastala poistná udalosť uvedená v poistnej zmluve,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b="1" kern="1200"/>
            <a:t>neekvivalentnosťou </a:t>
          </a:r>
          <a:r>
            <a:rPr lang="sk-SK" sz="2200" kern="1200"/>
            <a:t>– poistné náhrady nezávisia od výšky zaplateného poistného.</a:t>
          </a:r>
          <a:endParaRPr lang="en-US" sz="2200" kern="1200"/>
        </a:p>
      </dsp:txBody>
      <dsp:txXfrm>
        <a:off x="0" y="1109093"/>
        <a:ext cx="10261599" cy="1970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AFA0-A9CD-4E03-A3CF-AA60127B436B}">
      <dsp:nvSpPr>
        <dsp:cNvPr id="0" name=""/>
        <dsp:cNvSpPr/>
      </dsp:nvSpPr>
      <dsp:spPr>
        <a:xfrm>
          <a:off x="5027457" y="1182313"/>
          <a:ext cx="2273535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2273535" y="368674"/>
              </a:lnTo>
              <a:lnTo>
                <a:pt x="2273535" y="54099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E1581-404E-474F-A4A4-8FC0221FC57D}">
      <dsp:nvSpPr>
        <dsp:cNvPr id="0" name=""/>
        <dsp:cNvSpPr/>
      </dsp:nvSpPr>
      <dsp:spPr>
        <a:xfrm>
          <a:off x="4981737" y="1182313"/>
          <a:ext cx="91440" cy="540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99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B3C5B-A164-40C2-95BD-D21715BE1E83}">
      <dsp:nvSpPr>
        <dsp:cNvPr id="0" name=""/>
        <dsp:cNvSpPr/>
      </dsp:nvSpPr>
      <dsp:spPr>
        <a:xfrm>
          <a:off x="2753921" y="1182313"/>
          <a:ext cx="2273535" cy="540998"/>
        </a:xfrm>
        <a:custGeom>
          <a:avLst/>
          <a:gdLst/>
          <a:ahLst/>
          <a:cxnLst/>
          <a:rect l="0" t="0" r="0" b="0"/>
          <a:pathLst>
            <a:path>
              <a:moveTo>
                <a:pt x="2273535" y="0"/>
              </a:moveTo>
              <a:lnTo>
                <a:pt x="2273535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F92A-C36A-498E-B9BA-B72505BD4893}">
      <dsp:nvSpPr>
        <dsp:cNvPr id="0" name=""/>
        <dsp:cNvSpPr/>
      </dsp:nvSpPr>
      <dsp:spPr>
        <a:xfrm>
          <a:off x="4097374" y="1107"/>
          <a:ext cx="1860165" cy="11812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27C3D-69D2-44CD-BFAE-4743BC79A83B}">
      <dsp:nvSpPr>
        <dsp:cNvPr id="0" name=""/>
        <dsp:cNvSpPr/>
      </dsp:nvSpPr>
      <dsp:spPr>
        <a:xfrm>
          <a:off x="4304059" y="197458"/>
          <a:ext cx="1860165" cy="11812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u="sng" kern="1200"/>
            <a:t>Subjekty devízového trhu:</a:t>
          </a:r>
          <a:endParaRPr lang="en-US" sz="1800" kern="1200"/>
        </a:p>
      </dsp:txBody>
      <dsp:txXfrm>
        <a:off x="4338655" y="232054"/>
        <a:ext cx="1790973" cy="1112013"/>
      </dsp:txXfrm>
    </dsp:sp>
    <dsp:sp modelId="{4268AD68-50D9-49E5-9FE3-969B84A20B94}">
      <dsp:nvSpPr>
        <dsp:cNvPr id="0" name=""/>
        <dsp:cNvSpPr/>
      </dsp:nvSpPr>
      <dsp:spPr>
        <a:xfrm>
          <a:off x="1823839" y="1723311"/>
          <a:ext cx="1860165" cy="11812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306CB-EA86-4837-BE87-C4A97C710AAF}">
      <dsp:nvSpPr>
        <dsp:cNvPr id="0" name=""/>
        <dsp:cNvSpPr/>
      </dsp:nvSpPr>
      <dsp:spPr>
        <a:xfrm>
          <a:off x="2030524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finančné inštitúcie, predovšetkým banky</a:t>
          </a:r>
          <a:endParaRPr lang="en-US" sz="1800" kern="1200"/>
        </a:p>
      </dsp:txBody>
      <dsp:txXfrm>
        <a:off x="2065120" y="1954257"/>
        <a:ext cx="1790973" cy="1112013"/>
      </dsp:txXfrm>
    </dsp:sp>
    <dsp:sp modelId="{91E04020-9296-4097-B81B-768071411F4D}">
      <dsp:nvSpPr>
        <dsp:cNvPr id="0" name=""/>
        <dsp:cNvSpPr/>
      </dsp:nvSpPr>
      <dsp:spPr>
        <a:xfrm>
          <a:off x="4097374" y="1723311"/>
          <a:ext cx="1860165" cy="11812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25F3B-2D47-4196-962F-791F324DC953}">
      <dsp:nvSpPr>
        <dsp:cNvPr id="0" name=""/>
        <dsp:cNvSpPr/>
      </dsp:nvSpPr>
      <dsp:spPr>
        <a:xfrm>
          <a:off x="4304059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podniky a spoločnosti</a:t>
          </a:r>
          <a:endParaRPr lang="en-US" sz="1800" kern="1200"/>
        </a:p>
      </dsp:txBody>
      <dsp:txXfrm>
        <a:off x="4338655" y="1954257"/>
        <a:ext cx="1790973" cy="1112013"/>
      </dsp:txXfrm>
    </dsp:sp>
    <dsp:sp modelId="{4033D17C-680A-474A-A2B1-D61FE52891D5}">
      <dsp:nvSpPr>
        <dsp:cNvPr id="0" name=""/>
        <dsp:cNvSpPr/>
      </dsp:nvSpPr>
      <dsp:spPr>
        <a:xfrm>
          <a:off x="6370910" y="1723311"/>
          <a:ext cx="1860165" cy="11812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1EB14-9991-431C-A013-5C48B2BA63BA}">
      <dsp:nvSpPr>
        <dsp:cNvPr id="0" name=""/>
        <dsp:cNvSpPr/>
      </dsp:nvSpPr>
      <dsp:spPr>
        <a:xfrm>
          <a:off x="6577595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obyvateľstvo</a:t>
          </a:r>
          <a:endParaRPr lang="en-US" sz="1800" kern="1200"/>
        </a:p>
      </dsp:txBody>
      <dsp:txXfrm>
        <a:off x="6612191" y="1954257"/>
        <a:ext cx="1790973" cy="1112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14061-F823-4D2B-A270-E2D81E69CFC7}">
      <dsp:nvSpPr>
        <dsp:cNvPr id="0" name=""/>
        <dsp:cNvSpPr/>
      </dsp:nvSpPr>
      <dsp:spPr>
        <a:xfrm>
          <a:off x="0" y="144345"/>
          <a:ext cx="6151562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b="1" u="sng" kern="1200"/>
            <a:t>Členenie devízového trhu:</a:t>
          </a:r>
          <a:endParaRPr lang="en-US" sz="3200" kern="1200"/>
        </a:p>
      </dsp:txBody>
      <dsp:txXfrm>
        <a:off x="36553" y="180898"/>
        <a:ext cx="6078456" cy="675694"/>
      </dsp:txXfrm>
    </dsp:sp>
    <dsp:sp modelId="{7CD078E6-D003-4E89-9F61-4F3CB9F81126}">
      <dsp:nvSpPr>
        <dsp:cNvPr id="0" name=""/>
        <dsp:cNvSpPr/>
      </dsp:nvSpPr>
      <dsp:spPr>
        <a:xfrm>
          <a:off x="0" y="893145"/>
          <a:ext cx="6151562" cy="423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500" u="sng" kern="1200"/>
            <a:t>z hľadiska prístupu na trh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500" b="1" kern="1200"/>
            <a:t>voľne prístupný sekundárny trh</a:t>
          </a:r>
          <a:r>
            <a:rPr lang="sk-SK" sz="2500" kern="1200"/>
            <a:t> – nie je na ňom vymedzené nijaké centrálne obchodné miesto a hodiny obchodovania. Uskutočňuje sa na základe dohôd prostredníctvom telefónov, telexov či počítačov. Je to vlastne neorganizovaný trh – OTC /over the counter/,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500" b="1" kern="1200"/>
            <a:t>devízová burza</a:t>
          </a:r>
          <a:r>
            <a:rPr lang="sk-SK" sz="2500" kern="1200"/>
            <a:t> – organizovaný trh, na ktorom je prístup, spôsob obchodovania, miesto a čas upravené burzovými predpismi.</a:t>
          </a:r>
          <a:endParaRPr lang="en-US" sz="2500" kern="1200"/>
        </a:p>
      </dsp:txBody>
      <dsp:txXfrm>
        <a:off x="0" y="893145"/>
        <a:ext cx="6151562" cy="423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6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7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3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7A4ED-A077-2ADA-2889-635414C71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EEC761D-2189-2CBA-5AA7-8239D8940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Finan</a:t>
            </a:r>
            <a:r>
              <a:rPr lang="sk-SK">
                <a:solidFill>
                  <a:schemeClr val="tx1"/>
                </a:solidFill>
              </a:rPr>
              <a:t>čný </a:t>
            </a:r>
            <a:r>
              <a:rPr lang="sk-SK" dirty="0">
                <a:solidFill>
                  <a:schemeClr val="tx1"/>
                </a:solidFill>
              </a:rPr>
              <a:t>trh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CC571B-66CC-F9EC-E82F-8FC84546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Alex Hajas</a:t>
            </a:r>
          </a:p>
        </p:txBody>
      </p:sp>
    </p:spTree>
    <p:extLst>
      <p:ext uri="{BB962C8B-B14F-4D97-AF65-F5344CB8AC3E}">
        <p14:creationId xmlns:p14="http://schemas.microsoft.com/office/powerpoint/2010/main" val="46139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F29583-501D-89BC-C072-05FEE41C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sk-SK" sz="2400" b="1" kern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endParaRPr lang="sk-SK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41822F-2413-62AC-FA9D-F52E864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sk-SK" sz="1300" b="1" u="sng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k-SK" sz="1300" b="1" u="sng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Členenie peňažného trhu:</a:t>
            </a:r>
          </a:p>
          <a:p>
            <a:pPr>
              <a:lnSpc>
                <a:spcPct val="90000"/>
              </a:lnSpc>
            </a:pPr>
            <a:endParaRPr lang="sk-SK" sz="13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sk-SK" sz="1300" b="1" u="sng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z hľadiska organizovanosti</a:t>
            </a:r>
          </a:p>
          <a:p>
            <a:pPr marL="342900" lvl="0" indent="-342900">
              <a:lnSpc>
                <a:spcPct val="90000"/>
              </a:lnSpc>
              <a:tabLst>
                <a:tab pos="457200" algn="l"/>
              </a:tabLst>
            </a:pPr>
            <a:endParaRPr lang="sk-SK" sz="13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bankovo organizovaný trh</a:t>
            </a:r>
            <a:r>
              <a:rPr lang="sk-SK" sz="13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– trh, na ktorom obchodujú medzi sebou banky navzájom a tiež banky s nebankovými podnikateľmi,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neorganizovaný trh</a:t>
            </a:r>
            <a:r>
              <a:rPr lang="sk-SK" sz="13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– trh, na ktorom obchodujú nebankoví podnikatelia navzájom.</a:t>
            </a:r>
          </a:p>
          <a:p>
            <a:pPr>
              <a:lnSpc>
                <a:spcPct val="90000"/>
              </a:lnSpc>
            </a:pPr>
            <a:endParaRPr lang="sk-SK" sz="13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sk-SK" sz="1300" b="1" u="sng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z hľadiska šírky chápania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  <a:tabLst>
                <a:tab pos="457200" algn="l"/>
              </a:tabLst>
            </a:pPr>
            <a:endParaRPr lang="sk-SK" sz="13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peňažný trh v širšom chápaní</a:t>
            </a:r>
            <a:r>
              <a:rPr lang="sk-SK" sz="13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– predstavuje všetky pôžičky uskutočnené prostredníctvom bánk, finančných inštitúcií a všetkých tých, ktorí požičiavajú,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peňažný trh v užšom chápaní</a:t>
            </a:r>
            <a:r>
              <a:rPr lang="sk-SK" sz="13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– zahŕňa iba voľne obchodovateľné cenné papiere, ktoré sa predávajú a kupujú na voľnom trhu na princípe anonymity.</a:t>
            </a:r>
          </a:p>
          <a:p>
            <a:pPr>
              <a:lnSpc>
                <a:spcPct val="90000"/>
              </a:lnSpc>
            </a:pPr>
            <a:endParaRPr lang="sk-SK" sz="13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65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6BB956-6A2D-D282-361A-AAA8D9A1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366646"/>
            <a:ext cx="7373518" cy="632971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200" b="1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Kapitálový trh</a:t>
            </a: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je trh, na ktorom sa obchoduje so strednodobým a dlhodobým kapitálom, ktorý slúži výlučne na financovanie investícií, predovšetkým vo forme voľne obchodovateľných cenných papierov.</a:t>
            </a:r>
          </a:p>
          <a:p>
            <a:pPr>
              <a:lnSpc>
                <a:spcPct val="90000"/>
              </a:lnSpc>
            </a:pPr>
            <a:endParaRPr lang="sk-SK" sz="1200" dirty="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1200" b="1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Kapitálový trh je vlastne trhom dlhopisov a akcií. Dlhopisy vyjadrujú úverový vzťah medzi dlžníkom a investorom, akcie vyjadrujú majetkový vklad do spoločnosti, investor získava podiel na majetku.</a:t>
            </a:r>
          </a:p>
          <a:p>
            <a:pPr>
              <a:lnSpc>
                <a:spcPct val="90000"/>
              </a:lnSpc>
            </a:pPr>
            <a:endParaRPr lang="sk-SK" sz="1200" dirty="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1200" b="1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Cenou</a:t>
            </a: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na kapitálovom trhu je </a:t>
            </a:r>
            <a:r>
              <a:rPr lang="sk-SK" sz="1200" b="1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kurz – </a:t>
            </a: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napr. kurz cenného papiera a podobne.</a:t>
            </a:r>
          </a:p>
          <a:p>
            <a:pPr marL="0" indent="0">
              <a:lnSpc>
                <a:spcPct val="90000"/>
              </a:lnSpc>
              <a:buNone/>
            </a:pPr>
            <a:endParaRPr lang="sk-SK" sz="1200" b="1" u="sng" dirty="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1200" b="1" u="sng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Subjekty kapitálového trhu:</a:t>
            </a:r>
            <a:endParaRPr lang="sk-SK" sz="1200" dirty="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200" dirty="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štát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finančné inštitúcie /banky, poisťovne, správcovské spoločnosti, obchodníci s cennými papiermi/,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podniky a spoločnosti,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orgány verejného sektora,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medzinárodné a nadnárodné inštitúcie,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200" dirty="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obyvateľstvo</a:t>
            </a:r>
          </a:p>
          <a:p>
            <a:pPr>
              <a:lnSpc>
                <a:spcPct val="90000"/>
              </a:lnSpc>
            </a:pPr>
            <a:endParaRPr lang="sk-SK" sz="900" dirty="0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BDC9854-987F-89AD-BE48-589AC7BB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21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Kapitálový trh</a:t>
            </a:r>
            <a:endParaRPr lang="sk-SK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D94357-31C9-FF8C-6FF8-F7D69D03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21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Kapitálový trh</a:t>
            </a:r>
            <a:endParaRPr lang="sk-SK" sz="2100" dirty="0">
              <a:solidFill>
                <a:srgbClr val="FFFFFF"/>
              </a:solidFill>
            </a:endParaRPr>
          </a:p>
        </p:txBody>
      </p:sp>
      <p:graphicFrame>
        <p:nvGraphicFramePr>
          <p:cNvPr id="14" name="Zástupný objekt pre obsah 2">
            <a:extLst>
              <a:ext uri="{FF2B5EF4-FFF2-40B4-BE49-F238E27FC236}">
                <a16:creationId xmlns:a16="http://schemas.microsoft.com/office/drawing/2014/main" id="{5AF7A48B-3A8D-AE33-5504-86ECE99B76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55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E60F35-0949-0F3D-B580-ADF9B22B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sk-SK" sz="32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Kapitálový trh</a:t>
            </a:r>
            <a:endParaRPr lang="sk-SK" sz="320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E87F66-ABF9-09EF-E666-9E0D93D6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sk-SK" sz="1400" b="1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Členenie kapitálového trhu: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sk-SK" sz="1400" b="1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podľa nástrojov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trh strednodobých a dlhodobých úverov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trh lízingu a forfaitingu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trh strednodobých a dlhodobých cenných papierov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sk-SK" sz="1400" b="1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podľa obchodovania s novými alebo starými cennými papiermi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primárny trh</a:t>
            </a:r>
            <a:r>
              <a:rPr lang="sk-SK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 – trh nových cenných papierov, dochádza na ňom k umiestňovaniu práve emitovaných cenných papierov,</a:t>
            </a:r>
          </a:p>
          <a:p>
            <a:pPr>
              <a:lnSpc>
                <a:spcPct val="90000"/>
              </a:lnSpc>
            </a:pPr>
            <a:r>
              <a:rPr lang="sk-SK" sz="1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  sekundárny trh</a:t>
            </a:r>
            <a:r>
              <a:rPr lang="sk-SK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 – trh starých cenných papierov, dochádza na ňom k opakovanému   predaju skôr emitovaných cenných papierov.</a:t>
            </a:r>
            <a:endParaRPr lang="sk-SK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06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3EFE98-C131-18DE-10FB-B098140B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21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Kapitálový trh</a:t>
            </a:r>
            <a:endParaRPr lang="sk-SK" sz="21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939562-6F33-C288-9B38-0096A467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9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sk-SK" sz="1400" b="1" u="sng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podľa organizovanosti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organizovaný trh</a:t>
            </a:r>
            <a:r>
              <a:rPr lang="sk-SK" sz="140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– a to </a:t>
            </a:r>
            <a:r>
              <a:rPr lang="sk-SK" sz="1400" u="sng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burzovou formou</a:t>
            </a:r>
            <a:r>
              <a:rPr lang="sk-SK" sz="140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/napr. burza cenných papierov/, kde je prístup len pomocou sprostredkovateľov, alebo </a:t>
            </a:r>
            <a:r>
              <a:rPr lang="sk-SK" sz="1400" u="sng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mimoburzovou</a:t>
            </a:r>
            <a:r>
              <a:rPr lang="sk-SK" sz="140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, kde je prístup aj bez sprostredkovateľov.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neorganizovaný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indent="0">
              <a:lnSpc>
                <a:spcPct val="90000"/>
              </a:lnSpc>
              <a:buNone/>
            </a:pP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4"/>
              <a:tabLst>
                <a:tab pos="457200" algn="l"/>
              </a:tabLst>
            </a:pPr>
            <a:r>
              <a:rPr lang="sk-SK" sz="1400" b="1" u="sng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podľa vzťahu investora k emitentovi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trh úverových cenných papierov – dlhopisov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trh majetkových cenných papierov – akcií</a:t>
            </a:r>
            <a:br>
              <a:rPr lang="sk-SK" sz="140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</a:b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5"/>
              <a:tabLst>
                <a:tab pos="457200" algn="l"/>
              </a:tabLst>
            </a:pPr>
            <a:r>
              <a:rPr lang="sk-SK" sz="1400" b="1" u="sng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z teritoriálneho hľadiska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národné trhy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medzinárodné trhy</a:t>
            </a:r>
            <a:endParaRPr lang="sk-SK" sz="1400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4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3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4E31F-19DE-C8D5-92E1-9EECC97E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sk-SK" b="1">
                <a:effectLst/>
                <a:ea typeface="Times New Roman" panose="02020603050405020304" pitchFamily="18" charset="0"/>
              </a:rPr>
              <a:t>Poistný trh</a:t>
            </a:r>
            <a:endParaRPr lang="sk-SK"/>
          </a:p>
        </p:txBody>
      </p:sp>
      <p:graphicFrame>
        <p:nvGraphicFramePr>
          <p:cNvPr id="10" name="Zástupný objekt pre obsah 2">
            <a:extLst>
              <a:ext uri="{FF2B5EF4-FFF2-40B4-BE49-F238E27FC236}">
                <a16:creationId xmlns:a16="http://schemas.microsoft.com/office/drawing/2014/main" id="{8EB36873-07C7-990D-3210-78492A1D9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80863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68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71569-7C33-6029-797A-58DA7FCD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sk-SK" b="1">
                <a:effectLst/>
                <a:ea typeface="Times New Roman" panose="02020603050405020304" pitchFamily="18" charset="0"/>
              </a:rPr>
              <a:t>Poistný trh</a:t>
            </a:r>
            <a:endParaRPr lang="sk-SK"/>
          </a:p>
        </p:txBody>
      </p:sp>
      <p:graphicFrame>
        <p:nvGraphicFramePr>
          <p:cNvPr id="10" name="Zástupný objekt pre obsah 2">
            <a:extLst>
              <a:ext uri="{FF2B5EF4-FFF2-40B4-BE49-F238E27FC236}">
                <a16:creationId xmlns:a16="http://schemas.microsoft.com/office/drawing/2014/main" id="{715E9D77-2135-6469-77EB-0DFD49204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48645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5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743BB-15D8-383E-4794-DDFF4725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Devízový trh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9864D7-36E1-A12E-9477-B0C137CC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4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Devízový trh</a:t>
            </a:r>
            <a:r>
              <a:rPr lang="sk-SK" sz="1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trh, kde sa stretáva dopyt a ponuka po zahraničných menách, resp. kde sa uskutočňujú devízové transakcie.</a:t>
            </a:r>
            <a:br>
              <a:rPr lang="sk-SK" sz="1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4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Devízový trh plní dôležitú funkciu pri platbách do a zo zahraničia a pri prevodoch peňažných fondov z jednej meny do druhej.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sk-SK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4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Cenou</a:t>
            </a:r>
            <a:r>
              <a:rPr lang="sk-SK" sz="1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na devízovom trhu je </a:t>
            </a:r>
            <a:r>
              <a:rPr lang="sk-SK" sz="14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devízový kurz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sk-SK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4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Devízový kurz</a:t>
            </a:r>
            <a:r>
              <a:rPr lang="sk-SK" sz="1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cena peňažnej jednotky jednej krajiny vyjadrená v peňažných jednotkách iných krajín. Devízový kurz ovplyvňuje aj kurzový systém, ktorý uplatňuje pri stanovovaní kurzu určitá krajina.</a:t>
            </a:r>
            <a:br>
              <a:rPr lang="sk-SK" sz="1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400"/>
          </a:p>
        </p:txBody>
      </p:sp>
    </p:spTree>
    <p:extLst>
      <p:ext uri="{BB962C8B-B14F-4D97-AF65-F5344CB8AC3E}">
        <p14:creationId xmlns:p14="http://schemas.microsoft.com/office/powerpoint/2010/main" val="151429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64DE2-8204-B4DD-CA3A-E7AB997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sk-SK" b="1">
                <a:effectLst/>
                <a:ea typeface="Times New Roman" panose="02020603050405020304" pitchFamily="18" charset="0"/>
              </a:rPr>
              <a:t>Devízový trh</a:t>
            </a:r>
            <a:endParaRPr lang="sk-SK"/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145431C3-C8A8-6C22-E024-4FE2E82AB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85028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58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BB8384-5C97-E08D-CC14-0116A273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Devízový trh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F0F7D8-9658-3D58-BF7F-7D9EAF9C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sk-SK" b="1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Nástroje devízového trhu:</a:t>
            </a:r>
            <a:endParaRPr lang="sk-SK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sk-SK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sk-SK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promptné /spotové/ obchody – konverzie, arbitráže,</a:t>
            </a:r>
            <a:endParaRPr lang="sk-SK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>
                <a:effectLst/>
                <a:ea typeface="Times New Roman" panose="02020603050405020304" pitchFamily="18" charset="0"/>
              </a:rPr>
              <a:t>termínované obchody – forwardy, futurity, swapy a opcie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798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88E00E-99AB-79E1-D1E0-2FA74AE3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err="1"/>
              <a:t>Finan</a:t>
            </a:r>
            <a:r>
              <a:rPr lang="sk-SK" err="1"/>
              <a:t>čný</a:t>
            </a:r>
            <a:r>
              <a:rPr lang="sk-SK"/>
              <a:t> trh</a:t>
            </a:r>
            <a:endParaRPr lang="sk-SK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85BAFDD4-17C3-4556-D62F-EE68C02D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975"/>
              </a:spcAft>
            </a:pPr>
            <a:r>
              <a:rPr lang="sk-SK" sz="1100" b="1" u="sng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Finančný trh</a:t>
            </a:r>
            <a:r>
              <a:rPr lang="sk-SK" sz="1100" b="1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miesto, kde sa stretáva dopyt a ponuka po voľných finančných prostriedkoch.</a:t>
            </a:r>
          </a:p>
          <a:p>
            <a:pPr>
              <a:lnSpc>
                <a:spcPct val="90000"/>
              </a:lnSpc>
              <a:spcAft>
                <a:spcPts val="975"/>
              </a:spcAft>
            </a:pPr>
            <a:r>
              <a:rPr lang="sk-SK" sz="1100" b="1" u="sng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Úlohou finančného trhu</a:t>
            </a:r>
            <a:r>
              <a:rPr lang="sk-SK" sz="11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1100" b="1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 premiestňovať finančné prostriedky od subjektov, ktoré majú prebytok finančných prostriedkov k subjektom, ktoré majú nedostatok finančných prostriedkov</a:t>
            </a:r>
          </a:p>
          <a:p>
            <a:pPr marL="0" indent="0">
              <a:lnSpc>
                <a:spcPct val="90000"/>
              </a:lnSpc>
              <a:spcAft>
                <a:spcPts val="975"/>
              </a:spcAft>
              <a:buNone/>
            </a:pPr>
            <a:r>
              <a:rPr lang="sk-SK" sz="11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Presun finančných prostriedkov od veriteľov k dlžníkom sa uskutočňuje </a:t>
            </a:r>
            <a:r>
              <a:rPr lang="sk-SK" sz="1100" b="1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dvoma spôsobmi</a:t>
            </a:r>
            <a:r>
              <a:rPr lang="sk-SK" sz="11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975"/>
              </a:spcAft>
              <a:buFont typeface="+mj-lt"/>
              <a:buAutoNum type="arabicPeriod"/>
            </a:pPr>
            <a:r>
              <a:rPr lang="sk-SK" sz="1100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priamym financovaním</a:t>
            </a:r>
            <a:r>
              <a:rPr lang="sk-SK" sz="1100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– uskutočňuje sa na privátnom finančnom trhu. Dlžníci získavajú finančné prostriedky od veriteľov priamo a to tým, že predávajú svoje cenné papiere – emitujú ich</a:t>
            </a:r>
          </a:p>
          <a:p>
            <a:pPr marL="342900" indent="-342900">
              <a:lnSpc>
                <a:spcPct val="90000"/>
              </a:lnSpc>
              <a:spcAft>
                <a:spcPts val="975"/>
              </a:spcAft>
              <a:buFont typeface="+mj-lt"/>
              <a:buAutoNum type="arabicPeriod"/>
            </a:pPr>
            <a:r>
              <a:rPr lang="sk-SK" sz="1100" b="1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nepriamym financovaním</a:t>
            </a:r>
            <a:r>
              <a:rPr lang="sk-SK" sz="11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 uskutočňuje sa na sprostredkovateľskom finančnom trhu. Subjekty, ktoré majú prebytok finančných prostriedkov pri umiestňovaní finančných prostriedkov využívajú služby finančných sprostredkovateľov, ktorí uľahčujú príslušné transakcie, znižujú transakčné náklady a lepšie zvládajú riziko investovania ako jednotliví účastníci finančného trhu. Sprostredkovateľmi sú bankové a nebankové finančné inštitúcie.</a:t>
            </a:r>
            <a:endParaRPr lang="sk-SK" sz="11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975"/>
              </a:spcAft>
              <a:buFont typeface="+mj-lt"/>
              <a:buAutoNum type="arabicPeriod"/>
            </a:pPr>
            <a:endParaRPr lang="sk-SK" sz="11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975"/>
              </a:spcAft>
            </a:pPr>
            <a:endParaRPr lang="sk-SK" sz="11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975"/>
              </a:spcAft>
            </a:pPr>
            <a:endParaRPr lang="sk-SK" sz="1100" b="1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1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0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DFFDD8-F63B-7D3A-15B2-4F4A5A15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k-SK" b="1">
                <a:effectLst/>
                <a:ea typeface="Times New Roman" panose="02020603050405020304" pitchFamily="18" charset="0"/>
              </a:rPr>
              <a:t>Devízový trh</a:t>
            </a:r>
            <a:endParaRPr lang="sk-SK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0BB4791-E185-8E1B-B348-69A47307E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0917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13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D12AF-FC63-270F-1368-6C4D4DA3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Devízový trh</a:t>
            </a: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FB2559-96E9-C90C-8328-582C973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sk-SK" sz="1500" u="sng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 časového hľadiska</a:t>
            </a:r>
            <a:endParaRPr lang="sk-SK" sz="15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promptné devízové trhy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 promptné devízové obchody sa uskutočňujú s lehotou splatnosti 1 až 2 pracovné dni,</a:t>
            </a:r>
            <a:endParaRPr lang="sk-SK" sz="15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termínové devízové trhy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 termínové devízové obchody sa uskutočňujú s lehotou splatnosti nad 2 pracovné dni.</a:t>
            </a:r>
            <a:endParaRPr lang="sk-SK" sz="15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sk-SK" sz="1500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teritoriálneho hľadiska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devízové trhy jednotlivých štátov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medzinárodné trhy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Funkciou devízového trhu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je vyrovnávanie platieb medzi jednotlivými krajinami, zabezpečovanie úverov a poistenie voči devízovým rizikám – tzv. hedging.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</a:b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1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664D49-286F-0E3D-2F7C-FA308856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Pod </a:t>
            </a:r>
            <a:r>
              <a:rPr lang="sk-SK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trhom drahých kovov</a:t>
            </a:r>
            <a: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sk-SK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rozumieme najmä trh zlata, striebra, platiny, paládia, pričom najväčší význam má trh zlata.</a:t>
            </a:r>
          </a:p>
          <a:p>
            <a:endParaRPr lang="sk-SK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r>
              <a:rPr lang="sk-SK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Ponuku</a:t>
            </a:r>
            <a: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tvorí nová produkcia a predaje centrálnych bánk. </a:t>
            </a:r>
            <a:r>
              <a:rPr lang="sk-SK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Dopyt</a:t>
            </a:r>
            <a: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predstavujú nákupy na menové účely, priemyselné a umelecké spracovanie a tezauráciu. Obyvateľstvo môže kupovať zlato vo forme šperkov, klenotov či zlatých mincí.</a:t>
            </a:r>
            <a:b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</a:br>
            <a:endParaRPr lang="sk-SK">
              <a:solidFill>
                <a:srgbClr val="404040"/>
              </a:solidFill>
              <a:effectLst/>
              <a:ea typeface="Times New Roman" panose="02020603050405020304" pitchFamily="18" charset="0"/>
            </a:endParaRPr>
          </a:p>
          <a:p>
            <a:r>
              <a:rPr lang="sk-SK" b="1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Cena</a:t>
            </a:r>
            <a:r>
              <a:rPr lang="sk-SK">
                <a:solidFill>
                  <a:srgbClr val="404040"/>
                </a:solidFill>
                <a:effectLst/>
                <a:ea typeface="Times New Roman" panose="02020603050405020304" pitchFamily="18" charset="0"/>
              </a:rPr>
              <a:t> troyskej unce zlata je pohyblivá, v súčasnosti je 1400 USD za troyskú uncu.</a:t>
            </a:r>
          </a:p>
          <a:p>
            <a:endParaRPr lang="sk-SK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4F1E05-EE85-C3C5-D07D-2B6A2EE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3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Trh drahých kovov</a:t>
            </a:r>
            <a:endParaRPr lang="sk-SK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7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3BA787-FB9C-61D5-3FFF-B0EB928F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3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Trh drahých kovov</a:t>
            </a:r>
            <a:endParaRPr lang="sk-SK" sz="300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FAA096-B5C0-C111-1856-9E4D20A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sk-SK" sz="1500" b="1" u="sng">
                <a:effectLst/>
                <a:ea typeface="Times New Roman" panose="02020603050405020304" pitchFamily="18" charset="0"/>
              </a:rPr>
              <a:t>Členenie trhu drahých kovov:</a:t>
            </a:r>
            <a:endParaRPr lang="sk-SK" sz="1500"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50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sk-SK" sz="1500" u="sng">
                <a:effectLst/>
                <a:ea typeface="Times New Roman" panose="02020603050405020304" pitchFamily="18" charset="0"/>
              </a:rPr>
              <a:t>z hľadiska opakovanosti obchodovania</a:t>
            </a:r>
            <a:endParaRPr lang="sk-SK" sz="150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effectLst/>
                <a:ea typeface="Times New Roman" panose="02020603050405020304" pitchFamily="18" charset="0"/>
              </a:rPr>
              <a:t>primárny trh</a:t>
            </a:r>
            <a:r>
              <a:rPr lang="sk-SK" sz="1500">
                <a:effectLst/>
                <a:ea typeface="Times New Roman" panose="02020603050405020304" pitchFamily="18" charset="0"/>
              </a:rPr>
              <a:t> – predstavuje ho nová produkcia, producenti na tomto trhu predávajú drahé kovy bankám a obchodníkom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effectLst/>
                <a:ea typeface="Times New Roman" panose="02020603050405020304" pitchFamily="18" charset="0"/>
              </a:rPr>
              <a:t>sekundárny trh</a:t>
            </a:r>
            <a:r>
              <a:rPr lang="sk-SK" sz="1500">
                <a:effectLst/>
                <a:ea typeface="Times New Roman" panose="02020603050405020304" pitchFamily="18" charset="0"/>
              </a:rPr>
              <a:t> – banky a obchodníci na ňom predávajú drahé kovy konečným klientom a investorom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sz="1500">
                <a:effectLst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sk-SK" sz="1500" u="sng">
                <a:effectLst/>
                <a:ea typeface="Times New Roman" panose="02020603050405020304" pitchFamily="18" charset="0"/>
              </a:rPr>
              <a:t>z časového hľadiska</a:t>
            </a:r>
            <a:endParaRPr lang="sk-SK" sz="150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effectLst/>
                <a:ea typeface="Times New Roman" panose="02020603050405020304" pitchFamily="18" charset="0"/>
              </a:rPr>
              <a:t>promptné obchody</a:t>
            </a:r>
            <a:endParaRPr lang="sk-SK" sz="150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effectLst/>
                <a:ea typeface="Times New Roman" panose="02020603050405020304" pitchFamily="18" charset="0"/>
              </a:rPr>
              <a:t>termínové obchody</a:t>
            </a:r>
            <a:endParaRPr lang="sk-SK" sz="1500">
              <a:effectLst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500"/>
          </a:p>
        </p:txBody>
      </p:sp>
    </p:spTree>
    <p:extLst>
      <p:ext uri="{BB962C8B-B14F-4D97-AF65-F5344CB8AC3E}">
        <p14:creationId xmlns:p14="http://schemas.microsoft.com/office/powerpoint/2010/main" val="1979320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97EB9B-B7E0-C8DF-0989-7A1D0A12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>
                <a:solidFill>
                  <a:schemeClr val="tx1"/>
                </a:solidFill>
              </a:rPr>
              <a:t>Členenie Finančného trhu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0B8D5E-BEDD-22F5-CE0E-1254DDE3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sk-SK" sz="1500" b="1" i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Finančný trh možno členiť z viacerých hľadísk:</a:t>
            </a:r>
          </a:p>
          <a:p>
            <a:pPr>
              <a:lnSpc>
                <a:spcPct val="90000"/>
              </a:lnSpc>
            </a:pP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sk-SK" sz="1500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časového hľadiska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peňažný trh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– trh s krátkodobými finančnými nástrojmi,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kapitálový trh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– trh so strednodobými a dlhodobými finančnými nástrojmi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sk-SK" sz="1500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hľadiska opakovanosti obchodovania s cennými papiermi</a:t>
            </a:r>
            <a:endParaRPr lang="sk-SK" sz="15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primárny trh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- obchoduje sa na ňom s novými cennými papiermi /ktoré sú na trhu po prvýkrát/ práve emitovanými. Emitent cenných papierov tu získava prostriedky na investovanie.</a:t>
            </a:r>
          </a:p>
          <a:p>
            <a:pPr marL="342900" lvl="0" indent="-342900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5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sekundárny trh</a:t>
            </a:r>
            <a:r>
              <a:rPr lang="sk-SK" sz="15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– je to trh starých cenných papierov, obchoduje sa na ňom už s emitovanými cennými papiermi. Emitent cenných papierov už na tomto trhu nezískava ďalšie prostriedky. Hlavnou úlohou sekundárneho trhu je zabezpečenie likvidity cenných papierov a určenie cien cenných papierov, ktoré emitent predáva na primárnom trhu. </a:t>
            </a:r>
          </a:p>
          <a:p>
            <a:pPr>
              <a:lnSpc>
                <a:spcPct val="90000"/>
              </a:lnSpc>
            </a:pPr>
            <a:endParaRPr lang="sk-SK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1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3549B-28D4-28C1-81B2-3348755C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>
                <a:solidFill>
                  <a:schemeClr val="tx1"/>
                </a:solidFill>
              </a:rPr>
              <a:t>Členenie Finančného trhu</a:t>
            </a: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058975-4309-EA69-A5CD-4269429D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 startAt="3"/>
              <a:tabLst>
                <a:tab pos="457200" algn="l"/>
              </a:tabLst>
            </a:pPr>
            <a:r>
              <a:rPr lang="sk-SK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vecného /predmetového hľadiska/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peňažný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kapitálový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devízový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trh zlata a drahých kovov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poistný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457200"/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sk-SK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hľadiska organizovanosti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organizovaný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neorganizovaný – bankovou formou, burzovou formou </a:t>
            </a:r>
          </a:p>
          <a:p>
            <a:pPr marL="457200"/>
            <a:endParaRPr lang="sk-SK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1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0A99CF-3A25-F77F-2C6F-4D2DC6E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>
                <a:solidFill>
                  <a:schemeClr val="tx1"/>
                </a:solidFill>
              </a:rPr>
              <a:t>Členenie Finančného trhu</a:t>
            </a: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614730-C313-1408-00AD-8A08208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 startAt="5"/>
              <a:tabLst>
                <a:tab pos="457200" algn="l"/>
              </a:tabLst>
            </a:pPr>
            <a:r>
              <a:rPr lang="sk-SK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hľadiska účastníkov na finančnom trhu, resp. inštitúcií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bankový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medzibankový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mimobankový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457200"/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sk-SK" b="1" u="sng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z teritoriálneho hľadiska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národný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medzinárodný trh</a:t>
            </a:r>
            <a:endParaRPr lang="sk-SK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7728-43C9-4CFC-656A-276F5925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Alex Hajas 3.B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78E6A-9FF2-3831-214D-28B88876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170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CBBD30-5E95-DC7E-3863-C88FAC7C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sk-SK" b="1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Súčasti finančného trhu </a:t>
            </a:r>
            <a:endParaRPr lang="sk-SK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ACBBCE6-E03C-467D-2304-F48FCB4D1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3287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51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C2D38-FD4D-AD7F-F992-6BB6BC01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sk-SK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Funkcie finančného trhu</a:t>
            </a:r>
            <a:endParaRPr lang="sk-SK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8B9CB291-BD1D-9D11-634D-C886ABEC7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70109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82D1F-6306-5A52-C0E2-36D93768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sk-SK">
                <a:effectLst/>
                <a:ea typeface="Times New Roman" panose="02020603050405020304" pitchFamily="18" charset="0"/>
              </a:rPr>
              <a:t> </a:t>
            </a:r>
            <a:r>
              <a:rPr lang="sk-SK" b="1">
                <a:effectLst/>
                <a:ea typeface="Times New Roman" panose="02020603050405020304" pitchFamily="18" charset="0"/>
              </a:rPr>
              <a:t>Segmenty finančného trhu :</a:t>
            </a:r>
            <a:endParaRPr lang="sk-SK"/>
          </a:p>
        </p:txBody>
      </p:sp>
      <p:graphicFrame>
        <p:nvGraphicFramePr>
          <p:cNvPr id="14" name="Zástupný objekt pre obsah 2">
            <a:extLst>
              <a:ext uri="{FF2B5EF4-FFF2-40B4-BE49-F238E27FC236}">
                <a16:creationId xmlns:a16="http://schemas.microsoft.com/office/drawing/2014/main" id="{4B49A65D-E95E-D5DE-48F9-0913065F7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0508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08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9F50D4-51A9-3368-3C0F-C2B966F2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sk-SK" sz="3000" b="1" kern="18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endParaRPr lang="sk-SK" sz="3000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D2C0D0-5471-800C-62D9-64E967F0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36" y="430100"/>
            <a:ext cx="6506646" cy="49848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sk-SK" sz="1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r>
              <a:rPr lang="sk-SK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trh, na ktorom sa stretávajú banky a iné finančné inštitúcie, aby nakúpili alebo predali krátkodobé finančné nástroje /so splatnosťou do 1 roka/ ako napríklad krátkodobé úvery a pôžičky, cenné papiere, valuty, devízy a podobne. </a:t>
            </a:r>
          </a:p>
          <a:p>
            <a:pPr>
              <a:lnSpc>
                <a:spcPct val="90000"/>
              </a:lnSpc>
            </a:pPr>
            <a:endParaRPr lang="sk-SK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 uspokojuje predovšetkým krátkodobé hotovostné požiadavky.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sk-SK" sz="1400" b="1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400" b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Subjekty peňažného trhu:</a:t>
            </a: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štát</a:t>
            </a: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peňažné inštitúcie</a:t>
            </a: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orgány verejného sektora</a:t>
            </a: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podniky a spoločnosti</a:t>
            </a: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obyvateľstvo </a:t>
            </a:r>
            <a:r>
              <a:rPr lang="sk-SK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/v obmedzenej miere/</a:t>
            </a:r>
            <a:br>
              <a:rPr lang="sk-SK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124861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620C1D-11D1-EFCD-1E11-3756AF73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k-SK" b="1" kern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endParaRPr lang="sk-SK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Zástupný objekt pre obsah 2">
            <a:extLst>
              <a:ext uri="{FF2B5EF4-FFF2-40B4-BE49-F238E27FC236}">
                <a16:creationId xmlns:a16="http://schemas.microsoft.com/office/drawing/2014/main" id="{0540ADD5-1672-0E3A-D88D-50FAFE94B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9440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363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E124007-0DA4-880D-6FE2-19B0EB4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sk-SK" b="1" kern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9CCF19-6300-088F-A2F9-9E70574B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sk-SK" sz="1300" b="1" u="sng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Charakteristické znaky nástrojov peňažného trhu: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vysoký stupeň likvidity,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nízke riziko,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menšie cenové výkyvy,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nižšie výnosy,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30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väčšia stálosť cien.</a:t>
            </a:r>
            <a:endParaRPr lang="sk-SK" sz="1300">
              <a:solidFill>
                <a:srgbClr val="40404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sk-SK" sz="13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3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D06E00-A92E-3879-F2A3-3C85588D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 b="1" kern="180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Peňažný trh</a:t>
            </a:r>
            <a:endParaRPr lang="sk-SK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87BF64-95BD-0E22-76DD-815496C5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Cenou</a:t>
            </a: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na peňažnom trhu je </a:t>
            </a: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úrok</a:t>
            </a: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Výška úroku sa určuje na základe ponuky a dopytu po peňažnom kapitáli, ale je tiež dôsledkom menovej politiky štátu.</a:t>
            </a:r>
            <a:b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Úroková miera /úroková sadzba/</a:t>
            </a: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vyjadrenie úroku v percentách z hodnoty kapitálu za určité obdobie.</a:t>
            </a:r>
            <a:endParaRPr lang="sk-SK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sk-SK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k-SK" b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Nominálna úroková miera</a:t>
            </a:r>
            <a:r>
              <a:rPr lang="sk-SK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je vyjadrená v percentách a znamená množstvo peňazí, ktoré musíme zaplatiť za požičanú sumu /ak si peniaze požičiavame od niekoho/, resp. ktoré dosiahneme ako výnos /ak si niekto požičiava peniaze od nás/.</a:t>
            </a:r>
            <a:endParaRPr lang="sk-SK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b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Reálna úroková miera</a:t>
            </a:r>
            <a:r>
              <a:rPr lang="sk-SK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 je korigovaná o mieru inflácie.</a:t>
            </a:r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6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87</TotalTime>
  <Words>1624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Gill Sans MT</vt:lpstr>
      <vt:lpstr>Symbol</vt:lpstr>
      <vt:lpstr>Times New Roman</vt:lpstr>
      <vt:lpstr>Balík</vt:lpstr>
      <vt:lpstr>Finančný trh</vt:lpstr>
      <vt:lpstr>Finančný trh</vt:lpstr>
      <vt:lpstr>Súčasti finančného trhu </vt:lpstr>
      <vt:lpstr>Funkcie finančného trhu</vt:lpstr>
      <vt:lpstr> Segmenty finančného trhu :</vt:lpstr>
      <vt:lpstr>Peňažný trh</vt:lpstr>
      <vt:lpstr>Peňažný trh</vt:lpstr>
      <vt:lpstr>Peňažný trh</vt:lpstr>
      <vt:lpstr>Peňažný trh</vt:lpstr>
      <vt:lpstr>Peňažný trh</vt:lpstr>
      <vt:lpstr>Kapitálový trh</vt:lpstr>
      <vt:lpstr>Kapitálový trh</vt:lpstr>
      <vt:lpstr>Kapitálový trh</vt:lpstr>
      <vt:lpstr>Kapitálový trh</vt:lpstr>
      <vt:lpstr>Poistný trh</vt:lpstr>
      <vt:lpstr>Poistný trh</vt:lpstr>
      <vt:lpstr>Devízový trh</vt:lpstr>
      <vt:lpstr>Devízový trh</vt:lpstr>
      <vt:lpstr>Devízový trh</vt:lpstr>
      <vt:lpstr>Devízový trh</vt:lpstr>
      <vt:lpstr>Devízový trh</vt:lpstr>
      <vt:lpstr>Trh drahých kovov</vt:lpstr>
      <vt:lpstr>Trh drahých kovov</vt:lpstr>
      <vt:lpstr>Členenie Finančného trhu</vt:lpstr>
      <vt:lpstr>Členenie Finančného trhu</vt:lpstr>
      <vt:lpstr>Členenie Finančného trhu</vt:lpstr>
      <vt:lpstr>Dakujem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Finančný trh</dc:title>
  <dc:creator>Alex.hajas@spsehalova.sk</dc:creator>
  <cp:lastModifiedBy>Alex Hajas</cp:lastModifiedBy>
  <cp:revision>3</cp:revision>
  <dcterms:created xsi:type="dcterms:W3CDTF">2023-02-15T14:56:22Z</dcterms:created>
  <dcterms:modified xsi:type="dcterms:W3CDTF">2023-02-15T19:59:34Z</dcterms:modified>
</cp:coreProperties>
</file>