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23C-8556-6667-1C61-3896185D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03C-A03B-1EE1-A41E-408CB312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28E4-55A5-A088-58A4-C041711F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C5B5-806C-4C22-E4D5-36A9F057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A74B-84DF-6AF8-393A-3E1AC521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64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4016-C467-C95A-4124-423889CB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EC92-1E80-BF32-A1DC-96A30D7D8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450D-0A29-B851-BF58-5E082621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0BD8-10C1-AF8A-415C-A1B3718A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4C4B-1B2C-341B-0C37-3AED748B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623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40F3D-F451-5863-5FC6-5212F7385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0D473-9A53-9ED9-0959-CCC7FBEC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9C4D-02A8-1CAA-A7B8-31CDFC7D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B6EB-B17B-381F-4871-5C4A83B1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F58F-1CB3-520E-3ACD-86640275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93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1222-B432-C54C-C6B5-F36E2DC6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C252-7523-6FA8-EA26-35E52F4D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BE70-5CFC-DB1A-4DFA-6A72FBE4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3D0A-9FCA-D4C7-596F-4C99DEFA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C5D2-2A09-093E-FD5B-53F46D58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02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28A8-8A08-2C42-6340-37EF53A7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08C5-5BF4-9C19-F2EF-4F5D41CA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5F88-70F1-C63D-50AA-7BCB243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54EF-E27F-584D-9132-B6D15A69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61F3-5DAE-CFCF-7DE0-05284F32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85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D9C8-D474-9342-8711-B5B1EA4E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CE39-234A-1FBF-F099-15051C3A6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5734B-63A6-4428-0A64-DF7F20A3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0598-15F7-A526-0381-B669BF0B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3A8D8-DB04-7280-A2B9-4D46D6B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4D24-955F-4AF5-BD64-31DCDFEA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981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FE17-7ED8-2C26-99DF-A040F175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CE03-9073-C8A4-0C7E-59A93EFD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993E-E828-7CB6-657A-E2F0B997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C5764-CE38-E552-DEEA-0500766F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BD0FC-6C99-1AAD-9025-F78E8CC40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B02D1-8188-9DE4-D394-2A19F11D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57C29-7834-81EE-3DB4-0CD7141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ADC32-BA3D-8E13-E0E9-50743671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39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A772-2D20-C266-58E5-C3C380A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E5998-ACB7-3C38-0EC1-7BAA4414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A70F3-AB13-F811-3A62-D96D9835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8AED-88FE-84EC-B087-8F105797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53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AD6CA-B0E7-27A0-1113-1BEDCB93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32040-601D-9DA3-5869-B685FDF2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BE3A3-B08B-35DF-9794-460D32F2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25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13BF-A810-993B-0028-C8A39D91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31E7-363E-1797-CE38-294E18AB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4B6F-80AE-E2FD-6092-36201422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566B-C025-8A44-8B44-F609256C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BA68-D08E-8739-BC86-63A24B5E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05E4-6A45-BCE1-659A-79CE5465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64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5059-E169-55B9-6D7D-C7B52B9B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4263A-FD08-BAAE-19A6-40FCA65B2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065A8-389E-3B4E-A76D-67BC83D2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20F34-589E-5496-C2A6-B05D7367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7169-B4D5-9D1B-1D09-FE20CD0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DEE0-83B4-FFEC-D414-6A640D54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4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74435-231F-EF5A-8CBD-3828CBD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E9B8-C3F5-2C6B-27BE-E03AC2BB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3A91-D383-CFF4-8AA3-21E8B5DFF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0B8E-29FC-444E-B944-25875D57BD46}" type="datetimeFigureOut">
              <a:rPr lang="sk-SK" smtClean="0"/>
              <a:t>7. 11. 2022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2D03-F226-9EF9-5E81-0719C9E50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3AF4-6D06-5427-222D-F02526F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614B-8CD9-4B0C-A838-1DA47668D9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496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Marketing? - Principles, Types &amp; Scope | Feedough">
            <a:extLst>
              <a:ext uri="{FF2B5EF4-FFF2-40B4-BE49-F238E27FC236}">
                <a16:creationId xmlns:a16="http://schemas.microsoft.com/office/drawing/2014/main" id="{E81BEB95-FA53-3C2E-6563-5EF282010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" b="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FB6109-5640-7D6D-94CE-DF66D88A6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Reklama a ďalšie formy komunikácie podniku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7424-AD9C-DD14-3992-93A3EBF12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Alex Hajas 3.B</a:t>
            </a:r>
          </a:p>
        </p:txBody>
      </p:sp>
    </p:spTree>
    <p:extLst>
      <p:ext uri="{BB962C8B-B14F-4D97-AF65-F5344CB8AC3E}">
        <p14:creationId xmlns:p14="http://schemas.microsoft.com/office/powerpoint/2010/main" val="293715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y You Need To Review Your Marketing Strategy After Quarter 1">
            <a:extLst>
              <a:ext uri="{FF2B5EF4-FFF2-40B4-BE49-F238E27FC236}">
                <a16:creationId xmlns:a16="http://schemas.microsoft.com/office/drawing/2014/main" id="{44757C8C-8759-4A9E-F9DA-EFD55A59C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5" b="103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DB169-94C8-9C47-F61A-9335C20D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Reklama a ďalšie formy komunikácie podniku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AB53-2E82-EDFB-C8ED-1266784E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>
                <a:solidFill>
                  <a:srgbClr val="FFFFFF"/>
                </a:solidFill>
              </a:rPr>
              <a:t>Komunikačná politika podniku informuje zákazníkov a ovplyvňuje ich správanie, s cieľom predať ich produkty.</a:t>
            </a:r>
          </a:p>
          <a:p>
            <a:endParaRPr lang="sk-SK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sk-SK">
                <a:solidFill>
                  <a:srgbClr val="FFFFFF"/>
                </a:solidFill>
              </a:rPr>
              <a:t>Cieľ komunikačnej politiky:</a:t>
            </a:r>
          </a:p>
          <a:p>
            <a:r>
              <a:rPr lang="sk-SK">
                <a:solidFill>
                  <a:srgbClr val="FFFFFF"/>
                </a:solidFill>
              </a:rPr>
              <a:t>informovať, oboznamovať, vyzdvihovať úžitok, kvalitu , použitie   produktu,</a:t>
            </a:r>
          </a:p>
          <a:p>
            <a:r>
              <a:rPr lang="sk-SK">
                <a:solidFill>
                  <a:srgbClr val="FFFFFF"/>
                </a:solidFill>
              </a:rPr>
              <a:t>počúvať, prijímať podnety a požiadavky zákazníkov a reagovať na ne.</a:t>
            </a:r>
          </a:p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9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8C7E-E3A7-2517-F46D-41FEAC2E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sk-SK" sz="3600"/>
              <a:t>Formy Komunikacie</a:t>
            </a:r>
          </a:p>
        </p:txBody>
      </p:sp>
      <p:pic>
        <p:nvPicPr>
          <p:cNvPr id="5126" name="Picture 6" descr="Marketing Vectors &amp; Illustrations for Free Download | Freepik">
            <a:extLst>
              <a:ext uri="{FF2B5EF4-FFF2-40B4-BE49-F238E27FC236}">
                <a16:creationId xmlns:a16="http://schemas.microsoft.com/office/drawing/2014/main" id="{E3DEE1F0-C516-02C2-DF5C-8CC945EF5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7" b="1814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6CDF-F393-A597-632D-F104191F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1800"/>
              <a:t>Firma komunikuje niekolkými spôsobmi, zakladnimy formami komunikacie su:</a:t>
            </a:r>
          </a:p>
          <a:p>
            <a:r>
              <a:rPr lang="sk-SK" sz="1800"/>
              <a:t>	reklama</a:t>
            </a:r>
          </a:p>
          <a:p>
            <a:r>
              <a:rPr lang="sk-SK" sz="1800"/>
              <a:t>	podpora predaja</a:t>
            </a:r>
          </a:p>
          <a:p>
            <a:r>
              <a:rPr lang="sk-SK" sz="1800"/>
              <a:t>	osobný predaj</a:t>
            </a:r>
          </a:p>
          <a:p>
            <a:r>
              <a:rPr lang="sk-SK" sz="1800"/>
              <a:t>	práca s verejnosťou</a:t>
            </a:r>
          </a:p>
          <a:p>
            <a:r>
              <a:rPr lang="sk-SK" sz="1800"/>
              <a:t>	práca s verejnosťou</a:t>
            </a:r>
          </a:p>
          <a:p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767950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How to Create an Effective Digital Marketing Strategy">
            <a:extLst>
              <a:ext uri="{FF2B5EF4-FFF2-40B4-BE49-F238E27FC236}">
                <a16:creationId xmlns:a16="http://schemas.microsoft.com/office/drawing/2014/main" id="{322C3890-AB67-FCC3-1728-5FDA1C68E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4F2BC-0ED3-3F8A-0669-FCF16EC7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0"/>
            <a:ext cx="10515600" cy="13255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Reklama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8866-347A-2DB8-5945-2FC8E75F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80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000" dirty="0">
                <a:solidFill>
                  <a:srgbClr val="FFFFFF"/>
                </a:solidFill>
              </a:rPr>
              <a:t>Reklama je cieľavedomé komunikačné pôsobenie na potenciálnych zákazníkov. Zameriava sa na sprostredkovanie informácií, vyvolanie určitej predstavy, dojmu a podobne.</a:t>
            </a:r>
          </a:p>
          <a:p>
            <a:pPr marL="0" indent="0">
              <a:buNone/>
            </a:pPr>
            <a:r>
              <a:rPr lang="sk-SK" sz="1000" dirty="0">
                <a:solidFill>
                  <a:srgbClr val="FF0000"/>
                </a:solidFill>
              </a:rPr>
              <a:t>Úlohy reklamy:</a:t>
            </a:r>
          </a:p>
          <a:p>
            <a:r>
              <a:rPr lang="sk-SK" sz="1000" dirty="0">
                <a:solidFill>
                  <a:srgbClr val="FFFFFF"/>
                </a:solidFill>
              </a:rPr>
              <a:t>upútať pozornosť na produkt,</a:t>
            </a:r>
          </a:p>
          <a:p>
            <a:r>
              <a:rPr lang="sk-SK" sz="1000" dirty="0">
                <a:solidFill>
                  <a:srgbClr val="FFFFFF"/>
                </a:solidFill>
              </a:rPr>
              <a:t>vyvolať trvalejší záujem o produkt,</a:t>
            </a:r>
          </a:p>
          <a:p>
            <a:r>
              <a:rPr lang="sk-SK" sz="1000" dirty="0">
                <a:solidFill>
                  <a:srgbClr val="FFFFFF"/>
                </a:solidFill>
              </a:rPr>
              <a:t>vzbudiť u potenciálneho zákazníka potrebu vlastniť produkt</a:t>
            </a:r>
          </a:p>
          <a:p>
            <a:r>
              <a:rPr lang="sk-SK" sz="1000" dirty="0">
                <a:solidFill>
                  <a:srgbClr val="FFFFFF"/>
                </a:solidFill>
              </a:rPr>
              <a:t>priviesť zákazníka ku kúpe produktu</a:t>
            </a:r>
          </a:p>
          <a:p>
            <a:r>
              <a:rPr lang="sk-SK" sz="1000" dirty="0">
                <a:solidFill>
                  <a:srgbClr val="FFFFFF"/>
                </a:solidFill>
              </a:rPr>
              <a:t>uspokojiť zákazníka tak, aby sa stal stálym zákazníkom</a:t>
            </a:r>
          </a:p>
          <a:p>
            <a:pPr marL="0" indent="0">
              <a:buNone/>
            </a:pPr>
            <a:r>
              <a:rPr lang="sk-SK" sz="1000" dirty="0">
                <a:solidFill>
                  <a:srgbClr val="FF0000"/>
                </a:solidFill>
              </a:rPr>
              <a:t>Výhody reklamy:</a:t>
            </a:r>
          </a:p>
          <a:p>
            <a:r>
              <a:rPr lang="sk-SK" sz="1000" dirty="0">
                <a:solidFill>
                  <a:srgbClr val="FFFFFF"/>
                </a:solidFill>
              </a:rPr>
              <a:t>oslovuje široký okruh spotrebiteľov,</a:t>
            </a:r>
          </a:p>
          <a:p>
            <a:r>
              <a:rPr lang="sk-SK" sz="1000" dirty="0">
                <a:solidFill>
                  <a:srgbClr val="FFFFFF"/>
                </a:solidFill>
              </a:rPr>
              <a:t>umožňuje pútavé propagovanie produktu /pomocou umeleckého stvárnenia písma, zvuku, farieb.../</a:t>
            </a:r>
          </a:p>
          <a:p>
            <a:pPr marL="0" indent="0">
              <a:buNone/>
            </a:pPr>
            <a:r>
              <a:rPr lang="sk-SK" sz="1000" dirty="0">
                <a:solidFill>
                  <a:srgbClr val="FFFFFF"/>
                </a:solidFill>
              </a:rPr>
              <a:t>Nevýhody reklamy:</a:t>
            </a:r>
          </a:p>
          <a:p>
            <a:r>
              <a:rPr lang="sk-SK" sz="1000" dirty="0">
                <a:solidFill>
                  <a:srgbClr val="FFFFFF"/>
                </a:solidFill>
              </a:rPr>
              <a:t>je neosobná, nie je taká presvedčivá ako napríklad osobný predaj,</a:t>
            </a:r>
          </a:p>
          <a:p>
            <a:r>
              <a:rPr lang="sk-SK" sz="1000" dirty="0">
                <a:solidFill>
                  <a:srgbClr val="FFFFFF"/>
                </a:solidFill>
              </a:rPr>
              <a:t>ide o jednosmernú komunikáciu, spotrebitelia jej nemusia venovať pozornosť</a:t>
            </a:r>
          </a:p>
          <a:p>
            <a:pPr marL="0" indent="0">
              <a:buNone/>
            </a:pPr>
            <a:r>
              <a:rPr lang="sk-SK" sz="1000" dirty="0">
                <a:solidFill>
                  <a:srgbClr val="FF0000"/>
                </a:solidFill>
              </a:rPr>
              <a:t>Ciele reklamy:</a:t>
            </a:r>
          </a:p>
          <a:p>
            <a:r>
              <a:rPr lang="sk-SK" sz="1000" dirty="0">
                <a:solidFill>
                  <a:srgbClr val="FFFFFF"/>
                </a:solidFill>
              </a:rPr>
              <a:t>ekonomické ciele – sú zamerané na zvýšenie objemu predaja produktu, na časové rozloženie objemu predaja a podobne,</a:t>
            </a:r>
          </a:p>
          <a:p>
            <a:r>
              <a:rPr lang="sk-SK" sz="1000" dirty="0">
                <a:solidFill>
                  <a:srgbClr val="FFFFFF"/>
                </a:solidFill>
              </a:rPr>
              <a:t>komunikačné ciele – sú zamerané na sprostredkovanie informácií, vyvolanie predstavy, podporu túžby vlastniť produkt a podobne,</a:t>
            </a:r>
          </a:p>
          <a:p>
            <a:pPr marL="0" indent="0">
              <a:buNone/>
            </a:pPr>
            <a:r>
              <a:rPr lang="sk-SK" sz="1000" dirty="0">
                <a:solidFill>
                  <a:srgbClr val="FF0000"/>
                </a:solidFill>
              </a:rPr>
              <a:t>Pri reklame je dôležité určiť:</a:t>
            </a:r>
          </a:p>
          <a:p>
            <a:r>
              <a:rPr lang="sk-SK" sz="1000" dirty="0">
                <a:solidFill>
                  <a:srgbClr val="FFFFFF"/>
                </a:solidFill>
              </a:rPr>
              <a:t>objekt reklamy,</a:t>
            </a:r>
          </a:p>
          <a:p>
            <a:r>
              <a:rPr lang="sk-SK" sz="1000" dirty="0">
                <a:solidFill>
                  <a:srgbClr val="FFFFFF"/>
                </a:solidFill>
              </a:rPr>
              <a:t>cieľovú skupinu – príjemcu reklamy</a:t>
            </a:r>
          </a:p>
          <a:p>
            <a:r>
              <a:rPr lang="sk-SK" sz="1000" dirty="0">
                <a:solidFill>
                  <a:srgbClr val="FFFFFF"/>
                </a:solidFill>
              </a:rPr>
              <a:t>zadávateľa reklamy</a:t>
            </a:r>
          </a:p>
          <a:p>
            <a:r>
              <a:rPr lang="sk-SK" sz="1000" dirty="0">
                <a:solidFill>
                  <a:srgbClr val="FFFFFF"/>
                </a:solidFill>
              </a:rPr>
              <a:t>reklamné prostriedky a reklamné nosiče – médiá</a:t>
            </a:r>
          </a:p>
        </p:txBody>
      </p:sp>
    </p:spTree>
    <p:extLst>
      <p:ext uri="{BB962C8B-B14F-4D97-AF65-F5344CB8AC3E}">
        <p14:creationId xmlns:p14="http://schemas.microsoft.com/office/powerpoint/2010/main" val="227248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Digital Marketing: The User Journey | Tech Hounds">
            <a:extLst>
              <a:ext uri="{FF2B5EF4-FFF2-40B4-BE49-F238E27FC236}">
                <a16:creationId xmlns:a16="http://schemas.microsoft.com/office/drawing/2014/main" id="{53F06743-D901-BF9C-E53C-E8E507DD7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r="30329" b="4674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96938-A61C-7B4D-6D77-06383A0B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sk-SK" sz="2800"/>
              <a:t>Ďalšie formy komunikácie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D880-592E-3B44-D4E9-79F2C809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750142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1100" dirty="0"/>
              <a:t>Politika podniku zameraná na informovanie zákazníkov a ovplyvňovanie ich správania, s cieľom predať produkty sa nazýva komunikačná politika podniku.</a:t>
            </a:r>
          </a:p>
          <a:p>
            <a:pPr marL="0" indent="0">
              <a:buNone/>
            </a:pPr>
            <a:r>
              <a:rPr lang="sk-SK" sz="1100" dirty="0"/>
              <a:t>Jej cieľom je informovať, oboznamovať, vyzdvihovať úžitok, kvalitu, použitie produktu, ale aj počúvať, prijímať podnety a požiadavky zákazníkov a reagovať na ne.</a:t>
            </a:r>
          </a:p>
          <a:p>
            <a:pPr marL="0" indent="0">
              <a:buNone/>
            </a:pPr>
            <a:r>
              <a:rPr lang="sk-SK" sz="1100" dirty="0"/>
              <a:t>Podpora predaja /Sales Promotion/ predstavuje krátkodobé podnety, ktoré zvýšia nákup alebo predaj produktov.</a:t>
            </a:r>
          </a:p>
          <a:p>
            <a:pPr marL="0" indent="0">
              <a:buNone/>
            </a:pPr>
            <a:r>
              <a:rPr lang="sk-SK" sz="1100" dirty="0"/>
              <a:t>Na podporu predaja podniky môžu využívať rôzne akcie, ako napríklad:</a:t>
            </a:r>
          </a:p>
          <a:p>
            <a:pPr marL="0" indent="0">
              <a:buNone/>
            </a:pPr>
            <a:r>
              <a:rPr lang="sk-SK" sz="1100" dirty="0"/>
              <a:t> • prezentácia tovaru priamo v predajni, stojany s tovarom, oslovenie zákazníkov v predajni, ochutnávky,    spotrebiteľské súťaže, kupóny, zľavy, vernostné karty, vernostné programy, vzorky zdarma, darčeky a iné.</a:t>
            </a:r>
          </a:p>
          <a:p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15282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on't Let Digital Marketing Mistakes Derail Your Business">
            <a:extLst>
              <a:ext uri="{FF2B5EF4-FFF2-40B4-BE49-F238E27FC236}">
                <a16:creationId xmlns:a16="http://schemas.microsoft.com/office/drawing/2014/main" id="{172AA9FB-3087-8023-A6F8-47303F22F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b="14092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17D6-8636-0E59-D004-DCA27786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/>
              <a:t>Práca s verejnosťou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7E65-E656-8CA4-97AE-744F638F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300"/>
              <a:t>Práca s verejnosťou /Public relations/ sa zameriava na vytváranie a pestovanie dobrých vzťahov s verejnosťou. Zameriava sa na podnik ako celok.</a:t>
            </a:r>
          </a:p>
          <a:p>
            <a:pPr marL="0" indent="0">
              <a:buNone/>
            </a:pPr>
            <a:endParaRPr lang="sk-SK" sz="1300"/>
          </a:p>
          <a:p>
            <a:pPr marL="0" indent="0">
              <a:buNone/>
            </a:pPr>
            <a:r>
              <a:rPr lang="sk-SK" sz="1300"/>
              <a:t> Cieľom práce s verejnosťou je:</a:t>
            </a:r>
          </a:p>
          <a:p>
            <a:pPr marL="0" indent="0">
              <a:buNone/>
            </a:pPr>
            <a:r>
              <a:rPr lang="sk-SK" sz="1300"/>
              <a:t>•	zvýšiť informovanosť verejnosti o podniku,</a:t>
            </a:r>
          </a:p>
          <a:p>
            <a:pPr marL="0" indent="0">
              <a:buNone/>
            </a:pPr>
            <a:r>
              <a:rPr lang="sk-SK" sz="1300"/>
              <a:t>•	vytvárať a pestovať dobré vzťahy s verejnosťou,</a:t>
            </a:r>
          </a:p>
          <a:p>
            <a:pPr marL="0" indent="0">
              <a:buNone/>
            </a:pPr>
            <a:r>
              <a:rPr lang="sk-SK" sz="1300"/>
              <a:t>•	zvýšiť dôveru verejnosti k podniku a jeho produktom,</a:t>
            </a:r>
          </a:p>
          <a:p>
            <a:pPr marL="0" indent="0">
              <a:buNone/>
            </a:pPr>
            <a:r>
              <a:rPr lang="sk-SK" sz="1300"/>
              <a:t>•	budovať pozitívny imidž podniku,</a:t>
            </a:r>
          </a:p>
          <a:p>
            <a:pPr marL="0" indent="0">
              <a:buNone/>
            </a:pPr>
            <a:r>
              <a:rPr lang="sk-SK" sz="1300"/>
              <a:t>•	okamžite a pradivo vysvetľovať udalosti, ktoré ohrozujú dobrú povesť podniku.</a:t>
            </a:r>
          </a:p>
          <a:p>
            <a:pPr marL="0" indent="0">
              <a:buNone/>
            </a:pPr>
            <a:endParaRPr lang="sk-SK" sz="1300"/>
          </a:p>
          <a:p>
            <a:pPr marL="0" indent="0">
              <a:buNone/>
            </a:pPr>
            <a:endParaRPr lang="sk-SK" sz="1300"/>
          </a:p>
        </p:txBody>
      </p:sp>
    </p:spTree>
    <p:extLst>
      <p:ext uri="{BB962C8B-B14F-4D97-AF65-F5344CB8AC3E}">
        <p14:creationId xmlns:p14="http://schemas.microsoft.com/office/powerpoint/2010/main" val="414887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ow to Build a Comprehensive Digital Marketing Strategy">
            <a:extLst>
              <a:ext uri="{FF2B5EF4-FFF2-40B4-BE49-F238E27FC236}">
                <a16:creationId xmlns:a16="http://schemas.microsoft.com/office/drawing/2014/main" id="{FFC87119-39DD-122B-7A2F-BD97E30D6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1622" b="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8EEE5-2D60-92A4-BEDF-A71AA2A8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sk-SK" sz="2800"/>
              <a:t>Budovanie pozitívneho imidžu</a:t>
            </a: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36E3-21CB-E78B-7192-56AF16D49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320324" cy="38768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1200" dirty="0"/>
              <a:t>Na budovanie pozitívneho imidžu podnik môže využívať rozličné spôsoby:</a:t>
            </a:r>
          </a:p>
          <a:p>
            <a:pPr marL="0" indent="0">
              <a:buNone/>
            </a:pPr>
            <a:r>
              <a:rPr lang="sk-SK" sz="1200" dirty="0"/>
              <a:t>• tlačové konferencie,</a:t>
            </a:r>
          </a:p>
          <a:p>
            <a:pPr marL="0" indent="0">
              <a:buNone/>
            </a:pPr>
            <a:r>
              <a:rPr lang="sk-SK" sz="1200" dirty="0"/>
              <a:t>• slávnostné otvorenia predajní,</a:t>
            </a:r>
          </a:p>
          <a:p>
            <a:pPr marL="0" indent="0">
              <a:buNone/>
            </a:pPr>
            <a:r>
              <a:rPr lang="sk-SK" sz="1200" dirty="0"/>
              <a:t>• správy v tlači,</a:t>
            </a:r>
          </a:p>
          <a:p>
            <a:pPr marL="0" indent="0">
              <a:buNone/>
            </a:pPr>
            <a:r>
              <a:rPr lang="sk-SK" sz="1200" dirty="0"/>
              <a:t>• deň otvorených dverí,</a:t>
            </a:r>
          </a:p>
          <a:p>
            <a:pPr marL="0" indent="0">
              <a:buNone/>
            </a:pPr>
            <a:r>
              <a:rPr lang="sk-SK" sz="1200" dirty="0"/>
              <a:t>• príspevky na charitatívne ciele,</a:t>
            </a:r>
          </a:p>
          <a:p>
            <a:pPr marL="0" indent="0">
              <a:buNone/>
            </a:pPr>
            <a:r>
              <a:rPr lang="sk-SK" sz="1200" dirty="0"/>
              <a:t>• podporu vedeckých projektov,</a:t>
            </a:r>
          </a:p>
          <a:p>
            <a:pPr marL="0" indent="0">
              <a:buNone/>
            </a:pPr>
            <a:r>
              <a:rPr lang="sk-SK" sz="1200" dirty="0"/>
              <a:t>• podporu postihnutých občanov,</a:t>
            </a:r>
          </a:p>
          <a:p>
            <a:pPr marL="0" indent="0">
              <a:buNone/>
            </a:pPr>
            <a:r>
              <a:rPr lang="sk-SK" sz="1200" dirty="0"/>
              <a:t>• podporu ochrany životného prostredia,</a:t>
            </a:r>
          </a:p>
          <a:p>
            <a:pPr marL="0" indent="0">
              <a:buNone/>
            </a:pPr>
            <a:r>
              <a:rPr lang="sk-SK" sz="1200" dirty="0"/>
              <a:t>• športový a kultúrny sponzoring,</a:t>
            </a:r>
          </a:p>
          <a:p>
            <a:pPr marL="0" indent="0">
              <a:buNone/>
            </a:pPr>
            <a:r>
              <a:rPr lang="sk-SK" sz="1200" dirty="0"/>
              <a:t>• zakladanie nadácií,</a:t>
            </a:r>
          </a:p>
          <a:p>
            <a:pPr marL="0" indent="0">
              <a:buNone/>
            </a:pPr>
            <a:r>
              <a:rPr lang="sk-SK" sz="1200" dirty="0"/>
              <a:t>• usporadúvanie podnikových exkurzií,</a:t>
            </a:r>
          </a:p>
          <a:p>
            <a:pPr marL="0" indent="0">
              <a:buNone/>
            </a:pPr>
            <a:r>
              <a:rPr lang="sk-SK" sz="1200" dirty="0"/>
              <a:t>• podnikový časopis a podobne</a:t>
            </a:r>
          </a:p>
          <a:p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250274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rketing - Overview, Evolution, Types, Advertising">
            <a:extLst>
              <a:ext uri="{FF2B5EF4-FFF2-40B4-BE49-F238E27FC236}">
                <a16:creationId xmlns:a16="http://schemas.microsoft.com/office/drawing/2014/main" id="{670073D5-AEB4-3814-3322-7C30B5F2A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0E4D5-1C34-F682-DF31-91D9981A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Osobný predaj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54A1-2D44-708A-6E55-009B781A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200">
                <a:solidFill>
                  <a:srgbClr val="FFFFFF"/>
                </a:solidFill>
              </a:rPr>
              <a:t>Osobný predaj /personal selling/ je dvojstranná komunikácia medzi predávajúcim a kupujúcim</a:t>
            </a:r>
          </a:p>
          <a:p>
            <a:pPr marL="0" indent="0">
              <a:buNone/>
            </a:pPr>
            <a:r>
              <a:rPr lang="sk-SK" sz="2200">
                <a:solidFill>
                  <a:srgbClr val="FFFFFF"/>
                </a:solidFill>
              </a:rPr>
              <a:t>•	je najdrahšia metóda komunikácie,</a:t>
            </a:r>
          </a:p>
          <a:p>
            <a:pPr marL="0" indent="0">
              <a:buNone/>
            </a:pPr>
            <a:r>
              <a:rPr lang="sk-SK" sz="2200">
                <a:solidFill>
                  <a:srgbClr val="FFFFFF"/>
                </a:solidFill>
              </a:rPr>
              <a:t>•	zameriava sa na poskytovanie informácií, predvádzanie produktu, budovanie a udržiavanie vzťahov so zákazníkmi,</a:t>
            </a:r>
          </a:p>
          <a:p>
            <a:pPr marL="0" indent="0">
              <a:buNone/>
            </a:pPr>
            <a:r>
              <a:rPr lang="sk-SK" sz="2200">
                <a:solidFill>
                  <a:srgbClr val="FFFFFF"/>
                </a:solidFill>
              </a:rPr>
              <a:t>•	výhodou osobného predaja je osobný kontakt so zákazníkmi a okamžitá spätná väzba,</a:t>
            </a:r>
          </a:p>
          <a:p>
            <a:pPr marL="0" indent="0">
              <a:buNone/>
            </a:pPr>
            <a:r>
              <a:rPr lang="sk-SK" sz="2200">
                <a:solidFill>
                  <a:srgbClr val="FFFFFF"/>
                </a:solidFill>
              </a:rPr>
              <a:t>•	osobný predaj je vhodný pre drahšie tovary, ktoré vyžadujú vysvetlenie a poradenie. /k takým tovarom patria napríklad kamery, vysávače, kozmetika a podobne/,</a:t>
            </a:r>
          </a:p>
          <a:p>
            <a:pPr marL="0" indent="0">
              <a:buNone/>
            </a:pPr>
            <a:r>
              <a:rPr lang="sk-SK" sz="2200">
                <a:solidFill>
                  <a:srgbClr val="FFFFFF"/>
                </a:solidFill>
              </a:rPr>
              <a:t>•	základnou formou sú obchodné návštevy zákazníkov v domácnosti,</a:t>
            </a:r>
          </a:p>
          <a:p>
            <a:pPr marL="0" indent="0">
              <a:buNone/>
            </a:pPr>
            <a:r>
              <a:rPr lang="sk-SK" sz="2200">
                <a:solidFill>
                  <a:srgbClr val="FFFFFF"/>
                </a:solidFill>
              </a:rPr>
              <a:t>•	môže sa uskutočňovať aj na výstavách.</a:t>
            </a:r>
          </a:p>
          <a:p>
            <a:endParaRPr lang="sk-SK" sz="2200">
              <a:solidFill>
                <a:srgbClr val="FFFFFF"/>
              </a:solidFill>
            </a:endParaRPr>
          </a:p>
          <a:p>
            <a:endParaRPr lang="sk-SK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New Era of Marketing Strategy">
            <a:extLst>
              <a:ext uri="{FF2B5EF4-FFF2-40B4-BE49-F238E27FC236}">
                <a16:creationId xmlns:a16="http://schemas.microsoft.com/office/drawing/2014/main" id="{4E50F430-8C0E-C2A2-C0FE-4700B0E0D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 b="898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68196-BC5C-66FE-4C5C-5DC160A3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Dakujem za Pozornosť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FDE8-D881-CBB9-4A66-897FC36F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Alex Hajas</a:t>
            </a:r>
          </a:p>
        </p:txBody>
      </p:sp>
    </p:spTree>
    <p:extLst>
      <p:ext uri="{BB962C8B-B14F-4D97-AF65-F5344CB8AC3E}">
        <p14:creationId xmlns:p14="http://schemas.microsoft.com/office/powerpoint/2010/main" val="239300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649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Reklama a ďalšie formy komunikácie podniku</vt:lpstr>
      <vt:lpstr>Reklama a ďalšie formy komunikácie podniku</vt:lpstr>
      <vt:lpstr>Formy Komunikacie</vt:lpstr>
      <vt:lpstr>Reklama</vt:lpstr>
      <vt:lpstr>Ďalšie formy komunikácie</vt:lpstr>
      <vt:lpstr>Práca s verejnosťou</vt:lpstr>
      <vt:lpstr>Budovanie pozitívneho imidžu</vt:lpstr>
      <vt:lpstr>Osobný predaj</vt:lpstr>
      <vt:lpstr>Dakujem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Reklama a ďalšie formy komunikácie podniku</dc:title>
  <dc:creator>Alex Hajas</dc:creator>
  <cp:lastModifiedBy>Alex Hajas</cp:lastModifiedBy>
  <cp:revision>1</cp:revision>
  <dcterms:created xsi:type="dcterms:W3CDTF">2022-11-07T09:43:23Z</dcterms:created>
  <dcterms:modified xsi:type="dcterms:W3CDTF">2022-11-07T17:49:41Z</dcterms:modified>
</cp:coreProperties>
</file>