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3"/>
  </p:notesMasterIdLst>
  <p:handoutMasterIdLst>
    <p:handoutMasterId r:id="rId14"/>
  </p:handoutMasterIdLst>
  <p:sldIdLst>
    <p:sldId id="257" r:id="rId2"/>
    <p:sldId id="258" r:id="rId3"/>
    <p:sldId id="259" r:id="rId4"/>
    <p:sldId id="261" r:id="rId5"/>
    <p:sldId id="262" r:id="rId6"/>
    <p:sldId id="263" r:id="rId7"/>
    <p:sldId id="269" r:id="rId8"/>
    <p:sldId id="265" r:id="rId9"/>
    <p:sldId id="266" r:id="rId10"/>
    <p:sldId id="268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á hlavič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31C15AE-A5F9-43FF-A3A7-871274497B2D}" type="datetime1">
              <a:rPr lang="sk-SK" smtClean="0"/>
              <a:t>18.2.2022</a:t>
            </a:fld>
            <a:endParaRPr lang="en-US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Zástupné číslo snímk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B3FCB98-F05B-48E2-A80E-B936B43D39CD}" type="datetime1">
              <a:rPr lang="sk-SK" smtClean="0"/>
              <a:t>18.2.2022</a:t>
            </a:fld>
            <a:endParaRPr lang="en-US"/>
          </a:p>
        </p:txBody>
      </p:sp>
      <p:sp>
        <p:nvSpPr>
          <p:cNvPr id="4" name="Zástupný symbol obrázka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Zástupné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sk"/>
              <a:t>Kliknutím upravíte štýly predlohy textu</a:t>
            </a:r>
            <a:endParaRPr lang="en-US"/>
          </a:p>
          <a:p>
            <a:pPr lvl="1" rtl="0"/>
            <a:r>
              <a:rPr lang="sk"/>
              <a:t>Druhá úroveň</a:t>
            </a:r>
          </a:p>
          <a:p>
            <a:pPr lvl="2" rtl="0"/>
            <a:r>
              <a:rPr lang="sk"/>
              <a:t>Tretia úroveň</a:t>
            </a:r>
          </a:p>
          <a:p>
            <a:pPr lvl="3" rtl="0"/>
            <a:r>
              <a:rPr lang="sk"/>
              <a:t>Štvrtá úroveň</a:t>
            </a:r>
          </a:p>
          <a:p>
            <a:pPr lvl="4" rtl="0"/>
            <a:r>
              <a:rPr lang="sk"/>
              <a:t>Piata úroveň</a:t>
            </a:r>
            <a:endParaRPr lang="en-US"/>
          </a:p>
        </p:txBody>
      </p:sp>
      <p:sp>
        <p:nvSpPr>
          <p:cNvPr id="6" name="Zástupnáb pät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D9FDBCC-721D-4AFC-AD93-22C001FBDB31}" type="datetime1">
              <a:rPr lang="sk-SK" smtClean="0"/>
              <a:t>18.2.2022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635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74610FE-C334-4094-8615-CCC2AE7602E6}" type="datetime1">
              <a:rPr lang="sk-SK" smtClean="0"/>
              <a:t>18.2.2022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962500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74610FE-C334-4094-8615-CCC2AE7602E6}" type="datetime1">
              <a:rPr lang="sk-SK" smtClean="0"/>
              <a:t>18.2.2022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6941919"/>
      </p:ext>
    </p:extLst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74610FE-C334-4094-8615-CCC2AE7602E6}" type="datetime1">
              <a:rPr lang="sk-SK" smtClean="0"/>
              <a:t>18.2.2022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910955"/>
      </p:ext>
    </p:extLst>
  </p:cSld>
  <p:clrMapOvr>
    <a:masterClrMapping/>
  </p:clrMapOvr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74610FE-C334-4094-8615-CCC2AE7602E6}" type="datetime1">
              <a:rPr lang="sk-SK" smtClean="0"/>
              <a:t>18.2.2022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2382141"/>
      </p:ext>
    </p:extLst>
  </p:cSld>
  <p:clrMapOvr>
    <a:masterClrMapping/>
  </p:clrMapOvr>
  <p:hf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74610FE-C334-4094-8615-CCC2AE7602E6}" type="datetime1">
              <a:rPr lang="sk-SK" smtClean="0"/>
              <a:t>18.2.2022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64024"/>
      </p:ext>
    </p:extLst>
  </p:cSld>
  <p:clrMapOvr>
    <a:masterClrMapping/>
  </p:clrMapOvr>
  <p:hf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989534E-8AA6-4691-9013-F80AEC419F84}" type="datetime1">
              <a:rPr lang="sk-SK" smtClean="0"/>
              <a:t>18.2.2022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0320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85F2928-5593-4052-91CE-865B5E5B4993}" type="datetime1">
              <a:rPr lang="sk-SK" smtClean="0"/>
              <a:t>18.2.2022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596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74610FE-C334-4094-8615-CCC2AE7602E6}" type="datetime1">
              <a:rPr lang="sk-SK" smtClean="0"/>
              <a:t>18.2.2022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993334"/>
      </p:ext>
    </p:extLst>
  </p:cSld>
  <p:clrMapOvr>
    <a:masterClrMapping/>
  </p:clrMapOvr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F75B15E-7C56-47D9-A09F-740F17739042}" type="datetime1">
              <a:rPr lang="sk-SK" smtClean="0"/>
              <a:t>18.2.2022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00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F143900-82A8-42DE-BB2C-B5EBE085421B}" type="datetime1">
              <a:rPr lang="sk-SK" smtClean="0"/>
              <a:t>18.2.2022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064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8168C81-27E2-4814-A380-2333612C365A}" type="datetime1">
              <a:rPr lang="sk-SK" smtClean="0"/>
              <a:t>18.2.2022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37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74610FE-C334-4094-8615-CCC2AE7602E6}" type="datetime1">
              <a:rPr lang="sk-SK" smtClean="0"/>
              <a:t>18.2.2022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284661"/>
      </p:ext>
    </p:extLst>
  </p:cSld>
  <p:clrMapOvr>
    <a:masterClrMapping/>
  </p:clrMapOvr>
  <p:hf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74610FE-C334-4094-8615-CCC2AE7602E6}" type="datetime1">
              <a:rPr lang="sk-SK" smtClean="0"/>
              <a:t>18.2.2022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429867"/>
      </p:ext>
    </p:extLst>
  </p:cSld>
  <p:clrMapOvr>
    <a:masterClrMapping/>
  </p:clrMapOvr>
  <p:hf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74610FE-C334-4094-8615-CCC2AE7602E6}" type="datetime1">
              <a:rPr lang="sk-SK" smtClean="0"/>
              <a:t>18.2.2022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434768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F128DB5-F248-4033-88E2-71E8FAEE2C43}" type="datetime1">
              <a:rPr lang="sk-SK" smtClean="0"/>
              <a:t>18.2.2022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784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74610FE-C334-4094-8615-CCC2AE7602E6}" type="datetime1">
              <a:rPr lang="sk-SK" smtClean="0"/>
              <a:t>18.2.2022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508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</p:sldLayoutIdLst>
  <p:hf sldNum="0"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0294" y="393244"/>
            <a:ext cx="5199727" cy="3035756"/>
          </a:xfrm>
        </p:spPr>
        <p:txBody>
          <a:bodyPr rtlCol="0">
            <a:normAutofit/>
          </a:bodyPr>
          <a:lstStyle/>
          <a:p>
            <a:pPr rtl="0"/>
            <a:r>
              <a:rPr lang="sk" dirty="0"/>
              <a:t>Podnikový transformačný proces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10674" y="4512347"/>
            <a:ext cx="6269347" cy="1021498"/>
          </a:xfrm>
        </p:spPr>
        <p:txBody>
          <a:bodyPr rtlCol="0">
            <a:normAutofit/>
          </a:bodyPr>
          <a:lstStyle/>
          <a:p>
            <a:pPr rtl="0"/>
            <a:r>
              <a:rPr lang="sk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Ander Abdullaev  2.B</a:t>
            </a:r>
          </a:p>
        </p:txBody>
      </p:sp>
      <p:pic>
        <p:nvPicPr>
          <p:cNvPr id="5" name="Obrázok 4" descr="Obrázok s budovou, posedením, lavicou, bokom&#10;&#10;Automaticky generovaný popis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08029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C27270C-2804-484A-A181-213AAE1E7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3765CB3-EA7C-4E58-AB34-7104B2F4C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Existujú tiež formy miezd ako:</a:t>
            </a:r>
          </a:p>
          <a:p>
            <a:r>
              <a:rPr lang="sk-SK" dirty="0"/>
              <a:t>Časová – odmeňovanie tých pracovníkov, u ktorých je možné merať prácu iba časom.</a:t>
            </a:r>
          </a:p>
          <a:p>
            <a:r>
              <a:rPr lang="sk-SK" dirty="0"/>
              <a:t>Úkolová – odmeňovanie tých, u ktorých výkon práce možno merať pomocou skutočného dosiahnutého výkonu.</a:t>
            </a:r>
          </a:p>
          <a:p>
            <a:r>
              <a:rPr lang="sk-SK" dirty="0"/>
              <a:t>Podielová – je určená ako určitý podiel z dosiahnutých výkonov, napríklad odmeňovanie predavača podľa množstva predaného tovaru.</a:t>
            </a:r>
          </a:p>
          <a:p>
            <a:r>
              <a:rPr lang="sk-SK" dirty="0"/>
              <a:t>Mzda dohodnutá dohodou</a:t>
            </a:r>
          </a:p>
          <a:p>
            <a:r>
              <a:rPr lang="sk-SK" dirty="0"/>
              <a:t>Nominálna mzda je vyjadrená v peniazoch.</a:t>
            </a:r>
          </a:p>
          <a:p>
            <a:r>
              <a:rPr lang="sk-SK" dirty="0"/>
              <a:t>Zdaniteľná mzda sa získava po odpočítaní poistného a nezdaniteľnej časti základu dane.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FCC1934F-09B9-4A6F-B304-D55E9D747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74610FE-C334-4094-8615-CCC2AE7602E6}" type="datetime1">
              <a:rPr lang="sk-SK" smtClean="0"/>
              <a:t>19.2.2022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447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5E5FE62-CC83-47D4-AD74-05A19E6B1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Poistné a dane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CA8C96D-7800-4CA9-B541-CBB08411D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9623"/>
            <a:ext cx="8596668" cy="4531739"/>
          </a:xfrm>
        </p:spPr>
        <p:txBody>
          <a:bodyPr/>
          <a:lstStyle/>
          <a:p>
            <a:r>
              <a:rPr lang="sk-SK" dirty="0"/>
              <a:t>Na základe zákona zamestnávateľ odvádza za zamestnanca poistné. Môže byť napríklad </a:t>
            </a:r>
            <a:r>
              <a:rPr lang="sk-SK" b="1" dirty="0"/>
              <a:t>sociálne</a:t>
            </a:r>
            <a:r>
              <a:rPr lang="sk-SK" dirty="0"/>
              <a:t>, </a:t>
            </a:r>
            <a:r>
              <a:rPr lang="sk-SK" b="1" dirty="0"/>
              <a:t>nemocenské </a:t>
            </a:r>
            <a:r>
              <a:rPr lang="sk-SK" dirty="0"/>
              <a:t>– dočasná pracovná neschopnosť, </a:t>
            </a:r>
            <a:r>
              <a:rPr lang="sk-SK" b="1" dirty="0"/>
              <a:t>úrazové</a:t>
            </a:r>
            <a:r>
              <a:rPr lang="sk-SK" dirty="0"/>
              <a:t> – poškodenie zdravia kvôli nejakému úrazu, </a:t>
            </a:r>
            <a:r>
              <a:rPr lang="sk-SK" b="1" dirty="0"/>
              <a:t>garančné</a:t>
            </a:r>
            <a:r>
              <a:rPr lang="sk-SK" dirty="0"/>
              <a:t> – platobná neschopnosť zamestnávateľa, </a:t>
            </a:r>
            <a:r>
              <a:rPr lang="sk-SK" b="1" dirty="0"/>
              <a:t>zdravotné poistenie </a:t>
            </a:r>
            <a:r>
              <a:rPr lang="sk-SK" dirty="0"/>
              <a:t>– na jeho základe sa poskytuje zdravotná starostlivosť, </a:t>
            </a:r>
            <a:r>
              <a:rPr lang="sk-SK" b="1" dirty="0"/>
              <a:t>dôchodkové</a:t>
            </a:r>
            <a:r>
              <a:rPr lang="sk-SK" dirty="0"/>
              <a:t> – príjem v starobe a pre prípad invalidity a tak.</a:t>
            </a:r>
          </a:p>
          <a:p>
            <a:r>
              <a:rPr lang="sk-SK" dirty="0"/>
              <a:t>Je povinnosťou platiť sociálne, zdravotné, dôchodkové a garančné poistenie, odvádza sa zo mzdy. Výšku poistného určuje Zákon o zdravotnom a sociálnom poistení. </a:t>
            </a:r>
          </a:p>
          <a:p>
            <a:r>
              <a:rPr lang="sk-SK" dirty="0"/>
              <a:t>Daň z príjmov zo závislej činnosti sa vypočítava zo zdaniteľnej mzdy.</a:t>
            </a:r>
          </a:p>
          <a:p>
            <a:r>
              <a:rPr lang="sk-SK" dirty="0"/>
              <a:t>Preddavok na daň z príjmov = zdaniteľná mzda * 0,19</a:t>
            </a:r>
          </a:p>
          <a:p>
            <a:endParaRPr lang="sk-SK" dirty="0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984D8982-9CA4-4EAA-843C-20682E50D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74610FE-C334-4094-8615-CCC2AE7602E6}" type="datetime1">
              <a:rPr lang="sk-SK" smtClean="0"/>
              <a:t>19.2.2022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838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6AC7162-D954-4182-A974-8A8300A91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Čo to je?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BA9E746-84D4-46AD-9809-BC286B10C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44129"/>
            <a:ext cx="8596668" cy="486235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sk-SK" sz="1700" dirty="0"/>
              <a:t>Je to takzvaná premena vstupov na výstupy (napríklad podnik nakupuje výrobné faktory – vstupy, ten ich použije na výrobu – výstupy).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sk-SK" sz="1700" dirty="0"/>
              <a:t>           </a:t>
            </a:r>
            <a:r>
              <a:rPr lang="sk-SK" sz="1700" b="1" dirty="0"/>
              <a:t>VSTUPY</a:t>
            </a:r>
            <a:r>
              <a:rPr lang="sk-SK" sz="1700" dirty="0"/>
              <a:t> -&gt; </a:t>
            </a:r>
            <a:r>
              <a:rPr lang="sk-SK" sz="1700" b="1" dirty="0"/>
              <a:t>PODNIKOVÝ TRANSFORMAČNÝ PROCES </a:t>
            </a:r>
            <a:r>
              <a:rPr lang="sk-SK" sz="1700" dirty="0"/>
              <a:t>-&gt; </a:t>
            </a:r>
            <a:r>
              <a:rPr lang="sk-SK" sz="1700" b="1" dirty="0"/>
              <a:t>VÝSTUPY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sk-SK" sz="1700" dirty="0"/>
              <a:t>Zahŕňa všetky činnosti podniku, medzi nimi sú napríklad investičná, personálna, výrobná činnosť a tak, tie zabezpečujú plnenie daných cieľov.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k-SK" sz="1700" dirty="0"/>
              <a:t>Existuje tiež </a:t>
            </a:r>
            <a:r>
              <a:rPr lang="sk-SK" sz="1700" dirty="0" err="1"/>
              <a:t>príncip</a:t>
            </a:r>
            <a:r>
              <a:rPr lang="sk-SK" sz="1700" dirty="0"/>
              <a:t> hospodárnosti, to je keď podnik sa snaží hospodáriť čo najhospodárnejšie. Tam treba hlavne maximálne výstupy, minimálne vstupy a pri nejakom probléme si to optimalizovať medzi nimi.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k-SK" sz="1700" dirty="0"/>
              <a:t>Podnikový </a:t>
            </a:r>
            <a:r>
              <a:rPr lang="sk-SK" sz="1700" dirty="0" err="1"/>
              <a:t>transforačný</a:t>
            </a:r>
            <a:r>
              <a:rPr lang="sk-SK" sz="1700" dirty="0"/>
              <a:t> proces sa skladá z troch fáz: 1. </a:t>
            </a:r>
            <a:r>
              <a:rPr lang="sk-SK" sz="1700" b="1" dirty="0"/>
              <a:t>zabezpečenie podnikovej činnosti výrobnými faktormi</a:t>
            </a:r>
            <a:r>
              <a:rPr lang="sk-SK" sz="1700" dirty="0"/>
              <a:t> – napríklad investičná činnosť, staranie sa o výrobné faktory a tak</a:t>
            </a:r>
          </a:p>
          <a:p>
            <a:r>
              <a:rPr lang="sk-SK" sz="1700" dirty="0"/>
              <a:t>2. </a:t>
            </a:r>
            <a:r>
              <a:rPr lang="sk-SK" sz="1700" b="1" dirty="0"/>
              <a:t>tvorba podnikových výkonov </a:t>
            </a:r>
            <a:r>
              <a:rPr lang="sk-SK" sz="1700" dirty="0"/>
              <a:t>– využitie výrobných faktorov na výrobu ostatných tovarov, výrobná činnosť a tak</a:t>
            </a:r>
          </a:p>
          <a:p>
            <a:r>
              <a:rPr lang="sk-SK" sz="1700" dirty="0"/>
              <a:t>3. </a:t>
            </a:r>
            <a:r>
              <a:rPr lang="sk-SK" sz="1700" b="1" dirty="0"/>
              <a:t>odbyt</a:t>
            </a:r>
            <a:r>
              <a:rPr lang="sk-SK" sz="1700" dirty="0"/>
              <a:t> – predaj hotových tovarov   </a:t>
            </a:r>
          </a:p>
          <a:p>
            <a:pPr>
              <a:buFont typeface="Wingdings" panose="05000000000000000000" pitchFamily="2" charset="2"/>
              <a:buChar char="§"/>
            </a:pPr>
            <a:endParaRPr lang="sk-SK" dirty="0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1EEFB53D-8A9A-4E88-B056-882344859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578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6DC67F3-C7B5-43C8-A3BD-34AF67C00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Fázy a výrobné faktory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7B742DF-6972-4B60-AD7F-A72CE2EC8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8"/>
            <a:ext cx="8596668" cy="4274717"/>
          </a:xfrm>
        </p:spPr>
        <p:txBody>
          <a:bodyPr>
            <a:normAutofit fontScale="92500" lnSpcReduction="20000"/>
          </a:bodyPr>
          <a:lstStyle/>
          <a:p>
            <a:r>
              <a:rPr lang="sk-SK" dirty="0"/>
              <a:t>Dané fázy sú ovplyvnené finančnou činnosťou podniku, tá sa zaoberá finančným rozpočtom podniku.</a:t>
            </a:r>
          </a:p>
          <a:p>
            <a:r>
              <a:rPr lang="sk-SK" dirty="0"/>
              <a:t>Pomocou všetkých nákladov a výnosov sa uskutočňuje podnikový transformačný proces. Podľa účasti sa výrobné faktory členia na:</a:t>
            </a:r>
          </a:p>
          <a:p>
            <a:r>
              <a:rPr lang="sk-SK" b="1" dirty="0"/>
              <a:t>Elementárne</a:t>
            </a:r>
            <a:r>
              <a:rPr lang="sk-SK" dirty="0"/>
              <a:t> – tie majú pre podnik rozhodujúcu úlohu. Patria tam dlhodobý majetok (budovy, stavby a tak), krátkodobý majetok (peniaze, materiál a tak) a produktívne pracovné sily (výrobní robotníci)</a:t>
            </a:r>
          </a:p>
          <a:p>
            <a:r>
              <a:rPr lang="sk-SK" b="1" dirty="0"/>
              <a:t>Dispozitívne</a:t>
            </a:r>
            <a:r>
              <a:rPr lang="sk-SK" dirty="0"/>
              <a:t> – to sú vlastne zložky riadiaceho procesu, ich úlohou je nájsť najvhodnejšiu kombináciu elementárnych výrobných faktorov. Patria sem riadenie a vedenie, plánovanie, organizovanie, rozhodovanie a kontrola. </a:t>
            </a:r>
          </a:p>
          <a:p>
            <a:r>
              <a:rPr lang="sk-SK" dirty="0"/>
              <a:t>Ďalej tiež je zabezpečenie výrobných faktorov, podnik musí mať dostatočné množstvo kapitálu tiež. Zabezpečenie pozostáva z </a:t>
            </a:r>
            <a:r>
              <a:rPr lang="sk-SK" b="1" dirty="0"/>
              <a:t>investičnej, zásobovacej a personálnej činnosti. </a:t>
            </a:r>
            <a:br>
              <a:rPr lang="sk-SK" dirty="0"/>
            </a:br>
            <a:endParaRPr lang="sk-SK" dirty="0"/>
          </a:p>
          <a:p>
            <a:endParaRPr lang="sk-SK" dirty="0"/>
          </a:p>
          <a:p>
            <a:pPr marL="0" indent="0">
              <a:buNone/>
            </a:pPr>
            <a:r>
              <a:rPr lang="sk-SK" dirty="0"/>
              <a:t>                   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13430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80C1BB-74D5-4C9C-B00D-2ADF5FD5F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Investičná činnosť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66600C9-09FA-4B45-8483-2BBA6F1ED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1700" dirty="0"/>
              <a:t>Má za úlohu zabezpečiť pre podnik potrebný majetok. </a:t>
            </a:r>
          </a:p>
          <a:p>
            <a:r>
              <a:rPr lang="sk-SK" sz="1700" dirty="0"/>
              <a:t>Investovanie je obstarávanie dlhodobého majetku, investície sú výdavky, ktoré súvisia s opravou, zmenou napríklad. </a:t>
            </a:r>
          </a:p>
          <a:p>
            <a:r>
              <a:rPr lang="sk-SK" sz="1700" dirty="0"/>
              <a:t>Investície sa členia podľa účelu použitia na </a:t>
            </a:r>
            <a:r>
              <a:rPr lang="sk-SK" sz="1700" b="1" dirty="0"/>
              <a:t>čisté</a:t>
            </a:r>
            <a:r>
              <a:rPr lang="sk-SK" sz="1700" dirty="0"/>
              <a:t> – súvisia s rozširovaním hospodárskej činnosti podniku, náklady a </a:t>
            </a:r>
            <a:r>
              <a:rPr lang="sk-SK" sz="1700" b="1" dirty="0"/>
              <a:t>obnovovacie</a:t>
            </a:r>
            <a:r>
              <a:rPr lang="sk-SK" sz="1700" dirty="0"/>
              <a:t> – tie idú už do existujúcich kapitálových statkov, napríklad na obnovu niečoho. Podľa formy sa členia na </a:t>
            </a:r>
            <a:r>
              <a:rPr lang="sk-SK" sz="1700" b="1" dirty="0"/>
              <a:t>hmotné</a:t>
            </a:r>
            <a:r>
              <a:rPr lang="sk-SK" sz="1700" dirty="0"/>
              <a:t> – náklady na získanie hmotného majetku ako strojov, </a:t>
            </a:r>
            <a:r>
              <a:rPr lang="sk-SK" sz="1700" b="1" dirty="0"/>
              <a:t>nehmotné</a:t>
            </a:r>
            <a:r>
              <a:rPr lang="sk-SK" sz="1700" dirty="0"/>
              <a:t> – náklady do nehmotného majetku ako software, licencie a </a:t>
            </a:r>
            <a:r>
              <a:rPr lang="sk-SK" sz="1700" b="1" dirty="0"/>
              <a:t>finančné</a:t>
            </a:r>
            <a:r>
              <a:rPr lang="sk-SK" sz="1700" dirty="0"/>
              <a:t> – investície do cenných papierov, akcií, dlhopisov a podobne.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72CA79C1-0C40-458E-AB6A-E8D4441FF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74610FE-C334-4094-8615-CCC2AE7602E6}" type="datetime1">
              <a:rPr lang="sk-SK" smtClean="0"/>
              <a:t>18.2.2022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107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D349275-5368-4CD0-8E78-E882AC005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sk-SK" dirty="0"/>
              <a:t>Zásobovacia činnosť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8C5D897-2989-4F6B-9C7D-FFA8F5304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5502"/>
            <a:ext cx="8596668" cy="5029199"/>
          </a:xfrm>
        </p:spPr>
        <p:txBody>
          <a:bodyPr/>
          <a:lstStyle/>
          <a:p>
            <a:r>
              <a:rPr lang="sk-SK" sz="1700" dirty="0"/>
              <a:t>Má za úlohu zabezpečiť potrebné veci pre podnikový transformačný proces čo najlepšie.</a:t>
            </a:r>
          </a:p>
          <a:p>
            <a:r>
              <a:rPr lang="sk-SK" sz="1700" dirty="0"/>
              <a:t>Zásoby sú hmotné statky, ktoré sa doteraz nepoužili, delíme ich na: </a:t>
            </a:r>
            <a:br>
              <a:rPr lang="sk-SK" sz="1700" dirty="0"/>
            </a:br>
            <a:r>
              <a:rPr lang="sk-SK" sz="1700" b="1" dirty="0"/>
              <a:t>a) materiál </a:t>
            </a:r>
            <a:r>
              <a:rPr lang="sk-SK" sz="1700" dirty="0"/>
              <a:t>– môže byť napríklad základný (podstata výroby), pomocný (dotvára výrobok), technologický (olej, palivá, čistiarne), náhradné diely a obaly a tak.</a:t>
            </a:r>
            <a:br>
              <a:rPr lang="sk-SK" sz="1700" dirty="0"/>
            </a:br>
            <a:r>
              <a:rPr lang="sk-SK" sz="1700" b="1" dirty="0"/>
              <a:t>b) nedokončená výroba </a:t>
            </a:r>
            <a:r>
              <a:rPr lang="sk-SK" sz="1700" dirty="0"/>
              <a:t>– výrobky, ktoré prešli nejakými procesmi, ale nie sú úplne hotové</a:t>
            </a:r>
            <a:br>
              <a:rPr lang="sk-SK" sz="1700" dirty="0"/>
            </a:br>
            <a:r>
              <a:rPr lang="sk-SK" sz="1700" b="1" dirty="0"/>
              <a:t>c) polotovary </a:t>
            </a:r>
            <a:r>
              <a:rPr lang="sk-SK" sz="1700" dirty="0"/>
              <a:t>– nie sú dokončené ale dajú sa predať (múka na výrobu chleba) </a:t>
            </a:r>
            <a:r>
              <a:rPr lang="sk-SK" sz="1700" b="1" dirty="0"/>
              <a:t>d) zvieratá </a:t>
            </a:r>
            <a:r>
              <a:rPr lang="sk-SK" sz="1700" dirty="0"/>
              <a:t>– poľnohospodárstvo                                                                      </a:t>
            </a:r>
            <a:r>
              <a:rPr lang="sk-SK" sz="1700" b="1" dirty="0"/>
              <a:t>e) dokončené tovary</a:t>
            </a:r>
          </a:p>
          <a:p>
            <a:r>
              <a:rPr lang="sk-SK" sz="1700" dirty="0"/>
              <a:t>Význam zásob je taký že prekonávajú časový a priestorový nesúlad a zabezpečujú plynulú činnosť.</a:t>
            </a:r>
          </a:p>
          <a:p>
            <a:r>
              <a:rPr lang="sk-SK" sz="1700" dirty="0"/>
              <a:t>Zásobovaním si podnik zabezpečuje svoje zásoby.</a:t>
            </a:r>
          </a:p>
          <a:p>
            <a:r>
              <a:rPr lang="sk-SK" sz="1700" dirty="0"/>
              <a:t>Predmet obstarávania je diferencovaný podľa typu podniku, najčastejšie tam sú vstupné materiály, polovýrobky (súčiastky), obchodné tovary.</a:t>
            </a:r>
          </a:p>
          <a:p>
            <a:endParaRPr lang="sk-SK" dirty="0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D25F856C-2AD4-4977-9005-6CB1B5AEF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663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B81A4CF-FCBA-449C-9CA0-458F4EEF8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575" y="931652"/>
            <a:ext cx="8596668" cy="5391510"/>
          </a:xfrm>
        </p:spPr>
        <p:txBody>
          <a:bodyPr>
            <a:normAutofit lnSpcReduction="10000"/>
          </a:bodyPr>
          <a:lstStyle/>
          <a:p>
            <a:r>
              <a:rPr lang="sk-SK" sz="1700" dirty="0"/>
              <a:t>Zásobovaním si podnik zabezpečuje svoje zásoby.</a:t>
            </a:r>
          </a:p>
          <a:p>
            <a:r>
              <a:rPr lang="sk-SK" sz="1700" dirty="0"/>
              <a:t>Predmet obstarávania je diferencovaný podľa typu podniku, najčastejšie tam sú vstupné materiály, polovýrobky (súčiastky), obchodné tovary.</a:t>
            </a:r>
          </a:p>
          <a:p>
            <a:r>
              <a:rPr lang="sk-SK" sz="1700" dirty="0"/>
              <a:t>Treba určiť čo a koľko toho treba nakúpiť. Zásobovacie činnosti zabezpečuje útvar zásobovania. Jeho podoba závisí od charakteru výrobku, veľkosti podniku, počtu dodávateľov a tak. </a:t>
            </a:r>
          </a:p>
          <a:p>
            <a:r>
              <a:rPr lang="sk-SK" sz="1700" dirty="0"/>
              <a:t>Ciele zásobovania: a) </a:t>
            </a:r>
            <a:r>
              <a:rPr lang="sk-SK" sz="1700" b="1" dirty="0"/>
              <a:t>technické</a:t>
            </a:r>
            <a:r>
              <a:rPr lang="sk-SK" sz="1700" dirty="0"/>
              <a:t> – čo najlepšie zabezpečiť hmotné vstupy, b) </a:t>
            </a:r>
            <a:r>
              <a:rPr lang="sk-SK" sz="1700" b="1" dirty="0"/>
              <a:t>ekonomické</a:t>
            </a:r>
            <a:r>
              <a:rPr lang="sk-SK" sz="1700" dirty="0"/>
              <a:t> – obstaranie zásob pri minimálnych nákladoch</a:t>
            </a:r>
          </a:p>
          <a:p>
            <a:r>
              <a:rPr lang="sk-SK" sz="1700" dirty="0"/>
              <a:t>Zahŕňa tiež napríklad </a:t>
            </a:r>
            <a:r>
              <a:rPr lang="sk-SK" sz="1700" b="1" dirty="0"/>
              <a:t>plánovanie zásob</a:t>
            </a:r>
            <a:r>
              <a:rPr lang="sk-SK" sz="1700" dirty="0"/>
              <a:t> – plánovanie objemu nákupov a stanovenie noriem zásob, </a:t>
            </a:r>
            <a:r>
              <a:rPr lang="sk-SK" sz="1700" b="1" dirty="0"/>
              <a:t>nákupnú činnosť </a:t>
            </a:r>
            <a:r>
              <a:rPr lang="sk-SK" sz="1700" dirty="0"/>
              <a:t>– vybranie najvhodnejšieho dodávateľa a spôsob dodávky. Patria tam napríklad: voľba vhodného objednávateľa, právne zabezpečenie dodávky – uzatvorenie zmlúv medzi odberateľom a dodávateľom, určenie spôsobu prepravy a dopravného prostriedku, príjem zásob a zaplatenie dodávky.</a:t>
            </a:r>
          </a:p>
          <a:p>
            <a:r>
              <a:rPr lang="sk-SK" sz="1600" dirty="0"/>
              <a:t>Ešte tam patrí aj </a:t>
            </a:r>
            <a:r>
              <a:rPr lang="sk-SK" sz="1600" b="1" dirty="0"/>
              <a:t>skladovanie zásob</a:t>
            </a:r>
            <a:r>
              <a:rPr lang="sk-SK" sz="1600" dirty="0"/>
              <a:t>, to sú všetky veci súvisiace so zásobovaním a prípravou. Treba zabezpečiť nepretržitý výrobný proces pomocou dodávok.</a:t>
            </a:r>
          </a:p>
          <a:p>
            <a:r>
              <a:rPr lang="sk-SK" sz="1600" dirty="0"/>
              <a:t>Na to aby sa udržalo </a:t>
            </a:r>
            <a:r>
              <a:rPr lang="sk-SK" sz="1600" b="1" dirty="0"/>
              <a:t>riadenie zásob </a:t>
            </a:r>
            <a:r>
              <a:rPr lang="sk-SK" sz="1600" dirty="0"/>
              <a:t>si podnik musí zabezpečiť optimálne množstvo zásob.</a:t>
            </a:r>
          </a:p>
          <a:p>
            <a:endParaRPr lang="sk-SK" sz="1700" dirty="0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BA0886F2-5345-487E-8D19-352215294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74610FE-C334-4094-8615-CCC2AE7602E6}" type="datetime1">
              <a:rPr lang="sk-SK" smtClean="0"/>
              <a:t>18.2.2022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068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98DF360-BDCD-4421-BF91-98B810CC7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Personálna činnosť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09B4522-D497-4893-821D-A092567A0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28801"/>
            <a:ext cx="8596668" cy="4212562"/>
          </a:xfrm>
        </p:spPr>
        <p:txBody>
          <a:bodyPr>
            <a:normAutofit lnSpcReduction="10000"/>
          </a:bodyPr>
          <a:lstStyle/>
          <a:p>
            <a:r>
              <a:rPr lang="sk-SK" dirty="0"/>
              <a:t>Personálna činnosť sa zameriava na zamestnanie potrebných pracovníkov, tiež je tam plánovanie potreby. Títo pracovníci sa delia na </a:t>
            </a:r>
            <a:r>
              <a:rPr lang="sk-SK" b="1" dirty="0"/>
              <a:t>výrobných</a:t>
            </a:r>
            <a:r>
              <a:rPr lang="sk-SK" dirty="0"/>
              <a:t> – výrobný proces, </a:t>
            </a:r>
            <a:r>
              <a:rPr lang="sk-SK" b="1" dirty="0"/>
              <a:t>pomocných</a:t>
            </a:r>
            <a:r>
              <a:rPr lang="sk-SK" dirty="0"/>
              <a:t> – opravári, údržbári a tak, </a:t>
            </a:r>
            <a:r>
              <a:rPr lang="sk-SK" b="1" dirty="0"/>
              <a:t>technickí, administratívni, riadiaci</a:t>
            </a:r>
            <a:r>
              <a:rPr lang="sk-SK" dirty="0"/>
              <a:t> – riadenie a technické zabezpečenie, potom </a:t>
            </a:r>
            <a:r>
              <a:rPr lang="sk-SK" b="1" dirty="0"/>
              <a:t>ostatní</a:t>
            </a:r>
            <a:r>
              <a:rPr lang="sk-SK" dirty="0"/>
              <a:t> – vykonávajú ostatné práce.</a:t>
            </a:r>
          </a:p>
          <a:p>
            <a:r>
              <a:rPr lang="sk-SK" dirty="0"/>
              <a:t>Existujú </a:t>
            </a:r>
            <a:r>
              <a:rPr lang="sk-SK" b="1" dirty="0"/>
              <a:t>interné a externé zdroje získavania</a:t>
            </a:r>
            <a:r>
              <a:rPr lang="sk-SK" dirty="0"/>
              <a:t>, a základnou právnou normou ktorá upravuje pracovný pomer je </a:t>
            </a:r>
            <a:r>
              <a:rPr lang="sk-SK" b="1" dirty="0"/>
              <a:t>Zákonník práce</a:t>
            </a:r>
            <a:r>
              <a:rPr lang="sk-SK" dirty="0"/>
              <a:t>.</a:t>
            </a:r>
          </a:p>
          <a:p>
            <a:r>
              <a:rPr lang="sk-SK" dirty="0"/>
              <a:t>Pracovný pomer môže vzniknúť napríklad vymenovaním a nakoniec podpisom zmluvy. Pracovná zmluva je dokument dohody medzi zamestnancom a zamestnávateľom.</a:t>
            </a:r>
          </a:p>
          <a:p>
            <a:r>
              <a:rPr lang="sk-SK" dirty="0"/>
              <a:t>Zamestnávateľ aj zamestnanec majú svoje práva a povinnosti, aj pracovná zmluva to má tiež. Napríklad v dohode je miesto výkonu práce, doba trvania pracovného pomeru a tak. Pracovný pomer môže zaniknúť výpoveďou, dohodou, okamžitým skončením pracovného pomeru a tak.</a:t>
            </a:r>
          </a:p>
          <a:p>
            <a:endParaRPr lang="sk-SK" dirty="0"/>
          </a:p>
          <a:p>
            <a:endParaRPr lang="sk-SK" dirty="0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F7191C1B-5C5F-4C41-89DC-07CCE9C75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74610FE-C334-4094-8615-CCC2AE7602E6}" type="datetime1">
              <a:rPr lang="sk-SK" smtClean="0"/>
              <a:t>19.2.2022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7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F65ADC8-30C0-46D1-8D0B-F001D6756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Mzda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BD082BA-C989-440E-BAC6-B771A22C6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Každému pracovníkovi za odrobenú prácu sa dáva mzda.</a:t>
            </a:r>
          </a:p>
          <a:p>
            <a:r>
              <a:rPr lang="sk-SK" dirty="0"/>
              <a:t>Mzda je cenou práce, predstavuje plnenie peňažnej hodnoty, zamestnávateľ ju poskytuje zamestnancovi. Jej výška závisí od rôznych faktorov.</a:t>
            </a:r>
          </a:p>
          <a:p>
            <a:r>
              <a:rPr lang="sk-SK" dirty="0"/>
              <a:t>Peňažné odmeňovanie sa realizuje na základe Zákonníka práce, zákona o minimálnej mzde, o kolektívnom vyjednávaní, o štátnej službe a ďalších právnych noriem. Štát nezasahuje do odmeňovania. Iba na výmere dovolenky, stanovenie minimálnej mzdy napríklad.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C0D58EDE-2BB1-497C-A764-E95F2EDC6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74610FE-C334-4094-8615-CCC2AE7602E6}" type="datetime1">
              <a:rPr lang="sk-SK" smtClean="0"/>
              <a:t>19.2.2022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705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557FE52-764B-456D-9FCD-64958A113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926" y="331789"/>
            <a:ext cx="8596668" cy="5836097"/>
          </a:xfrm>
        </p:spPr>
        <p:txBody>
          <a:bodyPr/>
          <a:lstStyle/>
          <a:p>
            <a:r>
              <a:rPr lang="sk-SK" dirty="0"/>
              <a:t>Mzda plní sociálnu a </a:t>
            </a:r>
            <a:r>
              <a:rPr lang="sk-SK" dirty="0" err="1"/>
              <a:t>ekomonickú</a:t>
            </a:r>
            <a:r>
              <a:rPr lang="sk-SK" dirty="0"/>
              <a:t> funkciu. Tiež rozlišujeme nominálnu mzdu – peňažná suma a reálnu mzdu – koľko toho sa dá kúpiť za mzdu. Musí sa vyplatiť vo výplatnom termíne. Mzdové podmienky sú podstatnou časťou, sú dohodnuté v pracovnej zmluve.</a:t>
            </a:r>
          </a:p>
          <a:p>
            <a:r>
              <a:rPr lang="sk-SK" dirty="0"/>
              <a:t>Hrubá mzda je základná mzda a ešte doplnková, náhrady mzdy a mzdové zvýhodnenie. Je súčtom základnej a doplnkovej mzdy, mzdových zvýhodnení a náhrad.</a:t>
            </a:r>
          </a:p>
          <a:p>
            <a:r>
              <a:rPr lang="sk-SK" dirty="0"/>
              <a:t>Čistá mzda je mzda po odpočítaní poistného na poistenia a preddavku na daň z príjmov a pripočítaní náhrad príjmu. Pokiaľ </a:t>
            </a:r>
            <a:r>
              <a:rPr lang="sk-SK" dirty="0" err="1"/>
              <a:t>zamestanec</a:t>
            </a:r>
            <a:r>
              <a:rPr lang="sk-SK" dirty="0"/>
              <a:t> nie je schopný pracovať viac ako 11 dní tak dávky vypláca Sociálna poisťovňa.</a:t>
            </a:r>
          </a:p>
          <a:p>
            <a:r>
              <a:rPr lang="sk-SK" dirty="0"/>
              <a:t>Čiastka k výplate = čistá mzda – zrážky zo mzdy – preddavok na mzdu.</a:t>
            </a:r>
          </a:p>
          <a:p>
            <a:r>
              <a:rPr lang="sk-SK" dirty="0"/>
              <a:t>Reálna mzda vyjadruje množstvo ktoré si môže pracovník za ňu kúpiť.</a:t>
            </a:r>
          </a:p>
          <a:p>
            <a:r>
              <a:rPr lang="sk-SK" dirty="0"/>
              <a:t>Mzda sa skladá zo základnej tarifnej mzdy a ešte odmien, prémií, práce nadčas, nočných prác a tak. </a:t>
            </a:r>
          </a:p>
          <a:p>
            <a:r>
              <a:rPr lang="sk-SK" dirty="0"/>
              <a:t>Je povinnosťou platiť daň z príjmov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C2DA4ECF-8310-4DD3-9019-3BAB11783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74610FE-C334-4094-8615-CCC2AE7602E6}" type="datetime1">
              <a:rPr lang="sk-SK" smtClean="0"/>
              <a:t>19.2.2022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823034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1149</TotalTime>
  <Words>1285</Words>
  <Application>Microsoft Office PowerPoint</Application>
  <PresentationFormat>Širokouhlá</PresentationFormat>
  <Paragraphs>70</Paragraphs>
  <Slides>11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7" baseType="lpstr">
      <vt:lpstr>Arial</vt:lpstr>
      <vt:lpstr>Calibri</vt:lpstr>
      <vt:lpstr>Trebuchet MS</vt:lpstr>
      <vt:lpstr>Wingdings</vt:lpstr>
      <vt:lpstr>Wingdings 3</vt:lpstr>
      <vt:lpstr>Fazeta</vt:lpstr>
      <vt:lpstr>Podnikový transformačný proces</vt:lpstr>
      <vt:lpstr>Čo to je?</vt:lpstr>
      <vt:lpstr>Fázy a výrobné faktory</vt:lpstr>
      <vt:lpstr>Investičná činnosť</vt:lpstr>
      <vt:lpstr>Zásobovacia činnosť</vt:lpstr>
      <vt:lpstr>Prezentácia programu PowerPoint</vt:lpstr>
      <vt:lpstr>Personálna činnosť</vt:lpstr>
      <vt:lpstr>Mzda</vt:lpstr>
      <vt:lpstr>Prezentácia programu PowerPoint</vt:lpstr>
      <vt:lpstr>Prezentácia programu PowerPoint</vt:lpstr>
      <vt:lpstr>Poistné a dane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Podnikový transformačný proces</dc:title>
  <dc:creator>Ander Abdullaev</dc:creator>
  <cp:lastModifiedBy>Ander Abdullaev</cp:lastModifiedBy>
  <cp:revision>1</cp:revision>
  <dcterms:created xsi:type="dcterms:W3CDTF">2022-02-18T19:37:59Z</dcterms:created>
  <dcterms:modified xsi:type="dcterms:W3CDTF">2022-02-19T14:46:59Z</dcterms:modified>
</cp:coreProperties>
</file>