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oskole.detiamy.sk/media/userfiles/image/zaida/ekonomika/podnik_transf_proces.jpg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26" r="1" b="43627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anchor="b">
            <a:normAutofit/>
          </a:bodyPr>
          <a:lstStyle/>
          <a:p>
            <a:r>
              <a:rPr lang="sk-SK" b="0" i="0">
                <a:effectLst/>
              </a:rPr>
              <a:t>Podnikový transformačný proces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>
            <a:normAutofit/>
          </a:bodyPr>
          <a:lstStyle/>
          <a:p>
            <a:r>
              <a:rPr lang="sk-SK"/>
              <a:t>Alex Hajas 2.B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DD0BD2-0858-4F8E-B691-85AFA573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sk-SK" dirty="0"/>
              <a:t>Dakujem za pozornosť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5E7F6A-E0DB-41E4-A81A-17FA88CD07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" r="13802" b="-1"/>
          <a:stretch/>
        </p:blipFill>
        <p:spPr bwMode="auto">
          <a:xfrm>
            <a:off x="5458984" y="812799"/>
            <a:ext cx="5928344" cy="529475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2A050-CBA1-40AB-BF1A-8F12607B8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sk-SK" dirty="0"/>
              <a:t>Alex Hajas</a:t>
            </a:r>
          </a:p>
        </p:txBody>
      </p:sp>
    </p:spTree>
    <p:extLst>
      <p:ext uri="{BB962C8B-B14F-4D97-AF65-F5344CB8AC3E}">
        <p14:creationId xmlns:p14="http://schemas.microsoft.com/office/powerpoint/2010/main" val="1177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06F7-A1D5-454F-9A23-F49A359C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sk-SK" b="0" i="0" dirty="0">
                <a:effectLst/>
              </a:rPr>
              <a:t>Čo je to Podnikový transformačný proces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5F24-4091-41C9-B371-B05938342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3043050"/>
            <a:ext cx="4546362" cy="38149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sk-SK" sz="1100" dirty="0"/>
              <a:t>Je to takzvaná premena vstupov na výstupy (napríklad podnik nakupuje výrobné faktory – vstupy, ten ich použije na výrobu – výstupy).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k-SK" sz="1100" dirty="0"/>
              <a:t>           </a:t>
            </a:r>
            <a:r>
              <a:rPr lang="sk-SK" sz="1100" b="1" dirty="0"/>
              <a:t>VSTUPY</a:t>
            </a:r>
            <a:r>
              <a:rPr lang="sk-SK" sz="1100" dirty="0"/>
              <a:t> -&gt; </a:t>
            </a:r>
            <a:r>
              <a:rPr lang="sk-SK" sz="1100" b="1" dirty="0"/>
              <a:t>PODNIKOVÝ TRANSFORMAČNÝ PROCES </a:t>
            </a:r>
            <a:r>
              <a:rPr lang="sk-SK" sz="1100" dirty="0"/>
              <a:t>-&gt; </a:t>
            </a:r>
            <a:r>
              <a:rPr lang="sk-SK" sz="1100" b="1" dirty="0"/>
              <a:t>VÝSTUPY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sk-SK" sz="1100" dirty="0"/>
              <a:t>Zahŕňa všetky činnosti podniku, medzi nimi sú napríklad investičná, personálna, výrobná činnosť a tak, tie zabezpečujú plnenie daných cieľov.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1100" dirty="0"/>
              <a:t>Existuje tiež príncip hospodárnosti, to je keď podnik sa snaží hospodáriť čo najhospodárnejšie. Tam treba hlavne maximálne výstupy, minimálne vstupy a pri nejakom probléme si to optimalizovať medzi nimi.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sk-SK" sz="1100" dirty="0"/>
              <a:t>Podnikový transforačný proces sa skladá z troch fáz: 1. </a:t>
            </a:r>
            <a:r>
              <a:rPr lang="sk-SK" sz="1100" b="1" dirty="0"/>
              <a:t>zabezpečenie podnikovej činnosti výrobnými faktormi</a:t>
            </a:r>
            <a:r>
              <a:rPr lang="sk-SK" sz="1100" dirty="0"/>
              <a:t> – napríklad investičná činnosť, staranie sa o výrobné faktory a tak</a:t>
            </a:r>
          </a:p>
          <a:p>
            <a:r>
              <a:rPr lang="sk-SK" sz="1100" dirty="0"/>
              <a:t>2. </a:t>
            </a:r>
            <a:r>
              <a:rPr lang="sk-SK" sz="1100" b="1" dirty="0"/>
              <a:t>tvorba podnikových výkonov </a:t>
            </a:r>
            <a:r>
              <a:rPr lang="sk-SK" sz="1100" dirty="0"/>
              <a:t>– využitie výrobných faktorov na výrobu ostatných tovarov, výrobná činnosť a tak</a:t>
            </a:r>
          </a:p>
          <a:p>
            <a:r>
              <a:rPr lang="sk-SK" sz="1100" dirty="0"/>
              <a:t>3. </a:t>
            </a:r>
            <a:r>
              <a:rPr lang="sk-SK" sz="1100" b="1" dirty="0"/>
              <a:t>odbyt</a:t>
            </a:r>
            <a:r>
              <a:rPr lang="sk-SK" sz="1100" dirty="0"/>
              <a:t> – predaj hotových tovarov   </a:t>
            </a:r>
          </a:p>
        </p:txBody>
      </p:sp>
      <p:pic>
        <p:nvPicPr>
          <p:cNvPr id="5" name="Obrázok 1">
            <a:hlinkClick r:id="rId2" tgtFrame="&quot;_blank&quot;"/>
            <a:extLst>
              <a:ext uri="{FF2B5EF4-FFF2-40B4-BE49-F238E27FC236}">
                <a16:creationId xmlns:a16="http://schemas.microsoft.com/office/drawing/2014/main" id="{8204CF7B-4963-4087-8E27-B0EE6FE78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677" y="2329122"/>
            <a:ext cx="7295260" cy="1427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02648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4BA1-3C07-418A-B5AE-1965356B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sk-SK" dirty="0"/>
              <a:t>Fázy a výrobné faktory</a:t>
            </a:r>
          </a:p>
        </p:txBody>
      </p:sp>
      <p:pic>
        <p:nvPicPr>
          <p:cNvPr id="2050" name="Picture 2" descr="Will stock market indexes go up forever? - Marketplace">
            <a:extLst>
              <a:ext uri="{FF2B5EF4-FFF2-40B4-BE49-F238E27FC236}">
                <a16:creationId xmlns:a16="http://schemas.microsoft.com/office/drawing/2014/main" id="{E88358FB-9CB2-4150-B05B-9FE4EF2EB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8984" y="1792831"/>
            <a:ext cx="5928344" cy="333469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CBFA-4698-41E5-A57B-F132C05E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3043050"/>
            <a:ext cx="4717278" cy="3656853"/>
          </a:xfrm>
        </p:spPr>
        <p:txBody>
          <a:bodyPr>
            <a:normAutofit fontScale="70000" lnSpcReduction="2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sk-SK" sz="1700" dirty="0">
                <a:effectLst/>
              </a:rPr>
              <a:t>Dané fázy sú ovplyvnené finančnou činnosťou podniku, tá sa zaoberá finančným rozpočtom podniku.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sk-SK" sz="1700" dirty="0">
                <a:effectLst/>
              </a:rPr>
              <a:t>Pomocou všetkých nákladov a výnosov sa uskutočňuje podnikový transformačný proces. Podľa účasti sa výrobné faktory členia na: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sk-SK" sz="1700" dirty="0">
                <a:effectLst/>
              </a:rPr>
              <a:t>Elementárne – tie majú pre podnik rozhodujúcu úlohu. Patria tam dlhodobý majetok (budovy, stavby a tak), krátkodobý majetok (peniaze, materiál a tak) a produktívne pracovné sily (výrobní robotníci)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sk-SK" sz="1700" dirty="0">
                <a:effectLst/>
              </a:rPr>
              <a:t>Dispozitívne – to sú vlastne zložky riadiaceho procesu, ich úlohou je nájsť najvhodnejšiu kombináciu elementárnych výrobných faktorov. Patria sem riadenie a vedenie, plánovanie, organizovanie, rozhodovanie a kontrola. 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sk-SK" sz="1700" dirty="0">
                <a:effectLst/>
              </a:rPr>
              <a:t>Ďalej tiež je zabezpečenie výrobných faktorov, podnik musí mať dostatočné množstvo kapitálu tiež. Zabezpečenie pozostáva z investičnej, zásobovacej a personálnej činnosti. </a:t>
            </a:r>
            <a:br>
              <a:rPr lang="sk-SK" sz="1700" dirty="0">
                <a:effectLst/>
              </a:rPr>
            </a:br>
            <a:endParaRPr lang="sk-SK" sz="1700" dirty="0">
              <a:effectLst/>
            </a:endParaRPr>
          </a:p>
          <a:p>
            <a:endParaRPr lang="sk-SK" sz="1700" dirty="0"/>
          </a:p>
        </p:txBody>
      </p:sp>
    </p:spTree>
    <p:extLst>
      <p:ext uri="{BB962C8B-B14F-4D97-AF65-F5344CB8AC3E}">
        <p14:creationId xmlns:p14="http://schemas.microsoft.com/office/powerpoint/2010/main" val="42783243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A858-462B-4ACE-BBD9-CC598C14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sk-SK">
                <a:effectLst/>
              </a:rPr>
              <a:t>Investičná činnosť</a:t>
            </a:r>
            <a:endParaRPr lang="sk-SK"/>
          </a:p>
        </p:txBody>
      </p:sp>
      <p:pic>
        <p:nvPicPr>
          <p:cNvPr id="3074" name="Picture 2" descr="Economics Studies">
            <a:extLst>
              <a:ext uri="{FF2B5EF4-FFF2-40B4-BE49-F238E27FC236}">
                <a16:creationId xmlns:a16="http://schemas.microsoft.com/office/drawing/2014/main" id="{BE193CFF-E26C-4364-8B86-8CA4171D0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1" r="23127" b="-1"/>
          <a:stretch/>
        </p:blipFill>
        <p:spPr bwMode="auto">
          <a:xfrm>
            <a:off x="5458984" y="812799"/>
            <a:ext cx="5928344" cy="529475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A52B-9C85-433C-9BBF-00C778575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100">
                <a:effectLst/>
              </a:rPr>
              <a:t>Má za úlohu zabezpečiť pre podnik potrebný majetok.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100">
                <a:effectLst/>
              </a:rPr>
              <a:t>Investovanie je obstarávanie dlhodobého majetku, investície sú výdavky, ktoré súvisia s opravou, zmenou napríklad.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100">
                <a:effectLst/>
              </a:rPr>
              <a:t>Investície sa členia podľa účelu použitia na čisté – súvisia s rozširovaním hospodárskej činnosti podniku, náklady a obnovovacie – tie idú už do existujúcich kapitálových statkov, napríklad na obnovu niečoho. Podľa formy sa členia na hmotné – náklady na získanie hmotného majetku ako strojov, nehmotné – náklady do nehmotného majetku ako software, licencie a finančné – investície do cenných papierov, akcií, dlhopisov a podobne.</a:t>
            </a:r>
          </a:p>
          <a:p>
            <a:pPr>
              <a:lnSpc>
                <a:spcPct val="100000"/>
              </a:lnSpc>
            </a:pPr>
            <a:endParaRPr lang="sk-SK" sz="1100"/>
          </a:p>
        </p:txBody>
      </p:sp>
    </p:spTree>
    <p:extLst>
      <p:ext uri="{BB962C8B-B14F-4D97-AF65-F5344CB8AC3E}">
        <p14:creationId xmlns:p14="http://schemas.microsoft.com/office/powerpoint/2010/main" val="29204059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4082-6C09-45DD-B62E-8E96BCD5E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6541"/>
          </a:xfrm>
        </p:spPr>
        <p:txBody>
          <a:bodyPr>
            <a:noAutofit/>
          </a:bodyPr>
          <a:lstStyle/>
          <a:p>
            <a:r>
              <a:rPr lang="sk-SK" sz="4800" kern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Zásobovacia činnosť</a:t>
            </a:r>
            <a:endParaRPr lang="sk-SK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00CE-EC0E-45C5-9E3D-0D2310C3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05712"/>
            <a:ext cx="10058400" cy="4435267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Má za úlohu zabezpečiť potrebné veci pre podnikový transformačný proces čo najlepšie.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Zásoby sú hmotné statky, ktoré sa doteraz nepoužili, delíme ich na: </a:t>
            </a:r>
            <a:br>
              <a:rPr lang="sk-SK" sz="2000" dirty="0"/>
            </a:br>
            <a:r>
              <a:rPr lang="sk-SK" sz="2000" dirty="0"/>
              <a:t>a) materiál – môže byť napríklad základný (podstata výroby), pomocný (dotvára výrobok), technologický (olej, palivá, čistiarne), náhradné diely a obaly a tak.</a:t>
            </a:r>
            <a:br>
              <a:rPr lang="sk-SK" sz="2000" dirty="0"/>
            </a:br>
            <a:r>
              <a:rPr lang="sk-SK" sz="2000" dirty="0"/>
              <a:t>b) nedokončená výroba – výrobky, ktoré prešli nejakými procesmi, ale nie sú úplne hotové</a:t>
            </a:r>
            <a:br>
              <a:rPr lang="sk-SK" sz="2000" dirty="0"/>
            </a:br>
            <a:r>
              <a:rPr lang="sk-SK" sz="2000" dirty="0"/>
              <a:t>c) polotovary – nie sú dokončené ale dajú sa predať (múka na výrobu chleba) d) zvieratá – poľnohospodárstvo                                                                      e) dokončené tovary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Význam zásob je taký že prekonávajú časový a priestorový nesúlad a zabezpečujú plynulú činnosť.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Zásobovaním si podnik zabezpečuje svoje zásoby.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2000" dirty="0"/>
              <a:t>Predmet obstarávania je diferencovaný podľa typu podniku, najčastejšie tam sú vstupné materiály, polovýrobky (súčiastky), obchodné tovary.</a:t>
            </a:r>
          </a:p>
          <a:p>
            <a:pPr marL="342900" lvl="0" indent="-342900">
              <a:lnSpc>
                <a:spcPts val="15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sk-SK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32709673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7635-E21A-44C7-A1EA-3E249CF2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sk-SK" dirty="0"/>
              <a:t>Personálna činnosť</a:t>
            </a:r>
          </a:p>
        </p:txBody>
      </p:sp>
      <p:pic>
        <p:nvPicPr>
          <p:cNvPr id="4098" name="Picture 2" descr="Stock Market Highlights: Sensex, Nifty End At Record Closing High Led By  Metals, It Stocks; Smallcaps Outperform">
            <a:extLst>
              <a:ext uri="{FF2B5EF4-FFF2-40B4-BE49-F238E27FC236}">
                <a16:creationId xmlns:a16="http://schemas.microsoft.com/office/drawing/2014/main" id="{FC81EFDA-5512-4573-B54E-318BA4325E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9" r="-1" b="-1"/>
          <a:stretch/>
        </p:blipFill>
        <p:spPr bwMode="auto">
          <a:xfrm>
            <a:off x="4662681" y="0"/>
            <a:ext cx="7564890" cy="6858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E994-44E3-43A5-AF2D-2F5829A61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3043050"/>
            <a:ext cx="4662680" cy="3814950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100" dirty="0"/>
              <a:t>Personálna činnosť sa zameriava na zamestnanie potrebných pracovníkov, tiež je tam plánovanie potreby. Títo pracovníci sa delia na výrobných – výrobný proces, pomocných – opravári, údržbári a tak, technickí, administratívni, riadiaci – riadenie a technické zabezpečenie, potom ostatní – vykonávajú ostatné práce.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100" dirty="0"/>
              <a:t>Existujú interné a externé zdroje získavania, a základnou právnou normou ktorá upravuje pracovný pomer je Zákonník práce.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100" dirty="0"/>
              <a:t>Pracovný pomer môže vzniknúť napríklad vymenovaním a nakoniec podpisom zmluvy. Pracovná zmluva je dokument dohody medzi zamestnancom a zamestnávateľom.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100" dirty="0"/>
              <a:t>Zamestnávateľ aj zamestnanec majú svoje práva a povinnosti, aj pracovná zmluva to má tiež. Napríklad v dohode je miesto výkonu práce, doba trvania pracovného pomeru a tak. Pracovný pomer môže zaniknúť výpoveďou, dohodou, okamžitým skončením pracovného pomeru a tak.</a:t>
            </a:r>
          </a:p>
          <a:p>
            <a:pPr>
              <a:lnSpc>
                <a:spcPct val="100000"/>
              </a:lnSpc>
            </a:pPr>
            <a:endParaRPr lang="sk-SK" sz="1100" dirty="0"/>
          </a:p>
          <a:p>
            <a:pPr>
              <a:lnSpc>
                <a:spcPct val="100000"/>
              </a:lnSpc>
            </a:pPr>
            <a:endParaRPr lang="sk-SK" sz="1100" dirty="0">
              <a:effectLst/>
            </a:endParaRPr>
          </a:p>
          <a:p>
            <a:pPr>
              <a:lnSpc>
                <a:spcPct val="100000"/>
              </a:lnSpc>
            </a:pPr>
            <a:endParaRPr lang="sk-SK" sz="1100" dirty="0">
              <a:effectLst/>
            </a:endParaRPr>
          </a:p>
          <a:p>
            <a:pPr>
              <a:lnSpc>
                <a:spcPct val="100000"/>
              </a:lnSpc>
            </a:pPr>
            <a:endParaRPr lang="sk-SK" sz="1100" dirty="0"/>
          </a:p>
        </p:txBody>
      </p:sp>
    </p:spTree>
    <p:extLst>
      <p:ext uri="{BB962C8B-B14F-4D97-AF65-F5344CB8AC3E}">
        <p14:creationId xmlns:p14="http://schemas.microsoft.com/office/powerpoint/2010/main" val="14101094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5A8E-6216-42FD-976B-154B0B1C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 anchor="b">
            <a:normAutofit/>
          </a:bodyPr>
          <a:lstStyle/>
          <a:p>
            <a:r>
              <a:rPr lang="sk-SK" dirty="0"/>
              <a:t>Mzda</a:t>
            </a:r>
          </a:p>
        </p:txBody>
      </p:sp>
      <p:pic>
        <p:nvPicPr>
          <p:cNvPr id="1026" name="Picture 2" descr="Zostáva vám 100 eur z výplaty? Experti radia, kam ich vložiť, aby zarobili  - Ľudia - Ekonomika - Pravda">
            <a:extLst>
              <a:ext uri="{FF2B5EF4-FFF2-40B4-BE49-F238E27FC236}">
                <a16:creationId xmlns:a16="http://schemas.microsoft.com/office/drawing/2014/main" id="{91213EF6-5C64-4F29-AF9E-81323A60D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8" r="19940" b="-1"/>
          <a:stretch/>
        </p:blipFill>
        <p:spPr bwMode="auto">
          <a:xfrm>
            <a:off x="4664011" y="67279"/>
            <a:ext cx="7527989" cy="672344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21D4-33F6-4371-ACC5-4436A107F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384420"/>
            <a:ext cx="4664010" cy="518729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300" dirty="0"/>
              <a:t>Mzda je cenou práce, predstavuje plnenie peňažnej hodnoty, zamestnávateľ ju poskytuje zamestnancovi. Jej výška závisí od rôznych faktorov.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300" dirty="0"/>
              <a:t>Každému pracovníkovi za odrobenú prácu sa dáva mzda.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300" dirty="0"/>
              <a:t>Peňažné odmeňovanie sa realizuje na základe Zákonníka práce, zákona o minimálnej mzde, o kolektívnom vyjednávaní, o štátnej službe a ďalších právnych noriem. Štát nezasahuje do odmeňovania. Iba na výmere dovolenky, stanovenie minimálnej mzdy napríklad.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300" dirty="0"/>
              <a:t>Čistá mzda je mzda po odpočítaní poistného na poistenia a preddavku na daň z príjmov a pripočítaní náhrad príjmu. Pokiaľ zamestanec nie je schopný pracovať viac ako 11 dní tak dávky vypláca Sociálna poisťovňa.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300" dirty="0"/>
              <a:t>Čiastka k výplate = čistá mzda – zrážky zo mzdy – preddavok na mzdu.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300" dirty="0"/>
              <a:t>Reálna mzda vyjadruje množstvo ktoré si môže pracovník za ňu kúpiť.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300" dirty="0"/>
              <a:t>Mzda sa skladá zo základnej tarifnej mzdy a ešte odmien, prémií, práce nadčas, nočných prác a tak.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300" dirty="0"/>
              <a:t>Je povinnosťou platiť daň z príjmov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300" dirty="0"/>
              <a:t>Mzda plní sociálnu a ekomonickú funkciu. Tiež rozlišujeme nominálnu mzdu – peňažná suma a reálnu mzdu – koľko toho sa dá kúpiť za mzdu. Musí sa vyplatiť vo výplatnom termíne. Mzdové podmienky sú podstatnou časťou, sú dohodnuté v pracovnej zmluve.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300" dirty="0"/>
              <a:t>Hrubá mzda je základná mzda a ešte doplnková, náhrady mzdy a mzdové zvýhodnenie. Je súčtom základnej a doplnkovej mzdy, mzdových zvýhodnení a náhrad.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sk-SK" sz="1300" dirty="0"/>
          </a:p>
          <a:p>
            <a:pPr>
              <a:lnSpc>
                <a:spcPct val="100000"/>
              </a:lnSpc>
            </a:pPr>
            <a:endParaRPr lang="sk-SK" sz="1300" dirty="0"/>
          </a:p>
        </p:txBody>
      </p:sp>
    </p:spTree>
    <p:extLst>
      <p:ext uri="{BB962C8B-B14F-4D97-AF65-F5344CB8AC3E}">
        <p14:creationId xmlns:p14="http://schemas.microsoft.com/office/powerpoint/2010/main" val="124809933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71CC-AF7D-4AD0-A030-538506ED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Mzda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245A6-945E-4CCC-B01C-1F35E64C5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Existujú tiež formy miezd ako: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Časová – odmeňovanie tých pracovníkov, u ktorých je možné merať prácu iba časom.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Úkolová – odmeňovanie tých, u ktorých výkon práce možno merať pomocou skutočného dosiahnutého výkonu.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Podielová – je určená ako určitý podiel z dosiahnutých výkonov, napríklad odmeňovanie predavača podľa množstva predaného tovaru.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Mzda dohodnutá dohodou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Nominálna mzda je vyjadrená v peniazoch.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Zdaniteľná mzda sa získava po odpočítaní poistného a nezdaniteľnej časti základu dane.</a:t>
            </a:r>
          </a:p>
          <a:p>
            <a:endParaRPr lang="sk-SK" dirty="0"/>
          </a:p>
        </p:txBody>
      </p:sp>
      <p:pic>
        <p:nvPicPr>
          <p:cNvPr id="4098" name="Picture 2" descr="7 Reasons Why You Should Study Economics | HBS Online">
            <a:extLst>
              <a:ext uri="{FF2B5EF4-FFF2-40B4-BE49-F238E27FC236}">
                <a16:creationId xmlns:a16="http://schemas.microsoft.com/office/drawing/2014/main" id="{758D52E7-4FCF-4E88-BC64-77476FB2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159" y="118518"/>
            <a:ext cx="3315770" cy="1740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3384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CC6D-BDF1-404B-8298-960F2310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sk-SK" dirty="0"/>
              <a:t>Poistné a dane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D62C-14B5-4B06-BE71-A803D4C17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300"/>
              <a:t>Na základe zákona zamestnávateľ odvádza za zamestnanca poistné. Môže byť napríklad sociálne, nemocenské – dočasná pracovná neschopnosť, úrazové – poškodenie zdravia kvôli nejakému úrazu, garančné – platobná neschopnosť zamestnávateľa, zdravotné poistenie – na jeho základe sa poskytuje zdravotná starostlivosť, dôchodkové – príjem v starobe a pre prípad invalidity a tak.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300" b="1"/>
              <a:t>Je povinnosťou platiť sociálne, zdravotné, dôchodkové a garančné poistenie, odvádza sa zo mzdy. Výšku poistného určuje Zákon o zdravotnom a sociálnom poistení.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300"/>
              <a:t>Daň z príjmov zo závislej činnosti sa vypočítava zo zdaniteľnej mzdy.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sk-SK" sz="1300"/>
              <a:t>Preddavok na daň z príjmov = zdaniteľná mzda * 0,19</a:t>
            </a:r>
          </a:p>
          <a:p>
            <a:pPr>
              <a:lnSpc>
                <a:spcPct val="100000"/>
              </a:lnSpc>
            </a:pPr>
            <a:endParaRPr lang="sk-SK" sz="1300"/>
          </a:p>
        </p:txBody>
      </p:sp>
      <p:pic>
        <p:nvPicPr>
          <p:cNvPr id="5122" name="Picture 2" descr="Tax Filing Season 2022: What to do before January 24 | Marca">
            <a:extLst>
              <a:ext uri="{FF2B5EF4-FFF2-40B4-BE49-F238E27FC236}">
                <a16:creationId xmlns:a16="http://schemas.microsoft.com/office/drawing/2014/main" id="{A7BCD4F2-8BDE-40C5-A7C4-F1AD62239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419927"/>
            <a:ext cx="5382716" cy="302777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10389463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{3F320E65-A7AE-4B07-94D3-C3A1F7A88C2C}tf56160789_win32</Template>
  <TotalTime>1112</TotalTime>
  <Words>1109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Symbol</vt:lpstr>
      <vt:lpstr>Wingdings</vt:lpstr>
      <vt:lpstr>1_RetrospectVTI</vt:lpstr>
      <vt:lpstr>Podnikový transformačný proces</vt:lpstr>
      <vt:lpstr>Čo je to Podnikový transformačný proces</vt:lpstr>
      <vt:lpstr>Fázy a výrobné faktory</vt:lpstr>
      <vt:lpstr>Investičná činnosť</vt:lpstr>
      <vt:lpstr>Zásobovacia činnosť</vt:lpstr>
      <vt:lpstr>Personálna činnosť</vt:lpstr>
      <vt:lpstr>Mzda</vt:lpstr>
      <vt:lpstr>Mzda </vt:lpstr>
      <vt:lpstr>Poistné a dane</vt:lpstr>
      <vt:lpstr>Dakujem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Národné hospodárstvo a jeho ukazovatele</dc:title>
  <dc:creator>Alex Hajas</dc:creator>
  <cp:lastModifiedBy>Alex Hajas</cp:lastModifiedBy>
  <cp:revision>5</cp:revision>
  <dcterms:created xsi:type="dcterms:W3CDTF">2021-11-26T16:58:55Z</dcterms:created>
  <dcterms:modified xsi:type="dcterms:W3CDTF">2022-02-19T16:30:22Z</dcterms:modified>
</cp:coreProperties>
</file>