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6" r:id="rId9"/>
    <p:sldId id="277" r:id="rId10"/>
    <p:sldId id="266" r:id="rId11"/>
    <p:sldId id="262" r:id="rId12"/>
    <p:sldId id="267" r:id="rId13"/>
    <p:sldId id="263" r:id="rId14"/>
    <p:sldId id="268" r:id="rId15"/>
    <p:sldId id="264" r:id="rId16"/>
    <p:sldId id="270" r:id="rId17"/>
    <p:sldId id="271" r:id="rId18"/>
    <p:sldId id="265" r:id="rId19"/>
    <p:sldId id="272" r:id="rId20"/>
    <p:sldId id="269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Európska literárna moderna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1880 – 1920</a:t>
            </a:r>
          </a:p>
          <a:p>
            <a:r>
              <a:rPr lang="sk-SK" dirty="0"/>
              <a:t>Mgr. Erika </a:t>
            </a:r>
            <a:r>
              <a:rPr lang="sk-SK" dirty="0" err="1"/>
              <a:t>vagovicsová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8043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Charles </a:t>
            </a:r>
            <a:r>
              <a:rPr lang="sk-SK" sz="2800" b="1" dirty="0" err="1"/>
              <a:t>Baudelaire</a:t>
            </a:r>
            <a:r>
              <a:rPr lang="sk-SK" sz="2800" b="1" dirty="0"/>
              <a:t>        Paul </a:t>
            </a:r>
            <a:r>
              <a:rPr lang="sk-SK" sz="2800" b="1" dirty="0" err="1"/>
              <a:t>Verlaine</a:t>
            </a:r>
            <a:r>
              <a:rPr lang="sk-SK" sz="2800" b="1" dirty="0"/>
              <a:t>       </a:t>
            </a:r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0" y="1642569"/>
            <a:ext cx="5176009" cy="4692915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46" y="1642569"/>
            <a:ext cx="3454691" cy="47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7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Francúzska moderna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Jean Arthur </a:t>
            </a:r>
            <a:r>
              <a:rPr lang="sk-SK" b="1" dirty="0" err="1"/>
              <a:t>Rimbaud</a:t>
            </a:r>
            <a:r>
              <a:rPr lang="sk-SK" b="1" dirty="0"/>
              <a:t> </a:t>
            </a:r>
            <a:r>
              <a:rPr lang="sk-SK" dirty="0"/>
              <a:t>- od detstva žil ako tulák, jeho bohémsky život vyvrcholil spolunažívaním s </a:t>
            </a:r>
            <a:r>
              <a:rPr lang="sk-SK" dirty="0" err="1"/>
              <a:t>Paulom</a:t>
            </a:r>
            <a:r>
              <a:rPr lang="sk-SK" dirty="0"/>
              <a:t> </a:t>
            </a:r>
            <a:r>
              <a:rPr lang="sk-SK" dirty="0" err="1"/>
              <a:t>Verlainom</a:t>
            </a:r>
            <a:r>
              <a:rPr lang="sk-SK" dirty="0"/>
              <a:t>. </a:t>
            </a:r>
            <a:r>
              <a:rPr lang="sk-SK" b="1" dirty="0"/>
              <a:t>Iluminácie</a:t>
            </a:r>
            <a:r>
              <a:rPr lang="sk-SK" dirty="0"/>
              <a:t> – básne v próze.</a:t>
            </a:r>
          </a:p>
          <a:p>
            <a:r>
              <a:rPr lang="sk-SK" b="1" dirty="0"/>
              <a:t>Paul </a:t>
            </a:r>
            <a:r>
              <a:rPr lang="sk-SK" b="1" dirty="0" err="1"/>
              <a:t>Verlaine</a:t>
            </a:r>
            <a:r>
              <a:rPr lang="sk-SK" dirty="0"/>
              <a:t> - programová báseň: </a:t>
            </a:r>
            <a:r>
              <a:rPr lang="sk-SK" b="1" dirty="0"/>
              <a:t>Básnické umenie</a:t>
            </a:r>
            <a:r>
              <a:rPr lang="sk-SK" dirty="0"/>
              <a:t>, kde </a:t>
            </a:r>
            <a:r>
              <a:rPr lang="sk-SK" dirty="0">
                <a:solidFill>
                  <a:srgbClr val="FF0000"/>
                </a:solidFill>
              </a:rPr>
              <a:t>sformuloval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princípy symbolizmu</a:t>
            </a:r>
            <a:r>
              <a:rPr lang="sk-SK" dirty="0"/>
              <a:t>. Zdôrazňoval hudobnosť a spevnosť verša.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297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Jean Arthur </a:t>
            </a:r>
            <a:r>
              <a:rPr lang="sk-SK" b="1" dirty="0" err="1"/>
              <a:t>Rimbaud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34" y="1329136"/>
            <a:ext cx="3566811" cy="5443265"/>
          </a:xfrm>
        </p:spPr>
      </p:pic>
    </p:spTree>
    <p:extLst>
      <p:ext uri="{BB962C8B-B14F-4D97-AF65-F5344CB8AC3E}">
        <p14:creationId xmlns:p14="http://schemas.microsoft.com/office/powerpoint/2010/main" val="332026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Avantgarda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Avantgarda: </a:t>
            </a:r>
            <a:r>
              <a:rPr lang="sk-SK" dirty="0"/>
              <a:t>novátorské tendencie v literatúre v 1. pol. 20. stor. Najznámejšie smery: futurizmus – v popredí </a:t>
            </a:r>
            <a:r>
              <a:rPr lang="sk-SK" dirty="0" err="1"/>
              <a:t>pretechnizované</a:t>
            </a:r>
            <a:r>
              <a:rPr lang="sk-SK" dirty="0"/>
              <a:t> obrazy budúcnosti – veda a technika</a:t>
            </a:r>
          </a:p>
          <a:p>
            <a:r>
              <a:rPr lang="sk-SK" dirty="0"/>
              <a:t>kubizmus – hranaté geometrické tvary v umení (P. </a:t>
            </a:r>
            <a:r>
              <a:rPr lang="sk-SK" dirty="0" err="1"/>
              <a:t>Picasso</a:t>
            </a:r>
            <a:r>
              <a:rPr lang="sk-SK" dirty="0"/>
              <a:t>)</a:t>
            </a:r>
          </a:p>
          <a:p>
            <a:r>
              <a:rPr lang="sk-SK" b="1" dirty="0" err="1"/>
              <a:t>Guillaume</a:t>
            </a:r>
            <a:r>
              <a:rPr lang="sk-SK" b="1" dirty="0"/>
              <a:t> </a:t>
            </a:r>
            <a:r>
              <a:rPr lang="sk-SK" b="1" dirty="0" err="1"/>
              <a:t>Apollinaire</a:t>
            </a:r>
            <a:r>
              <a:rPr lang="sk-SK" dirty="0"/>
              <a:t> - avantgardný básnik, predstaviteľ </a:t>
            </a:r>
            <a:r>
              <a:rPr lang="sk-SK" dirty="0" err="1"/>
              <a:t>kubofuturizmu</a:t>
            </a:r>
            <a:r>
              <a:rPr lang="sk-SK" dirty="0"/>
              <a:t>. </a:t>
            </a:r>
          </a:p>
          <a:p>
            <a:r>
              <a:rPr lang="sk-SK" dirty="0"/>
              <a:t>V zb. </a:t>
            </a:r>
            <a:r>
              <a:rPr lang="sk-SK" b="1" dirty="0" err="1"/>
              <a:t>Kaligramy</a:t>
            </a:r>
            <a:r>
              <a:rPr lang="sk-SK" dirty="0"/>
              <a:t> vytvoril nový žáner: </a:t>
            </a:r>
            <a:r>
              <a:rPr lang="sk-SK" dirty="0" err="1"/>
              <a:t>kaligram</a:t>
            </a:r>
            <a:r>
              <a:rPr lang="sk-SK" dirty="0"/>
              <a:t> - grafickú báseň s veršami usporiadanými do reťazca. Zb. </a:t>
            </a:r>
            <a:r>
              <a:rPr lang="sk-SK" b="1" dirty="0"/>
              <a:t>Alkoholy</a:t>
            </a:r>
            <a:r>
              <a:rPr lang="sk-SK" dirty="0"/>
              <a:t> - úvodnou básňou je </a:t>
            </a:r>
            <a:r>
              <a:rPr lang="sk-SK" b="1" dirty="0"/>
              <a:t>Pásmo</a:t>
            </a:r>
            <a:r>
              <a:rPr lang="sk-SK" dirty="0"/>
              <a:t>. podľa vzoru tejto básne vznikol nový žáner modernej poézie - pásmo (</a:t>
            </a:r>
            <a:r>
              <a:rPr lang="sk-SK" dirty="0" err="1"/>
              <a:t>polytematickosť</a:t>
            </a:r>
            <a:r>
              <a:rPr lang="sk-SK" dirty="0"/>
              <a:t>, voľné radenie motívov, narušená logika, voľný verš - bez interpunkcie)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495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Guillaume</a:t>
            </a:r>
            <a:r>
              <a:rPr lang="sk-SK" b="1" dirty="0"/>
              <a:t> </a:t>
            </a:r>
            <a:r>
              <a:rPr lang="sk-SK" b="1" dirty="0" err="1"/>
              <a:t>Apollinaire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0" y="804519"/>
            <a:ext cx="3605348" cy="5588290"/>
          </a:xfrm>
        </p:spPr>
      </p:pic>
    </p:spTree>
    <p:extLst>
      <p:ext uri="{BB962C8B-B14F-4D97-AF65-F5344CB8AC3E}">
        <p14:creationId xmlns:p14="http://schemas.microsoft.com/office/powerpoint/2010/main" val="25651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Slovenská literárna moderna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Slovenská literárna moderna (1900 - 1918)</a:t>
            </a:r>
            <a:endParaRPr lang="sk-SK" dirty="0"/>
          </a:p>
          <a:p>
            <a:r>
              <a:rPr lang="sk-SK" dirty="0"/>
              <a:t>Autori prekonávali tradíciu novými umeleckými postupmi, kritizovali mravné a sociálne problémy, oddelili intímny život od národného, typický je nesúlad medzi ideálom a skutočnosťou. Lyrický hrdina sa cíti osamotený v cudzom až príliš materiálnom svete, túži po šťastnej láske a nenachádza ju, často je smutný, zamyslený, melancholický, počasie a krajina v ňom vyvolávajú spomienky na domov, matku...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586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Slovenská literárna moderna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09433" y="2015732"/>
            <a:ext cx="10645421" cy="3729975"/>
          </a:xfrm>
        </p:spPr>
        <p:txBody>
          <a:bodyPr>
            <a:normAutofit/>
          </a:bodyPr>
          <a:lstStyle/>
          <a:p>
            <a:r>
              <a:rPr lang="sk-SK" dirty="0"/>
              <a:t> Hlavné znaky: </a:t>
            </a:r>
          </a:p>
          <a:p>
            <a:r>
              <a:rPr lang="sk-SK" dirty="0"/>
              <a:t>využívanie symbolov (symbolizmus) </a:t>
            </a:r>
          </a:p>
          <a:p>
            <a:r>
              <a:rPr lang="sk-SK" dirty="0"/>
              <a:t>zámerom je zanechať v čitateľovi dojem,  pocit (impresionizmus) </a:t>
            </a:r>
          </a:p>
          <a:p>
            <a:r>
              <a:rPr lang="sk-SK" dirty="0"/>
              <a:t>zjednotenie vonkajšieho sveta s vnútorným prežívaním (prírodno-psychologický paralelizmus) </a:t>
            </a:r>
          </a:p>
          <a:p>
            <a:r>
              <a:rPr lang="sk-SK" dirty="0"/>
              <a:t>zobrazenie pocitov človeka,  jeho vnútorného prežívania ( subjektivizácia, </a:t>
            </a:r>
            <a:r>
              <a:rPr lang="sk-SK" dirty="0" err="1"/>
              <a:t>psychologizácia</a:t>
            </a:r>
            <a:r>
              <a:rPr lang="sk-SK" dirty="0"/>
              <a:t>) </a:t>
            </a:r>
          </a:p>
          <a:p>
            <a:r>
              <a:rPr lang="sk-SK" dirty="0"/>
              <a:t>využívanie </a:t>
            </a:r>
            <a:r>
              <a:rPr lang="sk-SK" dirty="0" err="1"/>
              <a:t>sylabotonického</a:t>
            </a:r>
            <a:r>
              <a:rPr lang="sk-SK" dirty="0"/>
              <a:t> veršového systému </a:t>
            </a:r>
          </a:p>
          <a:p>
            <a:r>
              <a:rPr lang="sk-SK" dirty="0"/>
              <a:t>zárodky voľného verša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Voľný verš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09934" y="1992573"/>
            <a:ext cx="10044920" cy="3473773"/>
          </a:xfrm>
        </p:spPr>
        <p:txBody>
          <a:bodyPr/>
          <a:lstStyle/>
          <a:p>
            <a:r>
              <a:rPr lang="sk-SK" dirty="0"/>
              <a:t>Odmieta tradičný verš </a:t>
            </a:r>
          </a:p>
          <a:p>
            <a:r>
              <a:rPr lang="sk-SK" dirty="0"/>
              <a:t>Nemá rovnaký počet stôp vo verši </a:t>
            </a:r>
          </a:p>
          <a:p>
            <a:r>
              <a:rPr lang="sk-SK" dirty="0"/>
              <a:t> Dôraz kladie na intonáciu </a:t>
            </a:r>
          </a:p>
          <a:p>
            <a:r>
              <a:rPr lang="sk-SK" dirty="0"/>
              <a:t> Koniec verša spravidla sprevádza syntaktická pauza </a:t>
            </a:r>
          </a:p>
          <a:p>
            <a:r>
              <a:rPr lang="sk-SK" dirty="0"/>
              <a:t> Rým je oslabený, časté sú nepresné rýmy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Slovenská literárna moderna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23081" y="1924334"/>
            <a:ext cx="10631773" cy="3542011"/>
          </a:xfrm>
        </p:spPr>
        <p:txBody>
          <a:bodyPr>
            <a:normAutofit/>
          </a:bodyPr>
          <a:lstStyle/>
          <a:p>
            <a:r>
              <a:rPr lang="sk-SK" b="1" dirty="0"/>
              <a:t>Ivan Krasko </a:t>
            </a:r>
            <a:r>
              <a:rPr lang="sk-SK" dirty="0"/>
              <a:t>- (</a:t>
            </a:r>
            <a:r>
              <a:rPr lang="sk-SK" dirty="0" err="1"/>
              <a:t>vlast</a:t>
            </a:r>
            <a:r>
              <a:rPr lang="sk-SK" dirty="0"/>
              <a:t>. meno Ján </a:t>
            </a:r>
            <a:r>
              <a:rPr lang="sk-SK" dirty="0" err="1"/>
              <a:t>Botto</a:t>
            </a:r>
            <a:r>
              <a:rPr lang="sk-SK" dirty="0"/>
              <a:t>) </a:t>
            </a:r>
          </a:p>
          <a:p>
            <a:r>
              <a:rPr lang="sk-SK" dirty="0"/>
              <a:t> popredný predstaviteľ literárnej moderny</a:t>
            </a:r>
          </a:p>
          <a:p>
            <a:r>
              <a:rPr lang="sk-SK" dirty="0"/>
              <a:t>zb. </a:t>
            </a:r>
            <a:r>
              <a:rPr lang="sk-SK" b="1" dirty="0" err="1"/>
              <a:t>Nox</a:t>
            </a:r>
            <a:r>
              <a:rPr lang="sk-SK" b="1" dirty="0"/>
              <a:t> et </a:t>
            </a:r>
            <a:r>
              <a:rPr lang="sk-SK" b="1" dirty="0" err="1"/>
              <a:t>solitudo</a:t>
            </a:r>
            <a:r>
              <a:rPr lang="sk-SK" dirty="0"/>
              <a:t> (Noc a samota) zbierka </a:t>
            </a:r>
            <a:r>
              <a:rPr lang="sk-SK"/>
              <a:t>28 básní. </a:t>
            </a:r>
            <a:r>
              <a:rPr lang="sk-SK" dirty="0"/>
              <a:t>Priniesla ľúbostnú poéziu nasýtenú neromantickým ťažkým osobným smútkom a pocitmi samoty , témy: láska k žene, k matke, prírodná, filozofická, spoločenská...</a:t>
            </a:r>
          </a:p>
          <a:p>
            <a:r>
              <a:rPr lang="sk-SK" dirty="0"/>
              <a:t> odráža autorovo vnútorné prežívanie a stav, vonkajší a vnútorný svet je pre autora neoddeliteľný.</a:t>
            </a:r>
          </a:p>
          <a:p>
            <a:r>
              <a:rPr lang="sk-SK" dirty="0"/>
              <a:t>zb. </a:t>
            </a:r>
            <a:r>
              <a:rPr lang="sk-SK" b="1" dirty="0"/>
              <a:t>Verše</a:t>
            </a:r>
            <a:r>
              <a:rPr lang="sk-SK" dirty="0"/>
              <a:t>: </a:t>
            </a:r>
            <a:r>
              <a:rPr lang="sk-SK" b="1" dirty="0"/>
              <a:t>Otrok </a:t>
            </a:r>
            <a:r>
              <a:rPr lang="sk-SK" dirty="0"/>
              <a:t>- báseň založená na symbole otroka, ktorému od detstva zneli v ušiach piesne matky otrokyne a ktorý čaká na signál, aby vykonal pomstu.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1894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b="1" dirty="0"/>
              <a:t>Otcova roľa</a:t>
            </a:r>
            <a:r>
              <a:rPr lang="sk-SK" dirty="0"/>
              <a:t> - motív otcovej role - rodnej hrudy, rodnej krajiny</a:t>
            </a:r>
          </a:p>
          <a:p>
            <a:r>
              <a:rPr lang="sk-SK" b="1" dirty="0"/>
              <a:t>List mŕtvemu </a:t>
            </a:r>
            <a:r>
              <a:rPr lang="sk-SK" dirty="0"/>
              <a:t>– próza </a:t>
            </a:r>
          </a:p>
          <a:p>
            <a:r>
              <a:rPr lang="sk-SK" dirty="0"/>
              <a:t> Príbeh má tajomnú, ťaživú atmosféru zasadenú do noci. Hlavná postava sa snaží v noci oživiť mŕtveho robotníka Tóna.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Spoločensko-historické pomery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95785" y="1883392"/>
            <a:ext cx="10659069" cy="35829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Svet je rozdelený medzi impériá. Z Nemecka sa stal po Veľkej Británii 2. najpriemyselnejší štát v Európe. Začalo sa súperenie medzi veľmocami. Štáty sa spájajú do veľmocenských blokov - Dohoda a </a:t>
            </a:r>
            <a:r>
              <a:rPr lang="sk-SK" dirty="0" err="1"/>
              <a:t>Trojspolok</a:t>
            </a:r>
            <a:r>
              <a:rPr lang="sk-SK" dirty="0"/>
              <a:t>. Hrozí vojnový konflikt, ktorý vypukne v roku 1914. Modernu formuje spoločnosť a jej rozklad. Spoločnosť si prestáva všímať umenie. Ľudia pociťujú samotu. Vytvára sa bohéma - nový životný štýl umelcov, motív tuláctva, provokačný vzťah k cirkvi...</a:t>
            </a:r>
          </a:p>
          <a:p>
            <a:r>
              <a:rPr lang="sk-SK" dirty="0"/>
              <a:t> Charakteristický bol nepokoj, beznádej, kríza myslenia a kultúry. Literárna moderna je označenie pre viaceré smery a prúdy z konca 19. st. Spája v sebe symbolizmus, dekadenciu, či impresionizmus.  </a:t>
            </a:r>
          </a:p>
          <a:p>
            <a:pPr>
              <a:buNone/>
            </a:pPr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346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Ivan Krasko</a:t>
            </a:r>
            <a:endParaRPr lang="sk-SK" dirty="0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31" y="1853754"/>
            <a:ext cx="7498423" cy="3449638"/>
          </a:xfrm>
        </p:spPr>
      </p:pic>
    </p:spTree>
    <p:extLst>
      <p:ext uri="{BB962C8B-B14F-4D97-AF65-F5344CB8AC3E}">
        <p14:creationId xmlns:p14="http://schemas.microsoft.com/office/powerpoint/2010/main" val="341543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Janko </a:t>
            </a:r>
            <a:r>
              <a:rPr lang="sk-SK" dirty="0" err="1"/>
              <a:t>Jesenský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 jeho próza sa zaraďuje k realizmu a jeho poézia do slovenskej literárnej moderny</a:t>
            </a:r>
          </a:p>
          <a:p>
            <a:r>
              <a:rPr lang="sk-SK" dirty="0"/>
              <a:t> prekladal </a:t>
            </a:r>
            <a:r>
              <a:rPr lang="sk-SK" dirty="0" err="1"/>
              <a:t>Puškina</a:t>
            </a:r>
            <a:r>
              <a:rPr lang="sk-SK" dirty="0"/>
              <a:t>, </a:t>
            </a:r>
            <a:r>
              <a:rPr lang="sk-SK" dirty="0" err="1"/>
              <a:t>Byrona</a:t>
            </a:r>
            <a:endParaRPr lang="sk-SK" dirty="0"/>
          </a:p>
          <a:p>
            <a:r>
              <a:rPr lang="sk-SK" dirty="0"/>
              <a:t> vo svojej tvorbe predstavuje prostredie mesta, na jeho kritiku využíva satiru, iróniu, paródiu,  situačnú a charakterovú komiku  </a:t>
            </a:r>
          </a:p>
          <a:p>
            <a:r>
              <a:rPr lang="sk-SK" dirty="0"/>
              <a:t> poézia: zbierka básni </a:t>
            </a:r>
            <a:r>
              <a:rPr lang="sk-SK" b="1" dirty="0"/>
              <a:t>Verše</a:t>
            </a:r>
            <a:r>
              <a:rPr lang="sk-SK" dirty="0"/>
              <a:t> (subjektívna lyrika, impresionistická poézia – autor tak prepája poéziu s maliarstvom), </a:t>
            </a:r>
            <a:r>
              <a:rPr lang="sk-SK" b="1" dirty="0"/>
              <a:t>Verše II </a:t>
            </a:r>
            <a:r>
              <a:rPr lang="sk-SK" dirty="0"/>
              <a:t>(spoločenská lyrika) </a:t>
            </a:r>
          </a:p>
          <a:p>
            <a:r>
              <a:rPr lang="sk-SK" dirty="0"/>
              <a:t> próza:  </a:t>
            </a:r>
            <a:r>
              <a:rPr lang="sk-SK" b="1" dirty="0"/>
              <a:t>Malomestské rozprávky </a:t>
            </a:r>
            <a:r>
              <a:rPr lang="sk-SK" dirty="0"/>
              <a:t>(zbierka próz), </a:t>
            </a:r>
            <a:r>
              <a:rPr lang="sk-SK" b="1" dirty="0"/>
              <a:t>Demokrati</a:t>
            </a:r>
            <a:r>
              <a:rPr lang="sk-SK" dirty="0"/>
              <a:t> (román), </a:t>
            </a:r>
            <a:r>
              <a:rPr lang="sk-SK" b="1" dirty="0"/>
              <a:t>Pani </a:t>
            </a:r>
            <a:r>
              <a:rPr lang="sk-SK" b="1" dirty="0" err="1"/>
              <a:t>Rafiková</a:t>
            </a:r>
            <a:r>
              <a:rPr lang="sk-SK" b="1" dirty="0"/>
              <a:t> </a:t>
            </a:r>
            <a:r>
              <a:rPr lang="sk-SK" dirty="0"/>
              <a:t>(novela)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Janko </a:t>
            </a:r>
            <a:r>
              <a:rPr lang="sk-SK" dirty="0" err="1"/>
              <a:t>jesenský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Janko Jesenský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8388" y="399710"/>
            <a:ext cx="4457367" cy="6289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 Spoločensko-historické pomery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So symbolizmom sa rozvíja literárna škola </a:t>
            </a:r>
            <a:r>
              <a:rPr lang="sk-SK" dirty="0" err="1"/>
              <a:t>parnasizmu</a:t>
            </a:r>
            <a:r>
              <a:rPr lang="sk-SK" dirty="0"/>
              <a:t>, ktorý odmieta spojenie umenia a reality. Zmyslom je dokonalá krása umenia. </a:t>
            </a:r>
          </a:p>
          <a:p>
            <a:r>
              <a:rPr lang="sk-SK" dirty="0"/>
              <a:t> Avantgarda ako súbor umeleckých smerov vzniká začiatkom 20. st. Literárne myslenie je ovplyvnené vojenskými konfliktami, umelci svoj postoj reprezentujú umeleckými manifestami,  programami. 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Literárna moderna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Literárna moderna</a:t>
            </a:r>
            <a:r>
              <a:rPr lang="sk-SK" dirty="0"/>
              <a:t> - mala 3 dominantné prúdy: </a:t>
            </a:r>
            <a:r>
              <a:rPr lang="sk-SK" b="1" dirty="0"/>
              <a:t>symbolizmus, dekadencia, impresionizmus</a:t>
            </a:r>
            <a:endParaRPr lang="sk-SK" dirty="0"/>
          </a:p>
          <a:p>
            <a:r>
              <a:rPr lang="sk-SK" b="1" dirty="0"/>
              <a:t>Symbolizmus</a:t>
            </a:r>
            <a:r>
              <a:rPr lang="sk-SK" dirty="0"/>
              <a:t> - vznikol ako popretie </a:t>
            </a:r>
            <a:r>
              <a:rPr lang="sk-SK" dirty="0" err="1"/>
              <a:t>parnasizmu</a:t>
            </a:r>
            <a:r>
              <a:rPr lang="sk-SK" dirty="0"/>
              <a:t> (zmyslom umenia je dokonalá krása, zaujímala ho viac forma ako obsah básne). Básnik sa nevyjadruje priamo, ale prostredníctvom symbolu (z gréckeho </a:t>
            </a:r>
            <a:r>
              <a:rPr lang="sk-SK" dirty="0" err="1"/>
              <a:t>symbolón</a:t>
            </a:r>
            <a:r>
              <a:rPr lang="sk-SK" dirty="0"/>
              <a:t> - znak). Napr. topoľ - symbol samoty a smútku, holubica - symbol mieru. Obraznosť, predstavivosť, hudobnosť veršov, prenášanie významov, zmyslové vnímanie skutočnosti.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028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Dekadencia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Dekadencia </a:t>
            </a:r>
            <a:r>
              <a:rPr lang="sk-SK" dirty="0"/>
              <a:t>- (z franc. </a:t>
            </a:r>
            <a:r>
              <a:rPr lang="sk-SK" dirty="0" err="1"/>
              <a:t>decadence</a:t>
            </a:r>
            <a:r>
              <a:rPr lang="sk-SK" dirty="0"/>
              <a:t> - úpadok) - presadzoval krajný individualizmus, jeho tvorcov pokladali za zvrátených a skazených najmä kvôli témam smrti, rozkladu, pesimizmu, hazardu so životom. Básnici v poézii opúšťajú tradičnosť, je vyjadrením životného postoja. S provokatívnou záľubou siahali po tabuizovaných témach - erotika, oslava Satana neúctivý vzťah k Bohu). Neexistovalo nič, v čom by nachádzali zdroj nádeje (nihilizmus) a zmysel existencie človeka.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959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Impresionizmus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Impresionizmus</a:t>
            </a:r>
            <a:r>
              <a:rPr lang="sk-SK" dirty="0"/>
              <a:t> - (z franc. </a:t>
            </a:r>
            <a:r>
              <a:rPr lang="sk-SK" dirty="0" err="1"/>
              <a:t>impression</a:t>
            </a:r>
            <a:r>
              <a:rPr lang="sk-SK" dirty="0"/>
              <a:t> - dojem) sa vyprofiloval ako výtvarný a hudobný smer, ale ovplyvnil aj tvorbu symbolistov. Impresionisti sa snažili o zachytenie dojmu, okamihu. Maliari neskôr prešli k </a:t>
            </a:r>
            <a:r>
              <a:rPr lang="sk-SK" dirty="0" err="1"/>
              <a:t>pointilizmu</a:t>
            </a:r>
            <a:r>
              <a:rPr lang="sk-SK" dirty="0"/>
              <a:t> - </a:t>
            </a:r>
            <a:r>
              <a:rPr lang="sk-SK" dirty="0" err="1"/>
              <a:t>bodkovacia</a:t>
            </a:r>
            <a:r>
              <a:rPr lang="sk-SK" dirty="0"/>
              <a:t> technika (E. </a:t>
            </a:r>
            <a:r>
              <a:rPr lang="sk-SK" dirty="0" err="1"/>
              <a:t>Manet</a:t>
            </a:r>
            <a:r>
              <a:rPr lang="sk-SK" dirty="0"/>
              <a:t>, C. </a:t>
            </a:r>
            <a:r>
              <a:rPr lang="sk-SK" dirty="0" err="1"/>
              <a:t>Monett</a:t>
            </a:r>
            <a:r>
              <a:rPr lang="sk-SK" dirty="0"/>
              <a:t>,  A. </a:t>
            </a:r>
            <a:r>
              <a:rPr lang="sk-SK" dirty="0" err="1"/>
              <a:t>Renoire</a:t>
            </a:r>
            <a:r>
              <a:rPr lang="sk-SK" dirty="0"/>
              <a:t>)</a:t>
            </a:r>
          </a:p>
          <a:p>
            <a:r>
              <a:rPr lang="sk-SK" dirty="0"/>
              <a:t>V lyrike básnik zachytáva dojmy, pocity, "prchavosť chvíle", zobrazuje sluchové a zrakové dojmy, hudobnosť verša.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276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Francúzska moderna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/>
              <a:t>Francúzska moderna - Prekliati básnici</a:t>
            </a:r>
            <a:endParaRPr lang="sk-SK" dirty="0"/>
          </a:p>
          <a:p>
            <a:r>
              <a:rPr lang="sk-SK" dirty="0"/>
              <a:t>Tento termín prvý použil Paul </a:t>
            </a:r>
            <a:r>
              <a:rPr lang="sk-SK" dirty="0" err="1"/>
              <a:t>Verlaine</a:t>
            </a:r>
            <a:r>
              <a:rPr lang="sk-SK" dirty="0"/>
              <a:t>. Označujú sa ním umelci, ktorí sa v spoločnosti cítia nepochopení, prekliati.  Žili bohémskym spôsobom života a ich tvorba nezodpovedala predstavám vtedajšej spoločnosti. </a:t>
            </a:r>
          </a:p>
          <a:p>
            <a:r>
              <a:rPr lang="sk-SK" dirty="0"/>
              <a:t> Tvorba je silne sugestívna a senzitívna.  </a:t>
            </a:r>
          </a:p>
          <a:p>
            <a:r>
              <a:rPr lang="sk-SK" dirty="0"/>
              <a:t>Autori využívajú asociácie, hľadajú únik mimo realitu, v sne. </a:t>
            </a:r>
          </a:p>
          <a:p>
            <a:r>
              <a:rPr lang="sk-SK" dirty="0"/>
              <a:t>Dominantný je symbolizmus, dekadencia. </a:t>
            </a:r>
          </a:p>
          <a:p>
            <a:r>
              <a:rPr lang="sk-SK" b="1" dirty="0" err="1"/>
              <a:t>Charles</a:t>
            </a:r>
            <a:r>
              <a:rPr lang="sk-SK" b="1" dirty="0"/>
              <a:t> </a:t>
            </a:r>
            <a:r>
              <a:rPr lang="sk-SK" b="1" dirty="0" err="1"/>
              <a:t>Baudelaire</a:t>
            </a:r>
            <a:r>
              <a:rPr lang="sk-SK" b="1" dirty="0"/>
              <a:t>, </a:t>
            </a:r>
            <a:r>
              <a:rPr lang="sk-SK" dirty="0"/>
              <a:t>Paul </a:t>
            </a:r>
            <a:r>
              <a:rPr lang="sk-SK" dirty="0" err="1"/>
              <a:t>Verlaine</a:t>
            </a:r>
            <a:r>
              <a:rPr lang="sk-SK" dirty="0"/>
              <a:t>, </a:t>
            </a:r>
            <a:r>
              <a:rPr lang="sk-SK" dirty="0" err="1"/>
              <a:t>Jean</a:t>
            </a:r>
            <a:r>
              <a:rPr lang="sk-SK" dirty="0"/>
              <a:t> </a:t>
            </a:r>
            <a:r>
              <a:rPr lang="sk-SK" dirty="0" err="1"/>
              <a:t>Arthur</a:t>
            </a:r>
            <a:r>
              <a:rPr lang="sk-SK" dirty="0"/>
              <a:t> </a:t>
            </a:r>
            <a:r>
              <a:rPr lang="sk-SK" dirty="0" err="1"/>
              <a:t>Rimbaud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2594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Francúzska moderna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91319" y="1924334"/>
            <a:ext cx="10563535" cy="3542011"/>
          </a:xfrm>
        </p:spPr>
        <p:txBody>
          <a:bodyPr/>
          <a:lstStyle/>
          <a:p>
            <a:r>
              <a:rPr lang="sk-SK" b="1" dirty="0" err="1"/>
              <a:t>Charles</a:t>
            </a:r>
            <a:r>
              <a:rPr lang="sk-SK" b="1" dirty="0"/>
              <a:t> </a:t>
            </a:r>
            <a:r>
              <a:rPr lang="sk-SK" b="1" dirty="0" err="1"/>
              <a:t>Baudelaire</a:t>
            </a:r>
            <a:r>
              <a:rPr lang="sk-SK" dirty="0"/>
              <a:t> - veľa cestoval, viedol bohémsky život</a:t>
            </a:r>
          </a:p>
          <a:p>
            <a:r>
              <a:rPr lang="sk-SK" dirty="0"/>
              <a:t>zb. </a:t>
            </a:r>
            <a:r>
              <a:rPr lang="sk-SK" b="1" dirty="0"/>
              <a:t>Kvety zla</a:t>
            </a:r>
            <a:r>
              <a:rPr lang="sk-SK" dirty="0"/>
              <a:t> – nebola prijatá vtedajšou spoločnosťou.  Názov je protikladným spojením krásy a zla (oxymoron).  Sústredil sa na vlastné vnútro, na nevšedné pocity, hľadá krásu v ošklivosti, dominuje bohatá obrazotvornosť, lyrizmus. Proklamuje, že človek nemôže dosiahnuť šťastie. Jediná cesta ako uniknúť nude, je pokúsiť sa dobyť krásu zo Satana, z predajnej lásky, z bolesti a vzbury proti Bohu. Jeho estetickým ideálom je </a:t>
            </a:r>
            <a:r>
              <a:rPr lang="sk-SK" dirty="0" err="1"/>
              <a:t>monumentalizácia</a:t>
            </a:r>
            <a:r>
              <a:rPr lang="sk-SK" dirty="0"/>
              <a:t> zla a smrti. Vytvára estetiku škaredého - sugestívnu poéziu, v ktorej na vyvolanie estetického zážitku používa aj surové, expresívne slová. </a:t>
            </a:r>
          </a:p>
          <a:p>
            <a:pPr>
              <a:buNone/>
            </a:pP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Francúzska moderna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Charles</a:t>
            </a:r>
            <a:r>
              <a:rPr lang="sk-SK" b="1" dirty="0"/>
              <a:t> </a:t>
            </a:r>
            <a:r>
              <a:rPr lang="sk-SK" b="1" dirty="0" err="1"/>
              <a:t>Baudelaire</a:t>
            </a:r>
            <a:r>
              <a:rPr lang="sk-SK" dirty="0"/>
              <a:t> </a:t>
            </a:r>
          </a:p>
          <a:p>
            <a:r>
              <a:rPr lang="sk-SK" dirty="0"/>
              <a:t>Mrcina – báseň plná kontrastov,  autor bez pretvárky poukazuje na prítomnosť smrti a rozkladu,  smrť dostihne každého z nás – bez ohľadu na spoločenské postavenie, krásu či iné rozdiely. </a:t>
            </a:r>
          </a:p>
          <a:p>
            <a:r>
              <a:rPr lang="sk-SK" dirty="0"/>
              <a:t> Človek a more – báseň je obrazom ľudskej duše, v mori vidieť paralelu s ľudským vnútrom a dušou – je rovnako neprebádané, záhadné, plné nepokoja ako morské hlbiny a hladina mora.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281</TotalTime>
  <Words>1241</Words>
  <Application>Microsoft Office PowerPoint</Application>
  <PresentationFormat>Širokouhlá</PresentationFormat>
  <Paragraphs>78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Európska literárna moderna</vt:lpstr>
      <vt:lpstr>Spoločensko-historické pomery</vt:lpstr>
      <vt:lpstr> Spoločensko-historické pomery</vt:lpstr>
      <vt:lpstr>Literárna moderna</vt:lpstr>
      <vt:lpstr>Dekadencia</vt:lpstr>
      <vt:lpstr>Impresionizmus</vt:lpstr>
      <vt:lpstr>Francúzska moderna</vt:lpstr>
      <vt:lpstr>Francúzska moderna</vt:lpstr>
      <vt:lpstr>Francúzska moderna</vt:lpstr>
      <vt:lpstr>Charles Baudelaire        Paul Verlaine       </vt:lpstr>
      <vt:lpstr>Francúzska moderna</vt:lpstr>
      <vt:lpstr>Jean Arthur Rimbaud</vt:lpstr>
      <vt:lpstr>Avantgarda</vt:lpstr>
      <vt:lpstr>Guillaume Apollinaire</vt:lpstr>
      <vt:lpstr>Slovenská literárna moderna</vt:lpstr>
      <vt:lpstr>Slovenská literárna moderna</vt:lpstr>
      <vt:lpstr>Voľný verš</vt:lpstr>
      <vt:lpstr>Slovenská literárna moderna</vt:lpstr>
      <vt:lpstr>Prezentácia programu PowerPoint</vt:lpstr>
      <vt:lpstr>Ivan Krasko</vt:lpstr>
      <vt:lpstr> Janko Jesenský</vt:lpstr>
      <vt:lpstr>Janko jesenský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Európska literárna moderna</dc:title>
  <dc:creator>Carmen</dc:creator>
  <cp:lastModifiedBy>Vagovicsová Erika</cp:lastModifiedBy>
  <cp:revision>30</cp:revision>
  <dcterms:created xsi:type="dcterms:W3CDTF">2019-05-14T04:14:05Z</dcterms:created>
  <dcterms:modified xsi:type="dcterms:W3CDTF">2022-10-20T09:36:36Z</dcterms:modified>
</cp:coreProperties>
</file>