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AF341-78DF-4006-B928-FD579A41D76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70207B-8AF4-40F9-A539-C752E43E883F}">
      <dgm:prSet/>
      <dgm:spPr/>
      <dgm:t>
        <a:bodyPr/>
        <a:lstStyle/>
        <a:p>
          <a:r>
            <a:rPr lang="sk-SK" b="0" i="1"/>
            <a:t>Sústreďuje sa na zachytenie znakov, vlastností osôb, predmetu (osoby, veci, deja, postupu, činnosti atď.). Vystihuje podobu predmetu objektívne, ale i subjektívne (náladový opis).</a:t>
          </a:r>
          <a:endParaRPr lang="en-US"/>
        </a:p>
      </dgm:t>
    </dgm:pt>
    <dgm:pt modelId="{C89A20E8-74B3-497F-AF68-E4FB2180ECF4}" type="parTrans" cxnId="{F5DCDE41-1F08-4CF7-8DA6-7E0BB7107F1D}">
      <dgm:prSet/>
      <dgm:spPr/>
      <dgm:t>
        <a:bodyPr/>
        <a:lstStyle/>
        <a:p>
          <a:endParaRPr lang="en-US"/>
        </a:p>
      </dgm:t>
    </dgm:pt>
    <dgm:pt modelId="{464A84B1-645E-4D65-BED7-EC4E3DF4C26D}" type="sibTrans" cxnId="{F5DCDE41-1F08-4CF7-8DA6-7E0BB7107F1D}">
      <dgm:prSet/>
      <dgm:spPr/>
      <dgm:t>
        <a:bodyPr/>
        <a:lstStyle/>
        <a:p>
          <a:endParaRPr lang="en-US"/>
        </a:p>
      </dgm:t>
    </dgm:pt>
    <dgm:pt modelId="{D6171AD1-A21B-4491-8BCB-A64BCC724E36}">
      <dgm:prSet/>
      <dgm:spPr/>
      <dgm:t>
        <a:bodyPr/>
        <a:lstStyle/>
        <a:p>
          <a:r>
            <a:rPr lang="sk-SK" b="0" i="1"/>
            <a:t>Jednotlivé znaky predmetu radí autor v logickej línii postupu. </a:t>
          </a:r>
          <a:endParaRPr lang="en-US"/>
        </a:p>
      </dgm:t>
    </dgm:pt>
    <dgm:pt modelId="{E62EC1BE-4783-4D38-8158-557FE7EC78D8}" type="parTrans" cxnId="{389A825D-AE8F-4128-8969-79ED3C6DED58}">
      <dgm:prSet/>
      <dgm:spPr/>
      <dgm:t>
        <a:bodyPr/>
        <a:lstStyle/>
        <a:p>
          <a:endParaRPr lang="en-US"/>
        </a:p>
      </dgm:t>
    </dgm:pt>
    <dgm:pt modelId="{9BA02F1C-A89F-4668-B3E4-F3FE5202A60B}" type="sibTrans" cxnId="{389A825D-AE8F-4128-8969-79ED3C6DED58}">
      <dgm:prSet/>
      <dgm:spPr/>
      <dgm:t>
        <a:bodyPr/>
        <a:lstStyle/>
        <a:p>
          <a:endParaRPr lang="en-US"/>
        </a:p>
      </dgm:t>
    </dgm:pt>
    <dgm:pt modelId="{64440B96-CA16-4705-9A88-4A85685EC79B}">
      <dgm:prSet/>
      <dgm:spPr/>
      <dgm:t>
        <a:bodyPr/>
        <a:lstStyle/>
        <a:p>
          <a:r>
            <a:rPr lang="sk-SK" b="0" i="1"/>
            <a:t>Základný útvar – opis</a:t>
          </a:r>
          <a:endParaRPr lang="en-US"/>
        </a:p>
      </dgm:t>
    </dgm:pt>
    <dgm:pt modelId="{064EAF39-4B80-42A1-ACB8-C46C25E2BB5F}" type="parTrans" cxnId="{AB2534F3-8DB4-4D5D-9EDF-7D6962770711}">
      <dgm:prSet/>
      <dgm:spPr/>
      <dgm:t>
        <a:bodyPr/>
        <a:lstStyle/>
        <a:p>
          <a:endParaRPr lang="en-US"/>
        </a:p>
      </dgm:t>
    </dgm:pt>
    <dgm:pt modelId="{9DDC759F-05E5-4B52-B85A-18E157C329F7}" type="sibTrans" cxnId="{AB2534F3-8DB4-4D5D-9EDF-7D6962770711}">
      <dgm:prSet/>
      <dgm:spPr/>
      <dgm:t>
        <a:bodyPr/>
        <a:lstStyle/>
        <a:p>
          <a:endParaRPr lang="en-US"/>
        </a:p>
      </dgm:t>
    </dgm:pt>
    <dgm:pt modelId="{4C86EB9A-3BF1-45D3-BFEC-FAC5DEF59533}">
      <dgm:prSet/>
      <dgm:spPr/>
      <dgm:t>
        <a:bodyPr/>
        <a:lstStyle/>
        <a:p>
          <a:r>
            <a:rPr lang="sk-SK" b="0" i="1"/>
            <a:t>Ďalšie útvary – napr. odborný, náladový, opis osoby, opis pracovného postupu, charakteristika, posudok, reportáž</a:t>
          </a:r>
          <a:endParaRPr lang="en-US"/>
        </a:p>
      </dgm:t>
    </dgm:pt>
    <dgm:pt modelId="{07BFD329-3F7D-400E-BF53-3EB2292C498B}" type="parTrans" cxnId="{A8A4B73F-4CEF-40F8-BE0E-032C3EECF81A}">
      <dgm:prSet/>
      <dgm:spPr/>
      <dgm:t>
        <a:bodyPr/>
        <a:lstStyle/>
        <a:p>
          <a:endParaRPr lang="en-US"/>
        </a:p>
      </dgm:t>
    </dgm:pt>
    <dgm:pt modelId="{7919BF30-81BA-4BD8-B414-C361386825E0}" type="sibTrans" cxnId="{A8A4B73F-4CEF-40F8-BE0E-032C3EECF81A}">
      <dgm:prSet/>
      <dgm:spPr/>
      <dgm:t>
        <a:bodyPr/>
        <a:lstStyle/>
        <a:p>
          <a:endParaRPr lang="en-US"/>
        </a:p>
      </dgm:t>
    </dgm:pt>
    <dgm:pt modelId="{72D5D875-AFE8-4B99-B617-347FA2CEE35A}" type="pres">
      <dgm:prSet presAssocID="{ABBAF341-78DF-4006-B928-FD579A41D769}" presName="outerComposite" presStyleCnt="0">
        <dgm:presLayoutVars>
          <dgm:chMax val="5"/>
          <dgm:dir/>
          <dgm:resizeHandles val="exact"/>
        </dgm:presLayoutVars>
      </dgm:prSet>
      <dgm:spPr/>
    </dgm:pt>
    <dgm:pt modelId="{C50EB4C4-C856-409C-A012-94892A7FC429}" type="pres">
      <dgm:prSet presAssocID="{ABBAF341-78DF-4006-B928-FD579A41D769}" presName="dummyMaxCanvas" presStyleCnt="0">
        <dgm:presLayoutVars/>
      </dgm:prSet>
      <dgm:spPr/>
    </dgm:pt>
    <dgm:pt modelId="{883A400C-D432-48C1-BB16-A43CC731112C}" type="pres">
      <dgm:prSet presAssocID="{ABBAF341-78DF-4006-B928-FD579A41D769}" presName="FourNodes_1" presStyleLbl="node1" presStyleIdx="0" presStyleCnt="4">
        <dgm:presLayoutVars>
          <dgm:bulletEnabled val="1"/>
        </dgm:presLayoutVars>
      </dgm:prSet>
      <dgm:spPr/>
    </dgm:pt>
    <dgm:pt modelId="{D0F37215-E723-4C9A-9A04-9940BAFD6CFF}" type="pres">
      <dgm:prSet presAssocID="{ABBAF341-78DF-4006-B928-FD579A41D769}" presName="FourNodes_2" presStyleLbl="node1" presStyleIdx="1" presStyleCnt="4">
        <dgm:presLayoutVars>
          <dgm:bulletEnabled val="1"/>
        </dgm:presLayoutVars>
      </dgm:prSet>
      <dgm:spPr/>
    </dgm:pt>
    <dgm:pt modelId="{E30C728F-371A-408D-9641-D6A833291C98}" type="pres">
      <dgm:prSet presAssocID="{ABBAF341-78DF-4006-B928-FD579A41D769}" presName="FourNodes_3" presStyleLbl="node1" presStyleIdx="2" presStyleCnt="4">
        <dgm:presLayoutVars>
          <dgm:bulletEnabled val="1"/>
        </dgm:presLayoutVars>
      </dgm:prSet>
      <dgm:spPr/>
    </dgm:pt>
    <dgm:pt modelId="{2A54893B-84D6-4E9F-BF96-239680BA78CA}" type="pres">
      <dgm:prSet presAssocID="{ABBAF341-78DF-4006-B928-FD579A41D769}" presName="FourNodes_4" presStyleLbl="node1" presStyleIdx="3" presStyleCnt="4">
        <dgm:presLayoutVars>
          <dgm:bulletEnabled val="1"/>
        </dgm:presLayoutVars>
      </dgm:prSet>
      <dgm:spPr/>
    </dgm:pt>
    <dgm:pt modelId="{A749E485-4469-404B-AAE2-BA6C19AC9011}" type="pres">
      <dgm:prSet presAssocID="{ABBAF341-78DF-4006-B928-FD579A41D769}" presName="FourConn_1-2" presStyleLbl="fgAccFollowNode1" presStyleIdx="0" presStyleCnt="3">
        <dgm:presLayoutVars>
          <dgm:bulletEnabled val="1"/>
        </dgm:presLayoutVars>
      </dgm:prSet>
      <dgm:spPr/>
    </dgm:pt>
    <dgm:pt modelId="{B7E231E9-FCE8-4033-B425-A62E6C133A00}" type="pres">
      <dgm:prSet presAssocID="{ABBAF341-78DF-4006-B928-FD579A41D769}" presName="FourConn_2-3" presStyleLbl="fgAccFollowNode1" presStyleIdx="1" presStyleCnt="3">
        <dgm:presLayoutVars>
          <dgm:bulletEnabled val="1"/>
        </dgm:presLayoutVars>
      </dgm:prSet>
      <dgm:spPr/>
    </dgm:pt>
    <dgm:pt modelId="{CC7EACC9-5989-4951-9276-8A194C1BAC3E}" type="pres">
      <dgm:prSet presAssocID="{ABBAF341-78DF-4006-B928-FD579A41D769}" presName="FourConn_3-4" presStyleLbl="fgAccFollowNode1" presStyleIdx="2" presStyleCnt="3">
        <dgm:presLayoutVars>
          <dgm:bulletEnabled val="1"/>
        </dgm:presLayoutVars>
      </dgm:prSet>
      <dgm:spPr/>
    </dgm:pt>
    <dgm:pt modelId="{5F8CF744-AE65-44FA-93F1-A49769FF06EB}" type="pres">
      <dgm:prSet presAssocID="{ABBAF341-78DF-4006-B928-FD579A41D769}" presName="FourNodes_1_text" presStyleLbl="node1" presStyleIdx="3" presStyleCnt="4">
        <dgm:presLayoutVars>
          <dgm:bulletEnabled val="1"/>
        </dgm:presLayoutVars>
      </dgm:prSet>
      <dgm:spPr/>
    </dgm:pt>
    <dgm:pt modelId="{F5F8B79B-7D99-46D7-BD7E-0F2CB6ACC4E6}" type="pres">
      <dgm:prSet presAssocID="{ABBAF341-78DF-4006-B928-FD579A41D769}" presName="FourNodes_2_text" presStyleLbl="node1" presStyleIdx="3" presStyleCnt="4">
        <dgm:presLayoutVars>
          <dgm:bulletEnabled val="1"/>
        </dgm:presLayoutVars>
      </dgm:prSet>
      <dgm:spPr/>
    </dgm:pt>
    <dgm:pt modelId="{0D933E01-8A6F-4B32-9C69-2BEBEF434397}" type="pres">
      <dgm:prSet presAssocID="{ABBAF341-78DF-4006-B928-FD579A41D769}" presName="FourNodes_3_text" presStyleLbl="node1" presStyleIdx="3" presStyleCnt="4">
        <dgm:presLayoutVars>
          <dgm:bulletEnabled val="1"/>
        </dgm:presLayoutVars>
      </dgm:prSet>
      <dgm:spPr/>
    </dgm:pt>
    <dgm:pt modelId="{56DE9244-B64C-458F-8383-B05954477C12}" type="pres">
      <dgm:prSet presAssocID="{ABBAF341-78DF-4006-B928-FD579A41D76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A9C640B-49EF-45F5-8247-13037141614E}" type="presOf" srcId="{64440B96-CA16-4705-9A88-4A85685EC79B}" destId="{0D933E01-8A6F-4B32-9C69-2BEBEF434397}" srcOrd="1" destOrd="0" presId="urn:microsoft.com/office/officeart/2005/8/layout/vProcess5"/>
    <dgm:cxn modelId="{A42BB80E-79D1-49F7-8715-09654D6F1794}" type="presOf" srcId="{6E70207B-8AF4-40F9-A539-C752E43E883F}" destId="{883A400C-D432-48C1-BB16-A43CC731112C}" srcOrd="0" destOrd="0" presId="urn:microsoft.com/office/officeart/2005/8/layout/vProcess5"/>
    <dgm:cxn modelId="{B106442A-8714-4087-9BE4-13B22F751BA2}" type="presOf" srcId="{ABBAF341-78DF-4006-B928-FD579A41D769}" destId="{72D5D875-AFE8-4B99-B617-347FA2CEE35A}" srcOrd="0" destOrd="0" presId="urn:microsoft.com/office/officeart/2005/8/layout/vProcess5"/>
    <dgm:cxn modelId="{A8A4B73F-4CEF-40F8-BE0E-032C3EECF81A}" srcId="{ABBAF341-78DF-4006-B928-FD579A41D769}" destId="{4C86EB9A-3BF1-45D3-BFEC-FAC5DEF59533}" srcOrd="3" destOrd="0" parTransId="{07BFD329-3F7D-400E-BF53-3EB2292C498B}" sibTransId="{7919BF30-81BA-4BD8-B414-C361386825E0}"/>
    <dgm:cxn modelId="{389A825D-AE8F-4128-8969-79ED3C6DED58}" srcId="{ABBAF341-78DF-4006-B928-FD579A41D769}" destId="{D6171AD1-A21B-4491-8BCB-A64BCC724E36}" srcOrd="1" destOrd="0" parTransId="{E62EC1BE-4783-4D38-8158-557FE7EC78D8}" sibTransId="{9BA02F1C-A89F-4668-B3E4-F3FE5202A60B}"/>
    <dgm:cxn modelId="{F5DCDE41-1F08-4CF7-8DA6-7E0BB7107F1D}" srcId="{ABBAF341-78DF-4006-B928-FD579A41D769}" destId="{6E70207B-8AF4-40F9-A539-C752E43E883F}" srcOrd="0" destOrd="0" parTransId="{C89A20E8-74B3-497F-AF68-E4FB2180ECF4}" sibTransId="{464A84B1-645E-4D65-BED7-EC4E3DF4C26D}"/>
    <dgm:cxn modelId="{3C11FB62-3050-4FF1-86B5-EDCEB9BE319D}" type="presOf" srcId="{464A84B1-645E-4D65-BED7-EC4E3DF4C26D}" destId="{A749E485-4469-404B-AAE2-BA6C19AC9011}" srcOrd="0" destOrd="0" presId="urn:microsoft.com/office/officeart/2005/8/layout/vProcess5"/>
    <dgm:cxn modelId="{5128CB6C-9A65-4AA0-AC47-2C8EBC71C0BF}" type="presOf" srcId="{6E70207B-8AF4-40F9-A539-C752E43E883F}" destId="{5F8CF744-AE65-44FA-93F1-A49769FF06EB}" srcOrd="1" destOrd="0" presId="urn:microsoft.com/office/officeart/2005/8/layout/vProcess5"/>
    <dgm:cxn modelId="{D9397E6E-0624-4728-88F5-7117BDF01178}" type="presOf" srcId="{4C86EB9A-3BF1-45D3-BFEC-FAC5DEF59533}" destId="{2A54893B-84D6-4E9F-BF96-239680BA78CA}" srcOrd="0" destOrd="0" presId="urn:microsoft.com/office/officeart/2005/8/layout/vProcess5"/>
    <dgm:cxn modelId="{B5E9BD8C-C569-44AD-9DC1-8E764382810D}" type="presOf" srcId="{64440B96-CA16-4705-9A88-4A85685EC79B}" destId="{E30C728F-371A-408D-9641-D6A833291C98}" srcOrd="0" destOrd="0" presId="urn:microsoft.com/office/officeart/2005/8/layout/vProcess5"/>
    <dgm:cxn modelId="{18031C9E-F5F8-4BEF-844A-4990BC2A5459}" type="presOf" srcId="{D6171AD1-A21B-4491-8BCB-A64BCC724E36}" destId="{F5F8B79B-7D99-46D7-BD7E-0F2CB6ACC4E6}" srcOrd="1" destOrd="0" presId="urn:microsoft.com/office/officeart/2005/8/layout/vProcess5"/>
    <dgm:cxn modelId="{BDEA649F-ABBF-4404-BD20-7FF4A9CABC99}" type="presOf" srcId="{4C86EB9A-3BF1-45D3-BFEC-FAC5DEF59533}" destId="{56DE9244-B64C-458F-8383-B05954477C12}" srcOrd="1" destOrd="0" presId="urn:microsoft.com/office/officeart/2005/8/layout/vProcess5"/>
    <dgm:cxn modelId="{701873A2-A671-4EFA-939A-654B69F555D7}" type="presOf" srcId="{9DDC759F-05E5-4B52-B85A-18E157C329F7}" destId="{CC7EACC9-5989-4951-9276-8A194C1BAC3E}" srcOrd="0" destOrd="0" presId="urn:microsoft.com/office/officeart/2005/8/layout/vProcess5"/>
    <dgm:cxn modelId="{5E0214CE-E897-4DEF-899D-E7B84287AEA9}" type="presOf" srcId="{9BA02F1C-A89F-4668-B3E4-F3FE5202A60B}" destId="{B7E231E9-FCE8-4033-B425-A62E6C133A00}" srcOrd="0" destOrd="0" presId="urn:microsoft.com/office/officeart/2005/8/layout/vProcess5"/>
    <dgm:cxn modelId="{AB2534F3-8DB4-4D5D-9EDF-7D6962770711}" srcId="{ABBAF341-78DF-4006-B928-FD579A41D769}" destId="{64440B96-CA16-4705-9A88-4A85685EC79B}" srcOrd="2" destOrd="0" parTransId="{064EAF39-4B80-42A1-ACB8-C46C25E2BB5F}" sibTransId="{9DDC759F-05E5-4B52-B85A-18E157C329F7}"/>
    <dgm:cxn modelId="{4DAAE5F5-7AA6-4F85-998B-5190C474BFBD}" type="presOf" srcId="{D6171AD1-A21B-4491-8BCB-A64BCC724E36}" destId="{D0F37215-E723-4C9A-9A04-9940BAFD6CFF}" srcOrd="0" destOrd="0" presId="urn:microsoft.com/office/officeart/2005/8/layout/vProcess5"/>
    <dgm:cxn modelId="{6D99802E-9591-4828-A6A4-E9B725AFF823}" type="presParOf" srcId="{72D5D875-AFE8-4B99-B617-347FA2CEE35A}" destId="{C50EB4C4-C856-409C-A012-94892A7FC429}" srcOrd="0" destOrd="0" presId="urn:microsoft.com/office/officeart/2005/8/layout/vProcess5"/>
    <dgm:cxn modelId="{2CD0B950-F82D-405D-8410-00798C70BABE}" type="presParOf" srcId="{72D5D875-AFE8-4B99-B617-347FA2CEE35A}" destId="{883A400C-D432-48C1-BB16-A43CC731112C}" srcOrd="1" destOrd="0" presId="urn:microsoft.com/office/officeart/2005/8/layout/vProcess5"/>
    <dgm:cxn modelId="{F9504288-FAB6-42AA-90E2-4E27C62AFBA2}" type="presParOf" srcId="{72D5D875-AFE8-4B99-B617-347FA2CEE35A}" destId="{D0F37215-E723-4C9A-9A04-9940BAFD6CFF}" srcOrd="2" destOrd="0" presId="urn:microsoft.com/office/officeart/2005/8/layout/vProcess5"/>
    <dgm:cxn modelId="{DD282B8F-4CF2-4F65-BC90-70A46A923C51}" type="presParOf" srcId="{72D5D875-AFE8-4B99-B617-347FA2CEE35A}" destId="{E30C728F-371A-408D-9641-D6A833291C98}" srcOrd="3" destOrd="0" presId="urn:microsoft.com/office/officeart/2005/8/layout/vProcess5"/>
    <dgm:cxn modelId="{2B4A122F-27A8-4089-B5D7-61D2C7B7779E}" type="presParOf" srcId="{72D5D875-AFE8-4B99-B617-347FA2CEE35A}" destId="{2A54893B-84D6-4E9F-BF96-239680BA78CA}" srcOrd="4" destOrd="0" presId="urn:microsoft.com/office/officeart/2005/8/layout/vProcess5"/>
    <dgm:cxn modelId="{160ED8C6-B126-4A3B-99C9-4A98D367E5AC}" type="presParOf" srcId="{72D5D875-AFE8-4B99-B617-347FA2CEE35A}" destId="{A749E485-4469-404B-AAE2-BA6C19AC9011}" srcOrd="5" destOrd="0" presId="urn:microsoft.com/office/officeart/2005/8/layout/vProcess5"/>
    <dgm:cxn modelId="{E487834F-2491-4C09-A8A5-F70F3F3E45C4}" type="presParOf" srcId="{72D5D875-AFE8-4B99-B617-347FA2CEE35A}" destId="{B7E231E9-FCE8-4033-B425-A62E6C133A00}" srcOrd="6" destOrd="0" presId="urn:microsoft.com/office/officeart/2005/8/layout/vProcess5"/>
    <dgm:cxn modelId="{129B4436-0AA1-4350-B45F-978EE7729B06}" type="presParOf" srcId="{72D5D875-AFE8-4B99-B617-347FA2CEE35A}" destId="{CC7EACC9-5989-4951-9276-8A194C1BAC3E}" srcOrd="7" destOrd="0" presId="urn:microsoft.com/office/officeart/2005/8/layout/vProcess5"/>
    <dgm:cxn modelId="{FB9CBE64-D0C8-4F5D-BE96-CA15DAE0EAA0}" type="presParOf" srcId="{72D5D875-AFE8-4B99-B617-347FA2CEE35A}" destId="{5F8CF744-AE65-44FA-93F1-A49769FF06EB}" srcOrd="8" destOrd="0" presId="urn:microsoft.com/office/officeart/2005/8/layout/vProcess5"/>
    <dgm:cxn modelId="{9C08AC9D-1FCC-4387-B311-52CD51DD7B9D}" type="presParOf" srcId="{72D5D875-AFE8-4B99-B617-347FA2CEE35A}" destId="{F5F8B79B-7D99-46D7-BD7E-0F2CB6ACC4E6}" srcOrd="9" destOrd="0" presId="urn:microsoft.com/office/officeart/2005/8/layout/vProcess5"/>
    <dgm:cxn modelId="{DB3A7FCD-DD19-485C-BEBD-56A83713C059}" type="presParOf" srcId="{72D5D875-AFE8-4B99-B617-347FA2CEE35A}" destId="{0D933E01-8A6F-4B32-9C69-2BEBEF434397}" srcOrd="10" destOrd="0" presId="urn:microsoft.com/office/officeart/2005/8/layout/vProcess5"/>
    <dgm:cxn modelId="{AFB38143-1AA1-4F21-858D-BDD7CD11EE07}" type="presParOf" srcId="{72D5D875-AFE8-4B99-B617-347FA2CEE35A}" destId="{56DE9244-B64C-458F-8383-B05954477C1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A400C-D432-48C1-BB16-A43CC731112C}">
      <dsp:nvSpPr>
        <dsp:cNvPr id="0" name=""/>
        <dsp:cNvSpPr/>
      </dsp:nvSpPr>
      <dsp:spPr>
        <a:xfrm>
          <a:off x="0" y="0"/>
          <a:ext cx="5642611" cy="8924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300" b="0" i="1" kern="1200"/>
            <a:t>Sústreďuje sa na zachytenie znakov, vlastností osôb, predmetu (osoby, veci, deja, postupu, činnosti atď.). Vystihuje podobu predmetu objektívne, ale i subjektívne (náladový opis).</a:t>
          </a:r>
          <a:endParaRPr lang="en-US" sz="1300" kern="1200"/>
        </a:p>
      </dsp:txBody>
      <dsp:txXfrm>
        <a:off x="26138" y="26138"/>
        <a:ext cx="4604216" cy="840139"/>
      </dsp:txXfrm>
    </dsp:sp>
    <dsp:sp modelId="{D0F37215-E723-4C9A-9A04-9940BAFD6CFF}">
      <dsp:nvSpPr>
        <dsp:cNvPr id="0" name=""/>
        <dsp:cNvSpPr/>
      </dsp:nvSpPr>
      <dsp:spPr>
        <a:xfrm>
          <a:off x="472568" y="1054672"/>
          <a:ext cx="5642611" cy="892415"/>
        </a:xfrm>
        <a:prstGeom prst="roundRect">
          <a:avLst>
            <a:gd name="adj" fmla="val 10000"/>
          </a:avLst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300" b="0" i="1" kern="1200"/>
            <a:t>Jednotlivé znaky predmetu radí autor v logickej línii postupu. </a:t>
          </a:r>
          <a:endParaRPr lang="en-US" sz="1300" kern="1200"/>
        </a:p>
      </dsp:txBody>
      <dsp:txXfrm>
        <a:off x="498706" y="1080810"/>
        <a:ext cx="4537696" cy="840139"/>
      </dsp:txXfrm>
    </dsp:sp>
    <dsp:sp modelId="{E30C728F-371A-408D-9641-D6A833291C98}">
      <dsp:nvSpPr>
        <dsp:cNvPr id="0" name=""/>
        <dsp:cNvSpPr/>
      </dsp:nvSpPr>
      <dsp:spPr>
        <a:xfrm>
          <a:off x="938084" y="2109345"/>
          <a:ext cx="5642611" cy="892415"/>
        </a:xfrm>
        <a:prstGeom prst="roundRect">
          <a:avLst>
            <a:gd name="adj" fmla="val 10000"/>
          </a:avLst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300" b="0" i="1" kern="1200"/>
            <a:t>Základný útvar – opis</a:t>
          </a:r>
          <a:endParaRPr lang="en-US" sz="1300" kern="1200"/>
        </a:p>
      </dsp:txBody>
      <dsp:txXfrm>
        <a:off x="964222" y="2135483"/>
        <a:ext cx="4544749" cy="840139"/>
      </dsp:txXfrm>
    </dsp:sp>
    <dsp:sp modelId="{2A54893B-84D6-4E9F-BF96-239680BA78CA}">
      <dsp:nvSpPr>
        <dsp:cNvPr id="0" name=""/>
        <dsp:cNvSpPr/>
      </dsp:nvSpPr>
      <dsp:spPr>
        <a:xfrm>
          <a:off x="1410652" y="3164018"/>
          <a:ext cx="5642611" cy="892415"/>
        </a:xfrm>
        <a:prstGeom prst="roundRect">
          <a:avLst>
            <a:gd name="adj" fmla="val 1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300" b="0" i="1" kern="1200"/>
            <a:t>Ďalšie útvary – napr. odborný, náladový, opis osoby, opis pracovného postupu, charakteristika, posudok, reportáž</a:t>
          </a:r>
          <a:endParaRPr lang="en-US" sz="1300" kern="1200"/>
        </a:p>
      </dsp:txBody>
      <dsp:txXfrm>
        <a:off x="1436790" y="3190156"/>
        <a:ext cx="4537696" cy="840139"/>
      </dsp:txXfrm>
    </dsp:sp>
    <dsp:sp modelId="{A749E485-4469-404B-AAE2-BA6C19AC9011}">
      <dsp:nvSpPr>
        <dsp:cNvPr id="0" name=""/>
        <dsp:cNvSpPr/>
      </dsp:nvSpPr>
      <dsp:spPr>
        <a:xfrm>
          <a:off x="5062541" y="683509"/>
          <a:ext cx="580070" cy="5800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193057" y="683509"/>
        <a:ext cx="319038" cy="436503"/>
      </dsp:txXfrm>
    </dsp:sp>
    <dsp:sp modelId="{B7E231E9-FCE8-4033-B425-A62E6C133A00}">
      <dsp:nvSpPr>
        <dsp:cNvPr id="0" name=""/>
        <dsp:cNvSpPr/>
      </dsp:nvSpPr>
      <dsp:spPr>
        <a:xfrm>
          <a:off x="5535109" y="1738181"/>
          <a:ext cx="580070" cy="5800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814885"/>
            <a:satOff val="-2356"/>
            <a:lumOff val="-5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814885"/>
              <a:satOff val="-2356"/>
              <a:lumOff val="-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665625" y="1738181"/>
        <a:ext cx="319038" cy="436503"/>
      </dsp:txXfrm>
    </dsp:sp>
    <dsp:sp modelId="{CC7EACC9-5989-4951-9276-8A194C1BAC3E}">
      <dsp:nvSpPr>
        <dsp:cNvPr id="0" name=""/>
        <dsp:cNvSpPr/>
      </dsp:nvSpPr>
      <dsp:spPr>
        <a:xfrm>
          <a:off x="6000625" y="2792854"/>
          <a:ext cx="580070" cy="5800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131141" y="2792854"/>
        <a:ext cx="319038" cy="436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10E8-BC39-40DE-8E5B-7554EEE5AAB8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4BC-4CF5-448C-953F-3B1A6187F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096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10E8-BC39-40DE-8E5B-7554EEE5AAB8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4BC-4CF5-448C-953F-3B1A6187F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188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10E8-BC39-40DE-8E5B-7554EEE5AAB8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4BC-4CF5-448C-953F-3B1A6187F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3776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10E8-BC39-40DE-8E5B-7554EEE5AAB8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4BC-4CF5-448C-953F-3B1A6187F731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2936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10E8-BC39-40DE-8E5B-7554EEE5AAB8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4BC-4CF5-448C-953F-3B1A6187F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2503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10E8-BC39-40DE-8E5B-7554EEE5AAB8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4BC-4CF5-448C-953F-3B1A6187F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2715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10E8-BC39-40DE-8E5B-7554EEE5AAB8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4BC-4CF5-448C-953F-3B1A6187F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29775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10E8-BC39-40DE-8E5B-7554EEE5AAB8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4BC-4CF5-448C-953F-3B1A6187F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9864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10E8-BC39-40DE-8E5B-7554EEE5AAB8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4BC-4CF5-448C-953F-3B1A6187F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877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10E8-BC39-40DE-8E5B-7554EEE5AAB8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4BC-4CF5-448C-953F-3B1A6187F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69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10E8-BC39-40DE-8E5B-7554EEE5AAB8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4BC-4CF5-448C-953F-3B1A6187F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666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10E8-BC39-40DE-8E5B-7554EEE5AAB8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4BC-4CF5-448C-953F-3B1A6187F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075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10E8-BC39-40DE-8E5B-7554EEE5AAB8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4BC-4CF5-448C-953F-3B1A6187F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748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10E8-BC39-40DE-8E5B-7554EEE5AAB8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4BC-4CF5-448C-953F-3B1A6187F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919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10E8-BC39-40DE-8E5B-7554EEE5AAB8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4BC-4CF5-448C-953F-3B1A6187F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49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10E8-BC39-40DE-8E5B-7554EEE5AAB8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4BC-4CF5-448C-953F-3B1A6187F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040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10E8-BC39-40DE-8E5B-7554EEE5AAB8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4BC-4CF5-448C-953F-3B1A6187F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946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18010E8-BC39-40DE-8E5B-7554EEE5AAB8}" type="datetimeFigureOut">
              <a:rPr lang="sk-SK" smtClean="0"/>
              <a:t>1. 12. 2020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24BC-4CF5-448C-953F-3B1A6187F7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7579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9144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4128" y="623571"/>
            <a:ext cx="7695743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/>
            <a:r>
              <a:rPr lang="en-US" sz="7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Slohové postupy a slohové útvary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body" idx="1"/>
          </p:nvPr>
        </p:nvSpPr>
        <p:spPr>
          <a:xfrm>
            <a:off x="724128" y="4777380"/>
            <a:ext cx="7695743" cy="1209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/>
            <a:r>
              <a:rPr lang="en-US" sz="2100" b="0" i="0" kern="1200" cap="all">
                <a:solidFill>
                  <a:schemeClr val="bg2"/>
                </a:solidFill>
                <a:latin typeface="+mj-lt"/>
                <a:ea typeface="+mj-ea"/>
                <a:cs typeface="+mj-cs"/>
              </a:rPr>
              <a:t>Mgr. Erika Vagovicsová</a:t>
            </a:r>
          </a:p>
        </p:txBody>
      </p:sp>
    </p:spTree>
    <p:extLst>
      <p:ext uri="{BB962C8B-B14F-4D97-AF65-F5344CB8AC3E}">
        <p14:creationId xmlns:p14="http://schemas.microsoft.com/office/powerpoint/2010/main" val="390944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sk-SK" i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Informačný slohový postup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r>
              <a:rPr lang="sk-SK" i="1" dirty="0">
                <a:latin typeface="Times New Roman" pitchFamily="18" charset="0"/>
                <a:cs typeface="Times New Roman" pitchFamily="18" charset="0"/>
              </a:rPr>
              <a:t>Obsah je </a:t>
            </a:r>
            <a:r>
              <a:rPr lang="sk-SK" i="1">
                <a:latin typeface="Times New Roman" pitchFamily="18" charset="0"/>
                <a:cs typeface="Times New Roman" pitchFamily="18" charset="0"/>
              </a:rPr>
              <a:t>tvorený množstvom </a:t>
            </a:r>
            <a:r>
              <a:rPr lang="sk-SK" i="1" dirty="0">
                <a:latin typeface="Times New Roman" pitchFamily="18" charset="0"/>
                <a:cs typeface="Times New Roman" pitchFamily="18" charset="0"/>
              </a:rPr>
              <a:t>faktov, údajov – odpovedí na otázky: kto, čo, kedy, kde.</a:t>
            </a:r>
          </a:p>
          <a:p>
            <a:r>
              <a:rPr lang="sk-SK" i="1" dirty="0">
                <a:latin typeface="Times New Roman" pitchFamily="18" charset="0"/>
                <a:cs typeface="Times New Roman" pitchFamily="18" charset="0"/>
              </a:rPr>
              <a:t>Nič nevysvetľuje, iba konštatuje. </a:t>
            </a:r>
          </a:p>
          <a:p>
            <a:pPr marL="0" indent="0">
              <a:buNone/>
            </a:pPr>
            <a:r>
              <a:rPr lang="sk-SK" i="1" dirty="0">
                <a:latin typeface="Times New Roman" pitchFamily="18" charset="0"/>
                <a:cs typeface="Times New Roman" pitchFamily="18" charset="0"/>
              </a:rPr>
              <a:t>Slohové útvary – základné útvary – správa, oznam</a:t>
            </a:r>
          </a:p>
          <a:p>
            <a:pPr marL="0" indent="0">
              <a:buNone/>
            </a:pPr>
            <a:r>
              <a:rPr lang="sk-SK" i="1" dirty="0">
                <a:latin typeface="Times New Roman" pitchFamily="18" charset="0"/>
                <a:cs typeface="Times New Roman" pitchFamily="18" charset="0"/>
              </a:rPr>
              <a:t>Ďalšie útvary – napr. hlásenie, pozvanie, plagát, inzerát, telegram, list, zápisnica, správa o činnosti, protokol</a:t>
            </a:r>
          </a:p>
        </p:txBody>
      </p:sp>
    </p:spTree>
    <p:extLst>
      <p:ext uri="{BB962C8B-B14F-4D97-AF65-F5344CB8AC3E}">
        <p14:creationId xmlns:p14="http://schemas.microsoft.com/office/powerpoint/2010/main" val="1930042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743184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89857" y="1645920"/>
            <a:ext cx="2642159" cy="4470821"/>
          </a:xfrm>
        </p:spPr>
        <p:txBody>
          <a:bodyPr>
            <a:normAutofit/>
          </a:bodyPr>
          <a:lstStyle/>
          <a:p>
            <a:pPr algn="r"/>
            <a:r>
              <a:rPr lang="sk-SK" i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Rozprávací slohový postup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03081" y="1645920"/>
            <a:ext cx="4439628" cy="4470821"/>
          </a:xfrm>
        </p:spPr>
        <p:txBody>
          <a:bodyPr>
            <a:normAutofit/>
          </a:bodyPr>
          <a:lstStyle/>
          <a:p>
            <a:r>
              <a:rPr lang="sk-SK" i="1" dirty="0">
                <a:latin typeface="Times New Roman" pitchFamily="18" charset="0"/>
                <a:cs typeface="Times New Roman" pitchFamily="18" charset="0"/>
              </a:rPr>
              <a:t>Je založený na časovej následnosti (dejovej línii) alebo postup príčina a následok.</a:t>
            </a:r>
          </a:p>
          <a:p>
            <a:r>
              <a:rPr lang="sk-SK" i="1" dirty="0">
                <a:latin typeface="Times New Roman" pitchFamily="18" charset="0"/>
                <a:cs typeface="Times New Roman" pitchFamily="18" charset="0"/>
              </a:rPr>
              <a:t>Zachytáva udalosti, ako sa odohrávajú v čase a v priestore. Každý príbeh je jedinečný, neopakovateľný. </a:t>
            </a:r>
          </a:p>
          <a:p>
            <a:r>
              <a:rPr lang="sk-SK" i="1" dirty="0">
                <a:latin typeface="Times New Roman" pitchFamily="18" charset="0"/>
                <a:cs typeface="Times New Roman" pitchFamily="18" charset="0"/>
              </a:rPr>
              <a:t>Základný útvar – rozprávanie</a:t>
            </a:r>
          </a:p>
          <a:p>
            <a:r>
              <a:rPr lang="sk-SK" i="1" dirty="0">
                <a:latin typeface="Times New Roman" pitchFamily="18" charset="0"/>
                <a:cs typeface="Times New Roman" pitchFamily="18" charset="0"/>
              </a:rPr>
              <a:t>Ďalšie útvary – napr. epos, bájka, rozprávka, povesť, poviedka, novela, román, fejtón</a:t>
            </a:r>
          </a:p>
        </p:txBody>
      </p:sp>
    </p:spTree>
    <p:extLst>
      <p:ext uri="{BB962C8B-B14F-4D97-AF65-F5344CB8AC3E}">
        <p14:creationId xmlns:p14="http://schemas.microsoft.com/office/powerpoint/2010/main" val="3200273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rPr lang="sk-SK" i="1">
                <a:latin typeface="Times New Roman" pitchFamily="18" charset="0"/>
                <a:cs typeface="Times New Roman" pitchFamily="18" charset="0"/>
              </a:rPr>
              <a:t>Opisný slohový postup</a:t>
            </a:r>
          </a:p>
        </p:txBody>
      </p:sp>
      <p:graphicFrame>
        <p:nvGraphicFramePr>
          <p:cNvPr id="5" name="Zástupný symbol obsahu 2">
            <a:extLst>
              <a:ext uri="{FF2B5EF4-FFF2-40B4-BE49-F238E27FC236}">
                <a16:creationId xmlns:a16="http://schemas.microsoft.com/office/drawing/2014/main" id="{9F9DCEE9-2E1E-4159-8011-3FD933939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977627"/>
              </p:ext>
            </p:extLst>
          </p:nvPr>
        </p:nvGraphicFramePr>
        <p:xfrm>
          <a:off x="484583" y="2140085"/>
          <a:ext cx="7053264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192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sk-SK" i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Výkladový slohový postup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r>
              <a:rPr lang="sk-SK" i="1" dirty="0">
                <a:latin typeface="Times New Roman" pitchFamily="18" charset="0"/>
                <a:cs typeface="Times New Roman" pitchFamily="18" charset="0"/>
              </a:rPr>
              <a:t>Zachytáva vnútorné vzťahy (funkčné, príčinné a následné) medzi jednotlivými </a:t>
            </a:r>
            <a:r>
              <a:rPr lang="sk-SK" i="1" dirty="0" err="1">
                <a:latin typeface="Times New Roman" pitchFamily="18" charset="0"/>
                <a:cs typeface="Times New Roman" pitchFamily="18" charset="0"/>
              </a:rPr>
              <a:t>faktmi</a:t>
            </a:r>
            <a:r>
              <a:rPr lang="sk-SK" i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sk-SK" i="1" dirty="0">
                <a:latin typeface="Times New Roman" pitchFamily="18" charset="0"/>
                <a:cs typeface="Times New Roman" pitchFamily="18" charset="0"/>
              </a:rPr>
              <a:t>Výklad analyzuje, porovnáva, rozširuje nové poznatky, poúča. </a:t>
            </a:r>
          </a:p>
          <a:p>
            <a:r>
              <a:rPr lang="sk-SK" i="1" dirty="0">
                <a:latin typeface="Times New Roman" pitchFamily="18" charset="0"/>
                <a:cs typeface="Times New Roman" pitchFamily="18" charset="0"/>
              </a:rPr>
              <a:t>Úvaha interpretuje už vyskúmané, subjektívne hodnotí známe fakty, vysvetľuje, porovnáva, navrhuje riešenia a pod. </a:t>
            </a:r>
          </a:p>
        </p:txBody>
      </p:sp>
    </p:spTree>
    <p:extLst>
      <p:ext uri="{BB962C8B-B14F-4D97-AF65-F5344CB8AC3E}">
        <p14:creationId xmlns:p14="http://schemas.microsoft.com/office/powerpoint/2010/main" val="2962939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40" name="Freeform: Shape 3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743184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89857" y="1645920"/>
            <a:ext cx="2642159" cy="4470821"/>
          </a:xfrm>
        </p:spPr>
        <p:txBody>
          <a:bodyPr>
            <a:normAutofit/>
          </a:bodyPr>
          <a:lstStyle/>
          <a:p>
            <a:pPr algn="r"/>
            <a:r>
              <a:rPr lang="sk-SK" i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Slohové útvary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03081" y="1645920"/>
            <a:ext cx="4439628" cy="4470821"/>
          </a:xfrm>
        </p:spPr>
        <p:txBody>
          <a:bodyPr>
            <a:normAutofit/>
          </a:bodyPr>
          <a:lstStyle/>
          <a:p>
            <a:r>
              <a:rPr lang="sk-SK" i="1" dirty="0">
                <a:latin typeface="Times New Roman" pitchFamily="18" charset="0"/>
                <a:cs typeface="Times New Roman" pitchFamily="18" charset="0"/>
              </a:rPr>
              <a:t>Základný útvar – výklad</a:t>
            </a:r>
          </a:p>
          <a:p>
            <a:r>
              <a:rPr lang="sk-SK" i="1" dirty="0">
                <a:latin typeface="Times New Roman" pitchFamily="18" charset="0"/>
                <a:cs typeface="Times New Roman" pitchFamily="18" charset="0"/>
              </a:rPr>
              <a:t>Ďalšie útvary – napr. prednáška, recenzia, diskusný príspevok, (vedecký) referát, úvaha, úvodník, komentár, </a:t>
            </a:r>
            <a:r>
              <a:rPr lang="sk-SK" i="1" dirty="0" err="1">
                <a:latin typeface="Times New Roman" pitchFamily="18" charset="0"/>
                <a:cs typeface="Times New Roman" pitchFamily="18" charset="0"/>
              </a:rPr>
              <a:t>editoriál</a:t>
            </a:r>
            <a:r>
              <a:rPr lang="sk-SK" i="1" dirty="0">
                <a:latin typeface="Times New Roman" pitchFamily="18" charset="0"/>
                <a:cs typeface="Times New Roman" pitchFamily="18" charset="0"/>
              </a:rPr>
              <a:t>, glosa</a:t>
            </a:r>
          </a:p>
          <a:p>
            <a:r>
              <a:rPr lang="sk-SK" i="1" dirty="0">
                <a:latin typeface="Times New Roman" pitchFamily="18" charset="0"/>
                <a:cs typeface="Times New Roman" pitchFamily="18" charset="0"/>
              </a:rPr>
              <a:t>Poznámka: Staršie odborné diela vyčleňujú osobitne úvahový slohový postup so základným slohovým útvarom úvaha. </a:t>
            </a:r>
          </a:p>
        </p:txBody>
      </p:sp>
    </p:spTree>
    <p:extLst>
      <p:ext uri="{BB962C8B-B14F-4D97-AF65-F5344CB8AC3E}">
        <p14:creationId xmlns:p14="http://schemas.microsoft.com/office/powerpoint/2010/main" val="425677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ó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ó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299</Words>
  <Application>Microsoft Office PowerPoint</Application>
  <PresentationFormat>Prezentácia na obrazovke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Ión</vt:lpstr>
      <vt:lpstr>Slohové postupy a slohové útvary</vt:lpstr>
      <vt:lpstr>Informačný slohový postup</vt:lpstr>
      <vt:lpstr>Rozprávací slohový postup</vt:lpstr>
      <vt:lpstr>Opisný slohový postup</vt:lpstr>
      <vt:lpstr>Výkladový slohový postup</vt:lpstr>
      <vt:lpstr>Slohové útvary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Slohové postupy a slohové útvary</dc:title>
  <dc:creator>vagovicsovae</dc:creator>
  <cp:lastModifiedBy>Vagovicsová Erika</cp:lastModifiedBy>
  <cp:revision>15</cp:revision>
  <dcterms:created xsi:type="dcterms:W3CDTF">2020-10-05T11:43:55Z</dcterms:created>
  <dcterms:modified xsi:type="dcterms:W3CDTF">2020-12-01T05:31:07Z</dcterms:modified>
</cp:coreProperties>
</file>