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3"/>
  </p:notesMasterIdLst>
  <p:sldIdLst>
    <p:sldId id="280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10" r:id="rId10"/>
    <p:sldId id="309" r:id="rId11"/>
    <p:sldId id="311" r:id="rId12"/>
    <p:sldId id="312" r:id="rId13"/>
    <p:sldId id="313" r:id="rId14"/>
    <p:sldId id="314" r:id="rId15"/>
    <p:sldId id="315" r:id="rId16"/>
    <p:sldId id="322" r:id="rId17"/>
    <p:sldId id="321" r:id="rId18"/>
    <p:sldId id="323" r:id="rId19"/>
    <p:sldId id="320" r:id="rId20"/>
    <p:sldId id="324" r:id="rId21"/>
    <p:sldId id="325" r:id="rId22"/>
    <p:sldId id="341" r:id="rId23"/>
    <p:sldId id="319" r:id="rId24"/>
    <p:sldId id="318" r:id="rId25"/>
    <p:sldId id="326" r:id="rId26"/>
    <p:sldId id="317" r:id="rId27"/>
    <p:sldId id="316" r:id="rId28"/>
    <p:sldId id="327" r:id="rId29"/>
    <p:sldId id="329" r:id="rId30"/>
    <p:sldId id="330" r:id="rId31"/>
    <p:sldId id="333" r:id="rId32"/>
    <p:sldId id="328" r:id="rId33"/>
    <p:sldId id="332" r:id="rId34"/>
    <p:sldId id="334" r:id="rId35"/>
    <p:sldId id="335" r:id="rId36"/>
    <p:sldId id="337" r:id="rId37"/>
    <p:sldId id="336" r:id="rId38"/>
    <p:sldId id="331" r:id="rId39"/>
    <p:sldId id="338" r:id="rId40"/>
    <p:sldId id="339" r:id="rId41"/>
    <p:sldId id="340" r:id="rId42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EB4"/>
    <a:srgbClr val="9BF442"/>
    <a:srgbClr val="7CEC81"/>
    <a:srgbClr val="BDFA86"/>
    <a:srgbClr val="F5E3C3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5848" autoAdjust="0"/>
  </p:normalViewPr>
  <p:slideViewPr>
    <p:cSldViewPr>
      <p:cViewPr varScale="1">
        <p:scale>
          <a:sx n="75" d="100"/>
          <a:sy n="75" d="100"/>
        </p:scale>
        <p:origin x="-13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E0C4D-732B-402C-8353-84BCA10BE950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F901-B386-4B5E-981D-637ADFEFC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29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property, which is an exclusivity of LTI systems and complex exponential sequences, provides the basis for the analysis of LTI systems using the z-transform.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F901-B386-4B5E-981D-637ADFEFC1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6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definition, the ROC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any poles.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ROC is an essential part of the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-transform.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F901-B386-4B5E-981D-637ADFEFC1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2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Y(z)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X(z)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even if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≠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]! Hence, the unique specification of a sequence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requires both the function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X(z)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its ROC.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F901-B386-4B5E-981D-637ADFEFC1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70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Causal sequence </a:t>
            </a:r>
            <a:r>
              <a:rPr lang="en-US" dirty="0" smtClean="0"/>
              <a:t>A sequence that is zero for negative </a:t>
            </a:r>
            <a:r>
              <a:rPr lang="en-US" i="1" dirty="0" smtClean="0"/>
              <a:t>n</a:t>
            </a:r>
            <a:r>
              <a:rPr lang="en-US" dirty="0" smtClean="0"/>
              <a:t>, i.e. </a:t>
            </a:r>
            <a:r>
              <a:rPr lang="en-US" i="1" dirty="0" smtClean="0"/>
              <a:t>n &lt; </a:t>
            </a:r>
            <a:r>
              <a:rPr lang="en-US" dirty="0" smtClean="0"/>
              <a:t>0. Also called a right-sided sequence.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/>
              <a:t>Anticausal</a:t>
            </a:r>
            <a:r>
              <a:rPr lang="en-US" b="1" dirty="0" smtClean="0"/>
              <a:t> sequence </a:t>
            </a:r>
            <a:r>
              <a:rPr lang="en-US" dirty="0" smtClean="0"/>
              <a:t>A sequence that is zero for positive </a:t>
            </a:r>
            <a:r>
              <a:rPr lang="en-US" i="1" dirty="0" smtClean="0"/>
              <a:t>n</a:t>
            </a:r>
            <a:r>
              <a:rPr lang="en-US" dirty="0" smtClean="0"/>
              <a:t>, i.e. </a:t>
            </a:r>
            <a:r>
              <a:rPr lang="en-US" i="1" dirty="0" smtClean="0"/>
              <a:t>n &gt; </a:t>
            </a:r>
            <a:r>
              <a:rPr lang="en-US" dirty="0" smtClean="0"/>
              <a:t>0. Also called a left-sided sequence.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/>
              <a:t>Noncausal</a:t>
            </a:r>
            <a:r>
              <a:rPr lang="en-US" b="1" dirty="0" smtClean="0"/>
              <a:t> sequence </a:t>
            </a:r>
            <a:r>
              <a:rPr lang="en-US" dirty="0" smtClean="0"/>
              <a:t>A sequence that is nonzero for positive as well as negative values of </a:t>
            </a:r>
            <a:r>
              <a:rPr lang="en-US" i="1" dirty="0" smtClean="0"/>
              <a:t>n</a:t>
            </a:r>
            <a:r>
              <a:rPr lang="en-US" dirty="0" smtClean="0"/>
              <a:t>. Also called a two-sided sequence.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F901-B386-4B5E-981D-637ADFEFC1E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00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that, because the polynomial has real coefficients,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=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1" u="none" strike="noStrike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∗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=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1" u="none" strike="noStrike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∗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F901-B386-4B5E-981D-637ADFEFC1E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0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there is a unique correspondence between a sequence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and its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-transform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X(z)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change a sequence by manipulating its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-transform.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F901-B386-4B5E-981D-637ADFEFC1E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15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F901-B386-4B5E-981D-637ADFEFC1E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156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X(z)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Y(z)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H(z)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the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-transforms of the system input, output, and impulse response, respectively.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F901-B386-4B5E-981D-637ADFEFC1E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16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signal processing applications, we assume that the system is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 at rest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that is,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0 for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&lt;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 Therefore, we can set the initial conditions at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0 to zero,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[−1] = · · · =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[−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0 and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[−1] = · · · =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[−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0, and then recursively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the output values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. 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F901-B386-4B5E-981D-637ADFEFC1E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63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098" name="Picture 2" descr="http://www.modares.ac.ir/file/portal.gif?p=L3VwbG9hZHMvVEFSQklBVC9UQkxfUEFHRS9wb3J0YWwuZ2lmLjE5X0ZJTEVfUEFUSA--&amp;n=cG9ydGFsLmdpZg--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32" y="195"/>
            <a:ext cx="8763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838614" y="-13252"/>
            <a:ext cx="331890" cy="6871252"/>
          </a:xfrm>
          <a:prstGeom prst="rect">
            <a:avLst/>
          </a:prstGeom>
          <a:solidFill>
            <a:srgbClr val="C4F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 rot="5400000">
            <a:off x="5921791" y="4593223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 Processing,</a:t>
            </a:r>
            <a:r>
              <a:rPr lang="en-US" sz="16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Fall 2019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8911" y="2649601"/>
            <a:ext cx="552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Transform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9094" y="3912959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Foad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Ghaderi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PhD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14478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and Computer Engineering Department</a:t>
            </a:r>
          </a:p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Tarbiat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Modares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R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28" y="2133600"/>
            <a:ext cx="5562600" cy="383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6858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exponential sequence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of the causal exponential sequence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given by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48172"/>
            <a:ext cx="5978323" cy="7854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5950803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Pole-zero plot and region of convergence of a causal exponential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with (a) decaying amplitude (0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a &lt;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1), (b) fixed amplitude (unit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sequence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(c) growing amplitude 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&gt;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</a:t>
            </a:r>
          </a:p>
        </p:txBody>
      </p:sp>
    </p:spTree>
    <p:extLst>
      <p:ext uri="{BB962C8B-B14F-4D97-AF65-F5344CB8AC3E}">
        <p14:creationId xmlns:p14="http://schemas.microsoft.com/office/powerpoint/2010/main" val="23643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76200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Anticausal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exponential sequence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anticausal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exponential sequence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08331"/>
            <a:ext cx="3383567" cy="74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384" y="2098359"/>
            <a:ext cx="6130099" cy="9357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983" y="196916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</a:t>
            </a:r>
          </a:p>
        </p:txBody>
      </p:sp>
      <p:sp>
        <p:nvSpPr>
          <p:cNvPr id="7" name="Rectangle 6"/>
          <p:cNvSpPr/>
          <p:nvPr/>
        </p:nvSpPr>
        <p:spPr>
          <a:xfrm>
            <a:off x="674983" y="3008511"/>
            <a:ext cx="7249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infinite geometric series inside the parenthesis converges if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or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|.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994" y="4583668"/>
            <a:ext cx="7322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Y(z)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zero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and a pole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011" y="3679311"/>
            <a:ext cx="6632640" cy="8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4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7568" y="6858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Two-sided exponential sequence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642" y="1055132"/>
            <a:ext cx="6525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of the two-sided exponential sequence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25" y="1608750"/>
            <a:ext cx="2099277" cy="75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36" y="2854040"/>
            <a:ext cx="3155033" cy="764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4983" y="245006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</a:t>
            </a:r>
          </a:p>
        </p:txBody>
      </p:sp>
      <p:pic>
        <p:nvPicPr>
          <p:cNvPr id="8" name="Picture 2" descr="GR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90" y="2205911"/>
            <a:ext cx="4501228" cy="343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04469" y="5828883"/>
            <a:ext cx="4501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Pole-zero plot and region of convergence for the (a) causal, (b)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anticausal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(c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two-sided exponential sequences</a:t>
            </a:r>
          </a:p>
        </p:txBody>
      </p:sp>
    </p:spTree>
    <p:extLst>
      <p:ext uri="{BB962C8B-B14F-4D97-AF65-F5344CB8AC3E}">
        <p14:creationId xmlns:p14="http://schemas.microsoft.com/office/powerpoint/2010/main" val="258470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5840" y="762000"/>
            <a:ext cx="6821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Exponentially oscillating sequence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causal sinusoidal sequence with exponentially varying amplitude: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93668"/>
            <a:ext cx="5176326" cy="452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77633"/>
            <a:ext cx="7115160" cy="8378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0" y="375268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|e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±j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1, both sums converge if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or, equivalently,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891" y="4425094"/>
            <a:ext cx="6399685" cy="8667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2358385"/>
            <a:ext cx="2133600" cy="3452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5840" y="2332332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identity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5388955"/>
            <a:ext cx="6858851" cy="6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6858851" cy="666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62" y="1753967"/>
            <a:ext cx="2910475" cy="6622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5062" y="2967335"/>
            <a:ext cx="7284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X(z)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two zeros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two complex-conjugate poles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l-G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l-GR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−j</a:t>
            </a:r>
            <a:r>
              <a:rPr lang="el-GR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l-G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/>
              <a:t>.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GR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27" y="3465221"/>
            <a:ext cx="2897606" cy="29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97674" y="6292483"/>
            <a:ext cx="3579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Pole-zero plot and region of convergence</a:t>
            </a:r>
          </a:p>
        </p:txBody>
      </p:sp>
    </p:spTree>
    <p:extLst>
      <p:ext uri="{BB962C8B-B14F-4D97-AF65-F5344CB8AC3E}">
        <p14:creationId xmlns:p14="http://schemas.microsoft.com/office/powerpoint/2010/main" val="14014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685800"/>
            <a:ext cx="3204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01" y="1219200"/>
            <a:ext cx="7371214" cy="50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2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685800"/>
            <a:ext cx="2141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 Properties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055132"/>
            <a:ext cx="7848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ROC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any poles.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is a connected (that is, a single contiguous)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duration sequences the ROC is the entire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-plane, with the possible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pl-P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pl-PL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or </a:t>
            </a:r>
            <a:r>
              <a:rPr lang="pl-PL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=∞</a:t>
            </a:r>
            <a:r>
              <a:rPr lang="pl-P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infinite duration sequences the ROC can have one of the following shapes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835" y="2895600"/>
            <a:ext cx="5628399" cy="1600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82783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of a sequence consists of an algebraic formula and its associated ROC. Thus, to uniquely specify a sequence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we need both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X(z)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ROC.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X(z)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legitimate only for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its ROC. We stress that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X(z)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when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outside the ROC, even if the formula for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X(z)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yields meaningful results for these values.</a:t>
            </a:r>
          </a:p>
        </p:txBody>
      </p:sp>
    </p:spTree>
    <p:extLst>
      <p:ext uri="{BB962C8B-B14F-4D97-AF65-F5344CB8AC3E}">
        <p14:creationId xmlns:p14="http://schemas.microsoft.com/office/powerpoint/2010/main" val="355728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>
                <a:cs typeface="+mj-cs"/>
              </a:rPr>
              <a:pPr/>
              <a:t>17</a:t>
            </a:fld>
            <a:endParaRPr lang="en-US"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012" y="468868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inverse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012" y="1207532"/>
            <a:ext cx="7368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recovery of a sequence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from its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X(z)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ROC) can be formally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67310"/>
            <a:ext cx="2971078" cy="8251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619" y="2723851"/>
            <a:ext cx="78287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procedures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sequences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-transforms encountered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LTI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the following simple procedure is enough: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series of terms in the variables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picking their coefficients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fraction expansion and table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look-up.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55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012" y="468868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inverse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619" y="990599"/>
            <a:ext cx="706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of a linear combination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distinct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exponentials (that is,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given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67" y="1752600"/>
            <a:ext cx="47815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19200" y="2653393"/>
            <a:ext cx="6886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intersection of the ROCs of the individual exponential sequences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593513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5619" y="38158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791" y="5111821"/>
            <a:ext cx="7404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function because the degree of the numerator is less than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degree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denominator.</a:t>
            </a:r>
          </a:p>
        </p:txBody>
      </p:sp>
    </p:spTree>
    <p:extLst>
      <p:ext uri="{BB962C8B-B14F-4D97-AF65-F5344CB8AC3E}">
        <p14:creationId xmlns:p14="http://schemas.microsoft.com/office/powerpoint/2010/main" val="38822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2012" y="468868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inverse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7571" y="8821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and distinct poles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0"/>
            <a:ext cx="3028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7302" y="2667000"/>
            <a:ext cx="3263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poles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0.5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127602"/>
            <a:ext cx="55721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46" y="4100513"/>
            <a:ext cx="3276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85927" y="41239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8909" y="4663160"/>
            <a:ext cx="3383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→          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→          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−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4194" y="2286000"/>
            <a:ext cx="683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Decompose the sequence into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8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73266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any sequence that passes through a LTI system changes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x[n] is an arbitrary sequence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52916"/>
            <a:ext cx="5188009" cy="90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552" y="1989676"/>
            <a:ext cx="2521525" cy="821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2897423"/>
            <a:ext cx="762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no direct relation between the waveforms of x[n] and y[n]: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4361323"/>
            <a:ext cx="72966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any sequence that retains its shape when it passes through an LTI system?</a:t>
            </a:r>
          </a:p>
        </p:txBody>
      </p:sp>
    </p:spTree>
    <p:extLst>
      <p:ext uri="{BB962C8B-B14F-4D97-AF65-F5344CB8AC3E}">
        <p14:creationId xmlns:p14="http://schemas.microsoft.com/office/powerpoint/2010/main" val="28536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2012" y="468868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inverse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7571" y="8821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and distinct poles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0"/>
            <a:ext cx="3028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95400" y="2579132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cannot include 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poles, so 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three possible choices for valid ROCs.</a:t>
            </a:r>
          </a:p>
        </p:txBody>
      </p:sp>
      <p:sp>
        <p:nvSpPr>
          <p:cNvPr id="8" name="Rectangle 7"/>
          <p:cNvSpPr/>
          <p:nvPr/>
        </p:nvSpPr>
        <p:spPr>
          <a:xfrm>
            <a:off x="751536" y="2209800"/>
            <a:ext cx="5878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 Find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corresponding to the partial fractions,</a:t>
            </a:r>
          </a:p>
        </p:txBody>
      </p:sp>
      <p:pic>
        <p:nvPicPr>
          <p:cNvPr id="14" name="Picture 2" descr="GR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52800"/>
            <a:ext cx="6682468" cy="183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2012" y="468868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inverse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7571" y="8821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and distinct poles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0"/>
            <a:ext cx="3028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GR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88" y="2068286"/>
            <a:ext cx="5822837" cy="160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3701096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both fractions are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of causal sequences.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96406"/>
            <a:ext cx="37909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5037931"/>
            <a:ext cx="4933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17" y="6130760"/>
            <a:ext cx="55340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0886" y="4668599"/>
            <a:ext cx="8774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this can be obtained as the intersection of ROC: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86" y="5650468"/>
            <a:ext cx="7564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0.5, both fractions are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anticausal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sequences.</a:t>
            </a:r>
          </a:p>
        </p:txBody>
      </p:sp>
    </p:spTree>
    <p:extLst>
      <p:ext uri="{BB962C8B-B14F-4D97-AF65-F5344CB8AC3E}">
        <p14:creationId xmlns:p14="http://schemas.microsoft.com/office/powerpoint/2010/main" val="11485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2012" y="468868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inverse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7571" y="882134"/>
            <a:ext cx="432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conjugate distinct poles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51" y="1191991"/>
            <a:ext cx="2209800" cy="72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14400" y="2209800"/>
            <a:ext cx="2100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+ 0.5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→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51" y="2157934"/>
            <a:ext cx="5105400" cy="50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14400" y="2875002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→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2773918"/>
            <a:ext cx="4537075" cy="63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14400" y="3962400"/>
            <a:ext cx="5269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= 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i="1" dirty="0"/>
              <a:t>z </a:t>
            </a:r>
            <a:r>
              <a:rPr lang="pl-PL" dirty="0"/>
              <a:t>= </a:t>
            </a:r>
            <a:r>
              <a:rPr lang="pl-PL" i="1" dirty="0"/>
              <a:t>p</a:t>
            </a:r>
            <a:r>
              <a:rPr lang="pl-PL" baseline="-25000" dirty="0"/>
              <a:t>1</a:t>
            </a:r>
            <a:r>
              <a:rPr lang="pl-PL" dirty="0"/>
              <a:t> and </a:t>
            </a:r>
            <a:r>
              <a:rPr lang="pl-PL" i="1" dirty="0"/>
              <a:t>z </a:t>
            </a:r>
            <a:r>
              <a:rPr lang="pl-PL" dirty="0"/>
              <a:t>= </a:t>
            </a:r>
            <a:r>
              <a:rPr lang="pl-PL" i="1" dirty="0"/>
              <a:t>p</a:t>
            </a:r>
            <a:r>
              <a:rPr lang="pl-PL" baseline="-25000" dirty="0"/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60896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74724" y="1191991"/>
            <a:ext cx="5578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causal sequence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with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4929" y="5193268"/>
            <a:ext cx="2834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is causal       →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85" y="5208588"/>
            <a:ext cx="350273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3" y="5759637"/>
            <a:ext cx="2136588" cy="36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25" y="6277971"/>
            <a:ext cx="6015564" cy="47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866" y="5751943"/>
            <a:ext cx="4112333" cy="34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8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95" y="3569043"/>
            <a:ext cx="52673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854846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a rational function with distinct poles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012" y="468868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inverse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24178"/>
            <a:ext cx="36004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22" y="2407216"/>
            <a:ext cx="3581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1970564"/>
            <a:ext cx="5580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partial fraction expansion takes the form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158" y="2597715"/>
            <a:ext cx="267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38" y="3556686"/>
            <a:ext cx="2581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0" y="3278449"/>
            <a:ext cx="625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fraction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(using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scipy.signal.residuez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9244" y="4201300"/>
            <a:ext cx="3016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import </a:t>
            </a:r>
            <a:r>
              <a:rPr lang="en-US" dirty="0" err="1">
                <a:solidFill>
                  <a:srgbClr val="00B0F0"/>
                </a:solidFill>
              </a:rPr>
              <a:t>scipy.signal</a:t>
            </a:r>
            <a:r>
              <a:rPr lang="en-US" dirty="0">
                <a:solidFill>
                  <a:srgbClr val="00B0F0"/>
                </a:solidFill>
              </a:rPr>
              <a:t> as sig</a:t>
            </a:r>
          </a:p>
          <a:p>
            <a:r>
              <a:rPr lang="en-US" dirty="0">
                <a:solidFill>
                  <a:srgbClr val="00B0F0"/>
                </a:solidFill>
              </a:rPr>
              <a:t>b = [6, -10, 2]</a:t>
            </a:r>
          </a:p>
          <a:p>
            <a:r>
              <a:rPr lang="en-US" dirty="0">
                <a:solidFill>
                  <a:srgbClr val="00B0F0"/>
                </a:solidFill>
              </a:rPr>
              <a:t>a = [1, -3, 2]</a:t>
            </a:r>
          </a:p>
          <a:p>
            <a:r>
              <a:rPr lang="en-US" dirty="0">
                <a:solidFill>
                  <a:srgbClr val="00B0F0"/>
                </a:solidFill>
              </a:rPr>
              <a:t>[B, A, C] = </a:t>
            </a:r>
            <a:r>
              <a:rPr lang="en-US" dirty="0" err="1">
                <a:solidFill>
                  <a:srgbClr val="00B0F0"/>
                </a:solidFill>
              </a:rPr>
              <a:t>sig.residuez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b,a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22" y="5389271"/>
            <a:ext cx="62769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6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617" y="3884096"/>
            <a:ext cx="6425273" cy="112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3046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307" y="7729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753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6307" y="2057400"/>
            <a:ext cx="149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96" y="2426732"/>
            <a:ext cx="5791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8" y="3295521"/>
            <a:ext cx="28098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9718" y="286813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4812" y="3534717"/>
            <a:ext cx="421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ROC is the entire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-plane, except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958486"/>
            <a:ext cx="221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approach: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0598" y="55742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 = </a:t>
            </a:r>
            <a:r>
              <a:rPr lang="en-US" i="1" dirty="0"/>
              <a:t>u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 </a:t>
            </a:r>
            <a:r>
              <a:rPr lang="en-US" dirty="0" smtClean="0"/>
              <a:t>− </a:t>
            </a:r>
            <a:r>
              <a:rPr lang="en-US" i="1" dirty="0" smtClean="0"/>
              <a:t>u</a:t>
            </a:r>
            <a:r>
              <a:rPr lang="en-US" dirty="0" smtClean="0"/>
              <a:t>[</a:t>
            </a:r>
            <a:r>
              <a:rPr lang="en-US" i="1" dirty="0" smtClean="0"/>
              <a:t>n </a:t>
            </a:r>
            <a:r>
              <a:rPr lang="en-US" dirty="0"/>
              <a:t>− </a:t>
            </a:r>
            <a:r>
              <a:rPr lang="en-US" i="1" dirty="0"/>
              <a:t>N</a:t>
            </a:r>
            <a:r>
              <a:rPr lang="en-US" dirty="0"/>
              <a:t>].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33" y="5943600"/>
            <a:ext cx="53149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7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3046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307" y="772986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of sequences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87" y="1142318"/>
            <a:ext cx="544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63377" y="2057400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by an exponential sequence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26732"/>
            <a:ext cx="3524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00637" y="2962102"/>
            <a:ext cx="7300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Since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z </a:t>
            </a:r>
            <a:r>
              <a:rPr lang="en-US" dirty="0"/>
              <a:t>take complex values, the result </a:t>
            </a:r>
            <a:r>
              <a:rPr lang="en-US" dirty="0" smtClean="0"/>
              <a:t>is scaling </a:t>
            </a:r>
            <a:r>
              <a:rPr lang="en-US" dirty="0"/>
              <a:t>(expansion or shrinking) and rotation of the </a:t>
            </a:r>
            <a:r>
              <a:rPr lang="en-US" i="1" dirty="0"/>
              <a:t>z</a:t>
            </a:r>
            <a:r>
              <a:rPr lang="en-US" dirty="0"/>
              <a:t>-plane, the ROC, and the </a:t>
            </a:r>
            <a:r>
              <a:rPr lang="en-US" dirty="0" smtClean="0"/>
              <a:t>pole-zero pattern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3377" y="3745468"/>
            <a:ext cx="3482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 of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37" y="4174953"/>
            <a:ext cx="3448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34632" y="4868219"/>
            <a:ext cx="359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Both </a:t>
            </a:r>
            <a:r>
              <a:rPr lang="en-US" dirty="0"/>
              <a:t>sequences have the same ROC.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4269" y="5237551"/>
            <a:ext cx="2855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 </a:t>
            </a:r>
            <a:r>
              <a:rPr lang="en-US" dirty="0" smtClean="0"/>
              <a:t>Second-order </a:t>
            </a:r>
            <a:r>
              <a:rPr lang="en-US" dirty="0"/>
              <a:t>pole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9410"/>
            <a:ext cx="2752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32" y="5723623"/>
            <a:ext cx="52768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874252" y="592648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1892" y="838200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Conjugation of a complex sequence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81000"/>
            <a:ext cx="3046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07532"/>
            <a:ext cx="3086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2189" y="1905000"/>
            <a:ext cx="154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reversal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76" y="2362200"/>
            <a:ext cx="3314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189" y="3288268"/>
            <a:ext cx="226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Initial-value theorem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6578" y="3657600"/>
            <a:ext cx="5558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a causal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sequence,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then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2" y="4191000"/>
            <a:ext cx="17049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8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0359" y="3810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properties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" y="1167714"/>
            <a:ext cx="8320087" cy="51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76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18" y="6191250"/>
            <a:ext cx="4819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60" y="4534157"/>
            <a:ext cx="5229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326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function of LTI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748273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LTI</a:t>
            </a:r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completely characterized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its impulse response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78" y="1524000"/>
            <a:ext cx="2824163" cy="82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0" y="175313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61868"/>
            <a:ext cx="1981200" cy="4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90600" y="2351594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 is a unique relation between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h[n]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H(z) many properties of the system can be inferred from H(z) and its ROC.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693" y="2997925"/>
            <a:ext cx="99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3300625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etermine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of a system with impulse response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using the convolution theorem.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75788"/>
            <a:ext cx="4076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033" y="4013888"/>
            <a:ext cx="36480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62131" y="47304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693" y="5221207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sequence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18" y="5552238"/>
            <a:ext cx="4667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600200" y="63399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326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function of LTI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2597" y="2514600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function H(z) with the ROC that is the exterior of a circle,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to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infinity, is a necessary condition for a discrete-time LTI system to be causal but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one.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994" y="990600"/>
            <a:ext cx="7973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Causality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LTI system has an impulse response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that is zero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 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causal systems the power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H(z)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include any positive powers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ROC extends outside of a circle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radius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22469" y="3962400"/>
            <a:ext cx="29270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LTI system to be stable,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129" y="4038600"/>
            <a:ext cx="1809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90" y="4800600"/>
            <a:ext cx="30861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2449" y="5082659"/>
            <a:ext cx="335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equivalent to the condition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7390" y="5082659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6897" y="5734048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LTI system is stable if and only if the ROC of the system function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H(z) includes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 circle |z| = 1.</a:t>
            </a:r>
          </a:p>
        </p:txBody>
      </p:sp>
    </p:spTree>
    <p:extLst>
      <p:ext uri="{BB962C8B-B14F-4D97-AF65-F5344CB8AC3E}">
        <p14:creationId xmlns:p14="http://schemas.microsoft.com/office/powerpoint/2010/main" val="9085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0988" y="1701463"/>
            <a:ext cx="7296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 exponential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0988" y="685800"/>
            <a:ext cx="72966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any sequence that retains its shape when it passes through an LTI system?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217084"/>
            <a:ext cx="2426475" cy="500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9" y="2899178"/>
            <a:ext cx="2242419" cy="3745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8369" y="2861616"/>
            <a:ext cx="79336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73288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complex variable defined everywhere on the complex plane.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679486"/>
            <a:ext cx="5853108" cy="10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326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function of LTI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281" y="914400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and stable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290829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LTI system with rational H(z) is both causal and stable if and only 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poles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H(z) are inside the unit circle and its ROC is on the exterior of a circle,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6878" y="3469666"/>
            <a:ext cx="6821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causal LTI with a rational system function is stable if and only if all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H(z) are inside the unit circle in the z-plane. The zeros can be anywhere.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88910" y="2896451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inear constant-coefficient difference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753203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constant-coefficient difference equation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3905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7440" y="2038350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properties of linearity and time shifting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2388944"/>
            <a:ext cx="42386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842266"/>
            <a:ext cx="3143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0875" y="34729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by</a:t>
            </a:r>
          </a:p>
        </p:txBody>
      </p:sp>
    </p:spTree>
    <p:extLst>
      <p:ext uri="{BB962C8B-B14F-4D97-AF65-F5344CB8AC3E}">
        <p14:creationId xmlns:p14="http://schemas.microsoft.com/office/powerpoint/2010/main" val="39653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inear constant-coefficient difference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794585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equation corresponding to the system function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67149"/>
            <a:ext cx="3524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96744"/>
            <a:ext cx="4933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3162300"/>
            <a:ext cx="62388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29391" y="23967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5642" y="3162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01" y="1852770"/>
            <a:ext cx="42767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inear constant-coefficient difference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914400"/>
            <a:ext cx="1693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Poles and zeros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283732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roots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numerator and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denominator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01" y="3086256"/>
            <a:ext cx="38004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61" y="4038600"/>
            <a:ext cx="56578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2000" y="46457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56388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constant gain term.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factors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1 −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a zero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pole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factors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1 −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a pole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zero at 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Poles and zeros at the origin are not counted.</a:t>
            </a:r>
          </a:p>
        </p:txBody>
      </p:sp>
    </p:spTree>
    <p:extLst>
      <p:ext uri="{BB962C8B-B14F-4D97-AF65-F5344CB8AC3E}">
        <p14:creationId xmlns:p14="http://schemas.microsoft.com/office/powerpoint/2010/main" val="31498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inear constant-coefficient difference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771781"/>
            <a:ext cx="1892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Impulse response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" y="1188955"/>
            <a:ext cx="681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function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poles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expressed in the form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812801"/>
            <a:ext cx="3609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0" y="2648101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assume that the 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causal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ROC is the exterior of a circle starting at the outermost pole,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impulse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is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97" y="3440587"/>
            <a:ext cx="4095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0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inear constant-coefficient difference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801300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classifications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" y="1170632"/>
            <a:ext cx="773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LTI systems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classified into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classes: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539964"/>
            <a:ext cx="2767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impulse response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5545" y="1909296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Impulse Response (IIR)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6921" y="2278628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at least one nonzero pole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H(z)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canceled by a zero, there will a term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form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has infinite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5545" y="3244334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Impulse Response (FIR)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8022" y="3749041"/>
            <a:ext cx="5378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the system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becomes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polynomial.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8" y="4118373"/>
            <a:ext cx="4276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29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inear constant-coefficient difference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801300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classifications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" y="1170632"/>
            <a:ext cx="773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LTI systems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classified into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classes: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539964"/>
            <a:ext cx="285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in implementation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1928948"/>
            <a:ext cx="67816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systems </a:t>
            </a:r>
          </a:p>
          <a:p>
            <a:pPr marL="46355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 the output of the system is fed back into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Nonrecursive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the output is a linear combination of the present and previous inputs,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0134" y="3581400"/>
            <a:ext cx="1628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Poles and zeros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4018445"/>
            <a:ext cx="6781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has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all-zero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has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all-pole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systems).</a:t>
            </a:r>
          </a:p>
        </p:txBody>
      </p:sp>
    </p:spTree>
    <p:extLst>
      <p:ext uri="{BB962C8B-B14F-4D97-AF65-F5344CB8AC3E}">
        <p14:creationId xmlns:p14="http://schemas.microsoft.com/office/powerpoint/2010/main" val="31029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between pole-zero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time-domain behavior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8382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roots of a polynomial with real coefficients either must be real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occur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complex conjugate pairs.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2778" y="1828800"/>
            <a:ext cx="7915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with a rational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H(z)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equivalent to a parallel combination of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FIR system,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first-order systems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poles,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second-order systems with complex conjugate poles, where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64" y="2752130"/>
            <a:ext cx="63436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29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GR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00025"/>
            <a:ext cx="5661819" cy="4361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787232"/>
            <a:ext cx="2097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First-order systems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3810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between pole-zero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time-domain behavior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52787"/>
            <a:ext cx="2800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175306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a causal system, the impulse response is given by the following real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sequence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9789" y="2199336"/>
            <a:ext cx="1619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h</a:t>
            </a:r>
            <a:r>
              <a:rPr lang="en-US" sz="2000" dirty="0"/>
              <a:t>[</a:t>
            </a:r>
            <a:r>
              <a:rPr lang="en-US" sz="2000" i="1" dirty="0"/>
              <a:t>n</a:t>
            </a:r>
            <a:r>
              <a:rPr lang="en-US" sz="2000" dirty="0"/>
              <a:t>] = </a:t>
            </a:r>
            <a:r>
              <a:rPr lang="en-US" sz="2000" i="1" dirty="0" err="1"/>
              <a:t>ba</a:t>
            </a:r>
            <a:r>
              <a:rPr lang="en-US" sz="2000" i="1" baseline="30000" dirty="0" err="1"/>
              <a:t>n</a:t>
            </a:r>
            <a:r>
              <a:rPr lang="en-US" sz="2000" i="1" dirty="0" err="1"/>
              <a:t>u</a:t>
            </a:r>
            <a:r>
              <a:rPr lang="en-US" sz="2000" dirty="0"/>
              <a:t>[</a:t>
            </a:r>
            <a:r>
              <a:rPr lang="en-US" sz="2000" i="1" dirty="0"/>
              <a:t>n</a:t>
            </a:r>
            <a:r>
              <a:rPr lang="en-US" sz="2000" dirty="0" smtClean="0"/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7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between pole-zero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time-domain behavior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750332"/>
            <a:ext cx="232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Second-order systems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86486"/>
            <a:ext cx="4467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5923" y="205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93700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−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3024187"/>
            <a:ext cx="26289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6011" y="2839522"/>
            <a:ext cx="102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81" y="2740073"/>
            <a:ext cx="3067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33412" y="44196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impulse response of a causal system with a pair of complex conjugate poles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41" y="4817067"/>
            <a:ext cx="46672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7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77486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summation inside the parentheses converges, the result is a function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64" y="1720612"/>
            <a:ext cx="2571198" cy="876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031329"/>
            <a:ext cx="3200400" cy="6186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2613966"/>
            <a:ext cx="3998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output sequence is given by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3814716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sequence is the same complex exponential as the input sequence,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multiplied 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H(z)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depends on the value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H(z) is called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function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940" y="4724400"/>
            <a:ext cx="76070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exponential sequences </a:t>
            </a:r>
            <a:r>
              <a:rPr lang="en-US" sz="2000" i="1" dirty="0" smtClean="0">
                <a:solidFill>
                  <a:srgbClr val="4081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4081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smtClean="0">
                <a:solidFill>
                  <a:srgbClr val="4081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solidFill>
                  <a:srgbClr val="4081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i="1" dirty="0" smtClean="0">
                <a:solidFill>
                  <a:srgbClr val="4081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 smtClean="0">
                <a:solidFill>
                  <a:srgbClr val="4081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30000" dirty="0" err="1" smtClean="0">
                <a:solidFill>
                  <a:srgbClr val="4081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solidFill>
                  <a:srgbClr val="4081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eigenfunctions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LTI systems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constant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H(z)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a specified value of the complex variable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 associated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417690" y="6070275"/>
            <a:ext cx="80642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to impulse sequences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changes when they pass through LTI systems, complex exponential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shape.</a:t>
            </a:r>
          </a:p>
        </p:txBody>
      </p:sp>
    </p:spTree>
    <p:extLst>
      <p:ext uri="{BB962C8B-B14F-4D97-AF65-F5344CB8AC3E}">
        <p14:creationId xmlns:p14="http://schemas.microsoft.com/office/powerpoint/2010/main" val="39387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2" descr="GR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533063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810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between pole-zero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time-domain behavior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3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9984" y="1152435"/>
            <a:ext cx="7163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to a LTI system can be expressed as a linear combination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exponentials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799" y="2483627"/>
            <a:ext cx="1983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will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60" y="1894669"/>
            <a:ext cx="3117167" cy="789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94" y="3276600"/>
            <a:ext cx="3457901" cy="6765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7560" y="4267200"/>
            <a:ext cx="7324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sequence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a function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by</a:t>
            </a:r>
          </a:p>
        </p:txBody>
      </p:sp>
      <p:sp>
        <p:nvSpPr>
          <p:cNvPr id="8" name="Rectangle 7"/>
          <p:cNvSpPr/>
          <p:nvPr/>
        </p:nvSpPr>
        <p:spPr>
          <a:xfrm>
            <a:off x="447560" y="5591299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independent variable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represent any complex number.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904" y="4779625"/>
            <a:ext cx="2415096" cy="78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8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4" descr="G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217246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923835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convenient to interpret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using the correspondence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complex numbers and points in the plane.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9268" y="4985133"/>
            <a:ext cx="8118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A point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complex plane can be specified by the distance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and the angle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positive real axis (polar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coordinates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(ω)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(ω)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(b) The unit circle,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1, in the complex plane.</a:t>
            </a:r>
          </a:p>
        </p:txBody>
      </p:sp>
    </p:spTree>
    <p:extLst>
      <p:ext uri="{BB962C8B-B14F-4D97-AF65-F5344CB8AC3E}">
        <p14:creationId xmlns:p14="http://schemas.microsoft.com/office/powerpoint/2010/main" val="192966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813138"/>
            <a:ext cx="708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values of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which the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n-US" dirty="0" smtClean="0">
                <a:solidFill>
                  <a:srgbClr val="4081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known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</a:p>
          <a:p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convergence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(ROC) of the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-transform. The values of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which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X(z)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are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X(z)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values of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which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X(z)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infinite are known as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G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22" y="2307054"/>
            <a:ext cx="5073177" cy="348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802" y="585536"/>
            <a:ext cx="2090019" cy="8073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5906869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magnitude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X(z)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of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represents a surface in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-plane.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zeros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and two poles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0.9e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±j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π/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41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Unit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sequence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of the unit sample sequence is given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985" y="2021942"/>
            <a:ext cx="4023215" cy="719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28194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Square-pulse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of the square-pulse sequence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502461"/>
            <a:ext cx="2133600" cy="790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5029200"/>
            <a:ext cx="3930585" cy="737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5645" y="449580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</a:t>
            </a:r>
          </a:p>
        </p:txBody>
      </p:sp>
    </p:spTree>
    <p:extLst>
      <p:ext uri="{BB962C8B-B14F-4D97-AF65-F5344CB8AC3E}">
        <p14:creationId xmlns:p14="http://schemas.microsoft.com/office/powerpoint/2010/main" val="149246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07630" y="6461760"/>
            <a:ext cx="90297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9906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Exponential-pulse sequence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 of the exponential-pulse sequence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52600"/>
            <a:ext cx="2501558" cy="80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33" y="3132216"/>
            <a:ext cx="6572767" cy="847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2113" y="279981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</a:t>
            </a:r>
          </a:p>
        </p:txBody>
      </p:sp>
    </p:spTree>
    <p:extLst>
      <p:ext uri="{BB962C8B-B14F-4D97-AF65-F5344CB8AC3E}">
        <p14:creationId xmlns:p14="http://schemas.microsoft.com/office/powerpoint/2010/main" val="9374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11747</TotalTime>
  <Words>2643</Words>
  <Application>Microsoft Office PowerPoint</Application>
  <PresentationFormat>On-screen Show (4:3)</PresentationFormat>
  <Paragraphs>274</Paragraphs>
  <Slides>41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saideh</dc:creator>
  <cp:lastModifiedBy>TECHNOSUN</cp:lastModifiedBy>
  <cp:revision>137</cp:revision>
  <cp:lastPrinted>2016-10-15T05:53:58Z</cp:lastPrinted>
  <dcterms:created xsi:type="dcterms:W3CDTF">2006-08-16T00:00:00Z</dcterms:created>
  <dcterms:modified xsi:type="dcterms:W3CDTF">2019-10-28T05:40:39Z</dcterms:modified>
</cp:coreProperties>
</file>