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ink/ink1.xml" ContentType="application/inkml+xml"/>
  <Override PartName="/ppt/ink/ink2.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41"/>
  </p:notesMasterIdLst>
  <p:sldIdLst>
    <p:sldId id="256" r:id="rId2"/>
    <p:sldId id="257" r:id="rId3"/>
    <p:sldId id="258" r:id="rId4"/>
    <p:sldId id="259" r:id="rId5"/>
    <p:sldId id="260" r:id="rId6"/>
    <p:sldId id="261" r:id="rId7"/>
    <p:sldId id="265" r:id="rId8"/>
    <p:sldId id="266" r:id="rId9"/>
    <p:sldId id="267" r:id="rId10"/>
    <p:sldId id="268" r:id="rId11"/>
    <p:sldId id="269" r:id="rId12"/>
    <p:sldId id="270" r:id="rId13"/>
    <p:sldId id="263" r:id="rId14"/>
    <p:sldId id="271" r:id="rId15"/>
    <p:sldId id="262" r:id="rId16"/>
    <p:sldId id="272" r:id="rId17"/>
    <p:sldId id="273" r:id="rId18"/>
    <p:sldId id="274" r:id="rId19"/>
    <p:sldId id="275" r:id="rId20"/>
    <p:sldId id="276" r:id="rId21"/>
    <p:sldId id="277" r:id="rId22"/>
    <p:sldId id="279" r:id="rId23"/>
    <p:sldId id="278"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44" d="100"/>
          <a:sy n="44" d="100"/>
        </p:scale>
        <p:origin x="846"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5T18:42:13.873"/>
    </inkml:context>
    <inkml:brush xml:id="br0">
      <inkml:brushProperty name="width" value="0.05" units="cm"/>
      <inkml:brushProperty name="height" value="0.05" units="cm"/>
      <inkml:brushProperty name="color" value="#FFFFFF"/>
    </inkml:brush>
  </inkml:definitions>
  <inkml:trace contextRef="#ctx0" brushRef="#br0">2274 403 24575,'-69'1'0,"-63"-1"0,118-1 0,-1-1 0,1 0 0,0-1 0,0 0 0,0-1 0,-22-10 0,34 10 0,11 1 0,12 1 0,87 2 0,-66 2 0,-1-3 0,1-1 0,57-11 0,-34-1 0,-10 0 0,0 2 0,1 3 0,74-2 0,-107 11 0,-28 1 0,-39 0 0,-680-1 0,1586 0 0,-1651 0 0,1352 0 0,-576-1 0,1 0 0,0-2 0,0 1 0,-13-6 0,-31-5 0,-78 5 0,39 5 0,91 3 0,0-1 0,1 1 0,-1-1 0,0 0 0,0 0 0,1 0 0,-1-1 0,-5-3 0,8 5 0,1 0 0,-1 0 0,1-1 0,0 1 0,-1 0 0,1-1 0,0 1 0,-1-1 0,1 1 0,0 0 0,-1-1 0,1 1 0,0-1 0,0 1 0,-1-1 0,1 1 0,0-1 0,0 1 0,0-1 0,0 1 0,0-1 0,0 1 0,0-1 0,0 1 0,0-2 0,14-14 0,-2 10 0,1 1 0,-1 0 0,1 1 0,0 0 0,0 1 0,0 0 0,0 1 0,1 1 0,15 0 0,61-11 0,15-6 0,-83 16 0,-1-1 0,1-1 0,-1-1 0,1-1 0,35-14 0,138-78 0,-271 233 0,67-116 0,1 0 0,1 0 0,0 1 0,2 0 0,-3 20 0,7-39 0,1 0 0,0 0 0,-1 0 0,1-1 0,0 1 0,0 0 0,0 0 0,0 0 0,0 0 0,0 0 0,0 0 0,0 0 0,0-1 0,0 1 0,0 0 0,0 0 0,1 0 0,-1 0 0,0 0 0,1-1 0,-1 1 0,1 0 0,-1 0 0,1-1 0,-1 1 0,1 0 0,-1 0 0,1-1 0,1 2 0,-1-3 0,0 1 0,1 0 0,-1 0 0,0-1 0,1 1 0,-1-1 0,0 1 0,0-1 0,1 1 0,-1-1 0,0 0 0,0 1 0,0-1 0,0 0 0,0 0 0,1-1 0,38-45 0,-39 46 0,0-1 0,0 1 0,0-1 0,0 1 0,0-1 0,0 0 0,-1 1 0,1-1 0,-1 0 0,1 0 0,-1 1 0,0-1 0,1 0 0,-1 0 0,0 0 0,0 0 0,-1 1 0,1-1 0,0 0 0,0 0 0,-1 0 0,1 1 0,-2-3 0,1 2 0,-1 0 0,1 1 0,-1-1 0,0 0 0,0 1 0,0-1 0,0 1 0,0 0 0,0-1 0,0 1 0,0 0 0,0 0 0,0 1 0,-1-1 0,-2 0 0,-12-3 0,1 2 0,-1 0 0,1 2 0,-18 0 0,26 0 0,-76 0 0,-132 6 0,105 12 0,42-5 0,246-9 0,433-4 0,-1582 0 0,1706 0 0,-720-1 0,1 2 0,-1 0 0,1 1 0,-1 0 0,0 1 0,0 1 0,15 5 0,-29-9 0,0 0 0,0 0 0,1 0 0,-1 0 0,0 0 0,0 0 0,0 0 0,0 0 0,1 0 0,-1 0 0,0 0 0,0 0 0,0 0 0,0 0 0,0 0 0,1 0 0,-1 0 0,0 1 0,0-1 0,0 0 0,0 0 0,0 0 0,1 0 0,-1 0 0,0 0 0,0 0 0,0 0 0,0 1 0,0-1 0,0 0 0,0 0 0,0 0 0,0 0 0,0 0 0,0 1 0,1-1 0,-1 0 0,0 0 0,0 0 0,0 0 0,0 1 0,0-1 0,0 0 0,0 0 0,0 0 0,0 0 0,0 0 0,-1 1 0,1-1 0,0 0 0,0 0 0,0 0 0,0 0 0,0 0 0,0 1 0,0-1 0,0 0 0,0 0 0,0 0 0,0 0 0,-1 0 0,1 0 0,0 1 0,-16 3 0,-21 0 0,-636-2-642,322-5 403,215 1 453,-148 5 453,280-2-667,-40 3 0,42-3 0,0-1 0,0 0 0,0 0 0,0 1 0,0-1 0,0 1 0,0 0 0,0-1 0,0 1 0,0 0 0,1 0 0,-1 0 0,0 1 0,1-1 0,-1 0 0,1 0 0,-2 3 0,3-4 0,1 1 0,-1 0 0,1 0 0,-1-1 0,1 1 0,0 0 0,-1-1 0,1 1 0,0 0 0,0-1 0,0 1 0,-1-1 0,1 0 0,0 1 0,0-1 0,0 0 0,0 1 0,0-1 0,0 0 0,0 0 0,-1 0 0,1 0 0,0 0 0,0 0 0,2 0 0,29 4 0,460-1 0,-253-6 0,94 3 0,-332 0 0,0 0 0,0 0 0,0-1 0,-1 1 0,1 0 0,0 0 0,0 0 0,0 0 0,0 0 0,0 0 0,0 0 0,-1 0 0,1 1 0,0-1 0,0 0 0,0 0 0,0 1 0,-1-1 0,1 1 0,0-1 0,0 1 0,-1-1 0,1 1 0,0-1 0,0 2 0,-17 10 0,-43 12 0,57-23 0,-37 14 0,-2-2 0,0-1 0,0-3 0,-1-1 0,-51 3 0,483-13 0,-1518 2 0,1066 3 0,-80 14 0,-6 1 0,618-22 0,-237 7 0,-117-3 0,-70 0 0,-38 0 0,-16 0 0,-112 0 0,-148 21 0,162-11 0,-158-5 0,232-6 0,603 1 0,-516-4 0,-1-2 0,1-3 0,-2-2 0,69-24 0,-120 33 0,-8 0 0,-24-1 0,-40 0 0,-1296 6-922,874-3 1844,1818 0-922,-1324 0 0,8-1 0,0 1 0,-1 0 0,1 1 0,-1 0 0,1 0 0,-1 1 0,0 1 0,14 4 0,-23-7 0,0 0 0,1 0 0,-1 0 0,0 0 0,0 0 0,1 0 0,-1 0 0,0 1 0,0-1 0,1 0 0,-1 0 0,0 0 0,0 0 0,1 0 0,-1 0 0,0 0 0,0 1 0,0-1 0,1 0 0,-1 0 0,0 0 0,0 1 0,0-1 0,0 0 0,1 0 0,-1 0 0,0 1 0,0-1 0,0 0 0,0 0 0,0 1 0,0-1 0,0 0 0,0 0 0,0 1 0,0-1 0,0 0 0,0 0 0,0 1 0,0-1 0,0 0 0,0 0 0,0 1 0,0-1 0,0 0 0,0 0 0,0 1 0,-1-1 0,-15 7 0,-23-1 0,-37-4 0,55-3 0,0 1 0,0 0 0,0 2 0,0 1 0,0 1 0,-29 9 0,50-13 0,-1-1 0,1 1 0,0 0 0,0 0 0,0 0 0,0 0 0,-1 0 0,1 0 0,0 0 0,0 0 0,0 0 0,0 0 0,-1 0 0,1 0 0,0 1 0,0-1 0,0 0 0,0 0 0,0 0 0,-1 0 0,1 0 0,0 0 0,0 0 0,0 0 0,0 0 0,0 0 0,-1 1 0,1-1 0,0 0 0,0 0 0,0 0 0,0 0 0,0 0 0,0 1 0,0-1 0,0 0 0,0 0 0,0 0 0,0 0 0,0 1 0,0-1 0,0 0 0,0 0 0,0 0 0,0 0 0,0 1 0,0-1 0,0 0 0,0 0 0,0 0 0,0 0 0,0 1 0,0-1 0,0 0 0,0 0 0,0 0 0,0 0 0,0 0 0,0 1 0,1-1 0,14 4 0,23 0 0,9-5 0,1-3 0,-1-1 0,-1-3 0,83-24 0,-110 27 0,287-62 0,-175 41 0,67-17 0,-87 17 0,-152 21 0,-846 8 0,878-3 0,-33-1 0,40 1 0,0 0 0,1 0 0,-1 0 0,0-1 0,0 1 0,1 0 0,-1-1 0,0 0 0,1 1 0,-1-1 0,0 0 0,1 0 0,-1 0 0,1 0 0,0 0 0,-1 0 0,-1-2 0,3 3 0,0-1 0,0 1 0,0 0 0,0-1 0,0 1 0,1-1 0,-1 1 0,0 0 0,0-1 0,0 1 0,0 0 0,1-1 0,-1 1 0,0 0 0,0-1 0,1 1 0,-1 0 0,0-1 0,1 1 0,-1 0 0,0 0 0,1-1 0,-1 1 0,0 0 0,1 0 0,-1 0 0,0 0 0,1-1 0,-1 1 0,1 0 0,-1 0 0,0 0 0,1 0 0,-1 0 0,1 0 0,17-4 0,66-13 0,1 4 0,152-2 0,-772 16 0,526-1 0,5 1 0,-1-1 0,1 0 0,-1 0 0,1 0 0,-1 0 0,1-1 0,-1 0 0,1 0 0,0 0 0,-1 0 0,1-1 0,0 0 0,0 0 0,-5-3 0,9 5 0,0 0 0,-1-1 0,1 1 0,0-1 0,0 1 0,0 0 0,0-1 0,0 1 0,0 0 0,0-1 0,0 1 0,0-1 0,0 1 0,0 0 0,0-1 0,1 1 0,-1-1 0,0 1 0,0 0 0,0-1 0,0 1 0,1 0 0,-1-1 0,0 1 0,0 0 0,1-1 0,-1 1 0,0 0 0,0 0 0,1-1 0,-1 1 0,0 0 0,1 0 0,-1 0 0,1-1 0,-1 1 0,0 0 0,1 0 0,-1 0 0,0 0 0,1 0 0,-1 0 0,1 0 0,-1 0 0,0 0 0,1 0 0,0 0 0,25-7 0,-22 7 0,103-25 0,-41 8 0,0 4 0,133-10 0,-117 23 0,-48 1 0,-26 0 0,-10 0 0,-68 12 0,-106 34 0,35-8 0,97-29 0,25-7 0,-1 1 0,1 1 0,1 0 0,-1 2 0,1 0 0,-21 12 0,38-19 0,1 0 0,0 0 0,-1 0 0,1 0 0,0 1 0,0-1 0,-1 0 0,1 0 0,0 1 0,0-1 0,-1 0 0,1 0 0,0 1 0,0-1 0,0 0 0,0 0 0,-1 1 0,1-1 0,0 0 0,0 1 0,0-1 0,0 0 0,0 1 0,0-1 0,0 0 0,0 1 0,0-1 0,0 0 0,0 1 0,0-1 0,0 0 0,0 1 0,0-1 0,0 0 0,0 1 0,1-1 0,-1 0 0,0 1 0,0-1 0,1 0 0,14 12 0,25 2 0,-39-14 0,37 8 0,1-1 0,-1-3 0,1 0 0,0-3 0,47-4 0,84 4 0,-168-1 0,0 0 0,1 0 0,-1 1 0,0-1 0,0 0 0,1 1 0,-1 0 0,0-1 0,0 1 0,0 0 0,0 0 0,0 0 0,0 0 0,0 0 0,0 1 0,2 1 0,-3-2 0,-1 0 0,0 0 0,1 0 0,-1-1 0,0 1 0,0 0 0,1 0 0,-1 0 0,0 0 0,0 0 0,0 0 0,0 0 0,0 0 0,0-1 0,-1 1 0,1 0 0,0 0 0,0 0 0,-1 0 0,1 0 0,0-1 0,-1 1 0,1 0 0,-1 0 0,1 0 0,-1-1 0,0 2 0,-4 3 0,0 0 0,0 0 0,0 0 0,0-1 0,-1 0 0,0 0 0,0 0 0,0-1 0,-7 4 0,-4-1 0,-1 0 0,0-1 0,0-1 0,-21 2 0,28-4 0,1-1 0,-1-1 0,1 0 0,-1 0 0,1-1 0,-1 0 0,1-1 0,-18-5 0,24 4 0,-1 0 0,1 0 0,0 0 0,0 0 0,0-1 0,0 1 0,1-1 0,-1 0 0,1 0 0,0 0 0,0-1 0,1 1 0,-5-10 0,4 8 0,0 0 0,-1 0 0,0 0 0,0 0 0,0 1 0,-1-1 0,-8-7 0,4 8 0,1 0 0,-1 1 0,0 0 0,0 0 0,-1 1 0,1 0 0,-1 1 0,1 0 0,-1 0 0,0 1 0,-11 0 0,-21 1 0,-54 6 0,72-4 0,-69 10 0,0 4 0,-112 34 0,119-16 0,73-28 0,14-7 0,29-15 0,160-77 0,-165 83 0,0 2 0,1 0 0,0 2 0,1 1 0,52-3 0,186 8 0,-97 3 0,-123 2 0,-45-5 0,1 0 0,-1 0 0,0 0 0,1 0 0,-1 0 0,0 0 0,1 0 0,-1 0 0,0 0 0,1 1 0,-1-1 0,0 0 0,0 0 0,1 0 0,-1 1 0,0-1 0,0 0 0,1 0 0,-1 1 0,0-1 0,0 0 0,0 0 0,1 1 0,-1-1 0,0 0 0,0 1 0,0-1 0,0 0 0,0 1 0,0-1 0,0 0 0,0 1 0,1-1 0,-1 0 0,-1 1 0,-18 14 0,-7-5 0,-1-1 0,0-1 0,-1-2 0,0 0 0,0-2 0,0-1 0,-53-2 0,85-1 0,10-1 0,-1 1 0,1 1 0,19 3 0,-30-4 0,0 1 0,0-1 0,0 1 0,0-1 0,0 1 0,-1 0 0,1 0 0,0 0 0,0 1 0,-1-1 0,1 1 0,-1-1 0,1 1 0,-1 0 0,0 0 0,0 0 0,0 0 0,0 0 0,0 1 0,0-1 0,-1 1 0,1-1 0,-1 1 0,1-1 0,-1 1 0,1 5 0,-2-6 0,0-1 0,0 1 0,0 0 0,0 0 0,-1 0 0,1 0 0,-1 0 0,0-1 0,1 1 0,-1 0 0,0-1 0,0 1 0,0 0 0,0-1 0,0 1 0,-1-1 0,1 0 0,0 1 0,-1-1 0,1 0 0,-1 0 0,1 0 0,-4 2 0,-45 23 0,36-20 0,-18 8 0,-45 13 0,-9 2 0,68-16 0,29-6 0,38-4 0,-45-3 0,52-3 0,1-2 0,-1-3 0,81-21 0,-133 29 0,64-14 0,1 4 0,92-2 0,143 14 0,-107 2 0,-126-5 0,-1 3 0,0 4 0,76 15 0,-121-15 0,92 24 0,-104-26 0,-1 1 0,0 1 0,0 0 0,0 0 0,-1 1 0,1 1 0,9 9 0,-12-10 0,1 0 0,0 0 0,0-1 0,0-1 0,1 0 0,0 0 0,0-1 0,0 0 0,0-1 0,1 0 0,-1-1 0,14 1 0,18 0 0,0-2 0,43-5 0,-21 1 0,-117 0 0,1-2 0,-1-2 0,-69-20 0,94 14 0,27 13 0,0 0 0,0-1 0,0 1 0,0 0 0,0 0 0,0-1 0,0 1 0,0 0 0,0-1 0,0 1 0,0 0 0,0-1 0,0 1 0,0 0 0,0-1 0,0 1 0,0 0 0,0 0 0,0-1 0,1 1 0,-1 0 0,0-1 0,0 1 0,0 0 0,0 0 0,1 0 0,-1-1 0,0 1 0,0 0 0,1 0 0,-1 0 0,0-1 0,0 1 0,1 0 0,-1 0 0,0 0 0,0 0 0,1 0 0,-1 0 0,0-1 0,1 1 0,-1 0 0,54-13 0,-42 11 0,271-50 0,-245 45 0,0 3 0,53-1 0,-452 7 0,1389-2 0,-1166 2-95,36 1-110,-1-4 0,-158-23 0,106 0 205,-1 6 0,-236 5 0,-195 16 592,535-8-464,51 4-129,-1 1 0,1 0 0,0 0 0,-1-1 0,1 1 0,0-1 0,0 0 0,0 1 0,-1-1 0,1 0 0,0 1 0,0-1 0,0 0 0,0 0 0,0-1 0,0 1 1,1 0 0,0 1 1,0-1-1,0 0 0,0 0 0,0 1 0,0-1 1,0 0-1,0 0 0,0 1 0,0-1 1,0 0-1,1 0 0,-1 1 0,0-1 0,0 0 1,1 1-1,-1-1 0,0 0 0,1 1 0,-1-1 1,1 0-1,-1 1 0,1-1 0,-1 1 0,1-1 1,0 1-1,-1-1 0,2 0 0,3-3 0,0 1 0,1-1 0,0 1 0,0 0 0,0 0 0,0 1 0,0-1 0,1 1 0,-1 1 0,0-1 0,10 0 0,81-4 0,-76 6 0,624-1 0,-287 4 0,217-3 0,-1489 0 0,865 3 0,1 2 0,-1 2 0,-55 16 0,58-11 0,-1-3 0,0-2 0,-57 2 0,134-11 0,-1-1 0,39-9 0,39-6 0,308 13 0,-295 7 0,-1772-2-149,1652 0 151,-55-5 157,54 5-161,-1 0 1,1-1 0,0 1 0,-1 0 0,1-1-1,0 1 1,0-1 0,-1 0 0,1 1 0,0-1 0,0 0-1,0 0 1,0 0 0,0 0 0,-1-1 0,2 1 1,-1 1 0,1-1 0,0 0 1,0 0-1,0 0 0,0 1 0,0-1 1,0 0-1,0 0 0,0 0 0,0 1 1,1-1-1,-1 0 0,0 0 0,0 1 1,1-1-1,-1 0 0,0 0 0,1 1 1,-1-1-1,1 0 0,-1 1 0,1-1 1,-1 1-1,1-1 0,-1 0 0,1 1 1,0-1-1,0 0 0,8-5 0,0-1 0,0 1 0,0 1 0,0 0 0,1 0 0,0 1 0,0 0 0,0 1 0,1 0 0,11-2 0,21-3 0,47-1 0,317 4 0,-211 8 0,-1283-3 0,2227 0 0,-1856 0 0,1633 0 0,-1583 0 0,699 3 0,-1 0 0,1 2 0,-2 2 0,36 11 0,-26-6 0,72 10 0,-19-15 0,-64-7 0,1 2 0,-1 2 0,0 0 0,36 12 0,151 34 0,-95-25 0,-84-11 0,-29-3 0,-9-11 0,0 1 0,-1 0 0,1-1 0,-1 1 0,1-1 0,-1 1 0,1-1 0,-1 1 0,1-1 0,-1 1 0,1-1 0,-1 1 0,0-1 0,1 0 0,-1 1 0,0-1 0,1 0 0,-1 1 0,0-1 0,0 0 0,1 0 0,-1 0 0,-1 0 0,-29 6 0,-1-2 0,0-2 0,1-1 0,-52-4 0,9 0 0,-643 2 0,1629 1 0,-2092 0 0,1179 1 0,0-1 0,0 0 0,0 0 0,0 0 0,0 1 0,0-1 0,0 0 0,0 0 0,0-1 0,0 1 0,0 0 0,0 0 0,0 0 0,0-1 0,0 1 0,0 0 0,0-1 0,0 1 0,0-1 0,0 1 0,0-2 0,19-7 0,42-5 0,46 4 0,184 9 0,-134 4 0,373-3 0,-583 0-13,-129 1-390,-305-38-1,251-8 404,134 22 0,0 4 0,-179-7 0,-380 29 820,1701-3-820,-1111 22 0,-47-1 0,0-6 0,-146 1 0,173-18 0,-140 4 0,196 3 0,34-5 0,1 0 0,-1 0 0,1 0 0,-1 1 0,1-1 0,0 0 0,-1 1 0,1-1 0,0 1 0,-1-1 0,1 1 0,0 0 0,-1-1 0,1 1 0,0 0 0,0 0 0,0 0 0,0 0 0,0 0 0,0 0 0,-1 3 0,2-4 0,1 1 0,-1 0 0,1 0 0,0-1 0,-1 1 0,1 0 0,0-1 0,0 1 0,0-1 0,0 1 0,-1-1 0,1 1 0,0-1 0,0 1 0,0-1 0,0 0 0,0 0 0,0 1 0,0-1 0,0 0 0,0 0 0,2 0 0,28 3 0,-27-3 0,441 3 0,-234-5 0,439 2 0,-681-3 0,1 0 0,0-2 0,-52-16 0,-14-2 0,35 12 0,-191-41 0,202 41 0,-76-6 0,93 14 0,-3-7 0,30 1 0,19-4 0,1 6 0,0 1 0,1 0 0,-1 1 0,1 1 0,0 0 0,0 1 0,0 1 0,17-1 0,132 4 0,-93 1 0,397 21 0,-226-12 0,-76-6 0,-140-4 0,0 2 0,48 12 0,-65-11 0,-10-1 0,-21 2 0,-33-1 0,-999-6 0,1646 2 0,-731 3 0,41 0 0,-155-15 0,99-18 0,101 17 0,-105-10 0,-118 24 0,254-1 0,630 0 0,-816 0 0,852 0 0,-673 0 0,-107 1 0,1-5 0,-203-33 0,271 24 0,-214-37 0,69 15-371,116 17-66,-184-11 0,141 31 1377,461-4-607,176 6-361,-360 9 28,180 42 0,-142-21 0,36 20 0,-4 0 0,-179-49 0,18 2 0,0 2 0,-1 2 0,0 3 0,67 27 0,-90-29 0,2-1 0,0-2 0,0 0 0,1-2 0,0-1 0,0 0 0,0-2 0,1-2 0,34 0 0,517-5 0,-1305 3 0,702-2 0,0-1 0,0-1 0,1-1 0,0-1 0,-29-12 0,26 9 0,-1 1 0,1 1 0,-40-5 0,43 10 0,41 3 0,16 0 0,816 1 0,-504-3 0,-406 2 0,1-3 0,-1-2 0,-94-20 0,-239-68 0,268 67 0,-15-5 0,79 16 0,-2 3 0,-98-6 0,116 13 0,9-5 0,28 2 0,25-1 0,24 2 0,0 1 0,0 3 0,0 1 0,41 5 0,10-2 0,594-1 0,-676-2 0,0 1 0,-1 0 0,1 1 0,0 0 0,0 0 0,0 1 0,-1 0 0,14 6 0,-22-8 0,1 0 0,-1 0 0,0 0 0,0 0 0,1 0 0,-1 0 0,0 0 0,0 0 0,0 0 0,1 0 0,-1 1 0,0-1 0,0 0 0,0 0 0,1 0 0,-1 0 0,0 1 0,0-1 0,0 0 0,0 0 0,0 0 0,0 1 0,1-1 0,-1 0 0,0 0 0,0 0 0,0 1 0,0-1 0,0 0 0,0 0 0,0 1 0,0-1 0,0 0 0,0 0 0,0 1 0,0-1 0,0 0 0,0 0 0,0 0 0,0 1 0,0-1 0,-11 7 0,-25 4 0,29-9 0,-129 41-1365,110-32-5461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5T18:48:24.873"/>
    </inkml:context>
    <inkml:brush xml:id="br0">
      <inkml:brushProperty name="width" value="0.05" units="cm"/>
      <inkml:brushProperty name="height" value="0.05" units="cm"/>
      <inkml:brushProperty name="color" value="#FFFFFF"/>
    </inkml:brush>
  </inkml:definitions>
  <inkml:trace contextRef="#ctx0" brushRef="#br0">1 0 24575,'0'0'-8191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9B69EB-CC87-409B-82C7-ABF48D3453AE}" type="datetimeFigureOut">
              <a:rPr lang="en-US" smtClean="0"/>
              <a:t>5/15/2023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FBEC3FD-C78B-4415-823A-3E6872F30AB3}" type="slidenum">
              <a:rPr lang="en-US" smtClean="0"/>
              <a:t>‹#›</a:t>
            </a:fld>
            <a:endParaRPr lang="en-US"/>
          </a:p>
        </p:txBody>
      </p:sp>
    </p:spTree>
    <p:extLst>
      <p:ext uri="{BB962C8B-B14F-4D97-AF65-F5344CB8AC3E}">
        <p14:creationId xmlns:p14="http://schemas.microsoft.com/office/powerpoint/2010/main" val="34661873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FBEC3FD-C78B-4415-823A-3E6872F30AB3}" type="slidenum">
              <a:rPr lang="en-US" smtClean="0"/>
              <a:t>13</a:t>
            </a:fld>
            <a:endParaRPr lang="en-US"/>
          </a:p>
        </p:txBody>
      </p:sp>
    </p:spTree>
    <p:extLst>
      <p:ext uri="{BB962C8B-B14F-4D97-AF65-F5344CB8AC3E}">
        <p14:creationId xmlns:p14="http://schemas.microsoft.com/office/powerpoint/2010/main" val="41513484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FBEC3FD-C78B-4415-823A-3E6872F30AB3}" type="slidenum">
              <a:rPr lang="en-US" smtClean="0"/>
              <a:t>14</a:t>
            </a:fld>
            <a:endParaRPr lang="en-US"/>
          </a:p>
        </p:txBody>
      </p:sp>
    </p:spTree>
    <p:extLst>
      <p:ext uri="{BB962C8B-B14F-4D97-AF65-F5344CB8AC3E}">
        <p14:creationId xmlns:p14="http://schemas.microsoft.com/office/powerpoint/2010/main" val="4369131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FBEC3FD-C78B-4415-823A-3E6872F30AB3}" type="slidenum">
              <a:rPr lang="en-US" smtClean="0"/>
              <a:t>16</a:t>
            </a:fld>
            <a:endParaRPr lang="en-US"/>
          </a:p>
        </p:txBody>
      </p:sp>
    </p:spTree>
    <p:extLst>
      <p:ext uri="{BB962C8B-B14F-4D97-AF65-F5344CB8AC3E}">
        <p14:creationId xmlns:p14="http://schemas.microsoft.com/office/powerpoint/2010/main" val="2321155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FBEC3FD-C78B-4415-823A-3E6872F30AB3}" type="slidenum">
              <a:rPr lang="en-US" smtClean="0"/>
              <a:t>23</a:t>
            </a:fld>
            <a:endParaRPr lang="en-US"/>
          </a:p>
        </p:txBody>
      </p:sp>
    </p:spTree>
    <p:extLst>
      <p:ext uri="{BB962C8B-B14F-4D97-AF65-F5344CB8AC3E}">
        <p14:creationId xmlns:p14="http://schemas.microsoft.com/office/powerpoint/2010/main" val="22818855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C0C66335-1602-4023-91F8-519D314A9964}" type="datetimeFigureOut">
              <a:rPr lang="en-US" smtClean="0"/>
              <a:t>5/15/2023</a:t>
            </a:fld>
            <a:endParaRPr lang="en-US"/>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509BD742-5D70-4626-B00A-F3CE8FCF7D80}" type="slidenum">
              <a:rPr lang="en-US" smtClean="0"/>
              <a:t>‹#›</a:t>
            </a:fld>
            <a:endParaRPr lang="en-US"/>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420799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C66335-1602-4023-91F8-519D314A9964}" type="datetimeFigureOut">
              <a:rPr lang="en-US" smtClean="0"/>
              <a:t>5/15/2023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9BD742-5D70-4626-B00A-F3CE8FCF7D80}" type="slidenum">
              <a:rPr lang="en-US" smtClean="0"/>
              <a:t>‹#›</a:t>
            </a:fld>
            <a:endParaRPr lang="en-US"/>
          </a:p>
        </p:txBody>
      </p:sp>
    </p:spTree>
    <p:extLst>
      <p:ext uri="{BB962C8B-B14F-4D97-AF65-F5344CB8AC3E}">
        <p14:creationId xmlns:p14="http://schemas.microsoft.com/office/powerpoint/2010/main" val="20732041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C66335-1602-4023-91F8-519D314A9964}" type="datetimeFigureOut">
              <a:rPr lang="en-US" smtClean="0"/>
              <a:t>5/15/2023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9BD742-5D70-4626-B00A-F3CE8FCF7D80}" type="slidenum">
              <a:rPr lang="en-US" smtClean="0"/>
              <a:t>‹#›</a:t>
            </a:fld>
            <a:endParaRPr lang="en-US"/>
          </a:p>
        </p:txBody>
      </p:sp>
    </p:spTree>
    <p:extLst>
      <p:ext uri="{BB962C8B-B14F-4D97-AF65-F5344CB8AC3E}">
        <p14:creationId xmlns:p14="http://schemas.microsoft.com/office/powerpoint/2010/main" val="15354559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C66335-1602-4023-91F8-519D314A9964}" type="datetimeFigureOut">
              <a:rPr lang="en-US" smtClean="0"/>
              <a:t>5/15/2023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9BD742-5D70-4626-B00A-F3CE8FCF7D80}" type="slidenum">
              <a:rPr lang="en-US" smtClean="0"/>
              <a:t>‹#›</a:t>
            </a:fld>
            <a:endParaRPr lang="en-US"/>
          </a:p>
        </p:txBody>
      </p:sp>
    </p:spTree>
    <p:extLst>
      <p:ext uri="{BB962C8B-B14F-4D97-AF65-F5344CB8AC3E}">
        <p14:creationId xmlns:p14="http://schemas.microsoft.com/office/powerpoint/2010/main" val="27749700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0C66335-1602-4023-91F8-519D314A9964}" type="datetimeFigureOut">
              <a:rPr lang="en-US" smtClean="0"/>
              <a:t>5/15/2023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9BD742-5D70-4626-B00A-F3CE8FCF7D80}" type="slidenum">
              <a:rPr lang="en-US" smtClean="0"/>
              <a:t>‹#›</a:t>
            </a:fld>
            <a:endParaRPr lang="en-US"/>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765730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0C66335-1602-4023-91F8-519D314A9964}" type="datetimeFigureOut">
              <a:rPr lang="en-US" smtClean="0"/>
              <a:t>5/15/2023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9BD742-5D70-4626-B00A-F3CE8FCF7D80}" type="slidenum">
              <a:rPr lang="en-US" smtClean="0"/>
              <a:t>‹#›</a:t>
            </a:fld>
            <a:endParaRPr lang="en-US"/>
          </a:p>
        </p:txBody>
      </p:sp>
    </p:spTree>
    <p:extLst>
      <p:ext uri="{BB962C8B-B14F-4D97-AF65-F5344CB8AC3E}">
        <p14:creationId xmlns:p14="http://schemas.microsoft.com/office/powerpoint/2010/main" val="12422640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0C66335-1602-4023-91F8-519D314A9964}" type="datetimeFigureOut">
              <a:rPr lang="en-US" smtClean="0"/>
              <a:t>5/15/2023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09BD742-5D70-4626-B00A-F3CE8FCF7D80}" type="slidenum">
              <a:rPr lang="en-US" smtClean="0"/>
              <a:t>‹#›</a:t>
            </a:fld>
            <a:endParaRPr lang="en-US"/>
          </a:p>
        </p:txBody>
      </p:sp>
    </p:spTree>
    <p:extLst>
      <p:ext uri="{BB962C8B-B14F-4D97-AF65-F5344CB8AC3E}">
        <p14:creationId xmlns:p14="http://schemas.microsoft.com/office/powerpoint/2010/main" val="18768527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0C66335-1602-4023-91F8-519D314A9964}" type="datetimeFigureOut">
              <a:rPr lang="en-US" smtClean="0"/>
              <a:t>5/15/2023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09BD742-5D70-4626-B00A-F3CE8FCF7D80}" type="slidenum">
              <a:rPr lang="en-US" smtClean="0"/>
              <a:t>‹#›</a:t>
            </a:fld>
            <a:endParaRPr lang="en-US"/>
          </a:p>
        </p:txBody>
      </p:sp>
    </p:spTree>
    <p:extLst>
      <p:ext uri="{BB962C8B-B14F-4D97-AF65-F5344CB8AC3E}">
        <p14:creationId xmlns:p14="http://schemas.microsoft.com/office/powerpoint/2010/main" val="9166290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0C66335-1602-4023-91F8-519D314A9964}" type="datetimeFigureOut">
              <a:rPr lang="en-US" smtClean="0"/>
              <a:t>5/15/2023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09BD742-5D70-4626-B00A-F3CE8FCF7D80}" type="slidenum">
              <a:rPr lang="en-US" smtClean="0"/>
              <a:t>‹#›</a:t>
            </a:fld>
            <a:endParaRPr lang="en-US"/>
          </a:p>
        </p:txBody>
      </p:sp>
    </p:spTree>
    <p:extLst>
      <p:ext uri="{BB962C8B-B14F-4D97-AF65-F5344CB8AC3E}">
        <p14:creationId xmlns:p14="http://schemas.microsoft.com/office/powerpoint/2010/main" val="18392992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0C66335-1602-4023-91F8-519D314A9964}" type="datetimeFigureOut">
              <a:rPr lang="en-US" smtClean="0"/>
              <a:t>5/15/2023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9BD742-5D70-4626-B00A-F3CE8FCF7D80}" type="slidenum">
              <a:rPr lang="en-US" smtClean="0"/>
              <a:t>‹#›</a:t>
            </a:fld>
            <a:endParaRPr lang="en-US"/>
          </a:p>
        </p:txBody>
      </p:sp>
    </p:spTree>
    <p:extLst>
      <p:ext uri="{BB962C8B-B14F-4D97-AF65-F5344CB8AC3E}">
        <p14:creationId xmlns:p14="http://schemas.microsoft.com/office/powerpoint/2010/main" val="13138808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0C66335-1602-4023-91F8-519D314A9964}" type="datetimeFigureOut">
              <a:rPr lang="en-US" smtClean="0"/>
              <a:t>5/15/2023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9BD742-5D70-4626-B00A-F3CE8FCF7D80}" type="slidenum">
              <a:rPr lang="en-US" smtClean="0"/>
              <a:t>‹#›</a:t>
            </a:fld>
            <a:endParaRPr lang="en-US"/>
          </a:p>
        </p:txBody>
      </p:sp>
    </p:spTree>
    <p:extLst>
      <p:ext uri="{BB962C8B-B14F-4D97-AF65-F5344CB8AC3E}">
        <p14:creationId xmlns:p14="http://schemas.microsoft.com/office/powerpoint/2010/main" val="29469153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C0C66335-1602-4023-91F8-519D314A9964}" type="datetimeFigureOut">
              <a:rPr lang="en-US" smtClean="0"/>
              <a:t>5/15/2023</a:t>
            </a:fld>
            <a:endParaRPr lang="en-US"/>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US"/>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509BD742-5D70-4626-B00A-F3CE8FCF7D80}" type="slidenum">
              <a:rPr lang="en-US" smtClean="0"/>
              <a:t>‹#›</a:t>
            </a:fld>
            <a:endParaRPr lang="en-US"/>
          </a:p>
        </p:txBody>
      </p:sp>
    </p:spTree>
    <p:extLst>
      <p:ext uri="{BB962C8B-B14F-4D97-AF65-F5344CB8AC3E}">
        <p14:creationId xmlns:p14="http://schemas.microsoft.com/office/powerpoint/2010/main" val="989359354"/>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customXml" Target="../ink/ink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customXml" Target="../ink/ink2.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9D4920-CFBE-94AF-F03B-7146A72CB7B2}"/>
              </a:ext>
            </a:extLst>
          </p:cNvPr>
          <p:cNvSpPr>
            <a:spLocks noGrp="1"/>
          </p:cNvSpPr>
          <p:nvPr>
            <p:ph type="ctrTitle"/>
          </p:nvPr>
        </p:nvSpPr>
        <p:spPr>
          <a:xfrm>
            <a:off x="1109980" y="1600201"/>
            <a:ext cx="9966960" cy="2926080"/>
          </a:xfrm>
        </p:spPr>
        <p:txBody>
          <a:bodyPr>
            <a:noAutofit/>
          </a:bodyPr>
          <a:lstStyle/>
          <a:p>
            <a:pPr rtl="0"/>
            <a:r>
              <a:rPr lang="en-US" sz="4800" b="0" i="0" dirty="0">
                <a:solidFill>
                  <a:schemeClr val="bg1"/>
                </a:solidFill>
                <a:effectLst/>
                <a:latin typeface="Aharoni" panose="02010803020104030203" pitchFamily="2" charset="-79"/>
                <a:cs typeface="Aharoni" panose="02010803020104030203" pitchFamily="2" charset="-79"/>
              </a:rPr>
              <a:t>An Overview of Target and SIMD Directives and Clauses in open MP </a:t>
            </a:r>
            <a:br>
              <a:rPr lang="en-US" sz="4800" b="0" i="0" dirty="0">
                <a:solidFill>
                  <a:schemeClr val="bg1"/>
                </a:solidFill>
                <a:effectLst/>
                <a:latin typeface="Aharoni" panose="02010803020104030203" pitchFamily="2" charset="-79"/>
                <a:cs typeface="Aharoni" panose="02010803020104030203" pitchFamily="2" charset="-79"/>
              </a:rPr>
            </a:br>
            <a:br>
              <a:rPr lang="en-US" sz="4800" dirty="0">
                <a:solidFill>
                  <a:schemeClr val="bg1"/>
                </a:solidFill>
                <a:latin typeface="Aharoni" panose="02010803020104030203" pitchFamily="2" charset="-79"/>
                <a:cs typeface="Aharoni" panose="02010803020104030203" pitchFamily="2" charset="-79"/>
              </a:rPr>
            </a:br>
            <a:endParaRPr lang="en-US" sz="4800" dirty="0">
              <a:solidFill>
                <a:schemeClr val="bg1"/>
              </a:solidFill>
              <a:latin typeface="Aharoni" panose="02010803020104030203" pitchFamily="2" charset="-79"/>
              <a:cs typeface="Aharoni" panose="02010803020104030203" pitchFamily="2" charset="-79"/>
            </a:endParaRPr>
          </a:p>
        </p:txBody>
      </p:sp>
      <p:sp>
        <p:nvSpPr>
          <p:cNvPr id="3" name="Subtitle 2">
            <a:extLst>
              <a:ext uri="{FF2B5EF4-FFF2-40B4-BE49-F238E27FC236}">
                <a16:creationId xmlns:a16="http://schemas.microsoft.com/office/drawing/2014/main" id="{69CE76A6-B6F5-999A-39C7-0F678ABA463C}"/>
              </a:ext>
            </a:extLst>
          </p:cNvPr>
          <p:cNvSpPr>
            <a:spLocks noGrp="1"/>
          </p:cNvSpPr>
          <p:nvPr>
            <p:ph type="subTitle" idx="1"/>
          </p:nvPr>
        </p:nvSpPr>
        <p:spPr>
          <a:xfrm>
            <a:off x="1709530" y="3869634"/>
            <a:ext cx="8767860" cy="2230720"/>
          </a:xfrm>
        </p:spPr>
        <p:txBody>
          <a:bodyPr>
            <a:normAutofit lnSpcReduction="10000"/>
          </a:bodyPr>
          <a:lstStyle/>
          <a:p>
            <a:r>
              <a:rPr lang="en-US" b="1" dirty="0">
                <a:solidFill>
                  <a:schemeClr val="bg1"/>
                </a:solidFill>
                <a:latin typeface="+mj-lt"/>
              </a:rPr>
              <a:t>By:</a:t>
            </a:r>
          </a:p>
          <a:p>
            <a:r>
              <a:rPr lang="en-US" b="1" dirty="0">
                <a:solidFill>
                  <a:schemeClr val="bg1"/>
                </a:solidFill>
                <a:latin typeface="+mj-lt"/>
              </a:rPr>
              <a:t>Nada Aladdin </a:t>
            </a:r>
          </a:p>
          <a:p>
            <a:r>
              <a:rPr lang="en-US" b="1" dirty="0">
                <a:solidFill>
                  <a:schemeClr val="bg1"/>
                </a:solidFill>
                <a:latin typeface="+mj-lt"/>
              </a:rPr>
              <a:t>Batool Kayyam</a:t>
            </a:r>
          </a:p>
          <a:p>
            <a:r>
              <a:rPr lang="en-US" b="1" i="0" dirty="0">
                <a:solidFill>
                  <a:schemeClr val="bg1"/>
                </a:solidFill>
                <a:effectLst/>
                <a:latin typeface="+mj-lt"/>
              </a:rPr>
              <a:t>With:</a:t>
            </a:r>
          </a:p>
          <a:p>
            <a:r>
              <a:rPr lang="en-US" b="1" dirty="0">
                <a:solidFill>
                  <a:schemeClr val="bg1"/>
                </a:solidFill>
                <a:latin typeface="+mj-lt"/>
              </a:rPr>
              <a:t>Dr. Fady Ghanim</a:t>
            </a:r>
          </a:p>
        </p:txBody>
      </p:sp>
    </p:spTree>
    <p:extLst>
      <p:ext uri="{BB962C8B-B14F-4D97-AF65-F5344CB8AC3E}">
        <p14:creationId xmlns:p14="http://schemas.microsoft.com/office/powerpoint/2010/main" val="2305760161"/>
      </p:ext>
    </p:extLst>
  </p:cSld>
  <p:clrMapOvr>
    <a:masterClrMapping/>
  </p:clrMapOvr>
  <p:transition spd="slow">
    <p:randomBar dir="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A3AE8-80E1-C912-167E-0055D8CB13E5}"/>
              </a:ext>
            </a:extLst>
          </p:cNvPr>
          <p:cNvSpPr>
            <a:spLocks noGrp="1"/>
          </p:cNvSpPr>
          <p:nvPr>
            <p:ph type="title"/>
          </p:nvPr>
        </p:nvSpPr>
        <p:spPr/>
        <p:txBody>
          <a:bodyPr>
            <a:normAutofit/>
          </a:bodyPr>
          <a:lstStyle/>
          <a:p>
            <a:pPr rtl="0"/>
            <a:r>
              <a:rPr lang="en-US" b="0" i="0" dirty="0">
                <a:solidFill>
                  <a:schemeClr val="tx1"/>
                </a:solidFill>
                <a:effectLst/>
                <a:latin typeface="Söhne"/>
              </a:rPr>
              <a:t>OpenMP Target – (cont.)</a:t>
            </a:r>
            <a:endParaRPr lang="en-US" dirty="0"/>
          </a:p>
        </p:txBody>
      </p:sp>
      <p:sp>
        <p:nvSpPr>
          <p:cNvPr id="3" name="Rectangle 2">
            <a:extLst>
              <a:ext uri="{FF2B5EF4-FFF2-40B4-BE49-F238E27FC236}">
                <a16:creationId xmlns:a16="http://schemas.microsoft.com/office/drawing/2014/main" id="{3266D51A-AA4A-3F02-A297-C142760B29E2}"/>
              </a:ext>
            </a:extLst>
          </p:cNvPr>
          <p:cNvSpPr/>
          <p:nvPr/>
        </p:nvSpPr>
        <p:spPr>
          <a:xfrm>
            <a:off x="1632857" y="2684417"/>
            <a:ext cx="2403566" cy="26713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E264D188-853B-CB23-04DC-5D520BB02FF8}"/>
              </a:ext>
            </a:extLst>
          </p:cNvPr>
          <p:cNvSpPr/>
          <p:nvPr/>
        </p:nvSpPr>
        <p:spPr>
          <a:xfrm>
            <a:off x="7110551" y="2684417"/>
            <a:ext cx="2403566" cy="26713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2CEBB8B9-9BA0-CF87-CAAF-C4C1A6C3D107}"/>
              </a:ext>
            </a:extLst>
          </p:cNvPr>
          <p:cNvSpPr txBox="1"/>
          <p:nvPr/>
        </p:nvSpPr>
        <p:spPr>
          <a:xfrm>
            <a:off x="1632857" y="2315085"/>
            <a:ext cx="2272937" cy="369332"/>
          </a:xfrm>
          <a:prstGeom prst="rect">
            <a:avLst/>
          </a:prstGeom>
          <a:noFill/>
        </p:spPr>
        <p:txBody>
          <a:bodyPr wrap="square" rtlCol="0">
            <a:spAutoFit/>
          </a:bodyPr>
          <a:lstStyle/>
          <a:p>
            <a:r>
              <a:rPr lang="en-US" b="1" dirty="0"/>
              <a:t>Host memory </a:t>
            </a:r>
          </a:p>
        </p:txBody>
      </p:sp>
      <p:sp>
        <p:nvSpPr>
          <p:cNvPr id="7" name="TextBox 6">
            <a:extLst>
              <a:ext uri="{FF2B5EF4-FFF2-40B4-BE49-F238E27FC236}">
                <a16:creationId xmlns:a16="http://schemas.microsoft.com/office/drawing/2014/main" id="{6F63973E-922F-0767-EB23-E95C7ED046CA}"/>
              </a:ext>
            </a:extLst>
          </p:cNvPr>
          <p:cNvSpPr txBox="1"/>
          <p:nvPr/>
        </p:nvSpPr>
        <p:spPr>
          <a:xfrm>
            <a:off x="7110551" y="2315085"/>
            <a:ext cx="2272937" cy="369332"/>
          </a:xfrm>
          <a:prstGeom prst="rect">
            <a:avLst/>
          </a:prstGeom>
          <a:noFill/>
        </p:spPr>
        <p:txBody>
          <a:bodyPr wrap="square" rtlCol="0">
            <a:spAutoFit/>
          </a:bodyPr>
          <a:lstStyle/>
          <a:p>
            <a:r>
              <a:rPr lang="en-US" b="1" dirty="0"/>
              <a:t>Device memory </a:t>
            </a:r>
          </a:p>
        </p:txBody>
      </p:sp>
      <p:sp>
        <p:nvSpPr>
          <p:cNvPr id="8" name="TextBox 7">
            <a:extLst>
              <a:ext uri="{FF2B5EF4-FFF2-40B4-BE49-F238E27FC236}">
                <a16:creationId xmlns:a16="http://schemas.microsoft.com/office/drawing/2014/main" id="{7E0F5CB1-E7E8-4FB5-F74B-60D7F0AAA92A}"/>
              </a:ext>
            </a:extLst>
          </p:cNvPr>
          <p:cNvSpPr txBox="1"/>
          <p:nvPr/>
        </p:nvSpPr>
        <p:spPr>
          <a:xfrm>
            <a:off x="4437018" y="2684417"/>
            <a:ext cx="2272937" cy="2585323"/>
          </a:xfrm>
          <a:prstGeom prst="rect">
            <a:avLst/>
          </a:prstGeom>
          <a:noFill/>
        </p:spPr>
        <p:txBody>
          <a:bodyPr wrap="square" rtlCol="0">
            <a:spAutoFit/>
          </a:bodyPr>
          <a:lstStyle/>
          <a:p>
            <a:r>
              <a:rPr lang="en-US" b="1" dirty="0"/>
              <a:t>#pragma </a:t>
            </a:r>
            <a:r>
              <a:rPr lang="en-US" b="1" dirty="0" err="1"/>
              <a:t>omp</a:t>
            </a:r>
            <a:r>
              <a:rPr lang="en-US" b="1" dirty="0"/>
              <a:t> target </a:t>
            </a:r>
          </a:p>
          <a:p>
            <a:r>
              <a:rPr lang="en-US" b="1" dirty="0"/>
              <a:t>{</a:t>
            </a:r>
          </a:p>
          <a:p>
            <a:endParaRPr lang="en-US" b="1" dirty="0"/>
          </a:p>
          <a:p>
            <a:endParaRPr lang="en-US" b="1" dirty="0"/>
          </a:p>
          <a:p>
            <a:endParaRPr lang="en-US" b="1" dirty="0"/>
          </a:p>
          <a:p>
            <a:endParaRPr lang="en-US" b="1" dirty="0"/>
          </a:p>
          <a:p>
            <a:endParaRPr lang="en-US" b="1" dirty="0"/>
          </a:p>
          <a:p>
            <a:endParaRPr lang="en-US" b="1" dirty="0"/>
          </a:p>
          <a:p>
            <a:r>
              <a:rPr lang="en-US" b="1" dirty="0"/>
              <a:t>} // end of target </a:t>
            </a:r>
          </a:p>
        </p:txBody>
      </p:sp>
      <p:sp>
        <p:nvSpPr>
          <p:cNvPr id="9" name="TextBox 8">
            <a:extLst>
              <a:ext uri="{FF2B5EF4-FFF2-40B4-BE49-F238E27FC236}">
                <a16:creationId xmlns:a16="http://schemas.microsoft.com/office/drawing/2014/main" id="{E1006FD0-2504-6FAE-E17C-9207E6093934}"/>
              </a:ext>
            </a:extLst>
          </p:cNvPr>
          <p:cNvSpPr txBox="1"/>
          <p:nvPr/>
        </p:nvSpPr>
        <p:spPr>
          <a:xfrm>
            <a:off x="1698171" y="3376913"/>
            <a:ext cx="2272937" cy="1200329"/>
          </a:xfrm>
          <a:prstGeom prst="rect">
            <a:avLst/>
          </a:prstGeom>
          <a:noFill/>
        </p:spPr>
        <p:txBody>
          <a:bodyPr wrap="square" rtlCol="0">
            <a:spAutoFit/>
          </a:bodyPr>
          <a:lstStyle/>
          <a:p>
            <a:r>
              <a:rPr lang="en-US" b="1" dirty="0"/>
              <a:t>A: 000001110101010100101010101010101010101010100010101010</a:t>
            </a:r>
          </a:p>
        </p:txBody>
      </p:sp>
      <p:sp>
        <p:nvSpPr>
          <p:cNvPr id="12" name="TextBox 11">
            <a:extLst>
              <a:ext uri="{FF2B5EF4-FFF2-40B4-BE49-F238E27FC236}">
                <a16:creationId xmlns:a16="http://schemas.microsoft.com/office/drawing/2014/main" id="{B6D0F724-9385-6FC2-A8B5-FFAB2449D120}"/>
              </a:ext>
            </a:extLst>
          </p:cNvPr>
          <p:cNvSpPr txBox="1"/>
          <p:nvPr/>
        </p:nvSpPr>
        <p:spPr>
          <a:xfrm>
            <a:off x="9679579" y="3653910"/>
            <a:ext cx="2272937" cy="646331"/>
          </a:xfrm>
          <a:prstGeom prst="rect">
            <a:avLst/>
          </a:prstGeom>
          <a:noFill/>
        </p:spPr>
        <p:txBody>
          <a:bodyPr wrap="square" rtlCol="0">
            <a:spAutoFit/>
          </a:bodyPr>
          <a:lstStyle/>
          <a:p>
            <a:r>
              <a:rPr lang="en-US" b="1" dirty="0"/>
              <a:t>Computation and update the data </a:t>
            </a:r>
          </a:p>
        </p:txBody>
      </p:sp>
      <p:sp>
        <p:nvSpPr>
          <p:cNvPr id="10" name="TextBox 9">
            <a:extLst>
              <a:ext uri="{FF2B5EF4-FFF2-40B4-BE49-F238E27FC236}">
                <a16:creationId xmlns:a16="http://schemas.microsoft.com/office/drawing/2014/main" id="{DBA875C7-7F1D-BE98-871B-1519DF7474E9}"/>
              </a:ext>
            </a:extLst>
          </p:cNvPr>
          <p:cNvSpPr txBox="1"/>
          <p:nvPr/>
        </p:nvSpPr>
        <p:spPr>
          <a:xfrm>
            <a:off x="7175865" y="3376912"/>
            <a:ext cx="2272937" cy="1200329"/>
          </a:xfrm>
          <a:prstGeom prst="rect">
            <a:avLst/>
          </a:prstGeom>
          <a:noFill/>
        </p:spPr>
        <p:txBody>
          <a:bodyPr wrap="square" rtlCol="0">
            <a:spAutoFit/>
          </a:bodyPr>
          <a:lstStyle/>
          <a:p>
            <a:r>
              <a:rPr lang="en-US" b="1" dirty="0"/>
              <a:t>A: 000001110101010100101010101010101010101010100010101010</a:t>
            </a:r>
          </a:p>
        </p:txBody>
      </p:sp>
    </p:spTree>
    <p:extLst>
      <p:ext uri="{BB962C8B-B14F-4D97-AF65-F5344CB8AC3E}">
        <p14:creationId xmlns:p14="http://schemas.microsoft.com/office/powerpoint/2010/main" val="682896011"/>
      </p:ext>
    </p:extLst>
  </p:cSld>
  <p:clrMapOvr>
    <a:masterClrMapping/>
  </p:clrMapOvr>
  <p:transition spd="slow">
    <p:randomBar dir="ver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A3AE8-80E1-C912-167E-0055D8CB13E5}"/>
              </a:ext>
            </a:extLst>
          </p:cNvPr>
          <p:cNvSpPr>
            <a:spLocks noGrp="1"/>
          </p:cNvSpPr>
          <p:nvPr>
            <p:ph type="title"/>
          </p:nvPr>
        </p:nvSpPr>
        <p:spPr/>
        <p:txBody>
          <a:bodyPr>
            <a:normAutofit/>
          </a:bodyPr>
          <a:lstStyle/>
          <a:p>
            <a:pPr rtl="0"/>
            <a:r>
              <a:rPr lang="en-US" b="0" i="0" dirty="0">
                <a:solidFill>
                  <a:schemeClr val="tx1"/>
                </a:solidFill>
                <a:effectLst/>
                <a:latin typeface="Söhne"/>
              </a:rPr>
              <a:t>OpenMP Target – (cont.)</a:t>
            </a:r>
            <a:endParaRPr lang="en-US" dirty="0"/>
          </a:p>
        </p:txBody>
      </p:sp>
      <p:sp>
        <p:nvSpPr>
          <p:cNvPr id="3" name="Rectangle 2">
            <a:extLst>
              <a:ext uri="{FF2B5EF4-FFF2-40B4-BE49-F238E27FC236}">
                <a16:creationId xmlns:a16="http://schemas.microsoft.com/office/drawing/2014/main" id="{3266D51A-AA4A-3F02-A297-C142760B29E2}"/>
              </a:ext>
            </a:extLst>
          </p:cNvPr>
          <p:cNvSpPr/>
          <p:nvPr/>
        </p:nvSpPr>
        <p:spPr>
          <a:xfrm>
            <a:off x="1632857" y="2684417"/>
            <a:ext cx="2403566" cy="26713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E264D188-853B-CB23-04DC-5D520BB02FF8}"/>
              </a:ext>
            </a:extLst>
          </p:cNvPr>
          <p:cNvSpPr/>
          <p:nvPr/>
        </p:nvSpPr>
        <p:spPr>
          <a:xfrm>
            <a:off x="7110551" y="2684417"/>
            <a:ext cx="2403566" cy="26713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2CEBB8B9-9BA0-CF87-CAAF-C4C1A6C3D107}"/>
              </a:ext>
            </a:extLst>
          </p:cNvPr>
          <p:cNvSpPr txBox="1"/>
          <p:nvPr/>
        </p:nvSpPr>
        <p:spPr>
          <a:xfrm>
            <a:off x="1632857" y="2315085"/>
            <a:ext cx="2272937" cy="369332"/>
          </a:xfrm>
          <a:prstGeom prst="rect">
            <a:avLst/>
          </a:prstGeom>
          <a:noFill/>
        </p:spPr>
        <p:txBody>
          <a:bodyPr wrap="square" rtlCol="0">
            <a:spAutoFit/>
          </a:bodyPr>
          <a:lstStyle/>
          <a:p>
            <a:r>
              <a:rPr lang="en-US" b="1" dirty="0"/>
              <a:t>Host memory </a:t>
            </a:r>
          </a:p>
        </p:txBody>
      </p:sp>
      <p:sp>
        <p:nvSpPr>
          <p:cNvPr id="7" name="TextBox 6">
            <a:extLst>
              <a:ext uri="{FF2B5EF4-FFF2-40B4-BE49-F238E27FC236}">
                <a16:creationId xmlns:a16="http://schemas.microsoft.com/office/drawing/2014/main" id="{6F63973E-922F-0767-EB23-E95C7ED046CA}"/>
              </a:ext>
            </a:extLst>
          </p:cNvPr>
          <p:cNvSpPr txBox="1"/>
          <p:nvPr/>
        </p:nvSpPr>
        <p:spPr>
          <a:xfrm>
            <a:off x="7110551" y="2315085"/>
            <a:ext cx="2272937" cy="369332"/>
          </a:xfrm>
          <a:prstGeom prst="rect">
            <a:avLst/>
          </a:prstGeom>
          <a:noFill/>
        </p:spPr>
        <p:txBody>
          <a:bodyPr wrap="square" rtlCol="0">
            <a:spAutoFit/>
          </a:bodyPr>
          <a:lstStyle/>
          <a:p>
            <a:r>
              <a:rPr lang="en-US" b="1" dirty="0"/>
              <a:t>Device memory </a:t>
            </a:r>
          </a:p>
        </p:txBody>
      </p:sp>
      <p:sp>
        <p:nvSpPr>
          <p:cNvPr id="8" name="TextBox 7">
            <a:extLst>
              <a:ext uri="{FF2B5EF4-FFF2-40B4-BE49-F238E27FC236}">
                <a16:creationId xmlns:a16="http://schemas.microsoft.com/office/drawing/2014/main" id="{7E0F5CB1-E7E8-4FB5-F74B-60D7F0AAA92A}"/>
              </a:ext>
            </a:extLst>
          </p:cNvPr>
          <p:cNvSpPr txBox="1"/>
          <p:nvPr/>
        </p:nvSpPr>
        <p:spPr>
          <a:xfrm>
            <a:off x="4437018" y="2684417"/>
            <a:ext cx="2272937" cy="2585323"/>
          </a:xfrm>
          <a:prstGeom prst="rect">
            <a:avLst/>
          </a:prstGeom>
          <a:noFill/>
        </p:spPr>
        <p:txBody>
          <a:bodyPr wrap="square" rtlCol="0">
            <a:spAutoFit/>
          </a:bodyPr>
          <a:lstStyle/>
          <a:p>
            <a:r>
              <a:rPr lang="en-US" b="1" dirty="0"/>
              <a:t>#pragma </a:t>
            </a:r>
            <a:r>
              <a:rPr lang="en-US" b="1" dirty="0" err="1"/>
              <a:t>omp</a:t>
            </a:r>
            <a:r>
              <a:rPr lang="en-US" b="1" dirty="0"/>
              <a:t> target </a:t>
            </a:r>
          </a:p>
          <a:p>
            <a:r>
              <a:rPr lang="en-US" b="1" dirty="0"/>
              <a:t>{</a:t>
            </a:r>
          </a:p>
          <a:p>
            <a:endParaRPr lang="en-US" b="1" dirty="0"/>
          </a:p>
          <a:p>
            <a:endParaRPr lang="en-US" b="1" dirty="0"/>
          </a:p>
          <a:p>
            <a:endParaRPr lang="en-US" b="1" dirty="0"/>
          </a:p>
          <a:p>
            <a:endParaRPr lang="en-US" b="1" dirty="0"/>
          </a:p>
          <a:p>
            <a:endParaRPr lang="en-US" b="1" dirty="0"/>
          </a:p>
          <a:p>
            <a:endParaRPr lang="en-US" b="1" dirty="0"/>
          </a:p>
          <a:p>
            <a:r>
              <a:rPr lang="en-US" b="1" dirty="0"/>
              <a:t>} // end of target </a:t>
            </a:r>
          </a:p>
        </p:txBody>
      </p:sp>
      <p:sp>
        <p:nvSpPr>
          <p:cNvPr id="9" name="TextBox 8">
            <a:extLst>
              <a:ext uri="{FF2B5EF4-FFF2-40B4-BE49-F238E27FC236}">
                <a16:creationId xmlns:a16="http://schemas.microsoft.com/office/drawing/2014/main" id="{E1006FD0-2504-6FAE-E17C-9207E6093934}"/>
              </a:ext>
            </a:extLst>
          </p:cNvPr>
          <p:cNvSpPr txBox="1"/>
          <p:nvPr/>
        </p:nvSpPr>
        <p:spPr>
          <a:xfrm>
            <a:off x="1698171" y="3376913"/>
            <a:ext cx="2272937" cy="1200329"/>
          </a:xfrm>
          <a:prstGeom prst="rect">
            <a:avLst/>
          </a:prstGeom>
          <a:noFill/>
        </p:spPr>
        <p:txBody>
          <a:bodyPr wrap="square" rtlCol="0">
            <a:spAutoFit/>
          </a:bodyPr>
          <a:lstStyle/>
          <a:p>
            <a:r>
              <a:rPr lang="en-US" b="1" dirty="0"/>
              <a:t>A: 000001110101010100101010101010101010101010100010101010</a:t>
            </a:r>
          </a:p>
        </p:txBody>
      </p:sp>
      <p:sp>
        <p:nvSpPr>
          <p:cNvPr id="12" name="TextBox 11">
            <a:extLst>
              <a:ext uri="{FF2B5EF4-FFF2-40B4-BE49-F238E27FC236}">
                <a16:creationId xmlns:a16="http://schemas.microsoft.com/office/drawing/2014/main" id="{B6D0F724-9385-6FC2-A8B5-FFAB2449D120}"/>
              </a:ext>
            </a:extLst>
          </p:cNvPr>
          <p:cNvSpPr txBox="1"/>
          <p:nvPr/>
        </p:nvSpPr>
        <p:spPr>
          <a:xfrm>
            <a:off x="9679579" y="3653910"/>
            <a:ext cx="2272937" cy="1477328"/>
          </a:xfrm>
          <a:prstGeom prst="rect">
            <a:avLst/>
          </a:prstGeom>
          <a:noFill/>
        </p:spPr>
        <p:txBody>
          <a:bodyPr wrap="square" rtlCol="0">
            <a:spAutoFit/>
          </a:bodyPr>
          <a:lstStyle/>
          <a:p>
            <a:r>
              <a:rPr lang="en-US" b="1" dirty="0"/>
              <a:t>Map from:</a:t>
            </a:r>
          </a:p>
          <a:p>
            <a:r>
              <a:rPr lang="en-US" b="1" dirty="0"/>
              <a:t>To get the data back from the device and it is moved over to the original storge </a:t>
            </a:r>
          </a:p>
        </p:txBody>
      </p:sp>
      <p:sp>
        <p:nvSpPr>
          <p:cNvPr id="10" name="TextBox 9">
            <a:extLst>
              <a:ext uri="{FF2B5EF4-FFF2-40B4-BE49-F238E27FC236}">
                <a16:creationId xmlns:a16="http://schemas.microsoft.com/office/drawing/2014/main" id="{DBA875C7-7F1D-BE98-871B-1519DF7474E9}"/>
              </a:ext>
            </a:extLst>
          </p:cNvPr>
          <p:cNvSpPr txBox="1"/>
          <p:nvPr/>
        </p:nvSpPr>
        <p:spPr>
          <a:xfrm>
            <a:off x="7175865" y="3376912"/>
            <a:ext cx="2272937" cy="1200329"/>
          </a:xfrm>
          <a:prstGeom prst="rect">
            <a:avLst/>
          </a:prstGeom>
          <a:noFill/>
        </p:spPr>
        <p:txBody>
          <a:bodyPr wrap="square" rtlCol="0">
            <a:spAutoFit/>
          </a:bodyPr>
          <a:lstStyle/>
          <a:p>
            <a:r>
              <a:rPr lang="en-US" b="1" dirty="0"/>
              <a:t>A: 000001110101010100101010101010101010101010100010101010</a:t>
            </a:r>
          </a:p>
        </p:txBody>
      </p:sp>
      <p:cxnSp>
        <p:nvCxnSpPr>
          <p:cNvPr id="5" name="Straight Arrow Connector 4">
            <a:extLst>
              <a:ext uri="{FF2B5EF4-FFF2-40B4-BE49-F238E27FC236}">
                <a16:creationId xmlns:a16="http://schemas.microsoft.com/office/drawing/2014/main" id="{2A86D853-50DA-306A-6EFB-D0B5E32BA9AB}"/>
              </a:ext>
            </a:extLst>
          </p:cNvPr>
          <p:cNvCxnSpPr>
            <a:cxnSpLocks/>
          </p:cNvCxnSpPr>
          <p:nvPr/>
        </p:nvCxnSpPr>
        <p:spPr>
          <a:xfrm flipH="1" flipV="1">
            <a:off x="4136570" y="4020094"/>
            <a:ext cx="3139441" cy="16002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569276451"/>
      </p:ext>
    </p:extLst>
  </p:cSld>
  <p:clrMapOvr>
    <a:masterClrMapping/>
  </p:clrMapOvr>
  <p:transition spd="slow">
    <p:randomBar dir="ver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A3AE8-80E1-C912-167E-0055D8CB13E5}"/>
              </a:ext>
            </a:extLst>
          </p:cNvPr>
          <p:cNvSpPr>
            <a:spLocks noGrp="1"/>
          </p:cNvSpPr>
          <p:nvPr>
            <p:ph type="title"/>
          </p:nvPr>
        </p:nvSpPr>
        <p:spPr/>
        <p:txBody>
          <a:bodyPr>
            <a:normAutofit/>
          </a:bodyPr>
          <a:lstStyle/>
          <a:p>
            <a:pPr rtl="0"/>
            <a:r>
              <a:rPr lang="en-US" b="0" i="0" dirty="0">
                <a:solidFill>
                  <a:schemeClr val="tx1"/>
                </a:solidFill>
                <a:effectLst/>
                <a:latin typeface="Söhne"/>
              </a:rPr>
              <a:t>OpenMP Target – (cont.)</a:t>
            </a:r>
            <a:endParaRPr lang="en-US" dirty="0"/>
          </a:p>
        </p:txBody>
      </p:sp>
      <p:sp>
        <p:nvSpPr>
          <p:cNvPr id="3" name="Rectangle 2">
            <a:extLst>
              <a:ext uri="{FF2B5EF4-FFF2-40B4-BE49-F238E27FC236}">
                <a16:creationId xmlns:a16="http://schemas.microsoft.com/office/drawing/2014/main" id="{3266D51A-AA4A-3F02-A297-C142760B29E2}"/>
              </a:ext>
            </a:extLst>
          </p:cNvPr>
          <p:cNvSpPr/>
          <p:nvPr/>
        </p:nvSpPr>
        <p:spPr>
          <a:xfrm>
            <a:off x="1632857" y="2684417"/>
            <a:ext cx="2403566" cy="26713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E264D188-853B-CB23-04DC-5D520BB02FF8}"/>
              </a:ext>
            </a:extLst>
          </p:cNvPr>
          <p:cNvSpPr/>
          <p:nvPr/>
        </p:nvSpPr>
        <p:spPr>
          <a:xfrm>
            <a:off x="7110551" y="2684417"/>
            <a:ext cx="2403566" cy="26713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2CEBB8B9-9BA0-CF87-CAAF-C4C1A6C3D107}"/>
              </a:ext>
            </a:extLst>
          </p:cNvPr>
          <p:cNvSpPr txBox="1"/>
          <p:nvPr/>
        </p:nvSpPr>
        <p:spPr>
          <a:xfrm>
            <a:off x="1632857" y="2315085"/>
            <a:ext cx="2272937" cy="369332"/>
          </a:xfrm>
          <a:prstGeom prst="rect">
            <a:avLst/>
          </a:prstGeom>
          <a:noFill/>
        </p:spPr>
        <p:txBody>
          <a:bodyPr wrap="square" rtlCol="0">
            <a:spAutoFit/>
          </a:bodyPr>
          <a:lstStyle/>
          <a:p>
            <a:r>
              <a:rPr lang="en-US" b="1" dirty="0"/>
              <a:t>Host memory </a:t>
            </a:r>
          </a:p>
        </p:txBody>
      </p:sp>
      <p:sp>
        <p:nvSpPr>
          <p:cNvPr id="7" name="TextBox 6">
            <a:extLst>
              <a:ext uri="{FF2B5EF4-FFF2-40B4-BE49-F238E27FC236}">
                <a16:creationId xmlns:a16="http://schemas.microsoft.com/office/drawing/2014/main" id="{6F63973E-922F-0767-EB23-E95C7ED046CA}"/>
              </a:ext>
            </a:extLst>
          </p:cNvPr>
          <p:cNvSpPr txBox="1"/>
          <p:nvPr/>
        </p:nvSpPr>
        <p:spPr>
          <a:xfrm>
            <a:off x="7110551" y="2315085"/>
            <a:ext cx="2272937" cy="369332"/>
          </a:xfrm>
          <a:prstGeom prst="rect">
            <a:avLst/>
          </a:prstGeom>
          <a:noFill/>
        </p:spPr>
        <p:txBody>
          <a:bodyPr wrap="square" rtlCol="0">
            <a:spAutoFit/>
          </a:bodyPr>
          <a:lstStyle/>
          <a:p>
            <a:r>
              <a:rPr lang="en-US" b="1" dirty="0"/>
              <a:t>Device memory </a:t>
            </a:r>
          </a:p>
        </p:txBody>
      </p:sp>
      <p:sp>
        <p:nvSpPr>
          <p:cNvPr id="8" name="TextBox 7">
            <a:extLst>
              <a:ext uri="{FF2B5EF4-FFF2-40B4-BE49-F238E27FC236}">
                <a16:creationId xmlns:a16="http://schemas.microsoft.com/office/drawing/2014/main" id="{7E0F5CB1-E7E8-4FB5-F74B-60D7F0AAA92A}"/>
              </a:ext>
            </a:extLst>
          </p:cNvPr>
          <p:cNvSpPr txBox="1"/>
          <p:nvPr/>
        </p:nvSpPr>
        <p:spPr>
          <a:xfrm>
            <a:off x="4437018" y="2684417"/>
            <a:ext cx="2272937" cy="2585323"/>
          </a:xfrm>
          <a:prstGeom prst="rect">
            <a:avLst/>
          </a:prstGeom>
          <a:noFill/>
        </p:spPr>
        <p:txBody>
          <a:bodyPr wrap="square" rtlCol="0">
            <a:spAutoFit/>
          </a:bodyPr>
          <a:lstStyle/>
          <a:p>
            <a:r>
              <a:rPr lang="en-US" b="1" dirty="0"/>
              <a:t>#pragma </a:t>
            </a:r>
            <a:r>
              <a:rPr lang="en-US" b="1" dirty="0" err="1"/>
              <a:t>omp</a:t>
            </a:r>
            <a:r>
              <a:rPr lang="en-US" b="1" dirty="0"/>
              <a:t> target </a:t>
            </a:r>
          </a:p>
          <a:p>
            <a:r>
              <a:rPr lang="en-US" b="1" dirty="0"/>
              <a:t>{</a:t>
            </a:r>
          </a:p>
          <a:p>
            <a:endParaRPr lang="en-US" b="1" dirty="0"/>
          </a:p>
          <a:p>
            <a:endParaRPr lang="en-US" b="1" dirty="0"/>
          </a:p>
          <a:p>
            <a:endParaRPr lang="en-US" b="1" dirty="0"/>
          </a:p>
          <a:p>
            <a:endParaRPr lang="en-US" b="1" dirty="0"/>
          </a:p>
          <a:p>
            <a:endParaRPr lang="en-US" b="1" dirty="0"/>
          </a:p>
          <a:p>
            <a:endParaRPr lang="en-US" b="1" dirty="0"/>
          </a:p>
          <a:p>
            <a:r>
              <a:rPr lang="en-US" b="1" dirty="0"/>
              <a:t>} // end of target </a:t>
            </a:r>
          </a:p>
        </p:txBody>
      </p:sp>
      <p:sp>
        <p:nvSpPr>
          <p:cNvPr id="9" name="TextBox 8">
            <a:extLst>
              <a:ext uri="{FF2B5EF4-FFF2-40B4-BE49-F238E27FC236}">
                <a16:creationId xmlns:a16="http://schemas.microsoft.com/office/drawing/2014/main" id="{E1006FD0-2504-6FAE-E17C-9207E6093934}"/>
              </a:ext>
            </a:extLst>
          </p:cNvPr>
          <p:cNvSpPr txBox="1"/>
          <p:nvPr/>
        </p:nvSpPr>
        <p:spPr>
          <a:xfrm>
            <a:off x="1698171" y="3376913"/>
            <a:ext cx="2272937" cy="1200329"/>
          </a:xfrm>
          <a:prstGeom prst="rect">
            <a:avLst/>
          </a:prstGeom>
          <a:noFill/>
        </p:spPr>
        <p:txBody>
          <a:bodyPr wrap="square" rtlCol="0">
            <a:spAutoFit/>
          </a:bodyPr>
          <a:lstStyle/>
          <a:p>
            <a:r>
              <a:rPr lang="en-US" b="1" dirty="0"/>
              <a:t>A: 000001110101010100101010101010101010101010100010101010</a:t>
            </a:r>
          </a:p>
        </p:txBody>
      </p:sp>
      <p:sp>
        <p:nvSpPr>
          <p:cNvPr id="11" name="Rectangle 10">
            <a:extLst>
              <a:ext uri="{FF2B5EF4-FFF2-40B4-BE49-F238E27FC236}">
                <a16:creationId xmlns:a16="http://schemas.microsoft.com/office/drawing/2014/main" id="{D3C16C8C-D584-BA9B-EF55-5A3CED0AA658}"/>
              </a:ext>
            </a:extLst>
          </p:cNvPr>
          <p:cNvSpPr/>
          <p:nvPr/>
        </p:nvSpPr>
        <p:spPr>
          <a:xfrm>
            <a:off x="5079276" y="5580799"/>
            <a:ext cx="4062549" cy="875211"/>
          </a:xfrm>
          <a:prstGeom prst="rect">
            <a:avLst/>
          </a:prstGeom>
          <a:solidFill>
            <a:schemeClr val="bg1">
              <a:lumMod val="85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When we reached the end of the target the open MP will clean up the device memory </a:t>
            </a:r>
          </a:p>
        </p:txBody>
      </p:sp>
      <p:cxnSp>
        <p:nvCxnSpPr>
          <p:cNvPr id="14" name="Straight Arrow Connector 13">
            <a:extLst>
              <a:ext uri="{FF2B5EF4-FFF2-40B4-BE49-F238E27FC236}">
                <a16:creationId xmlns:a16="http://schemas.microsoft.com/office/drawing/2014/main" id="{44824A8C-89BC-5481-CF24-A8987F3190AA}"/>
              </a:ext>
            </a:extLst>
          </p:cNvPr>
          <p:cNvCxnSpPr/>
          <p:nvPr/>
        </p:nvCxnSpPr>
        <p:spPr>
          <a:xfrm>
            <a:off x="5786846" y="5269740"/>
            <a:ext cx="293914" cy="3110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00510164"/>
      </p:ext>
    </p:extLst>
  </p:cSld>
  <p:clrMapOvr>
    <a:masterClrMapping/>
  </p:clrMapOvr>
  <p:transition spd="slow">
    <p:randomBar dir="ver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9B6099-0D90-E0E1-0EEA-35E4FD2F3921}"/>
              </a:ext>
            </a:extLst>
          </p:cNvPr>
          <p:cNvSpPr>
            <a:spLocks noGrp="1"/>
          </p:cNvSpPr>
          <p:nvPr>
            <p:ph type="title"/>
          </p:nvPr>
        </p:nvSpPr>
        <p:spPr/>
        <p:txBody>
          <a:bodyPr>
            <a:normAutofit fontScale="90000"/>
          </a:bodyPr>
          <a:lstStyle/>
          <a:p>
            <a:r>
              <a:rPr lang="en-US" b="0" i="0" dirty="0">
                <a:solidFill>
                  <a:schemeClr val="tx1"/>
                </a:solidFill>
                <a:effectLst/>
                <a:latin typeface="Söhne"/>
              </a:rPr>
              <a:t>OpenMP Target – (cont.)</a:t>
            </a:r>
            <a:br>
              <a:rPr lang="en-US" b="0" i="0" dirty="0">
                <a:solidFill>
                  <a:schemeClr val="tx1"/>
                </a:solidFill>
                <a:effectLst/>
                <a:latin typeface="Söhne"/>
              </a:rPr>
            </a:br>
            <a:br>
              <a:rPr lang="en-US" b="0" i="0" dirty="0">
                <a:solidFill>
                  <a:schemeClr val="tx1"/>
                </a:solidFill>
                <a:effectLst/>
                <a:latin typeface="Söhne"/>
              </a:rPr>
            </a:br>
            <a:r>
              <a:rPr lang="en-US" sz="3600" b="1" i="0" dirty="0">
                <a:effectLst/>
                <a:latin typeface="Söhne"/>
              </a:rPr>
              <a:t>map clause</a:t>
            </a:r>
            <a:endParaRPr lang="en-US" b="1" dirty="0"/>
          </a:p>
        </p:txBody>
      </p:sp>
      <p:sp>
        <p:nvSpPr>
          <p:cNvPr id="10" name="Content Placeholder 9">
            <a:extLst>
              <a:ext uri="{FF2B5EF4-FFF2-40B4-BE49-F238E27FC236}">
                <a16:creationId xmlns:a16="http://schemas.microsoft.com/office/drawing/2014/main" id="{732BE96A-7F3D-E0D6-C7D0-C03908F8CF59}"/>
              </a:ext>
            </a:extLst>
          </p:cNvPr>
          <p:cNvSpPr>
            <a:spLocks noGrp="1"/>
          </p:cNvSpPr>
          <p:nvPr>
            <p:ph idx="1"/>
          </p:nvPr>
        </p:nvSpPr>
        <p:spPr>
          <a:xfrm>
            <a:off x="1143000" y="2209800"/>
            <a:ext cx="9872871" cy="4038600"/>
          </a:xfrm>
        </p:spPr>
        <p:txBody>
          <a:bodyPr/>
          <a:lstStyle/>
          <a:p>
            <a:pPr marL="45720" indent="0">
              <a:buNone/>
            </a:pPr>
            <a:r>
              <a:rPr lang="en-US" altLang="en-US" sz="2400" b="1" dirty="0">
                <a:solidFill>
                  <a:schemeClr val="tx1"/>
                </a:solidFill>
                <a:latin typeface="Söhne"/>
                <a:ea typeface="+mj-ea"/>
                <a:cs typeface="+mj-cs"/>
              </a:rPr>
              <a:t>The target map clause is used to explicitly control the data movement between the host and target devices.</a:t>
            </a:r>
            <a:br>
              <a:rPr lang="en-US" altLang="en-US" sz="2400" b="1" dirty="0">
                <a:solidFill>
                  <a:schemeClr val="tx1"/>
                </a:solidFill>
                <a:latin typeface="Söhne"/>
                <a:ea typeface="+mj-ea"/>
                <a:cs typeface="+mj-cs"/>
              </a:rPr>
            </a:br>
            <a:r>
              <a:rPr lang="en-US" altLang="en-US" sz="2400" b="1" dirty="0">
                <a:solidFill>
                  <a:schemeClr val="tx1"/>
                </a:solidFill>
                <a:latin typeface="Söhne"/>
                <a:ea typeface="+mj-ea"/>
                <a:cs typeface="+mj-cs"/>
              </a:rPr>
              <a:t>It ensures that the necessary data is available on the target device before executing the code enclosed within the target directive. </a:t>
            </a:r>
          </a:p>
          <a:p>
            <a:endParaRPr lang="en-US" dirty="0"/>
          </a:p>
        </p:txBody>
      </p:sp>
      <p:sp>
        <p:nvSpPr>
          <p:cNvPr id="11" name="Rectangle 10">
            <a:extLst>
              <a:ext uri="{FF2B5EF4-FFF2-40B4-BE49-F238E27FC236}">
                <a16:creationId xmlns:a16="http://schemas.microsoft.com/office/drawing/2014/main" id="{69CD8AB6-8EF4-C956-1E73-4B9D076ACCF3}"/>
              </a:ext>
            </a:extLst>
          </p:cNvPr>
          <p:cNvSpPr/>
          <p:nvPr/>
        </p:nvSpPr>
        <p:spPr>
          <a:xfrm>
            <a:off x="1176129" y="4032070"/>
            <a:ext cx="5290457" cy="1702526"/>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0" i="0" dirty="0">
                <a:solidFill>
                  <a:schemeClr val="tx1"/>
                </a:solidFill>
                <a:effectLst/>
                <a:latin typeface="Söhne Mono"/>
              </a:rPr>
              <a:t>int a = 10, b = 20, c; </a:t>
            </a:r>
          </a:p>
          <a:p>
            <a:r>
              <a:rPr lang="en-US" b="0" i="0" dirty="0">
                <a:solidFill>
                  <a:schemeClr val="tx1"/>
                </a:solidFill>
                <a:effectLst/>
                <a:latin typeface="Söhne Mono"/>
              </a:rPr>
              <a:t>#pragma </a:t>
            </a:r>
            <a:r>
              <a:rPr lang="en-US" b="0" i="0" dirty="0" err="1">
                <a:solidFill>
                  <a:schemeClr val="tx1"/>
                </a:solidFill>
                <a:effectLst/>
                <a:latin typeface="Söhne Mono"/>
              </a:rPr>
              <a:t>omp</a:t>
            </a:r>
            <a:r>
              <a:rPr lang="en-US" b="0" i="0" dirty="0">
                <a:solidFill>
                  <a:schemeClr val="tx1"/>
                </a:solidFill>
                <a:effectLst/>
                <a:latin typeface="Söhne Mono"/>
              </a:rPr>
              <a:t> target map(</a:t>
            </a:r>
            <a:r>
              <a:rPr lang="en-US" b="0" i="0" dirty="0" err="1">
                <a:solidFill>
                  <a:schemeClr val="tx1"/>
                </a:solidFill>
                <a:effectLst/>
                <a:latin typeface="Söhne Mono"/>
              </a:rPr>
              <a:t>from:c</a:t>
            </a:r>
            <a:r>
              <a:rPr lang="en-US" b="0" i="0" dirty="0">
                <a:solidFill>
                  <a:schemeClr val="tx1"/>
                </a:solidFill>
                <a:effectLst/>
                <a:latin typeface="Söhne Mono"/>
              </a:rPr>
              <a:t>) map(to: </a:t>
            </a:r>
            <a:r>
              <a:rPr lang="en-US" b="0" i="0" dirty="0" err="1">
                <a:solidFill>
                  <a:schemeClr val="tx1"/>
                </a:solidFill>
                <a:effectLst/>
                <a:latin typeface="Söhne Mono"/>
              </a:rPr>
              <a:t>a,b</a:t>
            </a:r>
            <a:r>
              <a:rPr lang="en-US" b="0" i="0" dirty="0">
                <a:solidFill>
                  <a:schemeClr val="tx1"/>
                </a:solidFill>
                <a:effectLst/>
                <a:latin typeface="Söhne Mono"/>
              </a:rPr>
              <a:t>) { </a:t>
            </a:r>
          </a:p>
          <a:p>
            <a:r>
              <a:rPr lang="en-US" b="0" i="0" dirty="0">
                <a:solidFill>
                  <a:schemeClr val="tx1"/>
                </a:solidFill>
                <a:effectLst/>
                <a:latin typeface="Söhne Mono"/>
              </a:rPr>
              <a:t>	c = a + b; </a:t>
            </a:r>
          </a:p>
          <a:p>
            <a:r>
              <a:rPr lang="en-US" b="0" i="0" dirty="0">
                <a:solidFill>
                  <a:schemeClr val="tx1"/>
                </a:solidFill>
                <a:effectLst/>
                <a:latin typeface="Söhne Mono"/>
              </a:rPr>
              <a:t>} // end of target </a:t>
            </a:r>
            <a:endParaRPr lang="en-US" dirty="0">
              <a:solidFill>
                <a:schemeClr val="tx1"/>
              </a:solidFill>
            </a:endParaRPr>
          </a:p>
        </p:txBody>
      </p:sp>
      <p:cxnSp>
        <p:nvCxnSpPr>
          <p:cNvPr id="14" name="Straight Arrow Connector 13">
            <a:extLst>
              <a:ext uri="{FF2B5EF4-FFF2-40B4-BE49-F238E27FC236}">
                <a16:creationId xmlns:a16="http://schemas.microsoft.com/office/drawing/2014/main" id="{A27F2BA6-548E-41DD-7B9F-CCA79CA0DCCB}"/>
              </a:ext>
            </a:extLst>
          </p:cNvPr>
          <p:cNvCxnSpPr>
            <a:stCxn id="11" idx="3"/>
          </p:cNvCxnSpPr>
          <p:nvPr/>
        </p:nvCxnSpPr>
        <p:spPr>
          <a:xfrm flipV="1">
            <a:off x="6466586" y="4728754"/>
            <a:ext cx="691860" cy="1545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55D57935-35C6-6DA0-4392-B3ADD29DFB5C}"/>
              </a:ext>
            </a:extLst>
          </p:cNvPr>
          <p:cNvSpPr txBox="1"/>
          <p:nvPr/>
        </p:nvSpPr>
        <p:spPr>
          <a:xfrm>
            <a:off x="7302137" y="3985260"/>
            <a:ext cx="3122023" cy="2031325"/>
          </a:xfrm>
          <a:prstGeom prst="rect">
            <a:avLst/>
          </a:prstGeom>
          <a:noFill/>
        </p:spPr>
        <p:txBody>
          <a:bodyPr wrap="square" rtlCol="0">
            <a:spAutoFit/>
          </a:bodyPr>
          <a:lstStyle/>
          <a:p>
            <a:r>
              <a:rPr lang="en-US" altLang="en-US" sz="1600" b="1" dirty="0">
                <a:latin typeface="Söhne"/>
                <a:ea typeface="+mj-ea"/>
                <a:cs typeface="+mj-cs"/>
              </a:rPr>
              <a:t>The variable a and b are mapped from the host to the target device with the to modifier</a:t>
            </a:r>
            <a:br>
              <a:rPr lang="en-US" altLang="en-US" sz="1600" b="1" dirty="0">
                <a:latin typeface="Söhne"/>
                <a:ea typeface="+mj-ea"/>
                <a:cs typeface="+mj-cs"/>
              </a:rPr>
            </a:br>
            <a:br>
              <a:rPr lang="en-US" altLang="en-US" sz="1600" b="1" dirty="0">
                <a:latin typeface="Söhne"/>
                <a:ea typeface="+mj-ea"/>
                <a:cs typeface="+mj-cs"/>
              </a:rPr>
            </a:br>
            <a:r>
              <a:rPr lang="en-US" altLang="en-US" sz="1600" b="1" dirty="0">
                <a:latin typeface="Söhne"/>
                <a:ea typeface="+mj-ea"/>
                <a:cs typeface="+mj-cs"/>
              </a:rPr>
              <a:t>The variable c is mapped from the target device to the host with the from modifier </a:t>
            </a:r>
          </a:p>
          <a:p>
            <a:endParaRPr lang="en-US" sz="1200" dirty="0"/>
          </a:p>
        </p:txBody>
      </p:sp>
    </p:spTree>
    <p:extLst>
      <p:ext uri="{BB962C8B-B14F-4D97-AF65-F5344CB8AC3E}">
        <p14:creationId xmlns:p14="http://schemas.microsoft.com/office/powerpoint/2010/main" val="2122254508"/>
      </p:ext>
    </p:extLst>
  </p:cSld>
  <p:clrMapOvr>
    <a:masterClrMapping/>
  </p:clrMapOvr>
  <p:transition spd="slow">
    <p:randomBar dir="ver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9B6099-0D90-E0E1-0EEA-35E4FD2F3921}"/>
              </a:ext>
            </a:extLst>
          </p:cNvPr>
          <p:cNvSpPr>
            <a:spLocks noGrp="1"/>
          </p:cNvSpPr>
          <p:nvPr>
            <p:ph type="title"/>
          </p:nvPr>
        </p:nvSpPr>
        <p:spPr/>
        <p:txBody>
          <a:bodyPr>
            <a:normAutofit fontScale="90000"/>
          </a:bodyPr>
          <a:lstStyle/>
          <a:p>
            <a:r>
              <a:rPr lang="en-US" b="0" i="0" dirty="0">
                <a:solidFill>
                  <a:schemeClr val="tx1"/>
                </a:solidFill>
                <a:effectLst/>
                <a:latin typeface="Söhne"/>
              </a:rPr>
              <a:t>OpenMP Target – (cont.)</a:t>
            </a:r>
            <a:br>
              <a:rPr lang="en-US" b="0" i="0" dirty="0">
                <a:solidFill>
                  <a:schemeClr val="tx1"/>
                </a:solidFill>
                <a:effectLst/>
                <a:latin typeface="Söhne"/>
              </a:rPr>
            </a:br>
            <a:br>
              <a:rPr lang="en-US" b="0" i="0" dirty="0">
                <a:solidFill>
                  <a:schemeClr val="tx1"/>
                </a:solidFill>
                <a:effectLst/>
                <a:latin typeface="Söhne"/>
              </a:rPr>
            </a:br>
            <a:r>
              <a:rPr lang="en-US" sz="3600" b="1" i="0" dirty="0">
                <a:effectLst/>
                <a:latin typeface="Söhne"/>
              </a:rPr>
              <a:t>map clause</a:t>
            </a:r>
            <a:endParaRPr lang="en-US" b="1" dirty="0"/>
          </a:p>
        </p:txBody>
      </p:sp>
      <p:sp>
        <p:nvSpPr>
          <p:cNvPr id="10" name="Content Placeholder 9">
            <a:extLst>
              <a:ext uri="{FF2B5EF4-FFF2-40B4-BE49-F238E27FC236}">
                <a16:creationId xmlns:a16="http://schemas.microsoft.com/office/drawing/2014/main" id="{732BE96A-7F3D-E0D6-C7D0-C03908F8CF59}"/>
              </a:ext>
            </a:extLst>
          </p:cNvPr>
          <p:cNvSpPr>
            <a:spLocks noGrp="1"/>
          </p:cNvSpPr>
          <p:nvPr>
            <p:ph idx="1"/>
          </p:nvPr>
        </p:nvSpPr>
        <p:spPr>
          <a:xfrm>
            <a:off x="1143000" y="2209800"/>
            <a:ext cx="9872871" cy="4038600"/>
          </a:xfrm>
        </p:spPr>
        <p:txBody>
          <a:bodyPr/>
          <a:lstStyle/>
          <a:p>
            <a:pPr marL="45720" indent="0">
              <a:buNone/>
            </a:pPr>
            <a:r>
              <a:rPr lang="en-US" altLang="en-US" sz="2400" b="1" dirty="0">
                <a:solidFill>
                  <a:schemeClr val="tx1"/>
                </a:solidFill>
                <a:latin typeface="Söhne"/>
                <a:ea typeface="+mj-ea"/>
                <a:cs typeface="+mj-cs"/>
              </a:rPr>
              <a:t>The target map clause is used to explicitly control the data movement between the host and target devices.</a:t>
            </a:r>
            <a:br>
              <a:rPr lang="en-US" altLang="en-US" sz="2400" b="1" dirty="0">
                <a:solidFill>
                  <a:schemeClr val="tx1"/>
                </a:solidFill>
                <a:latin typeface="Söhne"/>
                <a:ea typeface="+mj-ea"/>
                <a:cs typeface="+mj-cs"/>
              </a:rPr>
            </a:br>
            <a:r>
              <a:rPr lang="en-US" altLang="en-US" sz="2400" b="1" dirty="0">
                <a:solidFill>
                  <a:schemeClr val="tx1"/>
                </a:solidFill>
                <a:latin typeface="Söhne"/>
                <a:ea typeface="+mj-ea"/>
                <a:cs typeface="+mj-cs"/>
              </a:rPr>
              <a:t>It ensures that the necessary data is available on the target device before executing the code enclosed within the target directive. </a:t>
            </a:r>
          </a:p>
          <a:p>
            <a:endParaRPr lang="en-US" dirty="0"/>
          </a:p>
        </p:txBody>
      </p:sp>
      <p:sp>
        <p:nvSpPr>
          <p:cNvPr id="11" name="Rectangle 10">
            <a:extLst>
              <a:ext uri="{FF2B5EF4-FFF2-40B4-BE49-F238E27FC236}">
                <a16:creationId xmlns:a16="http://schemas.microsoft.com/office/drawing/2014/main" id="{69CD8AB6-8EF4-C956-1E73-4B9D076ACCF3}"/>
              </a:ext>
            </a:extLst>
          </p:cNvPr>
          <p:cNvSpPr/>
          <p:nvPr/>
        </p:nvSpPr>
        <p:spPr>
          <a:xfrm>
            <a:off x="1176129" y="4032070"/>
            <a:ext cx="5290457" cy="1702526"/>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0" i="0" dirty="0">
                <a:solidFill>
                  <a:schemeClr val="tx1"/>
                </a:solidFill>
                <a:effectLst/>
                <a:latin typeface="Söhne Mono"/>
              </a:rPr>
              <a:t>int a = 10, b = 20, c; </a:t>
            </a:r>
          </a:p>
          <a:p>
            <a:r>
              <a:rPr lang="en-US" b="0" i="0" dirty="0">
                <a:solidFill>
                  <a:schemeClr val="tx1"/>
                </a:solidFill>
                <a:effectLst/>
                <a:latin typeface="Söhne Mono"/>
              </a:rPr>
              <a:t>#pragma </a:t>
            </a:r>
            <a:r>
              <a:rPr lang="en-US" b="0" i="0" dirty="0" err="1">
                <a:solidFill>
                  <a:schemeClr val="tx1"/>
                </a:solidFill>
                <a:effectLst/>
                <a:latin typeface="Söhne Mono"/>
              </a:rPr>
              <a:t>omp</a:t>
            </a:r>
            <a:r>
              <a:rPr lang="en-US" b="0" i="0" dirty="0">
                <a:solidFill>
                  <a:schemeClr val="tx1"/>
                </a:solidFill>
                <a:effectLst/>
                <a:latin typeface="Söhne Mono"/>
              </a:rPr>
              <a:t> target map(</a:t>
            </a:r>
            <a:r>
              <a:rPr lang="en-US" b="0" i="0" dirty="0" err="1">
                <a:solidFill>
                  <a:schemeClr val="tx1"/>
                </a:solidFill>
                <a:effectLst/>
                <a:latin typeface="Söhne Mono"/>
              </a:rPr>
              <a:t>from:c</a:t>
            </a:r>
            <a:r>
              <a:rPr lang="en-US" b="0" i="0" dirty="0">
                <a:solidFill>
                  <a:schemeClr val="tx1"/>
                </a:solidFill>
                <a:effectLst/>
                <a:latin typeface="Söhne Mono"/>
              </a:rPr>
              <a:t>) map(to: </a:t>
            </a:r>
            <a:r>
              <a:rPr lang="en-US" b="0" i="0" dirty="0" err="1">
                <a:solidFill>
                  <a:schemeClr val="tx1"/>
                </a:solidFill>
                <a:effectLst/>
                <a:latin typeface="Söhne Mono"/>
              </a:rPr>
              <a:t>a,b</a:t>
            </a:r>
            <a:r>
              <a:rPr lang="en-US" b="0" i="0" dirty="0">
                <a:solidFill>
                  <a:schemeClr val="tx1"/>
                </a:solidFill>
                <a:effectLst/>
                <a:latin typeface="Söhne Mono"/>
              </a:rPr>
              <a:t>) { </a:t>
            </a:r>
          </a:p>
          <a:p>
            <a:r>
              <a:rPr lang="en-US" b="0" i="0" dirty="0">
                <a:solidFill>
                  <a:schemeClr val="tx1"/>
                </a:solidFill>
                <a:effectLst/>
                <a:latin typeface="Söhne Mono"/>
              </a:rPr>
              <a:t>	c = a + b; </a:t>
            </a:r>
          </a:p>
          <a:p>
            <a:r>
              <a:rPr lang="en-US" b="0" i="0" dirty="0">
                <a:solidFill>
                  <a:schemeClr val="tx1"/>
                </a:solidFill>
                <a:effectLst/>
                <a:latin typeface="Söhne Mono"/>
              </a:rPr>
              <a:t>} // end of target </a:t>
            </a:r>
            <a:endParaRPr lang="en-US" dirty="0">
              <a:solidFill>
                <a:schemeClr val="tx1"/>
              </a:solidFill>
            </a:endParaRPr>
          </a:p>
        </p:txBody>
      </p:sp>
      <p:cxnSp>
        <p:nvCxnSpPr>
          <p:cNvPr id="14" name="Straight Arrow Connector 13">
            <a:extLst>
              <a:ext uri="{FF2B5EF4-FFF2-40B4-BE49-F238E27FC236}">
                <a16:creationId xmlns:a16="http://schemas.microsoft.com/office/drawing/2014/main" id="{A27F2BA6-548E-41DD-7B9F-CCA79CA0DCCB}"/>
              </a:ext>
            </a:extLst>
          </p:cNvPr>
          <p:cNvCxnSpPr>
            <a:stCxn id="11" idx="3"/>
          </p:cNvCxnSpPr>
          <p:nvPr/>
        </p:nvCxnSpPr>
        <p:spPr>
          <a:xfrm flipV="1">
            <a:off x="6466586" y="4728754"/>
            <a:ext cx="691860" cy="1545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55D57935-35C6-6DA0-4392-B3ADD29DFB5C}"/>
              </a:ext>
            </a:extLst>
          </p:cNvPr>
          <p:cNvSpPr txBox="1"/>
          <p:nvPr/>
        </p:nvSpPr>
        <p:spPr>
          <a:xfrm>
            <a:off x="7302137" y="3749475"/>
            <a:ext cx="3122023" cy="2431435"/>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400" b="0" i="0" u="none" strike="noStrike" cap="none" normalizeH="0" baseline="0" dirty="0">
                <a:ln>
                  <a:noFill/>
                </a:ln>
                <a:solidFill>
                  <a:schemeClr val="tx1"/>
                </a:solidFill>
                <a:effectLst/>
                <a:latin typeface="Arial" panose="020B0604020202020204" pitchFamily="34" charset="0"/>
              </a:rPr>
            </a:br>
            <a:r>
              <a:rPr lang="en-US" altLang="en-US" sz="1600" b="1" dirty="0">
                <a:latin typeface="Söhne"/>
                <a:ea typeface="+mj-ea"/>
                <a:cs typeface="+mj-cs"/>
              </a:rPr>
              <a:t>The code within the target region performs the addition of a and b and stores the result in c on the target device. </a:t>
            </a:r>
            <a:br>
              <a:rPr lang="en-US" altLang="en-US" sz="1600" b="1" dirty="0">
                <a:latin typeface="Söhne"/>
                <a:ea typeface="+mj-ea"/>
                <a:cs typeface="+mj-cs"/>
              </a:rPr>
            </a:br>
            <a:br>
              <a:rPr lang="en-US" altLang="en-US" sz="1600" b="1" dirty="0">
                <a:latin typeface="Söhne"/>
                <a:ea typeface="+mj-ea"/>
                <a:cs typeface="+mj-cs"/>
              </a:rPr>
            </a:br>
            <a:r>
              <a:rPr lang="en-US" altLang="en-US" sz="1600" b="1" dirty="0">
                <a:latin typeface="Söhne"/>
                <a:ea typeface="+mj-ea"/>
                <a:cs typeface="+mj-cs"/>
              </a:rPr>
              <a:t>The modified value of c is then copied back to the host, and the result is printed. </a:t>
            </a:r>
            <a:endParaRPr lang="en-US" altLang="en-US" sz="2400" b="1" dirty="0">
              <a:latin typeface="Söhne"/>
              <a:ea typeface="+mj-ea"/>
              <a:cs typeface="+mj-cs"/>
            </a:endParaRPr>
          </a:p>
        </p:txBody>
      </p:sp>
    </p:spTree>
    <p:extLst>
      <p:ext uri="{BB962C8B-B14F-4D97-AF65-F5344CB8AC3E}">
        <p14:creationId xmlns:p14="http://schemas.microsoft.com/office/powerpoint/2010/main" val="1275740541"/>
      </p:ext>
    </p:extLst>
  </p:cSld>
  <p:clrMapOvr>
    <a:masterClrMapping/>
  </p:clrMapOvr>
  <p:transition spd="slow">
    <p:randomBar dir="ver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43DA03-2B6C-C847-2421-09CC57A2BC5E}"/>
              </a:ext>
            </a:extLst>
          </p:cNvPr>
          <p:cNvSpPr>
            <a:spLocks noGrp="1"/>
          </p:cNvSpPr>
          <p:nvPr>
            <p:ph type="title"/>
          </p:nvPr>
        </p:nvSpPr>
        <p:spPr>
          <a:xfrm>
            <a:off x="973183" y="0"/>
            <a:ext cx="9875520" cy="1356360"/>
          </a:xfrm>
        </p:spPr>
        <p:txBody>
          <a:bodyPr/>
          <a:lstStyle/>
          <a:p>
            <a:pPr algn="l"/>
            <a:r>
              <a:rPr lang="en-US" b="0" i="0" dirty="0">
                <a:solidFill>
                  <a:schemeClr val="tx1"/>
                </a:solidFill>
                <a:effectLst/>
                <a:latin typeface="Söhne"/>
              </a:rPr>
              <a:t>Clauses Used with Target</a:t>
            </a:r>
          </a:p>
        </p:txBody>
      </p:sp>
      <p:graphicFrame>
        <p:nvGraphicFramePr>
          <p:cNvPr id="5" name="Table 5">
            <a:extLst>
              <a:ext uri="{FF2B5EF4-FFF2-40B4-BE49-F238E27FC236}">
                <a16:creationId xmlns:a16="http://schemas.microsoft.com/office/drawing/2014/main" id="{86400A91-6DBD-3C87-C128-6DCC0BF649AE}"/>
              </a:ext>
            </a:extLst>
          </p:cNvPr>
          <p:cNvGraphicFramePr>
            <a:graphicFrameLocks noGrp="1"/>
          </p:cNvGraphicFramePr>
          <p:nvPr>
            <p:extLst>
              <p:ext uri="{D42A27DB-BD31-4B8C-83A1-F6EECF244321}">
                <p14:modId xmlns:p14="http://schemas.microsoft.com/office/powerpoint/2010/main" val="1050264952"/>
              </p:ext>
            </p:extLst>
          </p:nvPr>
        </p:nvGraphicFramePr>
        <p:xfrm>
          <a:off x="919843" y="1251858"/>
          <a:ext cx="9982200" cy="4509226"/>
        </p:xfrm>
        <a:graphic>
          <a:graphicData uri="http://schemas.openxmlformats.org/drawingml/2006/table">
            <a:tbl>
              <a:tblPr firstRow="1" bandRow="1">
                <a:tableStyleId>{5C22544A-7EE6-4342-B048-85BDC9FD1C3A}</a:tableStyleId>
              </a:tblPr>
              <a:tblGrid>
                <a:gridCol w="1183277">
                  <a:extLst>
                    <a:ext uri="{9D8B030D-6E8A-4147-A177-3AD203B41FA5}">
                      <a16:colId xmlns:a16="http://schemas.microsoft.com/office/drawing/2014/main" val="3770417727"/>
                    </a:ext>
                  </a:extLst>
                </a:gridCol>
                <a:gridCol w="4349931">
                  <a:extLst>
                    <a:ext uri="{9D8B030D-6E8A-4147-A177-3AD203B41FA5}">
                      <a16:colId xmlns:a16="http://schemas.microsoft.com/office/drawing/2014/main" val="3450080283"/>
                    </a:ext>
                  </a:extLst>
                </a:gridCol>
                <a:gridCol w="4448992">
                  <a:extLst>
                    <a:ext uri="{9D8B030D-6E8A-4147-A177-3AD203B41FA5}">
                      <a16:colId xmlns:a16="http://schemas.microsoft.com/office/drawing/2014/main" val="27713077"/>
                    </a:ext>
                  </a:extLst>
                </a:gridCol>
              </a:tblGrid>
              <a:tr h="821146">
                <a:tc>
                  <a:txBody>
                    <a:bodyPr/>
                    <a:lstStyle/>
                    <a:p>
                      <a:r>
                        <a:rPr lang="en-US" sz="1600" dirty="0"/>
                        <a:t>Clause </a:t>
                      </a:r>
                    </a:p>
                  </a:txBody>
                  <a:tcPr/>
                </a:tc>
                <a:tc>
                  <a:txBody>
                    <a:bodyPr/>
                    <a:lstStyle/>
                    <a:p>
                      <a:r>
                        <a:rPr lang="en-US" sz="1600" dirty="0"/>
                        <a:t>Syntax  </a:t>
                      </a:r>
                    </a:p>
                  </a:txBody>
                  <a:tcPr/>
                </a:tc>
                <a:tc>
                  <a:txBody>
                    <a:bodyPr/>
                    <a:lstStyle/>
                    <a:p>
                      <a:r>
                        <a:rPr lang="en-US" sz="1600" dirty="0"/>
                        <a:t>How it works</a:t>
                      </a:r>
                    </a:p>
                  </a:txBody>
                  <a:tcPr/>
                </a:tc>
                <a:extLst>
                  <a:ext uri="{0D108BD9-81ED-4DB2-BD59-A6C34878D82A}">
                    <a16:rowId xmlns:a16="http://schemas.microsoft.com/office/drawing/2014/main" val="2830784282"/>
                  </a:ext>
                </a:extLst>
              </a:tr>
              <a:tr h="821146">
                <a:tc>
                  <a:txBody>
                    <a:bodyPr/>
                    <a:lstStyle/>
                    <a:p>
                      <a:r>
                        <a:rPr lang="en-US" sz="1600" b="0" i="0" kern="1200" dirty="0">
                          <a:solidFill>
                            <a:schemeClr val="dk1"/>
                          </a:solidFill>
                          <a:effectLst/>
                          <a:latin typeface="+mn-lt"/>
                          <a:ea typeface="+mn-ea"/>
                          <a:cs typeface="+mn-cs"/>
                        </a:rPr>
                        <a:t>if</a:t>
                      </a:r>
                      <a:endParaRPr lang="en-US" sz="1600" dirty="0"/>
                    </a:p>
                  </a:txBody>
                  <a:tcPr/>
                </a:tc>
                <a:tc>
                  <a:txBody>
                    <a:bodyPr/>
                    <a:lstStyle/>
                    <a:p>
                      <a:r>
                        <a:rPr lang="en-US" sz="1600" b="0" i="0" u="none" strike="noStrike" kern="1200" dirty="0">
                          <a:solidFill>
                            <a:schemeClr val="dk1"/>
                          </a:solidFill>
                          <a:effectLst/>
                          <a:latin typeface="+mn-lt"/>
                          <a:ea typeface="+mn-ea"/>
                          <a:cs typeface="+mn-cs"/>
                        </a:rPr>
                        <a:t>#pragma</a:t>
                      </a:r>
                      <a:r>
                        <a:rPr lang="en-US" sz="1600" b="0" i="0" kern="1200" dirty="0">
                          <a:solidFill>
                            <a:schemeClr val="dk1"/>
                          </a:solidFill>
                          <a:effectLst/>
                          <a:latin typeface="+mn-lt"/>
                          <a:ea typeface="+mn-ea"/>
                          <a:cs typeface="+mn-cs"/>
                        </a:rPr>
                        <a:t> </a:t>
                      </a:r>
                      <a:r>
                        <a:rPr lang="en-US" sz="1600" b="0" i="0" kern="1200" dirty="0" err="1">
                          <a:solidFill>
                            <a:schemeClr val="dk1"/>
                          </a:solidFill>
                          <a:effectLst/>
                          <a:latin typeface="+mn-lt"/>
                          <a:ea typeface="+mn-ea"/>
                          <a:cs typeface="+mn-cs"/>
                        </a:rPr>
                        <a:t>omp</a:t>
                      </a:r>
                      <a:r>
                        <a:rPr lang="en-US" sz="1600" b="0" i="0" kern="1200" dirty="0">
                          <a:solidFill>
                            <a:schemeClr val="dk1"/>
                          </a:solidFill>
                          <a:effectLst/>
                          <a:latin typeface="+mn-lt"/>
                          <a:ea typeface="+mn-ea"/>
                          <a:cs typeface="+mn-cs"/>
                        </a:rPr>
                        <a:t> target</a:t>
                      </a:r>
                      <a:r>
                        <a:rPr lang="en-US" sz="1600" b="0" i="0" kern="1200" dirty="0">
                          <a:solidFill>
                            <a:schemeClr val="tx1"/>
                          </a:solidFill>
                          <a:effectLst/>
                          <a:latin typeface="+mn-lt"/>
                          <a:ea typeface="+mn-ea"/>
                          <a:cs typeface="+mn-cs"/>
                        </a:rPr>
                        <a:t> </a:t>
                      </a:r>
                      <a:r>
                        <a:rPr lang="en-US" sz="1600" b="1" i="0" kern="1200" dirty="0">
                          <a:solidFill>
                            <a:schemeClr val="tx1"/>
                          </a:solidFill>
                          <a:effectLst/>
                          <a:latin typeface="+mn-lt"/>
                          <a:ea typeface="+mn-ea"/>
                          <a:cs typeface="+mn-cs"/>
                        </a:rPr>
                        <a:t>if(condition)</a:t>
                      </a:r>
                      <a:br>
                        <a:rPr lang="en-US" sz="1600" dirty="0"/>
                      </a:br>
                      <a:r>
                        <a:rPr lang="en-US" sz="1600" b="0" i="0" kern="1200" dirty="0">
                          <a:solidFill>
                            <a:schemeClr val="dk1"/>
                          </a:solidFill>
                          <a:effectLst/>
                          <a:latin typeface="+mn-lt"/>
                          <a:ea typeface="+mn-ea"/>
                          <a:cs typeface="+mn-cs"/>
                        </a:rPr>
                        <a:t>{</a:t>
                      </a:r>
                      <a:br>
                        <a:rPr lang="en-US" sz="1600" dirty="0"/>
                      </a:br>
                      <a:r>
                        <a:rPr lang="en-US" sz="1600" b="0" i="0" kern="1200" dirty="0">
                          <a:solidFill>
                            <a:schemeClr val="dk1"/>
                          </a:solidFill>
                          <a:effectLst/>
                          <a:latin typeface="+mn-lt"/>
                          <a:ea typeface="+mn-ea"/>
                          <a:cs typeface="+mn-cs"/>
                        </a:rPr>
                        <a:t>    // Code executed on the target device</a:t>
                      </a:r>
                      <a:br>
                        <a:rPr lang="en-US" sz="1600" dirty="0"/>
                      </a:br>
                      <a:r>
                        <a:rPr lang="en-US" sz="1600" b="0" i="0" kern="1200" dirty="0">
                          <a:solidFill>
                            <a:schemeClr val="dk1"/>
                          </a:solidFill>
                          <a:effectLst/>
                          <a:latin typeface="+mn-lt"/>
                          <a:ea typeface="+mn-ea"/>
                          <a:cs typeface="+mn-cs"/>
                        </a:rPr>
                        <a:t>} </a:t>
                      </a:r>
                      <a:endParaRPr lang="en-US" sz="1600" dirty="0"/>
                    </a:p>
                  </a:txBody>
                  <a:tcPr/>
                </a:tc>
                <a:tc>
                  <a:txBody>
                    <a:bodyPr/>
                    <a:lstStyle/>
                    <a:p>
                      <a:r>
                        <a:rPr lang="en-US" sz="1600" b="0" i="0" kern="1200" dirty="0">
                          <a:solidFill>
                            <a:schemeClr val="dk1"/>
                          </a:solidFill>
                          <a:effectLst/>
                          <a:latin typeface="+mn-lt"/>
                          <a:ea typeface="+mn-ea"/>
                          <a:cs typeface="+mn-cs"/>
                        </a:rPr>
                        <a:t>is used to conditionally execute the </a:t>
                      </a:r>
                      <a:r>
                        <a:rPr lang="en-US" sz="1600" b="0" i="0" kern="1200" dirty="0" err="1">
                          <a:solidFill>
                            <a:schemeClr val="dk1"/>
                          </a:solidFill>
                          <a:effectLst/>
                          <a:latin typeface="+mn-lt"/>
                          <a:ea typeface="+mn-ea"/>
                          <a:cs typeface="+mn-cs"/>
                        </a:rPr>
                        <a:t>omp</a:t>
                      </a:r>
                      <a:r>
                        <a:rPr lang="en-US" sz="1600" b="0" i="0" kern="1200" dirty="0">
                          <a:solidFill>
                            <a:schemeClr val="dk1"/>
                          </a:solidFill>
                          <a:effectLst/>
                          <a:latin typeface="+mn-lt"/>
                          <a:ea typeface="+mn-ea"/>
                          <a:cs typeface="+mn-cs"/>
                        </a:rPr>
                        <a:t> target directive based on a scalar expression. The directive is executed only if the expression evaluates to a true value.</a:t>
                      </a:r>
                      <a:endParaRPr lang="en-US" sz="1600" dirty="0"/>
                    </a:p>
                  </a:txBody>
                  <a:tcPr/>
                </a:tc>
                <a:extLst>
                  <a:ext uri="{0D108BD9-81ED-4DB2-BD59-A6C34878D82A}">
                    <a16:rowId xmlns:a16="http://schemas.microsoft.com/office/drawing/2014/main" val="486025747"/>
                  </a:ext>
                </a:extLst>
              </a:tr>
              <a:tr h="821146">
                <a:tc>
                  <a:txBody>
                    <a:bodyPr/>
                    <a:lstStyle/>
                    <a:p>
                      <a:br>
                        <a:rPr lang="en-US" sz="1600" dirty="0"/>
                      </a:br>
                      <a:r>
                        <a:rPr lang="en-US" sz="1600" b="0" i="0" kern="1200" dirty="0">
                          <a:solidFill>
                            <a:schemeClr val="dk1"/>
                          </a:solidFill>
                          <a:effectLst/>
                          <a:latin typeface="+mn-lt"/>
                          <a:ea typeface="+mn-ea"/>
                          <a:cs typeface="+mn-cs"/>
                        </a:rPr>
                        <a:t>Device</a:t>
                      </a:r>
                      <a:endParaRPr lang="en-US" sz="1600" dirty="0"/>
                    </a:p>
                  </a:txBody>
                  <a:tcPr/>
                </a:tc>
                <a:tc>
                  <a:txBody>
                    <a:bodyPr/>
                    <a:lstStyle/>
                    <a:p>
                      <a:r>
                        <a:rPr lang="en-US" sz="1600" b="0" i="0" u="none" strike="noStrike" kern="1200" dirty="0">
                          <a:solidFill>
                            <a:schemeClr val="dk1"/>
                          </a:solidFill>
                          <a:effectLst/>
                          <a:latin typeface="+mn-lt"/>
                          <a:ea typeface="+mn-ea"/>
                          <a:cs typeface="+mn-cs"/>
                        </a:rPr>
                        <a:t>#pragma</a:t>
                      </a:r>
                      <a:r>
                        <a:rPr lang="en-US" sz="1600" b="0" i="0" kern="1200" dirty="0">
                          <a:solidFill>
                            <a:schemeClr val="dk1"/>
                          </a:solidFill>
                          <a:effectLst/>
                          <a:latin typeface="+mn-lt"/>
                          <a:ea typeface="+mn-ea"/>
                          <a:cs typeface="+mn-cs"/>
                        </a:rPr>
                        <a:t> </a:t>
                      </a:r>
                      <a:r>
                        <a:rPr lang="en-US" sz="1600" b="0" i="0" kern="1200" dirty="0" err="1">
                          <a:solidFill>
                            <a:schemeClr val="dk1"/>
                          </a:solidFill>
                          <a:effectLst/>
                          <a:latin typeface="+mn-lt"/>
                          <a:ea typeface="+mn-ea"/>
                          <a:cs typeface="+mn-cs"/>
                        </a:rPr>
                        <a:t>omp</a:t>
                      </a:r>
                      <a:r>
                        <a:rPr lang="en-US" sz="1600" b="0" i="0" kern="1200" dirty="0">
                          <a:solidFill>
                            <a:schemeClr val="dk1"/>
                          </a:solidFill>
                          <a:effectLst/>
                          <a:latin typeface="+mn-lt"/>
                          <a:ea typeface="+mn-ea"/>
                          <a:cs typeface="+mn-cs"/>
                        </a:rPr>
                        <a:t> target </a:t>
                      </a:r>
                      <a:r>
                        <a:rPr lang="en-US" sz="1600" b="1" i="0" kern="1200" dirty="0">
                          <a:solidFill>
                            <a:schemeClr val="dk1"/>
                          </a:solidFill>
                          <a:effectLst/>
                          <a:latin typeface="+mn-lt"/>
                          <a:ea typeface="+mn-ea"/>
                          <a:cs typeface="+mn-cs"/>
                        </a:rPr>
                        <a:t>device(</a:t>
                      </a:r>
                      <a:r>
                        <a:rPr lang="en-US" sz="1600" b="1" i="0" kern="1200" dirty="0" err="1">
                          <a:solidFill>
                            <a:schemeClr val="dk1"/>
                          </a:solidFill>
                          <a:effectLst/>
                          <a:latin typeface="+mn-lt"/>
                          <a:ea typeface="+mn-ea"/>
                          <a:cs typeface="+mn-cs"/>
                        </a:rPr>
                        <a:t>device_id</a:t>
                      </a:r>
                      <a:r>
                        <a:rPr lang="en-US" sz="1600" b="1" i="0" kern="1200" dirty="0">
                          <a:solidFill>
                            <a:schemeClr val="dk1"/>
                          </a:solidFill>
                          <a:effectLst/>
                          <a:latin typeface="+mn-lt"/>
                          <a:ea typeface="+mn-ea"/>
                          <a:cs typeface="+mn-cs"/>
                        </a:rPr>
                        <a:t>)</a:t>
                      </a:r>
                      <a:br>
                        <a:rPr lang="en-US" sz="1600" dirty="0"/>
                      </a:br>
                      <a:r>
                        <a:rPr lang="en-US" sz="1600" b="0" i="0" kern="1200" dirty="0">
                          <a:solidFill>
                            <a:schemeClr val="dk1"/>
                          </a:solidFill>
                          <a:effectLst/>
                          <a:latin typeface="+mn-lt"/>
                          <a:ea typeface="+mn-ea"/>
                          <a:cs typeface="+mn-cs"/>
                        </a:rPr>
                        <a:t>{</a:t>
                      </a:r>
                      <a:br>
                        <a:rPr lang="en-US" sz="1600" dirty="0"/>
                      </a:br>
                      <a:r>
                        <a:rPr lang="en-US" sz="1600" b="0" i="0" kern="1200" dirty="0">
                          <a:solidFill>
                            <a:schemeClr val="dk1"/>
                          </a:solidFill>
                          <a:effectLst/>
                          <a:latin typeface="+mn-lt"/>
                          <a:ea typeface="+mn-ea"/>
                          <a:cs typeface="+mn-cs"/>
                        </a:rPr>
                        <a:t>    // Code executed on the specified target device</a:t>
                      </a:r>
                      <a:br>
                        <a:rPr lang="en-US" sz="1600" dirty="0"/>
                      </a:br>
                      <a:r>
                        <a:rPr lang="en-US" sz="1600" b="0" i="0" kern="1200" dirty="0">
                          <a:solidFill>
                            <a:schemeClr val="dk1"/>
                          </a:solidFill>
                          <a:effectLst/>
                          <a:latin typeface="+mn-lt"/>
                          <a:ea typeface="+mn-ea"/>
                          <a:cs typeface="+mn-cs"/>
                        </a:rPr>
                        <a:t>}</a:t>
                      </a:r>
                      <a:endParaRPr lang="en-US" sz="1600" dirty="0"/>
                    </a:p>
                  </a:txBody>
                  <a:tcPr/>
                </a:tc>
                <a:tc>
                  <a:txBody>
                    <a:bodyPr/>
                    <a:lstStyle/>
                    <a:p>
                      <a:r>
                        <a:rPr lang="en-US" sz="1600" b="0" i="0" kern="1200" dirty="0">
                          <a:solidFill>
                            <a:schemeClr val="dk1"/>
                          </a:solidFill>
                          <a:effectLst/>
                          <a:latin typeface="+mn-lt"/>
                          <a:ea typeface="+mn-ea"/>
                          <a:cs typeface="+mn-cs"/>
                        </a:rPr>
                        <a:t>is used to specify the target device for executing the </a:t>
                      </a:r>
                      <a:r>
                        <a:rPr lang="en-US" sz="1600" b="0" i="0" kern="1200" dirty="0" err="1">
                          <a:solidFill>
                            <a:schemeClr val="dk1"/>
                          </a:solidFill>
                          <a:effectLst/>
                          <a:latin typeface="+mn-lt"/>
                          <a:ea typeface="+mn-ea"/>
                          <a:cs typeface="+mn-cs"/>
                        </a:rPr>
                        <a:t>omp</a:t>
                      </a:r>
                      <a:r>
                        <a:rPr lang="en-US" sz="1600" b="0" i="0" kern="1200" dirty="0">
                          <a:solidFill>
                            <a:schemeClr val="dk1"/>
                          </a:solidFill>
                          <a:effectLst/>
                          <a:latin typeface="+mn-lt"/>
                          <a:ea typeface="+mn-ea"/>
                          <a:cs typeface="+mn-cs"/>
                        </a:rPr>
                        <a:t> target directive. It allows you to explicitly select a specific target device based on an integer expression.</a:t>
                      </a:r>
                      <a:endParaRPr lang="en-US" sz="1600" dirty="0"/>
                    </a:p>
                  </a:txBody>
                  <a:tcPr/>
                </a:tc>
                <a:extLst>
                  <a:ext uri="{0D108BD9-81ED-4DB2-BD59-A6C34878D82A}">
                    <a16:rowId xmlns:a16="http://schemas.microsoft.com/office/drawing/2014/main" val="287022482"/>
                  </a:ext>
                </a:extLst>
              </a:tr>
              <a:tr h="821146">
                <a:tc>
                  <a:txBody>
                    <a:bodyPr/>
                    <a:lstStyle/>
                    <a:p>
                      <a:r>
                        <a:rPr lang="en-US" sz="1600" dirty="0"/>
                        <a:t>private</a:t>
                      </a:r>
                    </a:p>
                  </a:txBody>
                  <a:tcPr/>
                </a:tc>
                <a:tc>
                  <a:txBody>
                    <a:bodyPr/>
                    <a:lstStyle/>
                    <a:p>
                      <a:r>
                        <a:rPr lang="en-US" sz="1600" dirty="0"/>
                        <a:t>#pragma </a:t>
                      </a:r>
                      <a:r>
                        <a:rPr lang="en-US" sz="1600" dirty="0" err="1"/>
                        <a:t>omp</a:t>
                      </a:r>
                      <a:r>
                        <a:rPr lang="en-US" sz="1600" dirty="0"/>
                        <a:t> target </a:t>
                      </a:r>
                      <a:r>
                        <a:rPr lang="en-US" sz="1600" b="1" dirty="0"/>
                        <a:t>private(</a:t>
                      </a:r>
                      <a:r>
                        <a:rPr lang="en-US" sz="1600" b="1" dirty="0" err="1"/>
                        <a:t>shared_var</a:t>
                      </a:r>
                      <a:r>
                        <a:rPr lang="en-US" sz="1600" b="1" dirty="0"/>
                        <a:t>)</a:t>
                      </a:r>
                    </a:p>
                    <a:p>
                      <a:r>
                        <a:rPr lang="en-US" sz="1600" dirty="0"/>
                        <a:t>    {</a:t>
                      </a:r>
                    </a:p>
                    <a:p>
                      <a:r>
                        <a:rPr lang="en-US" sz="1600" dirty="0"/>
                        <a:t>        </a:t>
                      </a:r>
                      <a:r>
                        <a:rPr lang="en-US" sz="1600" dirty="0" err="1"/>
                        <a:t>shared_var</a:t>
                      </a:r>
                      <a:r>
                        <a:rPr lang="en-US" sz="1600" dirty="0"/>
                        <a:t> = </a:t>
                      </a:r>
                      <a:r>
                        <a:rPr lang="en-US" sz="1600" dirty="0" err="1"/>
                        <a:t>omp_get_thread_num</a:t>
                      </a:r>
                      <a:r>
                        <a:rPr lang="en-US" sz="1600" dirty="0"/>
                        <a:t>();  </a:t>
                      </a:r>
                    </a:p>
                    <a:p>
                      <a:r>
                        <a:rPr lang="en-US" sz="1600" dirty="0"/>
                        <a:t>// Each thread on the target device modifies its private copy</a:t>
                      </a:r>
                    </a:p>
                    <a:p>
                      <a:r>
                        <a:rPr lang="en-US" sz="1600" dirty="0"/>
                        <a:t>    }</a:t>
                      </a:r>
                    </a:p>
                  </a:txBody>
                  <a:tcPr/>
                </a:tc>
                <a:tc>
                  <a:txBody>
                    <a:bodyPr/>
                    <a:lstStyle/>
                    <a:p>
                      <a:r>
                        <a:rPr lang="en-US" sz="1600" dirty="0"/>
                        <a:t>it used to declare variables that should have private copies on each target device. Each thread running on the target device has its own independent copy of the variable.</a:t>
                      </a:r>
                    </a:p>
                  </a:txBody>
                  <a:tcPr/>
                </a:tc>
                <a:extLst>
                  <a:ext uri="{0D108BD9-81ED-4DB2-BD59-A6C34878D82A}">
                    <a16:rowId xmlns:a16="http://schemas.microsoft.com/office/drawing/2014/main" val="3056934537"/>
                  </a:ext>
                </a:extLst>
              </a:tr>
            </a:tbl>
          </a:graphicData>
        </a:graphic>
      </p:graphicFrame>
    </p:spTree>
    <p:extLst>
      <p:ext uri="{BB962C8B-B14F-4D97-AF65-F5344CB8AC3E}">
        <p14:creationId xmlns:p14="http://schemas.microsoft.com/office/powerpoint/2010/main" val="2968725548"/>
      </p:ext>
    </p:extLst>
  </p:cSld>
  <p:clrMapOvr>
    <a:masterClrMapping/>
  </p:clrMapOvr>
  <p:transition spd="slow">
    <p:randomBar dir="ver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43DA03-2B6C-C847-2421-09CC57A2BC5E}"/>
              </a:ext>
            </a:extLst>
          </p:cNvPr>
          <p:cNvSpPr>
            <a:spLocks noGrp="1"/>
          </p:cNvSpPr>
          <p:nvPr>
            <p:ph type="title"/>
          </p:nvPr>
        </p:nvSpPr>
        <p:spPr>
          <a:xfrm>
            <a:off x="973183" y="0"/>
            <a:ext cx="9875520" cy="1356360"/>
          </a:xfrm>
        </p:spPr>
        <p:txBody>
          <a:bodyPr/>
          <a:lstStyle/>
          <a:p>
            <a:pPr algn="l"/>
            <a:r>
              <a:rPr lang="en-US" b="0" i="0" dirty="0">
                <a:solidFill>
                  <a:schemeClr val="tx1"/>
                </a:solidFill>
                <a:effectLst/>
                <a:latin typeface="Söhne"/>
              </a:rPr>
              <a:t>Clauses Used with Target</a:t>
            </a:r>
          </a:p>
        </p:txBody>
      </p:sp>
      <p:graphicFrame>
        <p:nvGraphicFramePr>
          <p:cNvPr id="5" name="Table 5">
            <a:extLst>
              <a:ext uri="{FF2B5EF4-FFF2-40B4-BE49-F238E27FC236}">
                <a16:creationId xmlns:a16="http://schemas.microsoft.com/office/drawing/2014/main" id="{86400A91-6DBD-3C87-C128-6DCC0BF649AE}"/>
              </a:ext>
            </a:extLst>
          </p:cNvPr>
          <p:cNvGraphicFramePr>
            <a:graphicFrameLocks noGrp="1"/>
          </p:cNvGraphicFramePr>
          <p:nvPr>
            <p:extLst>
              <p:ext uri="{D42A27DB-BD31-4B8C-83A1-F6EECF244321}">
                <p14:modId xmlns:p14="http://schemas.microsoft.com/office/powerpoint/2010/main" val="2817543898"/>
              </p:ext>
            </p:extLst>
          </p:nvPr>
        </p:nvGraphicFramePr>
        <p:xfrm>
          <a:off x="973183" y="1134293"/>
          <a:ext cx="9765574" cy="5382944"/>
        </p:xfrm>
        <a:graphic>
          <a:graphicData uri="http://schemas.openxmlformats.org/drawingml/2006/table">
            <a:tbl>
              <a:tblPr firstRow="1" bandRow="1">
                <a:tableStyleId>{5C22544A-7EE6-4342-B048-85BDC9FD1C3A}</a:tableStyleId>
              </a:tblPr>
              <a:tblGrid>
                <a:gridCol w="1221377">
                  <a:extLst>
                    <a:ext uri="{9D8B030D-6E8A-4147-A177-3AD203B41FA5}">
                      <a16:colId xmlns:a16="http://schemas.microsoft.com/office/drawing/2014/main" val="3770417727"/>
                    </a:ext>
                  </a:extLst>
                </a:gridCol>
                <a:gridCol w="4191754">
                  <a:extLst>
                    <a:ext uri="{9D8B030D-6E8A-4147-A177-3AD203B41FA5}">
                      <a16:colId xmlns:a16="http://schemas.microsoft.com/office/drawing/2014/main" val="3450080283"/>
                    </a:ext>
                  </a:extLst>
                </a:gridCol>
                <a:gridCol w="4352443">
                  <a:extLst>
                    <a:ext uri="{9D8B030D-6E8A-4147-A177-3AD203B41FA5}">
                      <a16:colId xmlns:a16="http://schemas.microsoft.com/office/drawing/2014/main" val="27713077"/>
                    </a:ext>
                  </a:extLst>
                </a:gridCol>
              </a:tblGrid>
              <a:tr h="567104">
                <a:tc>
                  <a:txBody>
                    <a:bodyPr/>
                    <a:lstStyle/>
                    <a:p>
                      <a:r>
                        <a:rPr lang="en-US" sz="1600" dirty="0"/>
                        <a:t>Clause </a:t>
                      </a:r>
                    </a:p>
                  </a:txBody>
                  <a:tcPr/>
                </a:tc>
                <a:tc>
                  <a:txBody>
                    <a:bodyPr/>
                    <a:lstStyle/>
                    <a:p>
                      <a:r>
                        <a:rPr lang="en-US" sz="1600" dirty="0"/>
                        <a:t>Syntax  </a:t>
                      </a:r>
                    </a:p>
                  </a:txBody>
                  <a:tcPr/>
                </a:tc>
                <a:tc>
                  <a:txBody>
                    <a:bodyPr/>
                    <a:lstStyle/>
                    <a:p>
                      <a:r>
                        <a:rPr lang="en-US" sz="1600" dirty="0"/>
                        <a:t>How it works</a:t>
                      </a:r>
                    </a:p>
                  </a:txBody>
                  <a:tcPr/>
                </a:tc>
                <a:extLst>
                  <a:ext uri="{0D108BD9-81ED-4DB2-BD59-A6C34878D82A}">
                    <a16:rowId xmlns:a16="http://schemas.microsoft.com/office/drawing/2014/main" val="2830784282"/>
                  </a:ext>
                </a:extLst>
              </a:tr>
              <a:tr h="2174923">
                <a:tc>
                  <a:txBody>
                    <a:bodyPr/>
                    <a:lstStyle/>
                    <a:p>
                      <a:r>
                        <a:rPr lang="en-US" sz="1600" b="0" i="0" kern="1200" dirty="0" err="1">
                          <a:solidFill>
                            <a:schemeClr val="dk1"/>
                          </a:solidFill>
                          <a:effectLst/>
                          <a:latin typeface="+mn-lt"/>
                          <a:ea typeface="+mn-ea"/>
                          <a:cs typeface="+mn-cs"/>
                        </a:rPr>
                        <a:t>firstprivate</a:t>
                      </a:r>
                      <a:endParaRPr lang="en-US" sz="1600" dirty="0"/>
                    </a:p>
                  </a:txBody>
                  <a:tcPr/>
                </a:tc>
                <a:tc>
                  <a:txBody>
                    <a:bodyPr/>
                    <a:lstStyle/>
                    <a:p>
                      <a:r>
                        <a:rPr lang="en-US" sz="1600" b="0" i="0" u="none" strike="noStrike" kern="1200" dirty="0">
                          <a:solidFill>
                            <a:schemeClr val="dk1"/>
                          </a:solidFill>
                          <a:effectLst/>
                          <a:latin typeface="+mn-lt"/>
                          <a:ea typeface="+mn-ea"/>
                          <a:cs typeface="+mn-cs"/>
                        </a:rPr>
                        <a:t>#pragma</a:t>
                      </a:r>
                      <a:r>
                        <a:rPr lang="en-US" sz="1600" b="0" i="0" kern="1200" dirty="0">
                          <a:solidFill>
                            <a:schemeClr val="dk1"/>
                          </a:solidFill>
                          <a:effectLst/>
                          <a:latin typeface="+mn-lt"/>
                          <a:ea typeface="+mn-ea"/>
                          <a:cs typeface="+mn-cs"/>
                        </a:rPr>
                        <a:t> </a:t>
                      </a:r>
                      <a:r>
                        <a:rPr lang="en-US" sz="1600" b="0" i="0" kern="1200" dirty="0" err="1">
                          <a:solidFill>
                            <a:schemeClr val="dk1"/>
                          </a:solidFill>
                          <a:effectLst/>
                          <a:latin typeface="+mn-lt"/>
                          <a:ea typeface="+mn-ea"/>
                          <a:cs typeface="+mn-cs"/>
                        </a:rPr>
                        <a:t>omp</a:t>
                      </a:r>
                      <a:r>
                        <a:rPr lang="en-US" sz="1600" b="0" i="0" kern="1200" dirty="0">
                          <a:solidFill>
                            <a:schemeClr val="dk1"/>
                          </a:solidFill>
                          <a:effectLst/>
                          <a:latin typeface="+mn-lt"/>
                          <a:ea typeface="+mn-ea"/>
                          <a:cs typeface="+mn-cs"/>
                        </a:rPr>
                        <a:t> target </a:t>
                      </a:r>
                      <a:r>
                        <a:rPr lang="en-US" sz="1600" b="1" i="0" kern="1200" dirty="0" err="1">
                          <a:solidFill>
                            <a:schemeClr val="dk1"/>
                          </a:solidFill>
                          <a:effectLst/>
                          <a:latin typeface="+mn-lt"/>
                          <a:ea typeface="+mn-ea"/>
                          <a:cs typeface="+mn-cs"/>
                        </a:rPr>
                        <a:t>firstprivate</a:t>
                      </a:r>
                      <a:r>
                        <a:rPr lang="en-US" sz="1600" b="0" i="0" kern="1200" dirty="0">
                          <a:solidFill>
                            <a:schemeClr val="dk1"/>
                          </a:solidFill>
                          <a:effectLst/>
                          <a:latin typeface="+mn-lt"/>
                          <a:ea typeface="+mn-ea"/>
                          <a:cs typeface="+mn-cs"/>
                        </a:rPr>
                        <a:t>(</a:t>
                      </a:r>
                      <a:r>
                        <a:rPr lang="en-US" sz="1600" b="0" i="0" kern="1200" dirty="0" err="1">
                          <a:solidFill>
                            <a:schemeClr val="dk1"/>
                          </a:solidFill>
                          <a:effectLst/>
                          <a:latin typeface="+mn-lt"/>
                          <a:ea typeface="+mn-ea"/>
                          <a:cs typeface="+mn-cs"/>
                        </a:rPr>
                        <a:t>shared_var</a:t>
                      </a:r>
                      <a:r>
                        <a:rPr lang="en-US" sz="1600" b="0" i="0" kern="1200" dirty="0">
                          <a:solidFill>
                            <a:schemeClr val="dk1"/>
                          </a:solidFill>
                          <a:effectLst/>
                          <a:latin typeface="+mn-lt"/>
                          <a:ea typeface="+mn-ea"/>
                          <a:cs typeface="+mn-cs"/>
                        </a:rPr>
                        <a:t>, </a:t>
                      </a:r>
                      <a:r>
                        <a:rPr lang="en-US" sz="1600" b="0" i="0" kern="1200" dirty="0" err="1">
                          <a:solidFill>
                            <a:schemeClr val="dk1"/>
                          </a:solidFill>
                          <a:effectLst/>
                          <a:latin typeface="+mn-lt"/>
                          <a:ea typeface="+mn-ea"/>
                          <a:cs typeface="+mn-cs"/>
                        </a:rPr>
                        <a:t>private_var</a:t>
                      </a:r>
                      <a:r>
                        <a:rPr lang="en-US" sz="1600" b="0" i="0" kern="1200" dirty="0">
                          <a:solidFill>
                            <a:schemeClr val="dk1"/>
                          </a:solidFill>
                          <a:effectLst/>
                          <a:latin typeface="+mn-lt"/>
                          <a:ea typeface="+mn-ea"/>
                          <a:cs typeface="+mn-cs"/>
                        </a:rPr>
                        <a:t>)</a:t>
                      </a:r>
                      <a:br>
                        <a:rPr lang="en-US" sz="1600" dirty="0"/>
                      </a:br>
                      <a:r>
                        <a:rPr lang="en-US" sz="1600" b="0" i="0" kern="1200" dirty="0">
                          <a:solidFill>
                            <a:schemeClr val="dk1"/>
                          </a:solidFill>
                          <a:effectLst/>
                          <a:latin typeface="+mn-lt"/>
                          <a:ea typeface="+mn-ea"/>
                          <a:cs typeface="+mn-cs"/>
                        </a:rPr>
                        <a:t>    {</a:t>
                      </a:r>
                      <a:br>
                        <a:rPr lang="en-US" sz="1600" dirty="0"/>
                      </a:br>
                      <a:r>
                        <a:rPr lang="en-US" sz="1600" b="0" i="0" kern="1200" dirty="0">
                          <a:solidFill>
                            <a:schemeClr val="dk1"/>
                          </a:solidFill>
                          <a:effectLst/>
                          <a:latin typeface="+mn-lt"/>
                          <a:ea typeface="+mn-ea"/>
                          <a:cs typeface="+mn-cs"/>
                        </a:rPr>
                        <a:t>        </a:t>
                      </a:r>
                      <a:r>
                        <a:rPr lang="en-US" sz="1600" b="0" i="0" kern="1200" dirty="0" err="1">
                          <a:solidFill>
                            <a:schemeClr val="dk1"/>
                          </a:solidFill>
                          <a:effectLst/>
                          <a:latin typeface="+mn-lt"/>
                          <a:ea typeface="+mn-ea"/>
                          <a:cs typeface="+mn-cs"/>
                        </a:rPr>
                        <a:t>private_var</a:t>
                      </a:r>
                      <a:r>
                        <a:rPr lang="en-US" sz="1600" b="0" i="0" kern="1200" dirty="0">
                          <a:solidFill>
                            <a:schemeClr val="dk1"/>
                          </a:solidFill>
                          <a:effectLst/>
                          <a:latin typeface="+mn-lt"/>
                          <a:ea typeface="+mn-ea"/>
                          <a:cs typeface="+mn-cs"/>
                        </a:rPr>
                        <a:t> = </a:t>
                      </a:r>
                      <a:r>
                        <a:rPr lang="en-US" sz="1600" b="0" i="0" kern="1200" dirty="0" err="1">
                          <a:solidFill>
                            <a:schemeClr val="dk1"/>
                          </a:solidFill>
                          <a:effectLst/>
                          <a:latin typeface="+mn-lt"/>
                          <a:ea typeface="+mn-ea"/>
                          <a:cs typeface="+mn-cs"/>
                        </a:rPr>
                        <a:t>shared_var</a:t>
                      </a:r>
                      <a:r>
                        <a:rPr lang="en-US" sz="1600" b="0" i="0" kern="1200" dirty="0">
                          <a:solidFill>
                            <a:schemeClr val="dk1"/>
                          </a:solidFill>
                          <a:effectLst/>
                          <a:latin typeface="+mn-lt"/>
                          <a:ea typeface="+mn-ea"/>
                          <a:cs typeface="+mn-cs"/>
                        </a:rPr>
                        <a:t> + </a:t>
                      </a:r>
                      <a:r>
                        <a:rPr lang="en-US" sz="1600" b="0" i="0" kern="1200" dirty="0" err="1">
                          <a:solidFill>
                            <a:schemeClr val="dk1"/>
                          </a:solidFill>
                          <a:effectLst/>
                          <a:latin typeface="+mn-lt"/>
                          <a:ea typeface="+mn-ea"/>
                          <a:cs typeface="+mn-cs"/>
                        </a:rPr>
                        <a:t>omp_get_thread_num</a:t>
                      </a:r>
                      <a:r>
                        <a:rPr lang="en-US" sz="1600" b="0" i="0" kern="1200" dirty="0">
                          <a:solidFill>
                            <a:schemeClr val="dk1"/>
                          </a:solidFill>
                          <a:effectLst/>
                          <a:latin typeface="+mn-lt"/>
                          <a:ea typeface="+mn-ea"/>
                          <a:cs typeface="+mn-cs"/>
                        </a:rPr>
                        <a:t>(); </a:t>
                      </a:r>
                      <a:br>
                        <a:rPr lang="en-US" sz="1600" dirty="0"/>
                      </a:br>
                      <a:r>
                        <a:rPr lang="en-US" sz="1600" b="0" i="0" kern="1200" dirty="0">
                          <a:solidFill>
                            <a:schemeClr val="dk1"/>
                          </a:solidFill>
                          <a:effectLst/>
                          <a:latin typeface="+mn-lt"/>
                          <a:ea typeface="+mn-ea"/>
                          <a:cs typeface="+mn-cs"/>
                        </a:rPr>
                        <a:t>// Each thread on the target device modifies its private copy</a:t>
                      </a:r>
                      <a:br>
                        <a:rPr lang="en-US" sz="1600" dirty="0"/>
                      </a:br>
                      <a:r>
                        <a:rPr lang="en-US" sz="1600" b="0" i="0" kern="1200" dirty="0">
                          <a:solidFill>
                            <a:schemeClr val="dk1"/>
                          </a:solidFill>
                          <a:effectLst/>
                          <a:latin typeface="+mn-lt"/>
                          <a:ea typeface="+mn-ea"/>
                          <a:cs typeface="+mn-cs"/>
                        </a:rPr>
                        <a:t>   </a:t>
                      </a:r>
                      <a:br>
                        <a:rPr lang="en-US" sz="1600" dirty="0"/>
                      </a:br>
                      <a:r>
                        <a:rPr lang="en-US" sz="1600" b="0" i="0" kern="1200" dirty="0">
                          <a:solidFill>
                            <a:schemeClr val="dk1"/>
                          </a:solidFill>
                          <a:effectLst/>
                          <a:latin typeface="+mn-lt"/>
                          <a:ea typeface="+mn-ea"/>
                          <a:cs typeface="+mn-cs"/>
                        </a:rPr>
                        <a:t>    }</a:t>
                      </a:r>
                      <a:endParaRPr lang="en-US" sz="1600" dirty="0"/>
                    </a:p>
                  </a:txBody>
                  <a:tcPr/>
                </a:tc>
                <a:tc>
                  <a:txBody>
                    <a:bodyPr/>
                    <a:lstStyle/>
                    <a:p>
                      <a:r>
                        <a:rPr lang="en-US" sz="1600" b="0" i="0" kern="1200" dirty="0">
                          <a:solidFill>
                            <a:schemeClr val="dk1"/>
                          </a:solidFill>
                          <a:effectLst/>
                          <a:latin typeface="+mn-lt"/>
                          <a:ea typeface="+mn-ea"/>
                          <a:cs typeface="+mn-cs"/>
                        </a:rPr>
                        <a:t>the certain variables should be private on the target device and initialized with the values from the enclosing context.</a:t>
                      </a:r>
                      <a:endParaRPr lang="en-US" sz="1600" dirty="0"/>
                    </a:p>
                  </a:txBody>
                  <a:tcPr/>
                </a:tc>
                <a:extLst>
                  <a:ext uri="{0D108BD9-81ED-4DB2-BD59-A6C34878D82A}">
                    <a16:rowId xmlns:a16="http://schemas.microsoft.com/office/drawing/2014/main" val="486025747"/>
                  </a:ext>
                </a:extLst>
              </a:tr>
              <a:tr h="2406914">
                <a:tc>
                  <a:txBody>
                    <a:bodyPr/>
                    <a:lstStyle/>
                    <a:p>
                      <a:br>
                        <a:rPr lang="en-US" sz="1600" dirty="0"/>
                      </a:br>
                      <a:endParaRPr lang="en-US" sz="1600" b="0" i="0" kern="1200" dirty="0">
                        <a:solidFill>
                          <a:schemeClr val="dk1"/>
                        </a:solidFill>
                        <a:effectLst/>
                        <a:latin typeface="+mn-lt"/>
                        <a:ea typeface="+mn-ea"/>
                        <a:cs typeface="+mn-cs"/>
                      </a:endParaRPr>
                    </a:p>
                    <a:p>
                      <a:r>
                        <a:rPr lang="en-US" sz="1600" b="0" i="0" kern="1200" dirty="0" err="1">
                          <a:solidFill>
                            <a:schemeClr val="dk1"/>
                          </a:solidFill>
                          <a:effectLst/>
                          <a:latin typeface="+mn-lt"/>
                          <a:ea typeface="+mn-ea"/>
                          <a:cs typeface="+mn-cs"/>
                        </a:rPr>
                        <a:t>in_reduction</a:t>
                      </a:r>
                      <a:endParaRPr lang="en-US" sz="1600" dirty="0"/>
                    </a:p>
                  </a:txBody>
                  <a:tcPr/>
                </a:tc>
                <a:tc>
                  <a:txBody>
                    <a:bodyPr/>
                    <a:lstStyle/>
                    <a:p>
                      <a:r>
                        <a:rPr lang="en-US" sz="1600" b="0" i="0" u="none" strike="noStrike" kern="1200" dirty="0">
                          <a:solidFill>
                            <a:schemeClr val="dk1"/>
                          </a:solidFill>
                          <a:effectLst/>
                          <a:latin typeface="+mn-lt"/>
                          <a:ea typeface="+mn-ea"/>
                          <a:cs typeface="+mn-cs"/>
                        </a:rPr>
                        <a:t>#pragma</a:t>
                      </a:r>
                      <a:r>
                        <a:rPr lang="en-US" sz="1600" b="0" i="0" kern="1200" dirty="0">
                          <a:solidFill>
                            <a:schemeClr val="dk1"/>
                          </a:solidFill>
                          <a:effectLst/>
                          <a:latin typeface="+mn-lt"/>
                          <a:ea typeface="+mn-ea"/>
                          <a:cs typeface="+mn-cs"/>
                        </a:rPr>
                        <a:t> </a:t>
                      </a:r>
                      <a:r>
                        <a:rPr lang="en-US" sz="1600" b="0" i="0" kern="1200" dirty="0" err="1">
                          <a:solidFill>
                            <a:schemeClr val="dk1"/>
                          </a:solidFill>
                          <a:effectLst/>
                          <a:latin typeface="+mn-lt"/>
                          <a:ea typeface="+mn-ea"/>
                          <a:cs typeface="+mn-cs"/>
                        </a:rPr>
                        <a:t>omp</a:t>
                      </a:r>
                      <a:r>
                        <a:rPr lang="en-US" sz="1600" b="0" i="0" kern="1200" dirty="0">
                          <a:solidFill>
                            <a:schemeClr val="dk1"/>
                          </a:solidFill>
                          <a:effectLst/>
                          <a:latin typeface="+mn-lt"/>
                          <a:ea typeface="+mn-ea"/>
                          <a:cs typeface="+mn-cs"/>
                        </a:rPr>
                        <a:t> target</a:t>
                      </a:r>
                      <a:br>
                        <a:rPr lang="en-US" sz="1600" dirty="0"/>
                      </a:br>
                      <a:r>
                        <a:rPr lang="en-US" sz="1600" b="0" i="0" kern="1200" dirty="0">
                          <a:solidFill>
                            <a:schemeClr val="dk1"/>
                          </a:solidFill>
                          <a:effectLst/>
                          <a:latin typeface="+mn-lt"/>
                          <a:ea typeface="+mn-ea"/>
                          <a:cs typeface="+mn-cs"/>
                        </a:rPr>
                        <a:t>    {</a:t>
                      </a:r>
                      <a:br>
                        <a:rPr lang="en-US" sz="1600" dirty="0"/>
                      </a:br>
                      <a:r>
                        <a:rPr lang="en-US" sz="1600" b="0" i="0" kern="1200" dirty="0">
                          <a:solidFill>
                            <a:schemeClr val="dk1"/>
                          </a:solidFill>
                          <a:effectLst/>
                          <a:latin typeface="+mn-lt"/>
                          <a:ea typeface="+mn-ea"/>
                          <a:cs typeface="+mn-cs"/>
                        </a:rPr>
                        <a:t>        </a:t>
                      </a:r>
                      <a:r>
                        <a:rPr lang="en-US" sz="1600" b="0" i="0" u="none" strike="noStrike" kern="1200" dirty="0">
                          <a:solidFill>
                            <a:schemeClr val="dk1"/>
                          </a:solidFill>
                          <a:effectLst/>
                          <a:latin typeface="+mn-lt"/>
                          <a:ea typeface="+mn-ea"/>
                          <a:cs typeface="+mn-cs"/>
                        </a:rPr>
                        <a:t>#pragma</a:t>
                      </a:r>
                      <a:r>
                        <a:rPr lang="en-US" sz="1600" b="0" i="0" kern="1200" dirty="0">
                          <a:solidFill>
                            <a:schemeClr val="dk1"/>
                          </a:solidFill>
                          <a:effectLst/>
                          <a:latin typeface="+mn-lt"/>
                          <a:ea typeface="+mn-ea"/>
                          <a:cs typeface="+mn-cs"/>
                        </a:rPr>
                        <a:t> </a:t>
                      </a:r>
                      <a:r>
                        <a:rPr lang="en-US" sz="1600" b="0" i="0" kern="1200" dirty="0" err="1">
                          <a:solidFill>
                            <a:schemeClr val="dk1"/>
                          </a:solidFill>
                          <a:effectLst/>
                          <a:latin typeface="+mn-lt"/>
                          <a:ea typeface="+mn-ea"/>
                          <a:cs typeface="+mn-cs"/>
                        </a:rPr>
                        <a:t>omp</a:t>
                      </a:r>
                      <a:r>
                        <a:rPr lang="en-US" sz="1600" b="0" i="0" kern="1200" dirty="0">
                          <a:solidFill>
                            <a:schemeClr val="dk1"/>
                          </a:solidFill>
                          <a:effectLst/>
                          <a:latin typeface="+mn-lt"/>
                          <a:ea typeface="+mn-ea"/>
                          <a:cs typeface="+mn-cs"/>
                        </a:rPr>
                        <a:t> parallel </a:t>
                      </a:r>
                      <a:r>
                        <a:rPr lang="en-US" sz="1600" b="1" i="0" kern="1200" dirty="0">
                          <a:solidFill>
                            <a:schemeClr val="dk1"/>
                          </a:solidFill>
                          <a:effectLst/>
                          <a:latin typeface="+mn-lt"/>
                          <a:ea typeface="+mn-ea"/>
                          <a:cs typeface="+mn-cs"/>
                        </a:rPr>
                        <a:t>reduction</a:t>
                      </a:r>
                      <a:r>
                        <a:rPr lang="en-US" sz="1600" b="0" i="0" kern="1200" dirty="0">
                          <a:solidFill>
                            <a:schemeClr val="dk1"/>
                          </a:solidFill>
                          <a:effectLst/>
                          <a:latin typeface="+mn-lt"/>
                          <a:ea typeface="+mn-ea"/>
                          <a:cs typeface="+mn-cs"/>
                        </a:rPr>
                        <a:t>(+: sum)</a:t>
                      </a:r>
                      <a:br>
                        <a:rPr lang="en-US" sz="1600" dirty="0"/>
                      </a:br>
                      <a:r>
                        <a:rPr lang="en-US" sz="1600" b="0" i="0" kern="1200" dirty="0">
                          <a:solidFill>
                            <a:schemeClr val="dk1"/>
                          </a:solidFill>
                          <a:effectLst/>
                          <a:latin typeface="+mn-lt"/>
                          <a:ea typeface="+mn-ea"/>
                          <a:cs typeface="+mn-cs"/>
                        </a:rPr>
                        <a:t>        {</a:t>
                      </a:r>
                      <a:br>
                        <a:rPr lang="en-US" sz="1600" dirty="0"/>
                      </a:br>
                      <a:r>
                        <a:rPr lang="en-US" sz="1600" b="0" i="0" kern="1200" dirty="0">
                          <a:solidFill>
                            <a:schemeClr val="dk1"/>
                          </a:solidFill>
                          <a:effectLst/>
                          <a:latin typeface="+mn-lt"/>
                          <a:ea typeface="+mn-ea"/>
                          <a:cs typeface="+mn-cs"/>
                        </a:rPr>
                        <a:t>            </a:t>
                      </a:r>
                      <a:r>
                        <a:rPr lang="en-US" sz="1600" b="0" i="0" u="none" strike="noStrike" kern="1200" dirty="0">
                          <a:solidFill>
                            <a:schemeClr val="dk1"/>
                          </a:solidFill>
                          <a:effectLst/>
                          <a:latin typeface="+mn-lt"/>
                          <a:ea typeface="+mn-ea"/>
                          <a:cs typeface="+mn-cs"/>
                        </a:rPr>
                        <a:t>#pragma</a:t>
                      </a:r>
                      <a:r>
                        <a:rPr lang="en-US" sz="1600" b="0" i="0" kern="1200" dirty="0">
                          <a:solidFill>
                            <a:schemeClr val="dk1"/>
                          </a:solidFill>
                          <a:effectLst/>
                          <a:latin typeface="+mn-lt"/>
                          <a:ea typeface="+mn-ea"/>
                          <a:cs typeface="+mn-cs"/>
                        </a:rPr>
                        <a:t> </a:t>
                      </a:r>
                      <a:r>
                        <a:rPr lang="en-US" sz="1600" b="0" i="0" kern="1200" dirty="0" err="1">
                          <a:solidFill>
                            <a:schemeClr val="dk1"/>
                          </a:solidFill>
                          <a:effectLst/>
                          <a:latin typeface="+mn-lt"/>
                          <a:ea typeface="+mn-ea"/>
                          <a:cs typeface="+mn-cs"/>
                        </a:rPr>
                        <a:t>omp</a:t>
                      </a:r>
                      <a:r>
                        <a:rPr lang="en-US" sz="1600" b="0" i="0" kern="1200" dirty="0">
                          <a:solidFill>
                            <a:schemeClr val="dk1"/>
                          </a:solidFill>
                          <a:effectLst/>
                          <a:latin typeface="+mn-lt"/>
                          <a:ea typeface="+mn-ea"/>
                          <a:cs typeface="+mn-cs"/>
                        </a:rPr>
                        <a:t> for</a:t>
                      </a:r>
                      <a:br>
                        <a:rPr lang="en-US" sz="1600" dirty="0"/>
                      </a:br>
                      <a:r>
                        <a:rPr lang="en-US" sz="1600" b="0" i="0" kern="1200" dirty="0">
                          <a:solidFill>
                            <a:schemeClr val="dk1"/>
                          </a:solidFill>
                          <a:effectLst/>
                          <a:latin typeface="+mn-lt"/>
                          <a:ea typeface="+mn-ea"/>
                          <a:cs typeface="+mn-cs"/>
                        </a:rPr>
                        <a:t>            </a:t>
                      </a:r>
                      <a:r>
                        <a:rPr lang="en-US" sz="1600" b="0" i="0" kern="1200" dirty="0" err="1">
                          <a:solidFill>
                            <a:schemeClr val="dk1"/>
                          </a:solidFill>
                          <a:effectLst/>
                          <a:latin typeface="+mn-lt"/>
                          <a:ea typeface="+mn-ea"/>
                          <a:cs typeface="+mn-cs"/>
                        </a:rPr>
                        <a:t>for</a:t>
                      </a:r>
                      <a:r>
                        <a:rPr lang="en-US" sz="1600" b="0" i="0" kern="1200" dirty="0">
                          <a:solidFill>
                            <a:schemeClr val="dk1"/>
                          </a:solidFill>
                          <a:effectLst/>
                          <a:latin typeface="+mn-lt"/>
                          <a:ea typeface="+mn-ea"/>
                          <a:cs typeface="+mn-cs"/>
                        </a:rPr>
                        <a:t> (int </a:t>
                      </a:r>
                      <a:r>
                        <a:rPr lang="en-US" sz="1600" b="0" i="0" kern="1200" dirty="0" err="1">
                          <a:solidFill>
                            <a:schemeClr val="dk1"/>
                          </a:solidFill>
                          <a:effectLst/>
                          <a:latin typeface="+mn-lt"/>
                          <a:ea typeface="+mn-ea"/>
                          <a:cs typeface="+mn-cs"/>
                        </a:rPr>
                        <a:t>i</a:t>
                      </a:r>
                      <a:r>
                        <a:rPr lang="en-US" sz="1600" b="0" i="0" kern="1200" dirty="0">
                          <a:solidFill>
                            <a:schemeClr val="dk1"/>
                          </a:solidFill>
                          <a:effectLst/>
                          <a:latin typeface="+mn-lt"/>
                          <a:ea typeface="+mn-ea"/>
                          <a:cs typeface="+mn-cs"/>
                        </a:rPr>
                        <a:t> = 0; </a:t>
                      </a:r>
                      <a:r>
                        <a:rPr lang="en-US" sz="1600" b="0" i="0" kern="1200" dirty="0" err="1">
                          <a:solidFill>
                            <a:schemeClr val="dk1"/>
                          </a:solidFill>
                          <a:effectLst/>
                          <a:latin typeface="+mn-lt"/>
                          <a:ea typeface="+mn-ea"/>
                          <a:cs typeface="+mn-cs"/>
                        </a:rPr>
                        <a:t>i</a:t>
                      </a:r>
                      <a:r>
                        <a:rPr lang="en-US" sz="1600" b="0" i="0" kern="1200" dirty="0">
                          <a:solidFill>
                            <a:schemeClr val="dk1"/>
                          </a:solidFill>
                          <a:effectLst/>
                          <a:latin typeface="+mn-lt"/>
                          <a:ea typeface="+mn-ea"/>
                          <a:cs typeface="+mn-cs"/>
                        </a:rPr>
                        <a:t> &lt; 10; </a:t>
                      </a:r>
                      <a:r>
                        <a:rPr lang="en-US" sz="1600" b="0" i="0" kern="1200" dirty="0" err="1">
                          <a:solidFill>
                            <a:schemeClr val="dk1"/>
                          </a:solidFill>
                          <a:effectLst/>
                          <a:latin typeface="+mn-lt"/>
                          <a:ea typeface="+mn-ea"/>
                          <a:cs typeface="+mn-cs"/>
                        </a:rPr>
                        <a:t>i</a:t>
                      </a:r>
                      <a:r>
                        <a:rPr lang="en-US" sz="1600" b="0" i="0" kern="1200" dirty="0">
                          <a:solidFill>
                            <a:schemeClr val="dk1"/>
                          </a:solidFill>
                          <a:effectLst/>
                          <a:latin typeface="+mn-lt"/>
                          <a:ea typeface="+mn-ea"/>
                          <a:cs typeface="+mn-cs"/>
                        </a:rPr>
                        <a:t>++) {</a:t>
                      </a:r>
                      <a:br>
                        <a:rPr lang="en-US" sz="1600" dirty="0"/>
                      </a:br>
                      <a:r>
                        <a:rPr lang="en-US" sz="1600" b="0" i="0" kern="1200" dirty="0">
                          <a:solidFill>
                            <a:schemeClr val="dk1"/>
                          </a:solidFill>
                          <a:effectLst/>
                          <a:latin typeface="+mn-lt"/>
                          <a:ea typeface="+mn-ea"/>
                          <a:cs typeface="+mn-cs"/>
                        </a:rPr>
                        <a:t>                sum += </a:t>
                      </a:r>
                      <a:r>
                        <a:rPr lang="en-US" sz="1600" b="0" i="0" kern="1200" dirty="0" err="1">
                          <a:solidFill>
                            <a:schemeClr val="dk1"/>
                          </a:solidFill>
                          <a:effectLst/>
                          <a:latin typeface="+mn-lt"/>
                          <a:ea typeface="+mn-ea"/>
                          <a:cs typeface="+mn-cs"/>
                        </a:rPr>
                        <a:t>i</a:t>
                      </a:r>
                      <a:r>
                        <a:rPr lang="en-US" sz="1600" b="0" i="0" kern="1200" dirty="0">
                          <a:solidFill>
                            <a:schemeClr val="dk1"/>
                          </a:solidFill>
                          <a:effectLst/>
                          <a:latin typeface="+mn-lt"/>
                          <a:ea typeface="+mn-ea"/>
                          <a:cs typeface="+mn-cs"/>
                        </a:rPr>
                        <a:t>;</a:t>
                      </a:r>
                      <a:br>
                        <a:rPr lang="en-US" sz="1600" dirty="0"/>
                      </a:br>
                      <a:r>
                        <a:rPr lang="en-US" sz="1600" b="0" i="0" kern="1200" dirty="0">
                          <a:solidFill>
                            <a:schemeClr val="dk1"/>
                          </a:solidFill>
                          <a:effectLst/>
                          <a:latin typeface="+mn-lt"/>
                          <a:ea typeface="+mn-ea"/>
                          <a:cs typeface="+mn-cs"/>
                        </a:rPr>
                        <a:t>            }</a:t>
                      </a:r>
                      <a:br>
                        <a:rPr lang="en-US" sz="1600" dirty="0"/>
                      </a:br>
                      <a:r>
                        <a:rPr lang="en-US" sz="1600" b="0" i="0" kern="1200" dirty="0">
                          <a:solidFill>
                            <a:schemeClr val="dk1"/>
                          </a:solidFill>
                          <a:effectLst/>
                          <a:latin typeface="+mn-lt"/>
                          <a:ea typeface="+mn-ea"/>
                          <a:cs typeface="+mn-cs"/>
                        </a:rPr>
                        <a:t>        }</a:t>
                      </a:r>
                      <a:br>
                        <a:rPr lang="en-US" sz="1600" dirty="0"/>
                      </a:br>
                      <a:r>
                        <a:rPr lang="en-US" sz="1600" b="0" i="0" kern="1200" dirty="0">
                          <a:solidFill>
                            <a:schemeClr val="dk1"/>
                          </a:solidFill>
                          <a:effectLst/>
                          <a:latin typeface="+mn-lt"/>
                          <a:ea typeface="+mn-ea"/>
                          <a:cs typeface="+mn-cs"/>
                        </a:rPr>
                        <a:t>    }</a:t>
                      </a:r>
                      <a:endParaRPr lang="en-US" sz="1600" dirty="0"/>
                    </a:p>
                  </a:txBody>
                  <a:tcPr/>
                </a:tc>
                <a:tc>
                  <a:txBody>
                    <a:bodyPr/>
                    <a:lstStyle/>
                    <a:p>
                      <a:r>
                        <a:rPr lang="en-US" sz="1600" b="0" i="0" kern="1200" dirty="0">
                          <a:solidFill>
                            <a:schemeClr val="dk1"/>
                          </a:solidFill>
                          <a:effectLst/>
                          <a:latin typeface="+mn-lt"/>
                          <a:ea typeface="+mn-ea"/>
                          <a:cs typeface="+mn-cs"/>
                        </a:rPr>
                        <a:t>is used to specify reduction operations on variables within a </a:t>
                      </a:r>
                      <a:r>
                        <a:rPr lang="en-US" sz="1600" dirty="0"/>
                        <a:t>target</a:t>
                      </a:r>
                      <a:r>
                        <a:rPr lang="en-US" sz="1600" b="0" i="0" kern="1200" dirty="0">
                          <a:solidFill>
                            <a:schemeClr val="dk1"/>
                          </a:solidFill>
                          <a:effectLst/>
                          <a:latin typeface="+mn-lt"/>
                          <a:ea typeface="+mn-ea"/>
                          <a:cs typeface="+mn-cs"/>
                        </a:rPr>
                        <a:t> construct.  It allows you to perform reductions on variables and accumulate the results across multiple threads running on the target device.</a:t>
                      </a:r>
                      <a:endParaRPr lang="en-US" sz="1600" dirty="0"/>
                    </a:p>
                  </a:txBody>
                  <a:tcPr/>
                </a:tc>
                <a:extLst>
                  <a:ext uri="{0D108BD9-81ED-4DB2-BD59-A6C34878D82A}">
                    <a16:rowId xmlns:a16="http://schemas.microsoft.com/office/drawing/2014/main" val="287022482"/>
                  </a:ext>
                </a:extLst>
              </a:tr>
            </a:tbl>
          </a:graphicData>
        </a:graphic>
      </p:graphicFrame>
    </p:spTree>
    <p:extLst>
      <p:ext uri="{BB962C8B-B14F-4D97-AF65-F5344CB8AC3E}">
        <p14:creationId xmlns:p14="http://schemas.microsoft.com/office/powerpoint/2010/main" val="1347574667"/>
      </p:ext>
    </p:extLst>
  </p:cSld>
  <p:clrMapOvr>
    <a:masterClrMapping/>
  </p:clrMapOvr>
  <p:transition spd="slow">
    <p:randomBar dir="ver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3DA7A-9510-5A93-58EA-D6580068B23B}"/>
              </a:ext>
            </a:extLst>
          </p:cNvPr>
          <p:cNvSpPr>
            <a:spLocks noGrp="1"/>
          </p:cNvSpPr>
          <p:nvPr>
            <p:ph type="title"/>
          </p:nvPr>
        </p:nvSpPr>
        <p:spPr/>
        <p:txBody>
          <a:bodyPr/>
          <a:lstStyle/>
          <a:p>
            <a:r>
              <a:rPr lang="en-US" dirty="0">
                <a:solidFill>
                  <a:schemeClr val="tx1"/>
                </a:solidFill>
              </a:rPr>
              <a:t>OMP Target Teams</a:t>
            </a:r>
          </a:p>
        </p:txBody>
      </p:sp>
      <p:sp>
        <p:nvSpPr>
          <p:cNvPr id="4" name="Rectangle 1">
            <a:extLst>
              <a:ext uri="{FF2B5EF4-FFF2-40B4-BE49-F238E27FC236}">
                <a16:creationId xmlns:a16="http://schemas.microsoft.com/office/drawing/2014/main" id="{134D6A11-08B3-D0FE-885E-5E60CC753BCC}"/>
              </a:ext>
            </a:extLst>
          </p:cNvPr>
          <p:cNvSpPr>
            <a:spLocks noGrp="1" noChangeArrowheads="1"/>
          </p:cNvSpPr>
          <p:nvPr>
            <p:ph idx="1"/>
          </p:nvPr>
        </p:nvSpPr>
        <p:spPr bwMode="auto">
          <a:xfrm>
            <a:off x="1321271" y="2071072"/>
            <a:ext cx="8487249" cy="12187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45720" marR="0" lvl="0" indent="0" eaLnBrk="1" fontAlgn="base" hangingPunct="1">
              <a:spcBef>
                <a:spcPts val="1400"/>
              </a:spcBef>
              <a:spcAft>
                <a:spcPct val="0"/>
              </a:spcAft>
              <a:buNone/>
              <a:tabLst/>
            </a:pPr>
            <a:r>
              <a:rPr lang="en-US" altLang="en-US" dirty="0">
                <a:solidFill>
                  <a:srgbClr val="000000"/>
                </a:solidFill>
                <a:latin typeface="Roboto" panose="02000000000000000000" pitchFamily="2" charset="0"/>
              </a:rPr>
              <a:t>The OMP Target Teams </a:t>
            </a:r>
            <a:r>
              <a:rPr lang="en-US" b="0" i="0" dirty="0">
                <a:solidFill>
                  <a:srgbClr val="000000"/>
                </a:solidFill>
                <a:effectLst/>
                <a:latin typeface="Roboto" panose="02000000000000000000" pitchFamily="2" charset="0"/>
              </a:rPr>
              <a:t>allows you to create teams of threads that can execute in parallel on separate devices. This can be useful when you have multi-core GPU and want to distribute work among them.</a:t>
            </a:r>
            <a:endParaRPr lang="en-US" altLang="en-US" dirty="0">
              <a:solidFill>
                <a:srgbClr val="000000"/>
              </a:solidFill>
              <a:latin typeface="Roboto" panose="02000000000000000000" pitchFamily="2" charset="0"/>
            </a:endParaRPr>
          </a:p>
        </p:txBody>
      </p:sp>
      <p:sp>
        <p:nvSpPr>
          <p:cNvPr id="5" name="Rectangle 4">
            <a:extLst>
              <a:ext uri="{FF2B5EF4-FFF2-40B4-BE49-F238E27FC236}">
                <a16:creationId xmlns:a16="http://schemas.microsoft.com/office/drawing/2014/main" id="{384685A5-515C-927B-FD30-39735CDCD882}"/>
              </a:ext>
            </a:extLst>
          </p:cNvPr>
          <p:cNvSpPr/>
          <p:nvPr/>
        </p:nvSpPr>
        <p:spPr>
          <a:xfrm>
            <a:off x="1143000" y="3548301"/>
            <a:ext cx="4554583" cy="95358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dirty="0">
                <a:solidFill>
                  <a:schemeClr val="tx1"/>
                </a:solidFill>
                <a:effectLst/>
                <a:latin typeface="Söhne Mono"/>
              </a:rPr>
              <a:t>#pragma </a:t>
            </a:r>
            <a:r>
              <a:rPr lang="en-US" b="0" i="0" dirty="0" err="1">
                <a:solidFill>
                  <a:schemeClr val="tx1"/>
                </a:solidFill>
                <a:effectLst/>
                <a:latin typeface="Söhne Mono"/>
              </a:rPr>
              <a:t>omp</a:t>
            </a:r>
            <a:r>
              <a:rPr lang="en-US" b="0" i="0" dirty="0">
                <a:solidFill>
                  <a:schemeClr val="tx1"/>
                </a:solidFill>
                <a:effectLst/>
                <a:latin typeface="Söhne Mono"/>
              </a:rPr>
              <a:t> target teams [clause[,clause]] </a:t>
            </a:r>
            <a:endParaRPr lang="en-US" dirty="0">
              <a:solidFill>
                <a:schemeClr val="tx1"/>
              </a:solidFill>
            </a:endParaRPr>
          </a:p>
        </p:txBody>
      </p:sp>
      <p:sp>
        <p:nvSpPr>
          <p:cNvPr id="6" name="Rectangle 5">
            <a:extLst>
              <a:ext uri="{FF2B5EF4-FFF2-40B4-BE49-F238E27FC236}">
                <a16:creationId xmlns:a16="http://schemas.microsoft.com/office/drawing/2014/main" id="{5761857C-199D-1286-7387-9E7F1B29A9D4}"/>
              </a:ext>
            </a:extLst>
          </p:cNvPr>
          <p:cNvSpPr/>
          <p:nvPr/>
        </p:nvSpPr>
        <p:spPr>
          <a:xfrm>
            <a:off x="1143000" y="4734197"/>
            <a:ext cx="2932611" cy="81207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0" dirty="0" err="1">
                <a:solidFill>
                  <a:srgbClr val="111827"/>
                </a:solidFill>
                <a:effectLst/>
                <a:latin typeface="Söhne Mono"/>
              </a:rPr>
              <a:t>num_teams</a:t>
            </a:r>
            <a:endParaRPr lang="en-US" dirty="0">
              <a:solidFill>
                <a:schemeClr val="tx1"/>
              </a:solidFill>
            </a:endParaRPr>
          </a:p>
        </p:txBody>
      </p:sp>
      <p:sp>
        <p:nvSpPr>
          <p:cNvPr id="7" name="Rectangle 6">
            <a:extLst>
              <a:ext uri="{FF2B5EF4-FFF2-40B4-BE49-F238E27FC236}">
                <a16:creationId xmlns:a16="http://schemas.microsoft.com/office/drawing/2014/main" id="{8E920039-005D-BDED-9C0A-9D6533EF1B11}"/>
              </a:ext>
            </a:extLst>
          </p:cNvPr>
          <p:cNvSpPr/>
          <p:nvPr/>
        </p:nvSpPr>
        <p:spPr>
          <a:xfrm>
            <a:off x="1143000" y="5630091"/>
            <a:ext cx="2932611" cy="81207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0" dirty="0" err="1">
                <a:solidFill>
                  <a:srgbClr val="111827"/>
                </a:solidFill>
                <a:effectLst/>
                <a:latin typeface="Söhne Mono"/>
              </a:rPr>
              <a:t>thread_limit</a:t>
            </a:r>
            <a:endParaRPr lang="en-US" dirty="0">
              <a:solidFill>
                <a:schemeClr val="tx1"/>
              </a:solidFill>
            </a:endParaRPr>
          </a:p>
        </p:txBody>
      </p:sp>
      <p:cxnSp>
        <p:nvCxnSpPr>
          <p:cNvPr id="9" name="Straight Arrow Connector 8">
            <a:extLst>
              <a:ext uri="{FF2B5EF4-FFF2-40B4-BE49-F238E27FC236}">
                <a16:creationId xmlns:a16="http://schemas.microsoft.com/office/drawing/2014/main" id="{68144D42-0D47-B4FD-59AA-62D87EF768F0}"/>
              </a:ext>
            </a:extLst>
          </p:cNvPr>
          <p:cNvCxnSpPr>
            <a:stCxn id="6" idx="3"/>
          </p:cNvCxnSpPr>
          <p:nvPr/>
        </p:nvCxnSpPr>
        <p:spPr>
          <a:xfrm flipV="1">
            <a:off x="4075611" y="4501889"/>
            <a:ext cx="2116183" cy="63834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 name="Straight Arrow Connector 9">
            <a:extLst>
              <a:ext uri="{FF2B5EF4-FFF2-40B4-BE49-F238E27FC236}">
                <a16:creationId xmlns:a16="http://schemas.microsoft.com/office/drawing/2014/main" id="{BC14CCA7-86F1-B753-BCD0-1FD69B148324}"/>
              </a:ext>
            </a:extLst>
          </p:cNvPr>
          <p:cNvCxnSpPr>
            <a:cxnSpLocks/>
          </p:cNvCxnSpPr>
          <p:nvPr/>
        </p:nvCxnSpPr>
        <p:spPr>
          <a:xfrm flipV="1">
            <a:off x="4075610" y="6036128"/>
            <a:ext cx="2116184" cy="3590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2" name="TextBox 11">
            <a:extLst>
              <a:ext uri="{FF2B5EF4-FFF2-40B4-BE49-F238E27FC236}">
                <a16:creationId xmlns:a16="http://schemas.microsoft.com/office/drawing/2014/main" id="{DFBC755C-BEFD-6368-7053-87B56B7D9B0B}"/>
              </a:ext>
            </a:extLst>
          </p:cNvPr>
          <p:cNvSpPr txBox="1"/>
          <p:nvPr/>
        </p:nvSpPr>
        <p:spPr>
          <a:xfrm>
            <a:off x="6387737" y="3969576"/>
            <a:ext cx="3618412" cy="923330"/>
          </a:xfrm>
          <a:prstGeom prst="rect">
            <a:avLst/>
          </a:prstGeom>
          <a:noFill/>
        </p:spPr>
        <p:txBody>
          <a:bodyPr wrap="square" rtlCol="0">
            <a:spAutoFit/>
          </a:bodyPr>
          <a:lstStyle/>
          <a:p>
            <a:r>
              <a:rPr lang="en-US" b="0" i="0" dirty="0">
                <a:solidFill>
                  <a:srgbClr val="000000"/>
                </a:solidFill>
                <a:effectLst/>
                <a:latin typeface="Roboto" panose="02000000000000000000" pitchFamily="2" charset="0"/>
              </a:rPr>
              <a:t>specifies the number of teams to create, where each team consists of one or more thread </a:t>
            </a:r>
          </a:p>
        </p:txBody>
      </p:sp>
      <p:sp>
        <p:nvSpPr>
          <p:cNvPr id="13" name="TextBox 12">
            <a:extLst>
              <a:ext uri="{FF2B5EF4-FFF2-40B4-BE49-F238E27FC236}">
                <a16:creationId xmlns:a16="http://schemas.microsoft.com/office/drawing/2014/main" id="{09F28FF9-1D1E-35D0-3DDB-996685759E9C}"/>
              </a:ext>
            </a:extLst>
          </p:cNvPr>
          <p:cNvSpPr txBox="1"/>
          <p:nvPr/>
        </p:nvSpPr>
        <p:spPr>
          <a:xfrm>
            <a:off x="6191794" y="5513832"/>
            <a:ext cx="3618412" cy="923330"/>
          </a:xfrm>
          <a:prstGeom prst="rect">
            <a:avLst/>
          </a:prstGeom>
          <a:noFill/>
        </p:spPr>
        <p:txBody>
          <a:bodyPr wrap="square" rtlCol="0">
            <a:spAutoFit/>
          </a:bodyPr>
          <a:lstStyle/>
          <a:p>
            <a:endParaRPr lang="en-US" dirty="0">
              <a:solidFill>
                <a:srgbClr val="000000"/>
              </a:solidFill>
              <a:latin typeface="Roboto" panose="02000000000000000000" pitchFamily="2" charset="0"/>
            </a:endParaRPr>
          </a:p>
          <a:p>
            <a:r>
              <a:rPr lang="en-US" b="0" i="0" dirty="0">
                <a:solidFill>
                  <a:srgbClr val="000000"/>
                </a:solidFill>
                <a:effectLst/>
                <a:latin typeface="Roboto" panose="02000000000000000000" pitchFamily="2" charset="0"/>
              </a:rPr>
              <a:t>specifies the maximum number of threads per team.</a:t>
            </a:r>
            <a:endParaRPr lang="en-US" dirty="0"/>
          </a:p>
        </p:txBody>
      </p:sp>
    </p:spTree>
    <p:extLst>
      <p:ext uri="{BB962C8B-B14F-4D97-AF65-F5344CB8AC3E}">
        <p14:creationId xmlns:p14="http://schemas.microsoft.com/office/powerpoint/2010/main" val="1295111217"/>
      </p:ext>
    </p:extLst>
  </p:cSld>
  <p:clrMapOvr>
    <a:masterClrMapping/>
  </p:clrMapOvr>
  <p:transition spd="slow">
    <p:randomBar dir="ver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8E72E-7D5E-687F-2AB3-1711853D082A}"/>
              </a:ext>
            </a:extLst>
          </p:cNvPr>
          <p:cNvSpPr>
            <a:spLocks noGrp="1"/>
          </p:cNvSpPr>
          <p:nvPr>
            <p:ph type="title"/>
          </p:nvPr>
        </p:nvSpPr>
        <p:spPr>
          <a:xfrm>
            <a:off x="1143000" y="762000"/>
            <a:ext cx="9875520" cy="1023257"/>
          </a:xfrm>
        </p:spPr>
        <p:txBody>
          <a:bodyPr>
            <a:normAutofit fontScale="90000"/>
          </a:bodyPr>
          <a:lstStyle/>
          <a:p>
            <a:r>
              <a:rPr lang="en-US" dirty="0">
                <a:solidFill>
                  <a:schemeClr val="tx1"/>
                </a:solidFill>
              </a:rPr>
              <a:t>OMP Target Teams Distribute</a:t>
            </a:r>
            <a:br>
              <a:rPr lang="en-US" dirty="0"/>
            </a:br>
            <a:endParaRPr lang="en-US" dirty="0"/>
          </a:p>
        </p:txBody>
      </p:sp>
      <p:sp>
        <p:nvSpPr>
          <p:cNvPr id="3" name="Content Placeholder 2">
            <a:extLst>
              <a:ext uri="{FF2B5EF4-FFF2-40B4-BE49-F238E27FC236}">
                <a16:creationId xmlns:a16="http://schemas.microsoft.com/office/drawing/2014/main" id="{FB44C016-5FDD-BC01-82E5-FC3763D1EDDD}"/>
              </a:ext>
            </a:extLst>
          </p:cNvPr>
          <p:cNvSpPr>
            <a:spLocks noGrp="1"/>
          </p:cNvSpPr>
          <p:nvPr>
            <p:ph idx="1"/>
          </p:nvPr>
        </p:nvSpPr>
        <p:spPr>
          <a:xfrm>
            <a:off x="1143000" y="1423851"/>
            <a:ext cx="9889435" cy="4400006"/>
          </a:xfrm>
        </p:spPr>
        <p:txBody>
          <a:bodyPr/>
          <a:lstStyle/>
          <a:p>
            <a:pPr marL="45720" indent="0">
              <a:buNone/>
            </a:pPr>
            <a:r>
              <a:rPr lang="en-US" i="1" dirty="0">
                <a:solidFill>
                  <a:schemeClr val="tx1"/>
                </a:solidFill>
              </a:rPr>
              <a:t>#pragma </a:t>
            </a:r>
            <a:r>
              <a:rPr lang="en-US" i="1" dirty="0" err="1">
                <a:solidFill>
                  <a:schemeClr val="tx1"/>
                </a:solidFill>
              </a:rPr>
              <a:t>omp</a:t>
            </a:r>
            <a:r>
              <a:rPr lang="en-US" i="1" dirty="0">
                <a:solidFill>
                  <a:schemeClr val="tx1"/>
                </a:solidFill>
              </a:rPr>
              <a:t> target teams distribute [clause[ [,] clause] ... ] new-line</a:t>
            </a:r>
          </a:p>
          <a:p>
            <a:pPr marL="45720" indent="0">
              <a:buNone/>
            </a:pPr>
            <a:r>
              <a:rPr lang="en-US" i="1" dirty="0">
                <a:solidFill>
                  <a:schemeClr val="tx1"/>
                </a:solidFill>
              </a:rPr>
              <a:t>OMP Target Teams Distribute </a:t>
            </a:r>
            <a:r>
              <a:rPr lang="en-US" dirty="0">
                <a:solidFill>
                  <a:schemeClr val="tx1"/>
                </a:solidFill>
              </a:rPr>
              <a:t>is a directive in OpenMP that extends the functionality of the OMP Target Teams directive by distributing loop iterations across the teams of threads on the target devices.</a:t>
            </a:r>
          </a:p>
        </p:txBody>
      </p:sp>
      <p:sp>
        <p:nvSpPr>
          <p:cNvPr id="7" name="Rectangle 6">
            <a:extLst>
              <a:ext uri="{FF2B5EF4-FFF2-40B4-BE49-F238E27FC236}">
                <a16:creationId xmlns:a16="http://schemas.microsoft.com/office/drawing/2014/main" id="{1CB5713C-C5AD-0047-B5E8-D4E5F128AE93}"/>
              </a:ext>
            </a:extLst>
          </p:cNvPr>
          <p:cNvSpPr/>
          <p:nvPr/>
        </p:nvSpPr>
        <p:spPr>
          <a:xfrm>
            <a:off x="1143000" y="3161211"/>
            <a:ext cx="9529354" cy="3135086"/>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mj-lt"/>
              </a:rPr>
              <a:t>#pragma </a:t>
            </a:r>
            <a:r>
              <a:rPr lang="en-US" dirty="0" err="1">
                <a:solidFill>
                  <a:schemeClr val="tx1"/>
                </a:solidFill>
                <a:latin typeface="+mj-lt"/>
              </a:rPr>
              <a:t>omp</a:t>
            </a:r>
            <a:r>
              <a:rPr lang="en-US" dirty="0">
                <a:solidFill>
                  <a:schemeClr val="tx1"/>
                </a:solidFill>
                <a:latin typeface="+mj-lt"/>
              </a:rPr>
              <a:t> target teams distribute map(</a:t>
            </a:r>
            <a:r>
              <a:rPr lang="en-US" dirty="0" err="1">
                <a:solidFill>
                  <a:schemeClr val="tx1"/>
                </a:solidFill>
                <a:latin typeface="+mj-lt"/>
              </a:rPr>
              <a:t>to:a</a:t>
            </a:r>
            <a:r>
              <a:rPr lang="en-US" dirty="0">
                <a:solidFill>
                  <a:schemeClr val="tx1"/>
                </a:solidFill>
                <a:latin typeface="+mj-lt"/>
              </a:rPr>
              <a:t>[0:N][0:M],b[0:N][0:M]) map(</a:t>
            </a:r>
            <a:r>
              <a:rPr lang="en-US" dirty="0" err="1">
                <a:solidFill>
                  <a:schemeClr val="tx1"/>
                </a:solidFill>
                <a:latin typeface="+mj-lt"/>
              </a:rPr>
              <a:t>from:c</a:t>
            </a:r>
            <a:r>
              <a:rPr lang="en-US" dirty="0">
                <a:solidFill>
                  <a:schemeClr val="tx1"/>
                </a:solidFill>
                <a:latin typeface="+mj-lt"/>
              </a:rPr>
              <a:t>[0:N][0:M])</a:t>
            </a:r>
          </a:p>
          <a:p>
            <a:r>
              <a:rPr lang="en-US" dirty="0">
                <a:solidFill>
                  <a:schemeClr val="tx1"/>
                </a:solidFill>
                <a:latin typeface="+mj-lt"/>
              </a:rPr>
              <a:t>    for (int </a:t>
            </a:r>
            <a:r>
              <a:rPr lang="en-US" dirty="0" err="1">
                <a:solidFill>
                  <a:schemeClr val="tx1"/>
                </a:solidFill>
                <a:latin typeface="+mj-lt"/>
              </a:rPr>
              <a:t>i</a:t>
            </a:r>
            <a:r>
              <a:rPr lang="en-US" dirty="0">
                <a:solidFill>
                  <a:schemeClr val="tx1"/>
                </a:solidFill>
                <a:latin typeface="+mj-lt"/>
              </a:rPr>
              <a:t> = 0; </a:t>
            </a:r>
            <a:r>
              <a:rPr lang="en-US" dirty="0" err="1">
                <a:solidFill>
                  <a:schemeClr val="tx1"/>
                </a:solidFill>
                <a:latin typeface="+mj-lt"/>
              </a:rPr>
              <a:t>i</a:t>
            </a:r>
            <a:r>
              <a:rPr lang="en-US" dirty="0">
                <a:solidFill>
                  <a:schemeClr val="tx1"/>
                </a:solidFill>
                <a:latin typeface="+mj-lt"/>
              </a:rPr>
              <a:t> &lt; N; </a:t>
            </a:r>
            <a:r>
              <a:rPr lang="en-US" dirty="0" err="1">
                <a:solidFill>
                  <a:schemeClr val="tx1"/>
                </a:solidFill>
                <a:latin typeface="+mj-lt"/>
              </a:rPr>
              <a:t>i</a:t>
            </a:r>
            <a:r>
              <a:rPr lang="en-US" dirty="0">
                <a:solidFill>
                  <a:schemeClr val="tx1"/>
                </a:solidFill>
                <a:latin typeface="+mj-lt"/>
              </a:rPr>
              <a:t>++) {</a:t>
            </a:r>
          </a:p>
          <a:p>
            <a:r>
              <a:rPr lang="en-US" dirty="0">
                <a:solidFill>
                  <a:schemeClr val="tx1"/>
                </a:solidFill>
                <a:latin typeface="+mj-lt"/>
              </a:rPr>
              <a:t>        #pragma </a:t>
            </a:r>
            <a:r>
              <a:rPr lang="en-US" dirty="0" err="1">
                <a:solidFill>
                  <a:schemeClr val="tx1"/>
                </a:solidFill>
                <a:latin typeface="+mj-lt"/>
              </a:rPr>
              <a:t>omp</a:t>
            </a:r>
            <a:r>
              <a:rPr lang="en-US" dirty="0">
                <a:solidFill>
                  <a:schemeClr val="tx1"/>
                </a:solidFill>
                <a:latin typeface="+mj-lt"/>
              </a:rPr>
              <a:t> distribute parallel for</a:t>
            </a:r>
          </a:p>
          <a:p>
            <a:r>
              <a:rPr lang="en-US" dirty="0">
                <a:solidFill>
                  <a:schemeClr val="tx1"/>
                </a:solidFill>
                <a:latin typeface="+mj-lt"/>
              </a:rPr>
              <a:t>        for (int j = 0; j &lt; M; </a:t>
            </a:r>
            <a:r>
              <a:rPr lang="en-US" dirty="0" err="1">
                <a:solidFill>
                  <a:schemeClr val="tx1"/>
                </a:solidFill>
                <a:latin typeface="+mj-lt"/>
              </a:rPr>
              <a:t>j++</a:t>
            </a:r>
            <a:r>
              <a:rPr lang="en-US" dirty="0">
                <a:solidFill>
                  <a:schemeClr val="tx1"/>
                </a:solidFill>
                <a:latin typeface="+mj-lt"/>
              </a:rPr>
              <a:t>) {</a:t>
            </a:r>
          </a:p>
          <a:p>
            <a:r>
              <a:rPr lang="en-US" dirty="0">
                <a:solidFill>
                  <a:schemeClr val="tx1"/>
                </a:solidFill>
                <a:latin typeface="+mj-lt"/>
              </a:rPr>
              <a:t>            c[</a:t>
            </a:r>
            <a:r>
              <a:rPr lang="en-US" dirty="0" err="1">
                <a:solidFill>
                  <a:schemeClr val="tx1"/>
                </a:solidFill>
                <a:latin typeface="+mj-lt"/>
              </a:rPr>
              <a:t>i</a:t>
            </a:r>
            <a:r>
              <a:rPr lang="en-US" dirty="0">
                <a:solidFill>
                  <a:schemeClr val="tx1"/>
                </a:solidFill>
                <a:latin typeface="+mj-lt"/>
              </a:rPr>
              <a:t>][j] = a[</a:t>
            </a:r>
            <a:r>
              <a:rPr lang="en-US" dirty="0" err="1">
                <a:solidFill>
                  <a:schemeClr val="tx1"/>
                </a:solidFill>
                <a:latin typeface="+mj-lt"/>
              </a:rPr>
              <a:t>i</a:t>
            </a:r>
            <a:r>
              <a:rPr lang="en-US" dirty="0">
                <a:solidFill>
                  <a:schemeClr val="tx1"/>
                </a:solidFill>
                <a:latin typeface="+mj-lt"/>
              </a:rPr>
              <a:t>][j] + b[</a:t>
            </a:r>
            <a:r>
              <a:rPr lang="en-US" dirty="0" err="1">
                <a:solidFill>
                  <a:schemeClr val="tx1"/>
                </a:solidFill>
                <a:latin typeface="+mj-lt"/>
              </a:rPr>
              <a:t>i</a:t>
            </a:r>
            <a:r>
              <a:rPr lang="en-US" dirty="0">
                <a:solidFill>
                  <a:schemeClr val="tx1"/>
                </a:solidFill>
                <a:latin typeface="+mj-lt"/>
              </a:rPr>
              <a:t>][j];</a:t>
            </a:r>
          </a:p>
          <a:p>
            <a:r>
              <a:rPr lang="en-US" dirty="0">
                <a:solidFill>
                  <a:schemeClr val="tx1"/>
                </a:solidFill>
                <a:latin typeface="+mj-lt"/>
              </a:rPr>
              <a:t>        }</a:t>
            </a:r>
          </a:p>
          <a:p>
            <a:r>
              <a:rPr lang="en-US" dirty="0">
                <a:solidFill>
                  <a:schemeClr val="tx1"/>
                </a:solidFill>
                <a:latin typeface="+mj-lt"/>
              </a:rPr>
              <a:t>    }</a:t>
            </a:r>
          </a:p>
        </p:txBody>
      </p:sp>
      <p:cxnSp>
        <p:nvCxnSpPr>
          <p:cNvPr id="9" name="Straight Arrow Connector 8">
            <a:extLst>
              <a:ext uri="{FF2B5EF4-FFF2-40B4-BE49-F238E27FC236}">
                <a16:creationId xmlns:a16="http://schemas.microsoft.com/office/drawing/2014/main" id="{716BC9B8-0BDD-76D1-50E9-430427144479}"/>
              </a:ext>
            </a:extLst>
          </p:cNvPr>
          <p:cNvCxnSpPr/>
          <p:nvPr/>
        </p:nvCxnSpPr>
        <p:spPr>
          <a:xfrm>
            <a:off x="4519749" y="4010297"/>
            <a:ext cx="2351314" cy="101890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 name="TextBox 9">
            <a:extLst>
              <a:ext uri="{FF2B5EF4-FFF2-40B4-BE49-F238E27FC236}">
                <a16:creationId xmlns:a16="http://schemas.microsoft.com/office/drawing/2014/main" id="{BE693DAA-67DA-D999-9E6C-E28514E4749A}"/>
              </a:ext>
            </a:extLst>
          </p:cNvPr>
          <p:cNvSpPr txBox="1"/>
          <p:nvPr/>
        </p:nvSpPr>
        <p:spPr>
          <a:xfrm>
            <a:off x="5685844" y="5085193"/>
            <a:ext cx="5003074" cy="1477328"/>
          </a:xfrm>
          <a:prstGeom prst="rect">
            <a:avLst/>
          </a:prstGeom>
          <a:noFill/>
        </p:spPr>
        <p:txBody>
          <a:bodyPr wrap="square" rtlCol="0">
            <a:spAutoFit/>
          </a:bodyPr>
          <a:lstStyle/>
          <a:p>
            <a:r>
              <a:rPr lang="en-US" altLang="en-US" b="1" i="1" dirty="0">
                <a:latin typeface="+mj-lt"/>
              </a:rPr>
              <a:t>#pragma </a:t>
            </a:r>
            <a:r>
              <a:rPr lang="en-US" altLang="en-US" b="1" i="1" dirty="0" err="1">
                <a:latin typeface="+mj-lt"/>
              </a:rPr>
              <a:t>omp</a:t>
            </a:r>
            <a:r>
              <a:rPr lang="en-US" altLang="en-US" b="1" i="1" dirty="0">
                <a:latin typeface="+mj-lt"/>
              </a:rPr>
              <a:t> target teams distribute</a:t>
            </a:r>
          </a:p>
          <a:p>
            <a:r>
              <a:rPr lang="en-US" altLang="en-US" b="1" dirty="0">
                <a:latin typeface="+mj-lt"/>
              </a:rPr>
              <a:t>directive is used to distribute the outer loop iterations across the teams of threads on the target </a:t>
            </a:r>
          </a:p>
          <a:p>
            <a:endParaRPr lang="en-US" dirty="0"/>
          </a:p>
        </p:txBody>
      </p:sp>
    </p:spTree>
    <p:extLst>
      <p:ext uri="{BB962C8B-B14F-4D97-AF65-F5344CB8AC3E}">
        <p14:creationId xmlns:p14="http://schemas.microsoft.com/office/powerpoint/2010/main" val="982049853"/>
      </p:ext>
    </p:extLst>
  </p:cSld>
  <p:clrMapOvr>
    <a:masterClrMapping/>
  </p:clrMapOvr>
  <p:transition spd="slow">
    <p:randomBar dir="ver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81751E-E62B-DDBE-618A-66DFF98DB245}"/>
              </a:ext>
            </a:extLst>
          </p:cNvPr>
          <p:cNvSpPr>
            <a:spLocks noGrp="1"/>
          </p:cNvSpPr>
          <p:nvPr>
            <p:ph type="title"/>
          </p:nvPr>
        </p:nvSpPr>
        <p:spPr/>
        <p:txBody>
          <a:bodyPr/>
          <a:lstStyle/>
          <a:p>
            <a:r>
              <a:rPr lang="en-US" dirty="0">
                <a:solidFill>
                  <a:schemeClr val="tx1"/>
                </a:solidFill>
              </a:rPr>
              <a:t>OMP Target Teams Distribute Parallel</a:t>
            </a:r>
            <a:br>
              <a:rPr lang="en-US" dirty="0"/>
            </a:br>
            <a:endParaRPr lang="en-US" dirty="0"/>
          </a:p>
        </p:txBody>
      </p:sp>
      <p:sp>
        <p:nvSpPr>
          <p:cNvPr id="8" name="Content Placeholder 2">
            <a:extLst>
              <a:ext uri="{FF2B5EF4-FFF2-40B4-BE49-F238E27FC236}">
                <a16:creationId xmlns:a16="http://schemas.microsoft.com/office/drawing/2014/main" id="{065B7A34-942B-37B1-724A-B9058BE7819F}"/>
              </a:ext>
            </a:extLst>
          </p:cNvPr>
          <p:cNvSpPr>
            <a:spLocks noGrp="1"/>
          </p:cNvSpPr>
          <p:nvPr>
            <p:ph idx="1"/>
          </p:nvPr>
        </p:nvSpPr>
        <p:spPr>
          <a:xfrm>
            <a:off x="1129085" y="1965960"/>
            <a:ext cx="9889435" cy="4210667"/>
          </a:xfrm>
        </p:spPr>
        <p:txBody>
          <a:bodyPr/>
          <a:lstStyle/>
          <a:p>
            <a:pPr marL="45720" indent="0">
              <a:buNone/>
            </a:pPr>
            <a:r>
              <a:rPr lang="en-US" altLang="en-US" i="1" dirty="0">
                <a:solidFill>
                  <a:schemeClr val="tx1"/>
                </a:solidFill>
                <a:latin typeface="+mn-lt"/>
              </a:rPr>
              <a:t>#pragma </a:t>
            </a:r>
            <a:r>
              <a:rPr lang="en-US" altLang="en-US" i="1" dirty="0" err="1">
                <a:solidFill>
                  <a:schemeClr val="tx1"/>
                </a:solidFill>
                <a:latin typeface="+mn-lt"/>
              </a:rPr>
              <a:t>omp</a:t>
            </a:r>
            <a:r>
              <a:rPr lang="en-US" altLang="en-US" i="1" dirty="0">
                <a:solidFill>
                  <a:schemeClr val="tx1"/>
                </a:solidFill>
                <a:latin typeface="+mn-lt"/>
              </a:rPr>
              <a:t> target teams distribute parallel </a:t>
            </a:r>
          </a:p>
          <a:p>
            <a:pPr marL="45720" indent="0">
              <a:buNone/>
            </a:pPr>
            <a:r>
              <a:rPr lang="en-US" altLang="en-US" i="1" dirty="0">
                <a:solidFill>
                  <a:schemeClr val="tx1"/>
                </a:solidFill>
                <a:latin typeface="+mn-lt"/>
              </a:rPr>
              <a:t>OMP Target Teams Distribute Parallel </a:t>
            </a:r>
            <a:r>
              <a:rPr lang="en-US" altLang="en-US" dirty="0">
                <a:solidFill>
                  <a:schemeClr val="tx1"/>
                </a:solidFill>
                <a:latin typeface="+mn-lt"/>
              </a:rPr>
              <a:t>directive distributes the loop iterations across the teams of threads and executes them in parallel on each team. The parallel clause is used to parallelize the loop on each team. </a:t>
            </a:r>
          </a:p>
          <a:p>
            <a:pPr marL="45720" indent="0">
              <a:buNone/>
            </a:pPr>
            <a:endParaRPr lang="en-US" dirty="0"/>
          </a:p>
        </p:txBody>
      </p:sp>
      <p:sp>
        <p:nvSpPr>
          <p:cNvPr id="9" name="Rectangle 8">
            <a:extLst>
              <a:ext uri="{FF2B5EF4-FFF2-40B4-BE49-F238E27FC236}">
                <a16:creationId xmlns:a16="http://schemas.microsoft.com/office/drawing/2014/main" id="{05017906-0FC7-3ADA-8F24-33E790F5FBF0}"/>
              </a:ext>
            </a:extLst>
          </p:cNvPr>
          <p:cNvSpPr/>
          <p:nvPr/>
        </p:nvSpPr>
        <p:spPr>
          <a:xfrm>
            <a:off x="1143000" y="3762103"/>
            <a:ext cx="8745583" cy="1933303"/>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br>
              <a:rPr lang="en-US" dirty="0">
                <a:solidFill>
                  <a:schemeClr val="tx1"/>
                </a:solidFill>
              </a:rPr>
            </a:br>
            <a:r>
              <a:rPr lang="en-US" b="0" i="0" dirty="0">
                <a:solidFill>
                  <a:schemeClr val="tx1"/>
                </a:solidFill>
                <a:effectLst/>
                <a:latin typeface="Roboto" panose="02000000000000000000" pitchFamily="2" charset="0"/>
              </a:rPr>
              <a:t>    </a:t>
            </a:r>
            <a:r>
              <a:rPr lang="en-US" b="0" i="0" u="none" strike="noStrike" dirty="0">
                <a:solidFill>
                  <a:schemeClr val="tx1"/>
                </a:solidFill>
                <a:effectLst/>
                <a:latin typeface="Roboto" panose="02000000000000000000" pitchFamily="2" charset="0"/>
              </a:rPr>
              <a:t>#pragma</a:t>
            </a:r>
            <a:r>
              <a:rPr lang="en-US" b="0" i="0" dirty="0">
                <a:solidFill>
                  <a:schemeClr val="tx1"/>
                </a:solidFill>
                <a:effectLst/>
                <a:latin typeface="Roboto" panose="02000000000000000000" pitchFamily="2" charset="0"/>
              </a:rPr>
              <a:t> </a:t>
            </a:r>
            <a:r>
              <a:rPr lang="en-US" b="0" i="0" dirty="0" err="1">
                <a:solidFill>
                  <a:schemeClr val="tx1"/>
                </a:solidFill>
                <a:effectLst/>
                <a:latin typeface="Roboto" panose="02000000000000000000" pitchFamily="2" charset="0"/>
              </a:rPr>
              <a:t>omp</a:t>
            </a:r>
            <a:r>
              <a:rPr lang="en-US" b="0" i="0" dirty="0">
                <a:solidFill>
                  <a:schemeClr val="tx1"/>
                </a:solidFill>
                <a:effectLst/>
                <a:latin typeface="Roboto" panose="02000000000000000000" pitchFamily="2" charset="0"/>
              </a:rPr>
              <a:t> target teams distribute parallel map(</a:t>
            </a:r>
            <a:r>
              <a:rPr lang="en-US" b="0" i="0" dirty="0" err="1">
                <a:solidFill>
                  <a:schemeClr val="tx1"/>
                </a:solidFill>
                <a:effectLst/>
                <a:latin typeface="Roboto" panose="02000000000000000000" pitchFamily="2" charset="0"/>
              </a:rPr>
              <a:t>to:x</a:t>
            </a:r>
            <a:r>
              <a:rPr lang="en-US" b="0" i="0" dirty="0">
                <a:solidFill>
                  <a:schemeClr val="tx1"/>
                </a:solidFill>
                <a:effectLst/>
                <a:latin typeface="Roboto" panose="02000000000000000000" pitchFamily="2" charset="0"/>
              </a:rPr>
              <a:t>[0:sz]) map(</a:t>
            </a:r>
            <a:r>
              <a:rPr lang="en-US" b="0" i="0" dirty="0" err="1">
                <a:solidFill>
                  <a:schemeClr val="tx1"/>
                </a:solidFill>
                <a:effectLst/>
                <a:latin typeface="Roboto" panose="02000000000000000000" pitchFamily="2" charset="0"/>
              </a:rPr>
              <a:t>tofrom:y</a:t>
            </a:r>
            <a:r>
              <a:rPr lang="en-US" b="0" i="0" dirty="0">
                <a:solidFill>
                  <a:schemeClr val="tx1"/>
                </a:solidFill>
                <a:effectLst/>
                <a:latin typeface="Roboto" panose="02000000000000000000" pitchFamily="2" charset="0"/>
              </a:rPr>
              <a:t>[0:sz])</a:t>
            </a:r>
            <a:br>
              <a:rPr lang="en-US" dirty="0">
                <a:solidFill>
                  <a:schemeClr val="tx1"/>
                </a:solidFill>
              </a:rPr>
            </a:br>
            <a:r>
              <a:rPr lang="en-US" b="0" i="0" dirty="0">
                <a:solidFill>
                  <a:schemeClr val="tx1"/>
                </a:solidFill>
                <a:effectLst/>
                <a:latin typeface="Roboto" panose="02000000000000000000" pitchFamily="2" charset="0"/>
              </a:rPr>
              <a:t>    for (int </a:t>
            </a:r>
            <a:r>
              <a:rPr lang="en-US" b="0" i="0" dirty="0" err="1">
                <a:solidFill>
                  <a:schemeClr val="tx1"/>
                </a:solidFill>
                <a:effectLst/>
                <a:latin typeface="Roboto" panose="02000000000000000000" pitchFamily="2" charset="0"/>
              </a:rPr>
              <a:t>i</a:t>
            </a:r>
            <a:r>
              <a:rPr lang="en-US" b="0" i="0" dirty="0">
                <a:solidFill>
                  <a:schemeClr val="tx1"/>
                </a:solidFill>
                <a:effectLst/>
                <a:latin typeface="Roboto" panose="02000000000000000000" pitchFamily="2" charset="0"/>
              </a:rPr>
              <a:t> = 0; </a:t>
            </a:r>
            <a:r>
              <a:rPr lang="en-US" b="0" i="0" dirty="0" err="1">
                <a:solidFill>
                  <a:schemeClr val="tx1"/>
                </a:solidFill>
                <a:effectLst/>
                <a:latin typeface="Roboto" panose="02000000000000000000" pitchFamily="2" charset="0"/>
              </a:rPr>
              <a:t>i</a:t>
            </a:r>
            <a:r>
              <a:rPr lang="en-US" b="0" i="0" dirty="0">
                <a:solidFill>
                  <a:schemeClr val="tx1"/>
                </a:solidFill>
                <a:effectLst/>
                <a:latin typeface="Roboto" panose="02000000000000000000" pitchFamily="2" charset="0"/>
              </a:rPr>
              <a:t> &lt; </a:t>
            </a:r>
            <a:r>
              <a:rPr lang="en-US" b="0" i="0" dirty="0" err="1">
                <a:solidFill>
                  <a:schemeClr val="tx1"/>
                </a:solidFill>
                <a:effectLst/>
                <a:latin typeface="Roboto" panose="02000000000000000000" pitchFamily="2" charset="0"/>
              </a:rPr>
              <a:t>sz</a:t>
            </a:r>
            <a:r>
              <a:rPr lang="en-US" b="0" i="0" dirty="0">
                <a:solidFill>
                  <a:schemeClr val="tx1"/>
                </a:solidFill>
                <a:effectLst/>
                <a:latin typeface="Roboto" panose="02000000000000000000" pitchFamily="2" charset="0"/>
              </a:rPr>
              <a:t>; </a:t>
            </a:r>
            <a:r>
              <a:rPr lang="en-US" b="0" i="0" dirty="0" err="1">
                <a:solidFill>
                  <a:schemeClr val="tx1"/>
                </a:solidFill>
                <a:effectLst/>
                <a:latin typeface="Roboto" panose="02000000000000000000" pitchFamily="2" charset="0"/>
              </a:rPr>
              <a:t>i</a:t>
            </a:r>
            <a:r>
              <a:rPr lang="en-US" b="0" i="0" dirty="0">
                <a:solidFill>
                  <a:schemeClr val="tx1"/>
                </a:solidFill>
                <a:effectLst/>
                <a:latin typeface="Roboto" panose="02000000000000000000" pitchFamily="2" charset="0"/>
              </a:rPr>
              <a:t>++) {</a:t>
            </a:r>
            <a:br>
              <a:rPr lang="en-US" dirty="0">
                <a:solidFill>
                  <a:schemeClr val="tx1"/>
                </a:solidFill>
              </a:rPr>
            </a:br>
            <a:r>
              <a:rPr lang="en-US" b="0" i="0" dirty="0">
                <a:solidFill>
                  <a:schemeClr val="tx1"/>
                </a:solidFill>
                <a:effectLst/>
                <a:latin typeface="Roboto" panose="02000000000000000000" pitchFamily="2" charset="0"/>
              </a:rPr>
              <a:t>        y[</a:t>
            </a:r>
            <a:r>
              <a:rPr lang="en-US" b="0" i="0" dirty="0" err="1">
                <a:solidFill>
                  <a:schemeClr val="tx1"/>
                </a:solidFill>
                <a:effectLst/>
                <a:latin typeface="Roboto" panose="02000000000000000000" pitchFamily="2" charset="0"/>
              </a:rPr>
              <a:t>i</a:t>
            </a:r>
            <a:r>
              <a:rPr lang="en-US" b="0" i="0" dirty="0">
                <a:solidFill>
                  <a:schemeClr val="tx1"/>
                </a:solidFill>
                <a:effectLst/>
                <a:latin typeface="Roboto" panose="02000000000000000000" pitchFamily="2" charset="0"/>
              </a:rPr>
              <a:t>] = a * x[</a:t>
            </a:r>
            <a:r>
              <a:rPr lang="en-US" b="0" i="0" dirty="0" err="1">
                <a:solidFill>
                  <a:schemeClr val="tx1"/>
                </a:solidFill>
                <a:effectLst/>
                <a:latin typeface="Roboto" panose="02000000000000000000" pitchFamily="2" charset="0"/>
              </a:rPr>
              <a:t>i</a:t>
            </a:r>
            <a:r>
              <a:rPr lang="en-US" b="0" i="0" dirty="0">
                <a:solidFill>
                  <a:schemeClr val="tx1"/>
                </a:solidFill>
                <a:effectLst/>
                <a:latin typeface="Roboto" panose="02000000000000000000" pitchFamily="2" charset="0"/>
              </a:rPr>
              <a:t>] + y[</a:t>
            </a:r>
            <a:r>
              <a:rPr lang="en-US" b="0" i="0" dirty="0" err="1">
                <a:solidFill>
                  <a:schemeClr val="tx1"/>
                </a:solidFill>
                <a:effectLst/>
                <a:latin typeface="Roboto" panose="02000000000000000000" pitchFamily="2" charset="0"/>
              </a:rPr>
              <a:t>i</a:t>
            </a:r>
            <a:r>
              <a:rPr lang="en-US" b="0" i="0" dirty="0">
                <a:solidFill>
                  <a:schemeClr val="tx1"/>
                </a:solidFill>
                <a:effectLst/>
                <a:latin typeface="Roboto" panose="02000000000000000000" pitchFamily="2" charset="0"/>
              </a:rPr>
              <a:t>];</a:t>
            </a:r>
            <a:br>
              <a:rPr lang="en-US" dirty="0">
                <a:solidFill>
                  <a:schemeClr val="tx1"/>
                </a:solidFill>
              </a:rPr>
            </a:br>
            <a:r>
              <a:rPr lang="en-US" b="0" i="0" dirty="0">
                <a:solidFill>
                  <a:schemeClr val="tx1"/>
                </a:solidFill>
                <a:effectLst/>
                <a:latin typeface="Roboto" panose="02000000000000000000" pitchFamily="2" charset="0"/>
              </a:rPr>
              <a:t>    </a:t>
            </a:r>
            <a:endParaRPr lang="en-US" dirty="0">
              <a:solidFill>
                <a:schemeClr val="tx1"/>
              </a:solidFill>
            </a:endParaRPr>
          </a:p>
        </p:txBody>
      </p:sp>
      <p:sp>
        <p:nvSpPr>
          <p:cNvPr id="10" name="TextBox 9">
            <a:extLst>
              <a:ext uri="{FF2B5EF4-FFF2-40B4-BE49-F238E27FC236}">
                <a16:creationId xmlns:a16="http://schemas.microsoft.com/office/drawing/2014/main" id="{3F928034-1344-A968-5D52-76B7066728EA}"/>
              </a:ext>
            </a:extLst>
          </p:cNvPr>
          <p:cNvSpPr txBox="1"/>
          <p:nvPr/>
        </p:nvSpPr>
        <p:spPr>
          <a:xfrm>
            <a:off x="6601287" y="4826675"/>
            <a:ext cx="5003074" cy="2031325"/>
          </a:xfrm>
          <a:prstGeom prst="rect">
            <a:avLst/>
          </a:prstGeom>
          <a:noFill/>
        </p:spPr>
        <p:txBody>
          <a:bodyPr wrap="square" rtlCol="0">
            <a:spAutoFit/>
          </a:bodyPr>
          <a:lstStyle/>
          <a:p>
            <a:pPr algn="l" rtl="0"/>
            <a:r>
              <a:rPr lang="en-US" b="1" i="0" dirty="0">
                <a:solidFill>
                  <a:srgbClr val="000000"/>
                </a:solidFill>
                <a:effectLst/>
                <a:latin typeface="+mj-lt"/>
              </a:rPr>
              <a:t>the loop iterations are distributed across the teams of threads on the target device using the </a:t>
            </a:r>
            <a:r>
              <a:rPr lang="en-US" b="1" i="0" u="none" strike="noStrike" dirty="0">
                <a:effectLst/>
                <a:latin typeface="+mj-lt"/>
              </a:rPr>
              <a:t>#pragma</a:t>
            </a:r>
            <a:r>
              <a:rPr lang="en-US" b="1" i="0" dirty="0">
                <a:solidFill>
                  <a:srgbClr val="000000"/>
                </a:solidFill>
                <a:effectLst/>
                <a:latin typeface="+mj-lt"/>
              </a:rPr>
              <a:t> </a:t>
            </a:r>
            <a:r>
              <a:rPr lang="en-US" b="1" i="0" dirty="0" err="1">
                <a:solidFill>
                  <a:srgbClr val="000000"/>
                </a:solidFill>
                <a:effectLst/>
                <a:latin typeface="+mj-lt"/>
              </a:rPr>
              <a:t>omp</a:t>
            </a:r>
            <a:r>
              <a:rPr lang="en-US" b="1" i="0" dirty="0">
                <a:solidFill>
                  <a:srgbClr val="000000"/>
                </a:solidFill>
                <a:effectLst/>
                <a:latin typeface="+mj-lt"/>
              </a:rPr>
              <a:t> target teams distribute parallel directive. each team executes a subset of the loop iterations in parallel, using the parallel clause</a:t>
            </a:r>
            <a:br>
              <a:rPr lang="en-US" dirty="0"/>
            </a:br>
            <a:endParaRPr lang="en-US" dirty="0"/>
          </a:p>
        </p:txBody>
      </p:sp>
      <p:cxnSp>
        <p:nvCxnSpPr>
          <p:cNvPr id="12" name="Straight Arrow Connector 11">
            <a:extLst>
              <a:ext uri="{FF2B5EF4-FFF2-40B4-BE49-F238E27FC236}">
                <a16:creationId xmlns:a16="http://schemas.microsoft.com/office/drawing/2014/main" id="{401D616C-E793-BBB8-AF2B-BCB1563159E9}"/>
              </a:ext>
            </a:extLst>
          </p:cNvPr>
          <p:cNvCxnSpPr>
            <a:cxnSpLocks/>
          </p:cNvCxnSpPr>
          <p:nvPr/>
        </p:nvCxnSpPr>
        <p:spPr>
          <a:xfrm>
            <a:off x="4810397" y="4643919"/>
            <a:ext cx="1781284" cy="6355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648154438"/>
      </p:ext>
    </p:extLst>
  </p:cSld>
  <p:clrMapOvr>
    <a:masterClrMapping/>
  </p:clrMapOvr>
  <p:transition spd="slow">
    <p:randomBar dir="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40F11C-CC98-CF9C-5CAD-037C3E7F9E12}"/>
              </a:ext>
            </a:extLst>
          </p:cNvPr>
          <p:cNvSpPr>
            <a:spLocks noGrp="1"/>
          </p:cNvSpPr>
          <p:nvPr>
            <p:ph type="title"/>
          </p:nvPr>
        </p:nvSpPr>
        <p:spPr>
          <a:xfrm>
            <a:off x="855617" y="191589"/>
            <a:ext cx="9875520" cy="1356360"/>
          </a:xfrm>
        </p:spPr>
        <p:txBody>
          <a:bodyPr/>
          <a:lstStyle/>
          <a:p>
            <a:r>
              <a:rPr lang="en-US" dirty="0">
                <a:solidFill>
                  <a:schemeClr val="tx1"/>
                </a:solidFill>
                <a:latin typeface="Söhne"/>
              </a:rPr>
              <a:t>O</a:t>
            </a:r>
            <a:r>
              <a:rPr lang="en-US" b="0" i="0" dirty="0">
                <a:solidFill>
                  <a:schemeClr val="tx1"/>
                </a:solidFill>
                <a:effectLst/>
                <a:latin typeface="Söhne"/>
              </a:rPr>
              <a:t>verview of the Outline </a:t>
            </a:r>
            <a:endParaRPr lang="en-US" dirty="0">
              <a:solidFill>
                <a:schemeClr val="tx1"/>
              </a:solidFill>
            </a:endParaRPr>
          </a:p>
        </p:txBody>
      </p:sp>
      <p:sp>
        <p:nvSpPr>
          <p:cNvPr id="3" name="Content Placeholder 2">
            <a:extLst>
              <a:ext uri="{FF2B5EF4-FFF2-40B4-BE49-F238E27FC236}">
                <a16:creationId xmlns:a16="http://schemas.microsoft.com/office/drawing/2014/main" id="{78D94924-D026-BE43-1B1A-DF0D17642635}"/>
              </a:ext>
            </a:extLst>
          </p:cNvPr>
          <p:cNvSpPr>
            <a:spLocks noGrp="1"/>
          </p:cNvSpPr>
          <p:nvPr>
            <p:ph idx="1"/>
          </p:nvPr>
        </p:nvSpPr>
        <p:spPr>
          <a:xfrm>
            <a:off x="1460863" y="1469571"/>
            <a:ext cx="10428043" cy="5388429"/>
          </a:xfrm>
        </p:spPr>
        <p:txBody>
          <a:bodyPr>
            <a:normAutofit fontScale="77500" lnSpcReduction="20000"/>
          </a:bodyPr>
          <a:lstStyle/>
          <a:p>
            <a:pPr algn="l">
              <a:buFont typeface="+mj-lt"/>
              <a:buAutoNum type="arabicPeriod"/>
            </a:pPr>
            <a:r>
              <a:rPr lang="en-US" b="0" i="0" dirty="0">
                <a:solidFill>
                  <a:schemeClr val="tx1"/>
                </a:solidFill>
                <a:effectLst/>
                <a:latin typeface="Söhne"/>
              </a:rPr>
              <a:t>Introduction to OpenMP </a:t>
            </a:r>
          </a:p>
          <a:p>
            <a:pPr algn="l">
              <a:buFont typeface="+mj-lt"/>
              <a:buAutoNum type="arabicPeriod" startAt="2"/>
            </a:pPr>
            <a:r>
              <a:rPr lang="en-US" b="0" i="0" dirty="0">
                <a:solidFill>
                  <a:schemeClr val="tx1"/>
                </a:solidFill>
                <a:effectLst/>
                <a:latin typeface="Söhne"/>
              </a:rPr>
              <a:t>OpenMP Target</a:t>
            </a:r>
          </a:p>
          <a:p>
            <a:pPr>
              <a:buFont typeface="+mj-lt"/>
              <a:buAutoNum type="arabicPeriod" startAt="2"/>
            </a:pPr>
            <a:r>
              <a:rPr lang="en-US" b="0" i="0" dirty="0">
                <a:solidFill>
                  <a:schemeClr val="tx1"/>
                </a:solidFill>
                <a:effectLst/>
                <a:latin typeface="Söhne"/>
              </a:rPr>
              <a:t>Clauses Used with Target</a:t>
            </a:r>
          </a:p>
          <a:p>
            <a:pPr algn="l">
              <a:buFont typeface="+mj-lt"/>
              <a:buAutoNum type="arabicPeriod" startAt="3"/>
            </a:pPr>
            <a:r>
              <a:rPr lang="en-US" b="0" i="0" dirty="0">
                <a:solidFill>
                  <a:schemeClr val="tx1"/>
                </a:solidFill>
                <a:effectLst/>
                <a:latin typeface="Söhne"/>
              </a:rPr>
              <a:t>OMP Target Teams</a:t>
            </a:r>
          </a:p>
          <a:p>
            <a:pPr algn="l">
              <a:buFont typeface="+mj-lt"/>
              <a:buAutoNum type="arabicPeriod" startAt="4"/>
            </a:pPr>
            <a:r>
              <a:rPr lang="en-US" b="0" i="0" dirty="0">
                <a:solidFill>
                  <a:schemeClr val="tx1"/>
                </a:solidFill>
                <a:effectLst/>
                <a:latin typeface="Söhne"/>
              </a:rPr>
              <a:t>OMP Target Teams Distribute</a:t>
            </a:r>
          </a:p>
          <a:p>
            <a:pPr algn="l">
              <a:buFont typeface="+mj-lt"/>
              <a:buAutoNum type="arabicPeriod" startAt="5"/>
            </a:pPr>
            <a:r>
              <a:rPr lang="en-US" b="0" i="0" dirty="0">
                <a:solidFill>
                  <a:schemeClr val="tx1"/>
                </a:solidFill>
                <a:effectLst/>
                <a:latin typeface="Söhne"/>
              </a:rPr>
              <a:t>OMP Target Teams Distribute Parallel</a:t>
            </a:r>
          </a:p>
          <a:p>
            <a:pPr algn="l">
              <a:buFont typeface="+mj-lt"/>
              <a:buAutoNum type="arabicPeriod" startAt="5"/>
            </a:pPr>
            <a:r>
              <a:rPr lang="en-US" dirty="0">
                <a:solidFill>
                  <a:schemeClr val="tx1"/>
                </a:solidFill>
                <a:latin typeface="Söhne"/>
              </a:rPr>
              <a:t> OMP Target Teams Loop</a:t>
            </a:r>
          </a:p>
          <a:p>
            <a:pPr algn="l">
              <a:buFont typeface="+mj-lt"/>
              <a:buAutoNum type="arabicPeriod" startAt="5"/>
            </a:pPr>
            <a:r>
              <a:rPr lang="en-US" b="0" i="0" dirty="0">
                <a:solidFill>
                  <a:schemeClr val="tx1"/>
                </a:solidFill>
                <a:effectLst/>
                <a:latin typeface="Söhne"/>
              </a:rPr>
              <a:t>OMP Declare Target</a:t>
            </a:r>
          </a:p>
          <a:p>
            <a:pPr algn="l">
              <a:buFont typeface="+mj-lt"/>
              <a:buAutoNum type="arabicPeriod" startAt="5"/>
            </a:pPr>
            <a:r>
              <a:rPr lang="en-US" dirty="0">
                <a:solidFill>
                  <a:schemeClr val="tx1"/>
                </a:solidFill>
                <a:latin typeface="Söhne"/>
              </a:rPr>
              <a:t>OMP SIMD</a:t>
            </a:r>
          </a:p>
          <a:p>
            <a:pPr algn="l">
              <a:buFont typeface="+mj-lt"/>
              <a:buAutoNum type="arabicPeriod" startAt="5"/>
            </a:pPr>
            <a:r>
              <a:rPr lang="en-US" dirty="0">
                <a:solidFill>
                  <a:schemeClr val="tx1"/>
                </a:solidFill>
                <a:latin typeface="Söhne"/>
              </a:rPr>
              <a:t>OMP Parallel For SIMD</a:t>
            </a:r>
          </a:p>
          <a:p>
            <a:pPr algn="l">
              <a:buFont typeface="+mj-lt"/>
              <a:buAutoNum type="arabicPeriod" startAt="5"/>
            </a:pPr>
            <a:r>
              <a:rPr lang="en-US" dirty="0">
                <a:solidFill>
                  <a:schemeClr val="tx1"/>
                </a:solidFill>
                <a:latin typeface="Söhne"/>
              </a:rPr>
              <a:t>Clauses Used with SIMD</a:t>
            </a:r>
          </a:p>
          <a:p>
            <a:pPr algn="l">
              <a:buFont typeface="+mj-lt"/>
              <a:buAutoNum type="arabicPeriod" startAt="5"/>
            </a:pPr>
            <a:r>
              <a:rPr lang="en-US" b="0" i="0" dirty="0">
                <a:solidFill>
                  <a:schemeClr val="tx1"/>
                </a:solidFill>
                <a:effectLst/>
                <a:latin typeface="Söhne"/>
              </a:rPr>
              <a:t>OMP Declare SIMD</a:t>
            </a:r>
          </a:p>
          <a:p>
            <a:pPr algn="l">
              <a:buFont typeface="+mj-lt"/>
              <a:buAutoNum type="arabicPeriod" startAt="5"/>
            </a:pPr>
            <a:r>
              <a:rPr lang="en-US" dirty="0">
                <a:solidFill>
                  <a:schemeClr val="tx1"/>
                </a:solidFill>
                <a:latin typeface="Söhne"/>
              </a:rPr>
              <a:t>S</a:t>
            </a:r>
            <a:r>
              <a:rPr lang="en-US" b="0" i="0" dirty="0">
                <a:solidFill>
                  <a:schemeClr val="tx1"/>
                </a:solidFill>
                <a:effectLst/>
                <a:latin typeface="Söhne"/>
              </a:rPr>
              <a:t>ummary</a:t>
            </a:r>
          </a:p>
          <a:p>
            <a:pPr algn="l">
              <a:buFont typeface="+mj-lt"/>
              <a:buAutoNum type="arabicPeriod" startAt="5"/>
            </a:pPr>
            <a:r>
              <a:rPr lang="en-US" b="0" i="0" dirty="0">
                <a:solidFill>
                  <a:schemeClr val="tx1"/>
                </a:solidFill>
                <a:effectLst/>
                <a:latin typeface="Söhne"/>
              </a:rPr>
              <a:t>Conclusion</a:t>
            </a:r>
            <a:br>
              <a:rPr lang="en-US" b="0" i="0" dirty="0">
                <a:solidFill>
                  <a:schemeClr val="tx1"/>
                </a:solidFill>
                <a:effectLst/>
                <a:latin typeface="Söhne"/>
              </a:rPr>
            </a:br>
            <a:endParaRPr lang="en-US" b="0" i="0" dirty="0">
              <a:solidFill>
                <a:schemeClr val="tx1"/>
              </a:solidFill>
              <a:effectLst/>
              <a:latin typeface="Söhne"/>
            </a:endParaRPr>
          </a:p>
        </p:txBody>
      </p:sp>
    </p:spTree>
    <p:extLst>
      <p:ext uri="{BB962C8B-B14F-4D97-AF65-F5344CB8AC3E}">
        <p14:creationId xmlns:p14="http://schemas.microsoft.com/office/powerpoint/2010/main" val="4176303012"/>
      </p:ext>
    </p:extLst>
  </p:cSld>
  <p:clrMapOvr>
    <a:masterClrMapping/>
  </p:clrMapOvr>
  <p:transition spd="slow">
    <p:randomBar dir="ver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6D2AF-CE13-F2EC-039E-18549FE3250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9DFD78C-8C56-A77E-C190-9D6D90829344}"/>
              </a:ext>
            </a:extLst>
          </p:cNvPr>
          <p:cNvSpPr>
            <a:spLocks noGrp="1"/>
          </p:cNvSpPr>
          <p:nvPr>
            <p:ph idx="1"/>
          </p:nvPr>
        </p:nvSpPr>
        <p:spPr/>
        <p:txBody>
          <a:bodyPr/>
          <a:lstStyle/>
          <a:p>
            <a:pPr marL="45720" indent="0">
              <a:buNone/>
            </a:pPr>
            <a:endParaRPr lang="en-US" dirty="0"/>
          </a:p>
        </p:txBody>
      </p:sp>
      <p:pic>
        <p:nvPicPr>
          <p:cNvPr id="5" name="Picture 4">
            <a:extLst>
              <a:ext uri="{FF2B5EF4-FFF2-40B4-BE49-F238E27FC236}">
                <a16:creationId xmlns:a16="http://schemas.microsoft.com/office/drawing/2014/main" id="{0888A2ED-7974-4FA1-A902-1EAB198D0C94}"/>
              </a:ext>
            </a:extLst>
          </p:cNvPr>
          <p:cNvPicPr>
            <a:picLocks noChangeAspect="1"/>
          </p:cNvPicPr>
          <p:nvPr/>
        </p:nvPicPr>
        <p:blipFill>
          <a:blip r:embed="rId2"/>
          <a:stretch>
            <a:fillRect/>
          </a:stretch>
        </p:blipFill>
        <p:spPr>
          <a:xfrm>
            <a:off x="881271" y="580292"/>
            <a:ext cx="5681663" cy="3496408"/>
          </a:xfrm>
          <a:prstGeom prst="rect">
            <a:avLst/>
          </a:prstGeom>
        </p:spPr>
      </p:pic>
      <p:pic>
        <p:nvPicPr>
          <p:cNvPr id="6" name="Picture 5">
            <a:extLst>
              <a:ext uri="{FF2B5EF4-FFF2-40B4-BE49-F238E27FC236}">
                <a16:creationId xmlns:a16="http://schemas.microsoft.com/office/drawing/2014/main" id="{13A81B3E-8B69-ABBB-A91D-FE879B976682}"/>
              </a:ext>
            </a:extLst>
          </p:cNvPr>
          <p:cNvPicPr>
            <a:picLocks noChangeAspect="1"/>
          </p:cNvPicPr>
          <p:nvPr/>
        </p:nvPicPr>
        <p:blipFill>
          <a:blip r:embed="rId3"/>
          <a:stretch>
            <a:fillRect/>
          </a:stretch>
        </p:blipFill>
        <p:spPr>
          <a:xfrm>
            <a:off x="6315948" y="770424"/>
            <a:ext cx="4946909" cy="2877284"/>
          </a:xfrm>
          <a:prstGeom prst="rect">
            <a:avLst/>
          </a:prstGeom>
        </p:spPr>
      </p:pic>
      <p:pic>
        <p:nvPicPr>
          <p:cNvPr id="8" name="Picture 7">
            <a:extLst>
              <a:ext uri="{FF2B5EF4-FFF2-40B4-BE49-F238E27FC236}">
                <a16:creationId xmlns:a16="http://schemas.microsoft.com/office/drawing/2014/main" id="{FE975844-FFE4-BA1A-0A72-F32E47455131}"/>
              </a:ext>
            </a:extLst>
          </p:cNvPr>
          <p:cNvPicPr>
            <a:picLocks noChangeAspect="1"/>
          </p:cNvPicPr>
          <p:nvPr/>
        </p:nvPicPr>
        <p:blipFill rotWithShape="1">
          <a:blip r:embed="rId4"/>
          <a:srcRect t="20174" b="8567"/>
          <a:stretch/>
        </p:blipFill>
        <p:spPr>
          <a:xfrm>
            <a:off x="2114550" y="3277920"/>
            <a:ext cx="7962900" cy="2586037"/>
          </a:xfrm>
          <a:prstGeom prst="rect">
            <a:avLst/>
          </a:prstGeom>
        </p:spPr>
      </p:pic>
    </p:spTree>
    <p:extLst>
      <p:ext uri="{BB962C8B-B14F-4D97-AF65-F5344CB8AC3E}">
        <p14:creationId xmlns:p14="http://schemas.microsoft.com/office/powerpoint/2010/main" val="2414138900"/>
      </p:ext>
    </p:extLst>
  </p:cSld>
  <p:clrMapOvr>
    <a:masterClrMapping/>
  </p:clrMapOvr>
  <p:transition spd="slow">
    <p:randomBar dir="ver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89A3F9-A0AE-BDDE-DA6A-3555E833DD3A}"/>
              </a:ext>
            </a:extLst>
          </p:cNvPr>
          <p:cNvSpPr>
            <a:spLocks noGrp="1"/>
          </p:cNvSpPr>
          <p:nvPr>
            <p:ph type="title"/>
          </p:nvPr>
        </p:nvSpPr>
        <p:spPr>
          <a:xfrm>
            <a:off x="701040" y="983524"/>
            <a:ext cx="9875520" cy="1356360"/>
          </a:xfrm>
        </p:spPr>
        <p:txBody>
          <a:bodyPr>
            <a:normAutofit/>
          </a:bodyPr>
          <a:lstStyle/>
          <a:p>
            <a:r>
              <a:rPr lang="en-US" sz="2800" b="1" dirty="0"/>
              <a:t>#pragma </a:t>
            </a:r>
            <a:r>
              <a:rPr lang="en-US" sz="2800" b="1" dirty="0" err="1"/>
              <a:t>omp</a:t>
            </a:r>
            <a:r>
              <a:rPr lang="en-US" sz="2800" b="1" dirty="0"/>
              <a:t> </a:t>
            </a:r>
            <a:r>
              <a:rPr lang="en-US" sz="2800" b="1" dirty="0">
                <a:solidFill>
                  <a:schemeClr val="accent2"/>
                </a:solidFill>
              </a:rPr>
              <a:t>target</a:t>
            </a:r>
            <a:r>
              <a:rPr lang="en-US" sz="2800" b="1" dirty="0"/>
              <a:t> </a:t>
            </a:r>
            <a:r>
              <a:rPr lang="en-US" sz="2800" b="1" dirty="0">
                <a:solidFill>
                  <a:srgbClr val="00B050"/>
                </a:solidFill>
              </a:rPr>
              <a:t>teams distribute </a:t>
            </a:r>
            <a:r>
              <a:rPr lang="en-US" sz="2800" b="1" dirty="0">
                <a:solidFill>
                  <a:srgbClr val="FF0000"/>
                </a:solidFill>
              </a:rPr>
              <a:t>parallel for</a:t>
            </a:r>
          </a:p>
        </p:txBody>
      </p:sp>
      <p:cxnSp>
        <p:nvCxnSpPr>
          <p:cNvPr id="5" name="Straight Arrow Connector 4">
            <a:extLst>
              <a:ext uri="{FF2B5EF4-FFF2-40B4-BE49-F238E27FC236}">
                <a16:creationId xmlns:a16="http://schemas.microsoft.com/office/drawing/2014/main" id="{4D241B6E-607A-60AA-3E03-0BCA3D250B64}"/>
              </a:ext>
            </a:extLst>
          </p:cNvPr>
          <p:cNvCxnSpPr/>
          <p:nvPr/>
        </p:nvCxnSpPr>
        <p:spPr>
          <a:xfrm>
            <a:off x="1371600" y="1920240"/>
            <a:ext cx="0" cy="236437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3575E8F7-C872-4521-68A3-96256092A5F9}"/>
              </a:ext>
            </a:extLst>
          </p:cNvPr>
          <p:cNvSpPr txBox="1"/>
          <p:nvPr/>
        </p:nvSpPr>
        <p:spPr>
          <a:xfrm>
            <a:off x="309154" y="4284617"/>
            <a:ext cx="2799806" cy="369332"/>
          </a:xfrm>
          <a:prstGeom prst="rect">
            <a:avLst/>
          </a:prstGeom>
          <a:noFill/>
        </p:spPr>
        <p:txBody>
          <a:bodyPr wrap="square" rtlCol="0">
            <a:spAutoFit/>
          </a:bodyPr>
          <a:lstStyle/>
          <a:p>
            <a:r>
              <a:rPr lang="en-US" b="1" dirty="0"/>
              <a:t>Alert compiler to OpenMP</a:t>
            </a:r>
          </a:p>
        </p:txBody>
      </p:sp>
      <p:cxnSp>
        <p:nvCxnSpPr>
          <p:cNvPr id="7" name="Straight Arrow Connector 6">
            <a:extLst>
              <a:ext uri="{FF2B5EF4-FFF2-40B4-BE49-F238E27FC236}">
                <a16:creationId xmlns:a16="http://schemas.microsoft.com/office/drawing/2014/main" id="{E0B92034-B387-D57C-882E-717651415D5D}"/>
              </a:ext>
            </a:extLst>
          </p:cNvPr>
          <p:cNvCxnSpPr>
            <a:cxnSpLocks/>
          </p:cNvCxnSpPr>
          <p:nvPr/>
        </p:nvCxnSpPr>
        <p:spPr>
          <a:xfrm>
            <a:off x="3627121" y="1920240"/>
            <a:ext cx="0" cy="2809910"/>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sp>
        <p:nvSpPr>
          <p:cNvPr id="9" name="TextBox 8">
            <a:extLst>
              <a:ext uri="{FF2B5EF4-FFF2-40B4-BE49-F238E27FC236}">
                <a16:creationId xmlns:a16="http://schemas.microsoft.com/office/drawing/2014/main" id="{0C26AD53-87C8-CC56-05BB-87BD8DFF4838}"/>
              </a:ext>
            </a:extLst>
          </p:cNvPr>
          <p:cNvSpPr txBox="1"/>
          <p:nvPr/>
        </p:nvSpPr>
        <p:spPr>
          <a:xfrm>
            <a:off x="2684418" y="4730150"/>
            <a:ext cx="2799806" cy="369332"/>
          </a:xfrm>
          <a:prstGeom prst="rect">
            <a:avLst/>
          </a:prstGeom>
          <a:noFill/>
        </p:spPr>
        <p:txBody>
          <a:bodyPr wrap="square" rtlCol="0">
            <a:spAutoFit/>
          </a:bodyPr>
          <a:lstStyle/>
          <a:p>
            <a:r>
              <a:rPr lang="en-US" b="1" dirty="0"/>
              <a:t>Execute on a device</a:t>
            </a:r>
          </a:p>
        </p:txBody>
      </p:sp>
      <p:cxnSp>
        <p:nvCxnSpPr>
          <p:cNvPr id="11" name="Straight Arrow Connector 10">
            <a:extLst>
              <a:ext uri="{FF2B5EF4-FFF2-40B4-BE49-F238E27FC236}">
                <a16:creationId xmlns:a16="http://schemas.microsoft.com/office/drawing/2014/main" id="{FA8DC6C0-94BD-784A-71D3-BE2E77E7790E}"/>
              </a:ext>
            </a:extLst>
          </p:cNvPr>
          <p:cNvCxnSpPr>
            <a:cxnSpLocks/>
          </p:cNvCxnSpPr>
          <p:nvPr/>
        </p:nvCxnSpPr>
        <p:spPr>
          <a:xfrm>
            <a:off x="4889864" y="1844039"/>
            <a:ext cx="0" cy="1839687"/>
          </a:xfrm>
          <a:prstGeom prst="straightConnector1">
            <a:avLst/>
          </a:prstGeom>
          <a:ln w="38100">
            <a:solidFill>
              <a:srgbClr val="00B050"/>
            </a:solidFill>
            <a:tailEnd type="triangle"/>
          </a:ln>
        </p:spPr>
        <p:style>
          <a:lnRef idx="1">
            <a:schemeClr val="accent2"/>
          </a:lnRef>
          <a:fillRef idx="0">
            <a:schemeClr val="accent2"/>
          </a:fillRef>
          <a:effectRef idx="0">
            <a:schemeClr val="accent2"/>
          </a:effectRef>
          <a:fontRef idx="minor">
            <a:schemeClr val="tx1"/>
          </a:fontRef>
        </p:style>
      </p:cxnSp>
      <p:sp>
        <p:nvSpPr>
          <p:cNvPr id="13" name="TextBox 12">
            <a:extLst>
              <a:ext uri="{FF2B5EF4-FFF2-40B4-BE49-F238E27FC236}">
                <a16:creationId xmlns:a16="http://schemas.microsoft.com/office/drawing/2014/main" id="{428CB6A3-BCF1-FB5F-68C2-D28B266543EF}"/>
              </a:ext>
            </a:extLst>
          </p:cNvPr>
          <p:cNvSpPr txBox="1"/>
          <p:nvPr/>
        </p:nvSpPr>
        <p:spPr>
          <a:xfrm>
            <a:off x="3986349" y="3759927"/>
            <a:ext cx="2799806" cy="369332"/>
          </a:xfrm>
          <a:prstGeom prst="rect">
            <a:avLst/>
          </a:prstGeom>
          <a:noFill/>
        </p:spPr>
        <p:txBody>
          <a:bodyPr wrap="square" rtlCol="0">
            <a:spAutoFit/>
          </a:bodyPr>
          <a:lstStyle/>
          <a:p>
            <a:r>
              <a:rPr lang="en-US" b="1" dirty="0"/>
              <a:t>Inter-block parallelism</a:t>
            </a:r>
          </a:p>
        </p:txBody>
      </p:sp>
      <p:cxnSp>
        <p:nvCxnSpPr>
          <p:cNvPr id="14" name="Straight Arrow Connector 13">
            <a:extLst>
              <a:ext uri="{FF2B5EF4-FFF2-40B4-BE49-F238E27FC236}">
                <a16:creationId xmlns:a16="http://schemas.microsoft.com/office/drawing/2014/main" id="{4D964EAB-7FE8-A778-B5C6-79A9A24567A0}"/>
              </a:ext>
            </a:extLst>
          </p:cNvPr>
          <p:cNvCxnSpPr>
            <a:cxnSpLocks/>
          </p:cNvCxnSpPr>
          <p:nvPr/>
        </p:nvCxnSpPr>
        <p:spPr>
          <a:xfrm>
            <a:off x="7641772" y="1844038"/>
            <a:ext cx="0" cy="2440579"/>
          </a:xfrm>
          <a:prstGeom prst="straightConnector1">
            <a:avLst/>
          </a:prstGeom>
          <a:ln w="38100">
            <a:solidFill>
              <a:srgbClr val="FF0000"/>
            </a:solidFill>
            <a:tailEnd type="triangle"/>
          </a:ln>
        </p:spPr>
        <p:style>
          <a:lnRef idx="1">
            <a:schemeClr val="accent2"/>
          </a:lnRef>
          <a:fillRef idx="0">
            <a:schemeClr val="accent2"/>
          </a:fillRef>
          <a:effectRef idx="0">
            <a:schemeClr val="accent2"/>
          </a:effectRef>
          <a:fontRef idx="minor">
            <a:schemeClr val="tx1"/>
          </a:fontRef>
        </p:style>
      </p:cxnSp>
      <p:sp>
        <p:nvSpPr>
          <p:cNvPr id="16" name="TextBox 15">
            <a:extLst>
              <a:ext uri="{FF2B5EF4-FFF2-40B4-BE49-F238E27FC236}">
                <a16:creationId xmlns:a16="http://schemas.microsoft.com/office/drawing/2014/main" id="{6DF892F7-A40A-9AD7-AADA-BE7A43826537}"/>
              </a:ext>
            </a:extLst>
          </p:cNvPr>
          <p:cNvSpPr txBox="1"/>
          <p:nvPr/>
        </p:nvSpPr>
        <p:spPr>
          <a:xfrm>
            <a:off x="6568441" y="4287799"/>
            <a:ext cx="2799806" cy="369332"/>
          </a:xfrm>
          <a:prstGeom prst="rect">
            <a:avLst/>
          </a:prstGeom>
          <a:noFill/>
        </p:spPr>
        <p:txBody>
          <a:bodyPr wrap="square" rtlCol="0">
            <a:spAutoFit/>
          </a:bodyPr>
          <a:lstStyle/>
          <a:p>
            <a:r>
              <a:rPr lang="en-US" b="1" dirty="0"/>
              <a:t>Intra-block parallelism</a:t>
            </a:r>
          </a:p>
        </p:txBody>
      </p:sp>
    </p:spTree>
    <p:extLst>
      <p:ext uri="{BB962C8B-B14F-4D97-AF65-F5344CB8AC3E}">
        <p14:creationId xmlns:p14="http://schemas.microsoft.com/office/powerpoint/2010/main" val="3829574705"/>
      </p:ext>
    </p:extLst>
  </p:cSld>
  <p:clrMapOvr>
    <a:masterClrMapping/>
  </p:clrMapOvr>
  <p:transition spd="slow">
    <p:randomBar dir="ver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A077C-A6A7-4CF1-4A91-3EB157A7E092}"/>
              </a:ext>
            </a:extLst>
          </p:cNvPr>
          <p:cNvSpPr>
            <a:spLocks noGrp="1"/>
          </p:cNvSpPr>
          <p:nvPr>
            <p:ph type="title"/>
          </p:nvPr>
        </p:nvSpPr>
        <p:spPr/>
        <p:txBody>
          <a:bodyPr/>
          <a:lstStyle/>
          <a:p>
            <a:r>
              <a:rPr lang="en-US" dirty="0"/>
              <a:t>OMP Target Teams Loop</a:t>
            </a:r>
          </a:p>
        </p:txBody>
      </p:sp>
      <p:sp>
        <p:nvSpPr>
          <p:cNvPr id="3" name="Content Placeholder 2">
            <a:extLst>
              <a:ext uri="{FF2B5EF4-FFF2-40B4-BE49-F238E27FC236}">
                <a16:creationId xmlns:a16="http://schemas.microsoft.com/office/drawing/2014/main" id="{CE9A5739-B42E-092C-D70D-1D83364A3323}"/>
              </a:ext>
            </a:extLst>
          </p:cNvPr>
          <p:cNvSpPr>
            <a:spLocks noGrp="1"/>
          </p:cNvSpPr>
          <p:nvPr>
            <p:ph idx="1"/>
          </p:nvPr>
        </p:nvSpPr>
        <p:spPr/>
        <p:txBody>
          <a:bodyPr/>
          <a:lstStyle/>
          <a:p>
            <a:pPr marL="45720" indent="0">
              <a:buNone/>
            </a:pPr>
            <a:endParaRPr lang="en-US" dirty="0"/>
          </a:p>
          <a:p>
            <a:pPr marL="45720" indent="0">
              <a:buNone/>
            </a:pPr>
            <a:r>
              <a:rPr lang="en-US" b="1" i="1" dirty="0">
                <a:solidFill>
                  <a:schemeClr val="tx1"/>
                </a:solidFill>
              </a:rPr>
              <a:t>#pragma </a:t>
            </a:r>
            <a:r>
              <a:rPr lang="en-US" b="1" i="1" dirty="0" err="1">
                <a:solidFill>
                  <a:schemeClr val="tx1"/>
                </a:solidFill>
              </a:rPr>
              <a:t>omp</a:t>
            </a:r>
            <a:r>
              <a:rPr lang="en-US" b="1" i="1" dirty="0">
                <a:solidFill>
                  <a:schemeClr val="tx1"/>
                </a:solidFill>
              </a:rPr>
              <a:t> target teams loop [clause[ [,] clause] ... ] new-line </a:t>
            </a:r>
          </a:p>
          <a:p>
            <a:pPr marL="45720" indent="0">
              <a:buNone/>
            </a:pPr>
            <a:r>
              <a:rPr lang="en-US" b="1" dirty="0">
                <a:solidFill>
                  <a:schemeClr val="tx1"/>
                </a:solidFill>
              </a:rPr>
              <a:t>the loop will be parallelized across multiple teams of threads, and each team will execute a portion of the loop iterations.</a:t>
            </a:r>
          </a:p>
        </p:txBody>
      </p:sp>
      <p:sp>
        <p:nvSpPr>
          <p:cNvPr id="4" name="Rectangle 3">
            <a:extLst>
              <a:ext uri="{FF2B5EF4-FFF2-40B4-BE49-F238E27FC236}">
                <a16:creationId xmlns:a16="http://schemas.microsoft.com/office/drawing/2014/main" id="{55AEA2BC-2EE7-54B3-9AC0-40BEAA8DBDED}"/>
              </a:ext>
            </a:extLst>
          </p:cNvPr>
          <p:cNvSpPr/>
          <p:nvPr/>
        </p:nvSpPr>
        <p:spPr>
          <a:xfrm>
            <a:off x="3969784" y="4076700"/>
            <a:ext cx="4010297" cy="173736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chemeClr val="tx1"/>
              </a:solidFill>
            </a:endParaRPr>
          </a:p>
          <a:p>
            <a:r>
              <a:rPr lang="en-US" dirty="0">
                <a:solidFill>
                  <a:schemeClr val="tx1"/>
                </a:solidFill>
              </a:rPr>
              <a:t>#pragma </a:t>
            </a:r>
            <a:r>
              <a:rPr lang="en-US" dirty="0" err="1">
                <a:solidFill>
                  <a:schemeClr val="tx1"/>
                </a:solidFill>
              </a:rPr>
              <a:t>omp</a:t>
            </a:r>
            <a:r>
              <a:rPr lang="en-US" dirty="0">
                <a:solidFill>
                  <a:schemeClr val="tx1"/>
                </a:solidFill>
              </a:rPr>
              <a:t> target teams loop</a:t>
            </a:r>
          </a:p>
          <a:p>
            <a:r>
              <a:rPr lang="en-US" dirty="0">
                <a:solidFill>
                  <a:schemeClr val="tx1"/>
                </a:solidFill>
              </a:rPr>
              <a:t>for (int </a:t>
            </a:r>
            <a:r>
              <a:rPr lang="en-US" dirty="0" err="1">
                <a:solidFill>
                  <a:schemeClr val="tx1"/>
                </a:solidFill>
              </a:rPr>
              <a:t>i</a:t>
            </a:r>
            <a:r>
              <a:rPr lang="en-US" dirty="0">
                <a:solidFill>
                  <a:schemeClr val="tx1"/>
                </a:solidFill>
              </a:rPr>
              <a:t> = 0; </a:t>
            </a:r>
            <a:r>
              <a:rPr lang="en-US" dirty="0" err="1">
                <a:solidFill>
                  <a:schemeClr val="tx1"/>
                </a:solidFill>
              </a:rPr>
              <a:t>i</a:t>
            </a:r>
            <a:r>
              <a:rPr lang="en-US" dirty="0">
                <a:solidFill>
                  <a:schemeClr val="tx1"/>
                </a:solidFill>
              </a:rPr>
              <a:t> &lt; 10; </a:t>
            </a:r>
            <a:r>
              <a:rPr lang="en-US" dirty="0" err="1">
                <a:solidFill>
                  <a:schemeClr val="tx1"/>
                </a:solidFill>
              </a:rPr>
              <a:t>i</a:t>
            </a:r>
            <a:r>
              <a:rPr lang="en-US" dirty="0">
                <a:solidFill>
                  <a:schemeClr val="tx1"/>
                </a:solidFill>
              </a:rPr>
              <a:t>++) {</a:t>
            </a:r>
          </a:p>
          <a:p>
            <a:r>
              <a:rPr lang="en-US" dirty="0">
                <a:solidFill>
                  <a:schemeClr val="tx1"/>
                </a:solidFill>
              </a:rPr>
              <a:t>    // Loop body</a:t>
            </a:r>
          </a:p>
          <a:p>
            <a:r>
              <a:rPr lang="en-US" dirty="0">
                <a:solidFill>
                  <a:schemeClr val="tx1"/>
                </a:solidFill>
              </a:rPr>
              <a:t>}</a:t>
            </a:r>
          </a:p>
        </p:txBody>
      </p:sp>
    </p:spTree>
    <p:extLst>
      <p:ext uri="{BB962C8B-B14F-4D97-AF65-F5344CB8AC3E}">
        <p14:creationId xmlns:p14="http://schemas.microsoft.com/office/powerpoint/2010/main" val="577443186"/>
      </p:ext>
    </p:extLst>
  </p:cSld>
  <p:clrMapOvr>
    <a:masterClrMapping/>
  </p:clrMapOvr>
  <p:transition spd="slow">
    <p:randomBar dir="ver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4D36E-E0A1-D583-61D8-5B8584FBABA8}"/>
              </a:ext>
            </a:extLst>
          </p:cNvPr>
          <p:cNvSpPr>
            <a:spLocks noGrp="1"/>
          </p:cNvSpPr>
          <p:nvPr>
            <p:ph type="title"/>
          </p:nvPr>
        </p:nvSpPr>
        <p:spPr/>
        <p:txBody>
          <a:bodyPr/>
          <a:lstStyle/>
          <a:p>
            <a:r>
              <a:rPr lang="en-US" b="0" i="0" dirty="0">
                <a:effectLst/>
                <a:latin typeface="Söhne"/>
              </a:rPr>
              <a:t>OMP Declare Target</a:t>
            </a:r>
            <a:endParaRPr lang="en-US" dirty="0"/>
          </a:p>
        </p:txBody>
      </p:sp>
      <p:sp>
        <p:nvSpPr>
          <p:cNvPr id="3" name="Content Placeholder 2">
            <a:extLst>
              <a:ext uri="{FF2B5EF4-FFF2-40B4-BE49-F238E27FC236}">
                <a16:creationId xmlns:a16="http://schemas.microsoft.com/office/drawing/2014/main" id="{413135DF-480E-4D8E-8C44-63EA8D368ACD}"/>
              </a:ext>
            </a:extLst>
          </p:cNvPr>
          <p:cNvSpPr>
            <a:spLocks noGrp="1"/>
          </p:cNvSpPr>
          <p:nvPr>
            <p:ph idx="1"/>
          </p:nvPr>
        </p:nvSpPr>
        <p:spPr>
          <a:xfrm>
            <a:off x="1143000" y="1894114"/>
            <a:ext cx="9872871" cy="4038600"/>
          </a:xfrm>
        </p:spPr>
        <p:txBody>
          <a:bodyPr/>
          <a:lstStyle/>
          <a:p>
            <a:pPr marL="45720" indent="0">
              <a:buNone/>
            </a:pPr>
            <a:r>
              <a:rPr lang="en-US" b="0" i="0" dirty="0">
                <a:solidFill>
                  <a:srgbClr val="000000"/>
                </a:solidFill>
                <a:effectLst/>
                <a:latin typeface="Roboto" panose="02000000000000000000" pitchFamily="2" charset="0"/>
              </a:rPr>
              <a:t>Creates a device-specific version of a function that can be called from a target region. Any of the declared functions that appear between the </a:t>
            </a:r>
            <a:r>
              <a:rPr lang="en-US" b="0" i="1" dirty="0" err="1">
                <a:solidFill>
                  <a:srgbClr val="000000"/>
                </a:solidFill>
                <a:effectLst/>
                <a:latin typeface="Roboto" panose="02000000000000000000" pitchFamily="2" charset="0"/>
              </a:rPr>
              <a:t>omp</a:t>
            </a:r>
            <a:r>
              <a:rPr lang="en-US" b="0" i="1" dirty="0">
                <a:solidFill>
                  <a:srgbClr val="000000"/>
                </a:solidFill>
                <a:effectLst/>
                <a:latin typeface="Roboto" panose="02000000000000000000" pitchFamily="2" charset="0"/>
              </a:rPr>
              <a:t> declare target pragma</a:t>
            </a:r>
            <a:r>
              <a:rPr lang="en-US" b="0" i="0" dirty="0">
                <a:solidFill>
                  <a:srgbClr val="000000"/>
                </a:solidFill>
                <a:effectLst/>
                <a:latin typeface="Roboto" panose="02000000000000000000" pitchFamily="2" charset="0"/>
              </a:rPr>
              <a:t> statement can be used inside a target region that executes on the device.</a:t>
            </a:r>
          </a:p>
          <a:p>
            <a:pPr marL="45720" indent="0">
              <a:buNone/>
            </a:pPr>
            <a:endParaRPr lang="en-US" dirty="0"/>
          </a:p>
        </p:txBody>
      </p:sp>
      <p:sp>
        <p:nvSpPr>
          <p:cNvPr id="4" name="Rectangle 3">
            <a:extLst>
              <a:ext uri="{FF2B5EF4-FFF2-40B4-BE49-F238E27FC236}">
                <a16:creationId xmlns:a16="http://schemas.microsoft.com/office/drawing/2014/main" id="{0E58B9A7-F6BA-CC40-4543-68BC7680EEEB}"/>
              </a:ext>
            </a:extLst>
          </p:cNvPr>
          <p:cNvSpPr/>
          <p:nvPr/>
        </p:nvSpPr>
        <p:spPr>
          <a:xfrm>
            <a:off x="1724296" y="3322320"/>
            <a:ext cx="7328263" cy="29718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ysClr val="windowText" lastClr="000000"/>
              </a:solidFill>
            </a:endParaRPr>
          </a:p>
          <a:p>
            <a:r>
              <a:rPr lang="en-US" dirty="0">
                <a:solidFill>
                  <a:sysClr val="windowText" lastClr="000000"/>
                </a:solidFill>
              </a:rPr>
              <a:t>#pragma </a:t>
            </a:r>
            <a:r>
              <a:rPr lang="en-US" dirty="0" err="1">
                <a:solidFill>
                  <a:sysClr val="windowText" lastClr="000000"/>
                </a:solidFill>
              </a:rPr>
              <a:t>omp</a:t>
            </a:r>
            <a:r>
              <a:rPr lang="en-US" dirty="0">
                <a:solidFill>
                  <a:sysClr val="windowText" lastClr="000000"/>
                </a:solidFill>
              </a:rPr>
              <a:t> declare target</a:t>
            </a:r>
          </a:p>
          <a:p>
            <a:r>
              <a:rPr lang="en-US" dirty="0">
                <a:solidFill>
                  <a:sysClr val="windowText" lastClr="000000"/>
                </a:solidFill>
              </a:rPr>
              <a:t>  int </a:t>
            </a:r>
            <a:r>
              <a:rPr lang="en-US" dirty="0" err="1">
                <a:solidFill>
                  <a:sysClr val="windowText" lastClr="000000"/>
                </a:solidFill>
              </a:rPr>
              <a:t>FirstFunction</a:t>
            </a:r>
            <a:r>
              <a:rPr lang="en-US" dirty="0">
                <a:solidFill>
                  <a:sysClr val="windowText" lastClr="000000"/>
                </a:solidFill>
              </a:rPr>
              <a:t>(int a);</a:t>
            </a:r>
          </a:p>
          <a:p>
            <a:r>
              <a:rPr lang="en-US" dirty="0">
                <a:solidFill>
                  <a:sysClr val="windowText" lastClr="000000"/>
                </a:solidFill>
              </a:rPr>
              <a:t>  int </a:t>
            </a:r>
            <a:r>
              <a:rPr lang="en-US" dirty="0" err="1">
                <a:solidFill>
                  <a:sysClr val="windowText" lastClr="000000"/>
                </a:solidFill>
              </a:rPr>
              <a:t>SecondFunction</a:t>
            </a:r>
            <a:r>
              <a:rPr lang="en-US" dirty="0">
                <a:solidFill>
                  <a:sysClr val="windowText" lastClr="000000"/>
                </a:solidFill>
              </a:rPr>
              <a:t>(int a);</a:t>
            </a:r>
          </a:p>
          <a:p>
            <a:r>
              <a:rPr lang="en-US" dirty="0">
                <a:solidFill>
                  <a:sysClr val="windowText" lastClr="000000"/>
                </a:solidFill>
              </a:rPr>
              <a:t>#pragma </a:t>
            </a:r>
            <a:r>
              <a:rPr lang="en-US" dirty="0" err="1">
                <a:solidFill>
                  <a:sysClr val="windowText" lastClr="000000"/>
                </a:solidFill>
              </a:rPr>
              <a:t>omp</a:t>
            </a:r>
            <a:r>
              <a:rPr lang="en-US" dirty="0">
                <a:solidFill>
                  <a:sysClr val="windowText" lastClr="000000"/>
                </a:solidFill>
              </a:rPr>
              <a:t> end declare target</a:t>
            </a:r>
          </a:p>
          <a:p>
            <a:r>
              <a:rPr lang="en-US" dirty="0">
                <a:solidFill>
                  <a:sysClr val="windowText" lastClr="000000"/>
                </a:solidFill>
              </a:rPr>
              <a:t>  ...</a:t>
            </a:r>
          </a:p>
          <a:p>
            <a:r>
              <a:rPr lang="en-US" dirty="0">
                <a:solidFill>
                  <a:sysClr val="windowText" lastClr="000000"/>
                </a:solidFill>
              </a:rPr>
              <a:t>#pragma </a:t>
            </a:r>
            <a:r>
              <a:rPr lang="en-US" dirty="0" err="1">
                <a:solidFill>
                  <a:sysClr val="windowText" lastClr="000000"/>
                </a:solidFill>
              </a:rPr>
              <a:t>omp</a:t>
            </a:r>
            <a:r>
              <a:rPr lang="en-US" dirty="0">
                <a:solidFill>
                  <a:sysClr val="windowText" lastClr="000000"/>
                </a:solidFill>
              </a:rPr>
              <a:t> target {</a:t>
            </a:r>
          </a:p>
          <a:p>
            <a:r>
              <a:rPr lang="en-US" dirty="0">
                <a:solidFill>
                  <a:sysClr val="windowText" lastClr="000000"/>
                </a:solidFill>
              </a:rPr>
              <a:t>  ...</a:t>
            </a:r>
          </a:p>
          <a:p>
            <a:r>
              <a:rPr lang="en-US" dirty="0">
                <a:solidFill>
                  <a:sysClr val="windowText" lastClr="000000"/>
                </a:solidFill>
              </a:rPr>
              <a:t>  x = </a:t>
            </a:r>
            <a:r>
              <a:rPr lang="en-US" dirty="0" err="1">
                <a:solidFill>
                  <a:sysClr val="windowText" lastClr="000000"/>
                </a:solidFill>
              </a:rPr>
              <a:t>FirstFunction</a:t>
            </a:r>
            <a:r>
              <a:rPr lang="en-US" dirty="0">
                <a:solidFill>
                  <a:sysClr val="windowText" lastClr="000000"/>
                </a:solidFill>
              </a:rPr>
              <a:t>(a) * </a:t>
            </a:r>
            <a:r>
              <a:rPr lang="en-US" dirty="0" err="1">
                <a:solidFill>
                  <a:sysClr val="windowText" lastClr="000000"/>
                </a:solidFill>
              </a:rPr>
              <a:t>SecondFunction</a:t>
            </a:r>
            <a:r>
              <a:rPr lang="en-US" dirty="0">
                <a:solidFill>
                  <a:sysClr val="windowText" lastClr="000000"/>
                </a:solidFill>
              </a:rPr>
              <a:t>(a);</a:t>
            </a:r>
          </a:p>
          <a:p>
            <a:r>
              <a:rPr lang="en-US" dirty="0">
                <a:solidFill>
                  <a:sysClr val="windowText" lastClr="000000"/>
                </a:solidFill>
              </a:rPr>
              <a:t>  ...</a:t>
            </a:r>
          </a:p>
          <a:p>
            <a:r>
              <a:rPr lang="en-US" dirty="0">
                <a:solidFill>
                  <a:sysClr val="windowText" lastClr="000000"/>
                </a:solidFill>
              </a:rPr>
              <a:t>}</a:t>
            </a:r>
          </a:p>
        </p:txBody>
      </p:sp>
    </p:spTree>
    <p:extLst>
      <p:ext uri="{BB962C8B-B14F-4D97-AF65-F5344CB8AC3E}">
        <p14:creationId xmlns:p14="http://schemas.microsoft.com/office/powerpoint/2010/main" val="1469505517"/>
      </p:ext>
    </p:extLst>
  </p:cSld>
  <p:clrMapOvr>
    <a:masterClrMapping/>
  </p:clrMapOvr>
  <p:transition spd="slow">
    <p:randomBar dir="ver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2EC52-2994-304F-90BE-A0A51C42E0A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62379D8-ABD4-4B6A-29C5-ABD5ABD92889}"/>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3DAEED93-2676-F5AF-B5A4-272B23B3B7FE}"/>
              </a:ext>
            </a:extLst>
          </p:cNvPr>
          <p:cNvPicPr>
            <a:picLocks noChangeAspect="1"/>
          </p:cNvPicPr>
          <p:nvPr/>
        </p:nvPicPr>
        <p:blipFill rotWithShape="1">
          <a:blip r:embed="rId2">
            <a:extLst>
              <a:ext uri="{BEBA8EAE-BF5A-486C-A8C5-ECC9F3942E4B}">
                <a14:imgProps xmlns:a14="http://schemas.microsoft.com/office/drawing/2010/main">
                  <a14:imgLayer r:embed="rId3">
                    <a14:imgEffect>
                      <a14:brightnessContrast bright="20000" contrast="-40000"/>
                    </a14:imgEffect>
                  </a14:imgLayer>
                </a14:imgProps>
              </a:ext>
            </a:extLst>
          </a:blip>
          <a:srcRect b="18357"/>
          <a:stretch/>
        </p:blipFill>
        <p:spPr>
          <a:xfrm>
            <a:off x="417943" y="1205184"/>
            <a:ext cx="11356113" cy="3686857"/>
          </a:xfrm>
          <a:prstGeom prst="rect">
            <a:avLst/>
          </a:prstGeom>
        </p:spPr>
      </p:pic>
      <mc:AlternateContent xmlns:mc="http://schemas.openxmlformats.org/markup-compatibility/2006">
        <mc:Choice xmlns:p14="http://schemas.microsoft.com/office/powerpoint/2010/main" Requires="p14">
          <p:contentPart p14:bwMode="auto" r:id="rId4">
            <p14:nvContentPartPr>
              <p14:cNvPr id="5" name="Ink 4">
                <a:extLst>
                  <a:ext uri="{FF2B5EF4-FFF2-40B4-BE49-F238E27FC236}">
                    <a16:creationId xmlns:a16="http://schemas.microsoft.com/office/drawing/2014/main" id="{CF1448FF-C4A3-49CF-D527-71B7E8CCFE10}"/>
                  </a:ext>
                </a:extLst>
              </p14:cNvPr>
              <p14:cNvContentPartPr/>
              <p14:nvPr/>
            </p14:nvContentPartPr>
            <p14:xfrm>
              <a:off x="9200623" y="4727109"/>
              <a:ext cx="1433160" cy="226080"/>
            </p14:xfrm>
          </p:contentPart>
        </mc:Choice>
        <mc:Fallback>
          <p:pic>
            <p:nvPicPr>
              <p:cNvPr id="5" name="Ink 4">
                <a:extLst>
                  <a:ext uri="{FF2B5EF4-FFF2-40B4-BE49-F238E27FC236}">
                    <a16:creationId xmlns:a16="http://schemas.microsoft.com/office/drawing/2014/main" id="{CF1448FF-C4A3-49CF-D527-71B7E8CCFE10}"/>
                  </a:ext>
                </a:extLst>
              </p:cNvPr>
              <p:cNvPicPr/>
              <p:nvPr/>
            </p:nvPicPr>
            <p:blipFill>
              <a:blip r:embed="rId5"/>
              <a:stretch>
                <a:fillRect/>
              </a:stretch>
            </p:blipFill>
            <p:spPr>
              <a:xfrm>
                <a:off x="9191983" y="4718469"/>
                <a:ext cx="1450800" cy="243720"/>
              </a:xfrm>
              <a:prstGeom prst="rect">
                <a:avLst/>
              </a:prstGeom>
            </p:spPr>
          </p:pic>
        </mc:Fallback>
      </mc:AlternateContent>
    </p:spTree>
    <p:extLst>
      <p:ext uri="{BB962C8B-B14F-4D97-AF65-F5344CB8AC3E}">
        <p14:creationId xmlns:p14="http://schemas.microsoft.com/office/powerpoint/2010/main" val="3448979676"/>
      </p:ext>
    </p:extLst>
  </p:cSld>
  <p:clrMapOvr>
    <a:masterClrMapping/>
  </p:clrMapOvr>
  <p:transition spd="slow">
    <p:randomBar dir="vert"/>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D2068-A360-5CE0-D242-1F1794ACF000}"/>
              </a:ext>
            </a:extLst>
          </p:cNvPr>
          <p:cNvSpPr>
            <a:spLocks noGrp="1"/>
          </p:cNvSpPr>
          <p:nvPr>
            <p:ph type="title"/>
          </p:nvPr>
        </p:nvSpPr>
        <p:spPr>
          <a:xfrm>
            <a:off x="1038498" y="2750820"/>
            <a:ext cx="9875520" cy="1356360"/>
          </a:xfrm>
        </p:spPr>
        <p:txBody>
          <a:bodyPr/>
          <a:lstStyle/>
          <a:p>
            <a:r>
              <a:rPr lang="en-US" b="1" dirty="0"/>
              <a:t>Any question about target directive ?</a:t>
            </a:r>
          </a:p>
        </p:txBody>
      </p:sp>
    </p:spTree>
    <p:extLst>
      <p:ext uri="{BB962C8B-B14F-4D97-AF65-F5344CB8AC3E}">
        <p14:creationId xmlns:p14="http://schemas.microsoft.com/office/powerpoint/2010/main" val="3605501258"/>
      </p:ext>
    </p:extLst>
  </p:cSld>
  <p:clrMapOvr>
    <a:masterClrMapping/>
  </p:clrMapOvr>
  <p:transition spd="slow">
    <p:randomBar dir="vert"/>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10C22-6D8F-9622-1F8D-F6D034CA2339}"/>
              </a:ext>
            </a:extLst>
          </p:cNvPr>
          <p:cNvSpPr>
            <a:spLocks noGrp="1"/>
          </p:cNvSpPr>
          <p:nvPr>
            <p:ph type="title"/>
          </p:nvPr>
        </p:nvSpPr>
        <p:spPr/>
        <p:txBody>
          <a:bodyPr/>
          <a:lstStyle/>
          <a:p>
            <a:r>
              <a:rPr lang="en-US" dirty="0">
                <a:latin typeface="Söhne"/>
              </a:rPr>
              <a:t>OpenMP SIMD</a:t>
            </a:r>
            <a:endParaRPr lang="en-US" dirty="0"/>
          </a:p>
        </p:txBody>
      </p:sp>
      <p:sp>
        <p:nvSpPr>
          <p:cNvPr id="3" name="Content Placeholder 2">
            <a:extLst>
              <a:ext uri="{FF2B5EF4-FFF2-40B4-BE49-F238E27FC236}">
                <a16:creationId xmlns:a16="http://schemas.microsoft.com/office/drawing/2014/main" id="{AF93BE23-9415-474B-1F75-DF737E76D31C}"/>
              </a:ext>
            </a:extLst>
          </p:cNvPr>
          <p:cNvSpPr>
            <a:spLocks noGrp="1"/>
          </p:cNvSpPr>
          <p:nvPr>
            <p:ph idx="1"/>
          </p:nvPr>
        </p:nvSpPr>
        <p:spPr/>
        <p:txBody>
          <a:bodyPr/>
          <a:lstStyle/>
          <a:p>
            <a:pPr marL="45720" indent="0">
              <a:buNone/>
            </a:pPr>
            <a:r>
              <a:rPr lang="en-US" dirty="0">
                <a:solidFill>
                  <a:schemeClr val="tx1"/>
                </a:solidFill>
              </a:rPr>
              <a:t>SIMD (Single Instruction Multiple Data) is a parallel processing technique that allows a single instruction to be executed on multiple data elements simultaneously. </a:t>
            </a:r>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D4DC7C3F-9E5C-7CD4-9F60-406EE9C6311C}"/>
                  </a:ext>
                </a:extLst>
              </p14:cNvPr>
              <p14:cNvContentPartPr/>
              <p14:nvPr/>
            </p14:nvContentPartPr>
            <p14:xfrm>
              <a:off x="5538343" y="1815429"/>
              <a:ext cx="360" cy="360"/>
            </p14:xfrm>
          </p:contentPart>
        </mc:Choice>
        <mc:Fallback>
          <p:pic>
            <p:nvPicPr>
              <p:cNvPr id="4" name="Ink 3">
                <a:extLst>
                  <a:ext uri="{FF2B5EF4-FFF2-40B4-BE49-F238E27FC236}">
                    <a16:creationId xmlns:a16="http://schemas.microsoft.com/office/drawing/2014/main" id="{D4DC7C3F-9E5C-7CD4-9F60-406EE9C6311C}"/>
                  </a:ext>
                </a:extLst>
              </p:cNvPr>
              <p:cNvPicPr/>
              <p:nvPr/>
            </p:nvPicPr>
            <p:blipFill>
              <a:blip r:embed="rId3"/>
              <a:stretch>
                <a:fillRect/>
              </a:stretch>
            </p:blipFill>
            <p:spPr>
              <a:xfrm>
                <a:off x="5529703" y="1806429"/>
                <a:ext cx="18000" cy="18000"/>
              </a:xfrm>
              <a:prstGeom prst="rect">
                <a:avLst/>
              </a:prstGeom>
            </p:spPr>
          </p:pic>
        </mc:Fallback>
      </mc:AlternateContent>
      <p:pic>
        <p:nvPicPr>
          <p:cNvPr id="6" name="Picture 5">
            <a:extLst>
              <a:ext uri="{FF2B5EF4-FFF2-40B4-BE49-F238E27FC236}">
                <a16:creationId xmlns:a16="http://schemas.microsoft.com/office/drawing/2014/main" id="{ECE768A0-13C8-815B-F835-42BE59E4EC62}"/>
              </a:ext>
            </a:extLst>
          </p:cNvPr>
          <p:cNvPicPr>
            <a:picLocks noChangeAspect="1"/>
          </p:cNvPicPr>
          <p:nvPr/>
        </p:nvPicPr>
        <p:blipFill>
          <a:blip r:embed="rId4"/>
          <a:stretch>
            <a:fillRect/>
          </a:stretch>
        </p:blipFill>
        <p:spPr>
          <a:xfrm>
            <a:off x="6631577" y="3156167"/>
            <a:ext cx="3612561" cy="3092233"/>
          </a:xfrm>
          <a:prstGeom prst="rect">
            <a:avLst/>
          </a:prstGeom>
        </p:spPr>
      </p:pic>
      <p:pic>
        <p:nvPicPr>
          <p:cNvPr id="7" name="Picture 6">
            <a:extLst>
              <a:ext uri="{FF2B5EF4-FFF2-40B4-BE49-F238E27FC236}">
                <a16:creationId xmlns:a16="http://schemas.microsoft.com/office/drawing/2014/main" id="{EC63468D-820E-9E10-123F-83BC95EC5259}"/>
              </a:ext>
            </a:extLst>
          </p:cNvPr>
          <p:cNvPicPr>
            <a:picLocks noChangeAspect="1"/>
          </p:cNvPicPr>
          <p:nvPr/>
        </p:nvPicPr>
        <p:blipFill>
          <a:blip r:embed="rId5"/>
          <a:stretch>
            <a:fillRect/>
          </a:stretch>
        </p:blipFill>
        <p:spPr>
          <a:xfrm>
            <a:off x="2081008" y="3156166"/>
            <a:ext cx="3612561" cy="3092233"/>
          </a:xfrm>
          <a:prstGeom prst="rect">
            <a:avLst/>
          </a:prstGeom>
        </p:spPr>
      </p:pic>
    </p:spTree>
    <p:extLst>
      <p:ext uri="{BB962C8B-B14F-4D97-AF65-F5344CB8AC3E}">
        <p14:creationId xmlns:p14="http://schemas.microsoft.com/office/powerpoint/2010/main" val="3833378365"/>
      </p:ext>
    </p:extLst>
  </p:cSld>
  <p:clrMapOvr>
    <a:masterClrMapping/>
  </p:clrMapOvr>
  <p:transition spd="slow">
    <p:randomBar dir="vert"/>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91D2FF-E717-C0BB-88F5-88A26BD7C023}"/>
              </a:ext>
            </a:extLst>
          </p:cNvPr>
          <p:cNvSpPr>
            <a:spLocks noGrp="1"/>
          </p:cNvSpPr>
          <p:nvPr>
            <p:ph type="title"/>
          </p:nvPr>
        </p:nvSpPr>
        <p:spPr/>
        <p:txBody>
          <a:bodyPr/>
          <a:lstStyle/>
          <a:p>
            <a:r>
              <a:rPr lang="en-US" dirty="0">
                <a:latin typeface="Söhne"/>
              </a:rPr>
              <a:t>OpenMP SIMD –(cont.) </a:t>
            </a:r>
            <a:endParaRPr lang="en-US" dirty="0"/>
          </a:p>
        </p:txBody>
      </p:sp>
      <p:pic>
        <p:nvPicPr>
          <p:cNvPr id="4" name="Content Placeholder 3">
            <a:extLst>
              <a:ext uri="{FF2B5EF4-FFF2-40B4-BE49-F238E27FC236}">
                <a16:creationId xmlns:a16="http://schemas.microsoft.com/office/drawing/2014/main" id="{82139AB5-EED6-FD96-692F-E8248049356C}"/>
              </a:ext>
            </a:extLst>
          </p:cNvPr>
          <p:cNvPicPr>
            <a:picLocks noGrp="1" noChangeAspect="1"/>
          </p:cNvPicPr>
          <p:nvPr>
            <p:ph idx="1"/>
          </p:nvPr>
        </p:nvPicPr>
        <p:blipFill>
          <a:blip r:embed="rId2"/>
          <a:stretch>
            <a:fillRect/>
          </a:stretch>
        </p:blipFill>
        <p:spPr>
          <a:xfrm>
            <a:off x="2958703" y="1679369"/>
            <a:ext cx="6274594" cy="4569031"/>
          </a:xfrm>
          <a:prstGeom prst="rect">
            <a:avLst/>
          </a:prstGeom>
        </p:spPr>
      </p:pic>
    </p:spTree>
    <p:extLst>
      <p:ext uri="{BB962C8B-B14F-4D97-AF65-F5344CB8AC3E}">
        <p14:creationId xmlns:p14="http://schemas.microsoft.com/office/powerpoint/2010/main" val="2201605089"/>
      </p:ext>
    </p:extLst>
  </p:cSld>
  <p:clrMapOvr>
    <a:masterClrMapping/>
  </p:clrMapOvr>
  <p:transition spd="slow">
    <p:randomBar dir="vert"/>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91D2FF-E717-C0BB-88F5-88A26BD7C023}"/>
              </a:ext>
            </a:extLst>
          </p:cNvPr>
          <p:cNvSpPr>
            <a:spLocks noGrp="1"/>
          </p:cNvSpPr>
          <p:nvPr>
            <p:ph type="title"/>
          </p:nvPr>
        </p:nvSpPr>
        <p:spPr/>
        <p:txBody>
          <a:bodyPr/>
          <a:lstStyle/>
          <a:p>
            <a:r>
              <a:rPr lang="en-US" dirty="0">
                <a:latin typeface="Söhne"/>
              </a:rPr>
              <a:t>OpenMP SIMD –(cont.) </a:t>
            </a:r>
            <a:endParaRPr lang="en-US" dirty="0"/>
          </a:p>
        </p:txBody>
      </p:sp>
      <p:sp>
        <p:nvSpPr>
          <p:cNvPr id="5" name="Content Placeholder 4">
            <a:extLst>
              <a:ext uri="{FF2B5EF4-FFF2-40B4-BE49-F238E27FC236}">
                <a16:creationId xmlns:a16="http://schemas.microsoft.com/office/drawing/2014/main" id="{DEC5608D-A66F-BF72-9ACE-B2D9B6A17506}"/>
              </a:ext>
            </a:extLst>
          </p:cNvPr>
          <p:cNvSpPr>
            <a:spLocks noGrp="1"/>
          </p:cNvSpPr>
          <p:nvPr>
            <p:ph idx="1"/>
          </p:nvPr>
        </p:nvSpPr>
        <p:spPr/>
        <p:txBody>
          <a:bodyPr/>
          <a:lstStyle/>
          <a:p>
            <a:pPr marL="45720" indent="0">
              <a:buNone/>
            </a:pPr>
            <a:r>
              <a:rPr lang="en-US" i="1" dirty="0">
                <a:solidFill>
                  <a:schemeClr val="tx1"/>
                </a:solidFill>
              </a:rPr>
              <a:t>#pragma </a:t>
            </a:r>
            <a:r>
              <a:rPr lang="en-US" i="1" dirty="0" err="1">
                <a:solidFill>
                  <a:schemeClr val="tx1"/>
                </a:solidFill>
              </a:rPr>
              <a:t>omp</a:t>
            </a:r>
            <a:r>
              <a:rPr lang="en-US" i="1" dirty="0">
                <a:solidFill>
                  <a:schemeClr val="tx1"/>
                </a:solidFill>
              </a:rPr>
              <a:t> </a:t>
            </a:r>
            <a:r>
              <a:rPr lang="en-US" i="1" dirty="0" err="1">
                <a:solidFill>
                  <a:schemeClr val="tx1"/>
                </a:solidFill>
              </a:rPr>
              <a:t>simd</a:t>
            </a:r>
            <a:r>
              <a:rPr lang="en-US" i="1" dirty="0">
                <a:solidFill>
                  <a:schemeClr val="tx1"/>
                </a:solidFill>
              </a:rPr>
              <a:t> [clause[ [,] clause] ... ] new-line </a:t>
            </a:r>
          </a:p>
          <a:p>
            <a:pPr marL="45720" indent="0">
              <a:buNone/>
            </a:pPr>
            <a:r>
              <a:rPr lang="en-US" i="1" dirty="0">
                <a:solidFill>
                  <a:schemeClr val="tx1"/>
                </a:solidFill>
              </a:rPr>
              <a:t>   for-loops</a:t>
            </a:r>
            <a:endParaRPr lang="ar-JO" i="1" dirty="0">
              <a:solidFill>
                <a:schemeClr val="tx1"/>
              </a:solidFill>
            </a:endParaRPr>
          </a:p>
          <a:p>
            <a:pPr marL="45720" indent="0">
              <a:buNone/>
            </a:pPr>
            <a:endParaRPr lang="ar-JO" i="1" dirty="0">
              <a:solidFill>
                <a:schemeClr val="tx1"/>
              </a:solidFill>
            </a:endParaRPr>
          </a:p>
          <a:p>
            <a:pPr marL="45720" indent="0">
              <a:buNone/>
            </a:pPr>
            <a:r>
              <a:rPr lang="en-US" dirty="0">
                <a:solidFill>
                  <a:schemeClr val="tx1"/>
                </a:solidFill>
              </a:rPr>
              <a:t>This</a:t>
            </a:r>
            <a:r>
              <a:rPr lang="en-US" i="1" dirty="0">
                <a:solidFill>
                  <a:schemeClr val="tx1"/>
                </a:solidFill>
              </a:rPr>
              <a:t> </a:t>
            </a:r>
            <a:r>
              <a:rPr lang="en-US" dirty="0">
                <a:solidFill>
                  <a:schemeClr val="tx1"/>
                </a:solidFill>
              </a:rPr>
              <a:t>directive in OpenMP is used to enable vectorization of loops, allowing for efficient execution of loop iterations using SIMD (Single Instruction, Multiple Data) instructions</a:t>
            </a:r>
            <a:r>
              <a:rPr lang="ar-JO" dirty="0">
                <a:solidFill>
                  <a:schemeClr val="tx1"/>
                </a:solidFill>
              </a:rPr>
              <a:t>.</a:t>
            </a:r>
            <a:endParaRPr lang="en-US" dirty="0">
              <a:solidFill>
                <a:schemeClr val="tx1"/>
              </a:solidFill>
            </a:endParaRPr>
          </a:p>
        </p:txBody>
      </p:sp>
    </p:spTree>
    <p:extLst>
      <p:ext uri="{BB962C8B-B14F-4D97-AF65-F5344CB8AC3E}">
        <p14:creationId xmlns:p14="http://schemas.microsoft.com/office/powerpoint/2010/main" val="2113888343"/>
      </p:ext>
    </p:extLst>
  </p:cSld>
  <p:clrMapOvr>
    <a:masterClrMapping/>
  </p:clrMapOvr>
  <p:transition spd="slow">
    <p:randomBar dir="vert"/>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91D2FF-E717-C0BB-88F5-88A26BD7C023}"/>
              </a:ext>
            </a:extLst>
          </p:cNvPr>
          <p:cNvSpPr>
            <a:spLocks noGrp="1"/>
          </p:cNvSpPr>
          <p:nvPr>
            <p:ph type="title"/>
          </p:nvPr>
        </p:nvSpPr>
        <p:spPr/>
        <p:txBody>
          <a:bodyPr/>
          <a:lstStyle/>
          <a:p>
            <a:r>
              <a:rPr lang="en-US" dirty="0">
                <a:latin typeface="Söhne"/>
              </a:rPr>
              <a:t>OpenMP SIMD –(cont.) </a:t>
            </a:r>
            <a:endParaRPr lang="en-US" dirty="0"/>
          </a:p>
        </p:txBody>
      </p:sp>
      <p:sp>
        <p:nvSpPr>
          <p:cNvPr id="4" name="Content Placeholder 3">
            <a:extLst>
              <a:ext uri="{FF2B5EF4-FFF2-40B4-BE49-F238E27FC236}">
                <a16:creationId xmlns:a16="http://schemas.microsoft.com/office/drawing/2014/main" id="{47AD118B-BBDC-3119-5982-C6DFAF7AD43F}"/>
              </a:ext>
            </a:extLst>
          </p:cNvPr>
          <p:cNvSpPr>
            <a:spLocks noGrp="1"/>
          </p:cNvSpPr>
          <p:nvPr>
            <p:ph idx="1"/>
          </p:nvPr>
        </p:nvSpPr>
        <p:spPr>
          <a:xfrm>
            <a:off x="5332295" y="2733402"/>
            <a:ext cx="5686225" cy="2318657"/>
          </a:xfrm>
        </p:spPr>
        <p:txBody>
          <a:bodyPr/>
          <a:lstStyle/>
          <a:p>
            <a:pPr marL="45720" indent="0">
              <a:buNone/>
            </a:pPr>
            <a:r>
              <a:rPr lang="en-US" dirty="0" err="1">
                <a:solidFill>
                  <a:schemeClr val="tx1"/>
                </a:solidFill>
              </a:rPr>
              <a:t>omp</a:t>
            </a:r>
            <a:r>
              <a:rPr lang="en-US" dirty="0">
                <a:solidFill>
                  <a:schemeClr val="tx1"/>
                </a:solidFill>
              </a:rPr>
              <a:t> </a:t>
            </a:r>
            <a:r>
              <a:rPr lang="en-US" dirty="0" err="1">
                <a:solidFill>
                  <a:schemeClr val="tx1"/>
                </a:solidFill>
              </a:rPr>
              <a:t>simd</a:t>
            </a:r>
            <a:r>
              <a:rPr lang="en-US" dirty="0">
                <a:solidFill>
                  <a:schemeClr val="tx1"/>
                </a:solidFill>
              </a:rPr>
              <a:t> directive to vectorize a loop</a:t>
            </a:r>
            <a:r>
              <a:rPr lang="ar-JO" dirty="0">
                <a:solidFill>
                  <a:schemeClr val="tx1"/>
                </a:solidFill>
              </a:rPr>
              <a:t>.</a:t>
            </a:r>
            <a:r>
              <a:rPr lang="en-US" dirty="0">
                <a:solidFill>
                  <a:schemeClr val="tx1"/>
                </a:solidFill>
              </a:rPr>
              <a:t>  In this example (adding vectors) The </a:t>
            </a:r>
            <a:r>
              <a:rPr lang="en-US" dirty="0" err="1">
                <a:solidFill>
                  <a:schemeClr val="tx1"/>
                </a:solidFill>
              </a:rPr>
              <a:t>omp</a:t>
            </a:r>
            <a:r>
              <a:rPr lang="en-US" dirty="0">
                <a:solidFill>
                  <a:schemeClr val="tx1"/>
                </a:solidFill>
              </a:rPr>
              <a:t> </a:t>
            </a:r>
            <a:r>
              <a:rPr lang="en-US" dirty="0" err="1">
                <a:solidFill>
                  <a:schemeClr val="tx1"/>
                </a:solidFill>
              </a:rPr>
              <a:t>simd</a:t>
            </a:r>
            <a:r>
              <a:rPr lang="en-US" dirty="0">
                <a:solidFill>
                  <a:schemeClr val="tx1"/>
                </a:solidFill>
              </a:rPr>
              <a:t> directive instructs the compiler to generate SIMD instructions for the loop</a:t>
            </a:r>
          </a:p>
        </p:txBody>
      </p:sp>
      <p:sp>
        <p:nvSpPr>
          <p:cNvPr id="6" name="Rectangle 5">
            <a:extLst>
              <a:ext uri="{FF2B5EF4-FFF2-40B4-BE49-F238E27FC236}">
                <a16:creationId xmlns:a16="http://schemas.microsoft.com/office/drawing/2014/main" id="{B8A49D21-624C-BD48-A7A0-7C2DAA7BC0F9}"/>
              </a:ext>
            </a:extLst>
          </p:cNvPr>
          <p:cNvSpPr/>
          <p:nvPr/>
        </p:nvSpPr>
        <p:spPr>
          <a:xfrm>
            <a:off x="1299755" y="2575559"/>
            <a:ext cx="3781697" cy="2005149"/>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nn-NO" sz="2000" dirty="0">
                <a:solidFill>
                  <a:sysClr val="windowText" lastClr="000000"/>
                </a:solidFill>
              </a:rPr>
              <a:t>#pragma omp simd</a:t>
            </a:r>
          </a:p>
          <a:p>
            <a:r>
              <a:rPr lang="nn-NO" sz="2000" dirty="0">
                <a:solidFill>
                  <a:sysClr val="windowText" lastClr="000000"/>
                </a:solidFill>
              </a:rPr>
              <a:t>    for (int i = 0; i &lt; n; i++) {</a:t>
            </a:r>
          </a:p>
          <a:p>
            <a:r>
              <a:rPr lang="nn-NO" sz="2000" dirty="0">
                <a:solidFill>
                  <a:sysClr val="windowText" lastClr="000000"/>
                </a:solidFill>
              </a:rPr>
              <a:t>        c[i] = a[i] + b[i];</a:t>
            </a:r>
          </a:p>
          <a:p>
            <a:r>
              <a:rPr lang="nn-NO" sz="2000" dirty="0">
                <a:solidFill>
                  <a:sysClr val="windowText" lastClr="000000"/>
                </a:solidFill>
              </a:rPr>
              <a:t>    }</a:t>
            </a:r>
            <a:endParaRPr lang="en-US" sz="2000" dirty="0">
              <a:solidFill>
                <a:sysClr val="windowText" lastClr="000000"/>
              </a:solidFill>
            </a:endParaRPr>
          </a:p>
        </p:txBody>
      </p:sp>
    </p:spTree>
    <p:extLst>
      <p:ext uri="{BB962C8B-B14F-4D97-AF65-F5344CB8AC3E}">
        <p14:creationId xmlns:p14="http://schemas.microsoft.com/office/powerpoint/2010/main" val="1986959020"/>
      </p:ext>
    </p:extLst>
  </p:cSld>
  <p:clrMapOvr>
    <a:masterClrMapping/>
  </p:clrMapOvr>
  <p:transition spd="slow">
    <p:randomBar dir="ver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E52A6-E285-C397-47C9-8B600CA0E3E1}"/>
              </a:ext>
            </a:extLst>
          </p:cNvPr>
          <p:cNvSpPr>
            <a:spLocks noGrp="1"/>
          </p:cNvSpPr>
          <p:nvPr>
            <p:ph type="title"/>
          </p:nvPr>
        </p:nvSpPr>
        <p:spPr/>
        <p:txBody>
          <a:bodyPr/>
          <a:lstStyle/>
          <a:p>
            <a:r>
              <a:rPr lang="en-US" b="0" i="0" dirty="0">
                <a:solidFill>
                  <a:schemeClr val="tx1"/>
                </a:solidFill>
                <a:effectLst/>
                <a:latin typeface="Söhne"/>
              </a:rPr>
              <a:t>Introduction to OpenMP </a:t>
            </a:r>
            <a:endParaRPr lang="en-US" dirty="0">
              <a:solidFill>
                <a:schemeClr val="tx1"/>
              </a:solidFill>
            </a:endParaRPr>
          </a:p>
        </p:txBody>
      </p:sp>
      <p:sp>
        <p:nvSpPr>
          <p:cNvPr id="3" name="Content Placeholder 2">
            <a:extLst>
              <a:ext uri="{FF2B5EF4-FFF2-40B4-BE49-F238E27FC236}">
                <a16:creationId xmlns:a16="http://schemas.microsoft.com/office/drawing/2014/main" id="{75759606-D9B4-2783-E02F-E193701D0822}"/>
              </a:ext>
            </a:extLst>
          </p:cNvPr>
          <p:cNvSpPr>
            <a:spLocks noGrp="1"/>
          </p:cNvSpPr>
          <p:nvPr>
            <p:ph idx="1"/>
          </p:nvPr>
        </p:nvSpPr>
        <p:spPr>
          <a:xfrm>
            <a:off x="1158240" y="2429693"/>
            <a:ext cx="9875520" cy="2612570"/>
          </a:xfrm>
        </p:spPr>
        <p:txBody>
          <a:bodyPr>
            <a:normAutofit/>
          </a:bodyPr>
          <a:lstStyle/>
          <a:p>
            <a:pPr marL="45720" indent="0">
              <a:buNone/>
            </a:pPr>
            <a:r>
              <a:rPr lang="en-US" sz="2400" b="0" i="0" dirty="0">
                <a:solidFill>
                  <a:srgbClr val="000000"/>
                </a:solidFill>
                <a:effectLst/>
                <a:latin typeface="Roboto" panose="02000000000000000000" pitchFamily="2" charset="0"/>
              </a:rPr>
              <a:t>OpenMP is a widely-used programming model for developing parallel applications on shared-memory systems, such as multi-core CPUs. </a:t>
            </a:r>
          </a:p>
          <a:p>
            <a:pPr marL="45720" indent="0">
              <a:buNone/>
            </a:pPr>
            <a:endParaRPr lang="en-US" sz="2400" dirty="0">
              <a:solidFill>
                <a:srgbClr val="000000"/>
              </a:solidFill>
              <a:latin typeface="Roboto" panose="02000000000000000000" pitchFamily="2" charset="0"/>
            </a:endParaRPr>
          </a:p>
          <a:p>
            <a:pPr marL="45720" indent="0">
              <a:buNone/>
            </a:pPr>
            <a:r>
              <a:rPr lang="en-US" sz="2400" b="0" i="0" dirty="0">
                <a:solidFill>
                  <a:srgbClr val="000000"/>
                </a:solidFill>
                <a:effectLst/>
                <a:latin typeface="Roboto" panose="02000000000000000000" pitchFamily="2" charset="0"/>
              </a:rPr>
              <a:t>It provides a set of compiler directives and library functions that allow programmers to express parallelism in their code without the need for explicit thread management or synchronization.</a:t>
            </a:r>
            <a:endParaRPr lang="en-US" sz="2400" dirty="0"/>
          </a:p>
        </p:txBody>
      </p:sp>
    </p:spTree>
    <p:extLst>
      <p:ext uri="{BB962C8B-B14F-4D97-AF65-F5344CB8AC3E}">
        <p14:creationId xmlns:p14="http://schemas.microsoft.com/office/powerpoint/2010/main" val="2143093764"/>
      </p:ext>
    </p:extLst>
  </p:cSld>
  <p:clrMapOvr>
    <a:masterClrMapping/>
  </p:clrMapOvr>
  <p:transition spd="slow">
    <p:randomBar dir="vert"/>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A3F825E-3382-48DD-02BA-D30B9FD526E2}"/>
              </a:ext>
            </a:extLst>
          </p:cNvPr>
          <p:cNvSpPr>
            <a:spLocks noGrp="1"/>
          </p:cNvSpPr>
          <p:nvPr>
            <p:ph idx="1"/>
          </p:nvPr>
        </p:nvSpPr>
        <p:spPr/>
        <p:txBody>
          <a:bodyPr/>
          <a:lstStyle/>
          <a:p>
            <a:pPr marL="45720" indent="0">
              <a:buNone/>
            </a:pPr>
            <a:r>
              <a:rPr lang="en-US" b="0" i="1" dirty="0">
                <a:solidFill>
                  <a:schemeClr val="tx1"/>
                </a:solidFill>
                <a:effectLst/>
                <a:latin typeface="Söhne Mono"/>
              </a:rPr>
              <a:t>#pragma </a:t>
            </a:r>
            <a:r>
              <a:rPr lang="en-US" b="0" i="1" dirty="0" err="1">
                <a:solidFill>
                  <a:schemeClr val="tx1"/>
                </a:solidFill>
                <a:effectLst/>
                <a:latin typeface="Söhne Mono"/>
              </a:rPr>
              <a:t>omp</a:t>
            </a:r>
            <a:r>
              <a:rPr lang="en-US" b="0" i="1" dirty="0">
                <a:solidFill>
                  <a:schemeClr val="tx1"/>
                </a:solidFill>
                <a:effectLst/>
                <a:latin typeface="Söhne Mono"/>
              </a:rPr>
              <a:t> parallel for </a:t>
            </a:r>
            <a:r>
              <a:rPr lang="en-US" b="0" i="1" dirty="0" err="1">
                <a:solidFill>
                  <a:schemeClr val="tx1"/>
                </a:solidFill>
                <a:effectLst/>
                <a:latin typeface="Söhne Mono"/>
              </a:rPr>
              <a:t>simd</a:t>
            </a:r>
            <a:r>
              <a:rPr lang="en-US" b="0" i="1" dirty="0">
                <a:solidFill>
                  <a:schemeClr val="tx1"/>
                </a:solidFill>
                <a:effectLst/>
                <a:latin typeface="Söhne Mono"/>
              </a:rPr>
              <a:t> [clause[[,] clause] ...] </a:t>
            </a:r>
            <a:br>
              <a:rPr lang="en-US" i="1" dirty="0">
                <a:solidFill>
                  <a:schemeClr val="tx1"/>
                </a:solidFill>
              </a:rPr>
            </a:br>
            <a:endParaRPr lang="ar-JO" i="1" dirty="0">
              <a:solidFill>
                <a:schemeClr val="tx1"/>
              </a:solidFill>
            </a:endParaRPr>
          </a:p>
          <a:p>
            <a:pPr marL="45720" indent="0">
              <a:buNone/>
            </a:pPr>
            <a:r>
              <a:rPr lang="en-US" dirty="0">
                <a:solidFill>
                  <a:schemeClr val="tx1"/>
                </a:solidFill>
              </a:rPr>
              <a:t>This directive combines the benefits of parallelization and vectorization, allowing multiple loop iterations to be executed in parallel on different data elements.</a:t>
            </a:r>
          </a:p>
        </p:txBody>
      </p:sp>
      <p:sp>
        <p:nvSpPr>
          <p:cNvPr id="4" name="Rectangle 1">
            <a:extLst>
              <a:ext uri="{FF2B5EF4-FFF2-40B4-BE49-F238E27FC236}">
                <a16:creationId xmlns:a16="http://schemas.microsoft.com/office/drawing/2014/main" id="{61EEFA62-DE8C-DFEA-A2E0-6E34A2ABEBCD}"/>
              </a:ext>
            </a:extLst>
          </p:cNvPr>
          <p:cNvSpPr>
            <a:spLocks noGrp="1" noChangeArrowheads="1"/>
          </p:cNvSpPr>
          <p:nvPr>
            <p:ph type="title"/>
          </p:nvPr>
        </p:nvSpPr>
        <p:spPr bwMode="auto">
          <a:xfrm>
            <a:off x="1143000" y="721471"/>
            <a:ext cx="5502532" cy="11326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eaLnBrk="1" fontAlgn="base" hangingPunct="1">
              <a:spcAft>
                <a:spcPct val="0"/>
              </a:spcAft>
              <a:buClrTx/>
              <a:buSzTx/>
              <a:tabLst/>
            </a:pPr>
            <a:r>
              <a:rPr lang="en-US" altLang="en-US" dirty="0">
                <a:solidFill>
                  <a:schemeClr val="accent1"/>
                </a:solidFill>
                <a:latin typeface="Söhne"/>
              </a:rPr>
              <a:t>OMP Parallel For SIMD </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dirty="0">
                <a:ln>
                  <a:noFill/>
                </a:ln>
                <a:solidFill>
                  <a:schemeClr val="tx1"/>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4">
            <a:extLst>
              <a:ext uri="{FF2B5EF4-FFF2-40B4-BE49-F238E27FC236}">
                <a16:creationId xmlns:a16="http://schemas.microsoft.com/office/drawing/2014/main" id="{57F5D7F5-3460-51C5-00D5-7795027E6089}"/>
              </a:ext>
            </a:extLst>
          </p:cNvPr>
          <p:cNvSpPr/>
          <p:nvPr/>
        </p:nvSpPr>
        <p:spPr>
          <a:xfrm>
            <a:off x="1711234" y="3984171"/>
            <a:ext cx="3357155" cy="163285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nn-NO" dirty="0">
                <a:solidFill>
                  <a:schemeClr val="tx1"/>
                </a:solidFill>
              </a:rPr>
              <a:t> #pragma omp parallel for simd</a:t>
            </a:r>
          </a:p>
          <a:p>
            <a:r>
              <a:rPr lang="nn-NO" dirty="0">
                <a:solidFill>
                  <a:schemeClr val="tx1"/>
                </a:solidFill>
              </a:rPr>
              <a:t>    for (int i = 0; i &lt; n; i++) {</a:t>
            </a:r>
          </a:p>
          <a:p>
            <a:r>
              <a:rPr lang="nn-NO" dirty="0">
                <a:solidFill>
                  <a:schemeClr val="tx1"/>
                </a:solidFill>
              </a:rPr>
              <a:t>        c[i] = a[i] + b[i];</a:t>
            </a:r>
          </a:p>
          <a:p>
            <a:r>
              <a:rPr lang="nn-NO" dirty="0">
                <a:solidFill>
                  <a:schemeClr val="tx1"/>
                </a:solidFill>
              </a:rPr>
              <a:t>    }</a:t>
            </a:r>
            <a:endParaRPr lang="en-US" dirty="0">
              <a:solidFill>
                <a:schemeClr val="tx1"/>
              </a:solidFill>
            </a:endParaRPr>
          </a:p>
        </p:txBody>
      </p:sp>
      <p:cxnSp>
        <p:nvCxnSpPr>
          <p:cNvPr id="7" name="Straight Arrow Connector 6">
            <a:extLst>
              <a:ext uri="{FF2B5EF4-FFF2-40B4-BE49-F238E27FC236}">
                <a16:creationId xmlns:a16="http://schemas.microsoft.com/office/drawing/2014/main" id="{FC271DBD-65D3-FBF6-99AD-F16FC1B63D56}"/>
              </a:ext>
            </a:extLst>
          </p:cNvPr>
          <p:cNvCxnSpPr>
            <a:stCxn id="5" idx="3"/>
          </p:cNvCxnSpPr>
          <p:nvPr/>
        </p:nvCxnSpPr>
        <p:spPr>
          <a:xfrm flipV="1">
            <a:off x="5068389" y="4663440"/>
            <a:ext cx="1384662" cy="1371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5B395A29-FF9E-1890-3A03-F2607791124D}"/>
              </a:ext>
            </a:extLst>
          </p:cNvPr>
          <p:cNvSpPr txBox="1"/>
          <p:nvPr/>
        </p:nvSpPr>
        <p:spPr>
          <a:xfrm>
            <a:off x="6779832" y="3931920"/>
            <a:ext cx="3700933" cy="1477328"/>
          </a:xfrm>
          <a:prstGeom prst="rect">
            <a:avLst/>
          </a:prstGeom>
          <a:noFill/>
        </p:spPr>
        <p:txBody>
          <a:bodyPr wrap="square" rtlCol="0">
            <a:spAutoFit/>
          </a:bodyPr>
          <a:lstStyle/>
          <a:p>
            <a:r>
              <a:rPr lang="en-US" dirty="0"/>
              <a:t> The </a:t>
            </a:r>
            <a:r>
              <a:rPr lang="en-US" b="1" dirty="0"/>
              <a:t>parallel for </a:t>
            </a:r>
            <a:r>
              <a:rPr lang="en-US" b="1" dirty="0" err="1"/>
              <a:t>simd</a:t>
            </a:r>
            <a:r>
              <a:rPr lang="en-US" b="1" dirty="0"/>
              <a:t> </a:t>
            </a:r>
            <a:r>
              <a:rPr lang="en-US" dirty="0"/>
              <a:t>directive parallelizes the loop and executes multiple iterations in parallel on different data elements using SIMD instructions</a:t>
            </a:r>
            <a:r>
              <a:rPr lang="ar-JO" dirty="0"/>
              <a:t>.</a:t>
            </a:r>
            <a:endParaRPr lang="en-US" dirty="0"/>
          </a:p>
        </p:txBody>
      </p:sp>
    </p:spTree>
    <p:extLst>
      <p:ext uri="{BB962C8B-B14F-4D97-AF65-F5344CB8AC3E}">
        <p14:creationId xmlns:p14="http://schemas.microsoft.com/office/powerpoint/2010/main" val="131674910"/>
      </p:ext>
    </p:extLst>
  </p:cSld>
  <p:clrMapOvr>
    <a:masterClrMapping/>
  </p:clrMapOvr>
  <p:transition spd="slow">
    <p:randomBar dir="vert"/>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EA083-FABC-EA64-1625-445B02A13000}"/>
              </a:ext>
            </a:extLst>
          </p:cNvPr>
          <p:cNvSpPr>
            <a:spLocks noGrp="1"/>
          </p:cNvSpPr>
          <p:nvPr>
            <p:ph type="title"/>
          </p:nvPr>
        </p:nvSpPr>
        <p:spPr/>
        <p:txBody>
          <a:bodyPr/>
          <a:lstStyle/>
          <a:p>
            <a:r>
              <a:rPr lang="en-US" dirty="0"/>
              <a:t>Clauses Used with SIMD</a:t>
            </a:r>
            <a:br>
              <a:rPr lang="ar-JO" dirty="0"/>
            </a:br>
            <a:r>
              <a:rPr lang="en-US" sz="4000" dirty="0" err="1"/>
              <a:t>safelen</a:t>
            </a:r>
            <a:r>
              <a:rPr lang="en-US" sz="4000" dirty="0"/>
              <a:t> clause</a:t>
            </a:r>
            <a:endParaRPr lang="en-US" dirty="0"/>
          </a:p>
        </p:txBody>
      </p:sp>
      <p:sp>
        <p:nvSpPr>
          <p:cNvPr id="3" name="Content Placeholder 2">
            <a:extLst>
              <a:ext uri="{FF2B5EF4-FFF2-40B4-BE49-F238E27FC236}">
                <a16:creationId xmlns:a16="http://schemas.microsoft.com/office/drawing/2014/main" id="{E7F95B53-5CAE-52B9-FDC9-F53236356B0C}"/>
              </a:ext>
            </a:extLst>
          </p:cNvPr>
          <p:cNvSpPr>
            <a:spLocks noGrp="1"/>
          </p:cNvSpPr>
          <p:nvPr>
            <p:ph idx="1"/>
          </p:nvPr>
        </p:nvSpPr>
        <p:spPr>
          <a:xfrm>
            <a:off x="1143000" y="2096589"/>
            <a:ext cx="9872871" cy="4038600"/>
          </a:xfrm>
        </p:spPr>
        <p:txBody>
          <a:bodyPr>
            <a:normAutofit/>
          </a:bodyPr>
          <a:lstStyle/>
          <a:p>
            <a:pPr marL="45720" indent="0">
              <a:buNone/>
            </a:pPr>
            <a:r>
              <a:rPr lang="en-US" dirty="0" err="1">
                <a:solidFill>
                  <a:schemeClr val="tx1"/>
                </a:solidFill>
              </a:rPr>
              <a:t>safelen</a:t>
            </a:r>
            <a:r>
              <a:rPr lang="en-US" dirty="0">
                <a:solidFill>
                  <a:schemeClr val="tx1"/>
                </a:solidFill>
              </a:rPr>
              <a:t> clause:</a:t>
            </a:r>
          </a:p>
          <a:p>
            <a:pPr marL="45720" indent="0">
              <a:buNone/>
            </a:pPr>
            <a:r>
              <a:rPr lang="en-US" dirty="0">
                <a:solidFill>
                  <a:schemeClr val="tx1"/>
                </a:solidFill>
              </a:rPr>
              <a:t>indicates that the loop iterations can be safely executed in parallel using SIMD, assuming a maximum of 4 consecutive iterations. This provides a hint to the compiler about the vectorization feasibility and safety</a:t>
            </a:r>
          </a:p>
          <a:p>
            <a:pPr marL="45720" indent="0">
              <a:buNone/>
            </a:pPr>
            <a:endParaRPr lang="en-US" dirty="0"/>
          </a:p>
        </p:txBody>
      </p:sp>
      <p:sp>
        <p:nvSpPr>
          <p:cNvPr id="4" name="Rectangle 3">
            <a:extLst>
              <a:ext uri="{FF2B5EF4-FFF2-40B4-BE49-F238E27FC236}">
                <a16:creationId xmlns:a16="http://schemas.microsoft.com/office/drawing/2014/main" id="{C7F982B6-3481-A53A-43B7-195602C2CAD2}"/>
              </a:ext>
            </a:extLst>
          </p:cNvPr>
          <p:cNvSpPr/>
          <p:nvPr/>
        </p:nvSpPr>
        <p:spPr>
          <a:xfrm>
            <a:off x="1867988" y="4175760"/>
            <a:ext cx="3958046" cy="1959429"/>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#pragma </a:t>
            </a:r>
            <a:r>
              <a:rPr lang="en-US" dirty="0" err="1">
                <a:solidFill>
                  <a:schemeClr val="tx1"/>
                </a:solidFill>
              </a:rPr>
              <a:t>omp</a:t>
            </a:r>
            <a:r>
              <a:rPr lang="en-US" dirty="0">
                <a:solidFill>
                  <a:schemeClr val="tx1"/>
                </a:solidFill>
              </a:rPr>
              <a:t> </a:t>
            </a:r>
            <a:r>
              <a:rPr lang="en-US" dirty="0" err="1">
                <a:solidFill>
                  <a:schemeClr val="tx1"/>
                </a:solidFill>
              </a:rPr>
              <a:t>simd</a:t>
            </a:r>
            <a:r>
              <a:rPr lang="en-US" dirty="0">
                <a:solidFill>
                  <a:schemeClr val="tx1"/>
                </a:solidFill>
              </a:rPr>
              <a:t> </a:t>
            </a:r>
            <a:r>
              <a:rPr lang="en-US" dirty="0" err="1">
                <a:solidFill>
                  <a:schemeClr val="tx1"/>
                </a:solidFill>
              </a:rPr>
              <a:t>safelen</a:t>
            </a:r>
            <a:r>
              <a:rPr lang="en-US" dirty="0">
                <a:solidFill>
                  <a:schemeClr val="tx1"/>
                </a:solidFill>
              </a:rPr>
              <a:t>(4)</a:t>
            </a:r>
          </a:p>
          <a:p>
            <a:r>
              <a:rPr lang="en-US" dirty="0">
                <a:solidFill>
                  <a:schemeClr val="tx1"/>
                </a:solidFill>
              </a:rPr>
              <a:t>for (int </a:t>
            </a:r>
            <a:r>
              <a:rPr lang="en-US" dirty="0" err="1">
                <a:solidFill>
                  <a:schemeClr val="tx1"/>
                </a:solidFill>
              </a:rPr>
              <a:t>i</a:t>
            </a:r>
            <a:r>
              <a:rPr lang="en-US" dirty="0">
                <a:solidFill>
                  <a:schemeClr val="tx1"/>
                </a:solidFill>
              </a:rPr>
              <a:t> = 0; </a:t>
            </a:r>
            <a:r>
              <a:rPr lang="en-US" dirty="0" err="1">
                <a:solidFill>
                  <a:schemeClr val="tx1"/>
                </a:solidFill>
              </a:rPr>
              <a:t>i</a:t>
            </a:r>
            <a:r>
              <a:rPr lang="en-US" dirty="0">
                <a:solidFill>
                  <a:schemeClr val="tx1"/>
                </a:solidFill>
              </a:rPr>
              <a:t> &lt; N; </a:t>
            </a:r>
            <a:r>
              <a:rPr lang="en-US" dirty="0" err="1">
                <a:solidFill>
                  <a:schemeClr val="tx1"/>
                </a:solidFill>
              </a:rPr>
              <a:t>i</a:t>
            </a:r>
            <a:r>
              <a:rPr lang="en-US" dirty="0">
                <a:solidFill>
                  <a:schemeClr val="tx1"/>
                </a:solidFill>
              </a:rPr>
              <a:t>++) {</a:t>
            </a:r>
          </a:p>
          <a:p>
            <a:r>
              <a:rPr lang="en-US" dirty="0">
                <a:solidFill>
                  <a:schemeClr val="tx1"/>
                </a:solidFill>
              </a:rPr>
              <a:t>    // Loop body</a:t>
            </a:r>
          </a:p>
          <a:p>
            <a:r>
              <a:rPr lang="en-US" dirty="0">
                <a:solidFill>
                  <a:schemeClr val="tx1"/>
                </a:solidFill>
              </a:rPr>
              <a:t>    result[</a:t>
            </a:r>
            <a:r>
              <a:rPr lang="en-US" dirty="0" err="1">
                <a:solidFill>
                  <a:schemeClr val="tx1"/>
                </a:solidFill>
              </a:rPr>
              <a:t>i</a:t>
            </a:r>
            <a:r>
              <a:rPr lang="en-US" dirty="0">
                <a:solidFill>
                  <a:schemeClr val="tx1"/>
                </a:solidFill>
              </a:rPr>
              <a:t>] = array[</a:t>
            </a:r>
            <a:r>
              <a:rPr lang="en-US" dirty="0" err="1">
                <a:solidFill>
                  <a:schemeClr val="tx1"/>
                </a:solidFill>
              </a:rPr>
              <a:t>i</a:t>
            </a:r>
            <a:r>
              <a:rPr lang="en-US" dirty="0">
                <a:solidFill>
                  <a:schemeClr val="tx1"/>
                </a:solidFill>
              </a:rPr>
              <a:t>] + scalar;</a:t>
            </a:r>
          </a:p>
          <a:p>
            <a:r>
              <a:rPr lang="en-US" dirty="0">
                <a:solidFill>
                  <a:schemeClr val="tx1"/>
                </a:solidFill>
              </a:rPr>
              <a:t>}</a:t>
            </a:r>
          </a:p>
        </p:txBody>
      </p:sp>
      <p:cxnSp>
        <p:nvCxnSpPr>
          <p:cNvPr id="6" name="Straight Arrow Connector 5">
            <a:extLst>
              <a:ext uri="{FF2B5EF4-FFF2-40B4-BE49-F238E27FC236}">
                <a16:creationId xmlns:a16="http://schemas.microsoft.com/office/drawing/2014/main" id="{0CA86015-6793-59AF-F4EB-3563D81E85D5}"/>
              </a:ext>
            </a:extLst>
          </p:cNvPr>
          <p:cNvCxnSpPr>
            <a:cxnSpLocks/>
          </p:cNvCxnSpPr>
          <p:nvPr/>
        </p:nvCxnSpPr>
        <p:spPr>
          <a:xfrm flipV="1">
            <a:off x="4781006" y="4467497"/>
            <a:ext cx="2821577" cy="104503"/>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0" name="TextBox 9">
            <a:extLst>
              <a:ext uri="{FF2B5EF4-FFF2-40B4-BE49-F238E27FC236}">
                <a16:creationId xmlns:a16="http://schemas.microsoft.com/office/drawing/2014/main" id="{F01E8B57-C0D1-9A97-D45B-425BEE14362D}"/>
              </a:ext>
            </a:extLst>
          </p:cNvPr>
          <p:cNvSpPr txBox="1"/>
          <p:nvPr/>
        </p:nvSpPr>
        <p:spPr>
          <a:xfrm>
            <a:off x="7602583" y="4250509"/>
            <a:ext cx="3446417" cy="1200329"/>
          </a:xfrm>
          <a:prstGeom prst="rect">
            <a:avLst/>
          </a:prstGeom>
          <a:noFill/>
        </p:spPr>
        <p:txBody>
          <a:bodyPr wrap="square" rtlCol="0">
            <a:spAutoFit/>
          </a:bodyPr>
          <a:lstStyle/>
          <a:p>
            <a:r>
              <a:rPr lang="en-US" dirty="0"/>
              <a:t>The </a:t>
            </a:r>
            <a:r>
              <a:rPr lang="en-US" dirty="0" err="1"/>
              <a:t>safelen</a:t>
            </a:r>
            <a:r>
              <a:rPr lang="en-US" dirty="0"/>
              <a:t>(4) clause specifies that up to 4 consecutive iterations of the loop can be safely executed in parallel using SIMD instructions.</a:t>
            </a:r>
          </a:p>
        </p:txBody>
      </p:sp>
    </p:spTree>
    <p:extLst>
      <p:ext uri="{BB962C8B-B14F-4D97-AF65-F5344CB8AC3E}">
        <p14:creationId xmlns:p14="http://schemas.microsoft.com/office/powerpoint/2010/main" val="140729718"/>
      </p:ext>
    </p:extLst>
  </p:cSld>
  <p:clrMapOvr>
    <a:masterClrMapping/>
  </p:clrMapOvr>
  <p:transition spd="slow">
    <p:randomBar dir="vert"/>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EA083-FABC-EA64-1625-445B02A13000}"/>
              </a:ext>
            </a:extLst>
          </p:cNvPr>
          <p:cNvSpPr>
            <a:spLocks noGrp="1"/>
          </p:cNvSpPr>
          <p:nvPr>
            <p:ph type="title"/>
          </p:nvPr>
        </p:nvSpPr>
        <p:spPr/>
        <p:txBody>
          <a:bodyPr/>
          <a:lstStyle/>
          <a:p>
            <a:r>
              <a:rPr lang="en-US" dirty="0"/>
              <a:t>Clauses Used with SIMD</a:t>
            </a:r>
            <a:br>
              <a:rPr lang="ar-JO" dirty="0"/>
            </a:br>
            <a:r>
              <a:rPr lang="en-US" dirty="0"/>
              <a:t>uniform </a:t>
            </a:r>
            <a:r>
              <a:rPr lang="en-US" sz="4000" dirty="0"/>
              <a:t>clause</a:t>
            </a:r>
            <a:endParaRPr lang="en-US" dirty="0"/>
          </a:p>
        </p:txBody>
      </p:sp>
      <p:sp>
        <p:nvSpPr>
          <p:cNvPr id="3" name="Content Placeholder 2">
            <a:extLst>
              <a:ext uri="{FF2B5EF4-FFF2-40B4-BE49-F238E27FC236}">
                <a16:creationId xmlns:a16="http://schemas.microsoft.com/office/drawing/2014/main" id="{E7F95B53-5CAE-52B9-FDC9-F53236356B0C}"/>
              </a:ext>
            </a:extLst>
          </p:cNvPr>
          <p:cNvSpPr>
            <a:spLocks noGrp="1"/>
          </p:cNvSpPr>
          <p:nvPr>
            <p:ph idx="1"/>
          </p:nvPr>
        </p:nvSpPr>
        <p:spPr>
          <a:xfrm>
            <a:off x="1159564" y="1965960"/>
            <a:ext cx="9872871" cy="4038600"/>
          </a:xfrm>
        </p:spPr>
        <p:txBody>
          <a:bodyPr>
            <a:normAutofit/>
          </a:bodyPr>
          <a:lstStyle/>
          <a:p>
            <a:pPr marL="45720" indent="0">
              <a:buNone/>
            </a:pPr>
            <a:r>
              <a:rPr lang="en-US" dirty="0">
                <a:solidFill>
                  <a:schemeClr val="tx1"/>
                </a:solidFill>
              </a:rPr>
              <a:t>Uniform:</a:t>
            </a:r>
          </a:p>
          <a:p>
            <a:pPr marL="45720" indent="0">
              <a:buNone/>
            </a:pPr>
            <a:r>
              <a:rPr lang="en-US" dirty="0">
                <a:solidFill>
                  <a:schemeClr val="tx1"/>
                </a:solidFill>
              </a:rPr>
              <a:t>clause is used to indicate that a variable used in the loop has a constant value across all iterations of the loop.</a:t>
            </a:r>
          </a:p>
        </p:txBody>
      </p:sp>
      <p:sp>
        <p:nvSpPr>
          <p:cNvPr id="4" name="Rectangle 3">
            <a:extLst>
              <a:ext uri="{FF2B5EF4-FFF2-40B4-BE49-F238E27FC236}">
                <a16:creationId xmlns:a16="http://schemas.microsoft.com/office/drawing/2014/main" id="{C7F982B6-3481-A53A-43B7-195602C2CAD2}"/>
              </a:ext>
            </a:extLst>
          </p:cNvPr>
          <p:cNvSpPr/>
          <p:nvPr/>
        </p:nvSpPr>
        <p:spPr>
          <a:xfrm>
            <a:off x="1502229" y="3985260"/>
            <a:ext cx="4310743" cy="1632856"/>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nn-NO" dirty="0">
                <a:solidFill>
                  <a:schemeClr val="tx1"/>
                </a:solidFill>
              </a:rPr>
              <a:t> #pragma omp simd uniform(scalar)</a:t>
            </a:r>
          </a:p>
          <a:p>
            <a:r>
              <a:rPr lang="nn-NO" dirty="0">
                <a:solidFill>
                  <a:schemeClr val="tx1"/>
                </a:solidFill>
              </a:rPr>
              <a:t>    for (int i = 0; i &lt; N; i++) {</a:t>
            </a:r>
          </a:p>
          <a:p>
            <a:r>
              <a:rPr lang="nn-NO" dirty="0">
                <a:solidFill>
                  <a:schemeClr val="tx1"/>
                </a:solidFill>
              </a:rPr>
              <a:t>        c[i] = a[i] + b[i] + scalar;</a:t>
            </a:r>
          </a:p>
          <a:p>
            <a:r>
              <a:rPr lang="nn-NO" dirty="0">
                <a:solidFill>
                  <a:schemeClr val="tx1"/>
                </a:solidFill>
              </a:rPr>
              <a:t>    }</a:t>
            </a:r>
            <a:endParaRPr lang="en-US" dirty="0">
              <a:solidFill>
                <a:schemeClr val="tx1"/>
              </a:solidFill>
            </a:endParaRPr>
          </a:p>
        </p:txBody>
      </p:sp>
      <p:cxnSp>
        <p:nvCxnSpPr>
          <p:cNvPr id="6" name="Straight Arrow Connector 5">
            <a:extLst>
              <a:ext uri="{FF2B5EF4-FFF2-40B4-BE49-F238E27FC236}">
                <a16:creationId xmlns:a16="http://schemas.microsoft.com/office/drawing/2014/main" id="{0CA86015-6793-59AF-F4EB-3563D81E85D5}"/>
              </a:ext>
            </a:extLst>
          </p:cNvPr>
          <p:cNvCxnSpPr>
            <a:cxnSpLocks/>
          </p:cNvCxnSpPr>
          <p:nvPr/>
        </p:nvCxnSpPr>
        <p:spPr>
          <a:xfrm flipV="1">
            <a:off x="4781006" y="4467497"/>
            <a:ext cx="2821577" cy="104503"/>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0" name="TextBox 9">
            <a:extLst>
              <a:ext uri="{FF2B5EF4-FFF2-40B4-BE49-F238E27FC236}">
                <a16:creationId xmlns:a16="http://schemas.microsoft.com/office/drawing/2014/main" id="{F01E8B57-C0D1-9A97-D45B-425BEE14362D}"/>
              </a:ext>
            </a:extLst>
          </p:cNvPr>
          <p:cNvSpPr txBox="1"/>
          <p:nvPr/>
        </p:nvSpPr>
        <p:spPr>
          <a:xfrm>
            <a:off x="7602583" y="3878358"/>
            <a:ext cx="3446417" cy="923330"/>
          </a:xfrm>
          <a:prstGeom prst="rect">
            <a:avLst/>
          </a:prstGeom>
          <a:noFill/>
        </p:spPr>
        <p:txBody>
          <a:bodyPr wrap="square" rtlCol="0">
            <a:spAutoFit/>
          </a:bodyPr>
          <a:lstStyle/>
          <a:p>
            <a:r>
              <a:rPr lang="en-US" dirty="0"/>
              <a:t>We inform the compiler that the value of scalar is the same for all loop iterations</a:t>
            </a:r>
          </a:p>
        </p:txBody>
      </p:sp>
    </p:spTree>
    <p:extLst>
      <p:ext uri="{BB962C8B-B14F-4D97-AF65-F5344CB8AC3E}">
        <p14:creationId xmlns:p14="http://schemas.microsoft.com/office/powerpoint/2010/main" val="3488977318"/>
      </p:ext>
    </p:extLst>
  </p:cSld>
  <p:clrMapOvr>
    <a:masterClrMapping/>
  </p:clrMapOvr>
  <p:transition spd="slow">
    <p:randomBar dir="vert"/>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EA083-FABC-EA64-1625-445B02A13000}"/>
              </a:ext>
            </a:extLst>
          </p:cNvPr>
          <p:cNvSpPr>
            <a:spLocks noGrp="1"/>
          </p:cNvSpPr>
          <p:nvPr>
            <p:ph type="title"/>
          </p:nvPr>
        </p:nvSpPr>
        <p:spPr/>
        <p:txBody>
          <a:bodyPr/>
          <a:lstStyle/>
          <a:p>
            <a:r>
              <a:rPr lang="en-US" dirty="0"/>
              <a:t>Clauses Used with SIMD</a:t>
            </a:r>
            <a:br>
              <a:rPr lang="ar-JO" dirty="0"/>
            </a:br>
            <a:r>
              <a:rPr lang="en-US" sz="4000" dirty="0"/>
              <a:t>collapse</a:t>
            </a:r>
            <a:r>
              <a:rPr lang="ar-JO" dirty="0"/>
              <a:t> </a:t>
            </a:r>
            <a:r>
              <a:rPr lang="en-US" sz="4000" dirty="0"/>
              <a:t>clause</a:t>
            </a:r>
            <a:endParaRPr lang="en-US" dirty="0"/>
          </a:p>
        </p:txBody>
      </p:sp>
      <p:sp>
        <p:nvSpPr>
          <p:cNvPr id="3" name="Content Placeholder 2">
            <a:extLst>
              <a:ext uri="{FF2B5EF4-FFF2-40B4-BE49-F238E27FC236}">
                <a16:creationId xmlns:a16="http://schemas.microsoft.com/office/drawing/2014/main" id="{E7F95B53-5CAE-52B9-FDC9-F53236356B0C}"/>
              </a:ext>
            </a:extLst>
          </p:cNvPr>
          <p:cNvSpPr>
            <a:spLocks noGrp="1"/>
          </p:cNvSpPr>
          <p:nvPr>
            <p:ph idx="1"/>
          </p:nvPr>
        </p:nvSpPr>
        <p:spPr>
          <a:xfrm>
            <a:off x="1143000" y="2096589"/>
            <a:ext cx="9872871" cy="4038600"/>
          </a:xfrm>
        </p:spPr>
        <p:txBody>
          <a:bodyPr>
            <a:normAutofit/>
          </a:bodyPr>
          <a:lstStyle/>
          <a:p>
            <a:pPr marL="45720" indent="0">
              <a:buNone/>
            </a:pPr>
            <a:r>
              <a:rPr lang="en-US" dirty="0">
                <a:solidFill>
                  <a:schemeClr val="tx1"/>
                </a:solidFill>
              </a:rPr>
              <a:t>collapse(n)</a:t>
            </a:r>
            <a:r>
              <a:rPr lang="ar-JO" dirty="0">
                <a:solidFill>
                  <a:schemeClr val="tx1"/>
                </a:solidFill>
              </a:rPr>
              <a:t>:</a:t>
            </a:r>
          </a:p>
          <a:p>
            <a:pPr marL="45720" indent="0">
              <a:buNone/>
            </a:pPr>
            <a:r>
              <a:rPr lang="en-US" dirty="0">
                <a:solidFill>
                  <a:schemeClr val="tx1"/>
                </a:solidFill>
              </a:rPr>
              <a:t> specifies how many nested loops should be collapsed into a single loop.</a:t>
            </a:r>
          </a:p>
        </p:txBody>
      </p:sp>
      <p:sp>
        <p:nvSpPr>
          <p:cNvPr id="4" name="Rectangle 3">
            <a:extLst>
              <a:ext uri="{FF2B5EF4-FFF2-40B4-BE49-F238E27FC236}">
                <a16:creationId xmlns:a16="http://schemas.microsoft.com/office/drawing/2014/main" id="{C7F982B6-3481-A53A-43B7-195602C2CAD2}"/>
              </a:ext>
            </a:extLst>
          </p:cNvPr>
          <p:cNvSpPr/>
          <p:nvPr/>
        </p:nvSpPr>
        <p:spPr>
          <a:xfrm>
            <a:off x="1515291" y="3213464"/>
            <a:ext cx="4310743" cy="3278776"/>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solidFill>
                  <a:schemeClr val="tx1"/>
                </a:solidFill>
              </a:rPr>
              <a:t> #pragma omp simd collapse(2)</a:t>
            </a:r>
          </a:p>
          <a:p>
            <a:r>
              <a:rPr lang="en-US">
                <a:solidFill>
                  <a:schemeClr val="tx1"/>
                </a:solidFill>
              </a:rPr>
              <a:t>    for (int i = 0; i &lt; N; i++) {</a:t>
            </a:r>
          </a:p>
          <a:p>
            <a:r>
              <a:rPr lang="en-US">
                <a:solidFill>
                  <a:schemeClr val="tx1"/>
                </a:solidFill>
              </a:rPr>
              <a:t>        for (int j = 0; j &lt; N; j++) {</a:t>
            </a:r>
          </a:p>
          <a:p>
            <a:r>
              <a:rPr lang="en-US">
                <a:solidFill>
                  <a:schemeClr val="tx1"/>
                </a:solidFill>
              </a:rPr>
              <a:t>            double sum = 0.0;</a:t>
            </a:r>
          </a:p>
          <a:p>
            <a:r>
              <a:rPr lang="en-US">
                <a:solidFill>
                  <a:schemeClr val="tx1"/>
                </a:solidFill>
              </a:rPr>
              <a:t>            #pragma omp simd</a:t>
            </a:r>
          </a:p>
          <a:p>
            <a:r>
              <a:rPr lang="en-US">
                <a:solidFill>
                  <a:schemeClr val="tx1"/>
                </a:solidFill>
              </a:rPr>
              <a:t>            for (int k = 0; k &lt; N; k++) {</a:t>
            </a:r>
          </a:p>
          <a:p>
            <a:r>
              <a:rPr lang="en-US">
                <a:solidFill>
                  <a:schemeClr val="tx1"/>
                </a:solidFill>
              </a:rPr>
              <a:t>                sum += a[i][k] * b[k][j];</a:t>
            </a:r>
          </a:p>
          <a:p>
            <a:r>
              <a:rPr lang="en-US">
                <a:solidFill>
                  <a:schemeClr val="tx1"/>
                </a:solidFill>
              </a:rPr>
              <a:t>            }</a:t>
            </a:r>
          </a:p>
          <a:p>
            <a:r>
              <a:rPr lang="en-US">
                <a:solidFill>
                  <a:schemeClr val="tx1"/>
                </a:solidFill>
              </a:rPr>
              <a:t>            c[i][j] = sum;</a:t>
            </a:r>
          </a:p>
          <a:p>
            <a:r>
              <a:rPr lang="en-US">
                <a:solidFill>
                  <a:schemeClr val="tx1"/>
                </a:solidFill>
              </a:rPr>
              <a:t>        }</a:t>
            </a:r>
          </a:p>
          <a:p>
            <a:r>
              <a:rPr lang="en-US">
                <a:solidFill>
                  <a:schemeClr val="tx1"/>
                </a:solidFill>
              </a:rPr>
              <a:t>    }</a:t>
            </a:r>
            <a:endParaRPr lang="en-US" dirty="0">
              <a:solidFill>
                <a:schemeClr val="tx1"/>
              </a:solidFill>
            </a:endParaRPr>
          </a:p>
        </p:txBody>
      </p:sp>
      <p:cxnSp>
        <p:nvCxnSpPr>
          <p:cNvPr id="6" name="Straight Arrow Connector 5">
            <a:extLst>
              <a:ext uri="{FF2B5EF4-FFF2-40B4-BE49-F238E27FC236}">
                <a16:creationId xmlns:a16="http://schemas.microsoft.com/office/drawing/2014/main" id="{0CA86015-6793-59AF-F4EB-3563D81E85D5}"/>
              </a:ext>
            </a:extLst>
          </p:cNvPr>
          <p:cNvCxnSpPr>
            <a:cxnSpLocks/>
          </p:cNvCxnSpPr>
          <p:nvPr/>
        </p:nvCxnSpPr>
        <p:spPr>
          <a:xfrm flipV="1">
            <a:off x="4781006" y="4467497"/>
            <a:ext cx="2821577" cy="104503"/>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0" name="TextBox 9">
            <a:extLst>
              <a:ext uri="{FF2B5EF4-FFF2-40B4-BE49-F238E27FC236}">
                <a16:creationId xmlns:a16="http://schemas.microsoft.com/office/drawing/2014/main" id="{F01E8B57-C0D1-9A97-D45B-425BEE14362D}"/>
              </a:ext>
            </a:extLst>
          </p:cNvPr>
          <p:cNvSpPr txBox="1"/>
          <p:nvPr/>
        </p:nvSpPr>
        <p:spPr>
          <a:xfrm>
            <a:off x="7694023" y="3371671"/>
            <a:ext cx="3446417" cy="2308324"/>
          </a:xfrm>
          <a:prstGeom prst="rect">
            <a:avLst/>
          </a:prstGeom>
          <a:noFill/>
        </p:spPr>
        <p:txBody>
          <a:bodyPr wrap="square" rtlCol="0">
            <a:spAutoFit/>
          </a:bodyPr>
          <a:lstStyle/>
          <a:p>
            <a:r>
              <a:rPr lang="en-US" dirty="0"/>
              <a:t>Multiplies two square matrices a and b of size N and stores the result in another matrix c.</a:t>
            </a:r>
          </a:p>
          <a:p>
            <a:endParaRPr lang="en-US" dirty="0"/>
          </a:p>
          <a:p>
            <a:r>
              <a:rPr lang="en-US" dirty="0"/>
              <a:t>The collapse(2) clause collapses the two outer loops into a single loop for parallelization,</a:t>
            </a:r>
          </a:p>
          <a:p>
            <a:endParaRPr lang="en-US" dirty="0"/>
          </a:p>
        </p:txBody>
      </p:sp>
    </p:spTree>
    <p:extLst>
      <p:ext uri="{BB962C8B-B14F-4D97-AF65-F5344CB8AC3E}">
        <p14:creationId xmlns:p14="http://schemas.microsoft.com/office/powerpoint/2010/main" val="976751728"/>
      </p:ext>
    </p:extLst>
  </p:cSld>
  <p:clrMapOvr>
    <a:masterClrMapping/>
  </p:clrMapOvr>
  <p:transition spd="slow">
    <p:randomBar dir="vert"/>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FC788A-7264-5DEB-A2C4-9A3FDF870C6E}"/>
              </a:ext>
            </a:extLst>
          </p:cNvPr>
          <p:cNvSpPr>
            <a:spLocks noGrp="1"/>
          </p:cNvSpPr>
          <p:nvPr>
            <p:ph type="title"/>
          </p:nvPr>
        </p:nvSpPr>
        <p:spPr>
          <a:xfrm>
            <a:off x="1031966" y="609600"/>
            <a:ext cx="9986554" cy="618309"/>
          </a:xfrm>
        </p:spPr>
        <p:txBody>
          <a:bodyPr>
            <a:normAutofit fontScale="90000"/>
          </a:bodyPr>
          <a:lstStyle/>
          <a:p>
            <a:r>
              <a:rPr lang="en-US" dirty="0"/>
              <a:t>Clauses Used with SIMD</a:t>
            </a:r>
          </a:p>
        </p:txBody>
      </p:sp>
      <p:graphicFrame>
        <p:nvGraphicFramePr>
          <p:cNvPr id="4" name="Table 4">
            <a:extLst>
              <a:ext uri="{FF2B5EF4-FFF2-40B4-BE49-F238E27FC236}">
                <a16:creationId xmlns:a16="http://schemas.microsoft.com/office/drawing/2014/main" id="{CB520BC5-D5D2-DEB4-0FAE-4A6971494E2B}"/>
              </a:ext>
            </a:extLst>
          </p:cNvPr>
          <p:cNvGraphicFramePr>
            <a:graphicFrameLocks noGrp="1"/>
          </p:cNvGraphicFramePr>
          <p:nvPr>
            <p:extLst>
              <p:ext uri="{D42A27DB-BD31-4B8C-83A1-F6EECF244321}">
                <p14:modId xmlns:p14="http://schemas.microsoft.com/office/powerpoint/2010/main" val="2484808758"/>
              </p:ext>
            </p:extLst>
          </p:nvPr>
        </p:nvGraphicFramePr>
        <p:xfrm>
          <a:off x="665479" y="1444170"/>
          <a:ext cx="11043921" cy="5180149"/>
        </p:xfrm>
        <a:graphic>
          <a:graphicData uri="http://schemas.openxmlformats.org/drawingml/2006/table">
            <a:tbl>
              <a:tblPr firstRow="1" bandRow="1">
                <a:tableStyleId>{5C22544A-7EE6-4342-B048-85BDC9FD1C3A}</a:tableStyleId>
              </a:tblPr>
              <a:tblGrid>
                <a:gridCol w="1403531">
                  <a:extLst>
                    <a:ext uri="{9D8B030D-6E8A-4147-A177-3AD203B41FA5}">
                      <a16:colId xmlns:a16="http://schemas.microsoft.com/office/drawing/2014/main" val="4193451467"/>
                    </a:ext>
                  </a:extLst>
                </a:gridCol>
                <a:gridCol w="4219303">
                  <a:extLst>
                    <a:ext uri="{9D8B030D-6E8A-4147-A177-3AD203B41FA5}">
                      <a16:colId xmlns:a16="http://schemas.microsoft.com/office/drawing/2014/main" val="2758137006"/>
                    </a:ext>
                  </a:extLst>
                </a:gridCol>
                <a:gridCol w="5421087">
                  <a:extLst>
                    <a:ext uri="{9D8B030D-6E8A-4147-A177-3AD203B41FA5}">
                      <a16:colId xmlns:a16="http://schemas.microsoft.com/office/drawing/2014/main" val="2149016871"/>
                    </a:ext>
                  </a:extLst>
                </a:gridCol>
              </a:tblGrid>
              <a:tr h="912949">
                <a:tc>
                  <a:txBody>
                    <a:bodyPr/>
                    <a:lstStyle/>
                    <a:p>
                      <a:r>
                        <a:rPr lang="en-US" sz="1600" dirty="0"/>
                        <a:t>Clause </a:t>
                      </a:r>
                    </a:p>
                  </a:txBody>
                  <a:tcPr/>
                </a:tc>
                <a:tc>
                  <a:txBody>
                    <a:bodyPr/>
                    <a:lstStyle/>
                    <a:p>
                      <a:r>
                        <a:rPr lang="en-US" sz="1600" dirty="0"/>
                        <a:t>Syntax  </a:t>
                      </a:r>
                    </a:p>
                  </a:txBody>
                  <a:tcPr/>
                </a:tc>
                <a:tc>
                  <a:txBody>
                    <a:bodyPr/>
                    <a:lstStyle/>
                    <a:p>
                      <a:r>
                        <a:rPr lang="en-US" sz="1600" dirty="0"/>
                        <a:t>How it works</a:t>
                      </a:r>
                    </a:p>
                  </a:txBody>
                  <a:tcPr/>
                </a:tc>
                <a:extLst>
                  <a:ext uri="{0D108BD9-81ED-4DB2-BD59-A6C34878D82A}">
                    <a16:rowId xmlns:a16="http://schemas.microsoft.com/office/drawing/2014/main" val="138156560"/>
                  </a:ext>
                </a:extLst>
              </a:tr>
              <a:tr h="912949">
                <a:tc>
                  <a:txBody>
                    <a:bodyPr/>
                    <a:lstStyle/>
                    <a:p>
                      <a:r>
                        <a:rPr lang="en-US" sz="1600" dirty="0" err="1"/>
                        <a:t>simdlen</a:t>
                      </a:r>
                      <a:endParaRPr lang="en-US" sz="1600" dirty="0"/>
                    </a:p>
                  </a:txBody>
                  <a:tcPr/>
                </a:tc>
                <a:tc>
                  <a:txBody>
                    <a:bodyPr/>
                    <a:lstStyle/>
                    <a:p>
                      <a:r>
                        <a:rPr lang="en-US" sz="1600" b="0" i="0" u="none" strike="noStrike" kern="1200" dirty="0">
                          <a:solidFill>
                            <a:schemeClr val="dk1"/>
                          </a:solidFill>
                          <a:effectLst/>
                          <a:latin typeface="+mn-lt"/>
                          <a:ea typeface="+mn-ea"/>
                          <a:cs typeface="+mn-cs"/>
                        </a:rPr>
                        <a:t>#pragma</a:t>
                      </a:r>
                      <a:r>
                        <a:rPr lang="en-US" sz="1600" b="0" i="0" kern="1200" dirty="0">
                          <a:solidFill>
                            <a:schemeClr val="dk1"/>
                          </a:solidFill>
                          <a:effectLst/>
                          <a:latin typeface="+mn-lt"/>
                          <a:ea typeface="+mn-ea"/>
                          <a:cs typeface="+mn-cs"/>
                        </a:rPr>
                        <a:t> </a:t>
                      </a:r>
                      <a:r>
                        <a:rPr lang="en-US" sz="1600" b="0" i="0" kern="1200" dirty="0" err="1">
                          <a:solidFill>
                            <a:schemeClr val="dk1"/>
                          </a:solidFill>
                          <a:effectLst/>
                          <a:latin typeface="+mn-lt"/>
                          <a:ea typeface="+mn-ea"/>
                          <a:cs typeface="+mn-cs"/>
                        </a:rPr>
                        <a:t>omp</a:t>
                      </a:r>
                      <a:r>
                        <a:rPr lang="en-US" sz="1600" b="0" i="0" kern="1200" dirty="0">
                          <a:solidFill>
                            <a:schemeClr val="dk1"/>
                          </a:solidFill>
                          <a:effectLst/>
                          <a:latin typeface="+mn-lt"/>
                          <a:ea typeface="+mn-ea"/>
                          <a:cs typeface="+mn-cs"/>
                        </a:rPr>
                        <a:t> </a:t>
                      </a:r>
                      <a:r>
                        <a:rPr lang="en-US" sz="1600" b="0" i="0" kern="1200" dirty="0" err="1">
                          <a:solidFill>
                            <a:schemeClr val="dk1"/>
                          </a:solidFill>
                          <a:effectLst/>
                          <a:latin typeface="+mn-lt"/>
                          <a:ea typeface="+mn-ea"/>
                          <a:cs typeface="+mn-cs"/>
                        </a:rPr>
                        <a:t>simd</a:t>
                      </a:r>
                      <a:r>
                        <a:rPr lang="en-US" sz="1600" b="0" i="0" kern="1200" dirty="0">
                          <a:solidFill>
                            <a:schemeClr val="dk1"/>
                          </a:solidFill>
                          <a:effectLst/>
                          <a:latin typeface="+mn-lt"/>
                          <a:ea typeface="+mn-ea"/>
                          <a:cs typeface="+mn-cs"/>
                        </a:rPr>
                        <a:t> </a:t>
                      </a:r>
                      <a:r>
                        <a:rPr lang="en-US" sz="1600" b="0" i="0" kern="1200" dirty="0" err="1">
                          <a:solidFill>
                            <a:schemeClr val="dk1"/>
                          </a:solidFill>
                          <a:effectLst/>
                          <a:latin typeface="+mn-lt"/>
                          <a:ea typeface="+mn-ea"/>
                          <a:cs typeface="+mn-cs"/>
                        </a:rPr>
                        <a:t>simdlen</a:t>
                      </a:r>
                      <a:r>
                        <a:rPr lang="en-US" sz="1600" b="0" i="0" kern="1200" dirty="0">
                          <a:solidFill>
                            <a:schemeClr val="dk1"/>
                          </a:solidFill>
                          <a:effectLst/>
                          <a:latin typeface="+mn-lt"/>
                          <a:ea typeface="+mn-ea"/>
                          <a:cs typeface="+mn-cs"/>
                        </a:rPr>
                        <a:t>(value)</a:t>
                      </a:r>
                      <a:br>
                        <a:rPr lang="en-US" sz="1600" dirty="0"/>
                      </a:br>
                      <a:r>
                        <a:rPr lang="en-US" sz="1600" b="0" i="0" kern="1200" dirty="0">
                          <a:solidFill>
                            <a:schemeClr val="dk1"/>
                          </a:solidFill>
                          <a:effectLst/>
                          <a:latin typeface="+mn-lt"/>
                          <a:ea typeface="+mn-ea"/>
                          <a:cs typeface="+mn-cs"/>
                        </a:rPr>
                        <a:t>for (int </a:t>
                      </a:r>
                      <a:r>
                        <a:rPr lang="en-US" sz="1600" b="0" i="0" kern="1200" dirty="0" err="1">
                          <a:solidFill>
                            <a:schemeClr val="dk1"/>
                          </a:solidFill>
                          <a:effectLst/>
                          <a:latin typeface="+mn-lt"/>
                          <a:ea typeface="+mn-ea"/>
                          <a:cs typeface="+mn-cs"/>
                        </a:rPr>
                        <a:t>i</a:t>
                      </a:r>
                      <a:r>
                        <a:rPr lang="en-US" sz="1600" b="0" i="0" kern="1200" dirty="0">
                          <a:solidFill>
                            <a:schemeClr val="dk1"/>
                          </a:solidFill>
                          <a:effectLst/>
                          <a:latin typeface="+mn-lt"/>
                          <a:ea typeface="+mn-ea"/>
                          <a:cs typeface="+mn-cs"/>
                        </a:rPr>
                        <a:t> = 0; </a:t>
                      </a:r>
                      <a:r>
                        <a:rPr lang="en-US" sz="1600" b="0" i="0" kern="1200" dirty="0" err="1">
                          <a:solidFill>
                            <a:schemeClr val="dk1"/>
                          </a:solidFill>
                          <a:effectLst/>
                          <a:latin typeface="+mn-lt"/>
                          <a:ea typeface="+mn-ea"/>
                          <a:cs typeface="+mn-cs"/>
                        </a:rPr>
                        <a:t>i</a:t>
                      </a:r>
                      <a:r>
                        <a:rPr lang="en-US" sz="1600" b="0" i="0" kern="1200" dirty="0">
                          <a:solidFill>
                            <a:schemeClr val="dk1"/>
                          </a:solidFill>
                          <a:effectLst/>
                          <a:latin typeface="+mn-lt"/>
                          <a:ea typeface="+mn-ea"/>
                          <a:cs typeface="+mn-cs"/>
                        </a:rPr>
                        <a:t> &lt; n; </a:t>
                      </a:r>
                      <a:r>
                        <a:rPr lang="en-US" sz="1600" b="0" i="0" kern="1200" dirty="0" err="1">
                          <a:solidFill>
                            <a:schemeClr val="dk1"/>
                          </a:solidFill>
                          <a:effectLst/>
                          <a:latin typeface="+mn-lt"/>
                          <a:ea typeface="+mn-ea"/>
                          <a:cs typeface="+mn-cs"/>
                        </a:rPr>
                        <a:t>i</a:t>
                      </a:r>
                      <a:r>
                        <a:rPr lang="en-US" sz="1600" b="0" i="0" kern="1200" dirty="0">
                          <a:solidFill>
                            <a:schemeClr val="dk1"/>
                          </a:solidFill>
                          <a:effectLst/>
                          <a:latin typeface="+mn-lt"/>
                          <a:ea typeface="+mn-ea"/>
                          <a:cs typeface="+mn-cs"/>
                        </a:rPr>
                        <a:t>++) {</a:t>
                      </a:r>
                      <a:br>
                        <a:rPr lang="en-US" sz="1600" dirty="0"/>
                      </a:br>
                      <a:r>
                        <a:rPr lang="en-US" sz="1600" b="0" i="0" kern="1200" dirty="0">
                          <a:solidFill>
                            <a:schemeClr val="dk1"/>
                          </a:solidFill>
                          <a:effectLst/>
                          <a:latin typeface="+mn-lt"/>
                          <a:ea typeface="+mn-ea"/>
                          <a:cs typeface="+mn-cs"/>
                        </a:rPr>
                        <a:t>    // Loop body</a:t>
                      </a:r>
                      <a:br>
                        <a:rPr lang="en-US" sz="1600" dirty="0"/>
                      </a:br>
                      <a:r>
                        <a:rPr lang="en-US" sz="1600" b="0" i="0" kern="1200" dirty="0">
                          <a:solidFill>
                            <a:schemeClr val="dk1"/>
                          </a:solidFill>
                          <a:effectLst/>
                          <a:latin typeface="+mn-lt"/>
                          <a:ea typeface="+mn-ea"/>
                          <a:cs typeface="+mn-cs"/>
                        </a:rPr>
                        <a:t>}</a:t>
                      </a:r>
                      <a:endParaRPr lang="en-US" sz="1600" dirty="0"/>
                    </a:p>
                  </a:txBody>
                  <a:tcPr/>
                </a:tc>
                <a:tc>
                  <a:txBody>
                    <a:bodyPr/>
                    <a:lstStyle/>
                    <a:p>
                      <a:r>
                        <a:rPr lang="en-US" sz="1600" b="0" i="0" kern="1200" dirty="0">
                          <a:solidFill>
                            <a:schemeClr val="dk1"/>
                          </a:solidFill>
                          <a:effectLst/>
                          <a:latin typeface="+mn-lt"/>
                          <a:ea typeface="+mn-ea"/>
                          <a:cs typeface="+mn-cs"/>
                        </a:rPr>
                        <a:t>is used to specify the preferred vector length or number of SIMD lanes to be used for vectorization. It allows you to provide a hint to the compiler about the desired SIMD vector length.</a:t>
                      </a:r>
                      <a:endParaRPr lang="en-US" sz="1600" dirty="0"/>
                    </a:p>
                  </a:txBody>
                  <a:tcPr/>
                </a:tc>
                <a:extLst>
                  <a:ext uri="{0D108BD9-81ED-4DB2-BD59-A6C34878D82A}">
                    <a16:rowId xmlns:a16="http://schemas.microsoft.com/office/drawing/2014/main" val="2930715002"/>
                  </a:ext>
                </a:extLst>
              </a:tr>
              <a:tr h="912949">
                <a:tc>
                  <a:txBody>
                    <a:bodyPr/>
                    <a:lstStyle/>
                    <a:p>
                      <a:r>
                        <a:rPr lang="en-US" sz="1600" dirty="0"/>
                        <a:t>linear</a:t>
                      </a:r>
                    </a:p>
                  </a:txBody>
                  <a:tcPr/>
                </a:tc>
                <a:tc>
                  <a:txBody>
                    <a:bodyPr/>
                    <a:lstStyle/>
                    <a:p>
                      <a:r>
                        <a:rPr lang="nn-NO" sz="1600" b="0" i="0" u="none" strike="noStrike" kern="1200" dirty="0">
                          <a:solidFill>
                            <a:schemeClr val="dk1"/>
                          </a:solidFill>
                          <a:effectLst/>
                          <a:latin typeface="+mn-lt"/>
                          <a:ea typeface="+mn-ea"/>
                          <a:cs typeface="+mn-cs"/>
                        </a:rPr>
                        <a:t>#pragma</a:t>
                      </a:r>
                      <a:r>
                        <a:rPr lang="nn-NO" sz="1600" b="0" i="0" kern="1200" dirty="0">
                          <a:solidFill>
                            <a:schemeClr val="dk1"/>
                          </a:solidFill>
                          <a:effectLst/>
                          <a:latin typeface="+mn-lt"/>
                          <a:ea typeface="+mn-ea"/>
                          <a:cs typeface="+mn-cs"/>
                        </a:rPr>
                        <a:t> omp simd linear(i:1)</a:t>
                      </a:r>
                      <a:br>
                        <a:rPr lang="nn-NO" sz="1600" dirty="0"/>
                      </a:br>
                      <a:r>
                        <a:rPr lang="nn-NO" sz="1600" b="0" i="0" kern="1200" dirty="0">
                          <a:solidFill>
                            <a:schemeClr val="dk1"/>
                          </a:solidFill>
                          <a:effectLst/>
                          <a:latin typeface="+mn-lt"/>
                          <a:ea typeface="+mn-ea"/>
                          <a:cs typeface="+mn-cs"/>
                        </a:rPr>
                        <a:t>for (int i = 0; i &lt; n; i++) {</a:t>
                      </a:r>
                      <a:br>
                        <a:rPr lang="nn-NO" sz="1600" dirty="0"/>
                      </a:br>
                      <a:r>
                        <a:rPr lang="nn-NO" sz="1600" b="0" i="0" kern="1200" dirty="0">
                          <a:solidFill>
                            <a:schemeClr val="dk1"/>
                          </a:solidFill>
                          <a:effectLst/>
                          <a:latin typeface="+mn-lt"/>
                          <a:ea typeface="+mn-ea"/>
                          <a:cs typeface="+mn-cs"/>
                        </a:rPr>
                        <a:t>    y[i] = a * x[i] + b * i;</a:t>
                      </a:r>
                      <a:br>
                        <a:rPr lang="nn-NO" sz="1600" dirty="0"/>
                      </a:br>
                      <a:r>
                        <a:rPr lang="nn-NO" sz="1600" b="0" i="0" kern="1200" dirty="0">
                          <a:solidFill>
                            <a:schemeClr val="dk1"/>
                          </a:solidFill>
                          <a:effectLst/>
                          <a:latin typeface="+mn-lt"/>
                          <a:ea typeface="+mn-ea"/>
                          <a:cs typeface="+mn-cs"/>
                        </a:rPr>
                        <a:t>}</a:t>
                      </a:r>
                      <a:endParaRPr lang="en-US" sz="1600" dirty="0"/>
                    </a:p>
                  </a:txBody>
                  <a:tcPr/>
                </a:tc>
                <a:tc>
                  <a:txBody>
                    <a:bodyPr/>
                    <a:lstStyle/>
                    <a:p>
                      <a:r>
                        <a:rPr lang="en-US" sz="1600" b="0" i="0" kern="1200" dirty="0">
                          <a:solidFill>
                            <a:schemeClr val="dk1"/>
                          </a:solidFill>
                          <a:effectLst/>
                          <a:latin typeface="+mn-lt"/>
                          <a:ea typeface="+mn-ea"/>
                          <a:cs typeface="+mn-cs"/>
                        </a:rPr>
                        <a:t> is a clause used to indicate that a variable in the loop will have a linear relationship with the loop index. This qualifier provides additional information to the compiler about the data access pattern of the variable</a:t>
                      </a:r>
                      <a:endParaRPr lang="en-US" sz="1400" dirty="0"/>
                    </a:p>
                  </a:txBody>
                  <a:tcPr/>
                </a:tc>
                <a:extLst>
                  <a:ext uri="{0D108BD9-81ED-4DB2-BD59-A6C34878D82A}">
                    <a16:rowId xmlns:a16="http://schemas.microsoft.com/office/drawing/2014/main" val="3796641617"/>
                  </a:ext>
                </a:extLst>
              </a:tr>
              <a:tr h="912949">
                <a:tc>
                  <a:txBody>
                    <a:bodyPr/>
                    <a:lstStyle/>
                    <a:p>
                      <a:r>
                        <a:rPr lang="en-US" sz="1600" dirty="0"/>
                        <a:t>aligned</a:t>
                      </a:r>
                    </a:p>
                  </a:txBody>
                  <a:tcPr/>
                </a:tc>
                <a:tc>
                  <a:txBody>
                    <a:bodyPr/>
                    <a:lstStyle/>
                    <a:p>
                      <a:r>
                        <a:rPr lang="en-US" sz="1600" dirty="0"/>
                        <a:t>#pragma </a:t>
                      </a:r>
                      <a:r>
                        <a:rPr lang="en-US" sz="1600" dirty="0" err="1"/>
                        <a:t>omp</a:t>
                      </a:r>
                      <a:r>
                        <a:rPr lang="en-US" sz="1600" dirty="0"/>
                        <a:t> </a:t>
                      </a:r>
                      <a:r>
                        <a:rPr lang="en-US" sz="1600" dirty="0" err="1"/>
                        <a:t>simd</a:t>
                      </a:r>
                      <a:r>
                        <a:rPr lang="en-US" sz="1600" dirty="0"/>
                        <a:t> aligned(x: 32) aligned(y: 32)</a:t>
                      </a:r>
                    </a:p>
                    <a:p>
                      <a:r>
                        <a:rPr lang="en-US" sz="1600" dirty="0"/>
                        <a:t>    for (int </a:t>
                      </a:r>
                      <a:r>
                        <a:rPr lang="en-US" sz="1600" dirty="0" err="1"/>
                        <a:t>i</a:t>
                      </a:r>
                      <a:r>
                        <a:rPr lang="en-US" sz="1600" dirty="0"/>
                        <a:t> = 0; </a:t>
                      </a:r>
                      <a:r>
                        <a:rPr lang="en-US" sz="1600" dirty="0" err="1"/>
                        <a:t>i</a:t>
                      </a:r>
                      <a:r>
                        <a:rPr lang="en-US" sz="1600" dirty="0"/>
                        <a:t> &lt; n; </a:t>
                      </a:r>
                      <a:r>
                        <a:rPr lang="en-US" sz="1600" dirty="0" err="1"/>
                        <a:t>i</a:t>
                      </a:r>
                      <a:r>
                        <a:rPr lang="en-US" sz="1600" dirty="0"/>
                        <a:t>++) {</a:t>
                      </a:r>
                    </a:p>
                    <a:p>
                      <a:r>
                        <a:rPr lang="en-US" sz="1600" dirty="0"/>
                        <a:t>        y[</a:t>
                      </a:r>
                      <a:r>
                        <a:rPr lang="en-US" sz="1600" dirty="0" err="1"/>
                        <a:t>i</a:t>
                      </a:r>
                      <a:r>
                        <a:rPr lang="en-US" sz="1600" dirty="0"/>
                        <a:t>] = x[</a:t>
                      </a:r>
                      <a:r>
                        <a:rPr lang="en-US" sz="1600" dirty="0" err="1"/>
                        <a:t>i</a:t>
                      </a:r>
                      <a:r>
                        <a:rPr lang="en-US" sz="1600" dirty="0"/>
                        <a:t>] + scalar;</a:t>
                      </a:r>
                    </a:p>
                    <a:p>
                      <a:r>
                        <a:rPr lang="en-US" sz="1600" dirty="0"/>
                        <a:t>    }</a:t>
                      </a:r>
                    </a:p>
                  </a:txBody>
                  <a:tcPr/>
                </a:tc>
                <a:tc>
                  <a:txBody>
                    <a:bodyPr/>
                    <a:lstStyle/>
                    <a:p>
                      <a:r>
                        <a:rPr lang="en-US" sz="1600" dirty="0"/>
                        <a:t>is used to specify that the arrays x and y should be aligned to a 32-byte boundary.</a:t>
                      </a:r>
                    </a:p>
                  </a:txBody>
                  <a:tcPr/>
                </a:tc>
                <a:extLst>
                  <a:ext uri="{0D108BD9-81ED-4DB2-BD59-A6C34878D82A}">
                    <a16:rowId xmlns:a16="http://schemas.microsoft.com/office/drawing/2014/main" val="107803170"/>
                  </a:ext>
                </a:extLst>
              </a:tr>
              <a:tr h="912949">
                <a:tc>
                  <a:txBody>
                    <a:bodyPr/>
                    <a:lstStyle/>
                    <a:p>
                      <a:r>
                        <a:rPr lang="en-US" sz="1600" dirty="0"/>
                        <a:t>order</a:t>
                      </a:r>
                    </a:p>
                  </a:txBody>
                  <a:tcPr/>
                </a:tc>
                <a:tc>
                  <a:txBody>
                    <a:bodyPr/>
                    <a:lstStyle/>
                    <a:p>
                      <a:r>
                        <a:rPr lang="en-US" sz="1600" dirty="0"/>
                        <a:t>#pragma </a:t>
                      </a:r>
                      <a:r>
                        <a:rPr lang="en-US" sz="1600" dirty="0" err="1"/>
                        <a:t>omp</a:t>
                      </a:r>
                      <a:r>
                        <a:rPr lang="en-US" sz="1600" dirty="0"/>
                        <a:t> </a:t>
                      </a:r>
                      <a:r>
                        <a:rPr lang="en-US" sz="1600" dirty="0" err="1"/>
                        <a:t>simd</a:t>
                      </a:r>
                      <a:r>
                        <a:rPr lang="en-US" sz="1600" dirty="0"/>
                        <a:t> order(concurrent)</a:t>
                      </a:r>
                    </a:p>
                    <a:p>
                      <a:r>
                        <a:rPr lang="en-US" sz="1600" dirty="0"/>
                        <a:t>for (int </a:t>
                      </a:r>
                      <a:r>
                        <a:rPr lang="en-US" sz="1600" dirty="0" err="1"/>
                        <a:t>i</a:t>
                      </a:r>
                      <a:r>
                        <a:rPr lang="en-US" sz="1600" dirty="0"/>
                        <a:t> = 0; </a:t>
                      </a:r>
                      <a:r>
                        <a:rPr lang="en-US" sz="1600" dirty="0" err="1"/>
                        <a:t>i</a:t>
                      </a:r>
                      <a:r>
                        <a:rPr lang="en-US" sz="1600" dirty="0"/>
                        <a:t> &lt; n; </a:t>
                      </a:r>
                      <a:r>
                        <a:rPr lang="en-US" sz="1600" dirty="0" err="1"/>
                        <a:t>i</a:t>
                      </a:r>
                      <a:r>
                        <a:rPr lang="en-US" sz="1600" dirty="0"/>
                        <a:t>++) {</a:t>
                      </a:r>
                    </a:p>
                    <a:p>
                      <a:r>
                        <a:rPr lang="en-US" sz="1600" dirty="0"/>
                        <a:t>    // Loop body</a:t>
                      </a:r>
                    </a:p>
                    <a:p>
                      <a:r>
                        <a:rPr lang="en-US" sz="1600" dirty="0"/>
                        <a:t>}</a:t>
                      </a:r>
                    </a:p>
                  </a:txBody>
                  <a:tcPr/>
                </a:tc>
                <a:tc>
                  <a:txBody>
                    <a:bodyPr/>
                    <a:lstStyle/>
                    <a:p>
                      <a:r>
                        <a:rPr lang="en-US" sz="1600" dirty="0"/>
                        <a:t>is used to specify that the loop iterations must be executed in a specific order. This can be useful when the loop contains dependencies between iterations, and the order of execution must be controlled to ensure correct results.</a:t>
                      </a:r>
                    </a:p>
                  </a:txBody>
                  <a:tcPr/>
                </a:tc>
                <a:extLst>
                  <a:ext uri="{0D108BD9-81ED-4DB2-BD59-A6C34878D82A}">
                    <a16:rowId xmlns:a16="http://schemas.microsoft.com/office/drawing/2014/main" val="350220949"/>
                  </a:ext>
                </a:extLst>
              </a:tr>
            </a:tbl>
          </a:graphicData>
        </a:graphic>
      </p:graphicFrame>
    </p:spTree>
    <p:extLst>
      <p:ext uri="{BB962C8B-B14F-4D97-AF65-F5344CB8AC3E}">
        <p14:creationId xmlns:p14="http://schemas.microsoft.com/office/powerpoint/2010/main" val="3910263065"/>
      </p:ext>
    </p:extLst>
  </p:cSld>
  <p:clrMapOvr>
    <a:masterClrMapping/>
  </p:clrMapOvr>
  <p:transition spd="slow">
    <p:randomBar dir="vert"/>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628A9-3490-4B1E-CBF5-9DA1FCEAAE80}"/>
              </a:ext>
            </a:extLst>
          </p:cNvPr>
          <p:cNvSpPr>
            <a:spLocks noGrp="1"/>
          </p:cNvSpPr>
          <p:nvPr>
            <p:ph type="title"/>
          </p:nvPr>
        </p:nvSpPr>
        <p:spPr/>
        <p:txBody>
          <a:bodyPr/>
          <a:lstStyle/>
          <a:p>
            <a:r>
              <a:rPr lang="en-US" dirty="0"/>
              <a:t>OMP Declare SIMD</a:t>
            </a:r>
          </a:p>
        </p:txBody>
      </p:sp>
      <p:sp>
        <p:nvSpPr>
          <p:cNvPr id="3" name="Content Placeholder 2">
            <a:extLst>
              <a:ext uri="{FF2B5EF4-FFF2-40B4-BE49-F238E27FC236}">
                <a16:creationId xmlns:a16="http://schemas.microsoft.com/office/drawing/2014/main" id="{8CDA981F-E54A-D27A-B3C4-8192F35B1B25}"/>
              </a:ext>
            </a:extLst>
          </p:cNvPr>
          <p:cNvSpPr>
            <a:spLocks noGrp="1"/>
          </p:cNvSpPr>
          <p:nvPr>
            <p:ph idx="1"/>
          </p:nvPr>
        </p:nvSpPr>
        <p:spPr/>
        <p:txBody>
          <a:bodyPr/>
          <a:lstStyle/>
          <a:p>
            <a:pPr marL="45720" indent="0">
              <a:buNone/>
            </a:pPr>
            <a:endParaRPr lang="en-US" b="0" i="0" dirty="0">
              <a:solidFill>
                <a:srgbClr val="000000"/>
              </a:solidFill>
              <a:effectLst/>
              <a:latin typeface="Roboto" panose="02000000000000000000" pitchFamily="2" charset="0"/>
            </a:endParaRPr>
          </a:p>
          <a:p>
            <a:pPr marL="45720" indent="0">
              <a:buNone/>
            </a:pPr>
            <a:r>
              <a:rPr lang="en-US" b="0" i="0" u="none" strike="noStrike" dirty="0">
                <a:solidFill>
                  <a:schemeClr val="tx1"/>
                </a:solidFill>
                <a:effectLst/>
                <a:latin typeface="Roboto" panose="02000000000000000000" pitchFamily="2" charset="0"/>
              </a:rPr>
              <a:t>#pragma</a:t>
            </a:r>
            <a:r>
              <a:rPr lang="en-US" b="0" i="0" dirty="0">
                <a:solidFill>
                  <a:schemeClr val="tx1"/>
                </a:solidFill>
                <a:effectLst/>
                <a:latin typeface="Roboto" panose="02000000000000000000" pitchFamily="2" charset="0"/>
              </a:rPr>
              <a:t> </a:t>
            </a:r>
            <a:r>
              <a:rPr lang="en-US" b="0" i="0" dirty="0" err="1">
                <a:solidFill>
                  <a:srgbClr val="000000"/>
                </a:solidFill>
                <a:effectLst/>
                <a:latin typeface="Roboto" panose="02000000000000000000" pitchFamily="2" charset="0"/>
              </a:rPr>
              <a:t>omp</a:t>
            </a:r>
            <a:r>
              <a:rPr lang="en-US" b="0" i="0" dirty="0">
                <a:solidFill>
                  <a:srgbClr val="000000"/>
                </a:solidFill>
                <a:effectLst/>
                <a:latin typeface="Roboto" panose="02000000000000000000" pitchFamily="2" charset="0"/>
              </a:rPr>
              <a:t> declare </a:t>
            </a:r>
            <a:r>
              <a:rPr lang="en-US" b="0" i="0" dirty="0" err="1">
                <a:solidFill>
                  <a:srgbClr val="000000"/>
                </a:solidFill>
                <a:effectLst/>
                <a:latin typeface="Roboto" panose="02000000000000000000" pitchFamily="2" charset="0"/>
              </a:rPr>
              <a:t>simd</a:t>
            </a:r>
            <a:r>
              <a:rPr lang="en-US" b="0" i="0" dirty="0">
                <a:solidFill>
                  <a:srgbClr val="000000"/>
                </a:solidFill>
                <a:effectLst/>
                <a:latin typeface="Roboto" panose="02000000000000000000" pitchFamily="2" charset="0"/>
              </a:rPr>
              <a:t> [clause][[,]clause] ...]</a:t>
            </a:r>
            <a:endParaRPr lang="en-US" dirty="0">
              <a:solidFill>
                <a:srgbClr val="000000"/>
              </a:solidFill>
              <a:latin typeface="Roboto" panose="02000000000000000000" pitchFamily="2" charset="0"/>
            </a:endParaRPr>
          </a:p>
          <a:p>
            <a:pPr marL="45720" indent="0">
              <a:buNone/>
            </a:pPr>
            <a:r>
              <a:rPr lang="en-US" b="0" i="0" dirty="0">
                <a:solidFill>
                  <a:srgbClr val="000000"/>
                </a:solidFill>
                <a:effectLst/>
                <a:latin typeface="Roboto" panose="02000000000000000000" pitchFamily="2" charset="0"/>
              </a:rPr>
              <a:t>Creates a version of a function that can process multiple arguments using Single Instruction Multiple Data (SIMD) instructions from a single invocation from a SIMD loop.</a:t>
            </a:r>
            <a:endParaRPr lang="en-US" dirty="0"/>
          </a:p>
        </p:txBody>
      </p:sp>
    </p:spTree>
    <p:extLst>
      <p:ext uri="{BB962C8B-B14F-4D97-AF65-F5344CB8AC3E}">
        <p14:creationId xmlns:p14="http://schemas.microsoft.com/office/powerpoint/2010/main" val="2300164406"/>
      </p:ext>
    </p:extLst>
  </p:cSld>
  <p:clrMapOvr>
    <a:masterClrMapping/>
  </p:clrMapOvr>
  <p:transition spd="slow">
    <p:randomBar dir="vert"/>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628A9-3490-4B1E-CBF5-9DA1FCEAAE80}"/>
              </a:ext>
            </a:extLst>
          </p:cNvPr>
          <p:cNvSpPr>
            <a:spLocks noGrp="1"/>
          </p:cNvSpPr>
          <p:nvPr>
            <p:ph type="title"/>
          </p:nvPr>
        </p:nvSpPr>
        <p:spPr/>
        <p:txBody>
          <a:bodyPr/>
          <a:lstStyle/>
          <a:p>
            <a:r>
              <a:rPr lang="en-US" dirty="0"/>
              <a:t>OMP Declare SIMD-(cont.)</a:t>
            </a:r>
          </a:p>
        </p:txBody>
      </p:sp>
      <p:sp>
        <p:nvSpPr>
          <p:cNvPr id="3" name="Content Placeholder 2">
            <a:extLst>
              <a:ext uri="{FF2B5EF4-FFF2-40B4-BE49-F238E27FC236}">
                <a16:creationId xmlns:a16="http://schemas.microsoft.com/office/drawing/2014/main" id="{8CDA981F-E54A-D27A-B3C4-8192F35B1B25}"/>
              </a:ext>
            </a:extLst>
          </p:cNvPr>
          <p:cNvSpPr>
            <a:spLocks noGrp="1"/>
          </p:cNvSpPr>
          <p:nvPr>
            <p:ph idx="1"/>
          </p:nvPr>
        </p:nvSpPr>
        <p:spPr/>
        <p:txBody>
          <a:bodyPr/>
          <a:lstStyle/>
          <a:p>
            <a:pPr marL="45720" indent="0">
              <a:buNone/>
            </a:pPr>
            <a:endParaRPr lang="en-US" b="0" i="0" dirty="0">
              <a:solidFill>
                <a:srgbClr val="000000"/>
              </a:solidFill>
              <a:effectLst/>
              <a:latin typeface="Roboto" panose="02000000000000000000" pitchFamily="2" charset="0"/>
            </a:endParaRPr>
          </a:p>
          <a:p>
            <a:pPr marL="45720" indent="0">
              <a:buNone/>
            </a:pPr>
            <a:endParaRPr lang="en-US" dirty="0"/>
          </a:p>
        </p:txBody>
      </p:sp>
      <p:sp>
        <p:nvSpPr>
          <p:cNvPr id="4" name="Rectangle 3">
            <a:extLst>
              <a:ext uri="{FF2B5EF4-FFF2-40B4-BE49-F238E27FC236}">
                <a16:creationId xmlns:a16="http://schemas.microsoft.com/office/drawing/2014/main" id="{6C743F6A-DA2C-C439-3DFE-2664424E072D}"/>
              </a:ext>
            </a:extLst>
          </p:cNvPr>
          <p:cNvSpPr/>
          <p:nvPr/>
        </p:nvSpPr>
        <p:spPr>
          <a:xfrm>
            <a:off x="1449977" y="2233748"/>
            <a:ext cx="4062548" cy="307848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b="0" i="0" dirty="0">
                <a:solidFill>
                  <a:schemeClr val="tx1"/>
                </a:solidFill>
                <a:effectLst/>
                <a:latin typeface="Söhne Mono"/>
              </a:rPr>
              <a:t>#pragma </a:t>
            </a:r>
            <a:r>
              <a:rPr lang="fr-FR" b="0" i="0" dirty="0" err="1">
                <a:solidFill>
                  <a:schemeClr val="tx1"/>
                </a:solidFill>
                <a:effectLst/>
                <a:latin typeface="Söhne Mono"/>
              </a:rPr>
              <a:t>omp</a:t>
            </a:r>
            <a:r>
              <a:rPr lang="fr-FR" b="0" i="0" dirty="0">
                <a:solidFill>
                  <a:schemeClr val="tx1"/>
                </a:solidFill>
                <a:effectLst/>
                <a:latin typeface="Söhne Mono"/>
              </a:rPr>
              <a:t> </a:t>
            </a:r>
            <a:r>
              <a:rPr lang="fr-FR" b="0" i="0" dirty="0" err="1">
                <a:solidFill>
                  <a:schemeClr val="tx1"/>
                </a:solidFill>
                <a:effectLst/>
                <a:latin typeface="Söhne Mono"/>
              </a:rPr>
              <a:t>declare</a:t>
            </a:r>
            <a:r>
              <a:rPr lang="fr-FR" b="0" i="0" dirty="0">
                <a:solidFill>
                  <a:schemeClr val="tx1"/>
                </a:solidFill>
                <a:effectLst/>
                <a:latin typeface="Söhne Mono"/>
              </a:rPr>
              <a:t> </a:t>
            </a:r>
            <a:r>
              <a:rPr lang="fr-FR" b="0" i="0" dirty="0" err="1">
                <a:solidFill>
                  <a:schemeClr val="tx1"/>
                </a:solidFill>
                <a:effectLst/>
                <a:latin typeface="Söhne Mono"/>
              </a:rPr>
              <a:t>simd</a:t>
            </a:r>
            <a:r>
              <a:rPr lang="fr-FR" b="0" i="0" dirty="0">
                <a:solidFill>
                  <a:schemeClr val="tx1"/>
                </a:solidFill>
                <a:effectLst/>
                <a:latin typeface="Söhne Mono"/>
              </a:rPr>
              <a:t> double </a:t>
            </a:r>
            <a:r>
              <a:rPr lang="fr-FR" b="0" i="0" dirty="0" err="1">
                <a:solidFill>
                  <a:schemeClr val="tx1"/>
                </a:solidFill>
                <a:effectLst/>
                <a:latin typeface="Söhne Mono"/>
              </a:rPr>
              <a:t>myfunc</a:t>
            </a:r>
            <a:r>
              <a:rPr lang="fr-FR" b="0" i="0" dirty="0">
                <a:solidFill>
                  <a:schemeClr val="tx1"/>
                </a:solidFill>
                <a:effectLst/>
                <a:latin typeface="Söhne Mono"/>
              </a:rPr>
              <a:t>(double x, double y);</a:t>
            </a:r>
          </a:p>
          <a:p>
            <a:r>
              <a:rPr lang="fr-FR" dirty="0">
                <a:solidFill>
                  <a:schemeClr val="tx1"/>
                </a:solidFill>
                <a:latin typeface="Söhne Mono"/>
              </a:rPr>
              <a:t>….</a:t>
            </a:r>
          </a:p>
          <a:p>
            <a:r>
              <a:rPr lang="fr-FR" dirty="0">
                <a:solidFill>
                  <a:schemeClr val="tx1"/>
                </a:solidFill>
                <a:latin typeface="Söhne Mono"/>
              </a:rPr>
              <a:t>….</a:t>
            </a:r>
          </a:p>
          <a:p>
            <a:r>
              <a:rPr lang="fr-FR" dirty="0">
                <a:solidFill>
                  <a:schemeClr val="tx1"/>
                </a:solidFill>
                <a:latin typeface="Söhne Mono"/>
              </a:rPr>
              <a:t>….</a:t>
            </a:r>
          </a:p>
          <a:p>
            <a:r>
              <a:rPr lang="nn-NO" b="0" i="0" dirty="0">
                <a:solidFill>
                  <a:schemeClr val="tx1"/>
                </a:solidFill>
                <a:effectLst/>
                <a:latin typeface="Söhne Mono"/>
              </a:rPr>
              <a:t>#pragma omp simd for (int i = 0; i &lt; N; i++) { result[i] = myfunc(array[i], scalar); }</a:t>
            </a:r>
            <a:endParaRPr lang="en-US" dirty="0">
              <a:solidFill>
                <a:schemeClr val="tx1"/>
              </a:solidFill>
            </a:endParaRPr>
          </a:p>
        </p:txBody>
      </p:sp>
      <p:cxnSp>
        <p:nvCxnSpPr>
          <p:cNvPr id="6" name="Straight Arrow Connector 5">
            <a:extLst>
              <a:ext uri="{FF2B5EF4-FFF2-40B4-BE49-F238E27FC236}">
                <a16:creationId xmlns:a16="http://schemas.microsoft.com/office/drawing/2014/main" id="{E66C7899-297B-9917-178C-7C48EDE9DBDE}"/>
              </a:ext>
            </a:extLst>
          </p:cNvPr>
          <p:cNvCxnSpPr/>
          <p:nvPr/>
        </p:nvCxnSpPr>
        <p:spPr>
          <a:xfrm flipV="1">
            <a:off x="4376057" y="2625634"/>
            <a:ext cx="2612572" cy="50945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67629126-1E5A-5190-F282-E2FC75B37948}"/>
              </a:ext>
            </a:extLst>
          </p:cNvPr>
          <p:cNvSpPr txBox="1"/>
          <p:nvPr/>
        </p:nvSpPr>
        <p:spPr>
          <a:xfrm>
            <a:off x="7080070" y="2057400"/>
            <a:ext cx="3935802" cy="1754326"/>
          </a:xfrm>
          <a:prstGeom prst="rect">
            <a:avLst/>
          </a:prstGeom>
          <a:noFill/>
        </p:spPr>
        <p:txBody>
          <a:bodyPr wrap="square" rtlCol="0">
            <a:spAutoFit/>
          </a:bodyPr>
          <a:lstStyle/>
          <a:p>
            <a:r>
              <a:rPr lang="en-US" dirty="0"/>
              <a:t> We are telling the compiler that a specific function can be safely executed using SIMD instructions. The compiler can then use this information to generate SIMD instructions for loops that call the function.</a:t>
            </a:r>
          </a:p>
        </p:txBody>
      </p:sp>
    </p:spTree>
    <p:extLst>
      <p:ext uri="{BB962C8B-B14F-4D97-AF65-F5344CB8AC3E}">
        <p14:creationId xmlns:p14="http://schemas.microsoft.com/office/powerpoint/2010/main" val="4014469237"/>
      </p:ext>
    </p:extLst>
  </p:cSld>
  <p:clrMapOvr>
    <a:masterClrMapping/>
  </p:clrMapOvr>
  <p:transition spd="slow">
    <p:randomBar dir="vert"/>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8C5F28-43ED-4A80-7245-C911702A8FF5}"/>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33B01AB8-C771-6235-C386-ABE130C7DEDD}"/>
              </a:ext>
            </a:extLst>
          </p:cNvPr>
          <p:cNvSpPr>
            <a:spLocks noGrp="1"/>
          </p:cNvSpPr>
          <p:nvPr>
            <p:ph idx="1"/>
          </p:nvPr>
        </p:nvSpPr>
        <p:spPr>
          <a:xfrm>
            <a:off x="956238" y="1965960"/>
            <a:ext cx="10062282" cy="4406537"/>
          </a:xfrm>
        </p:spPr>
        <p:txBody>
          <a:bodyPr>
            <a:normAutofit/>
          </a:bodyPr>
          <a:lstStyle/>
          <a:p>
            <a:r>
              <a:rPr lang="en-US" sz="1800" b="0" i="0" dirty="0">
                <a:solidFill>
                  <a:schemeClr val="tx1"/>
                </a:solidFill>
                <a:effectLst/>
                <a:latin typeface="Söhne"/>
              </a:rPr>
              <a:t>OpenMP Target is an OpenMP directive used to offload parallel computations to an accelerator device, such as a GPU.</a:t>
            </a:r>
          </a:p>
          <a:p>
            <a:r>
              <a:rPr lang="en-US" sz="1800" b="0" i="0" dirty="0">
                <a:solidFill>
                  <a:schemeClr val="tx1"/>
                </a:solidFill>
                <a:effectLst/>
                <a:latin typeface="Söhne"/>
              </a:rPr>
              <a:t>We have also discussed the various OpenMP directives that can be used with the Target directive, including target teams, target teams distribute, target teams distribute parallel, and target teams loop. These directives allow developers to target specific parallel constructs.</a:t>
            </a:r>
          </a:p>
          <a:p>
            <a:r>
              <a:rPr lang="en-US" sz="1800" b="0" i="0" dirty="0">
                <a:solidFill>
                  <a:schemeClr val="tx1"/>
                </a:solidFill>
                <a:effectLst/>
                <a:latin typeface="Söhne"/>
              </a:rPr>
              <a:t>Additionally, we have discussed the declare target and declare </a:t>
            </a:r>
            <a:r>
              <a:rPr lang="en-US" sz="1800" b="0" i="0" dirty="0" err="1">
                <a:solidFill>
                  <a:schemeClr val="tx1"/>
                </a:solidFill>
                <a:effectLst/>
                <a:latin typeface="Söhne"/>
              </a:rPr>
              <a:t>simd</a:t>
            </a:r>
            <a:r>
              <a:rPr lang="en-US" sz="1800" b="0" i="0" dirty="0">
                <a:solidFill>
                  <a:schemeClr val="tx1"/>
                </a:solidFill>
                <a:effectLst/>
                <a:latin typeface="Söhne"/>
              </a:rPr>
              <a:t> directives, which allow developers to specify functions that can be offloaded to an accelerator device or executed using SIMD instructions, respectively.</a:t>
            </a:r>
          </a:p>
          <a:p>
            <a:r>
              <a:rPr lang="en-US" sz="1800" b="0" i="0" dirty="0">
                <a:solidFill>
                  <a:schemeClr val="tx1"/>
                </a:solidFill>
                <a:effectLst/>
                <a:latin typeface="Söhne"/>
              </a:rPr>
              <a:t>Finally, we have covered the parallel for </a:t>
            </a:r>
            <a:r>
              <a:rPr lang="en-US" sz="1800" b="0" i="0" dirty="0" err="1">
                <a:solidFill>
                  <a:schemeClr val="tx1"/>
                </a:solidFill>
                <a:effectLst/>
                <a:latin typeface="Söhne"/>
              </a:rPr>
              <a:t>simd</a:t>
            </a:r>
            <a:r>
              <a:rPr lang="en-US" sz="1800" b="0" i="0" dirty="0">
                <a:solidFill>
                  <a:schemeClr val="tx1"/>
                </a:solidFill>
                <a:effectLst/>
                <a:latin typeface="Söhne"/>
              </a:rPr>
              <a:t> directive and the clauses that can be used with it, such as </a:t>
            </a:r>
            <a:r>
              <a:rPr lang="en-US" sz="1800" b="0" i="0" dirty="0" err="1">
                <a:solidFill>
                  <a:schemeClr val="tx1"/>
                </a:solidFill>
                <a:effectLst/>
                <a:latin typeface="Söhne"/>
              </a:rPr>
              <a:t>safelen</a:t>
            </a:r>
            <a:r>
              <a:rPr lang="en-US" sz="1800" b="0" i="0" dirty="0">
                <a:solidFill>
                  <a:schemeClr val="tx1"/>
                </a:solidFill>
                <a:effectLst/>
                <a:latin typeface="Söhne"/>
              </a:rPr>
              <a:t>, linear, and aligned. This directive enables developers to execute loops using SIMD instructions, potentially improving performance.</a:t>
            </a:r>
          </a:p>
          <a:p>
            <a:endParaRPr lang="en-US" sz="1800" b="0" i="0" dirty="0">
              <a:solidFill>
                <a:srgbClr val="374151"/>
              </a:solidFill>
              <a:effectLst/>
              <a:latin typeface="Söhne"/>
            </a:endParaRPr>
          </a:p>
        </p:txBody>
      </p:sp>
    </p:spTree>
    <p:extLst>
      <p:ext uri="{BB962C8B-B14F-4D97-AF65-F5344CB8AC3E}">
        <p14:creationId xmlns:p14="http://schemas.microsoft.com/office/powerpoint/2010/main" val="2492259712"/>
      </p:ext>
    </p:extLst>
  </p:cSld>
  <p:clrMapOvr>
    <a:masterClrMapping/>
  </p:clrMapOvr>
  <p:transition spd="slow">
    <p:randomBar dir="vert"/>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C7F0EE-D1B3-591F-767D-73169991F0BA}"/>
              </a:ext>
            </a:extLst>
          </p:cNvPr>
          <p:cNvSpPr>
            <a:spLocks noGrp="1"/>
          </p:cNvSpPr>
          <p:nvPr>
            <p:ph type="title"/>
          </p:nvPr>
        </p:nvSpPr>
        <p:spPr>
          <a:xfrm>
            <a:off x="1143000" y="609600"/>
            <a:ext cx="3024051" cy="1356360"/>
          </a:xfrm>
        </p:spPr>
        <p:txBody>
          <a:bodyPr/>
          <a:lstStyle/>
          <a:p>
            <a:r>
              <a:rPr lang="en-US" dirty="0"/>
              <a:t>Conclusion</a:t>
            </a:r>
          </a:p>
        </p:txBody>
      </p:sp>
      <p:sp>
        <p:nvSpPr>
          <p:cNvPr id="3" name="Content Placeholder 2">
            <a:extLst>
              <a:ext uri="{FF2B5EF4-FFF2-40B4-BE49-F238E27FC236}">
                <a16:creationId xmlns:a16="http://schemas.microsoft.com/office/drawing/2014/main" id="{EA3E3401-5345-4A51-DE66-62F999236BEC}"/>
              </a:ext>
            </a:extLst>
          </p:cNvPr>
          <p:cNvSpPr>
            <a:spLocks noGrp="1"/>
          </p:cNvSpPr>
          <p:nvPr>
            <p:ph idx="1"/>
          </p:nvPr>
        </p:nvSpPr>
        <p:spPr>
          <a:xfrm>
            <a:off x="1143000" y="2449286"/>
            <a:ext cx="9872871" cy="2370909"/>
          </a:xfrm>
        </p:spPr>
        <p:txBody>
          <a:bodyPr/>
          <a:lstStyle/>
          <a:p>
            <a:pPr marL="45720" indent="0">
              <a:buNone/>
            </a:pPr>
            <a:r>
              <a:rPr lang="en-US" dirty="0">
                <a:solidFill>
                  <a:schemeClr val="tx1"/>
                </a:solidFill>
              </a:rPr>
              <a:t>OpenMP provides a rich set of directives and clauses that enable developers to target parallelism in their programs, offload computations to accelerator devices, and execute loops using SIMD instructions. By using these features effectively, developers can write highly efficient parallel programs for shared-memory architectures.</a:t>
            </a:r>
          </a:p>
        </p:txBody>
      </p:sp>
    </p:spTree>
    <p:extLst>
      <p:ext uri="{BB962C8B-B14F-4D97-AF65-F5344CB8AC3E}">
        <p14:creationId xmlns:p14="http://schemas.microsoft.com/office/powerpoint/2010/main" val="141980559"/>
      </p:ext>
    </p:extLst>
  </p:cSld>
  <p:clrMapOvr>
    <a:masterClrMapping/>
  </p:clrMapOvr>
  <p:transition spd="slow">
    <p:randomBar dir="vert"/>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3A77A1-7960-2C24-B2C2-5DA22B464FEF}"/>
              </a:ext>
            </a:extLst>
          </p:cNvPr>
          <p:cNvSpPr>
            <a:spLocks noGrp="1"/>
          </p:cNvSpPr>
          <p:nvPr>
            <p:ph type="title"/>
          </p:nvPr>
        </p:nvSpPr>
        <p:spPr>
          <a:xfrm>
            <a:off x="3938451" y="3052353"/>
            <a:ext cx="9875520" cy="1356360"/>
          </a:xfrm>
        </p:spPr>
        <p:txBody>
          <a:bodyPr/>
          <a:lstStyle/>
          <a:p>
            <a:r>
              <a:rPr lang="en-US" dirty="0"/>
              <a:t>Thank you..</a:t>
            </a:r>
          </a:p>
        </p:txBody>
      </p:sp>
    </p:spTree>
    <p:extLst>
      <p:ext uri="{BB962C8B-B14F-4D97-AF65-F5344CB8AC3E}">
        <p14:creationId xmlns:p14="http://schemas.microsoft.com/office/powerpoint/2010/main" val="23109564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62119-7EE5-ACA5-F800-3CF09F31FBBD}"/>
              </a:ext>
            </a:extLst>
          </p:cNvPr>
          <p:cNvSpPr>
            <a:spLocks noGrp="1"/>
          </p:cNvSpPr>
          <p:nvPr>
            <p:ph type="title"/>
          </p:nvPr>
        </p:nvSpPr>
        <p:spPr/>
        <p:txBody>
          <a:bodyPr/>
          <a:lstStyle/>
          <a:p>
            <a:r>
              <a:rPr lang="en-US" b="0" i="0" dirty="0">
                <a:solidFill>
                  <a:srgbClr val="000000"/>
                </a:solidFill>
                <a:effectLst/>
                <a:latin typeface="Roboto" panose="02000000000000000000" pitchFamily="2" charset="0"/>
              </a:rPr>
              <a:t>Goal of this presentation</a:t>
            </a:r>
            <a:endParaRPr lang="en-US" dirty="0"/>
          </a:p>
        </p:txBody>
      </p:sp>
      <p:sp>
        <p:nvSpPr>
          <p:cNvPr id="3" name="Content Placeholder 2">
            <a:extLst>
              <a:ext uri="{FF2B5EF4-FFF2-40B4-BE49-F238E27FC236}">
                <a16:creationId xmlns:a16="http://schemas.microsoft.com/office/drawing/2014/main" id="{BD61DEA7-DAF5-345F-F8FE-AEAA63E9406C}"/>
              </a:ext>
            </a:extLst>
          </p:cNvPr>
          <p:cNvSpPr>
            <a:spLocks noGrp="1"/>
          </p:cNvSpPr>
          <p:nvPr>
            <p:ph idx="1"/>
          </p:nvPr>
        </p:nvSpPr>
        <p:spPr>
          <a:xfrm>
            <a:off x="1159564" y="2750820"/>
            <a:ext cx="9872871" cy="1356360"/>
          </a:xfrm>
        </p:spPr>
        <p:txBody>
          <a:bodyPr/>
          <a:lstStyle/>
          <a:p>
            <a:pPr marL="45720" indent="0">
              <a:buNone/>
            </a:pPr>
            <a:r>
              <a:rPr lang="en-US" b="0" i="0" dirty="0">
                <a:solidFill>
                  <a:srgbClr val="000000"/>
                </a:solidFill>
                <a:effectLst/>
                <a:latin typeface="Roboto" panose="02000000000000000000" pitchFamily="2" charset="0"/>
              </a:rPr>
              <a:t>The goal of the presentation is to provide an overview of OpenMP target and SIMD directives and clauses, and how they can be used to accelerate heterogeneous computing.</a:t>
            </a:r>
            <a:endParaRPr lang="en-US" dirty="0"/>
          </a:p>
        </p:txBody>
      </p:sp>
    </p:spTree>
    <p:extLst>
      <p:ext uri="{BB962C8B-B14F-4D97-AF65-F5344CB8AC3E}">
        <p14:creationId xmlns:p14="http://schemas.microsoft.com/office/powerpoint/2010/main" val="3904049914"/>
      </p:ext>
    </p:extLst>
  </p:cSld>
  <p:clrMapOvr>
    <a:masterClrMapping/>
  </p:clrMapOvr>
  <p:transition spd="slow">
    <p:randomBar dir="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0B3B0-8E97-7F47-9F46-1B445210DFB7}"/>
              </a:ext>
            </a:extLst>
          </p:cNvPr>
          <p:cNvSpPr>
            <a:spLocks noGrp="1"/>
          </p:cNvSpPr>
          <p:nvPr>
            <p:ph type="title"/>
          </p:nvPr>
        </p:nvSpPr>
        <p:spPr/>
        <p:txBody>
          <a:bodyPr/>
          <a:lstStyle/>
          <a:p>
            <a:r>
              <a:rPr lang="en-US" b="0" i="0" dirty="0">
                <a:solidFill>
                  <a:schemeClr val="tx1"/>
                </a:solidFill>
                <a:effectLst/>
                <a:latin typeface="Söhne"/>
              </a:rPr>
              <a:t>OpenMP Target</a:t>
            </a:r>
            <a:endParaRPr lang="en-US" dirty="0"/>
          </a:p>
        </p:txBody>
      </p:sp>
      <p:sp>
        <p:nvSpPr>
          <p:cNvPr id="3" name="Content Placeholder 2">
            <a:extLst>
              <a:ext uri="{FF2B5EF4-FFF2-40B4-BE49-F238E27FC236}">
                <a16:creationId xmlns:a16="http://schemas.microsoft.com/office/drawing/2014/main" id="{5E20FA77-9DCF-01C6-DDF5-2E4E1FD47B55}"/>
              </a:ext>
            </a:extLst>
          </p:cNvPr>
          <p:cNvSpPr>
            <a:spLocks noGrp="1"/>
          </p:cNvSpPr>
          <p:nvPr>
            <p:ph idx="1"/>
          </p:nvPr>
        </p:nvSpPr>
        <p:spPr>
          <a:xfrm>
            <a:off x="1159564" y="2209800"/>
            <a:ext cx="9872871" cy="4038600"/>
          </a:xfrm>
        </p:spPr>
        <p:txBody>
          <a:bodyPr/>
          <a:lstStyle/>
          <a:p>
            <a:pPr marL="45720" indent="0" algn="l" rtl="0">
              <a:buNone/>
            </a:pPr>
            <a:r>
              <a:rPr lang="en-US" b="0" i="1" dirty="0">
                <a:solidFill>
                  <a:srgbClr val="000000"/>
                </a:solidFill>
                <a:effectLst/>
                <a:latin typeface="Roboto" panose="02000000000000000000" pitchFamily="2" charset="0"/>
              </a:rPr>
              <a:t>#pragma </a:t>
            </a:r>
            <a:r>
              <a:rPr lang="en-US" b="0" i="1" dirty="0" err="1">
                <a:solidFill>
                  <a:srgbClr val="000000"/>
                </a:solidFill>
                <a:effectLst/>
                <a:latin typeface="Roboto" panose="02000000000000000000" pitchFamily="2" charset="0"/>
              </a:rPr>
              <a:t>omp</a:t>
            </a:r>
            <a:r>
              <a:rPr lang="en-US" b="0" i="1" dirty="0">
                <a:solidFill>
                  <a:srgbClr val="000000"/>
                </a:solidFill>
                <a:effectLst/>
                <a:latin typeface="Roboto" panose="02000000000000000000" pitchFamily="2" charset="0"/>
              </a:rPr>
              <a:t> target [clause[ [,] clause] ... ] new-line </a:t>
            </a:r>
          </a:p>
          <a:p>
            <a:pPr marL="45720" indent="0" algn="l" rtl="0">
              <a:buNone/>
            </a:pPr>
            <a:endParaRPr lang="en-US" b="0" i="1" dirty="0">
              <a:solidFill>
                <a:srgbClr val="000000"/>
              </a:solidFill>
              <a:effectLst/>
              <a:latin typeface="Roboto" panose="02000000000000000000" pitchFamily="2" charset="0"/>
            </a:endParaRPr>
          </a:p>
          <a:p>
            <a:pPr marL="45720" indent="0" algn="l" rtl="0">
              <a:buNone/>
            </a:pPr>
            <a:r>
              <a:rPr lang="en-US" b="0" i="0" dirty="0">
                <a:solidFill>
                  <a:srgbClr val="000000"/>
                </a:solidFill>
                <a:effectLst/>
                <a:latin typeface="Roboto" panose="02000000000000000000" pitchFamily="2" charset="0"/>
              </a:rPr>
              <a:t>OpenMP Target is a feature in OpenMP that allows you to offload computation to a separate device, such as a GPU. This can help improve performance by offloading compute-intensive tasks to more specialized hardware. We'll discuss the syntax in next slide.</a:t>
            </a:r>
          </a:p>
        </p:txBody>
      </p:sp>
    </p:spTree>
    <p:extLst>
      <p:ext uri="{BB962C8B-B14F-4D97-AF65-F5344CB8AC3E}">
        <p14:creationId xmlns:p14="http://schemas.microsoft.com/office/powerpoint/2010/main" val="2740850388"/>
      </p:ext>
    </p:extLst>
  </p:cSld>
  <p:clrMapOvr>
    <a:masterClrMapping/>
  </p:clrMapOvr>
  <p:transition spd="slow">
    <p:randomBar dir="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A3AE8-80E1-C912-167E-0055D8CB13E5}"/>
              </a:ext>
            </a:extLst>
          </p:cNvPr>
          <p:cNvSpPr>
            <a:spLocks noGrp="1"/>
          </p:cNvSpPr>
          <p:nvPr>
            <p:ph type="title"/>
          </p:nvPr>
        </p:nvSpPr>
        <p:spPr/>
        <p:txBody>
          <a:bodyPr>
            <a:normAutofit/>
          </a:bodyPr>
          <a:lstStyle/>
          <a:p>
            <a:pPr rtl="0"/>
            <a:r>
              <a:rPr lang="en-US" b="0" i="0" dirty="0">
                <a:solidFill>
                  <a:schemeClr val="tx1"/>
                </a:solidFill>
                <a:effectLst/>
                <a:latin typeface="Söhne"/>
              </a:rPr>
              <a:t>OpenMP Target – (cont.)</a:t>
            </a:r>
            <a:endParaRPr lang="en-US" dirty="0"/>
          </a:p>
        </p:txBody>
      </p:sp>
      <p:pic>
        <p:nvPicPr>
          <p:cNvPr id="5" name="Picture 4">
            <a:extLst>
              <a:ext uri="{FF2B5EF4-FFF2-40B4-BE49-F238E27FC236}">
                <a16:creationId xmlns:a16="http://schemas.microsoft.com/office/drawing/2014/main" id="{296EB6FF-E664-3DCF-99F2-01118435F099}"/>
              </a:ext>
            </a:extLst>
          </p:cNvPr>
          <p:cNvPicPr>
            <a:picLocks noChangeAspect="1"/>
          </p:cNvPicPr>
          <p:nvPr/>
        </p:nvPicPr>
        <p:blipFill>
          <a:blip r:embed="rId2"/>
          <a:stretch>
            <a:fillRect/>
          </a:stretch>
        </p:blipFill>
        <p:spPr>
          <a:xfrm>
            <a:off x="2701017" y="2463319"/>
            <a:ext cx="6064159" cy="2914961"/>
          </a:xfrm>
          <a:prstGeom prst="rect">
            <a:avLst/>
          </a:prstGeom>
        </p:spPr>
      </p:pic>
    </p:spTree>
    <p:extLst>
      <p:ext uri="{BB962C8B-B14F-4D97-AF65-F5344CB8AC3E}">
        <p14:creationId xmlns:p14="http://schemas.microsoft.com/office/powerpoint/2010/main" val="4013792557"/>
      </p:ext>
    </p:extLst>
  </p:cSld>
  <p:clrMapOvr>
    <a:masterClrMapping/>
  </p:clrMapOvr>
  <p:transition spd="slow">
    <p:randomBar dir="ver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A3AE8-80E1-C912-167E-0055D8CB13E5}"/>
              </a:ext>
            </a:extLst>
          </p:cNvPr>
          <p:cNvSpPr>
            <a:spLocks noGrp="1"/>
          </p:cNvSpPr>
          <p:nvPr>
            <p:ph type="title"/>
          </p:nvPr>
        </p:nvSpPr>
        <p:spPr/>
        <p:txBody>
          <a:bodyPr>
            <a:normAutofit/>
          </a:bodyPr>
          <a:lstStyle/>
          <a:p>
            <a:pPr rtl="0"/>
            <a:r>
              <a:rPr lang="en-US" b="0" i="0" dirty="0">
                <a:solidFill>
                  <a:schemeClr val="tx1"/>
                </a:solidFill>
                <a:effectLst/>
                <a:latin typeface="Söhne"/>
              </a:rPr>
              <a:t>OpenMP Target – (cont.)</a:t>
            </a:r>
            <a:endParaRPr lang="en-US" dirty="0"/>
          </a:p>
        </p:txBody>
      </p:sp>
      <p:sp>
        <p:nvSpPr>
          <p:cNvPr id="3" name="Rectangle 2">
            <a:extLst>
              <a:ext uri="{FF2B5EF4-FFF2-40B4-BE49-F238E27FC236}">
                <a16:creationId xmlns:a16="http://schemas.microsoft.com/office/drawing/2014/main" id="{3266D51A-AA4A-3F02-A297-C142760B29E2}"/>
              </a:ext>
            </a:extLst>
          </p:cNvPr>
          <p:cNvSpPr/>
          <p:nvPr/>
        </p:nvSpPr>
        <p:spPr>
          <a:xfrm>
            <a:off x="1632857" y="2684417"/>
            <a:ext cx="2403566" cy="26713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E264D188-853B-CB23-04DC-5D520BB02FF8}"/>
              </a:ext>
            </a:extLst>
          </p:cNvPr>
          <p:cNvSpPr/>
          <p:nvPr/>
        </p:nvSpPr>
        <p:spPr>
          <a:xfrm>
            <a:off x="7110551" y="2684417"/>
            <a:ext cx="2403566" cy="26713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2CEBB8B9-9BA0-CF87-CAAF-C4C1A6C3D107}"/>
              </a:ext>
            </a:extLst>
          </p:cNvPr>
          <p:cNvSpPr txBox="1"/>
          <p:nvPr/>
        </p:nvSpPr>
        <p:spPr>
          <a:xfrm>
            <a:off x="1632857" y="2315085"/>
            <a:ext cx="2272937" cy="369332"/>
          </a:xfrm>
          <a:prstGeom prst="rect">
            <a:avLst/>
          </a:prstGeom>
          <a:noFill/>
        </p:spPr>
        <p:txBody>
          <a:bodyPr wrap="square" rtlCol="0">
            <a:spAutoFit/>
          </a:bodyPr>
          <a:lstStyle/>
          <a:p>
            <a:r>
              <a:rPr lang="en-US" b="1" dirty="0"/>
              <a:t>Host memory </a:t>
            </a:r>
          </a:p>
        </p:txBody>
      </p:sp>
      <p:sp>
        <p:nvSpPr>
          <p:cNvPr id="7" name="TextBox 6">
            <a:extLst>
              <a:ext uri="{FF2B5EF4-FFF2-40B4-BE49-F238E27FC236}">
                <a16:creationId xmlns:a16="http://schemas.microsoft.com/office/drawing/2014/main" id="{6F63973E-922F-0767-EB23-E95C7ED046CA}"/>
              </a:ext>
            </a:extLst>
          </p:cNvPr>
          <p:cNvSpPr txBox="1"/>
          <p:nvPr/>
        </p:nvSpPr>
        <p:spPr>
          <a:xfrm>
            <a:off x="7110551" y="2315085"/>
            <a:ext cx="2272937" cy="369332"/>
          </a:xfrm>
          <a:prstGeom prst="rect">
            <a:avLst/>
          </a:prstGeom>
          <a:noFill/>
        </p:spPr>
        <p:txBody>
          <a:bodyPr wrap="square" rtlCol="0">
            <a:spAutoFit/>
          </a:bodyPr>
          <a:lstStyle/>
          <a:p>
            <a:r>
              <a:rPr lang="en-US" b="1" dirty="0"/>
              <a:t>Device memory </a:t>
            </a:r>
          </a:p>
        </p:txBody>
      </p:sp>
      <p:sp>
        <p:nvSpPr>
          <p:cNvPr id="8" name="TextBox 7">
            <a:extLst>
              <a:ext uri="{FF2B5EF4-FFF2-40B4-BE49-F238E27FC236}">
                <a16:creationId xmlns:a16="http://schemas.microsoft.com/office/drawing/2014/main" id="{7E0F5CB1-E7E8-4FB5-F74B-60D7F0AAA92A}"/>
              </a:ext>
            </a:extLst>
          </p:cNvPr>
          <p:cNvSpPr txBox="1"/>
          <p:nvPr/>
        </p:nvSpPr>
        <p:spPr>
          <a:xfrm>
            <a:off x="4437018" y="2684417"/>
            <a:ext cx="2272937" cy="2585323"/>
          </a:xfrm>
          <a:prstGeom prst="rect">
            <a:avLst/>
          </a:prstGeom>
          <a:noFill/>
        </p:spPr>
        <p:txBody>
          <a:bodyPr wrap="square" rtlCol="0">
            <a:spAutoFit/>
          </a:bodyPr>
          <a:lstStyle/>
          <a:p>
            <a:r>
              <a:rPr lang="en-US" b="1" dirty="0"/>
              <a:t>#pragma </a:t>
            </a:r>
            <a:r>
              <a:rPr lang="en-US" b="1" dirty="0" err="1"/>
              <a:t>omp</a:t>
            </a:r>
            <a:r>
              <a:rPr lang="en-US" b="1" dirty="0"/>
              <a:t> target </a:t>
            </a:r>
          </a:p>
          <a:p>
            <a:r>
              <a:rPr lang="en-US" b="1" dirty="0"/>
              <a:t>{</a:t>
            </a:r>
          </a:p>
          <a:p>
            <a:endParaRPr lang="en-US" b="1" dirty="0"/>
          </a:p>
          <a:p>
            <a:endParaRPr lang="en-US" b="1" dirty="0"/>
          </a:p>
          <a:p>
            <a:endParaRPr lang="en-US" b="1" dirty="0"/>
          </a:p>
          <a:p>
            <a:endParaRPr lang="en-US" b="1" dirty="0"/>
          </a:p>
          <a:p>
            <a:endParaRPr lang="en-US" b="1" dirty="0"/>
          </a:p>
          <a:p>
            <a:endParaRPr lang="en-US" b="1" dirty="0"/>
          </a:p>
          <a:p>
            <a:r>
              <a:rPr lang="en-US" b="1" dirty="0"/>
              <a:t>} // end of target </a:t>
            </a:r>
          </a:p>
        </p:txBody>
      </p:sp>
      <p:sp>
        <p:nvSpPr>
          <p:cNvPr id="9" name="TextBox 8">
            <a:extLst>
              <a:ext uri="{FF2B5EF4-FFF2-40B4-BE49-F238E27FC236}">
                <a16:creationId xmlns:a16="http://schemas.microsoft.com/office/drawing/2014/main" id="{E1006FD0-2504-6FAE-E17C-9207E6093934}"/>
              </a:ext>
            </a:extLst>
          </p:cNvPr>
          <p:cNvSpPr txBox="1"/>
          <p:nvPr/>
        </p:nvSpPr>
        <p:spPr>
          <a:xfrm>
            <a:off x="1698171" y="3376913"/>
            <a:ext cx="2272937" cy="1200329"/>
          </a:xfrm>
          <a:prstGeom prst="rect">
            <a:avLst/>
          </a:prstGeom>
          <a:noFill/>
        </p:spPr>
        <p:txBody>
          <a:bodyPr wrap="square" rtlCol="0">
            <a:spAutoFit/>
          </a:bodyPr>
          <a:lstStyle/>
          <a:p>
            <a:r>
              <a:rPr lang="en-US" b="1" dirty="0"/>
              <a:t>A: 000001110101010100101010101010101010101010100010101010</a:t>
            </a:r>
          </a:p>
        </p:txBody>
      </p:sp>
    </p:spTree>
    <p:extLst>
      <p:ext uri="{BB962C8B-B14F-4D97-AF65-F5344CB8AC3E}">
        <p14:creationId xmlns:p14="http://schemas.microsoft.com/office/powerpoint/2010/main" val="2029590495"/>
      </p:ext>
    </p:extLst>
  </p:cSld>
  <p:clrMapOvr>
    <a:masterClrMapping/>
  </p:clrMapOvr>
  <p:transition spd="slow">
    <p:randomBar dir="ver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A3AE8-80E1-C912-167E-0055D8CB13E5}"/>
              </a:ext>
            </a:extLst>
          </p:cNvPr>
          <p:cNvSpPr>
            <a:spLocks noGrp="1"/>
          </p:cNvSpPr>
          <p:nvPr>
            <p:ph type="title"/>
          </p:nvPr>
        </p:nvSpPr>
        <p:spPr/>
        <p:txBody>
          <a:bodyPr>
            <a:normAutofit/>
          </a:bodyPr>
          <a:lstStyle/>
          <a:p>
            <a:pPr rtl="0"/>
            <a:r>
              <a:rPr lang="en-US" b="0" i="0" dirty="0">
                <a:solidFill>
                  <a:schemeClr val="tx1"/>
                </a:solidFill>
                <a:effectLst/>
                <a:latin typeface="Söhne"/>
              </a:rPr>
              <a:t>OpenMP Target – (cont.)</a:t>
            </a:r>
            <a:endParaRPr lang="en-US" dirty="0"/>
          </a:p>
        </p:txBody>
      </p:sp>
      <p:sp>
        <p:nvSpPr>
          <p:cNvPr id="3" name="Rectangle 2">
            <a:extLst>
              <a:ext uri="{FF2B5EF4-FFF2-40B4-BE49-F238E27FC236}">
                <a16:creationId xmlns:a16="http://schemas.microsoft.com/office/drawing/2014/main" id="{3266D51A-AA4A-3F02-A297-C142760B29E2}"/>
              </a:ext>
            </a:extLst>
          </p:cNvPr>
          <p:cNvSpPr/>
          <p:nvPr/>
        </p:nvSpPr>
        <p:spPr>
          <a:xfrm>
            <a:off x="1632857" y="2684417"/>
            <a:ext cx="2403566" cy="26713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E264D188-853B-CB23-04DC-5D520BB02FF8}"/>
              </a:ext>
            </a:extLst>
          </p:cNvPr>
          <p:cNvSpPr/>
          <p:nvPr/>
        </p:nvSpPr>
        <p:spPr>
          <a:xfrm>
            <a:off x="7110551" y="2684417"/>
            <a:ext cx="2403566" cy="26713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2CEBB8B9-9BA0-CF87-CAAF-C4C1A6C3D107}"/>
              </a:ext>
            </a:extLst>
          </p:cNvPr>
          <p:cNvSpPr txBox="1"/>
          <p:nvPr/>
        </p:nvSpPr>
        <p:spPr>
          <a:xfrm>
            <a:off x="1632857" y="2315085"/>
            <a:ext cx="2272937" cy="369332"/>
          </a:xfrm>
          <a:prstGeom prst="rect">
            <a:avLst/>
          </a:prstGeom>
          <a:noFill/>
        </p:spPr>
        <p:txBody>
          <a:bodyPr wrap="square" rtlCol="0">
            <a:spAutoFit/>
          </a:bodyPr>
          <a:lstStyle/>
          <a:p>
            <a:r>
              <a:rPr lang="en-US" b="1" dirty="0"/>
              <a:t>Host memory </a:t>
            </a:r>
          </a:p>
        </p:txBody>
      </p:sp>
      <p:sp>
        <p:nvSpPr>
          <p:cNvPr id="7" name="TextBox 6">
            <a:extLst>
              <a:ext uri="{FF2B5EF4-FFF2-40B4-BE49-F238E27FC236}">
                <a16:creationId xmlns:a16="http://schemas.microsoft.com/office/drawing/2014/main" id="{6F63973E-922F-0767-EB23-E95C7ED046CA}"/>
              </a:ext>
            </a:extLst>
          </p:cNvPr>
          <p:cNvSpPr txBox="1"/>
          <p:nvPr/>
        </p:nvSpPr>
        <p:spPr>
          <a:xfrm>
            <a:off x="7110551" y="2315085"/>
            <a:ext cx="2272937" cy="369332"/>
          </a:xfrm>
          <a:prstGeom prst="rect">
            <a:avLst/>
          </a:prstGeom>
          <a:noFill/>
        </p:spPr>
        <p:txBody>
          <a:bodyPr wrap="square" rtlCol="0">
            <a:spAutoFit/>
          </a:bodyPr>
          <a:lstStyle/>
          <a:p>
            <a:r>
              <a:rPr lang="en-US" b="1" dirty="0"/>
              <a:t>Device memory </a:t>
            </a:r>
          </a:p>
        </p:txBody>
      </p:sp>
      <p:sp>
        <p:nvSpPr>
          <p:cNvPr id="8" name="TextBox 7">
            <a:extLst>
              <a:ext uri="{FF2B5EF4-FFF2-40B4-BE49-F238E27FC236}">
                <a16:creationId xmlns:a16="http://schemas.microsoft.com/office/drawing/2014/main" id="{7E0F5CB1-E7E8-4FB5-F74B-60D7F0AAA92A}"/>
              </a:ext>
            </a:extLst>
          </p:cNvPr>
          <p:cNvSpPr txBox="1"/>
          <p:nvPr/>
        </p:nvSpPr>
        <p:spPr>
          <a:xfrm>
            <a:off x="4437018" y="2684417"/>
            <a:ext cx="2272937" cy="2585323"/>
          </a:xfrm>
          <a:prstGeom prst="rect">
            <a:avLst/>
          </a:prstGeom>
          <a:noFill/>
        </p:spPr>
        <p:txBody>
          <a:bodyPr wrap="square" rtlCol="0">
            <a:spAutoFit/>
          </a:bodyPr>
          <a:lstStyle/>
          <a:p>
            <a:r>
              <a:rPr lang="en-US" b="1" dirty="0"/>
              <a:t>#pragma </a:t>
            </a:r>
            <a:r>
              <a:rPr lang="en-US" b="1" dirty="0" err="1"/>
              <a:t>omp</a:t>
            </a:r>
            <a:r>
              <a:rPr lang="en-US" b="1" dirty="0"/>
              <a:t> target </a:t>
            </a:r>
          </a:p>
          <a:p>
            <a:r>
              <a:rPr lang="en-US" b="1" dirty="0"/>
              <a:t>{</a:t>
            </a:r>
          </a:p>
          <a:p>
            <a:endParaRPr lang="en-US" b="1" dirty="0"/>
          </a:p>
          <a:p>
            <a:endParaRPr lang="en-US" b="1" dirty="0"/>
          </a:p>
          <a:p>
            <a:endParaRPr lang="en-US" b="1" dirty="0"/>
          </a:p>
          <a:p>
            <a:endParaRPr lang="en-US" b="1" dirty="0"/>
          </a:p>
          <a:p>
            <a:endParaRPr lang="en-US" b="1" dirty="0"/>
          </a:p>
          <a:p>
            <a:endParaRPr lang="en-US" b="1" dirty="0"/>
          </a:p>
          <a:p>
            <a:r>
              <a:rPr lang="en-US" b="1" dirty="0"/>
              <a:t>} // end of target </a:t>
            </a:r>
          </a:p>
        </p:txBody>
      </p:sp>
      <p:sp>
        <p:nvSpPr>
          <p:cNvPr id="9" name="TextBox 8">
            <a:extLst>
              <a:ext uri="{FF2B5EF4-FFF2-40B4-BE49-F238E27FC236}">
                <a16:creationId xmlns:a16="http://schemas.microsoft.com/office/drawing/2014/main" id="{E1006FD0-2504-6FAE-E17C-9207E6093934}"/>
              </a:ext>
            </a:extLst>
          </p:cNvPr>
          <p:cNvSpPr txBox="1"/>
          <p:nvPr/>
        </p:nvSpPr>
        <p:spPr>
          <a:xfrm>
            <a:off x="1698171" y="3376913"/>
            <a:ext cx="2272937" cy="1200329"/>
          </a:xfrm>
          <a:prstGeom prst="rect">
            <a:avLst/>
          </a:prstGeom>
          <a:noFill/>
        </p:spPr>
        <p:txBody>
          <a:bodyPr wrap="square" rtlCol="0">
            <a:spAutoFit/>
          </a:bodyPr>
          <a:lstStyle/>
          <a:p>
            <a:r>
              <a:rPr lang="en-US" b="1" dirty="0"/>
              <a:t>A: 000001110101010100101010101010101010101010100010101010</a:t>
            </a:r>
          </a:p>
        </p:txBody>
      </p:sp>
      <p:sp>
        <p:nvSpPr>
          <p:cNvPr id="5" name="TextBox 4">
            <a:extLst>
              <a:ext uri="{FF2B5EF4-FFF2-40B4-BE49-F238E27FC236}">
                <a16:creationId xmlns:a16="http://schemas.microsoft.com/office/drawing/2014/main" id="{F2A0378F-539A-97E8-9507-67FB17B2ACF9}"/>
              </a:ext>
            </a:extLst>
          </p:cNvPr>
          <p:cNvSpPr txBox="1"/>
          <p:nvPr/>
        </p:nvSpPr>
        <p:spPr>
          <a:xfrm>
            <a:off x="7175865" y="3429000"/>
            <a:ext cx="2272937" cy="369332"/>
          </a:xfrm>
          <a:prstGeom prst="rect">
            <a:avLst/>
          </a:prstGeom>
          <a:noFill/>
        </p:spPr>
        <p:txBody>
          <a:bodyPr wrap="square" rtlCol="0">
            <a:spAutoFit/>
          </a:bodyPr>
          <a:lstStyle/>
          <a:p>
            <a:r>
              <a:rPr lang="en-US" b="1" dirty="0"/>
              <a:t>A:</a:t>
            </a:r>
          </a:p>
        </p:txBody>
      </p:sp>
      <p:cxnSp>
        <p:nvCxnSpPr>
          <p:cNvPr id="11" name="Straight Arrow Connector 10">
            <a:extLst>
              <a:ext uri="{FF2B5EF4-FFF2-40B4-BE49-F238E27FC236}">
                <a16:creationId xmlns:a16="http://schemas.microsoft.com/office/drawing/2014/main" id="{9049B4A0-AD71-4178-9909-2D6516353A9C}"/>
              </a:ext>
            </a:extLst>
          </p:cNvPr>
          <p:cNvCxnSpPr>
            <a:cxnSpLocks/>
            <a:endCxn id="12" idx="1"/>
          </p:cNvCxnSpPr>
          <p:nvPr/>
        </p:nvCxnSpPr>
        <p:spPr>
          <a:xfrm>
            <a:off x="7485017" y="3613666"/>
            <a:ext cx="2599511" cy="1780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2" name="TextBox 11">
            <a:extLst>
              <a:ext uri="{FF2B5EF4-FFF2-40B4-BE49-F238E27FC236}">
                <a16:creationId xmlns:a16="http://schemas.microsoft.com/office/drawing/2014/main" id="{B6D0F724-9385-6FC2-A8B5-FFAB2449D120}"/>
              </a:ext>
            </a:extLst>
          </p:cNvPr>
          <p:cNvSpPr txBox="1"/>
          <p:nvPr/>
        </p:nvSpPr>
        <p:spPr>
          <a:xfrm>
            <a:off x="10084528" y="3446808"/>
            <a:ext cx="2272937" cy="369332"/>
          </a:xfrm>
          <a:prstGeom prst="rect">
            <a:avLst/>
          </a:prstGeom>
          <a:noFill/>
        </p:spPr>
        <p:txBody>
          <a:bodyPr wrap="square" rtlCol="0">
            <a:spAutoFit/>
          </a:bodyPr>
          <a:lstStyle/>
          <a:p>
            <a:r>
              <a:rPr lang="en-US" b="1" dirty="0" err="1"/>
              <a:t>alloc</a:t>
            </a:r>
            <a:endParaRPr lang="en-US" b="1" dirty="0"/>
          </a:p>
        </p:txBody>
      </p:sp>
    </p:spTree>
    <p:extLst>
      <p:ext uri="{BB962C8B-B14F-4D97-AF65-F5344CB8AC3E}">
        <p14:creationId xmlns:p14="http://schemas.microsoft.com/office/powerpoint/2010/main" val="3673231696"/>
      </p:ext>
    </p:extLst>
  </p:cSld>
  <p:clrMapOvr>
    <a:masterClrMapping/>
  </p:clrMapOvr>
  <p:transition spd="slow">
    <p:randomBar dir="ver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A3AE8-80E1-C912-167E-0055D8CB13E5}"/>
              </a:ext>
            </a:extLst>
          </p:cNvPr>
          <p:cNvSpPr>
            <a:spLocks noGrp="1"/>
          </p:cNvSpPr>
          <p:nvPr>
            <p:ph type="title"/>
          </p:nvPr>
        </p:nvSpPr>
        <p:spPr/>
        <p:txBody>
          <a:bodyPr>
            <a:normAutofit/>
          </a:bodyPr>
          <a:lstStyle/>
          <a:p>
            <a:pPr rtl="0"/>
            <a:r>
              <a:rPr lang="en-US" b="0" i="0" dirty="0">
                <a:solidFill>
                  <a:schemeClr val="tx1"/>
                </a:solidFill>
                <a:effectLst/>
                <a:latin typeface="Söhne"/>
              </a:rPr>
              <a:t>OpenMP Target – (cont.)</a:t>
            </a:r>
            <a:endParaRPr lang="en-US" dirty="0"/>
          </a:p>
        </p:txBody>
      </p:sp>
      <p:sp>
        <p:nvSpPr>
          <p:cNvPr id="3" name="Rectangle 2">
            <a:extLst>
              <a:ext uri="{FF2B5EF4-FFF2-40B4-BE49-F238E27FC236}">
                <a16:creationId xmlns:a16="http://schemas.microsoft.com/office/drawing/2014/main" id="{3266D51A-AA4A-3F02-A297-C142760B29E2}"/>
              </a:ext>
            </a:extLst>
          </p:cNvPr>
          <p:cNvSpPr/>
          <p:nvPr/>
        </p:nvSpPr>
        <p:spPr>
          <a:xfrm>
            <a:off x="1632857" y="2684417"/>
            <a:ext cx="2403566" cy="26713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E264D188-853B-CB23-04DC-5D520BB02FF8}"/>
              </a:ext>
            </a:extLst>
          </p:cNvPr>
          <p:cNvSpPr/>
          <p:nvPr/>
        </p:nvSpPr>
        <p:spPr>
          <a:xfrm>
            <a:off x="7110551" y="2684417"/>
            <a:ext cx="2403566" cy="26713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2CEBB8B9-9BA0-CF87-CAAF-C4C1A6C3D107}"/>
              </a:ext>
            </a:extLst>
          </p:cNvPr>
          <p:cNvSpPr txBox="1"/>
          <p:nvPr/>
        </p:nvSpPr>
        <p:spPr>
          <a:xfrm>
            <a:off x="1632857" y="2315085"/>
            <a:ext cx="2272937" cy="369332"/>
          </a:xfrm>
          <a:prstGeom prst="rect">
            <a:avLst/>
          </a:prstGeom>
          <a:noFill/>
        </p:spPr>
        <p:txBody>
          <a:bodyPr wrap="square" rtlCol="0">
            <a:spAutoFit/>
          </a:bodyPr>
          <a:lstStyle/>
          <a:p>
            <a:r>
              <a:rPr lang="en-US" b="1" dirty="0"/>
              <a:t>Host memory </a:t>
            </a:r>
          </a:p>
        </p:txBody>
      </p:sp>
      <p:sp>
        <p:nvSpPr>
          <p:cNvPr id="7" name="TextBox 6">
            <a:extLst>
              <a:ext uri="{FF2B5EF4-FFF2-40B4-BE49-F238E27FC236}">
                <a16:creationId xmlns:a16="http://schemas.microsoft.com/office/drawing/2014/main" id="{6F63973E-922F-0767-EB23-E95C7ED046CA}"/>
              </a:ext>
            </a:extLst>
          </p:cNvPr>
          <p:cNvSpPr txBox="1"/>
          <p:nvPr/>
        </p:nvSpPr>
        <p:spPr>
          <a:xfrm>
            <a:off x="7110551" y="2315085"/>
            <a:ext cx="2272937" cy="369332"/>
          </a:xfrm>
          <a:prstGeom prst="rect">
            <a:avLst/>
          </a:prstGeom>
          <a:noFill/>
        </p:spPr>
        <p:txBody>
          <a:bodyPr wrap="square" rtlCol="0">
            <a:spAutoFit/>
          </a:bodyPr>
          <a:lstStyle/>
          <a:p>
            <a:r>
              <a:rPr lang="en-US" b="1" dirty="0"/>
              <a:t>Device memory </a:t>
            </a:r>
          </a:p>
        </p:txBody>
      </p:sp>
      <p:sp>
        <p:nvSpPr>
          <p:cNvPr id="8" name="TextBox 7">
            <a:extLst>
              <a:ext uri="{FF2B5EF4-FFF2-40B4-BE49-F238E27FC236}">
                <a16:creationId xmlns:a16="http://schemas.microsoft.com/office/drawing/2014/main" id="{7E0F5CB1-E7E8-4FB5-F74B-60D7F0AAA92A}"/>
              </a:ext>
            </a:extLst>
          </p:cNvPr>
          <p:cNvSpPr txBox="1"/>
          <p:nvPr/>
        </p:nvSpPr>
        <p:spPr>
          <a:xfrm>
            <a:off x="4437018" y="2684417"/>
            <a:ext cx="2272937" cy="2585323"/>
          </a:xfrm>
          <a:prstGeom prst="rect">
            <a:avLst/>
          </a:prstGeom>
          <a:noFill/>
        </p:spPr>
        <p:txBody>
          <a:bodyPr wrap="square" rtlCol="0">
            <a:spAutoFit/>
          </a:bodyPr>
          <a:lstStyle/>
          <a:p>
            <a:r>
              <a:rPr lang="en-US" b="1" dirty="0"/>
              <a:t>#pragma </a:t>
            </a:r>
            <a:r>
              <a:rPr lang="en-US" b="1" dirty="0" err="1"/>
              <a:t>omp</a:t>
            </a:r>
            <a:r>
              <a:rPr lang="en-US" b="1" dirty="0"/>
              <a:t> target </a:t>
            </a:r>
          </a:p>
          <a:p>
            <a:r>
              <a:rPr lang="en-US" b="1" dirty="0"/>
              <a:t>{</a:t>
            </a:r>
          </a:p>
          <a:p>
            <a:endParaRPr lang="en-US" b="1" dirty="0"/>
          </a:p>
          <a:p>
            <a:endParaRPr lang="en-US" b="1" dirty="0"/>
          </a:p>
          <a:p>
            <a:endParaRPr lang="en-US" b="1" dirty="0"/>
          </a:p>
          <a:p>
            <a:endParaRPr lang="en-US" b="1" dirty="0"/>
          </a:p>
          <a:p>
            <a:endParaRPr lang="en-US" b="1" dirty="0"/>
          </a:p>
          <a:p>
            <a:endParaRPr lang="en-US" b="1" dirty="0"/>
          </a:p>
          <a:p>
            <a:r>
              <a:rPr lang="en-US" b="1" dirty="0"/>
              <a:t>} // end of target </a:t>
            </a:r>
          </a:p>
        </p:txBody>
      </p:sp>
      <p:sp>
        <p:nvSpPr>
          <p:cNvPr id="9" name="TextBox 8">
            <a:extLst>
              <a:ext uri="{FF2B5EF4-FFF2-40B4-BE49-F238E27FC236}">
                <a16:creationId xmlns:a16="http://schemas.microsoft.com/office/drawing/2014/main" id="{E1006FD0-2504-6FAE-E17C-9207E6093934}"/>
              </a:ext>
            </a:extLst>
          </p:cNvPr>
          <p:cNvSpPr txBox="1"/>
          <p:nvPr/>
        </p:nvSpPr>
        <p:spPr>
          <a:xfrm>
            <a:off x="1698171" y="3376913"/>
            <a:ext cx="2272937" cy="1200329"/>
          </a:xfrm>
          <a:prstGeom prst="rect">
            <a:avLst/>
          </a:prstGeom>
          <a:noFill/>
        </p:spPr>
        <p:txBody>
          <a:bodyPr wrap="square" rtlCol="0">
            <a:spAutoFit/>
          </a:bodyPr>
          <a:lstStyle/>
          <a:p>
            <a:r>
              <a:rPr lang="en-US" b="1" dirty="0"/>
              <a:t>A: 000001110101010100101010101010101010101010100010101010</a:t>
            </a:r>
          </a:p>
        </p:txBody>
      </p:sp>
      <p:cxnSp>
        <p:nvCxnSpPr>
          <p:cNvPr id="11" name="Straight Arrow Connector 10">
            <a:extLst>
              <a:ext uri="{FF2B5EF4-FFF2-40B4-BE49-F238E27FC236}">
                <a16:creationId xmlns:a16="http://schemas.microsoft.com/office/drawing/2014/main" id="{9049B4A0-AD71-4178-9909-2D6516353A9C}"/>
              </a:ext>
            </a:extLst>
          </p:cNvPr>
          <p:cNvCxnSpPr>
            <a:cxnSpLocks/>
            <a:stCxn id="10" idx="3"/>
            <a:endCxn id="12" idx="1"/>
          </p:cNvCxnSpPr>
          <p:nvPr/>
        </p:nvCxnSpPr>
        <p:spPr>
          <a:xfrm flipV="1">
            <a:off x="9448802" y="3631474"/>
            <a:ext cx="635726" cy="34560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2" name="TextBox 11">
            <a:extLst>
              <a:ext uri="{FF2B5EF4-FFF2-40B4-BE49-F238E27FC236}">
                <a16:creationId xmlns:a16="http://schemas.microsoft.com/office/drawing/2014/main" id="{B6D0F724-9385-6FC2-A8B5-FFAB2449D120}"/>
              </a:ext>
            </a:extLst>
          </p:cNvPr>
          <p:cNvSpPr txBox="1"/>
          <p:nvPr/>
        </p:nvSpPr>
        <p:spPr>
          <a:xfrm>
            <a:off x="10084528" y="3446808"/>
            <a:ext cx="2272937" cy="369332"/>
          </a:xfrm>
          <a:prstGeom prst="rect">
            <a:avLst/>
          </a:prstGeom>
          <a:noFill/>
        </p:spPr>
        <p:txBody>
          <a:bodyPr wrap="square" rtlCol="0">
            <a:spAutoFit/>
          </a:bodyPr>
          <a:lstStyle/>
          <a:p>
            <a:r>
              <a:rPr lang="en-US" b="1" dirty="0"/>
              <a:t>map ( </a:t>
            </a:r>
            <a:r>
              <a:rPr lang="en-US" b="1" dirty="0" err="1"/>
              <a:t>to:A</a:t>
            </a:r>
            <a:r>
              <a:rPr lang="en-US" b="1" dirty="0"/>
              <a:t>)</a:t>
            </a:r>
          </a:p>
        </p:txBody>
      </p:sp>
      <p:sp>
        <p:nvSpPr>
          <p:cNvPr id="10" name="TextBox 9">
            <a:extLst>
              <a:ext uri="{FF2B5EF4-FFF2-40B4-BE49-F238E27FC236}">
                <a16:creationId xmlns:a16="http://schemas.microsoft.com/office/drawing/2014/main" id="{DBA875C7-7F1D-BE98-871B-1519DF7474E9}"/>
              </a:ext>
            </a:extLst>
          </p:cNvPr>
          <p:cNvSpPr txBox="1"/>
          <p:nvPr/>
        </p:nvSpPr>
        <p:spPr>
          <a:xfrm>
            <a:off x="7175865" y="3376912"/>
            <a:ext cx="2272937" cy="1200329"/>
          </a:xfrm>
          <a:prstGeom prst="rect">
            <a:avLst/>
          </a:prstGeom>
          <a:noFill/>
        </p:spPr>
        <p:txBody>
          <a:bodyPr wrap="square" rtlCol="0">
            <a:spAutoFit/>
          </a:bodyPr>
          <a:lstStyle/>
          <a:p>
            <a:r>
              <a:rPr lang="en-US" b="1" dirty="0"/>
              <a:t>A: 000001110101010100101010101010101010101010100010101010</a:t>
            </a:r>
          </a:p>
        </p:txBody>
      </p:sp>
    </p:spTree>
    <p:extLst>
      <p:ext uri="{BB962C8B-B14F-4D97-AF65-F5344CB8AC3E}">
        <p14:creationId xmlns:p14="http://schemas.microsoft.com/office/powerpoint/2010/main" val="2803719358"/>
      </p:ext>
    </p:extLst>
  </p:cSld>
  <p:clrMapOvr>
    <a:masterClrMapping/>
  </p:clrMapOvr>
  <p:transition spd="slow">
    <p:randomBar dir="vert"/>
  </p:transition>
</p:sld>
</file>

<file path=ppt/theme/theme1.xml><?xml version="1.0" encoding="utf-8"?>
<a:theme xmlns:a="http://schemas.openxmlformats.org/drawingml/2006/main" name="Basis">
  <a:themeElements>
    <a:clrScheme name="Custom 1">
      <a:dk1>
        <a:srgbClr val="000000"/>
      </a:dk1>
      <a:lt1>
        <a:srgbClr val="FFFFFF"/>
      </a:lt1>
      <a:dk2>
        <a:srgbClr val="565349"/>
      </a:dk2>
      <a:lt2>
        <a:srgbClr val="DDDDDD"/>
      </a:lt2>
      <a:accent1>
        <a:srgbClr val="33CCCC"/>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90E45F77-AEFC-46EF-A7C1-5B338C297B0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TM03457444[[fn=Basis]]</Template>
  <TotalTime>535</TotalTime>
  <Words>2918</Words>
  <Application>Microsoft Office PowerPoint</Application>
  <PresentationFormat>Widescreen</PresentationFormat>
  <Paragraphs>317</Paragraphs>
  <Slides>39</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39</vt:i4>
      </vt:variant>
    </vt:vector>
  </HeadingPairs>
  <TitlesOfParts>
    <vt:vector size="47" baseType="lpstr">
      <vt:lpstr>Aharoni</vt:lpstr>
      <vt:lpstr>Arial</vt:lpstr>
      <vt:lpstr>Calibri</vt:lpstr>
      <vt:lpstr>Corbel</vt:lpstr>
      <vt:lpstr>Roboto</vt:lpstr>
      <vt:lpstr>Söhne</vt:lpstr>
      <vt:lpstr>Söhne Mono</vt:lpstr>
      <vt:lpstr>Basis</vt:lpstr>
      <vt:lpstr>An Overview of Target and SIMD Directives and Clauses in open MP   </vt:lpstr>
      <vt:lpstr>Overview of the Outline </vt:lpstr>
      <vt:lpstr>Introduction to OpenMP </vt:lpstr>
      <vt:lpstr>Goal of this presentation</vt:lpstr>
      <vt:lpstr>OpenMP Target</vt:lpstr>
      <vt:lpstr>OpenMP Target – (cont.)</vt:lpstr>
      <vt:lpstr>OpenMP Target – (cont.)</vt:lpstr>
      <vt:lpstr>OpenMP Target – (cont.)</vt:lpstr>
      <vt:lpstr>OpenMP Target – (cont.)</vt:lpstr>
      <vt:lpstr>OpenMP Target – (cont.)</vt:lpstr>
      <vt:lpstr>OpenMP Target – (cont.)</vt:lpstr>
      <vt:lpstr>OpenMP Target – (cont.)</vt:lpstr>
      <vt:lpstr>OpenMP Target – (cont.)  map clause</vt:lpstr>
      <vt:lpstr>OpenMP Target – (cont.)  map clause</vt:lpstr>
      <vt:lpstr>Clauses Used with Target</vt:lpstr>
      <vt:lpstr>Clauses Used with Target</vt:lpstr>
      <vt:lpstr>OMP Target Teams</vt:lpstr>
      <vt:lpstr>OMP Target Teams Distribute </vt:lpstr>
      <vt:lpstr>OMP Target Teams Distribute Parallel </vt:lpstr>
      <vt:lpstr>PowerPoint Presentation</vt:lpstr>
      <vt:lpstr>#pragma omp target teams distribute parallel for</vt:lpstr>
      <vt:lpstr>OMP Target Teams Loop</vt:lpstr>
      <vt:lpstr>OMP Declare Target</vt:lpstr>
      <vt:lpstr>PowerPoint Presentation</vt:lpstr>
      <vt:lpstr>Any question about target directive ?</vt:lpstr>
      <vt:lpstr>OpenMP SIMD</vt:lpstr>
      <vt:lpstr>OpenMP SIMD –(cont.) </vt:lpstr>
      <vt:lpstr>OpenMP SIMD –(cont.) </vt:lpstr>
      <vt:lpstr>OpenMP SIMD –(cont.) </vt:lpstr>
      <vt:lpstr>OMP Parallel For SIMD   </vt:lpstr>
      <vt:lpstr>Clauses Used with SIMD safelen clause</vt:lpstr>
      <vt:lpstr>Clauses Used with SIMD uniform clause</vt:lpstr>
      <vt:lpstr>Clauses Used with SIMD collapse clause</vt:lpstr>
      <vt:lpstr>Clauses Used with SIMD</vt:lpstr>
      <vt:lpstr>OMP Declare SIMD</vt:lpstr>
      <vt:lpstr>OMP Declare SIMD-(cont.)</vt:lpstr>
      <vt:lpstr>Summary</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Overview of Target and SIMD Directives and Clauses in open MP   </dc:title>
  <dc:creator>Abdalluh Alaa elden</dc:creator>
  <cp:lastModifiedBy>Abdalluh Alaa elden</cp:lastModifiedBy>
  <cp:revision>4</cp:revision>
  <dcterms:created xsi:type="dcterms:W3CDTF">2023-05-15T11:51:20Z</dcterms:created>
  <dcterms:modified xsi:type="dcterms:W3CDTF">2023-05-15T20:46:28Z</dcterms:modified>
</cp:coreProperties>
</file>