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678" r:id="rId4"/>
    <p:sldId id="681" r:id="rId5"/>
    <p:sldId id="378" r:id="rId6"/>
    <p:sldId id="510" r:id="rId7"/>
    <p:sldId id="564" r:id="rId8"/>
    <p:sldId id="511" r:id="rId9"/>
    <p:sldId id="680" r:id="rId10"/>
    <p:sldId id="679" r:id="rId11"/>
    <p:sldId id="667" r:id="rId12"/>
    <p:sldId id="379" r:id="rId13"/>
    <p:sldId id="508" r:id="rId14"/>
    <p:sldId id="565" r:id="rId15"/>
    <p:sldId id="566" r:id="rId16"/>
    <p:sldId id="567" r:id="rId17"/>
    <p:sldId id="568" r:id="rId18"/>
    <p:sldId id="569" r:id="rId19"/>
    <p:sldId id="570" r:id="rId20"/>
    <p:sldId id="277" r:id="rId21"/>
    <p:sldId id="513" r:id="rId22"/>
    <p:sldId id="575" r:id="rId23"/>
    <p:sldId id="584" r:id="rId24"/>
    <p:sldId id="645" r:id="rId25"/>
    <p:sldId id="646" r:id="rId26"/>
    <p:sldId id="647" r:id="rId27"/>
    <p:sldId id="659" r:id="rId28"/>
    <p:sldId id="660" r:id="rId29"/>
    <p:sldId id="661" r:id="rId30"/>
    <p:sldId id="668" r:id="rId31"/>
    <p:sldId id="676" r:id="rId32"/>
    <p:sldId id="677" r:id="rId33"/>
    <p:sldId id="662" r:id="rId34"/>
    <p:sldId id="663" r:id="rId35"/>
    <p:sldId id="664" r:id="rId36"/>
    <p:sldId id="599" r:id="rId37"/>
    <p:sldId id="600" r:id="rId38"/>
    <p:sldId id="601" r:id="rId39"/>
    <p:sldId id="602" r:id="rId40"/>
    <p:sldId id="603" r:id="rId41"/>
    <p:sldId id="604" r:id="rId4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9EBE8-CFEF-47AD-B2A5-D2479F291291}">
          <p14:sldIdLst>
            <p14:sldId id="256"/>
            <p14:sldId id="257"/>
            <p14:sldId id="678"/>
          </p14:sldIdLst>
        </p14:section>
        <p14:section name="3D프린팅 공정지원 포털" id="{E22CAD3E-3771-4EA6-A216-F23463A2D4D3}">
          <p14:sldIdLst>
            <p14:sldId id="681"/>
            <p14:sldId id="378"/>
            <p14:sldId id="510"/>
            <p14:sldId id="564"/>
            <p14:sldId id="511"/>
            <p14:sldId id="680"/>
            <p14:sldId id="679"/>
            <p14:sldId id="667"/>
          </p14:sldIdLst>
        </p14:section>
        <p14:section name="장비 이용 허브" id="{8B721BC3-BD9A-4221-951D-84619978E388}">
          <p14:sldIdLst>
            <p14:sldId id="379"/>
            <p14:sldId id="508"/>
            <p14:sldId id="565"/>
            <p14:sldId id="566"/>
            <p14:sldId id="567"/>
          </p14:sldIdLst>
        </p14:section>
        <p14:section name="전문가 상담" id="{86B5139B-A95A-4FFA-B902-53D60E804436}">
          <p14:sldIdLst>
            <p14:sldId id="568"/>
            <p14:sldId id="569"/>
            <p14:sldId id="570"/>
          </p14:sldIdLst>
        </p14:section>
        <p14:section name="매칭 서비스" id="{9B4FF3A4-C0E4-48D9-ADDF-4315F4AF912E}">
          <p14:sldIdLst>
            <p14:sldId id="277"/>
            <p14:sldId id="513"/>
            <p14:sldId id="575"/>
          </p14:sldIdLst>
        </p14:section>
        <p14:section name="지식 서비스" id="{C04A8903-320F-4BD6-B637-B94EB5749F2E}">
          <p14:sldIdLst>
            <p14:sldId id="584"/>
            <p14:sldId id="645"/>
            <p14:sldId id="646"/>
            <p14:sldId id="647"/>
          </p14:sldIdLst>
        </p14:section>
        <p14:section name="센터소개" id="{BBC387C7-428C-459C-AE3D-19ABD0F07B81}">
          <p14:sldIdLst>
            <p14:sldId id="659"/>
            <p14:sldId id="660"/>
            <p14:sldId id="661"/>
            <p14:sldId id="668"/>
            <p14:sldId id="676"/>
            <p14:sldId id="677"/>
          </p14:sldIdLst>
        </p14:section>
        <p14:section name="마이페이지" id="{2BF95C14-1AD1-4CC0-8408-D28E5AC8E4D5}">
          <p14:sldIdLst>
            <p14:sldId id="662"/>
            <p14:sldId id="663"/>
            <p14:sldId id="664"/>
          </p14:sldIdLst>
        </p14:section>
        <p14:section name="장비관리" id="{8787FF32-8718-4A88-96A9-C9DA80748979}">
          <p14:sldIdLst/>
        </p14:section>
        <p14:section name="회원 관리" id="{DCA6D149-38F4-42B4-BC05-ACCC42ED9D41}">
          <p14:sldIdLst/>
        </p14:section>
        <p14:section name="공지사항 관리" id="{B8A130DE-4D92-4EC8-AA8C-70A75BBB3ABE}">
          <p14:sldIdLst/>
        </p14:section>
        <p14:section name="팝업관리" id="{52D7C8A4-1739-45C6-904C-5DB29546ECDD}">
          <p14:sldIdLst/>
        </p14:section>
        <p14:section name="공정지원 APP" id="{FE11F2C3-37B3-41C6-86BF-27F6F78B9B6D}">
          <p14:sldIdLst>
            <p14:sldId id="599"/>
            <p14:sldId id="600"/>
            <p14:sldId id="601"/>
            <p14:sldId id="602"/>
            <p14:sldId id="603"/>
            <p14:sldId id="6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1525">
          <p15:clr>
            <a:srgbClr val="A4A3A4"/>
          </p15:clr>
        </p15:guide>
        <p15:guide id="4" orient="horz" pos="2523">
          <p15:clr>
            <a:srgbClr val="A4A3A4"/>
          </p15:clr>
        </p15:guide>
        <p15:guide id="5" pos="2880">
          <p15:clr>
            <a:srgbClr val="A4A3A4"/>
          </p15:clr>
        </p15:guide>
        <p15:guide id="6" pos="5692">
          <p15:clr>
            <a:srgbClr val="A4A3A4"/>
          </p15:clr>
        </p15:guide>
        <p15:guide id="7" pos="22">
          <p15:clr>
            <a:srgbClr val="A4A3A4"/>
          </p15:clr>
        </p15:guide>
        <p15:guide id="8" pos="4241">
          <p15:clr>
            <a:srgbClr val="A4A3A4"/>
          </p15:clr>
        </p15:guide>
        <p15:guide id="9" pos="4195">
          <p15:clr>
            <a:srgbClr val="A4A3A4"/>
          </p15:clr>
        </p15:guide>
        <p15:guide id="10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8" userDrawn="1">
          <p15:clr>
            <a:srgbClr val="A4A3A4"/>
          </p15:clr>
        </p15:guide>
        <p15:guide id="2" pos="2113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0221" autoAdjust="0"/>
  </p:normalViewPr>
  <p:slideViewPr>
    <p:cSldViewPr showGuides="1">
      <p:cViewPr varScale="1">
        <p:scale>
          <a:sx n="104" d="100"/>
          <a:sy n="104" d="100"/>
        </p:scale>
        <p:origin x="1824" y="114"/>
      </p:cViewPr>
      <p:guideLst>
        <p:guide orient="horz" pos="482"/>
        <p:guide orient="horz" pos="4201"/>
        <p:guide orient="horz" pos="1525"/>
        <p:guide orient="horz" pos="2523"/>
        <p:guide pos="2880"/>
        <p:guide pos="5692"/>
        <p:guide pos="22"/>
        <p:guide pos="4241"/>
        <p:guide pos="4195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276" y="-108"/>
      </p:cViewPr>
      <p:guideLst>
        <p:guide orient="horz" pos="3098"/>
        <p:guide pos="2113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FACF5F9-BF6D-45A1-8B7F-E33A63BB863C}" type="datetimeFigureOut">
              <a:rPr lang="ko-KR" altLang="en-US" smtClean="0"/>
              <a:pPr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13DF0817-840A-4486-B261-AF3482734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7950" y="765175"/>
            <a:ext cx="6539783" cy="5903913"/>
          </a:xfrm>
          <a:prstGeom prst="rect">
            <a:avLst/>
          </a:prstGeom>
          <a:noFill/>
          <a:ln>
            <a:solidFill>
              <a:srgbClr val="FF0000">
                <a:alpha val="16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7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5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5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67698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314448" y="665681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A84CA1-731A-40B1-98F5-F0A3E5C6FD6D}" type="slidenum">
              <a:rPr lang="ko-KR" altLang="en-US" sz="800" smtClean="0"/>
              <a:pPr algn="ctr"/>
              <a:t>‹#›</a:t>
            </a:fld>
            <a:endParaRPr lang="ko-KR" altLang="en-US" sz="800" dirty="0"/>
          </a:p>
        </p:txBody>
      </p:sp>
      <p:graphicFrame>
        <p:nvGraphicFramePr>
          <p:cNvPr id="10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0319406"/>
              </p:ext>
            </p:extLst>
          </p:nvPr>
        </p:nvGraphicFramePr>
        <p:xfrm>
          <a:off x="34925" y="37004"/>
          <a:ext cx="9001572" cy="668687"/>
        </p:xfrm>
        <a:graphic>
          <a:graphicData uri="http://schemas.openxmlformats.org/drawingml/2006/table">
            <a:tbl>
              <a:tblPr/>
              <a:tblGrid>
                <a:gridCol w="83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1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캡스톤디자인 </a:t>
                      </a:r>
                      <a:r>
                        <a:rPr lang="en-US" altLang="ko-KR" sz="800" b="1" kern="100" dirty="0">
                          <a:latin typeface="+mn-ea"/>
                          <a:ea typeface="+mn-ea"/>
                          <a:cs typeface="Arial"/>
                        </a:rPr>
                        <a:t>..</a:t>
                      </a:r>
                      <a:r>
                        <a:rPr lang="en-US" altLang="ko-KR" sz="8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800" b="1" kern="100" baseline="0" dirty="0">
                          <a:latin typeface="+mn-ea"/>
                          <a:ea typeface="+mn-ea"/>
                          <a:cs typeface="Arial"/>
                        </a:rPr>
                        <a:t>시스템</a:t>
                      </a:r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 구축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Cap-de-08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8485"/>
              </p:ext>
            </p:extLst>
          </p:nvPr>
        </p:nvGraphicFramePr>
        <p:xfrm>
          <a:off x="457200" y="2985319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800" b="1" i="0" u="none" strike="noStrike" dirty="0" err="1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2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09617"/>
              </p:ext>
            </p:extLst>
          </p:nvPr>
        </p:nvGraphicFramePr>
        <p:xfrm>
          <a:off x="457200" y="3517786"/>
          <a:ext cx="8229600" cy="31337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>
                          <a:effectLst/>
                          <a:latin typeface="Arial"/>
                        </a:rPr>
                        <a:t>Cap-de-08</a:t>
                      </a: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74391"/>
              </p:ext>
            </p:extLst>
          </p:nvPr>
        </p:nvGraphicFramePr>
        <p:xfrm>
          <a:off x="446856" y="5767123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76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Copyright © 2024 </a:t>
                      </a:r>
                    </a:p>
                    <a:p>
                      <a:pPr algn="ctr" fontAlgn="t"/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사전 승인 없이 본 내용의 전부 또는 일부에 대한 복사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사용을 금합니다</a:t>
                      </a:r>
                      <a:b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lang="ko-KR" altLang="en-US" sz="8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17726"/>
              </p:ext>
            </p:extLst>
          </p:nvPr>
        </p:nvGraphicFramePr>
        <p:xfrm>
          <a:off x="495300" y="1844824"/>
          <a:ext cx="8915400" cy="374332"/>
        </p:xfrm>
        <a:graphic>
          <a:graphicData uri="http://schemas.openxmlformats.org/drawingml/2006/table">
            <a:tbl>
              <a:tblPr/>
              <a:tblGrid>
                <a:gridCol w="89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56"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2400" b="1" dirty="0" err="1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딥러닝을</a:t>
                      </a:r>
                      <a:r>
                        <a:rPr lang="ko-KR" altLang="en-US" sz="2400" b="1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이용한 약 복용 알림 시스템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marL="9286" marR="9286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0212" y="5011860"/>
            <a:ext cx="2513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광주대학교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31758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32E637-5C30-F6E4-56CB-D83A1C81A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908720"/>
            <a:ext cx="2693527" cy="5496137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67D047F-EC9D-485F-7BE8-527FCF12E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17337"/>
              </p:ext>
            </p:extLst>
          </p:nvPr>
        </p:nvGraphicFramePr>
        <p:xfrm>
          <a:off x="6732240" y="2747800"/>
          <a:ext cx="2306086" cy="19964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아이디와 이름을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비밀번호를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찾을수있다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아이디와 이름을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확인버튼을 눌러 비밀번호를 찾는다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CEDA96A-D940-C1EE-E702-6E9D0B876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38975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회원정보찾기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비밀번호찾기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C60C393F-3FA7-DEC7-D13F-3F467D7B935A}"/>
              </a:ext>
            </a:extLst>
          </p:cNvPr>
          <p:cNvSpPr/>
          <p:nvPr/>
        </p:nvSpPr>
        <p:spPr>
          <a:xfrm>
            <a:off x="3851920" y="5589240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0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8C2623-4A5F-7355-F85F-46B22624B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5853015" cy="3619085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722438"/>
              </p:ext>
            </p:extLst>
          </p:nvPr>
        </p:nvGraphicFramePr>
        <p:xfrm>
          <a:off x="6732240" y="2747800"/>
          <a:ext cx="2306086" cy="21031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정보들을 입력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회원유형을 선택하여 회원가입을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진행할수있다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사용하려는 아이디를 입력하여 회원가입을 진행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사용하려는 비밀번호를 입력하여 계속 진행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수정중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6122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F4896E82-73B1-B2DD-B557-0576386FD7E9}"/>
              </a:ext>
            </a:extLst>
          </p:cNvPr>
          <p:cNvSpPr/>
          <p:nvPr/>
        </p:nvSpPr>
        <p:spPr>
          <a:xfrm>
            <a:off x="539552" y="3284985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43B58E2-5C99-3063-1127-C81CE1DA8929}"/>
              </a:ext>
            </a:extLst>
          </p:cNvPr>
          <p:cNvSpPr/>
          <p:nvPr/>
        </p:nvSpPr>
        <p:spPr>
          <a:xfrm>
            <a:off x="4788024" y="3618085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2C9A39-5A1D-F3DD-13D5-694B66A8B8F0}"/>
              </a:ext>
            </a:extLst>
          </p:cNvPr>
          <p:cNvSpPr/>
          <p:nvPr/>
        </p:nvSpPr>
        <p:spPr>
          <a:xfrm>
            <a:off x="2771800" y="3501008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사용자 정보 관리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148AA578-9FCF-AEFA-47F5-45A0DF933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763920"/>
            <a:ext cx="5142288" cy="4864875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969052"/>
              </p:ext>
            </p:extLst>
          </p:nvPr>
        </p:nvGraphicFramePr>
        <p:xfrm>
          <a:off x="6732240" y="2747800"/>
          <a:ext cx="2306086" cy="24231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회원의 계정을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관리할수있는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페이지이다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계정관리를 누르면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내계정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화면으로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넘어가게되어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사용자의 정보를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수정할수있다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등록한 질문 목록을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조회할수있는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창으로 이동한다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등록한 댓글들을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조회할수있는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창으로 이동한다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원하는 알림을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받을수있도록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조절하는 창으로 이동한다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296479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사용자정보관리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내정보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계정관리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D2789AC-2EAE-F2EF-65E0-21970B7240B1}"/>
              </a:ext>
            </a:extLst>
          </p:cNvPr>
          <p:cNvCxnSpPr/>
          <p:nvPr/>
        </p:nvCxnSpPr>
        <p:spPr>
          <a:xfrm>
            <a:off x="2987824" y="167148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FE373EF7-1B18-72D3-E473-65867027D345}"/>
              </a:ext>
            </a:extLst>
          </p:cNvPr>
          <p:cNvSpPr/>
          <p:nvPr/>
        </p:nvSpPr>
        <p:spPr>
          <a:xfrm>
            <a:off x="2267744" y="1482886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894772" y="2264316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4EDC833-F5E5-BBAB-1870-27B65CC412DF}"/>
              </a:ext>
            </a:extLst>
          </p:cNvPr>
          <p:cNvSpPr/>
          <p:nvPr/>
        </p:nvSpPr>
        <p:spPr>
          <a:xfrm>
            <a:off x="894771" y="2603785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8BF3F93-84EE-7687-E321-7F3365BC569E}"/>
              </a:ext>
            </a:extLst>
          </p:cNvPr>
          <p:cNvSpPr/>
          <p:nvPr/>
        </p:nvSpPr>
        <p:spPr>
          <a:xfrm>
            <a:off x="894770" y="2943254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31EFB1-F2A2-D062-F70B-8732357C2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8" y="1052736"/>
            <a:ext cx="6548548" cy="413555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FF1A11B-F005-E8E0-2F35-3CF47C671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94266"/>
              </p:ext>
            </p:extLst>
          </p:nvPr>
        </p:nvGraphicFramePr>
        <p:xfrm>
          <a:off x="6732240" y="2747800"/>
          <a:ext cx="2306086" cy="24231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회원의 계정을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관리할수있는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페이지이다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계정관리를 누르면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내계정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화면으로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넘어가게되어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사용자의 정보를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수정할수있다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등록한 질문 목록을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조회할수있는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창으로 이동한다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등록한 댓글들을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조회할수있는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창으로 이동한다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원하는 알림을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받을수있도록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조절하는 창으로 이동한다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9488116-EED6-F2E0-EFB3-7E191D556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57985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사용자정보관리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내정보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계정관리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4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장비 예약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04090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 정보를 입력 후 예약신청을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 정보를 입력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예약신청 버튼을 누른다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5403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예약 신청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이용 허브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1" name="모서리가 둥근 직사각형 136"/>
          <p:cNvSpPr>
            <a:spLocks noChangeArrowheads="1"/>
          </p:cNvSpPr>
          <p:nvPr/>
        </p:nvSpPr>
        <p:spPr bwMode="auto">
          <a:xfrm>
            <a:off x="5868144" y="3295449"/>
            <a:ext cx="720000" cy="180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예약신청</a:t>
            </a:r>
          </a:p>
        </p:txBody>
      </p:sp>
      <p:graphicFrame>
        <p:nvGraphicFramePr>
          <p:cNvPr id="10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74399"/>
              </p:ext>
            </p:extLst>
          </p:nvPr>
        </p:nvGraphicFramePr>
        <p:xfrm>
          <a:off x="142844" y="1513968"/>
          <a:ext cx="6494390" cy="1630688"/>
        </p:xfrm>
        <a:graphic>
          <a:graphicData uri="http://schemas.openxmlformats.org/drawingml/2006/table">
            <a:tbl>
              <a:tblPr/>
              <a:tblGrid>
                <a:gridCol w="136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0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 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010-000-0000</a:t>
                      </a: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 비밀번호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생산자</a:t>
                      </a: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소속기관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소속부서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 직위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책임자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590252" y="1826532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90252" y="2036210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90252" y="2262822"/>
            <a:ext cx="4349900" cy="112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90252" y="2482547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04048" y="2475562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90252" y="2752780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90252" y="2956216"/>
            <a:ext cx="4349900" cy="112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모서리가 둥근 직사각형 136"/>
          <p:cNvSpPr>
            <a:spLocks noChangeArrowheads="1"/>
          </p:cNvSpPr>
          <p:nvPr/>
        </p:nvSpPr>
        <p:spPr bwMode="auto">
          <a:xfrm>
            <a:off x="3128096" y="2717387"/>
            <a:ext cx="532750" cy="17851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찾기</a:t>
            </a:r>
            <a:endParaRPr lang="ko-KR" altLang="en-US" sz="900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83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장비 예약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91461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 신청 내역을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 신청 내역을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66941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신청 결과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이용 허브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Rectangle 65"/>
          <p:cNvSpPr/>
          <p:nvPr/>
        </p:nvSpPr>
        <p:spPr>
          <a:xfrm>
            <a:off x="755576" y="1739568"/>
            <a:ext cx="3402980" cy="201646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774" y="1752330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장비 예약 신청 완료</a:t>
            </a:r>
          </a:p>
        </p:txBody>
      </p:sp>
      <p:graphicFrame>
        <p:nvGraphicFramePr>
          <p:cNvPr id="19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45369"/>
              </p:ext>
            </p:extLst>
          </p:nvPr>
        </p:nvGraphicFramePr>
        <p:xfrm>
          <a:off x="971600" y="2210737"/>
          <a:ext cx="2908895" cy="79208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90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0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예약의뢰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금속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3D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프린터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장비명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금속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3D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프린터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2016.10.12 14:44:00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모서리가 둥근 직사각형 136"/>
          <p:cNvSpPr>
            <a:spLocks noChangeArrowheads="1"/>
          </p:cNvSpPr>
          <p:nvPr/>
        </p:nvSpPr>
        <p:spPr bwMode="auto">
          <a:xfrm>
            <a:off x="2267744" y="3326631"/>
            <a:ext cx="504000" cy="144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700">
                <a:latin typeface="나눔고딕" pitchFamily="50" charset="-127"/>
                <a:ea typeface="나눔고딕" pitchFamily="50" charset="-127"/>
              </a:rPr>
              <a:t>닫기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060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전문가 상담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47700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17734" y="1367445"/>
            <a:ext cx="6500177" cy="333363"/>
            <a:chOff x="117734" y="1153319"/>
            <a:chExt cx="6500177" cy="33336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7734" y="1153319"/>
              <a:ext cx="6500177" cy="3333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21"/>
            <p:cNvGrpSpPr>
              <a:grpSpLocks/>
            </p:cNvGrpSpPr>
            <p:nvPr/>
          </p:nvGrpSpPr>
          <p:grpSpPr bwMode="auto">
            <a:xfrm>
              <a:off x="251516" y="1224845"/>
              <a:ext cx="4788459" cy="197644"/>
              <a:chOff x="2325004" y="1465725"/>
              <a:chExt cx="3876653" cy="197644"/>
            </a:xfrm>
          </p:grpSpPr>
          <p:sp>
            <p:nvSpPr>
              <p:cNvPr id="8" name="AutoShape 30"/>
              <p:cNvSpPr>
                <a:spLocks noChangeArrowheads="1"/>
              </p:cNvSpPr>
              <p:nvPr/>
            </p:nvSpPr>
            <p:spPr bwMode="auto">
              <a:xfrm>
                <a:off x="5647902" y="1465725"/>
                <a:ext cx="553755" cy="197644"/>
              </a:xfrm>
              <a:prstGeom prst="flowChartAlternateProcess">
                <a:avLst/>
              </a:prstGeom>
              <a:solidFill>
                <a:srgbClr val="DDDDDD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t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800" dirty="0">
                    <a:latin typeface="+mn-ea"/>
                    <a:ea typeface="+mn-ea"/>
                  </a:rPr>
                  <a:t>검색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325004" y="1466916"/>
                <a:ext cx="3293382" cy="195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r"/>
                <a:endParaRPr lang="ko-KR" altLang="en-US" sz="800">
                  <a:solidFill>
                    <a:schemeClr val="tx1"/>
                  </a:solidFill>
                  <a:latin typeface="맑은 고딕" pitchFamily="50" charset="-127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65056" y="89391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전문가 상담</a:t>
            </a:r>
          </a:p>
        </p:txBody>
      </p:sp>
      <p:sp>
        <p:nvSpPr>
          <p:cNvPr id="25" name="직사각형 127"/>
          <p:cNvSpPr>
            <a:spLocks noChangeArrowheads="1"/>
          </p:cNvSpPr>
          <p:nvPr/>
        </p:nvSpPr>
        <p:spPr bwMode="auto">
          <a:xfrm>
            <a:off x="2419485" y="5546231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ea typeface="돋움" pitchFamily="50" charset="-127"/>
              </a:rPr>
              <a:t>◀ 이전 </a:t>
            </a:r>
            <a:r>
              <a:rPr lang="en-US" altLang="ko-KR" sz="800" dirty="0">
                <a:ea typeface="돋움" pitchFamily="50" charset="-127"/>
              </a:rPr>
              <a:t>1 2 3 4 5 6 7 8 9 10 </a:t>
            </a:r>
            <a:r>
              <a:rPr lang="ko-KR" altLang="en-US" sz="800" dirty="0">
                <a:ea typeface="돋움" pitchFamily="50" charset="-127"/>
              </a:rPr>
              <a:t>다음 ▶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2557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전문가에 대한 조건을 입력 후 조회한다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조건명을 입력한 후에 검색한다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후 목록이 조회된다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481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UI-3DP-03-001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92016" y="2232672"/>
            <a:ext cx="1344558" cy="1282181"/>
            <a:chOff x="392016" y="2232672"/>
            <a:chExt cx="1344558" cy="1282181"/>
          </a:xfrm>
        </p:grpSpPr>
        <p:sp>
          <p:nvSpPr>
            <p:cNvPr id="35" name="TextBox 34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14" name="포인트가 5개인 별 13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포인트가 5개인 별 118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포인트가 5개인 별 119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포인트가 5개인 별 120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포인트가 5개인 별 121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2009803" y="2232672"/>
            <a:ext cx="1344558" cy="1282181"/>
            <a:chOff x="392016" y="2232672"/>
            <a:chExt cx="1344558" cy="1282181"/>
          </a:xfrm>
        </p:grpSpPr>
        <p:sp>
          <p:nvSpPr>
            <p:cNvPr id="68" name="TextBox 67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71" name="포인트가 5개인 별 70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포인트가 5개인 별 71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포인트가 5개인 별 72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포인트가 5개인 별 73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포인트가 5개인 별 74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3663441" y="2232672"/>
            <a:ext cx="1344558" cy="1282181"/>
            <a:chOff x="392016" y="2232672"/>
            <a:chExt cx="1344558" cy="1282181"/>
          </a:xfrm>
        </p:grpSpPr>
        <p:sp>
          <p:nvSpPr>
            <p:cNvPr id="77" name="TextBox 76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80" name="포인트가 5개인 별 79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포인트가 5개인 별 80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포인트가 5개인 별 81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포인트가 5개인 별 82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포인트가 5개인 별 83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5" name="그룹 84"/>
          <p:cNvGrpSpPr/>
          <p:nvPr/>
        </p:nvGrpSpPr>
        <p:grpSpPr>
          <a:xfrm>
            <a:off x="5320262" y="2230494"/>
            <a:ext cx="1344558" cy="1282181"/>
            <a:chOff x="392016" y="2232672"/>
            <a:chExt cx="1344558" cy="1282181"/>
          </a:xfrm>
        </p:grpSpPr>
        <p:sp>
          <p:nvSpPr>
            <p:cNvPr id="86" name="TextBox 85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89" name="포인트가 5개인 별 88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포인트가 5개인 별 89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포인트가 5개인 별 90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포인트가 5개인 별 91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포인트가 5개인 별 92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4" name="그룹 93"/>
          <p:cNvGrpSpPr/>
          <p:nvPr/>
        </p:nvGrpSpPr>
        <p:grpSpPr>
          <a:xfrm>
            <a:off x="425726" y="3780847"/>
            <a:ext cx="1344558" cy="1282181"/>
            <a:chOff x="392016" y="2232672"/>
            <a:chExt cx="1344558" cy="1282181"/>
          </a:xfrm>
        </p:grpSpPr>
        <p:sp>
          <p:nvSpPr>
            <p:cNvPr id="95" name="TextBox 94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98" name="포인트가 5개인 별 97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포인트가 5개인 별 98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포인트가 5개인 별 99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포인트가 5개인 별 100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포인트가 5개인 별 101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2043513" y="3780847"/>
            <a:ext cx="1344558" cy="1282181"/>
            <a:chOff x="392016" y="2232672"/>
            <a:chExt cx="1344558" cy="1282181"/>
          </a:xfrm>
        </p:grpSpPr>
        <p:sp>
          <p:nvSpPr>
            <p:cNvPr id="104" name="TextBox 103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107" name="포인트가 5개인 별 106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포인트가 5개인 별 107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포인트가 5개인 별 108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포인트가 5개인 별 109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포인트가 5개인 별 110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2" name="그룹 111"/>
          <p:cNvGrpSpPr/>
          <p:nvPr/>
        </p:nvGrpSpPr>
        <p:grpSpPr>
          <a:xfrm>
            <a:off x="3697151" y="3780847"/>
            <a:ext cx="1344558" cy="1282181"/>
            <a:chOff x="392016" y="2232672"/>
            <a:chExt cx="1344558" cy="1282181"/>
          </a:xfrm>
        </p:grpSpPr>
        <p:sp>
          <p:nvSpPr>
            <p:cNvPr id="113" name="TextBox 112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116" name="포인트가 5개인 별 115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포인트가 5개인 별 116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포인트가 5개인 별 117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포인트가 5개인 별 149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포인트가 5개인 별 150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2" name="그룹 151"/>
          <p:cNvGrpSpPr/>
          <p:nvPr/>
        </p:nvGrpSpPr>
        <p:grpSpPr>
          <a:xfrm>
            <a:off x="5353972" y="3778669"/>
            <a:ext cx="1344558" cy="1282181"/>
            <a:chOff x="392016" y="2232672"/>
            <a:chExt cx="1344558" cy="1282181"/>
          </a:xfrm>
        </p:grpSpPr>
        <p:sp>
          <p:nvSpPr>
            <p:cNvPr id="153" name="TextBox 152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156" name="포인트가 5개인 별 155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포인트가 5개인 별 156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포인트가 5개인 별 157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포인트가 5개인 별 158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포인트가 5개인 별 159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718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전문가 상세조회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39220"/>
              </p:ext>
            </p:extLst>
          </p:nvPr>
        </p:nvGraphicFramePr>
        <p:xfrm>
          <a:off x="6732240" y="2747800"/>
          <a:ext cx="2306086" cy="19964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전문가에 대한 정보를 조회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후 </a:t>
                      </a:r>
                      <a:r>
                        <a:rPr lang="ko-KR" altLang="en-US" sz="700" baseline="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상담신청한다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전문가에 대한 정보를 조회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온라인상담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멘토상담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방문상담 버튼을 누른다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05399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UI-3DP-03-002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상세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164313" y="1246573"/>
          <a:ext cx="6500856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활용범위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활용대상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예약방법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이용방법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192169" y="1910872"/>
            <a:ext cx="1541770" cy="1088244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0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738317"/>
              </p:ext>
            </p:extLst>
          </p:nvPr>
        </p:nvGraphicFramePr>
        <p:xfrm>
          <a:off x="2299625" y="1924392"/>
          <a:ext cx="2736304" cy="1682760"/>
        </p:xfrm>
        <a:graphic>
          <a:graphicData uri="http://schemas.openxmlformats.org/drawingml/2006/table">
            <a:tbl>
              <a:tblPr/>
              <a:tblGrid>
                <a:gridCol w="756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분야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모델링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스캐너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3D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프린터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후처리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공정컨설팅</a:t>
                      </a:r>
                    </a:p>
                  </a:txBody>
                  <a:tcPr marL="28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소속기관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주요경력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" name="모서리가 둥근 직사각형 136"/>
          <p:cNvSpPr>
            <a:spLocks noChangeArrowheads="1"/>
          </p:cNvSpPr>
          <p:nvPr/>
        </p:nvSpPr>
        <p:spPr bwMode="auto">
          <a:xfrm>
            <a:off x="5436096" y="1924392"/>
            <a:ext cx="720000" cy="35248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온라인상담</a:t>
            </a: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181411" y="3888764"/>
            <a:ext cx="6195725" cy="2276540"/>
          </a:xfrm>
          <a:prstGeom prst="roundRect">
            <a:avLst>
              <a:gd name="adj" fmla="val 243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프로필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포트폴리오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136"/>
          <p:cNvSpPr>
            <a:spLocks noChangeArrowheads="1"/>
          </p:cNvSpPr>
          <p:nvPr/>
        </p:nvSpPr>
        <p:spPr bwMode="auto">
          <a:xfrm>
            <a:off x="5436096" y="2532461"/>
            <a:ext cx="720000" cy="35248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 err="1">
                <a:latin typeface="나눔고딕" pitchFamily="50" charset="-127"/>
                <a:ea typeface="나눔고딕" pitchFamily="50" charset="-127"/>
              </a:rPr>
              <a:t>멘토상담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모서리가 둥근 직사각형 136"/>
          <p:cNvSpPr>
            <a:spLocks noChangeArrowheads="1"/>
          </p:cNvSpPr>
          <p:nvPr/>
        </p:nvSpPr>
        <p:spPr bwMode="auto">
          <a:xfrm>
            <a:off x="5436096" y="3140530"/>
            <a:ext cx="720000" cy="35248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방문상담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9552" y="5033337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포트폴리오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49963" y="5027034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포트폴리오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60374" y="5027034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포트폴리오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70785" y="5027034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포트폴리오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5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" y="920914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>
                <a:latin typeface="Arial" pitchFamily="34" charset="0"/>
                <a:ea typeface="굴림체" pitchFamily="49" charset="-127"/>
                <a:cs typeface="Arial" pitchFamily="34" charset="0"/>
              </a:rPr>
              <a:t>개 정 이 </a:t>
            </a:r>
            <a:r>
              <a:rPr lang="ko-KR" altLang="en-US" sz="1400" b="1" u="sng" dirty="0" err="1">
                <a:latin typeface="Arial" pitchFamily="34" charset="0"/>
                <a:ea typeface="굴림체" pitchFamily="49" charset="-127"/>
                <a:cs typeface="Arial" pitchFamily="34" charset="0"/>
              </a:rPr>
              <a:t>력</a:t>
            </a:r>
            <a:endParaRPr lang="ko-KR" altLang="en-US" sz="1400" b="1" u="sng" dirty="0">
              <a:latin typeface="Arial" pitchFamily="34" charset="0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267" y="5589240"/>
            <a:ext cx="8241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1)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버전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초안은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0.1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으로 표시 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 된 이후 승인을 득한 이후에는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1.0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부터 시작하여 정수 단위로 변경 관리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발생 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소수점 아래 번호로 관리하고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바뀔 정도의 큰 변경이 발생하면 상위 정수를 변경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예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V1.2 : 2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번 수정됨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변경되면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V2.0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이 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2)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사유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내용이 이전 문서에 대해 신규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추가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수정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승인 인지 선택 기입</a:t>
            </a: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3)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내용을 자세히 기록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변경된 위치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즉 페이지 번호와 변경 내용을 기술한다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18299"/>
              </p:ext>
            </p:extLst>
          </p:nvPr>
        </p:nvGraphicFramePr>
        <p:xfrm>
          <a:off x="222739" y="1460788"/>
          <a:ext cx="8603273" cy="3973349"/>
        </p:xfrm>
        <a:graphic>
          <a:graphicData uri="http://schemas.openxmlformats.org/drawingml/2006/table">
            <a:tbl>
              <a:tblPr/>
              <a:tblGrid>
                <a:gridCol w="52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5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NO.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버전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변경일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변경사유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변경내용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승인자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0.1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2024.04.17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초안작성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조영준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0.1.2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2024.05.22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화면설계 부분 추가 및 수정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조영준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0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961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err="1"/>
              <a:t>매칭</a:t>
            </a:r>
            <a:r>
              <a:rPr lang="ko-KR" altLang="en-US" sz="3323" dirty="0"/>
              <a:t> 서비스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3383781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매칭</a:t>
            </a:r>
            <a:r>
              <a:rPr lang="ko-KR" altLang="en-US" dirty="0"/>
              <a:t> 서비스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5304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조건을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조회한다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stl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obj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파일을 업로드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재질을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검색어를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검색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72791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UI-3DP-04-001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조건 선택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208828" y="1348394"/>
            <a:ext cx="3641400" cy="614131"/>
            <a:chOff x="208828" y="1268760"/>
            <a:chExt cx="3641400" cy="614131"/>
          </a:xfrm>
        </p:grpSpPr>
        <p:grpSp>
          <p:nvGrpSpPr>
            <p:cNvPr id="36" name="그룹 35"/>
            <p:cNvGrpSpPr/>
            <p:nvPr/>
          </p:nvGrpSpPr>
          <p:grpSpPr>
            <a:xfrm>
              <a:off x="208828" y="1268760"/>
              <a:ext cx="3641400" cy="614131"/>
              <a:chOff x="305210" y="4061004"/>
              <a:chExt cx="1812584" cy="614131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305210" y="4061004"/>
                <a:ext cx="1812584" cy="599653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05587" y="4432056"/>
                <a:ext cx="110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latin typeface="+mn-ea"/>
                  </a:rPr>
                  <a:t> </a:t>
                </a: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62229" y="4296358"/>
                <a:ext cx="1224000" cy="14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lvl="0"/>
                <a:r>
                  <a:rPr lang="ko-KR" altLang="en-US" sz="800" dirty="0">
                    <a:latin typeface="+mn-ea"/>
                  </a:rPr>
                  <a:t>이미지</a:t>
                </a:r>
                <a:r>
                  <a:rPr lang="en-US" altLang="ko-KR" sz="800" dirty="0">
                    <a:latin typeface="+mn-ea"/>
                  </a:rPr>
                  <a:t>.</a:t>
                </a:r>
                <a:r>
                  <a:rPr lang="en-US" altLang="ko-KR" sz="800" dirty="0" err="1">
                    <a:latin typeface="+mn-ea"/>
                  </a:rPr>
                  <a:t>stl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46" name="모서리가 둥근 직사각형 136"/>
              <p:cNvSpPr>
                <a:spLocks noChangeArrowheads="1"/>
              </p:cNvSpPr>
              <p:nvPr/>
            </p:nvSpPr>
            <p:spPr bwMode="auto">
              <a:xfrm>
                <a:off x="1617888" y="4306887"/>
                <a:ext cx="396000" cy="122942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tIns="36000" bIns="36000" anchor="ctr"/>
              <a:lstStyle/>
              <a:p>
                <a:pPr algn="ctr"/>
                <a:r>
                  <a:rPr lang="ko-KR" altLang="en-US" sz="700" dirty="0">
                    <a:latin typeface="나눔고딕" pitchFamily="50" charset="-127"/>
                    <a:ea typeface="나눔고딕" pitchFamily="50" charset="-127"/>
                  </a:rPr>
                  <a:t>찾아보기</a:t>
                </a:r>
              </a:p>
            </p:txBody>
          </p:sp>
          <p:sp>
            <p:nvSpPr>
              <p:cNvPr id="47" name="모서리가 둥근 직사각형 136"/>
              <p:cNvSpPr>
                <a:spLocks noChangeArrowheads="1"/>
              </p:cNvSpPr>
              <p:nvPr/>
            </p:nvSpPr>
            <p:spPr bwMode="auto">
              <a:xfrm>
                <a:off x="1623173" y="4486761"/>
                <a:ext cx="396000" cy="122942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tIns="36000" bIns="36000" anchor="ctr"/>
              <a:lstStyle/>
              <a:p>
                <a:pPr algn="ctr"/>
                <a:r>
                  <a:rPr lang="ko-KR" altLang="en-US" sz="700" dirty="0" err="1">
                    <a:latin typeface="나눔고딕" pitchFamily="50" charset="-127"/>
                    <a:ea typeface="나눔고딕" pitchFamily="50" charset="-127"/>
                  </a:rPr>
                  <a:t>등록히기</a:t>
                </a:r>
                <a:endParaRPr lang="ko-KR" altLang="en-US" sz="7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56171" y="4459691"/>
                <a:ext cx="3089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sz="800" dirty="0">
                    <a:latin typeface="+mn-ea"/>
                  </a:rPr>
                  <a:t>이미지</a:t>
                </a:r>
                <a:r>
                  <a:rPr lang="en-US" altLang="ko-KR" sz="800" dirty="0">
                    <a:latin typeface="+mn-ea"/>
                  </a:rPr>
                  <a:t>.</a:t>
                </a:r>
                <a:r>
                  <a:rPr lang="en-US" altLang="ko-KR" sz="800" dirty="0" err="1">
                    <a:latin typeface="+mn-ea"/>
                  </a:rPr>
                  <a:t>stl</a:t>
                </a:r>
                <a:endParaRPr lang="ko-KR" altLang="en-US" sz="800" dirty="0">
                  <a:latin typeface="+mn-ea"/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297283" y="1299199"/>
              <a:ext cx="84991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b="1" dirty="0">
                  <a:latin typeface="+mn-ea"/>
                </a:rPr>
                <a:t>1. </a:t>
              </a:r>
              <a:r>
                <a:rPr lang="ko-KR" altLang="en-US" sz="800" b="1" dirty="0">
                  <a:latin typeface="+mn-ea"/>
                </a:rPr>
                <a:t>파일 업로드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251520" y="2636912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재질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61931" y="2630609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재질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72342" y="2630609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재질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482753" y="2630609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재질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4590" y="2294413"/>
            <a:ext cx="7553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b="1" dirty="0">
                <a:latin typeface="+mn-ea"/>
              </a:rPr>
              <a:t>2. </a:t>
            </a:r>
            <a:r>
              <a:rPr lang="ko-KR" altLang="en-US" sz="800" b="1" dirty="0">
                <a:latin typeface="+mn-ea"/>
              </a:rPr>
              <a:t>재질 선택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7520" y="3483967"/>
            <a:ext cx="108000" cy="10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" dirty="0">
                <a:latin typeface="+mn-ea"/>
              </a:rPr>
              <a:t>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48230" y="3488723"/>
            <a:ext cx="107402" cy="98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" dirty="0">
                <a:latin typeface="+mn-ea"/>
              </a:rPr>
              <a:t> </a:t>
            </a:r>
            <a:r>
              <a:rPr lang="en-US" sz="800" dirty="0">
                <a:latin typeface="+mn-ea"/>
              </a:rPr>
              <a:t>  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58641" y="3488723"/>
            <a:ext cx="107402" cy="98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" dirty="0">
                <a:latin typeface="+mn-ea"/>
              </a:rPr>
              <a:t> </a:t>
            </a:r>
            <a:r>
              <a:rPr lang="en-US" sz="800" dirty="0">
                <a:latin typeface="+mn-ea"/>
              </a:rPr>
              <a:t> 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69052" y="3483967"/>
            <a:ext cx="107402" cy="98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" dirty="0">
                <a:latin typeface="+mn-ea"/>
              </a:rPr>
              <a:t> </a:t>
            </a:r>
            <a:r>
              <a:rPr lang="en-US" sz="800" dirty="0">
                <a:latin typeface="+mn-ea"/>
              </a:rPr>
              <a:t>   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3879" y="3938055"/>
            <a:ext cx="7553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b="1" dirty="0">
                <a:latin typeface="+mn-ea"/>
              </a:rPr>
              <a:t>3. </a:t>
            </a:r>
            <a:r>
              <a:rPr lang="ko-KR" altLang="en-US" sz="800" b="1" dirty="0">
                <a:latin typeface="+mn-ea"/>
              </a:rPr>
              <a:t>추가 조건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99214" y="4293096"/>
            <a:ext cx="4602065" cy="1483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7149" y="4259556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err="1">
                <a:latin typeface="+mn-ea"/>
              </a:rPr>
              <a:t>검색어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>
            <a:off x="4917278" y="4869160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err="1">
                <a:latin typeface="+mn-ea"/>
                <a:ea typeface="+mn-ea"/>
              </a:rPr>
              <a:t>매칭</a:t>
            </a:r>
            <a:r>
              <a:rPr lang="ko-KR" altLang="en-US" sz="800" dirty="0">
                <a:latin typeface="+mn-ea"/>
                <a:ea typeface="+mn-ea"/>
              </a:rPr>
              <a:t> 검색</a:t>
            </a: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매칭</a:t>
            </a:r>
            <a:r>
              <a:rPr lang="ko-KR" altLang="en-US" dirty="0"/>
              <a:t> 서비스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조건을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조회한다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stl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obj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파일을 업로드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재질을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검색어를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검색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63068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UI-3DP-04-002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결과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" name="직사각형 127"/>
          <p:cNvSpPr>
            <a:spLocks noChangeArrowheads="1"/>
          </p:cNvSpPr>
          <p:nvPr/>
        </p:nvSpPr>
        <p:spPr bwMode="auto">
          <a:xfrm>
            <a:off x="2483768" y="5301788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graphicFrame>
        <p:nvGraphicFramePr>
          <p:cNvPr id="34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55371"/>
              </p:ext>
            </p:extLst>
          </p:nvPr>
        </p:nvGraphicFramePr>
        <p:xfrm>
          <a:off x="179512" y="1360310"/>
          <a:ext cx="6192688" cy="3769815"/>
        </p:xfrm>
        <a:graphic>
          <a:graphicData uri="http://schemas.openxmlformats.org/drawingml/2006/table">
            <a:tbl>
              <a:tblPr/>
              <a:tblGrid>
                <a:gridCol w="115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256152" y="1416133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6152" y="1940427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6152" y="2490121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6152" y="3014415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56152" y="3574891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56152" y="4624735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6152" y="4097403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0277" y="1719858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56072" y="2244518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55725" y="2783363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1520" y="3308023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63980" y="3873763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63633" y="4412608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9428" y="4937268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" name="AutoShape 30"/>
          <p:cNvSpPr>
            <a:spLocks noChangeArrowheads="1"/>
          </p:cNvSpPr>
          <p:nvPr/>
        </p:nvSpPr>
        <p:spPr bwMode="auto">
          <a:xfrm>
            <a:off x="5562223" y="1551311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1" name="AutoShape 30"/>
          <p:cNvSpPr>
            <a:spLocks noChangeArrowheads="1"/>
          </p:cNvSpPr>
          <p:nvPr/>
        </p:nvSpPr>
        <p:spPr bwMode="auto">
          <a:xfrm>
            <a:off x="5562222" y="2075605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2" name="AutoShape 30"/>
          <p:cNvSpPr>
            <a:spLocks noChangeArrowheads="1"/>
          </p:cNvSpPr>
          <p:nvPr/>
        </p:nvSpPr>
        <p:spPr bwMode="auto">
          <a:xfrm>
            <a:off x="5562221" y="2576713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3" name="AutoShape 30"/>
          <p:cNvSpPr>
            <a:spLocks noChangeArrowheads="1"/>
          </p:cNvSpPr>
          <p:nvPr/>
        </p:nvSpPr>
        <p:spPr bwMode="auto">
          <a:xfrm>
            <a:off x="5562221" y="3154667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4" name="AutoShape 30"/>
          <p:cNvSpPr>
            <a:spLocks noChangeArrowheads="1"/>
          </p:cNvSpPr>
          <p:nvPr/>
        </p:nvSpPr>
        <p:spPr bwMode="auto">
          <a:xfrm>
            <a:off x="5562220" y="3710069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5" name="AutoShape 30"/>
          <p:cNvSpPr>
            <a:spLocks noChangeArrowheads="1"/>
          </p:cNvSpPr>
          <p:nvPr/>
        </p:nvSpPr>
        <p:spPr bwMode="auto">
          <a:xfrm>
            <a:off x="5562219" y="4234363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6" name="AutoShape 30"/>
          <p:cNvSpPr>
            <a:spLocks noChangeArrowheads="1"/>
          </p:cNvSpPr>
          <p:nvPr/>
        </p:nvSpPr>
        <p:spPr bwMode="auto">
          <a:xfrm>
            <a:off x="5562218" y="4759913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525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지식 서비스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731116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지식 서비스 </a:t>
            </a:r>
            <a:r>
              <a:rPr lang="en-US" altLang="ko-KR" dirty="0"/>
              <a:t>-&gt; SW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정보를 입력 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제품명을 입력한다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표에 검색 조건의 정보가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4060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SW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UI-3DP-05-001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지식 서비스 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-&gt; SW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4355975" y="164510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251516" y="1646299"/>
            <a:ext cx="4068000" cy="19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S/W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제품명 입력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		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9" name="직사각형 127"/>
          <p:cNvSpPr>
            <a:spLocks noChangeArrowheads="1"/>
          </p:cNvSpPr>
          <p:nvPr/>
        </p:nvSpPr>
        <p:spPr bwMode="auto">
          <a:xfrm>
            <a:off x="2483768" y="4213688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6008" y="2038619"/>
            <a:ext cx="223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건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| 1/5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페이지</a:t>
            </a:r>
          </a:p>
        </p:txBody>
      </p:sp>
      <p:graphicFrame>
        <p:nvGraphicFramePr>
          <p:cNvPr id="111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22053"/>
              </p:ext>
            </p:extLst>
          </p:nvPr>
        </p:nvGraphicFramePr>
        <p:xfrm>
          <a:off x="539552" y="2269463"/>
          <a:ext cx="5616504" cy="1810843"/>
        </p:xfrm>
        <a:graphic>
          <a:graphicData uri="http://schemas.openxmlformats.org/drawingml/2006/table">
            <a:tbl>
              <a:tblPr/>
              <a:tblGrid>
                <a:gridCol w="812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기능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등급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가격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시스템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URL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Cura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Slicer, 3D Printer Host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초급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PC, Mac, Linux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</a:rPr>
                        <a:t>https://ultimaker.com/en/products/cura-software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7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123D Catch 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3D Design, CAD 	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초급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PC, Android, </a:t>
                      </a:r>
                      <a:r>
                        <a:rPr lang="en-US" altLang="ko-KR" sz="700" b="0" i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Windows Phone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www.123dapp.com/catch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Netfabb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Basic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Slicer, STL Checker, STL Repair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</a:rPr>
                        <a:t>중급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PC, Mac, Linux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https://www.netfabb.com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Simplify3D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Slicer, 3D Printer Host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</a:rPr>
                        <a:t>고급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$149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PC, Mac, Linux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https://www.simplify3d.com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799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지식 서비스 </a:t>
            </a:r>
            <a:r>
              <a:rPr lang="en-US" altLang="ko-KR" dirty="0"/>
              <a:t>-&gt; SW</a:t>
            </a:r>
            <a:endParaRPr lang="ko-KR" altLang="en-US" dirty="0"/>
          </a:p>
        </p:txBody>
      </p:sp>
      <p:graphicFrame>
        <p:nvGraphicFramePr>
          <p:cNvPr id="44" name="표 104"/>
          <p:cNvGraphicFramePr>
            <a:graphicFrameLocks noGrp="1"/>
          </p:cNvGraphicFramePr>
          <p:nvPr/>
        </p:nvGraphicFramePr>
        <p:xfrm>
          <a:off x="117029" y="1722307"/>
          <a:ext cx="6543203" cy="2167400"/>
        </p:xfrm>
        <a:graphic>
          <a:graphicData uri="http://schemas.openxmlformats.org/drawingml/2006/table">
            <a:tbl>
              <a:tblPr/>
              <a:tblGrid>
                <a:gridCol w="99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제품명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등급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시스템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URL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69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25971" y="1468185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▶ 제품 조회</a:t>
            </a:r>
          </a:p>
        </p:txBody>
      </p:sp>
      <p:sp>
        <p:nvSpPr>
          <p:cNvPr id="59" name="모서리가 둥근 직사각형 136"/>
          <p:cNvSpPr>
            <a:spLocks noChangeArrowheads="1"/>
          </p:cNvSpPr>
          <p:nvPr/>
        </p:nvSpPr>
        <p:spPr bwMode="auto">
          <a:xfrm>
            <a:off x="5929322" y="4000504"/>
            <a:ext cx="648000" cy="163636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목록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732240" y="2747800"/>
          <a:ext cx="2306086" cy="16916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정보를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pc="-1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제품을 클릭하면 해당 페이지로 이동한다</a:t>
                      </a:r>
                      <a:r>
                        <a:rPr lang="en-US" altLang="ko-KR" sz="700" spc="-1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내용이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목록으로 이동한다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6711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SW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UI-3DP-05-002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상세 정보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지식 서비스 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-&gt; SW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405995" y="1774459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endParaRPr lang="ko-KR" altLang="en-US" sz="800" dirty="0"/>
          </a:p>
          <a:p>
            <a:r>
              <a:rPr lang="en-US" altLang="ko-KR" sz="800" dirty="0"/>
              <a:t>Slicer, 3D Printer Host 	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75976" y="1792153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800" dirty="0" err="1"/>
              <a:t>Cura</a:t>
            </a:r>
            <a:endParaRPr lang="ko-KR" altLang="en-US" sz="800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75976" y="3119973"/>
            <a:ext cx="5417093" cy="6662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ko-KR" altLang="en-US" sz="800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비고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75976" y="2774591"/>
            <a:ext cx="4396156" cy="22578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lvl="0"/>
            <a:r>
              <a:rPr lang="en-US" altLang="ko-KR" sz="800" dirty="0">
                <a:ea typeface="나눔고딕" pitchFamily="50" charset="-127"/>
              </a:rPr>
              <a:t>https://ultimaker.com/en/products/cura-software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75976" y="2417401"/>
            <a:ext cx="4396156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en-US" altLang="ko-KR" sz="800" dirty="0"/>
              <a:t>PC, Mac, Linux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405995" y="2088000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en-US" altLang="ko-KR" sz="800" dirty="0"/>
              <a:t>Free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175976" y="2088000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ko-KR" altLang="en-US" sz="800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초급</a:t>
            </a:r>
          </a:p>
        </p:txBody>
      </p:sp>
    </p:spTree>
    <p:extLst>
      <p:ext uri="{BB962C8B-B14F-4D97-AF65-F5344CB8AC3E}">
        <p14:creationId xmlns:p14="http://schemas.microsoft.com/office/powerpoint/2010/main" val="80183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6161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지식 서비스 </a:t>
            </a:r>
            <a:r>
              <a:rPr lang="en-US" altLang="ko-KR" dirty="0"/>
              <a:t>-&gt; 3D </a:t>
            </a:r>
            <a:r>
              <a:rPr lang="ko-KR" altLang="en-US" dirty="0" err="1"/>
              <a:t>프린팅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제품명을 입력 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제품명을 입력한다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표에 검색 조건의 정보가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0438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3D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프린터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UI-3DP-05-003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3D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프린터 정보 목록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지식 서비스 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-&gt; 3D</a:t>
                      </a:r>
                      <a:r>
                        <a:rPr lang="ko-KR" altLang="en-US" sz="700" baseline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프린팅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" name="직사각형 127"/>
          <p:cNvSpPr>
            <a:spLocks noChangeArrowheads="1"/>
          </p:cNvSpPr>
          <p:nvPr/>
        </p:nvSpPr>
        <p:spPr bwMode="auto">
          <a:xfrm>
            <a:off x="2483768" y="4285126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6008" y="2037600"/>
            <a:ext cx="223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건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| 1/5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페이지</a:t>
            </a:r>
          </a:p>
        </p:txBody>
      </p:sp>
      <p:graphicFrame>
        <p:nvGraphicFramePr>
          <p:cNvPr id="54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85473"/>
              </p:ext>
            </p:extLst>
          </p:nvPr>
        </p:nvGraphicFramePr>
        <p:xfrm>
          <a:off x="683568" y="2332535"/>
          <a:ext cx="5492735" cy="1878747"/>
        </p:xfrm>
        <a:graphic>
          <a:graphicData uri="http://schemas.openxmlformats.org/drawingml/2006/table">
            <a:tbl>
              <a:tblPr/>
              <a:tblGrid>
                <a:gridCol w="1071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86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사진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조형 방식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주요 재료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소프트웨어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/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REPLICATOR MINI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FDM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 ABS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분말 코팅 강철 보강재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MAKERBOT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데스크톱 </a:t>
                      </a:r>
                      <a:endParaRPr lang="en-US" altLang="ko-KR" sz="7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소프트웨어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/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REPLICATOR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FDM</a:t>
                      </a:r>
                      <a:endParaRPr lang="en-US" sz="700" dirty="0">
                        <a:solidFill>
                          <a:srgbClr val="333333"/>
                        </a:solidFill>
                        <a:latin typeface="+mn-ea"/>
                        <a:ea typeface="+mn-ea"/>
                      </a:endParaRPr>
                    </a:p>
                  </a:txBody>
                  <a:tcPr marL="190500" marR="0" marT="85725" marB="95250" anchor="ctr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 ABS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분말 코팅 강철 보강재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MAKERBOT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데스크톱 소프트웨어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REPLICATOR Z18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FDM</a:t>
                      </a:r>
                      <a:endParaRPr lang="en-US" sz="700" dirty="0">
                        <a:solidFill>
                          <a:srgbClr val="333333"/>
                        </a:solidFill>
                        <a:latin typeface="+mn-ea"/>
                        <a:ea typeface="+mn-ea"/>
                      </a:endParaRPr>
                    </a:p>
                  </a:txBody>
                  <a:tcPr marL="190500" marR="0" marT="85725" marB="95250" anchor="ctr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  PC-ABS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및 알루미늄 복합 재료를 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이용한 분말 코팅 강철</a:t>
                      </a:r>
                    </a:p>
                  </a:txBody>
                  <a:tcPr marL="190500" marR="0" marT="85725" marB="95250" anchor="ctr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MAKERBOT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데스크톱 </a:t>
                      </a:r>
                      <a:endParaRPr lang="en-US" altLang="ko-KR" sz="7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소프트웨어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0" marR="0" marT="85725" marB="95250" anchor="ctr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AutoShape 30"/>
          <p:cNvSpPr>
            <a:spLocks noChangeArrowheads="1"/>
          </p:cNvSpPr>
          <p:nvPr/>
        </p:nvSpPr>
        <p:spPr bwMode="auto">
          <a:xfrm>
            <a:off x="1285852" y="2563519"/>
            <a:ext cx="684001" cy="19764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</a:rPr>
              <a:t>사진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4" name="AutoShape 30"/>
          <p:cNvSpPr>
            <a:spLocks noChangeArrowheads="1"/>
          </p:cNvSpPr>
          <p:nvPr/>
        </p:nvSpPr>
        <p:spPr bwMode="auto">
          <a:xfrm>
            <a:off x="1285852" y="2904039"/>
            <a:ext cx="684001" cy="19764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사진</a:t>
            </a:r>
          </a:p>
        </p:txBody>
      </p:sp>
      <p:sp>
        <p:nvSpPr>
          <p:cNvPr id="35" name="AutoShape 30"/>
          <p:cNvSpPr>
            <a:spLocks noChangeArrowheads="1"/>
          </p:cNvSpPr>
          <p:nvPr/>
        </p:nvSpPr>
        <p:spPr bwMode="auto">
          <a:xfrm>
            <a:off x="1285852" y="3286124"/>
            <a:ext cx="684001" cy="19764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</a:rPr>
              <a:t>사진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AutoShape 30"/>
          <p:cNvSpPr>
            <a:spLocks noChangeArrowheads="1"/>
          </p:cNvSpPr>
          <p:nvPr/>
        </p:nvSpPr>
        <p:spPr bwMode="auto">
          <a:xfrm>
            <a:off x="4355975" y="164510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251516" y="1646299"/>
            <a:ext cx="4068000" cy="19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제품명 입력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		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66" name="양쪽 모서리가 둥근 사각형 208"/>
          <p:cNvSpPr/>
          <p:nvPr/>
        </p:nvSpPr>
        <p:spPr>
          <a:xfrm>
            <a:off x="142844" y="1280963"/>
            <a:ext cx="1188000" cy="216000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1" dirty="0">
                <a:solidFill>
                  <a:schemeClr val="bg1">
                    <a:lumMod val="95000"/>
                  </a:schemeClr>
                </a:solidFill>
                <a:ea typeface="나눔고딕" panose="020D0604000000000000"/>
              </a:rPr>
              <a:t>3D </a:t>
            </a:r>
            <a:r>
              <a:rPr lang="ko-KR" altLang="en-US" sz="900" b="1" dirty="0">
                <a:solidFill>
                  <a:schemeClr val="bg1">
                    <a:lumMod val="95000"/>
                  </a:schemeClr>
                </a:solidFill>
                <a:ea typeface="나눔고딕" panose="020D0604000000000000"/>
              </a:rPr>
              <a:t>프린터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117734" y="1498667"/>
            <a:ext cx="6525968" cy="1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30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센터 소개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176296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192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센터소개</a:t>
            </a:r>
            <a:r>
              <a:rPr lang="en-US" altLang="ko-KR" dirty="0"/>
              <a:t>-&gt;</a:t>
            </a:r>
            <a:r>
              <a:rPr lang="ko-KR" altLang="en-US" dirty="0"/>
              <a:t>인사말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32752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센터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소개글을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0379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UI-3DP-06-001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인사말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459118" y="1268760"/>
            <a:ext cx="5841073" cy="396044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</a:rPr>
              <a:t>센터 </a:t>
            </a:r>
            <a:r>
              <a:rPr lang="ko-KR" altLang="en-US" sz="800" dirty="0" err="1">
                <a:latin typeface="+mn-ea"/>
              </a:rPr>
              <a:t>소개글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051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3019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센터소개</a:t>
            </a:r>
            <a:r>
              <a:rPr lang="en-US" altLang="ko-KR" dirty="0"/>
              <a:t>-&gt;</a:t>
            </a:r>
            <a:r>
              <a:rPr lang="ko-KR" altLang="en-US" dirty="0" err="1"/>
              <a:t>오시는길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6302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오시는길을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3272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UI-3DP-06-002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찾아오시는길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459119" y="1268760"/>
            <a:ext cx="3536818" cy="1584176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</a:rPr>
              <a:t>지도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284984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ko-KR" altLang="en-US" sz="800" dirty="0">
                <a:ea typeface="나눔고딕" pitchFamily="50" charset="-127"/>
              </a:rPr>
              <a:t>주소 </a:t>
            </a:r>
            <a:r>
              <a:rPr lang="en-US" altLang="ko-KR" sz="800" dirty="0">
                <a:ea typeface="나눔고딕" pitchFamily="50" charset="-127"/>
              </a:rPr>
              <a:t>: </a:t>
            </a:r>
            <a:endParaRPr lang="ko-KR" altLang="en-US" sz="800" dirty="0"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1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/>
          <p:cNvSpPr/>
          <p:nvPr/>
        </p:nvSpPr>
        <p:spPr>
          <a:xfrm>
            <a:off x="254421" y="853500"/>
            <a:ext cx="1330462" cy="3314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latin typeface="나눔고딕" pitchFamily="50" charset="-127"/>
                <a:ea typeface="나눔고딕" pitchFamily="50" charset="-127"/>
              </a:rPr>
              <a:t>통합 관리자</a:t>
            </a:r>
            <a:endParaRPr lang="ko-KR" altLang="en-US" sz="9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58892" y="1354497"/>
            <a:ext cx="1333366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약 데이터베이스 관리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258892" y="1792604"/>
            <a:ext cx="1333366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회원 관리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58892" y="2230710"/>
            <a:ext cx="1333366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전문가 관리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58892" y="2668816"/>
            <a:ext cx="1333366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팝업 관리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5989" y="3106922"/>
            <a:ext cx="1333366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공지사항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B3262E-4C60-3308-A787-A1AF300C3C7B}"/>
              </a:ext>
            </a:extLst>
          </p:cNvPr>
          <p:cNvSpPr/>
          <p:nvPr/>
        </p:nvSpPr>
        <p:spPr>
          <a:xfrm>
            <a:off x="1979712" y="880569"/>
            <a:ext cx="1297623" cy="2817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049424-9624-7062-1E05-B2B34CA6CDE4}"/>
              </a:ext>
            </a:extLst>
          </p:cNvPr>
          <p:cNvSpPr/>
          <p:nvPr/>
        </p:nvSpPr>
        <p:spPr>
          <a:xfrm>
            <a:off x="1979712" y="1354497"/>
            <a:ext cx="1330462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회원가입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A82244-75F2-7C9C-AAB6-BFBF885BFBC1}"/>
              </a:ext>
            </a:extLst>
          </p:cNvPr>
          <p:cNvSpPr/>
          <p:nvPr/>
        </p:nvSpPr>
        <p:spPr>
          <a:xfrm>
            <a:off x="1961840" y="1792604"/>
            <a:ext cx="1333366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 err="1">
                <a:latin typeface="나눔고딕" pitchFamily="50" charset="-127"/>
                <a:ea typeface="나눔고딕" pitchFamily="50" charset="-127"/>
              </a:rPr>
              <a:t>회원정보찾기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2E531F-4C47-3F5D-B148-A7AAD3F8449A}"/>
              </a:ext>
            </a:extLst>
          </p:cNvPr>
          <p:cNvSpPr/>
          <p:nvPr/>
        </p:nvSpPr>
        <p:spPr>
          <a:xfrm>
            <a:off x="3707904" y="878346"/>
            <a:ext cx="4612978" cy="2817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메인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94835A-38E8-9B2D-8944-52695BE6FF10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3277335" y="1019236"/>
            <a:ext cx="430569" cy="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76DE52-0A8D-0591-F6E6-0EBDAF69F1DE}"/>
              </a:ext>
            </a:extLst>
          </p:cNvPr>
          <p:cNvSpPr/>
          <p:nvPr/>
        </p:nvSpPr>
        <p:spPr>
          <a:xfrm>
            <a:off x="3703332" y="1357573"/>
            <a:ext cx="646593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캘린더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E28535-2191-8E00-6C1B-F473E09F8762}"/>
              </a:ext>
            </a:extLst>
          </p:cNvPr>
          <p:cNvSpPr/>
          <p:nvPr/>
        </p:nvSpPr>
        <p:spPr>
          <a:xfrm>
            <a:off x="5358511" y="1341160"/>
            <a:ext cx="549111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게시판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C46BD3-EA01-B35C-5779-A02C7EBCD4DF}"/>
              </a:ext>
            </a:extLst>
          </p:cNvPr>
          <p:cNvSpPr/>
          <p:nvPr/>
        </p:nvSpPr>
        <p:spPr>
          <a:xfrm>
            <a:off x="6043419" y="1341160"/>
            <a:ext cx="1330462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 err="1">
                <a:latin typeface="나눔고딕" pitchFamily="50" charset="-127"/>
                <a:ea typeface="나눔고딕" pitchFamily="50" charset="-127"/>
              </a:rPr>
              <a:t>약봉투</a:t>
            </a:r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 촬영</a:t>
            </a:r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dirty="0" err="1">
                <a:latin typeface="나눔고딕" pitchFamily="50" charset="-127"/>
                <a:ea typeface="나눔고딕" pitchFamily="50" charset="-127"/>
              </a:rPr>
              <a:t>약촬영</a:t>
            </a:r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FE1F47-E776-CA17-18A3-07D863C2693C}"/>
              </a:ext>
            </a:extLst>
          </p:cNvPr>
          <p:cNvSpPr/>
          <p:nvPr/>
        </p:nvSpPr>
        <p:spPr>
          <a:xfrm>
            <a:off x="7500418" y="1352671"/>
            <a:ext cx="646593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>
                <a:latin typeface="나눔고딕" pitchFamily="50" charset="-127"/>
                <a:ea typeface="나눔고딕" pitchFamily="50" charset="-127"/>
              </a:rPr>
              <a:t>내정보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3F5DF9-4770-9C9E-A638-0741C067D1FE}"/>
              </a:ext>
            </a:extLst>
          </p:cNvPr>
          <p:cNvSpPr/>
          <p:nvPr/>
        </p:nvSpPr>
        <p:spPr>
          <a:xfrm>
            <a:off x="8248380" y="1354497"/>
            <a:ext cx="646593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 err="1">
                <a:latin typeface="나눔고딕" pitchFamily="50" charset="-127"/>
                <a:ea typeface="나눔고딕" pitchFamily="50" charset="-127"/>
              </a:rPr>
              <a:t>알림확인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4049AE-829A-750A-13F5-43AA3C211F6F}"/>
              </a:ext>
            </a:extLst>
          </p:cNvPr>
          <p:cNvSpPr/>
          <p:nvPr/>
        </p:nvSpPr>
        <p:spPr>
          <a:xfrm>
            <a:off x="4482838" y="1341159"/>
            <a:ext cx="739876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복약내역 확인</a:t>
            </a:r>
          </a:p>
        </p:txBody>
      </p:sp>
    </p:spTree>
    <p:extLst>
      <p:ext uri="{BB962C8B-B14F-4D97-AF65-F5344CB8AC3E}">
        <p14:creationId xmlns:p14="http://schemas.microsoft.com/office/powerpoint/2010/main" val="295800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공지사항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372136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공지사항 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13890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제목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을 입력한다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표에 검색 조건의 정보가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6022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UI-3DP-07-001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목록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PC-3DP-01-07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통합관리자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4355975" y="164510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251516" y="1646299"/>
            <a:ext cx="4068000" cy="19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	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9" name="직사각형 127"/>
          <p:cNvSpPr>
            <a:spLocks noChangeArrowheads="1"/>
          </p:cNvSpPr>
          <p:nvPr/>
        </p:nvSpPr>
        <p:spPr bwMode="auto">
          <a:xfrm>
            <a:off x="2483768" y="4213688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6008" y="2038619"/>
            <a:ext cx="223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건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| 1/5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페이지</a:t>
            </a:r>
          </a:p>
        </p:txBody>
      </p:sp>
      <p:graphicFrame>
        <p:nvGraphicFramePr>
          <p:cNvPr id="111" name="표 104"/>
          <p:cNvGraphicFramePr>
            <a:graphicFrameLocks noGrp="1"/>
          </p:cNvGraphicFramePr>
          <p:nvPr/>
        </p:nvGraphicFramePr>
        <p:xfrm>
          <a:off x="142845" y="2269463"/>
          <a:ext cx="6445379" cy="1810843"/>
        </p:xfrm>
        <a:graphic>
          <a:graphicData uri="http://schemas.openxmlformats.org/drawingml/2006/table">
            <a:tbl>
              <a:tblPr/>
              <a:tblGrid>
                <a:gridCol w="812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제목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등록자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등록일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7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0" name="직선 연결선 149"/>
          <p:cNvCxnSpPr/>
          <p:nvPr/>
        </p:nvCxnSpPr>
        <p:spPr>
          <a:xfrm>
            <a:off x="117734" y="1498667"/>
            <a:ext cx="6454530" cy="26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83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공지사항 관리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692814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내용을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리스트가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87588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UI-3DP-07-002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상세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PC-3DP-01-07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통합관리자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센터 포털입니다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117734" y="1498667"/>
            <a:ext cx="6454530" cy="26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76056" y="1624847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2016-01-01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910136" y="1621575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admin</a:t>
            </a:r>
            <a:endParaRPr lang="ko-KR" altLang="en-US" sz="900" dirty="0"/>
          </a:p>
        </p:txBody>
      </p:sp>
      <p:sp>
        <p:nvSpPr>
          <p:cNvPr id="14" name="AutoShape 30"/>
          <p:cNvSpPr>
            <a:spLocks noChangeArrowheads="1"/>
          </p:cNvSpPr>
          <p:nvPr/>
        </p:nvSpPr>
        <p:spPr bwMode="auto">
          <a:xfrm>
            <a:off x="107950" y="2060848"/>
            <a:ext cx="6464314" cy="324036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/>
              <a:t>센터 포털입니다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" name="AutoShape 30"/>
          <p:cNvSpPr>
            <a:spLocks noChangeArrowheads="1"/>
          </p:cNvSpPr>
          <p:nvPr/>
        </p:nvSpPr>
        <p:spPr bwMode="auto">
          <a:xfrm>
            <a:off x="5823173" y="121099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</a:rPr>
              <a:t>목록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898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err="1"/>
              <a:t>마이페이지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2541050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70823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회원정보를 수정한다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수정된 회원정보를 입력한다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비밀번호변경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 정보를 입력한다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저장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8415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UI-3DP-08-001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회원정보수정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PC-3DP-01-08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마이페이지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1136744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회원정보수정</a:t>
            </a:r>
          </a:p>
        </p:txBody>
      </p:sp>
      <p:graphicFrame>
        <p:nvGraphicFramePr>
          <p:cNvPr id="8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057787"/>
              </p:ext>
            </p:extLst>
          </p:nvPr>
        </p:nvGraphicFramePr>
        <p:xfrm>
          <a:off x="123666" y="1496784"/>
          <a:ext cx="6495729" cy="1212184"/>
        </p:xfrm>
        <a:graphic>
          <a:graphicData uri="http://schemas.openxmlformats.org/drawingml/2006/table">
            <a:tbl>
              <a:tblPr/>
              <a:tblGrid>
                <a:gridCol w="136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사용자아이디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사용자이름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소속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부서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이메일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47664" y="1763287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테스터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7664" y="1528668"/>
            <a:ext cx="1494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TS-7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47664" y="2347811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062-360-0123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7664" y="2544785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test@test.com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모서리가 둥근 직사각형 136"/>
          <p:cNvSpPr>
            <a:spLocks noChangeArrowheads="1"/>
          </p:cNvSpPr>
          <p:nvPr/>
        </p:nvSpPr>
        <p:spPr bwMode="auto">
          <a:xfrm>
            <a:off x="2449696" y="3222620"/>
            <a:ext cx="396000" cy="12294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저장</a:t>
            </a:r>
          </a:p>
        </p:txBody>
      </p:sp>
      <p:sp>
        <p:nvSpPr>
          <p:cNvPr id="22" name="모서리가 둥근 직사각형 136"/>
          <p:cNvSpPr>
            <a:spLocks noChangeArrowheads="1"/>
          </p:cNvSpPr>
          <p:nvPr/>
        </p:nvSpPr>
        <p:spPr bwMode="auto">
          <a:xfrm>
            <a:off x="2987824" y="3234049"/>
            <a:ext cx="576064" cy="13461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ko-KR" altLang="en-US" sz="700">
                <a:latin typeface="나눔고딕" pitchFamily="50" charset="-127"/>
                <a:ea typeface="나눔고딕" pitchFamily="50" charset="-127"/>
              </a:rPr>
              <a:t>비밀번호변경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47664" y="1954777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47664" y="2153314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994" y="3636031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사용자 비밀번호변경</a:t>
            </a:r>
          </a:p>
        </p:txBody>
      </p:sp>
      <p:graphicFrame>
        <p:nvGraphicFramePr>
          <p:cNvPr id="3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34849"/>
              </p:ext>
            </p:extLst>
          </p:nvPr>
        </p:nvGraphicFramePr>
        <p:xfrm>
          <a:off x="182002" y="4005263"/>
          <a:ext cx="4680520" cy="822092"/>
        </p:xfrm>
        <a:graphic>
          <a:graphicData uri="http://schemas.openxmlformats.org/drawingml/2006/table">
            <a:tbl>
              <a:tblPr/>
              <a:tblGrid>
                <a:gridCol w="136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사용자아이디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기존비밀번호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비밀번호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비밀번호확인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606000" y="4271766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06000" y="4037147"/>
            <a:ext cx="1494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TS-7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06000" y="4457339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06000" y="4654313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607898" y="4980445"/>
            <a:ext cx="822789" cy="122942"/>
            <a:chOff x="2533400" y="2469158"/>
            <a:chExt cx="822789" cy="122942"/>
          </a:xfrm>
        </p:grpSpPr>
        <p:sp>
          <p:nvSpPr>
            <p:cNvPr id="41" name="모서리가 둥근 직사각형 136"/>
            <p:cNvSpPr>
              <a:spLocks noChangeArrowheads="1"/>
            </p:cNvSpPr>
            <p:nvPr/>
          </p:nvSpPr>
          <p:spPr bwMode="auto">
            <a:xfrm>
              <a:off x="2960189" y="2469158"/>
              <a:ext cx="396000" cy="12294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tIns="36000" bIns="36000" anchor="ctr"/>
            <a:lstStyle/>
            <a:p>
              <a:pPr algn="ctr"/>
              <a:r>
                <a:rPr lang="ko-KR" altLang="en-US" sz="700" dirty="0">
                  <a:latin typeface="나눔고딕" pitchFamily="50" charset="-127"/>
                  <a:ea typeface="나눔고딕" pitchFamily="50" charset="-127"/>
                </a:rPr>
                <a:t>저장</a:t>
              </a:r>
            </a:p>
          </p:txBody>
        </p:sp>
        <p:sp>
          <p:nvSpPr>
            <p:cNvPr id="42" name="모서리가 둥근 직사각형 136"/>
            <p:cNvSpPr>
              <a:spLocks noChangeArrowheads="1"/>
            </p:cNvSpPr>
            <p:nvPr/>
          </p:nvSpPr>
          <p:spPr bwMode="auto">
            <a:xfrm>
              <a:off x="2533400" y="2469158"/>
              <a:ext cx="396000" cy="12294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tIns="36000" bIns="36000" anchor="ctr"/>
            <a:lstStyle/>
            <a:p>
              <a:pPr algn="ctr"/>
              <a:r>
                <a:rPr lang="ko-KR" altLang="en-US" sz="700" dirty="0">
                  <a:latin typeface="나눔고딕" pitchFamily="50" charset="-127"/>
                  <a:ea typeface="나눔고딕" pitchFamily="50" charset="-127"/>
                </a:rPr>
                <a:t>닫기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598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7847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예약 신청 내역을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8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UI-3DP-08-002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예약 신청 내역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PC-3DP-01-08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마이페이지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1136744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장비 예약 신청 내역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10621"/>
              </p:ext>
            </p:extLst>
          </p:nvPr>
        </p:nvGraphicFramePr>
        <p:xfrm>
          <a:off x="323528" y="1700808"/>
          <a:ext cx="5760640" cy="2458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굴림" pitchFamily="50" charset="-127"/>
                          <a:ea typeface="나눔고딕" panose="020D0604000000000000"/>
                        </a:rPr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latin typeface="굴림" pitchFamily="50" charset="-127"/>
                          <a:ea typeface="나눔고딕" panose="020D0604000000000000"/>
                        </a:rPr>
                        <a:t>장비명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>
                          <a:latin typeface="굴림" pitchFamily="50" charset="-127"/>
                          <a:ea typeface="나눔고딕" panose="020D0604000000000000"/>
                        </a:rPr>
                        <a:t>에약일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굴림" pitchFamily="50" charset="-127"/>
                          <a:ea typeface="나눔고딕" panose="020D0604000000000000"/>
                        </a:rPr>
                        <a:t>신청일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>
                          <a:latin typeface="굴림" pitchFamily="50" charset="-127"/>
                          <a:ea typeface="나눔고딕" panose="020D0604000000000000"/>
                        </a:rPr>
                        <a:t>예약상태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10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aseline="0" dirty="0">
                          <a:latin typeface="굴림" pitchFamily="50" charset="-127"/>
                          <a:ea typeface="나눔고딕" panose="020D0604000000000000"/>
                        </a:rPr>
                        <a:t>스캐너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9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8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후처리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7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6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5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4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후처리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후처리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1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aseline="0" dirty="0">
                          <a:latin typeface="굴림" pitchFamily="50" charset="-127"/>
                          <a:ea typeface="나눔고딕" panose="020D0604000000000000"/>
                        </a:rPr>
                        <a:t>스캐너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" name="직사각형 127"/>
          <p:cNvSpPr>
            <a:spLocks noChangeArrowheads="1"/>
          </p:cNvSpPr>
          <p:nvPr/>
        </p:nvSpPr>
        <p:spPr bwMode="auto">
          <a:xfrm>
            <a:off x="2390084" y="5023899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ea typeface="돋움" pitchFamily="50" charset="-127"/>
              </a:rPr>
              <a:t>◀ 이전 </a:t>
            </a:r>
            <a:r>
              <a:rPr lang="en-US" altLang="ko-KR" sz="800" dirty="0">
                <a:ea typeface="돋움" pitchFamily="50" charset="-127"/>
              </a:rPr>
              <a:t>1 2 3 4 5 6 7 8 9 10 </a:t>
            </a:r>
            <a:r>
              <a:rPr lang="ko-KR" altLang="en-US" sz="800" dirty="0">
                <a:ea typeface="돋움" pitchFamily="50" charset="-127"/>
              </a:rPr>
              <a:t>다음 ▶</a:t>
            </a:r>
          </a:p>
        </p:txBody>
      </p:sp>
    </p:spTree>
    <p:extLst>
      <p:ext uri="{BB962C8B-B14F-4D97-AF65-F5344CB8AC3E}">
        <p14:creationId xmlns:p14="http://schemas.microsoft.com/office/powerpoint/2010/main" val="1109236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공정지원 </a:t>
            </a:r>
            <a:r>
              <a:rPr lang="en-US" altLang="ko-KR" sz="1846" dirty="0"/>
              <a:t>APP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메인 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017957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메뉴를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3223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공정지원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메인메뉴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1859440"/>
            <a:ext cx="2304256" cy="921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로고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2875936"/>
            <a:ext cx="282716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err="1">
                <a:latin typeface="굴림" pitchFamily="50" charset="-127"/>
                <a:ea typeface="나눔고딕"/>
              </a:rPr>
              <a:t>매칭서비스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67744" y="1863530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3668024"/>
            <a:ext cx="282716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지식서비스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67744" y="4460112"/>
            <a:ext cx="282716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공지사항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626430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220980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로그인버튼을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누르면 입력한 아이디와 비밀번호가 맞을 경우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아이디저장을 선택 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로그인을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하면 아이디가 저장된다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관련 문의사항이 있을 시 안내문구이다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35611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공정지원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1859440"/>
            <a:ext cx="2304256" cy="921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로고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67744" y="1863530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2765861" y="2995723"/>
            <a:ext cx="794678" cy="25308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LOG IN</a:t>
            </a:r>
          </a:p>
        </p:txBody>
      </p:sp>
      <p:sp>
        <p:nvSpPr>
          <p:cNvPr id="40" name="Rounded Rectangle 1250914"/>
          <p:cNvSpPr>
            <a:spLocks noChangeArrowheads="1"/>
          </p:cNvSpPr>
          <p:nvPr/>
        </p:nvSpPr>
        <p:spPr bwMode="auto">
          <a:xfrm>
            <a:off x="4606996" y="3286326"/>
            <a:ext cx="469060" cy="402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2503272" y="3264272"/>
            <a:ext cx="877601" cy="23300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아이디</a:t>
            </a:r>
          </a:p>
        </p:txBody>
      </p: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2407911" y="3443305"/>
            <a:ext cx="972962" cy="23300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비밀번호</a:t>
            </a:r>
          </a:p>
        </p:txBody>
      </p:sp>
      <p:sp>
        <p:nvSpPr>
          <p:cNvPr id="43" name="Rectangle 77"/>
          <p:cNvSpPr>
            <a:spLocks noChangeArrowheads="1"/>
          </p:cNvSpPr>
          <p:nvPr/>
        </p:nvSpPr>
        <p:spPr bwMode="auto">
          <a:xfrm>
            <a:off x="3347864" y="3292814"/>
            <a:ext cx="1169213" cy="147897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Rectangle 78"/>
          <p:cNvSpPr>
            <a:spLocks noChangeArrowheads="1"/>
          </p:cNvSpPr>
          <p:nvPr/>
        </p:nvSpPr>
        <p:spPr bwMode="auto">
          <a:xfrm>
            <a:off x="3347864" y="3477036"/>
            <a:ext cx="1169213" cy="147897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 Box 86"/>
          <p:cNvSpPr txBox="1">
            <a:spLocks noChangeArrowheads="1"/>
          </p:cNvSpPr>
          <p:nvPr/>
        </p:nvSpPr>
        <p:spPr bwMode="auto">
          <a:xfrm>
            <a:off x="2987824" y="3688502"/>
            <a:ext cx="1315710" cy="172546"/>
          </a:xfrm>
          <a:prstGeom prst="rect">
            <a:avLst/>
          </a:prstGeom>
          <a:noFill/>
          <a:ln>
            <a:noFill/>
          </a:ln>
        </p:spPr>
        <p:txBody>
          <a:bodyPr lIns="90000" tIns="36000" rIns="90000" bIns="36000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아이디 저장</a:t>
            </a:r>
          </a:p>
        </p:txBody>
      </p:sp>
    </p:spTree>
    <p:extLst>
      <p:ext uri="{BB962C8B-B14F-4D97-AF65-F5344CB8AC3E}">
        <p14:creationId xmlns:p14="http://schemas.microsoft.com/office/powerpoint/2010/main" val="183961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공정지원 </a:t>
            </a:r>
            <a:r>
              <a:rPr lang="en-US" altLang="ko-KR" sz="1846" dirty="0"/>
              <a:t>APP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err="1"/>
              <a:t>매칭서비스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61985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FBD572-3213-7EBA-C56B-F0F1DF9B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0728"/>
            <a:ext cx="3332248" cy="5445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138C71-0360-29E0-D064-D6375CCDB213}"/>
              </a:ext>
            </a:extLst>
          </p:cNvPr>
          <p:cNvSpPr txBox="1"/>
          <p:nvPr/>
        </p:nvSpPr>
        <p:spPr>
          <a:xfrm>
            <a:off x="4194856" y="1124744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대략적인 화면구성도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수정필요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600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매칭서비스를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선택한다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223508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공정지원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매칭서비스</a:t>
            </a:r>
            <a:r>
              <a:rPr lang="ko-KR" altLang="en-US" dirty="0"/>
              <a:t> 조회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67744" y="1559908"/>
            <a:ext cx="2304256" cy="3526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600" b="1" dirty="0" err="1">
                <a:latin typeface="굴림" pitchFamily="50" charset="-127"/>
                <a:ea typeface="나눔고딕"/>
              </a:rPr>
              <a:t>매칭서비스</a:t>
            </a:r>
            <a:endParaRPr lang="en-US" altLang="ko-KR" sz="1600" b="1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52392" y="1556792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</a:t>
            </a:r>
            <a:endParaRPr lang="en-US" altLang="ko-KR" sz="700" dirty="0">
              <a:latin typeface="굴림" pitchFamily="50" charset="-127"/>
              <a:ea typeface="나눔고딕"/>
            </a:endParaRPr>
          </a:p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아웃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292424" y="2049348"/>
          <a:ext cx="2783632" cy="420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371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메시지를 입력한다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입력된 메시지를 확인 할 수 있다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48120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공정지원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상세보기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1399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매칭서비스</a:t>
            </a:r>
            <a:r>
              <a:rPr lang="ko-KR" altLang="en-US" dirty="0"/>
              <a:t> 상세보기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67744" y="1559908"/>
            <a:ext cx="2304256" cy="3526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600" b="1" dirty="0" err="1">
                <a:latin typeface="굴림" pitchFamily="50" charset="-127"/>
                <a:ea typeface="나눔고딕"/>
              </a:rPr>
              <a:t>매칭서비스</a:t>
            </a:r>
            <a:endParaRPr lang="en-US" altLang="ko-KR" sz="1600" b="1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52392" y="1556792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</a:t>
            </a:r>
            <a:endParaRPr lang="en-US" altLang="ko-KR" sz="700" dirty="0">
              <a:latin typeface="굴림" pitchFamily="50" charset="-127"/>
              <a:ea typeface="나눔고딕"/>
            </a:endParaRPr>
          </a:p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아웃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2808312" cy="226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2267744" y="43651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07349" y="472514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신청자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2771800" y="4509120"/>
            <a:ext cx="2232248" cy="252608"/>
          </a:xfrm>
          <a:prstGeom prst="wedgeRectCallout">
            <a:avLst>
              <a:gd name="adj1" fmla="val -53604"/>
              <a:gd name="adj2" fmla="val 4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안녕하세요</a:t>
            </a:r>
          </a:p>
        </p:txBody>
      </p:sp>
      <p:sp>
        <p:nvSpPr>
          <p:cNvPr id="12" name="타원 11"/>
          <p:cNvSpPr/>
          <p:nvPr/>
        </p:nvSpPr>
        <p:spPr>
          <a:xfrm>
            <a:off x="4684204" y="4941168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86206" y="53012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업체</a:t>
            </a:r>
          </a:p>
        </p:txBody>
      </p:sp>
      <p:sp>
        <p:nvSpPr>
          <p:cNvPr id="14" name="사각형 설명선 13"/>
          <p:cNvSpPr/>
          <p:nvPr/>
        </p:nvSpPr>
        <p:spPr>
          <a:xfrm>
            <a:off x="2303748" y="5060717"/>
            <a:ext cx="2232248" cy="252608"/>
          </a:xfrm>
          <a:prstGeom prst="wedgeRectCallout">
            <a:avLst>
              <a:gd name="adj1" fmla="val 55631"/>
              <a:gd name="adj2" fmla="val 1078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/>
              <a:t>안녕하세요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303749" y="5876691"/>
            <a:ext cx="2301032" cy="216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Rounded Rectangle 1250914"/>
          <p:cNvSpPr>
            <a:spLocks noChangeArrowheads="1"/>
          </p:cNvSpPr>
          <p:nvPr/>
        </p:nvSpPr>
        <p:spPr bwMode="auto">
          <a:xfrm>
            <a:off x="4655867" y="5877272"/>
            <a:ext cx="348181" cy="21602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>
                <a:latin typeface="나눔고딕" pitchFamily="50" charset="-127"/>
                <a:ea typeface="나눔고딕" pitchFamily="50" charset="-127"/>
              </a:rPr>
              <a:t>전송</a:t>
            </a:r>
            <a:endParaRPr kumimoji="0" lang="en-US" altLang="ko-KR" sz="10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72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-5539" y="2930539"/>
            <a:ext cx="9155077" cy="996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defPPr>
              <a:defRPr lang="ko-KR"/>
            </a:defPPr>
            <a:lvl1pPr algn="ct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지원 포털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55774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메인 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6F1356-60B6-3CB5-9521-33DBCAA9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24744"/>
            <a:ext cx="2490949" cy="4941175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247605"/>
              </p:ext>
            </p:extLst>
          </p:nvPr>
        </p:nvGraphicFramePr>
        <p:xfrm>
          <a:off x="6732240" y="2747800"/>
          <a:ext cx="2306086" cy="19964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아이디를 입력하는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비밀번호를 입력하는 창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(*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암호화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버튼을 누르면 로그인을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할수있다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회원정보를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찾을수있다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할수있다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08410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16531" y="3865842"/>
            <a:ext cx="601744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0D99FDE-AF21-3B59-21C3-8C5C35785AC8}"/>
              </a:ext>
            </a:extLst>
          </p:cNvPr>
          <p:cNvSpPr/>
          <p:nvPr/>
        </p:nvSpPr>
        <p:spPr>
          <a:xfrm>
            <a:off x="3050616" y="4077072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1CEFFC6-6302-D516-B901-599E88D398E6}"/>
              </a:ext>
            </a:extLst>
          </p:cNvPr>
          <p:cNvSpPr/>
          <p:nvPr/>
        </p:nvSpPr>
        <p:spPr>
          <a:xfrm>
            <a:off x="1835696" y="4365104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F9EF6ED-09F8-7E09-887E-D05F4CC65338}"/>
              </a:ext>
            </a:extLst>
          </p:cNvPr>
          <p:cNvSpPr/>
          <p:nvPr/>
        </p:nvSpPr>
        <p:spPr>
          <a:xfrm>
            <a:off x="3037059" y="4432316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4441B7C-78FB-42A0-59BC-A48168211643}"/>
              </a:ext>
            </a:extLst>
          </p:cNvPr>
          <p:cNvSpPr/>
          <p:nvPr/>
        </p:nvSpPr>
        <p:spPr>
          <a:xfrm>
            <a:off x="1858318" y="3294573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C2111B4-D11E-B543-332F-5C2907A513E2}"/>
              </a:ext>
            </a:extLst>
          </p:cNvPr>
          <p:cNvSpPr/>
          <p:nvPr/>
        </p:nvSpPr>
        <p:spPr>
          <a:xfrm>
            <a:off x="1835695" y="3793834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52517"/>
              </p:ext>
            </p:extLst>
          </p:nvPr>
        </p:nvGraphicFramePr>
        <p:xfrm>
          <a:off x="6732240" y="2747800"/>
          <a:ext cx="2306086" cy="26365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개수를 표시해주며 사용자에게 알려줌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나의 복약내역을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확일할수있는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캘린더 역할을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날짜버튼을 누르면 해당 날짜로 이동하여 복약내역을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확인할수도있다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게시판으로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이동할수있다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홈화면으로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이동할수있는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하단바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고정상태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약촬영으로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이동할수있는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하단바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고정상태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게시판으로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이동할수있는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하단바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고정상태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내정보로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이동할수있는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하단바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고정상태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85997"/>
              </p:ext>
            </p:extLst>
          </p:nvPr>
        </p:nvGraphicFramePr>
        <p:xfrm>
          <a:off x="6732589" y="763920"/>
          <a:ext cx="2231899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UI-3DP-00-000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PC-3DP-00-00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D488D38-5A73-2E71-605C-0A17F6A10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80" y="1052736"/>
            <a:ext cx="1799020" cy="515719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C4C08C6-8A12-B4D0-8724-C07C45E666FF}"/>
              </a:ext>
            </a:extLst>
          </p:cNvPr>
          <p:cNvSpPr/>
          <p:nvPr/>
        </p:nvSpPr>
        <p:spPr>
          <a:xfrm>
            <a:off x="4479987" y="1196753"/>
            <a:ext cx="184026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9BF8D7-6B81-70BC-444C-EEDE81C8899E}"/>
              </a:ext>
            </a:extLst>
          </p:cNvPr>
          <p:cNvSpPr/>
          <p:nvPr/>
        </p:nvSpPr>
        <p:spPr>
          <a:xfrm>
            <a:off x="4367368" y="1689388"/>
            <a:ext cx="184026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97BB414-AD71-FD35-7BDB-EBA7E71D665C}"/>
              </a:ext>
            </a:extLst>
          </p:cNvPr>
          <p:cNvSpPr/>
          <p:nvPr/>
        </p:nvSpPr>
        <p:spPr>
          <a:xfrm>
            <a:off x="4295961" y="3895652"/>
            <a:ext cx="184026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A318EA7-0D2A-56C4-CF0E-8D5FF6CF6656}"/>
              </a:ext>
            </a:extLst>
          </p:cNvPr>
          <p:cNvSpPr/>
          <p:nvPr/>
        </p:nvSpPr>
        <p:spPr>
          <a:xfrm>
            <a:off x="2691757" y="5805264"/>
            <a:ext cx="184026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B8CE802-D078-5E73-9860-83F938B75352}"/>
              </a:ext>
            </a:extLst>
          </p:cNvPr>
          <p:cNvSpPr/>
          <p:nvPr/>
        </p:nvSpPr>
        <p:spPr>
          <a:xfrm>
            <a:off x="3275856" y="5805264"/>
            <a:ext cx="184026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0F6C7FB-A1DB-0CD7-504D-8D6D278BE174}"/>
              </a:ext>
            </a:extLst>
          </p:cNvPr>
          <p:cNvSpPr/>
          <p:nvPr/>
        </p:nvSpPr>
        <p:spPr>
          <a:xfrm>
            <a:off x="3672490" y="5805264"/>
            <a:ext cx="184026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BD52F4F-8237-A4A8-B6F6-B052E7C756E2}"/>
              </a:ext>
            </a:extLst>
          </p:cNvPr>
          <p:cNvSpPr/>
          <p:nvPr/>
        </p:nvSpPr>
        <p:spPr>
          <a:xfrm>
            <a:off x="4069124" y="5800402"/>
            <a:ext cx="184026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회원가입과 </a:t>
            </a:r>
            <a:r>
              <a:rPr lang="ko-KR" altLang="en-US" sz="3323" dirty="0" err="1"/>
              <a:t>회원정보찾기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249936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23014</TotalTime>
  <Words>2432</Words>
  <Application>Microsoft Office PowerPoint</Application>
  <PresentationFormat>화면 슬라이드 쇼(4:3)</PresentationFormat>
  <Paragraphs>1168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Arial Unicode MS</vt:lpstr>
      <vt:lpstr>굴림</vt:lpstr>
      <vt:lpstr>굴림체</vt:lpstr>
      <vt:lpstr>나눔고딕</vt:lpstr>
      <vt:lpstr>돋움</vt:lpstr>
      <vt:lpstr>맑은 고딕</vt:lpstr>
      <vt:lpstr>Arial</vt:lpstr>
      <vt:lpstr>Eras Medium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pc</cp:lastModifiedBy>
  <cp:revision>497</cp:revision>
  <cp:lastPrinted>2016-12-02T08:26:22Z</cp:lastPrinted>
  <dcterms:created xsi:type="dcterms:W3CDTF">2013-01-15T05:34:45Z</dcterms:created>
  <dcterms:modified xsi:type="dcterms:W3CDTF">2024-05-23T06:07:02Z</dcterms:modified>
</cp:coreProperties>
</file>