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678" r:id="rId4"/>
    <p:sldId id="681" r:id="rId5"/>
    <p:sldId id="510" r:id="rId6"/>
    <p:sldId id="564" r:id="rId7"/>
    <p:sldId id="511" r:id="rId8"/>
    <p:sldId id="682" r:id="rId9"/>
    <p:sldId id="683" r:id="rId10"/>
    <p:sldId id="680" r:id="rId11"/>
    <p:sldId id="679" r:id="rId12"/>
    <p:sldId id="667" r:id="rId13"/>
    <p:sldId id="379" r:id="rId14"/>
    <p:sldId id="508" r:id="rId15"/>
    <p:sldId id="565" r:id="rId16"/>
    <p:sldId id="568" r:id="rId17"/>
    <p:sldId id="569" r:id="rId18"/>
    <p:sldId id="570" r:id="rId19"/>
    <p:sldId id="277" r:id="rId20"/>
    <p:sldId id="513" r:id="rId21"/>
    <p:sldId id="575" r:id="rId22"/>
    <p:sldId id="584" r:id="rId23"/>
    <p:sldId id="645" r:id="rId24"/>
    <p:sldId id="646" r:id="rId25"/>
    <p:sldId id="684" r:id="rId26"/>
    <p:sldId id="685" r:id="rId27"/>
    <p:sldId id="659" r:id="rId28"/>
    <p:sldId id="660" r:id="rId29"/>
    <p:sldId id="661" r:id="rId30"/>
    <p:sldId id="668" r:id="rId31"/>
    <p:sldId id="676" r:id="rId32"/>
    <p:sldId id="677" r:id="rId33"/>
    <p:sldId id="662" r:id="rId34"/>
    <p:sldId id="663" r:id="rId35"/>
    <p:sldId id="664" r:id="rId36"/>
    <p:sldId id="599" r:id="rId37"/>
    <p:sldId id="600" r:id="rId38"/>
    <p:sldId id="601" r:id="rId39"/>
    <p:sldId id="602" r:id="rId40"/>
    <p:sldId id="603" r:id="rId41"/>
    <p:sldId id="604" r:id="rId42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9EBE8-CFEF-47AD-B2A5-D2479F291291}">
          <p14:sldIdLst>
            <p14:sldId id="256"/>
            <p14:sldId id="257"/>
            <p14:sldId id="678"/>
          </p14:sldIdLst>
        </p14:section>
        <p14:section name="3D프린팅 공정지원 포털" id="{E22CAD3E-3771-4EA6-A216-F23463A2D4D3}">
          <p14:sldIdLst>
            <p14:sldId id="681"/>
            <p14:sldId id="510"/>
            <p14:sldId id="564"/>
            <p14:sldId id="511"/>
            <p14:sldId id="682"/>
            <p14:sldId id="683"/>
            <p14:sldId id="680"/>
            <p14:sldId id="679"/>
            <p14:sldId id="667"/>
          </p14:sldIdLst>
        </p14:section>
        <p14:section name="장비 이용 허브" id="{8B721BC3-BD9A-4221-951D-84619978E388}">
          <p14:sldIdLst>
            <p14:sldId id="379"/>
            <p14:sldId id="508"/>
            <p14:sldId id="565"/>
          </p14:sldIdLst>
        </p14:section>
        <p14:section name="전문가 상담" id="{86B5139B-A95A-4FFA-B902-53D60E804436}">
          <p14:sldIdLst>
            <p14:sldId id="568"/>
            <p14:sldId id="569"/>
            <p14:sldId id="570"/>
          </p14:sldIdLst>
        </p14:section>
        <p14:section name="매칭 서비스" id="{9B4FF3A4-C0E4-48D9-ADDF-4315F4AF912E}">
          <p14:sldIdLst>
            <p14:sldId id="277"/>
            <p14:sldId id="513"/>
            <p14:sldId id="575"/>
          </p14:sldIdLst>
        </p14:section>
        <p14:section name="지식 서비스" id="{C04A8903-320F-4BD6-B637-B94EB5749F2E}">
          <p14:sldIdLst>
            <p14:sldId id="584"/>
            <p14:sldId id="645"/>
            <p14:sldId id="646"/>
            <p14:sldId id="684"/>
            <p14:sldId id="685"/>
          </p14:sldIdLst>
        </p14:section>
        <p14:section name="센터소개" id="{BBC387C7-428C-459C-AE3D-19ABD0F07B81}">
          <p14:sldIdLst>
            <p14:sldId id="659"/>
            <p14:sldId id="660"/>
            <p14:sldId id="661"/>
            <p14:sldId id="668"/>
            <p14:sldId id="676"/>
            <p14:sldId id="677"/>
          </p14:sldIdLst>
        </p14:section>
        <p14:section name="마이페이지" id="{2BF95C14-1AD1-4CC0-8408-D28E5AC8E4D5}">
          <p14:sldIdLst>
            <p14:sldId id="662"/>
            <p14:sldId id="663"/>
            <p14:sldId id="664"/>
          </p14:sldIdLst>
        </p14:section>
        <p14:section name="장비관리" id="{8787FF32-8718-4A88-96A9-C9DA80748979}">
          <p14:sldIdLst/>
        </p14:section>
        <p14:section name="회원 관리" id="{DCA6D149-38F4-42B4-BC05-ACCC42ED9D41}">
          <p14:sldIdLst/>
        </p14:section>
        <p14:section name="공지사항 관리" id="{B8A130DE-4D92-4EC8-AA8C-70A75BBB3ABE}">
          <p14:sldIdLst/>
        </p14:section>
        <p14:section name="팝업관리" id="{52D7C8A4-1739-45C6-904C-5DB29546ECDD}">
          <p14:sldIdLst/>
        </p14:section>
        <p14:section name="공정지원 APP" id="{FE11F2C3-37B3-41C6-86BF-27F6F78B9B6D}">
          <p14:sldIdLst>
            <p14:sldId id="599"/>
            <p14:sldId id="600"/>
            <p14:sldId id="601"/>
            <p14:sldId id="602"/>
            <p14:sldId id="603"/>
            <p14:sldId id="6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82">
          <p15:clr>
            <a:srgbClr val="A4A3A4"/>
          </p15:clr>
        </p15:guide>
        <p15:guide id="2" orient="horz" pos="4201">
          <p15:clr>
            <a:srgbClr val="A4A3A4"/>
          </p15:clr>
        </p15:guide>
        <p15:guide id="3" orient="horz" pos="1525">
          <p15:clr>
            <a:srgbClr val="A4A3A4"/>
          </p15:clr>
        </p15:guide>
        <p15:guide id="4" orient="horz" pos="2523">
          <p15:clr>
            <a:srgbClr val="A4A3A4"/>
          </p15:clr>
        </p15:guide>
        <p15:guide id="5" pos="2880">
          <p15:clr>
            <a:srgbClr val="A4A3A4"/>
          </p15:clr>
        </p15:guide>
        <p15:guide id="6" pos="5692">
          <p15:clr>
            <a:srgbClr val="A4A3A4"/>
          </p15:clr>
        </p15:guide>
        <p15:guide id="7" pos="22">
          <p15:clr>
            <a:srgbClr val="A4A3A4"/>
          </p15:clr>
        </p15:guide>
        <p15:guide id="8" pos="4241">
          <p15:clr>
            <a:srgbClr val="A4A3A4"/>
          </p15:clr>
        </p15:guide>
        <p15:guide id="9" pos="4195">
          <p15:clr>
            <a:srgbClr val="A4A3A4"/>
          </p15:clr>
        </p15:guide>
        <p15:guide id="10" pos="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98" userDrawn="1">
          <p15:clr>
            <a:srgbClr val="A4A3A4"/>
          </p15:clr>
        </p15:guide>
        <p15:guide id="2" pos="2113" userDrawn="1">
          <p15:clr>
            <a:srgbClr val="A4A3A4"/>
          </p15:clr>
        </p15:guide>
        <p15:guide id="3" orient="horz" pos="3127" userDrawn="1">
          <p15:clr>
            <a:srgbClr val="A4A3A4"/>
          </p15:clr>
        </p15:guide>
        <p15:guide id="4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0221" autoAdjust="0"/>
  </p:normalViewPr>
  <p:slideViewPr>
    <p:cSldViewPr showGuides="1">
      <p:cViewPr>
        <p:scale>
          <a:sx n="100" d="100"/>
          <a:sy n="100" d="100"/>
        </p:scale>
        <p:origin x="696" y="-1140"/>
      </p:cViewPr>
      <p:guideLst>
        <p:guide orient="horz" pos="482"/>
        <p:guide orient="horz" pos="4201"/>
        <p:guide orient="horz" pos="1525"/>
        <p:guide orient="horz" pos="2523"/>
        <p:guide pos="2880"/>
        <p:guide pos="5692"/>
        <p:guide pos="22"/>
        <p:guide pos="4241"/>
        <p:guide pos="4195"/>
        <p:guide pos="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7" d="100"/>
          <a:sy n="67" d="100"/>
        </p:scale>
        <p:origin x="-3276" y="-108"/>
      </p:cViewPr>
      <p:guideLst>
        <p:guide orient="horz" pos="3098"/>
        <p:guide pos="2113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8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8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FFACF5F9-BF6D-45A1-8B7F-E33A63BB863C}" type="datetimeFigureOut">
              <a:rPr lang="ko-KR" altLang="en-US" smtClean="0"/>
              <a:pPr/>
              <a:t>2024-06-12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5"/>
            <a:ext cx="5438140" cy="4466986"/>
          </a:xfrm>
          <a:prstGeom prst="rect">
            <a:avLst/>
          </a:prstGeom>
        </p:spPr>
        <p:txBody>
          <a:bodyPr vert="horz" lIns="91431" tIns="45715" rIns="91431" bIns="45715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28583"/>
            <a:ext cx="2945658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3"/>
            <a:ext cx="2945658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13DF0817-840A-4486-B261-AF34827343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633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F0817-840A-4486-B261-AF3482734387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859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6004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07950" y="765175"/>
            <a:ext cx="6539783" cy="5903913"/>
          </a:xfrm>
          <a:prstGeom prst="rect">
            <a:avLst/>
          </a:prstGeom>
          <a:noFill/>
          <a:ln>
            <a:solidFill>
              <a:srgbClr val="FF0000">
                <a:alpha val="16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18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94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797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7592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6927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5059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6676980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4314448" y="6656816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8A84CA1-731A-40B1-98F5-F0A3E5C6FD6D}" type="slidenum">
              <a:rPr lang="ko-KR" altLang="en-US" sz="800" smtClean="0"/>
              <a:pPr algn="ctr"/>
              <a:t>‹#›</a:t>
            </a:fld>
            <a:endParaRPr lang="ko-KR" altLang="en-US" sz="800" dirty="0"/>
          </a:p>
        </p:txBody>
      </p:sp>
      <p:graphicFrame>
        <p:nvGraphicFramePr>
          <p:cNvPr id="10" name="Group 4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60319406"/>
              </p:ext>
            </p:extLst>
          </p:nvPr>
        </p:nvGraphicFramePr>
        <p:xfrm>
          <a:off x="34925" y="37004"/>
          <a:ext cx="9001572" cy="668687"/>
        </p:xfrm>
        <a:graphic>
          <a:graphicData uri="http://schemas.openxmlformats.org/drawingml/2006/table">
            <a:tbl>
              <a:tblPr/>
              <a:tblGrid>
                <a:gridCol w="838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2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84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dirty="0"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화면설계서</a:t>
                      </a:r>
                      <a:endParaRPr lang="en-US" altLang="ko-KR" sz="1800" b="1" i="0" u="none" strike="noStrike" dirty="0"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kern="100" dirty="0">
                          <a:latin typeface="+mn-ea"/>
                          <a:ea typeface="+mn-ea"/>
                          <a:cs typeface="Arial"/>
                        </a:rPr>
                        <a:t>캡스톤디자인 </a:t>
                      </a:r>
                      <a:r>
                        <a:rPr lang="en-US" altLang="ko-KR" sz="800" b="1" kern="100" dirty="0">
                          <a:latin typeface="+mn-ea"/>
                          <a:ea typeface="+mn-ea"/>
                          <a:cs typeface="Arial"/>
                        </a:rPr>
                        <a:t>..</a:t>
                      </a:r>
                      <a:r>
                        <a:rPr lang="en-US" altLang="ko-KR" sz="800" b="1" kern="100" baseline="0" dirty="0">
                          <a:latin typeface="+mn-ea"/>
                          <a:ea typeface="+mn-ea"/>
                          <a:cs typeface="Arial"/>
                        </a:rPr>
                        <a:t> </a:t>
                      </a:r>
                      <a:r>
                        <a:rPr lang="ko-KR" altLang="en-US" sz="800" b="1" kern="100" baseline="0" dirty="0">
                          <a:latin typeface="+mn-ea"/>
                          <a:ea typeface="+mn-ea"/>
                          <a:cs typeface="Arial"/>
                        </a:rPr>
                        <a:t>시스템</a:t>
                      </a:r>
                      <a:r>
                        <a:rPr lang="ko-KR" altLang="en-US" sz="800" b="1" kern="100" dirty="0">
                          <a:latin typeface="+mn-ea"/>
                          <a:ea typeface="+mn-ea"/>
                          <a:cs typeface="Arial"/>
                        </a:rPr>
                        <a:t> 구축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Cap-de-08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755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538485"/>
              </p:ext>
            </p:extLst>
          </p:nvPr>
        </p:nvGraphicFramePr>
        <p:xfrm>
          <a:off x="457200" y="2985319"/>
          <a:ext cx="8229600" cy="435292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262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2800" b="1" i="0" u="none" strike="noStrike" dirty="0" err="1"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화면설계서</a:t>
                      </a:r>
                      <a:endParaRPr lang="en-US" altLang="ko-KR" sz="2800" b="1" i="0" u="none" strike="noStrike" dirty="0"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572" marR="8572" marT="857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009617"/>
              </p:ext>
            </p:extLst>
          </p:nvPr>
        </p:nvGraphicFramePr>
        <p:xfrm>
          <a:off x="457200" y="3517786"/>
          <a:ext cx="8229600" cy="313372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i="0" u="none" strike="noStrike" dirty="0">
                          <a:effectLst/>
                          <a:latin typeface="Arial"/>
                        </a:rPr>
                        <a:t>Cap-de-08</a:t>
                      </a:r>
                    </a:p>
                  </a:txBody>
                  <a:tcPr marL="8572" marR="8572" marT="857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774391"/>
              </p:ext>
            </p:extLst>
          </p:nvPr>
        </p:nvGraphicFramePr>
        <p:xfrm>
          <a:off x="446856" y="5767123"/>
          <a:ext cx="8229600" cy="435292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376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b="1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Copyright © 2024 </a:t>
                      </a:r>
                    </a:p>
                    <a:p>
                      <a:pPr algn="ctr" fontAlgn="t"/>
                      <a:r>
                        <a:rPr lang="ko-KR" altLang="en-US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사전 승인 없이 본 내용의 전부 또는 일부에 대한 복사</a:t>
                      </a:r>
                      <a:r>
                        <a:rPr lang="en-US" altLang="ko-KR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전재</a:t>
                      </a:r>
                      <a:r>
                        <a:rPr lang="en-US" altLang="ko-KR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배포</a:t>
                      </a:r>
                      <a:r>
                        <a:rPr lang="en-US" altLang="ko-KR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사용을 금합니다</a:t>
                      </a:r>
                      <a:br>
                        <a:rPr lang="ko-KR" altLang="en-US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</a:br>
                      <a:endParaRPr lang="ko-KR" altLang="en-US" sz="800" b="0" i="0" u="none" strike="noStrike" dirty="0"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8572" marR="8572" marT="857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117726"/>
              </p:ext>
            </p:extLst>
          </p:nvPr>
        </p:nvGraphicFramePr>
        <p:xfrm>
          <a:off x="495300" y="1844824"/>
          <a:ext cx="8915400" cy="374332"/>
        </p:xfrm>
        <a:graphic>
          <a:graphicData uri="http://schemas.openxmlformats.org/drawingml/2006/table">
            <a:tbl>
              <a:tblPr/>
              <a:tblGrid>
                <a:gridCol w="891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7756">
                <a:tc>
                  <a:txBody>
                    <a:bodyPr/>
                    <a:lstStyle/>
                    <a:p>
                      <a:pPr lvl="0" algn="ctr"/>
                      <a:r>
                        <a:rPr lang="ko-KR" altLang="en-US" sz="2400" b="1" dirty="0" err="1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딥러닝을</a:t>
                      </a:r>
                      <a:r>
                        <a:rPr lang="ko-KR" altLang="en-US" sz="2400" b="1" dirty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이용한 약 복용 알림 시스템</a:t>
                      </a:r>
                      <a:endParaRPr lang="ko-KR" altLang="en-US" sz="2400" b="1" dirty="0">
                        <a:latin typeface="+mn-ea"/>
                        <a:ea typeface="+mn-ea"/>
                      </a:endParaRPr>
                    </a:p>
                  </a:txBody>
                  <a:tcPr marL="9286" marR="9286" marT="857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550212" y="5011860"/>
            <a:ext cx="25138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광주대학교 컴퓨터공학과</a:t>
            </a:r>
          </a:p>
        </p:txBody>
      </p:sp>
    </p:spTree>
    <p:extLst>
      <p:ext uri="{BB962C8B-B14F-4D97-AF65-F5344CB8AC3E}">
        <p14:creationId xmlns:p14="http://schemas.microsoft.com/office/powerpoint/2010/main" val="317586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3"/>
          <p:cNvSpPr>
            <a:spLocks noChangeShapeType="1"/>
          </p:cNvSpPr>
          <p:nvPr/>
        </p:nvSpPr>
        <p:spPr bwMode="auto">
          <a:xfrm>
            <a:off x="464528" y="2483827"/>
            <a:ext cx="848018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 Box 15"/>
          <p:cNvSpPr txBox="1">
            <a:spLocks noChangeArrowheads="1"/>
          </p:cNvSpPr>
          <p:nvPr/>
        </p:nvSpPr>
        <p:spPr bwMode="auto">
          <a:xfrm>
            <a:off x="2423746" y="2129103"/>
            <a:ext cx="6512169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20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1846" dirty="0"/>
              <a:t>지원 포털</a:t>
            </a:r>
            <a:endParaRPr lang="en-US" altLang="ko-KR" sz="1846" dirty="0"/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2444995" y="2508930"/>
            <a:ext cx="6512169" cy="60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36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3323" dirty="0"/>
              <a:t>회원가입과 </a:t>
            </a:r>
            <a:r>
              <a:rPr lang="ko-KR" altLang="en-US" sz="3323" dirty="0" err="1"/>
              <a:t>회원정보찾기</a:t>
            </a:r>
            <a:endParaRPr lang="en-US" altLang="ko-KR" sz="3323" dirty="0"/>
          </a:p>
        </p:txBody>
      </p:sp>
    </p:spTree>
    <p:extLst>
      <p:ext uri="{BB962C8B-B14F-4D97-AF65-F5344CB8AC3E}">
        <p14:creationId xmlns:p14="http://schemas.microsoft.com/office/powerpoint/2010/main" val="2499367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67D047F-EC9D-485F-7BE8-527FCF12E4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968982"/>
              </p:ext>
            </p:extLst>
          </p:nvPr>
        </p:nvGraphicFramePr>
        <p:xfrm>
          <a:off x="6732240" y="2747800"/>
          <a:ext cx="2306086" cy="199644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아이디와 비밀번호를 입력해 회원가입을 할 수 있다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사용할 아이디를 입력한다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사용할 비밀번호를 입력한다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비밀번호를 재확인한다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개인정보를 입력할 다음 페이지로 이동한다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CEDA96A-D940-C1EE-E702-6E9D0B876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62900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가입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UI-3DP-01-002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836712"/>
            <a:ext cx="5937934" cy="4451601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C60C393F-3FA7-DEC7-D13F-3F467D7B935A}"/>
              </a:ext>
            </a:extLst>
          </p:cNvPr>
          <p:cNvSpPr/>
          <p:nvPr/>
        </p:nvSpPr>
        <p:spPr>
          <a:xfrm>
            <a:off x="1907704" y="2276872"/>
            <a:ext cx="223021" cy="1440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60C393F-3FA7-DEC7-D13F-3F467D7B935A}"/>
              </a:ext>
            </a:extLst>
          </p:cNvPr>
          <p:cNvSpPr/>
          <p:nvPr/>
        </p:nvSpPr>
        <p:spPr>
          <a:xfrm>
            <a:off x="1907704" y="2990504"/>
            <a:ext cx="223021" cy="1440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60C393F-3FA7-DEC7-D13F-3F467D7B935A}"/>
              </a:ext>
            </a:extLst>
          </p:cNvPr>
          <p:cNvSpPr/>
          <p:nvPr/>
        </p:nvSpPr>
        <p:spPr>
          <a:xfrm>
            <a:off x="1882552" y="3837774"/>
            <a:ext cx="223021" cy="1440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3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60C393F-3FA7-DEC7-D13F-3F467D7B935A}"/>
              </a:ext>
            </a:extLst>
          </p:cNvPr>
          <p:cNvSpPr/>
          <p:nvPr/>
        </p:nvSpPr>
        <p:spPr>
          <a:xfrm>
            <a:off x="2101421" y="4563043"/>
            <a:ext cx="223021" cy="1440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4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056" y="893912"/>
            <a:ext cx="7922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</a:t>
            </a:r>
            <a:r>
              <a:rPr lang="ko-KR" altLang="en-US" dirty="0" smtClean="0"/>
              <a:t>회원가입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009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701608"/>
              </p:ext>
            </p:extLst>
          </p:nvPr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개인정보를 입력한다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본인의 이름을 입력한다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본인의 생년월일을 입력한다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회원가입을 완료한다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일반회원인지 전문가인지 선택한다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296052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가입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UI-3DP-01-002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개인정보입력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78" y="1124744"/>
            <a:ext cx="5353797" cy="4077269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F4896E82-73B1-B2DD-B557-0576386FD7E9}"/>
              </a:ext>
            </a:extLst>
          </p:cNvPr>
          <p:cNvSpPr/>
          <p:nvPr/>
        </p:nvSpPr>
        <p:spPr>
          <a:xfrm>
            <a:off x="2267744" y="2675792"/>
            <a:ext cx="223021" cy="1440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43B58E2-5C99-3063-1127-C81CE1DA8929}"/>
              </a:ext>
            </a:extLst>
          </p:cNvPr>
          <p:cNvSpPr/>
          <p:nvPr/>
        </p:nvSpPr>
        <p:spPr>
          <a:xfrm>
            <a:off x="2237655" y="3956434"/>
            <a:ext cx="223021" cy="1440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3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32C9A39-5A1D-F3DD-13D5-694B66A8B8F0}"/>
              </a:ext>
            </a:extLst>
          </p:cNvPr>
          <p:cNvSpPr/>
          <p:nvPr/>
        </p:nvSpPr>
        <p:spPr>
          <a:xfrm>
            <a:off x="2237656" y="3284984"/>
            <a:ext cx="223021" cy="1440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43B58E2-5C99-3063-1127-C81CE1DA8929}"/>
              </a:ext>
            </a:extLst>
          </p:cNvPr>
          <p:cNvSpPr/>
          <p:nvPr/>
        </p:nvSpPr>
        <p:spPr>
          <a:xfrm>
            <a:off x="2987824" y="1988840"/>
            <a:ext cx="223021" cy="1440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4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056" y="893912"/>
            <a:ext cx="7922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</a:t>
            </a:r>
            <a:r>
              <a:rPr lang="ko-KR" altLang="en-US" dirty="0" smtClean="0"/>
              <a:t>회원가입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083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464528" y="2483827"/>
            <a:ext cx="848018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2423746" y="2129103"/>
            <a:ext cx="6512169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20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1846" dirty="0"/>
              <a:t>지원 포털</a:t>
            </a:r>
            <a:endParaRPr lang="en-US" altLang="ko-KR" sz="1846" dirty="0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2444995" y="2508930"/>
            <a:ext cx="6512169" cy="60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36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3323" dirty="0"/>
              <a:t>사용자 정보 관리</a:t>
            </a:r>
            <a:endParaRPr lang="en-US" altLang="ko-KR" sz="3323" dirty="0"/>
          </a:p>
        </p:txBody>
      </p:sp>
    </p:spTree>
    <p:extLst>
      <p:ext uri="{BB962C8B-B14F-4D97-AF65-F5344CB8AC3E}">
        <p14:creationId xmlns:p14="http://schemas.microsoft.com/office/powerpoint/2010/main" val="4010425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525480"/>
              </p:ext>
            </p:extLst>
          </p:nvPr>
        </p:nvGraphicFramePr>
        <p:xfrm>
          <a:off x="6732240" y="2747800"/>
          <a:ext cx="2306086" cy="199644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회원정보를 볼 수 있는 페이지이다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나의 복용 내역을 확인할 수 있다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계정정보를 설정할 수 있는 페이지로 이동한다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질문을 볼 수 있다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댓글을 볼 수 있다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관심 질문을 볼 수 있다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로그아웃을 할 수 있다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733957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사용자정보관리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내정보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UI-3DP-02-001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내정보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메인페이지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941316"/>
            <a:ext cx="5907650" cy="4478189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FE373EF7-1B18-72D3-E473-65867027D345}"/>
              </a:ext>
            </a:extLst>
          </p:cNvPr>
          <p:cNvSpPr/>
          <p:nvPr/>
        </p:nvSpPr>
        <p:spPr>
          <a:xfrm>
            <a:off x="4788024" y="2547000"/>
            <a:ext cx="223021" cy="1440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60B5A22-FE03-BB34-5C25-BB7F32627A84}"/>
              </a:ext>
            </a:extLst>
          </p:cNvPr>
          <p:cNvSpPr/>
          <p:nvPr/>
        </p:nvSpPr>
        <p:spPr>
          <a:xfrm>
            <a:off x="2555776" y="2276872"/>
            <a:ext cx="223021" cy="1440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4EDC833-F5E5-BBAB-1870-27B65CC412DF}"/>
              </a:ext>
            </a:extLst>
          </p:cNvPr>
          <p:cNvSpPr/>
          <p:nvPr/>
        </p:nvSpPr>
        <p:spPr>
          <a:xfrm>
            <a:off x="579731" y="2924944"/>
            <a:ext cx="223021" cy="1440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3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8BF3F93-84EE-7687-E321-7F3365BC569E}"/>
              </a:ext>
            </a:extLst>
          </p:cNvPr>
          <p:cNvSpPr/>
          <p:nvPr/>
        </p:nvSpPr>
        <p:spPr>
          <a:xfrm>
            <a:off x="1085038" y="2924943"/>
            <a:ext cx="223021" cy="1440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4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8BF3F93-84EE-7687-E321-7F3365BC569E}"/>
              </a:ext>
            </a:extLst>
          </p:cNvPr>
          <p:cNvSpPr/>
          <p:nvPr/>
        </p:nvSpPr>
        <p:spPr>
          <a:xfrm>
            <a:off x="1590345" y="2924943"/>
            <a:ext cx="223021" cy="1440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5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8BF3F93-84EE-7687-E321-7F3365BC569E}"/>
              </a:ext>
            </a:extLst>
          </p:cNvPr>
          <p:cNvSpPr/>
          <p:nvPr/>
        </p:nvSpPr>
        <p:spPr>
          <a:xfrm>
            <a:off x="5508104" y="1052736"/>
            <a:ext cx="223021" cy="1440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6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056" y="893912"/>
            <a:ext cx="7168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</a:t>
            </a:r>
            <a:r>
              <a:rPr lang="ko-KR" altLang="en-US" dirty="0" smtClean="0"/>
              <a:t>내 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0425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FF1A11B-F005-E8E0-2F35-3CF47C671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245726"/>
              </p:ext>
            </p:extLst>
          </p:nvPr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회원의 계정을 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관리할 수 있는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페이지이다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이메일을 변경할 수 있다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휴대폰 번호를 변경할 수 있다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생년월일을 변경할 수 있다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비밀번호를 변경할 수 있다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로그아웃을 할 수 있다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9488116-EED6-F2E0-EFB3-7E191D556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89476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사용자정보관리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내정보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계정관리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UI-3DP-02-001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 계정관리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052736"/>
            <a:ext cx="5785566" cy="4355038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860B5A22-FE03-BB34-5C25-BB7F32627A84}"/>
              </a:ext>
            </a:extLst>
          </p:cNvPr>
          <p:cNvSpPr/>
          <p:nvPr/>
        </p:nvSpPr>
        <p:spPr>
          <a:xfrm>
            <a:off x="4745247" y="2904397"/>
            <a:ext cx="223021" cy="1440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60B5A22-FE03-BB34-5C25-BB7F32627A84}"/>
              </a:ext>
            </a:extLst>
          </p:cNvPr>
          <p:cNvSpPr/>
          <p:nvPr/>
        </p:nvSpPr>
        <p:spPr>
          <a:xfrm>
            <a:off x="4745246" y="3371901"/>
            <a:ext cx="223021" cy="1440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60B5A22-FE03-BB34-5C25-BB7F32627A84}"/>
              </a:ext>
            </a:extLst>
          </p:cNvPr>
          <p:cNvSpPr/>
          <p:nvPr/>
        </p:nvSpPr>
        <p:spPr>
          <a:xfrm>
            <a:off x="4750364" y="4259720"/>
            <a:ext cx="223021" cy="1440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3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60B5A22-FE03-BB34-5C25-BB7F32627A84}"/>
              </a:ext>
            </a:extLst>
          </p:cNvPr>
          <p:cNvSpPr/>
          <p:nvPr/>
        </p:nvSpPr>
        <p:spPr>
          <a:xfrm>
            <a:off x="4745246" y="4756058"/>
            <a:ext cx="223021" cy="1440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4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60B5A22-FE03-BB34-5C25-BB7F32627A84}"/>
              </a:ext>
            </a:extLst>
          </p:cNvPr>
          <p:cNvSpPr/>
          <p:nvPr/>
        </p:nvSpPr>
        <p:spPr>
          <a:xfrm>
            <a:off x="5436096" y="1124744"/>
            <a:ext cx="223021" cy="1440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5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056" y="893912"/>
            <a:ext cx="8306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</a:t>
            </a:r>
            <a:r>
              <a:rPr lang="ko-KR" altLang="en-US" dirty="0" smtClean="0"/>
              <a:t>계정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5140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464528" y="2483827"/>
            <a:ext cx="848018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2423746" y="2129103"/>
            <a:ext cx="6512169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20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1846" dirty="0"/>
              <a:t>지원 포털</a:t>
            </a:r>
            <a:endParaRPr lang="en-US" altLang="ko-KR" sz="1846" dirty="0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2444995" y="2508930"/>
            <a:ext cx="6512169" cy="60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36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3323" dirty="0"/>
              <a:t>전문가 상담</a:t>
            </a:r>
            <a:endParaRPr lang="en-US" altLang="ko-KR" sz="3323" dirty="0"/>
          </a:p>
        </p:txBody>
      </p:sp>
    </p:spTree>
    <p:extLst>
      <p:ext uri="{BB962C8B-B14F-4D97-AF65-F5344CB8AC3E}">
        <p14:creationId xmlns:p14="http://schemas.microsoft.com/office/powerpoint/2010/main" val="1477008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284353"/>
              </p:ext>
            </p:extLst>
          </p:nvPr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전문가</a:t>
                      </a:r>
                      <a:r>
                        <a:rPr lang="ko-KR" altLang="en-US" sz="700" baseline="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목록을 보고 상담신청 할 수 있다</a:t>
                      </a:r>
                      <a:r>
                        <a:rPr lang="en-US" altLang="ko-KR" sz="700" baseline="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전문가와 전화상담을 신청할 수 있다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전문가와 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1:1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채팅 상담을 신청할 수 있다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전문가 목록을 검색할 수 있다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로그아웃을 할 수 있다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전문가 상세 조회를 할 수 있다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389937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전문가 상담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전문가 상담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UI-3DP-03-001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전문가 조회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메인페이지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870680"/>
            <a:ext cx="5316733" cy="4040036"/>
          </a:xfrm>
          <a:prstGeom prst="rect">
            <a:avLst/>
          </a:prstGeom>
        </p:spPr>
      </p:pic>
      <p:sp>
        <p:nvSpPr>
          <p:cNvPr id="123" name="타원 122">
            <a:extLst>
              <a:ext uri="{FF2B5EF4-FFF2-40B4-BE49-F238E27FC236}">
                <a16:creationId xmlns:a16="http://schemas.microsoft.com/office/drawing/2014/main" id="{860B5A22-FE03-BB34-5C25-BB7F32627A84}"/>
              </a:ext>
            </a:extLst>
          </p:cNvPr>
          <p:cNvSpPr/>
          <p:nvPr/>
        </p:nvSpPr>
        <p:spPr>
          <a:xfrm>
            <a:off x="1475656" y="2603785"/>
            <a:ext cx="223021" cy="1440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860B5A22-FE03-BB34-5C25-BB7F32627A84}"/>
              </a:ext>
            </a:extLst>
          </p:cNvPr>
          <p:cNvSpPr/>
          <p:nvPr/>
        </p:nvSpPr>
        <p:spPr>
          <a:xfrm>
            <a:off x="2051720" y="2603784"/>
            <a:ext cx="223021" cy="1440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2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860B5A22-FE03-BB34-5C25-BB7F32627A84}"/>
              </a:ext>
            </a:extLst>
          </p:cNvPr>
          <p:cNvSpPr/>
          <p:nvPr/>
        </p:nvSpPr>
        <p:spPr>
          <a:xfrm>
            <a:off x="5240574" y="1691953"/>
            <a:ext cx="223021" cy="1440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3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860B5A22-FE03-BB34-5C25-BB7F32627A84}"/>
              </a:ext>
            </a:extLst>
          </p:cNvPr>
          <p:cNvSpPr/>
          <p:nvPr/>
        </p:nvSpPr>
        <p:spPr>
          <a:xfrm>
            <a:off x="5466357" y="1224921"/>
            <a:ext cx="223021" cy="1440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4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860B5A22-FE03-BB34-5C25-BB7F32627A84}"/>
              </a:ext>
            </a:extLst>
          </p:cNvPr>
          <p:cNvSpPr/>
          <p:nvPr/>
        </p:nvSpPr>
        <p:spPr>
          <a:xfrm>
            <a:off x="775752" y="2459769"/>
            <a:ext cx="223021" cy="1440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5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056" y="893912"/>
            <a:ext cx="902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전문가 상담</a:t>
            </a:r>
          </a:p>
        </p:txBody>
      </p:sp>
    </p:spTree>
    <p:extLst>
      <p:ext uri="{BB962C8B-B14F-4D97-AF65-F5344CB8AC3E}">
        <p14:creationId xmlns:p14="http://schemas.microsoft.com/office/powerpoint/2010/main" val="1753718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056" y="893912"/>
            <a:ext cx="11208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전문가 상세조회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764927"/>
              </p:ext>
            </p:extLst>
          </p:nvPr>
        </p:nvGraphicFramePr>
        <p:xfrm>
          <a:off x="6732240" y="2747800"/>
          <a:ext cx="2306086" cy="199644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전문가에 대한 정보를 조회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후 </a:t>
                      </a:r>
                      <a:r>
                        <a:rPr lang="ko-KR" altLang="en-US" sz="700" baseline="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상담신청한다</a:t>
                      </a:r>
                      <a:r>
                        <a:rPr lang="en-US" altLang="ko-KR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전문가와 전화 상담을 신청할 수 있다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전문가와 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1:1 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채팅 상담을 신청할 수 있다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로그아웃을 할 수 있다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236122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전문가 상담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전문가 상담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UI-3DP-03-002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전문가 상세 조회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전문가 상담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268760"/>
            <a:ext cx="6025127" cy="4530733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860B5A22-FE03-BB34-5C25-BB7F32627A84}"/>
              </a:ext>
            </a:extLst>
          </p:cNvPr>
          <p:cNvSpPr/>
          <p:nvPr/>
        </p:nvSpPr>
        <p:spPr>
          <a:xfrm>
            <a:off x="5466357" y="1224921"/>
            <a:ext cx="223021" cy="1440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3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60B5A22-FE03-BB34-5C25-BB7F32627A84}"/>
              </a:ext>
            </a:extLst>
          </p:cNvPr>
          <p:cNvSpPr/>
          <p:nvPr/>
        </p:nvSpPr>
        <p:spPr>
          <a:xfrm>
            <a:off x="5243335" y="3212976"/>
            <a:ext cx="223021" cy="1440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60B5A22-FE03-BB34-5C25-BB7F32627A84}"/>
              </a:ext>
            </a:extLst>
          </p:cNvPr>
          <p:cNvSpPr/>
          <p:nvPr/>
        </p:nvSpPr>
        <p:spPr>
          <a:xfrm>
            <a:off x="5243336" y="2525286"/>
            <a:ext cx="223021" cy="1440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459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464528" y="2483827"/>
            <a:ext cx="848018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2423746" y="2129103"/>
            <a:ext cx="6512169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20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1846" dirty="0"/>
              <a:t>지원 포털</a:t>
            </a:r>
            <a:endParaRPr lang="en-US" altLang="ko-KR" sz="1846" dirty="0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2444995" y="2508930"/>
            <a:ext cx="6512169" cy="60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36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3323" dirty="0" smtClean="0"/>
              <a:t>게시판</a:t>
            </a:r>
            <a:endParaRPr lang="en-US" altLang="ko-KR" sz="3323" dirty="0"/>
          </a:p>
        </p:txBody>
      </p:sp>
    </p:spTree>
    <p:extLst>
      <p:ext uri="{BB962C8B-B14F-4D97-AF65-F5344CB8AC3E}">
        <p14:creationId xmlns:p14="http://schemas.microsoft.com/office/powerpoint/2010/main" val="3383781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" y="920914"/>
            <a:ext cx="914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u="sng" dirty="0">
                <a:latin typeface="Arial" pitchFamily="34" charset="0"/>
                <a:ea typeface="굴림체" pitchFamily="49" charset="-127"/>
                <a:cs typeface="Arial" pitchFamily="34" charset="0"/>
              </a:rPr>
              <a:t>개 정 이 </a:t>
            </a:r>
            <a:r>
              <a:rPr lang="ko-KR" altLang="en-US" sz="1400" b="1" u="sng" dirty="0" err="1">
                <a:latin typeface="Arial" pitchFamily="34" charset="0"/>
                <a:ea typeface="굴림체" pitchFamily="49" charset="-127"/>
                <a:cs typeface="Arial" pitchFamily="34" charset="0"/>
              </a:rPr>
              <a:t>력</a:t>
            </a:r>
            <a:endParaRPr lang="ko-KR" altLang="en-US" sz="1400" b="1" u="sng" dirty="0">
              <a:latin typeface="Arial" pitchFamily="34" charset="0"/>
              <a:ea typeface="굴림체" pitchFamily="49" charset="-127"/>
              <a:cs typeface="Arial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1267" y="5589240"/>
            <a:ext cx="82413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Arial" pitchFamily="34" charset="0"/>
                <a:cs typeface="Arial" pitchFamily="34" charset="0"/>
              </a:rPr>
              <a:t>1)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버전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: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초안은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 0.1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으로 표시 하고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검토 된 이후 승인을 득한 이후에는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 1.0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부터 시작하여 정수 단위로 변경 관리 함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, </a:t>
            </a:r>
            <a:endParaRPr lang="ko-KR" altLang="ko-KR" sz="800" dirty="0">
              <a:latin typeface="Arial" pitchFamily="34" charset="0"/>
              <a:cs typeface="Arial" pitchFamily="34" charset="0"/>
            </a:endParaRPr>
          </a:p>
          <a:p>
            <a:r>
              <a:rPr lang="ko-KR" altLang="ko-KR" sz="800" dirty="0">
                <a:latin typeface="Arial" pitchFamily="34" charset="0"/>
                <a:cs typeface="Arial" pitchFamily="34" charset="0"/>
              </a:rPr>
              <a:t>변경 발생 시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소수점 아래 번호로 관리하고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목차 내용이 바뀔 정도의 큰 변경이 발생하면 상위 정수를 변경 함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. </a:t>
            </a:r>
            <a:endParaRPr lang="ko-KR" altLang="ko-KR" sz="800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sz="800" dirty="0">
                <a:latin typeface="Arial" pitchFamily="34" charset="0"/>
                <a:cs typeface="Arial" pitchFamily="34" charset="0"/>
              </a:rPr>
              <a:t>(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예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, V1.2 : 2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번 수정됨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목차 내용이 변경되면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 V2.0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이 됨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)</a:t>
            </a:r>
            <a:endParaRPr lang="ko-KR" altLang="ko-KR" sz="800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sz="800" dirty="0">
                <a:latin typeface="Arial" pitchFamily="34" charset="0"/>
                <a:cs typeface="Arial" pitchFamily="34" charset="0"/>
              </a:rPr>
              <a:t>2)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변경 사유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 :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변경 내용이 이전 문서에 대해 신규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/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추가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/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수정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/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삭제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/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검토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/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승인 인지 선택 기입</a:t>
            </a:r>
          </a:p>
          <a:p>
            <a:r>
              <a:rPr lang="en-US" altLang="ko-KR" sz="800" dirty="0">
                <a:latin typeface="Arial" pitchFamily="34" charset="0"/>
                <a:cs typeface="Arial" pitchFamily="34" charset="0"/>
              </a:rPr>
              <a:t>3)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변경 내용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 :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변경 내용을 자세히 기록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(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변경된 위치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즉 페이지 번호와 변경 내용을 기술한다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.)</a:t>
            </a:r>
            <a:endParaRPr lang="ko-KR" altLang="ko-KR" sz="8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7" name="Group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338156"/>
              </p:ext>
            </p:extLst>
          </p:nvPr>
        </p:nvGraphicFramePr>
        <p:xfrm>
          <a:off x="222739" y="1460788"/>
          <a:ext cx="8603273" cy="3973349"/>
        </p:xfrm>
        <a:graphic>
          <a:graphicData uri="http://schemas.openxmlformats.org/drawingml/2006/table">
            <a:tbl>
              <a:tblPr/>
              <a:tblGrid>
                <a:gridCol w="522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2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95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72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257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NO.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버전</a:t>
                      </a: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변경일</a:t>
                      </a: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변경사유</a:t>
                      </a: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변경내용</a:t>
                      </a: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작성자</a:t>
                      </a: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승인자</a:t>
                      </a: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0.1</a:t>
                      </a:r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2024.04.17</a:t>
                      </a:r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신규</a:t>
                      </a: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초안작성</a:t>
                      </a:r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조영준</a:t>
                      </a: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0.1.2</a:t>
                      </a:r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2024.05.22</a:t>
                      </a:r>
                      <a:endParaRPr lang="ko-KR" alt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추가</a:t>
                      </a: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화면설계 부분 추가 및 수정</a:t>
                      </a:r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조영준</a:t>
                      </a: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0.1.3</a:t>
                      </a:r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2024.06.12</a:t>
                      </a:r>
                      <a:endParaRPr lang="ko-KR" alt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추가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화면설계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부분 추가 및 수정</a:t>
                      </a:r>
                      <a:endParaRPr lang="ko-KR" alt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김민형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10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927">
                <a:tc>
                  <a:txBody>
                    <a:bodyPr/>
                    <a:lstStyle/>
                    <a:p>
                      <a:pPr algn="ctr" rtl="0"/>
                      <a:endParaRPr lang="ko-KR" sz="80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927"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9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961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107337"/>
              </p:ext>
            </p:extLst>
          </p:nvPr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게시글을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볼 수 있다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인기 </a:t>
                      </a:r>
                      <a:r>
                        <a:rPr lang="ko-KR" altLang="en-US" sz="700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게시글을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볼 수 있다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관심 </a:t>
                      </a:r>
                      <a:r>
                        <a:rPr lang="ko-KR" altLang="en-US" sz="700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게시글을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볼 수 있다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답변 목록을 볼 수 있다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게시글작성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페이지로 이동한다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게시글을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검색할 수 있다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로그아웃을 할 수 있다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380682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게시판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UI-3DP-04-001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</a:t>
                      </a:r>
                      <a:r>
                        <a:rPr lang="ko-KR" altLang="en-US" sz="700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메인화면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PC-3DP-01-04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메인화면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73" y="1124744"/>
            <a:ext cx="5904656" cy="4027111"/>
          </a:xfrm>
          <a:prstGeom prst="rect">
            <a:avLst/>
          </a:prstGeom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860B5A22-FE03-BB34-5C25-BB7F32627A84}"/>
              </a:ext>
            </a:extLst>
          </p:cNvPr>
          <p:cNvSpPr/>
          <p:nvPr/>
        </p:nvSpPr>
        <p:spPr>
          <a:xfrm>
            <a:off x="5395736" y="1191402"/>
            <a:ext cx="223021" cy="1440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6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60B5A22-FE03-BB34-5C25-BB7F32627A84}"/>
              </a:ext>
            </a:extLst>
          </p:cNvPr>
          <p:cNvSpPr/>
          <p:nvPr/>
        </p:nvSpPr>
        <p:spPr>
          <a:xfrm>
            <a:off x="396765" y="2020471"/>
            <a:ext cx="223021" cy="1440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60B5A22-FE03-BB34-5C25-BB7F32627A84}"/>
              </a:ext>
            </a:extLst>
          </p:cNvPr>
          <p:cNvSpPr/>
          <p:nvPr/>
        </p:nvSpPr>
        <p:spPr>
          <a:xfrm>
            <a:off x="834810" y="2020470"/>
            <a:ext cx="223021" cy="1440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2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60B5A22-FE03-BB34-5C25-BB7F32627A84}"/>
              </a:ext>
            </a:extLst>
          </p:cNvPr>
          <p:cNvSpPr/>
          <p:nvPr/>
        </p:nvSpPr>
        <p:spPr>
          <a:xfrm>
            <a:off x="1226725" y="2026592"/>
            <a:ext cx="223021" cy="1440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3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60B5A22-FE03-BB34-5C25-BB7F32627A84}"/>
              </a:ext>
            </a:extLst>
          </p:cNvPr>
          <p:cNvSpPr/>
          <p:nvPr/>
        </p:nvSpPr>
        <p:spPr>
          <a:xfrm>
            <a:off x="3570088" y="2020469"/>
            <a:ext cx="223021" cy="1440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4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860B5A22-FE03-BB34-5C25-BB7F32627A84}"/>
              </a:ext>
            </a:extLst>
          </p:cNvPr>
          <p:cNvSpPr/>
          <p:nvPr/>
        </p:nvSpPr>
        <p:spPr>
          <a:xfrm>
            <a:off x="6198303" y="2020469"/>
            <a:ext cx="223021" cy="1440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5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5056" y="893912"/>
            <a:ext cx="6783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</a:t>
            </a:r>
            <a:r>
              <a:rPr lang="ko-KR" altLang="en-US" dirty="0" smtClean="0"/>
              <a:t>게시판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0425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247413"/>
              </p:ext>
            </p:extLst>
          </p:nvPr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게시글을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작성 할 수 있다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제목을 입력한다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그림을 선택할 수 있다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질문 카테고리를</a:t>
                      </a:r>
                      <a:r>
                        <a:rPr lang="ko-KR" altLang="en-US" sz="700" baseline="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선택한다</a:t>
                      </a:r>
                      <a:r>
                        <a:rPr lang="en-US" altLang="ko-KR" sz="700" baseline="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질문을 등록한다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로그아웃을 할 수 있다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636180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게시글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 작성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작성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UI-3DP-04-002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작성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PC-3DP-01-04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793264"/>
            <a:ext cx="6216690" cy="468052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5056" y="893912"/>
            <a:ext cx="9444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작성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60B5A22-FE03-BB34-5C25-BB7F32627A84}"/>
              </a:ext>
            </a:extLst>
          </p:cNvPr>
          <p:cNvSpPr/>
          <p:nvPr/>
        </p:nvSpPr>
        <p:spPr>
          <a:xfrm>
            <a:off x="898034" y="2852936"/>
            <a:ext cx="223021" cy="1440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60B5A22-FE03-BB34-5C25-BB7F32627A84}"/>
              </a:ext>
            </a:extLst>
          </p:cNvPr>
          <p:cNvSpPr/>
          <p:nvPr/>
        </p:nvSpPr>
        <p:spPr>
          <a:xfrm>
            <a:off x="3851920" y="2547000"/>
            <a:ext cx="223021" cy="1440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3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60B5A22-FE03-BB34-5C25-BB7F32627A84}"/>
              </a:ext>
            </a:extLst>
          </p:cNvPr>
          <p:cNvSpPr/>
          <p:nvPr/>
        </p:nvSpPr>
        <p:spPr>
          <a:xfrm>
            <a:off x="835259" y="4458893"/>
            <a:ext cx="223021" cy="1440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60B5A22-FE03-BB34-5C25-BB7F32627A84}"/>
              </a:ext>
            </a:extLst>
          </p:cNvPr>
          <p:cNvSpPr/>
          <p:nvPr/>
        </p:nvSpPr>
        <p:spPr>
          <a:xfrm>
            <a:off x="4860032" y="4505773"/>
            <a:ext cx="223021" cy="1440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4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60B5A22-FE03-BB34-5C25-BB7F32627A84}"/>
              </a:ext>
            </a:extLst>
          </p:cNvPr>
          <p:cNvSpPr/>
          <p:nvPr/>
        </p:nvSpPr>
        <p:spPr>
          <a:xfrm>
            <a:off x="5436096" y="937320"/>
            <a:ext cx="223021" cy="1440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5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525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464528" y="2483827"/>
            <a:ext cx="848018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2423746" y="2129103"/>
            <a:ext cx="6512169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20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1846" dirty="0"/>
              <a:t>지원 포털</a:t>
            </a:r>
            <a:endParaRPr lang="en-US" altLang="ko-KR" sz="1846" dirty="0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2444995" y="2508930"/>
            <a:ext cx="6512169" cy="60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36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3323" dirty="0" smtClean="0"/>
              <a:t>관리자 페이지</a:t>
            </a:r>
            <a:endParaRPr lang="en-US" altLang="ko-KR" sz="3323" dirty="0"/>
          </a:p>
        </p:txBody>
      </p:sp>
    </p:spTree>
    <p:extLst>
      <p:ext uri="{BB962C8B-B14F-4D97-AF65-F5344CB8AC3E}">
        <p14:creationId xmlns:p14="http://schemas.microsoft.com/office/powerpoint/2010/main" val="1731116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6008" y="923876"/>
            <a:ext cx="1210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관리자 계정 및 설정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997547"/>
              </p:ext>
            </p:extLst>
          </p:nvPr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계정을 설정할 수 있다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계정 및 암호를 확인 할 수 있다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를 변경할 수 있다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암호를 변경할 수 있다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로그아웃 할 수 있다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spc="-100" baseline="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639827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관리자 페이지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계정</a:t>
                      </a:r>
                      <a:r>
                        <a:rPr lang="ko-KR" altLang="en-US" sz="700" baseline="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및 설정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UI-3DP-05-001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계정 및 설정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PC-3DP-01-05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관리자 로그인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10" y="1154708"/>
            <a:ext cx="6460822" cy="4642916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860B5A22-FE03-BB34-5C25-BB7F32627A84}"/>
              </a:ext>
            </a:extLst>
          </p:cNvPr>
          <p:cNvSpPr/>
          <p:nvPr/>
        </p:nvSpPr>
        <p:spPr>
          <a:xfrm>
            <a:off x="2843808" y="2402985"/>
            <a:ext cx="223021" cy="1440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60B5A22-FE03-BB34-5C25-BB7F32627A84}"/>
              </a:ext>
            </a:extLst>
          </p:cNvPr>
          <p:cNvSpPr/>
          <p:nvPr/>
        </p:nvSpPr>
        <p:spPr>
          <a:xfrm>
            <a:off x="5796136" y="2924944"/>
            <a:ext cx="223021" cy="1440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2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60B5A22-FE03-BB34-5C25-BB7F32627A84}"/>
              </a:ext>
            </a:extLst>
          </p:cNvPr>
          <p:cNvSpPr/>
          <p:nvPr/>
        </p:nvSpPr>
        <p:spPr>
          <a:xfrm>
            <a:off x="5796135" y="3155776"/>
            <a:ext cx="223021" cy="1440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3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60B5A22-FE03-BB34-5C25-BB7F32627A84}"/>
              </a:ext>
            </a:extLst>
          </p:cNvPr>
          <p:cNvSpPr/>
          <p:nvPr/>
        </p:nvSpPr>
        <p:spPr>
          <a:xfrm>
            <a:off x="265963" y="5157192"/>
            <a:ext cx="223021" cy="1440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4 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799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056" y="893912"/>
            <a:ext cx="9060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회원관리 설정</a:t>
            </a:r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442146"/>
              </p:ext>
            </p:extLst>
          </p:nvPr>
        </p:nvGraphicFramePr>
        <p:xfrm>
          <a:off x="6732240" y="2747800"/>
          <a:ext cx="2306086" cy="169164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정보를 검색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관리한다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spc="-100" baseline="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회원을 검색 할  수 있다</a:t>
                      </a:r>
                      <a:r>
                        <a:rPr lang="en-US" altLang="ko-KR" sz="700" spc="-100" baseline="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spc="-100" baseline="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로그아웃 할 수 있다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736924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관리자 페이지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UI-3DP-05-002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 설정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PC-3DP-01-05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일반사용자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+mn-ea"/>
                        </a:rPr>
                        <a:t>관리자 페이</a:t>
                      </a:r>
                      <a:r>
                        <a:rPr lang="ko-KR" altLang="en-US" sz="700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+mn-ea"/>
                        </a:rPr>
                        <a:t>지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6" y="1124744"/>
            <a:ext cx="6590903" cy="4702838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860B5A22-FE03-BB34-5C25-BB7F32627A84}"/>
              </a:ext>
            </a:extLst>
          </p:cNvPr>
          <p:cNvSpPr/>
          <p:nvPr/>
        </p:nvSpPr>
        <p:spPr>
          <a:xfrm>
            <a:off x="265963" y="5157192"/>
            <a:ext cx="223021" cy="1440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</a:t>
            </a:r>
            <a:r>
              <a:rPr lang="en-US" altLang="ko-KR" sz="1050" dirty="0" smtClean="0">
                <a:solidFill>
                  <a:schemeClr val="tx1"/>
                </a:solidFill>
              </a:rPr>
              <a:t> 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60B5A22-FE03-BB34-5C25-BB7F32627A84}"/>
              </a:ext>
            </a:extLst>
          </p:cNvPr>
          <p:cNvSpPr/>
          <p:nvPr/>
        </p:nvSpPr>
        <p:spPr>
          <a:xfrm>
            <a:off x="5940152" y="2402985"/>
            <a:ext cx="223021" cy="1440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833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056" y="893912"/>
            <a:ext cx="8306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약 정보 관리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 정보를 검색하고 수정한다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baseline="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약을 검색한다</a:t>
                      </a:r>
                      <a:r>
                        <a:rPr lang="en-US" altLang="ko-KR" sz="700" baseline="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로그아웃을 할 수 있다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spc="-100" baseline="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339573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페이지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UI-3DP-05-003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 정보 관리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PC-3DP-01-05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+mn-ea"/>
                        </a:rPr>
                        <a:t>관리자 페이지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" y="1124744"/>
            <a:ext cx="6632059" cy="4744675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860B5A22-FE03-BB34-5C25-BB7F32627A84}"/>
              </a:ext>
            </a:extLst>
          </p:cNvPr>
          <p:cNvSpPr/>
          <p:nvPr/>
        </p:nvSpPr>
        <p:spPr>
          <a:xfrm>
            <a:off x="5940152" y="2402985"/>
            <a:ext cx="223021" cy="1440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60B5A22-FE03-BB34-5C25-BB7F32627A84}"/>
              </a:ext>
            </a:extLst>
          </p:cNvPr>
          <p:cNvSpPr/>
          <p:nvPr/>
        </p:nvSpPr>
        <p:spPr>
          <a:xfrm>
            <a:off x="65056" y="5229200"/>
            <a:ext cx="223021" cy="1440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2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9124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056" y="893912"/>
            <a:ext cx="9444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</a:t>
            </a:r>
            <a:r>
              <a:rPr lang="ko-KR" altLang="en-US" dirty="0" smtClean="0"/>
              <a:t>전문가 관리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875289"/>
              </p:ext>
            </p:extLst>
          </p:nvPr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 정보를 검색하고 수정한다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baseline="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전문가를 검색한다</a:t>
                      </a:r>
                      <a:r>
                        <a:rPr lang="en-US" altLang="ko-KR" sz="700" baseline="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로그아웃을 할 수 있다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spc="-100" baseline="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074219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페이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전문가 관리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UI-3DP-05-003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전문가 관리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PC-3DP-01-05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+mn-ea"/>
                        </a:rPr>
                        <a:t>관리자 페이지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0" name="타원 19">
            <a:extLst>
              <a:ext uri="{FF2B5EF4-FFF2-40B4-BE49-F238E27FC236}">
                <a16:creationId xmlns:a16="http://schemas.microsoft.com/office/drawing/2014/main" id="{860B5A22-FE03-BB34-5C25-BB7F32627A84}"/>
              </a:ext>
            </a:extLst>
          </p:cNvPr>
          <p:cNvSpPr/>
          <p:nvPr/>
        </p:nvSpPr>
        <p:spPr>
          <a:xfrm>
            <a:off x="5940152" y="2402985"/>
            <a:ext cx="223021" cy="1440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66" y="1268760"/>
            <a:ext cx="6380956" cy="4554495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860B5A22-FE03-BB34-5C25-BB7F32627A84}"/>
              </a:ext>
            </a:extLst>
          </p:cNvPr>
          <p:cNvSpPr/>
          <p:nvPr/>
        </p:nvSpPr>
        <p:spPr>
          <a:xfrm>
            <a:off x="204794" y="5229200"/>
            <a:ext cx="223021" cy="1440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2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60B5A22-FE03-BB34-5C25-BB7F32627A84}"/>
              </a:ext>
            </a:extLst>
          </p:cNvPr>
          <p:cNvSpPr/>
          <p:nvPr/>
        </p:nvSpPr>
        <p:spPr>
          <a:xfrm>
            <a:off x="5940152" y="2474992"/>
            <a:ext cx="223021" cy="1440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62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464528" y="2483827"/>
            <a:ext cx="848018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2423746" y="2129103"/>
            <a:ext cx="6512169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20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1846" dirty="0"/>
              <a:t>지원 포털</a:t>
            </a:r>
            <a:endParaRPr lang="en-US" altLang="ko-KR" sz="1846" dirty="0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2444995" y="2508930"/>
            <a:ext cx="6512169" cy="60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36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3323" dirty="0"/>
              <a:t>센터 소개</a:t>
            </a:r>
            <a:endParaRPr lang="en-US" altLang="ko-KR" sz="3323" dirty="0"/>
          </a:p>
        </p:txBody>
      </p:sp>
    </p:spTree>
    <p:extLst>
      <p:ext uri="{BB962C8B-B14F-4D97-AF65-F5344CB8AC3E}">
        <p14:creationId xmlns:p14="http://schemas.microsoft.com/office/powerpoint/2010/main" val="11762965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056" y="893912"/>
            <a:ext cx="11929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센터소개</a:t>
            </a:r>
            <a:r>
              <a:rPr lang="en-US" altLang="ko-KR" dirty="0"/>
              <a:t>-&gt;</a:t>
            </a:r>
            <a:r>
              <a:rPr lang="ko-KR" altLang="en-US" dirty="0"/>
              <a:t>인사말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032752"/>
              </p:ext>
            </p:extLst>
          </p:nvPr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센터 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소개글을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확인한다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203797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지원 포털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센터소개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UI-3DP-06-001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인사말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PC-3DP-01-06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센터소개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8" name="AutoShape 30"/>
          <p:cNvSpPr>
            <a:spLocks noChangeArrowheads="1"/>
          </p:cNvSpPr>
          <p:nvPr/>
        </p:nvSpPr>
        <p:spPr bwMode="auto">
          <a:xfrm>
            <a:off x="459118" y="1268760"/>
            <a:ext cx="5841073" cy="3960440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>
                <a:latin typeface="+mn-ea"/>
              </a:rPr>
              <a:t>센터 </a:t>
            </a:r>
            <a:r>
              <a:rPr lang="ko-KR" altLang="en-US" sz="800" dirty="0" err="1">
                <a:latin typeface="+mn-ea"/>
              </a:rPr>
              <a:t>소개글</a:t>
            </a:r>
            <a:endParaRPr lang="ko-KR" altLang="en-US" sz="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0518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056" y="893912"/>
            <a:ext cx="13019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센터소개</a:t>
            </a:r>
            <a:r>
              <a:rPr lang="en-US" altLang="ko-KR" dirty="0"/>
              <a:t>-&gt;</a:t>
            </a:r>
            <a:r>
              <a:rPr lang="ko-KR" altLang="en-US" dirty="0" err="1"/>
              <a:t>오시는길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663026"/>
              </p:ext>
            </p:extLst>
          </p:nvPr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오시는길을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확인한다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532723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지원 포털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센터소개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UI-3DP-06-002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찾아오시는길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PC-3DP-01-06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센터소개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8" name="AutoShape 30"/>
          <p:cNvSpPr>
            <a:spLocks noChangeArrowheads="1"/>
          </p:cNvSpPr>
          <p:nvPr/>
        </p:nvSpPr>
        <p:spPr bwMode="auto">
          <a:xfrm>
            <a:off x="459119" y="1268760"/>
            <a:ext cx="3536818" cy="1584176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>
                <a:latin typeface="+mn-ea"/>
              </a:rPr>
              <a:t>지도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3284984"/>
            <a:ext cx="1164592" cy="2257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r>
              <a:rPr lang="ko-KR" altLang="en-US" sz="800" dirty="0">
                <a:ea typeface="나눔고딕" pitchFamily="50" charset="-127"/>
              </a:rPr>
              <a:t>주소 </a:t>
            </a:r>
            <a:r>
              <a:rPr lang="en-US" altLang="ko-KR" sz="800" dirty="0">
                <a:ea typeface="나눔고딕" pitchFamily="50" charset="-127"/>
              </a:rPr>
              <a:t>: </a:t>
            </a:r>
            <a:endParaRPr lang="ko-KR" altLang="en-US" sz="800" dirty="0"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615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직사각형 125"/>
          <p:cNvSpPr/>
          <p:nvPr/>
        </p:nvSpPr>
        <p:spPr>
          <a:xfrm>
            <a:off x="254421" y="853500"/>
            <a:ext cx="1330462" cy="33147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b="1" dirty="0">
                <a:latin typeface="나눔고딕" pitchFamily="50" charset="-127"/>
                <a:ea typeface="나눔고딕" pitchFamily="50" charset="-127"/>
              </a:rPr>
              <a:t>통합 관리자</a:t>
            </a:r>
            <a:endParaRPr lang="ko-KR" altLang="en-US" sz="9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58892" y="1354497"/>
            <a:ext cx="1333366" cy="331473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dirty="0">
                <a:latin typeface="나눔고딕" pitchFamily="50" charset="-127"/>
                <a:ea typeface="나눔고딕" pitchFamily="50" charset="-127"/>
              </a:rPr>
              <a:t>약 데이터베이스 관리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258892" y="1792604"/>
            <a:ext cx="1333366" cy="331473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회원 관리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258892" y="2230710"/>
            <a:ext cx="1333366" cy="331473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전문가 관리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258892" y="2668816"/>
            <a:ext cx="1333366" cy="331473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dirty="0">
                <a:latin typeface="나눔고딕" pitchFamily="50" charset="-127"/>
                <a:ea typeface="나눔고딕" pitchFamily="50" charset="-127"/>
              </a:rPr>
              <a:t>팝업 관리</a:t>
            </a:r>
            <a:endParaRPr lang="ko-KR" altLang="en-US" sz="9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55989" y="3106922"/>
            <a:ext cx="1333366" cy="331473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공지사항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B3262E-4C60-3308-A787-A1AF300C3C7B}"/>
              </a:ext>
            </a:extLst>
          </p:cNvPr>
          <p:cNvSpPr/>
          <p:nvPr/>
        </p:nvSpPr>
        <p:spPr>
          <a:xfrm>
            <a:off x="1979712" y="880569"/>
            <a:ext cx="1297623" cy="2817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로그인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F049424-9624-7062-1E05-B2B34CA6CDE4}"/>
              </a:ext>
            </a:extLst>
          </p:cNvPr>
          <p:cNvSpPr/>
          <p:nvPr/>
        </p:nvSpPr>
        <p:spPr>
          <a:xfrm>
            <a:off x="1979712" y="1354497"/>
            <a:ext cx="1330462" cy="331473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dirty="0">
                <a:latin typeface="나눔고딕" pitchFamily="50" charset="-127"/>
                <a:ea typeface="나눔고딕" pitchFamily="50" charset="-127"/>
              </a:rPr>
              <a:t>회원가입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3A82244-75F2-7C9C-AAB6-BFBF885BFBC1}"/>
              </a:ext>
            </a:extLst>
          </p:cNvPr>
          <p:cNvSpPr/>
          <p:nvPr/>
        </p:nvSpPr>
        <p:spPr>
          <a:xfrm>
            <a:off x="1961840" y="1792604"/>
            <a:ext cx="1333366" cy="331473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dirty="0" err="1">
                <a:latin typeface="나눔고딕" pitchFamily="50" charset="-127"/>
                <a:ea typeface="나눔고딕" pitchFamily="50" charset="-127"/>
              </a:rPr>
              <a:t>회원정보찾기</a:t>
            </a:r>
            <a:endParaRPr lang="ko-KR" altLang="en-US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2E531F-4C47-3F5D-B148-A7AAD3F8449A}"/>
              </a:ext>
            </a:extLst>
          </p:cNvPr>
          <p:cNvSpPr/>
          <p:nvPr/>
        </p:nvSpPr>
        <p:spPr>
          <a:xfrm>
            <a:off x="3707904" y="878346"/>
            <a:ext cx="4612978" cy="2817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메인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694835A-38E8-9B2D-8944-52695BE6FF10}"/>
              </a:ext>
            </a:extLst>
          </p:cNvPr>
          <p:cNvCxnSpPr>
            <a:cxnSpLocks/>
            <a:stCxn id="13" idx="3"/>
            <a:endCxn id="21" idx="1"/>
          </p:cNvCxnSpPr>
          <p:nvPr/>
        </p:nvCxnSpPr>
        <p:spPr>
          <a:xfrm flipV="1">
            <a:off x="3277335" y="1019236"/>
            <a:ext cx="430569" cy="2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C76DE52-0A8D-0591-F6E6-0EBDAF69F1DE}"/>
              </a:ext>
            </a:extLst>
          </p:cNvPr>
          <p:cNvSpPr/>
          <p:nvPr/>
        </p:nvSpPr>
        <p:spPr>
          <a:xfrm>
            <a:off x="3703332" y="1357573"/>
            <a:ext cx="646593" cy="331473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dirty="0">
                <a:latin typeface="나눔고딕" pitchFamily="50" charset="-127"/>
                <a:ea typeface="나눔고딕" pitchFamily="50" charset="-127"/>
              </a:rPr>
              <a:t>캘린더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8E28535-2191-8E00-6C1B-F473E09F8762}"/>
              </a:ext>
            </a:extLst>
          </p:cNvPr>
          <p:cNvSpPr/>
          <p:nvPr/>
        </p:nvSpPr>
        <p:spPr>
          <a:xfrm>
            <a:off x="5358511" y="1341160"/>
            <a:ext cx="549111" cy="331473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dirty="0">
                <a:latin typeface="나눔고딕" pitchFamily="50" charset="-127"/>
                <a:ea typeface="나눔고딕" pitchFamily="50" charset="-127"/>
              </a:rPr>
              <a:t>게시판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3C46BD3-EA01-B35C-5779-A02C7EBCD4DF}"/>
              </a:ext>
            </a:extLst>
          </p:cNvPr>
          <p:cNvSpPr/>
          <p:nvPr/>
        </p:nvSpPr>
        <p:spPr>
          <a:xfrm>
            <a:off x="6043419" y="1341160"/>
            <a:ext cx="1330462" cy="331473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dirty="0" err="1">
                <a:latin typeface="나눔고딕" pitchFamily="50" charset="-127"/>
                <a:ea typeface="나눔고딕" pitchFamily="50" charset="-127"/>
              </a:rPr>
              <a:t>약봉투</a:t>
            </a:r>
            <a:r>
              <a:rPr lang="ko-KR" altLang="en-US" sz="900" dirty="0">
                <a:latin typeface="나눔고딕" pitchFamily="50" charset="-127"/>
                <a:ea typeface="나눔고딕" pitchFamily="50" charset="-127"/>
              </a:rPr>
              <a:t> 촬영</a:t>
            </a:r>
            <a:r>
              <a:rPr lang="en-US" altLang="ko-KR" sz="900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900" dirty="0" err="1">
                <a:latin typeface="나눔고딕" pitchFamily="50" charset="-127"/>
                <a:ea typeface="나눔고딕" pitchFamily="50" charset="-127"/>
              </a:rPr>
              <a:t>약촬영</a:t>
            </a:r>
            <a:r>
              <a:rPr lang="en-US" altLang="ko-KR" sz="900" dirty="0"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EFE1F47-E776-CA17-18A3-07D863C2693C}"/>
              </a:ext>
            </a:extLst>
          </p:cNvPr>
          <p:cNvSpPr/>
          <p:nvPr/>
        </p:nvSpPr>
        <p:spPr>
          <a:xfrm>
            <a:off x="7500418" y="1352671"/>
            <a:ext cx="646593" cy="331473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>
                <a:latin typeface="나눔고딕" pitchFamily="50" charset="-127"/>
                <a:ea typeface="나눔고딕" pitchFamily="50" charset="-127"/>
              </a:rPr>
              <a:t>내정보</a:t>
            </a:r>
            <a:endParaRPr lang="ko-KR" altLang="en-US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23F5DF9-4770-9C9E-A638-0741C067D1FE}"/>
              </a:ext>
            </a:extLst>
          </p:cNvPr>
          <p:cNvSpPr/>
          <p:nvPr/>
        </p:nvSpPr>
        <p:spPr>
          <a:xfrm>
            <a:off x="8248380" y="1354497"/>
            <a:ext cx="646593" cy="331473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dirty="0" err="1">
                <a:latin typeface="나눔고딕" pitchFamily="50" charset="-127"/>
                <a:ea typeface="나눔고딕" pitchFamily="50" charset="-127"/>
              </a:rPr>
              <a:t>알림확인</a:t>
            </a:r>
            <a:endParaRPr lang="ko-KR" altLang="en-US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84049AE-829A-750A-13F5-43AA3C211F6F}"/>
              </a:ext>
            </a:extLst>
          </p:cNvPr>
          <p:cNvSpPr/>
          <p:nvPr/>
        </p:nvSpPr>
        <p:spPr>
          <a:xfrm>
            <a:off x="4482838" y="1341159"/>
            <a:ext cx="739876" cy="331473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dirty="0">
                <a:latin typeface="나눔고딕" pitchFamily="50" charset="-127"/>
                <a:ea typeface="나눔고딕" pitchFamily="50" charset="-127"/>
              </a:rPr>
              <a:t>복약내역 확인</a:t>
            </a:r>
          </a:p>
        </p:txBody>
      </p:sp>
    </p:spTree>
    <p:extLst>
      <p:ext uri="{BB962C8B-B14F-4D97-AF65-F5344CB8AC3E}">
        <p14:creationId xmlns:p14="http://schemas.microsoft.com/office/powerpoint/2010/main" val="2958006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464528" y="2483827"/>
            <a:ext cx="848018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2423746" y="2129103"/>
            <a:ext cx="6512169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20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1846" dirty="0"/>
              <a:t>지원 포털</a:t>
            </a:r>
            <a:endParaRPr lang="en-US" altLang="ko-KR" sz="1846" dirty="0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2444995" y="2508930"/>
            <a:ext cx="6512169" cy="60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36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3323" dirty="0"/>
              <a:t>공지사항</a:t>
            </a:r>
            <a:endParaRPr lang="en-US" altLang="ko-KR" sz="3323" dirty="0"/>
          </a:p>
        </p:txBody>
      </p:sp>
    </p:spTree>
    <p:extLst>
      <p:ext uri="{BB962C8B-B14F-4D97-AF65-F5344CB8AC3E}">
        <p14:creationId xmlns:p14="http://schemas.microsoft.com/office/powerpoint/2010/main" val="13721360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056" y="893912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공지사항 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613890"/>
              </p:ext>
            </p:extLst>
          </p:nvPr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공지사항을 조회한다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공지사항 제목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을 입력한다</a:t>
                      </a:r>
                      <a:r>
                        <a:rPr lang="en-US" altLang="ko-KR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검색을 클릭한다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표에 검색 조건의 정보가 출력된다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spc="-100" baseline="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060222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지원 포털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공지사항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UI-3DP-07-001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공지사항 목록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PC-3DP-01-07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통합관리자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공지사항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8" name="모서리가 둥근 직사각형 27"/>
          <p:cNvSpPr/>
          <p:nvPr/>
        </p:nvSpPr>
        <p:spPr>
          <a:xfrm>
            <a:off x="117734" y="1573582"/>
            <a:ext cx="6500177" cy="33336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AutoShape 30"/>
          <p:cNvSpPr>
            <a:spLocks noChangeArrowheads="1"/>
          </p:cNvSpPr>
          <p:nvPr/>
        </p:nvSpPr>
        <p:spPr bwMode="auto">
          <a:xfrm>
            <a:off x="4355975" y="1645108"/>
            <a:ext cx="684001" cy="197644"/>
          </a:xfrm>
          <a:prstGeom prst="flowChartAlternateProcess">
            <a:avLst/>
          </a:prstGeom>
          <a:solidFill>
            <a:srgbClr val="DDDDDD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>
                <a:latin typeface="+mn-ea"/>
                <a:ea typeface="+mn-ea"/>
              </a:rPr>
              <a:t>검색</a:t>
            </a:r>
          </a:p>
        </p:txBody>
      </p:sp>
      <p:sp>
        <p:nvSpPr>
          <p:cNvPr id="31" name="직사각형 30"/>
          <p:cNvSpPr/>
          <p:nvPr/>
        </p:nvSpPr>
        <p:spPr bwMode="auto">
          <a:xfrm>
            <a:off x="251516" y="1646299"/>
            <a:ext cx="4068000" cy="19526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r"/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</a:rPr>
              <a:t>	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109" name="직사각형 127"/>
          <p:cNvSpPr>
            <a:spLocks noChangeArrowheads="1"/>
          </p:cNvSpPr>
          <p:nvPr/>
        </p:nvSpPr>
        <p:spPr bwMode="auto">
          <a:xfrm>
            <a:off x="2483768" y="4213688"/>
            <a:ext cx="189667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◀ 이전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1 2 3 4 5 6 7 8 9 10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다음 ▶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26008" y="2038619"/>
            <a:ext cx="22327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50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건 </a:t>
            </a:r>
            <a:r>
              <a:rPr lang="en-US" altLang="ko-KR" sz="800" dirty="0">
                <a:latin typeface="나눔고딕" pitchFamily="50" charset="-127"/>
                <a:ea typeface="나눔고딕" pitchFamily="50" charset="-127"/>
              </a:rPr>
              <a:t>| 1/5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페이지</a:t>
            </a:r>
          </a:p>
        </p:txBody>
      </p:sp>
      <p:graphicFrame>
        <p:nvGraphicFramePr>
          <p:cNvPr id="111" name="표 104"/>
          <p:cNvGraphicFramePr>
            <a:graphicFrameLocks noGrp="1"/>
          </p:cNvGraphicFramePr>
          <p:nvPr/>
        </p:nvGraphicFramePr>
        <p:xfrm>
          <a:off x="142845" y="2269463"/>
          <a:ext cx="6445379" cy="1810843"/>
        </p:xfrm>
        <a:graphic>
          <a:graphicData uri="http://schemas.openxmlformats.org/drawingml/2006/table">
            <a:tbl>
              <a:tblPr/>
              <a:tblGrid>
                <a:gridCol w="812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1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37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순번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이미지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제목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등록자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등록일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101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7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공지사항입니다</a:t>
                      </a:r>
                      <a:r>
                        <a:rPr lang="en-US" altLang="ko-KR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관리자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2016-01-01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3600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75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공지사항입니다</a:t>
                      </a:r>
                      <a:r>
                        <a:rPr lang="en-US" altLang="ko-KR" sz="700" b="0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700" b="0" i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관리자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2016-01-01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3600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10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공지사항입니다</a:t>
                      </a:r>
                      <a:r>
                        <a:rPr lang="en-US" altLang="ko-KR" sz="700" b="0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700" b="0" i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관리자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2016-01-01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3600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10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공지사항입니다</a:t>
                      </a:r>
                      <a:r>
                        <a:rPr lang="en-US" altLang="ko-KR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관리자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2016-01-01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고딕" pitchFamily="50" charset="-127"/>
                      </a:endParaRPr>
                    </a:p>
                  </a:txBody>
                  <a:tcPr marL="3600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1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0" marT="36000" marB="36000" horzOverflow="overflow">
                    <a:lnL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50" name="직선 연결선 149"/>
          <p:cNvCxnSpPr/>
          <p:nvPr/>
        </p:nvCxnSpPr>
        <p:spPr>
          <a:xfrm>
            <a:off x="117734" y="1498667"/>
            <a:ext cx="6454530" cy="260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832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056" y="893912"/>
            <a:ext cx="10118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공지사항 관리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692814"/>
              </p:ext>
            </p:extLst>
          </p:nvPr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공지사항 내용을 조회한다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목록 버튼을 클릭한다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공지사항 리스트가 출력된다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spc="-100" baseline="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287588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지원 포털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공지사항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UI-3DP-07-002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공지사항 상세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PC-3DP-01-07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통합관리자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공지사항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8" name="모서리가 둥근 직사각형 27"/>
          <p:cNvSpPr/>
          <p:nvPr/>
        </p:nvSpPr>
        <p:spPr>
          <a:xfrm>
            <a:off x="117734" y="1573582"/>
            <a:ext cx="6500177" cy="33336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센터 포털입니다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50" name="직선 연결선 149"/>
          <p:cNvCxnSpPr/>
          <p:nvPr/>
        </p:nvCxnSpPr>
        <p:spPr>
          <a:xfrm>
            <a:off x="117734" y="1498667"/>
            <a:ext cx="6454530" cy="260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076056" y="1624847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2016-01-01</a:t>
            </a:r>
            <a:endParaRPr lang="ko-KR" altLang="en-US" sz="900" dirty="0"/>
          </a:p>
        </p:txBody>
      </p:sp>
      <p:sp>
        <p:nvSpPr>
          <p:cNvPr id="13" name="TextBox 12"/>
          <p:cNvSpPr txBox="1"/>
          <p:nvPr/>
        </p:nvSpPr>
        <p:spPr>
          <a:xfrm>
            <a:off x="5910136" y="1621575"/>
            <a:ext cx="5100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admin</a:t>
            </a:r>
            <a:endParaRPr lang="ko-KR" altLang="en-US" sz="900" dirty="0"/>
          </a:p>
        </p:txBody>
      </p:sp>
      <p:sp>
        <p:nvSpPr>
          <p:cNvPr id="14" name="AutoShape 30"/>
          <p:cNvSpPr>
            <a:spLocks noChangeArrowheads="1"/>
          </p:cNvSpPr>
          <p:nvPr/>
        </p:nvSpPr>
        <p:spPr bwMode="auto">
          <a:xfrm>
            <a:off x="107950" y="2060848"/>
            <a:ext cx="6464314" cy="3240360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/>
              <a:t>센터 포털입니다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5" name="AutoShape 30"/>
          <p:cNvSpPr>
            <a:spLocks noChangeArrowheads="1"/>
          </p:cNvSpPr>
          <p:nvPr/>
        </p:nvSpPr>
        <p:spPr bwMode="auto">
          <a:xfrm>
            <a:off x="5823173" y="1210998"/>
            <a:ext cx="684001" cy="197644"/>
          </a:xfrm>
          <a:prstGeom prst="flowChartAlternateProcess">
            <a:avLst/>
          </a:prstGeom>
          <a:solidFill>
            <a:srgbClr val="DDDDDD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>
                <a:latin typeface="+mn-ea"/>
              </a:rPr>
              <a:t>목록</a:t>
            </a:r>
            <a:endParaRPr lang="ko-KR" altLang="en-US" sz="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48982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464528" y="2483827"/>
            <a:ext cx="848018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2423746" y="2129103"/>
            <a:ext cx="6512169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20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1846" dirty="0"/>
              <a:t>지원 포털</a:t>
            </a:r>
            <a:endParaRPr lang="en-US" altLang="ko-KR" sz="1846" dirty="0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2444995" y="2508930"/>
            <a:ext cx="6512169" cy="60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36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3323" dirty="0" err="1"/>
              <a:t>마이페이지</a:t>
            </a:r>
            <a:endParaRPr lang="en-US" altLang="ko-KR" sz="3323" dirty="0"/>
          </a:p>
        </p:txBody>
      </p:sp>
    </p:spTree>
    <p:extLst>
      <p:ext uri="{BB962C8B-B14F-4D97-AF65-F5344CB8AC3E}">
        <p14:creationId xmlns:p14="http://schemas.microsoft.com/office/powerpoint/2010/main" val="25410505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170823"/>
              </p:ext>
            </p:extLst>
          </p:nvPr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회원정보를 수정한다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수정된 회원정보를 입력한다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저장 버튼을 클릭한다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비밀번호변경 버튼을 클릭한다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 정보를 입력한다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저장 버튼을 클릭한다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984152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지원 포털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마이페이지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UI-3DP-08-001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회원정보수정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PC-3DP-01-08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마이페이지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496" y="1136744"/>
            <a:ext cx="11560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⊙ 회원정보수정</a:t>
            </a:r>
          </a:p>
        </p:txBody>
      </p:sp>
      <p:graphicFrame>
        <p:nvGraphicFramePr>
          <p:cNvPr id="8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057787"/>
              </p:ext>
            </p:extLst>
          </p:nvPr>
        </p:nvGraphicFramePr>
        <p:xfrm>
          <a:off x="123666" y="1496784"/>
          <a:ext cx="6495729" cy="1212184"/>
        </p:xfrm>
        <a:graphic>
          <a:graphicData uri="http://schemas.openxmlformats.org/drawingml/2006/table">
            <a:tbl>
              <a:tblPr/>
              <a:tblGrid>
                <a:gridCol w="1367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8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* </a:t>
                      </a:r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사용자아이디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* </a:t>
                      </a:r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사용자이름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0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* </a:t>
                      </a:r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소속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0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0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* </a:t>
                      </a:r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부서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0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0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* </a:t>
                      </a:r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연락처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0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0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* </a:t>
                      </a:r>
                      <a:r>
                        <a:rPr lang="ko-KR" altLang="en-US" sz="7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이메일</a:t>
                      </a:r>
                      <a:endParaRPr lang="ko-KR" alt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돋움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0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547664" y="1763287"/>
            <a:ext cx="2988000" cy="14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테스터</a:t>
            </a:r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47664" y="1528668"/>
            <a:ext cx="1494000" cy="144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TS-7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47664" y="2347811"/>
            <a:ext cx="2988000" cy="14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lvl="0"/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062-360-0123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547664" y="2544785"/>
            <a:ext cx="2988000" cy="14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lvl="0"/>
            <a:r>
              <a:rPr lang="en-US" altLang="ko-KR" sz="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test@test.com</a:t>
            </a: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모서리가 둥근 직사각형 136"/>
          <p:cNvSpPr>
            <a:spLocks noChangeArrowheads="1"/>
          </p:cNvSpPr>
          <p:nvPr/>
        </p:nvSpPr>
        <p:spPr bwMode="auto">
          <a:xfrm>
            <a:off x="2449696" y="3222620"/>
            <a:ext cx="396000" cy="122942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31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tIns="36000" bIns="36000" anchor="ctr"/>
          <a:lstStyle/>
          <a:p>
            <a:pPr algn="ctr"/>
            <a:r>
              <a:rPr lang="ko-KR" altLang="en-US" sz="700" dirty="0">
                <a:latin typeface="나눔고딕" pitchFamily="50" charset="-127"/>
                <a:ea typeface="나눔고딕" pitchFamily="50" charset="-127"/>
              </a:rPr>
              <a:t>저장</a:t>
            </a:r>
          </a:p>
        </p:txBody>
      </p:sp>
      <p:sp>
        <p:nvSpPr>
          <p:cNvPr id="22" name="모서리가 둥근 직사각형 136"/>
          <p:cNvSpPr>
            <a:spLocks noChangeArrowheads="1"/>
          </p:cNvSpPr>
          <p:nvPr/>
        </p:nvSpPr>
        <p:spPr bwMode="auto">
          <a:xfrm>
            <a:off x="2987824" y="3234049"/>
            <a:ext cx="576064" cy="134619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31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tIns="36000" bIns="36000" anchor="ctr"/>
          <a:lstStyle/>
          <a:p>
            <a:pPr algn="ctr"/>
            <a:r>
              <a:rPr lang="ko-KR" altLang="en-US" sz="700">
                <a:latin typeface="나눔고딕" pitchFamily="50" charset="-127"/>
                <a:ea typeface="나눔고딕" pitchFamily="50" charset="-127"/>
              </a:rPr>
              <a:t>비밀번호변경</a:t>
            </a:r>
            <a:endParaRPr lang="ko-KR" altLang="en-US" sz="7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547664" y="1954777"/>
            <a:ext cx="2988000" cy="14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lvl="0"/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547664" y="2153314"/>
            <a:ext cx="2988000" cy="14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lvl="0"/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9994" y="3636031"/>
            <a:ext cx="1595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⊙ 사용자 비밀번호변경</a:t>
            </a:r>
          </a:p>
        </p:txBody>
      </p:sp>
      <p:graphicFrame>
        <p:nvGraphicFramePr>
          <p:cNvPr id="3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434849"/>
              </p:ext>
            </p:extLst>
          </p:nvPr>
        </p:nvGraphicFramePr>
        <p:xfrm>
          <a:off x="182002" y="4005263"/>
          <a:ext cx="4680520" cy="822092"/>
        </p:xfrm>
        <a:graphic>
          <a:graphicData uri="http://schemas.openxmlformats.org/drawingml/2006/table">
            <a:tbl>
              <a:tblPr/>
              <a:tblGrid>
                <a:gridCol w="1367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3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* </a:t>
                      </a:r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사용자아이디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* </a:t>
                      </a:r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기존비밀번호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2000" marT="36000" marB="36000" anchor="ctr" horzOverflow="overflow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0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* </a:t>
                      </a:r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비밀번호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0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0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* </a:t>
                      </a:r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비밀번호확인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0" lang="en-US" altLang="ko-KR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1606000" y="4271766"/>
            <a:ext cx="2988000" cy="14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>
              <a:lnSpc>
                <a:spcPct val="150000"/>
              </a:lnSpc>
            </a:pPr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606000" y="4037147"/>
            <a:ext cx="1494000" cy="144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TS-7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606000" y="4457339"/>
            <a:ext cx="2988000" cy="14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lvl="0"/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606000" y="4654313"/>
            <a:ext cx="2988000" cy="14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lvl="0"/>
            <a:endParaRPr lang="ko-KR" altLang="en-US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2607898" y="4980445"/>
            <a:ext cx="822789" cy="122942"/>
            <a:chOff x="2533400" y="2469158"/>
            <a:chExt cx="822789" cy="122942"/>
          </a:xfrm>
        </p:grpSpPr>
        <p:sp>
          <p:nvSpPr>
            <p:cNvPr id="41" name="모서리가 둥근 직사각형 136"/>
            <p:cNvSpPr>
              <a:spLocks noChangeArrowheads="1"/>
            </p:cNvSpPr>
            <p:nvPr/>
          </p:nvSpPr>
          <p:spPr bwMode="auto">
            <a:xfrm>
              <a:off x="2960189" y="2469158"/>
              <a:ext cx="396000" cy="122942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3175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tIns="36000" bIns="36000" anchor="ctr"/>
            <a:lstStyle/>
            <a:p>
              <a:pPr algn="ctr"/>
              <a:r>
                <a:rPr lang="ko-KR" altLang="en-US" sz="700" dirty="0">
                  <a:latin typeface="나눔고딕" pitchFamily="50" charset="-127"/>
                  <a:ea typeface="나눔고딕" pitchFamily="50" charset="-127"/>
                </a:rPr>
                <a:t>저장</a:t>
              </a:r>
            </a:p>
          </p:txBody>
        </p:sp>
        <p:sp>
          <p:nvSpPr>
            <p:cNvPr id="42" name="모서리가 둥근 직사각형 136"/>
            <p:cNvSpPr>
              <a:spLocks noChangeArrowheads="1"/>
            </p:cNvSpPr>
            <p:nvPr/>
          </p:nvSpPr>
          <p:spPr bwMode="auto">
            <a:xfrm>
              <a:off x="2533400" y="2469158"/>
              <a:ext cx="396000" cy="122942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3175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tIns="36000" bIns="36000" anchor="ctr"/>
            <a:lstStyle/>
            <a:p>
              <a:pPr algn="ctr"/>
              <a:r>
                <a:rPr lang="ko-KR" altLang="en-US" sz="700" dirty="0">
                  <a:latin typeface="나눔고딕" pitchFamily="50" charset="-127"/>
                  <a:ea typeface="나눔고딕" pitchFamily="50" charset="-127"/>
                </a:rPr>
                <a:t>닫기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55986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778476"/>
              </p:ext>
            </p:extLst>
          </p:nvPr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장비 예약 신청 내역을 조회한다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383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지원 포털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마이페이지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UI-3DP-08-002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장비 예약 신청 내역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PC-3DP-01-08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마이페이지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496" y="1136744"/>
            <a:ext cx="15424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⊙ 장비 예약 신청 내역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510621"/>
              </p:ext>
            </p:extLst>
          </p:nvPr>
        </p:nvGraphicFramePr>
        <p:xfrm>
          <a:off x="323528" y="1700808"/>
          <a:ext cx="5760640" cy="2458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0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5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35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굴림" pitchFamily="50" charset="-127"/>
                          <a:ea typeface="나눔고딕" panose="020D0604000000000000"/>
                        </a:rPr>
                        <a:t>순번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latin typeface="굴림" pitchFamily="50" charset="-127"/>
                          <a:ea typeface="나눔고딕" panose="020D0604000000000000"/>
                        </a:rPr>
                        <a:t>장비명</a:t>
                      </a:r>
                      <a:endParaRPr lang="ko-KR" altLang="en-US" sz="700" b="1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err="1">
                          <a:latin typeface="굴림" pitchFamily="50" charset="-127"/>
                          <a:ea typeface="나눔고딕" panose="020D0604000000000000"/>
                        </a:rPr>
                        <a:t>에약일</a:t>
                      </a:r>
                      <a:endParaRPr lang="ko-KR" altLang="en-US" sz="700" b="1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latin typeface="굴림" pitchFamily="50" charset="-127"/>
                          <a:ea typeface="나눔고딕" panose="020D0604000000000000"/>
                        </a:rPr>
                        <a:t>신청일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baseline="0" dirty="0">
                          <a:latin typeface="굴림" pitchFamily="50" charset="-127"/>
                          <a:ea typeface="나눔고딕" panose="020D0604000000000000"/>
                        </a:rPr>
                        <a:t>예약상태</a:t>
                      </a:r>
                      <a:endParaRPr lang="ko-KR" altLang="en-US" sz="700" b="1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10</a:t>
                      </a:r>
                      <a:endParaRPr lang="ko-KR" altLang="en-US" sz="7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aseline="0" dirty="0">
                          <a:latin typeface="굴림" pitchFamily="50" charset="-127"/>
                          <a:ea typeface="나눔고딕" panose="020D0604000000000000"/>
                        </a:rPr>
                        <a:t>스캐너</a:t>
                      </a:r>
                      <a:endParaRPr lang="ko-KR" altLang="en-US" sz="7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2016-11-17 ~ 2016-06-15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2016-11-30</a:t>
                      </a:r>
                      <a:endParaRPr lang="ko-KR" altLang="en-US" sz="1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굴림" pitchFamily="50" charset="-127"/>
                          <a:ea typeface="나눔고딕" panose="020D0604000000000000"/>
                        </a:rPr>
                        <a:t>예약완료</a:t>
                      </a:r>
                      <a:endParaRPr lang="en-US" altLang="ko-KR" sz="7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9</a:t>
                      </a:r>
                      <a:endParaRPr lang="ko-KR" altLang="en-US" sz="7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3D</a:t>
                      </a:r>
                      <a:r>
                        <a:rPr lang="ko-KR" altLang="en-US" sz="700" dirty="0">
                          <a:latin typeface="굴림" pitchFamily="50" charset="-127"/>
                          <a:ea typeface="나눔고딕" panose="020D0604000000000000"/>
                        </a:rPr>
                        <a:t>프린터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2016-11-17 ~ 2016-06-15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2016-11-30</a:t>
                      </a:r>
                      <a:endParaRPr lang="ko-KR" altLang="en-US" sz="1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latin typeface="굴림" pitchFamily="50" charset="-127"/>
                          <a:ea typeface="나눔고딕" panose="020D0604000000000000"/>
                        </a:rPr>
                        <a:t>예약완료</a:t>
                      </a:r>
                      <a:endParaRPr lang="en-US" altLang="ko-KR" sz="7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8</a:t>
                      </a:r>
                      <a:endParaRPr lang="ko-KR" altLang="en-US" sz="7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굴림" pitchFamily="50" charset="-127"/>
                          <a:ea typeface="나눔고딕" panose="020D0604000000000000"/>
                        </a:rPr>
                        <a:t>후처리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2016-11-17 ~ 2016-06-15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2016-11-30</a:t>
                      </a:r>
                      <a:endParaRPr lang="ko-KR" altLang="en-US" sz="1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latin typeface="굴림" pitchFamily="50" charset="-127"/>
                          <a:ea typeface="나눔고딕" panose="020D0604000000000000"/>
                        </a:rPr>
                        <a:t>예약완료</a:t>
                      </a:r>
                      <a:endParaRPr lang="en-US" altLang="ko-KR" sz="7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7</a:t>
                      </a:r>
                      <a:endParaRPr lang="ko-KR" altLang="en-US" sz="7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3D</a:t>
                      </a:r>
                      <a:r>
                        <a:rPr lang="ko-KR" altLang="en-US" sz="700" dirty="0">
                          <a:latin typeface="굴림" pitchFamily="50" charset="-127"/>
                          <a:ea typeface="나눔고딕" panose="020D0604000000000000"/>
                        </a:rPr>
                        <a:t>프린터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2016-11-17 ~ 2016-06-15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2016-11-30</a:t>
                      </a:r>
                      <a:endParaRPr lang="ko-KR" altLang="en-US" sz="1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굴림" pitchFamily="50" charset="-127"/>
                          <a:ea typeface="나눔고딕" panose="020D0604000000000000"/>
                        </a:rPr>
                        <a:t>예약완료</a:t>
                      </a:r>
                      <a:endParaRPr lang="en-US" altLang="ko-KR" sz="7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6</a:t>
                      </a:r>
                      <a:endParaRPr lang="ko-KR" altLang="en-US" sz="7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3D</a:t>
                      </a:r>
                      <a:r>
                        <a:rPr lang="ko-KR" altLang="en-US" sz="700" dirty="0">
                          <a:latin typeface="굴림" pitchFamily="50" charset="-127"/>
                          <a:ea typeface="나눔고딕" panose="020D0604000000000000"/>
                        </a:rPr>
                        <a:t>프린터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2016-11-17 ~ 2016-06-15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2016-11-30</a:t>
                      </a:r>
                      <a:endParaRPr lang="ko-KR" altLang="en-US" sz="1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굴림" pitchFamily="50" charset="-127"/>
                          <a:ea typeface="나눔고딕" panose="020D0604000000000000"/>
                        </a:rPr>
                        <a:t>예약대기</a:t>
                      </a:r>
                      <a:endParaRPr lang="ko-KR" altLang="en-US" sz="700" b="1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5</a:t>
                      </a:r>
                      <a:endParaRPr lang="ko-KR" altLang="en-US" sz="7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3D</a:t>
                      </a:r>
                      <a:r>
                        <a:rPr lang="ko-KR" altLang="en-US" sz="700" dirty="0">
                          <a:latin typeface="굴림" pitchFamily="50" charset="-127"/>
                          <a:ea typeface="나눔고딕" panose="020D0604000000000000"/>
                        </a:rPr>
                        <a:t>프린터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2016-11-17 ~ 2016-06-15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2016-11-30</a:t>
                      </a:r>
                      <a:endParaRPr lang="ko-KR" altLang="en-US" sz="1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latin typeface="굴림" pitchFamily="50" charset="-127"/>
                          <a:ea typeface="나눔고딕" panose="020D0604000000000000"/>
                        </a:rPr>
                        <a:t>예약대기</a:t>
                      </a:r>
                      <a:endParaRPr lang="ko-KR" altLang="en-US" sz="700" b="1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4</a:t>
                      </a:r>
                      <a:endParaRPr lang="ko-KR" altLang="en-US" sz="7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굴림" pitchFamily="50" charset="-127"/>
                          <a:ea typeface="나눔고딕" panose="020D0604000000000000"/>
                        </a:rPr>
                        <a:t>후처리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2016-11-17 ~ 2016-06-15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2016-11-30</a:t>
                      </a:r>
                      <a:endParaRPr lang="ko-KR" altLang="en-US" sz="1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latin typeface="굴림" pitchFamily="50" charset="-127"/>
                          <a:ea typeface="나눔고딕" panose="020D0604000000000000"/>
                        </a:rPr>
                        <a:t>예약대기</a:t>
                      </a:r>
                      <a:endParaRPr lang="ko-KR" altLang="en-US" sz="700" b="1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3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3</a:t>
                      </a:r>
                      <a:endParaRPr lang="ko-KR" altLang="en-US" sz="7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굴림" pitchFamily="50" charset="-127"/>
                          <a:ea typeface="나눔고딕" panose="020D0604000000000000"/>
                        </a:rPr>
                        <a:t>후처리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2016-11-17 ~ 2016-06-15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2016-11-30</a:t>
                      </a:r>
                      <a:endParaRPr lang="ko-KR" altLang="en-US" sz="1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latin typeface="굴림" pitchFamily="50" charset="-127"/>
                          <a:ea typeface="나눔고딕" panose="020D0604000000000000"/>
                        </a:rPr>
                        <a:t>예약대기</a:t>
                      </a:r>
                      <a:endParaRPr lang="ko-KR" altLang="en-US" sz="700" b="1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3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2</a:t>
                      </a:r>
                      <a:endParaRPr lang="ko-KR" altLang="en-US" sz="7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3D</a:t>
                      </a:r>
                      <a:r>
                        <a:rPr lang="ko-KR" altLang="en-US" sz="700" dirty="0">
                          <a:latin typeface="굴림" pitchFamily="50" charset="-127"/>
                          <a:ea typeface="나눔고딕" panose="020D0604000000000000"/>
                        </a:rPr>
                        <a:t>프린터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2016-11-17 ~ 2016-06-15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2016-11-30</a:t>
                      </a:r>
                      <a:endParaRPr lang="ko-KR" altLang="en-US" sz="1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latin typeface="굴림" pitchFamily="50" charset="-127"/>
                          <a:ea typeface="나눔고딕" panose="020D0604000000000000"/>
                        </a:rPr>
                        <a:t>예약대기</a:t>
                      </a:r>
                      <a:endParaRPr lang="ko-KR" altLang="en-US" sz="700" b="1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3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1</a:t>
                      </a:r>
                      <a:endParaRPr lang="ko-KR" altLang="en-US" sz="7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aseline="0" dirty="0">
                          <a:latin typeface="굴림" pitchFamily="50" charset="-127"/>
                          <a:ea typeface="나눔고딕" panose="020D0604000000000000"/>
                        </a:rPr>
                        <a:t>스캐너</a:t>
                      </a:r>
                      <a:endParaRPr lang="ko-KR" altLang="en-US" sz="7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굴림" pitchFamily="50" charset="-127"/>
                          <a:ea typeface="나눔고딕" panose="020D0604000000000000"/>
                        </a:rPr>
                        <a:t>2016-11-17 ~ 2016-06-15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2016-11-30</a:t>
                      </a:r>
                      <a:endParaRPr lang="ko-KR" altLang="en-US" sz="100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굴림" pitchFamily="50" charset="-127"/>
                          <a:ea typeface="나눔고딕" panose="020D0604000000000000"/>
                        </a:rPr>
                        <a:t>예약대기</a:t>
                      </a:r>
                      <a:endParaRPr lang="ko-KR" altLang="en-US" sz="700" b="1" dirty="0">
                        <a:latin typeface="굴림" pitchFamily="50" charset="-127"/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1" name="직사각형 127"/>
          <p:cNvSpPr>
            <a:spLocks noChangeArrowheads="1"/>
          </p:cNvSpPr>
          <p:nvPr/>
        </p:nvSpPr>
        <p:spPr bwMode="auto">
          <a:xfrm>
            <a:off x="2390084" y="5023899"/>
            <a:ext cx="189667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800" dirty="0">
                <a:ea typeface="돋움" pitchFamily="50" charset="-127"/>
              </a:rPr>
              <a:t>◀ 이전 </a:t>
            </a:r>
            <a:r>
              <a:rPr lang="en-US" altLang="ko-KR" sz="800" dirty="0">
                <a:ea typeface="돋움" pitchFamily="50" charset="-127"/>
              </a:rPr>
              <a:t>1 2 3 4 5 6 7 8 9 10 </a:t>
            </a:r>
            <a:r>
              <a:rPr lang="ko-KR" altLang="en-US" sz="800" dirty="0">
                <a:ea typeface="돋움" pitchFamily="50" charset="-127"/>
              </a:rPr>
              <a:t>다음 ▶</a:t>
            </a:r>
          </a:p>
        </p:txBody>
      </p:sp>
    </p:spTree>
    <p:extLst>
      <p:ext uri="{BB962C8B-B14F-4D97-AF65-F5344CB8AC3E}">
        <p14:creationId xmlns:p14="http://schemas.microsoft.com/office/powerpoint/2010/main" val="11092362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3"/>
          <p:cNvSpPr>
            <a:spLocks noChangeShapeType="1"/>
          </p:cNvSpPr>
          <p:nvPr/>
        </p:nvSpPr>
        <p:spPr bwMode="auto">
          <a:xfrm>
            <a:off x="464528" y="2483827"/>
            <a:ext cx="848018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 Box 15"/>
          <p:cNvSpPr txBox="1">
            <a:spLocks noChangeArrowheads="1"/>
          </p:cNvSpPr>
          <p:nvPr/>
        </p:nvSpPr>
        <p:spPr bwMode="auto">
          <a:xfrm>
            <a:off x="2423746" y="2129103"/>
            <a:ext cx="6512169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20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1846" dirty="0"/>
              <a:t>공정지원 </a:t>
            </a:r>
            <a:r>
              <a:rPr lang="en-US" altLang="ko-KR" sz="1846" dirty="0"/>
              <a:t>APP</a:t>
            </a:r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2444995" y="2508930"/>
            <a:ext cx="6512169" cy="60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36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3323" dirty="0"/>
              <a:t>메인 화면</a:t>
            </a:r>
            <a:endParaRPr lang="en-US" altLang="ko-KR" sz="3323" dirty="0"/>
          </a:p>
        </p:txBody>
      </p:sp>
    </p:spTree>
    <p:extLst>
      <p:ext uri="{BB962C8B-B14F-4D97-AF65-F5344CB8AC3E}">
        <p14:creationId xmlns:p14="http://schemas.microsoft.com/office/powerpoint/2010/main" val="10179579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메인화면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원하는 메뉴를 선택한다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232236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공정지원 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APP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메인메뉴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UI-3DP-17-001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메인화면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PC-3DP-01-17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42844" y="1000108"/>
            <a:ext cx="7922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</a:t>
            </a:r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771800" y="1859440"/>
            <a:ext cx="2304256" cy="9214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>
                <a:latin typeface="굴림" pitchFamily="50" charset="-127"/>
                <a:ea typeface="나눔고딕"/>
              </a:rPr>
              <a:t>로고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67744" y="2875936"/>
            <a:ext cx="2827162" cy="6970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 err="1">
                <a:latin typeface="굴림" pitchFamily="50" charset="-127"/>
                <a:ea typeface="나눔고딕"/>
              </a:rPr>
              <a:t>매칭서비스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267744" y="1863530"/>
            <a:ext cx="423664" cy="3485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>
                <a:latin typeface="굴림" pitchFamily="50" charset="-127"/>
                <a:ea typeface="나눔고딕"/>
              </a:rPr>
              <a:t>로그인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267744" y="3668024"/>
            <a:ext cx="2827162" cy="6970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>
                <a:latin typeface="굴림" pitchFamily="50" charset="-127"/>
                <a:ea typeface="나눔고딕"/>
              </a:rPr>
              <a:t>지식서비스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267744" y="4460112"/>
            <a:ext cx="2827162" cy="6970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>
                <a:latin typeface="굴림" pitchFamily="50" charset="-127"/>
                <a:ea typeface="나눔고딕"/>
              </a:rPr>
              <a:t>공지사항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16264308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6732240" y="2747800"/>
          <a:ext cx="2306086" cy="220980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 후 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로그인버튼을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누르면 입력한 아이디와 비밀번호가 맞을 경우 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로그인이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아이디저장을 선택 후 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로그인을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하면 아이디가 저장된다</a:t>
                      </a:r>
                      <a:r>
                        <a:rPr lang="en-US" altLang="ko-KR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관련 문의사항이 있을 시 안내문구이다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435611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공정지원 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APP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UI-3DP-17-002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메인화면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PC-3DP-01-17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42844" y="1000108"/>
            <a:ext cx="7922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</a:t>
            </a:r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771800" y="1859440"/>
            <a:ext cx="2304256" cy="9214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>
                <a:latin typeface="굴림" pitchFamily="50" charset="-127"/>
                <a:ea typeface="나눔고딕"/>
              </a:rPr>
              <a:t>로고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267744" y="1863530"/>
            <a:ext cx="423664" cy="3485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>
                <a:latin typeface="굴림" pitchFamily="50" charset="-127"/>
                <a:ea typeface="나눔고딕"/>
              </a:rPr>
              <a:t>로그인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39" name="Rectangle 44"/>
          <p:cNvSpPr>
            <a:spLocks noChangeArrowheads="1"/>
          </p:cNvSpPr>
          <p:nvPr/>
        </p:nvSpPr>
        <p:spPr bwMode="auto">
          <a:xfrm>
            <a:off x="2765861" y="2995723"/>
            <a:ext cx="794678" cy="253086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lIns="72000" tIns="36000" rIns="72000" bIns="3600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b="1" dirty="0">
                <a:latin typeface="나눔고딕" pitchFamily="50" charset="-127"/>
                <a:ea typeface="나눔고딕" pitchFamily="50" charset="-127"/>
              </a:rPr>
              <a:t>LOG IN</a:t>
            </a:r>
          </a:p>
        </p:txBody>
      </p:sp>
      <p:sp>
        <p:nvSpPr>
          <p:cNvPr id="40" name="Rounded Rectangle 1250914"/>
          <p:cNvSpPr>
            <a:spLocks noChangeArrowheads="1"/>
          </p:cNvSpPr>
          <p:nvPr/>
        </p:nvSpPr>
        <p:spPr bwMode="auto">
          <a:xfrm>
            <a:off x="4606996" y="3286326"/>
            <a:ext cx="469060" cy="4021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kumimoji="0" lang="ko-KR" altLang="en-US" sz="1000" b="1" dirty="0">
                <a:latin typeface="나눔고딕" pitchFamily="50" charset="-127"/>
                <a:ea typeface="나눔고딕" pitchFamily="50" charset="-127"/>
              </a:rPr>
              <a:t>로그인</a:t>
            </a:r>
          </a:p>
        </p:txBody>
      </p:sp>
      <p:sp>
        <p:nvSpPr>
          <p:cNvPr id="41" name="Rectangle 49"/>
          <p:cNvSpPr>
            <a:spLocks noChangeArrowheads="1"/>
          </p:cNvSpPr>
          <p:nvPr/>
        </p:nvSpPr>
        <p:spPr bwMode="auto">
          <a:xfrm>
            <a:off x="2503272" y="3264272"/>
            <a:ext cx="877601" cy="23300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lIns="72000" tIns="36000" rIns="72000" bIns="36000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1000" b="1" dirty="0">
                <a:latin typeface="나눔고딕" pitchFamily="50" charset="-127"/>
                <a:ea typeface="나눔고딕" pitchFamily="50" charset="-127"/>
              </a:rPr>
              <a:t>아이디</a:t>
            </a:r>
          </a:p>
        </p:txBody>
      </p:sp>
      <p:sp>
        <p:nvSpPr>
          <p:cNvPr id="42" name="Rectangle 51"/>
          <p:cNvSpPr>
            <a:spLocks noChangeArrowheads="1"/>
          </p:cNvSpPr>
          <p:nvPr/>
        </p:nvSpPr>
        <p:spPr bwMode="auto">
          <a:xfrm>
            <a:off x="2407911" y="3443305"/>
            <a:ext cx="972962" cy="23300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lIns="72000" tIns="36000" rIns="72000" bIns="36000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1000" b="1" dirty="0">
                <a:latin typeface="나눔고딕" pitchFamily="50" charset="-127"/>
                <a:ea typeface="나눔고딕" pitchFamily="50" charset="-127"/>
              </a:rPr>
              <a:t>비밀번호</a:t>
            </a:r>
          </a:p>
        </p:txBody>
      </p:sp>
      <p:sp>
        <p:nvSpPr>
          <p:cNvPr id="43" name="Rectangle 77"/>
          <p:cNvSpPr>
            <a:spLocks noChangeArrowheads="1"/>
          </p:cNvSpPr>
          <p:nvPr/>
        </p:nvSpPr>
        <p:spPr bwMode="auto">
          <a:xfrm>
            <a:off x="3347864" y="3292814"/>
            <a:ext cx="1169213" cy="147897"/>
          </a:xfrm>
          <a:prstGeom prst="rect">
            <a:avLst/>
          </a:prstGeom>
          <a:solidFill>
            <a:srgbClr val="FFFFFF"/>
          </a:solidFill>
          <a:ln w="3175">
            <a:solidFill>
              <a:srgbClr val="969696"/>
            </a:solidFill>
            <a:miter lim="800000"/>
            <a:headEnd/>
            <a:tailEnd/>
          </a:ln>
        </p:spPr>
        <p:txBody>
          <a:bodyPr wrap="none" lIns="0" tIns="36000" rIns="90000" bIns="36000" anchor="ctr"/>
          <a:lstStyle/>
          <a:p>
            <a:pPr>
              <a:defRPr/>
            </a:pPr>
            <a:endParaRPr lang="ko-KR" altLang="ko-KR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4" name="Rectangle 78"/>
          <p:cNvSpPr>
            <a:spLocks noChangeArrowheads="1"/>
          </p:cNvSpPr>
          <p:nvPr/>
        </p:nvSpPr>
        <p:spPr bwMode="auto">
          <a:xfrm>
            <a:off x="3347864" y="3477036"/>
            <a:ext cx="1169213" cy="147897"/>
          </a:xfrm>
          <a:prstGeom prst="rect">
            <a:avLst/>
          </a:prstGeom>
          <a:solidFill>
            <a:srgbClr val="FFFFFF"/>
          </a:solidFill>
          <a:ln w="3175">
            <a:solidFill>
              <a:srgbClr val="969696"/>
            </a:solidFill>
            <a:miter lim="800000"/>
            <a:headEnd/>
            <a:tailEnd/>
          </a:ln>
        </p:spPr>
        <p:txBody>
          <a:bodyPr wrap="none" lIns="0" tIns="36000" rIns="90000" bIns="36000" anchor="ctr"/>
          <a:lstStyle/>
          <a:p>
            <a:pPr>
              <a:defRPr/>
            </a:pPr>
            <a:endParaRPr lang="ko-KR" altLang="ko-KR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Text Box 86"/>
          <p:cNvSpPr txBox="1">
            <a:spLocks noChangeArrowheads="1"/>
          </p:cNvSpPr>
          <p:nvPr/>
        </p:nvSpPr>
        <p:spPr bwMode="auto">
          <a:xfrm>
            <a:off x="2987824" y="3688502"/>
            <a:ext cx="1315710" cy="172546"/>
          </a:xfrm>
          <a:prstGeom prst="rect">
            <a:avLst/>
          </a:prstGeom>
          <a:noFill/>
          <a:ln>
            <a:noFill/>
          </a:ln>
        </p:spPr>
        <p:txBody>
          <a:bodyPr lIns="90000" tIns="36000" rIns="90000" bIns="36000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아이디 저장</a:t>
            </a:r>
          </a:p>
        </p:txBody>
      </p:sp>
    </p:spTree>
    <p:extLst>
      <p:ext uri="{BB962C8B-B14F-4D97-AF65-F5344CB8AC3E}">
        <p14:creationId xmlns:p14="http://schemas.microsoft.com/office/powerpoint/2010/main" val="1839617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3"/>
          <p:cNvSpPr>
            <a:spLocks noChangeShapeType="1"/>
          </p:cNvSpPr>
          <p:nvPr/>
        </p:nvSpPr>
        <p:spPr bwMode="auto">
          <a:xfrm>
            <a:off x="464528" y="2483827"/>
            <a:ext cx="848018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 Box 15"/>
          <p:cNvSpPr txBox="1">
            <a:spLocks noChangeArrowheads="1"/>
          </p:cNvSpPr>
          <p:nvPr/>
        </p:nvSpPr>
        <p:spPr bwMode="auto">
          <a:xfrm>
            <a:off x="2423746" y="2129103"/>
            <a:ext cx="6512169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20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1846" dirty="0"/>
              <a:t>공정지원 </a:t>
            </a:r>
            <a:r>
              <a:rPr lang="en-US" altLang="ko-KR" sz="1846" dirty="0"/>
              <a:t>APP</a:t>
            </a:r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2444995" y="2508930"/>
            <a:ext cx="6512169" cy="60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36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3323" dirty="0" err="1"/>
              <a:t>매칭서비스</a:t>
            </a:r>
            <a:endParaRPr lang="en-US" altLang="ko-KR" sz="3323" dirty="0"/>
          </a:p>
        </p:txBody>
      </p:sp>
    </p:spTree>
    <p:extLst>
      <p:ext uri="{BB962C8B-B14F-4D97-AF65-F5344CB8AC3E}">
        <p14:creationId xmlns:p14="http://schemas.microsoft.com/office/powerpoint/2010/main" val="619855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3FBD572-3213-7EBA-C56B-F0F1DF9B1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980728"/>
            <a:ext cx="3332248" cy="54452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138C71-0360-29E0-D064-D6375CCDB213}"/>
              </a:ext>
            </a:extLst>
          </p:cNvPr>
          <p:cNvSpPr txBox="1"/>
          <p:nvPr/>
        </p:nvSpPr>
        <p:spPr>
          <a:xfrm>
            <a:off x="4194856" y="1124744"/>
            <a:ext cx="2343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대략적인 화면구성도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수정필요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26007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매칭서비스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원하는 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매칭서비스를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선택한다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223508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공정지원 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APP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매칭서비스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UI-3DP-17-003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매칭서비스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조회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PC-3DP-01-17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42844" y="1000108"/>
            <a:ext cx="11721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</a:t>
            </a:r>
            <a:r>
              <a:rPr lang="ko-KR" altLang="en-US" dirty="0" err="1"/>
              <a:t>매칭서비스</a:t>
            </a:r>
            <a:r>
              <a:rPr lang="ko-KR" altLang="en-US" dirty="0"/>
              <a:t> 조회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267744" y="1559908"/>
            <a:ext cx="2304256" cy="3526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1600" b="1" dirty="0" err="1">
                <a:latin typeface="굴림" pitchFamily="50" charset="-127"/>
                <a:ea typeface="나눔고딕"/>
              </a:rPr>
              <a:t>매칭서비스</a:t>
            </a:r>
            <a:endParaRPr lang="en-US" altLang="ko-KR" sz="1600" b="1" dirty="0">
              <a:latin typeface="굴림" pitchFamily="50" charset="-127"/>
              <a:ea typeface="나눔고딕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52392" y="1556792"/>
            <a:ext cx="423664" cy="3485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>
                <a:latin typeface="굴림" pitchFamily="50" charset="-127"/>
                <a:ea typeface="나눔고딕"/>
              </a:rPr>
              <a:t>로그</a:t>
            </a:r>
            <a:endParaRPr lang="en-US" altLang="ko-KR" sz="700" dirty="0">
              <a:latin typeface="굴림" pitchFamily="50" charset="-127"/>
              <a:ea typeface="나눔고딕"/>
            </a:endParaRPr>
          </a:p>
          <a:p>
            <a:pPr algn="ctr"/>
            <a:r>
              <a:rPr lang="ko-KR" altLang="en-US" sz="700" dirty="0">
                <a:latin typeface="굴림" pitchFamily="50" charset="-127"/>
                <a:ea typeface="나눔고딕"/>
              </a:rPr>
              <a:t>아웃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292424" y="2049348"/>
          <a:ext cx="2783632" cy="4206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91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파일명 </a:t>
                      </a:r>
                      <a:r>
                        <a:rPr lang="en-US" altLang="ko-KR" sz="1000" dirty="0"/>
                        <a:t>: ---------------.</a:t>
                      </a:r>
                      <a:r>
                        <a:rPr lang="en-US" altLang="ko-KR" sz="1000" dirty="0" err="1"/>
                        <a:t>stl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재   질 </a:t>
                      </a:r>
                      <a:r>
                        <a:rPr lang="en-US" altLang="ko-KR" sz="1000" dirty="0"/>
                        <a:t>: -------------------</a:t>
                      </a:r>
                    </a:p>
                    <a:p>
                      <a:pPr latinLnBrk="1"/>
                      <a:r>
                        <a:rPr lang="ko-KR" altLang="en-US" sz="1000" dirty="0" err="1"/>
                        <a:t>업체명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: -------------------</a:t>
                      </a:r>
                    </a:p>
                    <a:p>
                      <a:pPr latinLnBrk="1"/>
                      <a:r>
                        <a:rPr lang="ko-KR" altLang="en-US" sz="1000" dirty="0"/>
                        <a:t>등록일 </a:t>
                      </a:r>
                      <a:r>
                        <a:rPr lang="en-US" altLang="ko-KR" sz="1000" dirty="0"/>
                        <a:t>: -------------------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전화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 err="1"/>
                        <a:t>이메일</a:t>
                      </a:r>
                      <a:endParaRPr lang="en-US" altLang="ko-K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파일명 </a:t>
                      </a:r>
                      <a:r>
                        <a:rPr lang="en-US" altLang="ko-KR" sz="1000" dirty="0"/>
                        <a:t>: ---------------.</a:t>
                      </a:r>
                      <a:r>
                        <a:rPr lang="en-US" altLang="ko-KR" sz="1000" dirty="0" err="1"/>
                        <a:t>stl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재   질 </a:t>
                      </a:r>
                      <a:r>
                        <a:rPr lang="en-US" altLang="ko-KR" sz="1000" dirty="0"/>
                        <a:t>: -------------------</a:t>
                      </a:r>
                    </a:p>
                    <a:p>
                      <a:pPr latinLnBrk="1"/>
                      <a:r>
                        <a:rPr lang="ko-KR" altLang="en-US" sz="1000" dirty="0" err="1"/>
                        <a:t>업체명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: -------------------</a:t>
                      </a:r>
                    </a:p>
                    <a:p>
                      <a:pPr latinLnBrk="1"/>
                      <a:r>
                        <a:rPr lang="ko-KR" altLang="en-US" sz="1000" dirty="0"/>
                        <a:t>등록일 </a:t>
                      </a:r>
                      <a:r>
                        <a:rPr lang="en-US" altLang="ko-KR" sz="1000" dirty="0"/>
                        <a:t>: -------------------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전화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 err="1"/>
                        <a:t>이메일</a:t>
                      </a:r>
                      <a:endParaRPr lang="en-US" altLang="ko-K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파일명 </a:t>
                      </a:r>
                      <a:r>
                        <a:rPr lang="en-US" altLang="ko-KR" sz="1000" dirty="0"/>
                        <a:t>: ---------------.</a:t>
                      </a:r>
                      <a:r>
                        <a:rPr lang="en-US" altLang="ko-KR" sz="1000" dirty="0" err="1"/>
                        <a:t>stl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재   질 </a:t>
                      </a:r>
                      <a:r>
                        <a:rPr lang="en-US" altLang="ko-KR" sz="1000" dirty="0"/>
                        <a:t>: -------------------</a:t>
                      </a:r>
                    </a:p>
                    <a:p>
                      <a:pPr latinLnBrk="1"/>
                      <a:r>
                        <a:rPr lang="ko-KR" altLang="en-US" sz="1000" dirty="0" err="1"/>
                        <a:t>업체명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: -------------------</a:t>
                      </a:r>
                    </a:p>
                    <a:p>
                      <a:pPr latinLnBrk="1"/>
                      <a:r>
                        <a:rPr lang="ko-KR" altLang="en-US" sz="1000" dirty="0"/>
                        <a:t>등록일 </a:t>
                      </a:r>
                      <a:r>
                        <a:rPr lang="en-US" altLang="ko-KR" sz="1000" dirty="0"/>
                        <a:t>: -------------------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전화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 err="1"/>
                        <a:t>이메일</a:t>
                      </a:r>
                      <a:endParaRPr lang="en-US" altLang="ko-K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파일명 </a:t>
                      </a:r>
                      <a:r>
                        <a:rPr lang="en-US" altLang="ko-KR" sz="1000" dirty="0"/>
                        <a:t>: ---------------.</a:t>
                      </a:r>
                      <a:r>
                        <a:rPr lang="en-US" altLang="ko-KR" sz="1000" dirty="0" err="1"/>
                        <a:t>stl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재   질 </a:t>
                      </a:r>
                      <a:r>
                        <a:rPr lang="en-US" altLang="ko-KR" sz="1000" dirty="0"/>
                        <a:t>: -------------------</a:t>
                      </a:r>
                    </a:p>
                    <a:p>
                      <a:pPr latinLnBrk="1"/>
                      <a:r>
                        <a:rPr lang="ko-KR" altLang="en-US" sz="1000" dirty="0" err="1"/>
                        <a:t>업체명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: -------------------</a:t>
                      </a:r>
                    </a:p>
                    <a:p>
                      <a:pPr latinLnBrk="1"/>
                      <a:r>
                        <a:rPr lang="ko-KR" altLang="en-US" sz="1000" dirty="0"/>
                        <a:t>등록일 </a:t>
                      </a:r>
                      <a:r>
                        <a:rPr lang="en-US" altLang="ko-KR" sz="1000" dirty="0"/>
                        <a:t>: -------------------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전화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 err="1"/>
                        <a:t>이메일</a:t>
                      </a:r>
                      <a:endParaRPr lang="en-US" altLang="ko-K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3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파일명 </a:t>
                      </a:r>
                      <a:r>
                        <a:rPr lang="en-US" altLang="ko-KR" sz="1000" dirty="0"/>
                        <a:t>: ---------------.</a:t>
                      </a:r>
                      <a:r>
                        <a:rPr lang="en-US" altLang="ko-KR" sz="1000" dirty="0" err="1"/>
                        <a:t>stl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재   질 </a:t>
                      </a:r>
                      <a:r>
                        <a:rPr lang="en-US" altLang="ko-KR" sz="1000" dirty="0"/>
                        <a:t>: -------------------</a:t>
                      </a:r>
                    </a:p>
                    <a:p>
                      <a:pPr latinLnBrk="1"/>
                      <a:r>
                        <a:rPr lang="ko-KR" altLang="en-US" sz="1000" dirty="0" err="1"/>
                        <a:t>업체명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: -------------------</a:t>
                      </a:r>
                    </a:p>
                    <a:p>
                      <a:pPr latinLnBrk="1"/>
                      <a:r>
                        <a:rPr lang="ko-KR" altLang="en-US" sz="1000" dirty="0"/>
                        <a:t>등록일 </a:t>
                      </a:r>
                      <a:r>
                        <a:rPr lang="en-US" altLang="ko-KR" sz="1000" dirty="0"/>
                        <a:t>: -------------------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전화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 err="1"/>
                        <a:t>이메일</a:t>
                      </a:r>
                      <a:endParaRPr lang="en-US" altLang="ko-K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3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파일명 </a:t>
                      </a:r>
                      <a:r>
                        <a:rPr lang="en-US" altLang="ko-KR" sz="1000" dirty="0"/>
                        <a:t>: ---------------.</a:t>
                      </a:r>
                      <a:r>
                        <a:rPr lang="en-US" altLang="ko-KR" sz="1000" dirty="0" err="1"/>
                        <a:t>stl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재   질 </a:t>
                      </a:r>
                      <a:r>
                        <a:rPr lang="en-US" altLang="ko-KR" sz="1000" dirty="0"/>
                        <a:t>: -------------------</a:t>
                      </a:r>
                    </a:p>
                    <a:p>
                      <a:pPr latinLnBrk="1"/>
                      <a:r>
                        <a:rPr lang="ko-KR" altLang="en-US" sz="1000" dirty="0" err="1"/>
                        <a:t>업체명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: -------------------</a:t>
                      </a:r>
                    </a:p>
                    <a:p>
                      <a:pPr latinLnBrk="1"/>
                      <a:r>
                        <a:rPr lang="ko-KR" altLang="en-US" sz="1000" dirty="0"/>
                        <a:t>등록일 </a:t>
                      </a:r>
                      <a:r>
                        <a:rPr lang="en-US" altLang="ko-KR" sz="1000" dirty="0"/>
                        <a:t>: -------------------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전화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 err="1"/>
                        <a:t>이메일</a:t>
                      </a:r>
                      <a:endParaRPr lang="en-US" altLang="ko-K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13711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6732240" y="274780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매칭서비스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상세보기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메시지를 입력한다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입력된 메시지를 확인 할 수 있다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148120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공정지원 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APP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매칭서비스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UI-3DP-17-004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매칭서비스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상세보기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PC-3DP-01-17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42844" y="1000108"/>
            <a:ext cx="13997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</a:t>
            </a:r>
            <a:r>
              <a:rPr lang="ko-KR" altLang="en-US" dirty="0" err="1"/>
              <a:t>매칭서비스</a:t>
            </a:r>
            <a:r>
              <a:rPr lang="ko-KR" altLang="en-US" dirty="0"/>
              <a:t> 상세보기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267744" y="1559908"/>
            <a:ext cx="2304256" cy="3526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1600" b="1" dirty="0" err="1">
                <a:latin typeface="굴림" pitchFamily="50" charset="-127"/>
                <a:ea typeface="나눔고딕"/>
              </a:rPr>
              <a:t>매칭서비스</a:t>
            </a:r>
            <a:endParaRPr lang="en-US" altLang="ko-KR" sz="1600" b="1" dirty="0">
              <a:latin typeface="굴림" pitchFamily="50" charset="-127"/>
              <a:ea typeface="나눔고딕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52392" y="1556792"/>
            <a:ext cx="423664" cy="3485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>
                <a:latin typeface="굴림" pitchFamily="50" charset="-127"/>
                <a:ea typeface="나눔고딕"/>
              </a:rPr>
              <a:t>로그</a:t>
            </a:r>
            <a:endParaRPr lang="en-US" altLang="ko-KR" sz="700" dirty="0">
              <a:latin typeface="굴림" pitchFamily="50" charset="-127"/>
              <a:ea typeface="나눔고딕"/>
            </a:endParaRPr>
          </a:p>
          <a:p>
            <a:pPr algn="ctr"/>
            <a:r>
              <a:rPr lang="ko-KR" altLang="en-US" sz="700" dirty="0">
                <a:latin typeface="굴림" pitchFamily="50" charset="-127"/>
                <a:ea typeface="나눔고딕"/>
              </a:rPr>
              <a:t>아웃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988840"/>
            <a:ext cx="2808312" cy="2266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타원 2"/>
          <p:cNvSpPr/>
          <p:nvPr/>
        </p:nvSpPr>
        <p:spPr>
          <a:xfrm>
            <a:off x="2267744" y="436510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207349" y="4725144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신청자</a:t>
            </a:r>
          </a:p>
        </p:txBody>
      </p:sp>
      <p:sp>
        <p:nvSpPr>
          <p:cNvPr id="5" name="사각형 설명선 4"/>
          <p:cNvSpPr/>
          <p:nvPr/>
        </p:nvSpPr>
        <p:spPr>
          <a:xfrm>
            <a:off x="2771800" y="4509120"/>
            <a:ext cx="2232248" cy="252608"/>
          </a:xfrm>
          <a:prstGeom prst="wedgeRectCallout">
            <a:avLst>
              <a:gd name="adj1" fmla="val -53604"/>
              <a:gd name="adj2" fmla="val 4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/>
              <a:t>안녕하세요</a:t>
            </a:r>
          </a:p>
        </p:txBody>
      </p:sp>
      <p:sp>
        <p:nvSpPr>
          <p:cNvPr id="12" name="타원 11"/>
          <p:cNvSpPr/>
          <p:nvPr/>
        </p:nvSpPr>
        <p:spPr>
          <a:xfrm>
            <a:off x="4684204" y="4941168"/>
            <a:ext cx="360040" cy="36004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686206" y="530120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업체</a:t>
            </a:r>
          </a:p>
        </p:txBody>
      </p:sp>
      <p:sp>
        <p:nvSpPr>
          <p:cNvPr id="14" name="사각형 설명선 13"/>
          <p:cNvSpPr/>
          <p:nvPr/>
        </p:nvSpPr>
        <p:spPr>
          <a:xfrm>
            <a:off x="2303748" y="5060717"/>
            <a:ext cx="2232248" cy="252608"/>
          </a:xfrm>
          <a:prstGeom prst="wedgeRectCallout">
            <a:avLst>
              <a:gd name="adj1" fmla="val 55631"/>
              <a:gd name="adj2" fmla="val 1078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/>
              <a:t>안녕하세요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303749" y="5876691"/>
            <a:ext cx="2301032" cy="21660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>
              <a:lnSpc>
                <a:spcPct val="150000"/>
              </a:lnSpc>
            </a:pPr>
            <a:endParaRPr lang="ko-KR" altLang="en-US" sz="7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Rounded Rectangle 1250914"/>
          <p:cNvSpPr>
            <a:spLocks noChangeArrowheads="1"/>
          </p:cNvSpPr>
          <p:nvPr/>
        </p:nvSpPr>
        <p:spPr bwMode="auto">
          <a:xfrm>
            <a:off x="4655867" y="5877272"/>
            <a:ext cx="348181" cy="21602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kumimoji="0" lang="ko-KR" altLang="en-US" sz="1000" b="1" dirty="0">
                <a:latin typeface="나눔고딕" pitchFamily="50" charset="-127"/>
                <a:ea typeface="나눔고딕" pitchFamily="50" charset="-127"/>
              </a:rPr>
              <a:t>전송</a:t>
            </a:r>
            <a:endParaRPr kumimoji="0" lang="en-US" altLang="ko-KR" sz="1000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2727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3"/>
          <p:cNvSpPr>
            <a:spLocks noChangeShapeType="1"/>
          </p:cNvSpPr>
          <p:nvPr/>
        </p:nvSpPr>
        <p:spPr bwMode="auto">
          <a:xfrm>
            <a:off x="464528" y="2483827"/>
            <a:ext cx="848018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 Box 15"/>
          <p:cNvSpPr txBox="1">
            <a:spLocks noChangeArrowheads="1"/>
          </p:cNvSpPr>
          <p:nvPr/>
        </p:nvSpPr>
        <p:spPr bwMode="auto">
          <a:xfrm>
            <a:off x="2423746" y="2129103"/>
            <a:ext cx="6512169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20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1846" dirty="0"/>
              <a:t>지원 포털</a:t>
            </a:r>
            <a:endParaRPr lang="en-US" altLang="ko-KR" sz="1846" dirty="0"/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2444995" y="2508930"/>
            <a:ext cx="6512169" cy="60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36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3323" dirty="0"/>
              <a:t>메인 화면</a:t>
            </a:r>
            <a:endParaRPr lang="en-US" altLang="ko-KR" sz="3323" dirty="0"/>
          </a:p>
        </p:txBody>
      </p:sp>
    </p:spTree>
    <p:extLst>
      <p:ext uri="{BB962C8B-B14F-4D97-AF65-F5344CB8AC3E}">
        <p14:creationId xmlns:p14="http://schemas.microsoft.com/office/powerpoint/2010/main" val="4010425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565472"/>
              </p:ext>
            </p:extLst>
          </p:nvPr>
        </p:nvGraphicFramePr>
        <p:xfrm>
          <a:off x="6732240" y="2747800"/>
          <a:ext cx="2306086" cy="199644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 후 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아이디를 입력하는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창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비밀번호를 입력하는 창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(*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 암호화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 후 버튼을 누르면 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로그인을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할 수 있다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회원정보를 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찾을 수 있다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회원가입을 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할 수 있다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</a:t>
                      </a:r>
                      <a:r>
                        <a:rPr lang="ko-KR" altLang="en-US" sz="700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로그인을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할 수 있다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992557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UI-3DP-01-001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로그인화면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4" name="Line 6"/>
          <p:cNvSpPr>
            <a:spLocks noChangeShapeType="1"/>
          </p:cNvSpPr>
          <p:nvPr/>
        </p:nvSpPr>
        <p:spPr bwMode="auto">
          <a:xfrm>
            <a:off x="316531" y="3865842"/>
            <a:ext cx="6017440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>
              <a:defRPr/>
            </a:pP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488" y="1147263"/>
            <a:ext cx="4862234" cy="3662282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40D99FDE-AF21-3B59-21C3-8C5C35785AC8}"/>
              </a:ext>
            </a:extLst>
          </p:cNvPr>
          <p:cNvSpPr/>
          <p:nvPr/>
        </p:nvSpPr>
        <p:spPr>
          <a:xfrm>
            <a:off x="3927191" y="3383456"/>
            <a:ext cx="223021" cy="1440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3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1CEFFC6-6302-D516-B901-599E88D398E6}"/>
              </a:ext>
            </a:extLst>
          </p:cNvPr>
          <p:cNvSpPr/>
          <p:nvPr/>
        </p:nvSpPr>
        <p:spPr>
          <a:xfrm>
            <a:off x="2699792" y="3239441"/>
            <a:ext cx="223021" cy="1440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F9EF6ED-09F8-7E09-887E-D05F4CC65338}"/>
              </a:ext>
            </a:extLst>
          </p:cNvPr>
          <p:cNvSpPr/>
          <p:nvPr/>
        </p:nvSpPr>
        <p:spPr>
          <a:xfrm>
            <a:off x="2697853" y="3455463"/>
            <a:ext cx="223021" cy="1440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4441B7C-78FB-42A0-59BC-A48168211643}"/>
              </a:ext>
            </a:extLst>
          </p:cNvPr>
          <p:cNvSpPr/>
          <p:nvPr/>
        </p:nvSpPr>
        <p:spPr>
          <a:xfrm>
            <a:off x="3829391" y="2747800"/>
            <a:ext cx="223021" cy="1440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C2111B4-D11E-B543-332F-5C2907A513E2}"/>
              </a:ext>
            </a:extLst>
          </p:cNvPr>
          <p:cNvSpPr/>
          <p:nvPr/>
        </p:nvSpPr>
        <p:spPr>
          <a:xfrm>
            <a:off x="3815681" y="3045086"/>
            <a:ext cx="223021" cy="1440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0D99FDE-AF21-3B59-21C3-8C5C35785AC8}"/>
              </a:ext>
            </a:extLst>
          </p:cNvPr>
          <p:cNvSpPr/>
          <p:nvPr/>
        </p:nvSpPr>
        <p:spPr>
          <a:xfrm>
            <a:off x="4427984" y="4403718"/>
            <a:ext cx="223021" cy="1440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6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056" y="893912"/>
            <a:ext cx="7922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</a:t>
            </a:r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097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434620"/>
              </p:ext>
            </p:extLst>
          </p:nvPr>
        </p:nvGraphicFramePr>
        <p:xfrm>
          <a:off x="6732240" y="2659360"/>
          <a:ext cx="2306086" cy="220980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메인페이지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로그인페이지로 이동한다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나의 복약내역을 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확일할수있는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캘린더 역할을 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날짜버튼을 누르면 해당 날짜로 이동하여 복약내역을 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확인할수도있다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게시판으로 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이동할수있다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 복용 체크를 할 수 있다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약을 검색할 수 있다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80480"/>
              </p:ext>
            </p:extLst>
          </p:nvPr>
        </p:nvGraphicFramePr>
        <p:xfrm>
          <a:off x="6732589" y="763920"/>
          <a:ext cx="2231899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3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UI-3DP-00-000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메인화면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PC-3DP-00-00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5056" y="893912"/>
            <a:ext cx="7922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</a:t>
            </a:r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28" y="1009328"/>
            <a:ext cx="6251193" cy="5057692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6C4C08C6-8A12-B4D0-8724-C07C45E666FF}"/>
              </a:ext>
            </a:extLst>
          </p:cNvPr>
          <p:cNvSpPr/>
          <p:nvPr/>
        </p:nvSpPr>
        <p:spPr>
          <a:xfrm>
            <a:off x="5868144" y="1124744"/>
            <a:ext cx="184026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59BF8D7-6B81-70BC-444C-EEDE81C8899E}"/>
              </a:ext>
            </a:extLst>
          </p:cNvPr>
          <p:cNvSpPr/>
          <p:nvPr/>
        </p:nvSpPr>
        <p:spPr>
          <a:xfrm>
            <a:off x="5962047" y="1655460"/>
            <a:ext cx="184026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97BB414-AD71-FD35-7BDB-EBA7E71D665C}"/>
              </a:ext>
            </a:extLst>
          </p:cNvPr>
          <p:cNvSpPr/>
          <p:nvPr/>
        </p:nvSpPr>
        <p:spPr>
          <a:xfrm>
            <a:off x="2804473" y="2132856"/>
            <a:ext cx="184026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A318EA7-0D2A-56C4-CF0E-8D5FF6CF6656}"/>
              </a:ext>
            </a:extLst>
          </p:cNvPr>
          <p:cNvSpPr/>
          <p:nvPr/>
        </p:nvSpPr>
        <p:spPr>
          <a:xfrm>
            <a:off x="5768243" y="3632640"/>
            <a:ext cx="184026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4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C4C08C6-8A12-B4D0-8724-C07C45E666FF}"/>
              </a:ext>
            </a:extLst>
          </p:cNvPr>
          <p:cNvSpPr/>
          <p:nvPr/>
        </p:nvSpPr>
        <p:spPr>
          <a:xfrm>
            <a:off x="5390860" y="1092580"/>
            <a:ext cx="184026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425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867160"/>
              </p:ext>
            </p:extLst>
          </p:nvPr>
        </p:nvGraphicFramePr>
        <p:xfrm>
          <a:off x="6732240" y="2659360"/>
          <a:ext cx="2306086" cy="188976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 검색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나의 약을 검색할 수 있다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로그아웃을 할 수 있다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946568"/>
              </p:ext>
            </p:extLst>
          </p:nvPr>
        </p:nvGraphicFramePr>
        <p:xfrm>
          <a:off x="6732589" y="763920"/>
          <a:ext cx="2231899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3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 검색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UI-3DP-00-000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 검색화면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PC-3DP-00-00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39" y="1003251"/>
            <a:ext cx="6239746" cy="470600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5056" y="893912"/>
            <a:ext cx="9444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</a:t>
            </a:r>
            <a:r>
              <a:rPr lang="ko-KR" altLang="en-US" dirty="0" err="1" smtClean="0"/>
              <a:t>약검색</a:t>
            </a:r>
            <a:r>
              <a:rPr lang="ko-KR" altLang="en-US" dirty="0" smtClean="0"/>
              <a:t> 화면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C4C08C6-8A12-B4D0-8724-C07C45E666FF}"/>
              </a:ext>
            </a:extLst>
          </p:cNvPr>
          <p:cNvSpPr/>
          <p:nvPr/>
        </p:nvSpPr>
        <p:spPr>
          <a:xfrm>
            <a:off x="4355976" y="2330976"/>
            <a:ext cx="184026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C4C08C6-8A12-B4D0-8724-C07C45E666FF}"/>
              </a:ext>
            </a:extLst>
          </p:cNvPr>
          <p:cNvSpPr/>
          <p:nvPr/>
        </p:nvSpPr>
        <p:spPr>
          <a:xfrm>
            <a:off x="5724128" y="1003251"/>
            <a:ext cx="184026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332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021113"/>
              </p:ext>
            </p:extLst>
          </p:nvPr>
        </p:nvGraphicFramePr>
        <p:xfrm>
          <a:off x="6732240" y="2659360"/>
          <a:ext cx="2306086" cy="109728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나의 복용중인 약 확인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로그아웃을 할 수 있다</a:t>
                      </a:r>
                      <a:r>
                        <a:rPr lang="en-US" altLang="ko-KR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825181"/>
              </p:ext>
            </p:extLst>
          </p:nvPr>
        </p:nvGraphicFramePr>
        <p:xfrm>
          <a:off x="6732589" y="763920"/>
          <a:ext cx="2231899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3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UI-3DP-00-000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나의 복용중인 약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PC-3DP-00-00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메인화면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916410"/>
            <a:ext cx="6230219" cy="469648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5056" y="893912"/>
            <a:ext cx="1210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</a:t>
            </a:r>
            <a:r>
              <a:rPr lang="ko-KR" altLang="en-US" dirty="0" smtClean="0"/>
              <a:t>나의 복용중인 약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C4C08C6-8A12-B4D0-8724-C07C45E666FF}"/>
              </a:ext>
            </a:extLst>
          </p:cNvPr>
          <p:cNvSpPr/>
          <p:nvPr/>
        </p:nvSpPr>
        <p:spPr>
          <a:xfrm>
            <a:off x="5652120" y="1016732"/>
            <a:ext cx="184026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954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23161</TotalTime>
  <Words>2019</Words>
  <Application>Microsoft Office PowerPoint</Application>
  <PresentationFormat>화면 슬라이드 쇼(4:3)</PresentationFormat>
  <Paragraphs>1032</Paragraphs>
  <Slides>41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51" baseType="lpstr">
      <vt:lpstr>굴림</vt:lpstr>
      <vt:lpstr>굴림체</vt:lpstr>
      <vt:lpstr>나눔고딕</vt:lpstr>
      <vt:lpstr>돋움</vt:lpstr>
      <vt:lpstr>맑은 고딕</vt:lpstr>
      <vt:lpstr>바탕체</vt:lpstr>
      <vt:lpstr>Arial</vt:lpstr>
      <vt:lpstr>Eras Medium ITC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pc</cp:lastModifiedBy>
  <cp:revision>508</cp:revision>
  <cp:lastPrinted>2016-12-02T08:26:22Z</cp:lastPrinted>
  <dcterms:created xsi:type="dcterms:W3CDTF">2013-01-15T05:34:45Z</dcterms:created>
  <dcterms:modified xsi:type="dcterms:W3CDTF">2024-06-12T09:18:21Z</dcterms:modified>
</cp:coreProperties>
</file>