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678" r:id="rId4"/>
    <p:sldId id="378" r:id="rId5"/>
    <p:sldId id="510" r:id="rId6"/>
    <p:sldId id="511" r:id="rId7"/>
    <p:sldId id="564" r:id="rId8"/>
    <p:sldId id="667" r:id="rId9"/>
    <p:sldId id="379" r:id="rId10"/>
    <p:sldId id="508" r:id="rId11"/>
    <p:sldId id="565" r:id="rId12"/>
    <p:sldId id="566" r:id="rId13"/>
    <p:sldId id="567" r:id="rId14"/>
    <p:sldId id="568" r:id="rId15"/>
    <p:sldId id="569" r:id="rId16"/>
    <p:sldId id="570" r:id="rId17"/>
    <p:sldId id="277" r:id="rId18"/>
    <p:sldId id="513" r:id="rId19"/>
    <p:sldId id="575" r:id="rId20"/>
    <p:sldId id="584" r:id="rId21"/>
    <p:sldId id="645" r:id="rId22"/>
    <p:sldId id="646" r:id="rId23"/>
    <p:sldId id="647" r:id="rId24"/>
    <p:sldId id="659" r:id="rId25"/>
    <p:sldId id="660" r:id="rId26"/>
    <p:sldId id="661" r:id="rId27"/>
    <p:sldId id="668" r:id="rId28"/>
    <p:sldId id="676" r:id="rId29"/>
    <p:sldId id="677" r:id="rId30"/>
    <p:sldId id="662" r:id="rId31"/>
    <p:sldId id="663" r:id="rId32"/>
    <p:sldId id="664" r:id="rId33"/>
    <p:sldId id="599" r:id="rId34"/>
    <p:sldId id="600" r:id="rId35"/>
    <p:sldId id="601" r:id="rId36"/>
    <p:sldId id="602" r:id="rId37"/>
    <p:sldId id="603" r:id="rId38"/>
    <p:sldId id="604" r:id="rId3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9EBE8-CFEF-47AD-B2A5-D2479F291291}">
          <p14:sldIdLst>
            <p14:sldId id="256"/>
            <p14:sldId id="257"/>
            <p14:sldId id="678"/>
          </p14:sldIdLst>
        </p14:section>
        <p14:section name="3D프린팅 공정지원 포털" id="{E22CAD3E-3771-4EA6-A216-F23463A2D4D3}">
          <p14:sldIdLst>
            <p14:sldId id="378"/>
            <p14:sldId id="510"/>
            <p14:sldId id="511"/>
            <p14:sldId id="564"/>
            <p14:sldId id="667"/>
          </p14:sldIdLst>
        </p14:section>
        <p14:section name="장비 이용 허브" id="{8B721BC3-BD9A-4221-951D-84619978E388}">
          <p14:sldIdLst>
            <p14:sldId id="379"/>
            <p14:sldId id="508"/>
            <p14:sldId id="565"/>
            <p14:sldId id="566"/>
            <p14:sldId id="567"/>
          </p14:sldIdLst>
        </p14:section>
        <p14:section name="전문가 상담" id="{86B5139B-A95A-4FFA-B902-53D60E804436}">
          <p14:sldIdLst>
            <p14:sldId id="568"/>
            <p14:sldId id="569"/>
            <p14:sldId id="570"/>
          </p14:sldIdLst>
        </p14:section>
        <p14:section name="매칭 서비스" id="{9B4FF3A4-C0E4-48D9-ADDF-4315F4AF912E}">
          <p14:sldIdLst>
            <p14:sldId id="277"/>
            <p14:sldId id="513"/>
            <p14:sldId id="575"/>
          </p14:sldIdLst>
        </p14:section>
        <p14:section name="지식 서비스" id="{C04A8903-320F-4BD6-B637-B94EB5749F2E}">
          <p14:sldIdLst>
            <p14:sldId id="584"/>
            <p14:sldId id="645"/>
            <p14:sldId id="646"/>
            <p14:sldId id="647"/>
          </p14:sldIdLst>
        </p14:section>
        <p14:section name="센터소개" id="{BBC387C7-428C-459C-AE3D-19ABD0F07B81}">
          <p14:sldIdLst>
            <p14:sldId id="659"/>
            <p14:sldId id="660"/>
            <p14:sldId id="661"/>
            <p14:sldId id="668"/>
            <p14:sldId id="676"/>
            <p14:sldId id="677"/>
          </p14:sldIdLst>
        </p14:section>
        <p14:section name="마이페이지" id="{2BF95C14-1AD1-4CC0-8408-D28E5AC8E4D5}">
          <p14:sldIdLst>
            <p14:sldId id="662"/>
            <p14:sldId id="663"/>
            <p14:sldId id="664"/>
          </p14:sldIdLst>
        </p14:section>
        <p14:section name="장비관리" id="{8787FF32-8718-4A88-96A9-C9DA80748979}">
          <p14:sldIdLst/>
        </p14:section>
        <p14:section name="회원 관리" id="{DCA6D149-38F4-42B4-BC05-ACCC42ED9D41}">
          <p14:sldIdLst/>
        </p14:section>
        <p14:section name="공지사항 관리" id="{B8A130DE-4D92-4EC8-AA8C-70A75BBB3ABE}">
          <p14:sldIdLst/>
        </p14:section>
        <p14:section name="팝업관리" id="{52D7C8A4-1739-45C6-904C-5DB29546ECDD}">
          <p14:sldIdLst/>
        </p14:section>
        <p14:section name="공정지원 APP" id="{FE11F2C3-37B3-41C6-86BF-27F6F78B9B6D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25" d="100"/>
          <a:sy n="125" d="100"/>
        </p:scale>
        <p:origin x="1194" y="-450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17726"/>
              </p:ext>
            </p:extLst>
          </p:nvPr>
        </p:nvGraphicFramePr>
        <p:xfrm>
          <a:off x="495300" y="1844824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2400" b="1" dirty="0" err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lang="ko-KR" altLang="en-US" sz="24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이용 허브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123094" y="519727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1566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0014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61325" y="2004551"/>
            <a:ext cx="2582483" cy="737360"/>
            <a:chOff x="261325" y="2004551"/>
            <a:chExt cx="2582483" cy="737360"/>
          </a:xfrm>
        </p:grpSpPr>
        <p:sp>
          <p:nvSpPr>
            <p:cNvPr id="35" name="TextBox 34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3367822" y="2004551"/>
            <a:ext cx="2582483" cy="737360"/>
            <a:chOff x="261325" y="2004551"/>
            <a:chExt cx="2582483" cy="737360"/>
          </a:xfrm>
        </p:grpSpPr>
        <p:sp>
          <p:nvSpPr>
            <p:cNvPr id="124" name="TextBox 123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27" name="포인트가 5개인 별 12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포인트가 5개인 별 12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포인트가 5개인 별 12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포인트가 5개인 별 12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포인트가 5개인 별 13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251516" y="3002624"/>
            <a:ext cx="2582483" cy="737360"/>
            <a:chOff x="261325" y="2004551"/>
            <a:chExt cx="2582483" cy="737360"/>
          </a:xfrm>
        </p:grpSpPr>
        <p:sp>
          <p:nvSpPr>
            <p:cNvPr id="133" name="TextBox 132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36" name="포인트가 5개인 별 13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포인트가 5개인 별 13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포인트가 5개인 별 13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포인트가 5개인 별 13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포인트가 5개인 별 13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3358013" y="3002624"/>
            <a:ext cx="2582483" cy="737360"/>
            <a:chOff x="261325" y="2004551"/>
            <a:chExt cx="2582483" cy="737360"/>
          </a:xfrm>
        </p:grpSpPr>
        <p:sp>
          <p:nvSpPr>
            <p:cNvPr id="142" name="TextBox 141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5" name="포인트가 5개인 별 144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포인트가 5개인 별 145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포인트가 5개인 별 146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포인트가 5개인 별 147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포인트가 5개인 별 148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261325" y="4019070"/>
            <a:ext cx="2582483" cy="737360"/>
            <a:chOff x="261325" y="2004551"/>
            <a:chExt cx="2582483" cy="737360"/>
          </a:xfrm>
        </p:grpSpPr>
        <p:sp>
          <p:nvSpPr>
            <p:cNvPr id="169" name="TextBox 168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72" name="포인트가 5개인 별 171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포인트가 5개인 별 172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포인트가 5개인 별 173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포인트가 5개인 별 174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포인트가 5개인 별 175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3367822" y="4019070"/>
            <a:ext cx="2582483" cy="737360"/>
            <a:chOff x="261325" y="2004551"/>
            <a:chExt cx="2582483" cy="737360"/>
          </a:xfrm>
        </p:grpSpPr>
        <p:sp>
          <p:nvSpPr>
            <p:cNvPr id="178" name="TextBox 177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/>
                <a:t>3D</a:t>
              </a:r>
              <a:r>
                <a:rPr lang="ko-KR" altLang="en-US" sz="1000" dirty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81" name="포인트가 5개인 별 18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포인트가 5개인 별 18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포인트가 5개인 별 18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포인트가 5개인 별 18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포인트가 5개인 별 18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5658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예약한다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예약하기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817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7365"/>
              </p:ext>
            </p:extLst>
          </p:nvPr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3707904" y="2184764"/>
            <a:ext cx="2669233" cy="1371236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01441"/>
              </p:ext>
            </p:extLst>
          </p:nvPr>
        </p:nvGraphicFramePr>
        <p:xfrm>
          <a:off x="164313" y="2205972"/>
          <a:ext cx="2736304" cy="144000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제작사양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보유기관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사용용도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618879" y="1834392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예약하기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이용안내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활용예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이용방법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장비설명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구성 및 기능</a:t>
            </a:r>
          </a:p>
        </p:txBody>
      </p:sp>
    </p:spTree>
    <p:extLst>
      <p:ext uri="{BB962C8B-B14F-4D97-AF65-F5344CB8AC3E}">
        <p14:creationId xmlns:p14="http://schemas.microsoft.com/office/powerpoint/2010/main" val="23051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040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후 예약신청을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예약신청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03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868144" y="3295449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예약신청</a:t>
            </a:r>
          </a:p>
        </p:txBody>
      </p:sp>
      <p:graphicFrame>
        <p:nvGraphicFramePr>
          <p:cNvPr id="1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4399"/>
              </p:ext>
            </p:extLst>
          </p:nvPr>
        </p:nvGraphicFramePr>
        <p:xfrm>
          <a:off x="142844" y="1513968"/>
          <a:ext cx="6494390" cy="1630688"/>
        </p:xfrm>
        <a:graphic>
          <a:graphicData uri="http://schemas.openxmlformats.org/drawingml/2006/table">
            <a:tbl>
              <a:tblPr/>
              <a:tblGrid>
                <a:gridCol w="136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010-000-0000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생산자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소속부서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90252" y="182653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0252" y="203621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252" y="2262822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0252" y="2482547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7556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90252" y="275278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0252" y="2956216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136"/>
          <p:cNvSpPr>
            <a:spLocks noChangeArrowheads="1"/>
          </p:cNvSpPr>
          <p:nvPr/>
        </p:nvSpPr>
        <p:spPr bwMode="auto">
          <a:xfrm>
            <a:off x="3128096" y="2717387"/>
            <a:ext cx="532750" cy="1785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찾기</a:t>
            </a:r>
            <a:endParaRPr lang="ko-KR" altLang="en-US" sz="9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3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장비 예약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1461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6694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신청 결과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Rectangle 65"/>
          <p:cNvSpPr/>
          <p:nvPr/>
        </p:nvSpPr>
        <p:spPr>
          <a:xfrm>
            <a:off x="755576" y="1739568"/>
            <a:ext cx="3402980" cy="20164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774" y="1752330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완료</a:t>
            </a:r>
          </a:p>
        </p:txBody>
      </p:sp>
      <p:graphicFrame>
        <p:nvGraphicFramePr>
          <p:cNvPr id="1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45369"/>
              </p:ext>
            </p:extLst>
          </p:nvPr>
        </p:nvGraphicFramePr>
        <p:xfrm>
          <a:off x="971600" y="2210737"/>
          <a:ext cx="2908895" cy="7920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예약의뢰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2016.10.12 14:44:00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모서리가 둥근 직사각형 136"/>
          <p:cNvSpPr>
            <a:spLocks noChangeArrowheads="1"/>
          </p:cNvSpPr>
          <p:nvPr/>
        </p:nvSpPr>
        <p:spPr bwMode="auto">
          <a:xfrm>
            <a:off x="2267744" y="3326631"/>
            <a:ext cx="504000" cy="144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닫기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전문가 상담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47700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상담</a:t>
            </a:r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419485" y="5546231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55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81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2016" y="2232672"/>
            <a:ext cx="1344558" cy="1282181"/>
            <a:chOff x="392016" y="2232672"/>
            <a:chExt cx="1344558" cy="1282181"/>
          </a:xfrm>
        </p:grpSpPr>
        <p:sp>
          <p:nvSpPr>
            <p:cNvPr id="35" name="TextBox 3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009803" y="2232672"/>
            <a:ext cx="1344558" cy="1282181"/>
            <a:chOff x="392016" y="2232672"/>
            <a:chExt cx="1344558" cy="1282181"/>
          </a:xfrm>
        </p:grpSpPr>
        <p:sp>
          <p:nvSpPr>
            <p:cNvPr id="68" name="TextBox 67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71" name="포인트가 5개인 별 7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포인트가 5개인 별 7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포인트가 5개인 별 7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포인트가 5개인 별 7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3663441" y="2232672"/>
            <a:ext cx="1344558" cy="1282181"/>
            <a:chOff x="392016" y="2232672"/>
            <a:chExt cx="1344558" cy="1282181"/>
          </a:xfrm>
        </p:grpSpPr>
        <p:sp>
          <p:nvSpPr>
            <p:cNvPr id="77" name="TextBox 76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0" name="포인트가 5개인 별 79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포인트가 5개인 별 80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포인트가 5개인 별 81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포인트가 5개인 별 82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포인트가 5개인 별 83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20262" y="2230494"/>
            <a:ext cx="1344558" cy="1282181"/>
            <a:chOff x="392016" y="2232672"/>
            <a:chExt cx="1344558" cy="1282181"/>
          </a:xfrm>
        </p:grpSpPr>
        <p:sp>
          <p:nvSpPr>
            <p:cNvPr id="86" name="TextBox 85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9" name="포인트가 5개인 별 88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포인트가 5개인 별 89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포인트가 5개인 별 90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포인트가 5개인 별 92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425726" y="3780847"/>
            <a:ext cx="1344558" cy="1282181"/>
            <a:chOff x="392016" y="2232672"/>
            <a:chExt cx="1344558" cy="1282181"/>
          </a:xfrm>
        </p:grpSpPr>
        <p:sp>
          <p:nvSpPr>
            <p:cNvPr id="95" name="TextBox 9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98" name="포인트가 5개인 별 97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포인트가 5개인 별 9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포인트가 5개인 별 9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포인트가 5개인 별 10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포인트가 5개인 별 10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043513" y="3780847"/>
            <a:ext cx="1344558" cy="1282181"/>
            <a:chOff x="392016" y="2232672"/>
            <a:chExt cx="1344558" cy="1282181"/>
          </a:xfrm>
        </p:grpSpPr>
        <p:sp>
          <p:nvSpPr>
            <p:cNvPr id="104" name="TextBox 103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07" name="포인트가 5개인 별 10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포인트가 5개인 별 10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포인트가 5개인 별 10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포인트가 5개인 별 10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포인트가 5개인 별 11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3697151" y="3780847"/>
            <a:ext cx="1344558" cy="1282181"/>
            <a:chOff x="392016" y="2232672"/>
            <a:chExt cx="1344558" cy="1282181"/>
          </a:xfrm>
        </p:grpSpPr>
        <p:sp>
          <p:nvSpPr>
            <p:cNvPr id="113" name="TextBox 11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16" name="포인트가 5개인 별 11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포인트가 5개인 별 11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포인트가 5개인 별 11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포인트가 5개인 별 14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포인트가 5개인 별 15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5353972" y="3778669"/>
            <a:ext cx="1344558" cy="1282181"/>
            <a:chOff x="392016" y="2232672"/>
            <a:chExt cx="1344558" cy="1282181"/>
          </a:xfrm>
        </p:grpSpPr>
        <p:sp>
          <p:nvSpPr>
            <p:cNvPr id="153" name="TextBox 15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56" name="포인트가 5개인 별 15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포인트가 5개인 별 15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포인트가 5개인 별 15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포인트가 5개인 별 15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포인트가 5개인 별 15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71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922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lang="ko-KR" altLang="en-US" sz="700" baseline="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상담신청한다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멘토상담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방문상담 버튼을 누른다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053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활용대상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예약방법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이용방법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92169" y="1910872"/>
            <a:ext cx="1541770" cy="1088244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38317"/>
              </p:ext>
            </p:extLst>
          </p:nvPr>
        </p:nvGraphicFramePr>
        <p:xfrm>
          <a:off x="2299625" y="1924392"/>
          <a:ext cx="2736304" cy="168276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모델링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스캐너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3D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프린터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후처리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공정컨설팅</a:t>
                      </a: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소속기관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주요경력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436096" y="1924392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온라인상담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포트폴리오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36"/>
          <p:cNvSpPr>
            <a:spLocks noChangeArrowheads="1"/>
          </p:cNvSpPr>
          <p:nvPr/>
        </p:nvSpPr>
        <p:spPr bwMode="auto">
          <a:xfrm>
            <a:off x="5436096" y="2532461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멘토상담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36"/>
          <p:cNvSpPr>
            <a:spLocks noChangeArrowheads="1"/>
          </p:cNvSpPr>
          <p:nvPr/>
        </p:nvSpPr>
        <p:spPr bwMode="auto">
          <a:xfrm>
            <a:off x="5436096" y="3140530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방문상담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5033337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9963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374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0785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</a:t>
            </a:r>
            <a:r>
              <a:rPr lang="ko-KR" altLang="en-US" sz="3323" dirty="0"/>
              <a:t>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338378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30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279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 선택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08828" y="1348394"/>
            <a:ext cx="3641400" cy="614131"/>
            <a:chOff x="208828" y="1268760"/>
            <a:chExt cx="3641400" cy="61413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8828" y="1268760"/>
              <a:ext cx="3641400" cy="614131"/>
              <a:chOff x="305210" y="4061004"/>
              <a:chExt cx="1812584" cy="6141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05210" y="4061004"/>
                <a:ext cx="1812584" cy="59965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5587" y="4432056"/>
                <a:ext cx="110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+mn-ea"/>
                  </a:rPr>
                  <a:t>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2229" y="4296358"/>
                <a:ext cx="1224000" cy="14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lvl="0"/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6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17888" y="4306887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>
                    <a:latin typeface="나눔고딕" pitchFamily="50" charset="-127"/>
                    <a:ea typeface="나눔고딕" pitchFamily="50" charset="-127"/>
                  </a:rPr>
                  <a:t>찾아보기</a:t>
                </a:r>
              </a:p>
            </p:txBody>
          </p:sp>
          <p:sp>
            <p:nvSpPr>
              <p:cNvPr id="47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23173" y="4486761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 err="1">
                    <a:latin typeface="나눔고딕" pitchFamily="50" charset="-127"/>
                    <a:ea typeface="나눔고딕" pitchFamily="50" charset="-127"/>
                  </a:rPr>
                  <a:t>등록히기</a:t>
                </a:r>
                <a:endParaRPr lang="ko-KR" altLang="en-US" sz="7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171" y="4459691"/>
                <a:ext cx="3089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>
                    <a:latin typeface="+mn-ea"/>
                  </a:rPr>
                  <a:t>이미지</a:t>
                </a:r>
                <a:r>
                  <a:rPr lang="en-US" altLang="ko-KR" sz="800" dirty="0">
                    <a:latin typeface="+mn-ea"/>
                  </a:rPr>
                  <a:t>.</a:t>
                </a:r>
                <a:r>
                  <a:rPr lang="en-US" altLang="ko-KR" sz="800" dirty="0" err="1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297283" y="1299199"/>
              <a:ext cx="84991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</a:rPr>
                <a:t>1. </a:t>
              </a:r>
              <a:r>
                <a:rPr lang="ko-KR" altLang="en-US" sz="800" b="1" dirty="0">
                  <a:latin typeface="+mn-ea"/>
                </a:rPr>
                <a:t>파일 업로드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1520" y="2636912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61931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2342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82753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590" y="2294413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2. </a:t>
            </a:r>
            <a:r>
              <a:rPr lang="ko-KR" altLang="en-US" sz="800" b="1" dirty="0">
                <a:latin typeface="+mn-ea"/>
              </a:rPr>
              <a:t>재질 선택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7520" y="3483967"/>
            <a:ext cx="108000" cy="10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8230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8641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69052" y="3483967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 </a:t>
            </a:r>
            <a:r>
              <a:rPr lang="en-US" sz="800" dirty="0">
                <a:latin typeface="+mn-ea"/>
              </a:rPr>
              <a:t>  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3879" y="3938055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latin typeface="+mn-ea"/>
              </a:rPr>
              <a:t>3. </a:t>
            </a:r>
            <a:r>
              <a:rPr lang="ko-KR" altLang="en-US" sz="800" b="1" dirty="0">
                <a:latin typeface="+mn-ea"/>
              </a:rPr>
              <a:t>추가 조건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99214" y="4293096"/>
            <a:ext cx="4602065" cy="1483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7149" y="42595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>
                <a:latin typeface="+mn-ea"/>
              </a:rPr>
              <a:t>검색어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4917278" y="4869160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>
                <a:latin typeface="+mn-ea"/>
                <a:ea typeface="+mn-ea"/>
              </a:rPr>
              <a:t>매칭</a:t>
            </a:r>
            <a:r>
              <a:rPr lang="ko-KR" altLang="en-US" sz="800" dirty="0">
                <a:latin typeface="+mn-ea"/>
                <a:ea typeface="+mn-ea"/>
              </a:rPr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</a:t>
            </a:r>
            <a:r>
              <a:rPr lang="ko-KR" altLang="en-US" dirty="0"/>
              <a:t> 서비스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06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결과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53017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graphicFrame>
        <p:nvGraphicFramePr>
          <p:cNvPr id="3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5371"/>
              </p:ext>
            </p:extLst>
          </p:nvPr>
        </p:nvGraphicFramePr>
        <p:xfrm>
          <a:off x="179512" y="1360310"/>
          <a:ext cx="6192688" cy="3769815"/>
        </p:xfrm>
        <a:graphic>
          <a:graphicData uri="http://schemas.openxmlformats.org/drawingml/2006/table">
            <a:tbl>
              <a:tblPr/>
              <a:tblGrid>
                <a:gridCol w="115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256152" y="141613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6152" y="1940427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6152" y="249012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6152" y="301441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6152" y="357489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6152" y="462473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152" y="409740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0277" y="171985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072" y="224451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5725" y="27833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1520" y="330802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3980" y="38737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633" y="441260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9428" y="493726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5562223" y="155131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562222" y="2075605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5562221" y="25767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5562221" y="315466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5562220" y="3710069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5562219" y="423436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AutoShape 30"/>
          <p:cNvSpPr>
            <a:spLocks noChangeArrowheads="1"/>
          </p:cNvSpPr>
          <p:nvPr/>
        </p:nvSpPr>
        <p:spPr bwMode="auto">
          <a:xfrm>
            <a:off x="5562218" y="47599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</a:t>
            </a:r>
            <a:r>
              <a:rPr lang="ko-KR" altLang="en-US" sz="1400" b="1" u="sng" dirty="0" err="1">
                <a:latin typeface="Arial" pitchFamily="34" charset="0"/>
                <a:ea typeface="굴림체" pitchFamily="49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8675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2024.04.17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조영준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지식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73111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406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S/W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2053"/>
              </p:ext>
            </p:extLst>
          </p:nvPr>
        </p:nvGraphicFramePr>
        <p:xfrm>
          <a:off x="539552" y="2269463"/>
          <a:ext cx="5616504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기능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등급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가격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시스템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URL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https://ultimaker.com/en/products/cura-software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123D Catch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Design, CAD 	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Android, </a:t>
                      </a:r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Windows Phone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www.123dapp.com/catch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Netfabb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Basic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STL Checker, STL Repair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중급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https://www.netfabb.com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Simplify3D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$149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https://www.simplify3d.com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9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SW</a:t>
            </a:r>
            <a:endParaRPr lang="ko-KR" altLang="en-US" dirty="0"/>
          </a:p>
        </p:txBody>
      </p:sp>
      <p:graphicFrame>
        <p:nvGraphicFramePr>
          <p:cNvPr id="44" name="표 104"/>
          <p:cNvGraphicFramePr>
            <a:graphicFrameLocks noGrp="1"/>
          </p:cNvGraphicFramePr>
          <p:nvPr/>
        </p:nvGraphicFramePr>
        <p:xfrm>
          <a:off x="117029" y="1722307"/>
          <a:ext cx="6543203" cy="2167400"/>
        </p:xfrm>
        <a:graphic>
          <a:graphicData uri="http://schemas.openxmlformats.org/drawingml/2006/table">
            <a:tbl>
              <a:tblPr/>
              <a:tblGrid>
                <a:gridCol w="9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제품명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시스템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URL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25971" y="1468185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▶ 제품 조회</a:t>
            </a:r>
          </a:p>
        </p:txBody>
      </p:sp>
      <p:sp>
        <p:nvSpPr>
          <p:cNvPr id="59" name="모서리가 둥근 직사각형 136"/>
          <p:cNvSpPr>
            <a:spLocks noChangeArrowheads="1"/>
          </p:cNvSpPr>
          <p:nvPr/>
        </p:nvSpPr>
        <p:spPr bwMode="auto">
          <a:xfrm>
            <a:off x="5929322" y="4000504"/>
            <a:ext cx="648000" cy="16363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목록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732240" y="2747800"/>
          <a:ext cx="2306086" cy="1691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제품을 클릭하면 해당 페이지로 이동한다</a:t>
                      </a:r>
                      <a:r>
                        <a:rPr lang="en-US" altLang="ko-KR" sz="700" spc="-1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내용이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목록으로 이동한다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711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정보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05995" y="1774459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endParaRPr lang="ko-KR" altLang="en-US" sz="800" dirty="0"/>
          </a:p>
          <a:p>
            <a:r>
              <a:rPr lang="en-US" altLang="ko-KR" sz="800" dirty="0"/>
              <a:t>Slicer, 3D Printer Host 	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5976" y="1792153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800" dirty="0" err="1"/>
              <a:t>Cura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976" y="3119973"/>
            <a:ext cx="5417093" cy="6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비고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75976" y="2774591"/>
            <a:ext cx="4396156" cy="22578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/>
            <a:r>
              <a:rPr lang="en-US" altLang="ko-KR" sz="800" dirty="0">
                <a:ea typeface="나눔고딕" pitchFamily="50" charset="-127"/>
              </a:rPr>
              <a:t>https://ultimaker.com/en/products/cura-software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5976" y="2417401"/>
            <a:ext cx="4396156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PC, Mac, Linux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05995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/>
              <a:t>Free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75976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초급</a:t>
            </a:r>
          </a:p>
        </p:txBody>
      </p:sp>
    </p:spTree>
    <p:extLst>
      <p:ext uri="{BB962C8B-B14F-4D97-AF65-F5344CB8AC3E}">
        <p14:creationId xmlns:p14="http://schemas.microsoft.com/office/powerpoint/2010/main" val="8018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3D </a:t>
            </a:r>
            <a:r>
              <a:rPr lang="ko-KR" altLang="en-US" dirty="0" err="1"/>
              <a:t>프린팅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 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4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정보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3D</a:t>
                      </a:r>
                      <a:r>
                        <a:rPr lang="ko-KR" altLang="en-US" sz="700" baseline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프린팅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428512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008" y="2037600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5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85473"/>
              </p:ext>
            </p:extLst>
          </p:nvPr>
        </p:nvGraphicFramePr>
        <p:xfrm>
          <a:off x="683568" y="2332535"/>
          <a:ext cx="5492735" cy="1878747"/>
        </p:xfrm>
        <a:graphic>
          <a:graphicData uri="http://schemas.openxmlformats.org/drawingml/2006/table">
            <a:tbl>
              <a:tblPr/>
              <a:tblGrid>
                <a:gridCol w="107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사진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조형 방식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주요 재료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소프트웨어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MINI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FDM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Z18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 PC-ABS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및 알루미늄 복합 재료를 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이용한 분말 코팅 강철</a:t>
                      </a: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7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소프트웨어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285852" y="256351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1285852" y="290403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사진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1285852" y="3286124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66" name="양쪽 모서리가 둥근 사각형 208"/>
          <p:cNvSpPr/>
          <p:nvPr/>
        </p:nvSpPr>
        <p:spPr>
          <a:xfrm>
            <a:off x="142844" y="1280963"/>
            <a:ext cx="1188000" cy="21600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3D </a:t>
            </a:r>
            <a:r>
              <a:rPr lang="ko-KR" altLang="en-US" sz="900" b="1" dirty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프린터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17734" y="1498667"/>
            <a:ext cx="6525968" cy="1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센터 소개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17629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/>
              <a:t>인사말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275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소개글을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9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8" y="1268760"/>
            <a:ext cx="5841073" cy="39604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센터 </a:t>
            </a:r>
            <a:r>
              <a:rPr lang="ko-KR" altLang="en-US" sz="800" dirty="0" err="1">
                <a:latin typeface="+mn-ea"/>
              </a:rPr>
              <a:t>소개글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1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30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오시는길을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272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9" y="1268760"/>
            <a:ext cx="3536818" cy="15841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</a:rPr>
              <a:t>지도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284984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800" dirty="0">
                <a:ea typeface="나눔고딕" pitchFamily="50" charset="-127"/>
              </a:rPr>
              <a:t>주소 </a:t>
            </a:r>
            <a:r>
              <a:rPr lang="en-US" altLang="ko-KR" sz="800" dirty="0">
                <a:ea typeface="나눔고딕" pitchFamily="50" charset="-127"/>
              </a:rPr>
              <a:t>: 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공지사항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37213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38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02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/>
        </p:nvGraphicFramePr>
        <p:xfrm>
          <a:off x="142845" y="2269463"/>
          <a:ext cx="6445379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등록자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등록일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281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내용을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리스트가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8758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상세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센터 포털입니다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162484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2016-01-01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0136" y="162157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07950" y="2060848"/>
            <a:ext cx="6464314" cy="324036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/>
              <a:t>센터 포털입니다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823173" y="121099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목록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1693101" y="1594003"/>
            <a:ext cx="1333366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약 체크</a:t>
            </a:r>
            <a:endParaRPr lang="en-US" altLang="ko-KR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134686" y="1592448"/>
            <a:ext cx="1333366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커뮤니티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54421" y="1592446"/>
            <a:ext cx="1330462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통합 관리자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9585" y="908721"/>
            <a:ext cx="2712774" cy="2817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</a:p>
        </p:txBody>
      </p:sp>
      <p:cxnSp>
        <p:nvCxnSpPr>
          <p:cNvPr id="150" name="꺾인 연결선 149"/>
          <p:cNvCxnSpPr>
            <a:stCxn id="133" idx="2"/>
            <a:endCxn id="84" idx="0"/>
          </p:cNvCxnSpPr>
          <p:nvPr/>
        </p:nvCxnSpPr>
        <p:spPr>
          <a:xfrm rot="5400000">
            <a:off x="3166128" y="384157"/>
            <a:ext cx="403502" cy="20161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87697" y="1104172"/>
            <a:ext cx="401947" cy="5746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33" idx="2"/>
            <a:endCxn id="39" idx="0"/>
          </p:cNvCxnSpPr>
          <p:nvPr/>
        </p:nvCxnSpPr>
        <p:spPr>
          <a:xfrm rot="16200000" flipH="1">
            <a:off x="5327831" y="238642"/>
            <a:ext cx="401946" cy="23056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33" idx="2"/>
            <a:endCxn id="100" idx="0"/>
          </p:cNvCxnSpPr>
          <p:nvPr/>
        </p:nvCxnSpPr>
        <p:spPr>
          <a:xfrm rot="16200000" flipH="1">
            <a:off x="6063907" y="-497434"/>
            <a:ext cx="401948" cy="37778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487105" y="1592448"/>
            <a:ext cx="1333366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54420" y="2030554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약 데이터베이스 관리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54420" y="2468661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54420" y="2906767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전문가 관리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54420" y="3344873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팝업 관리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76271" y="1592447"/>
            <a:ext cx="1333366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전문가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608491" y="957983"/>
            <a:ext cx="401946" cy="86698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014952" y="1592447"/>
            <a:ext cx="1333366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1517" y="3782979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29580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마이페이지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082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수정한다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수정된 회원정보를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비밀번호변경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 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841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회원정보수정</a:t>
            </a:r>
          </a:p>
        </p:txBody>
      </p:sp>
      <p:graphicFrame>
        <p:nvGraphicFramePr>
          <p:cNvPr id="8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7787"/>
              </p:ext>
            </p:extLst>
          </p:nvPr>
        </p:nvGraphicFramePr>
        <p:xfrm>
          <a:off x="123666" y="1496784"/>
          <a:ext cx="6495729" cy="1212184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7664" y="176328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52866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23478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544785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6"/>
          <p:cNvSpPr>
            <a:spLocks noChangeArrowheads="1"/>
          </p:cNvSpPr>
          <p:nvPr/>
        </p:nvSpPr>
        <p:spPr bwMode="auto">
          <a:xfrm>
            <a:off x="2449696" y="3222620"/>
            <a:ext cx="396000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저장</a:t>
            </a:r>
          </a:p>
        </p:txBody>
      </p:sp>
      <p:sp>
        <p:nvSpPr>
          <p:cNvPr id="22" name="모서리가 둥근 직사각형 136"/>
          <p:cNvSpPr>
            <a:spLocks noChangeArrowheads="1"/>
          </p:cNvSpPr>
          <p:nvPr/>
        </p:nvSpPr>
        <p:spPr bwMode="auto">
          <a:xfrm>
            <a:off x="2987824" y="3234049"/>
            <a:ext cx="576064" cy="1346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비밀번호변경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5477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215331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994" y="363603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사용자 비밀번호변경</a:t>
            </a:r>
          </a:p>
        </p:txBody>
      </p:sp>
      <p:graphicFrame>
        <p:nvGraphicFramePr>
          <p:cNvPr id="3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4849"/>
              </p:ext>
            </p:extLst>
          </p:nvPr>
        </p:nvGraphicFramePr>
        <p:xfrm>
          <a:off x="182002" y="4005263"/>
          <a:ext cx="4680520" cy="822092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기존비밀번호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606000" y="427176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6000" y="4037147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06000" y="4457339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000" y="4654313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07898" y="4980445"/>
            <a:ext cx="822789" cy="122942"/>
            <a:chOff x="2533400" y="2469158"/>
            <a:chExt cx="822789" cy="122942"/>
          </a:xfrm>
        </p:grpSpPr>
        <p:sp>
          <p:nvSpPr>
            <p:cNvPr id="41" name="모서리가 둥근 직사각형 136"/>
            <p:cNvSpPr>
              <a:spLocks noChangeArrowheads="1"/>
            </p:cNvSpPr>
            <p:nvPr/>
          </p:nvSpPr>
          <p:spPr bwMode="auto">
            <a:xfrm>
              <a:off x="2960189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저장</a:t>
              </a:r>
            </a:p>
          </p:txBody>
        </p:sp>
        <p:sp>
          <p:nvSpPr>
            <p:cNvPr id="42" name="모서리가 둥근 직사각형 136"/>
            <p:cNvSpPr>
              <a:spLocks noChangeArrowheads="1"/>
            </p:cNvSpPr>
            <p:nvPr/>
          </p:nvSpPr>
          <p:spPr bwMode="auto">
            <a:xfrm>
              <a:off x="2533400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59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84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0621"/>
              </p:ext>
            </p:extLst>
          </p:nvPr>
        </p:nvGraphicFramePr>
        <p:xfrm>
          <a:off x="323528" y="1700808"/>
          <a:ext cx="5760640" cy="24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장비명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에약일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>
                          <a:latin typeface="굴림" pitchFamily="50" charset="-127"/>
                          <a:ea typeface="나눔고딕" panose="020D0604000000000000"/>
                        </a:rPr>
                        <a:t>예약상태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10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9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8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7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6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5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4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직사각형 127"/>
          <p:cNvSpPr>
            <a:spLocks noChangeArrowheads="1"/>
          </p:cNvSpPr>
          <p:nvPr/>
        </p:nvSpPr>
        <p:spPr bwMode="auto">
          <a:xfrm>
            <a:off x="2390084" y="5023899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</p:spTree>
    <p:extLst>
      <p:ext uri="{BB962C8B-B14F-4D97-AF65-F5344CB8AC3E}">
        <p14:creationId xmlns:p14="http://schemas.microsoft.com/office/powerpoint/2010/main" val="1109236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01795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223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메인메뉴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875936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3668024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지식서비스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4460112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공지사항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6430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561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2765861" y="2995723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4606996" y="3286326"/>
            <a:ext cx="469060" cy="402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503272" y="3264272"/>
            <a:ext cx="877601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407911" y="3443305"/>
            <a:ext cx="972962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347864" y="3292814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347864" y="3477036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2987824" y="3688502"/>
            <a:ext cx="1315710" cy="172546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</p:spTree>
    <p:extLst>
      <p:ext uri="{BB962C8B-B14F-4D97-AF65-F5344CB8AC3E}">
        <p14:creationId xmlns:p14="http://schemas.microsoft.com/office/powerpoint/2010/main" val="18396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61985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2350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92424" y="2049348"/>
          <a:ext cx="2783632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메시지를 입력한다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메시지를 확인 할 수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812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상세보기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2808312" cy="22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267744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349" y="47251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신청자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2771800" y="4509120"/>
            <a:ext cx="2232248" cy="252608"/>
          </a:xfrm>
          <a:prstGeom prst="wedgeRectCallout">
            <a:avLst>
              <a:gd name="adj1" fmla="val -53604"/>
              <a:gd name="adj2" fmla="val 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</a:p>
        </p:txBody>
      </p:sp>
      <p:sp>
        <p:nvSpPr>
          <p:cNvPr id="12" name="타원 11"/>
          <p:cNvSpPr/>
          <p:nvPr/>
        </p:nvSpPr>
        <p:spPr>
          <a:xfrm>
            <a:off x="4684204" y="4941168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206" y="53012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업체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2303748" y="5060717"/>
            <a:ext cx="2232248" cy="252608"/>
          </a:xfrm>
          <a:prstGeom prst="wedgeRectCallout">
            <a:avLst>
              <a:gd name="adj1" fmla="val 55631"/>
              <a:gd name="adj2" fmla="val 1078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/>
              <a:t>안녕하세요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03749" y="5876691"/>
            <a:ext cx="2301032" cy="2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ounded Rectangle 1250914"/>
          <p:cNvSpPr>
            <a:spLocks noChangeArrowheads="1"/>
          </p:cNvSpPr>
          <p:nvPr/>
        </p:nvSpPr>
        <p:spPr bwMode="auto">
          <a:xfrm>
            <a:off x="4655867" y="5877272"/>
            <a:ext cx="348181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전송</a:t>
            </a:r>
            <a:endParaRPr kumimoji="0" lang="en-US" altLang="ko-KR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지원 포털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54752"/>
              </p:ext>
            </p:extLst>
          </p:nvPr>
        </p:nvGraphicFramePr>
        <p:xfrm>
          <a:off x="6732240" y="2747800"/>
          <a:ext cx="2306086" cy="26365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홈화면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버튼을 누르면 홈 화면으로 가진다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등록 버튼을 누르면 약을 촬영하거나 파일을 업로드할 수 있는 화면으로 가진다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버튼을 누르면 커뮤니티 게시판을 이용할 수 있는 화면으로 넘어가진다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 버튼을 누르면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창으로 넘어가진다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설정 버튼을 누르면 설정을 변경할 수 있는 화면으로 넘어가진다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90632"/>
              </p:ext>
            </p:extLst>
          </p:nvPr>
        </p:nvGraphicFramePr>
        <p:xfrm>
          <a:off x="6732589" y="763920"/>
          <a:ext cx="2231899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91023BF-AB84-5BAC-C4AC-6F48F1E1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11" y="763920"/>
            <a:ext cx="4608512" cy="548984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4E5D102-4698-99C6-B14F-C975442FB77F}"/>
              </a:ext>
            </a:extLst>
          </p:cNvPr>
          <p:cNvSpPr/>
          <p:nvPr/>
        </p:nvSpPr>
        <p:spPr>
          <a:xfrm>
            <a:off x="1835696" y="558924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5253AD-C5B8-3B75-7C21-418547B44011}"/>
              </a:ext>
            </a:extLst>
          </p:cNvPr>
          <p:cNvSpPr/>
          <p:nvPr/>
        </p:nvSpPr>
        <p:spPr>
          <a:xfrm>
            <a:off x="2516584" y="558924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8BACD8-672B-6111-EDBE-4A2E54456158}"/>
              </a:ext>
            </a:extLst>
          </p:cNvPr>
          <p:cNvSpPr/>
          <p:nvPr/>
        </p:nvSpPr>
        <p:spPr>
          <a:xfrm>
            <a:off x="3340867" y="558959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BEFD34-1980-BF51-6DF6-C2E1E7A5DE66}"/>
              </a:ext>
            </a:extLst>
          </p:cNvPr>
          <p:cNvSpPr/>
          <p:nvPr/>
        </p:nvSpPr>
        <p:spPr>
          <a:xfrm>
            <a:off x="4063713" y="558924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A8C0D1-0D1A-2B7B-3BD9-C2E2AA05585E}"/>
              </a:ext>
            </a:extLst>
          </p:cNvPr>
          <p:cNvSpPr/>
          <p:nvPr/>
        </p:nvSpPr>
        <p:spPr>
          <a:xfrm>
            <a:off x="4286734" y="184482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12272"/>
              </p:ext>
            </p:extLst>
          </p:nvPr>
        </p:nvGraphicFramePr>
        <p:xfrm>
          <a:off x="6732240" y="2747800"/>
          <a:ext cx="2306086" cy="231648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Sign in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버튼을 누르면 입력한 아이디와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회원정보찾기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버튼을 누르면 아이디와 비밀번호를 찾을 수 있는 화면으로 넘어가진다 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버튼을 누르면 회원가입을 할 수 있는 화면으로 넘어가진다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841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16531" y="3865842"/>
            <a:ext cx="601744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C664CD-7820-A526-4F39-A61665C8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42" y="949798"/>
            <a:ext cx="3833854" cy="569912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0D99FDE-AF21-3B59-21C3-8C5C35785AC8}"/>
              </a:ext>
            </a:extLst>
          </p:cNvPr>
          <p:cNvSpPr/>
          <p:nvPr/>
        </p:nvSpPr>
        <p:spPr>
          <a:xfrm>
            <a:off x="1979712" y="544522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CEFFC6-6302-D516-B901-599E88D398E6}"/>
              </a:ext>
            </a:extLst>
          </p:cNvPr>
          <p:cNvSpPr/>
          <p:nvPr/>
        </p:nvSpPr>
        <p:spPr>
          <a:xfrm>
            <a:off x="1985345" y="5699768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9EF6ED-09F8-7E09-887E-D05F4CC65338}"/>
              </a:ext>
            </a:extLst>
          </p:cNvPr>
          <p:cNvSpPr/>
          <p:nvPr/>
        </p:nvSpPr>
        <p:spPr>
          <a:xfrm>
            <a:off x="4067944" y="577177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4818"/>
              </p:ext>
            </p:extLst>
          </p:nvPr>
        </p:nvGraphicFramePr>
        <p:xfrm>
          <a:off x="6732240" y="2747800"/>
          <a:ext cx="2306086" cy="24231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정보들을 입력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약관들에 동의를 하고 다음을 누르면 회원가입이 완료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회원유형중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선택하여 회원가입을 할 수 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핸드폰 번호를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인증받기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버튼을 누르면 인증번호가 전송된다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휴대폰에 전송된 인증번호를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인증확인 버튼을 누르면 인증번호가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맞을시에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인증확인이 완료된다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122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467C9F6-EC8D-B20A-0879-982DDA37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790952"/>
            <a:ext cx="3272403" cy="544522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4896E82-73B1-B2DD-B557-0576386FD7E9}"/>
              </a:ext>
            </a:extLst>
          </p:cNvPr>
          <p:cNvSpPr/>
          <p:nvPr/>
        </p:nvSpPr>
        <p:spPr>
          <a:xfrm>
            <a:off x="4460489" y="274780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B58E2-5C99-3063-1127-C81CE1DA8929}"/>
              </a:ext>
            </a:extLst>
          </p:cNvPr>
          <p:cNvSpPr/>
          <p:nvPr/>
        </p:nvSpPr>
        <p:spPr>
          <a:xfrm>
            <a:off x="4788024" y="443711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2C9A39-5A1D-F3DD-13D5-694B66A8B8F0}"/>
              </a:ext>
            </a:extLst>
          </p:cNvPr>
          <p:cNvSpPr/>
          <p:nvPr/>
        </p:nvSpPr>
        <p:spPr>
          <a:xfrm>
            <a:off x="4788024" y="407707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장비 이용 허브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22943</TotalTime>
  <Words>2484</Words>
  <Application>Microsoft Office PowerPoint</Application>
  <PresentationFormat>화면 슬라이드 쇼(4:3)</PresentationFormat>
  <Paragraphs>1162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Arial Unicode MS</vt:lpstr>
      <vt:lpstr>굴림</vt:lpstr>
      <vt:lpstr>굴림체</vt:lpstr>
      <vt:lpstr>나눔고딕</vt:lpstr>
      <vt:lpstr>돋움</vt:lpstr>
      <vt:lpstr>맑은 고딕</vt:lpstr>
      <vt:lpstr>Arial</vt:lpstr>
      <vt:lpstr>Eras Medium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315</cp:lastModifiedBy>
  <cp:revision>494</cp:revision>
  <cp:lastPrinted>2016-12-02T08:26:22Z</cp:lastPrinted>
  <dcterms:created xsi:type="dcterms:W3CDTF">2013-01-15T05:34:45Z</dcterms:created>
  <dcterms:modified xsi:type="dcterms:W3CDTF">2024-04-18T07:21:02Z</dcterms:modified>
</cp:coreProperties>
</file>