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62" r:id="rId4"/>
    <p:sldId id="264" r:id="rId5"/>
  </p:sldIdLst>
  <p:sldSz cx="12801600" cy="9601200" type="A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3665738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4276695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4887651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78">
          <p15:clr>
            <a:srgbClr val="A4A3A4"/>
          </p15:clr>
        </p15:guide>
        <p15:guide id="2" orient="horz" pos="393" userDrawn="1">
          <p15:clr>
            <a:srgbClr val="A4A3A4"/>
          </p15:clr>
        </p15:guide>
        <p15:guide id="3" orient="horz" pos="5846">
          <p15:clr>
            <a:srgbClr val="A4A3A4"/>
          </p15:clr>
        </p15:guide>
        <p15:guide id="4" orient="horz" pos="134">
          <p15:clr>
            <a:srgbClr val="A4A3A4"/>
          </p15:clr>
        </p15:guide>
        <p15:guide id="5" orient="horz" pos="5257">
          <p15:clr>
            <a:srgbClr val="A4A3A4"/>
          </p15:clr>
        </p15:guide>
        <p15:guide id="6" orient="horz" pos="781">
          <p15:clr>
            <a:srgbClr val="A4A3A4"/>
          </p15:clr>
        </p15:guide>
        <p15:guide id="7" pos="4032">
          <p15:clr>
            <a:srgbClr val="A4A3A4"/>
          </p15:clr>
        </p15:guide>
        <p15:guide id="8" pos="7816">
          <p15:clr>
            <a:srgbClr val="A4A3A4"/>
          </p15:clr>
        </p15:guide>
        <p15:guide id="9" pos="186">
          <p15:clr>
            <a:srgbClr val="A4A3A4"/>
          </p15:clr>
        </p15:guide>
        <p15:guide id="10" pos="611">
          <p15:clr>
            <a:srgbClr val="A4A3A4"/>
          </p15:clr>
        </p15:guide>
        <p15:guide id="11" pos="7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 userDrawn="1">
          <p15:clr>
            <a:srgbClr val="A4A3A4"/>
          </p15:clr>
        </p15:guide>
        <p15:guide id="2" pos="216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7553" autoAdjust="0"/>
  </p:normalViewPr>
  <p:slideViewPr>
    <p:cSldViewPr>
      <p:cViewPr varScale="1">
        <p:scale>
          <a:sx n="83" d="100"/>
          <a:sy n="83" d="100"/>
        </p:scale>
        <p:origin x="1458" y="96"/>
      </p:cViewPr>
      <p:guideLst>
        <p:guide orient="horz" pos="5578"/>
        <p:guide orient="horz" pos="393"/>
        <p:guide orient="horz" pos="5846"/>
        <p:guide orient="horz" pos="134"/>
        <p:guide orient="horz" pos="5257"/>
        <p:guide orient="horz" pos="781"/>
        <p:guide pos="4032"/>
        <p:guide pos="7816"/>
        <p:guide pos="186"/>
        <p:guide pos="611"/>
        <p:guide pos="73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72"/>
      </p:cViewPr>
      <p:guideLst>
        <p:guide orient="horz" pos="3149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CD1F5E4-9472-40E8-A3FE-848ACDC25F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803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5038" y="750888"/>
            <a:ext cx="4995862" cy="3748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458" y="4749086"/>
            <a:ext cx="5035022" cy="449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908D01D-3302-42CB-9F01-EEEC1A5C0B1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1043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600CF4-EAEC-4113-A98B-58E3F6D72046}" type="slidenum">
              <a:rPr lang="en-US" altLang="ko-KR"/>
              <a:pPr/>
              <a:t>0</a:t>
            </a:fld>
            <a:endParaRPr lang="en-US" altLang="ko-KR"/>
          </a:p>
        </p:txBody>
      </p:sp>
      <p:sp>
        <p:nvSpPr>
          <p:cNvPr id="81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238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09716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044874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 algn="ctr">
              <a:buNone/>
              <a:defRPr/>
            </a:lvl1pPr>
            <a:lvl2pPr marL="610956" indent="0" algn="ctr">
              <a:buNone/>
              <a:defRPr/>
            </a:lvl2pPr>
            <a:lvl3pPr marL="1221913" indent="0" algn="ctr">
              <a:buNone/>
              <a:defRPr/>
            </a:lvl3pPr>
            <a:lvl4pPr marL="1832869" indent="0" algn="ctr">
              <a:buNone/>
              <a:defRPr/>
            </a:lvl4pPr>
            <a:lvl5pPr marL="2443825" indent="0" algn="ctr">
              <a:buNone/>
              <a:defRPr/>
            </a:lvl5pPr>
            <a:lvl6pPr marL="3054782" indent="0" algn="ctr">
              <a:buNone/>
              <a:defRPr/>
            </a:lvl6pPr>
            <a:lvl7pPr marL="3665738" indent="0" algn="ctr">
              <a:buNone/>
              <a:defRPr/>
            </a:lvl7pPr>
            <a:lvl8pPr marL="4276695" indent="0" algn="ctr">
              <a:buNone/>
              <a:defRPr/>
            </a:lvl8pPr>
            <a:lvl9pPr marL="4887651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9122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5994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44132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9502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680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1409" y="6169661"/>
            <a:ext cx="10881360" cy="1906905"/>
          </a:xfrm>
          <a:prstGeom prst="rect">
            <a:avLst/>
          </a:prstGeom>
        </p:spPr>
        <p:txBody>
          <a:bodyPr lIns="122191" tIns="61096" rIns="122191" bIns="61096" anchor="t"/>
          <a:lstStyle>
            <a:lvl1pPr algn="l">
              <a:defRPr sz="5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11409" y="4069399"/>
            <a:ext cx="10881360" cy="2100262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2700"/>
            </a:lvl1pPr>
            <a:lvl2pPr marL="610956" indent="0">
              <a:buNone/>
              <a:defRPr sz="2400"/>
            </a:lvl2pPr>
            <a:lvl3pPr marL="1221913" indent="0">
              <a:buNone/>
              <a:defRPr sz="2100"/>
            </a:lvl3pPr>
            <a:lvl4pPr marL="1832869" indent="0">
              <a:buNone/>
              <a:defRPr sz="1900"/>
            </a:lvl4pPr>
            <a:lvl5pPr marL="2443825" indent="0">
              <a:buNone/>
              <a:defRPr sz="1900"/>
            </a:lvl5pPr>
            <a:lvl6pPr marL="3054782" indent="0">
              <a:buNone/>
              <a:defRPr sz="1900"/>
            </a:lvl6pPr>
            <a:lvl7pPr marL="3665738" indent="0">
              <a:buNone/>
              <a:defRPr sz="1900"/>
            </a:lvl7pPr>
            <a:lvl8pPr marL="4276695" indent="0">
              <a:buNone/>
              <a:defRPr sz="1900"/>
            </a:lvl8pPr>
            <a:lvl9pPr marL="4887651" indent="0">
              <a:buNone/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5184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99274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1420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092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092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03378" y="2149158"/>
            <a:ext cx="5658143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3378" y="3044825"/>
            <a:ext cx="5658143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6526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962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74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2270"/>
            <a:ext cx="4211809" cy="1626870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5754" y="382271"/>
            <a:ext cx="7155766" cy="819435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0080" y="2009141"/>
            <a:ext cx="4211809" cy="6567488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1190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9032" y="6720840"/>
            <a:ext cx="7680960" cy="793433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09032" y="857885"/>
            <a:ext cx="7680960" cy="576072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9032" y="7514273"/>
            <a:ext cx="7680960" cy="1126807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3111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Text Box 47"/>
          <p:cNvSpPr txBox="1">
            <a:spLocks noChangeArrowheads="1"/>
          </p:cNvSpPr>
          <p:nvPr userDrawn="1"/>
        </p:nvSpPr>
        <p:spPr bwMode="auto">
          <a:xfrm>
            <a:off x="6142124" y="9196706"/>
            <a:ext cx="496837" cy="32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2191" tIns="61096" rIns="122191" bIns="61096">
            <a:spAutoFit/>
          </a:bodyPr>
          <a:lstStyle/>
          <a:p>
            <a:pPr algn="ctr"/>
            <a:fld id="{0E6F9B38-398F-411D-ADD9-920CB1D1F66A}" type="slidenum">
              <a:rPr lang="en-US" altLang="ko-KR" sz="1300" smtClean="0">
                <a:latin typeface="바탕체" pitchFamily="17" charset="-127"/>
                <a:ea typeface="바탕체" pitchFamily="17" charset="-127"/>
              </a:rPr>
              <a:pPr algn="ctr"/>
              <a:t>‹#›</a:t>
            </a:fld>
            <a:endParaRPr lang="en-US" altLang="ko-KR" sz="1300" dirty="0">
              <a:latin typeface="바탕체" pitchFamily="17" charset="-127"/>
              <a:ea typeface="바탕체" pitchFamily="17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9196706"/>
            <a:ext cx="1280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610956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221913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832869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443825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58217" indent="-458217" algn="l" rtl="0" fontAlgn="base" latinLnBrk="1">
        <a:spcBef>
          <a:spcPct val="20000"/>
        </a:spcBef>
        <a:spcAft>
          <a:spcPct val="0"/>
        </a:spcAft>
        <a:buChar char="•"/>
        <a:defRPr kumimoji="1" sz="43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rtl="0" fontAlgn="base" latinLnBrk="1">
        <a:spcBef>
          <a:spcPct val="20000"/>
        </a:spcBef>
        <a:spcAft>
          <a:spcPct val="0"/>
        </a:spcAft>
        <a:buChar char="–"/>
        <a:defRPr kumimoji="1" sz="3700">
          <a:solidFill>
            <a:schemeClr val="tx1"/>
          </a:solidFill>
          <a:latin typeface="+mn-lt"/>
          <a:ea typeface="+mn-ea"/>
        </a:defRPr>
      </a:lvl2pPr>
      <a:lvl3pPr marL="1527391" indent="-305478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</a:defRPr>
      </a:lvl3pPr>
      <a:lvl4pPr marL="2138347" indent="-305478" algn="l" rtl="0" fontAlgn="base" latinLnBrk="1">
        <a:spcBef>
          <a:spcPct val="20000"/>
        </a:spcBef>
        <a:spcAft>
          <a:spcPct val="0"/>
        </a:spcAft>
        <a:buChar char="–"/>
        <a:defRPr kumimoji="1" sz="2700">
          <a:solidFill>
            <a:schemeClr val="tx1"/>
          </a:solidFill>
          <a:latin typeface="+mn-lt"/>
          <a:ea typeface="+mn-ea"/>
        </a:defRPr>
      </a:lvl4pPr>
      <a:lvl5pPr marL="2749304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5pPr>
      <a:lvl6pPr marL="3360260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6pPr>
      <a:lvl7pPr marL="3971216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7pPr>
      <a:lvl8pPr marL="4582173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8pPr>
      <a:lvl9pPr marL="5193129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Text Box 229"/>
          <p:cNvSpPr txBox="1">
            <a:spLocks noChangeArrowheads="1"/>
          </p:cNvSpPr>
          <p:nvPr/>
        </p:nvSpPr>
        <p:spPr bwMode="auto">
          <a:xfrm>
            <a:off x="2264899" y="3389243"/>
            <a:ext cx="8074855" cy="92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3040" tIns="61521" rIns="123040" bIns="61521"/>
          <a:lstStyle/>
          <a:p>
            <a:pPr algn="ctr" eaLnBrk="0" latinLnBrk="0" hangingPunct="0"/>
            <a:r>
              <a:rPr kumimoji="0" lang="ko-KR" altLang="en-US" sz="4300" b="1" dirty="0"/>
              <a:t>업무 흐름도</a:t>
            </a:r>
          </a:p>
        </p:txBody>
      </p:sp>
      <p:sp>
        <p:nvSpPr>
          <p:cNvPr id="2426" name="Rectangle 378"/>
          <p:cNvSpPr>
            <a:spLocks noChangeArrowheads="1"/>
          </p:cNvSpPr>
          <p:nvPr/>
        </p:nvSpPr>
        <p:spPr bwMode="auto">
          <a:xfrm>
            <a:off x="315937" y="4296544"/>
            <a:ext cx="12091768" cy="403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lIns="122191" tIns="61096" rIns="122191" bIns="61096" anchor="ctr"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6442" y="2221713"/>
            <a:ext cx="12091768" cy="554272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lvl="0" algn="ctr"/>
            <a:r>
              <a:rPr lang="ko-KR" altLang="en-US" sz="28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딥러닝을</a:t>
            </a:r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이용한 약 복용 알림 시스템</a:t>
            </a:r>
            <a:endParaRPr lang="ko-KR" altLang="en-US" sz="2700" b="1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5936" y="4387966"/>
            <a:ext cx="12091768" cy="56015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2700" b="1" dirty="0"/>
              <a:t>Cap-design-02</a:t>
            </a:r>
            <a:endParaRPr lang="ko-KR" altLang="en-US" sz="2700" b="1" dirty="0"/>
          </a:p>
        </p:txBody>
      </p:sp>
      <p:sp>
        <p:nvSpPr>
          <p:cNvPr id="10" name="직사각형 9"/>
          <p:cNvSpPr/>
          <p:nvPr/>
        </p:nvSpPr>
        <p:spPr>
          <a:xfrm>
            <a:off x="315937" y="8172083"/>
            <a:ext cx="12091766" cy="53888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1600" b="1" dirty="0"/>
              <a:t>Copyright © 2024 </a:t>
            </a:r>
            <a:r>
              <a:rPr lang="ko-KR" altLang="en-US" sz="1600" b="1" dirty="0"/>
              <a:t>광주대학교 컴퓨터공학과</a:t>
            </a:r>
          </a:p>
          <a:p>
            <a:pPr algn="ctr"/>
            <a:r>
              <a:rPr lang="ko-KR" altLang="en-US" sz="1100" dirty="0"/>
              <a:t>사전 승인 없이 본 내용의 전부 또는 일부에 대한 복사</a:t>
            </a:r>
            <a:r>
              <a:rPr lang="en-US" altLang="ko-KR" sz="1100" dirty="0"/>
              <a:t>, </a:t>
            </a:r>
            <a:r>
              <a:rPr lang="ko-KR" altLang="en-US" sz="1100" dirty="0"/>
              <a:t>전재</a:t>
            </a:r>
            <a:r>
              <a:rPr lang="en-US" altLang="ko-KR" sz="1100" dirty="0"/>
              <a:t>, </a:t>
            </a:r>
            <a:r>
              <a:rPr lang="ko-KR" altLang="en-US" sz="1100" dirty="0"/>
              <a:t>배포</a:t>
            </a:r>
            <a:r>
              <a:rPr lang="en-US" altLang="ko-KR" sz="1100" dirty="0"/>
              <a:t>, </a:t>
            </a:r>
            <a:r>
              <a:rPr lang="ko-KR" altLang="en-US" sz="1100" dirty="0"/>
              <a:t>사용을 금합니다</a:t>
            </a:r>
            <a:r>
              <a:rPr lang="en-US" altLang="ko-KR" sz="11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319640" y="1277938"/>
            <a:ext cx="2234125" cy="42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 anchor="ctr">
            <a:spAutoFit/>
          </a:bodyPr>
          <a:lstStyle/>
          <a:p>
            <a:pPr algn="ctr"/>
            <a:r>
              <a:rPr lang="ko-KR" altLang="en-US" sz="1900" b="1" u="sng" dirty="0"/>
              <a:t>개 정 이 </a:t>
            </a:r>
            <a:r>
              <a:rPr lang="ko-KR" altLang="en-US" sz="1900" b="1" u="sng" dirty="0" err="1"/>
              <a:t>력</a:t>
            </a:r>
            <a:endParaRPr lang="ko-KR" altLang="en-US" sz="1900" u="sng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977644"/>
              </p:ext>
            </p:extLst>
          </p:nvPr>
        </p:nvGraphicFramePr>
        <p:xfrm>
          <a:off x="726491" y="1977887"/>
          <a:ext cx="11348618" cy="5494909"/>
        </p:xfrm>
        <a:graphic>
          <a:graphicData uri="http://schemas.openxmlformats.org/drawingml/2006/table">
            <a:tbl>
              <a:tblPr/>
              <a:tblGrid>
                <a:gridCol w="102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0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1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4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7594">
                <a:tc>
                  <a:txBody>
                    <a:bodyPr/>
                    <a:lstStyle/>
                    <a:p>
                      <a:pPr marL="559435" indent="-55943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NO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버전</a:t>
                      </a:r>
                      <a:endParaRPr lang="ko-KR" sz="1500" b="1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변경일</a:t>
                      </a: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9563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사유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0579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내용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작성자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223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승인자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2024.04.03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신규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업무흐름도</a:t>
                      </a: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 최초 작성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이지용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500" b="0" i="0" u="none" strike="noStrike" kern="1200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rPr>
                        <a:t>2</a:t>
                      </a:r>
                      <a:endParaRPr lang="ko-KR" altLang="en-US" sz="1500" b="0" i="0" u="none" strike="noStrike" kern="100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굴림체" panose="020B0609000101010101" pitchFamily="49" charset="-127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0.2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2024.04.11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업무흐름도</a:t>
                      </a: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 추가 및 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이지용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500" b="0" i="0" u="none" strike="noStrike" kern="12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rPr>
                        <a:t>3</a:t>
                      </a:r>
                      <a:endParaRPr lang="ko-KR" altLang="en-US" sz="1500" b="0" i="0" u="none" strike="noStrike" kern="100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굴림체" panose="020B0609000101010101" pitchFamily="49" charset="-127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0.3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2024.04.17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업무흐름도</a:t>
                      </a: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 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이지용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4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0.4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2024.04.25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업무흐름도</a:t>
                      </a: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 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이지</a:t>
                      </a: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724354" y="7640385"/>
            <a:ext cx="11352892" cy="969771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r>
              <a:rPr lang="en-US" altLang="ko-KR" sz="1100" dirty="0"/>
              <a:t>1) </a:t>
            </a:r>
            <a:r>
              <a:rPr lang="ko-KR" altLang="ko-KR" sz="1100" dirty="0"/>
              <a:t>버전</a:t>
            </a:r>
            <a:r>
              <a:rPr lang="en-US" altLang="ko-KR" sz="1100" dirty="0"/>
              <a:t>: </a:t>
            </a:r>
            <a:r>
              <a:rPr lang="ko-KR" altLang="ko-KR" sz="1100" dirty="0"/>
              <a:t>초안은</a:t>
            </a:r>
            <a:r>
              <a:rPr lang="en-US" altLang="ko-KR" sz="1100" dirty="0"/>
              <a:t> 0.1</a:t>
            </a:r>
            <a:r>
              <a:rPr lang="ko-KR" altLang="ko-KR" sz="1100" dirty="0"/>
              <a:t>으로 표시 하고</a:t>
            </a:r>
            <a:r>
              <a:rPr lang="en-US" altLang="ko-KR" sz="1100" dirty="0"/>
              <a:t>, </a:t>
            </a:r>
            <a:r>
              <a:rPr lang="ko-KR" altLang="ko-KR" sz="1100" dirty="0"/>
              <a:t>검토 된 이후 승인을 득한 이후에는</a:t>
            </a:r>
            <a:r>
              <a:rPr lang="en-US" altLang="ko-KR" sz="1100" dirty="0"/>
              <a:t> 1.0</a:t>
            </a:r>
            <a:r>
              <a:rPr lang="ko-KR" altLang="ko-KR" sz="1100" dirty="0"/>
              <a:t>부터 시작하여 정수 단위로 변경 관리 함</a:t>
            </a:r>
            <a:r>
              <a:rPr lang="en-US" altLang="ko-KR" sz="1100" dirty="0"/>
              <a:t>, </a:t>
            </a:r>
            <a:endParaRPr lang="ko-KR" altLang="ko-KR" sz="1100" dirty="0"/>
          </a:p>
          <a:p>
            <a:r>
              <a:rPr lang="ko-KR" altLang="ko-KR" sz="1100" dirty="0"/>
              <a:t>변경 발생 시</a:t>
            </a:r>
            <a:r>
              <a:rPr lang="en-US" altLang="ko-KR" sz="1100" dirty="0"/>
              <a:t>, </a:t>
            </a:r>
            <a:r>
              <a:rPr lang="ko-KR" altLang="ko-KR" sz="1100" dirty="0"/>
              <a:t>소수점 아래 번호로 관리하고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바뀔 정도의 큰 변경이 발생하면 상위 정수를 변경 함</a:t>
            </a:r>
            <a:r>
              <a:rPr lang="en-US" altLang="ko-KR" sz="1100" dirty="0"/>
              <a:t>. </a:t>
            </a:r>
            <a:endParaRPr lang="ko-KR" altLang="ko-KR" sz="1100" dirty="0"/>
          </a:p>
          <a:p>
            <a:r>
              <a:rPr lang="en-US" altLang="ko-KR" sz="1100" dirty="0"/>
              <a:t>(</a:t>
            </a:r>
            <a:r>
              <a:rPr lang="ko-KR" altLang="ko-KR" sz="1100" dirty="0"/>
              <a:t>예</a:t>
            </a:r>
            <a:r>
              <a:rPr lang="en-US" altLang="ko-KR" sz="1100" dirty="0"/>
              <a:t>, V1.2 : 2</a:t>
            </a:r>
            <a:r>
              <a:rPr lang="ko-KR" altLang="ko-KR" sz="1100" dirty="0"/>
              <a:t>번 수정됨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변경되면</a:t>
            </a:r>
            <a:r>
              <a:rPr lang="en-US" altLang="ko-KR" sz="1100" dirty="0"/>
              <a:t> V2.0 </a:t>
            </a:r>
            <a:r>
              <a:rPr lang="ko-KR" altLang="ko-KR" sz="1100" dirty="0"/>
              <a:t>이 됨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r>
              <a:rPr lang="en-US" altLang="ko-KR" sz="1100" dirty="0"/>
              <a:t>2) </a:t>
            </a:r>
            <a:r>
              <a:rPr lang="ko-KR" altLang="ko-KR" sz="1100" dirty="0"/>
              <a:t>변경 사유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내용이 이전 문서에 대해 신규</a:t>
            </a:r>
            <a:r>
              <a:rPr lang="en-US" altLang="ko-KR" sz="1100" dirty="0"/>
              <a:t>/</a:t>
            </a:r>
            <a:r>
              <a:rPr lang="ko-KR" altLang="ko-KR" sz="1100" dirty="0"/>
              <a:t>추가</a:t>
            </a:r>
            <a:r>
              <a:rPr lang="en-US" altLang="ko-KR" sz="1100" dirty="0"/>
              <a:t>/</a:t>
            </a:r>
            <a:r>
              <a:rPr lang="ko-KR" altLang="ko-KR" sz="1100" dirty="0"/>
              <a:t>수정</a:t>
            </a:r>
            <a:r>
              <a:rPr lang="en-US" altLang="ko-KR" sz="1100" dirty="0"/>
              <a:t>/</a:t>
            </a:r>
            <a:r>
              <a:rPr lang="ko-KR" altLang="ko-KR" sz="1100" dirty="0"/>
              <a:t>삭제</a:t>
            </a:r>
            <a:r>
              <a:rPr lang="en-US" altLang="ko-KR" sz="1100" dirty="0"/>
              <a:t>/</a:t>
            </a:r>
            <a:r>
              <a:rPr lang="ko-KR" altLang="ko-KR" sz="1100" dirty="0"/>
              <a:t>검토</a:t>
            </a:r>
            <a:r>
              <a:rPr lang="en-US" altLang="ko-KR" sz="1100" dirty="0"/>
              <a:t>/</a:t>
            </a:r>
            <a:r>
              <a:rPr lang="ko-KR" altLang="ko-KR" sz="1100" dirty="0"/>
              <a:t>승인 인지 선택 기입</a:t>
            </a:r>
          </a:p>
          <a:p>
            <a:r>
              <a:rPr lang="en-US" altLang="ko-KR" sz="1100" dirty="0"/>
              <a:t>3) </a:t>
            </a:r>
            <a:r>
              <a:rPr lang="ko-KR" altLang="ko-KR" sz="1100" dirty="0"/>
              <a:t>변경 내용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내용을 자세히 기록</a:t>
            </a:r>
            <a:r>
              <a:rPr lang="en-US" altLang="ko-KR" sz="1100" dirty="0"/>
              <a:t>(</a:t>
            </a:r>
            <a:r>
              <a:rPr lang="ko-KR" altLang="ko-KR" sz="1100" dirty="0"/>
              <a:t>변경된 위치</a:t>
            </a:r>
            <a:r>
              <a:rPr lang="en-US" altLang="ko-KR" sz="1100" dirty="0"/>
              <a:t>, </a:t>
            </a:r>
            <a:r>
              <a:rPr lang="ko-KR" altLang="ko-KR" sz="1100" dirty="0"/>
              <a:t>즉 페이지 번호와 변경 내용을 기술한다</a:t>
            </a:r>
            <a:r>
              <a:rPr lang="en-US" altLang="ko-KR" sz="1100" dirty="0"/>
              <a:t>.)</a:t>
            </a:r>
            <a:endParaRPr lang="ko-KR" altLang="ko-KR" sz="1100" dirty="0"/>
          </a:p>
        </p:txBody>
      </p:sp>
      <p:graphicFrame>
        <p:nvGraphicFramePr>
          <p:cNvPr id="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041712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딥러닝을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이용한 약 복용 알림 시스템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4998" y="1280161"/>
            <a:ext cx="10737752" cy="706532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2191" tIns="61096" rIns="122191" bIns="61096" numCol="1" anchor="t" anchorCtr="0" compatLnSpc="1">
            <a:prstTxWarp prst="textNoShape">
              <a:avLst/>
            </a:prstTxWarp>
          </a:bodyPr>
          <a:lstStyle/>
          <a:p>
            <a:pPr marL="814608" indent="-814608" algn="ctr">
              <a:buNone/>
            </a:pPr>
            <a:r>
              <a:rPr lang="ko-KR" altLang="en-US" sz="1900" b="1" dirty="0"/>
              <a:t>목차</a:t>
            </a:r>
          </a:p>
          <a:p>
            <a:pPr marL="814608" indent="-814608">
              <a:buNone/>
            </a:pPr>
            <a:endParaRPr lang="ko-KR" altLang="en-US" sz="1600" b="1" dirty="0"/>
          </a:p>
          <a:p>
            <a:pPr marL="814608" indent="-814608" algn="dist">
              <a:buNone/>
            </a:pPr>
            <a:r>
              <a:rPr lang="en-US" altLang="ko-KR" sz="1500" b="1" dirty="0"/>
              <a:t>1. </a:t>
            </a:r>
            <a:r>
              <a:rPr lang="ko-KR" altLang="en-US" sz="1500" b="1" dirty="0"/>
              <a:t>업무 흐름도 </a:t>
            </a:r>
            <a:r>
              <a:rPr lang="en-US" altLang="ko-KR" sz="1500" b="1" dirty="0"/>
              <a:t>...........................................................................................3</a:t>
            </a:r>
          </a:p>
        </p:txBody>
      </p:sp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graphicFrame>
        <p:nvGraphicFramePr>
          <p:cNvPr id="4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859915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딥러닝을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이용한 약 복용 알림 시스템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12BA43A-B1F0-17BC-41FA-09E3C8C75E19}"/>
              </a:ext>
            </a:extLst>
          </p:cNvPr>
          <p:cNvSpPr/>
          <p:nvPr/>
        </p:nvSpPr>
        <p:spPr>
          <a:xfrm>
            <a:off x="7371631" y="6457093"/>
            <a:ext cx="3600400" cy="229700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graphicFrame>
        <p:nvGraphicFramePr>
          <p:cNvPr id="8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417726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딥러닝을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이용한 약 복용 알림 시스템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0" name="직사각형 239"/>
          <p:cNvSpPr/>
          <p:nvPr/>
        </p:nvSpPr>
        <p:spPr>
          <a:xfrm>
            <a:off x="683123" y="2256081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전문가 관리</a:t>
            </a:r>
          </a:p>
        </p:txBody>
      </p:sp>
      <p:sp>
        <p:nvSpPr>
          <p:cNvPr id="253" name="직사각형 252"/>
          <p:cNvSpPr/>
          <p:nvPr/>
        </p:nvSpPr>
        <p:spPr>
          <a:xfrm>
            <a:off x="468102" y="1704256"/>
            <a:ext cx="1470779" cy="2648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통합 관리자</a:t>
            </a:r>
          </a:p>
        </p:txBody>
      </p:sp>
      <p:sp>
        <p:nvSpPr>
          <p:cNvPr id="254" name="직사각형 253"/>
          <p:cNvSpPr/>
          <p:nvPr/>
        </p:nvSpPr>
        <p:spPr>
          <a:xfrm>
            <a:off x="533158" y="6060070"/>
            <a:ext cx="1457210" cy="2648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전문가</a:t>
            </a:r>
          </a:p>
        </p:txBody>
      </p:sp>
      <p:sp>
        <p:nvSpPr>
          <p:cNvPr id="256" name="직사각형 255"/>
          <p:cNvSpPr/>
          <p:nvPr/>
        </p:nvSpPr>
        <p:spPr>
          <a:xfrm>
            <a:off x="5312001" y="1726560"/>
            <a:ext cx="3753096" cy="2782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일반 사용자</a:t>
            </a:r>
          </a:p>
        </p:txBody>
      </p:sp>
      <p:sp>
        <p:nvSpPr>
          <p:cNvPr id="263" name="직사각형 262"/>
          <p:cNvSpPr/>
          <p:nvPr/>
        </p:nvSpPr>
        <p:spPr>
          <a:xfrm>
            <a:off x="683123" y="2732685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약 정보 관리</a:t>
            </a:r>
          </a:p>
        </p:txBody>
      </p:sp>
      <p:sp>
        <p:nvSpPr>
          <p:cNvPr id="301" name="직사각형 300"/>
          <p:cNvSpPr/>
          <p:nvPr/>
        </p:nvSpPr>
        <p:spPr>
          <a:xfrm>
            <a:off x="683123" y="3209289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회원 관리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213266" y="6499673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전문가 등록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213266" y="6904996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전문가 프로필 등록</a:t>
            </a:r>
          </a:p>
        </p:txBody>
      </p:sp>
      <p:cxnSp>
        <p:nvCxnSpPr>
          <p:cNvPr id="50" name="직선 화살표 연결선 9"/>
          <p:cNvCxnSpPr>
            <a:cxnSpLocks noChangeShapeType="1"/>
            <a:stCxn id="43" idx="2"/>
            <a:endCxn id="46" idx="0"/>
          </p:cNvCxnSpPr>
          <p:nvPr/>
        </p:nvCxnSpPr>
        <p:spPr bwMode="auto">
          <a:xfrm>
            <a:off x="2723386" y="6764474"/>
            <a:ext cx="0" cy="140522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" name="직사각형 90"/>
          <p:cNvSpPr/>
          <p:nvPr/>
        </p:nvSpPr>
        <p:spPr>
          <a:xfrm>
            <a:off x="5710074" y="2280011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복용중인 약 등록 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778283" y="5438872"/>
            <a:ext cx="841843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683123" y="3685895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코드 관리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683123" y="4162498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팝업 관리</a:t>
            </a:r>
          </a:p>
        </p:txBody>
      </p:sp>
      <p:cxnSp>
        <p:nvCxnSpPr>
          <p:cNvPr id="17" name="꺾인 연결선 16"/>
          <p:cNvCxnSpPr>
            <a:cxnSpLocks/>
            <a:stCxn id="46" idx="1"/>
            <a:endCxn id="240" idx="3"/>
          </p:cNvCxnSpPr>
          <p:nvPr/>
        </p:nvCxnSpPr>
        <p:spPr bwMode="auto">
          <a:xfrm rot="10800000">
            <a:off x="1703364" y="2388483"/>
            <a:ext cx="509903" cy="4648915"/>
          </a:xfrm>
          <a:prstGeom prst="bentConnector3">
            <a:avLst>
              <a:gd name="adj1" fmla="val 20112"/>
            </a:avLst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직사각형 73"/>
          <p:cNvSpPr/>
          <p:nvPr/>
        </p:nvSpPr>
        <p:spPr>
          <a:xfrm>
            <a:off x="9903055" y="2216906"/>
            <a:ext cx="1088442" cy="2632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약 복용 체크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673887" y="2219068"/>
            <a:ext cx="967273" cy="4230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약 알림 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내역 조회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9935695" y="5860011"/>
            <a:ext cx="908545" cy="4230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모든 약 복용 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완료 등록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7140730" y="2292099"/>
            <a:ext cx="1115080" cy="2616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약 복용 내역 조회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140730" y="2759492"/>
            <a:ext cx="1115080" cy="2616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날짜 및 약 검색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2E4F78-787A-49F7-A72A-4589AC8AB1CE}"/>
              </a:ext>
            </a:extLst>
          </p:cNvPr>
          <p:cNvSpPr/>
          <p:nvPr/>
        </p:nvSpPr>
        <p:spPr>
          <a:xfrm>
            <a:off x="5409163" y="2731229"/>
            <a:ext cx="1510368" cy="28675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약 촬영 </a:t>
            </a:r>
            <a:r>
              <a:rPr kumimoji="0" lang="en-US" altLang="ko-KR" sz="900" dirty="0">
                <a:solidFill>
                  <a:schemeClr val="tx1"/>
                </a:solidFill>
                <a:latin typeface="+mn-ea"/>
              </a:rPr>
              <a:t>/ </a:t>
            </a: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사진 업로드 선택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50DF70C-AC8F-40F8-B2BB-CEFC739F5A73}"/>
              </a:ext>
            </a:extLst>
          </p:cNvPr>
          <p:cNvCxnSpPr>
            <a:cxnSpLocks/>
          </p:cNvCxnSpPr>
          <p:nvPr/>
        </p:nvCxnSpPr>
        <p:spPr bwMode="auto">
          <a:xfrm>
            <a:off x="6164347" y="2536251"/>
            <a:ext cx="9534" cy="193286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BF1D572-8721-44C1-9950-02430455B271}"/>
              </a:ext>
            </a:extLst>
          </p:cNvPr>
          <p:cNvSpPr/>
          <p:nvPr/>
        </p:nvSpPr>
        <p:spPr>
          <a:xfrm>
            <a:off x="5620126" y="3195818"/>
            <a:ext cx="1088442" cy="279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약 내용 재확인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9C0FC2E-4CD6-49F6-A604-C874180433FC}"/>
              </a:ext>
            </a:extLst>
          </p:cNvPr>
          <p:cNvCxnSpPr>
            <a:cxnSpLocks/>
          </p:cNvCxnSpPr>
          <p:nvPr/>
        </p:nvCxnSpPr>
        <p:spPr bwMode="auto">
          <a:xfrm>
            <a:off x="6164347" y="3017986"/>
            <a:ext cx="0" cy="177832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DFE3EF8-73B8-4149-8900-1C298EF3861B}"/>
              </a:ext>
            </a:extLst>
          </p:cNvPr>
          <p:cNvCxnSpPr>
            <a:cxnSpLocks/>
          </p:cNvCxnSpPr>
          <p:nvPr/>
        </p:nvCxnSpPr>
        <p:spPr>
          <a:xfrm flipH="1" flipV="1">
            <a:off x="468102" y="4609213"/>
            <a:ext cx="11261290" cy="47371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EE14A3E-E0C4-4C7A-94AF-6F595F89244D}"/>
              </a:ext>
            </a:extLst>
          </p:cNvPr>
          <p:cNvCxnSpPr>
            <a:cxnSpLocks/>
          </p:cNvCxnSpPr>
          <p:nvPr/>
        </p:nvCxnSpPr>
        <p:spPr>
          <a:xfrm>
            <a:off x="4200900" y="1811195"/>
            <a:ext cx="55535" cy="7381893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903197FA-4FBB-4679-A5BE-40801621FB35}"/>
              </a:ext>
            </a:extLst>
          </p:cNvPr>
          <p:cNvGrpSpPr/>
          <p:nvPr/>
        </p:nvGrpSpPr>
        <p:grpSpPr>
          <a:xfrm>
            <a:off x="5986812" y="5409843"/>
            <a:ext cx="868729" cy="3258537"/>
            <a:chOff x="7318489" y="5673473"/>
            <a:chExt cx="868729" cy="3258537"/>
          </a:xfrm>
        </p:grpSpPr>
        <p:sp>
          <p:nvSpPr>
            <p:cNvPr id="62" name="직사각형 61"/>
            <p:cNvSpPr/>
            <p:nvPr/>
          </p:nvSpPr>
          <p:spPr>
            <a:xfrm>
              <a:off x="7318489" y="5673473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게시판 선택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09E6688-6C4E-4473-933D-E40D83524D13}"/>
                </a:ext>
              </a:extLst>
            </p:cNvPr>
            <p:cNvSpPr/>
            <p:nvPr/>
          </p:nvSpPr>
          <p:spPr>
            <a:xfrm>
              <a:off x="7345375" y="6054588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이용</a:t>
              </a:r>
            </a:p>
          </p:txBody>
        </p:sp>
        <p:cxnSp>
          <p:nvCxnSpPr>
            <p:cNvPr id="224" name="직선 화살표 연결선 223">
              <a:extLst>
                <a:ext uri="{FF2B5EF4-FFF2-40B4-BE49-F238E27FC236}">
                  <a16:creationId xmlns:a16="http://schemas.microsoft.com/office/drawing/2014/main" id="{13BBA6D1-CFF9-4F56-9505-549D4092E46A}"/>
                </a:ext>
              </a:extLst>
            </p:cNvPr>
            <p:cNvCxnSpPr>
              <a:cxnSpLocks/>
              <a:stCxn id="62" idx="2"/>
              <a:endCxn id="68" idx="0"/>
            </p:cNvCxnSpPr>
            <p:nvPr/>
          </p:nvCxnSpPr>
          <p:spPr bwMode="auto">
            <a:xfrm>
              <a:off x="7739411" y="5938274"/>
              <a:ext cx="26886" cy="116314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A3340D2-0C7C-4529-A971-17939237A54C}"/>
                </a:ext>
              </a:extLst>
            </p:cNvPr>
            <p:cNvSpPr/>
            <p:nvPr/>
          </p:nvSpPr>
          <p:spPr>
            <a:xfrm>
              <a:off x="7345375" y="6427820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등록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46BFAFC7-472C-424B-9421-D74661E39288}"/>
                </a:ext>
              </a:extLst>
            </p:cNvPr>
            <p:cNvSpPr/>
            <p:nvPr/>
          </p:nvSpPr>
          <p:spPr>
            <a:xfrm>
              <a:off x="7345375" y="6801052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수정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EA1853E-2358-485C-B1A4-56902F4DA37F}"/>
                </a:ext>
              </a:extLst>
            </p:cNvPr>
            <p:cNvSpPr/>
            <p:nvPr/>
          </p:nvSpPr>
          <p:spPr>
            <a:xfrm>
              <a:off x="7345375" y="7174284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삭제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1B86B798-F2A9-45A0-9BD7-019FB2FC5C2A}"/>
                </a:ext>
              </a:extLst>
            </p:cNvPr>
            <p:cNvSpPr/>
            <p:nvPr/>
          </p:nvSpPr>
          <p:spPr>
            <a:xfrm>
              <a:off x="7345375" y="7547516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검색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4D8DB7C-0FD3-4F3F-8CA7-64D6EF39ACF9}"/>
                </a:ext>
              </a:extLst>
            </p:cNvPr>
            <p:cNvSpPr/>
            <p:nvPr/>
          </p:nvSpPr>
          <p:spPr>
            <a:xfrm>
              <a:off x="7345375" y="7920748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댓글 작성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BC20EC0-FE4F-46D6-A7F4-2F58831CC158}"/>
                </a:ext>
              </a:extLst>
            </p:cNvPr>
            <p:cNvSpPr/>
            <p:nvPr/>
          </p:nvSpPr>
          <p:spPr>
            <a:xfrm>
              <a:off x="7345375" y="8293980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댓글 수정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BF474ABC-5556-4748-BE43-0591E454CB09}"/>
                </a:ext>
              </a:extLst>
            </p:cNvPr>
            <p:cNvSpPr/>
            <p:nvPr/>
          </p:nvSpPr>
          <p:spPr>
            <a:xfrm>
              <a:off x="7345375" y="8667209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댓글 삭제</a:t>
              </a:r>
            </a:p>
          </p:txBody>
        </p: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70B9D70-4D74-44D7-B4D7-6C4987CFD8A2}"/>
              </a:ext>
            </a:extLst>
          </p:cNvPr>
          <p:cNvSpPr/>
          <p:nvPr/>
        </p:nvSpPr>
        <p:spPr>
          <a:xfrm>
            <a:off x="4743795" y="5860011"/>
            <a:ext cx="952448" cy="33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개인</a:t>
            </a:r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전문가 선택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8A2663B-F742-471A-B8D4-98DAA3115D0E}"/>
              </a:ext>
            </a:extLst>
          </p:cNvPr>
          <p:cNvSpPr/>
          <p:nvPr/>
        </p:nvSpPr>
        <p:spPr>
          <a:xfrm>
            <a:off x="4743795" y="6355021"/>
            <a:ext cx="952448" cy="33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정보 입력</a:t>
            </a:r>
          </a:p>
        </p:txBody>
      </p: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D40C582B-A3ED-4266-AA14-03DEC03EED5C}"/>
              </a:ext>
            </a:extLst>
          </p:cNvPr>
          <p:cNvCxnSpPr>
            <a:cxnSpLocks/>
            <a:stCxn id="100" idx="1"/>
            <a:endCxn id="43" idx="0"/>
          </p:cNvCxnSpPr>
          <p:nvPr/>
        </p:nvCxnSpPr>
        <p:spPr bwMode="auto">
          <a:xfrm rot="10800000" flipV="1">
            <a:off x="2723387" y="6029347"/>
            <a:ext cx="2020409" cy="470326"/>
          </a:xfrm>
          <a:prstGeom prst="bentConnector2">
            <a:avLst/>
          </a:prstGeom>
          <a:noFill/>
          <a:ln w="3175" algn="ctr">
            <a:solidFill>
              <a:srgbClr val="4D4D4D"/>
            </a:solidFill>
            <a:prstDash val="dashDot"/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53F01088-A540-4DA5-8331-7FA25CDADDFF}"/>
              </a:ext>
            </a:extLst>
          </p:cNvPr>
          <p:cNvSpPr txBox="1"/>
          <p:nvPr/>
        </p:nvSpPr>
        <p:spPr>
          <a:xfrm>
            <a:off x="2974247" y="5808367"/>
            <a:ext cx="169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전문가 선택 시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797F609-0D55-4BC2-B1DA-5938EF2A7EE3}"/>
              </a:ext>
            </a:extLst>
          </p:cNvPr>
          <p:cNvSpPr/>
          <p:nvPr/>
        </p:nvSpPr>
        <p:spPr>
          <a:xfrm>
            <a:off x="4750521" y="6900813"/>
            <a:ext cx="952448" cy="33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로그인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AE82CE3-BBB9-43F0-B2FA-0021E4977968}"/>
              </a:ext>
            </a:extLst>
          </p:cNvPr>
          <p:cNvSpPr/>
          <p:nvPr/>
        </p:nvSpPr>
        <p:spPr>
          <a:xfrm>
            <a:off x="4720430" y="7445315"/>
            <a:ext cx="999178" cy="33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id/pw</a:t>
            </a: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 찾기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E756616-C32E-448A-BC5B-801B432657BA}"/>
              </a:ext>
            </a:extLst>
          </p:cNvPr>
          <p:cNvSpPr/>
          <p:nvPr/>
        </p:nvSpPr>
        <p:spPr>
          <a:xfrm>
            <a:off x="7140730" y="3258912"/>
            <a:ext cx="1115080" cy="2616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복용 내역 확인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E555F35-C2B6-4A1F-9B18-8801A990FC58}"/>
              </a:ext>
            </a:extLst>
          </p:cNvPr>
          <p:cNvSpPr/>
          <p:nvPr/>
        </p:nvSpPr>
        <p:spPr>
          <a:xfrm>
            <a:off x="10041619" y="2643773"/>
            <a:ext cx="811314" cy="2632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복용 알림 받기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6B500B43-E28E-495F-AEBC-78B7757905E4}"/>
              </a:ext>
            </a:extLst>
          </p:cNvPr>
          <p:cNvCxnSpPr>
            <a:cxnSpLocks/>
          </p:cNvCxnSpPr>
          <p:nvPr/>
        </p:nvCxnSpPr>
        <p:spPr bwMode="auto">
          <a:xfrm>
            <a:off x="10447276" y="2480129"/>
            <a:ext cx="0" cy="163644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125396A-3C4B-48B6-A117-4BC378DE9DA3}"/>
              </a:ext>
            </a:extLst>
          </p:cNvPr>
          <p:cNvSpPr/>
          <p:nvPr/>
        </p:nvSpPr>
        <p:spPr>
          <a:xfrm>
            <a:off x="7567760" y="6733323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설정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DAB87C9-F583-4591-BF87-AAEDE4317260}"/>
              </a:ext>
            </a:extLst>
          </p:cNvPr>
          <p:cNvSpPr/>
          <p:nvPr/>
        </p:nvSpPr>
        <p:spPr>
          <a:xfrm>
            <a:off x="7567760" y="8028938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로그아웃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F0A92BB-44E3-4C5C-A990-FD12FF838549}"/>
              </a:ext>
            </a:extLst>
          </p:cNvPr>
          <p:cNvSpPr/>
          <p:nvPr/>
        </p:nvSpPr>
        <p:spPr>
          <a:xfrm>
            <a:off x="7567759" y="7137037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 계정 정보 확인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EFBD4E3-86A6-414D-8BB7-31666A41F4BE}"/>
              </a:ext>
            </a:extLst>
          </p:cNvPr>
          <p:cNvSpPr/>
          <p:nvPr/>
        </p:nvSpPr>
        <p:spPr>
          <a:xfrm>
            <a:off x="7578150" y="7536849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알림 설정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BBFC688-7370-423D-8FE8-73D9F37CFB8A}"/>
              </a:ext>
            </a:extLst>
          </p:cNvPr>
          <p:cNvSpPr/>
          <p:nvPr/>
        </p:nvSpPr>
        <p:spPr>
          <a:xfrm>
            <a:off x="8816820" y="7547251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알림 시간 조정</a:t>
            </a:r>
          </a:p>
        </p:txBody>
      </p: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A0D02B7B-7E61-435E-8870-27536391448A}"/>
              </a:ext>
            </a:extLst>
          </p:cNvPr>
          <p:cNvCxnSpPr>
            <a:stCxn id="132" idx="3"/>
            <a:endCxn id="137" idx="1"/>
          </p:cNvCxnSpPr>
          <p:nvPr/>
        </p:nvCxnSpPr>
        <p:spPr bwMode="auto">
          <a:xfrm>
            <a:off x="8486697" y="7664969"/>
            <a:ext cx="330123" cy="10402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92EC5A6-AD93-43AA-A8D1-9D405D192DEB}"/>
              </a:ext>
            </a:extLst>
          </p:cNvPr>
          <p:cNvSpPr/>
          <p:nvPr/>
        </p:nvSpPr>
        <p:spPr>
          <a:xfrm>
            <a:off x="9867356" y="7143928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정보 수정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F1E7923-5814-4F03-8F6E-EA87EBAE8559}"/>
              </a:ext>
            </a:extLst>
          </p:cNvPr>
          <p:cNvSpPr/>
          <p:nvPr/>
        </p:nvSpPr>
        <p:spPr>
          <a:xfrm>
            <a:off x="9892061" y="7536849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비밀번호 변경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AEABAE0-016E-4875-80F6-819649175922}"/>
              </a:ext>
            </a:extLst>
          </p:cNvPr>
          <p:cNvSpPr/>
          <p:nvPr/>
        </p:nvSpPr>
        <p:spPr>
          <a:xfrm>
            <a:off x="9912723" y="7929770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질문 내역 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F7A0727-41C6-4C6F-9571-AA73D106DAB8}"/>
              </a:ext>
            </a:extLst>
          </p:cNvPr>
          <p:cNvSpPr/>
          <p:nvPr/>
        </p:nvSpPr>
        <p:spPr>
          <a:xfrm>
            <a:off x="9920026" y="8300122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댓글 내역 </a:t>
            </a:r>
          </a:p>
        </p:txBody>
      </p:sp>
      <p:cxnSp>
        <p:nvCxnSpPr>
          <p:cNvPr id="276" name="직선 화살표 연결선 275">
            <a:extLst>
              <a:ext uri="{FF2B5EF4-FFF2-40B4-BE49-F238E27FC236}">
                <a16:creationId xmlns:a16="http://schemas.microsoft.com/office/drawing/2014/main" id="{3EDAE5C6-5DF0-4845-A516-B192EEAC8535}"/>
              </a:ext>
            </a:extLst>
          </p:cNvPr>
          <p:cNvCxnSpPr>
            <a:cxnSpLocks/>
            <a:stCxn id="131" idx="3"/>
            <a:endCxn id="141" idx="1"/>
          </p:cNvCxnSpPr>
          <p:nvPr/>
        </p:nvCxnSpPr>
        <p:spPr bwMode="auto">
          <a:xfrm>
            <a:off x="8476306" y="7265157"/>
            <a:ext cx="1391050" cy="6891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59E94499-38AB-45B8-A90B-7492EB4B2805}"/>
              </a:ext>
            </a:extLst>
          </p:cNvPr>
          <p:cNvSpPr/>
          <p:nvPr/>
        </p:nvSpPr>
        <p:spPr>
          <a:xfrm>
            <a:off x="2204033" y="7300530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프로필 수정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34D9452E-DBDB-43B0-AD94-820F95A6FD8A}"/>
              </a:ext>
            </a:extLst>
          </p:cNvPr>
          <p:cNvSpPr/>
          <p:nvPr/>
        </p:nvSpPr>
        <p:spPr>
          <a:xfrm>
            <a:off x="2208942" y="7710116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프로필 삭제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8743B6-AD7F-3617-F615-0C5D7D73E0A6}"/>
              </a:ext>
            </a:extLst>
          </p:cNvPr>
          <p:cNvSpPr/>
          <p:nvPr/>
        </p:nvSpPr>
        <p:spPr>
          <a:xfrm>
            <a:off x="7528503" y="5476115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메뉴 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4C2713-938F-D154-22C6-D4B13130ABD2}"/>
              </a:ext>
            </a:extLst>
          </p:cNvPr>
          <p:cNvSpPr/>
          <p:nvPr/>
        </p:nvSpPr>
        <p:spPr>
          <a:xfrm>
            <a:off x="7519705" y="5924954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내 약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F5FD80-1265-50D2-B188-3AF3166EEC03}"/>
              </a:ext>
            </a:extLst>
          </p:cNvPr>
          <p:cNvSpPr/>
          <p:nvPr/>
        </p:nvSpPr>
        <p:spPr>
          <a:xfrm>
            <a:off x="8648485" y="5943394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복용중인 약 체크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487CBA3-EEFF-89AB-A564-43899BBD8BDA}"/>
              </a:ext>
            </a:extLst>
          </p:cNvPr>
          <p:cNvCxnSpPr>
            <a:stCxn id="13" idx="3"/>
            <a:endCxn id="16" idx="1"/>
          </p:cNvCxnSpPr>
          <p:nvPr/>
        </p:nvCxnSpPr>
        <p:spPr bwMode="auto">
          <a:xfrm>
            <a:off x="8428252" y="6053074"/>
            <a:ext cx="220233" cy="1844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E4762C9-9916-A16B-F694-4AA053FFF577}"/>
              </a:ext>
            </a:extLst>
          </p:cNvPr>
          <p:cNvCxnSpPr>
            <a:stCxn id="16" idx="3"/>
            <a:endCxn id="127" idx="1"/>
          </p:cNvCxnSpPr>
          <p:nvPr/>
        </p:nvCxnSpPr>
        <p:spPr bwMode="auto">
          <a:xfrm>
            <a:off x="9557032" y="6071514"/>
            <a:ext cx="378663" cy="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005581D-8CE5-DF25-9778-5721D6392FB8}"/>
              </a:ext>
            </a:extLst>
          </p:cNvPr>
          <p:cNvSpPr/>
          <p:nvPr/>
        </p:nvSpPr>
        <p:spPr>
          <a:xfrm>
            <a:off x="8609365" y="2783164"/>
            <a:ext cx="1115077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약 복용 내역 검색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D5BD1BC-99D2-71CD-559B-DAC075C8CC2B}"/>
              </a:ext>
            </a:extLst>
          </p:cNvPr>
          <p:cNvCxnSpPr>
            <a:cxnSpLocks/>
            <a:stCxn id="82" idx="2"/>
            <a:endCxn id="28" idx="0"/>
          </p:cNvCxnSpPr>
          <p:nvPr/>
        </p:nvCxnSpPr>
        <p:spPr bwMode="auto">
          <a:xfrm>
            <a:off x="9157524" y="2642072"/>
            <a:ext cx="9380" cy="141092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0BC82713-BE41-E714-64B4-4CA7EF14944B}"/>
              </a:ext>
            </a:extLst>
          </p:cNvPr>
          <p:cNvCxnSpPr>
            <a:cxnSpLocks/>
            <a:stCxn id="140" idx="2"/>
            <a:endCxn id="83" idx="0"/>
          </p:cNvCxnSpPr>
          <p:nvPr/>
        </p:nvCxnSpPr>
        <p:spPr bwMode="auto">
          <a:xfrm>
            <a:off x="7698270" y="2553744"/>
            <a:ext cx="0" cy="205748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2174CC9A-9D79-16AE-4E60-3BF4CA0FE192}"/>
              </a:ext>
            </a:extLst>
          </p:cNvPr>
          <p:cNvCxnSpPr>
            <a:cxnSpLocks/>
            <a:stCxn id="83" idx="2"/>
            <a:endCxn id="119" idx="0"/>
          </p:cNvCxnSpPr>
          <p:nvPr/>
        </p:nvCxnSpPr>
        <p:spPr bwMode="auto">
          <a:xfrm>
            <a:off x="7698270" y="3021137"/>
            <a:ext cx="0" cy="237775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직사각형 75"/>
          <p:cNvSpPr/>
          <p:nvPr/>
        </p:nvSpPr>
        <p:spPr>
          <a:xfrm>
            <a:off x="5312000" y="4888617"/>
            <a:ext cx="3753097" cy="27301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smtClean="0">
                <a:solidFill>
                  <a:schemeClr val="tx1"/>
                </a:solidFill>
                <a:latin typeface="+mn-ea"/>
              </a:rPr>
              <a:t>전문가</a:t>
            </a:r>
            <a:r>
              <a:rPr kumimoji="0" lang="en-US" altLang="ko-KR" sz="10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000" b="1" dirty="0" smtClean="0">
                <a:solidFill>
                  <a:schemeClr val="tx1"/>
                </a:solidFill>
                <a:latin typeface="+mn-ea"/>
              </a:rPr>
              <a:t>일반 사용자</a:t>
            </a:r>
            <a:endParaRPr kumimoji="0"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34501" y="1700538"/>
            <a:ext cx="1470779" cy="2648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/>
                </a:solidFill>
                <a:latin typeface="+mn-ea"/>
              </a:rPr>
              <a:t>WEB</a:t>
            </a:r>
            <a:endParaRPr kumimoji="0"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17218" y="6447778"/>
            <a:ext cx="1470779" cy="2648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/>
                </a:solidFill>
                <a:latin typeface="+mn-ea"/>
              </a:rPr>
              <a:t>WEB</a:t>
            </a:r>
            <a:endParaRPr kumimoji="0"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9212873" y="1726560"/>
            <a:ext cx="1486446" cy="2759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/>
                </a:solidFill>
                <a:latin typeface="+mn-ea"/>
              </a:rPr>
              <a:t>APP</a:t>
            </a:r>
            <a:endParaRPr kumimoji="0"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9211445" y="4888594"/>
            <a:ext cx="1486446" cy="2759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/>
                </a:solidFill>
                <a:latin typeface="+mn-ea"/>
              </a:rPr>
              <a:t>WEB/APP</a:t>
            </a:r>
            <a:endParaRPr kumimoji="0"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9903055" y="3070640"/>
            <a:ext cx="1088442" cy="295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약 상세정보</a:t>
            </a:r>
            <a:r>
              <a:rPr kumimoji="0" lang="en-US" altLang="ko-KR" sz="10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 </a:t>
            </a: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부작용 확인</a:t>
            </a: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755697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wrap="none" anchor="ctr"/>
      <a:lstStyle>
        <a:defPPr algn="ctr" fontAlgn="auto">
          <a:spcBef>
            <a:spcPts val="0"/>
          </a:spcBef>
          <a:spcAft>
            <a:spcPts val="0"/>
          </a:spcAft>
          <a:defRPr kumimoji="0" sz="100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175" algn="ctr">
          <a:solidFill>
            <a:srgbClr val="4D4D4D"/>
          </a:solidFill>
          <a:round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359</Words>
  <Application>Microsoft Office PowerPoint</Application>
  <PresentationFormat>A3 용지(297x420mm)</PresentationFormat>
  <Paragraphs>178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굴림체</vt:lpstr>
      <vt:lpstr>바탕체</vt:lpstr>
      <vt:lpstr>Arial</vt:lpstr>
      <vt:lpstr>Times New Roman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(주)야긴스텍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PPT표준서식(가로)</dc:title>
  <dc:creator>정용혁</dc:creator>
  <cp:keywords>PPT표준서식(가로)</cp:keywords>
  <cp:lastModifiedBy>315</cp:lastModifiedBy>
  <cp:revision>176</cp:revision>
  <cp:lastPrinted>2016-11-10T06:39:44Z</cp:lastPrinted>
  <dcterms:created xsi:type="dcterms:W3CDTF">2000-12-07T00:03:18Z</dcterms:created>
  <dcterms:modified xsi:type="dcterms:W3CDTF">2024-04-25T06:17:03Z</dcterms:modified>
</cp:coreProperties>
</file>