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sldIdLst>
    <p:sldId id="256" r:id="rId2"/>
    <p:sldId id="290" r:id="rId3"/>
    <p:sldId id="258" r:id="rId4"/>
    <p:sldId id="259" r:id="rId5"/>
    <p:sldId id="261" r:id="rId6"/>
    <p:sldId id="263" r:id="rId7"/>
    <p:sldId id="291" r:id="rId8"/>
    <p:sldId id="264" r:id="rId9"/>
    <p:sldId id="284" r:id="rId10"/>
    <p:sldId id="286" r:id="rId11"/>
    <p:sldId id="287" r:id="rId12"/>
    <p:sldId id="265" r:id="rId13"/>
    <p:sldId id="268" r:id="rId14"/>
    <p:sldId id="281" r:id="rId15"/>
    <p:sldId id="274" r:id="rId16"/>
    <p:sldId id="277" r:id="rId17"/>
    <p:sldId id="282" r:id="rId18"/>
    <p:sldId id="283" r:id="rId19"/>
    <p:sldId id="272" r:id="rId20"/>
    <p:sldId id="267" r:id="rId21"/>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13" d="100"/>
          <a:sy n="113" d="100"/>
        </p:scale>
        <p:origin x="-136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9938" name="幻灯片图像占位符 3073"/>
          <p:cNvSpPr>
            <a:spLocks noGrp="1" noRot="1" noChangeAspect="1" noChangeArrowheads="1"/>
          </p:cNvSpPr>
          <p:nvPr>
            <p:ph type="sldImg" idx="4294967295"/>
          </p:nvPr>
        </p:nvSpPr>
        <p:spPr bwMode="auto">
          <a:xfrm>
            <a:off x="1050925" y="754063"/>
            <a:ext cx="4572000" cy="3294062"/>
          </a:xfrm>
          <a:prstGeom prst="rect">
            <a:avLst/>
          </a:prstGeom>
          <a:noFill/>
          <a:ln w="9525">
            <a:noFill/>
            <a:miter lim="800000"/>
            <a:headEnd/>
            <a:tailEnd/>
          </a:ln>
        </p:spPr>
      </p:sp>
      <p:sp>
        <p:nvSpPr>
          <p:cNvPr id="3075" name="文本占位符 3074"/>
          <p:cNvSpPr>
            <a:spLocks noGrp="1" noChangeArrowheads="1"/>
          </p:cNvSpPr>
          <p:nvPr>
            <p:ph type="body" sz="quarter" idx="4294967295"/>
          </p:nvPr>
        </p:nvSpPr>
        <p:spPr bwMode="auto">
          <a:xfrm>
            <a:off x="538163" y="4387850"/>
            <a:ext cx="5780087"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6" name="页眉占位符 3075"/>
          <p:cNvSpPr>
            <a:spLocks noGrp="1"/>
          </p:cNvSpPr>
          <p:nvPr>
            <p:ph type="hdr" sz="quarter"/>
          </p:nvPr>
        </p:nvSpPr>
        <p:spPr>
          <a:xfrm>
            <a:off x="0" y="0"/>
            <a:ext cx="2973388" cy="457200"/>
          </a:xfrm>
          <a:prstGeom prst="rect">
            <a:avLst/>
          </a:prstGeom>
          <a:noFill/>
          <a:ln w="9525">
            <a:noFill/>
            <a:miter/>
          </a:ln>
        </p:spPr>
        <p:txBody>
          <a:bodyPr/>
          <a:lstStyle>
            <a:lvl1pPr>
              <a:defRPr sz="1200" noProof="1"/>
            </a:lvl1pPr>
          </a:lstStyle>
          <a:p>
            <a:pPr>
              <a:defRPr/>
            </a:pPr>
            <a:endParaRPr lang="zh-CN" altLang="en-US"/>
          </a:p>
        </p:txBody>
      </p:sp>
      <p:sp>
        <p:nvSpPr>
          <p:cNvPr id="3077" name="日期占位符 3076"/>
          <p:cNvSpPr>
            <a:spLocks noGrp="1"/>
          </p:cNvSpPr>
          <p:nvPr>
            <p:ph type="dt" idx="1"/>
          </p:nvPr>
        </p:nvSpPr>
        <p:spPr>
          <a:xfrm>
            <a:off x="3884613" y="0"/>
            <a:ext cx="2973387" cy="457200"/>
          </a:xfrm>
          <a:prstGeom prst="rect">
            <a:avLst/>
          </a:prstGeom>
          <a:noFill/>
          <a:ln w="9525">
            <a:noFill/>
            <a:miter/>
          </a:ln>
        </p:spPr>
        <p:txBody>
          <a:bodyPr/>
          <a:lstStyle>
            <a:lvl1pPr algn="r">
              <a:defRPr sz="1200" noProof="1"/>
            </a:lvl1pPr>
          </a:lstStyle>
          <a:p>
            <a:pPr>
              <a:defRPr/>
            </a:pPr>
            <a:endParaRPr lang="en-US" altLang="x-none"/>
          </a:p>
        </p:txBody>
      </p:sp>
      <p:sp>
        <p:nvSpPr>
          <p:cNvPr id="3078" name="页脚占位符 3077"/>
          <p:cNvSpPr>
            <a:spLocks noGrp="1"/>
          </p:cNvSpPr>
          <p:nvPr>
            <p:ph type="ftr" sz="quarter" idx="4"/>
          </p:nvPr>
        </p:nvSpPr>
        <p:spPr>
          <a:xfrm>
            <a:off x="0" y="8686800"/>
            <a:ext cx="2973388" cy="457200"/>
          </a:xfrm>
          <a:prstGeom prst="rect">
            <a:avLst/>
          </a:prstGeom>
          <a:noFill/>
          <a:ln w="9525">
            <a:noFill/>
            <a:miter/>
          </a:ln>
        </p:spPr>
        <p:txBody>
          <a:bodyPr/>
          <a:lstStyle>
            <a:lvl1pPr>
              <a:defRPr sz="1200" noProof="1"/>
            </a:lvl1pPr>
          </a:lstStyle>
          <a:p>
            <a:pPr>
              <a:defRPr/>
            </a:pPr>
            <a:endParaRPr lang="en-US" altLang="x-none"/>
          </a:p>
        </p:txBody>
      </p:sp>
      <p:sp>
        <p:nvSpPr>
          <p:cNvPr id="3079" name="灯片编号占位符 3078"/>
          <p:cNvSpPr>
            <a:spLocks noGrp="1"/>
          </p:cNvSpPr>
          <p:nvPr>
            <p:ph type="sldNum" sz="quarter" idx="5"/>
          </p:nvPr>
        </p:nvSpPr>
        <p:spPr>
          <a:xfrm>
            <a:off x="3884613" y="8686800"/>
            <a:ext cx="2973387" cy="45720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a:defRPr sz="1200"/>
            </a:lvl1pPr>
          </a:lstStyle>
          <a:p>
            <a:pPr>
              <a:defRPr/>
            </a:pPr>
            <a:fld id="{7AA8D554-0669-4E71-ABDC-115EFCD6EDD8}" type="slidenum">
              <a:rPr lang="zh-CN" alt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AA8D554-0669-4E71-ABDC-115EFCD6EDD8}" type="slidenum">
              <a:rPr lang="zh-CN" altLang="en-US" smtClean="0"/>
              <a:pPr>
                <a:defRPr/>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标题 2049"/>
          <p:cNvSpPr>
            <a:spLocks noGrp="1"/>
          </p:cNvSpPr>
          <p:nvPr>
            <p:ph type="ctrTitle"/>
          </p:nvPr>
        </p:nvSpPr>
        <p:spPr>
          <a:xfrm>
            <a:off x="539750" y="2276475"/>
            <a:ext cx="5327650" cy="1470025"/>
          </a:xfrm>
          <a:prstGeom prst="rect">
            <a:avLst/>
          </a:prstGeom>
          <a:noFill/>
          <a:ln w="9525">
            <a:noFill/>
            <a:miter/>
          </a:ln>
        </p:spPr>
        <p:txBody>
          <a:bodyPr/>
          <a:lstStyle>
            <a:lvl1pPr lvl="0" algn="ctr">
              <a:defRPr kern="1200"/>
            </a:lvl1pPr>
          </a:lstStyle>
          <a:p>
            <a:pPr lvl="0"/>
            <a:r>
              <a:rPr lang="zh-CN" altLang="en-US" noProof="1"/>
              <a:t>单击此处编辑母版标题样式</a:t>
            </a:r>
          </a:p>
        </p:txBody>
      </p:sp>
      <p:sp>
        <p:nvSpPr>
          <p:cNvPr id="2051" name="副标题 2050"/>
          <p:cNvSpPr>
            <a:spLocks noGrp="1"/>
          </p:cNvSpPr>
          <p:nvPr>
            <p:ph type="subTitle" idx="1"/>
          </p:nvPr>
        </p:nvSpPr>
        <p:spPr>
          <a:xfrm>
            <a:off x="539750" y="3789363"/>
            <a:ext cx="5327650" cy="792162"/>
          </a:xfrm>
          <a:prstGeom prst="rect">
            <a:avLst/>
          </a:prstGeom>
          <a:noFill/>
          <a:ln w="9525">
            <a:noFill/>
            <a:miter/>
          </a:ln>
        </p:spPr>
        <p:txBody>
          <a:bodyPr anchor="ctr"/>
          <a:lstStyle>
            <a:lvl1pPr marL="0" lvl="0" indent="0" algn="ctr">
              <a:buNone/>
              <a:defRPr kern="1200">
                <a:solidFill>
                  <a:schemeClr val="bg1"/>
                </a:solidFill>
              </a:defRPr>
            </a:lvl1pPr>
            <a:lvl2pPr marL="457200" lvl="1" indent="-457200" algn="ctr">
              <a:buNone/>
              <a:defRPr kern="1200">
                <a:solidFill>
                  <a:schemeClr val="bg1"/>
                </a:solidFill>
              </a:defRPr>
            </a:lvl2pPr>
            <a:lvl3pPr marL="914400" lvl="2" indent="-914400" algn="ctr">
              <a:buNone/>
              <a:defRPr kern="1200">
                <a:solidFill>
                  <a:schemeClr val="bg1"/>
                </a:solidFill>
              </a:defRPr>
            </a:lvl3pPr>
            <a:lvl4pPr marL="1371600" lvl="3" indent="-1371600" algn="ctr">
              <a:buNone/>
              <a:defRPr kern="1200">
                <a:solidFill>
                  <a:schemeClr val="bg1"/>
                </a:solidFill>
              </a:defRPr>
            </a:lvl4pPr>
            <a:lvl5pPr marL="1828800" lvl="4" indent="-1828800" algn="ctr">
              <a:buNone/>
              <a:defRPr kern="1200">
                <a:solidFill>
                  <a:schemeClr val="bg1"/>
                </a:solidFill>
              </a:defRPr>
            </a:lvl5pPr>
          </a:lstStyle>
          <a:p>
            <a:pPr lvl="0"/>
            <a:r>
              <a:rPr lang="zh-CN" altLang="en-US" noProof="1"/>
              <a:t>单击此处编辑母版副标题样式</a:t>
            </a:r>
          </a:p>
        </p:txBody>
      </p:sp>
      <p:sp>
        <p:nvSpPr>
          <p:cNvPr id="4" name="日期占位符 2051"/>
          <p:cNvSpPr>
            <a:spLocks noGrp="1"/>
          </p:cNvSpPr>
          <p:nvPr>
            <p:ph type="dt" sz="half" idx="10"/>
          </p:nvPr>
        </p:nvSpPr>
        <p:spPr>
          <a:xfrm>
            <a:off x="457200" y="6245225"/>
            <a:ext cx="2133600" cy="476250"/>
          </a:xfrm>
        </p:spPr>
        <p:txBody>
          <a:bodyPr/>
          <a:lstStyle>
            <a:lvl1pPr>
              <a:defRPr sz="1400"/>
            </a:lvl1pPr>
          </a:lstStyle>
          <a:p>
            <a:pPr>
              <a:defRPr/>
            </a:pPr>
            <a:endParaRPr lang="en-US" altLang="x-none"/>
          </a:p>
        </p:txBody>
      </p:sp>
      <p:sp>
        <p:nvSpPr>
          <p:cNvPr id="5" name="页脚占位符 2052"/>
          <p:cNvSpPr>
            <a:spLocks noGrp="1"/>
          </p:cNvSpPr>
          <p:nvPr>
            <p:ph type="ftr" sz="quarter" idx="11"/>
          </p:nvPr>
        </p:nvSpPr>
        <p:spPr>
          <a:xfrm>
            <a:off x="3124200" y="6245225"/>
            <a:ext cx="2895600" cy="476250"/>
          </a:xfrm>
        </p:spPr>
        <p:txBody>
          <a:bodyPr/>
          <a:lstStyle>
            <a:lvl1pPr>
              <a:defRPr sz="1400"/>
            </a:lvl1pPr>
          </a:lstStyle>
          <a:p>
            <a:pPr>
              <a:defRPr/>
            </a:pPr>
            <a:endParaRPr lang="en-US" altLang="x-none"/>
          </a:p>
        </p:txBody>
      </p:sp>
      <p:sp>
        <p:nvSpPr>
          <p:cNvPr id="6" name="灯片编号占位符 2053"/>
          <p:cNvSpPr>
            <a:spLocks noGrp="1"/>
          </p:cNvSpPr>
          <p:nvPr>
            <p:ph type="sldNum" sz="quarter" idx="12"/>
          </p:nvPr>
        </p:nvSpPr>
        <p:spPr>
          <a:xfrm>
            <a:off x="6553200" y="6245225"/>
            <a:ext cx="2133600" cy="476250"/>
          </a:xfrm>
        </p:spPr>
        <p:txBody>
          <a:bodyPr/>
          <a:lstStyle>
            <a:lvl1pPr>
              <a:defRPr/>
            </a:lvl1pPr>
          </a:lstStyle>
          <a:p>
            <a:pPr>
              <a:defRPr/>
            </a:pPr>
            <a:fld id="{EE5E9C0F-AC0A-4194-9FE6-EF32E552F5BC}" type="slidenum">
              <a:rPr lang="zh-CN" alt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39B46D-CB95-47BB-90FB-805BCD4A48C4}" type="slidenum">
              <a:rPr lang="zh-CN" altLang="en-US"/>
              <a:pPr>
                <a:defRPr/>
              </a:pPr>
              <a:t>‹#›</a:t>
            </a:fld>
            <a:endParaRPr lang="zh-CN" altLang="en-US">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2256" y="188913"/>
            <a:ext cx="2064544" cy="593725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28625" y="188913"/>
            <a:ext cx="6073948" cy="593725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788548-6894-4702-817F-C310D7D42D96}" type="slidenum">
              <a:rPr lang="zh-CN" altLang="en-US"/>
              <a:pPr>
                <a:defRPr/>
              </a:pPr>
              <a:t>‹#›</a:t>
            </a:fld>
            <a:endParaRPr lang="zh-CN" altLang="en-US">
              <a:latin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图表占位符 2"/>
          <p:cNvSpPr>
            <a:spLocks noGrp="1"/>
          </p:cNvSpPr>
          <p:nvPr>
            <p:ph type="chart" idx="1"/>
          </p:nvPr>
        </p:nvSpPr>
        <p:spPr/>
        <p:txBody>
          <a:bodyPr/>
          <a:lstStyle/>
          <a:p>
            <a:pPr lvl="0"/>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3C33B9-A6DA-4234-A935-DA71ED9CB774}" type="slidenum">
              <a:rPr lang="zh-CN" altLang="en-US"/>
              <a:pPr>
                <a:defRPr/>
              </a:pPr>
              <a:t>‹#›</a:t>
            </a:fld>
            <a:endParaRPr lang="zh-CN" altLang="en-US">
              <a:latin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ACEF30-4455-421F-B9F2-4A2ACC480BD8}" type="slidenum">
              <a:rPr lang="zh-CN" altLang="en-US"/>
              <a:pPr>
                <a:defRPr/>
              </a:pPr>
              <a:t>‹#›</a:t>
            </a:fld>
            <a:endParaRPr lang="zh-CN" altLang="en-US">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0A95352-657E-4399-BDB0-43C9CA1202E1}" type="slidenum">
              <a:rPr lang="zh-CN" altLang="en-US"/>
              <a:pPr>
                <a:defRPr/>
              </a:pPr>
              <a:t>‹#›</a:t>
            </a:fld>
            <a:endParaRPr lang="zh-CN" altLang="en-US">
              <a:latin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DC5A83-1694-443B-BDCF-C2EC71349665}" type="slidenum">
              <a:rPr lang="zh-CN" altLang="en-US"/>
              <a:pPr>
                <a:defRPr/>
              </a:pPr>
              <a:t>‹#›</a:t>
            </a:fld>
            <a:endParaRPr lang="zh-CN" altLang="en-US">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357313"/>
            <a:ext cx="4032504" cy="476885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357313"/>
            <a:ext cx="4032504" cy="476885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DBB03D4-A94A-46B9-B1F3-E325DCB8BDF4}" type="slidenum">
              <a:rPr lang="zh-CN" altLang="en-US"/>
              <a:pPr>
                <a:defRPr/>
              </a:pPr>
              <a:t>‹#›</a:t>
            </a:fld>
            <a:endParaRPr lang="zh-CN" altLang="en-US">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D52B1D9-CC5E-44C5-A212-8E662FC9B268}" type="slidenum">
              <a:rPr lang="zh-CN" altLang="en-US"/>
              <a:pPr>
                <a:defRPr/>
              </a:pPr>
              <a:t>‹#›</a:t>
            </a:fld>
            <a:endParaRPr lang="zh-CN" altLang="en-US">
              <a:latin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1F15D97-907F-4B89-8E3D-A21DB777CA88}" type="slidenum">
              <a:rPr lang="zh-CN" altLang="en-US"/>
              <a:pPr>
                <a:defRPr/>
              </a:pPr>
              <a:t>‹#›</a:t>
            </a:fld>
            <a:endParaRPr lang="zh-CN" altLang="en-US">
              <a:latin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92E8B3E-0132-4307-89DD-F3F5986CC15F}" type="slidenum">
              <a:rPr lang="zh-CN" altLang="en-US"/>
              <a:pPr>
                <a:defRPr/>
              </a:pPr>
              <a:t>‹#›</a:t>
            </a:fld>
            <a:endParaRPr lang="zh-CN" altLang="en-US">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93D3D8-9A65-4975-B88B-0C7F29FDE321}" type="slidenum">
              <a:rPr lang="zh-CN" altLang="en-US"/>
              <a:pPr>
                <a:defRPr/>
              </a:pPr>
              <a:t>‹#›</a:t>
            </a:fld>
            <a:endParaRPr lang="zh-CN" altLang="en-US">
              <a:latin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3AAD114-2733-40A1-97F2-AE13F3962286}" type="slidenum">
              <a:rPr lang="zh-CN" altLang="en-US"/>
              <a:pPr>
                <a:defRPr/>
              </a:pPr>
              <a:t>‹#›</a:t>
            </a:fld>
            <a:endParaRPr lang="zh-CN" altLang="en-US">
              <a:latin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28625" y="188913"/>
            <a:ext cx="8229600" cy="654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357313"/>
            <a:ext cx="8229600" cy="4768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黑体" pitchFamily="49" charset="-122"/>
                <a:ea typeface="黑体" pitchFamily="49" charset="-122"/>
              </a:defRPr>
            </a:lvl1pPr>
          </a:lstStyle>
          <a:p>
            <a:pPr>
              <a:defRPr/>
            </a:pPr>
            <a:endParaRPr lang="zh-CN" altLang="en-US"/>
          </a:p>
        </p:txBody>
      </p:sp>
      <p:sp>
        <p:nvSpPr>
          <p:cNvPr id="1029"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黑体" pitchFamily="49" charset="-122"/>
                <a:ea typeface="黑体" pitchFamily="49" charset="-122"/>
              </a:defRPr>
            </a:lvl1pPr>
          </a:lstStyle>
          <a:p>
            <a:pPr>
              <a:defRPr/>
            </a:pPr>
            <a:endParaRPr lang="zh-CN" altLang="en-US"/>
          </a:p>
        </p:txBody>
      </p:sp>
      <p:sp>
        <p:nvSpPr>
          <p:cNvPr id="1030" name="灯片编号占位符 5"/>
          <p:cNvSpPr>
            <a:spLocks noGrp="1"/>
          </p:cNvSpPr>
          <p:nvPr>
            <p:ph type="sldNum" sz="quarter" idx="4"/>
          </p:nvPr>
        </p:nvSpPr>
        <p:spPr>
          <a:xfrm>
            <a:off x="6553200" y="6356350"/>
            <a:ext cx="230505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400">
                <a:latin typeface="黑体" pitchFamily="49" charset="-122"/>
                <a:ea typeface="黑体" pitchFamily="49" charset="-122"/>
              </a:defRPr>
            </a:lvl1pPr>
          </a:lstStyle>
          <a:p>
            <a:pPr>
              <a:defRPr/>
            </a:pPr>
            <a:fld id="{622C05F3-B4D6-4AF2-89BA-AF36CD47A95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 id="2147484078" r:id="rId12"/>
    <p:sldLayoutId id="2147484079" r:id="rId13"/>
  </p:sldLayoutIdLst>
  <p:hf sldNum="0" hdr="0" ftr="0" dt="0"/>
  <p:txStyles>
    <p:titleStyle>
      <a:lvl1pPr algn="l"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宋体" pitchFamily="2" charset="-122"/>
        </a:defRPr>
      </a:lvl2pPr>
      <a:lvl3pPr algn="l" rtl="0" eaLnBrk="0" fontAlgn="base" hangingPunct="0">
        <a:spcBef>
          <a:spcPct val="0"/>
        </a:spcBef>
        <a:spcAft>
          <a:spcPct val="0"/>
        </a:spcAft>
        <a:defRPr sz="3200">
          <a:solidFill>
            <a:schemeClr val="bg1"/>
          </a:solidFill>
          <a:latin typeface="Arial" pitchFamily="34" charset="0"/>
          <a:ea typeface="宋体" pitchFamily="2" charset="-122"/>
        </a:defRPr>
      </a:lvl3pPr>
      <a:lvl4pPr algn="l" rtl="0" eaLnBrk="0" fontAlgn="base" hangingPunct="0">
        <a:spcBef>
          <a:spcPct val="0"/>
        </a:spcBef>
        <a:spcAft>
          <a:spcPct val="0"/>
        </a:spcAft>
        <a:defRPr sz="3200">
          <a:solidFill>
            <a:schemeClr val="bg1"/>
          </a:solidFill>
          <a:latin typeface="Arial" pitchFamily="34" charset="0"/>
          <a:ea typeface="宋体" pitchFamily="2" charset="-122"/>
        </a:defRPr>
      </a:lvl4pPr>
      <a:lvl5pPr algn="l" rtl="0" eaLnBrk="0" fontAlgn="base" hangingPunct="0">
        <a:spcBef>
          <a:spcPct val="0"/>
        </a:spcBef>
        <a:spcAft>
          <a:spcPct val="0"/>
        </a:spcAft>
        <a:defRPr sz="3200">
          <a:solidFill>
            <a:schemeClr val="bg1"/>
          </a:solidFill>
          <a:latin typeface="Arial" pitchFamily="34" charset="0"/>
          <a:ea typeface="宋体" pitchFamily="2" charset="-122"/>
        </a:defRPr>
      </a:lvl5pPr>
      <a:lvl6pPr marL="457200" algn="l" rtl="0" eaLnBrk="0" fontAlgn="base" hangingPunct="0">
        <a:spcBef>
          <a:spcPct val="0"/>
        </a:spcBef>
        <a:spcAft>
          <a:spcPct val="0"/>
        </a:spcAft>
        <a:defRPr sz="3200">
          <a:solidFill>
            <a:schemeClr val="bg1"/>
          </a:solidFill>
          <a:latin typeface="Arial" pitchFamily="34" charset="0"/>
          <a:ea typeface="宋体" pitchFamily="2" charset="-122"/>
        </a:defRPr>
      </a:lvl6pPr>
      <a:lvl7pPr marL="914400" algn="l" rtl="0" eaLnBrk="0" fontAlgn="base" hangingPunct="0">
        <a:spcBef>
          <a:spcPct val="0"/>
        </a:spcBef>
        <a:spcAft>
          <a:spcPct val="0"/>
        </a:spcAft>
        <a:defRPr sz="3200">
          <a:solidFill>
            <a:schemeClr val="bg1"/>
          </a:solidFill>
          <a:latin typeface="Arial" pitchFamily="34" charset="0"/>
          <a:ea typeface="宋体" pitchFamily="2" charset="-122"/>
        </a:defRPr>
      </a:lvl7pPr>
      <a:lvl8pPr marL="1371600" algn="l" rtl="0" eaLnBrk="0" fontAlgn="base" hangingPunct="0">
        <a:spcBef>
          <a:spcPct val="0"/>
        </a:spcBef>
        <a:spcAft>
          <a:spcPct val="0"/>
        </a:spcAft>
        <a:defRPr sz="3200">
          <a:solidFill>
            <a:schemeClr val="bg1"/>
          </a:solidFill>
          <a:latin typeface="Arial" pitchFamily="34" charset="0"/>
          <a:ea typeface="宋体" pitchFamily="2" charset="-122"/>
        </a:defRPr>
      </a:lvl8pPr>
      <a:lvl9pPr marL="1828800" algn="l" rtl="0" eaLnBrk="0" fontAlgn="base" hangingPunct="0">
        <a:spcBef>
          <a:spcPct val="0"/>
        </a:spcBef>
        <a:spcAft>
          <a:spcPct val="0"/>
        </a:spcAft>
        <a:defRPr sz="3200">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16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itchFamily="34" charset="0"/>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itchFamily="34" charset="0"/>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itchFamily="34" charset="0"/>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itchFamily="34" charset="0"/>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4&#25688;&#35201;&#21644;&#30446;&#24405;.doc" TargetMode="External"/><Relationship Id="rId2" Type="http://schemas.openxmlformats.org/officeDocument/2006/relationships/hyperlink" Target="&#35770;&#25991;&#23553;&#38754;.doc" TargetMode="External"/><Relationship Id="rId1" Type="http://schemas.openxmlformats.org/officeDocument/2006/relationships/slideLayout" Target="../slideLayouts/slideLayout2.xml"/><Relationship Id="rId6" Type="http://schemas.openxmlformats.org/officeDocument/2006/relationships/hyperlink" Target="&#35774;&#35745;(&#35770;&#25991;)&#25776;&#20889;&#35268;&#33539;.doc" TargetMode="External"/><Relationship Id="rId5" Type="http://schemas.openxmlformats.org/officeDocument/2006/relationships/hyperlink" Target="&#35745;&#31639;&#26426;14142201002&#31461;&#25991;&#24428;&#35770;&#25991;&#25913;03.docx" TargetMode="External"/><Relationship Id="rId4" Type="http://schemas.openxmlformats.org/officeDocument/2006/relationships/hyperlink" Target="5&#27491;&#25991;.do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35770;&#25991;&#24037;&#20316;&#25991;&#20214;/&#26412;&#31185;&#27605;&#19994;&#35774;&#35745;&#65288;&#35770;&#25991;&#65289;&#31649;&#29702;&#26465;&#20363;.do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35774;&#35745;(&#35770;&#25991;)&#25776;&#20889;&#35268;&#33539;.doc" TargetMode="External"/><Relationship Id="rId2" Type="http://schemas.openxmlformats.org/officeDocument/2006/relationships/hyperlink" Target="&#27605;&#19994;&#35774;&#35745;&#65288;&#35770;&#25991;&#65289;&#31649;&#29702;&#26465;&#20363;.do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3&#20219;&#21153;&#20070;.doc" TargetMode="External"/><Relationship Id="rId2" Type="http://schemas.openxmlformats.org/officeDocument/2006/relationships/hyperlink" Target="2&#31435;&#39064;&#21345;.doc" TargetMode="External"/><Relationship Id="rId1" Type="http://schemas.openxmlformats.org/officeDocument/2006/relationships/slideLayout" Target="../slideLayouts/slideLayout2.xml"/><Relationship Id="rId4" Type="http://schemas.openxmlformats.org/officeDocument/2006/relationships/hyperlink" Target="&#35770;&#25991;&#23553;&#38754;.do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27605;&#19994;&#35774;&#35745;&#65288;&#35770;&#25991;&#65289;&#31649;&#29702;&#26465;&#20363;.do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27605;&#19994;&#35774;&#35745;&#65288;&#35770;&#25991;&#65289;&#20219;&#21153;&#20070;.doc" TargetMode="External"/><Relationship Id="rId2" Type="http://schemas.openxmlformats.org/officeDocument/2006/relationships/hyperlink" Target="&#27605;&#19994;&#35774;&#35745;(&#35770;&#25991;)&#31435;&#39064;&#21345;.do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27605;&#19994;&#35774;&#35745;&#65288;&#35770;&#25991;&#65289;&#20219;&#21153;&#20070;.doc" TargetMode="External"/><Relationship Id="rId2" Type="http://schemas.openxmlformats.org/officeDocument/2006/relationships/hyperlink" Target="&#27605;&#19994;&#35774;&#35745;(&#35770;&#25991;)&#31435;&#39064;&#21345;.doc"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4097"/>
          <p:cNvSpPr>
            <a:spLocks noGrp="1" noChangeArrowheads="1"/>
          </p:cNvSpPr>
          <p:nvPr>
            <p:ph type="ctrTitle"/>
          </p:nvPr>
        </p:nvSpPr>
        <p:spPr>
          <a:xfrm>
            <a:off x="3567113" y="406400"/>
            <a:ext cx="2519362" cy="1079500"/>
          </a:xfrm>
          <a:solidFill>
            <a:schemeClr val="bg1"/>
          </a:solidFill>
        </p:spPr>
        <p:txBody>
          <a:bodyPr/>
          <a:lstStyle/>
          <a:p>
            <a:r>
              <a:rPr lang="zh-CN" altLang="en-US" sz="2800" b="1" smtClean="0">
                <a:solidFill>
                  <a:schemeClr val="tx1"/>
                </a:solidFill>
                <a:latin typeface="华文细黑" pitchFamily="2" charset="-122"/>
                <a:ea typeface="楷体_GB2312" charset="-122"/>
              </a:rPr>
              <a:t>继续教育学院</a:t>
            </a:r>
          </a:p>
        </p:txBody>
      </p:sp>
      <p:sp>
        <p:nvSpPr>
          <p:cNvPr id="15363" name="副标题 4098"/>
          <p:cNvSpPr>
            <a:spLocks noGrp="1" noChangeArrowheads="1"/>
          </p:cNvSpPr>
          <p:nvPr>
            <p:ph type="subTitle" idx="1"/>
          </p:nvPr>
        </p:nvSpPr>
        <p:spPr>
          <a:xfrm>
            <a:off x="107950" y="2349500"/>
            <a:ext cx="5399088" cy="1655763"/>
          </a:xfrm>
        </p:spPr>
        <p:txBody>
          <a:bodyPr/>
          <a:lstStyle/>
          <a:p>
            <a:r>
              <a:rPr lang="zh-CN" altLang="en-US" sz="4400" b="1" smtClean="0">
                <a:latin typeface="楷体" pitchFamily="49" charset="-122"/>
                <a:ea typeface="楷体" pitchFamily="49" charset="-122"/>
              </a:rPr>
              <a:t>本科毕业设计</a:t>
            </a:r>
            <a:r>
              <a:rPr lang="en-US" altLang="zh-CN" sz="4400" b="1" smtClean="0">
                <a:latin typeface="楷体" pitchFamily="49" charset="-122"/>
                <a:ea typeface="楷体" pitchFamily="49" charset="-122"/>
              </a:rPr>
              <a:t>(</a:t>
            </a:r>
            <a:r>
              <a:rPr lang="zh-CN" altLang="en-US" sz="4400" b="1" smtClean="0">
                <a:latin typeface="楷体" pitchFamily="49" charset="-122"/>
                <a:ea typeface="楷体" pitchFamily="49" charset="-122"/>
              </a:rPr>
              <a:t>论文</a:t>
            </a:r>
            <a:r>
              <a:rPr lang="en-US" altLang="zh-CN" sz="4400" b="1" smtClean="0">
                <a:latin typeface="楷体" pitchFamily="49" charset="-122"/>
                <a:ea typeface="楷体" pitchFamily="49" charset="-122"/>
              </a:rPr>
              <a:t>)</a:t>
            </a:r>
            <a:r>
              <a:rPr lang="zh-CN" altLang="en-US" sz="4400" b="1" smtClean="0">
                <a:latin typeface="楷体" pitchFamily="49" charset="-122"/>
                <a:ea typeface="楷体" pitchFamily="49" charset="-122"/>
              </a:rPr>
              <a:t>教学环节工作指导</a:t>
            </a:r>
          </a:p>
        </p:txBody>
      </p:sp>
      <p:pic>
        <p:nvPicPr>
          <p:cNvPr id="15364" name="图片 4099" descr="title"/>
          <p:cNvPicPr>
            <a:picLocks noRot="1" noChangeAspect="1" noChangeArrowheads="1"/>
          </p:cNvPicPr>
          <p:nvPr/>
        </p:nvPicPr>
        <p:blipFill>
          <a:blip r:embed="rId2" cstate="print"/>
          <a:srcRect/>
          <a:stretch>
            <a:fillRect/>
          </a:stretch>
        </p:blipFill>
        <p:spPr bwMode="auto">
          <a:xfrm>
            <a:off x="0" y="549275"/>
            <a:ext cx="3744913" cy="904875"/>
          </a:xfrm>
          <a:prstGeom prst="rect">
            <a:avLst/>
          </a:prstGeom>
          <a:noFill/>
          <a:ln w="9525">
            <a:noFill/>
            <a:miter lim="800000"/>
            <a:headEnd/>
            <a:tailEnd/>
          </a:ln>
        </p:spPr>
      </p:pic>
      <p:pic>
        <p:nvPicPr>
          <p:cNvPr id="15365" name="图片 4100" descr="图片1"/>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5366" name="矩形 4101"/>
          <p:cNvSpPr>
            <a:spLocks noChangeArrowheads="1"/>
          </p:cNvSpPr>
          <p:nvPr/>
        </p:nvSpPr>
        <p:spPr bwMode="auto">
          <a:xfrm>
            <a:off x="900113" y="2060575"/>
            <a:ext cx="6102350" cy="2800350"/>
          </a:xfrm>
          <a:prstGeom prst="rect">
            <a:avLst/>
          </a:prstGeom>
          <a:noFill/>
          <a:ln w="9525">
            <a:noFill/>
            <a:miter lim="800000"/>
            <a:headEnd/>
            <a:tailEnd/>
          </a:ln>
        </p:spPr>
        <p:txBody>
          <a:bodyPr>
            <a:spAutoFit/>
          </a:bodyPr>
          <a:lstStyle/>
          <a:p>
            <a:pPr algn="ctr"/>
            <a:r>
              <a:rPr lang="zh-CN" altLang="en-US" sz="4800" b="1" dirty="0">
                <a:solidFill>
                  <a:schemeClr val="bg1"/>
                </a:solidFill>
                <a:ea typeface="楷体" pitchFamily="49" charset="-122"/>
              </a:rPr>
              <a:t>本科毕业设计（论文）</a:t>
            </a:r>
            <a:endParaRPr lang="en-US" sz="4800" b="1" dirty="0">
              <a:solidFill>
                <a:schemeClr val="bg1"/>
              </a:solidFill>
              <a:ea typeface="楷体" pitchFamily="49" charset="-122"/>
            </a:endParaRPr>
          </a:p>
          <a:p>
            <a:pPr algn="ctr"/>
            <a:r>
              <a:rPr lang="zh-CN" altLang="en-US" sz="4800" b="1" dirty="0">
                <a:solidFill>
                  <a:schemeClr val="bg1"/>
                </a:solidFill>
                <a:ea typeface="楷体" pitchFamily="49" charset="-122"/>
              </a:rPr>
              <a:t>教学环节工作指导</a:t>
            </a:r>
          </a:p>
          <a:p>
            <a:pPr algn="ctr"/>
            <a:endParaRPr lang="en-US" sz="4800" b="1" dirty="0">
              <a:solidFill>
                <a:schemeClr val="bg1"/>
              </a:solidFill>
              <a:ea typeface="楷体" pitchFamily="49" charset="-122"/>
            </a:endParaRPr>
          </a:p>
          <a:p>
            <a:pPr algn="ctr"/>
            <a:r>
              <a:rPr lang="en-US" altLang="zh-CN" sz="3200" b="1" dirty="0">
                <a:solidFill>
                  <a:schemeClr val="bg1"/>
                </a:solidFill>
                <a:ea typeface="楷体" pitchFamily="49" charset="-122"/>
              </a:rPr>
              <a:t>2017</a:t>
            </a:r>
            <a:r>
              <a:rPr lang="zh-CN" altLang="en-US" sz="3200" b="1" dirty="0" smtClean="0">
                <a:solidFill>
                  <a:schemeClr val="bg1"/>
                </a:solidFill>
                <a:ea typeface="楷体" pitchFamily="49" charset="-122"/>
              </a:rPr>
              <a:t>年</a:t>
            </a:r>
            <a:r>
              <a:rPr lang="en-US" altLang="zh-CN" sz="3200" b="1" dirty="0" smtClean="0">
                <a:solidFill>
                  <a:schemeClr val="bg1"/>
                </a:solidFill>
                <a:ea typeface="楷体" pitchFamily="49" charset="-122"/>
              </a:rPr>
              <a:t>12</a:t>
            </a:r>
            <a:r>
              <a:rPr lang="zh-CN" altLang="en-US" sz="3200" b="1" dirty="0" smtClean="0">
                <a:solidFill>
                  <a:schemeClr val="bg1"/>
                </a:solidFill>
                <a:ea typeface="楷体" pitchFamily="49" charset="-122"/>
              </a:rPr>
              <a:t>月</a:t>
            </a:r>
            <a:endParaRPr lang="zh-CN" altLang="en-US" sz="3200" b="1" dirty="0">
              <a:solidFill>
                <a:schemeClr val="bg1"/>
              </a:solidFill>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16385"/>
          <p:cNvSpPr>
            <a:spLocks noGrp="1" noChangeArrowheads="1"/>
          </p:cNvSpPr>
          <p:nvPr>
            <p:ph idx="1"/>
          </p:nvPr>
        </p:nvSpPr>
        <p:spPr>
          <a:xfrm>
            <a:off x="323528" y="1052736"/>
            <a:ext cx="8496300" cy="5532437"/>
          </a:xfrm>
        </p:spPr>
        <p:txBody>
          <a:bodyPr/>
          <a:lstStyle/>
          <a:p>
            <a:pPr>
              <a:buFont typeface="Arial" pitchFamily="34" charset="0"/>
              <a:buNone/>
            </a:pPr>
            <a:r>
              <a:rPr lang="en-US" altLang="zh-CN" sz="2800" b="1" dirty="0" smtClean="0">
                <a:latin typeface="楷体" pitchFamily="49" charset="-122"/>
                <a:ea typeface="楷体" pitchFamily="49" charset="-122"/>
              </a:rPr>
              <a:t> 1. </a:t>
            </a:r>
            <a:r>
              <a:rPr lang="zh-CN" altLang="en-US" sz="2800" b="1" dirty="0" smtClean="0">
                <a:latin typeface="楷体" pitchFamily="49" charset="-122"/>
                <a:ea typeface="楷体" pitchFamily="49" charset="-122"/>
                <a:hlinkClick r:id="rId2" action="ppaction://hlinkfile"/>
              </a:rPr>
              <a:t>封面</a:t>
            </a:r>
            <a:endParaRPr lang="zh-CN" altLang="en-US" sz="2800" b="1" dirty="0" smtClean="0">
              <a:latin typeface="楷体" pitchFamily="49" charset="-122"/>
              <a:ea typeface="楷体" pitchFamily="49" charset="-122"/>
            </a:endParaRPr>
          </a:p>
          <a:p>
            <a:pPr>
              <a:lnSpc>
                <a:spcPts val="3563"/>
              </a:lnSpc>
              <a:spcBef>
                <a:spcPct val="0"/>
              </a:spcBef>
              <a:buNone/>
            </a:pPr>
            <a:r>
              <a:rPr lang="en-US" altLang="zh-CN" sz="2800" b="1" dirty="0" smtClean="0">
                <a:latin typeface="楷体" pitchFamily="49" charset="-122"/>
                <a:ea typeface="楷体" pitchFamily="49" charset="-122"/>
              </a:rPr>
              <a:t> 2. </a:t>
            </a:r>
            <a:r>
              <a:rPr lang="zh-CN" altLang="en-US" sz="2800" b="1" dirty="0" smtClean="0">
                <a:latin typeface="楷体" pitchFamily="49" charset="-122"/>
                <a:ea typeface="楷体" pitchFamily="49" charset="-122"/>
                <a:hlinkClick r:id="rId3" action="ppaction://hlinkfile"/>
              </a:rPr>
              <a:t>摘要及目录</a:t>
            </a:r>
            <a:endParaRPr lang="zh-CN" altLang="en-US" sz="2800" b="1" dirty="0" smtClean="0">
              <a:latin typeface="楷体" pitchFamily="49" charset="-122"/>
              <a:ea typeface="楷体" pitchFamily="49" charset="-122"/>
            </a:endParaRPr>
          </a:p>
          <a:p>
            <a:pPr>
              <a:lnSpc>
                <a:spcPts val="3563"/>
              </a:lnSpc>
              <a:spcBef>
                <a:spcPct val="0"/>
              </a:spcBef>
              <a:buNone/>
            </a:pPr>
            <a:r>
              <a:rPr lang="en-US" altLang="zh-CN" sz="2800" b="1" dirty="0" smtClean="0">
                <a:latin typeface="楷体" pitchFamily="49" charset="-122"/>
                <a:ea typeface="楷体" pitchFamily="49" charset="-122"/>
              </a:rPr>
              <a:t> 3.</a:t>
            </a:r>
            <a:r>
              <a:rPr lang="zh-CN" altLang="en-US" sz="2800" b="1" dirty="0" smtClean="0">
                <a:latin typeface="楷体" pitchFamily="49" charset="-122"/>
                <a:ea typeface="楷体" pitchFamily="49" charset="-122"/>
                <a:hlinkClick r:id="rId4" action="ppaction://hlinkfile"/>
              </a:rPr>
              <a:t>正文</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正文内容由绪论、主体与结论三个基本部分组成</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 </a:t>
            </a:r>
          </a:p>
          <a:p>
            <a:pPr>
              <a:lnSpc>
                <a:spcPts val="3563"/>
              </a:lnSpc>
              <a:spcBef>
                <a:spcPct val="0"/>
              </a:spcBef>
              <a:buNone/>
            </a:pPr>
            <a:r>
              <a:rPr lang="en-US" altLang="zh-CN" sz="2800" b="1" dirty="0" smtClean="0">
                <a:latin typeface="楷体" pitchFamily="49" charset="-122"/>
                <a:ea typeface="楷体" pitchFamily="49" charset="-122"/>
              </a:rPr>
              <a:t> 4.</a:t>
            </a:r>
            <a:r>
              <a:rPr lang="zh-CN" altLang="en-US" sz="2800" b="1" dirty="0" smtClean="0">
                <a:latin typeface="楷体" pitchFamily="49" charset="-122"/>
                <a:ea typeface="楷体" pitchFamily="49" charset="-122"/>
              </a:rPr>
              <a:t>参考文献</a:t>
            </a:r>
          </a:p>
          <a:p>
            <a:pPr>
              <a:lnSpc>
                <a:spcPts val="3563"/>
              </a:lnSpc>
              <a:spcBef>
                <a:spcPct val="0"/>
              </a:spcBef>
              <a:buNone/>
            </a:pPr>
            <a:r>
              <a:rPr lang="en-US" altLang="zh-CN" sz="2800" b="1" dirty="0" smtClean="0">
                <a:latin typeface="楷体" pitchFamily="49" charset="-122"/>
                <a:ea typeface="楷体" pitchFamily="49" charset="-122"/>
              </a:rPr>
              <a:t> 5.</a:t>
            </a:r>
            <a:r>
              <a:rPr lang="zh-CN" altLang="en-US" sz="2800" b="1" dirty="0" smtClean="0">
                <a:latin typeface="楷体" pitchFamily="49" charset="-122"/>
                <a:ea typeface="楷体" pitchFamily="49" charset="-122"/>
              </a:rPr>
              <a:t>附录（如图纸</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实验数据</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计算机源程序、创作图稿等）附于文本末尾</a:t>
            </a:r>
          </a:p>
          <a:p>
            <a:pPr>
              <a:lnSpc>
                <a:spcPts val="3563"/>
              </a:lnSpc>
              <a:spcBef>
                <a:spcPct val="0"/>
              </a:spcBef>
              <a:buNone/>
            </a:pPr>
            <a:r>
              <a:rPr lang="en-US" altLang="zh-CN" sz="2800" b="1" dirty="0" smtClean="0">
                <a:latin typeface="楷体" pitchFamily="49" charset="-122"/>
                <a:ea typeface="楷体" pitchFamily="49" charset="-122"/>
              </a:rPr>
              <a:t> 6.</a:t>
            </a:r>
            <a:r>
              <a:rPr lang="zh-CN" altLang="en-US" sz="2800" b="1" dirty="0" smtClean="0">
                <a:latin typeface="楷体" pitchFamily="49" charset="-122"/>
                <a:ea typeface="楷体" pitchFamily="49" charset="-122"/>
              </a:rPr>
              <a:t>附录中要</a:t>
            </a:r>
            <a:r>
              <a:rPr lang="zh-CN" altLang="en-US" sz="2800" b="1" dirty="0" smtClean="0">
                <a:solidFill>
                  <a:srgbClr val="FF0000"/>
                </a:solidFill>
                <a:latin typeface="楷体" pitchFamily="49" charset="-122"/>
                <a:ea typeface="楷体" pitchFamily="49" charset="-122"/>
              </a:rPr>
              <a:t>增加一页，简单介绍学生本人的工作单位，工作岗位，工作内容，工作经历。</a:t>
            </a:r>
            <a:endParaRPr lang="zh-CN" altLang="en-US" sz="2800" b="1" dirty="0" smtClean="0">
              <a:latin typeface="楷体" pitchFamily="49" charset="-122"/>
              <a:ea typeface="楷体" pitchFamily="49" charset="-122"/>
            </a:endParaRPr>
          </a:p>
          <a:p>
            <a:pPr>
              <a:lnSpc>
                <a:spcPts val="3563"/>
              </a:lnSpc>
              <a:spcBef>
                <a:spcPct val="0"/>
              </a:spcBef>
              <a:buFont typeface="Arial" pitchFamily="34" charset="0"/>
              <a:buNone/>
            </a:pPr>
            <a:r>
              <a:rPr lang="zh-CN" altLang="en-US" sz="2800" b="1" dirty="0" smtClean="0">
                <a:latin typeface="楷体" pitchFamily="49" charset="-122"/>
                <a:ea typeface="楷体" pitchFamily="49" charset="-122"/>
              </a:rPr>
              <a:t> </a:t>
            </a:r>
            <a:r>
              <a:rPr lang="en-US" altLang="zh-CN" sz="2800" b="1" dirty="0" smtClean="0">
                <a:latin typeface="楷体" pitchFamily="49" charset="-122"/>
                <a:ea typeface="楷体" pitchFamily="49" charset="-122"/>
              </a:rPr>
              <a:t> </a:t>
            </a:r>
            <a:endParaRPr lang="zh-CN" altLang="en-US" sz="2800" b="1" dirty="0" smtClean="0">
              <a:solidFill>
                <a:srgbClr val="FF0000"/>
              </a:solidFill>
              <a:latin typeface="楷体" pitchFamily="49" charset="-122"/>
              <a:ea typeface="楷体" pitchFamily="49" charset="-122"/>
            </a:endParaRPr>
          </a:p>
          <a:p>
            <a:pPr>
              <a:buFont typeface="Arial" pitchFamily="34" charset="0"/>
              <a:buNone/>
            </a:pPr>
            <a:r>
              <a:rPr lang="zh-CN" altLang="en-US" sz="1800" b="1" dirty="0" smtClean="0">
                <a:hlinkClick r:id="rId5" action="ppaction://hlinkfile"/>
              </a:rPr>
              <a:t>参考论文</a:t>
            </a:r>
            <a:endParaRPr lang="zh-CN" altLang="en-US" sz="1800" b="1" dirty="0" smtClean="0"/>
          </a:p>
        </p:txBody>
      </p:sp>
      <p:sp>
        <p:nvSpPr>
          <p:cNvPr id="27651" name="矩形 16386"/>
          <p:cNvSpPr>
            <a:spLocks noChangeArrowheads="1"/>
          </p:cNvSpPr>
          <p:nvPr/>
        </p:nvSpPr>
        <p:spPr bwMode="auto">
          <a:xfrm>
            <a:off x="3938588" y="3246438"/>
            <a:ext cx="450850" cy="366712"/>
          </a:xfrm>
          <a:prstGeom prst="rect">
            <a:avLst/>
          </a:prstGeom>
          <a:noFill/>
          <a:ln w="9525">
            <a:noFill/>
            <a:miter lim="800000"/>
            <a:headEnd/>
            <a:tailEnd/>
          </a:ln>
        </p:spPr>
        <p:txBody>
          <a:bodyPr wrap="none" anchor="ctr">
            <a:spAutoFit/>
          </a:bodyPr>
          <a:lstStyle/>
          <a:p>
            <a:pPr eaLnBrk="0" hangingPunct="0"/>
            <a:endParaRPr lang="zh-CN" altLang="en-US" b="1"/>
          </a:p>
        </p:txBody>
      </p:sp>
      <p:sp>
        <p:nvSpPr>
          <p:cNvPr id="4" name="矩形 3"/>
          <p:cNvSpPr/>
          <p:nvPr/>
        </p:nvSpPr>
        <p:spPr>
          <a:xfrm>
            <a:off x="539552" y="260648"/>
            <a:ext cx="6498679" cy="646331"/>
          </a:xfrm>
          <a:prstGeom prst="rect">
            <a:avLst/>
          </a:prstGeom>
        </p:spPr>
        <p:txBody>
          <a:bodyPr wrap="square">
            <a:spAutoFit/>
          </a:bodyPr>
          <a:lstStyle/>
          <a:p>
            <a:pPr marL="342900" lvl="0" indent="-342900" eaLnBrk="0" hangingPunct="0"/>
            <a:r>
              <a:rPr lang="zh-CN" altLang="en-US" sz="3600" b="1" dirty="0" smtClean="0">
                <a:solidFill>
                  <a:srgbClr val="FF0000"/>
                </a:solidFill>
                <a:latin typeface="Adobe 楷体 Std R" pitchFamily="18" charset="-122"/>
                <a:ea typeface="Adobe 楷体 Std R" pitchFamily="18" charset="-122"/>
                <a:cs typeface="+mj-cs"/>
                <a:hlinkClick r:id="rId6" action="ppaction://hlinkfile"/>
              </a:rPr>
              <a:t>五</a:t>
            </a:r>
            <a:r>
              <a:rPr lang="en-US" altLang="zh-CN" sz="3600" b="1" dirty="0" smtClean="0">
                <a:solidFill>
                  <a:srgbClr val="FF0000"/>
                </a:solidFill>
                <a:latin typeface="Adobe 楷体 Std R" pitchFamily="18" charset="-122"/>
                <a:ea typeface="Adobe 楷体 Std R" pitchFamily="18" charset="-122"/>
                <a:cs typeface="+mj-cs"/>
                <a:hlinkClick r:id="rId6" action="ppaction://hlinkfile"/>
              </a:rPr>
              <a:t>.</a:t>
            </a:r>
            <a:r>
              <a:rPr lang="zh-CN" altLang="en-US" sz="3600" b="1" dirty="0" smtClean="0">
                <a:solidFill>
                  <a:srgbClr val="FF0000"/>
                </a:solidFill>
                <a:latin typeface="Adobe 楷体 Std R" pitchFamily="18" charset="-122"/>
                <a:ea typeface="Adobe 楷体 Std R" pitchFamily="18" charset="-122"/>
                <a:cs typeface="+mj-cs"/>
                <a:hlinkClick r:id="rId6" action="ppaction://hlinkfile"/>
              </a:rPr>
              <a:t>一份完整的毕业论文内容</a:t>
            </a:r>
            <a:endParaRPr lang="zh-CN" altLang="en-US" sz="3600" b="1" dirty="0" smtClean="0">
              <a:solidFill>
                <a:srgbClr val="FF0000"/>
              </a:solidFill>
              <a:latin typeface="Adobe 楷体 Std R" pitchFamily="18" charset="-122"/>
              <a:ea typeface="Adobe 楷体 Std R" pitchFamily="18" charset="-122"/>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17409"/>
          <p:cNvSpPr>
            <a:spLocks noGrp="1" noChangeArrowheads="1"/>
          </p:cNvSpPr>
          <p:nvPr>
            <p:ph idx="1"/>
          </p:nvPr>
        </p:nvSpPr>
        <p:spPr>
          <a:xfrm>
            <a:off x="323850" y="1341438"/>
            <a:ext cx="7005638" cy="4768850"/>
          </a:xfrm>
        </p:spPr>
        <p:txBody>
          <a:bodyPr/>
          <a:lstStyle/>
          <a:p>
            <a:pPr>
              <a:buFont typeface="Arial" pitchFamily="34" charset="0"/>
              <a:buNone/>
            </a:pPr>
            <a:r>
              <a:rPr lang="zh-CN" altLang="en-US" smtClean="0"/>
              <a:t>      </a:t>
            </a:r>
            <a:endParaRPr lang="en-US" altLang="zh-CN" sz="3600" b="1" smtClean="0">
              <a:latin typeface="楷体" pitchFamily="49" charset="-122"/>
              <a:ea typeface="楷体" pitchFamily="49" charset="-122"/>
            </a:endParaRPr>
          </a:p>
        </p:txBody>
      </p:sp>
      <p:sp>
        <p:nvSpPr>
          <p:cNvPr id="28675" name="矩形 17410"/>
          <p:cNvSpPr>
            <a:spLocks noChangeArrowheads="1"/>
          </p:cNvSpPr>
          <p:nvPr/>
        </p:nvSpPr>
        <p:spPr bwMode="auto">
          <a:xfrm>
            <a:off x="539750" y="981075"/>
            <a:ext cx="7488238" cy="6199188"/>
          </a:xfrm>
          <a:prstGeom prst="rect">
            <a:avLst/>
          </a:prstGeom>
          <a:noFill/>
          <a:ln w="9525">
            <a:noFill/>
            <a:miter lim="800000"/>
            <a:headEnd/>
            <a:tailEnd/>
          </a:ln>
        </p:spPr>
        <p:txBody>
          <a:bodyPr>
            <a:spAutoFit/>
          </a:bodyPr>
          <a:lstStyle/>
          <a:p>
            <a:pPr>
              <a:lnSpc>
                <a:spcPct val="130000"/>
              </a:lnSpc>
            </a:pPr>
            <a:r>
              <a:rPr lang="zh-CN" altLang="en-US" sz="3200" b="1">
                <a:latin typeface="楷体" pitchFamily="49" charset="-122"/>
                <a:ea typeface="楷体" pitchFamily="49" charset="-122"/>
              </a:rPr>
              <a:t>说明</a:t>
            </a:r>
            <a:r>
              <a:rPr lang="en-US" altLang="zh-CN" sz="3200" b="1">
                <a:latin typeface="楷体" pitchFamily="49" charset="-122"/>
                <a:ea typeface="楷体" pitchFamily="49" charset="-122"/>
              </a:rPr>
              <a:t>:</a:t>
            </a:r>
          </a:p>
          <a:p>
            <a:pPr>
              <a:lnSpc>
                <a:spcPct val="130000"/>
              </a:lnSpc>
            </a:pPr>
            <a:r>
              <a:rPr lang="en-US" altLang="zh-CN" sz="3200" b="1">
                <a:latin typeface="楷体" pitchFamily="49" charset="-122"/>
                <a:ea typeface="楷体" pitchFamily="49" charset="-122"/>
              </a:rPr>
              <a:t>1)</a:t>
            </a:r>
            <a:r>
              <a:rPr lang="zh-CN" altLang="en-US" sz="3200" b="1">
                <a:latin typeface="楷体" pitchFamily="49" charset="-122"/>
                <a:ea typeface="楷体" pitchFamily="49" charset="-122"/>
              </a:rPr>
              <a:t>涉及经管类专业的课题应有</a:t>
            </a:r>
            <a:r>
              <a:rPr lang="zh-CN" altLang="en-US" sz="3200" b="1">
                <a:solidFill>
                  <a:srgbClr val="FF0000"/>
                </a:solidFill>
                <a:latin typeface="楷体" pitchFamily="49" charset="-122"/>
                <a:ea typeface="楷体" pitchFamily="49" charset="-122"/>
              </a:rPr>
              <a:t>图表及数据</a:t>
            </a:r>
            <a:r>
              <a:rPr lang="zh-CN" altLang="en-US" sz="3200" b="1">
                <a:solidFill>
                  <a:srgbClr val="000000"/>
                </a:solidFill>
                <a:latin typeface="楷体" pitchFamily="49" charset="-122"/>
                <a:ea typeface="楷体" pitchFamily="49" charset="-122"/>
              </a:rPr>
              <a:t>说明。</a:t>
            </a:r>
          </a:p>
          <a:p>
            <a:pPr>
              <a:lnSpc>
                <a:spcPct val="130000"/>
              </a:lnSpc>
            </a:pPr>
            <a:r>
              <a:rPr lang="en-US" altLang="zh-CN" sz="3200" b="1">
                <a:latin typeface="楷体" pitchFamily="49" charset="-122"/>
                <a:ea typeface="楷体" pitchFamily="49" charset="-122"/>
                <a:sym typeface="Arial" pitchFamily="34" charset="0"/>
              </a:rPr>
              <a:t>2)</a:t>
            </a:r>
            <a:r>
              <a:rPr lang="zh-CN" altLang="en-US" sz="3200" b="1">
                <a:latin typeface="楷体" pitchFamily="49" charset="-122"/>
                <a:ea typeface="楷体" pitchFamily="49" charset="-122"/>
                <a:sym typeface="Arial" pitchFamily="34" charset="0"/>
              </a:rPr>
              <a:t>涉及机械设计方面的课题，应有适量 </a:t>
            </a:r>
          </a:p>
          <a:p>
            <a:pPr>
              <a:lnSpc>
                <a:spcPct val="130000"/>
              </a:lnSpc>
            </a:pPr>
            <a:r>
              <a:rPr lang="zh-CN" altLang="en-US" sz="3200" b="1">
                <a:latin typeface="楷体" pitchFamily="49" charset="-122"/>
                <a:ea typeface="楷体" pitchFamily="49" charset="-122"/>
                <a:sym typeface="Arial" pitchFamily="34" charset="0"/>
              </a:rPr>
              <a:t>  的符合国家制图标准的工程图纸，至</a:t>
            </a:r>
          </a:p>
          <a:p>
            <a:pPr>
              <a:lnSpc>
                <a:spcPct val="130000"/>
              </a:lnSpc>
            </a:pPr>
            <a:r>
              <a:rPr lang="zh-CN" altLang="en-US" sz="3200" b="1">
                <a:latin typeface="楷体" pitchFamily="49" charset="-122"/>
                <a:ea typeface="楷体" pitchFamily="49" charset="-122"/>
                <a:sym typeface="Arial" pitchFamily="34" charset="0"/>
              </a:rPr>
              <a:t>  少有一张零号图纸。</a:t>
            </a:r>
            <a:endParaRPr lang="en-US" sz="3200" b="1">
              <a:latin typeface="楷体" pitchFamily="49" charset="-122"/>
              <a:ea typeface="楷体" pitchFamily="49" charset="-122"/>
            </a:endParaRPr>
          </a:p>
          <a:p>
            <a:pPr>
              <a:lnSpc>
                <a:spcPct val="130000"/>
              </a:lnSpc>
            </a:pPr>
            <a:r>
              <a:rPr lang="en-US" altLang="zh-CN" sz="3200" b="1">
                <a:latin typeface="楷体" pitchFamily="49" charset="-122"/>
                <a:ea typeface="楷体" pitchFamily="49" charset="-122"/>
                <a:sym typeface="Arial" pitchFamily="34" charset="0"/>
              </a:rPr>
              <a:t>3)</a:t>
            </a:r>
            <a:r>
              <a:rPr lang="zh-CN" altLang="en-US" sz="3200" b="1">
                <a:latin typeface="楷体" pitchFamily="49" charset="-122"/>
                <a:ea typeface="楷体" pitchFamily="49" charset="-122"/>
                <a:sym typeface="Arial" pitchFamily="34" charset="0"/>
              </a:rPr>
              <a:t>涉及有关电路或控制方面的课题，应</a:t>
            </a:r>
          </a:p>
          <a:p>
            <a:pPr>
              <a:lnSpc>
                <a:spcPct val="130000"/>
              </a:lnSpc>
            </a:pPr>
            <a:r>
              <a:rPr lang="zh-CN" altLang="en-US" sz="3200" b="1">
                <a:latin typeface="楷体" pitchFamily="49" charset="-122"/>
                <a:ea typeface="楷体" pitchFamily="49" charset="-122"/>
                <a:sym typeface="Arial" pitchFamily="34" charset="0"/>
              </a:rPr>
              <a:t>  有完整的参数</a:t>
            </a:r>
            <a:r>
              <a:rPr lang="en-US" altLang="zh-CN" sz="3200" b="1">
                <a:latin typeface="楷体" pitchFamily="49" charset="-122"/>
                <a:ea typeface="楷体" pitchFamily="49" charset="-122"/>
                <a:sym typeface="Arial" pitchFamily="34" charset="0"/>
              </a:rPr>
              <a:t>,</a:t>
            </a:r>
            <a:r>
              <a:rPr lang="zh-CN" altLang="en-US" sz="3200" b="1">
                <a:latin typeface="楷体" pitchFamily="49" charset="-122"/>
                <a:ea typeface="楷体" pitchFamily="49" charset="-122"/>
                <a:sym typeface="Arial" pitchFamily="34" charset="0"/>
              </a:rPr>
              <a:t>电路的调试及测试结果。</a:t>
            </a:r>
            <a:endParaRPr lang="en-US" sz="3200" b="1">
              <a:latin typeface="楷体" pitchFamily="49" charset="-122"/>
              <a:ea typeface="楷体" pitchFamily="49" charset="-122"/>
            </a:endParaRPr>
          </a:p>
          <a:p>
            <a:r>
              <a:rPr lang="zh-CN" altLang="en-US" sz="3200" b="1">
                <a:latin typeface="Adobe 楷体 Std R" pitchFamily="18" charset="-122"/>
                <a:ea typeface="Adobe 楷体 Std R" pitchFamily="18" charset="-122"/>
              </a:rPr>
              <a:t>          </a:t>
            </a:r>
          </a:p>
          <a:p>
            <a:endParaRPr lang="en-US" sz="3200" b="1">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8433"/>
          <p:cNvSpPr>
            <a:spLocks noGrp="1" noChangeArrowheads="1"/>
          </p:cNvSpPr>
          <p:nvPr>
            <p:ph type="title"/>
          </p:nvPr>
        </p:nvSpPr>
        <p:spPr/>
        <p:txBody>
          <a:bodyPr/>
          <a:lstStyle/>
          <a:p>
            <a:r>
              <a:rPr lang="zh-CN" altLang="en-US" sz="3600" dirty="0" smtClean="0">
                <a:latin typeface="Adobe 楷体 Std R" pitchFamily="18" charset="-122"/>
                <a:ea typeface="Adobe 楷体 Std R" pitchFamily="18" charset="-122"/>
              </a:rPr>
              <a:t>六</a:t>
            </a:r>
            <a:r>
              <a:rPr lang="en-US" altLang="zh-CN" sz="3600" dirty="0" smtClean="0">
                <a:latin typeface="Adobe 楷体 Std R" pitchFamily="18" charset="-122"/>
                <a:ea typeface="Adobe 楷体 Std R" pitchFamily="18" charset="-122"/>
              </a:rPr>
              <a:t>.</a:t>
            </a:r>
            <a:r>
              <a:rPr lang="zh-CN" altLang="en-US" sz="3600" b="1" dirty="0" smtClean="0">
                <a:latin typeface="Adobe 楷体 Std R" pitchFamily="18" charset="-122"/>
                <a:ea typeface="Adobe 楷体 Std R" pitchFamily="18" charset="-122"/>
              </a:rPr>
              <a:t>论文答辩</a:t>
            </a:r>
          </a:p>
        </p:txBody>
      </p:sp>
      <p:sp>
        <p:nvSpPr>
          <p:cNvPr id="29699" name="矩形 18434"/>
          <p:cNvSpPr>
            <a:spLocks noChangeArrowheads="1"/>
          </p:cNvSpPr>
          <p:nvPr/>
        </p:nvSpPr>
        <p:spPr bwMode="auto">
          <a:xfrm>
            <a:off x="754063" y="2778125"/>
            <a:ext cx="1439862" cy="576263"/>
          </a:xfrm>
          <a:prstGeom prst="rect">
            <a:avLst/>
          </a:prstGeom>
          <a:solidFill>
            <a:schemeClr val="bg1"/>
          </a:solidFill>
          <a:ln w="28575">
            <a:solidFill>
              <a:schemeClr val="tx1"/>
            </a:solidFill>
            <a:miter lim="800000"/>
            <a:headEnd/>
            <a:tailEnd/>
          </a:ln>
        </p:spPr>
        <p:txBody>
          <a:bodyPr wrap="none" anchor="ctr"/>
          <a:lstStyle/>
          <a:p>
            <a:pPr algn="ctr"/>
            <a:r>
              <a:rPr lang="zh-CN" altLang="en-US" sz="2400" b="1">
                <a:ea typeface="楷体_GB2312" charset="-122"/>
              </a:rPr>
              <a:t>学生发言</a:t>
            </a:r>
          </a:p>
        </p:txBody>
      </p:sp>
      <p:sp>
        <p:nvSpPr>
          <p:cNvPr id="29700" name="矩形 18435"/>
          <p:cNvSpPr>
            <a:spLocks noChangeArrowheads="1"/>
          </p:cNvSpPr>
          <p:nvPr/>
        </p:nvSpPr>
        <p:spPr bwMode="auto">
          <a:xfrm>
            <a:off x="754063" y="3714750"/>
            <a:ext cx="1439862" cy="576263"/>
          </a:xfrm>
          <a:prstGeom prst="rect">
            <a:avLst/>
          </a:prstGeom>
          <a:solidFill>
            <a:schemeClr val="bg1"/>
          </a:solidFill>
          <a:ln w="28575">
            <a:solidFill>
              <a:schemeClr val="tx1"/>
            </a:solidFill>
            <a:miter lim="800000"/>
            <a:headEnd/>
            <a:tailEnd/>
          </a:ln>
        </p:spPr>
        <p:txBody>
          <a:bodyPr wrap="none" anchor="ctr"/>
          <a:lstStyle/>
          <a:p>
            <a:pPr algn="ctr"/>
            <a:r>
              <a:rPr lang="zh-CN" altLang="en-US" sz="2400" b="1">
                <a:latin typeface="楷体_GB2312" charset="-122"/>
                <a:ea typeface="楷体_GB2312" charset="-122"/>
              </a:rPr>
              <a:t>PPT演示</a:t>
            </a:r>
          </a:p>
        </p:txBody>
      </p:sp>
      <p:sp>
        <p:nvSpPr>
          <p:cNvPr id="29701" name="矩形 18436"/>
          <p:cNvSpPr>
            <a:spLocks noChangeArrowheads="1"/>
          </p:cNvSpPr>
          <p:nvPr/>
        </p:nvSpPr>
        <p:spPr bwMode="auto">
          <a:xfrm>
            <a:off x="2987675" y="3284538"/>
            <a:ext cx="1584325" cy="646112"/>
          </a:xfrm>
          <a:prstGeom prst="rect">
            <a:avLst/>
          </a:prstGeom>
          <a:solidFill>
            <a:schemeClr val="bg1"/>
          </a:solidFill>
          <a:ln w="28575">
            <a:solidFill>
              <a:schemeClr val="tx1"/>
            </a:solidFill>
            <a:miter lim="800000"/>
            <a:headEnd/>
            <a:tailEnd/>
          </a:ln>
        </p:spPr>
        <p:txBody>
          <a:bodyPr wrap="none" anchor="ctr"/>
          <a:lstStyle/>
          <a:p>
            <a:pPr algn="ctr"/>
            <a:r>
              <a:rPr lang="zh-CN" altLang="en-US" sz="2400" b="1">
                <a:latin typeface="楷体_GB2312" charset="-122"/>
                <a:ea typeface="楷体_GB2312" charset="-122"/>
              </a:rPr>
              <a:t>教师提问</a:t>
            </a:r>
          </a:p>
        </p:txBody>
      </p:sp>
      <p:sp>
        <p:nvSpPr>
          <p:cNvPr id="29702" name="矩形 18437"/>
          <p:cNvSpPr>
            <a:spLocks noChangeArrowheads="1"/>
          </p:cNvSpPr>
          <p:nvPr/>
        </p:nvSpPr>
        <p:spPr bwMode="auto">
          <a:xfrm>
            <a:off x="5146675" y="3282950"/>
            <a:ext cx="1441450" cy="647700"/>
          </a:xfrm>
          <a:prstGeom prst="rect">
            <a:avLst/>
          </a:prstGeom>
          <a:solidFill>
            <a:schemeClr val="bg1"/>
          </a:solidFill>
          <a:ln w="28575">
            <a:solidFill>
              <a:schemeClr val="tx1"/>
            </a:solidFill>
            <a:miter lim="800000"/>
            <a:headEnd/>
            <a:tailEnd/>
          </a:ln>
        </p:spPr>
        <p:txBody>
          <a:bodyPr wrap="none" anchor="ctr"/>
          <a:lstStyle/>
          <a:p>
            <a:pPr algn="ctr"/>
            <a:r>
              <a:rPr lang="zh-CN" altLang="en-US" sz="2400" b="1">
                <a:latin typeface="楷体_GB2312" charset="-122"/>
                <a:ea typeface="楷体_GB2312" charset="-122"/>
              </a:rPr>
              <a:t>学生回答</a:t>
            </a:r>
          </a:p>
        </p:txBody>
      </p:sp>
      <p:sp>
        <p:nvSpPr>
          <p:cNvPr id="29703" name="矩形 18438"/>
          <p:cNvSpPr>
            <a:spLocks noChangeArrowheads="1"/>
          </p:cNvSpPr>
          <p:nvPr/>
        </p:nvSpPr>
        <p:spPr bwMode="auto">
          <a:xfrm>
            <a:off x="7019925" y="3282950"/>
            <a:ext cx="1295400" cy="647700"/>
          </a:xfrm>
          <a:prstGeom prst="rect">
            <a:avLst/>
          </a:prstGeom>
          <a:solidFill>
            <a:schemeClr val="bg1"/>
          </a:solidFill>
          <a:ln w="28575">
            <a:solidFill>
              <a:schemeClr val="tx1"/>
            </a:solidFill>
            <a:miter lim="800000"/>
            <a:headEnd/>
            <a:tailEnd/>
          </a:ln>
        </p:spPr>
        <p:txBody>
          <a:bodyPr wrap="none" anchor="ctr"/>
          <a:lstStyle/>
          <a:p>
            <a:pPr algn="ctr"/>
            <a:r>
              <a:rPr lang="zh-CN" altLang="en-US" sz="2400" b="1">
                <a:ea typeface="楷体_GB2312" charset="-122"/>
              </a:rPr>
              <a:t>评定成绩</a:t>
            </a:r>
          </a:p>
        </p:txBody>
      </p:sp>
      <p:sp>
        <p:nvSpPr>
          <p:cNvPr id="29704" name="直接连接符 18439"/>
          <p:cNvSpPr>
            <a:spLocks noChangeShapeType="1"/>
          </p:cNvSpPr>
          <p:nvPr/>
        </p:nvSpPr>
        <p:spPr bwMode="auto">
          <a:xfrm>
            <a:off x="2193925" y="3067050"/>
            <a:ext cx="288925" cy="0"/>
          </a:xfrm>
          <a:prstGeom prst="line">
            <a:avLst/>
          </a:prstGeom>
          <a:noFill/>
          <a:ln w="19050">
            <a:solidFill>
              <a:schemeClr val="tx1"/>
            </a:solidFill>
            <a:round/>
            <a:headEnd/>
            <a:tailEnd/>
          </a:ln>
        </p:spPr>
        <p:txBody>
          <a:bodyPr/>
          <a:lstStyle/>
          <a:p>
            <a:endParaRPr lang="zh-CN" altLang="en-US"/>
          </a:p>
        </p:txBody>
      </p:sp>
      <p:sp>
        <p:nvSpPr>
          <p:cNvPr id="29705" name="直接连接符 18440"/>
          <p:cNvSpPr>
            <a:spLocks noChangeShapeType="1"/>
          </p:cNvSpPr>
          <p:nvPr/>
        </p:nvSpPr>
        <p:spPr bwMode="auto">
          <a:xfrm>
            <a:off x="2482850" y="3067050"/>
            <a:ext cx="0" cy="936625"/>
          </a:xfrm>
          <a:prstGeom prst="line">
            <a:avLst/>
          </a:prstGeom>
          <a:noFill/>
          <a:ln w="19050">
            <a:solidFill>
              <a:schemeClr val="tx1"/>
            </a:solidFill>
            <a:round/>
            <a:headEnd/>
            <a:tailEnd/>
          </a:ln>
        </p:spPr>
        <p:txBody>
          <a:bodyPr/>
          <a:lstStyle/>
          <a:p>
            <a:endParaRPr lang="zh-CN" altLang="en-US"/>
          </a:p>
        </p:txBody>
      </p:sp>
      <p:sp>
        <p:nvSpPr>
          <p:cNvPr id="29706" name="直接连接符 18441"/>
          <p:cNvSpPr>
            <a:spLocks noChangeShapeType="1"/>
          </p:cNvSpPr>
          <p:nvPr/>
        </p:nvSpPr>
        <p:spPr bwMode="auto">
          <a:xfrm flipH="1">
            <a:off x="2193925" y="4003675"/>
            <a:ext cx="288925" cy="0"/>
          </a:xfrm>
          <a:prstGeom prst="line">
            <a:avLst/>
          </a:prstGeom>
          <a:noFill/>
          <a:ln w="19050">
            <a:solidFill>
              <a:schemeClr val="tx1"/>
            </a:solidFill>
            <a:round/>
            <a:headEnd/>
            <a:tailEnd/>
          </a:ln>
        </p:spPr>
        <p:txBody>
          <a:bodyPr/>
          <a:lstStyle/>
          <a:p>
            <a:endParaRPr lang="zh-CN" altLang="en-US"/>
          </a:p>
        </p:txBody>
      </p:sp>
      <p:sp>
        <p:nvSpPr>
          <p:cNvPr id="29707" name="箭头 133"/>
          <p:cNvSpPr>
            <a:spLocks noChangeShapeType="1"/>
          </p:cNvSpPr>
          <p:nvPr/>
        </p:nvSpPr>
        <p:spPr bwMode="auto">
          <a:xfrm>
            <a:off x="2482850" y="3570288"/>
            <a:ext cx="504825" cy="1587"/>
          </a:xfrm>
          <a:prstGeom prst="line">
            <a:avLst/>
          </a:prstGeom>
          <a:noFill/>
          <a:ln w="9525">
            <a:solidFill>
              <a:schemeClr val="tx1"/>
            </a:solidFill>
            <a:round/>
            <a:headEnd/>
            <a:tailEnd type="triangle" w="lg" len="lg"/>
          </a:ln>
        </p:spPr>
        <p:txBody>
          <a:bodyPr/>
          <a:lstStyle/>
          <a:p>
            <a:endParaRPr lang="zh-CN" altLang="en-US"/>
          </a:p>
        </p:txBody>
      </p:sp>
      <p:sp>
        <p:nvSpPr>
          <p:cNvPr id="29708" name="箭头 135"/>
          <p:cNvSpPr>
            <a:spLocks noChangeShapeType="1"/>
          </p:cNvSpPr>
          <p:nvPr/>
        </p:nvSpPr>
        <p:spPr bwMode="auto">
          <a:xfrm>
            <a:off x="4572000" y="3643313"/>
            <a:ext cx="574675" cy="0"/>
          </a:xfrm>
          <a:prstGeom prst="line">
            <a:avLst/>
          </a:prstGeom>
          <a:noFill/>
          <a:ln w="9525">
            <a:solidFill>
              <a:schemeClr val="tx1"/>
            </a:solidFill>
            <a:round/>
            <a:headEnd/>
            <a:tailEnd type="triangle" w="lg" len="lg"/>
          </a:ln>
        </p:spPr>
        <p:txBody>
          <a:bodyPr/>
          <a:lstStyle/>
          <a:p>
            <a:endParaRPr lang="zh-CN" altLang="en-US"/>
          </a:p>
        </p:txBody>
      </p:sp>
      <p:sp>
        <p:nvSpPr>
          <p:cNvPr id="29709" name="箭头 136"/>
          <p:cNvSpPr>
            <a:spLocks noChangeShapeType="1"/>
          </p:cNvSpPr>
          <p:nvPr/>
        </p:nvSpPr>
        <p:spPr bwMode="auto">
          <a:xfrm>
            <a:off x="6588125" y="3643313"/>
            <a:ext cx="431800" cy="0"/>
          </a:xfrm>
          <a:prstGeom prst="line">
            <a:avLst/>
          </a:prstGeom>
          <a:noFill/>
          <a:ln w="9525">
            <a:solidFill>
              <a:schemeClr val="tx1"/>
            </a:solidFill>
            <a:round/>
            <a:headEnd/>
            <a:tailEnd type="triangle" w="lg" len="lg"/>
          </a:ln>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9457"/>
          <p:cNvSpPr>
            <a:spLocks noGrp="1" noChangeArrowheads="1"/>
          </p:cNvSpPr>
          <p:nvPr>
            <p:ph type="title"/>
          </p:nvPr>
        </p:nvSpPr>
        <p:spPr/>
        <p:txBody>
          <a:bodyPr/>
          <a:lstStyle/>
          <a:p>
            <a:r>
              <a:rPr lang="zh-CN" altLang="en-US" sz="3600" b="1" smtClean="0">
                <a:latin typeface="Adobe 楷体 Std R" pitchFamily="18" charset="-122"/>
                <a:ea typeface="Adobe 楷体 Std R" pitchFamily="18" charset="-122"/>
              </a:rPr>
              <a:t>注意事项</a:t>
            </a:r>
            <a:r>
              <a:rPr lang="en-US" altLang="zh-CN" sz="3600" b="1" smtClean="0">
                <a:latin typeface="楷体_GB2312" charset="-122"/>
                <a:ea typeface="楷体_GB2312" charset="-122"/>
              </a:rPr>
              <a:t>:</a:t>
            </a:r>
          </a:p>
        </p:txBody>
      </p:sp>
      <p:sp>
        <p:nvSpPr>
          <p:cNvPr id="30723" name="文本框 19458"/>
          <p:cNvSpPr txBox="1">
            <a:spLocks noChangeArrowheads="1"/>
          </p:cNvSpPr>
          <p:nvPr/>
        </p:nvSpPr>
        <p:spPr bwMode="auto">
          <a:xfrm>
            <a:off x="323850" y="1412875"/>
            <a:ext cx="7993063" cy="4965700"/>
          </a:xfrm>
          <a:prstGeom prst="rect">
            <a:avLst/>
          </a:prstGeom>
          <a:noFill/>
          <a:ln w="9525">
            <a:noFill/>
            <a:miter lim="800000"/>
            <a:headEnd/>
            <a:tailEnd/>
          </a:ln>
        </p:spPr>
        <p:txBody>
          <a:bodyPr>
            <a:spAutoFit/>
          </a:bodyPr>
          <a:lstStyle/>
          <a:p>
            <a:r>
              <a:rPr lang="zh-CN" altLang="en-US" sz="3200" b="1">
                <a:latin typeface="楷体" pitchFamily="49" charset="-122"/>
                <a:ea typeface="楷体" pitchFamily="49" charset="-122"/>
              </a:rPr>
              <a:t>1.由不少于三名教师组成答辩小组，</a:t>
            </a:r>
          </a:p>
          <a:p>
            <a:endParaRPr lang="zh-CN" altLang="en-US" sz="3200" b="1">
              <a:latin typeface="楷体" pitchFamily="49" charset="-122"/>
              <a:ea typeface="楷体" pitchFamily="49" charset="-122"/>
            </a:endParaRPr>
          </a:p>
          <a:p>
            <a:r>
              <a:rPr lang="zh-CN" altLang="en-US" sz="3200" b="1">
                <a:latin typeface="楷体" pitchFamily="49" charset="-122"/>
                <a:ea typeface="楷体" pitchFamily="49" charset="-122"/>
              </a:rPr>
              <a:t>2.发言着重介绍课题意义、专业知识应用、</a:t>
            </a:r>
          </a:p>
          <a:p>
            <a:r>
              <a:rPr lang="zh-CN" altLang="en-US" sz="3200" b="1">
                <a:latin typeface="楷体" pitchFamily="49" charset="-122"/>
                <a:ea typeface="楷体" pitchFamily="49" charset="-122"/>
              </a:rPr>
              <a:t>  工作中遇到的困难及解决方法、工作成果  </a:t>
            </a:r>
          </a:p>
          <a:p>
            <a:r>
              <a:rPr lang="zh-CN" altLang="en-US" sz="3200" b="1">
                <a:latin typeface="楷体" pitchFamily="49" charset="-122"/>
                <a:ea typeface="楷体" pitchFamily="49" charset="-122"/>
              </a:rPr>
              <a:t>  及收获等方面内容,结合PPT脱稿讲述,时 </a:t>
            </a:r>
          </a:p>
          <a:p>
            <a:r>
              <a:rPr lang="zh-CN" altLang="en-US" sz="3200" b="1">
                <a:latin typeface="楷体" pitchFamily="49" charset="-122"/>
                <a:ea typeface="楷体" pitchFamily="49" charset="-122"/>
              </a:rPr>
              <a:t>  间约</a:t>
            </a:r>
            <a:r>
              <a:rPr lang="en-US" altLang="zh-CN" sz="3200" b="1">
                <a:latin typeface="楷体" pitchFamily="49" charset="-122"/>
                <a:ea typeface="楷体" pitchFamily="49" charset="-122"/>
              </a:rPr>
              <a:t>6</a:t>
            </a:r>
            <a:r>
              <a:rPr lang="zh-CN" altLang="en-US" sz="3200" b="1">
                <a:latin typeface="楷体" pitchFamily="49" charset="-122"/>
                <a:ea typeface="楷体" pitchFamily="49" charset="-122"/>
              </a:rPr>
              <a:t>分钟左右，</a:t>
            </a:r>
          </a:p>
          <a:p>
            <a:endParaRPr lang="zh-CN" altLang="en-US" sz="3200" b="1">
              <a:latin typeface="楷体" pitchFamily="49" charset="-122"/>
              <a:ea typeface="楷体" pitchFamily="49" charset="-122"/>
            </a:endParaRPr>
          </a:p>
          <a:p>
            <a:r>
              <a:rPr lang="zh-CN" altLang="en-US" sz="3200" b="1">
                <a:latin typeface="楷体" pitchFamily="49" charset="-122"/>
                <a:ea typeface="楷体" pitchFamily="49" charset="-122"/>
              </a:rPr>
              <a:t>3.PPT应专门设计,不能简单地复制论文的</a:t>
            </a:r>
          </a:p>
          <a:p>
            <a:r>
              <a:rPr lang="zh-CN" altLang="en-US" sz="3200" b="1">
                <a:latin typeface="楷体" pitchFamily="49" charset="-122"/>
                <a:ea typeface="楷体" pitchFamily="49" charset="-122"/>
              </a:rPr>
              <a:t>  段落或目录</a:t>
            </a:r>
            <a:r>
              <a:rPr lang="en-US" altLang="zh-CN" sz="3200" b="1">
                <a:latin typeface="楷体" pitchFamily="49" charset="-122"/>
                <a:ea typeface="楷体" pitchFamily="49" charset="-122"/>
              </a:rPr>
              <a:t>,</a:t>
            </a:r>
            <a:r>
              <a:rPr lang="zh-CN" altLang="en-US" sz="3200" b="1">
                <a:latin typeface="楷体" pitchFamily="49" charset="-122"/>
                <a:ea typeface="楷体" pitchFamily="49" charset="-122"/>
              </a:rPr>
              <a:t>要简明扼要,层次分明</a:t>
            </a:r>
            <a:r>
              <a:rPr lang="en-US" altLang="zh-CN" sz="3200" b="1">
                <a:latin typeface="楷体" pitchFamily="49" charset="-122"/>
                <a:ea typeface="楷体" pitchFamily="49" charset="-122"/>
              </a:rPr>
              <a:t>,</a:t>
            </a:r>
            <a:r>
              <a:rPr lang="zh-CN" altLang="en-US" sz="3200" b="1">
                <a:latin typeface="楷体" pitchFamily="49" charset="-122"/>
                <a:ea typeface="楷体" pitchFamily="49" charset="-122"/>
              </a:rPr>
              <a:t>突出</a:t>
            </a:r>
          </a:p>
          <a:p>
            <a:r>
              <a:rPr lang="zh-CN" altLang="en-US" sz="3200" b="1">
                <a:latin typeface="楷体" pitchFamily="49" charset="-122"/>
                <a:ea typeface="楷体" pitchFamily="49" charset="-122"/>
              </a:rPr>
              <a:t>  课题中心</a:t>
            </a:r>
            <a:r>
              <a:rPr lang="en-US" altLang="zh-CN" sz="3200" b="1">
                <a:latin typeface="楷体" pitchFamily="49" charset="-122"/>
                <a:ea typeface="楷体" pitchFamily="49" charset="-12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0481"/>
          <p:cNvSpPr>
            <a:spLocks noGrp="1" noChangeArrowheads="1"/>
          </p:cNvSpPr>
          <p:nvPr>
            <p:ph idx="1"/>
          </p:nvPr>
        </p:nvSpPr>
        <p:spPr>
          <a:xfrm>
            <a:off x="395288" y="2420938"/>
            <a:ext cx="8229600" cy="3313112"/>
          </a:xfrm>
        </p:spPr>
        <p:txBody>
          <a:bodyPr/>
          <a:lstStyle/>
          <a:p>
            <a:pPr eaLnBrk="1" hangingPunct="1">
              <a:buFont typeface="Arial" pitchFamily="34" charset="0"/>
              <a:buNone/>
            </a:pPr>
            <a:r>
              <a:rPr lang="en-US" altLang="zh-CN" sz="3200" b="1" smtClean="0">
                <a:latin typeface="楷体" pitchFamily="49" charset="-122"/>
                <a:ea typeface="楷体" pitchFamily="49" charset="-122"/>
              </a:rPr>
              <a:t>4.</a:t>
            </a:r>
            <a:r>
              <a:rPr lang="zh-CN" altLang="en-US" sz="3200" b="1" smtClean="0">
                <a:latin typeface="楷体" pitchFamily="49" charset="-122"/>
                <a:ea typeface="楷体" pitchFamily="49" charset="-122"/>
              </a:rPr>
              <a:t>回答问题应有针对性</a:t>
            </a:r>
            <a:r>
              <a:rPr lang="en-US" altLang="zh-CN" sz="3200" b="1" smtClean="0">
                <a:latin typeface="楷体" pitchFamily="49" charset="-122"/>
                <a:ea typeface="楷体" pitchFamily="49" charset="-122"/>
              </a:rPr>
              <a:t>,</a:t>
            </a:r>
            <a:r>
              <a:rPr lang="zh-CN" altLang="en-US" sz="3200" b="1" smtClean="0">
                <a:latin typeface="楷体" pitchFamily="49" charset="-122"/>
                <a:ea typeface="楷体" pitchFamily="49" charset="-122"/>
              </a:rPr>
              <a:t>可以适当展开陈述，</a:t>
            </a:r>
          </a:p>
          <a:p>
            <a:pPr eaLnBrk="1" hangingPunct="1">
              <a:buFont typeface="Arial" pitchFamily="34" charset="0"/>
              <a:buNone/>
            </a:pPr>
            <a:endParaRPr lang="zh-CN" altLang="en-US" sz="3200" b="1" smtClean="0">
              <a:latin typeface="楷体" pitchFamily="49" charset="-122"/>
              <a:ea typeface="楷体" pitchFamily="49" charset="-122"/>
            </a:endParaRPr>
          </a:p>
          <a:p>
            <a:pPr eaLnBrk="1" hangingPunct="1">
              <a:buFont typeface="Arial" pitchFamily="34" charset="0"/>
              <a:buNone/>
            </a:pPr>
            <a:r>
              <a:rPr lang="en-US" altLang="zh-CN" sz="3200" b="1" smtClean="0">
                <a:latin typeface="楷体" pitchFamily="49" charset="-122"/>
                <a:ea typeface="楷体" pitchFamily="49" charset="-122"/>
              </a:rPr>
              <a:t>5.</a:t>
            </a:r>
            <a:r>
              <a:rPr lang="zh-CN" altLang="en-US" sz="3200" b="1" smtClean="0">
                <a:latin typeface="楷体" pitchFamily="49" charset="-122"/>
                <a:ea typeface="楷体" pitchFamily="49" charset="-122"/>
              </a:rPr>
              <a:t>提问与回答问题时间约</a:t>
            </a:r>
            <a:r>
              <a:rPr lang="en-US" altLang="zh-CN" sz="3200" b="1" smtClean="0">
                <a:latin typeface="楷体" pitchFamily="49" charset="-122"/>
                <a:ea typeface="楷体" pitchFamily="49" charset="-122"/>
              </a:rPr>
              <a:t>8</a:t>
            </a:r>
            <a:r>
              <a:rPr lang="zh-CN" altLang="en-US" sz="3200" b="1" smtClean="0">
                <a:latin typeface="楷体" pitchFamily="49" charset="-122"/>
                <a:ea typeface="楷体" pitchFamily="49" charset="-122"/>
              </a:rPr>
              <a:t>分钟左右。</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1505"/>
          <p:cNvSpPr>
            <a:spLocks noGrp="1" noChangeArrowheads="1"/>
          </p:cNvSpPr>
          <p:nvPr>
            <p:ph type="title"/>
          </p:nvPr>
        </p:nvSpPr>
        <p:spPr/>
        <p:txBody>
          <a:bodyPr/>
          <a:lstStyle/>
          <a:p>
            <a:r>
              <a:rPr lang="zh-CN" altLang="en-US" sz="3600" b="1" dirty="0" smtClean="0">
                <a:latin typeface="Adobe 楷体 Std R" pitchFamily="18" charset="-122"/>
                <a:ea typeface="Adobe 楷体 Std R" pitchFamily="18" charset="-122"/>
              </a:rPr>
              <a:t>七</a:t>
            </a:r>
            <a:r>
              <a:rPr lang="en-US" altLang="zh-CN" sz="3600" b="1" dirty="0" smtClean="0">
                <a:latin typeface="Adobe 楷体 Std R" pitchFamily="18" charset="-122"/>
                <a:ea typeface="Adobe 楷体 Std R" pitchFamily="18" charset="-122"/>
              </a:rPr>
              <a:t>.</a:t>
            </a:r>
            <a:r>
              <a:rPr lang="zh-CN" altLang="en-US" sz="3600" b="1" dirty="0" smtClean="0">
                <a:latin typeface="Adobe 楷体 Std R" pitchFamily="18" charset="-122"/>
                <a:ea typeface="Adobe 楷体 Std R" pitchFamily="18" charset="-122"/>
              </a:rPr>
              <a:t>论文成绩评定标准</a:t>
            </a:r>
          </a:p>
        </p:txBody>
      </p:sp>
      <p:sp>
        <p:nvSpPr>
          <p:cNvPr id="32771" name="文本框 21506"/>
          <p:cNvSpPr txBox="1">
            <a:spLocks noChangeArrowheads="1"/>
          </p:cNvSpPr>
          <p:nvPr/>
        </p:nvSpPr>
        <p:spPr bwMode="auto">
          <a:xfrm>
            <a:off x="250825" y="1701800"/>
            <a:ext cx="7848600" cy="4206875"/>
          </a:xfrm>
          <a:prstGeom prst="rect">
            <a:avLst/>
          </a:prstGeom>
          <a:noFill/>
          <a:ln w="9525">
            <a:noFill/>
            <a:miter lim="800000"/>
            <a:headEnd/>
            <a:tailEnd/>
          </a:ln>
        </p:spPr>
        <p:txBody>
          <a:bodyPr>
            <a:spAutoFit/>
          </a:bodyPr>
          <a:lstStyle/>
          <a:p>
            <a:r>
              <a:rPr lang="zh-CN" altLang="en-US" sz="2800" b="1">
                <a:latin typeface="楷体" pitchFamily="49" charset="-122"/>
                <a:ea typeface="楷体" pitchFamily="49" charset="-122"/>
              </a:rPr>
              <a:t>导师评分  （40分）</a:t>
            </a:r>
          </a:p>
          <a:p>
            <a:r>
              <a:rPr lang="zh-CN" altLang="en-US" sz="2800" b="1">
                <a:latin typeface="楷体" pitchFamily="49" charset="-122"/>
                <a:ea typeface="楷体" pitchFamily="49" charset="-122"/>
              </a:rPr>
              <a:t>                      (</a:t>
            </a:r>
            <a:r>
              <a:rPr lang="zh-CN" altLang="en-US" sz="2800" b="1">
                <a:solidFill>
                  <a:schemeClr val="accent1"/>
                </a:solidFill>
                <a:latin typeface="楷体" pitchFamily="49" charset="-122"/>
                <a:ea typeface="楷体" pitchFamily="49" charset="-122"/>
                <a:hlinkClick r:id="rId2" action="ppaction://hlinkfile"/>
              </a:rPr>
              <a:t>&lt;条例&gt;第二十七条</a:t>
            </a:r>
            <a:r>
              <a:rPr lang="zh-CN" altLang="en-US" sz="2800" b="1">
                <a:latin typeface="楷体" pitchFamily="49" charset="-122"/>
                <a:ea typeface="楷体" pitchFamily="49" charset="-122"/>
              </a:rPr>
              <a:t>)</a:t>
            </a:r>
          </a:p>
          <a:p>
            <a:r>
              <a:rPr lang="zh-CN" altLang="en-US" sz="2800" b="1">
                <a:latin typeface="楷体" pitchFamily="49" charset="-122"/>
                <a:ea typeface="楷体" pitchFamily="49" charset="-122"/>
              </a:rPr>
              <a:t>评阅人评分（25分）</a:t>
            </a:r>
          </a:p>
          <a:p>
            <a:endParaRPr lang="zh-CN" altLang="en-US" sz="2800" b="1">
              <a:latin typeface="楷体" pitchFamily="49" charset="-122"/>
              <a:ea typeface="楷体" pitchFamily="49" charset="-122"/>
            </a:endParaRPr>
          </a:p>
          <a:p>
            <a:endParaRPr lang="zh-CN" altLang="en-US" sz="2800" b="1">
              <a:latin typeface="楷体" pitchFamily="49" charset="-122"/>
              <a:ea typeface="楷体" pitchFamily="49" charset="-122"/>
            </a:endParaRPr>
          </a:p>
          <a:p>
            <a:r>
              <a:rPr lang="zh-CN" altLang="en-US" sz="2800" b="1">
                <a:latin typeface="楷体" pitchFamily="49" charset="-122"/>
                <a:ea typeface="楷体" pitchFamily="49" charset="-122"/>
              </a:rPr>
              <a:t>                       发言的完整性（10分）</a:t>
            </a:r>
          </a:p>
          <a:p>
            <a:r>
              <a:rPr lang="zh-CN" altLang="en-US" sz="2800" b="1">
                <a:latin typeface="楷体" pitchFamily="49" charset="-122"/>
                <a:ea typeface="楷体" pitchFamily="49" charset="-122"/>
              </a:rPr>
              <a:t>答辩组评分（35分）     PPT的明晰性 （10分）</a:t>
            </a:r>
          </a:p>
          <a:p>
            <a:r>
              <a:rPr lang="zh-CN" altLang="en-US" sz="2800" b="1">
                <a:latin typeface="楷体" pitchFamily="49" charset="-122"/>
                <a:ea typeface="楷体" pitchFamily="49" charset="-122"/>
              </a:rPr>
              <a:t>                       回答的正确性（15分）</a:t>
            </a:r>
          </a:p>
          <a:p>
            <a:endParaRPr lang="zh-CN" altLang="en-US" sz="2800" b="1">
              <a:latin typeface="Adobe 楷体 Std R" pitchFamily="18" charset="-122"/>
              <a:ea typeface="Adobe 楷体 Std R" pitchFamily="18" charset="-122"/>
            </a:endParaRPr>
          </a:p>
          <a:p>
            <a:endParaRPr lang="zh-CN" altLang="en-US">
              <a:latin typeface="Adobe 楷体 Std R" pitchFamily="18" charset="-122"/>
              <a:ea typeface="Adobe 楷体 Std R" pitchFamily="18" charset="-122"/>
            </a:endParaRPr>
          </a:p>
        </p:txBody>
      </p:sp>
      <p:sp>
        <p:nvSpPr>
          <p:cNvPr id="32772" name="直接连接符 21507"/>
          <p:cNvSpPr>
            <a:spLocks noChangeShapeType="1"/>
          </p:cNvSpPr>
          <p:nvPr/>
        </p:nvSpPr>
        <p:spPr bwMode="auto">
          <a:xfrm flipH="1" flipV="1">
            <a:off x="3852863" y="4652963"/>
            <a:ext cx="0" cy="1587"/>
          </a:xfrm>
          <a:prstGeom prst="line">
            <a:avLst/>
          </a:prstGeom>
          <a:noFill/>
          <a:ln w="19050">
            <a:solidFill>
              <a:schemeClr val="tx1"/>
            </a:solidFill>
            <a:round/>
            <a:headEnd/>
            <a:tailEnd/>
          </a:ln>
        </p:spPr>
        <p:txBody>
          <a:bodyPr/>
          <a:lstStyle/>
          <a:p>
            <a:endParaRPr lang="zh-CN" altLang="en-US"/>
          </a:p>
        </p:txBody>
      </p:sp>
      <p:sp>
        <p:nvSpPr>
          <p:cNvPr id="32773" name="左大括号 21508"/>
          <p:cNvSpPr>
            <a:spLocks/>
          </p:cNvSpPr>
          <p:nvPr/>
        </p:nvSpPr>
        <p:spPr bwMode="auto">
          <a:xfrm>
            <a:off x="3563938" y="3933825"/>
            <a:ext cx="720725" cy="1203325"/>
          </a:xfrm>
          <a:prstGeom prst="leftBrace">
            <a:avLst>
              <a:gd name="adj1" fmla="val 13890"/>
              <a:gd name="adj2" fmla="val 50000"/>
            </a:avLst>
          </a:prstGeom>
          <a:solidFill>
            <a:schemeClr val="bg1"/>
          </a:solidFill>
          <a:ln w="19050">
            <a:solidFill>
              <a:schemeClr val="tx1"/>
            </a:solidFill>
            <a:round/>
            <a:headEnd/>
            <a:tailEnd/>
          </a:ln>
        </p:spPr>
        <p:txBody>
          <a:bodyPr wrap="none" lIns="90170" tIns="46990" rIns="90170" bIns="46990" anchor="ctr"/>
          <a:lstStyle/>
          <a:p>
            <a:pPr algn="ctr"/>
            <a:endParaRPr lang="zh-CN" altLang="en-US">
              <a:solidFill>
                <a:schemeClr val="bg1"/>
              </a:solidFill>
            </a:endParaRPr>
          </a:p>
        </p:txBody>
      </p:sp>
      <p:sp>
        <p:nvSpPr>
          <p:cNvPr id="32774" name="左大括号 21509"/>
          <p:cNvSpPr>
            <a:spLocks/>
          </p:cNvSpPr>
          <p:nvPr/>
        </p:nvSpPr>
        <p:spPr bwMode="auto">
          <a:xfrm flipH="1">
            <a:off x="3563938" y="1773238"/>
            <a:ext cx="576262" cy="1203325"/>
          </a:xfrm>
          <a:prstGeom prst="leftBrace">
            <a:avLst>
              <a:gd name="adj1" fmla="val 17372"/>
              <a:gd name="adj2" fmla="val 50000"/>
            </a:avLst>
          </a:prstGeom>
          <a:solidFill>
            <a:schemeClr val="bg1"/>
          </a:solidFill>
          <a:ln w="19050">
            <a:solidFill>
              <a:schemeClr val="tx1"/>
            </a:solidFill>
            <a:round/>
            <a:headEnd/>
            <a:tailEnd/>
          </a:ln>
        </p:spPr>
        <p:txBody>
          <a:bodyPr wrap="none" lIns="90170" tIns="46990" rIns="90170" bIns="46990" anchor="ctr"/>
          <a:lstStyle/>
          <a:p>
            <a:pPr algn="ct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3553"/>
          <p:cNvSpPr>
            <a:spLocks noGrp="1" noChangeArrowheads="1"/>
          </p:cNvSpPr>
          <p:nvPr>
            <p:ph type="title"/>
          </p:nvPr>
        </p:nvSpPr>
        <p:spPr/>
        <p:txBody>
          <a:bodyPr/>
          <a:lstStyle/>
          <a:p>
            <a:r>
              <a:rPr lang="zh-CN" altLang="en-US" sz="3600" b="1" smtClean="0">
                <a:latin typeface="Adobe 楷体 Std R" pitchFamily="18" charset="-122"/>
                <a:ea typeface="Adobe 楷体 Std R" pitchFamily="18" charset="-122"/>
              </a:rPr>
              <a:t>八</a:t>
            </a:r>
            <a:r>
              <a:rPr lang="en-US" altLang="zh-CN" sz="3600" b="1" smtClean="0">
                <a:latin typeface="Adobe 楷体 Std R" pitchFamily="18" charset="-122"/>
                <a:ea typeface="Adobe 楷体 Std R" pitchFamily="18" charset="-122"/>
              </a:rPr>
              <a:t>.</a:t>
            </a:r>
            <a:r>
              <a:rPr lang="zh-CN" altLang="en-US" sz="3600" b="1" smtClean="0">
                <a:latin typeface="Adobe 楷体 Std R" pitchFamily="18" charset="-122"/>
                <a:ea typeface="Adobe 楷体 Std R" pitchFamily="18" charset="-122"/>
              </a:rPr>
              <a:t>历次抽查中发现的问题</a:t>
            </a:r>
          </a:p>
        </p:txBody>
      </p:sp>
      <p:sp>
        <p:nvSpPr>
          <p:cNvPr id="34819" name="文本占位符 23554"/>
          <p:cNvSpPr>
            <a:spLocks noGrp="1" noChangeArrowheads="1"/>
          </p:cNvSpPr>
          <p:nvPr>
            <p:ph idx="1"/>
          </p:nvPr>
        </p:nvSpPr>
        <p:spPr>
          <a:xfrm>
            <a:off x="539750" y="1989138"/>
            <a:ext cx="8229600" cy="4032250"/>
          </a:xfrm>
        </p:spPr>
        <p:txBody>
          <a:bodyPr/>
          <a:lstStyle/>
          <a:p>
            <a:pPr>
              <a:lnSpc>
                <a:spcPct val="80000"/>
              </a:lnSpc>
              <a:buFont typeface="Arial" pitchFamily="34" charset="0"/>
              <a:buNone/>
            </a:pPr>
            <a:r>
              <a:rPr lang="en-US" altLang="zh-CN" sz="3200" b="1" smtClean="0">
                <a:latin typeface="楷体" pitchFamily="49" charset="-122"/>
                <a:ea typeface="楷体" pitchFamily="49" charset="-122"/>
              </a:rPr>
              <a:t>1.</a:t>
            </a:r>
            <a:r>
              <a:rPr lang="zh-CN" altLang="en-US" sz="3200" b="1" smtClean="0">
                <a:latin typeface="楷体" pitchFamily="49" charset="-122"/>
                <a:ea typeface="楷体" pitchFamily="49" charset="-122"/>
              </a:rPr>
              <a:t>选题</a:t>
            </a:r>
            <a:r>
              <a:rPr lang="en-US" altLang="zh-CN" sz="3200" b="1" smtClean="0">
                <a:latin typeface="楷体" pitchFamily="49" charset="-122"/>
                <a:ea typeface="楷体" pitchFamily="49" charset="-122"/>
              </a:rPr>
              <a:t>(</a:t>
            </a:r>
            <a:r>
              <a:rPr lang="en-US" altLang="zh-CN" sz="3200" b="1" smtClean="0">
                <a:latin typeface="楷体" pitchFamily="49" charset="-122"/>
                <a:ea typeface="楷体" pitchFamily="49" charset="-122"/>
                <a:hlinkClick r:id="rId2" action="ppaction://hlinkfile"/>
              </a:rPr>
              <a:t>&lt;</a:t>
            </a:r>
            <a:r>
              <a:rPr lang="zh-CN" altLang="en-US" sz="3200" b="1" smtClean="0">
                <a:latin typeface="楷体" pitchFamily="49" charset="-122"/>
                <a:ea typeface="楷体" pitchFamily="49" charset="-122"/>
                <a:hlinkClick r:id="rId2" action="ppaction://hlinkfile"/>
              </a:rPr>
              <a:t>条例</a:t>
            </a:r>
            <a:r>
              <a:rPr lang="en-US" altLang="zh-CN" sz="3200" b="1" smtClean="0">
                <a:latin typeface="楷体" pitchFamily="49" charset="-122"/>
                <a:ea typeface="楷体" pitchFamily="49" charset="-122"/>
                <a:hlinkClick r:id="rId2" action="ppaction://hlinkfile"/>
              </a:rPr>
              <a:t>&gt;</a:t>
            </a:r>
            <a:r>
              <a:rPr lang="zh-CN" altLang="en-US" sz="3200" b="1" smtClean="0">
                <a:latin typeface="楷体" pitchFamily="49" charset="-122"/>
                <a:ea typeface="楷体" pitchFamily="49" charset="-122"/>
                <a:hlinkClick r:id="rId2" action="ppaction://hlinkfile"/>
              </a:rPr>
              <a:t>第十一条</a:t>
            </a:r>
            <a:r>
              <a:rPr lang="en-US" altLang="zh-CN" sz="3200" b="1" smtClean="0">
                <a:latin typeface="楷体" pitchFamily="49" charset="-122"/>
                <a:ea typeface="楷体" pitchFamily="49" charset="-122"/>
                <a:hlinkClick r:id="rId2" action="ppaction://hlinkfile"/>
              </a:rPr>
              <a:t>,</a:t>
            </a:r>
            <a:r>
              <a:rPr lang="zh-CN" altLang="en-US" sz="3200" b="1" smtClean="0">
                <a:latin typeface="楷体" pitchFamily="49" charset="-122"/>
                <a:ea typeface="楷体" pitchFamily="49" charset="-122"/>
                <a:hlinkClick r:id="rId2" action="ppaction://hlinkfile"/>
              </a:rPr>
              <a:t>第十二条</a:t>
            </a:r>
            <a:r>
              <a:rPr lang="en-US" altLang="zh-CN" sz="3200" b="1" smtClean="0">
                <a:latin typeface="楷体" pitchFamily="49" charset="-122"/>
                <a:ea typeface="楷体" pitchFamily="49" charset="-122"/>
              </a:rPr>
              <a:t>),</a:t>
            </a:r>
          </a:p>
          <a:p>
            <a:pPr>
              <a:lnSpc>
                <a:spcPct val="80000"/>
              </a:lnSpc>
              <a:buFont typeface="Arial" pitchFamily="34" charset="0"/>
              <a:buNone/>
            </a:pPr>
            <a:endParaRPr lang="en-US" sz="3200" b="1" smtClean="0">
              <a:latin typeface="楷体" pitchFamily="49" charset="-122"/>
              <a:ea typeface="楷体" pitchFamily="49" charset="-122"/>
            </a:endParaRPr>
          </a:p>
          <a:p>
            <a:pPr>
              <a:lnSpc>
                <a:spcPct val="80000"/>
              </a:lnSpc>
              <a:buFont typeface="Arial" pitchFamily="34" charset="0"/>
              <a:buNone/>
            </a:pPr>
            <a:r>
              <a:rPr lang="en-US" altLang="zh-CN" sz="3200" b="1" smtClean="0">
                <a:latin typeface="楷体" pitchFamily="49" charset="-122"/>
                <a:ea typeface="楷体" pitchFamily="49" charset="-122"/>
              </a:rPr>
              <a:t>2.</a:t>
            </a:r>
            <a:r>
              <a:rPr lang="zh-CN" altLang="en-US" sz="3200" b="1" smtClean="0">
                <a:latin typeface="楷体" pitchFamily="49" charset="-122"/>
                <a:ea typeface="楷体" pitchFamily="49" charset="-122"/>
              </a:rPr>
              <a:t>抄袭</a:t>
            </a:r>
            <a:r>
              <a:rPr lang="en-US" altLang="zh-CN" sz="3200" b="1" smtClean="0">
                <a:latin typeface="楷体" pitchFamily="49" charset="-122"/>
                <a:ea typeface="楷体" pitchFamily="49" charset="-122"/>
              </a:rPr>
              <a:t>(</a:t>
            </a:r>
            <a:r>
              <a:rPr lang="zh-CN" altLang="en-US" sz="3200" b="1" smtClean="0">
                <a:latin typeface="楷体" pitchFamily="49" charset="-122"/>
                <a:ea typeface="楷体" pitchFamily="49" charset="-122"/>
              </a:rPr>
              <a:t>严重，部分</a:t>
            </a:r>
            <a:r>
              <a:rPr lang="en-US" altLang="zh-CN" sz="3200" b="1" smtClean="0">
                <a:latin typeface="楷体" pitchFamily="49" charset="-122"/>
                <a:ea typeface="楷体" pitchFamily="49" charset="-122"/>
              </a:rPr>
              <a:t>),</a:t>
            </a:r>
          </a:p>
          <a:p>
            <a:pPr>
              <a:lnSpc>
                <a:spcPct val="80000"/>
              </a:lnSpc>
              <a:buFont typeface="Arial" pitchFamily="34" charset="0"/>
              <a:buNone/>
            </a:pPr>
            <a:endParaRPr lang="en-US" sz="3200" b="1" smtClean="0">
              <a:latin typeface="楷体" pitchFamily="49" charset="-122"/>
              <a:ea typeface="楷体" pitchFamily="49" charset="-122"/>
            </a:endParaRPr>
          </a:p>
          <a:p>
            <a:pPr>
              <a:lnSpc>
                <a:spcPct val="80000"/>
              </a:lnSpc>
              <a:buFont typeface="Arial" pitchFamily="34" charset="0"/>
              <a:buNone/>
            </a:pPr>
            <a:r>
              <a:rPr lang="en-US" altLang="zh-CN" sz="3200" b="1" smtClean="0">
                <a:latin typeface="楷体" pitchFamily="49" charset="-122"/>
                <a:ea typeface="楷体" pitchFamily="49" charset="-122"/>
              </a:rPr>
              <a:t>3.</a:t>
            </a:r>
            <a:r>
              <a:rPr lang="zh-CN" altLang="en-US" sz="3200" b="1" smtClean="0">
                <a:latin typeface="楷体" pitchFamily="49" charset="-122"/>
                <a:ea typeface="楷体" pitchFamily="49" charset="-122"/>
              </a:rPr>
              <a:t>书写格式</a:t>
            </a:r>
            <a:r>
              <a:rPr lang="en-US" altLang="zh-CN" sz="3200" b="1" smtClean="0">
                <a:latin typeface="楷体" pitchFamily="49" charset="-122"/>
                <a:ea typeface="楷体" pitchFamily="49" charset="-122"/>
              </a:rPr>
              <a:t>(</a:t>
            </a:r>
            <a:r>
              <a:rPr lang="en-US" altLang="zh-CN" sz="3200" b="1" smtClean="0">
                <a:latin typeface="楷体" pitchFamily="49" charset="-122"/>
                <a:ea typeface="楷体" pitchFamily="49" charset="-122"/>
                <a:hlinkClick r:id="rId3" action="ppaction://hlinkfile"/>
              </a:rPr>
              <a:t>&lt;</a:t>
            </a:r>
            <a:r>
              <a:rPr lang="zh-CN" altLang="en-US" sz="3200" b="1" smtClean="0">
                <a:latin typeface="楷体" pitchFamily="49" charset="-122"/>
                <a:ea typeface="楷体" pitchFamily="49" charset="-122"/>
                <a:hlinkClick r:id="rId3" action="ppaction://hlinkfile"/>
              </a:rPr>
              <a:t>撰写规范</a:t>
            </a:r>
            <a:r>
              <a:rPr lang="en-US" altLang="zh-CN" sz="3200" b="1" smtClean="0">
                <a:latin typeface="楷体" pitchFamily="49" charset="-122"/>
                <a:ea typeface="楷体" pitchFamily="49" charset="-122"/>
                <a:hlinkClick r:id="rId3" action="ppaction://hlinkfile"/>
              </a:rPr>
              <a:t>&gt;</a:t>
            </a:r>
            <a:r>
              <a:rPr lang="zh-CN" altLang="en-US" sz="3200" b="1" smtClean="0">
                <a:latin typeface="楷体" pitchFamily="49" charset="-122"/>
                <a:ea typeface="楷体" pitchFamily="49" charset="-122"/>
                <a:hlinkClick r:id="rId3" action="ppaction://hlinkfile"/>
              </a:rPr>
              <a:t>三</a:t>
            </a:r>
            <a:r>
              <a:rPr lang="en-US" altLang="zh-CN" sz="3200" b="1" smtClean="0">
                <a:latin typeface="楷体" pitchFamily="49" charset="-122"/>
                <a:ea typeface="楷体" pitchFamily="49" charset="-122"/>
                <a:hlinkClick r:id="rId3" action="ppaction://hlinkfile"/>
              </a:rPr>
              <a:t>.</a:t>
            </a:r>
            <a:r>
              <a:rPr lang="zh-CN" altLang="en-US" sz="3200" b="1" smtClean="0">
                <a:latin typeface="楷体" pitchFamily="49" charset="-122"/>
                <a:ea typeface="楷体" pitchFamily="49" charset="-122"/>
                <a:hlinkClick r:id="rId3" action="ppaction://hlinkfile"/>
              </a:rPr>
              <a:t>内容及五</a:t>
            </a:r>
            <a:r>
              <a:rPr lang="en-US" altLang="zh-CN" sz="3200" b="1" smtClean="0">
                <a:latin typeface="楷体" pitchFamily="49" charset="-122"/>
                <a:ea typeface="楷体" pitchFamily="49" charset="-122"/>
                <a:hlinkClick r:id="rId3" action="ppaction://hlinkfile"/>
              </a:rPr>
              <a:t>.</a:t>
            </a:r>
            <a:r>
              <a:rPr lang="zh-CN" altLang="en-US" sz="3200" b="1" smtClean="0">
                <a:latin typeface="楷体" pitchFamily="49" charset="-122"/>
                <a:ea typeface="楷体" pitchFamily="49" charset="-122"/>
                <a:hlinkClick r:id="rId3" action="ppaction://hlinkfile"/>
              </a:rPr>
              <a:t>细则</a:t>
            </a:r>
            <a:r>
              <a:rPr lang="en-US" altLang="zh-CN" sz="3200" b="1" smtClean="0">
                <a:latin typeface="楷体" pitchFamily="49" charset="-122"/>
                <a:ea typeface="楷体" pitchFamily="49" charset="-122"/>
              </a:rPr>
              <a:t>),</a:t>
            </a:r>
          </a:p>
          <a:p>
            <a:pPr>
              <a:lnSpc>
                <a:spcPct val="80000"/>
              </a:lnSpc>
              <a:buFont typeface="Arial" pitchFamily="34" charset="0"/>
              <a:buNone/>
            </a:pPr>
            <a:endParaRPr lang="en-US" sz="3200" b="1" smtClean="0">
              <a:latin typeface="楷体" pitchFamily="49" charset="-122"/>
              <a:ea typeface="楷体" pitchFamily="49" charset="-122"/>
            </a:endParaRPr>
          </a:p>
          <a:p>
            <a:pPr>
              <a:lnSpc>
                <a:spcPct val="80000"/>
              </a:lnSpc>
              <a:buFont typeface="Arial" pitchFamily="34" charset="0"/>
              <a:buNone/>
            </a:pPr>
            <a:r>
              <a:rPr lang="en-US" altLang="zh-CN" sz="3200" b="1" smtClean="0">
                <a:latin typeface="楷体" pitchFamily="49" charset="-122"/>
                <a:ea typeface="楷体" pitchFamily="49" charset="-122"/>
              </a:rPr>
              <a:t>4.</a:t>
            </a:r>
            <a:r>
              <a:rPr lang="zh-CN" altLang="en-US" sz="3200" b="1" smtClean="0">
                <a:latin typeface="楷体" pitchFamily="49" charset="-122"/>
                <a:ea typeface="楷体" pitchFamily="49" charset="-122"/>
              </a:rPr>
              <a:t>中外文摘要字数达不到要求</a:t>
            </a:r>
            <a:r>
              <a:rPr lang="en-US" altLang="zh-CN" sz="3200" b="1" smtClean="0">
                <a:latin typeface="楷体" pitchFamily="49" charset="-122"/>
                <a:ea typeface="楷体" pitchFamily="49" charset="-122"/>
              </a:rPr>
              <a:t>,</a:t>
            </a:r>
          </a:p>
          <a:p>
            <a:pPr>
              <a:lnSpc>
                <a:spcPct val="80000"/>
              </a:lnSpc>
              <a:buFont typeface="Arial" pitchFamily="34" charset="0"/>
              <a:buNone/>
            </a:pPr>
            <a:endParaRPr lang="en-US" sz="3200" b="1" smtClean="0">
              <a:latin typeface="Adobe 楷体 Std R" pitchFamily="18" charset="-122"/>
              <a:ea typeface="Adobe 楷体 Std R" pitchFamily="18" charset="-122"/>
            </a:endParaRPr>
          </a:p>
          <a:p>
            <a:pPr>
              <a:lnSpc>
                <a:spcPct val="80000"/>
              </a:lnSpc>
              <a:buFont typeface="Arial" pitchFamily="34" charset="0"/>
              <a:buNone/>
            </a:pPr>
            <a:endParaRPr lang="zh-CN" altLang="en-US" sz="3200" b="1" smtClean="0">
              <a:latin typeface="楷体_GB2312" charset="-122"/>
              <a:ea typeface="楷体_GB231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24577"/>
          <p:cNvSpPr>
            <a:spLocks noGrp="1" noChangeArrowheads="1"/>
          </p:cNvSpPr>
          <p:nvPr>
            <p:ph idx="1"/>
          </p:nvPr>
        </p:nvSpPr>
        <p:spPr>
          <a:xfrm>
            <a:off x="395288" y="1700213"/>
            <a:ext cx="8229600" cy="4465637"/>
          </a:xfrm>
        </p:spPr>
        <p:txBody>
          <a:bodyPr/>
          <a:lstStyle/>
          <a:p>
            <a:pPr>
              <a:lnSpc>
                <a:spcPct val="80000"/>
              </a:lnSpc>
              <a:buFont typeface="Arial" pitchFamily="34" charset="0"/>
              <a:buNone/>
            </a:pPr>
            <a:r>
              <a:rPr lang="en-US" altLang="zh-CN" sz="3200" b="1" smtClean="0">
                <a:latin typeface="楷体" pitchFamily="49" charset="-122"/>
                <a:ea typeface="楷体" pitchFamily="49" charset="-122"/>
              </a:rPr>
              <a:t>5.</a:t>
            </a:r>
            <a:r>
              <a:rPr lang="zh-CN" altLang="en-US" sz="3200" b="1" smtClean="0">
                <a:latin typeface="楷体" pitchFamily="49" charset="-122"/>
                <a:ea typeface="楷体" pitchFamily="49" charset="-122"/>
              </a:rPr>
              <a:t>页面设置正确情况下达不到页数要求</a:t>
            </a:r>
            <a:endParaRPr lang="en-US" sz="3200" b="1" smtClean="0">
              <a:latin typeface="楷体" pitchFamily="49" charset="-122"/>
              <a:ea typeface="楷体" pitchFamily="49" charset="-122"/>
            </a:endParaRPr>
          </a:p>
          <a:p>
            <a:pPr>
              <a:lnSpc>
                <a:spcPct val="80000"/>
              </a:lnSpc>
              <a:buFont typeface="Arial" pitchFamily="34" charset="0"/>
              <a:buNone/>
            </a:pPr>
            <a:r>
              <a:rPr lang="en-US" sz="3200" b="1" smtClean="0">
                <a:latin typeface="楷体" pitchFamily="49" charset="-122"/>
                <a:ea typeface="楷体" pitchFamily="49" charset="-122"/>
              </a:rPr>
              <a:t>    </a:t>
            </a:r>
            <a:r>
              <a:rPr lang="en-US" altLang="zh-CN" sz="3200" b="1" smtClean="0">
                <a:latin typeface="楷体" pitchFamily="49" charset="-122"/>
                <a:ea typeface="楷体" pitchFamily="49" charset="-122"/>
              </a:rPr>
              <a:t>(</a:t>
            </a:r>
            <a:r>
              <a:rPr lang="zh-CN" altLang="en-US" sz="3200" b="1" smtClean="0">
                <a:solidFill>
                  <a:srgbClr val="FF0000"/>
                </a:solidFill>
                <a:latin typeface="楷体" pitchFamily="49" charset="-122"/>
                <a:ea typeface="楷体" pitchFamily="49" charset="-122"/>
              </a:rPr>
              <a:t>要求</a:t>
            </a:r>
            <a:r>
              <a:rPr lang="en-US" altLang="zh-CN" sz="3200" b="1" smtClean="0">
                <a:solidFill>
                  <a:srgbClr val="FF0000"/>
                </a:solidFill>
                <a:latin typeface="楷体" pitchFamily="49" charset="-122"/>
                <a:ea typeface="楷体" pitchFamily="49" charset="-122"/>
              </a:rPr>
              <a:t>20</a:t>
            </a:r>
            <a:r>
              <a:rPr lang="zh-CN" altLang="en-US" sz="3200" b="1" smtClean="0">
                <a:solidFill>
                  <a:srgbClr val="FF0000"/>
                </a:solidFill>
                <a:latin typeface="楷体" pitchFamily="49" charset="-122"/>
                <a:ea typeface="楷体" pitchFamily="49" charset="-122"/>
              </a:rPr>
              <a:t>页以上</a:t>
            </a:r>
            <a:r>
              <a:rPr lang="en-US" altLang="zh-CN" sz="3200" b="1" smtClean="0">
                <a:latin typeface="楷体" pitchFamily="49" charset="-122"/>
                <a:ea typeface="楷体" pitchFamily="49" charset="-122"/>
              </a:rPr>
              <a:t>),</a:t>
            </a:r>
          </a:p>
          <a:p>
            <a:pPr>
              <a:lnSpc>
                <a:spcPct val="80000"/>
              </a:lnSpc>
              <a:buFont typeface="Arial" pitchFamily="34" charset="0"/>
              <a:buNone/>
            </a:pPr>
            <a:r>
              <a:rPr lang="en-US" altLang="zh-CN" sz="3200" b="1" smtClean="0">
                <a:latin typeface="楷体" pitchFamily="49" charset="-122"/>
                <a:ea typeface="楷体" pitchFamily="49" charset="-122"/>
              </a:rPr>
              <a:t>6.</a:t>
            </a:r>
            <a:r>
              <a:rPr lang="zh-CN" altLang="en-US" sz="3200" b="1" smtClean="0">
                <a:latin typeface="楷体" pitchFamily="49" charset="-122"/>
                <a:ea typeface="楷体" pitchFamily="49" charset="-122"/>
              </a:rPr>
              <a:t>图形或图表太大</a:t>
            </a:r>
            <a:r>
              <a:rPr lang="en-US" altLang="zh-CN" sz="3200" b="1" smtClean="0">
                <a:latin typeface="楷体" pitchFamily="49" charset="-122"/>
                <a:ea typeface="楷体" pitchFamily="49" charset="-122"/>
              </a:rPr>
              <a:t>,</a:t>
            </a:r>
            <a:r>
              <a:rPr lang="zh-CN" altLang="en-US" sz="3200" b="1" smtClean="0">
                <a:latin typeface="楷体" pitchFamily="49" charset="-122"/>
                <a:ea typeface="楷体" pitchFamily="49" charset="-122"/>
              </a:rPr>
              <a:t>空白页太多</a:t>
            </a:r>
            <a:r>
              <a:rPr lang="en-US" altLang="zh-CN" sz="3200" b="1" smtClean="0">
                <a:latin typeface="楷体" pitchFamily="49" charset="-122"/>
                <a:ea typeface="楷体" pitchFamily="49" charset="-122"/>
              </a:rPr>
              <a:t>,</a:t>
            </a:r>
          </a:p>
          <a:p>
            <a:pPr>
              <a:lnSpc>
                <a:spcPct val="80000"/>
              </a:lnSpc>
              <a:buFont typeface="Arial" pitchFamily="34" charset="0"/>
              <a:buNone/>
            </a:pPr>
            <a:endParaRPr lang="en-US" sz="3200" b="1" smtClean="0">
              <a:latin typeface="楷体" pitchFamily="49" charset="-122"/>
              <a:ea typeface="楷体" pitchFamily="49" charset="-122"/>
            </a:endParaRPr>
          </a:p>
          <a:p>
            <a:pPr>
              <a:lnSpc>
                <a:spcPct val="80000"/>
              </a:lnSpc>
              <a:buFont typeface="Arial" pitchFamily="34" charset="0"/>
              <a:buNone/>
            </a:pPr>
            <a:r>
              <a:rPr lang="en-US" altLang="zh-CN" sz="3200" b="1" smtClean="0">
                <a:latin typeface="楷体" pitchFamily="49" charset="-122"/>
                <a:ea typeface="楷体" pitchFamily="49" charset="-122"/>
              </a:rPr>
              <a:t>7.</a:t>
            </a:r>
            <a:r>
              <a:rPr lang="zh-CN" altLang="en-US" sz="3200" b="1" smtClean="0">
                <a:latin typeface="楷体" pitchFamily="49" charset="-122"/>
                <a:ea typeface="楷体" pitchFamily="49" charset="-122"/>
              </a:rPr>
              <a:t>论文内容反映学生工作的成果太少</a:t>
            </a:r>
            <a:r>
              <a:rPr lang="en-US" altLang="zh-CN" sz="3200" b="1" smtClean="0">
                <a:latin typeface="楷体" pitchFamily="49" charset="-122"/>
                <a:ea typeface="楷体" pitchFamily="49" charset="-122"/>
              </a:rPr>
              <a:t>,</a:t>
            </a:r>
          </a:p>
          <a:p>
            <a:pPr>
              <a:lnSpc>
                <a:spcPct val="80000"/>
              </a:lnSpc>
              <a:buFont typeface="Arial" pitchFamily="34" charset="0"/>
              <a:buNone/>
            </a:pPr>
            <a:endParaRPr lang="en-US" sz="3200" b="1" smtClean="0">
              <a:latin typeface="楷体" pitchFamily="49" charset="-122"/>
              <a:ea typeface="楷体" pitchFamily="49" charset="-122"/>
            </a:endParaRPr>
          </a:p>
          <a:p>
            <a:pPr>
              <a:lnSpc>
                <a:spcPct val="80000"/>
              </a:lnSpc>
              <a:buFont typeface="Arial" pitchFamily="34" charset="0"/>
              <a:buNone/>
            </a:pPr>
            <a:r>
              <a:rPr lang="en-US" altLang="zh-CN" sz="3200" b="1" smtClean="0">
                <a:latin typeface="楷体" pitchFamily="49" charset="-122"/>
                <a:ea typeface="楷体" pitchFamily="49" charset="-122"/>
              </a:rPr>
              <a:t>8.</a:t>
            </a:r>
            <a:r>
              <a:rPr lang="zh-CN" altLang="en-US" sz="3200" b="1" smtClean="0">
                <a:latin typeface="楷体" pitchFamily="49" charset="-122"/>
                <a:ea typeface="楷体" pitchFamily="49" charset="-122"/>
              </a:rPr>
              <a:t>立题卡、任务书及论文中题目名称不完全一致</a:t>
            </a:r>
            <a:r>
              <a:rPr lang="en-US" altLang="zh-CN" sz="3200" b="1" smtClean="0">
                <a:latin typeface="楷体" pitchFamily="49" charset="-122"/>
                <a:ea typeface="楷体" pitchFamily="49" charset="-122"/>
              </a:rPr>
              <a:t>(</a:t>
            </a:r>
            <a:r>
              <a:rPr lang="zh-CN" altLang="en-US" sz="3200" b="1" smtClean="0">
                <a:latin typeface="楷体" pitchFamily="49" charset="-122"/>
                <a:ea typeface="楷体" pitchFamily="49" charset="-122"/>
              </a:rPr>
              <a:t>要一字不差</a:t>
            </a:r>
            <a:r>
              <a:rPr lang="en-US" altLang="zh-CN" sz="3200" b="1" smtClean="0">
                <a:latin typeface="楷体" pitchFamily="49" charset="-122"/>
                <a:ea typeface="楷体" pitchFamily="49" charset="-122"/>
              </a:rPr>
              <a:t>),</a:t>
            </a:r>
            <a:r>
              <a:rPr lang="zh-CN" altLang="en-US" sz="3200" b="1" smtClean="0">
                <a:latin typeface="楷体" pitchFamily="49" charset="-122"/>
                <a:ea typeface="楷体" pitchFamily="49" charset="-122"/>
              </a:rPr>
              <a:t>填写时间混乱。</a:t>
            </a:r>
          </a:p>
          <a:p>
            <a:pPr>
              <a:lnSpc>
                <a:spcPct val="80000"/>
              </a:lnSpc>
              <a:buFont typeface="Arial" pitchFamily="34" charset="0"/>
              <a:buNone/>
            </a:pPr>
            <a:endParaRPr lang="zh-CN" altLang="en-US" sz="3200" b="1" smtClean="0">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5601"/>
          <p:cNvSpPr>
            <a:spLocks noGrp="1" noChangeArrowheads="1"/>
          </p:cNvSpPr>
          <p:nvPr>
            <p:ph type="title"/>
          </p:nvPr>
        </p:nvSpPr>
        <p:spPr/>
        <p:txBody>
          <a:bodyPr/>
          <a:lstStyle/>
          <a:p>
            <a:r>
              <a:rPr lang="zh-CN" altLang="en-US" sz="3600" b="1" smtClean="0">
                <a:latin typeface="Adobe 楷体 Std R" pitchFamily="18" charset="-122"/>
                <a:ea typeface="Adobe 楷体 Std R" pitchFamily="18" charset="-122"/>
              </a:rPr>
              <a:t/>
            </a:r>
            <a:br>
              <a:rPr lang="zh-CN" altLang="en-US" sz="3600" b="1" smtClean="0">
                <a:latin typeface="Adobe 楷体 Std R" pitchFamily="18" charset="-122"/>
                <a:ea typeface="Adobe 楷体 Std R" pitchFamily="18" charset="-122"/>
              </a:rPr>
            </a:br>
            <a:r>
              <a:rPr lang="zh-CN" altLang="en-US" sz="3600" b="1" smtClean="0">
                <a:latin typeface="Adobe 楷体 Std R" pitchFamily="18" charset="-122"/>
                <a:ea typeface="Adobe 楷体 Std R" pitchFamily="18" charset="-122"/>
              </a:rPr>
              <a:t>九</a:t>
            </a:r>
            <a:r>
              <a:rPr lang="en-US" altLang="zh-CN" sz="3600" b="1" smtClean="0">
                <a:latin typeface="Adobe 楷体 Std R" pitchFamily="18" charset="-122"/>
                <a:ea typeface="Adobe 楷体 Std R" pitchFamily="18" charset="-122"/>
              </a:rPr>
              <a:t>.</a:t>
            </a:r>
            <a:r>
              <a:rPr lang="zh-CN" altLang="en-US" sz="3600" b="1" smtClean="0">
                <a:latin typeface="Adobe 楷体 Std R" pitchFamily="18" charset="-122"/>
                <a:ea typeface="Adobe 楷体 Std R" pitchFamily="18" charset="-122"/>
              </a:rPr>
              <a:t>时间节点统一填写</a:t>
            </a:r>
            <a:r>
              <a:rPr lang="zh-CN" altLang="en-US" sz="2800" b="1" smtClean="0"/>
              <a:t/>
            </a:r>
            <a:br>
              <a:rPr lang="zh-CN" altLang="en-US" sz="2800" b="1" smtClean="0"/>
            </a:br>
            <a:endParaRPr lang="zh-CN" altLang="en-US" sz="2800" b="1" smtClean="0"/>
          </a:p>
        </p:txBody>
      </p:sp>
      <p:sp>
        <p:nvSpPr>
          <p:cNvPr id="36867" name="文本占位符 25602"/>
          <p:cNvSpPr>
            <a:spLocks noGrp="1" noChangeArrowheads="1"/>
          </p:cNvSpPr>
          <p:nvPr>
            <p:ph idx="1"/>
          </p:nvPr>
        </p:nvSpPr>
        <p:spPr/>
        <p:txBody>
          <a:bodyPr/>
          <a:lstStyle/>
          <a:p>
            <a:pPr>
              <a:buFont typeface="Arial" pitchFamily="34" charset="0"/>
              <a:buNone/>
            </a:pPr>
            <a:r>
              <a:rPr lang="en-US" altLang="zh-CN" dirty="0" smtClean="0"/>
              <a:t>      </a:t>
            </a:r>
            <a:r>
              <a:rPr lang="en-US" altLang="zh-CN" sz="3600" b="1" dirty="0" smtClean="0">
                <a:latin typeface="Adobe 楷体 Std R" pitchFamily="18" charset="-122"/>
                <a:ea typeface="Adobe 楷体 Std R" pitchFamily="18" charset="-122"/>
              </a:rPr>
              <a:t>1.</a:t>
            </a:r>
            <a:r>
              <a:rPr lang="zh-CN" altLang="en-US" sz="3600" b="1" dirty="0" smtClean="0">
                <a:latin typeface="Adobe 楷体 Std R" pitchFamily="18" charset="-122"/>
                <a:ea typeface="Adobe 楷体 Std R" pitchFamily="18" charset="-122"/>
                <a:hlinkClick r:id="rId2" action="ppaction://hlinkfile"/>
              </a:rPr>
              <a:t>立题卡</a:t>
            </a:r>
            <a:endParaRPr lang="zh-CN" altLang="en-US" sz="3600" b="1" dirty="0" smtClean="0">
              <a:latin typeface="Adobe 楷体 Std R" pitchFamily="18" charset="-122"/>
              <a:ea typeface="Adobe 楷体 Std R" pitchFamily="18" charset="-122"/>
            </a:endParaRPr>
          </a:p>
          <a:p>
            <a:pPr>
              <a:buFont typeface="Arial" pitchFamily="34" charset="0"/>
              <a:buNone/>
            </a:pPr>
            <a:endParaRPr lang="en-US" sz="3600" b="1" dirty="0" smtClean="0">
              <a:latin typeface="Adobe 楷体 Std R" pitchFamily="18" charset="-122"/>
              <a:ea typeface="Adobe 楷体 Std R" pitchFamily="18" charset="-122"/>
            </a:endParaRPr>
          </a:p>
          <a:p>
            <a:pPr>
              <a:buFont typeface="Arial" pitchFamily="34" charset="0"/>
              <a:buNone/>
            </a:pPr>
            <a:r>
              <a:rPr lang="en-US" sz="3600" b="1" dirty="0" smtClean="0">
                <a:latin typeface="Adobe 楷体 Std R" pitchFamily="18" charset="-122"/>
                <a:ea typeface="Adobe 楷体 Std R" pitchFamily="18" charset="-122"/>
              </a:rPr>
              <a:t>   </a:t>
            </a:r>
            <a:r>
              <a:rPr lang="zh-CN" altLang="en-US" sz="3600" b="1" dirty="0" smtClean="0">
                <a:latin typeface="Adobe 楷体 Std R" pitchFamily="18" charset="-122"/>
                <a:ea typeface="Adobe 楷体 Std R" pitchFamily="18" charset="-122"/>
              </a:rPr>
              <a:t> </a:t>
            </a:r>
            <a:r>
              <a:rPr lang="en-US" altLang="zh-CN" sz="3600" b="1" dirty="0" smtClean="0">
                <a:latin typeface="Adobe 楷体 Std R" pitchFamily="18" charset="-122"/>
                <a:ea typeface="Adobe 楷体 Std R" pitchFamily="18" charset="-122"/>
              </a:rPr>
              <a:t>2.</a:t>
            </a:r>
            <a:r>
              <a:rPr lang="zh-CN" altLang="en-US" sz="3600" b="1" dirty="0" smtClean="0">
                <a:latin typeface="Adobe 楷体 Std R" pitchFamily="18" charset="-122"/>
                <a:ea typeface="Adobe 楷体 Std R" pitchFamily="18" charset="-122"/>
                <a:hlinkClick r:id="rId3" action="ppaction://hlinkfile"/>
              </a:rPr>
              <a:t>任务书 </a:t>
            </a:r>
            <a:endParaRPr lang="zh-CN" altLang="en-US" sz="3600" b="1" dirty="0" smtClean="0">
              <a:latin typeface="Adobe 楷体 Std R" pitchFamily="18" charset="-122"/>
              <a:ea typeface="Adobe 楷体 Std R" pitchFamily="18" charset="-122"/>
            </a:endParaRPr>
          </a:p>
          <a:p>
            <a:pPr>
              <a:buFont typeface="Arial" pitchFamily="34" charset="0"/>
              <a:buNone/>
            </a:pPr>
            <a:endParaRPr lang="en-US" sz="3600" b="1" dirty="0" smtClean="0">
              <a:latin typeface="Adobe 楷体 Std R" pitchFamily="18" charset="-122"/>
              <a:ea typeface="Adobe 楷体 Std R" pitchFamily="18" charset="-122"/>
            </a:endParaRPr>
          </a:p>
          <a:p>
            <a:pPr>
              <a:buFont typeface="Arial" pitchFamily="34" charset="0"/>
              <a:buNone/>
            </a:pPr>
            <a:r>
              <a:rPr lang="en-US" sz="3600" b="1" dirty="0" smtClean="0">
                <a:latin typeface="Adobe 楷体 Std R" pitchFamily="18" charset="-122"/>
                <a:ea typeface="Adobe 楷体 Std R" pitchFamily="18" charset="-122"/>
              </a:rPr>
              <a:t>    </a:t>
            </a:r>
            <a:r>
              <a:rPr lang="en-US" altLang="zh-CN" sz="3600" b="1" dirty="0" smtClean="0">
                <a:latin typeface="Adobe 楷体 Std R" pitchFamily="18" charset="-122"/>
                <a:ea typeface="Adobe 楷体 Std R" pitchFamily="18" charset="-122"/>
              </a:rPr>
              <a:t>3.</a:t>
            </a:r>
            <a:r>
              <a:rPr lang="zh-CN" altLang="en-US" sz="3600" b="1" dirty="0" smtClean="0">
                <a:latin typeface="Adobe 楷体 Std R" pitchFamily="18" charset="-122"/>
                <a:ea typeface="Adobe 楷体 Std R" pitchFamily="18" charset="-122"/>
                <a:hlinkClick r:id="rId4" action="ppaction://hlinkfile"/>
              </a:rPr>
              <a:t>论文封面</a:t>
            </a:r>
            <a:endParaRPr lang="en-US" sz="3600" b="1" dirty="0" smtClean="0">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6625"/>
          <p:cNvSpPr>
            <a:spLocks noGrp="1" noChangeArrowheads="1"/>
          </p:cNvSpPr>
          <p:nvPr>
            <p:ph type="title"/>
          </p:nvPr>
        </p:nvSpPr>
        <p:spPr/>
        <p:txBody>
          <a:bodyPr/>
          <a:lstStyle/>
          <a:p>
            <a:r>
              <a:rPr lang="zh-CN" altLang="en-US" sz="3600" b="1" smtClean="0">
                <a:latin typeface="Adobe 楷体 Std R" pitchFamily="18" charset="-122"/>
                <a:ea typeface="Adobe 楷体 Std R" pitchFamily="18" charset="-122"/>
              </a:rPr>
              <a:t>十</a:t>
            </a:r>
            <a:r>
              <a:rPr lang="en-US" altLang="zh-CN" sz="3600" b="1" smtClean="0">
                <a:latin typeface="Adobe 楷体 Std R" pitchFamily="18" charset="-122"/>
                <a:ea typeface="Adobe 楷体 Std R" pitchFamily="18" charset="-122"/>
              </a:rPr>
              <a:t>.</a:t>
            </a:r>
            <a:r>
              <a:rPr lang="zh-CN" altLang="en-US" sz="3600" b="1" smtClean="0">
                <a:latin typeface="Adobe 楷体 Std R" pitchFamily="18" charset="-122"/>
                <a:ea typeface="Adobe 楷体 Std R" pitchFamily="18" charset="-122"/>
              </a:rPr>
              <a:t>结语</a:t>
            </a:r>
          </a:p>
        </p:txBody>
      </p:sp>
      <p:sp>
        <p:nvSpPr>
          <p:cNvPr id="37891" name="文本框 26626"/>
          <p:cNvSpPr txBox="1">
            <a:spLocks noChangeArrowheads="1"/>
          </p:cNvSpPr>
          <p:nvPr/>
        </p:nvSpPr>
        <p:spPr bwMode="auto">
          <a:xfrm>
            <a:off x="971550" y="2205038"/>
            <a:ext cx="7127875" cy="1920875"/>
          </a:xfrm>
          <a:prstGeom prst="rect">
            <a:avLst/>
          </a:prstGeom>
          <a:noFill/>
          <a:ln w="9525">
            <a:noFill/>
            <a:miter lim="800000"/>
            <a:headEnd/>
            <a:tailEnd/>
          </a:ln>
        </p:spPr>
        <p:txBody>
          <a:bodyPr>
            <a:spAutoFit/>
          </a:bodyPr>
          <a:lstStyle/>
          <a:p>
            <a:r>
              <a:rPr lang="zh-CN" altLang="en-US" sz="4000" b="1">
                <a:latin typeface="楷体" pitchFamily="49" charset="-122"/>
                <a:ea typeface="楷体" pitchFamily="49" charset="-122"/>
              </a:rPr>
              <a:t>选题适当,撰写规范</a:t>
            </a:r>
            <a:r>
              <a:rPr lang="en-US" altLang="zh-CN" sz="4000" b="1">
                <a:latin typeface="楷体" pitchFamily="49" charset="-122"/>
                <a:ea typeface="楷体" pitchFamily="49" charset="-122"/>
              </a:rPr>
              <a:t>,</a:t>
            </a:r>
            <a:r>
              <a:rPr lang="zh-CN" altLang="en-US" sz="4000" b="1">
                <a:latin typeface="楷体" pitchFamily="49" charset="-122"/>
                <a:ea typeface="楷体" pitchFamily="49" charset="-122"/>
              </a:rPr>
              <a:t>论文完整,</a:t>
            </a:r>
          </a:p>
          <a:p>
            <a:endParaRPr lang="zh-CN" altLang="en-US" sz="4000" b="1">
              <a:latin typeface="楷体" pitchFamily="49" charset="-122"/>
              <a:ea typeface="楷体" pitchFamily="49" charset="-122"/>
            </a:endParaRPr>
          </a:p>
          <a:p>
            <a:r>
              <a:rPr lang="zh-CN" altLang="en-US" sz="4000" b="1">
                <a:latin typeface="楷体" pitchFamily="49" charset="-122"/>
                <a:ea typeface="楷体" pitchFamily="49" charset="-122"/>
              </a:rPr>
              <a:t>内容准确,答辩自信</a:t>
            </a:r>
            <a:r>
              <a:rPr lang="en-US" altLang="zh-CN" sz="4000" b="1">
                <a:latin typeface="楷体" pitchFamily="49" charset="-122"/>
                <a:ea typeface="楷体" pitchFamily="49" charset="-122"/>
              </a:rPr>
              <a:t>,</a:t>
            </a:r>
            <a:r>
              <a:rPr lang="zh-CN" altLang="en-US" sz="4000" b="1">
                <a:latin typeface="楷体" pitchFamily="49" charset="-122"/>
                <a:ea typeface="楷体" pitchFamily="49" charset="-122"/>
              </a:rPr>
              <a:t>顺利毕业。</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p:sp>
        <p:nvSpPr>
          <p:cNvPr id="16387" name="内容占位符 2"/>
          <p:cNvSpPr>
            <a:spLocks noGrp="1"/>
          </p:cNvSpPr>
          <p:nvPr>
            <p:ph idx="1"/>
          </p:nvPr>
        </p:nvSpPr>
        <p:spPr>
          <a:xfrm>
            <a:off x="827088" y="1557338"/>
            <a:ext cx="6635750" cy="4751982"/>
          </a:xfrm>
        </p:spPr>
        <p:txBody>
          <a:bodyPr/>
          <a:lstStyle/>
          <a:p>
            <a:r>
              <a:rPr lang="zh-CN" altLang="en-US" sz="3600" b="1" dirty="0" smtClean="0">
                <a:latin typeface="楷体" pitchFamily="49" charset="-122"/>
                <a:ea typeface="楷体" pitchFamily="49" charset="-122"/>
              </a:rPr>
              <a:t>进入毕业设计（论文）的前提</a:t>
            </a:r>
            <a:endParaRPr lang="en-US" altLang="zh-CN" sz="3600" b="1" dirty="0" smtClean="0">
              <a:latin typeface="楷体" pitchFamily="49" charset="-122"/>
              <a:ea typeface="楷体" pitchFamily="49" charset="-122"/>
            </a:endParaRPr>
          </a:p>
          <a:p>
            <a:r>
              <a:rPr lang="zh-CN" altLang="en-US" sz="3600" b="1" dirty="0" smtClean="0">
                <a:latin typeface="楷体" pitchFamily="49" charset="-122"/>
                <a:ea typeface="楷体" pitchFamily="49" charset="-122"/>
              </a:rPr>
              <a:t>本教学环节的性质</a:t>
            </a:r>
            <a:endParaRPr lang="en-US" altLang="zh-CN" sz="3600" b="1" dirty="0" smtClean="0">
              <a:latin typeface="楷体" pitchFamily="49" charset="-122"/>
              <a:ea typeface="楷体" pitchFamily="49" charset="-122"/>
            </a:endParaRPr>
          </a:p>
          <a:p>
            <a:r>
              <a:rPr lang="zh-CN" altLang="en-US" sz="3600" b="1" dirty="0" smtClean="0">
                <a:latin typeface="楷体" pitchFamily="49" charset="-122"/>
                <a:ea typeface="楷体" pitchFamily="49" charset="-122"/>
              </a:rPr>
              <a:t>本教学环节的过程</a:t>
            </a:r>
            <a:endParaRPr lang="en-US" altLang="zh-CN" sz="3600" b="1" dirty="0" smtClean="0">
              <a:latin typeface="楷体" pitchFamily="49" charset="-122"/>
              <a:ea typeface="楷体" pitchFamily="49" charset="-122"/>
            </a:endParaRPr>
          </a:p>
          <a:p>
            <a:r>
              <a:rPr lang="zh-CN" altLang="en-US" sz="3600" b="1" dirty="0" smtClean="0">
                <a:latin typeface="楷体" pitchFamily="49" charset="-122"/>
                <a:ea typeface="楷体" pitchFamily="49" charset="-122"/>
              </a:rPr>
              <a:t>论文的撰写及要求</a:t>
            </a:r>
            <a:endParaRPr lang="en-US" altLang="zh-CN" sz="3600" b="1" dirty="0" smtClean="0">
              <a:latin typeface="楷体" pitchFamily="49" charset="-122"/>
              <a:ea typeface="楷体" pitchFamily="49" charset="-122"/>
            </a:endParaRPr>
          </a:p>
          <a:p>
            <a:r>
              <a:rPr lang="zh-CN" altLang="en-US" sz="3600" b="1" dirty="0" smtClean="0">
                <a:latin typeface="楷体" pitchFamily="49" charset="-122"/>
                <a:ea typeface="楷体" pitchFamily="49" charset="-122"/>
              </a:rPr>
              <a:t>论文答辩</a:t>
            </a:r>
            <a:endParaRPr lang="en-US" altLang="zh-CN" sz="3600" b="1" dirty="0" smtClean="0">
              <a:latin typeface="楷体" pitchFamily="49" charset="-122"/>
              <a:ea typeface="楷体" pitchFamily="49" charset="-122"/>
            </a:endParaRPr>
          </a:p>
          <a:p>
            <a:pPr>
              <a:buNone/>
            </a:pPr>
            <a:endParaRPr lang="en-US" altLang="zh-CN" sz="1000" b="1" dirty="0" smtClean="0">
              <a:latin typeface="楷体" pitchFamily="49" charset="-122"/>
              <a:ea typeface="楷体" pitchFamily="49" charset="-122"/>
            </a:endParaRPr>
          </a:p>
          <a:p>
            <a:pPr>
              <a:buNone/>
            </a:pPr>
            <a:r>
              <a:rPr lang="zh-CN" altLang="en-US" sz="2000" b="1" dirty="0" smtClean="0"/>
              <a:t>     有关论文管理文件及样张</a:t>
            </a:r>
            <a:r>
              <a:rPr lang="zh-CN" altLang="en-US" sz="2000" b="1" dirty="0" smtClean="0">
                <a:solidFill>
                  <a:srgbClr val="FF0000"/>
                </a:solidFill>
              </a:rPr>
              <a:t>链接</a:t>
            </a:r>
            <a:r>
              <a:rPr lang="zh-CN" altLang="en-US" sz="2000" b="1" dirty="0" smtClean="0"/>
              <a:t>：上海理工大学</a:t>
            </a:r>
            <a:r>
              <a:rPr lang="en-US" altLang="zh-CN" sz="2000" b="1" dirty="0" smtClean="0"/>
              <a:t>→</a:t>
            </a:r>
            <a:r>
              <a:rPr lang="zh-CN" altLang="en-US" sz="2000" b="1" dirty="0" smtClean="0"/>
              <a:t>学院设置</a:t>
            </a:r>
            <a:r>
              <a:rPr lang="en-US" altLang="zh-CN" sz="2000" b="1" dirty="0" smtClean="0"/>
              <a:t>→</a:t>
            </a:r>
            <a:r>
              <a:rPr lang="zh-CN" altLang="en-US" sz="2000" b="1" dirty="0" smtClean="0"/>
              <a:t>继续教育学院</a:t>
            </a:r>
            <a:r>
              <a:rPr lang="en-US" altLang="zh-CN" sz="2000" b="1" dirty="0" smtClean="0"/>
              <a:t>→</a:t>
            </a:r>
            <a:r>
              <a:rPr lang="zh-CN" altLang="en-US" sz="2000" b="1" dirty="0" smtClean="0"/>
              <a:t>下载专区</a:t>
            </a:r>
            <a:r>
              <a:rPr lang="en-US" altLang="zh-CN" sz="2000" b="1" dirty="0" smtClean="0"/>
              <a:t>→</a:t>
            </a:r>
            <a:r>
              <a:rPr lang="zh-CN" altLang="en-US" sz="2000" b="1" dirty="0" smtClean="0"/>
              <a:t>学历教育文件</a:t>
            </a:r>
            <a:r>
              <a:rPr lang="en-US" altLang="zh-CN" sz="2000" b="1" dirty="0" smtClean="0"/>
              <a:t>→</a:t>
            </a:r>
            <a:r>
              <a:rPr lang="zh-CN" altLang="en-US" sz="2000" b="1" dirty="0" smtClean="0"/>
              <a:t>毕业论文管理文件及样张</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7649"/>
          <p:cNvSpPr>
            <a:spLocks noGrp="1" noChangeArrowheads="1"/>
          </p:cNvSpPr>
          <p:nvPr>
            <p:ph type="ctrTitle"/>
          </p:nvPr>
        </p:nvSpPr>
        <p:spPr>
          <a:xfrm>
            <a:off x="252413" y="2420938"/>
            <a:ext cx="8081962" cy="1470025"/>
          </a:xfrm>
        </p:spPr>
        <p:txBody>
          <a:bodyPr/>
          <a:lstStyle/>
          <a:p>
            <a:pPr algn="l"/>
            <a:r>
              <a:rPr lang="zh-CN" altLang="en-US" sz="6000" b="1" smtClean="0">
                <a:latin typeface="楷体" pitchFamily="49" charset="-122"/>
                <a:ea typeface="楷体" pitchFamily="49" charset="-122"/>
              </a:rPr>
              <a:t>祝各位顺利完成学业</a:t>
            </a:r>
            <a:r>
              <a:rPr lang="en-US" altLang="zh-CN" sz="6000" b="1" smtClean="0">
                <a:latin typeface="楷体" pitchFamily="49" charset="-122"/>
                <a:ea typeface="楷体" pitchFamily="49"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标题 5121"/>
          <p:cNvSpPr>
            <a:spLocks noGrp="1" noChangeArrowheads="1"/>
          </p:cNvSpPr>
          <p:nvPr>
            <p:ph type="title"/>
          </p:nvPr>
        </p:nvSpPr>
        <p:spPr>
          <a:xfrm>
            <a:off x="179388" y="188913"/>
            <a:ext cx="8229600" cy="654050"/>
          </a:xfrm>
        </p:spPr>
        <p:txBody>
          <a:bodyPr/>
          <a:lstStyle/>
          <a:p>
            <a:r>
              <a:rPr lang="zh-CN" altLang="en-US" b="1" smtClean="0">
                <a:latin typeface="Adobe 楷体 Std R" pitchFamily="18" charset="-122"/>
                <a:ea typeface="Adobe 楷体 Std R" pitchFamily="18" charset="-122"/>
              </a:rPr>
              <a:t>一</a:t>
            </a:r>
            <a:r>
              <a:rPr lang="en-US" altLang="zh-CN" b="1" smtClean="0">
                <a:latin typeface="Adobe 楷体 Std R" pitchFamily="18" charset="-122"/>
                <a:ea typeface="Adobe 楷体 Std R" pitchFamily="18" charset="-122"/>
              </a:rPr>
              <a:t>.</a:t>
            </a:r>
            <a:r>
              <a:rPr lang="zh-CN" altLang="en-US" b="1" smtClean="0">
                <a:latin typeface="Adobe 楷体 Std R" pitchFamily="18" charset="-122"/>
                <a:ea typeface="Adobe 楷体 Std R" pitchFamily="18" charset="-122"/>
              </a:rPr>
              <a:t>进入毕业设计（论文）教学环节的前提</a:t>
            </a:r>
          </a:p>
        </p:txBody>
      </p:sp>
      <p:sp>
        <p:nvSpPr>
          <p:cNvPr id="17411" name="文本框 5122"/>
          <p:cNvSpPr txBox="1">
            <a:spLocks noChangeArrowheads="1"/>
          </p:cNvSpPr>
          <p:nvPr/>
        </p:nvSpPr>
        <p:spPr bwMode="auto">
          <a:xfrm>
            <a:off x="539750" y="1412875"/>
            <a:ext cx="7056438" cy="4479925"/>
          </a:xfrm>
          <a:prstGeom prst="rect">
            <a:avLst/>
          </a:prstGeom>
          <a:solidFill>
            <a:schemeClr val="bg1"/>
          </a:solidFill>
          <a:ln w="9525">
            <a:noFill/>
            <a:miter lim="800000"/>
            <a:headEnd/>
            <a:tailEnd/>
          </a:ln>
        </p:spPr>
        <p:txBody>
          <a:bodyPr>
            <a:spAutoFit/>
          </a:bodyPr>
          <a:lstStyle/>
          <a:p>
            <a:r>
              <a:rPr lang="zh-CN" altLang="en-US" b="1"/>
              <a:t>            </a:t>
            </a:r>
            <a:r>
              <a:rPr lang="zh-CN" altLang="en-US" sz="3200" b="1">
                <a:latin typeface="楷体" pitchFamily="49" charset="-122"/>
                <a:ea typeface="楷体" pitchFamily="49" charset="-122"/>
              </a:rPr>
              <a:t>学校按学生的修业年限统一安排</a:t>
            </a:r>
            <a:r>
              <a:rPr lang="en-US" altLang="zh-CN" sz="3200" b="1">
                <a:latin typeface="楷体" pitchFamily="49" charset="-122"/>
                <a:ea typeface="楷体" pitchFamily="49" charset="-122"/>
              </a:rPr>
              <a:t>, </a:t>
            </a:r>
            <a:r>
              <a:rPr lang="zh-CN" altLang="en-US" sz="3200" b="1">
                <a:latin typeface="楷体" pitchFamily="49" charset="-122"/>
                <a:ea typeface="楷体" pitchFamily="49" charset="-122"/>
              </a:rPr>
              <a:t>学生应当在取得专业培养计划所规定的</a:t>
            </a:r>
            <a:r>
              <a:rPr lang="zh-CN" altLang="en-US" sz="3200" b="1">
                <a:solidFill>
                  <a:schemeClr val="accent1"/>
                </a:solidFill>
                <a:latin typeface="楷体" pitchFamily="49" charset="-122"/>
                <a:ea typeface="楷体" pitchFamily="49" charset="-122"/>
              </a:rPr>
              <a:t>百分之九十以上学分</a:t>
            </a:r>
            <a:r>
              <a:rPr lang="zh-CN" altLang="en-US" sz="3200" b="1">
                <a:latin typeface="楷体" pitchFamily="49" charset="-122"/>
                <a:ea typeface="楷体" pitchFamily="49" charset="-122"/>
              </a:rPr>
              <a:t>后才能进入毕业论文写作教学环节,</a:t>
            </a:r>
          </a:p>
          <a:p>
            <a:r>
              <a:rPr lang="zh-CN" altLang="en-US" sz="3200" b="1">
                <a:latin typeface="楷体" pitchFamily="49" charset="-122"/>
                <a:ea typeface="楷体" pitchFamily="49" charset="-122"/>
              </a:rPr>
              <a:t>    继教学院的各教学站按教学要求配备具有相关专业背景的指导教师对学生进行指导。</a:t>
            </a:r>
          </a:p>
          <a:p>
            <a:r>
              <a:rPr lang="zh-CN" altLang="en-US" sz="3200" b="1">
                <a:latin typeface="楷体" pitchFamily="49" charset="-122"/>
                <a:ea typeface="楷体" pitchFamily="49" charset="-122"/>
              </a:rPr>
              <a:t>    上述两项均要在本教学环节前一学期末认定与落实。</a:t>
            </a:r>
            <a:endParaRPr lang="en-US" sz="3200" b="1">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6145"/>
          <p:cNvSpPr>
            <a:spLocks noGrp="1" noChangeArrowheads="1"/>
          </p:cNvSpPr>
          <p:nvPr>
            <p:ph type="title"/>
          </p:nvPr>
        </p:nvSpPr>
        <p:spPr/>
        <p:txBody>
          <a:bodyPr/>
          <a:lstStyle/>
          <a:p>
            <a:r>
              <a:rPr lang="zh-CN" altLang="en-US" sz="3600" b="1" smtClean="0">
                <a:latin typeface="Adobe 楷体 Std R" pitchFamily="18" charset="-122"/>
                <a:ea typeface="Adobe 楷体 Std R" pitchFamily="18" charset="-122"/>
              </a:rPr>
              <a:t>二. 本教学环节的性质与工作准则</a:t>
            </a:r>
            <a:endParaRPr lang="en-US" sz="3600" b="1" smtClean="0">
              <a:latin typeface="Adobe 楷体 Std R" pitchFamily="18" charset="-122"/>
              <a:ea typeface="Adobe 楷体 Std R" pitchFamily="18" charset="-122"/>
            </a:endParaRPr>
          </a:p>
        </p:txBody>
      </p:sp>
      <p:sp>
        <p:nvSpPr>
          <p:cNvPr id="18435" name="文本框 6146"/>
          <p:cNvSpPr txBox="1">
            <a:spLocks noChangeArrowheads="1"/>
          </p:cNvSpPr>
          <p:nvPr/>
        </p:nvSpPr>
        <p:spPr bwMode="auto">
          <a:xfrm>
            <a:off x="684213" y="1341438"/>
            <a:ext cx="6983412" cy="5140325"/>
          </a:xfrm>
          <a:prstGeom prst="rect">
            <a:avLst/>
          </a:prstGeom>
          <a:noFill/>
          <a:ln w="9525">
            <a:noFill/>
            <a:miter lim="800000"/>
            <a:headEnd/>
            <a:tailEnd/>
          </a:ln>
        </p:spPr>
        <p:txBody>
          <a:bodyPr>
            <a:spAutoFit/>
          </a:bodyPr>
          <a:lstStyle/>
          <a:p>
            <a:r>
              <a:rPr lang="zh-CN" altLang="en-US" sz="4000" b="1">
                <a:ea typeface="楷体_GB2312" charset="-122"/>
              </a:rPr>
              <a:t>      </a:t>
            </a:r>
            <a:r>
              <a:rPr lang="zh-CN" altLang="en-US" sz="3600" b="1">
                <a:latin typeface="楷体" pitchFamily="49" charset="-122"/>
                <a:ea typeface="楷体" pitchFamily="49" charset="-122"/>
              </a:rPr>
              <a:t>论文写作和指导的目的是对学生专业理论知识、实践能力、分析与解决问题能力以及综合素质培养效果的全面检验，同时也是</a:t>
            </a:r>
            <a:r>
              <a:rPr lang="zh-CN" altLang="en-US" sz="3600" b="1">
                <a:solidFill>
                  <a:srgbClr val="FF0000"/>
                </a:solidFill>
                <a:latin typeface="楷体" pitchFamily="49" charset="-122"/>
                <a:ea typeface="楷体" pitchFamily="49" charset="-122"/>
              </a:rPr>
              <a:t>学生毕业及学位资格认定的重要依据。</a:t>
            </a:r>
          </a:p>
          <a:p>
            <a:r>
              <a:rPr lang="zh-CN" altLang="en-US" sz="3600" b="1">
                <a:latin typeface="楷体" pitchFamily="49" charset="-122"/>
                <a:ea typeface="楷体" pitchFamily="49" charset="-122"/>
              </a:rPr>
              <a:t>    这一教学环节的工作准则是</a:t>
            </a:r>
            <a:r>
              <a:rPr lang="zh-CN" altLang="en-US" sz="3600" b="1">
                <a:solidFill>
                  <a:srgbClr val="FF0000"/>
                </a:solidFill>
                <a:latin typeface="楷体" pitchFamily="49" charset="-122"/>
                <a:ea typeface="楷体" pitchFamily="49" charset="-122"/>
              </a:rPr>
              <a:t>学生主动学习和研究，教师全程指导。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7169"/>
          <p:cNvSpPr>
            <a:spLocks noGrp="1" noChangeArrowheads="1"/>
          </p:cNvSpPr>
          <p:nvPr>
            <p:ph type="title"/>
          </p:nvPr>
        </p:nvSpPr>
        <p:spPr/>
        <p:txBody>
          <a:bodyPr/>
          <a:lstStyle/>
          <a:p>
            <a:r>
              <a:rPr lang="zh-CN" altLang="en-US" sz="3600" b="1" smtClean="0">
                <a:latin typeface="Adobe 楷体 Std R" pitchFamily="18" charset="-122"/>
                <a:ea typeface="Adobe 楷体 Std R" pitchFamily="18" charset="-122"/>
              </a:rPr>
              <a:t>三</a:t>
            </a:r>
            <a:r>
              <a:rPr lang="en-US" altLang="zh-CN" sz="3600" b="1" smtClean="0">
                <a:latin typeface="Adobe 楷体 Std R" pitchFamily="18" charset="-122"/>
                <a:ea typeface="Adobe 楷体 Std R" pitchFamily="18" charset="-122"/>
              </a:rPr>
              <a:t>.</a:t>
            </a:r>
            <a:r>
              <a:rPr lang="zh-CN" altLang="en-US" sz="3600" b="1" smtClean="0">
                <a:latin typeface="Adobe 楷体 Std R" pitchFamily="18" charset="-122"/>
                <a:ea typeface="Adobe 楷体 Std R" pitchFamily="18" charset="-122"/>
              </a:rPr>
              <a:t>本教学环节进行的过程</a:t>
            </a:r>
          </a:p>
        </p:txBody>
      </p:sp>
      <p:sp>
        <p:nvSpPr>
          <p:cNvPr id="19459" name="矩形 7170"/>
          <p:cNvSpPr>
            <a:spLocks noChangeArrowheads="1"/>
          </p:cNvSpPr>
          <p:nvPr/>
        </p:nvSpPr>
        <p:spPr bwMode="auto">
          <a:xfrm rot="-60000">
            <a:off x="179388" y="2925763"/>
            <a:ext cx="1233487" cy="922337"/>
          </a:xfrm>
          <a:prstGeom prst="rect">
            <a:avLst/>
          </a:prstGeom>
          <a:solidFill>
            <a:schemeClr val="bg1"/>
          </a:solidFill>
          <a:ln w="28575">
            <a:solidFill>
              <a:schemeClr val="tx1"/>
            </a:solidFill>
            <a:miter lim="800000"/>
            <a:headEnd/>
            <a:tailEnd/>
          </a:ln>
        </p:spPr>
        <p:txBody>
          <a:bodyPr wrap="none" lIns="90170" tIns="46990" rIns="90170" bIns="46990" anchor="ctr"/>
          <a:lstStyle/>
          <a:p>
            <a:pPr algn="ctr"/>
            <a:r>
              <a:rPr lang="zh-CN" altLang="en-US" sz="2400" b="1">
                <a:ea typeface="楷体_GB2312" charset="-122"/>
              </a:rPr>
              <a:t>查阅条</a:t>
            </a:r>
          </a:p>
          <a:p>
            <a:pPr algn="ctr"/>
            <a:r>
              <a:rPr lang="zh-CN" altLang="en-US" sz="2400" b="1">
                <a:ea typeface="楷体_GB2312" charset="-122"/>
              </a:rPr>
              <a:t>例规范</a:t>
            </a:r>
          </a:p>
        </p:txBody>
      </p:sp>
      <p:sp>
        <p:nvSpPr>
          <p:cNvPr id="19460" name="矩形 7171"/>
          <p:cNvSpPr>
            <a:spLocks noChangeArrowheads="1"/>
          </p:cNvSpPr>
          <p:nvPr/>
        </p:nvSpPr>
        <p:spPr bwMode="auto">
          <a:xfrm>
            <a:off x="1908175" y="2925763"/>
            <a:ext cx="1439863" cy="863600"/>
          </a:xfrm>
          <a:prstGeom prst="rect">
            <a:avLst/>
          </a:prstGeom>
          <a:solidFill>
            <a:schemeClr val="bg1"/>
          </a:solidFill>
          <a:ln w="28575">
            <a:solidFill>
              <a:schemeClr val="tx1"/>
            </a:solidFill>
            <a:miter lim="800000"/>
            <a:headEnd/>
            <a:tailEnd/>
          </a:ln>
        </p:spPr>
        <p:txBody>
          <a:bodyPr wrap="none" lIns="90170" tIns="46990" rIns="90170" bIns="46990" anchor="ctr"/>
          <a:lstStyle/>
          <a:p>
            <a:pPr algn="ctr"/>
            <a:r>
              <a:rPr lang="zh-CN" altLang="en-US" sz="2400" b="1">
                <a:ea typeface="楷体_GB2312" charset="-122"/>
              </a:rPr>
              <a:t>确立论文</a:t>
            </a:r>
          </a:p>
          <a:p>
            <a:pPr algn="ctr"/>
            <a:r>
              <a:rPr lang="zh-CN" altLang="en-US" sz="2400" b="1">
                <a:ea typeface="楷体_GB2312" charset="-122"/>
              </a:rPr>
              <a:t>题目</a:t>
            </a:r>
          </a:p>
        </p:txBody>
      </p:sp>
      <p:sp>
        <p:nvSpPr>
          <p:cNvPr id="19461" name="矩形 7172"/>
          <p:cNvSpPr>
            <a:spLocks noChangeArrowheads="1"/>
          </p:cNvSpPr>
          <p:nvPr/>
        </p:nvSpPr>
        <p:spPr bwMode="auto">
          <a:xfrm>
            <a:off x="3779838" y="2997200"/>
            <a:ext cx="1512887" cy="863600"/>
          </a:xfrm>
          <a:prstGeom prst="rect">
            <a:avLst/>
          </a:prstGeom>
          <a:solidFill>
            <a:schemeClr val="bg1"/>
          </a:solidFill>
          <a:ln w="28575">
            <a:solidFill>
              <a:schemeClr val="tx1"/>
            </a:solidFill>
            <a:miter lim="800000"/>
            <a:headEnd/>
            <a:tailEnd/>
          </a:ln>
        </p:spPr>
        <p:txBody>
          <a:bodyPr wrap="none" anchor="ctr"/>
          <a:lstStyle/>
          <a:p>
            <a:pPr algn="ctr"/>
            <a:r>
              <a:rPr lang="zh-CN" altLang="en-US" sz="2000" b="1" dirty="0" smtClean="0">
                <a:ea typeface="楷体_GB2312" charset="-122"/>
              </a:rPr>
              <a:t>开展研究</a:t>
            </a:r>
            <a:endParaRPr lang="zh-CN" altLang="en-US" sz="2000" b="1" dirty="0">
              <a:ea typeface="楷体_GB2312" charset="-122"/>
            </a:endParaRPr>
          </a:p>
        </p:txBody>
      </p:sp>
      <p:sp>
        <p:nvSpPr>
          <p:cNvPr id="19462" name="矩形 7173"/>
          <p:cNvSpPr>
            <a:spLocks noChangeArrowheads="1"/>
          </p:cNvSpPr>
          <p:nvPr/>
        </p:nvSpPr>
        <p:spPr bwMode="auto">
          <a:xfrm>
            <a:off x="5651500" y="2997200"/>
            <a:ext cx="1296988" cy="863600"/>
          </a:xfrm>
          <a:prstGeom prst="rect">
            <a:avLst/>
          </a:prstGeom>
          <a:solidFill>
            <a:schemeClr val="bg1"/>
          </a:solidFill>
          <a:ln w="28575">
            <a:solidFill>
              <a:schemeClr val="tx1"/>
            </a:solidFill>
            <a:miter lim="800000"/>
            <a:headEnd/>
            <a:tailEnd/>
          </a:ln>
        </p:spPr>
        <p:txBody>
          <a:bodyPr wrap="none" anchor="ctr"/>
          <a:lstStyle/>
          <a:p>
            <a:pPr algn="ctr"/>
            <a:r>
              <a:rPr lang="zh-CN" altLang="en-US" sz="2400" b="1">
                <a:ea typeface="楷体_GB2312" charset="-122"/>
              </a:rPr>
              <a:t>撰写论文</a:t>
            </a:r>
          </a:p>
        </p:txBody>
      </p:sp>
      <p:sp>
        <p:nvSpPr>
          <p:cNvPr id="19463" name="矩形 7174"/>
          <p:cNvSpPr>
            <a:spLocks noChangeArrowheads="1"/>
          </p:cNvSpPr>
          <p:nvPr/>
        </p:nvSpPr>
        <p:spPr bwMode="auto">
          <a:xfrm>
            <a:off x="7381875" y="2997200"/>
            <a:ext cx="1295400" cy="863600"/>
          </a:xfrm>
          <a:prstGeom prst="rect">
            <a:avLst/>
          </a:prstGeom>
          <a:solidFill>
            <a:schemeClr val="bg1"/>
          </a:solidFill>
          <a:ln w="28575">
            <a:solidFill>
              <a:schemeClr val="tx1"/>
            </a:solidFill>
            <a:miter lim="800000"/>
            <a:headEnd/>
            <a:tailEnd/>
          </a:ln>
        </p:spPr>
        <p:txBody>
          <a:bodyPr wrap="none" anchor="ctr"/>
          <a:lstStyle/>
          <a:p>
            <a:pPr algn="ctr"/>
            <a:r>
              <a:rPr lang="zh-CN" altLang="en-US" sz="2400" b="1">
                <a:ea typeface="楷体_GB2312" charset="-122"/>
              </a:rPr>
              <a:t>现场答辩</a:t>
            </a:r>
          </a:p>
        </p:txBody>
      </p:sp>
      <p:sp>
        <p:nvSpPr>
          <p:cNvPr id="19464" name="箭头 83"/>
          <p:cNvSpPr>
            <a:spLocks noChangeShapeType="1"/>
          </p:cNvSpPr>
          <p:nvPr/>
        </p:nvSpPr>
        <p:spPr bwMode="auto">
          <a:xfrm>
            <a:off x="1403350" y="3357563"/>
            <a:ext cx="504825" cy="0"/>
          </a:xfrm>
          <a:prstGeom prst="line">
            <a:avLst/>
          </a:prstGeom>
          <a:noFill/>
          <a:ln w="9525">
            <a:solidFill>
              <a:schemeClr val="tx1"/>
            </a:solidFill>
            <a:round/>
            <a:headEnd/>
            <a:tailEnd type="triangle" w="lg" len="lg"/>
          </a:ln>
        </p:spPr>
        <p:txBody>
          <a:bodyPr/>
          <a:lstStyle/>
          <a:p>
            <a:endParaRPr lang="zh-CN" altLang="en-US"/>
          </a:p>
        </p:txBody>
      </p:sp>
      <p:sp>
        <p:nvSpPr>
          <p:cNvPr id="19465" name="箭头 88"/>
          <p:cNvSpPr>
            <a:spLocks noChangeShapeType="1"/>
          </p:cNvSpPr>
          <p:nvPr/>
        </p:nvSpPr>
        <p:spPr bwMode="auto">
          <a:xfrm>
            <a:off x="3348038" y="3357563"/>
            <a:ext cx="431800" cy="0"/>
          </a:xfrm>
          <a:prstGeom prst="line">
            <a:avLst/>
          </a:prstGeom>
          <a:noFill/>
          <a:ln w="9525">
            <a:solidFill>
              <a:schemeClr val="tx1"/>
            </a:solidFill>
            <a:round/>
            <a:headEnd/>
            <a:tailEnd type="triangle" w="lg" len="lg"/>
          </a:ln>
        </p:spPr>
        <p:txBody>
          <a:bodyPr/>
          <a:lstStyle/>
          <a:p>
            <a:endParaRPr lang="zh-CN" altLang="en-US"/>
          </a:p>
        </p:txBody>
      </p:sp>
      <p:sp>
        <p:nvSpPr>
          <p:cNvPr id="19466" name="箭头 89"/>
          <p:cNvSpPr>
            <a:spLocks noChangeShapeType="1"/>
          </p:cNvSpPr>
          <p:nvPr/>
        </p:nvSpPr>
        <p:spPr bwMode="auto">
          <a:xfrm>
            <a:off x="5292725" y="3429000"/>
            <a:ext cx="358775" cy="0"/>
          </a:xfrm>
          <a:prstGeom prst="line">
            <a:avLst/>
          </a:prstGeom>
          <a:noFill/>
          <a:ln w="9525">
            <a:solidFill>
              <a:schemeClr val="tx1"/>
            </a:solidFill>
            <a:round/>
            <a:headEnd/>
            <a:tailEnd type="triangle" w="lg" len="lg"/>
          </a:ln>
        </p:spPr>
        <p:txBody>
          <a:bodyPr/>
          <a:lstStyle/>
          <a:p>
            <a:endParaRPr lang="zh-CN" altLang="en-US"/>
          </a:p>
        </p:txBody>
      </p:sp>
      <p:sp>
        <p:nvSpPr>
          <p:cNvPr id="19467" name="箭头 90"/>
          <p:cNvSpPr>
            <a:spLocks noChangeShapeType="1"/>
          </p:cNvSpPr>
          <p:nvPr/>
        </p:nvSpPr>
        <p:spPr bwMode="auto">
          <a:xfrm>
            <a:off x="6948488" y="3429000"/>
            <a:ext cx="431800" cy="0"/>
          </a:xfrm>
          <a:prstGeom prst="line">
            <a:avLst/>
          </a:prstGeom>
          <a:noFill/>
          <a:ln w="9525">
            <a:solidFill>
              <a:schemeClr val="tx1"/>
            </a:solidFill>
            <a:round/>
            <a:headEnd/>
            <a:tailEnd type="triangle" w="lg" len="lg"/>
          </a:ln>
        </p:spPr>
        <p:txBody>
          <a:bodyPr/>
          <a:lstStyle/>
          <a:p>
            <a:endParaRPr lang="zh-CN" altLang="en-US"/>
          </a:p>
        </p:txBody>
      </p:sp>
      <p:sp>
        <p:nvSpPr>
          <p:cNvPr id="19468" name="直接连接符 7179"/>
          <p:cNvSpPr>
            <a:spLocks noChangeShapeType="1"/>
          </p:cNvSpPr>
          <p:nvPr/>
        </p:nvSpPr>
        <p:spPr bwMode="auto">
          <a:xfrm flipV="1">
            <a:off x="755650" y="2276475"/>
            <a:ext cx="0" cy="649288"/>
          </a:xfrm>
          <a:prstGeom prst="line">
            <a:avLst/>
          </a:prstGeom>
          <a:noFill/>
          <a:ln w="9525">
            <a:solidFill>
              <a:schemeClr val="tx1"/>
            </a:solidFill>
            <a:round/>
            <a:headEnd/>
            <a:tailEnd/>
          </a:ln>
        </p:spPr>
        <p:txBody>
          <a:bodyPr/>
          <a:lstStyle/>
          <a:p>
            <a:endParaRPr lang="zh-CN" altLang="en-US"/>
          </a:p>
        </p:txBody>
      </p:sp>
      <p:sp>
        <p:nvSpPr>
          <p:cNvPr id="19469" name="直接连接符 7180"/>
          <p:cNvSpPr>
            <a:spLocks noChangeShapeType="1"/>
          </p:cNvSpPr>
          <p:nvPr/>
        </p:nvSpPr>
        <p:spPr bwMode="auto">
          <a:xfrm>
            <a:off x="755650" y="2276475"/>
            <a:ext cx="7127875" cy="1588"/>
          </a:xfrm>
          <a:prstGeom prst="line">
            <a:avLst/>
          </a:prstGeom>
          <a:noFill/>
          <a:ln w="9525">
            <a:solidFill>
              <a:schemeClr val="tx1"/>
            </a:solidFill>
            <a:round/>
            <a:headEnd/>
            <a:tailEnd/>
          </a:ln>
        </p:spPr>
        <p:txBody>
          <a:bodyPr/>
          <a:lstStyle/>
          <a:p>
            <a:endParaRPr lang="zh-CN" altLang="en-US"/>
          </a:p>
        </p:txBody>
      </p:sp>
      <p:sp>
        <p:nvSpPr>
          <p:cNvPr id="19470" name="箭头 93"/>
          <p:cNvSpPr>
            <a:spLocks noChangeShapeType="1"/>
          </p:cNvSpPr>
          <p:nvPr/>
        </p:nvSpPr>
        <p:spPr bwMode="auto">
          <a:xfrm>
            <a:off x="7883525" y="2276475"/>
            <a:ext cx="1588" cy="720725"/>
          </a:xfrm>
          <a:prstGeom prst="line">
            <a:avLst/>
          </a:prstGeom>
          <a:noFill/>
          <a:ln w="9525">
            <a:solidFill>
              <a:schemeClr val="tx1"/>
            </a:solidFill>
            <a:round/>
            <a:headEnd/>
            <a:tailEnd type="triangle" w="lg" len="lg"/>
          </a:ln>
        </p:spPr>
        <p:txBody>
          <a:bodyPr/>
          <a:lstStyle/>
          <a:p>
            <a:endParaRPr lang="zh-CN" altLang="en-US"/>
          </a:p>
        </p:txBody>
      </p:sp>
      <p:sp>
        <p:nvSpPr>
          <p:cNvPr id="19471" name="直接连接符 7182"/>
          <p:cNvSpPr>
            <a:spLocks noChangeShapeType="1"/>
          </p:cNvSpPr>
          <p:nvPr/>
        </p:nvSpPr>
        <p:spPr bwMode="auto">
          <a:xfrm>
            <a:off x="755650" y="3860800"/>
            <a:ext cx="0" cy="576263"/>
          </a:xfrm>
          <a:prstGeom prst="line">
            <a:avLst/>
          </a:prstGeom>
          <a:noFill/>
          <a:ln w="9525">
            <a:solidFill>
              <a:schemeClr val="tx1"/>
            </a:solidFill>
            <a:round/>
            <a:headEnd/>
            <a:tailEnd/>
          </a:ln>
        </p:spPr>
        <p:txBody>
          <a:bodyPr/>
          <a:lstStyle/>
          <a:p>
            <a:endParaRPr lang="zh-CN" altLang="en-US"/>
          </a:p>
        </p:txBody>
      </p:sp>
      <p:sp>
        <p:nvSpPr>
          <p:cNvPr id="19472" name="直接连接符 7183"/>
          <p:cNvSpPr>
            <a:spLocks noChangeShapeType="1"/>
          </p:cNvSpPr>
          <p:nvPr/>
        </p:nvSpPr>
        <p:spPr bwMode="auto">
          <a:xfrm>
            <a:off x="755650" y="4437063"/>
            <a:ext cx="5545138" cy="1587"/>
          </a:xfrm>
          <a:prstGeom prst="line">
            <a:avLst/>
          </a:prstGeom>
          <a:noFill/>
          <a:ln w="9525">
            <a:solidFill>
              <a:schemeClr val="tx1"/>
            </a:solidFill>
            <a:round/>
            <a:headEnd/>
            <a:tailEnd/>
          </a:ln>
        </p:spPr>
        <p:txBody>
          <a:bodyPr/>
          <a:lstStyle/>
          <a:p>
            <a:endParaRPr lang="zh-CN" altLang="en-US"/>
          </a:p>
        </p:txBody>
      </p:sp>
      <p:sp>
        <p:nvSpPr>
          <p:cNvPr id="19473" name="箭头 96"/>
          <p:cNvSpPr>
            <a:spLocks noChangeShapeType="1"/>
          </p:cNvSpPr>
          <p:nvPr/>
        </p:nvSpPr>
        <p:spPr bwMode="auto">
          <a:xfrm flipV="1">
            <a:off x="6300788" y="3860800"/>
            <a:ext cx="0" cy="576263"/>
          </a:xfrm>
          <a:prstGeom prst="line">
            <a:avLst/>
          </a:prstGeom>
          <a:noFill/>
          <a:ln w="9525">
            <a:solidFill>
              <a:schemeClr val="tx1"/>
            </a:solidFill>
            <a:round/>
            <a:headEnd/>
            <a:tailEnd type="triangle" w="lg" len="lg"/>
          </a:ln>
        </p:spPr>
        <p:txBody>
          <a:bodyPr/>
          <a:lstStyle/>
          <a:p>
            <a:endParaRPr lang="zh-CN" altLang="en-US"/>
          </a:p>
        </p:txBody>
      </p:sp>
      <p:sp>
        <p:nvSpPr>
          <p:cNvPr id="19474" name="文本框 7185"/>
          <p:cNvSpPr txBox="1">
            <a:spLocks noChangeArrowheads="1"/>
          </p:cNvSpPr>
          <p:nvPr/>
        </p:nvSpPr>
        <p:spPr bwMode="auto">
          <a:xfrm>
            <a:off x="684213" y="4941888"/>
            <a:ext cx="7920037" cy="584200"/>
          </a:xfrm>
          <a:prstGeom prst="rect">
            <a:avLst/>
          </a:prstGeom>
          <a:noFill/>
          <a:ln w="9525">
            <a:noFill/>
            <a:miter lim="800000"/>
            <a:headEnd/>
            <a:tailEnd/>
          </a:ln>
        </p:spPr>
        <p:txBody>
          <a:bodyPr>
            <a:spAutoFit/>
          </a:bodyPr>
          <a:lstStyle/>
          <a:p>
            <a:r>
              <a:rPr lang="zh-CN" altLang="en-US" sz="3200" b="1">
                <a:latin typeface="Adobe 楷体 Std R" pitchFamily="18" charset="-122"/>
                <a:ea typeface="Adobe 楷体 Std R" pitchFamily="18" charset="-122"/>
                <a:hlinkClick r:id="rId2" action="ppaction://hlinkfile"/>
              </a:rPr>
              <a:t>毕业设计（论文）管理条例</a:t>
            </a:r>
            <a:endParaRPr lang="zh-CN" altLang="en-US" sz="3200" b="1">
              <a:latin typeface="Adobe 楷体 Std R" pitchFamily="18" charset="-122"/>
              <a:ea typeface="Adobe 楷体 Std R" pitchFamily="18"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8193"/>
          <p:cNvSpPr>
            <a:spLocks noGrp="1" noChangeArrowheads="1"/>
          </p:cNvSpPr>
          <p:nvPr>
            <p:ph type="title"/>
          </p:nvPr>
        </p:nvSpPr>
        <p:spPr/>
        <p:txBody>
          <a:bodyPr/>
          <a:lstStyle/>
          <a:p>
            <a:r>
              <a:rPr lang="zh-CN" altLang="en-US" sz="3600" b="1" dirty="0" smtClean="0">
                <a:latin typeface="Adobe 楷体 Std R" pitchFamily="18" charset="-122"/>
                <a:ea typeface="Adobe 楷体 Std R" pitchFamily="18" charset="-122"/>
              </a:rPr>
              <a:t>论文撰写的过程</a:t>
            </a:r>
          </a:p>
        </p:txBody>
      </p:sp>
      <p:sp>
        <p:nvSpPr>
          <p:cNvPr id="20483" name="矩形 8194"/>
          <p:cNvSpPr>
            <a:spLocks noChangeArrowheads="1"/>
          </p:cNvSpPr>
          <p:nvPr/>
        </p:nvSpPr>
        <p:spPr bwMode="auto">
          <a:xfrm>
            <a:off x="179388" y="2420938"/>
            <a:ext cx="1152525" cy="647700"/>
          </a:xfrm>
          <a:prstGeom prst="rect">
            <a:avLst/>
          </a:prstGeom>
          <a:solidFill>
            <a:schemeClr val="bg1"/>
          </a:solidFill>
          <a:ln w="28575">
            <a:solidFill>
              <a:schemeClr val="tx1"/>
            </a:solidFill>
            <a:miter lim="800000"/>
            <a:headEnd/>
            <a:tailEnd/>
          </a:ln>
        </p:spPr>
        <p:txBody>
          <a:bodyPr wrap="none" anchor="ctr"/>
          <a:lstStyle/>
          <a:p>
            <a:pPr algn="ctr"/>
            <a:r>
              <a:rPr lang="zh-CN" altLang="en-US" sz="3200" b="1">
                <a:ea typeface="楷体_GB2312" charset="-122"/>
              </a:rPr>
              <a:t>立题</a:t>
            </a:r>
          </a:p>
        </p:txBody>
      </p:sp>
      <p:sp>
        <p:nvSpPr>
          <p:cNvPr id="20484" name="矩形 8195"/>
          <p:cNvSpPr>
            <a:spLocks noChangeArrowheads="1"/>
          </p:cNvSpPr>
          <p:nvPr/>
        </p:nvSpPr>
        <p:spPr bwMode="auto">
          <a:xfrm>
            <a:off x="1765300" y="1989138"/>
            <a:ext cx="1511300" cy="647700"/>
          </a:xfrm>
          <a:prstGeom prst="rect">
            <a:avLst/>
          </a:prstGeom>
          <a:solidFill>
            <a:schemeClr val="bg1"/>
          </a:solidFill>
          <a:ln w="28575">
            <a:solidFill>
              <a:schemeClr val="tx1"/>
            </a:solidFill>
            <a:miter lim="800000"/>
            <a:headEnd/>
            <a:tailEnd/>
          </a:ln>
        </p:spPr>
        <p:txBody>
          <a:bodyPr wrap="none" anchor="ctr"/>
          <a:lstStyle/>
          <a:p>
            <a:pPr algn="ctr"/>
            <a:r>
              <a:rPr lang="zh-CN" altLang="en-US" sz="3200" b="1">
                <a:ea typeface="楷体_GB2312" charset="-122"/>
                <a:hlinkClick r:id="rId2" action="ppaction://hlinkfile"/>
              </a:rPr>
              <a:t>立题卡</a:t>
            </a:r>
            <a:endParaRPr lang="zh-CN" altLang="en-US" sz="3200" b="1">
              <a:ea typeface="楷体_GB2312" charset="-122"/>
            </a:endParaRPr>
          </a:p>
        </p:txBody>
      </p:sp>
      <p:sp>
        <p:nvSpPr>
          <p:cNvPr id="20485" name="矩形 8196"/>
          <p:cNvSpPr>
            <a:spLocks noChangeArrowheads="1"/>
          </p:cNvSpPr>
          <p:nvPr/>
        </p:nvSpPr>
        <p:spPr bwMode="auto">
          <a:xfrm>
            <a:off x="3924300" y="2420938"/>
            <a:ext cx="1223963" cy="720725"/>
          </a:xfrm>
          <a:prstGeom prst="rect">
            <a:avLst/>
          </a:prstGeom>
          <a:solidFill>
            <a:schemeClr val="bg1"/>
          </a:solidFill>
          <a:ln w="28575">
            <a:solidFill>
              <a:schemeClr val="tx1"/>
            </a:solidFill>
            <a:miter lim="800000"/>
            <a:headEnd/>
            <a:tailEnd/>
          </a:ln>
        </p:spPr>
        <p:txBody>
          <a:bodyPr wrap="none" anchor="ctr"/>
          <a:lstStyle/>
          <a:p>
            <a:pPr algn="ctr"/>
            <a:r>
              <a:rPr lang="zh-CN" altLang="en-US" sz="3200" b="1">
                <a:ea typeface="楷体_GB2312" charset="-122"/>
              </a:rPr>
              <a:t>初稿</a:t>
            </a:r>
          </a:p>
        </p:txBody>
      </p:sp>
      <p:sp>
        <p:nvSpPr>
          <p:cNvPr id="20486" name="矩形 8197"/>
          <p:cNvSpPr>
            <a:spLocks noChangeArrowheads="1"/>
          </p:cNvSpPr>
          <p:nvPr/>
        </p:nvSpPr>
        <p:spPr bwMode="auto">
          <a:xfrm>
            <a:off x="5435600" y="2420938"/>
            <a:ext cx="1152525" cy="720725"/>
          </a:xfrm>
          <a:prstGeom prst="rect">
            <a:avLst/>
          </a:prstGeom>
          <a:solidFill>
            <a:schemeClr val="bg1"/>
          </a:solidFill>
          <a:ln w="28575">
            <a:solidFill>
              <a:schemeClr val="tx1"/>
            </a:solidFill>
            <a:miter lim="800000"/>
            <a:headEnd/>
            <a:tailEnd/>
          </a:ln>
        </p:spPr>
        <p:txBody>
          <a:bodyPr wrap="none" anchor="ctr"/>
          <a:lstStyle/>
          <a:p>
            <a:pPr algn="ctr"/>
            <a:r>
              <a:rPr lang="zh-CN" altLang="en-US" sz="3200" b="1">
                <a:ea typeface="楷体_GB2312" charset="-122"/>
              </a:rPr>
              <a:t>修改稿</a:t>
            </a:r>
          </a:p>
        </p:txBody>
      </p:sp>
      <p:sp>
        <p:nvSpPr>
          <p:cNvPr id="20487" name="矩形 8198"/>
          <p:cNvSpPr>
            <a:spLocks noChangeArrowheads="1"/>
          </p:cNvSpPr>
          <p:nvPr/>
        </p:nvSpPr>
        <p:spPr bwMode="auto">
          <a:xfrm>
            <a:off x="1619250" y="4221163"/>
            <a:ext cx="1296988" cy="720725"/>
          </a:xfrm>
          <a:prstGeom prst="rect">
            <a:avLst/>
          </a:prstGeom>
          <a:solidFill>
            <a:schemeClr val="bg1"/>
          </a:solidFill>
          <a:ln w="28575">
            <a:solidFill>
              <a:schemeClr val="tx1"/>
            </a:solidFill>
            <a:miter lim="800000"/>
            <a:headEnd/>
            <a:tailEnd/>
          </a:ln>
        </p:spPr>
        <p:txBody>
          <a:bodyPr wrap="none" anchor="ctr"/>
          <a:lstStyle/>
          <a:p>
            <a:pPr algn="ctr"/>
            <a:r>
              <a:rPr lang="zh-CN" altLang="en-US" sz="3200" b="1">
                <a:ea typeface="楷体_GB2312" charset="-122"/>
              </a:rPr>
              <a:t>答辩</a:t>
            </a:r>
          </a:p>
        </p:txBody>
      </p:sp>
      <p:sp>
        <p:nvSpPr>
          <p:cNvPr id="20488" name="矩形 8199"/>
          <p:cNvSpPr>
            <a:spLocks noChangeArrowheads="1"/>
          </p:cNvSpPr>
          <p:nvPr/>
        </p:nvSpPr>
        <p:spPr bwMode="auto">
          <a:xfrm>
            <a:off x="1763713" y="2852738"/>
            <a:ext cx="1512887" cy="647700"/>
          </a:xfrm>
          <a:prstGeom prst="rect">
            <a:avLst/>
          </a:prstGeom>
          <a:solidFill>
            <a:schemeClr val="bg1"/>
          </a:solidFill>
          <a:ln w="28575">
            <a:solidFill>
              <a:schemeClr val="tx1"/>
            </a:solidFill>
            <a:miter lim="800000"/>
            <a:headEnd/>
            <a:tailEnd/>
          </a:ln>
        </p:spPr>
        <p:txBody>
          <a:bodyPr wrap="none" anchor="ctr"/>
          <a:lstStyle/>
          <a:p>
            <a:pPr algn="ctr"/>
            <a:r>
              <a:rPr lang="zh-CN" altLang="en-US" sz="3200" b="1">
                <a:ea typeface="楷体_GB2312" charset="-122"/>
                <a:hlinkClick r:id="rId3" action="ppaction://hlinkfile"/>
              </a:rPr>
              <a:t>任务书</a:t>
            </a:r>
            <a:endParaRPr lang="zh-CN" altLang="en-US" sz="3200" b="1">
              <a:ea typeface="楷体_GB2312" charset="-122"/>
            </a:endParaRPr>
          </a:p>
        </p:txBody>
      </p:sp>
      <p:sp>
        <p:nvSpPr>
          <p:cNvPr id="20489" name="矩形 8200"/>
          <p:cNvSpPr>
            <a:spLocks noChangeArrowheads="1"/>
          </p:cNvSpPr>
          <p:nvPr/>
        </p:nvSpPr>
        <p:spPr bwMode="auto">
          <a:xfrm>
            <a:off x="6877050" y="2420938"/>
            <a:ext cx="1152525" cy="720725"/>
          </a:xfrm>
          <a:prstGeom prst="rect">
            <a:avLst/>
          </a:prstGeom>
          <a:solidFill>
            <a:schemeClr val="bg1"/>
          </a:solidFill>
          <a:ln w="28575">
            <a:solidFill>
              <a:schemeClr val="tx1"/>
            </a:solidFill>
            <a:miter lim="800000"/>
            <a:headEnd/>
            <a:tailEnd/>
          </a:ln>
        </p:spPr>
        <p:txBody>
          <a:bodyPr wrap="none" anchor="ctr"/>
          <a:lstStyle/>
          <a:p>
            <a:pPr algn="ctr"/>
            <a:r>
              <a:rPr lang="zh-CN" altLang="en-US" sz="3200" b="1">
                <a:ea typeface="楷体_GB2312" charset="-122"/>
              </a:rPr>
              <a:t>定稿</a:t>
            </a:r>
          </a:p>
        </p:txBody>
      </p:sp>
      <p:sp>
        <p:nvSpPr>
          <p:cNvPr id="20490" name="矩形 8201"/>
          <p:cNvSpPr>
            <a:spLocks noChangeArrowheads="1"/>
          </p:cNvSpPr>
          <p:nvPr/>
        </p:nvSpPr>
        <p:spPr bwMode="auto">
          <a:xfrm>
            <a:off x="3419475" y="4221163"/>
            <a:ext cx="1296988" cy="720725"/>
          </a:xfrm>
          <a:prstGeom prst="rect">
            <a:avLst/>
          </a:prstGeom>
          <a:solidFill>
            <a:schemeClr val="bg1"/>
          </a:solidFill>
          <a:ln w="28575">
            <a:solidFill>
              <a:schemeClr val="tx1"/>
            </a:solidFill>
            <a:miter lim="800000"/>
            <a:headEnd/>
            <a:tailEnd/>
          </a:ln>
        </p:spPr>
        <p:txBody>
          <a:bodyPr wrap="none" anchor="ctr"/>
          <a:lstStyle/>
          <a:p>
            <a:pPr algn="ctr"/>
            <a:r>
              <a:rPr lang="zh-CN" altLang="en-US" sz="2400" b="1">
                <a:ea typeface="楷体_GB2312" charset="-122"/>
              </a:rPr>
              <a:t>教学站</a:t>
            </a:r>
          </a:p>
          <a:p>
            <a:pPr algn="ctr"/>
            <a:r>
              <a:rPr lang="zh-CN" altLang="en-US" sz="2400" b="1">
                <a:ea typeface="楷体_GB2312" charset="-122"/>
              </a:rPr>
              <a:t>组织评阅</a:t>
            </a:r>
          </a:p>
        </p:txBody>
      </p:sp>
      <p:sp>
        <p:nvSpPr>
          <p:cNvPr id="20491" name="矩形 8202"/>
          <p:cNvSpPr>
            <a:spLocks noChangeArrowheads="1"/>
          </p:cNvSpPr>
          <p:nvPr/>
        </p:nvSpPr>
        <p:spPr bwMode="auto">
          <a:xfrm>
            <a:off x="5292725" y="4221163"/>
            <a:ext cx="1152525" cy="720725"/>
          </a:xfrm>
          <a:prstGeom prst="rect">
            <a:avLst/>
          </a:prstGeom>
          <a:solidFill>
            <a:schemeClr val="bg1"/>
          </a:solidFill>
          <a:ln w="28575">
            <a:solidFill>
              <a:schemeClr val="tx1"/>
            </a:solidFill>
            <a:miter lim="800000"/>
            <a:headEnd/>
            <a:tailEnd/>
          </a:ln>
        </p:spPr>
        <p:txBody>
          <a:bodyPr wrap="none" anchor="ctr"/>
          <a:lstStyle/>
          <a:p>
            <a:pPr algn="ctr"/>
            <a:r>
              <a:rPr lang="zh-CN" altLang="en-US" sz="2400" b="1">
                <a:ea typeface="楷体_GB2312" charset="-122"/>
                <a:sym typeface="Arial" pitchFamily="34" charset="0"/>
              </a:rPr>
              <a:t>指导教</a:t>
            </a:r>
          </a:p>
          <a:p>
            <a:pPr algn="ctr"/>
            <a:r>
              <a:rPr lang="zh-CN" altLang="en-US" sz="2400" b="1">
                <a:ea typeface="楷体_GB2312" charset="-122"/>
                <a:sym typeface="Arial" pitchFamily="34" charset="0"/>
              </a:rPr>
              <a:t>师审阅</a:t>
            </a:r>
          </a:p>
        </p:txBody>
      </p:sp>
      <p:sp>
        <p:nvSpPr>
          <p:cNvPr id="20492" name="矩形 8203"/>
          <p:cNvSpPr>
            <a:spLocks noChangeArrowheads="1"/>
          </p:cNvSpPr>
          <p:nvPr/>
        </p:nvSpPr>
        <p:spPr bwMode="auto">
          <a:xfrm>
            <a:off x="6877050" y="4221163"/>
            <a:ext cx="1150938" cy="720725"/>
          </a:xfrm>
          <a:prstGeom prst="rect">
            <a:avLst/>
          </a:prstGeom>
          <a:solidFill>
            <a:schemeClr val="bg1"/>
          </a:solidFill>
          <a:ln w="28575">
            <a:solidFill>
              <a:schemeClr val="tx1"/>
            </a:solidFill>
            <a:miter lim="800000"/>
            <a:headEnd/>
            <a:tailEnd/>
          </a:ln>
        </p:spPr>
        <p:txBody>
          <a:bodyPr wrap="none" anchor="ctr"/>
          <a:lstStyle/>
          <a:p>
            <a:pPr algn="ctr"/>
            <a:r>
              <a:rPr lang="zh-CN" altLang="en-US" sz="2400" b="1">
                <a:ea typeface="楷体_GB2312" charset="-122"/>
              </a:rPr>
              <a:t>确定格式</a:t>
            </a:r>
          </a:p>
        </p:txBody>
      </p:sp>
      <p:sp>
        <p:nvSpPr>
          <p:cNvPr id="20493" name="直接连接符 8204"/>
          <p:cNvSpPr>
            <a:spLocks noChangeShapeType="1"/>
          </p:cNvSpPr>
          <p:nvPr/>
        </p:nvSpPr>
        <p:spPr bwMode="auto">
          <a:xfrm>
            <a:off x="1620838" y="2276475"/>
            <a:ext cx="144462" cy="1588"/>
          </a:xfrm>
          <a:prstGeom prst="line">
            <a:avLst/>
          </a:prstGeom>
          <a:noFill/>
          <a:ln w="19050">
            <a:solidFill>
              <a:schemeClr val="tx1"/>
            </a:solidFill>
            <a:round/>
            <a:headEnd/>
            <a:tailEnd/>
          </a:ln>
        </p:spPr>
        <p:txBody>
          <a:bodyPr/>
          <a:lstStyle/>
          <a:p>
            <a:endParaRPr lang="zh-CN" altLang="en-US"/>
          </a:p>
        </p:txBody>
      </p:sp>
      <p:sp>
        <p:nvSpPr>
          <p:cNvPr id="20494" name="直接连接符 8205"/>
          <p:cNvSpPr>
            <a:spLocks noChangeShapeType="1"/>
          </p:cNvSpPr>
          <p:nvPr/>
        </p:nvSpPr>
        <p:spPr bwMode="auto">
          <a:xfrm>
            <a:off x="1619250" y="2276475"/>
            <a:ext cx="1588" cy="936625"/>
          </a:xfrm>
          <a:prstGeom prst="line">
            <a:avLst/>
          </a:prstGeom>
          <a:noFill/>
          <a:ln w="19050">
            <a:solidFill>
              <a:schemeClr val="tx1"/>
            </a:solidFill>
            <a:round/>
            <a:headEnd/>
            <a:tailEnd/>
          </a:ln>
        </p:spPr>
        <p:txBody>
          <a:bodyPr/>
          <a:lstStyle/>
          <a:p>
            <a:endParaRPr lang="zh-CN" altLang="en-US"/>
          </a:p>
        </p:txBody>
      </p:sp>
      <p:sp>
        <p:nvSpPr>
          <p:cNvPr id="20495" name="直接连接符 8206"/>
          <p:cNvSpPr>
            <a:spLocks noChangeShapeType="1"/>
          </p:cNvSpPr>
          <p:nvPr/>
        </p:nvSpPr>
        <p:spPr bwMode="auto">
          <a:xfrm>
            <a:off x="1619250" y="3213100"/>
            <a:ext cx="144463" cy="0"/>
          </a:xfrm>
          <a:prstGeom prst="line">
            <a:avLst/>
          </a:prstGeom>
          <a:noFill/>
          <a:ln w="19050">
            <a:solidFill>
              <a:schemeClr val="tx1"/>
            </a:solidFill>
            <a:round/>
            <a:headEnd/>
            <a:tailEnd/>
          </a:ln>
        </p:spPr>
        <p:txBody>
          <a:bodyPr/>
          <a:lstStyle/>
          <a:p>
            <a:endParaRPr lang="zh-CN" altLang="en-US"/>
          </a:p>
        </p:txBody>
      </p:sp>
      <p:sp>
        <p:nvSpPr>
          <p:cNvPr id="20496" name="箭头 172"/>
          <p:cNvSpPr>
            <a:spLocks noChangeShapeType="1"/>
          </p:cNvSpPr>
          <p:nvPr/>
        </p:nvSpPr>
        <p:spPr bwMode="auto">
          <a:xfrm>
            <a:off x="1331913" y="2781300"/>
            <a:ext cx="287337" cy="0"/>
          </a:xfrm>
          <a:prstGeom prst="line">
            <a:avLst/>
          </a:prstGeom>
          <a:noFill/>
          <a:ln w="9525">
            <a:solidFill>
              <a:schemeClr val="tx1"/>
            </a:solidFill>
            <a:round/>
            <a:headEnd/>
            <a:tailEnd type="triangle" w="lg" len="lg"/>
          </a:ln>
        </p:spPr>
        <p:txBody>
          <a:bodyPr/>
          <a:lstStyle/>
          <a:p>
            <a:endParaRPr lang="zh-CN" altLang="en-US"/>
          </a:p>
        </p:txBody>
      </p:sp>
      <p:sp>
        <p:nvSpPr>
          <p:cNvPr id="20497" name="直接连接符 8208"/>
          <p:cNvSpPr>
            <a:spLocks noChangeShapeType="1"/>
          </p:cNvSpPr>
          <p:nvPr/>
        </p:nvSpPr>
        <p:spPr bwMode="auto">
          <a:xfrm flipV="1">
            <a:off x="3276600" y="2276475"/>
            <a:ext cx="215900" cy="1588"/>
          </a:xfrm>
          <a:prstGeom prst="line">
            <a:avLst/>
          </a:prstGeom>
          <a:noFill/>
          <a:ln w="19050">
            <a:solidFill>
              <a:schemeClr val="tx1"/>
            </a:solidFill>
            <a:round/>
            <a:headEnd/>
            <a:tailEnd/>
          </a:ln>
        </p:spPr>
        <p:txBody>
          <a:bodyPr/>
          <a:lstStyle/>
          <a:p>
            <a:endParaRPr lang="zh-CN" altLang="en-US"/>
          </a:p>
        </p:txBody>
      </p:sp>
      <p:sp>
        <p:nvSpPr>
          <p:cNvPr id="20498" name="直接连接符 8209"/>
          <p:cNvSpPr>
            <a:spLocks noChangeShapeType="1"/>
          </p:cNvSpPr>
          <p:nvPr/>
        </p:nvSpPr>
        <p:spPr bwMode="auto">
          <a:xfrm>
            <a:off x="3492500" y="2276475"/>
            <a:ext cx="0" cy="936625"/>
          </a:xfrm>
          <a:prstGeom prst="line">
            <a:avLst/>
          </a:prstGeom>
          <a:noFill/>
          <a:ln w="19050">
            <a:solidFill>
              <a:schemeClr val="tx1"/>
            </a:solidFill>
            <a:round/>
            <a:headEnd/>
            <a:tailEnd/>
          </a:ln>
        </p:spPr>
        <p:txBody>
          <a:bodyPr/>
          <a:lstStyle/>
          <a:p>
            <a:endParaRPr lang="zh-CN" altLang="en-US"/>
          </a:p>
        </p:txBody>
      </p:sp>
      <p:sp>
        <p:nvSpPr>
          <p:cNvPr id="20499" name="直接连接符 8210"/>
          <p:cNvSpPr>
            <a:spLocks noChangeShapeType="1"/>
          </p:cNvSpPr>
          <p:nvPr/>
        </p:nvSpPr>
        <p:spPr bwMode="auto">
          <a:xfrm flipH="1">
            <a:off x="3276600" y="3213100"/>
            <a:ext cx="215900" cy="0"/>
          </a:xfrm>
          <a:prstGeom prst="line">
            <a:avLst/>
          </a:prstGeom>
          <a:noFill/>
          <a:ln w="19050">
            <a:solidFill>
              <a:schemeClr val="tx1"/>
            </a:solidFill>
            <a:round/>
            <a:headEnd/>
            <a:tailEnd/>
          </a:ln>
        </p:spPr>
        <p:txBody>
          <a:bodyPr/>
          <a:lstStyle/>
          <a:p>
            <a:endParaRPr lang="zh-CN" altLang="en-US"/>
          </a:p>
        </p:txBody>
      </p:sp>
      <p:sp>
        <p:nvSpPr>
          <p:cNvPr id="20500" name="箭头 178"/>
          <p:cNvSpPr>
            <a:spLocks noChangeShapeType="1"/>
          </p:cNvSpPr>
          <p:nvPr/>
        </p:nvSpPr>
        <p:spPr bwMode="auto">
          <a:xfrm>
            <a:off x="3492500" y="2781300"/>
            <a:ext cx="431800" cy="0"/>
          </a:xfrm>
          <a:prstGeom prst="line">
            <a:avLst/>
          </a:prstGeom>
          <a:noFill/>
          <a:ln w="9525">
            <a:solidFill>
              <a:schemeClr val="tx1"/>
            </a:solidFill>
            <a:round/>
            <a:headEnd/>
            <a:tailEnd type="triangle" w="lg" len="lg"/>
          </a:ln>
        </p:spPr>
        <p:txBody>
          <a:bodyPr/>
          <a:lstStyle/>
          <a:p>
            <a:endParaRPr lang="zh-CN" altLang="en-US"/>
          </a:p>
        </p:txBody>
      </p:sp>
      <p:sp>
        <p:nvSpPr>
          <p:cNvPr id="20501" name="箭头 179"/>
          <p:cNvSpPr>
            <a:spLocks noChangeShapeType="1"/>
          </p:cNvSpPr>
          <p:nvPr/>
        </p:nvSpPr>
        <p:spPr bwMode="auto">
          <a:xfrm>
            <a:off x="5148263" y="2781300"/>
            <a:ext cx="287337" cy="0"/>
          </a:xfrm>
          <a:prstGeom prst="line">
            <a:avLst/>
          </a:prstGeom>
          <a:noFill/>
          <a:ln w="9525">
            <a:solidFill>
              <a:schemeClr val="tx1"/>
            </a:solidFill>
            <a:round/>
            <a:headEnd/>
            <a:tailEnd type="triangle" w="lg" len="lg"/>
          </a:ln>
        </p:spPr>
        <p:txBody>
          <a:bodyPr/>
          <a:lstStyle/>
          <a:p>
            <a:endParaRPr lang="zh-CN" altLang="en-US"/>
          </a:p>
        </p:txBody>
      </p:sp>
      <p:sp>
        <p:nvSpPr>
          <p:cNvPr id="20502" name="箭头 180"/>
          <p:cNvSpPr>
            <a:spLocks noChangeShapeType="1"/>
          </p:cNvSpPr>
          <p:nvPr/>
        </p:nvSpPr>
        <p:spPr bwMode="auto">
          <a:xfrm>
            <a:off x="6588125" y="2781300"/>
            <a:ext cx="288925" cy="0"/>
          </a:xfrm>
          <a:prstGeom prst="line">
            <a:avLst/>
          </a:prstGeom>
          <a:noFill/>
          <a:ln w="9525">
            <a:solidFill>
              <a:schemeClr val="tx1"/>
            </a:solidFill>
            <a:round/>
            <a:headEnd/>
            <a:tailEnd type="triangle" w="lg" len="lg"/>
          </a:ln>
        </p:spPr>
        <p:txBody>
          <a:bodyPr/>
          <a:lstStyle/>
          <a:p>
            <a:endParaRPr lang="zh-CN" altLang="en-US"/>
          </a:p>
        </p:txBody>
      </p:sp>
      <p:sp>
        <p:nvSpPr>
          <p:cNvPr id="20503" name="箭头 181"/>
          <p:cNvSpPr>
            <a:spLocks noChangeShapeType="1"/>
          </p:cNvSpPr>
          <p:nvPr/>
        </p:nvSpPr>
        <p:spPr bwMode="auto">
          <a:xfrm>
            <a:off x="7451725" y="3141663"/>
            <a:ext cx="1588" cy="1079500"/>
          </a:xfrm>
          <a:prstGeom prst="line">
            <a:avLst/>
          </a:prstGeom>
          <a:noFill/>
          <a:ln w="9525">
            <a:solidFill>
              <a:schemeClr val="tx1"/>
            </a:solidFill>
            <a:round/>
            <a:headEnd/>
            <a:tailEnd type="triangle" w="lg" len="lg"/>
          </a:ln>
        </p:spPr>
        <p:txBody>
          <a:bodyPr/>
          <a:lstStyle/>
          <a:p>
            <a:endParaRPr lang="zh-CN" altLang="en-US"/>
          </a:p>
        </p:txBody>
      </p:sp>
      <p:sp>
        <p:nvSpPr>
          <p:cNvPr id="20504" name="箭头 182"/>
          <p:cNvSpPr>
            <a:spLocks noChangeShapeType="1"/>
          </p:cNvSpPr>
          <p:nvPr/>
        </p:nvSpPr>
        <p:spPr bwMode="auto">
          <a:xfrm flipH="1">
            <a:off x="6445250" y="4581525"/>
            <a:ext cx="431800" cy="0"/>
          </a:xfrm>
          <a:prstGeom prst="line">
            <a:avLst/>
          </a:prstGeom>
          <a:noFill/>
          <a:ln w="9525">
            <a:solidFill>
              <a:schemeClr val="tx1"/>
            </a:solidFill>
            <a:round/>
            <a:headEnd/>
            <a:tailEnd type="triangle" w="lg" len="lg"/>
          </a:ln>
        </p:spPr>
        <p:txBody>
          <a:bodyPr/>
          <a:lstStyle/>
          <a:p>
            <a:endParaRPr lang="zh-CN" altLang="en-US"/>
          </a:p>
        </p:txBody>
      </p:sp>
      <p:sp>
        <p:nvSpPr>
          <p:cNvPr id="20505" name="箭头 183"/>
          <p:cNvSpPr>
            <a:spLocks noChangeShapeType="1"/>
          </p:cNvSpPr>
          <p:nvPr/>
        </p:nvSpPr>
        <p:spPr bwMode="auto">
          <a:xfrm flipH="1">
            <a:off x="4716463" y="4581525"/>
            <a:ext cx="576262" cy="0"/>
          </a:xfrm>
          <a:prstGeom prst="line">
            <a:avLst/>
          </a:prstGeom>
          <a:noFill/>
          <a:ln w="9525">
            <a:solidFill>
              <a:schemeClr val="tx1"/>
            </a:solidFill>
            <a:round/>
            <a:headEnd/>
            <a:tailEnd type="triangle" w="lg" len="lg"/>
          </a:ln>
        </p:spPr>
        <p:txBody>
          <a:bodyPr/>
          <a:lstStyle/>
          <a:p>
            <a:endParaRPr lang="zh-CN" altLang="en-US"/>
          </a:p>
        </p:txBody>
      </p:sp>
      <p:sp>
        <p:nvSpPr>
          <p:cNvPr id="20506" name="箭头 184"/>
          <p:cNvSpPr>
            <a:spLocks noChangeShapeType="1"/>
          </p:cNvSpPr>
          <p:nvPr/>
        </p:nvSpPr>
        <p:spPr bwMode="auto">
          <a:xfrm flipH="1">
            <a:off x="2916238" y="4581525"/>
            <a:ext cx="503237" cy="0"/>
          </a:xfrm>
          <a:prstGeom prst="line">
            <a:avLst/>
          </a:prstGeom>
          <a:noFill/>
          <a:ln w="9525">
            <a:solidFill>
              <a:schemeClr val="tx1"/>
            </a:solidFill>
            <a:round/>
            <a:headEnd/>
            <a:tailEnd type="triangle" w="lg" len="lg"/>
          </a:ln>
        </p:spPr>
        <p:txBody>
          <a:bodyPr/>
          <a:lstStyle/>
          <a:p>
            <a:endParaRPr lang="zh-CN" altLang="en-US"/>
          </a:p>
        </p:txBody>
      </p:sp>
      <p:sp>
        <p:nvSpPr>
          <p:cNvPr id="20507" name="直接连接符 8218"/>
          <p:cNvSpPr>
            <a:spLocks noChangeShapeType="1"/>
          </p:cNvSpPr>
          <p:nvPr/>
        </p:nvSpPr>
        <p:spPr bwMode="auto">
          <a:xfrm>
            <a:off x="3635375" y="2133600"/>
            <a:ext cx="1588" cy="1368425"/>
          </a:xfrm>
          <a:prstGeom prst="line">
            <a:avLst/>
          </a:prstGeom>
          <a:noFill/>
          <a:ln w="28575">
            <a:solidFill>
              <a:schemeClr val="tx1"/>
            </a:solidFill>
            <a:prstDash val="sysDot"/>
            <a:round/>
            <a:headEnd/>
            <a:tailEnd/>
          </a:ln>
        </p:spPr>
        <p:txBody>
          <a:bodyPr/>
          <a:lstStyle/>
          <a:p>
            <a:endParaRPr lang="zh-CN" altLang="en-US"/>
          </a:p>
        </p:txBody>
      </p:sp>
      <p:sp>
        <p:nvSpPr>
          <p:cNvPr id="20508" name="直接连接符 8219"/>
          <p:cNvSpPr>
            <a:spLocks noChangeShapeType="1"/>
          </p:cNvSpPr>
          <p:nvPr/>
        </p:nvSpPr>
        <p:spPr bwMode="auto">
          <a:xfrm>
            <a:off x="3635375" y="2133600"/>
            <a:ext cx="4608513" cy="0"/>
          </a:xfrm>
          <a:prstGeom prst="line">
            <a:avLst/>
          </a:prstGeom>
          <a:noFill/>
          <a:ln w="28575">
            <a:solidFill>
              <a:schemeClr val="tx1"/>
            </a:solidFill>
            <a:prstDash val="sysDot"/>
            <a:round/>
            <a:headEnd/>
            <a:tailEnd/>
          </a:ln>
        </p:spPr>
        <p:txBody>
          <a:bodyPr/>
          <a:lstStyle/>
          <a:p>
            <a:endParaRPr lang="zh-CN" altLang="en-US"/>
          </a:p>
        </p:txBody>
      </p:sp>
      <p:sp>
        <p:nvSpPr>
          <p:cNvPr id="20509" name="直接连接符 8220"/>
          <p:cNvSpPr>
            <a:spLocks noChangeShapeType="1"/>
          </p:cNvSpPr>
          <p:nvPr/>
        </p:nvSpPr>
        <p:spPr bwMode="auto">
          <a:xfrm>
            <a:off x="8243888" y="2133600"/>
            <a:ext cx="1587" cy="3240088"/>
          </a:xfrm>
          <a:prstGeom prst="line">
            <a:avLst/>
          </a:prstGeom>
          <a:noFill/>
          <a:ln w="28575">
            <a:solidFill>
              <a:schemeClr val="tx1"/>
            </a:solidFill>
            <a:prstDash val="sysDot"/>
            <a:round/>
            <a:headEnd/>
            <a:tailEnd/>
          </a:ln>
        </p:spPr>
        <p:txBody>
          <a:bodyPr/>
          <a:lstStyle/>
          <a:p>
            <a:endParaRPr lang="zh-CN" altLang="en-US"/>
          </a:p>
        </p:txBody>
      </p:sp>
      <p:sp>
        <p:nvSpPr>
          <p:cNvPr id="20510" name="直接连接符 8221"/>
          <p:cNvSpPr>
            <a:spLocks noChangeShapeType="1"/>
          </p:cNvSpPr>
          <p:nvPr/>
        </p:nvSpPr>
        <p:spPr bwMode="auto">
          <a:xfrm>
            <a:off x="3781425" y="3502025"/>
            <a:ext cx="0" cy="0"/>
          </a:xfrm>
          <a:prstGeom prst="line">
            <a:avLst/>
          </a:prstGeom>
          <a:noFill/>
          <a:ln w="19050">
            <a:solidFill>
              <a:schemeClr val="tx1"/>
            </a:solidFill>
            <a:round/>
            <a:headEnd/>
            <a:tailEnd/>
          </a:ln>
        </p:spPr>
        <p:txBody>
          <a:bodyPr/>
          <a:lstStyle/>
          <a:p>
            <a:endParaRPr lang="zh-CN" altLang="en-US"/>
          </a:p>
        </p:txBody>
      </p:sp>
      <p:sp>
        <p:nvSpPr>
          <p:cNvPr id="20511" name="直接连接符 8222"/>
          <p:cNvSpPr>
            <a:spLocks noChangeShapeType="1"/>
          </p:cNvSpPr>
          <p:nvPr/>
        </p:nvSpPr>
        <p:spPr bwMode="auto">
          <a:xfrm>
            <a:off x="3635375" y="3500438"/>
            <a:ext cx="3097213" cy="1587"/>
          </a:xfrm>
          <a:prstGeom prst="line">
            <a:avLst/>
          </a:prstGeom>
          <a:noFill/>
          <a:ln w="28575">
            <a:solidFill>
              <a:schemeClr val="tx1"/>
            </a:solidFill>
            <a:prstDash val="sysDot"/>
            <a:round/>
            <a:headEnd/>
            <a:tailEnd/>
          </a:ln>
        </p:spPr>
        <p:txBody>
          <a:bodyPr/>
          <a:lstStyle/>
          <a:p>
            <a:endParaRPr lang="zh-CN" altLang="en-US"/>
          </a:p>
        </p:txBody>
      </p:sp>
      <p:sp>
        <p:nvSpPr>
          <p:cNvPr id="20512" name="直接连接符 8223"/>
          <p:cNvSpPr>
            <a:spLocks noChangeShapeType="1"/>
          </p:cNvSpPr>
          <p:nvPr/>
        </p:nvSpPr>
        <p:spPr bwMode="auto">
          <a:xfrm>
            <a:off x="6732588" y="3502025"/>
            <a:ext cx="0" cy="1871663"/>
          </a:xfrm>
          <a:prstGeom prst="line">
            <a:avLst/>
          </a:prstGeom>
          <a:noFill/>
          <a:ln w="28575">
            <a:solidFill>
              <a:schemeClr val="tx1"/>
            </a:solidFill>
            <a:prstDash val="sysDot"/>
            <a:round/>
            <a:headEnd/>
            <a:tailEnd/>
          </a:ln>
        </p:spPr>
        <p:txBody>
          <a:bodyPr/>
          <a:lstStyle/>
          <a:p>
            <a:endParaRPr lang="zh-CN" altLang="en-US"/>
          </a:p>
        </p:txBody>
      </p:sp>
      <p:sp>
        <p:nvSpPr>
          <p:cNvPr id="20513" name="直接连接符 8224"/>
          <p:cNvSpPr>
            <a:spLocks noChangeShapeType="1"/>
          </p:cNvSpPr>
          <p:nvPr/>
        </p:nvSpPr>
        <p:spPr bwMode="auto">
          <a:xfrm>
            <a:off x="6732588" y="5373688"/>
            <a:ext cx="1511300" cy="0"/>
          </a:xfrm>
          <a:prstGeom prst="line">
            <a:avLst/>
          </a:prstGeom>
          <a:noFill/>
          <a:ln w="28575">
            <a:solidFill>
              <a:schemeClr val="tx1"/>
            </a:solidFill>
            <a:prstDash val="sysDot"/>
            <a:round/>
            <a:headEnd/>
            <a:tailEnd/>
          </a:ln>
        </p:spPr>
        <p:txBody>
          <a:bodyPr/>
          <a:lstStyle/>
          <a:p>
            <a:endParaRPr lang="zh-CN" altLang="en-US"/>
          </a:p>
        </p:txBody>
      </p:sp>
      <p:sp>
        <p:nvSpPr>
          <p:cNvPr id="20514" name="直接连接符 8225"/>
          <p:cNvSpPr>
            <a:spLocks noChangeShapeType="1"/>
          </p:cNvSpPr>
          <p:nvPr/>
        </p:nvSpPr>
        <p:spPr bwMode="auto">
          <a:xfrm>
            <a:off x="3492500" y="3068638"/>
            <a:ext cx="0" cy="144462"/>
          </a:xfrm>
          <a:prstGeom prst="line">
            <a:avLst/>
          </a:prstGeom>
          <a:noFill/>
          <a:ln w="19050">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占位符 9"/>
          <p:cNvGraphicFramePr>
            <a:graphicFrameLocks noGrp="1"/>
          </p:cNvGraphicFramePr>
          <p:nvPr>
            <p:ph type="chart" idx="1"/>
          </p:nvPr>
        </p:nvGraphicFramePr>
        <p:xfrm>
          <a:off x="179512" y="813060"/>
          <a:ext cx="8964488" cy="6044942"/>
        </p:xfrm>
        <a:graphic>
          <a:graphicData uri="http://schemas.openxmlformats.org/drawingml/2006/table">
            <a:tbl>
              <a:tblPr/>
              <a:tblGrid>
                <a:gridCol w="2529812"/>
                <a:gridCol w="2592314"/>
                <a:gridCol w="3842362"/>
              </a:tblGrid>
              <a:tr h="624452">
                <a:tc>
                  <a:txBody>
                    <a:bodyPr/>
                    <a:lstStyle/>
                    <a:p>
                      <a:pPr algn="ctr">
                        <a:lnSpc>
                          <a:spcPts val="1700"/>
                        </a:lnSpc>
                        <a:spcAft>
                          <a:spcPts val="0"/>
                        </a:spcAft>
                      </a:pPr>
                      <a:r>
                        <a:rPr lang="zh-CN" sz="1600" b="1" kern="100" dirty="0">
                          <a:solidFill>
                            <a:srgbClr val="000000"/>
                          </a:solidFill>
                          <a:latin typeface="Times New Roman"/>
                          <a:ea typeface="宋体"/>
                          <a:cs typeface="Times New Roman"/>
                        </a:rPr>
                        <a:t>毕业设计工作环节</a:t>
                      </a:r>
                      <a:endParaRPr lang="zh-CN" sz="1600" kern="100" dirty="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700"/>
                        </a:lnSpc>
                        <a:spcAft>
                          <a:spcPts val="0"/>
                        </a:spcAft>
                      </a:pPr>
                      <a:r>
                        <a:rPr lang="zh-CN" sz="1600" b="1" kern="100">
                          <a:solidFill>
                            <a:srgbClr val="000000"/>
                          </a:solidFill>
                          <a:latin typeface="Times New Roman"/>
                          <a:ea typeface="宋体"/>
                          <a:cs typeface="Times New Roman"/>
                        </a:rPr>
                        <a:t>时间节点</a:t>
                      </a:r>
                      <a:endParaRPr lang="zh-CN" sz="1600" kern="10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700"/>
                        </a:lnSpc>
                        <a:spcAft>
                          <a:spcPts val="0"/>
                        </a:spcAft>
                      </a:pPr>
                      <a:r>
                        <a:rPr lang="zh-CN" sz="1600" b="1" kern="100">
                          <a:solidFill>
                            <a:srgbClr val="000000"/>
                          </a:solidFill>
                          <a:latin typeface="Times New Roman"/>
                          <a:ea typeface="宋体"/>
                          <a:cs typeface="Times New Roman"/>
                        </a:rPr>
                        <a:t>备注</a:t>
                      </a:r>
                      <a:endParaRPr lang="zh-CN" sz="1600" kern="10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17">
                <a:tc>
                  <a:txBody>
                    <a:bodyPr/>
                    <a:lstStyle/>
                    <a:p>
                      <a:pPr algn="just">
                        <a:lnSpc>
                          <a:spcPts val="1700"/>
                        </a:lnSpc>
                        <a:spcAft>
                          <a:spcPts val="0"/>
                        </a:spcAft>
                      </a:pPr>
                      <a:r>
                        <a:rPr lang="zh-CN" sz="1600" kern="100" dirty="0">
                          <a:solidFill>
                            <a:srgbClr val="000000"/>
                          </a:solidFill>
                          <a:latin typeface="Times New Roman"/>
                          <a:ea typeface="宋体"/>
                          <a:cs typeface="Times New Roman"/>
                        </a:rPr>
                        <a:t>填写《立题卡》</a:t>
                      </a:r>
                      <a:endParaRPr lang="zh-CN" sz="1600" kern="100" dirty="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en-US" sz="1600" kern="100" dirty="0" smtClean="0">
                          <a:solidFill>
                            <a:srgbClr val="000000"/>
                          </a:solidFill>
                          <a:latin typeface="宋体"/>
                          <a:ea typeface="宋体"/>
                          <a:cs typeface="Times New Roman"/>
                        </a:rPr>
                        <a:t>2017</a:t>
                      </a:r>
                      <a:r>
                        <a:rPr lang="zh-CN" altLang="en-US" sz="1600" kern="100" dirty="0" smtClean="0">
                          <a:solidFill>
                            <a:srgbClr val="000000"/>
                          </a:solidFill>
                          <a:latin typeface="宋体"/>
                          <a:ea typeface="宋体"/>
                          <a:cs typeface="Times New Roman"/>
                        </a:rPr>
                        <a:t>年</a:t>
                      </a:r>
                      <a:r>
                        <a:rPr lang="en-US" altLang="zh-CN" sz="1600" kern="100" dirty="0" smtClean="0">
                          <a:solidFill>
                            <a:srgbClr val="000000"/>
                          </a:solidFill>
                          <a:latin typeface="宋体"/>
                          <a:ea typeface="宋体"/>
                          <a:cs typeface="Times New Roman"/>
                        </a:rPr>
                        <a:t>12</a:t>
                      </a:r>
                      <a:r>
                        <a:rPr lang="zh-CN" sz="1600" kern="100" dirty="0" smtClean="0">
                          <a:solidFill>
                            <a:srgbClr val="000000"/>
                          </a:solidFill>
                          <a:latin typeface="Times New Roman"/>
                          <a:ea typeface="宋体"/>
                          <a:cs typeface="Times New Roman"/>
                        </a:rPr>
                        <a:t>月</a:t>
                      </a:r>
                      <a:r>
                        <a:rPr lang="en-US" altLang="zh-CN" sz="1600" kern="100" dirty="0" smtClean="0">
                          <a:solidFill>
                            <a:srgbClr val="000000"/>
                          </a:solidFill>
                          <a:latin typeface="Times New Roman"/>
                          <a:ea typeface="宋体"/>
                          <a:cs typeface="Times New Roman"/>
                        </a:rPr>
                        <a:t>30</a:t>
                      </a:r>
                      <a:r>
                        <a:rPr lang="zh-CN" sz="1600" kern="100" dirty="0" smtClean="0">
                          <a:solidFill>
                            <a:srgbClr val="000000"/>
                          </a:solidFill>
                          <a:latin typeface="Times New Roman"/>
                          <a:ea typeface="宋体"/>
                          <a:cs typeface="Times New Roman"/>
                        </a:rPr>
                        <a:t>日</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1700"/>
                        </a:lnSpc>
                        <a:spcAft>
                          <a:spcPts val="0"/>
                        </a:spcAft>
                      </a:pPr>
                      <a:r>
                        <a:rPr lang="zh-CN" sz="1600" kern="100" dirty="0">
                          <a:solidFill>
                            <a:srgbClr val="000000"/>
                          </a:solidFill>
                          <a:latin typeface="Times New Roman"/>
                          <a:ea typeface="宋体"/>
                          <a:cs typeface="Times New Roman"/>
                        </a:rPr>
                        <a:t>指导教师做好辅导</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17">
                <a:tc>
                  <a:txBody>
                    <a:bodyPr/>
                    <a:lstStyle/>
                    <a:p>
                      <a:pPr algn="just">
                        <a:lnSpc>
                          <a:spcPts val="1700"/>
                        </a:lnSpc>
                        <a:spcAft>
                          <a:spcPts val="0"/>
                        </a:spcAft>
                      </a:pPr>
                      <a:r>
                        <a:rPr lang="zh-CN" sz="1600" kern="100" dirty="0">
                          <a:solidFill>
                            <a:srgbClr val="000000"/>
                          </a:solidFill>
                          <a:latin typeface="Times New Roman"/>
                          <a:ea typeface="宋体"/>
                          <a:cs typeface="Times New Roman"/>
                        </a:rPr>
                        <a:t>填写《任务书》</a:t>
                      </a:r>
                      <a:endParaRPr lang="zh-CN" sz="1600" kern="100" dirty="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en-US" sz="1600" kern="100" dirty="0" smtClean="0">
                          <a:solidFill>
                            <a:srgbClr val="000000"/>
                          </a:solidFill>
                          <a:latin typeface="宋体"/>
                          <a:ea typeface="宋体"/>
                          <a:cs typeface="Times New Roman"/>
                        </a:rPr>
                        <a:t>2018</a:t>
                      </a:r>
                      <a:r>
                        <a:rPr lang="zh-CN" altLang="en-US" sz="1600" kern="100" dirty="0" smtClean="0">
                          <a:solidFill>
                            <a:srgbClr val="000000"/>
                          </a:solidFill>
                          <a:latin typeface="宋体"/>
                          <a:ea typeface="宋体"/>
                          <a:cs typeface="Times New Roman"/>
                        </a:rPr>
                        <a:t>年</a:t>
                      </a:r>
                      <a:r>
                        <a:rPr lang="en-US" altLang="zh-CN" sz="1600" kern="100" dirty="0" smtClean="0">
                          <a:solidFill>
                            <a:srgbClr val="000000"/>
                          </a:solidFill>
                          <a:latin typeface="宋体"/>
                          <a:ea typeface="宋体"/>
                          <a:cs typeface="Times New Roman"/>
                        </a:rPr>
                        <a:t>1</a:t>
                      </a:r>
                      <a:r>
                        <a:rPr lang="zh-CN" sz="1600" kern="100" dirty="0" smtClean="0">
                          <a:solidFill>
                            <a:srgbClr val="000000"/>
                          </a:solidFill>
                          <a:latin typeface="Times New Roman"/>
                          <a:ea typeface="宋体"/>
                          <a:cs typeface="Times New Roman"/>
                        </a:rPr>
                        <a:t>月</a:t>
                      </a:r>
                      <a:r>
                        <a:rPr lang="en-US" sz="1600" kern="100" dirty="0" smtClean="0">
                          <a:solidFill>
                            <a:srgbClr val="000000"/>
                          </a:solidFill>
                          <a:latin typeface="Times New Roman"/>
                          <a:ea typeface="宋体"/>
                          <a:cs typeface="Times New Roman"/>
                        </a:rPr>
                        <a:t>6</a:t>
                      </a:r>
                      <a:r>
                        <a:rPr lang="zh-CN" sz="1600" kern="100" dirty="0">
                          <a:solidFill>
                            <a:srgbClr val="000000"/>
                          </a:solidFill>
                          <a:latin typeface="Times New Roman"/>
                          <a:ea typeface="宋体"/>
                          <a:cs typeface="Times New Roman"/>
                        </a:rPr>
                        <a:t>日</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717828">
                <a:tc>
                  <a:txBody>
                    <a:bodyPr/>
                    <a:lstStyle/>
                    <a:p>
                      <a:pPr algn="just">
                        <a:lnSpc>
                          <a:spcPts val="1700"/>
                        </a:lnSpc>
                        <a:spcAft>
                          <a:spcPts val="0"/>
                        </a:spcAft>
                      </a:pPr>
                      <a:r>
                        <a:rPr lang="zh-CN" sz="1600" kern="100" dirty="0">
                          <a:solidFill>
                            <a:srgbClr val="000000"/>
                          </a:solidFill>
                          <a:latin typeface="Times New Roman"/>
                          <a:ea typeface="宋体"/>
                          <a:cs typeface="Times New Roman"/>
                        </a:rPr>
                        <a:t>撰写毕业设计，</a:t>
                      </a:r>
                      <a:endParaRPr lang="zh-CN" sz="1600" kern="100" dirty="0">
                        <a:latin typeface="Times New Roman"/>
                        <a:ea typeface="宋体"/>
                        <a:cs typeface="Times New Roman"/>
                      </a:endParaRPr>
                    </a:p>
                    <a:p>
                      <a:pPr algn="just">
                        <a:lnSpc>
                          <a:spcPts val="1700"/>
                        </a:lnSpc>
                        <a:spcAft>
                          <a:spcPts val="0"/>
                        </a:spcAft>
                      </a:pPr>
                      <a:r>
                        <a:rPr lang="zh-CN" sz="1600" kern="100" dirty="0">
                          <a:solidFill>
                            <a:srgbClr val="000000"/>
                          </a:solidFill>
                          <a:latin typeface="Times New Roman"/>
                          <a:ea typeface="宋体"/>
                          <a:cs typeface="Times New Roman"/>
                        </a:rPr>
                        <a:t>基本完稿时间</a:t>
                      </a:r>
                      <a:endParaRPr lang="zh-CN" sz="1600" kern="100" dirty="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zh-CN" sz="1600" kern="100" dirty="0">
                          <a:solidFill>
                            <a:srgbClr val="000000"/>
                          </a:solidFill>
                          <a:latin typeface="Times New Roman"/>
                          <a:ea typeface="宋体"/>
                          <a:cs typeface="Times New Roman"/>
                        </a:rPr>
                        <a:t>经管</a:t>
                      </a:r>
                      <a:r>
                        <a:rPr lang="zh-CN" sz="1600" kern="100" dirty="0" smtClean="0">
                          <a:solidFill>
                            <a:srgbClr val="000000"/>
                          </a:solidFill>
                          <a:latin typeface="Times New Roman"/>
                          <a:ea typeface="宋体"/>
                          <a:cs typeface="Times New Roman"/>
                        </a:rPr>
                        <a:t>类</a:t>
                      </a:r>
                      <a:r>
                        <a:rPr lang="en-US" altLang="zh-CN"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月</a:t>
                      </a:r>
                      <a:r>
                        <a:rPr lang="zh-CN" sz="1600" kern="100" dirty="0">
                          <a:solidFill>
                            <a:srgbClr val="000000"/>
                          </a:solidFill>
                          <a:latin typeface="Times New Roman"/>
                          <a:ea typeface="宋体"/>
                          <a:cs typeface="Times New Roman"/>
                        </a:rPr>
                        <a:t>上旬，</a:t>
                      </a:r>
                      <a:endParaRPr lang="zh-CN" sz="1600" kern="100" dirty="0">
                        <a:latin typeface="Times New Roman"/>
                        <a:ea typeface="宋体"/>
                        <a:cs typeface="Times New Roman"/>
                      </a:endParaRPr>
                    </a:p>
                    <a:p>
                      <a:pPr algn="just">
                        <a:lnSpc>
                          <a:spcPts val="1700"/>
                        </a:lnSpc>
                        <a:spcAft>
                          <a:spcPts val="0"/>
                        </a:spcAft>
                      </a:pPr>
                      <a:r>
                        <a:rPr lang="zh-CN" sz="1600" kern="100" dirty="0">
                          <a:solidFill>
                            <a:srgbClr val="000000"/>
                          </a:solidFill>
                          <a:latin typeface="Times New Roman"/>
                          <a:ea typeface="宋体"/>
                          <a:cs typeface="Times New Roman"/>
                        </a:rPr>
                        <a:t>艺术</a:t>
                      </a:r>
                      <a:r>
                        <a:rPr lang="zh-CN" sz="1600" kern="100" dirty="0" smtClean="0">
                          <a:solidFill>
                            <a:srgbClr val="000000"/>
                          </a:solidFill>
                          <a:latin typeface="Times New Roman"/>
                          <a:ea typeface="宋体"/>
                          <a:cs typeface="Times New Roman"/>
                        </a:rPr>
                        <a:t>类</a:t>
                      </a:r>
                      <a:r>
                        <a:rPr lang="en-US"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月</a:t>
                      </a:r>
                      <a:r>
                        <a:rPr lang="zh-CN" sz="1600" kern="100" dirty="0">
                          <a:solidFill>
                            <a:srgbClr val="000000"/>
                          </a:solidFill>
                          <a:latin typeface="Times New Roman"/>
                          <a:ea typeface="宋体"/>
                          <a:cs typeface="Times New Roman"/>
                        </a:rPr>
                        <a:t>中旬，</a:t>
                      </a:r>
                      <a:endParaRPr lang="zh-CN" sz="1600" kern="100" dirty="0">
                        <a:latin typeface="Times New Roman"/>
                        <a:ea typeface="宋体"/>
                        <a:cs typeface="Times New Roman"/>
                      </a:endParaRPr>
                    </a:p>
                    <a:p>
                      <a:pPr algn="just">
                        <a:lnSpc>
                          <a:spcPts val="1700"/>
                        </a:lnSpc>
                        <a:spcAft>
                          <a:spcPts val="0"/>
                        </a:spcAft>
                      </a:pPr>
                      <a:r>
                        <a:rPr lang="zh-CN" sz="1600" kern="100" dirty="0">
                          <a:solidFill>
                            <a:srgbClr val="000000"/>
                          </a:solidFill>
                          <a:latin typeface="Times New Roman"/>
                          <a:ea typeface="宋体"/>
                          <a:cs typeface="Times New Roman"/>
                        </a:rPr>
                        <a:t>理工</a:t>
                      </a:r>
                      <a:r>
                        <a:rPr lang="zh-CN" sz="1600" kern="100" dirty="0" smtClean="0">
                          <a:solidFill>
                            <a:srgbClr val="000000"/>
                          </a:solidFill>
                          <a:latin typeface="Times New Roman"/>
                          <a:ea typeface="宋体"/>
                          <a:cs typeface="Times New Roman"/>
                        </a:rPr>
                        <a:t>类</a:t>
                      </a:r>
                      <a:r>
                        <a:rPr lang="en-US"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月</a:t>
                      </a:r>
                      <a:r>
                        <a:rPr lang="zh-CN" sz="1600" kern="100" dirty="0">
                          <a:solidFill>
                            <a:srgbClr val="000000"/>
                          </a:solidFill>
                          <a:latin typeface="Times New Roman"/>
                          <a:ea typeface="宋体"/>
                          <a:cs typeface="Times New Roman"/>
                        </a:rPr>
                        <a:t>下旬</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ts val="1700"/>
                        </a:lnSpc>
                        <a:spcAft>
                          <a:spcPts val="0"/>
                        </a:spcAft>
                      </a:pPr>
                      <a:r>
                        <a:rPr lang="zh-CN" sz="1600" kern="100" dirty="0">
                          <a:solidFill>
                            <a:srgbClr val="000000"/>
                          </a:solidFill>
                          <a:latin typeface="Times New Roman"/>
                          <a:ea typeface="宋体"/>
                          <a:cs typeface="Times New Roman"/>
                        </a:rPr>
                        <a:t>毕业设计的撰写周期：</a:t>
                      </a:r>
                      <a:endParaRPr lang="zh-CN" sz="1600" kern="100" dirty="0">
                        <a:latin typeface="Times New Roman"/>
                        <a:ea typeface="宋体"/>
                        <a:cs typeface="Times New Roman"/>
                      </a:endParaRPr>
                    </a:p>
                    <a:p>
                      <a:pPr algn="just">
                        <a:lnSpc>
                          <a:spcPts val="1700"/>
                        </a:lnSpc>
                        <a:spcAft>
                          <a:spcPts val="0"/>
                        </a:spcAft>
                      </a:pPr>
                      <a:r>
                        <a:rPr lang="zh-CN" sz="1600" kern="100" dirty="0">
                          <a:solidFill>
                            <a:srgbClr val="000000"/>
                          </a:solidFill>
                          <a:latin typeface="Times New Roman"/>
                          <a:ea typeface="宋体"/>
                          <a:cs typeface="Times New Roman"/>
                        </a:rPr>
                        <a:t>经管类</a:t>
                      </a:r>
                      <a:r>
                        <a:rPr lang="en-US" sz="1600" kern="100" dirty="0">
                          <a:solidFill>
                            <a:srgbClr val="000000"/>
                          </a:solidFill>
                          <a:latin typeface="Times New Roman"/>
                          <a:ea typeface="宋体"/>
                          <a:cs typeface="Times New Roman"/>
                        </a:rPr>
                        <a:t>10</a:t>
                      </a:r>
                      <a:r>
                        <a:rPr lang="zh-CN" sz="1600" kern="100" dirty="0">
                          <a:solidFill>
                            <a:srgbClr val="000000"/>
                          </a:solidFill>
                          <a:latin typeface="Times New Roman"/>
                          <a:ea typeface="宋体"/>
                          <a:cs typeface="Times New Roman"/>
                        </a:rPr>
                        <a:t>周</a:t>
                      </a:r>
                      <a:r>
                        <a:rPr lang="zh-CN" sz="1600" kern="100" dirty="0" smtClean="0">
                          <a:solidFill>
                            <a:srgbClr val="000000"/>
                          </a:solidFill>
                          <a:latin typeface="Times New Roman"/>
                          <a:ea typeface="宋体"/>
                          <a:cs typeface="Times New Roman"/>
                        </a:rPr>
                        <a:t>，</a:t>
                      </a:r>
                      <a:r>
                        <a:rPr lang="en-US" sz="1600" kern="100" dirty="0" smtClean="0">
                          <a:solidFill>
                            <a:srgbClr val="000000"/>
                          </a:solidFill>
                          <a:latin typeface="Times New Roman"/>
                          <a:ea typeface="宋体"/>
                          <a:cs typeface="Times New Roman"/>
                        </a:rPr>
                        <a:t>3</a:t>
                      </a:r>
                      <a:r>
                        <a:rPr lang="zh-CN" sz="1600" kern="100" dirty="0" smtClean="0">
                          <a:solidFill>
                            <a:srgbClr val="000000"/>
                          </a:solidFill>
                          <a:latin typeface="Times New Roman"/>
                          <a:ea typeface="宋体"/>
                          <a:cs typeface="Times New Roman"/>
                        </a:rPr>
                        <a:t>月</a:t>
                      </a:r>
                      <a:r>
                        <a:rPr lang="en-US"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日</a:t>
                      </a:r>
                      <a:r>
                        <a:rPr lang="en-US"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月</a:t>
                      </a:r>
                      <a:r>
                        <a:rPr lang="en-US" altLang="zh-CN" sz="1600" kern="100" dirty="0" smtClean="0">
                          <a:solidFill>
                            <a:srgbClr val="000000"/>
                          </a:solidFill>
                          <a:latin typeface="Times New Roman"/>
                          <a:ea typeface="宋体"/>
                          <a:cs typeface="Times New Roman"/>
                        </a:rPr>
                        <a:t>11</a:t>
                      </a:r>
                      <a:r>
                        <a:rPr lang="zh-CN" sz="1600" kern="100" dirty="0" smtClean="0">
                          <a:solidFill>
                            <a:srgbClr val="000000"/>
                          </a:solidFill>
                          <a:latin typeface="Times New Roman"/>
                          <a:ea typeface="宋体"/>
                          <a:cs typeface="Times New Roman"/>
                        </a:rPr>
                        <a:t>日</a:t>
                      </a:r>
                      <a:endParaRPr lang="zh-CN" sz="1600" kern="100" dirty="0">
                        <a:latin typeface="Times New Roman"/>
                        <a:ea typeface="宋体"/>
                        <a:cs typeface="Times New Roman"/>
                      </a:endParaRPr>
                    </a:p>
                    <a:p>
                      <a:pPr algn="just">
                        <a:lnSpc>
                          <a:spcPts val="1700"/>
                        </a:lnSpc>
                        <a:spcAft>
                          <a:spcPts val="0"/>
                        </a:spcAft>
                      </a:pPr>
                      <a:r>
                        <a:rPr lang="zh-CN" sz="1600" kern="100" dirty="0">
                          <a:solidFill>
                            <a:srgbClr val="000000"/>
                          </a:solidFill>
                          <a:latin typeface="Times New Roman"/>
                          <a:ea typeface="宋体"/>
                          <a:cs typeface="Times New Roman"/>
                        </a:rPr>
                        <a:t>艺术类</a:t>
                      </a:r>
                      <a:r>
                        <a:rPr lang="en-US" sz="1600" kern="100" dirty="0">
                          <a:solidFill>
                            <a:srgbClr val="000000"/>
                          </a:solidFill>
                          <a:latin typeface="Times New Roman"/>
                          <a:ea typeface="宋体"/>
                          <a:cs typeface="Times New Roman"/>
                        </a:rPr>
                        <a:t>11</a:t>
                      </a:r>
                      <a:r>
                        <a:rPr lang="zh-CN" sz="1600" kern="100" dirty="0">
                          <a:solidFill>
                            <a:srgbClr val="000000"/>
                          </a:solidFill>
                          <a:latin typeface="Times New Roman"/>
                          <a:ea typeface="宋体"/>
                          <a:cs typeface="Times New Roman"/>
                        </a:rPr>
                        <a:t>周</a:t>
                      </a:r>
                      <a:r>
                        <a:rPr lang="zh-CN" sz="1600" kern="100" dirty="0" smtClean="0">
                          <a:solidFill>
                            <a:srgbClr val="000000"/>
                          </a:solidFill>
                          <a:latin typeface="Times New Roman"/>
                          <a:ea typeface="宋体"/>
                          <a:cs typeface="Times New Roman"/>
                        </a:rPr>
                        <a:t>，</a:t>
                      </a:r>
                      <a:r>
                        <a:rPr lang="en-US" altLang="zh-CN" sz="1600" kern="100" dirty="0" smtClean="0">
                          <a:solidFill>
                            <a:srgbClr val="000000"/>
                          </a:solidFill>
                          <a:latin typeface="Times New Roman"/>
                          <a:ea typeface="宋体"/>
                          <a:cs typeface="Times New Roman"/>
                        </a:rPr>
                        <a:t>3</a:t>
                      </a:r>
                      <a:r>
                        <a:rPr lang="zh-CN" sz="1600" kern="100" dirty="0" smtClean="0">
                          <a:solidFill>
                            <a:srgbClr val="000000"/>
                          </a:solidFill>
                          <a:latin typeface="Times New Roman"/>
                          <a:ea typeface="宋体"/>
                          <a:cs typeface="Times New Roman"/>
                        </a:rPr>
                        <a:t>月</a:t>
                      </a:r>
                      <a:r>
                        <a:rPr lang="en-US"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日</a:t>
                      </a:r>
                      <a:r>
                        <a:rPr lang="en-US"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月</a:t>
                      </a:r>
                      <a:r>
                        <a:rPr lang="en-US" sz="1600" kern="100" dirty="0" smtClean="0">
                          <a:solidFill>
                            <a:srgbClr val="000000"/>
                          </a:solidFill>
                          <a:latin typeface="Times New Roman"/>
                          <a:ea typeface="宋体"/>
                          <a:cs typeface="Times New Roman"/>
                        </a:rPr>
                        <a:t>18</a:t>
                      </a:r>
                      <a:r>
                        <a:rPr lang="zh-CN" sz="1600" kern="100" dirty="0" smtClean="0">
                          <a:solidFill>
                            <a:srgbClr val="000000"/>
                          </a:solidFill>
                          <a:latin typeface="Times New Roman"/>
                          <a:ea typeface="宋体"/>
                          <a:cs typeface="Times New Roman"/>
                        </a:rPr>
                        <a:t>日</a:t>
                      </a:r>
                      <a:endParaRPr lang="zh-CN" sz="1600" kern="100" dirty="0">
                        <a:latin typeface="Times New Roman"/>
                        <a:ea typeface="宋体"/>
                        <a:cs typeface="Times New Roman"/>
                      </a:endParaRPr>
                    </a:p>
                    <a:p>
                      <a:pPr algn="just">
                        <a:lnSpc>
                          <a:spcPts val="1700"/>
                        </a:lnSpc>
                        <a:spcAft>
                          <a:spcPts val="0"/>
                        </a:spcAft>
                      </a:pPr>
                      <a:r>
                        <a:rPr lang="zh-CN" sz="1600" kern="100" dirty="0">
                          <a:solidFill>
                            <a:srgbClr val="000000"/>
                          </a:solidFill>
                          <a:latin typeface="Times New Roman"/>
                          <a:ea typeface="宋体"/>
                          <a:cs typeface="Times New Roman"/>
                        </a:rPr>
                        <a:t>理工类</a:t>
                      </a:r>
                      <a:r>
                        <a:rPr lang="en-US" sz="1600" kern="100" dirty="0">
                          <a:solidFill>
                            <a:srgbClr val="000000"/>
                          </a:solidFill>
                          <a:latin typeface="Times New Roman"/>
                          <a:ea typeface="宋体"/>
                          <a:cs typeface="Times New Roman"/>
                        </a:rPr>
                        <a:t>12</a:t>
                      </a:r>
                      <a:r>
                        <a:rPr lang="zh-CN" sz="1600" kern="100" dirty="0">
                          <a:solidFill>
                            <a:srgbClr val="000000"/>
                          </a:solidFill>
                          <a:latin typeface="Times New Roman"/>
                          <a:ea typeface="宋体"/>
                          <a:cs typeface="Times New Roman"/>
                        </a:rPr>
                        <a:t>周</a:t>
                      </a:r>
                      <a:r>
                        <a:rPr lang="zh-CN" sz="1600" kern="100" dirty="0" smtClean="0">
                          <a:solidFill>
                            <a:srgbClr val="000000"/>
                          </a:solidFill>
                          <a:latin typeface="Times New Roman"/>
                          <a:ea typeface="宋体"/>
                          <a:cs typeface="Times New Roman"/>
                        </a:rPr>
                        <a:t>，</a:t>
                      </a:r>
                      <a:r>
                        <a:rPr lang="en-US" altLang="zh-CN" sz="1600" kern="100" dirty="0" smtClean="0">
                          <a:solidFill>
                            <a:srgbClr val="000000"/>
                          </a:solidFill>
                          <a:latin typeface="Times New Roman"/>
                          <a:ea typeface="宋体"/>
                          <a:cs typeface="Times New Roman"/>
                        </a:rPr>
                        <a:t>3</a:t>
                      </a:r>
                      <a:r>
                        <a:rPr lang="zh-CN" sz="1600" kern="100" dirty="0" smtClean="0">
                          <a:solidFill>
                            <a:srgbClr val="000000"/>
                          </a:solidFill>
                          <a:latin typeface="Times New Roman"/>
                          <a:ea typeface="宋体"/>
                          <a:cs typeface="Times New Roman"/>
                        </a:rPr>
                        <a:t>月</a:t>
                      </a:r>
                      <a:r>
                        <a:rPr lang="en-US"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日</a:t>
                      </a:r>
                      <a:r>
                        <a:rPr lang="en-US"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月</a:t>
                      </a:r>
                      <a:r>
                        <a:rPr lang="en-US" sz="1600" kern="100" dirty="0" smtClean="0">
                          <a:solidFill>
                            <a:srgbClr val="000000"/>
                          </a:solidFill>
                          <a:latin typeface="Times New Roman"/>
                          <a:ea typeface="宋体"/>
                          <a:cs typeface="Times New Roman"/>
                        </a:rPr>
                        <a:t>25</a:t>
                      </a:r>
                      <a:r>
                        <a:rPr lang="zh-CN" sz="1600" kern="100" dirty="0" smtClean="0">
                          <a:solidFill>
                            <a:srgbClr val="000000"/>
                          </a:solidFill>
                          <a:latin typeface="Times New Roman"/>
                          <a:ea typeface="宋体"/>
                          <a:cs typeface="Times New Roman"/>
                        </a:rPr>
                        <a:t>日</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17">
                <a:tc>
                  <a:txBody>
                    <a:bodyPr/>
                    <a:lstStyle/>
                    <a:p>
                      <a:pPr algn="just">
                        <a:lnSpc>
                          <a:spcPts val="1700"/>
                        </a:lnSpc>
                        <a:spcAft>
                          <a:spcPts val="0"/>
                        </a:spcAft>
                      </a:pPr>
                      <a:r>
                        <a:rPr lang="zh-CN" sz="1600" kern="100" dirty="0">
                          <a:solidFill>
                            <a:srgbClr val="000000"/>
                          </a:solidFill>
                          <a:latin typeface="Times New Roman"/>
                          <a:ea typeface="宋体"/>
                          <a:cs typeface="Times New Roman"/>
                        </a:rPr>
                        <a:t>抽查</a:t>
                      </a:r>
                      <a:endParaRPr lang="zh-CN" sz="1600" kern="100" dirty="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en-US" altLang="zh-CN" sz="1600" kern="100" dirty="0" smtClean="0">
                          <a:solidFill>
                            <a:srgbClr val="000000"/>
                          </a:solidFill>
                          <a:latin typeface="宋体"/>
                          <a:ea typeface="宋体"/>
                          <a:cs typeface="Times New Roman"/>
                        </a:rPr>
                        <a:t>4</a:t>
                      </a:r>
                      <a:r>
                        <a:rPr lang="zh-CN" sz="1600" kern="100" dirty="0" smtClean="0">
                          <a:solidFill>
                            <a:srgbClr val="000000"/>
                          </a:solidFill>
                          <a:latin typeface="Times New Roman"/>
                          <a:ea typeface="宋体"/>
                          <a:cs typeface="Times New Roman"/>
                        </a:rPr>
                        <a:t>月</a:t>
                      </a:r>
                      <a:r>
                        <a:rPr lang="en-US" altLang="zh-CN" sz="1600" kern="100" dirty="0" smtClean="0">
                          <a:solidFill>
                            <a:srgbClr val="000000"/>
                          </a:solidFill>
                          <a:latin typeface="Times New Roman"/>
                          <a:ea typeface="宋体"/>
                          <a:cs typeface="Times New Roman"/>
                        </a:rPr>
                        <a:t>30</a:t>
                      </a:r>
                      <a:r>
                        <a:rPr lang="zh-CN" sz="1600" kern="100" dirty="0" smtClean="0">
                          <a:solidFill>
                            <a:srgbClr val="000000"/>
                          </a:solidFill>
                          <a:latin typeface="Times New Roman"/>
                          <a:ea typeface="宋体"/>
                          <a:cs typeface="Times New Roman"/>
                        </a:rPr>
                        <a:t>日</a:t>
                      </a:r>
                      <a:r>
                        <a:rPr lang="en-US"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月</a:t>
                      </a:r>
                      <a:r>
                        <a:rPr lang="en-US" altLang="zh-CN" sz="1600" kern="100" dirty="0" smtClean="0">
                          <a:solidFill>
                            <a:srgbClr val="000000"/>
                          </a:solidFill>
                          <a:latin typeface="Times New Roman"/>
                          <a:ea typeface="宋体"/>
                          <a:cs typeface="Times New Roman"/>
                        </a:rPr>
                        <a:t>11</a:t>
                      </a:r>
                      <a:r>
                        <a:rPr lang="zh-CN" sz="1600" kern="100" dirty="0" smtClean="0">
                          <a:solidFill>
                            <a:srgbClr val="000000"/>
                          </a:solidFill>
                          <a:latin typeface="Times New Roman"/>
                          <a:ea typeface="宋体"/>
                          <a:cs typeface="Times New Roman"/>
                        </a:rPr>
                        <a:t>日</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717828">
                <a:tc>
                  <a:txBody>
                    <a:bodyPr/>
                    <a:lstStyle/>
                    <a:p>
                      <a:pPr algn="just">
                        <a:lnSpc>
                          <a:spcPts val="1700"/>
                        </a:lnSpc>
                        <a:spcAft>
                          <a:spcPts val="0"/>
                        </a:spcAft>
                      </a:pPr>
                      <a:r>
                        <a:rPr lang="zh-CN" sz="1600" kern="100">
                          <a:solidFill>
                            <a:srgbClr val="000000"/>
                          </a:solidFill>
                          <a:latin typeface="Times New Roman"/>
                          <a:ea typeface="宋体"/>
                          <a:cs typeface="Times New Roman"/>
                        </a:rPr>
                        <a:t>毕业设计定稿</a:t>
                      </a:r>
                      <a:endParaRPr lang="zh-CN" sz="1600" kern="10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zh-CN" sz="1600" kern="100" dirty="0">
                          <a:solidFill>
                            <a:srgbClr val="000000"/>
                          </a:solidFill>
                          <a:latin typeface="Times New Roman"/>
                          <a:ea typeface="宋体"/>
                          <a:cs typeface="Times New Roman"/>
                        </a:rPr>
                        <a:t>经管类</a:t>
                      </a:r>
                      <a:r>
                        <a:rPr lang="zh-CN" sz="1600" kern="100" dirty="0" smtClean="0">
                          <a:solidFill>
                            <a:srgbClr val="000000"/>
                          </a:solidFill>
                          <a:latin typeface="Times New Roman"/>
                          <a:ea typeface="宋体"/>
                          <a:cs typeface="Times New Roman"/>
                        </a:rPr>
                        <a:t>：</a:t>
                      </a:r>
                      <a:r>
                        <a:rPr lang="en-US" altLang="zh-CN"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月</a:t>
                      </a:r>
                      <a:r>
                        <a:rPr lang="en-US" altLang="zh-CN" sz="1600" kern="100" dirty="0" smtClean="0">
                          <a:solidFill>
                            <a:srgbClr val="000000"/>
                          </a:solidFill>
                          <a:latin typeface="Times New Roman"/>
                          <a:ea typeface="宋体"/>
                          <a:cs typeface="Times New Roman"/>
                        </a:rPr>
                        <a:t>11</a:t>
                      </a:r>
                      <a:r>
                        <a:rPr lang="zh-CN" sz="1600" kern="100" dirty="0" smtClean="0">
                          <a:solidFill>
                            <a:srgbClr val="000000"/>
                          </a:solidFill>
                          <a:latin typeface="Times New Roman"/>
                          <a:ea typeface="宋体"/>
                          <a:cs typeface="Times New Roman"/>
                        </a:rPr>
                        <a:t>日</a:t>
                      </a:r>
                      <a:endParaRPr lang="zh-CN" sz="1600" kern="100" dirty="0">
                        <a:latin typeface="Times New Roman"/>
                        <a:ea typeface="宋体"/>
                        <a:cs typeface="Times New Roman"/>
                      </a:endParaRPr>
                    </a:p>
                    <a:p>
                      <a:pPr algn="just">
                        <a:lnSpc>
                          <a:spcPts val="1700"/>
                        </a:lnSpc>
                        <a:spcAft>
                          <a:spcPts val="0"/>
                        </a:spcAft>
                      </a:pPr>
                      <a:r>
                        <a:rPr lang="zh-CN" sz="1600" kern="100" dirty="0">
                          <a:solidFill>
                            <a:srgbClr val="000000"/>
                          </a:solidFill>
                          <a:latin typeface="Times New Roman"/>
                          <a:ea typeface="宋体"/>
                          <a:cs typeface="Times New Roman"/>
                        </a:rPr>
                        <a:t>艺术类</a:t>
                      </a:r>
                      <a:r>
                        <a:rPr lang="zh-CN" sz="1600" kern="100" dirty="0" smtClean="0">
                          <a:solidFill>
                            <a:srgbClr val="000000"/>
                          </a:solidFill>
                          <a:latin typeface="Times New Roman"/>
                          <a:ea typeface="宋体"/>
                          <a:cs typeface="Times New Roman"/>
                        </a:rPr>
                        <a:t>：</a:t>
                      </a:r>
                      <a:r>
                        <a:rPr lang="en-US" altLang="zh-CN"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月</a:t>
                      </a:r>
                      <a:r>
                        <a:rPr lang="en-US" altLang="zh-CN" sz="1600" kern="100" dirty="0" smtClean="0">
                          <a:solidFill>
                            <a:srgbClr val="000000"/>
                          </a:solidFill>
                          <a:latin typeface="Times New Roman"/>
                          <a:ea typeface="宋体"/>
                          <a:cs typeface="Times New Roman"/>
                        </a:rPr>
                        <a:t>18</a:t>
                      </a:r>
                      <a:r>
                        <a:rPr lang="zh-CN" sz="1600" kern="100" dirty="0" smtClean="0">
                          <a:solidFill>
                            <a:srgbClr val="000000"/>
                          </a:solidFill>
                          <a:latin typeface="Times New Roman"/>
                          <a:ea typeface="宋体"/>
                          <a:cs typeface="Times New Roman"/>
                        </a:rPr>
                        <a:t>日</a:t>
                      </a:r>
                      <a:endParaRPr lang="zh-CN" sz="1600" kern="100" dirty="0">
                        <a:latin typeface="Times New Roman"/>
                        <a:ea typeface="宋体"/>
                        <a:cs typeface="Times New Roman"/>
                      </a:endParaRPr>
                    </a:p>
                    <a:p>
                      <a:pPr algn="just">
                        <a:lnSpc>
                          <a:spcPts val="1700"/>
                        </a:lnSpc>
                        <a:spcAft>
                          <a:spcPts val="0"/>
                        </a:spcAft>
                      </a:pPr>
                      <a:r>
                        <a:rPr lang="zh-CN" sz="1600" kern="100" dirty="0">
                          <a:solidFill>
                            <a:srgbClr val="000000"/>
                          </a:solidFill>
                          <a:latin typeface="Times New Roman"/>
                          <a:ea typeface="宋体"/>
                          <a:cs typeface="Times New Roman"/>
                        </a:rPr>
                        <a:t>理工类</a:t>
                      </a:r>
                      <a:r>
                        <a:rPr lang="zh-CN" sz="1600" kern="100" dirty="0" smtClean="0">
                          <a:solidFill>
                            <a:srgbClr val="000000"/>
                          </a:solidFill>
                          <a:latin typeface="Times New Roman"/>
                          <a:ea typeface="宋体"/>
                          <a:cs typeface="Times New Roman"/>
                        </a:rPr>
                        <a:t>：</a:t>
                      </a:r>
                      <a:r>
                        <a:rPr lang="en-US" altLang="zh-CN" sz="1600" kern="100" dirty="0" smtClean="0">
                          <a:solidFill>
                            <a:srgbClr val="000000"/>
                          </a:solidFill>
                          <a:latin typeface="Times New Roman"/>
                          <a:ea typeface="宋体"/>
                          <a:cs typeface="Times New Roman"/>
                        </a:rPr>
                        <a:t>5</a:t>
                      </a:r>
                      <a:r>
                        <a:rPr lang="zh-CN" sz="1600" kern="100" dirty="0" smtClean="0">
                          <a:solidFill>
                            <a:srgbClr val="000000"/>
                          </a:solidFill>
                          <a:latin typeface="Times New Roman"/>
                          <a:ea typeface="宋体"/>
                          <a:cs typeface="Times New Roman"/>
                        </a:rPr>
                        <a:t>月</a:t>
                      </a:r>
                      <a:r>
                        <a:rPr lang="en-US" sz="1600" kern="100" dirty="0" smtClean="0">
                          <a:solidFill>
                            <a:srgbClr val="000000"/>
                          </a:solidFill>
                          <a:latin typeface="Times New Roman"/>
                          <a:ea typeface="宋体"/>
                          <a:cs typeface="Times New Roman"/>
                        </a:rPr>
                        <a:t>25</a:t>
                      </a:r>
                      <a:r>
                        <a:rPr lang="zh-CN" sz="1600" kern="100" dirty="0" smtClean="0">
                          <a:solidFill>
                            <a:srgbClr val="000000"/>
                          </a:solidFill>
                          <a:latin typeface="Times New Roman"/>
                          <a:ea typeface="宋体"/>
                          <a:cs typeface="Times New Roman"/>
                        </a:rPr>
                        <a:t>日</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4970">
                <a:tc>
                  <a:txBody>
                    <a:bodyPr/>
                    <a:lstStyle/>
                    <a:p>
                      <a:pPr algn="just">
                        <a:lnSpc>
                          <a:spcPts val="1700"/>
                        </a:lnSpc>
                        <a:spcAft>
                          <a:spcPts val="0"/>
                        </a:spcAft>
                      </a:pPr>
                      <a:r>
                        <a:rPr lang="zh-CN" sz="1600" kern="100">
                          <a:solidFill>
                            <a:srgbClr val="000000"/>
                          </a:solidFill>
                          <a:latin typeface="Times New Roman"/>
                          <a:ea typeface="宋体"/>
                          <a:cs typeface="Times New Roman"/>
                        </a:rPr>
                        <a:t>毕业答辩</a:t>
                      </a:r>
                      <a:endParaRPr lang="zh-CN" sz="1600" kern="10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en-US" altLang="zh-CN" sz="1600" kern="100" dirty="0" smtClean="0">
                          <a:solidFill>
                            <a:srgbClr val="000000"/>
                          </a:solidFill>
                          <a:latin typeface="宋体"/>
                          <a:ea typeface="宋体"/>
                          <a:cs typeface="Times New Roman"/>
                        </a:rPr>
                        <a:t>6</a:t>
                      </a:r>
                      <a:r>
                        <a:rPr lang="zh-CN" sz="1600" kern="100" dirty="0" smtClean="0">
                          <a:solidFill>
                            <a:srgbClr val="000000"/>
                          </a:solidFill>
                          <a:latin typeface="Times New Roman"/>
                          <a:ea typeface="宋体"/>
                          <a:cs typeface="Times New Roman"/>
                        </a:rPr>
                        <a:t>月</a:t>
                      </a:r>
                      <a:r>
                        <a:rPr lang="en-US" altLang="zh-CN" sz="1600" kern="100" dirty="0" smtClean="0">
                          <a:solidFill>
                            <a:srgbClr val="000000"/>
                          </a:solidFill>
                          <a:latin typeface="Times New Roman"/>
                          <a:ea typeface="宋体"/>
                          <a:cs typeface="Times New Roman"/>
                        </a:rPr>
                        <a:t>2</a:t>
                      </a:r>
                      <a:r>
                        <a:rPr lang="zh-CN" sz="1600" kern="100" dirty="0" smtClean="0">
                          <a:solidFill>
                            <a:srgbClr val="000000"/>
                          </a:solidFill>
                          <a:latin typeface="Times New Roman"/>
                          <a:ea typeface="宋体"/>
                          <a:cs typeface="Times New Roman"/>
                        </a:rPr>
                        <a:t>日</a:t>
                      </a:r>
                      <a:r>
                        <a:rPr lang="zh-CN" sz="1600" kern="100" dirty="0">
                          <a:solidFill>
                            <a:srgbClr val="000000"/>
                          </a:solidFill>
                          <a:latin typeface="Times New Roman"/>
                          <a:ea typeface="宋体"/>
                          <a:cs typeface="Times New Roman"/>
                        </a:rPr>
                        <a:t>之前</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zh-CN" sz="1600" kern="100" dirty="0">
                          <a:solidFill>
                            <a:srgbClr val="000000"/>
                          </a:solidFill>
                          <a:latin typeface="Times New Roman"/>
                          <a:ea typeface="宋体"/>
                          <a:cs typeface="Times New Roman"/>
                        </a:rPr>
                        <a:t>答辩组由三名指导老师组成，完成答辩环节、填写成绩考评表、题目及成绩汇总表，教学点做好答辩组织工作</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17">
                <a:tc>
                  <a:txBody>
                    <a:bodyPr/>
                    <a:lstStyle/>
                    <a:p>
                      <a:pPr algn="just">
                        <a:lnSpc>
                          <a:spcPts val="1700"/>
                        </a:lnSpc>
                        <a:spcAft>
                          <a:spcPts val="0"/>
                        </a:spcAft>
                      </a:pPr>
                      <a:r>
                        <a:rPr lang="zh-CN" sz="1600" kern="100">
                          <a:solidFill>
                            <a:srgbClr val="000000"/>
                          </a:solidFill>
                          <a:latin typeface="Times New Roman"/>
                          <a:ea typeface="宋体"/>
                          <a:cs typeface="Times New Roman"/>
                        </a:rPr>
                        <a:t>成绩录入</a:t>
                      </a:r>
                      <a:endParaRPr lang="zh-CN" sz="1600" kern="10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en-US" altLang="zh-CN" sz="1600" kern="100" dirty="0" smtClean="0">
                          <a:solidFill>
                            <a:srgbClr val="000000"/>
                          </a:solidFill>
                          <a:latin typeface="宋体"/>
                          <a:ea typeface="宋体"/>
                          <a:cs typeface="Times New Roman"/>
                        </a:rPr>
                        <a:t>6</a:t>
                      </a:r>
                      <a:r>
                        <a:rPr lang="zh-CN" sz="1600" kern="100" dirty="0" smtClean="0">
                          <a:solidFill>
                            <a:srgbClr val="000000"/>
                          </a:solidFill>
                          <a:latin typeface="Times New Roman"/>
                          <a:ea typeface="宋体"/>
                          <a:cs typeface="Times New Roman"/>
                        </a:rPr>
                        <a:t>月</a:t>
                      </a:r>
                      <a:r>
                        <a:rPr lang="en-US" altLang="zh-CN" sz="1600" kern="100" dirty="0" smtClean="0">
                          <a:solidFill>
                            <a:srgbClr val="000000"/>
                          </a:solidFill>
                          <a:latin typeface="Times New Roman"/>
                          <a:ea typeface="宋体"/>
                          <a:cs typeface="Times New Roman"/>
                        </a:rPr>
                        <a:t>9</a:t>
                      </a:r>
                      <a:r>
                        <a:rPr lang="zh-CN" sz="1600" kern="100" dirty="0" smtClean="0">
                          <a:solidFill>
                            <a:srgbClr val="000000"/>
                          </a:solidFill>
                          <a:latin typeface="Times New Roman"/>
                          <a:ea typeface="宋体"/>
                          <a:cs typeface="Times New Roman"/>
                        </a:rPr>
                        <a:t>日</a:t>
                      </a:r>
                      <a:r>
                        <a:rPr lang="zh-CN" sz="1600" kern="100" dirty="0">
                          <a:solidFill>
                            <a:srgbClr val="000000"/>
                          </a:solidFill>
                          <a:latin typeface="Times New Roman"/>
                          <a:ea typeface="宋体"/>
                          <a:cs typeface="Times New Roman"/>
                        </a:rPr>
                        <a:t>之前</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en-US" sz="1600" kern="100" dirty="0">
                          <a:solidFill>
                            <a:srgbClr val="000000"/>
                          </a:solidFill>
                          <a:latin typeface="宋体"/>
                          <a:ea typeface="宋体"/>
                          <a:cs typeface="Times New Roman"/>
                        </a:rPr>
                        <a:t> </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17">
                <a:tc>
                  <a:txBody>
                    <a:bodyPr/>
                    <a:lstStyle/>
                    <a:p>
                      <a:pPr algn="just">
                        <a:lnSpc>
                          <a:spcPts val="1700"/>
                        </a:lnSpc>
                        <a:spcAft>
                          <a:spcPts val="0"/>
                        </a:spcAft>
                      </a:pPr>
                      <a:r>
                        <a:rPr lang="zh-CN" sz="1600" kern="100" dirty="0">
                          <a:solidFill>
                            <a:srgbClr val="000000"/>
                          </a:solidFill>
                          <a:latin typeface="Times New Roman"/>
                          <a:ea typeface="宋体"/>
                          <a:cs typeface="Times New Roman"/>
                        </a:rPr>
                        <a:t>毕业补答辩</a:t>
                      </a:r>
                      <a:endParaRPr lang="zh-CN" sz="1600" kern="100" dirty="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en-US" altLang="zh-CN" sz="1600" kern="100" dirty="0" smtClean="0">
                          <a:solidFill>
                            <a:srgbClr val="000000"/>
                          </a:solidFill>
                          <a:latin typeface="宋体"/>
                          <a:ea typeface="宋体"/>
                          <a:cs typeface="Times New Roman"/>
                        </a:rPr>
                        <a:t>6</a:t>
                      </a:r>
                      <a:r>
                        <a:rPr lang="zh-CN" sz="1600" kern="100" dirty="0" smtClean="0">
                          <a:solidFill>
                            <a:srgbClr val="000000"/>
                          </a:solidFill>
                          <a:latin typeface="Times New Roman"/>
                          <a:ea typeface="宋体"/>
                          <a:cs typeface="Times New Roman"/>
                        </a:rPr>
                        <a:t>月</a:t>
                      </a:r>
                      <a:r>
                        <a:rPr lang="en-US" altLang="zh-CN" sz="1600" kern="100" dirty="0" smtClean="0">
                          <a:solidFill>
                            <a:srgbClr val="000000"/>
                          </a:solidFill>
                          <a:latin typeface="Times New Roman"/>
                          <a:ea typeface="宋体"/>
                          <a:cs typeface="Times New Roman"/>
                        </a:rPr>
                        <a:t>16</a:t>
                      </a:r>
                      <a:r>
                        <a:rPr lang="zh-CN" sz="1600" kern="100" dirty="0" smtClean="0">
                          <a:solidFill>
                            <a:srgbClr val="000000"/>
                          </a:solidFill>
                          <a:latin typeface="Times New Roman"/>
                          <a:ea typeface="宋体"/>
                          <a:cs typeface="Times New Roman"/>
                        </a:rPr>
                        <a:t>日</a:t>
                      </a:r>
                      <a:r>
                        <a:rPr lang="zh-CN" sz="1600" kern="100" dirty="0">
                          <a:solidFill>
                            <a:srgbClr val="000000"/>
                          </a:solidFill>
                          <a:latin typeface="Times New Roman"/>
                          <a:ea typeface="宋体"/>
                          <a:cs typeface="Times New Roman"/>
                        </a:rPr>
                        <a:t>（暂定）</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zh-CN" sz="1600" kern="100" dirty="0">
                          <a:solidFill>
                            <a:srgbClr val="000000"/>
                          </a:solidFill>
                          <a:latin typeface="Times New Roman"/>
                          <a:ea typeface="宋体"/>
                          <a:cs typeface="Times New Roman"/>
                        </a:rPr>
                        <a:t>由督导成员组成答辩小组，继续教育学院组织补答辩工作</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0779">
                <a:tc>
                  <a:txBody>
                    <a:bodyPr/>
                    <a:lstStyle/>
                    <a:p>
                      <a:pPr algn="just">
                        <a:lnSpc>
                          <a:spcPts val="1700"/>
                        </a:lnSpc>
                        <a:spcAft>
                          <a:spcPts val="0"/>
                        </a:spcAft>
                      </a:pPr>
                      <a:r>
                        <a:rPr lang="zh-CN" sz="1600" kern="100" dirty="0">
                          <a:solidFill>
                            <a:srgbClr val="000000"/>
                          </a:solidFill>
                          <a:latin typeface="Times New Roman"/>
                          <a:ea typeface="宋体"/>
                          <a:cs typeface="Times New Roman"/>
                        </a:rPr>
                        <a:t>材料归档</a:t>
                      </a:r>
                      <a:endParaRPr lang="zh-CN" sz="1600" kern="100" dirty="0">
                        <a:latin typeface="Times New Roman"/>
                        <a:ea typeface="宋体"/>
                        <a:cs typeface="Times New Roman"/>
                      </a:endParaRPr>
                    </a:p>
                  </a:txBody>
                  <a:tcPr marL="35086" marR="35086" marT="7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en-US" sz="1600" kern="100" dirty="0" smtClean="0">
                          <a:solidFill>
                            <a:srgbClr val="000000"/>
                          </a:solidFill>
                          <a:latin typeface="宋体"/>
                          <a:ea typeface="宋体"/>
                          <a:cs typeface="Times New Roman"/>
                        </a:rPr>
                        <a:t>2018</a:t>
                      </a:r>
                      <a:r>
                        <a:rPr lang="zh-CN" sz="1600" kern="100" dirty="0" smtClean="0">
                          <a:solidFill>
                            <a:srgbClr val="000000"/>
                          </a:solidFill>
                          <a:latin typeface="Times New Roman"/>
                          <a:ea typeface="宋体"/>
                          <a:cs typeface="Times New Roman"/>
                        </a:rPr>
                        <a:t>年</a:t>
                      </a:r>
                      <a:r>
                        <a:rPr lang="en-US" altLang="zh-CN" sz="1600" kern="100" dirty="0" smtClean="0">
                          <a:solidFill>
                            <a:srgbClr val="000000"/>
                          </a:solidFill>
                          <a:latin typeface="Times New Roman"/>
                          <a:ea typeface="宋体"/>
                          <a:cs typeface="Times New Roman"/>
                        </a:rPr>
                        <a:t>7</a:t>
                      </a:r>
                      <a:r>
                        <a:rPr lang="zh-CN" sz="1600" kern="100" dirty="0" smtClean="0">
                          <a:solidFill>
                            <a:srgbClr val="000000"/>
                          </a:solidFill>
                          <a:latin typeface="Times New Roman"/>
                          <a:ea typeface="宋体"/>
                          <a:cs typeface="Times New Roman"/>
                        </a:rPr>
                        <a:t>月</a:t>
                      </a:r>
                      <a:r>
                        <a:rPr lang="zh-CN" sz="1600" kern="100" dirty="0">
                          <a:solidFill>
                            <a:srgbClr val="000000"/>
                          </a:solidFill>
                          <a:latin typeface="Times New Roman"/>
                          <a:ea typeface="宋体"/>
                          <a:cs typeface="Times New Roman"/>
                        </a:rPr>
                        <a:t>上旬</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700"/>
                        </a:lnSpc>
                        <a:spcAft>
                          <a:spcPts val="0"/>
                        </a:spcAft>
                      </a:pPr>
                      <a:r>
                        <a:rPr lang="en-US" sz="1600" kern="100" dirty="0">
                          <a:solidFill>
                            <a:srgbClr val="000000"/>
                          </a:solidFill>
                          <a:latin typeface="宋体"/>
                          <a:ea typeface="宋体"/>
                          <a:cs typeface="Times New Roman"/>
                        </a:rPr>
                        <a:t>1</a:t>
                      </a:r>
                      <a:r>
                        <a:rPr lang="zh-CN" sz="1600" kern="100" dirty="0">
                          <a:solidFill>
                            <a:srgbClr val="000000"/>
                          </a:solidFill>
                          <a:latin typeface="Times New Roman"/>
                          <a:ea typeface="宋体"/>
                          <a:cs typeface="Times New Roman"/>
                        </a:rPr>
                        <a:t>．纸质稿：“成绩考评表”、“成绩及题目汇总表”。</a:t>
                      </a:r>
                      <a:endParaRPr lang="zh-CN" sz="1600" kern="100" dirty="0">
                        <a:latin typeface="Times New Roman"/>
                        <a:ea typeface="宋体"/>
                        <a:cs typeface="Times New Roman"/>
                      </a:endParaRPr>
                    </a:p>
                    <a:p>
                      <a:pPr algn="just">
                        <a:lnSpc>
                          <a:spcPts val="1700"/>
                        </a:lnSpc>
                        <a:spcAft>
                          <a:spcPts val="0"/>
                        </a:spcAft>
                      </a:pPr>
                      <a:r>
                        <a:rPr lang="en-US" sz="1600" kern="100" dirty="0">
                          <a:solidFill>
                            <a:srgbClr val="000000"/>
                          </a:solidFill>
                          <a:latin typeface="宋体"/>
                          <a:ea typeface="宋体"/>
                          <a:cs typeface="Times New Roman"/>
                        </a:rPr>
                        <a:t>2.</a:t>
                      </a:r>
                      <a:r>
                        <a:rPr lang="en-US" sz="1600" kern="100" dirty="0">
                          <a:latin typeface="Times New Roman"/>
                          <a:ea typeface="宋体"/>
                          <a:cs typeface="Times New Roman"/>
                        </a:rPr>
                        <a:t> </a:t>
                      </a:r>
                      <a:r>
                        <a:rPr lang="zh-CN" sz="1600" kern="100" dirty="0">
                          <a:solidFill>
                            <a:srgbClr val="000000"/>
                          </a:solidFill>
                          <a:latin typeface="Times New Roman"/>
                          <a:ea typeface="宋体"/>
                          <a:cs typeface="Times New Roman"/>
                        </a:rPr>
                        <a:t>电子稿：</a:t>
                      </a:r>
                      <a:r>
                        <a:rPr lang="zh-CN" sz="1600" kern="100" dirty="0">
                          <a:latin typeface="Times New Roman"/>
                          <a:ea typeface="宋体"/>
                          <a:cs typeface="Times New Roman"/>
                        </a:rPr>
                        <a:t>上两种材料及</a:t>
                      </a:r>
                      <a:r>
                        <a:rPr lang="zh-CN" sz="1600" kern="100" dirty="0">
                          <a:solidFill>
                            <a:srgbClr val="000000"/>
                          </a:solidFill>
                          <a:latin typeface="Times New Roman"/>
                          <a:ea typeface="宋体"/>
                          <a:cs typeface="Times New Roman"/>
                        </a:rPr>
                        <a:t>立题卡、任务书、毕业论文，刻录光盘</a:t>
                      </a:r>
                      <a:endParaRPr lang="zh-CN" sz="1600" kern="100" dirty="0">
                        <a:latin typeface="Times New Roman"/>
                        <a:ea typeface="宋体"/>
                        <a:cs typeface="Times New Roman"/>
                      </a:endParaRPr>
                    </a:p>
                  </a:txBody>
                  <a:tcPr marL="35086" marR="35086" marT="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9217"/>
          <p:cNvSpPr>
            <a:spLocks noGrp="1" noChangeArrowheads="1"/>
          </p:cNvSpPr>
          <p:nvPr>
            <p:ph type="title"/>
          </p:nvPr>
        </p:nvSpPr>
        <p:spPr/>
        <p:txBody>
          <a:bodyPr/>
          <a:lstStyle/>
          <a:p>
            <a:r>
              <a:rPr lang="zh-CN" altLang="en-US" sz="3600" b="1" smtClean="0">
                <a:latin typeface="Adobe 楷体 Std R" pitchFamily="18" charset="-122"/>
                <a:ea typeface="Adobe 楷体 Std R" pitchFamily="18" charset="-122"/>
              </a:rPr>
              <a:t>注意事项</a:t>
            </a:r>
            <a:r>
              <a:rPr lang="en-US" altLang="zh-CN" sz="3600" b="1" smtClean="0">
                <a:latin typeface="Adobe 楷体 Std R" pitchFamily="18" charset="-122"/>
                <a:ea typeface="Adobe 楷体 Std R" pitchFamily="18" charset="-122"/>
              </a:rPr>
              <a:t>:</a:t>
            </a:r>
          </a:p>
        </p:txBody>
      </p:sp>
      <p:sp>
        <p:nvSpPr>
          <p:cNvPr id="21507" name="文本框 9218"/>
          <p:cNvSpPr txBox="1">
            <a:spLocks noChangeArrowheads="1"/>
          </p:cNvSpPr>
          <p:nvPr/>
        </p:nvSpPr>
        <p:spPr bwMode="auto">
          <a:xfrm>
            <a:off x="323528" y="1052736"/>
            <a:ext cx="8460432" cy="9426683"/>
          </a:xfrm>
          <a:prstGeom prst="rect">
            <a:avLst/>
          </a:prstGeom>
          <a:noFill/>
          <a:ln w="9525">
            <a:noFill/>
            <a:miter lim="800000"/>
            <a:headEnd/>
            <a:tailEnd/>
          </a:ln>
        </p:spPr>
        <p:txBody>
          <a:bodyPr wrap="square" lIns="90170" tIns="46990" rIns="90170" bIns="46990">
            <a:spAutoFit/>
          </a:bodyPr>
          <a:lstStyle/>
          <a:p>
            <a:r>
              <a:rPr lang="zh-CN" altLang="en-US" sz="2800" b="1" dirty="0">
                <a:latin typeface="楷体" pitchFamily="49" charset="-122"/>
                <a:ea typeface="楷体" pitchFamily="49" charset="-122"/>
              </a:rPr>
              <a:t>1.立题卡及任务书指导教师要</a:t>
            </a:r>
            <a:r>
              <a:rPr lang="zh-CN" altLang="en-US" sz="2800" b="1" dirty="0">
                <a:solidFill>
                  <a:srgbClr val="FF0000"/>
                </a:solidFill>
                <a:latin typeface="楷体" pitchFamily="49" charset="-122"/>
                <a:ea typeface="楷体" pitchFamily="49" charset="-122"/>
              </a:rPr>
              <a:t>签名</a:t>
            </a:r>
            <a:r>
              <a:rPr lang="zh-CN" altLang="en-US" sz="2800" b="1" dirty="0">
                <a:latin typeface="楷体" pitchFamily="49" charset="-122"/>
                <a:ea typeface="楷体" pitchFamily="49" charset="-122"/>
              </a:rPr>
              <a:t>。</a:t>
            </a:r>
          </a:p>
          <a:p>
            <a:endParaRPr lang="zh-CN" altLang="en-US" b="1" dirty="0">
              <a:latin typeface="楷体" pitchFamily="49" charset="-122"/>
              <a:ea typeface="楷体" pitchFamily="49" charset="-122"/>
            </a:endParaRPr>
          </a:p>
          <a:p>
            <a:r>
              <a:rPr lang="zh-CN" altLang="en-US" sz="2800" b="1" dirty="0">
                <a:latin typeface="楷体" pitchFamily="49" charset="-122"/>
                <a:ea typeface="楷体" pitchFamily="49" charset="-122"/>
              </a:rPr>
              <a:t>2</a:t>
            </a:r>
            <a:r>
              <a:rPr lang="zh-CN" altLang="en-US" sz="2800" b="1" dirty="0" smtClean="0">
                <a:latin typeface="楷体" pitchFamily="49" charset="-122"/>
                <a:ea typeface="楷体" pitchFamily="49" charset="-122"/>
              </a:rPr>
              <a:t>.论文写作中要尽量多地搜集</a:t>
            </a:r>
            <a:r>
              <a:rPr lang="zh-CN" altLang="en-US" sz="2800" b="1" dirty="0" smtClean="0">
                <a:solidFill>
                  <a:srgbClr val="FF0000"/>
                </a:solidFill>
                <a:latin typeface="楷体" pitchFamily="49" charset="-122"/>
                <a:ea typeface="楷体" pitchFamily="49" charset="-122"/>
              </a:rPr>
              <a:t>一手数据和资料</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以</a:t>
            </a:r>
            <a:r>
              <a:rPr lang="zh-CN" altLang="en-US" sz="2800" b="1" dirty="0" smtClean="0">
                <a:solidFill>
                  <a:srgbClr val="FF0000"/>
                </a:solidFill>
                <a:latin typeface="楷体" pitchFamily="49" charset="-122"/>
                <a:ea typeface="楷体" pitchFamily="49" charset="-122"/>
              </a:rPr>
              <a:t>表格或图片</a:t>
            </a:r>
            <a:r>
              <a:rPr lang="zh-CN" altLang="en-US" sz="2800" b="1" dirty="0" smtClean="0">
                <a:latin typeface="楷体" pitchFamily="49" charset="-122"/>
                <a:ea typeface="楷体" pitchFamily="49" charset="-122"/>
              </a:rPr>
              <a:t>的形式呈现。</a:t>
            </a:r>
            <a:endParaRPr lang="zh-CN" altLang="en-US" sz="2800" b="1" dirty="0">
              <a:latin typeface="楷体" pitchFamily="49" charset="-122"/>
              <a:ea typeface="楷体" pitchFamily="49" charset="-122"/>
            </a:endParaRPr>
          </a:p>
          <a:p>
            <a:endParaRPr lang="zh-CN" altLang="en-US" b="1" dirty="0">
              <a:latin typeface="楷体" pitchFamily="49" charset="-122"/>
              <a:ea typeface="楷体" pitchFamily="49" charset="-122"/>
            </a:endParaRPr>
          </a:p>
          <a:p>
            <a:r>
              <a:rPr lang="zh-CN" altLang="en-US" sz="2800" b="1" dirty="0">
                <a:latin typeface="楷体" pitchFamily="49" charset="-122"/>
                <a:ea typeface="楷体" pitchFamily="49" charset="-122"/>
              </a:rPr>
              <a:t>3</a:t>
            </a:r>
            <a:r>
              <a:rPr lang="zh-CN" altLang="en-US" sz="2800" b="1" dirty="0" smtClean="0">
                <a:latin typeface="楷体" pitchFamily="49" charset="-122"/>
                <a:ea typeface="楷体" pitchFamily="49" charset="-122"/>
              </a:rPr>
              <a:t>.</a:t>
            </a:r>
            <a:r>
              <a:rPr lang="zh-CN" altLang="en-US" sz="2800" b="1" dirty="0" smtClean="0">
                <a:solidFill>
                  <a:srgbClr val="FF0000"/>
                </a:solidFill>
                <a:latin typeface="楷体" pitchFamily="49" charset="-122"/>
                <a:ea typeface="楷体" pitchFamily="49" charset="-122"/>
              </a:rPr>
              <a:t>论文不得抄袭</a:t>
            </a:r>
            <a:r>
              <a:rPr lang="zh-CN" altLang="en-US" sz="2800" b="1" dirty="0" smtClean="0">
                <a:latin typeface="楷体" pitchFamily="49" charset="-122"/>
                <a:ea typeface="楷体" pitchFamily="49" charset="-122"/>
              </a:rPr>
              <a:t>。</a:t>
            </a:r>
            <a:endParaRPr lang="en-US" altLang="zh-CN" sz="2800" b="1" dirty="0">
              <a:latin typeface="楷体" pitchFamily="49" charset="-122"/>
              <a:ea typeface="楷体" pitchFamily="49" charset="-122"/>
            </a:endParaRPr>
          </a:p>
          <a:p>
            <a:endParaRPr lang="en-US" altLang="zh-CN" b="1" dirty="0">
              <a:latin typeface="楷体" pitchFamily="49" charset="-122"/>
              <a:ea typeface="楷体" pitchFamily="49" charset="-122"/>
            </a:endParaRPr>
          </a:p>
          <a:p>
            <a:r>
              <a:rPr lang="en-US" altLang="zh-CN" sz="2800" b="1" dirty="0">
                <a:latin typeface="楷体" pitchFamily="49" charset="-122"/>
                <a:ea typeface="楷体" pitchFamily="49" charset="-122"/>
              </a:rPr>
              <a:t>4</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论文选题要</a:t>
            </a:r>
            <a:r>
              <a:rPr lang="zh-CN" altLang="en-US" sz="2800" b="1" dirty="0" smtClean="0">
                <a:solidFill>
                  <a:srgbClr val="FF0000"/>
                </a:solidFill>
                <a:latin typeface="楷体" pitchFamily="49" charset="-122"/>
                <a:ea typeface="楷体" pitchFamily="49" charset="-122"/>
              </a:rPr>
              <a:t>尽量贴近学生本人的岗位工作内容</a:t>
            </a:r>
            <a:r>
              <a:rPr lang="zh-CN" altLang="en-US" sz="2800" b="1" dirty="0" smtClean="0">
                <a:latin typeface="楷体" pitchFamily="49" charset="-122"/>
                <a:ea typeface="楷体" pitchFamily="49" charset="-122"/>
              </a:rPr>
              <a:t>，并且要在论文内容中显示。</a:t>
            </a:r>
            <a:endParaRPr lang="en-US" altLang="zh-CN" sz="2800" b="1" dirty="0" smtClean="0">
              <a:latin typeface="楷体" pitchFamily="49" charset="-122"/>
              <a:ea typeface="楷体" pitchFamily="49" charset="-122"/>
            </a:endParaRPr>
          </a:p>
          <a:p>
            <a:endParaRPr lang="en-US" altLang="zh-CN" sz="2800" b="1" dirty="0" smtClean="0">
              <a:latin typeface="楷体" pitchFamily="49" charset="-122"/>
              <a:ea typeface="楷体" pitchFamily="49" charset="-122"/>
            </a:endParaRPr>
          </a:p>
          <a:p>
            <a:pPr>
              <a:lnSpc>
                <a:spcPct val="90000"/>
              </a:lnSpc>
              <a:buNone/>
            </a:pPr>
            <a:r>
              <a:rPr lang="en-US" altLang="zh-CN" sz="2800" b="1" dirty="0" smtClean="0">
                <a:latin typeface="楷体" pitchFamily="49" charset="-122"/>
                <a:ea typeface="楷体" pitchFamily="49" charset="-122"/>
              </a:rPr>
              <a:t>5.</a:t>
            </a:r>
            <a:r>
              <a:rPr lang="zh-CN" altLang="en-US" sz="2800" b="1" dirty="0" smtClean="0">
                <a:latin typeface="楷体" pitchFamily="49" charset="-122"/>
                <a:ea typeface="楷体" pitchFamily="49" charset="-122"/>
                <a:hlinkClick r:id="rId2" action="ppaction://hlinkfile"/>
              </a:rPr>
              <a:t>立题卡</a:t>
            </a:r>
            <a:r>
              <a:rPr lang="zh-CN" altLang="en-US"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hlinkClick r:id="rId3" action="ppaction://hlinkfile"/>
              </a:rPr>
              <a:t>任务书</a:t>
            </a:r>
            <a:r>
              <a:rPr lang="zh-CN" altLang="en-US" sz="2800" b="1" dirty="0" smtClean="0">
                <a:latin typeface="楷体" pitchFamily="49" charset="-122"/>
                <a:ea typeface="楷体" pitchFamily="49" charset="-122"/>
              </a:rPr>
              <a:t>及论文正本要</a:t>
            </a:r>
            <a:r>
              <a:rPr lang="zh-CN" altLang="en-US" sz="2800" b="1" dirty="0" smtClean="0">
                <a:solidFill>
                  <a:srgbClr val="FF0000"/>
                </a:solidFill>
                <a:latin typeface="楷体" pitchFamily="49" charset="-122"/>
                <a:ea typeface="楷体" pitchFamily="49" charset="-122"/>
              </a:rPr>
              <a:t>注意时间节点</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lnSpc>
                <a:spcPct val="90000"/>
              </a:lnSpc>
              <a:buNone/>
            </a:pPr>
            <a:r>
              <a:rPr lang="zh-CN" altLang="en-US" sz="2800" b="1" dirty="0" smtClean="0">
                <a:latin typeface="楷体" pitchFamily="49" charset="-122"/>
                <a:ea typeface="楷体" pitchFamily="49" charset="-122"/>
              </a:rPr>
              <a:t>（论文撰写周期：经管类</a:t>
            </a:r>
            <a:r>
              <a:rPr lang="en-US" altLang="zh-CN" sz="2800" b="1" dirty="0" smtClean="0">
                <a:latin typeface="楷体" pitchFamily="49" charset="-122"/>
                <a:ea typeface="楷体" pitchFamily="49" charset="-122"/>
              </a:rPr>
              <a:t>3</a:t>
            </a:r>
            <a:r>
              <a:rPr lang="zh-CN" altLang="en-US" sz="2800" b="1" dirty="0" smtClean="0">
                <a:latin typeface="楷体" pitchFamily="49" charset="-122"/>
                <a:ea typeface="楷体" pitchFamily="49" charset="-122"/>
              </a:rPr>
              <a:t>月</a:t>
            </a:r>
            <a:r>
              <a:rPr lang="en-US" altLang="zh-CN" sz="2800" b="1" dirty="0" smtClean="0">
                <a:latin typeface="楷体" pitchFamily="49" charset="-122"/>
                <a:ea typeface="楷体" pitchFamily="49" charset="-122"/>
              </a:rPr>
              <a:t>5</a:t>
            </a:r>
            <a:r>
              <a:rPr lang="zh-CN" altLang="en-US" sz="2800" b="1" dirty="0" smtClean="0">
                <a:latin typeface="楷体" pitchFamily="49" charset="-122"/>
                <a:ea typeface="楷体" pitchFamily="49" charset="-122"/>
              </a:rPr>
              <a:t>日</a:t>
            </a:r>
            <a:r>
              <a:rPr lang="en-US" altLang="zh-CN" sz="2800" b="1" dirty="0" smtClean="0">
                <a:latin typeface="楷体" pitchFamily="49" charset="-122"/>
                <a:ea typeface="楷体" pitchFamily="49" charset="-122"/>
              </a:rPr>
              <a:t>~5</a:t>
            </a:r>
            <a:r>
              <a:rPr lang="zh-CN" altLang="en-US" sz="2800" b="1" dirty="0" smtClean="0">
                <a:latin typeface="楷体" pitchFamily="49" charset="-122"/>
                <a:ea typeface="楷体" pitchFamily="49" charset="-122"/>
              </a:rPr>
              <a:t>月</a:t>
            </a:r>
            <a:r>
              <a:rPr lang="en-US" altLang="zh-CN" sz="2800" b="1" dirty="0" smtClean="0">
                <a:latin typeface="楷体" pitchFamily="49" charset="-122"/>
                <a:ea typeface="楷体" pitchFamily="49" charset="-122"/>
              </a:rPr>
              <a:t>11</a:t>
            </a:r>
            <a:r>
              <a:rPr lang="zh-CN" altLang="en-US" sz="2800" b="1" dirty="0" smtClean="0">
                <a:latin typeface="楷体" pitchFamily="49" charset="-122"/>
                <a:ea typeface="楷体" pitchFamily="49" charset="-122"/>
              </a:rPr>
              <a:t>日）</a:t>
            </a:r>
            <a:endParaRPr lang="en-US" altLang="zh-CN" sz="2800" b="1" dirty="0" smtClean="0">
              <a:latin typeface="楷体" pitchFamily="49" charset="-122"/>
              <a:ea typeface="楷体" pitchFamily="49" charset="-122"/>
            </a:endParaRPr>
          </a:p>
          <a:p>
            <a:pPr eaLnBrk="1" hangingPunct="1">
              <a:lnSpc>
                <a:spcPct val="90000"/>
              </a:lnSpc>
              <a:buNone/>
            </a:pPr>
            <a:r>
              <a:rPr lang="en-US" altLang="zh-CN" sz="2800" b="1" dirty="0" smtClean="0">
                <a:latin typeface="楷体" pitchFamily="49" charset="-122"/>
                <a:ea typeface="楷体" pitchFamily="49" charset="-122"/>
              </a:rPr>
              <a:t>                </a:t>
            </a:r>
            <a:r>
              <a:rPr lang="zh-CN" altLang="en-US" sz="2800" b="1" dirty="0" smtClean="0">
                <a:latin typeface="楷体" pitchFamily="49" charset="-122"/>
                <a:ea typeface="楷体" pitchFamily="49" charset="-122"/>
              </a:rPr>
              <a:t>理工类</a:t>
            </a:r>
            <a:r>
              <a:rPr lang="en-US" altLang="zh-CN" sz="2800" b="1" dirty="0" smtClean="0">
                <a:latin typeface="楷体" pitchFamily="49" charset="-122"/>
                <a:ea typeface="楷体" pitchFamily="49" charset="-122"/>
              </a:rPr>
              <a:t>3</a:t>
            </a:r>
            <a:r>
              <a:rPr lang="zh-CN" altLang="en-US" sz="2800" b="1" dirty="0" smtClean="0">
                <a:latin typeface="楷体" pitchFamily="49" charset="-122"/>
                <a:ea typeface="楷体" pitchFamily="49" charset="-122"/>
              </a:rPr>
              <a:t>月</a:t>
            </a:r>
            <a:r>
              <a:rPr lang="en-US" altLang="zh-CN" sz="2800" b="1" dirty="0" smtClean="0">
                <a:latin typeface="楷体" pitchFamily="49" charset="-122"/>
                <a:ea typeface="楷体" pitchFamily="49" charset="-122"/>
              </a:rPr>
              <a:t>5</a:t>
            </a:r>
            <a:r>
              <a:rPr lang="zh-CN" altLang="en-US" sz="2800" b="1" dirty="0" smtClean="0">
                <a:latin typeface="楷体" pitchFamily="49" charset="-122"/>
                <a:ea typeface="楷体" pitchFamily="49" charset="-122"/>
              </a:rPr>
              <a:t>日</a:t>
            </a:r>
            <a:r>
              <a:rPr lang="en-US" altLang="zh-CN" sz="2800" b="1" dirty="0" smtClean="0">
                <a:latin typeface="楷体" pitchFamily="49" charset="-122"/>
                <a:ea typeface="楷体" pitchFamily="49" charset="-122"/>
              </a:rPr>
              <a:t>~5</a:t>
            </a:r>
            <a:r>
              <a:rPr lang="zh-CN" altLang="en-US" sz="2800" b="1" dirty="0" smtClean="0">
                <a:latin typeface="楷体" pitchFamily="49" charset="-122"/>
                <a:ea typeface="楷体" pitchFamily="49" charset="-122"/>
              </a:rPr>
              <a:t>月</a:t>
            </a:r>
            <a:r>
              <a:rPr lang="en-US" altLang="zh-CN" sz="2800" b="1" smtClean="0">
                <a:latin typeface="楷体" pitchFamily="49" charset="-122"/>
                <a:ea typeface="楷体" pitchFamily="49" charset="-122"/>
              </a:rPr>
              <a:t>25</a:t>
            </a:r>
            <a:r>
              <a:rPr lang="zh-CN" altLang="en-US" sz="2800" b="1" smtClean="0">
                <a:latin typeface="楷体" pitchFamily="49" charset="-122"/>
                <a:ea typeface="楷体" pitchFamily="49" charset="-122"/>
              </a:rPr>
              <a:t>日</a:t>
            </a:r>
            <a:endParaRPr lang="en-US" altLang="zh-CN" sz="2800" b="1" dirty="0" smtClean="0">
              <a:latin typeface="楷体" pitchFamily="49" charset="-122"/>
              <a:ea typeface="楷体" pitchFamily="49" charset="-122"/>
            </a:endParaRPr>
          </a:p>
          <a:p>
            <a:pPr eaLnBrk="1" hangingPunct="1">
              <a:lnSpc>
                <a:spcPct val="90000"/>
              </a:lnSpc>
              <a:buNone/>
            </a:pPr>
            <a:r>
              <a:rPr lang="en-US" altLang="zh-CN" sz="2800" b="1" dirty="0" smtClean="0">
                <a:latin typeface="楷体" pitchFamily="49" charset="-122"/>
                <a:ea typeface="楷体" pitchFamily="49" charset="-122"/>
              </a:rPr>
              <a:t>6</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论文抽查时间：</a:t>
            </a:r>
            <a:r>
              <a:rPr lang="en-US" altLang="zh-CN" sz="2800" b="1" dirty="0" smtClean="0">
                <a:solidFill>
                  <a:srgbClr val="FF0000"/>
                </a:solidFill>
                <a:latin typeface="楷体" pitchFamily="49" charset="-122"/>
                <a:ea typeface="楷体" pitchFamily="49" charset="-122"/>
              </a:rPr>
              <a:t>4</a:t>
            </a:r>
            <a:r>
              <a:rPr lang="zh-CN" altLang="en-US" sz="2800" b="1" dirty="0" smtClean="0">
                <a:solidFill>
                  <a:srgbClr val="FF0000"/>
                </a:solidFill>
                <a:latin typeface="楷体" pitchFamily="49" charset="-122"/>
                <a:ea typeface="楷体" pitchFamily="49" charset="-122"/>
              </a:rPr>
              <a:t>月</a:t>
            </a:r>
            <a:r>
              <a:rPr lang="en-US" altLang="zh-CN" sz="2800" b="1" dirty="0" smtClean="0">
                <a:solidFill>
                  <a:srgbClr val="FF0000"/>
                </a:solidFill>
                <a:latin typeface="楷体" pitchFamily="49" charset="-122"/>
                <a:ea typeface="楷体" pitchFamily="49" charset="-122"/>
              </a:rPr>
              <a:t>30</a:t>
            </a:r>
            <a:r>
              <a:rPr lang="zh-CN" altLang="en-US" sz="2800" b="1" dirty="0" smtClean="0">
                <a:solidFill>
                  <a:srgbClr val="FF0000"/>
                </a:solidFill>
                <a:latin typeface="楷体" pitchFamily="49" charset="-122"/>
                <a:ea typeface="楷体" pitchFamily="49" charset="-122"/>
              </a:rPr>
              <a:t>日</a:t>
            </a:r>
            <a:r>
              <a:rPr lang="en-US" altLang="zh-CN" sz="2800" b="1" dirty="0" smtClean="0">
                <a:solidFill>
                  <a:srgbClr val="FF0000"/>
                </a:solidFill>
                <a:latin typeface="楷体" pitchFamily="49" charset="-122"/>
                <a:ea typeface="楷体" pitchFamily="49" charset="-122"/>
              </a:rPr>
              <a:t>~5</a:t>
            </a:r>
            <a:r>
              <a:rPr lang="zh-CN" altLang="en-US" sz="2800" b="1" dirty="0" smtClean="0">
                <a:solidFill>
                  <a:srgbClr val="FF0000"/>
                </a:solidFill>
                <a:latin typeface="楷体" pitchFamily="49" charset="-122"/>
                <a:ea typeface="楷体" pitchFamily="49" charset="-122"/>
              </a:rPr>
              <a:t>月</a:t>
            </a:r>
            <a:r>
              <a:rPr lang="en-US" altLang="zh-CN" sz="2800" b="1" dirty="0" smtClean="0">
                <a:solidFill>
                  <a:srgbClr val="FF0000"/>
                </a:solidFill>
                <a:latin typeface="楷体" pitchFamily="49" charset="-122"/>
                <a:ea typeface="楷体" pitchFamily="49" charset="-122"/>
              </a:rPr>
              <a:t>11</a:t>
            </a:r>
            <a:r>
              <a:rPr lang="zh-CN" altLang="en-US" sz="2800" b="1" dirty="0" smtClean="0">
                <a:solidFill>
                  <a:srgbClr val="FF0000"/>
                </a:solidFill>
                <a:latin typeface="楷体" pitchFamily="49" charset="-122"/>
                <a:ea typeface="楷体" pitchFamily="49" charset="-122"/>
              </a:rPr>
              <a:t>日</a:t>
            </a:r>
            <a:r>
              <a:rPr lang="zh-CN" altLang="en-US" sz="2800" b="1" dirty="0" smtClean="0">
                <a:latin typeface="楷体" pitchFamily="49" charset="-122"/>
                <a:ea typeface="楷体" pitchFamily="49" charset="-122"/>
              </a:rPr>
              <a:t>；定稿时间</a:t>
            </a:r>
            <a:r>
              <a:rPr lang="en-US" altLang="zh-CN" sz="2800" b="1" dirty="0" smtClean="0">
                <a:latin typeface="楷体" pitchFamily="49" charset="-122"/>
                <a:ea typeface="楷体" pitchFamily="49" charset="-122"/>
              </a:rPr>
              <a:t>5</a:t>
            </a:r>
            <a:r>
              <a:rPr lang="zh-CN" altLang="en-US" sz="2800" b="1" dirty="0" smtClean="0">
                <a:latin typeface="楷体" pitchFamily="49" charset="-122"/>
                <a:ea typeface="楷体" pitchFamily="49" charset="-122"/>
              </a:rPr>
              <a:t>月</a:t>
            </a:r>
            <a:r>
              <a:rPr lang="en-US" altLang="zh-CN" sz="2800" b="1" dirty="0" smtClean="0">
                <a:latin typeface="楷体" pitchFamily="49" charset="-122"/>
                <a:ea typeface="楷体" pitchFamily="49" charset="-122"/>
              </a:rPr>
              <a:t>11</a:t>
            </a:r>
            <a:r>
              <a:rPr lang="zh-CN" altLang="en-US" sz="2800" b="1" dirty="0" smtClean="0">
                <a:latin typeface="楷体" pitchFamily="49" charset="-122"/>
                <a:ea typeface="楷体" pitchFamily="49" charset="-122"/>
              </a:rPr>
              <a:t>日；答辩时间</a:t>
            </a:r>
            <a:r>
              <a:rPr lang="en-US" altLang="zh-CN" sz="2800" b="1" dirty="0" smtClean="0">
                <a:solidFill>
                  <a:srgbClr val="FF0000"/>
                </a:solidFill>
                <a:latin typeface="楷体" pitchFamily="49" charset="-122"/>
                <a:ea typeface="楷体" pitchFamily="49" charset="-122"/>
              </a:rPr>
              <a:t>6</a:t>
            </a:r>
            <a:r>
              <a:rPr lang="zh-CN" altLang="en-US" sz="2800" b="1" dirty="0" smtClean="0">
                <a:solidFill>
                  <a:srgbClr val="FF0000"/>
                </a:solidFill>
                <a:latin typeface="楷体" pitchFamily="49" charset="-122"/>
                <a:ea typeface="楷体" pitchFamily="49" charset="-122"/>
              </a:rPr>
              <a:t>月</a:t>
            </a:r>
            <a:r>
              <a:rPr lang="en-US" altLang="zh-CN" sz="2800" b="1" dirty="0" smtClean="0">
                <a:solidFill>
                  <a:srgbClr val="FF0000"/>
                </a:solidFill>
                <a:latin typeface="楷体" pitchFamily="49" charset="-122"/>
                <a:ea typeface="楷体" pitchFamily="49" charset="-122"/>
              </a:rPr>
              <a:t>2</a:t>
            </a:r>
            <a:r>
              <a:rPr lang="zh-CN" altLang="en-US" sz="2800" b="1" dirty="0" smtClean="0">
                <a:solidFill>
                  <a:srgbClr val="FF0000"/>
                </a:solidFill>
                <a:latin typeface="楷体" pitchFamily="49" charset="-122"/>
                <a:ea typeface="楷体" pitchFamily="49" charset="-122"/>
              </a:rPr>
              <a:t>日前</a:t>
            </a:r>
            <a:r>
              <a:rPr lang="zh-CN" altLang="en-US" sz="2800" b="1" dirty="0" smtClean="0">
                <a:latin typeface="楷体" pitchFamily="49" charset="-122"/>
                <a:ea typeface="楷体" pitchFamily="49" charset="-122"/>
              </a:rPr>
              <a:t>。</a:t>
            </a:r>
            <a:endParaRPr lang="en-US" altLang="zh-CN" sz="1200" b="1" dirty="0" smtClean="0">
              <a:latin typeface="楷体" pitchFamily="49" charset="-122"/>
              <a:ea typeface="楷体" pitchFamily="49" charset="-122"/>
            </a:endParaRPr>
          </a:p>
          <a:p>
            <a:endParaRPr lang="en-US" altLang="zh-CN" sz="2800" b="1" dirty="0" smtClean="0">
              <a:latin typeface="楷体" pitchFamily="49" charset="-122"/>
              <a:ea typeface="楷体" pitchFamily="49" charset="-122"/>
            </a:endParaRPr>
          </a:p>
          <a:p>
            <a:endParaRPr lang="en-US" altLang="zh-CN" sz="2800" b="1" dirty="0" smtClean="0">
              <a:latin typeface="楷体" pitchFamily="49" charset="-122"/>
              <a:ea typeface="楷体" pitchFamily="49" charset="-122"/>
            </a:endParaRPr>
          </a:p>
          <a:p>
            <a:endParaRPr lang="en-US" altLang="zh-CN" sz="2800" b="1" dirty="0" smtClean="0">
              <a:latin typeface="楷体" pitchFamily="49" charset="-122"/>
              <a:ea typeface="楷体" pitchFamily="49" charset="-122"/>
            </a:endParaRPr>
          </a:p>
          <a:p>
            <a:pPr>
              <a:lnSpc>
                <a:spcPct val="90000"/>
              </a:lnSpc>
            </a:pPr>
            <a:endParaRPr lang="en-US" altLang="zh-CN" sz="2800" b="1" dirty="0" smtClean="0">
              <a:latin typeface="楷体" pitchFamily="49" charset="-122"/>
              <a:ea typeface="楷体" pitchFamily="49" charset="-122"/>
            </a:endParaRPr>
          </a:p>
          <a:p>
            <a:pPr>
              <a:lnSpc>
                <a:spcPct val="90000"/>
              </a:lnSpc>
            </a:pPr>
            <a:endParaRPr lang="en-US" altLang="zh-CN" sz="2800" b="1" dirty="0" smtClean="0">
              <a:latin typeface="楷体" pitchFamily="49" charset="-122"/>
              <a:ea typeface="楷体" pitchFamily="49" charset="-122"/>
            </a:endParaRPr>
          </a:p>
          <a:p>
            <a:endParaRPr lang="en-US" altLang="zh-CN" sz="3200" b="1" dirty="0">
              <a:latin typeface="楷体" pitchFamily="49" charset="-122"/>
              <a:ea typeface="楷体" pitchFamily="49" charset="-122"/>
            </a:endParaRPr>
          </a:p>
          <a:p>
            <a:endParaRPr lang="zh-CN" altLang="en-US" sz="3200" b="1" dirty="0">
              <a:latin typeface="楷体" pitchFamily="49" charset="-122"/>
              <a:ea typeface="楷体" pitchFamily="49" charset="-122"/>
            </a:endParaRPr>
          </a:p>
          <a:p>
            <a:endParaRPr lang="zh-CN" altLang="en-US" sz="3200" b="1"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1265"/>
          <p:cNvSpPr>
            <a:spLocks noGrp="1" noChangeArrowheads="1"/>
          </p:cNvSpPr>
          <p:nvPr>
            <p:ph type="title"/>
          </p:nvPr>
        </p:nvSpPr>
        <p:spPr/>
        <p:txBody>
          <a:bodyPr/>
          <a:lstStyle/>
          <a:p>
            <a:r>
              <a:rPr lang="zh-CN" altLang="en-US" sz="3600" b="1" dirty="0" smtClean="0">
                <a:latin typeface="Adobe 楷体 Std R" pitchFamily="18" charset="-122"/>
                <a:ea typeface="Adobe 楷体 Std R" pitchFamily="18" charset="-122"/>
              </a:rPr>
              <a:t>四</a:t>
            </a:r>
            <a:r>
              <a:rPr lang="en-US" altLang="zh-CN" sz="3600" b="1" dirty="0" smtClean="0">
                <a:latin typeface="Adobe 楷体 Std R" pitchFamily="18" charset="-122"/>
                <a:ea typeface="Adobe 楷体 Std R" pitchFamily="18" charset="-122"/>
              </a:rPr>
              <a:t>.</a:t>
            </a:r>
            <a:r>
              <a:rPr lang="zh-CN" altLang="en-US" sz="3600" b="1" dirty="0" smtClean="0">
                <a:latin typeface="Adobe 楷体 Std R" pitchFamily="18" charset="-122"/>
                <a:ea typeface="Adobe 楷体 Std R" pitchFamily="18" charset="-122"/>
              </a:rPr>
              <a:t>怎样写好论文</a:t>
            </a:r>
          </a:p>
        </p:txBody>
      </p:sp>
      <p:sp>
        <p:nvSpPr>
          <p:cNvPr id="23555" name="文本占位符 11266"/>
          <p:cNvSpPr>
            <a:spLocks noGrp="1" noChangeArrowheads="1"/>
          </p:cNvSpPr>
          <p:nvPr>
            <p:ph idx="1"/>
          </p:nvPr>
        </p:nvSpPr>
        <p:spPr>
          <a:xfrm>
            <a:off x="467544" y="908720"/>
            <a:ext cx="8229600" cy="5949280"/>
          </a:xfrm>
        </p:spPr>
        <p:txBody>
          <a:bodyPr/>
          <a:lstStyle/>
          <a:p>
            <a:pPr>
              <a:buFont typeface="Arial" pitchFamily="34" charset="0"/>
              <a:buNone/>
            </a:pPr>
            <a:r>
              <a:rPr lang="zh-CN" altLang="en-US" dirty="0" smtClean="0"/>
              <a:t> </a:t>
            </a:r>
            <a:r>
              <a:rPr lang="zh-CN" altLang="en-US" sz="2800" b="1" dirty="0" smtClean="0">
                <a:latin typeface="楷体" pitchFamily="49" charset="-122"/>
                <a:ea typeface="楷体" pitchFamily="49" charset="-122"/>
              </a:rPr>
              <a:t>第一、选题是关键：</a:t>
            </a:r>
            <a:endParaRPr lang="en-US" altLang="zh-CN" sz="2800" b="1" dirty="0" smtClean="0">
              <a:latin typeface="楷体" pitchFamily="49" charset="-122"/>
              <a:ea typeface="楷体" pitchFamily="49" charset="-122"/>
            </a:endParaRPr>
          </a:p>
          <a:p>
            <a:pPr>
              <a:buNone/>
            </a:pPr>
            <a:r>
              <a:rPr lang="zh-CN" altLang="zh-CN" sz="2000" dirty="0" smtClean="0"/>
              <a:t>（</a:t>
            </a:r>
            <a:r>
              <a:rPr lang="en-US" altLang="zh-CN" sz="2000" dirty="0" smtClean="0"/>
              <a:t>1</a:t>
            </a:r>
            <a:r>
              <a:rPr lang="zh-CN" altLang="zh-CN" sz="2000" dirty="0" smtClean="0"/>
              <a:t>）选题要符合学生的专业背景；</a:t>
            </a:r>
            <a:endParaRPr lang="en-US" altLang="zh-CN" sz="2000" dirty="0" smtClean="0"/>
          </a:p>
          <a:p>
            <a:pPr>
              <a:buNone/>
            </a:pPr>
            <a:r>
              <a:rPr lang="zh-CN" altLang="zh-CN" sz="2000" dirty="0" smtClean="0"/>
              <a:t>（</a:t>
            </a:r>
            <a:r>
              <a:rPr lang="en-US" altLang="zh-CN" sz="2000" dirty="0" smtClean="0"/>
              <a:t>2</a:t>
            </a:r>
            <a:r>
              <a:rPr lang="zh-CN" altLang="zh-CN" sz="2000" dirty="0" smtClean="0"/>
              <a:t>）选题要尽量结合学生的岗位工作；</a:t>
            </a:r>
            <a:endParaRPr lang="en-US" altLang="zh-CN" sz="2000" dirty="0" smtClean="0"/>
          </a:p>
          <a:p>
            <a:pPr>
              <a:buNone/>
            </a:pPr>
            <a:r>
              <a:rPr lang="zh-CN" altLang="zh-CN" sz="2000" dirty="0" smtClean="0"/>
              <a:t>（</a:t>
            </a:r>
            <a:r>
              <a:rPr lang="en-US" altLang="zh-CN" sz="2000" dirty="0" smtClean="0"/>
              <a:t>3</a:t>
            </a:r>
            <a:r>
              <a:rPr lang="zh-CN" altLang="zh-CN" sz="2000" dirty="0" smtClean="0"/>
              <a:t>）选题要方便学生</a:t>
            </a:r>
            <a:r>
              <a:rPr lang="en-US" altLang="zh-CN" sz="2000" dirty="0" smtClean="0"/>
              <a:t>“</a:t>
            </a:r>
            <a:r>
              <a:rPr lang="zh-CN" altLang="zh-CN" sz="2000" dirty="0" smtClean="0"/>
              <a:t>小题大做</a:t>
            </a:r>
            <a:r>
              <a:rPr lang="en-US" altLang="zh-CN" sz="2000" dirty="0" smtClean="0"/>
              <a:t>”</a:t>
            </a:r>
            <a:r>
              <a:rPr lang="zh-CN" altLang="zh-CN" sz="2000" dirty="0" smtClean="0"/>
              <a:t>，着眼点要小，分析要深入细致；</a:t>
            </a:r>
            <a:endParaRPr lang="en-US" altLang="zh-CN" sz="2000" dirty="0" smtClean="0"/>
          </a:p>
          <a:p>
            <a:pPr>
              <a:buNone/>
            </a:pPr>
            <a:r>
              <a:rPr lang="zh-CN" altLang="zh-CN" sz="2000" dirty="0" smtClean="0"/>
              <a:t>（</a:t>
            </a:r>
            <a:r>
              <a:rPr lang="en-US" altLang="zh-CN" sz="2000" dirty="0" smtClean="0"/>
              <a:t>4</a:t>
            </a:r>
            <a:r>
              <a:rPr lang="zh-CN" altLang="zh-CN" sz="2000" dirty="0" smtClean="0"/>
              <a:t>）选题要方便学生在实际工作中收集一手数据</a:t>
            </a:r>
            <a:r>
              <a:rPr lang="zh-CN" altLang="en-US" sz="2000" dirty="0" smtClean="0"/>
              <a:t>。</a:t>
            </a:r>
            <a:endParaRPr lang="en-US" altLang="zh-CN" sz="2000" b="1" dirty="0" smtClean="0">
              <a:latin typeface="楷体" pitchFamily="49" charset="-122"/>
              <a:ea typeface="楷体" pitchFamily="49" charset="-122"/>
            </a:endParaRPr>
          </a:p>
          <a:p>
            <a:pPr>
              <a:buFont typeface="Arial" pitchFamily="34" charset="0"/>
              <a:buNone/>
            </a:pPr>
            <a:r>
              <a:rPr lang="zh-CN" altLang="en-US" sz="2800" b="1" dirty="0" smtClean="0">
                <a:latin typeface="楷体" pitchFamily="49" charset="-122"/>
                <a:ea typeface="楷体" pitchFamily="49" charset="-122"/>
              </a:rPr>
              <a:t>第二、搜集整理筛选材料是基础：</a:t>
            </a:r>
            <a:endParaRPr lang="en-US" altLang="zh-CN" sz="2800" b="1" dirty="0" smtClean="0">
              <a:latin typeface="楷体" pitchFamily="49" charset="-122"/>
              <a:ea typeface="楷体" pitchFamily="49" charset="-122"/>
            </a:endParaRPr>
          </a:p>
          <a:p>
            <a:pPr>
              <a:buNone/>
            </a:pPr>
            <a:r>
              <a:rPr lang="zh-CN" altLang="en-US" sz="2000" dirty="0" smtClean="0"/>
              <a:t>     比如有一</a:t>
            </a:r>
            <a:r>
              <a:rPr lang="zh-CN" altLang="zh-CN" sz="2000" dirty="0" smtClean="0"/>
              <a:t>学生以</a:t>
            </a:r>
            <a:r>
              <a:rPr lang="en-US" altLang="zh-CN" sz="2000" dirty="0" smtClean="0"/>
              <a:t>“</a:t>
            </a:r>
            <a:r>
              <a:rPr lang="zh-CN" altLang="zh-CN" sz="2000" dirty="0" smtClean="0"/>
              <a:t>东风标致</a:t>
            </a:r>
            <a:r>
              <a:rPr lang="en-US" altLang="zh-CN" sz="2000" dirty="0" smtClean="0"/>
              <a:t>4S</a:t>
            </a:r>
            <a:r>
              <a:rPr lang="zh-CN" altLang="zh-CN" sz="2000" dirty="0" smtClean="0"/>
              <a:t>店提升客户满意度的策略研究</a:t>
            </a:r>
            <a:r>
              <a:rPr lang="en-US" altLang="zh-CN" sz="2000" dirty="0" smtClean="0"/>
              <a:t>”</a:t>
            </a:r>
            <a:r>
              <a:rPr lang="zh-CN" altLang="zh-CN" sz="2000" dirty="0" smtClean="0"/>
              <a:t>为题撰写论文。论文中罗列了</a:t>
            </a:r>
            <a:r>
              <a:rPr lang="en-US" altLang="zh-CN" sz="2000" dirty="0" smtClean="0"/>
              <a:t>2016</a:t>
            </a:r>
            <a:r>
              <a:rPr lang="zh-CN" altLang="zh-CN" sz="2000" dirty="0" smtClean="0"/>
              <a:t>年</a:t>
            </a:r>
            <a:r>
              <a:rPr lang="en-US" altLang="zh-CN" sz="2000" dirty="0" smtClean="0"/>
              <a:t>9</a:t>
            </a:r>
            <a:r>
              <a:rPr lang="zh-CN" altLang="zh-CN" sz="2000" dirty="0" smtClean="0"/>
              <a:t>月</a:t>
            </a:r>
            <a:r>
              <a:rPr lang="en-US" altLang="zh-CN" sz="2000" dirty="0" smtClean="0"/>
              <a:t>15</a:t>
            </a:r>
            <a:r>
              <a:rPr lang="zh-CN" altLang="zh-CN" sz="2000" dirty="0" smtClean="0"/>
              <a:t>日到</a:t>
            </a:r>
            <a:r>
              <a:rPr lang="en-US" altLang="zh-CN" sz="2000" dirty="0" smtClean="0"/>
              <a:t>2017</a:t>
            </a:r>
            <a:r>
              <a:rPr lang="zh-CN" altLang="zh-CN" sz="2000" dirty="0" smtClean="0"/>
              <a:t>年</a:t>
            </a:r>
            <a:r>
              <a:rPr lang="en-US" altLang="zh-CN" sz="2000" dirty="0" smtClean="0"/>
              <a:t>3</a:t>
            </a:r>
            <a:r>
              <a:rPr lang="zh-CN" altLang="zh-CN" sz="2000" dirty="0" smtClean="0"/>
              <a:t>月</a:t>
            </a:r>
            <a:r>
              <a:rPr lang="en-US" altLang="zh-CN" sz="2000" dirty="0" smtClean="0"/>
              <a:t>13</a:t>
            </a:r>
            <a:r>
              <a:rPr lang="zh-CN" altLang="zh-CN" sz="2000" dirty="0" smtClean="0"/>
              <a:t>日对</a:t>
            </a:r>
            <a:r>
              <a:rPr lang="en-US" altLang="zh-CN" sz="2000" dirty="0" smtClean="0"/>
              <a:t>8000</a:t>
            </a:r>
            <a:r>
              <a:rPr lang="zh-CN" altLang="zh-CN" sz="2000" dirty="0" smtClean="0"/>
              <a:t>位客户进行的问卷调查，并对</a:t>
            </a:r>
            <a:r>
              <a:rPr lang="en-US" altLang="zh-CN" sz="2000" dirty="0" smtClean="0"/>
              <a:t>600</a:t>
            </a:r>
            <a:r>
              <a:rPr lang="zh-CN" altLang="zh-CN" sz="2000" dirty="0" smtClean="0"/>
              <a:t>份有效样本进行统计分析。绘制出几份图表。这</a:t>
            </a:r>
            <a:r>
              <a:rPr lang="zh-CN" altLang="en-US" sz="2000" dirty="0" smtClean="0"/>
              <a:t>是非常好的论文</a:t>
            </a:r>
            <a:r>
              <a:rPr lang="zh-CN" altLang="zh-CN" sz="2000" dirty="0" smtClean="0"/>
              <a:t>。</a:t>
            </a:r>
            <a:endParaRPr lang="en-US" altLang="zh-CN" sz="2000" dirty="0" smtClean="0"/>
          </a:p>
          <a:p>
            <a:pPr>
              <a:buNone/>
            </a:pPr>
            <a:r>
              <a:rPr lang="en-US" altLang="zh-CN" sz="2000" dirty="0" smtClean="0"/>
              <a:t>      </a:t>
            </a:r>
            <a:r>
              <a:rPr lang="zh-CN" altLang="zh-CN" sz="2000" dirty="0" smtClean="0"/>
              <a:t>一张图表，可</a:t>
            </a:r>
            <a:r>
              <a:rPr lang="zh-CN" altLang="en-US" sz="2000" dirty="0" smtClean="0"/>
              <a:t>能</a:t>
            </a:r>
            <a:r>
              <a:rPr lang="zh-CN" altLang="zh-CN" sz="2000" dirty="0" smtClean="0"/>
              <a:t>胜过</a:t>
            </a:r>
            <a:r>
              <a:rPr lang="en-US" altLang="zh-CN" sz="2000" dirty="0" smtClean="0"/>
              <a:t>500</a:t>
            </a:r>
            <a:r>
              <a:rPr lang="zh-CN" altLang="zh-CN" sz="2000" dirty="0" smtClean="0"/>
              <a:t>个词语，甚至于</a:t>
            </a:r>
            <a:r>
              <a:rPr lang="en-US" altLang="zh-CN" sz="2000" dirty="0" smtClean="0"/>
              <a:t>5000</a:t>
            </a:r>
            <a:r>
              <a:rPr lang="zh-CN" altLang="zh-CN" sz="2000" dirty="0" smtClean="0"/>
              <a:t>个词语的叙述。</a:t>
            </a:r>
            <a:endParaRPr lang="en-US" altLang="zh-CN" sz="2000" dirty="0" smtClean="0"/>
          </a:p>
          <a:p>
            <a:pPr>
              <a:buNone/>
            </a:pPr>
            <a:r>
              <a:rPr lang="zh-CN" altLang="en-US" b="1" dirty="0" smtClean="0">
                <a:latin typeface="楷体" pitchFamily="49" charset="-122"/>
                <a:ea typeface="楷体" pitchFamily="49" charset="-122"/>
              </a:rPr>
              <a:t>第三、联系实际、创意设计是灵魂 </a:t>
            </a:r>
            <a:r>
              <a:rPr lang="en-US" altLang="zh-CN" b="1" dirty="0" smtClean="0">
                <a:latin typeface="楷体" pitchFamily="49" charset="-122"/>
                <a:ea typeface="楷体" pitchFamily="49" charset="-122"/>
              </a:rPr>
              <a:t>,</a:t>
            </a:r>
          </a:p>
          <a:p>
            <a:pPr>
              <a:buNone/>
            </a:pPr>
            <a:r>
              <a:rPr lang="zh-CN" altLang="en-US" b="1" dirty="0" smtClean="0">
                <a:latin typeface="楷体" pitchFamily="49" charset="-122"/>
                <a:ea typeface="楷体" pitchFamily="49" charset="-122"/>
              </a:rPr>
              <a:t>第四、写好论文是目的。</a:t>
            </a:r>
            <a:endParaRPr lang="en-US" altLang="zh-CN" b="1" dirty="0" smtClean="0">
              <a:latin typeface="楷体" pitchFamily="49" charset="-122"/>
              <a:ea typeface="楷体" pitchFamily="49" charset="-122"/>
            </a:endParaRPr>
          </a:p>
          <a:p>
            <a:pPr>
              <a:buNone/>
            </a:pPr>
            <a:r>
              <a:rPr lang="zh-CN" altLang="en-US" sz="2000" b="1" dirty="0" smtClean="0">
                <a:solidFill>
                  <a:srgbClr val="FF0000"/>
                </a:solidFill>
                <a:ea typeface="Adobe 楷体 Std R" pitchFamily="18" charset="-122"/>
              </a:rPr>
              <a:t>论文抽检重点关注：</a:t>
            </a:r>
            <a:endParaRPr lang="en-US" altLang="zh-CN" sz="2000" b="1" dirty="0" smtClean="0">
              <a:solidFill>
                <a:srgbClr val="FF0000"/>
              </a:solidFill>
              <a:ea typeface="Adobe 楷体 Std R" pitchFamily="18" charset="-122"/>
            </a:endParaRPr>
          </a:p>
          <a:p>
            <a:pPr>
              <a:buNone/>
            </a:pPr>
            <a:r>
              <a:rPr lang="zh-CN" altLang="en-US" b="1" dirty="0" smtClean="0">
                <a:solidFill>
                  <a:srgbClr val="FF0000"/>
                </a:solidFill>
                <a:latin typeface="楷体" pitchFamily="49" charset="-122"/>
                <a:ea typeface="楷体" pitchFamily="49" charset="-122"/>
              </a:rPr>
              <a:t>选题、篇幅、格式、图表、数据、行文、抄袭、联系工作</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演示设计">
  <a:themeElements>
    <a:clrScheme name="">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A"/>
      </a:accent5>
      <a:accent6>
        <a:srgbClr val="A8000B"/>
      </a:accent6>
      <a:hlink>
        <a:srgbClr val="3A0004"/>
      </a:hlink>
      <a:folHlink>
        <a:srgbClr val="FF3B3B"/>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A"/>
      </a:accent5>
      <a:accent6>
        <a:srgbClr val="A8000B"/>
      </a:accent6>
      <a:hlink>
        <a:srgbClr val="3A0004"/>
      </a:hlink>
      <a:folHlink>
        <a:srgbClr val="FF3B3B"/>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1620</TotalTime>
  <Pages>0</Pages>
  <Words>1390</Words>
  <Characters>0</Characters>
  <Application>Microsoft Office PowerPoint</Application>
  <DocSecurity>0</DocSecurity>
  <PresentationFormat>全屏显示(4:3)</PresentationFormat>
  <Lines>0</Lines>
  <Paragraphs>184</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演示设计</vt:lpstr>
      <vt:lpstr>继续教育学院</vt:lpstr>
      <vt:lpstr>幻灯片 2</vt:lpstr>
      <vt:lpstr>一.进入毕业设计（论文）教学环节的前提</vt:lpstr>
      <vt:lpstr>二. 本教学环节的性质与工作准则</vt:lpstr>
      <vt:lpstr>三.本教学环节进行的过程</vt:lpstr>
      <vt:lpstr>论文撰写的过程</vt:lpstr>
      <vt:lpstr>幻灯片 7</vt:lpstr>
      <vt:lpstr>注意事项:</vt:lpstr>
      <vt:lpstr>四.怎样写好论文</vt:lpstr>
      <vt:lpstr>幻灯片 10</vt:lpstr>
      <vt:lpstr>幻灯片 11</vt:lpstr>
      <vt:lpstr>六.论文答辩</vt:lpstr>
      <vt:lpstr>注意事项:</vt:lpstr>
      <vt:lpstr>幻灯片 14</vt:lpstr>
      <vt:lpstr>七.论文成绩评定标准</vt:lpstr>
      <vt:lpstr>八.历次抽查中发现的问题</vt:lpstr>
      <vt:lpstr>幻灯片 17</vt:lpstr>
      <vt:lpstr> 九.时间节点统一填写 </vt:lpstr>
      <vt:lpstr>十.结语</vt:lpstr>
      <vt:lpstr>祝各位顺利完成学业!</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dc:title>
  <dc:creator>Administrator</dc:creator>
  <cp:lastModifiedBy>user</cp:lastModifiedBy>
  <cp:revision>204</cp:revision>
  <dcterms:created xsi:type="dcterms:W3CDTF">2009-05-13T09:53:19Z</dcterms:created>
  <dcterms:modified xsi:type="dcterms:W3CDTF">2017-12-20T12:25:54Z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