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8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316" y="48"/>
      </p:cViewPr>
      <p:guideLst>
        <p:guide orient="horz" pos="2137"/>
        <p:guide pos="1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5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5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2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3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3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6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F40F-23F9-4A12-9C54-9A13C100C2BB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DA0A-79C4-4E61-B1AD-334FEF418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5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45330" y="29856"/>
            <a:ext cx="2035429" cy="33855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e</a:t>
            </a:r>
            <a:r>
              <a:rPr lang="fr-FR" sz="1600" dirty="0" err="1"/>
              <a:t>S</a:t>
            </a:r>
            <a:r>
              <a:rPr lang="fr-FR" sz="1600" dirty="0" err="1" smtClean="0"/>
              <a:t>et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metRead</a:t>
            </a:r>
            <a:r>
              <a:rPr lang="fr-FR" sz="1600" dirty="0" smtClean="0"/>
              <a:t>(</a:t>
            </a:r>
            <a:r>
              <a:rPr lang="fr-FR" sz="1600" dirty="0" err="1" smtClean="0"/>
              <a:t>dirC</a:t>
            </a:r>
            <a:r>
              <a:rPr lang="fr-FR" sz="1600" dirty="0" smtClean="0"/>
              <a:t>)</a:t>
            </a:r>
            <a:endParaRPr lang="en-GB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2959561" y="863641"/>
            <a:ext cx="2066784" cy="33855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eSet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metView</a:t>
            </a:r>
            <a:r>
              <a:rPr lang="fr-FR" sz="1600" dirty="0" smtClean="0"/>
              <a:t>(</a:t>
            </a:r>
            <a:r>
              <a:rPr lang="fr-FR" sz="1600" dirty="0" err="1" smtClean="0"/>
              <a:t>eSet</a:t>
            </a:r>
            <a:r>
              <a:rPr lang="fr-FR" sz="1600" dirty="0" smtClean="0"/>
              <a:t>)</a:t>
            </a:r>
            <a:endParaRPr lang="en-GB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2960078" y="1959473"/>
            <a:ext cx="4025013" cy="33855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eSet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metTransform</a:t>
            </a:r>
            <a:r>
              <a:rPr lang="fr-FR" sz="1600" dirty="0" smtClean="0"/>
              <a:t>(</a:t>
            </a:r>
            <a:r>
              <a:rPr lang="fr-FR" sz="1600" dirty="0" err="1" smtClean="0"/>
              <a:t>eSet</a:t>
            </a:r>
            <a:r>
              <a:rPr lang="fr-FR" sz="1600" dirty="0" smtClean="0"/>
              <a:t>, </a:t>
            </a:r>
            <a:r>
              <a:rPr lang="fr-FR" sz="1600" dirty="0" err="1" smtClean="0"/>
              <a:t>methodC</a:t>
            </a:r>
            <a:r>
              <a:rPr lang="fr-FR" sz="1600" dirty="0" smtClean="0"/>
              <a:t> = ‘log2’)</a:t>
            </a:r>
            <a:endParaRPr lang="en-GB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2951163" y="1408004"/>
            <a:ext cx="2265877" cy="33855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eSet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metCorrect</a:t>
            </a:r>
            <a:r>
              <a:rPr lang="fr-FR" sz="1600" dirty="0" smtClean="0"/>
              <a:t>(</a:t>
            </a:r>
            <a:r>
              <a:rPr lang="fr-FR" sz="1600" dirty="0" err="1" smtClean="0"/>
              <a:t>eSet</a:t>
            </a:r>
            <a:r>
              <a:rPr lang="fr-FR" sz="1600" dirty="0" smtClean="0"/>
              <a:t>)</a:t>
            </a:r>
            <a:endParaRPr lang="en-GB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2945329" y="2400855"/>
            <a:ext cx="4591251" cy="58477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eSet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metTest</a:t>
            </a:r>
            <a:r>
              <a:rPr lang="fr-FR" sz="1600" dirty="0" smtClean="0"/>
              <a:t>(</a:t>
            </a:r>
            <a:r>
              <a:rPr lang="fr-FR" sz="1600" dirty="0" err="1" smtClean="0"/>
              <a:t>eSet</a:t>
            </a:r>
            <a:r>
              <a:rPr lang="fr-FR" sz="1600" dirty="0" smtClean="0"/>
              <a:t>, </a:t>
            </a:r>
            <a:r>
              <a:rPr lang="fr-FR" sz="1600" dirty="0" err="1" smtClean="0"/>
              <a:t>factorC</a:t>
            </a:r>
            <a:r>
              <a:rPr lang="fr-FR" sz="1600" dirty="0" smtClean="0"/>
              <a:t> = ‘</a:t>
            </a:r>
            <a:r>
              <a:rPr lang="fr-FR" sz="1600" dirty="0" err="1" smtClean="0"/>
              <a:t>gender</a:t>
            </a:r>
            <a:r>
              <a:rPr lang="fr-FR" sz="1600" dirty="0" smtClean="0"/>
              <a:t>’,</a:t>
            </a:r>
          </a:p>
          <a:p>
            <a:r>
              <a:rPr lang="fr-FR" sz="1600" dirty="0" smtClean="0"/>
              <a:t>                             </a:t>
            </a:r>
            <a:r>
              <a:rPr lang="fr-FR" sz="1600" dirty="0" err="1" smtClean="0"/>
              <a:t>testC</a:t>
            </a:r>
            <a:r>
              <a:rPr lang="fr-FR" sz="1600" dirty="0" smtClean="0"/>
              <a:t> = ‘</a:t>
            </a:r>
            <a:r>
              <a:rPr lang="fr-FR" sz="1600" dirty="0" err="1" smtClean="0"/>
              <a:t>limma</a:t>
            </a:r>
            <a:r>
              <a:rPr lang="fr-FR" sz="1600" dirty="0" smtClean="0"/>
              <a:t>’, </a:t>
            </a:r>
            <a:r>
              <a:rPr lang="fr-FR" sz="1600" dirty="0" err="1" smtClean="0"/>
              <a:t>adjustC</a:t>
            </a:r>
            <a:r>
              <a:rPr lang="fr-FR" sz="1600" dirty="0" smtClean="0"/>
              <a:t> = ‘BH’)</a:t>
            </a:r>
            <a:endParaRPr lang="en-GB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2959561" y="4115772"/>
            <a:ext cx="3783600" cy="33855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eSet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metHeatmap</a:t>
            </a:r>
            <a:r>
              <a:rPr lang="fr-FR" sz="1600" dirty="0" smtClean="0"/>
              <a:t>(</a:t>
            </a:r>
            <a:r>
              <a:rPr lang="fr-FR" sz="1600" dirty="0" err="1" smtClean="0"/>
              <a:t>eSet</a:t>
            </a:r>
            <a:r>
              <a:rPr lang="fr-FR" sz="1600" dirty="0" smtClean="0"/>
              <a:t>, </a:t>
            </a:r>
            <a:r>
              <a:rPr lang="fr-FR" sz="1600" dirty="0" err="1" smtClean="0"/>
              <a:t>clustVi</a:t>
            </a:r>
            <a:r>
              <a:rPr lang="fr-FR" sz="1600" dirty="0" smtClean="0"/>
              <a:t> = c(2, 2))</a:t>
            </a:r>
            <a:endParaRPr lang="en-GB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2945330" y="3145694"/>
            <a:ext cx="5381666" cy="83099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setPca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ropls</a:t>
            </a:r>
            <a:r>
              <a:rPr lang="fr-FR" sz="1600" b="1" dirty="0" smtClean="0"/>
              <a:t>::</a:t>
            </a:r>
            <a:r>
              <a:rPr lang="fr-FR" sz="1600" b="1" dirty="0" err="1" smtClean="0"/>
              <a:t>opls</a:t>
            </a:r>
            <a:r>
              <a:rPr lang="fr-FR" sz="1600" dirty="0" smtClean="0"/>
              <a:t>(</a:t>
            </a:r>
            <a:r>
              <a:rPr lang="fr-FR" sz="1600" dirty="0" err="1" smtClean="0"/>
              <a:t>eSet</a:t>
            </a:r>
            <a:r>
              <a:rPr lang="fr-FR" sz="1600" dirty="0" smtClean="0"/>
              <a:t>)</a:t>
            </a:r>
          </a:p>
          <a:p>
            <a:r>
              <a:rPr lang="fr-FR" sz="1600" b="1" dirty="0" err="1"/>
              <a:t>r</a:t>
            </a:r>
            <a:r>
              <a:rPr lang="fr-FR" sz="1600" b="1" dirty="0" err="1" smtClean="0"/>
              <a:t>opls</a:t>
            </a:r>
            <a:r>
              <a:rPr lang="fr-FR" sz="1600" b="1" dirty="0" smtClean="0"/>
              <a:t>::plot</a:t>
            </a:r>
            <a:r>
              <a:rPr lang="fr-FR" sz="1600" dirty="0" smtClean="0"/>
              <a:t>(</a:t>
            </a:r>
            <a:r>
              <a:rPr lang="fr-FR" sz="1600" dirty="0" err="1" smtClean="0"/>
              <a:t>setPca</a:t>
            </a:r>
            <a:r>
              <a:rPr lang="fr-FR" sz="1600" dirty="0" smtClean="0"/>
              <a:t>, </a:t>
            </a:r>
            <a:r>
              <a:rPr lang="fr-FR" sz="1600" dirty="0" err="1" smtClean="0"/>
              <a:t>parAsColFcVn</a:t>
            </a:r>
            <a:r>
              <a:rPr lang="fr-FR" sz="1600" dirty="0" smtClean="0"/>
              <a:t> = ‘</a:t>
            </a:r>
            <a:r>
              <a:rPr lang="fr-FR" sz="1600" dirty="0" err="1" smtClean="0"/>
              <a:t>gender</a:t>
            </a:r>
            <a:r>
              <a:rPr lang="fr-FR" sz="1600" dirty="0" smtClean="0"/>
              <a:t>’, </a:t>
            </a:r>
            <a:r>
              <a:rPr lang="fr-FR" sz="1600" dirty="0" err="1" smtClean="0"/>
              <a:t>typeVc</a:t>
            </a:r>
            <a:r>
              <a:rPr lang="fr-FR" sz="1600" dirty="0" smtClean="0"/>
              <a:t> = ‘x-score’)</a:t>
            </a:r>
          </a:p>
          <a:p>
            <a:r>
              <a:rPr lang="fr-FR" sz="1600" dirty="0" err="1" smtClean="0"/>
              <a:t>eSet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ropls</a:t>
            </a:r>
            <a:r>
              <a:rPr lang="fr-FR" sz="1600" b="1" dirty="0" smtClean="0"/>
              <a:t>::</a:t>
            </a:r>
            <a:r>
              <a:rPr lang="fr-FR" sz="1600" b="1" dirty="0" err="1" smtClean="0"/>
              <a:t>getEset</a:t>
            </a:r>
            <a:r>
              <a:rPr lang="fr-FR" sz="1600" dirty="0" smtClean="0"/>
              <a:t>(</a:t>
            </a:r>
            <a:r>
              <a:rPr lang="fr-FR" sz="1600" dirty="0" err="1" smtClean="0"/>
              <a:t>setPca</a:t>
            </a:r>
            <a:r>
              <a:rPr lang="fr-FR" sz="1600" dirty="0" smtClean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51163" y="5332500"/>
            <a:ext cx="4081758" cy="107721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i="1" dirty="0" err="1" smtClean="0"/>
              <a:t>set.seed</a:t>
            </a:r>
            <a:r>
              <a:rPr lang="fr-FR" sz="1600" i="1" dirty="0" smtClean="0"/>
              <a:t>(123)</a:t>
            </a:r>
          </a:p>
          <a:p>
            <a:r>
              <a:rPr lang="fr-FR" sz="1600" dirty="0" err="1" smtClean="0"/>
              <a:t>setBiosign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biosigner</a:t>
            </a:r>
            <a:r>
              <a:rPr lang="fr-FR" sz="1600" b="1" dirty="0" smtClean="0"/>
              <a:t>::</a:t>
            </a:r>
            <a:r>
              <a:rPr lang="fr-FR" sz="1600" b="1" dirty="0" err="1" smtClean="0"/>
              <a:t>biosign</a:t>
            </a:r>
            <a:r>
              <a:rPr lang="fr-FR" sz="1600" dirty="0" smtClean="0"/>
              <a:t>(</a:t>
            </a:r>
            <a:r>
              <a:rPr lang="fr-FR" sz="1600" dirty="0" err="1" smtClean="0"/>
              <a:t>eSet</a:t>
            </a:r>
            <a:r>
              <a:rPr lang="fr-FR" sz="1600" dirty="0" smtClean="0"/>
              <a:t>, ‘</a:t>
            </a:r>
            <a:r>
              <a:rPr lang="fr-FR" sz="1600" dirty="0" err="1" smtClean="0"/>
              <a:t>gender</a:t>
            </a:r>
            <a:r>
              <a:rPr lang="fr-FR" sz="1600" dirty="0" smtClean="0"/>
              <a:t>’)</a:t>
            </a:r>
          </a:p>
          <a:p>
            <a:r>
              <a:rPr lang="fr-FR" sz="1600" i="1" dirty="0" err="1"/>
              <a:t>s</a:t>
            </a:r>
            <a:r>
              <a:rPr lang="fr-FR" sz="1600" i="1" dirty="0" err="1" smtClean="0"/>
              <a:t>et.seed</a:t>
            </a:r>
            <a:r>
              <a:rPr lang="fr-FR" sz="1600" i="1" dirty="0" smtClean="0"/>
              <a:t>(NULL</a:t>
            </a:r>
            <a:r>
              <a:rPr lang="fr-FR" sz="1600" dirty="0" smtClean="0"/>
              <a:t>)</a:t>
            </a:r>
          </a:p>
          <a:p>
            <a:r>
              <a:rPr lang="fr-FR" sz="1600" dirty="0" err="1" smtClean="0"/>
              <a:t>eSet</a:t>
            </a:r>
            <a:r>
              <a:rPr lang="fr-FR" sz="1600" dirty="0" smtClean="0"/>
              <a:t> &lt;- </a:t>
            </a:r>
            <a:r>
              <a:rPr lang="fr-FR" sz="1600" b="1" dirty="0" err="1" smtClean="0"/>
              <a:t>biosigner</a:t>
            </a:r>
            <a:r>
              <a:rPr lang="fr-FR" sz="1600" b="1" dirty="0" smtClean="0"/>
              <a:t>::</a:t>
            </a:r>
            <a:r>
              <a:rPr lang="fr-FR" sz="1600" b="1" dirty="0" err="1" smtClean="0"/>
              <a:t>getEset</a:t>
            </a:r>
            <a:r>
              <a:rPr lang="fr-FR" sz="1600" dirty="0" smtClean="0"/>
              <a:t>(</a:t>
            </a:r>
            <a:r>
              <a:rPr lang="fr-FR" sz="1600" dirty="0" err="1" smtClean="0"/>
              <a:t>setBiosign</a:t>
            </a:r>
            <a:r>
              <a:rPr lang="fr-FR" sz="1600" dirty="0" smtClean="0"/>
              <a:t>)</a:t>
            </a:r>
            <a:endParaRPr lang="en-GB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7976" y="433972"/>
            <a:ext cx="1489382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dirty="0" smtClean="0"/>
              <a:t>Post-</a:t>
            </a:r>
            <a:r>
              <a:rPr lang="fr-FR" sz="1600" dirty="0" err="1" smtClean="0"/>
              <a:t>processing</a:t>
            </a:r>
            <a:endParaRPr lang="en-GB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6070" y="2400855"/>
            <a:ext cx="1925053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err="1" smtClean="0"/>
              <a:t>Univariate</a:t>
            </a:r>
            <a:r>
              <a:rPr lang="fr-FR" sz="1600" dirty="0" smtClean="0"/>
              <a:t> </a:t>
            </a:r>
            <a:r>
              <a:rPr lang="fr-FR" sz="1600" dirty="0" err="1" smtClean="0"/>
              <a:t>hypothesis</a:t>
            </a:r>
            <a:r>
              <a:rPr lang="fr-FR" sz="1600" dirty="0" smtClean="0"/>
              <a:t> </a:t>
            </a:r>
            <a:r>
              <a:rPr lang="fr-FR" sz="1600" dirty="0" err="1" smtClean="0"/>
              <a:t>testing</a:t>
            </a:r>
            <a:endParaRPr lang="en-GB" sz="1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94700" y="856535"/>
            <a:ext cx="142160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dirty="0" err="1" smtClean="0"/>
              <a:t>Quality</a:t>
            </a:r>
            <a:r>
              <a:rPr lang="fr-FR" sz="1600" dirty="0" smtClean="0"/>
              <a:t> control</a:t>
            </a:r>
            <a:endParaRPr lang="en-GB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03421" y="1269505"/>
            <a:ext cx="2296626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/>
              <a:t>Signal drift and batch </a:t>
            </a:r>
            <a:r>
              <a:rPr lang="fr-FR" sz="1600" dirty="0" err="1" smtClean="0"/>
              <a:t>effect</a:t>
            </a:r>
            <a:r>
              <a:rPr lang="fr-FR" sz="1600" dirty="0" smtClean="0"/>
              <a:t> correction</a:t>
            </a:r>
            <a:endParaRPr lang="en-GB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3421" y="1959473"/>
            <a:ext cx="145321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dirty="0" smtClean="0"/>
              <a:t>Transformation</a:t>
            </a:r>
            <a:endParaRPr lang="en-GB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6070" y="3062929"/>
            <a:ext cx="2435192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err="1" smtClean="0"/>
              <a:t>Unsupervised</a:t>
            </a:r>
            <a:r>
              <a:rPr lang="fr-FR" sz="1600" dirty="0" smtClean="0"/>
              <a:t> </a:t>
            </a:r>
            <a:r>
              <a:rPr lang="fr-FR" sz="1600" dirty="0" err="1" smtClean="0"/>
              <a:t>modeling</a:t>
            </a:r>
            <a:endParaRPr lang="en-GB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94700" y="4111930"/>
            <a:ext cx="1152486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err="1" smtClean="0"/>
              <a:t>Heatmap</a:t>
            </a:r>
            <a:endParaRPr lang="en-GB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421" y="3486224"/>
            <a:ext cx="57817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/>
              <a:t>PCA</a:t>
            </a:r>
            <a:endParaRPr lang="en-GB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6070" y="4511111"/>
            <a:ext cx="2233061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err="1"/>
              <a:t>S</a:t>
            </a:r>
            <a:r>
              <a:rPr lang="fr-FR" sz="1600" dirty="0" err="1" smtClean="0"/>
              <a:t>upervised</a:t>
            </a:r>
            <a:r>
              <a:rPr lang="fr-FR" sz="1600" dirty="0" smtClean="0"/>
              <a:t> </a:t>
            </a:r>
            <a:r>
              <a:rPr lang="fr-FR" sz="1600" dirty="0" err="1" smtClean="0"/>
              <a:t>modeling</a:t>
            </a:r>
            <a:endParaRPr lang="en-GB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03421" y="4940600"/>
            <a:ext cx="1305877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/>
              <a:t>(O)PLS(-DA)</a:t>
            </a:r>
            <a:endParaRPr lang="en-GB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03421" y="5851376"/>
            <a:ext cx="1804431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err="1" smtClean="0"/>
              <a:t>Feature</a:t>
            </a:r>
            <a:r>
              <a:rPr lang="fr-FR" sz="1600" dirty="0" smtClean="0"/>
              <a:t> </a:t>
            </a:r>
            <a:r>
              <a:rPr lang="fr-FR" sz="1600" dirty="0" err="1" smtClean="0"/>
              <a:t>selection</a:t>
            </a:r>
            <a:endParaRPr lang="en-GB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45329" y="4628402"/>
            <a:ext cx="3300199" cy="5847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setPlsda</a:t>
            </a:r>
            <a:r>
              <a:rPr lang="fr-FR" sz="1600" dirty="0" smtClean="0"/>
              <a:t> </a:t>
            </a:r>
            <a:r>
              <a:rPr lang="fr-FR" sz="1600" dirty="0"/>
              <a:t>&lt;- </a:t>
            </a:r>
            <a:r>
              <a:rPr lang="fr-FR" sz="1600" b="1" dirty="0" err="1"/>
              <a:t>ropls</a:t>
            </a:r>
            <a:r>
              <a:rPr lang="fr-FR" sz="1600" b="1" dirty="0"/>
              <a:t>::</a:t>
            </a:r>
            <a:r>
              <a:rPr lang="fr-FR" sz="1600" b="1" dirty="0" err="1"/>
              <a:t>opls</a:t>
            </a:r>
            <a:r>
              <a:rPr lang="fr-FR" sz="1600" dirty="0"/>
              <a:t>(</a:t>
            </a:r>
            <a:r>
              <a:rPr lang="fr-FR" sz="1600" dirty="0" err="1"/>
              <a:t>eSet</a:t>
            </a:r>
            <a:r>
              <a:rPr lang="fr-FR" sz="1600" dirty="0"/>
              <a:t>, ‘</a:t>
            </a:r>
            <a:r>
              <a:rPr lang="fr-FR" sz="1600" dirty="0" err="1"/>
              <a:t>gender</a:t>
            </a:r>
            <a:r>
              <a:rPr lang="fr-FR" sz="1600" dirty="0"/>
              <a:t>’)</a:t>
            </a:r>
          </a:p>
          <a:p>
            <a:r>
              <a:rPr lang="fr-FR" sz="1600" dirty="0" err="1"/>
              <a:t>eSet</a:t>
            </a:r>
            <a:r>
              <a:rPr lang="fr-FR" sz="1600" dirty="0"/>
              <a:t> &lt;- </a:t>
            </a:r>
            <a:r>
              <a:rPr lang="fr-FR" sz="1600" b="1" dirty="0" err="1"/>
              <a:t>ropls</a:t>
            </a:r>
            <a:r>
              <a:rPr lang="fr-FR" sz="1600" b="1" dirty="0"/>
              <a:t>::</a:t>
            </a:r>
            <a:r>
              <a:rPr lang="fr-FR" sz="1600" b="1" dirty="0" err="1"/>
              <a:t>getEset</a:t>
            </a:r>
            <a:r>
              <a:rPr lang="fr-FR" sz="1600" dirty="0"/>
              <a:t>(</a:t>
            </a:r>
            <a:r>
              <a:rPr lang="fr-FR" sz="1600" dirty="0" err="1"/>
              <a:t>setPlsda</a:t>
            </a:r>
            <a:r>
              <a:rPr lang="fr-FR" sz="1600" dirty="0" smtClean="0"/>
              <a:t>)</a:t>
            </a:r>
            <a:endParaRPr lang="en-GB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6070" y="26939"/>
            <a:ext cx="1007007" cy="33855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dirty="0" err="1" smtClean="0"/>
              <a:t>Importing</a:t>
            </a:r>
            <a:endParaRPr lang="en-GB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959561" y="6480946"/>
            <a:ext cx="2761462" cy="33855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metWrite</a:t>
            </a:r>
            <a:r>
              <a:rPr lang="fr-FR" sz="1600" dirty="0" smtClean="0"/>
              <a:t>(</a:t>
            </a:r>
            <a:r>
              <a:rPr lang="fr-FR" sz="1600" dirty="0" err="1" smtClean="0"/>
              <a:t>eSet</a:t>
            </a:r>
            <a:r>
              <a:rPr lang="fr-FR" sz="1600" dirty="0" smtClean="0"/>
              <a:t>, </a:t>
            </a:r>
            <a:r>
              <a:rPr lang="fr-FR" sz="1600" dirty="0" err="1" smtClean="0"/>
              <a:t>dirC</a:t>
            </a:r>
            <a:r>
              <a:rPr lang="fr-FR" sz="1600" dirty="0" smtClean="0"/>
              <a:t> = </a:t>
            </a:r>
            <a:r>
              <a:rPr lang="fr-FR" sz="1600" dirty="0" err="1" smtClean="0"/>
              <a:t>getwd</a:t>
            </a:r>
            <a:r>
              <a:rPr lang="fr-FR" sz="1600" dirty="0" smtClean="0"/>
              <a:t>())</a:t>
            </a:r>
            <a:endParaRPr lang="en-GB" sz="16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0301" y="6478029"/>
            <a:ext cx="981359" cy="33855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dirty="0" err="1" smtClean="0"/>
              <a:t>Exporting</a:t>
            </a:r>
            <a:endParaRPr lang="en-GB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232" y="4031144"/>
            <a:ext cx="992678" cy="9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90" y="1035257"/>
            <a:ext cx="838940" cy="838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42" y="1237461"/>
            <a:ext cx="864954" cy="864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231" y="4192325"/>
            <a:ext cx="1014655" cy="1014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12" y="5678905"/>
            <a:ext cx="1050155" cy="1050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28" y="75273"/>
            <a:ext cx="2906665" cy="93925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8"/>
          <a:srcRect r="23232"/>
          <a:stretch/>
        </p:blipFill>
        <p:spPr>
          <a:xfrm>
            <a:off x="6494167" y="113881"/>
            <a:ext cx="1994684" cy="49243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9"/>
          <a:srcRect t="-730" r="15492" b="-1"/>
          <a:stretch/>
        </p:blipFill>
        <p:spPr>
          <a:xfrm>
            <a:off x="6700144" y="389348"/>
            <a:ext cx="2363641" cy="61338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10"/>
          <a:srcRect r="43368" b="43903"/>
          <a:stretch/>
        </p:blipFill>
        <p:spPr>
          <a:xfrm>
            <a:off x="7206267" y="682663"/>
            <a:ext cx="1913187" cy="47203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94" y="2206230"/>
            <a:ext cx="856699" cy="856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40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7002" y="93252"/>
            <a:ext cx="4515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1. The </a:t>
            </a:r>
            <a:r>
              <a:rPr lang="fr-FR" sz="1600" b="1" dirty="0" err="1">
                <a:solidFill>
                  <a:srgbClr val="006600"/>
                </a:solidFill>
              </a:rPr>
              <a:t>dataMatrix.tsv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tabular</a:t>
            </a:r>
            <a:r>
              <a:rPr lang="fr-FR" sz="1600" dirty="0" smtClean="0"/>
              <a:t>) file </a:t>
            </a:r>
            <a:r>
              <a:rPr lang="fr-FR" sz="1600" dirty="0"/>
              <a:t>must </a:t>
            </a:r>
            <a:r>
              <a:rPr lang="fr-FR" sz="1600" dirty="0" err="1"/>
              <a:t>contain</a:t>
            </a:r>
            <a:r>
              <a:rPr lang="fr-FR" sz="1600" dirty="0"/>
              <a:t>:</a:t>
            </a:r>
          </a:p>
          <a:p>
            <a:pPr lvl="1"/>
            <a:r>
              <a:rPr lang="fr-FR" sz="1600" dirty="0">
                <a:solidFill>
                  <a:srgbClr val="FF0000"/>
                </a:solidFill>
              </a:rPr>
              <a:t>the </a:t>
            </a:r>
            <a:r>
              <a:rPr lang="fr-FR" sz="1600" dirty="0" err="1">
                <a:solidFill>
                  <a:srgbClr val="FF0000"/>
                </a:solidFill>
              </a:rPr>
              <a:t>names</a:t>
            </a:r>
            <a:r>
              <a:rPr lang="fr-FR" sz="1600" dirty="0">
                <a:solidFill>
                  <a:srgbClr val="FF0000"/>
                </a:solidFill>
              </a:rPr>
              <a:t> of </a:t>
            </a:r>
            <a:r>
              <a:rPr lang="fr-FR" sz="1600" dirty="0" err="1">
                <a:solidFill>
                  <a:srgbClr val="FF0000"/>
                </a:solidFill>
              </a:rPr>
              <a:t>your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samples</a:t>
            </a:r>
            <a:r>
              <a:rPr lang="fr-FR" sz="1600" dirty="0">
                <a:solidFill>
                  <a:srgbClr val="FF0000"/>
                </a:solidFill>
              </a:rPr>
              <a:t> in the first </a:t>
            </a:r>
            <a:r>
              <a:rPr lang="fr-FR" sz="1600" dirty="0" err="1">
                <a:solidFill>
                  <a:srgbClr val="FF0000"/>
                </a:solidFill>
              </a:rPr>
              <a:t>row</a:t>
            </a:r>
            <a:endParaRPr lang="fr-FR" sz="1600" dirty="0">
              <a:solidFill>
                <a:srgbClr val="FF0000"/>
              </a:solidFill>
            </a:endParaRPr>
          </a:p>
          <a:p>
            <a:pPr lvl="1"/>
            <a:r>
              <a:rPr lang="fr-FR" sz="1600" dirty="0">
                <a:solidFill>
                  <a:srgbClr val="0000FF"/>
                </a:solidFill>
              </a:rPr>
              <a:t>the </a:t>
            </a:r>
            <a:r>
              <a:rPr lang="fr-FR" sz="1600" dirty="0" err="1">
                <a:solidFill>
                  <a:srgbClr val="0000FF"/>
                </a:solidFill>
              </a:rPr>
              <a:t>names</a:t>
            </a:r>
            <a:r>
              <a:rPr lang="fr-FR" sz="1600" dirty="0">
                <a:solidFill>
                  <a:srgbClr val="0000FF"/>
                </a:solidFill>
              </a:rPr>
              <a:t> of </a:t>
            </a:r>
            <a:r>
              <a:rPr lang="fr-FR" sz="1600" dirty="0" err="1">
                <a:solidFill>
                  <a:srgbClr val="0000FF"/>
                </a:solidFill>
              </a:rPr>
              <a:t>your</a:t>
            </a:r>
            <a:r>
              <a:rPr lang="fr-FR" sz="1600" dirty="0">
                <a:solidFill>
                  <a:srgbClr val="0000FF"/>
                </a:solidFill>
              </a:rPr>
              <a:t> variables in the first </a:t>
            </a:r>
            <a:r>
              <a:rPr lang="fr-FR" sz="1600" dirty="0" err="1">
                <a:solidFill>
                  <a:srgbClr val="0000FF"/>
                </a:solidFill>
              </a:rPr>
              <a:t>column</a:t>
            </a:r>
            <a:endParaRPr lang="fr-FR" sz="1600" dirty="0">
              <a:solidFill>
                <a:srgbClr val="0000FF"/>
              </a:solidFill>
            </a:endParaRPr>
          </a:p>
          <a:p>
            <a:pPr lvl="1"/>
            <a:r>
              <a:rPr lang="fr-FR" sz="1600" dirty="0" err="1"/>
              <a:t>numbers</a:t>
            </a:r>
            <a:r>
              <a:rPr lang="fr-FR" sz="1600" dirty="0"/>
              <a:t> (or NA) in all the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 smtClean="0"/>
              <a:t>cells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77002" y="1766694"/>
            <a:ext cx="9066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2. The </a:t>
            </a:r>
            <a:r>
              <a:rPr lang="fr-FR" sz="1600" b="1" dirty="0" err="1">
                <a:solidFill>
                  <a:srgbClr val="006600"/>
                </a:solidFill>
              </a:rPr>
              <a:t>sampleMetadata.tsv</a:t>
            </a:r>
            <a:r>
              <a:rPr lang="fr-FR" sz="1600" dirty="0"/>
              <a:t> file must </a:t>
            </a:r>
            <a:r>
              <a:rPr lang="fr-FR" sz="1600" dirty="0" err="1"/>
              <a:t>contain</a:t>
            </a:r>
            <a:r>
              <a:rPr lang="fr-FR" sz="1600" dirty="0"/>
              <a:t>:</a:t>
            </a:r>
          </a:p>
          <a:p>
            <a:pPr lvl="1"/>
            <a:r>
              <a:rPr lang="fr-FR" sz="1600" dirty="0"/>
              <a:t>the </a:t>
            </a:r>
            <a:r>
              <a:rPr lang="fr-FR" sz="1600" dirty="0" err="1"/>
              <a:t>names</a:t>
            </a:r>
            <a:r>
              <a:rPr lang="fr-FR" sz="1600" dirty="0"/>
              <a:t> of the </a:t>
            </a:r>
            <a:r>
              <a:rPr lang="fr-FR" sz="1600" dirty="0" err="1"/>
              <a:t>factors</a:t>
            </a:r>
            <a:r>
              <a:rPr lang="fr-FR" sz="1600" dirty="0"/>
              <a:t>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used</a:t>
            </a:r>
            <a:r>
              <a:rPr lang="fr-FR" sz="1600" dirty="0"/>
              <a:t> in </a:t>
            </a:r>
            <a:r>
              <a:rPr lang="fr-FR" sz="1600" dirty="0" err="1"/>
              <a:t>statistical</a:t>
            </a:r>
            <a:r>
              <a:rPr lang="fr-FR" sz="1600" dirty="0"/>
              <a:t> </a:t>
            </a:r>
            <a:r>
              <a:rPr lang="fr-FR" sz="1600" dirty="0" err="1"/>
              <a:t>analyzes</a:t>
            </a:r>
            <a:r>
              <a:rPr lang="fr-FR" sz="1600" dirty="0"/>
              <a:t> in the first </a:t>
            </a:r>
            <a:r>
              <a:rPr lang="fr-FR" sz="1600" dirty="0" err="1"/>
              <a:t>row</a:t>
            </a:r>
            <a:endParaRPr lang="fr-FR" sz="1600" dirty="0"/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the </a:t>
            </a:r>
            <a:r>
              <a:rPr lang="fr-FR" sz="1600" dirty="0" err="1">
                <a:solidFill>
                  <a:srgbClr val="FF0000"/>
                </a:solidFill>
              </a:rPr>
              <a:t>names</a:t>
            </a:r>
            <a:r>
              <a:rPr lang="fr-FR" sz="1600" dirty="0">
                <a:solidFill>
                  <a:srgbClr val="FF0000"/>
                </a:solidFill>
              </a:rPr>
              <a:t> of </a:t>
            </a:r>
            <a:r>
              <a:rPr lang="fr-FR" sz="1600" dirty="0" err="1">
                <a:solidFill>
                  <a:srgbClr val="FF0000"/>
                </a:solidFill>
              </a:rPr>
              <a:t>your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samples</a:t>
            </a:r>
            <a:r>
              <a:rPr lang="fr-FR" sz="1600" dirty="0">
                <a:solidFill>
                  <a:srgbClr val="FF0000"/>
                </a:solidFill>
              </a:rPr>
              <a:t> in the first </a:t>
            </a:r>
            <a:r>
              <a:rPr lang="fr-FR" sz="1600" dirty="0" err="1">
                <a:solidFill>
                  <a:srgbClr val="FF0000"/>
                </a:solidFill>
              </a:rPr>
              <a:t>column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which</a:t>
            </a:r>
            <a:r>
              <a:rPr lang="fr-FR" sz="1600" b="1" dirty="0">
                <a:solidFill>
                  <a:srgbClr val="FF0000"/>
                </a:solidFill>
              </a:rPr>
              <a:t> must </a:t>
            </a:r>
            <a:r>
              <a:rPr lang="fr-FR" sz="1600" b="1" dirty="0" err="1">
                <a:solidFill>
                  <a:srgbClr val="FF0000"/>
                </a:solidFill>
              </a:rPr>
              <a:t>exactly</a:t>
            </a:r>
            <a:r>
              <a:rPr lang="fr-FR" sz="1600" b="1" dirty="0">
                <a:solidFill>
                  <a:srgbClr val="FF0000"/>
                </a:solidFill>
              </a:rPr>
              <a:t> match </a:t>
            </a:r>
            <a:r>
              <a:rPr lang="fr-FR" sz="1600" b="1" dirty="0" err="1">
                <a:solidFill>
                  <a:srgbClr val="FF0000"/>
                </a:solidFill>
              </a:rPr>
              <a:t>those</a:t>
            </a:r>
            <a:r>
              <a:rPr lang="fr-FR" sz="1600" b="1" dirty="0">
                <a:solidFill>
                  <a:srgbClr val="FF0000"/>
                </a:solidFill>
              </a:rPr>
              <a:t> of </a:t>
            </a:r>
            <a:r>
              <a:rPr lang="fr-FR" sz="1600" b="1" dirty="0" err="1" smtClean="0">
                <a:solidFill>
                  <a:srgbClr val="FF0000"/>
                </a:solidFill>
              </a:rPr>
              <a:t>dataMatrix.tsv</a:t>
            </a:r>
            <a:endParaRPr lang="fr-FR" sz="1600" b="1" dirty="0">
              <a:solidFill>
                <a:srgbClr val="FF000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r="23232"/>
          <a:stretch/>
        </p:blipFill>
        <p:spPr>
          <a:xfrm>
            <a:off x="4656373" y="124456"/>
            <a:ext cx="4272078" cy="10546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14" y="2824422"/>
            <a:ext cx="6412293" cy="13960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163" y="5248674"/>
            <a:ext cx="5977288" cy="1488808"/>
          </a:xfrm>
          <a:prstGeom prst="rect">
            <a:avLst/>
          </a:prstGeom>
        </p:spPr>
      </p:pic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77002" y="4304994"/>
            <a:ext cx="8999620" cy="9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3. The </a:t>
            </a:r>
            <a:r>
              <a:rPr lang="fr-FR" sz="1600" b="1" dirty="0" err="1" smtClean="0">
                <a:solidFill>
                  <a:srgbClr val="006600"/>
                </a:solidFill>
              </a:rPr>
              <a:t>variableMetadata.tsv</a:t>
            </a:r>
            <a:r>
              <a:rPr lang="fr-FR" sz="1600" dirty="0" smtClean="0"/>
              <a:t> file must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:</a:t>
            </a:r>
          </a:p>
          <a:p>
            <a:pPr marL="457200" lvl="1" indent="0">
              <a:buNone/>
            </a:pPr>
            <a:r>
              <a:rPr lang="fr-FR" sz="1600" dirty="0"/>
              <a:t>the </a:t>
            </a:r>
            <a:r>
              <a:rPr lang="fr-FR" sz="1600" dirty="0" err="1"/>
              <a:t>names</a:t>
            </a:r>
            <a:r>
              <a:rPr lang="fr-FR" sz="1600" dirty="0"/>
              <a:t> of the </a:t>
            </a:r>
            <a:r>
              <a:rPr lang="fr-FR" sz="1600" dirty="0" err="1"/>
              <a:t>metadata</a:t>
            </a:r>
            <a:r>
              <a:rPr lang="fr-FR" sz="1600" dirty="0"/>
              <a:t> (</a:t>
            </a:r>
            <a:r>
              <a:rPr lang="fr-FR" sz="1600" dirty="0" err="1"/>
              <a:t>e.g</a:t>
            </a:r>
            <a:r>
              <a:rPr lang="fr-FR" sz="1600" dirty="0"/>
              <a:t>. </a:t>
            </a:r>
            <a:r>
              <a:rPr lang="fr-FR" sz="1600" dirty="0" err="1"/>
              <a:t>mzmed</a:t>
            </a:r>
            <a:r>
              <a:rPr lang="fr-FR" sz="1600" dirty="0"/>
              <a:t>, </a:t>
            </a:r>
            <a:r>
              <a:rPr lang="fr-FR" sz="1600" dirty="0" err="1"/>
              <a:t>rtmed</a:t>
            </a:r>
            <a:r>
              <a:rPr lang="fr-FR" sz="1600" dirty="0"/>
              <a:t>) in the first </a:t>
            </a:r>
            <a:r>
              <a:rPr lang="fr-FR" sz="1600" dirty="0" err="1" smtClean="0"/>
              <a:t>row</a:t>
            </a:r>
            <a:endParaRPr lang="fr-FR" sz="1600" dirty="0"/>
          </a:p>
          <a:p>
            <a:pPr marL="457200" lvl="1" indent="0">
              <a:buNone/>
            </a:pPr>
            <a:r>
              <a:rPr lang="fr-FR" sz="1600" dirty="0" smtClean="0">
                <a:solidFill>
                  <a:srgbClr val="0000FF"/>
                </a:solidFill>
              </a:rPr>
              <a:t>the </a:t>
            </a:r>
            <a:r>
              <a:rPr lang="fr-FR" sz="1600" dirty="0" err="1" smtClean="0">
                <a:solidFill>
                  <a:srgbClr val="0000FF"/>
                </a:solidFill>
              </a:rPr>
              <a:t>names</a:t>
            </a:r>
            <a:r>
              <a:rPr lang="fr-FR" sz="1600" dirty="0" smtClean="0">
                <a:solidFill>
                  <a:srgbClr val="0000FF"/>
                </a:solidFill>
              </a:rPr>
              <a:t> of </a:t>
            </a:r>
            <a:r>
              <a:rPr lang="fr-FR" sz="1600" dirty="0" err="1" smtClean="0">
                <a:solidFill>
                  <a:srgbClr val="0000FF"/>
                </a:solidFill>
              </a:rPr>
              <a:t>your</a:t>
            </a:r>
            <a:r>
              <a:rPr lang="fr-FR" sz="1600" dirty="0" smtClean="0">
                <a:solidFill>
                  <a:srgbClr val="0000FF"/>
                </a:solidFill>
              </a:rPr>
              <a:t> variables in the first </a:t>
            </a:r>
            <a:r>
              <a:rPr lang="fr-FR" sz="1600" dirty="0" err="1" smtClean="0">
                <a:solidFill>
                  <a:srgbClr val="0000FF"/>
                </a:solidFill>
              </a:rPr>
              <a:t>column</a:t>
            </a:r>
            <a:r>
              <a:rPr lang="fr-FR" sz="1600" dirty="0" smtClean="0">
                <a:solidFill>
                  <a:srgbClr val="0000FF"/>
                </a:solidFill>
              </a:rPr>
              <a:t> </a:t>
            </a:r>
            <a:r>
              <a:rPr lang="fr-FR" sz="1600" b="1" dirty="0" err="1" smtClean="0">
                <a:solidFill>
                  <a:srgbClr val="0000FF"/>
                </a:solidFill>
              </a:rPr>
              <a:t>which</a:t>
            </a:r>
            <a:r>
              <a:rPr lang="fr-FR" sz="1600" b="1" dirty="0" smtClean="0">
                <a:solidFill>
                  <a:srgbClr val="0000FF"/>
                </a:solidFill>
              </a:rPr>
              <a:t> must </a:t>
            </a:r>
            <a:r>
              <a:rPr lang="fr-FR" sz="1600" b="1" dirty="0" err="1" smtClean="0">
                <a:solidFill>
                  <a:srgbClr val="0000FF"/>
                </a:solidFill>
              </a:rPr>
              <a:t>exactly</a:t>
            </a:r>
            <a:r>
              <a:rPr lang="fr-FR" sz="1600" b="1" dirty="0" smtClean="0">
                <a:solidFill>
                  <a:srgbClr val="0000FF"/>
                </a:solidFill>
              </a:rPr>
              <a:t> match </a:t>
            </a:r>
            <a:r>
              <a:rPr lang="fr-FR" sz="1600" b="1" dirty="0" err="1" smtClean="0">
                <a:solidFill>
                  <a:srgbClr val="0000FF"/>
                </a:solidFill>
              </a:rPr>
              <a:t>those</a:t>
            </a:r>
            <a:r>
              <a:rPr lang="fr-FR" sz="1600" b="1" dirty="0" smtClean="0">
                <a:solidFill>
                  <a:srgbClr val="0000FF"/>
                </a:solidFill>
              </a:rPr>
              <a:t> of </a:t>
            </a:r>
            <a:r>
              <a:rPr lang="fr-FR" sz="1600" b="1" dirty="0" err="1" smtClean="0">
                <a:solidFill>
                  <a:srgbClr val="0000FF"/>
                </a:solidFill>
              </a:rPr>
              <a:t>dataMatrix.tsv</a:t>
            </a:r>
            <a:endParaRPr lang="fr-FR" sz="1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17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263</Words>
  <Application>Microsoft Office PowerPoint</Application>
  <PresentationFormat>Affichage à l'écran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THEVENOT Etienne</dc:creator>
  <cp:lastModifiedBy>THEVENOT Etienne</cp:lastModifiedBy>
  <cp:revision>14</cp:revision>
  <dcterms:created xsi:type="dcterms:W3CDTF">2019-05-30T16:11:58Z</dcterms:created>
  <dcterms:modified xsi:type="dcterms:W3CDTF">2019-05-31T11:02:42Z</dcterms:modified>
</cp:coreProperties>
</file>