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E7E-146B-42E2-867C-471C70B8C06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7D0-439A-4133-8A07-2516E0B1B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15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E7E-146B-42E2-867C-471C70B8C06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7D0-439A-4133-8A07-2516E0B1B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5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E7E-146B-42E2-867C-471C70B8C06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7D0-439A-4133-8A07-2516E0B1B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8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E7E-146B-42E2-867C-471C70B8C06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7D0-439A-4133-8A07-2516E0B1B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22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E7E-146B-42E2-867C-471C70B8C06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7D0-439A-4133-8A07-2516E0B1B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9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E7E-146B-42E2-867C-471C70B8C06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7D0-439A-4133-8A07-2516E0B1B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0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E7E-146B-42E2-867C-471C70B8C06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7D0-439A-4133-8A07-2516E0B1B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4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E7E-146B-42E2-867C-471C70B8C06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7D0-439A-4133-8A07-2516E0B1B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5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E7E-146B-42E2-867C-471C70B8C06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7D0-439A-4133-8A07-2516E0B1B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6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E7E-146B-42E2-867C-471C70B8C06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7D0-439A-4133-8A07-2516E0B1B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2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E7E-146B-42E2-867C-471C70B8C06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4C7D0-439A-4133-8A07-2516E0B1B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3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84E7E-146B-42E2-867C-471C70B8C06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4C7D0-439A-4133-8A07-2516E0B1BD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6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44067" y="-5431"/>
            <a:ext cx="12280135" cy="2387600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Inter-Prediction GAN: Unsupervised Representation Learning for 3D Shapes by Learning Global Shape Memories to Support Local View Predictions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48" y="2793900"/>
            <a:ext cx="1616177" cy="21519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53" y="2808760"/>
            <a:ext cx="1484998" cy="21221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181" y="2756911"/>
            <a:ext cx="1629306" cy="21519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769" y="2756911"/>
            <a:ext cx="1667733" cy="215191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13539" y="4945814"/>
            <a:ext cx="2390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Zhizhong Han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080419" y="4945814"/>
            <a:ext cx="27911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Mingyang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Shang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429043" y="4945814"/>
            <a:ext cx="212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Yu-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874734" y="4945814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Matthias 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Zwicker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448999" y="4881187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55133" y="48811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00234" y="48811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601308" y="48811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95386" y="5569757"/>
            <a:ext cx="5972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Software, Tsinghua University, Beijing, China</a:t>
            </a:r>
            <a:endParaRPr lang="zh-CN" altLang="en-US" sz="2000" dirty="0"/>
          </a:p>
        </p:txBody>
      </p:sp>
      <p:sp>
        <p:nvSpPr>
          <p:cNvPr id="21" name="矩形 20"/>
          <p:cNvSpPr/>
          <p:nvPr/>
        </p:nvSpPr>
        <p:spPr>
          <a:xfrm>
            <a:off x="2048085" y="5960621"/>
            <a:ext cx="8267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 University of Maryland, College Park, USA</a:t>
            </a:r>
            <a:endParaRPr lang="zh-CN" altLang="en-US" sz="20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056557" y="552819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97223" y="58867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95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81" y="2045970"/>
            <a:ext cx="5321071" cy="48120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VIP-GAN learns </a:t>
            </a:r>
            <a:r>
              <a:rPr lang="en-US" altLang="zh-CN" b="1" i="1" dirty="0" smtClean="0"/>
              <a:t>F</a:t>
            </a:r>
            <a:r>
              <a:rPr lang="en-US" altLang="zh-CN" dirty="0" smtClean="0"/>
              <a:t> for the 3D shape by inter-view prediction in each section.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3050" y="3211830"/>
            <a:ext cx="7178040" cy="2800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43050" y="3211830"/>
            <a:ext cx="13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Generator G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43050" y="6012180"/>
            <a:ext cx="7178040" cy="7200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43049" y="5992297"/>
            <a:ext cx="164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Discriminator 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52381" y="2656523"/>
            <a:ext cx="3034119" cy="33357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183691" y="2590364"/>
            <a:ext cx="154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EncoderRNN</a:t>
            </a:r>
            <a:r>
              <a:rPr lang="en-US" altLang="zh-CN" dirty="0" smtClean="0"/>
              <a:t> 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653284" y="2656523"/>
            <a:ext cx="1691572" cy="25902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26485" y="2610049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DecoderRNN</a:t>
            </a:r>
            <a:r>
              <a:rPr lang="en-US" altLang="zh-CN" dirty="0" smtClean="0"/>
              <a:t> R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06943" y="5194895"/>
            <a:ext cx="3182777" cy="9522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344856" y="5138320"/>
            <a:ext cx="94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DeCNN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406140" y="3372188"/>
            <a:ext cx="1630681" cy="9522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440260" y="4248865"/>
            <a:ext cx="654918" cy="9522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9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10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1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10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10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10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/>
      <p:bldP spid="6" grpId="1"/>
      <p:bldP spid="6" grpId="2"/>
      <p:bldP spid="7" grpId="0" animBg="1"/>
      <p:bldP spid="7" grpId="1" animBg="1"/>
      <p:bldP spid="7" grpId="2" animBg="1"/>
      <p:bldP spid="8" grpId="0"/>
      <p:bldP spid="8" grpId="1"/>
      <p:bldP spid="8" grpId="2"/>
      <p:bldP spid="10" grpId="0" animBg="1"/>
      <p:bldP spid="10" grpId="1" animBg="1"/>
      <p:bldP spid="10" grpId="2" animBg="1"/>
      <p:bldP spid="11" grpId="0"/>
      <p:bldP spid="11" grpId="1"/>
      <p:bldP spid="11" grpId="2"/>
      <p:bldP spid="12" grpId="0" animBg="1"/>
      <p:bldP spid="12" grpId="1" animBg="1"/>
      <p:bldP spid="12" grpId="2" animBg="1"/>
      <p:bldP spid="13" grpId="0"/>
      <p:bldP spid="13" grpId="1"/>
      <p:bldP spid="13" grpId="2"/>
      <p:bldP spid="14" grpId="0" animBg="1"/>
      <p:bldP spid="14" grpId="1" animBg="1"/>
      <p:bldP spid="14" grpId="2" animBg="1"/>
      <p:bldP spid="15" grpId="0"/>
      <p:bldP spid="15" grpId="1"/>
      <p:bldP spid="15" grpId="2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929" y="2080260"/>
            <a:ext cx="5321071" cy="48120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845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For each section </a:t>
            </a:r>
            <a:r>
              <a:rPr lang="en-US" altLang="zh-CN" sz="4800" i="1" dirty="0" err="1" smtClean="0"/>
              <a:t>s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,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69830" y="3280410"/>
            <a:ext cx="1920240" cy="208026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49440" y="6025515"/>
            <a:ext cx="5079479" cy="657225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79827" y="19888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 err="1" smtClean="0"/>
              <a:t>s</a:t>
            </a:r>
            <a:r>
              <a:rPr lang="en-US" altLang="zh-CN" i="1" dirty="0" err="1" smtClean="0"/>
              <a:t>i</a:t>
            </a:r>
            <a:endParaRPr lang="zh-CN" altLang="en-US" i="1" dirty="0"/>
          </a:p>
        </p:txBody>
      </p:sp>
      <p:sp>
        <p:nvSpPr>
          <p:cNvPr id="10" name="矩形 9"/>
          <p:cNvSpPr/>
          <p:nvPr/>
        </p:nvSpPr>
        <p:spPr>
          <a:xfrm>
            <a:off x="3973424" y="1762929"/>
            <a:ext cx="7788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 the </a:t>
            </a:r>
            <a:r>
              <a:rPr lang="en-US" altLang="zh-CN" sz="2800" dirty="0">
                <a:solidFill>
                  <a:prstClr val="black"/>
                </a:solidFill>
              </a:rPr>
              <a:t>prediction of the </a:t>
            </a:r>
            <a:r>
              <a:rPr lang="en-US" altLang="zh-CN" sz="2800" dirty="0" smtClean="0">
                <a:solidFill>
                  <a:prstClr val="black"/>
                </a:solidFill>
              </a:rPr>
              <a:t>center </a:t>
            </a:r>
            <a:r>
              <a:rPr lang="en-US" altLang="zh-CN" sz="2800" i="1" dirty="0" smtClean="0">
                <a:solidFill>
                  <a:prstClr val="black"/>
                </a:solidFill>
              </a:rPr>
              <a:t>c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>
                <a:solidFill>
                  <a:prstClr val="black"/>
                </a:solidFill>
              </a:rPr>
              <a:t>from its neighbors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35" y="4002350"/>
            <a:ext cx="4510634" cy="67918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06978" y="4920555"/>
            <a:ext cx="6695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This center view prediction is conducted in the image space.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81025" y="3280410"/>
            <a:ext cx="307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Center view prediction loss: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486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929" y="2080260"/>
            <a:ext cx="5321071" cy="48120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845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For each section </a:t>
            </a:r>
            <a:r>
              <a:rPr lang="en-US" altLang="zh-CN" sz="4800" i="1" dirty="0" err="1" smtClean="0"/>
              <a:t>s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,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545623" y="5407194"/>
            <a:ext cx="2483296" cy="59292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49440" y="6025515"/>
            <a:ext cx="5079479" cy="657225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79827" y="19888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 err="1" smtClean="0"/>
              <a:t>s</a:t>
            </a:r>
            <a:r>
              <a:rPr lang="en-US" altLang="zh-CN" i="1" dirty="0" err="1" smtClean="0"/>
              <a:t>i</a:t>
            </a:r>
            <a:endParaRPr lang="zh-CN" altLang="en-US" i="1" dirty="0"/>
          </a:p>
        </p:txBody>
      </p:sp>
      <p:sp>
        <p:nvSpPr>
          <p:cNvPr id="10" name="矩形 9"/>
          <p:cNvSpPr/>
          <p:nvPr/>
        </p:nvSpPr>
        <p:spPr>
          <a:xfrm>
            <a:off x="3973424" y="1762929"/>
            <a:ext cx="7788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 the </a:t>
            </a:r>
            <a:r>
              <a:rPr lang="en-US" altLang="zh-CN" sz="2800" dirty="0">
                <a:solidFill>
                  <a:prstClr val="black"/>
                </a:solidFill>
              </a:rPr>
              <a:t>prediction of </a:t>
            </a:r>
            <a:r>
              <a:rPr lang="en-US" altLang="zh-CN" sz="2800" dirty="0" smtClean="0">
                <a:solidFill>
                  <a:prstClr val="black"/>
                </a:solidFill>
              </a:rPr>
              <a:t>the neighbors from its center.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84124"/>
            <a:ext cx="5808604" cy="106343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62867" y="49118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To </a:t>
            </a:r>
            <a:r>
              <a:rPr lang="zh-CN" altLang="en-US" dirty="0" smtClean="0"/>
              <a:t>enable VIP-GAN to more fully understand the 3D shape</a:t>
            </a:r>
            <a:r>
              <a:rPr lang="en-US" altLang="zh-CN" dirty="0" smtClean="0"/>
              <a:t>,  the neighbor view prediction is conducted in the feature space, which is different from the center view prediction. 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81025" y="3280410"/>
            <a:ext cx="3439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Neighbor views prediction loss: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78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929" y="2080260"/>
            <a:ext cx="5321071" cy="48120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845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For each section </a:t>
            </a:r>
            <a:r>
              <a:rPr lang="en-US" altLang="zh-CN" sz="4800" i="1" dirty="0" err="1" smtClean="0"/>
              <a:t>s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,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49439" y="3311634"/>
            <a:ext cx="5079479" cy="2739599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79827" y="19888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 err="1" smtClean="0"/>
              <a:t>s</a:t>
            </a:r>
            <a:r>
              <a:rPr lang="en-US" altLang="zh-CN" i="1" dirty="0" err="1" smtClean="0"/>
              <a:t>i</a:t>
            </a:r>
            <a:endParaRPr lang="zh-CN" altLang="en-US" i="1" dirty="0"/>
          </a:p>
        </p:txBody>
      </p:sp>
      <p:sp>
        <p:nvSpPr>
          <p:cNvPr id="10" name="矩形 9"/>
          <p:cNvSpPr/>
          <p:nvPr/>
        </p:nvSpPr>
        <p:spPr>
          <a:xfrm>
            <a:off x="3973424" y="1762929"/>
            <a:ext cx="77880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 making the predicted center view more real.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89080"/>
            <a:ext cx="5791200" cy="7524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1025" y="3280410"/>
            <a:ext cx="452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Adversarial loss on predicted center view: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92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929" y="2080260"/>
            <a:ext cx="5321071" cy="48120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845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For each section </a:t>
            </a:r>
            <a:r>
              <a:rPr lang="en-US" altLang="zh-CN" sz="4800" i="1" dirty="0" err="1" smtClean="0"/>
              <a:t>s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 ,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279827" y="19888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 err="1" smtClean="0"/>
              <a:t>s</a:t>
            </a:r>
            <a:r>
              <a:rPr lang="en-US" altLang="zh-CN" i="1" dirty="0" err="1" smtClean="0"/>
              <a:t>i</a:t>
            </a:r>
            <a:endParaRPr lang="zh-CN" altLang="en-US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81025" y="2526030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The loss of VIP-GAN: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4" y="3055203"/>
            <a:ext cx="5534025" cy="8572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67284" y="3912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altLang="zh-CN" dirty="0" smtClean="0"/>
              <a:t>α</a:t>
            </a:r>
            <a:r>
              <a:rPr lang="en-US" altLang="zh-CN" dirty="0" smtClean="0"/>
              <a:t> and </a:t>
            </a:r>
            <a:r>
              <a:rPr lang="el-GR" altLang="zh-CN" dirty="0" smtClean="0"/>
              <a:t>β</a:t>
            </a:r>
            <a:r>
              <a:rPr lang="en-US" altLang="zh-CN" dirty="0" smtClean="0"/>
              <a:t> control the balance among the aforementioned losses.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94360" y="4652010"/>
            <a:ext cx="4576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 smtClean="0"/>
              <a:t>F </a:t>
            </a:r>
            <a:r>
              <a:rPr lang="en-US" altLang="zh-CN" sz="2000" dirty="0" smtClean="0"/>
              <a:t>is learned by being iteratively updating:</a:t>
            </a:r>
            <a:endParaRPr lang="zh-CN" altLang="en-US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t="5278"/>
          <a:stretch/>
        </p:blipFill>
        <p:spPr>
          <a:xfrm>
            <a:off x="606083" y="5189220"/>
            <a:ext cx="5740514" cy="74148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67284" y="5789673"/>
            <a:ext cx="220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 smtClean="0"/>
              <a:t>ε</a:t>
            </a:r>
            <a:r>
              <a:rPr lang="en-US" altLang="zh-CN" dirty="0"/>
              <a:t> </a:t>
            </a:r>
            <a:r>
              <a:rPr lang="en-US" altLang="zh-CN" dirty="0" smtClean="0"/>
              <a:t>is the learning rate.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025234" y="3394611"/>
            <a:ext cx="1630681" cy="9522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059354" y="4271288"/>
            <a:ext cx="654918" cy="9522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3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10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1" grpId="0"/>
      <p:bldP spid="9" grpId="0"/>
      <p:bldP spid="14" grpId="0"/>
      <p:bldP spid="15" grpId="0" animBg="1"/>
      <p:bldP spid="15" grpId="2" animBg="1"/>
      <p:bldP spid="16" grpId="0" animBg="1"/>
      <p:bldP spid="16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Experimental evaluation in</a:t>
            </a:r>
          </a:p>
          <a:p>
            <a:pPr lvl="1"/>
            <a:r>
              <a:rPr lang="en-US" altLang="zh-CN" dirty="0" smtClean="0"/>
              <a:t>3D shape classification</a:t>
            </a:r>
          </a:p>
          <a:p>
            <a:pPr lvl="1"/>
            <a:r>
              <a:rPr lang="en-US" altLang="zh-CN" dirty="0" smtClean="0"/>
              <a:t>3D shape retrieval</a:t>
            </a:r>
          </a:p>
          <a:p>
            <a:r>
              <a:rPr lang="en-US" altLang="zh-CN" dirty="0" smtClean="0"/>
              <a:t>Dataset</a:t>
            </a:r>
          </a:p>
          <a:p>
            <a:pPr lvl="1"/>
            <a:r>
              <a:rPr lang="en-US" altLang="zh-CN" dirty="0" smtClean="0"/>
              <a:t>ModelNet10</a:t>
            </a:r>
          </a:p>
          <a:p>
            <a:pPr lvl="1"/>
            <a:r>
              <a:rPr lang="en-US" altLang="zh-CN" smtClean="0"/>
              <a:t>ModelNet40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ShapeNet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74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Parameter setup and ablation studies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50369"/>
              </p:ext>
            </p:extLst>
          </p:nvPr>
        </p:nvGraphicFramePr>
        <p:xfrm>
          <a:off x="1700530" y="3520016"/>
          <a:ext cx="90208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3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Only</a:t>
                      </a:r>
                      <a:r>
                        <a:rPr lang="en-US" altLang="zh-CN" baseline="0" dirty="0" smtClean="0"/>
                        <a:t> 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Only</a:t>
                      </a:r>
                      <a:r>
                        <a:rPr lang="en-US" altLang="zh-CN" baseline="0" dirty="0" smtClean="0"/>
                        <a:t> U-C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Only 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Only 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U+3*R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U+3*R+0.05*D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CGAN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Instance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84.80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75.77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90.53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47.80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94.05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89.10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Class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83.96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74.78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89.88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44.49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</a:rPr>
                        <a:t>93.71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88.34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7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557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Generated center views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990" y="1884997"/>
            <a:ext cx="7340397" cy="49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Classification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60" y="568109"/>
            <a:ext cx="5468479" cy="628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0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406" y="0"/>
            <a:ext cx="8422594" cy="37033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Retrieval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" y="3419475"/>
            <a:ext cx="44481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Motivation</a:t>
            </a:r>
          </a:p>
          <a:p>
            <a:r>
              <a:rPr lang="en-US" altLang="zh-CN" dirty="0"/>
              <a:t>Current </a:t>
            </a:r>
            <a:r>
              <a:rPr lang="en-US" altLang="zh-CN" dirty="0" smtClean="0"/>
              <a:t>solutions</a:t>
            </a:r>
          </a:p>
          <a:p>
            <a:r>
              <a:rPr lang="en-US" altLang="zh-CN" dirty="0"/>
              <a:t>The key idea of </a:t>
            </a:r>
            <a:r>
              <a:rPr lang="en-US" altLang="zh-CN" dirty="0" smtClean="0"/>
              <a:t>VIP-GAN</a:t>
            </a:r>
          </a:p>
          <a:p>
            <a:r>
              <a:rPr lang="en-US" altLang="zh-CN" dirty="0"/>
              <a:t>Problem </a:t>
            </a:r>
            <a:r>
              <a:rPr lang="en-US" altLang="zh-CN" dirty="0" smtClean="0"/>
              <a:t>statement</a:t>
            </a:r>
          </a:p>
          <a:p>
            <a:r>
              <a:rPr lang="en-US" altLang="zh-CN" dirty="0"/>
              <a:t>Technical </a:t>
            </a:r>
            <a:r>
              <a:rPr lang="en-US" altLang="zh-CN" dirty="0" smtClean="0"/>
              <a:t>details</a:t>
            </a:r>
          </a:p>
          <a:p>
            <a:r>
              <a:rPr lang="en-US" altLang="zh-CN" dirty="0" smtClean="0"/>
              <a:t>Results</a:t>
            </a:r>
          </a:p>
          <a:p>
            <a:r>
              <a:rPr lang="en-US" altLang="zh-CN" dirty="0"/>
              <a:t>Contributions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2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Retrieval under ShapeNet55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2384108"/>
            <a:ext cx="4988113" cy="43938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73" y="2372678"/>
            <a:ext cx="5303211" cy="392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303" y="2373591"/>
            <a:ext cx="5529828" cy="41872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Effectiveness of our implicit view aggregation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13" y="3801943"/>
            <a:ext cx="6435090" cy="133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Effectiveness of our implicit view aggregation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560" y="2363021"/>
            <a:ext cx="5872162" cy="424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6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We propose VIP-GAN as a novel deep learning </a:t>
            </a:r>
            <a:r>
              <a:rPr lang="en-US" altLang="zh-CN" dirty="0" smtClean="0"/>
              <a:t>model </a:t>
            </a:r>
            <a:r>
              <a:rPr lang="en-US" altLang="zh-CN" dirty="0"/>
              <a:t>to perform unsupervised 3D global feature </a:t>
            </a:r>
            <a:r>
              <a:rPr lang="en-US" altLang="zh-CN" dirty="0" smtClean="0"/>
              <a:t>learning through </a:t>
            </a:r>
            <a:r>
              <a:rPr lang="en-US" altLang="zh-CN" dirty="0"/>
              <a:t>view inter-prediction with adversarial training</a:t>
            </a:r>
            <a:r>
              <a:rPr lang="en-US" altLang="zh-CN" dirty="0" smtClean="0"/>
              <a:t>, which </a:t>
            </a:r>
            <a:r>
              <a:rPr lang="en-US" altLang="zh-CN" dirty="0"/>
              <a:t>leads to state-of-the-art performance in </a:t>
            </a:r>
            <a:r>
              <a:rPr lang="en-US" altLang="zh-CN" dirty="0" smtClean="0"/>
              <a:t>shape classification </a:t>
            </a:r>
            <a:r>
              <a:rPr lang="en-US" altLang="zh-CN" dirty="0"/>
              <a:t>and retrieval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VIP-GAN makes it possible to mine fine-grained “</a:t>
            </a:r>
            <a:r>
              <a:rPr lang="en-US" altLang="zh-CN" dirty="0" smtClean="0"/>
              <a:t>supervised</a:t>
            </a:r>
            <a:r>
              <a:rPr lang="en-US" altLang="zh-CN" dirty="0"/>
              <a:t>” information within the multi-view </a:t>
            </a:r>
            <a:r>
              <a:rPr lang="en-US" altLang="zh-CN" dirty="0" smtClean="0"/>
              <a:t>context </a:t>
            </a:r>
            <a:r>
              <a:rPr lang="en-US" altLang="zh-CN" dirty="0"/>
              <a:t>of 3D shapes by imitating human perception of </a:t>
            </a:r>
            <a:r>
              <a:rPr lang="en-US" altLang="zh-CN" dirty="0" smtClean="0"/>
              <a:t>view-dependent </a:t>
            </a:r>
            <a:r>
              <a:rPr lang="en-US" altLang="zh-CN" dirty="0"/>
              <a:t>patterns, which facilitates effective </a:t>
            </a:r>
            <a:r>
              <a:rPr lang="en-US" altLang="zh-CN" dirty="0" smtClean="0"/>
              <a:t>unsupervised </a:t>
            </a:r>
            <a:r>
              <a:rPr lang="en-US" altLang="zh-CN" dirty="0"/>
              <a:t>3D global feature learning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We </a:t>
            </a:r>
            <a:r>
              <a:rPr lang="en-US" altLang="zh-CN" dirty="0" smtClean="0"/>
              <a:t>introduce a novel implicit aggregation technique for 3D </a:t>
            </a:r>
            <a:r>
              <a:rPr lang="en-US" altLang="zh-CN" dirty="0"/>
              <a:t>global feature learning based on RNN, which </a:t>
            </a:r>
            <a:r>
              <a:rPr lang="en-US" altLang="zh-CN" dirty="0" smtClean="0"/>
              <a:t>enables </a:t>
            </a:r>
            <a:r>
              <a:rPr lang="en-US" altLang="zh-CN" dirty="0"/>
              <a:t>VIP-GAN to aggregate knowledge learned </a:t>
            </a:r>
            <a:r>
              <a:rPr lang="en-US" altLang="zh-CN" dirty="0" smtClean="0"/>
              <a:t>from each </a:t>
            </a:r>
            <a:r>
              <a:rPr lang="en-US" altLang="zh-CN" dirty="0"/>
              <a:t>view prediction across a view sequence </a:t>
            </a:r>
            <a:r>
              <a:rPr lang="en-US" altLang="zh-CN" dirty="0" smtClean="0"/>
              <a:t>effectively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3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6000" dirty="0" smtClean="0"/>
              <a:t>Thank you!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165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 learning for 3D shapes is crucial for 3D shape analysis: </a:t>
            </a:r>
          </a:p>
          <a:p>
            <a:pPr lvl="1"/>
            <a:r>
              <a:rPr lang="en-US" altLang="zh-CN" dirty="0" smtClean="0"/>
              <a:t>Classification</a:t>
            </a:r>
          </a:p>
          <a:p>
            <a:pPr lvl="1"/>
            <a:r>
              <a:rPr lang="en-US" altLang="zh-CN" dirty="0" smtClean="0"/>
              <a:t>Retrieval</a:t>
            </a:r>
          </a:p>
          <a:p>
            <a:pPr lvl="1"/>
            <a:r>
              <a:rPr lang="en-US" altLang="zh-CN" dirty="0" smtClean="0"/>
              <a:t>Segmentation</a:t>
            </a:r>
          </a:p>
          <a:p>
            <a:r>
              <a:rPr lang="en-US" altLang="zh-CN" dirty="0" smtClean="0"/>
              <a:t>Supervised 3D feature learning has produced remarkable results:</a:t>
            </a:r>
          </a:p>
          <a:p>
            <a:pPr lvl="1"/>
            <a:r>
              <a:rPr lang="en-US" altLang="zh-CN" dirty="0"/>
              <a:t>U</a:t>
            </a:r>
            <a:r>
              <a:rPr lang="en-US" altLang="zh-CN" dirty="0" smtClean="0"/>
              <a:t>nder large scale 3D benchmarks</a:t>
            </a:r>
          </a:p>
          <a:p>
            <a:pPr lvl="1"/>
            <a:r>
              <a:rPr lang="en-US" altLang="zh-CN" dirty="0" smtClean="0"/>
              <a:t>Train deep neural networks </a:t>
            </a:r>
          </a:p>
          <a:p>
            <a:pPr lvl="1"/>
            <a:r>
              <a:rPr lang="en-US" altLang="zh-CN" dirty="0" smtClean="0"/>
              <a:t>With supervised information, such as class labels and point correspondences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75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However, obtaining supervised information requires intense manual labeling effort. 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Therefore, unsupervised 3D feature learning with deep neural networks is an important research challenge.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43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Current solutions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Several studies have addressed this challenge.</a:t>
            </a:r>
          </a:p>
          <a:p>
            <a:pPr lvl="1"/>
            <a:r>
              <a:rPr lang="en-US" altLang="zh-CN" dirty="0" smtClean="0"/>
              <a:t>Train deep learning models using “supervised” information mined from the unsupervised scenario.</a:t>
            </a:r>
          </a:p>
          <a:p>
            <a:r>
              <a:rPr lang="en-US" altLang="zh-CN" dirty="0" smtClean="0"/>
              <a:t>Different strategies for </a:t>
            </a:r>
            <a:r>
              <a:rPr lang="en-US" altLang="zh-CN" dirty="0"/>
              <a:t>t</a:t>
            </a:r>
            <a:r>
              <a:rPr lang="en-US" altLang="zh-CN" dirty="0" smtClean="0"/>
              <a:t>he prediction of a shape :</a:t>
            </a:r>
          </a:p>
          <a:p>
            <a:pPr lvl="1"/>
            <a:r>
              <a:rPr lang="en-US" altLang="zh-CN" dirty="0" smtClean="0"/>
              <a:t>From itself by minimizing reconstruction error or embedded energy.</a:t>
            </a:r>
          </a:p>
          <a:p>
            <a:pPr lvl="1"/>
            <a:r>
              <a:rPr lang="en-US" altLang="zh-CN" dirty="0" smtClean="0"/>
              <a:t>From its context given by views or local shape features.</a:t>
            </a:r>
          </a:p>
          <a:p>
            <a:pPr lvl="1"/>
            <a:r>
              <a:rPr lang="en-US" altLang="zh-CN" dirty="0" smtClean="0"/>
              <a:t>From views and itself together.</a:t>
            </a:r>
          </a:p>
          <a:p>
            <a:r>
              <a:rPr lang="en-US" altLang="zh-CN" dirty="0"/>
              <a:t>U</a:t>
            </a:r>
            <a:r>
              <a:rPr lang="en-US" altLang="zh-CN" dirty="0" smtClean="0"/>
              <a:t>se </a:t>
            </a:r>
            <a:r>
              <a:rPr lang="en-US" altLang="zh-CN" i="1" dirty="0" smtClean="0"/>
              <a:t>all views</a:t>
            </a:r>
            <a:r>
              <a:rPr lang="en-US" altLang="zh-CN" dirty="0" smtClean="0"/>
              <a:t> to provide a holistic context of 3D shapes.</a:t>
            </a:r>
          </a:p>
        </p:txBody>
      </p:sp>
    </p:spTree>
    <p:extLst>
      <p:ext uri="{BB962C8B-B14F-4D97-AF65-F5344CB8AC3E}">
        <p14:creationId xmlns:p14="http://schemas.microsoft.com/office/powerpoint/2010/main" val="34430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296" y="4791828"/>
            <a:ext cx="905164" cy="90516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810" y="4769604"/>
            <a:ext cx="813088" cy="8130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31" y="4760496"/>
            <a:ext cx="855912" cy="8559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key idea of VIP-GAN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contrast, our approach called </a:t>
            </a:r>
            <a:r>
              <a:rPr lang="en-US" altLang="zh-CN" i="1" dirty="0" smtClean="0"/>
              <a:t>View Inter-Prediction GAN (VIP-GAN)</a:t>
            </a:r>
            <a:r>
              <a:rPr lang="en-US" altLang="zh-CN" dirty="0" smtClean="0"/>
              <a:t> learns to </a:t>
            </a:r>
          </a:p>
          <a:p>
            <a:pPr lvl="1"/>
            <a:r>
              <a:rPr lang="en-US" altLang="zh-CN" dirty="0" smtClean="0"/>
              <a:t>make </a:t>
            </a:r>
            <a:r>
              <a:rPr lang="en-US" altLang="zh-CN" i="1" dirty="0" smtClean="0"/>
              <a:t>multiple local view inter-predictions </a:t>
            </a:r>
            <a:r>
              <a:rPr lang="en-US" altLang="zh-CN" dirty="0" smtClean="0"/>
              <a:t>among neighboring views.</a:t>
            </a:r>
          </a:p>
          <a:p>
            <a:r>
              <a:rPr lang="en-US" altLang="zh-CN" dirty="0" smtClean="0"/>
              <a:t>The view inter-prediction task mimics human perception of view-dependent patterns:</a:t>
            </a:r>
          </a:p>
          <a:p>
            <a:pPr lvl="1"/>
            <a:r>
              <a:rPr lang="en-US" altLang="zh-CN" dirty="0" smtClean="0"/>
              <a:t>Based on changes between neighbor views, easily imagine the center view.</a:t>
            </a:r>
          </a:p>
          <a:p>
            <a:pPr lvl="1"/>
            <a:r>
              <a:rPr lang="en-US" altLang="zh-CN" dirty="0" smtClean="0"/>
              <a:t>Reversely, based on the center, easily imagine the neighbor views.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400"/>
            <a:ext cx="2133600" cy="213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86" y="4724400"/>
            <a:ext cx="2133600" cy="2133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96623" y="5240000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1709057" y="5791200"/>
            <a:ext cx="4245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0800000">
            <a:off x="3031385" y="5791200"/>
            <a:ext cx="4245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086" y="4712369"/>
            <a:ext cx="2133600" cy="213360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10423931" y="5791200"/>
            <a:ext cx="4245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>
            <a:off x="8109284" y="5791199"/>
            <a:ext cx="4245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501425" y="5240000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881760" y="5240000"/>
            <a:ext cx="607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7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key idea of VIP-GAN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  a key idea, VIP-GAN implements the 3D shape representation as a </a:t>
            </a:r>
            <a:r>
              <a:rPr lang="en-US" altLang="zh-CN" i="1" dirty="0" smtClean="0"/>
              <a:t>shape-specific global memory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Its contents are learned to support all local view inter-prediction tasks for each shape.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535" y="5462337"/>
            <a:ext cx="1395663" cy="13956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09" y="5462337"/>
            <a:ext cx="1395663" cy="139566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32" y="5462337"/>
            <a:ext cx="1395663" cy="139566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77" y="5462337"/>
            <a:ext cx="1395663" cy="139566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520" y="5462337"/>
            <a:ext cx="1395663" cy="1395663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0" y="3717756"/>
            <a:ext cx="327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global feature of a 3D shape: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-1" y="5794553"/>
            <a:ext cx="37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sequential views of the 3D shape: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03779" y="3816899"/>
            <a:ext cx="366964" cy="336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770743" y="3816899"/>
            <a:ext cx="366964" cy="336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132946" y="3816899"/>
            <a:ext cx="366964" cy="336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499910" y="3816899"/>
            <a:ext cx="366964" cy="336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648780" y="3816899"/>
            <a:ext cx="366964" cy="336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015744" y="3816899"/>
            <a:ext cx="366964" cy="336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377947" y="3816899"/>
            <a:ext cx="366964" cy="336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744911" y="3816899"/>
            <a:ext cx="366964" cy="336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876882" y="36680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394007" y="3800674"/>
            <a:ext cx="9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vector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3972825" y="4994910"/>
            <a:ext cx="3977042" cy="183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873933" y="4968151"/>
            <a:ext cx="217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 inter-prediction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37" idx="0"/>
            <a:endCxn id="34" idx="2"/>
          </p:cNvCxnSpPr>
          <p:nvPr/>
        </p:nvCxnSpPr>
        <p:spPr>
          <a:xfrm flipV="1">
            <a:off x="5961346" y="4129717"/>
            <a:ext cx="1315646" cy="838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614828" y="4398112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Update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293844" y="5008440"/>
            <a:ext cx="3977042" cy="183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194952" y="4981681"/>
            <a:ext cx="217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View inter-prediction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42" idx="0"/>
            <a:endCxn id="34" idx="2"/>
          </p:cNvCxnSpPr>
          <p:nvPr/>
        </p:nvCxnSpPr>
        <p:spPr>
          <a:xfrm flipH="1" flipV="1">
            <a:off x="7276992" y="4129717"/>
            <a:ext cx="5373" cy="85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852168" y="4399761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Update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616485" y="5001382"/>
            <a:ext cx="3977042" cy="183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517593" y="4974623"/>
            <a:ext cx="217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View inter-prediction</a:t>
            </a:r>
            <a:endParaRPr lang="zh-CN" altLang="en-US" dirty="0"/>
          </a:p>
        </p:txBody>
      </p:sp>
      <p:cxnSp>
        <p:nvCxnSpPr>
          <p:cNvPr id="49" name="直接箭头连接符 48"/>
          <p:cNvCxnSpPr>
            <a:stCxn id="48" idx="0"/>
            <a:endCxn id="34" idx="2"/>
          </p:cNvCxnSpPr>
          <p:nvPr/>
        </p:nvCxnSpPr>
        <p:spPr>
          <a:xfrm flipH="1" flipV="1">
            <a:off x="7276992" y="4129717"/>
            <a:ext cx="1328014" cy="844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057392" y="4392813"/>
            <a:ext cx="87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8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/>
      <p:bldP spid="37" grpId="1"/>
      <p:bldP spid="40" grpId="0"/>
      <p:bldP spid="40" grpId="1"/>
      <p:bldP spid="41" grpId="0" animBg="1"/>
      <p:bldP spid="41" grpId="1" animBg="1"/>
      <p:bldP spid="42" grpId="0"/>
      <p:bldP spid="42" grpId="1"/>
      <p:bldP spid="44" grpId="0"/>
      <p:bldP spid="44" grpId="1"/>
      <p:bldP spid="47" grpId="0" animBg="1"/>
      <p:bldP spid="48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05" y="2467677"/>
            <a:ext cx="1395663" cy="13956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479" y="2467677"/>
            <a:ext cx="1395663" cy="13956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47" y="2467677"/>
            <a:ext cx="1395663" cy="13956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090" y="2467677"/>
            <a:ext cx="1395663" cy="139566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50840" y="260604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statement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 a global feature </a:t>
            </a:r>
            <a:r>
              <a:rPr lang="en-US" altLang="zh-CN" b="1" i="1" dirty="0" smtClean="0"/>
              <a:t>F</a:t>
            </a:r>
            <a:r>
              <a:rPr lang="en-US" altLang="zh-CN" dirty="0" smtClean="0"/>
              <a:t> of a 3D shape m from its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 views </a:t>
            </a:r>
            <a:r>
              <a:rPr lang="en-US" altLang="zh-CN" i="1" dirty="0" smtClean="0"/>
              <a:t>without any supervised information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32070" y="4582000"/>
            <a:ext cx="2045970" cy="1236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VIPGAN</a:t>
            </a:r>
            <a:endParaRPr lang="zh-CN" altLang="en-US" sz="3600" dirty="0"/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5943600" y="4369729"/>
            <a:ext cx="4245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5943600" y="6067017"/>
            <a:ext cx="4245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21658" y="6161492"/>
            <a:ext cx="4667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i="1" dirty="0">
                <a:solidFill>
                  <a:prstClr val="black"/>
                </a:solidFill>
              </a:rPr>
              <a:t>F</a:t>
            </a:r>
            <a:endParaRPr lang="zh-CN" altLang="en-US" sz="4800" dirty="0"/>
          </a:p>
        </p:txBody>
      </p:sp>
      <p:sp>
        <p:nvSpPr>
          <p:cNvPr id="17" name="矩形 16"/>
          <p:cNvSpPr/>
          <p:nvPr/>
        </p:nvSpPr>
        <p:spPr>
          <a:xfrm>
            <a:off x="4478523" y="3649908"/>
            <a:ext cx="335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solidFill>
                  <a:prstClr val="black"/>
                </a:solidFill>
              </a:rPr>
              <a:t>V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</a:rPr>
              <a:t>views of a 3D shape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9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360" y="4737226"/>
            <a:ext cx="899561" cy="8995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655" y="2467677"/>
            <a:ext cx="1395663" cy="13956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029" y="2467677"/>
            <a:ext cx="1395663" cy="13956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697" y="2467677"/>
            <a:ext cx="1395663" cy="139566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Technical details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First, we split the set of </a:t>
            </a:r>
            <a:r>
              <a:rPr lang="en-US" altLang="zh-CN" i="1" dirty="0" smtClean="0"/>
              <a:t>V </a:t>
            </a:r>
            <a:r>
              <a:rPr lang="en-US" altLang="zh-CN" dirty="0" smtClean="0"/>
              <a:t>views into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 sections of equal length.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18" y="2460408"/>
            <a:ext cx="1395663" cy="139566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94" y="4737226"/>
            <a:ext cx="899561" cy="89956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8" y="4737226"/>
            <a:ext cx="899561" cy="89956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91" y="4737226"/>
            <a:ext cx="899561" cy="89956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578" y="4737226"/>
            <a:ext cx="899561" cy="89956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13" y="4737226"/>
            <a:ext cx="899561" cy="89956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407" y="4737226"/>
            <a:ext cx="899561" cy="89956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49" y="4737226"/>
            <a:ext cx="899561" cy="8995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186" y="4737226"/>
            <a:ext cx="899561" cy="899561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749" y="4737226"/>
            <a:ext cx="899561" cy="89956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670" y="4737226"/>
            <a:ext cx="899561" cy="899561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796" y="4737226"/>
            <a:ext cx="899561" cy="899561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472649" y="4677066"/>
            <a:ext cx="2442003" cy="1044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339" y="4677066"/>
            <a:ext cx="2571261" cy="1044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371502" y="4677066"/>
            <a:ext cx="2442003" cy="1044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9255103" y="4677066"/>
            <a:ext cx="2442003" cy="1044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5233" y="434286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Section 1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3314937" y="434286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Section 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878193" y="434286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Section 3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0772612" y="434286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Section 4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1693650" y="3765884"/>
            <a:ext cx="4242324" cy="9111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41" idx="0"/>
          </p:cNvCxnSpPr>
          <p:nvPr/>
        </p:nvCxnSpPr>
        <p:spPr>
          <a:xfrm flipH="1">
            <a:off x="4655970" y="3765884"/>
            <a:ext cx="1280004" cy="9111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42" idx="0"/>
          </p:cNvCxnSpPr>
          <p:nvPr/>
        </p:nvCxnSpPr>
        <p:spPr>
          <a:xfrm>
            <a:off x="5941600" y="3765884"/>
            <a:ext cx="1650904" cy="9111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endCxn id="43" idx="0"/>
          </p:cNvCxnSpPr>
          <p:nvPr/>
        </p:nvCxnSpPr>
        <p:spPr>
          <a:xfrm>
            <a:off x="5938033" y="3765884"/>
            <a:ext cx="4538072" cy="9111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803358" y="6006290"/>
            <a:ext cx="6794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Each one of the </a:t>
            </a:r>
            <a:r>
              <a:rPr lang="en-US" altLang="zh-CN" sz="2400" i="1" dirty="0" smtClean="0"/>
              <a:t>V </a:t>
            </a:r>
            <a:r>
              <a:rPr lang="en-US" altLang="zh-CN" sz="2400" dirty="0" smtClean="0"/>
              <a:t>views is the center in each section.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343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3" grpId="0" animBg="1"/>
      <p:bldP spid="6" grpId="0"/>
      <p:bldP spid="44" grpId="0"/>
      <p:bldP spid="45" grpId="0"/>
      <p:bldP spid="46" grpId="0"/>
      <p:bldP spid="5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7284</TotalTime>
  <Words>777</Words>
  <Application>Microsoft Office PowerPoint</Application>
  <PresentationFormat>宽屏</PresentationFormat>
  <Paragraphs>162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Times New Roman</vt:lpstr>
      <vt:lpstr>Office 主题</vt:lpstr>
      <vt:lpstr>View Inter-Prediction GAN: Unsupervised Representation Learning for 3D Shapes by Learning Global Shape Memories to Support Local View Predictions</vt:lpstr>
      <vt:lpstr>Content</vt:lpstr>
      <vt:lpstr>Background</vt:lpstr>
      <vt:lpstr>Motivation</vt:lpstr>
      <vt:lpstr>Current solutions</vt:lpstr>
      <vt:lpstr>The key idea of VIP-GAN</vt:lpstr>
      <vt:lpstr>The key idea of VIP-GAN</vt:lpstr>
      <vt:lpstr>Problem statement</vt:lpstr>
      <vt:lpstr>Technical details</vt:lpstr>
      <vt:lpstr>Technical details</vt:lpstr>
      <vt:lpstr>Technical details</vt:lpstr>
      <vt:lpstr>Technical details</vt:lpstr>
      <vt:lpstr>Technical details</vt:lpstr>
      <vt:lpstr>Technical details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Contributions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Zhizhong Han</dc:creator>
  <cp:lastModifiedBy>starkshang</cp:lastModifiedBy>
  <cp:revision>83</cp:revision>
  <dcterms:created xsi:type="dcterms:W3CDTF">2018-11-02T22:05:00Z</dcterms:created>
  <dcterms:modified xsi:type="dcterms:W3CDTF">2018-11-13T03:08:57Z</dcterms:modified>
</cp:coreProperties>
</file>