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73de0f13a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73de0f13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Fiona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73de0f13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73de0f13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FIONA</a:t>
            </a:r>
            <a:endParaRPr/>
          </a:p>
          <a:p>
            <a:pPr indent="-298450" lvl="0" marL="457200" rtl="0" algn="l">
              <a:spcBef>
                <a:spcPts val="0"/>
              </a:spcBef>
              <a:spcAft>
                <a:spcPts val="0"/>
              </a:spcAft>
              <a:buSzPts val="1100"/>
              <a:buChar char="-"/>
            </a:pPr>
            <a:r>
              <a:rPr lang="en"/>
              <a:t>video of geometric scoop and pour</a:t>
            </a:r>
            <a:endParaRPr/>
          </a:p>
          <a:p>
            <a:pPr indent="-298450" lvl="0" marL="457200" rtl="0" algn="l">
              <a:spcBef>
                <a:spcPts val="0"/>
              </a:spcBef>
              <a:spcAft>
                <a:spcPts val="0"/>
              </a:spcAft>
              <a:buSzPts val="1100"/>
              <a:buChar char="-"/>
            </a:pPr>
            <a:r>
              <a:rPr lang="en"/>
              <a:t>sped up 5x</a:t>
            </a:r>
            <a:endParaRPr/>
          </a:p>
          <a:p>
            <a:pPr indent="-298450" lvl="1" marL="914400" rtl="0" algn="l">
              <a:spcBef>
                <a:spcPts val="0"/>
              </a:spcBef>
              <a:spcAft>
                <a:spcPts val="0"/>
              </a:spcAft>
              <a:buSzPts val="1100"/>
              <a:buChar char="-"/>
            </a:pPr>
            <a:r>
              <a:rPr lang="en"/>
              <a:t>big slowdown when scoop first interacts with spheres</a:t>
            </a:r>
            <a:endParaRPr/>
          </a:p>
          <a:p>
            <a:pPr indent="-298450" lvl="1" marL="914400" rtl="0" algn="l">
              <a:spcBef>
                <a:spcPts val="0"/>
              </a:spcBef>
              <a:spcAft>
                <a:spcPts val="0"/>
              </a:spcAft>
              <a:buSzPts val="1100"/>
              <a:buChar char="-"/>
            </a:pPr>
            <a:r>
              <a:rPr lang="en"/>
              <a:t>tends to push some spheres out, but reliably picks up 3</a:t>
            </a:r>
            <a:endParaRPr/>
          </a:p>
          <a:p>
            <a:pPr indent="-298450" lvl="0" marL="457200" rtl="0" algn="l">
              <a:spcBef>
                <a:spcPts val="0"/>
              </a:spcBef>
              <a:spcAft>
                <a:spcPts val="0"/>
              </a:spcAft>
              <a:buSzPts val="1100"/>
              <a:buChar char="-"/>
            </a:pPr>
            <a:r>
              <a:rPr lang="en"/>
              <a:t>scoop:</a:t>
            </a:r>
            <a:endParaRPr/>
          </a:p>
          <a:p>
            <a:pPr indent="-298450" lvl="1" marL="914400" rtl="0" algn="l">
              <a:spcBef>
                <a:spcPts val="0"/>
              </a:spcBef>
              <a:spcAft>
                <a:spcPts val="0"/>
              </a:spcAft>
              <a:buSzPts val="1100"/>
              <a:buChar char="-"/>
            </a:pPr>
            <a:r>
              <a:rPr lang="en"/>
              <a:t>elliptical instead of </a:t>
            </a:r>
            <a:r>
              <a:rPr lang="en"/>
              <a:t>circular</a:t>
            </a:r>
            <a:r>
              <a:rPr lang="en"/>
              <a:t> path</a:t>
            </a:r>
            <a:endParaRPr/>
          </a:p>
          <a:p>
            <a:pPr indent="-298450" lvl="1" marL="914400" rtl="0" algn="l">
              <a:spcBef>
                <a:spcPts val="0"/>
              </a:spcBef>
              <a:spcAft>
                <a:spcPts val="0"/>
              </a:spcAft>
              <a:buSzPts val="1100"/>
              <a:buChar char="-"/>
            </a:pPr>
            <a:r>
              <a:rPr lang="en"/>
              <a:t>ellipse had better balance of deep scoop but also having time to turn the scoop up at the end</a:t>
            </a:r>
            <a:endParaRPr/>
          </a:p>
          <a:p>
            <a:pPr indent="-298450" lvl="0" marL="457200" rtl="0" algn="l">
              <a:spcBef>
                <a:spcPts val="0"/>
              </a:spcBef>
              <a:spcAft>
                <a:spcPts val="0"/>
              </a:spcAft>
              <a:buSzPts val="1100"/>
              <a:buChar char="-"/>
            </a:pPr>
            <a:r>
              <a:rPr lang="en"/>
              <a:t>after scoop, intermediate frame to keep the scoop upright</a:t>
            </a:r>
            <a:endParaRPr/>
          </a:p>
          <a:p>
            <a:pPr indent="-298450" lvl="0" marL="457200" rtl="0" algn="l">
              <a:spcBef>
                <a:spcPts val="0"/>
              </a:spcBef>
              <a:spcAft>
                <a:spcPts val="0"/>
              </a:spcAft>
              <a:buSzPts val="1100"/>
              <a:buChar char="-"/>
            </a:pPr>
            <a:r>
              <a:rPr lang="en"/>
              <a:t>pour</a:t>
            </a:r>
            <a:endParaRPr/>
          </a:p>
          <a:p>
            <a:pPr indent="-298450" lvl="1" marL="914400" rtl="0" algn="l">
              <a:spcBef>
                <a:spcPts val="0"/>
              </a:spcBef>
              <a:spcAft>
                <a:spcPts val="0"/>
              </a:spcAft>
              <a:buSzPts val="1100"/>
              <a:buChar char="-"/>
            </a:pPr>
            <a:r>
              <a:rPr lang="en"/>
              <a:t>not constrained like scoop was, circular was fine</a:t>
            </a:r>
            <a:endParaRPr/>
          </a:p>
          <a:p>
            <a:pPr indent="-298450" lvl="0" marL="457200" rtl="0" algn="l">
              <a:spcBef>
                <a:spcPts val="0"/>
              </a:spcBef>
              <a:spcAft>
                <a:spcPts val="0"/>
              </a:spcAft>
              <a:buSzPts val="1100"/>
              <a:buChar char="-"/>
            </a:pPr>
            <a:r>
              <a:rPr lang="en"/>
              <a:t>key things to make it work:</a:t>
            </a:r>
            <a:endParaRPr sz="1800">
              <a:solidFill>
                <a:srgbClr val="666666"/>
              </a:solidFill>
              <a:latin typeface="Proxima Nova"/>
              <a:ea typeface="Proxima Nova"/>
              <a:cs typeface="Proxima Nova"/>
              <a:sym typeface="Proxima Nova"/>
            </a:endParaRPr>
          </a:p>
          <a:p>
            <a:pPr indent="-317500" lvl="2" marL="1371600" rtl="0" algn="l">
              <a:lnSpc>
                <a:spcPct val="115000"/>
              </a:lnSpc>
              <a:spcBef>
                <a:spcPts val="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scoop in controller plant</a:t>
            </a:r>
            <a:endParaRPr sz="1400">
              <a:solidFill>
                <a:srgbClr val="666666"/>
              </a:solidFill>
              <a:latin typeface="Proxima Nova"/>
              <a:ea typeface="Proxima Nova"/>
              <a:cs typeface="Proxima Nova"/>
              <a:sym typeface="Proxima Nova"/>
            </a:endParaRPr>
          </a:p>
          <a:p>
            <a:pPr indent="-317500" lvl="2" marL="1371600" rtl="0" algn="l">
              <a:lnSpc>
                <a:spcPct val="115000"/>
              </a:lnSpc>
              <a:spcBef>
                <a:spcPts val="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add “cup” frame to scoop sdf</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73de0f13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73de0f13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73de0f13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73de0f13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73de0f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73de0f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73de0f13a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73de0f13a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73de0f1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73de0f1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73de0f13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73de0f13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is a growing field of robots in kitchen applications, such as with Dexai Robotics’s Alfred (\href{https://www.dexai.com/meet-alfred}{dexai.com/meet-alfred}), which uses trajectory optimization scooping capabilities. The Toyota Research Institute (TRI) has also done work on food preparation, including simulations with hydroelastic modeling of spatulas scooping up carrot-like objects (and other shapes) off a table. Spyce, a Boston-based startup by MIT graduates, operated a restaurant in Boston with a robotic kitchen. They’ve since been acquired by sweetgreen.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the best of our knowledge, there is no existing academic publication on scooping with a concave tool by robots. The closest we could find was \href{https://ieeexplore.ieee.org/document/9470942}{Scooping Manipulation Via Motion Control With a Two-Fingered Gripper and Its Application to Bin Picking}, a paper published July 2021 \cite{scoopy_paper} which examined the act of scooping a small flat object (such as a coin) off a table with a thin flat spatula.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 were told by Russ Tedrake that some prior approaches to scooping involved pre-computing appropriate trajectories for different bin states (such as empty, half-full, full) then using perception to determine which trajectory to select. This was the direction that we hoped to bring our project, though we did not get far enough for the perception selection process.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73de0f13a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73de0f13a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73de0f13a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73de0f13a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hann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Since our project requires importing a scooper object, we were surprised by the difficulty of setting up the \texttt{package.xml} and other boilerplate necessary to import it into the simulation. It ended up being simple to put in, but we couldn't figure it out on our own before asking for help.</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updating to use the SAP contact solver, which is faster than the default meshcat contact solver, we found that increasing the number of objects getting scooped slowed down the simulation significantly, such that it could take nearly 10 minutes with 50 spheres to simulate just one or two scoops. This became a pretty strong constraint for how we thought about the granularity of poses in a single trajectory--too few poses, and the arm would not be able to fully execute a scoop; too many poses, and the simulation would take unreasonably long</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73de0f13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73de0f13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FIONA</a:t>
            </a:r>
            <a:endParaRPr/>
          </a:p>
          <a:p>
            <a:pPr indent="-298450" lvl="0" marL="457200" rtl="0" algn="l">
              <a:spcBef>
                <a:spcPts val="0"/>
              </a:spcBef>
              <a:spcAft>
                <a:spcPts val="0"/>
              </a:spcAft>
              <a:buSzPts val="1100"/>
              <a:buChar char="-"/>
            </a:pPr>
            <a:r>
              <a:rPr lang="en"/>
              <a:t>adapted robot painter notebook</a:t>
            </a:r>
            <a:endParaRPr/>
          </a:p>
          <a:p>
            <a:pPr indent="-298450" lvl="0" marL="457200" rtl="0" algn="l">
              <a:spcBef>
                <a:spcPts val="0"/>
              </a:spcBef>
              <a:spcAft>
                <a:spcPts val="0"/>
              </a:spcAft>
              <a:buSzPts val="1100"/>
              <a:buChar char="-"/>
            </a:pPr>
            <a:r>
              <a:rPr lang="en"/>
              <a:t>use simple geometry to plan trajectories</a:t>
            </a:r>
            <a:endParaRPr/>
          </a:p>
          <a:p>
            <a:pPr indent="-298450" lvl="0" marL="457200" rtl="0" algn="l">
              <a:spcBef>
                <a:spcPts val="0"/>
              </a:spcBef>
              <a:spcAft>
                <a:spcPts val="0"/>
              </a:spcAft>
              <a:buSzPts val="1100"/>
              <a:buChar char="-"/>
            </a:pPr>
            <a:r>
              <a:rPr lang="en"/>
              <a:t>scoop:</a:t>
            </a:r>
            <a:endParaRPr/>
          </a:p>
          <a:p>
            <a:pPr indent="-298450" lvl="1" marL="914400" rtl="0" algn="l">
              <a:spcBef>
                <a:spcPts val="0"/>
              </a:spcBef>
              <a:spcAft>
                <a:spcPts val="0"/>
              </a:spcAft>
              <a:buSzPts val="1100"/>
              <a:buChar char="-"/>
            </a:pPr>
            <a:r>
              <a:rPr lang="en"/>
              <a:t>started with circle, but hard to balance getting deep in the bin and being able to turn the scoop upright at the end</a:t>
            </a:r>
            <a:endParaRPr/>
          </a:p>
          <a:p>
            <a:pPr indent="-298450" lvl="1" marL="914400" rtl="0" algn="l">
              <a:spcBef>
                <a:spcPts val="0"/>
              </a:spcBef>
              <a:spcAft>
                <a:spcPts val="0"/>
              </a:spcAft>
              <a:buSzPts val="1100"/>
              <a:buChar char="-"/>
            </a:pPr>
            <a:r>
              <a:rPr lang="en"/>
              <a:t>ellipse helped wit this balance</a:t>
            </a:r>
            <a:endParaRPr/>
          </a:p>
          <a:p>
            <a:pPr indent="-298450" lvl="0" marL="457200" rtl="0" algn="l">
              <a:spcBef>
                <a:spcPts val="0"/>
              </a:spcBef>
              <a:spcAft>
                <a:spcPts val="0"/>
              </a:spcAft>
              <a:buSzPts val="1100"/>
              <a:buChar char="-"/>
            </a:pPr>
            <a:r>
              <a:rPr lang="en"/>
              <a:t>pour</a:t>
            </a:r>
            <a:endParaRPr/>
          </a:p>
          <a:p>
            <a:pPr indent="-298450" lvl="1" marL="914400" rtl="0" algn="l">
              <a:spcBef>
                <a:spcPts val="0"/>
              </a:spcBef>
              <a:spcAft>
                <a:spcPts val="0"/>
              </a:spcAft>
              <a:buSzPts val="1100"/>
              <a:buChar char="-"/>
            </a:pPr>
            <a:r>
              <a:rPr lang="en"/>
              <a:t>less constrained since starting above the bin, so circular was sufficient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73de0f13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73de0f13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73de0f13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73de0f13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73de0f13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73de0f13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components to using the teleop record for future automatic playback are in cleaning up the teleop path, reading the files they're stored in, and actually moving the iiwa arm based on the information read. A single trajectory file will usually hold an ordered list of desired poses for the iiwa. Often there are more than a few unnecessary movements in a single file, and so (barring more robust write conditions) some manual cleaning is desired to create smoother trajectories. In addition, deleting and adjusting poses can help with resolving issues from the iiwa getting “stuck” or having joints that are fully extended. The files are parsed to create paths based on movements between poses, rather than the positions themselves. The iiwa can then be directed to execute these movements, whether it is just once or on loop.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fayznLIqwy7DN0_TyNGhZIb-F_0GYzB5/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www.youtube.com/watch?v=umzFoN3iSbc" TargetMode="External"/><Relationship Id="rId6"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r8K9KjdOGZA" TargetMode="External"/><Relationship Id="rId4" Type="http://schemas.openxmlformats.org/officeDocument/2006/relationships/image" Target="../media/image2.jp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Scooping</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Martin Chan, Fiona Gillespie, Hannah Kim</a:t>
            </a:r>
            <a:endParaRPr/>
          </a:p>
        </p:txBody>
      </p:sp>
      <p:sp>
        <p:nvSpPr>
          <p:cNvPr id="58" name="Google Shape;58;p13"/>
          <p:cNvSpPr txBox="1"/>
          <p:nvPr/>
        </p:nvSpPr>
        <p:spPr>
          <a:xfrm>
            <a:off x="142125" y="4557200"/>
            <a:ext cx="60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Proxima Nova"/>
                <a:ea typeface="Proxima Nova"/>
                <a:cs typeface="Proxima Nova"/>
                <a:sym typeface="Proxima Nova"/>
              </a:rPr>
              <a:t>Final Presentation for 6.4210 Fall 2022: Robotic Manipulation</a:t>
            </a:r>
            <a:endParaRPr i="1">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title="scoop_demo_1.mp4">
            <a:hlinkClick r:id="rId3"/>
          </p:cNvPr>
          <p:cNvPicPr preferRelativeResize="0"/>
          <p:nvPr/>
        </p:nvPicPr>
        <p:blipFill>
          <a:blip r:embed="rId4">
            <a:alphaModFix/>
          </a:blip>
          <a:stretch>
            <a:fillRect/>
          </a:stretch>
        </p:blipFill>
        <p:spPr>
          <a:xfrm>
            <a:off x="1978575" y="1135475"/>
            <a:ext cx="5186850" cy="3890125"/>
          </a:xfrm>
          <a:prstGeom prst="rect">
            <a:avLst/>
          </a:prstGeom>
          <a:noFill/>
          <a:ln>
            <a:noFill/>
          </a:ln>
        </p:spPr>
      </p:pic>
      <p:sp>
        <p:nvSpPr>
          <p:cNvPr id="123" name="Google Shape;123;p23"/>
          <p:cNvSpPr txBox="1"/>
          <p:nvPr>
            <p:ph type="title"/>
          </p:nvPr>
        </p:nvSpPr>
        <p:spPr>
          <a:xfrm>
            <a:off x="311700" y="16175"/>
            <a:ext cx="8520600" cy="1119300"/>
          </a:xfrm>
          <a:prstGeom prst="rect">
            <a:avLst/>
          </a:prstGeom>
          <a:solidFill>
            <a:schemeClr val="lt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t>Full Scoop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Hurdles and Helps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Encapsulation and Helper Functions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Model Directives</a:t>
            </a:r>
            <a:endParaRPr sz="2100"/>
          </a:p>
          <a:p>
            <a:pPr indent="-361950" lvl="0" marL="457200" rtl="0" algn="l">
              <a:spcBef>
                <a:spcPts val="0"/>
              </a:spcBef>
              <a:spcAft>
                <a:spcPts val="0"/>
              </a:spcAft>
              <a:buSzPts val="2100"/>
              <a:buFont typeface="Courier New"/>
              <a:buChar char="●"/>
            </a:pPr>
            <a:r>
              <a:rPr lang="en" sz="2100">
                <a:latin typeface="Courier New"/>
                <a:ea typeface="Courier New"/>
                <a:cs typeface="Courier New"/>
                <a:sym typeface="Courier New"/>
              </a:rPr>
              <a:t>SlidersMemory</a:t>
            </a:r>
            <a:endParaRPr sz="21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Scoop environment changes</a:t>
            </a:r>
            <a:endParaRPr/>
          </a:p>
          <a:p>
            <a:pPr indent="-342900" lvl="0" marL="457200" rtl="0" algn="l">
              <a:spcBef>
                <a:spcPts val="0"/>
              </a:spcBef>
              <a:spcAft>
                <a:spcPts val="0"/>
              </a:spcAft>
              <a:buSzPts val="1800"/>
              <a:buChar char="●"/>
            </a:pPr>
            <a:r>
              <a:rPr lang="en"/>
              <a:t>Automatic trajectory selection through perception</a:t>
            </a:r>
            <a:endParaRPr/>
          </a:p>
          <a:p>
            <a:pPr indent="-342900" lvl="0" marL="457200" rtl="0" algn="l">
              <a:spcBef>
                <a:spcPts val="0"/>
              </a:spcBef>
              <a:spcAft>
                <a:spcPts val="0"/>
              </a:spcAft>
              <a:buSzPts val="1800"/>
              <a:buChar char="●"/>
            </a:pPr>
            <a:r>
              <a:rPr lang="en"/>
              <a:t>Trajectory optimization</a:t>
            </a:r>
            <a:endParaRPr/>
          </a:p>
          <a:p>
            <a:pPr indent="-317500" lvl="1" marL="914400" rtl="0" algn="l">
              <a:spcBef>
                <a:spcPts val="0"/>
              </a:spcBef>
              <a:spcAft>
                <a:spcPts val="0"/>
              </a:spcAft>
              <a:buSzPts val="1400"/>
              <a:buChar char="○"/>
            </a:pPr>
            <a:r>
              <a:rPr lang="en"/>
              <a:t>Might involve using a state machine/behavior tree</a:t>
            </a:r>
            <a:endParaRPr/>
          </a:p>
          <a:p>
            <a:pPr indent="-342900" lvl="0" marL="457200" rtl="0" algn="l">
              <a:spcBef>
                <a:spcPts val="0"/>
              </a:spcBef>
              <a:spcAft>
                <a:spcPts val="0"/>
              </a:spcAft>
              <a:buSzPts val="1800"/>
              <a:buChar char="●"/>
            </a:pPr>
            <a:r>
              <a:rPr lang="en"/>
              <a:t>Cost function for scoops</a:t>
            </a:r>
            <a:endParaRPr/>
          </a:p>
          <a:p>
            <a:pPr indent="-317500" lvl="1" marL="914400" rtl="0" algn="l">
              <a:spcBef>
                <a:spcPts val="0"/>
              </a:spcBef>
              <a:spcAft>
                <a:spcPts val="0"/>
              </a:spcAft>
              <a:buSzPts val="1400"/>
              <a:buChar char="○"/>
            </a:pPr>
            <a:r>
              <a:rPr lang="en"/>
              <a:t>we often lost spheres</a:t>
            </a:r>
            <a:endParaRPr/>
          </a:p>
          <a:p>
            <a:pPr indent="-317500" lvl="1" marL="914400" rtl="0" algn="l">
              <a:spcBef>
                <a:spcPts val="0"/>
              </a:spcBef>
              <a:spcAft>
                <a:spcPts val="0"/>
              </a:spcAft>
              <a:buSzPts val="1400"/>
              <a:buChar char="○"/>
            </a:pPr>
            <a:r>
              <a:rPr lang="en"/>
              <a:t>scooping until a certain </a:t>
            </a:r>
            <a:r>
              <a:rPr lang="en"/>
              <a:t>quantity</a:t>
            </a:r>
            <a:r>
              <a:rPr lang="en"/>
              <a:t> is scooped</a:t>
            </a:r>
            <a:endParaRPr/>
          </a:p>
          <a:p>
            <a:pPr indent="-342900" lvl="0" marL="457200" rtl="0" algn="l">
              <a:spcBef>
                <a:spcPts val="0"/>
              </a:spcBef>
              <a:spcAft>
                <a:spcPts val="0"/>
              </a:spcAft>
              <a:buSzPts val="1800"/>
              <a:buChar char="●"/>
            </a:pPr>
            <a:r>
              <a:rPr lang="en"/>
              <a:t>Improving simulation speed?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Existing Work</a:t>
            </a:r>
            <a:endParaRPr/>
          </a:p>
          <a:p>
            <a:pPr indent="-342900" lvl="0" marL="457200" rtl="0" algn="l">
              <a:spcBef>
                <a:spcPts val="0"/>
              </a:spcBef>
              <a:spcAft>
                <a:spcPts val="0"/>
              </a:spcAft>
              <a:buSzPts val="1800"/>
              <a:buChar char="●"/>
            </a:pPr>
            <a:r>
              <a:rPr lang="en"/>
              <a:t>Approach</a:t>
            </a:r>
            <a:endParaRPr/>
          </a:p>
          <a:p>
            <a:pPr indent="-317500" lvl="1" marL="914400" rtl="0" algn="l">
              <a:spcBef>
                <a:spcPts val="0"/>
              </a:spcBef>
              <a:spcAft>
                <a:spcPts val="0"/>
              </a:spcAft>
              <a:buSzPts val="1400"/>
              <a:buChar char="○"/>
            </a:pPr>
            <a:r>
              <a:rPr lang="en"/>
              <a:t>Geometric scooping</a:t>
            </a:r>
            <a:endParaRPr/>
          </a:p>
          <a:p>
            <a:pPr indent="-317500" lvl="1" marL="914400" rtl="0" algn="l">
              <a:spcBef>
                <a:spcPts val="0"/>
              </a:spcBef>
              <a:spcAft>
                <a:spcPts val="0"/>
              </a:spcAft>
              <a:buSzPts val="1400"/>
              <a:buChar char="○"/>
            </a:pPr>
            <a:r>
              <a:rPr lang="en"/>
              <a:t>Teleop record and playback</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Hurdles and Helps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Work</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Trajectory optimization scooping (Dexai) from lecture</a:t>
            </a:r>
            <a:endParaRPr/>
          </a:p>
          <a:p>
            <a:pPr indent="-342900" lvl="0" marL="457200" rtl="0" algn="l">
              <a:spcBef>
                <a:spcPts val="0"/>
              </a:spcBef>
              <a:spcAft>
                <a:spcPts val="0"/>
              </a:spcAft>
              <a:buSzPts val="1800"/>
              <a:buChar char="●"/>
            </a:pPr>
            <a:r>
              <a:rPr lang="en"/>
              <a:t>Little academic work in scooping</a:t>
            </a:r>
            <a:endParaRPr/>
          </a:p>
          <a:p>
            <a:pPr indent="-342900" lvl="0" marL="457200" rtl="0" algn="l">
              <a:spcBef>
                <a:spcPts val="0"/>
              </a:spcBef>
              <a:spcAft>
                <a:spcPts val="0"/>
              </a:spcAft>
              <a:buSzPts val="1800"/>
              <a:buChar char="●"/>
            </a:pPr>
            <a:r>
              <a:rPr lang="en"/>
              <a:t>Precompute then Choose 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Approach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555600"/>
            <a:ext cx="2949000" cy="579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Scooping Environment</a:t>
            </a:r>
            <a:endParaRPr/>
          </a:p>
        </p:txBody>
      </p:sp>
      <p:pic>
        <p:nvPicPr>
          <p:cNvPr id="81" name="Google Shape;81;p17"/>
          <p:cNvPicPr preferRelativeResize="0"/>
          <p:nvPr/>
        </p:nvPicPr>
        <p:blipFill>
          <a:blip r:embed="rId3">
            <a:alphaModFix/>
          </a:blip>
          <a:stretch>
            <a:fillRect/>
          </a:stretch>
        </p:blipFill>
        <p:spPr>
          <a:xfrm>
            <a:off x="3890376" y="498563"/>
            <a:ext cx="4886750" cy="4337924"/>
          </a:xfrm>
          <a:prstGeom prst="rect">
            <a:avLst/>
          </a:prstGeom>
          <a:noFill/>
          <a:ln>
            <a:noFill/>
          </a:ln>
        </p:spPr>
      </p:pic>
      <p:sp>
        <p:nvSpPr>
          <p:cNvPr id="82" name="Google Shape;82;p17"/>
          <p:cNvSpPr txBox="1"/>
          <p:nvPr>
            <p:ph idx="1" type="body"/>
          </p:nvPr>
        </p:nvSpPr>
        <p:spPr>
          <a:xfrm>
            <a:off x="311700" y="1389600"/>
            <a:ext cx="3381000" cy="31794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chemeClr val="dk2"/>
              </a:buClr>
              <a:buSzPts val="1600"/>
              <a:buChar char="●"/>
            </a:pPr>
            <a:r>
              <a:rPr lang="en" sz="1600"/>
              <a:t>s</a:t>
            </a:r>
            <a:r>
              <a:rPr lang="en" sz="1600"/>
              <a:t>imilar to bin picking setup</a:t>
            </a:r>
            <a:endParaRPr sz="1600"/>
          </a:p>
          <a:p>
            <a:pPr indent="-330200" lvl="0" marL="457200" rtl="0" algn="l">
              <a:lnSpc>
                <a:spcPct val="100000"/>
              </a:lnSpc>
              <a:spcBef>
                <a:spcPts val="0"/>
              </a:spcBef>
              <a:spcAft>
                <a:spcPts val="0"/>
              </a:spcAft>
              <a:buClr>
                <a:schemeClr val="dk2"/>
              </a:buClr>
              <a:buSzPts val="1600"/>
              <a:buChar char="●"/>
            </a:pPr>
            <a:r>
              <a:rPr lang="en" sz="1600"/>
              <a:t>measuring cup welded to iiwa</a:t>
            </a:r>
            <a:endParaRPr sz="1600"/>
          </a:p>
          <a:p>
            <a:pPr indent="-330200" lvl="0" marL="457200" rtl="0" algn="l">
              <a:lnSpc>
                <a:spcPct val="100000"/>
              </a:lnSpc>
              <a:spcBef>
                <a:spcPts val="0"/>
              </a:spcBef>
              <a:spcAft>
                <a:spcPts val="0"/>
              </a:spcAft>
              <a:buClr>
                <a:schemeClr val="dk2"/>
              </a:buClr>
              <a:buSzPts val="1600"/>
              <a:buChar char="●"/>
            </a:pPr>
            <a:r>
              <a:rPr lang="en" sz="1600"/>
              <a:t>spheres &gt; bricks for simpler collision geometry</a:t>
            </a:r>
            <a:endParaRPr sz="1600"/>
          </a:p>
          <a:p>
            <a:pPr indent="-330200" lvl="0" marL="457200" rtl="0" algn="l">
              <a:lnSpc>
                <a:spcPct val="100000"/>
              </a:lnSpc>
              <a:spcBef>
                <a:spcPts val="0"/>
              </a:spcBef>
              <a:spcAft>
                <a:spcPts val="0"/>
              </a:spcAft>
              <a:buClr>
                <a:schemeClr val="dk2"/>
              </a:buClr>
              <a:buSzPts val="1600"/>
              <a:buChar char="●"/>
            </a:pPr>
            <a:r>
              <a:rPr lang="en" sz="1600"/>
              <a:t>key issue: </a:t>
            </a:r>
            <a:endParaRPr sz="1600"/>
          </a:p>
          <a:p>
            <a:pPr indent="-330200" lvl="1" marL="914400" rtl="0" algn="l">
              <a:lnSpc>
                <a:spcPct val="100000"/>
              </a:lnSpc>
              <a:spcBef>
                <a:spcPts val="0"/>
              </a:spcBef>
              <a:spcAft>
                <a:spcPts val="0"/>
              </a:spcAft>
              <a:buClr>
                <a:schemeClr val="dk2"/>
              </a:buClr>
              <a:buSzPts val="1600"/>
              <a:buChar char="○"/>
            </a:pPr>
            <a:r>
              <a:rPr lang="en" sz="1600"/>
              <a:t>simulation speed O(n</a:t>
            </a:r>
            <a:r>
              <a:rPr baseline="30000" lang="en" sz="1600"/>
              <a:t>2</a:t>
            </a:r>
            <a:r>
              <a:rPr lang="en" sz="1600"/>
              <a: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98400"/>
            <a:ext cx="6690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Geometric Scooping</a:t>
            </a:r>
            <a:endParaRPr sz="3500"/>
          </a:p>
        </p:txBody>
      </p:sp>
      <p:pic>
        <p:nvPicPr>
          <p:cNvPr id="88" name="Google Shape;88;p18"/>
          <p:cNvPicPr preferRelativeResize="0"/>
          <p:nvPr/>
        </p:nvPicPr>
        <p:blipFill rotWithShape="1">
          <a:blip r:embed="rId3">
            <a:alphaModFix/>
          </a:blip>
          <a:srcRect b="6124" l="0" r="0" t="8105"/>
          <a:stretch/>
        </p:blipFill>
        <p:spPr>
          <a:xfrm>
            <a:off x="1640475" y="1299700"/>
            <a:ext cx="5863049" cy="3277326"/>
          </a:xfrm>
          <a:prstGeom prst="rect">
            <a:avLst/>
          </a:prstGeom>
          <a:noFill/>
          <a:ln>
            <a:noFill/>
          </a:ln>
        </p:spPr>
      </p:pic>
      <p:sp>
        <p:nvSpPr>
          <p:cNvPr id="89" name="Google Shape;89;p18"/>
          <p:cNvSpPr/>
          <p:nvPr/>
        </p:nvSpPr>
        <p:spPr>
          <a:xfrm>
            <a:off x="6512325" y="1071100"/>
            <a:ext cx="2253900" cy="1189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Scoop:</a:t>
            </a:r>
            <a:r>
              <a:rPr lang="en" sz="1700"/>
              <a:t> </a:t>
            </a:r>
            <a:endParaRPr sz="1700"/>
          </a:p>
          <a:p>
            <a:pPr indent="457200" lvl="0" marL="0" rtl="0" algn="l">
              <a:spcBef>
                <a:spcPts val="0"/>
              </a:spcBef>
              <a:spcAft>
                <a:spcPts val="0"/>
              </a:spcAft>
              <a:buNone/>
            </a:pPr>
            <a:r>
              <a:rPr lang="en" sz="1700"/>
              <a:t>bin constraint</a:t>
            </a:r>
            <a:endParaRPr sz="1700"/>
          </a:p>
          <a:p>
            <a:pPr indent="457200" lvl="0" marL="0" rtl="0" algn="l">
              <a:spcBef>
                <a:spcPts val="0"/>
              </a:spcBef>
              <a:spcAft>
                <a:spcPts val="0"/>
              </a:spcAft>
              <a:buNone/>
            </a:pPr>
            <a:r>
              <a:rPr lang="en" sz="1700"/>
              <a:t>elliptical path</a:t>
            </a:r>
            <a:endParaRPr sz="1700"/>
          </a:p>
        </p:txBody>
      </p:sp>
      <p:sp>
        <p:nvSpPr>
          <p:cNvPr id="90" name="Google Shape;90;p18"/>
          <p:cNvSpPr/>
          <p:nvPr/>
        </p:nvSpPr>
        <p:spPr>
          <a:xfrm>
            <a:off x="380375" y="3616425"/>
            <a:ext cx="2389200" cy="1189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Pour</a:t>
            </a:r>
            <a:r>
              <a:rPr b="1" lang="en" sz="1700"/>
              <a:t>:</a:t>
            </a:r>
            <a:r>
              <a:rPr lang="en" sz="1700"/>
              <a:t> </a:t>
            </a:r>
            <a:endParaRPr sz="1700"/>
          </a:p>
          <a:p>
            <a:pPr indent="457200" lvl="0" marL="0" rtl="0" algn="l">
              <a:spcBef>
                <a:spcPts val="0"/>
              </a:spcBef>
              <a:spcAft>
                <a:spcPts val="0"/>
              </a:spcAft>
              <a:buNone/>
            </a:pPr>
            <a:r>
              <a:rPr lang="en" sz="1700"/>
              <a:t>less constrained</a:t>
            </a:r>
            <a:endParaRPr sz="1700"/>
          </a:p>
          <a:p>
            <a:pPr indent="457200" lvl="0" marL="0" rtl="0" algn="l">
              <a:spcBef>
                <a:spcPts val="0"/>
              </a:spcBef>
              <a:spcAft>
                <a:spcPts val="0"/>
              </a:spcAft>
              <a:buNone/>
            </a:pPr>
            <a:r>
              <a:rPr lang="en" sz="1700"/>
              <a:t>circular path</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Teleop Record</a:t>
            </a:r>
            <a:endParaRPr sz="3500"/>
          </a:p>
        </p:txBody>
      </p:sp>
      <p:sp>
        <p:nvSpPr>
          <p:cNvPr id="96" name="Google Shape;96;p19"/>
          <p:cNvSpPr txBox="1"/>
          <p:nvPr>
            <p:ph idx="1" type="body"/>
          </p:nvPr>
        </p:nvSpPr>
        <p:spPr>
          <a:xfrm>
            <a:off x="311700" y="1168975"/>
            <a:ext cx="8520600" cy="33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200"/>
              <a:t>Rationale</a:t>
            </a:r>
            <a:r>
              <a:rPr lang="en" sz="2200"/>
              <a:t>: Easy to create trajectories for reuse</a:t>
            </a:r>
            <a:endParaRPr sz="2200"/>
          </a:p>
          <a:p>
            <a:pPr indent="0" lvl="0" marL="0" rtl="0" algn="l">
              <a:spcBef>
                <a:spcPts val="1200"/>
              </a:spcBef>
              <a:spcAft>
                <a:spcPts val="0"/>
              </a:spcAft>
              <a:buNone/>
            </a:pPr>
            <a:r>
              <a:rPr i="1" lang="en" sz="2200"/>
              <a:t>Steps:</a:t>
            </a:r>
            <a:endParaRPr sz="2200"/>
          </a:p>
          <a:p>
            <a:pPr indent="-368300" lvl="0" marL="457200" rtl="0" algn="l">
              <a:spcBef>
                <a:spcPts val="1200"/>
              </a:spcBef>
              <a:spcAft>
                <a:spcPts val="0"/>
              </a:spcAft>
              <a:buSzPts val="2200"/>
              <a:buChar char="●"/>
            </a:pPr>
            <a:r>
              <a:rPr lang="en" sz="2200"/>
              <a:t>Recording</a:t>
            </a:r>
            <a:endParaRPr sz="2200"/>
          </a:p>
          <a:p>
            <a:pPr indent="-368300" lvl="0" marL="457200" rtl="0" algn="l">
              <a:spcBef>
                <a:spcPts val="0"/>
              </a:spcBef>
              <a:spcAft>
                <a:spcPts val="0"/>
              </a:spcAft>
              <a:buSzPts val="2200"/>
              <a:buChar char="●"/>
            </a:pPr>
            <a:r>
              <a:rPr lang="en" sz="2200"/>
              <a:t>Playback</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Teleop Record: </a:t>
            </a:r>
            <a:r>
              <a:rPr i="1" lang="en"/>
              <a:t>Recording</a:t>
            </a:r>
            <a:r>
              <a:rPr lang="en"/>
              <a:t> </a:t>
            </a:r>
            <a:endParaRPr/>
          </a:p>
        </p:txBody>
      </p:sp>
      <p:pic>
        <p:nvPicPr>
          <p:cNvPr id="102" name="Google Shape;102;p20"/>
          <p:cNvPicPr preferRelativeResize="0"/>
          <p:nvPr/>
        </p:nvPicPr>
        <p:blipFill>
          <a:blip r:embed="rId3">
            <a:alphaModFix/>
          </a:blip>
          <a:stretch>
            <a:fillRect/>
          </a:stretch>
        </p:blipFill>
        <p:spPr>
          <a:xfrm>
            <a:off x="5437413" y="2084550"/>
            <a:ext cx="3438525" cy="2419350"/>
          </a:xfrm>
          <a:prstGeom prst="rect">
            <a:avLst/>
          </a:prstGeom>
          <a:noFill/>
          <a:ln>
            <a:noFill/>
          </a:ln>
        </p:spPr>
      </p:pic>
      <p:pic>
        <p:nvPicPr>
          <p:cNvPr id="103" name="Google Shape;103;p20"/>
          <p:cNvPicPr preferRelativeResize="0"/>
          <p:nvPr/>
        </p:nvPicPr>
        <p:blipFill rotWithShape="1">
          <a:blip r:embed="rId4">
            <a:alphaModFix/>
          </a:blip>
          <a:srcRect b="0" l="0" r="0" t="67213"/>
          <a:stretch/>
        </p:blipFill>
        <p:spPr>
          <a:xfrm>
            <a:off x="5437425" y="1017725"/>
            <a:ext cx="2533650" cy="777625"/>
          </a:xfrm>
          <a:prstGeom prst="rect">
            <a:avLst/>
          </a:prstGeom>
          <a:noFill/>
          <a:ln>
            <a:noFill/>
          </a:ln>
        </p:spPr>
      </p:pic>
      <p:pic>
        <p:nvPicPr>
          <p:cNvPr id="104" name="Google Shape;104;p20" title="Teleop Record">
            <a:hlinkClick r:id="rId5"/>
          </p:cNvPr>
          <p:cNvPicPr preferRelativeResize="0"/>
          <p:nvPr/>
        </p:nvPicPr>
        <p:blipFill>
          <a:blip r:embed="rId6">
            <a:alphaModFix/>
          </a:blip>
          <a:stretch>
            <a:fillRect/>
          </a:stretch>
        </p:blipFill>
        <p:spPr>
          <a:xfrm>
            <a:off x="152400" y="1017727"/>
            <a:ext cx="5164289" cy="387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Teleop Record: </a:t>
            </a:r>
            <a:r>
              <a:rPr i="1" lang="en"/>
              <a:t>Playback</a:t>
            </a:r>
            <a:endParaRPr/>
          </a:p>
        </p:txBody>
      </p:sp>
      <p:sp>
        <p:nvSpPr>
          <p:cNvPr id="110" name="Google Shape;110;p21"/>
          <p:cNvSpPr txBox="1"/>
          <p:nvPr>
            <p:ph idx="1" type="body"/>
          </p:nvPr>
        </p:nvSpPr>
        <p:spPr>
          <a:xfrm>
            <a:off x="311700" y="1152475"/>
            <a:ext cx="390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Clean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Read</a:t>
            </a:r>
            <a:endParaRPr/>
          </a:p>
          <a:p>
            <a:pPr indent="-317500" lvl="1" marL="914400" rtl="0" algn="l">
              <a:spcBef>
                <a:spcPts val="0"/>
              </a:spcBef>
              <a:spcAft>
                <a:spcPts val="0"/>
              </a:spcAft>
              <a:buSzPts val="1400"/>
              <a:buChar char="-"/>
            </a:pPr>
            <a:r>
              <a:rPr lang="en"/>
              <a:t>Parsing the file into usable object</a:t>
            </a:r>
            <a:endParaRPr/>
          </a:p>
          <a:p>
            <a:pPr indent="-342900" lvl="0" marL="457200" rtl="0" algn="l">
              <a:spcBef>
                <a:spcPts val="0"/>
              </a:spcBef>
              <a:spcAft>
                <a:spcPts val="0"/>
              </a:spcAft>
              <a:buSzPts val="1800"/>
              <a:buChar char="-"/>
            </a:pPr>
            <a:r>
              <a:rPr lang="en"/>
              <a:t>Play</a:t>
            </a:r>
            <a:endParaRPr/>
          </a:p>
        </p:txBody>
      </p:sp>
      <p:pic>
        <p:nvPicPr>
          <p:cNvPr descr="2 scoops:&#10;1. two balls moved&#10;2. one ball moved" id="111" name="Google Shape;111;p21" title="Scooping Attempt 1">
            <a:hlinkClick r:id="rId3"/>
          </p:cNvPr>
          <p:cNvPicPr preferRelativeResize="0"/>
          <p:nvPr/>
        </p:nvPicPr>
        <p:blipFill>
          <a:blip r:embed="rId4">
            <a:alphaModFix/>
          </a:blip>
          <a:stretch>
            <a:fillRect/>
          </a:stretch>
        </p:blipFill>
        <p:spPr>
          <a:xfrm>
            <a:off x="4213800" y="1017725"/>
            <a:ext cx="4572000" cy="3429000"/>
          </a:xfrm>
          <a:prstGeom prst="rect">
            <a:avLst/>
          </a:prstGeom>
          <a:noFill/>
          <a:ln>
            <a:noFill/>
          </a:ln>
        </p:spPr>
      </p:pic>
      <p:pic>
        <p:nvPicPr>
          <p:cNvPr id="112" name="Google Shape;112;p21"/>
          <p:cNvPicPr preferRelativeResize="0"/>
          <p:nvPr/>
        </p:nvPicPr>
        <p:blipFill>
          <a:blip r:embed="rId5">
            <a:alphaModFix/>
          </a:blip>
          <a:stretch>
            <a:fillRect/>
          </a:stretch>
        </p:blipFill>
        <p:spPr>
          <a:xfrm>
            <a:off x="1100700" y="1579150"/>
            <a:ext cx="1807425" cy="99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A50A0A"/>
      </a:dk1>
      <a:lt1>
        <a:srgbClr val="FFFFFF"/>
      </a:lt1>
      <a:dk2>
        <a:srgbClr val="666666"/>
      </a:dk2>
      <a:lt2>
        <a:srgbClr val="D9D9D9"/>
      </a:lt2>
      <a:accent1>
        <a:srgbClr val="455A64"/>
      </a:accent1>
      <a:accent2>
        <a:srgbClr val="607D8B"/>
      </a:accent2>
      <a:accent3>
        <a:srgbClr val="BE0F0F"/>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