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2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1887200" cy="7772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1069812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94360" y="4690800"/>
            <a:ext cx="1069812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9436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7608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11280" y="23364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828560" y="23364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94360" y="46908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211280" y="46908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828560" y="46908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94360" y="2336400"/>
            <a:ext cx="10698120" cy="450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1069812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94000" y="827640"/>
            <a:ext cx="10698120" cy="601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436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94360" y="2336400"/>
            <a:ext cx="10698120" cy="450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7608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94360" y="4690800"/>
            <a:ext cx="1069812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1069812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94360" y="4690800"/>
            <a:ext cx="1069812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436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7608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11280" y="23364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828560" y="23364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94360" y="46908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211280" y="46908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828560" y="4690800"/>
            <a:ext cx="344448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1069812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94000" y="827640"/>
            <a:ext cx="10698120" cy="601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9436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4507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76080" y="46908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76080" y="2336400"/>
            <a:ext cx="522036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94360" y="4690800"/>
            <a:ext cx="10698120" cy="2149920"/>
          </a:xfrm>
          <a:prstGeom prst="rect">
            <a:avLst/>
          </a:prstGeom>
        </p:spPr>
        <p:txBody>
          <a:bodyPr lIns="0" rIns="0" tIns="0" bIns="0"/>
          <a:p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6200"/>
            <a:ext cx="11887200" cy="778248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909400" y="3410280"/>
            <a:ext cx="6951960" cy="11750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520" spc="-1" strike="noStrike">
                <a:solidFill>
                  <a:srgbClr val="ffffff"/>
                </a:solidFill>
                <a:latin typeface="Source Sans Pro Black"/>
              </a:rPr>
              <a:t>Cliquez pour éditer </a:t>
            </a:r>
            <a:r>
              <a:rPr b="1" lang="en-US" sz="4520" spc="-1" strike="noStrike">
                <a:solidFill>
                  <a:srgbClr val="ffffff"/>
                </a:solidFill>
                <a:latin typeface="Source Sans Pro Black"/>
              </a:rPr>
              <a:t>le format du texte-</a:t>
            </a:r>
            <a:r>
              <a:rPr b="1" lang="en-US" sz="4520" spc="-1" strike="noStrike">
                <a:solidFill>
                  <a:srgbClr val="ffffff"/>
                </a:solidFill>
                <a:latin typeface="Source Sans Pro Black"/>
              </a:rPr>
              <a:t>titre</a:t>
            </a:r>
            <a:endParaRPr b="1" lang="en-US" sz="4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40200" y="7191360"/>
            <a:ext cx="1978200" cy="536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&lt;date/heure&gt;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655880" y="7191360"/>
            <a:ext cx="2386080" cy="536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&lt;pied de page&gt;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9378720" y="7191360"/>
            <a:ext cx="2126520" cy="536040"/>
          </a:xfrm>
          <a:prstGeom prst="rect">
            <a:avLst/>
          </a:prstGeom>
        </p:spPr>
        <p:txBody>
          <a:bodyPr lIns="0" rIns="0" tIns="0" bIns="0"/>
          <a:p>
            <a:pPr algn="r"/>
            <a:fld id="{F16291CD-D1BF-48D8-A212-7BBE3401DD51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&lt;numéro&gt;</a:t>
            </a:fld>
            <a:endParaRPr b="0" lang="en-US" sz="1400" spc="-1" strike="noStrike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94360" y="1818720"/>
            <a:ext cx="10698120" cy="450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90" spc="-1" strike="noStrike">
                <a:latin typeface="Arial"/>
              </a:rPr>
              <a:t>Cliquez pour éditer le format du plan de texte</a:t>
            </a:r>
            <a:endParaRPr b="0" lang="en-US" sz="3290" spc="-1" strike="noStrike">
              <a:latin typeface="Arial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80" spc="-1" strike="noStrike">
                <a:latin typeface="Arial"/>
              </a:rPr>
              <a:t>Second niveau de plan</a:t>
            </a:r>
            <a:endParaRPr b="0" lang="en-US" sz="2880" spc="-1" strike="noStrike">
              <a:latin typeface="Arial"/>
            </a:endParaRPr>
          </a:p>
          <a:p>
            <a:pPr lvl="2" marL="1296000" indent="-288000">
              <a:spcAft>
                <a:spcPts val="8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70" spc="-1" strike="noStrike">
                <a:latin typeface="Arial"/>
              </a:rPr>
              <a:t>Troisième niveau de plan</a:t>
            </a:r>
            <a:endParaRPr b="0" lang="en-US" sz="2470" spc="-1" strike="noStrike">
              <a:latin typeface="Arial"/>
            </a:endParaRPr>
          </a:p>
          <a:p>
            <a:pPr lvl="3" marL="1728000" indent="-216000">
              <a:spcAft>
                <a:spcPts val="57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latin typeface="Arial"/>
              </a:rPr>
              <a:t>Quatrième niveau de plan</a:t>
            </a:r>
            <a:endParaRPr b="0" lang="en-US" sz="2060" spc="-1" strike="noStrike">
              <a:latin typeface="Arial"/>
            </a:endParaRPr>
          </a:p>
          <a:p>
            <a:pPr lvl="4" marL="2160000" indent="-216000">
              <a:spcAft>
                <a:spcPts val="2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latin typeface="Arial"/>
              </a:rPr>
              <a:t>Cinquième niveau de plan</a:t>
            </a:r>
            <a:endParaRPr b="0" lang="en-US" sz="2060" spc="-1" strike="noStrike">
              <a:latin typeface="Arial"/>
            </a:endParaRPr>
          </a:p>
          <a:p>
            <a:pPr lvl="5" marL="2592000" indent="-216000">
              <a:spcAft>
                <a:spcPts val="2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latin typeface="Arial"/>
              </a:rPr>
              <a:t>Sixième niveau de plan</a:t>
            </a:r>
            <a:endParaRPr b="0" lang="en-US" sz="2060" spc="-1" strike="noStrike">
              <a:latin typeface="Arial"/>
            </a:endParaRPr>
          </a:p>
          <a:p>
            <a:pPr lvl="6" marL="3024000" indent="-216000">
              <a:spcAft>
                <a:spcPts val="2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latin typeface="Arial"/>
              </a:rPr>
              <a:t>Septième niveau de plan</a:t>
            </a:r>
            <a:endParaRPr b="0" lang="en-US" sz="20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7280" y="0"/>
            <a:ext cx="11871360" cy="777240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94000" y="827640"/>
            <a:ext cx="10698120" cy="12978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Cliquez pour éditer le format du texte-titre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94360" y="2336400"/>
            <a:ext cx="10698120" cy="450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Cliquez pour éditer le format du plan de texte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50" spc="-1" strike="noStrike">
                <a:solidFill>
                  <a:srgbClr val="000000"/>
                </a:solidFill>
                <a:latin typeface="Impact"/>
              </a:rPr>
              <a:t>Second niveau de plan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2" marL="1296000" indent="-288000">
              <a:spcAft>
                <a:spcPts val="8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50" spc="-1" strike="noStrike">
                <a:solidFill>
                  <a:srgbClr val="000000"/>
                </a:solidFill>
                <a:latin typeface="Impact"/>
              </a:rPr>
              <a:t>Troisième niveau de plan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3" marL="1728000" indent="-216000">
              <a:spcAft>
                <a:spcPts val="57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50" spc="-1" strike="noStrike">
                <a:solidFill>
                  <a:srgbClr val="000000"/>
                </a:solidFill>
                <a:latin typeface="Impact"/>
              </a:rPr>
              <a:t>Quatrième niveau de plan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4" marL="2160000" indent="-216000">
              <a:spcAft>
                <a:spcPts val="2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50" spc="-1" strike="noStrike">
                <a:solidFill>
                  <a:srgbClr val="000000"/>
                </a:solidFill>
                <a:latin typeface="Impact"/>
              </a:rPr>
              <a:t>Cinquième niveau de plan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5" marL="2592000" indent="-216000">
              <a:spcAft>
                <a:spcPts val="2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50" spc="-1" strike="noStrike">
                <a:solidFill>
                  <a:srgbClr val="000000"/>
                </a:solidFill>
                <a:latin typeface="Impact"/>
              </a:rPr>
              <a:t>Sixième niveau de plan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6" marL="3024000" indent="-216000">
              <a:spcAft>
                <a:spcPts val="2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50" spc="-1" strike="noStrike">
                <a:solidFill>
                  <a:srgbClr val="000000"/>
                </a:solidFill>
                <a:latin typeface="Impact"/>
              </a:rPr>
              <a:t>Septième niveau de plan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339840" y="7191360"/>
            <a:ext cx="1978200" cy="536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&lt;date/heure&gt;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655520" y="7191360"/>
            <a:ext cx="2386080" cy="536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&lt;pied de page&gt;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9378360" y="7191360"/>
            <a:ext cx="2126520" cy="536040"/>
          </a:xfrm>
          <a:prstGeom prst="rect">
            <a:avLst/>
          </a:prstGeom>
        </p:spPr>
        <p:txBody>
          <a:bodyPr lIns="0" rIns="0" tIns="0" bIns="0"/>
          <a:p>
            <a:pPr algn="r"/>
            <a:fld id="{1BFF9439-9F05-4345-A8BD-2CB401B93237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&lt;numéro&gt;</a:t>
            </a:fld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flatuicolors.com/" TargetMode="External"/><Relationship Id="rId2" Type="http://schemas.openxmlformats.org/officeDocument/2006/relationships/hyperlink" Target="http://www.defaulticon.com/" TargetMode="External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infohost.nmt.edu/tcc/help/pubs/tkinter/web/index.html" TargetMode="External"/><Relationship Id="rId2" Type="http://schemas.openxmlformats.org/officeDocument/2006/relationships/hyperlink" Target="http://effbot.org/" TargetMode="External"/><Relationship Id="rId3" Type="http://schemas.openxmlformats.org/officeDocument/2006/relationships/hyperlink" Target="http://code.activestate.com/recipes/langs/python/tags/meta:requires=tkinter/" TargetMode="External"/><Relationship Id="rId4" Type="http://schemas.openxmlformats.org/officeDocument/2006/relationships/hyperlink" Target="https://github.com/ActiveState/code/tree/master/recipes/Python" TargetMode="External"/><Relationship Id="rId5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fr.slideshare.net/r1chardj0n3s/tkinter-does-not-suck" TargetMode="External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uxisnotui.com/" TargetMode="External"/><Relationship Id="rId3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framablog.org/2018/10/02/et-si-on-tenait-compte-des-utilisateur&#183;ices-dans-les-projets-libres/" TargetMode="External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21520" y="3334680"/>
            <a:ext cx="5370480" cy="131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FR" sz="3600" spc="-1" strike="noStrike">
                <a:solidFill>
                  <a:srgbClr val="ffffff"/>
                </a:solidFill>
                <a:latin typeface="Source Sans Pro Black"/>
              </a:rPr>
              <a:t>TkInter, toujours de la partie ?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49960" y="4527720"/>
            <a:ext cx="5342040" cy="15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solidFill>
                  <a:srgbClr val="ffffff"/>
                </a:solidFill>
                <a:latin typeface="Source Sans Pro Black"/>
              </a:rPr>
              <a:t>François Girault</a:t>
            </a:r>
            <a:endParaRPr b="1" lang="en-US" sz="2200" spc="-1" strike="noStrike">
              <a:solidFill>
                <a:srgbClr val="ffffff"/>
              </a:solidFill>
              <a:latin typeface="Source Sans Pro Black"/>
            </a:endParaRPr>
          </a:p>
          <a:p>
            <a:endParaRPr b="1" lang="en-US" sz="2200" spc="-1" strike="noStrike">
              <a:solidFill>
                <a:srgbClr val="ffffff"/>
              </a:solidFill>
              <a:latin typeface="Source Sans Pro Black"/>
            </a:endParaRPr>
          </a:p>
          <a:p>
            <a:r>
              <a:rPr b="1" lang="en-US" sz="1500" spc="-1" strike="noStrike">
                <a:solidFill>
                  <a:srgbClr val="ffffff"/>
                </a:solidFill>
                <a:latin typeface="Source Sans Pro Black"/>
              </a:rPr>
              <a:t>PyConFR - 7 </a:t>
            </a:r>
            <a:r>
              <a:rPr b="1" lang="fr-FR" sz="1500" spc="-1" strike="noStrike">
                <a:solidFill>
                  <a:srgbClr val="ffffff"/>
                </a:solidFill>
                <a:latin typeface="Source Sans Pro Black"/>
              </a:rPr>
              <a:t>octobre</a:t>
            </a:r>
            <a:r>
              <a:rPr b="1" lang="en-US" sz="1500" spc="-1" strike="noStrike">
                <a:solidFill>
                  <a:srgbClr val="ffffff"/>
                </a:solidFill>
                <a:latin typeface="Source Sans Pro Black"/>
              </a:rPr>
              <a:t> 2018</a:t>
            </a:r>
            <a:endParaRPr b="1" lang="en-US" sz="15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Design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94000" y="827640"/>
            <a:ext cx="10698120" cy="601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latin typeface="Source Sans Pro Black"/>
              </a:rPr>
              <a:t>Le “bon” design ...</a:t>
            </a:r>
            <a:endParaRPr b="1" lang="en-US" sz="3200" spc="-1" strike="noStrike"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94000" y="687600"/>
            <a:ext cx="10698120" cy="157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Aux origines …</a:t>
            </a:r>
            <a:br/>
            <a:br/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1987 : X11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909240" y="628920"/>
            <a:ext cx="7749360" cy="645768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94000" y="687600"/>
            <a:ext cx="10698120" cy="157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Aux origines …</a:t>
            </a:r>
            <a:br/>
            <a:br/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198X : Motif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800600" y="1143000"/>
            <a:ext cx="6019560" cy="524808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94000" y="687600"/>
            <a:ext cx="10698120" cy="157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Aux origines …</a:t>
            </a:r>
            <a:br/>
            <a:br/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1990 : Tcl/Tk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429000" y="685800"/>
            <a:ext cx="8235360" cy="640080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94000" y="687600"/>
            <a:ext cx="10698120" cy="157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Aux origines …</a:t>
            </a:r>
            <a:br/>
            <a:br/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1993 : CDE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429000" y="1143000"/>
            <a:ext cx="8229240" cy="6171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3280" y="14652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2018 : Flat Design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11201400" cy="629748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Flat Design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Bonus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Fin des repères de guidage skeuomorphiques (conduite du changement)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Simplification des affichages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Mise en valeur des contenus plutôt que des contenants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Malus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Pertes des repères acquis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“</a:t>
            </a: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Découvrabilité” affaiblie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Implémenter le Flat Design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Typographie  : une “belle” police ou couple de police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60" spc="-1" strike="noStrike">
                <a:solidFill>
                  <a:srgbClr val="000000"/>
                </a:solidFill>
                <a:latin typeface="Source Sans Pro Black"/>
              </a:rPr>
              <a:t>Palette de couleurs autorisant des aplats sans agressivité visuelle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850" spc="-1" strike="noStrike">
                <a:solidFill>
                  <a:srgbClr val="000000"/>
                </a:solidFill>
                <a:latin typeface="Source Sans Pro"/>
                <a:hlinkClick r:id="rId1"/>
              </a:rPr>
              <a:t>https://flatuicolors.com/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60" spc="-1" strike="noStrike">
                <a:solidFill>
                  <a:srgbClr val="000000"/>
                </a:solidFill>
                <a:latin typeface="Source Sans Pro Black"/>
              </a:rPr>
              <a:t>Iconographie “sobre”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850" spc="-1" strike="noStrike">
                <a:solidFill>
                  <a:srgbClr val="000000"/>
                </a:solidFill>
                <a:latin typeface="Source Sans Pro"/>
                <a:hlinkClick r:id="rId2"/>
              </a:rPr>
              <a:t>http://www.defaulticon.com/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Themed Tk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Conçu à l’origine pour compléter l’intégration native des applications graphiques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Inclut des widgets manquants à Tk : combo arbre / grille de données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“</a:t>
            </a: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Détournable” pour implémenter le “Flat Design”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Donc prêt pour des interfaces modernes et utilisable :)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Styliser les applications TkInter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Utiliser les widgets </a:t>
            </a:r>
            <a:r>
              <a:rPr b="1" i="1" lang="en-US" sz="2260" spc="-1" strike="noStrike">
                <a:solidFill>
                  <a:srgbClr val="000000"/>
                </a:solidFill>
                <a:latin typeface="Source Sans Pro Black"/>
              </a:rPr>
              <a:t>ttk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Créer un Style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Créer des “classes” pour les widgets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Cas pratique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94000" y="873720"/>
            <a:ext cx="10698120" cy="120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TkInter, toujours de la partie ?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94360" y="2336400"/>
            <a:ext cx="10698120" cy="400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Introduction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Design, UX ...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Aux origines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Et TkInter dans tout ça ?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Etude de cas / retour d’expérience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Documentation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 Black"/>
              </a:rPr>
              <a:t>Tkinter 8.5 reference: a GUI for Python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50" spc="-1" strike="noStrike">
                <a:solidFill>
                  <a:srgbClr val="000000"/>
                </a:solidFill>
                <a:latin typeface="Source Sans Pro"/>
                <a:hlinkClick r:id="rId1"/>
              </a:rPr>
              <a:t>http://infohost.nmt.edu/tcc/help/pubs/tkinter/web/index.html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"/>
              </a:rPr>
              <a:t>EffBot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50" spc="-1" strike="noStrike">
                <a:solidFill>
                  <a:srgbClr val="000000"/>
                </a:solidFill>
                <a:latin typeface="Source Sans Pro"/>
                <a:hlinkClick r:id="rId2"/>
              </a:rPr>
              <a:t>http://effbot.org/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marL="432000" indent="-324000">
              <a:spcAft>
                <a:spcPts val="1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60" spc="-1" strike="noStrike">
                <a:solidFill>
                  <a:srgbClr val="000000"/>
                </a:solidFill>
                <a:latin typeface="Source Sans Pro"/>
              </a:rPr>
              <a:t>ActiveState</a:t>
            </a:r>
            <a:endParaRPr b="1" lang="en-US" sz="2260" spc="-1" strike="noStrike">
              <a:solidFill>
                <a:srgbClr val="000000"/>
              </a:solidFill>
              <a:latin typeface="Source Sans Pro Black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50" spc="-1" strike="noStrike">
                <a:solidFill>
                  <a:srgbClr val="000000"/>
                </a:solidFill>
                <a:latin typeface="Source Sans Pro"/>
                <a:hlinkClick r:id="rId3"/>
              </a:rPr>
              <a:t>http://code.activestate.com/recipes/langs/python/tags/meta:requires=tkinter/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50" spc="-1" strike="noStrike">
                <a:solidFill>
                  <a:srgbClr val="000000"/>
                </a:solidFill>
                <a:latin typeface="Source Sans Pro"/>
                <a:hlinkClick r:id="rId4"/>
              </a:rPr>
              <a:t>https://github.com/ActiveState/code/tree/master/recipes/Python</a:t>
            </a: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  <a:p>
            <a:pPr lvl="1" marL="864000" indent="-324000">
              <a:spcAft>
                <a:spcPts val="116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1" lang="en-US" sz="1850" spc="-1" strike="noStrike">
              <a:solidFill>
                <a:srgbClr val="000000"/>
              </a:solidFill>
              <a:latin typeface="Impact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4000" y="827640"/>
            <a:ext cx="10698120" cy="601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latin typeface="Source Sans Pro Black"/>
              </a:rPr>
              <a:t>That’s All Folks !</a:t>
            </a:r>
            <a:endParaRPr b="1" lang="en-US" sz="3200" spc="-1" strike="noStrike"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Introduction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latin typeface="Source Sans Pro Black"/>
              </a:rPr>
              <a:t>Ego Trip</a:t>
            </a:r>
            <a:endParaRPr b="1" lang="en-US" sz="3200" spc="-1" strike="noStrike"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Introduction : </a:t>
            </a:r>
            <a:r>
              <a:rPr b="1" i="1" lang="en-US" sz="3290" spc="-1" strike="noStrike">
                <a:solidFill>
                  <a:srgbClr val="000000"/>
                </a:solidFill>
                <a:latin typeface="Source Sans Pro Black"/>
              </a:rPr>
              <a:t>sponsor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94360" y="2336400"/>
            <a:ext cx="10698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latin typeface="Source Sans Pro Black"/>
              </a:rPr>
              <a:t>Merci Patron !</a:t>
            </a:r>
            <a:endParaRPr b="1" lang="en-US" sz="3200" spc="-1" strike="noStrike"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881520" y="2757600"/>
            <a:ext cx="4348080" cy="135720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Introduction : TkInter en 2018 ?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94000" y="2057400"/>
            <a:ext cx="10698120" cy="47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latin typeface="Source Sans Pro Black"/>
              </a:rPr>
              <a:t>“</a:t>
            </a:r>
            <a:r>
              <a:rPr b="1" i="1" lang="en-US" sz="3200" spc="-1" strike="noStrike">
                <a:latin typeface="Source Sans Pro Black"/>
              </a:rPr>
              <a:t>C’est vieux !”</a:t>
            </a:r>
            <a:endParaRPr b="1" lang="en-US" sz="3200" spc="-1" strike="noStrike">
              <a:latin typeface="Source Sans Pro Black"/>
            </a:endParaRPr>
          </a:p>
          <a:p>
            <a:pPr algn="ctr"/>
            <a:endParaRPr b="1" lang="en-US" sz="3200" spc="-1" strike="noStrike">
              <a:latin typeface="Source Sans Pro Black"/>
            </a:endParaRPr>
          </a:p>
          <a:p>
            <a:pPr algn="ctr"/>
            <a:r>
              <a:rPr b="1" i="1" lang="en-US" sz="3200" spc="-1" strike="noStrike">
                <a:latin typeface="Source Sans Pro Black"/>
              </a:rPr>
              <a:t>“</a:t>
            </a:r>
            <a:r>
              <a:rPr b="1" i="1" lang="en-US" sz="3200" spc="-1" strike="noStrike">
                <a:latin typeface="Source Sans Pro Black"/>
              </a:rPr>
              <a:t>C’est moche !”</a:t>
            </a:r>
            <a:endParaRPr b="1" lang="en-US" sz="3200" spc="-1" strike="noStrike">
              <a:latin typeface="Source Sans Pro Black"/>
            </a:endParaRPr>
          </a:p>
          <a:p>
            <a:pPr algn="ctr"/>
            <a:endParaRPr b="1" lang="en-US" sz="3200" spc="-1" strike="noStrike">
              <a:latin typeface="Source Sans Pro Black"/>
            </a:endParaRPr>
          </a:p>
          <a:p>
            <a:pPr algn="ctr"/>
            <a:r>
              <a:rPr b="1" i="1" lang="en-US" sz="3200" spc="-1" strike="noStrike">
                <a:latin typeface="Source Sans Pro Black"/>
              </a:rPr>
              <a:t>“</a:t>
            </a:r>
            <a:r>
              <a:rPr b="1" i="1" lang="en-US" sz="3200" spc="-1" strike="noStrike">
                <a:latin typeface="Source Sans Pro Black"/>
              </a:rPr>
              <a:t>Il y a mieux depuis !”</a:t>
            </a:r>
            <a:endParaRPr b="1" lang="en-US" sz="3200" spc="-1" strike="noStrike"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Déjà en 2009 ...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72000" y="466920"/>
            <a:ext cx="6105240" cy="6391080"/>
          </a:xfrm>
          <a:prstGeom prst="rect">
            <a:avLst/>
          </a:prstGeom>
          <a:ln w="21600"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228600" y="7086600"/>
            <a:ext cx="11430000" cy="34632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  <a:hlinkClick r:id="rId2"/>
              </a:rPr>
              <a:t>https://fr.slideshare.net/r1chardj0n3s/tkinter-does-not-suck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UX et Design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94000" y="2057400"/>
            <a:ext cx="10698120" cy="47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latin typeface="Source Sans Pro Black"/>
              </a:rPr>
              <a:t>Crash Course</a:t>
            </a:r>
            <a:endParaRPr b="1" lang="en-US" sz="3200" spc="-1" strike="noStrike"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UX is not UI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572000" y="1143360"/>
            <a:ext cx="5714640" cy="5714640"/>
          </a:xfrm>
          <a:prstGeom prst="rect">
            <a:avLst/>
          </a:prstGeom>
          <a:ln w="21600"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914400" y="2265840"/>
            <a:ext cx="2971800" cy="34632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2"/>
              </a:rPr>
              <a:t>http://www.uxisnotui.com/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14800" y="943200"/>
            <a:ext cx="11143800" cy="5229000"/>
          </a:xfrm>
          <a:prstGeom prst="rect">
            <a:avLst/>
          </a:prstGeom>
          <a:ln w="21600"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457200" y="6400800"/>
            <a:ext cx="11201400" cy="34668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Arial"/>
                <a:hlinkClick r:id="rId2"/>
              </a:rPr>
              <a:t>https://framablog.org/2018/10/02/et-si-on-tenait-compte-des-utilisateur%C2%B7ices-dans-les-projets-libres/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94000" y="827640"/>
            <a:ext cx="1069812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90" spc="-1" strike="noStrike">
                <a:solidFill>
                  <a:srgbClr val="000000"/>
                </a:solidFill>
                <a:latin typeface="Source Sans Pro Black"/>
              </a:rPr>
              <a:t>UX et Libre</a:t>
            </a:r>
            <a:endParaRPr b="1" lang="en-US" sz="329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2018-10-06T07:30:41Z</dcterms:created>
  <dc:creator/>
  <dc:description>Background design by Yun Chao Xu. Template implementation by Xin Li. 
2013/1/9</dc:description>
  <cp:keywords>Apache OpenOffice business</cp:keywords>
  <dc:language>fr-FR</dc:language>
  <cp:lastModifiedBy/>
  <dcterms:modified xsi:type="dcterms:W3CDTF">2018-10-06T12:33:37Z</dcterms:modified>
  <cp:revision>38</cp:revision>
  <dc:subject>Presentation Template Design-7</dc:subject>
  <dc:title>Xinxinli Black Edges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