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5" r:id="rId2"/>
    <p:sldId id="315" r:id="rId3"/>
    <p:sldId id="299" r:id="rId4"/>
    <p:sldId id="328" r:id="rId5"/>
    <p:sldId id="330" r:id="rId6"/>
    <p:sldId id="323" r:id="rId7"/>
    <p:sldId id="331" r:id="rId8"/>
    <p:sldId id="332" r:id="rId9"/>
    <p:sldId id="333" r:id="rId10"/>
    <p:sldId id="329" r:id="rId11"/>
    <p:sldId id="324" r:id="rId12"/>
    <p:sldId id="334" r:id="rId13"/>
    <p:sldId id="336" r:id="rId14"/>
    <p:sldId id="325" r:id="rId15"/>
    <p:sldId id="335" r:id="rId16"/>
    <p:sldId id="326" r:id="rId17"/>
    <p:sldId id="337" r:id="rId18"/>
    <p:sldId id="322" r:id="rId19"/>
  </p:sldIdLst>
  <p:sldSz cx="12192000" cy="6858000"/>
  <p:notesSz cx="6858000" cy="9144000"/>
  <p:embeddedFontLst>
    <p:embeddedFont>
      <p:font typeface="等线" panose="02010600030101010101" pitchFamily="2" charset="-122"/>
      <p:regular r:id="rId21"/>
      <p:bold r:id="rId22"/>
    </p:embeddedFont>
    <p:embeddedFont>
      <p:font typeface="等线 Light" panose="02010600030101010101" pitchFamily="2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  <p:embeddedFont>
      <p:font typeface="Montserrat Light" panose="00000400000000000000" pitchFamily="2" charset="0"/>
      <p:regular r:id="rId26"/>
      <p:italic r:id="rId27"/>
    </p:embeddedFont>
    <p:embeddedFont>
      <p:font typeface="Novecento wide Bold" panose="00000805000000000000" charset="0"/>
      <p:bold r:id="rId28"/>
    </p:embeddedFont>
    <p:embeddedFont>
      <p:font typeface="Sitka Text" pitchFamily="2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6" y="17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A7EA-1AE8-451A-9961-B4FFFAF4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7B5BB-BA7E-4B59-8B8A-A48EBC99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5D62-B3DA-479E-93A5-89838E6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20C1D-EEDA-42F2-86D5-182DB783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7F4A4-66C5-46E9-BF04-17FE1AC2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D284-0E9D-482F-B856-76A2D2B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3467B8-FCFB-46D0-BE09-AFF16AF6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6B98-6C5A-476D-A015-FA681105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7B47-B6EB-4954-BDE1-E528748E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DF827-69B8-4B38-8040-758CF7E4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1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91CF-CC2A-4981-B400-6D4673D5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25815-3811-46B4-ADB4-EC121BBC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E7046-BDD5-4A0C-8A48-0C3DC8A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F5539-6CBA-4B59-BDD4-F58D128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A8429-4810-466B-9CB6-D373CBC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8562-8F23-47E9-99F0-621509E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12AD7-7614-4879-9241-41E9A77D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CAB5F-C7B0-4A19-AEFF-8522F033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CA0-770B-4DC5-ABB8-88AFB3F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67B72-F3AC-4116-BB94-BA310D6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9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2DBAC-0099-415F-8C27-209D8B8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7D949-E75B-4CAC-A020-67E866BF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EED9-DB07-4C3A-ADCF-9C57CA2D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C9124-5FEC-4762-9E8E-9DA9795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F0298-5B47-4F21-8D6D-802EE1B7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EBD4-6315-4C3B-9006-3D1D2AF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0409-B4BB-4801-B450-E9A69A70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A8137-B69A-4248-B9C8-FDA9C2F7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6D9F2-9593-4904-B034-2A3FF62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8D1F4-BDDB-4BF6-BEE5-6BE1CED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8EF2B-BC9E-4668-90EC-DC7CE6F7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1053-5D47-43A4-AB72-FA4E64B5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11B8E-9ED5-43B0-B3AD-7D522C97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E80D5-E95C-4988-8964-8BFD738A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F7E2C-29B0-4356-BEDE-7D6A55F2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5EE5A-F501-4B77-8B69-B9547B817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5207E-1DF9-421E-8A6E-A9885B3D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E2714-D2A7-4199-A979-FAAC2716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46AF1-733B-4A8C-B99E-95F30DC4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5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3520-6A5C-4117-A68E-9F34D18F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183103-C3F4-4197-9840-19EF9AB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027D6-4287-49B1-8FF6-B1E4E09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A8086-B289-424D-9144-B46B6741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96CE17-93FD-470C-852F-C04A5B01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9AC8A-75A5-4308-A4D9-91C6C02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8803-606A-461F-B8A2-45DF36E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0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FE5-958D-4A83-84B3-6C93321A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BA609-A975-4B68-9875-22F34E30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AAAEA-D93D-47C2-A6E8-20166051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9314A-6D26-4E6E-AC89-4B32180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572B2-EEF9-42FD-9D6E-FA6BD4FE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C47CD-BEB8-4BCC-8C4C-D655D735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16CF-E25A-48BF-B14C-D189023D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554132-8B4D-4A6B-98A4-F85AE4883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800C5-AF5A-463B-B70A-7F969A1E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2C16A-0953-48B3-B315-DBDD1646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652F0-EBD0-48B6-B01E-DC9FE833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C5C9B-59CA-47AA-B824-52C454E5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E15E8-94A6-48D0-A24D-0B0CB28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4804-F978-483E-822B-83FCB8D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6681D-E2C3-4C64-AD91-36BDC2BE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B35B2-B2F7-45D0-811E-EA78DE20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AA3CD-6552-417C-A511-789FEB25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0A4E89-2CA5-40CC-A10C-AD48FB848867}"/>
              </a:ext>
            </a:extLst>
          </p:cNvPr>
          <p:cNvSpPr txBox="1"/>
          <p:nvPr/>
        </p:nvSpPr>
        <p:spPr>
          <a:xfrm>
            <a:off x="983847" y="3274139"/>
            <a:ext cx="394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答辩汇报模板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B5F70-DB87-49FC-96BD-F9F2413BD9E7}"/>
              </a:ext>
            </a:extLst>
          </p:cNvPr>
          <p:cNvSpPr txBox="1"/>
          <p:nvPr/>
        </p:nvSpPr>
        <p:spPr>
          <a:xfrm>
            <a:off x="983848" y="5456348"/>
            <a:ext cx="27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汇报人：冯昊铿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FD266-54AE-4A79-BE5F-32A3138FC0B7}"/>
              </a:ext>
            </a:extLst>
          </p:cNvPr>
          <p:cNvSpPr txBox="1"/>
          <p:nvPr/>
        </p:nvSpPr>
        <p:spPr>
          <a:xfrm>
            <a:off x="983847" y="5926209"/>
            <a:ext cx="412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6EBA856-E02C-47F4-972D-8DEBB12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36A6BF-75AA-4F2E-BF9C-2DE2FCEB7583}"/>
              </a:ext>
            </a:extLst>
          </p:cNvPr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CC40C2-D189-4E21-9504-708EDA7EA1F5}"/>
              </a:ext>
            </a:extLst>
          </p:cNvPr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A09ABC21-B719-4B6E-93E1-DDCEE5B3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第三方接口设计思想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79F91C-5FDB-A7C4-624B-B296D6DDD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4" y="1180003"/>
            <a:ext cx="8179474" cy="47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7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81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Aft>
                <a:spcPts val="1200"/>
              </a:spcAft>
            </a:pP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流程：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服务方生成一对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密钥，自己保留私钥，将公钥通过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到互联网给到前端，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lnSpc>
                <a:spcPct val="150000"/>
              </a:lnSpc>
            </a:pP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2.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前端使用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密钥对数据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加密，生成密文</a:t>
            </a:r>
            <a:r>
              <a:rPr lang="en-US" altLang="zh-CN" sz="1800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EncryData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3.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使用得到的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公钥对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密钥加密，生成</a:t>
            </a:r>
            <a:r>
              <a:rPr lang="en-US" altLang="zh-CN" sz="1800" kern="100" dirty="0" err="1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EncryData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4.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将加密后的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AES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秘钥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EncryKey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和加密后的报文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EncryData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通过网络传输给服务器端；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5.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服务端用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RSA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私钥对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EncryKey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（加密的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AES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秘钥）进行解密操作，得到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AesKey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7000"/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6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用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AesKey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解密传入过来的加密报文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EncryData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，得到报文数据（明文）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Data 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，流程结束。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815754" y="1862983"/>
            <a:ext cx="7809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本项目涉及资金信息，并模拟借助第三方平台支付，因此涉及到交易等敏感信息的传输，需保证前端敏感信息的加密安全，本项目使用了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内置的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security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库，使用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AES+RSA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组合实现加密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5084A8-CD3A-8381-44F1-AB6AFFFB624D}"/>
              </a:ext>
            </a:extLst>
          </p:cNvPr>
          <p:cNvSpPr txBox="1"/>
          <p:nvPr/>
        </p:nvSpPr>
        <p:spPr>
          <a:xfrm>
            <a:off x="968457" y="133162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前后端的加密安全</a:t>
            </a:r>
          </a:p>
        </p:txBody>
      </p:sp>
    </p:spTree>
    <p:extLst>
      <p:ext uri="{BB962C8B-B14F-4D97-AF65-F5344CB8AC3E}">
        <p14:creationId xmlns:p14="http://schemas.microsoft.com/office/powerpoint/2010/main" val="313490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815754" y="2210612"/>
            <a:ext cx="7396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9D57A9-F291-4F36-450D-57A34C7A65B3}"/>
              </a:ext>
            </a:extLst>
          </p:cNvPr>
          <p:cNvSpPr txBox="1"/>
          <p:nvPr/>
        </p:nvSpPr>
        <p:spPr>
          <a:xfrm>
            <a:off x="602429" y="1247887"/>
            <a:ext cx="8143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自定义数据库连接池，在</a:t>
            </a:r>
            <a:r>
              <a:rPr lang="en-US" altLang="zh-CN" dirty="0" err="1"/>
              <a:t>BaseServlet</a:t>
            </a:r>
            <a:r>
              <a:rPr lang="zh-CN" altLang="en-US" dirty="0"/>
              <a:t>的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en-US" dirty="0"/>
              <a:t>中初始化，</a:t>
            </a:r>
            <a:r>
              <a:rPr lang="en-US" altLang="zh-CN" dirty="0" err="1"/>
              <a:t>destory</a:t>
            </a:r>
            <a:r>
              <a:rPr lang="zh-CN" altLang="en-US" dirty="0"/>
              <a:t>方法中销毁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自定义封装响应体，封装</a:t>
            </a:r>
            <a:r>
              <a:rPr lang="en-US" altLang="zh-CN" dirty="0"/>
              <a:t>code</a:t>
            </a:r>
            <a:r>
              <a:rPr lang="zh-CN" altLang="en-US" dirty="0"/>
              <a:t>状态码，</a:t>
            </a:r>
            <a:r>
              <a:rPr lang="en-US" altLang="zh-CN" dirty="0"/>
              <a:t>msg</a:t>
            </a:r>
            <a:r>
              <a:rPr lang="zh-CN" altLang="en-US" dirty="0"/>
              <a:t>信息，</a:t>
            </a:r>
            <a:r>
              <a:rPr lang="en-US" altLang="zh-CN" dirty="0"/>
              <a:t>data</a:t>
            </a:r>
            <a:r>
              <a:rPr lang="zh-CN" altLang="en-US" dirty="0"/>
              <a:t>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规范分包，采用</a:t>
            </a:r>
            <a:r>
              <a:rPr lang="en-US" altLang="zh-CN" dirty="0"/>
              <a:t>MVC</a:t>
            </a:r>
            <a:r>
              <a:rPr lang="zh-CN" altLang="en-US" dirty="0"/>
              <a:t>三层设计模式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资金通过第三方平台的转账时开启事务，实现与第三方数据同步更新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使用原生的</a:t>
            </a:r>
            <a:r>
              <a:rPr lang="en-US" altLang="zh-CN" dirty="0"/>
              <a:t>java</a:t>
            </a:r>
            <a:r>
              <a:rPr lang="zh-CN" altLang="en-US" dirty="0"/>
              <a:t>库实现用户头像的上传，并加载到服务器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前后端的分离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对数据库例如用户密码加密保存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使用本地缓存存储消息（未实现）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64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03776" y="1070489"/>
            <a:ext cx="780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A50107-6CCD-98F6-B0AC-3F1A36EFDE3C}"/>
              </a:ext>
            </a:extLst>
          </p:cNvPr>
          <p:cNvSpPr txBox="1"/>
          <p:nvPr/>
        </p:nvSpPr>
        <p:spPr>
          <a:xfrm>
            <a:off x="796198" y="1382020"/>
            <a:ext cx="8025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前后端数据的加密传输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前端使用</a:t>
            </a:r>
            <a:r>
              <a:rPr lang="en-US" altLang="zh-CN" dirty="0"/>
              <a:t>crypto</a:t>
            </a:r>
            <a:r>
              <a:rPr lang="zh-CN" altLang="en-US" dirty="0"/>
              <a:t>库生成</a:t>
            </a:r>
            <a:r>
              <a:rPr lang="en-US" altLang="zh-CN" dirty="0"/>
              <a:t>AES</a:t>
            </a:r>
            <a:r>
              <a:rPr lang="zh-CN" altLang="en-US" dirty="0"/>
              <a:t>密钥，需要指定填充模式和</a:t>
            </a:r>
            <a:r>
              <a:rPr lang="en-US" altLang="zh-CN" dirty="0"/>
              <a:t>iv(</a:t>
            </a:r>
            <a:r>
              <a:rPr lang="zh-CN" altLang="en-US" dirty="0"/>
              <a:t>前提是使用</a:t>
            </a:r>
            <a:r>
              <a:rPr lang="en-US" altLang="zh-CN" dirty="0"/>
              <a:t>CBC</a:t>
            </a:r>
            <a:r>
              <a:rPr lang="zh-CN" altLang="en-US" dirty="0"/>
              <a:t>模式下的填充模式</a:t>
            </a:r>
            <a:r>
              <a:rPr lang="en-US" altLang="zh-CN" dirty="0"/>
              <a:t>)</a:t>
            </a:r>
            <a:r>
              <a:rPr lang="zh-CN" altLang="en-US" dirty="0"/>
              <a:t>，然后加密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前端得到后端经过</a:t>
            </a:r>
            <a:r>
              <a:rPr lang="en-US" altLang="zh-CN" dirty="0"/>
              <a:t>Base64</a:t>
            </a:r>
            <a:r>
              <a:rPr lang="zh-CN" altLang="en-US" dirty="0"/>
              <a:t>转字符串的</a:t>
            </a:r>
            <a:r>
              <a:rPr lang="en-US" altLang="zh-CN" dirty="0"/>
              <a:t>RSA</a:t>
            </a:r>
            <a:r>
              <a:rPr lang="zh-CN" altLang="en-US" dirty="0"/>
              <a:t>公钥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前端用</a:t>
            </a:r>
            <a:r>
              <a:rPr lang="en-US" altLang="zh-CN" dirty="0" err="1"/>
              <a:t>jsencrypt</a:t>
            </a:r>
            <a:r>
              <a:rPr lang="zh-CN" altLang="en-US" dirty="0"/>
              <a:t>库的</a:t>
            </a:r>
            <a:r>
              <a:rPr lang="en-US" altLang="zh-CN" dirty="0"/>
              <a:t>RSA</a:t>
            </a:r>
            <a:r>
              <a:rPr lang="zh-CN" altLang="en-US" dirty="0"/>
              <a:t>加密函数加密</a:t>
            </a:r>
            <a:r>
              <a:rPr lang="en-US" altLang="zh-CN" dirty="0"/>
              <a:t>AES</a:t>
            </a:r>
            <a:r>
              <a:rPr lang="zh-CN" altLang="en-US" dirty="0"/>
              <a:t>密钥，并发送到后台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后台用</a:t>
            </a:r>
            <a:r>
              <a:rPr lang="en-US" altLang="zh-CN" dirty="0"/>
              <a:t>RSA</a:t>
            </a:r>
            <a:r>
              <a:rPr lang="zh-CN" altLang="en-US" dirty="0"/>
              <a:t>私钥解密</a:t>
            </a:r>
            <a:endParaRPr lang="en-US" altLang="zh-CN" dirty="0"/>
          </a:p>
          <a:p>
            <a:r>
              <a:rPr lang="zh-CN" altLang="en-US" dirty="0"/>
              <a:t>   难点在于需要经过一系列转码转字符串，并且不好跟踪调试（都是密文），难以找出在传输过程中的错误操作，难以定位问题</a:t>
            </a:r>
            <a:endParaRPr lang="en-US" altLang="zh-CN" dirty="0"/>
          </a:p>
          <a:p>
            <a:r>
              <a:rPr lang="zh-CN" altLang="en-US" dirty="0"/>
              <a:t>   后台的私秘钥存到</a:t>
            </a:r>
            <a:r>
              <a:rPr lang="en-US" altLang="zh-CN" dirty="0"/>
              <a:t>session</a:t>
            </a:r>
            <a:r>
              <a:rPr lang="zh-CN" altLang="en-US" dirty="0"/>
              <a:t>，对服务器的性能开销可能较大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24044A-6152-6244-EA02-EE04DF142A0C}"/>
              </a:ext>
            </a:extLst>
          </p:cNvPr>
          <p:cNvSpPr txBox="1"/>
          <p:nvPr/>
        </p:nvSpPr>
        <p:spPr>
          <a:xfrm>
            <a:off x="796198" y="4324947"/>
            <a:ext cx="7600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</a:t>
            </a:r>
            <a:r>
              <a:rPr lang="zh-CN" altLang="zh-CN" sz="1800" b="1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涉及前后端的交互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，前端的数据显示必须与后台相关，数据以什么形式、什么的体量传输，这就要求前后端有一个良好的沟通、约定。</a:t>
            </a:r>
            <a:r>
              <a:rPr lang="zh-CN" altLang="en-US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如果只是图方便，非常不利于后期维护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5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59F09A-95E3-44D2-1B83-841DED6503D7}"/>
              </a:ext>
            </a:extLst>
          </p:cNvPr>
          <p:cNvSpPr txBox="1"/>
          <p:nvPr/>
        </p:nvSpPr>
        <p:spPr>
          <a:xfrm>
            <a:off x="1425004" y="509861"/>
            <a:ext cx="33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CB359-22A8-BC3F-7067-97787EE6739E}"/>
              </a:ext>
            </a:extLst>
          </p:cNvPr>
          <p:cNvSpPr txBox="1"/>
          <p:nvPr/>
        </p:nvSpPr>
        <p:spPr>
          <a:xfrm>
            <a:off x="968457" y="1298788"/>
            <a:ext cx="7809783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学到很多东西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提高了编程能力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4D4D4D"/>
                </a:solidFill>
                <a:latin typeface="等线" panose="02010600030101010101" pitchFamily="2" charset="-122"/>
                <a:ea typeface="Arial" panose="020B0604020202020204" pitchFamily="34" charset="0"/>
                <a:cs typeface="Times New Roman" panose="02020603050405020304" pitchFamily="18" charset="0"/>
              </a:rPr>
              <a:t>如何高效率地调试接口</a:t>
            </a: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kern="100" dirty="0">
              <a:solidFill>
                <a:srgbClr val="4D4D4D"/>
              </a:solidFill>
              <a:latin typeface="等线" panose="02010600030101010101" pitchFamily="2" charset="-122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1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581902B6-01BB-4415-B0CE-7125A3AB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A8A364C-FA08-47AA-BD76-0C6E8ED0C094}"/>
              </a:ext>
            </a:extLst>
          </p:cNvPr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/>
              <a:cs typeface="+mn-cs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BFF470B-826F-42F8-BE99-0C03C589C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7646AB-D820-4F65-A736-C7F6C0D343B5}"/>
              </a:ext>
            </a:extLst>
          </p:cNvPr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B348A0-E2B4-4838-9262-54ACCE0FC586}"/>
              </a:ext>
            </a:extLst>
          </p:cNvPr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513884-73F1-4547-88FC-3ECA91399A56}"/>
              </a:ext>
            </a:extLst>
          </p:cNvPr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399000-0D26-4240-B558-FE016C9B219B}"/>
              </a:ext>
            </a:extLst>
          </p:cNvPr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5F8B8C-A732-4A1D-8149-F19C3E21B79C}"/>
              </a:ext>
            </a:extLst>
          </p:cNvPr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FAAE20-D8F0-4F87-AC37-8502B4394D2B}"/>
              </a:ext>
            </a:extLst>
          </p:cNvPr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FC3660-DA7F-4555-96F4-E35E6A6E35DE}"/>
              </a:ext>
            </a:extLst>
          </p:cNvPr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CA345C6-14D6-40CB-9563-332AAEAE8839}"/>
              </a:ext>
            </a:extLst>
          </p:cNvPr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5D8A63-15B0-44CB-A213-510EBC49B2EE}"/>
              </a:ext>
            </a:extLst>
          </p:cNvPr>
          <p:cNvSpPr/>
          <p:nvPr/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040417-6215-474A-8113-CD7BD7D8CB7B}"/>
              </a:ext>
            </a:extLst>
          </p:cNvPr>
          <p:cNvSpPr/>
          <p:nvPr/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4817A2-10E9-4192-B303-2BD883B34F52}"/>
              </a:ext>
            </a:extLst>
          </p:cNvPr>
          <p:cNvSpPr/>
          <p:nvPr/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19B616-CE46-4B64-88A7-A37DE6EA12BC}"/>
              </a:ext>
            </a:extLst>
          </p:cNvPr>
          <p:cNvSpPr/>
          <p:nvPr/>
        </p:nvSpPr>
        <p:spPr>
          <a:xfrm>
            <a:off x="6461416" y="43630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CE6A3C-8AA6-4135-BB3B-FC8E9C518325}"/>
              </a:ext>
            </a:extLst>
          </p:cNvPr>
          <p:cNvGrpSpPr/>
          <p:nvPr/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9A6FFD-69C7-497E-85D7-054768B4E87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7842A79-EBA3-486B-8619-BA194163FDAD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9728AA-342A-4687-935B-84AF07F9531D}"/>
              </a:ext>
            </a:extLst>
          </p:cNvPr>
          <p:cNvGrpSpPr/>
          <p:nvPr/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ADD300-945F-4232-AA2A-3C1E081B9A49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06CFB8-0AA2-42BF-9A99-3A980A5EAC0C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59AB53-71F3-450F-9FBC-E36D24756ECC}"/>
              </a:ext>
            </a:extLst>
          </p:cNvPr>
          <p:cNvGrpSpPr/>
          <p:nvPr/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72664F9-F5E1-4B16-A869-F5B5D3323D98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16C13E9-82BE-4286-82D4-7923B7B55B35}"/>
                </a:ext>
              </a:extLst>
            </p:cNvPr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B679C73-1D02-472F-8905-A22E1608E82B}"/>
              </a:ext>
            </a:extLst>
          </p:cNvPr>
          <p:cNvGrpSpPr/>
          <p:nvPr/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FD56C2D-ADA4-4BB4-805C-DB795548035E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E06559-56DD-4AE7-82C8-0514802061A8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5B43D91-7C26-4E76-9D3D-F60F5B7077A4}"/>
              </a:ext>
            </a:extLst>
          </p:cNvPr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8F7F61-2CD2-4092-86E9-04056A040BEA}"/>
              </a:ext>
            </a:extLst>
          </p:cNvPr>
          <p:cNvSpPr txBox="1"/>
          <p:nvPr/>
        </p:nvSpPr>
        <p:spPr>
          <a:xfrm>
            <a:off x="6021982" y="1057196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09E4ACF-A1E2-4269-952A-425FD811DDB1}"/>
              </a:ext>
            </a:extLst>
          </p:cNvPr>
          <p:cNvSpPr txBox="1"/>
          <p:nvPr/>
        </p:nvSpPr>
        <p:spPr>
          <a:xfrm>
            <a:off x="6608735" y="2071543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8222029-B6C8-494C-8188-05BF70C45A32}"/>
              </a:ext>
            </a:extLst>
          </p:cNvPr>
          <p:cNvSpPr txBox="1"/>
          <p:nvPr/>
        </p:nvSpPr>
        <p:spPr>
          <a:xfrm>
            <a:off x="6710218" y="318801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51F99899-39A8-470D-82EA-6A5DDB62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7A7CAB0-467B-4845-ADDD-6172A0C97C29}"/>
              </a:ext>
            </a:extLst>
          </p:cNvPr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1FF935-C2AC-457B-B9C0-2A44FCCFA601}"/>
              </a:ext>
            </a:extLst>
          </p:cNvPr>
          <p:cNvSpPr/>
          <p:nvPr/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80F2BA-54DB-4929-B992-B4320D029431}"/>
              </a:ext>
            </a:extLst>
          </p:cNvPr>
          <p:cNvGrpSpPr/>
          <p:nvPr/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A3B69B4-189E-4530-AFA1-4032975E46E4}"/>
                </a:ext>
              </a:extLst>
            </p:cNvPr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284B29-F21C-4CC6-BF25-A2CD9569CDFA}"/>
                </a:ext>
              </a:extLst>
            </p:cNvPr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C17DF-AA8E-41BC-81B4-7B1ED012BE78}"/>
              </a:ext>
            </a:extLst>
          </p:cNvPr>
          <p:cNvSpPr txBox="1"/>
          <p:nvPr/>
        </p:nvSpPr>
        <p:spPr>
          <a:xfrm>
            <a:off x="6115039" y="5473387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62ED7A-665E-6FBA-7F29-7F8BD3C53E98}"/>
              </a:ext>
            </a:extLst>
          </p:cNvPr>
          <p:cNvSpPr txBox="1"/>
          <p:nvPr/>
        </p:nvSpPr>
        <p:spPr>
          <a:xfrm>
            <a:off x="6535839" y="4345050"/>
            <a:ext cx="21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</a:p>
        </p:txBody>
      </p:sp>
    </p:spTree>
    <p:extLst>
      <p:ext uri="{BB962C8B-B14F-4D97-AF65-F5344CB8AC3E}">
        <p14:creationId xmlns:p14="http://schemas.microsoft.com/office/powerpoint/2010/main" val="4960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2CCF22-1974-D6BF-4953-B88F9AD7DF0C}"/>
              </a:ext>
            </a:extLst>
          </p:cNvPr>
          <p:cNvSpPr txBox="1"/>
          <p:nvPr/>
        </p:nvSpPr>
        <p:spPr>
          <a:xfrm>
            <a:off x="892885" y="1075765"/>
            <a:ext cx="802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该项目为开发一个资金管理系统，以满足用户对流动资金的管理，旨在提供一个安全高效，功能丰富的 资金管理系统。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5720E6-6FA2-9F2F-C91F-931F00EACF1A}"/>
              </a:ext>
            </a:extLst>
          </p:cNvPr>
          <p:cNvSpPr txBox="1"/>
          <p:nvPr/>
        </p:nvSpPr>
        <p:spPr>
          <a:xfrm>
            <a:off x="892885" y="1825747"/>
            <a:ext cx="795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数字货币成为越来越多人的支付方式选择，一个安全高效，功能丰富的资金管理网站可以更好地满 足用户的需求，可以让用户更好地管理自己的资金，确认资金明细。 </a:t>
            </a:r>
          </a:p>
        </p:txBody>
      </p:sp>
    </p:spTree>
    <p:extLst>
      <p:ext uri="{BB962C8B-B14F-4D97-AF65-F5344CB8AC3E}">
        <p14:creationId xmlns:p14="http://schemas.microsoft.com/office/powerpoint/2010/main" val="28217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DB2CCC-7DC3-9797-4A15-DC529B3AA23F}"/>
              </a:ext>
            </a:extLst>
          </p:cNvPr>
          <p:cNvSpPr txBox="1"/>
          <p:nvPr/>
        </p:nvSpPr>
        <p:spPr>
          <a:xfrm>
            <a:off x="968457" y="1721224"/>
            <a:ext cx="8358423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实现基本用户注册、登录、忘记密码等功能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有网站管理员、普通用户、群组管理员三个身份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借助第三方平台（模拟）实现交易功能，群组管理员能分配、回收群组资金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可以查看相关信息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67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6C6713A-7AC1-4D39-A287-C2E49138197F}"/>
              </a:ext>
            </a:extLst>
          </p:cNvPr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7AB704-56D2-4A32-941E-C68D2C8199D2}"/>
                </a:ext>
              </a:extLst>
            </p:cNvPr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D3C002F-A751-49CC-A28D-1E1380C5740D}"/>
                </a:ext>
              </a:extLst>
            </p:cNvPr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DACA3C5-26C6-4E83-A796-E1EDB03A3DD8}"/>
                </a:ext>
              </a:extLst>
            </p:cNvPr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90359F-35F8-423A-A903-15BCDCB36503}"/>
                </a:ext>
              </a:extLst>
            </p:cNvPr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80C6CCD-90C4-4380-A3B3-75836FC18966}"/>
              </a:ext>
            </a:extLst>
          </p:cNvPr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DB54B6B-5784-4357-B2FD-A446E508696A}"/>
              </a:ext>
            </a:extLst>
          </p:cNvPr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4F3B87-8903-4FEA-9157-21319B9EDE77}"/>
              </a:ext>
            </a:extLst>
          </p:cNvPr>
          <p:cNvSpPr txBox="1"/>
          <p:nvPr/>
        </p:nvSpPr>
        <p:spPr>
          <a:xfrm>
            <a:off x="5208513" y="3077373"/>
            <a:ext cx="645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84344A-227D-4A79-890E-6E89B37D4753}"/>
              </a:ext>
            </a:extLst>
          </p:cNvPr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0212B48-ABD1-4D5B-95DE-CE25FD73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94B242-AF6B-D1F1-02E5-CADB4855853F}"/>
              </a:ext>
            </a:extLst>
          </p:cNvPr>
          <p:cNvSpPr txBox="1"/>
          <p:nvPr/>
        </p:nvSpPr>
        <p:spPr>
          <a:xfrm>
            <a:off x="828338" y="1129553"/>
            <a:ext cx="801444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>
              <a:lnSpc>
                <a:spcPct val="150000"/>
              </a:lnSpc>
              <a:spcAft>
                <a:spcPts val="12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大体上照着这三个模块完成，分别是群组的界面，用户中心界面，资金交易界面，其中群组界面作为主要界面，用户中心用于查看、修改用户有关信息、资金交易界面主要用于支付收款。详情如下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22897-5DC8-FEB9-10F8-9B85C3559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06" y="2463148"/>
            <a:ext cx="7165342" cy="36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0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61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功能设计思路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FC6BFB-F9FF-0CFF-1DF1-DCA37C924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711" y="904342"/>
            <a:ext cx="10147995" cy="32084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627763-2A64-37AA-E25E-D71FA12F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5713" y="4112810"/>
            <a:ext cx="5274310" cy="20415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E23DD5-6BBC-9908-2FE1-BB9669FB5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632" y="3842935"/>
            <a:ext cx="5505652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E6E998-EE6C-47CD-BCE8-8475FA4366EA}"/>
              </a:ext>
            </a:extLst>
          </p:cNvPr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5B233-E157-4FDA-8A18-12B9A3EF6AE8}"/>
              </a:ext>
            </a:extLst>
          </p:cNvPr>
          <p:cNvSpPr txBox="1"/>
          <p:nvPr/>
        </p:nvSpPr>
        <p:spPr>
          <a:xfrm>
            <a:off x="1425004" y="509859"/>
            <a:ext cx="265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D7375C23-E8C2-463F-85AA-6C2990B3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26480C1-9805-45D8-AF4C-D85340C0FD43}"/>
              </a:ext>
            </a:extLst>
          </p:cNvPr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06158-DF7B-4715-9D35-EED15C62A64D}"/>
              </a:ext>
            </a:extLst>
          </p:cNvPr>
          <p:cNvSpPr txBox="1"/>
          <p:nvPr/>
        </p:nvSpPr>
        <p:spPr>
          <a:xfrm>
            <a:off x="10152185" y="2001483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761C5-C3E5-48FD-9297-C7CE14A1FE79}"/>
              </a:ext>
            </a:extLst>
          </p:cNvPr>
          <p:cNvSpPr txBox="1"/>
          <p:nvPr/>
        </p:nvSpPr>
        <p:spPr>
          <a:xfrm>
            <a:off x="10152185" y="2582349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E5DB-D422-4E12-B8EB-7BB0D3CACBDE}"/>
              </a:ext>
            </a:extLst>
          </p:cNvPr>
          <p:cNvSpPr txBox="1"/>
          <p:nvPr/>
        </p:nvSpPr>
        <p:spPr>
          <a:xfrm>
            <a:off x="10173628" y="3163215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75D0CA-4431-4528-AF82-1AA4696E8E8B}"/>
              </a:ext>
            </a:extLst>
          </p:cNvPr>
          <p:cNvSpPr txBox="1"/>
          <p:nvPr/>
        </p:nvSpPr>
        <p:spPr>
          <a:xfrm>
            <a:off x="10173628" y="3744081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DF9AC0-A883-4B1E-B9D8-8FD4B7760045}"/>
              </a:ext>
            </a:extLst>
          </p:cNvPr>
          <p:cNvSpPr txBox="1"/>
          <p:nvPr/>
        </p:nvSpPr>
        <p:spPr>
          <a:xfrm>
            <a:off x="10173628" y="432494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5D021-43F2-917C-D77D-A8A39005978B}"/>
              </a:ext>
            </a:extLst>
          </p:cNvPr>
          <p:cNvSpPr txBox="1"/>
          <p:nvPr/>
        </p:nvSpPr>
        <p:spPr>
          <a:xfrm>
            <a:off x="1425004" y="1656678"/>
            <a:ext cx="3857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94B242-AF6B-D1F1-02E5-CADB4855853F}"/>
              </a:ext>
            </a:extLst>
          </p:cNvPr>
          <p:cNvSpPr txBox="1"/>
          <p:nvPr/>
        </p:nvSpPr>
        <p:spPr>
          <a:xfrm>
            <a:off x="818279" y="971524"/>
            <a:ext cx="4023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经典的五张权限表的设计：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用户表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用户角色表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资源表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角色权限表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角色表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25A7CDC-C30E-5FCC-E876-D66B18365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32" y="2936529"/>
            <a:ext cx="2400300" cy="3238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3221160-7D5D-BED7-FF54-5CC448270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783" y="2870770"/>
            <a:ext cx="2343150" cy="32099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A7B2D62-EE8E-9939-C2DF-6796C740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332" y="574095"/>
            <a:ext cx="2571750" cy="21431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559CC91-A9BC-BFDD-BD60-A12B1E72D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832" y="2926471"/>
            <a:ext cx="2476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3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933</Words>
  <Application>Microsoft Office PowerPoint</Application>
  <PresentationFormat>宽屏</PresentationFormat>
  <Paragraphs>240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Sitka Text</vt:lpstr>
      <vt:lpstr>微软雅黑</vt:lpstr>
      <vt:lpstr>等线</vt:lpstr>
      <vt:lpstr>Novecento wide Bold</vt:lpstr>
      <vt:lpstr>Arial</vt:lpstr>
      <vt:lpstr>等线 Light</vt:lpstr>
      <vt:lpstr>Montserrat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fehking kis</cp:lastModifiedBy>
  <cp:revision>8</cp:revision>
  <dcterms:created xsi:type="dcterms:W3CDTF">2022-04-30T16:30:33Z</dcterms:created>
  <dcterms:modified xsi:type="dcterms:W3CDTF">2024-04-29T10:19:01Z</dcterms:modified>
</cp:coreProperties>
</file>