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5" r:id="rId2"/>
    <p:sldId id="315" r:id="rId3"/>
    <p:sldId id="299" r:id="rId4"/>
    <p:sldId id="328" r:id="rId5"/>
    <p:sldId id="338" r:id="rId6"/>
    <p:sldId id="323" r:id="rId7"/>
    <p:sldId id="331" r:id="rId8"/>
    <p:sldId id="332" r:id="rId9"/>
    <p:sldId id="329" r:id="rId10"/>
    <p:sldId id="324" r:id="rId11"/>
    <p:sldId id="341" r:id="rId12"/>
    <p:sldId id="339" r:id="rId13"/>
    <p:sldId id="334" r:id="rId14"/>
    <p:sldId id="342" r:id="rId15"/>
    <p:sldId id="336" r:id="rId16"/>
    <p:sldId id="325" r:id="rId17"/>
    <p:sldId id="335" r:id="rId18"/>
    <p:sldId id="340" r:id="rId19"/>
    <p:sldId id="326" r:id="rId20"/>
    <p:sldId id="337" r:id="rId21"/>
    <p:sldId id="322" r:id="rId22"/>
  </p:sldIdLst>
  <p:sldSz cx="12192000" cy="6858000"/>
  <p:notesSz cx="6858000" cy="9144000"/>
  <p:embeddedFontLst>
    <p:embeddedFont>
      <p:font typeface="Montserrat Light" panose="00000400000000000000" pitchFamily="2" charset="0"/>
      <p:regular r:id="rId24"/>
      <p:italic r:id="rId25"/>
    </p:embeddedFont>
    <p:embeddedFont>
      <p:font typeface="Novecento wide Bold" panose="00000805000000000000" charset="0"/>
      <p:bold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itka Text" pitchFamily="2" charset="0"/>
      <p:regular r:id="rId31"/>
      <p:bold r:id="rId32"/>
      <p:italic r:id="rId33"/>
      <p:boldItalic r:id="rId34"/>
    </p:embeddedFont>
    <p:embeddedFont>
      <p:font typeface="等线" panose="02010600030101010101" pitchFamily="2" charset="-122"/>
      <p:regular r:id="rId35"/>
      <p:bold r:id="rId36"/>
    </p:embeddedFont>
    <p:embeddedFont>
      <p:font typeface="等线 Light" panose="02010600030101010101" pitchFamily="2" charset="-122"/>
      <p:regular r:id="rId37"/>
    </p:embeddedFont>
    <p:embeddedFont>
      <p:font typeface="微软雅黑" panose="020B0503020204020204" pitchFamily="34" charset="-122"/>
      <p:regular r:id="rId38"/>
      <p:bold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1" y="1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资金管理系统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汇报人：冯昊铿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252786" y="1613144"/>
            <a:ext cx="945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本项目涉及资金信息，并模拟借助第三方平台支付，因此涉及到交易等敏感信息的传输，需保证前端敏感信息的加密安全，本项目使用了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内置的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security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库，使用</a:t>
            </a:r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AES+RSA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组合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实现加密</a:t>
            </a:r>
            <a:r>
              <a:rPr lang="zh-CN" altLang="en-US" kern="1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5084A8-CD3A-8381-44F1-AB6AFFFB624D}"/>
              </a:ext>
            </a:extLst>
          </p:cNvPr>
          <p:cNvSpPr txBox="1"/>
          <p:nvPr/>
        </p:nvSpPr>
        <p:spPr>
          <a:xfrm>
            <a:off x="606724" y="116203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前后端的加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2C47A5-EAC9-E1E6-7B71-986EEE8AFA75}"/>
              </a:ext>
            </a:extLst>
          </p:cNvPr>
          <p:cNvSpPr txBox="1"/>
          <p:nvPr/>
        </p:nvSpPr>
        <p:spPr>
          <a:xfrm>
            <a:off x="3488479" y="2481319"/>
            <a:ext cx="402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传统的</a:t>
            </a:r>
            <a:r>
              <a:rPr lang="en-US" altLang="zh-CN" b="1" dirty="0"/>
              <a:t>AES</a:t>
            </a:r>
            <a:r>
              <a:rPr lang="zh-CN" altLang="en-US" b="1" dirty="0"/>
              <a:t>加密和</a:t>
            </a:r>
            <a:r>
              <a:rPr lang="en-US" altLang="zh-CN" b="1" dirty="0"/>
              <a:t>RSA</a:t>
            </a:r>
            <a:r>
              <a:rPr lang="zh-CN" altLang="en-US" b="1" dirty="0"/>
              <a:t>加密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A3A46F6-54B6-41EB-B2B9-4365BBFF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52" y="2794284"/>
            <a:ext cx="810039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5084A8-CD3A-8381-44F1-AB6AFFFB624D}"/>
              </a:ext>
            </a:extLst>
          </p:cNvPr>
          <p:cNvSpPr txBox="1"/>
          <p:nvPr/>
        </p:nvSpPr>
        <p:spPr>
          <a:xfrm>
            <a:off x="968457" y="115688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前后端的加密安全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42D6ED0-2658-966C-BBE4-113D4BF8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6" y="2107413"/>
            <a:ext cx="8973802" cy="4839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259ABF-AA49-51A1-8454-86D7BA0DA5E0}"/>
              </a:ext>
            </a:extLst>
          </p:cNvPr>
          <p:cNvSpPr txBox="1"/>
          <p:nvPr/>
        </p:nvSpPr>
        <p:spPr>
          <a:xfrm>
            <a:off x="725188" y="1632151"/>
            <a:ext cx="835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RSA</a:t>
            </a:r>
            <a:r>
              <a:rPr lang="zh-CN" altLang="en-US" dirty="0"/>
              <a:t>和</a:t>
            </a:r>
            <a:r>
              <a:rPr lang="en-US" altLang="zh-CN" dirty="0"/>
              <a:t>AES</a:t>
            </a:r>
            <a:r>
              <a:rPr lang="zh-CN" altLang="en-US" dirty="0"/>
              <a:t>的组合很好地结合了各自加密的优点，优雅地解决了对数据保密的问题</a:t>
            </a:r>
          </a:p>
        </p:txBody>
      </p:sp>
    </p:spTree>
    <p:extLst>
      <p:ext uri="{BB962C8B-B14F-4D97-AF65-F5344CB8AC3E}">
        <p14:creationId xmlns:p14="http://schemas.microsoft.com/office/powerpoint/2010/main" val="211008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81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Aft>
                <a:spcPts val="1200"/>
              </a:spcAft>
            </a:pP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流程：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服务方生成一对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密钥，自己保留私钥，将公钥通过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到互联网给到前端，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2.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前端使用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密钥对数据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加密，生成密文</a:t>
            </a:r>
            <a:r>
              <a:rPr lang="en-US" altLang="zh-CN" sz="1800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EncryData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3.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使用得到的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公钥对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密钥加密，生成</a:t>
            </a:r>
            <a:r>
              <a:rPr lang="en-US" altLang="zh-CN" sz="1800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EncryKey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4.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将加密后的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AES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秘钥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EncryKey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和加密后的报文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EncryData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通过网络传输给服务器端；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5.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服务端用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RSA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私钥对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EncryKey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（加密的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AES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秘钥）进行解密操作，得到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AesKey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6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用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AesKey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解密传入过来的加密报文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EncryData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，得到报文数据（明文）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Data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，流程结束。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815754" y="1862983"/>
            <a:ext cx="780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本项目涉及资金信息，并模拟借助第三方平台支付，因此涉及到交易等敏感信息的传输，需保证前端敏感信息的加密安全，本项目使用了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内置的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security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库，使用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AES+RSA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组合实现加密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5084A8-CD3A-8381-44F1-AB6AFFFB624D}"/>
              </a:ext>
            </a:extLst>
          </p:cNvPr>
          <p:cNvSpPr txBox="1"/>
          <p:nvPr/>
        </p:nvSpPr>
        <p:spPr>
          <a:xfrm>
            <a:off x="968457" y="133162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前后端的加密安全</a:t>
            </a:r>
          </a:p>
        </p:txBody>
      </p:sp>
    </p:spTree>
    <p:extLst>
      <p:ext uri="{BB962C8B-B14F-4D97-AF65-F5344CB8AC3E}">
        <p14:creationId xmlns:p14="http://schemas.microsoft.com/office/powerpoint/2010/main" val="313490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9D57A9-F291-4F36-450D-57A34C7A65B3}"/>
              </a:ext>
            </a:extLst>
          </p:cNvPr>
          <p:cNvSpPr txBox="1"/>
          <p:nvPr/>
        </p:nvSpPr>
        <p:spPr>
          <a:xfrm>
            <a:off x="736899" y="1131890"/>
            <a:ext cx="8143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问题：</a:t>
            </a:r>
            <a:r>
              <a:rPr lang="zh-CN" altLang="en-US" dirty="0"/>
              <a:t>在多用户（多线程）同时访问该项目下，如何提高服务器处理请求的性能。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解决</a:t>
            </a:r>
            <a:r>
              <a:rPr lang="zh-CN" altLang="en-US" dirty="0"/>
              <a:t>：自定义实现数据库连接池。在部署服务器时预热、初始化，在关闭服务器前关闭资源，销毁连接池。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66930D9-0091-CAF6-0356-0352EA6B6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06" y="2647362"/>
            <a:ext cx="721143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9D57A9-F291-4F36-450D-57A34C7A65B3}"/>
              </a:ext>
            </a:extLst>
          </p:cNvPr>
          <p:cNvSpPr txBox="1"/>
          <p:nvPr/>
        </p:nvSpPr>
        <p:spPr>
          <a:xfrm>
            <a:off x="812622" y="904342"/>
            <a:ext cx="8143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统一结果集，自定义封装响应体，封装</a:t>
            </a:r>
            <a:r>
              <a:rPr lang="en-US" altLang="zh-CN" dirty="0"/>
              <a:t>code</a:t>
            </a:r>
            <a:r>
              <a:rPr lang="zh-CN" altLang="en-US" dirty="0"/>
              <a:t>状态码，</a:t>
            </a:r>
            <a:r>
              <a:rPr lang="en-US" altLang="zh-CN" dirty="0"/>
              <a:t>msg</a:t>
            </a:r>
            <a:r>
              <a:rPr lang="zh-CN" altLang="en-US" dirty="0"/>
              <a:t>信息，</a:t>
            </a:r>
            <a:r>
              <a:rPr lang="en-US" altLang="zh-CN" dirty="0"/>
              <a:t>data</a:t>
            </a:r>
            <a:r>
              <a:rPr lang="zh-CN" altLang="en-US" dirty="0"/>
              <a:t>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规范分包，采用</a:t>
            </a:r>
            <a:r>
              <a:rPr lang="en-US" altLang="zh-CN" dirty="0"/>
              <a:t>MVC</a:t>
            </a:r>
            <a:r>
              <a:rPr lang="zh-CN" altLang="en-US" dirty="0"/>
              <a:t>三层设计模式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使用锁和事务，实现与第三方支付平台数据同步更新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使用原生的</a:t>
            </a:r>
            <a:r>
              <a:rPr lang="en-US" altLang="zh-CN" dirty="0"/>
              <a:t>java</a:t>
            </a:r>
            <a:r>
              <a:rPr lang="zh-CN" altLang="en-US" dirty="0"/>
              <a:t>库实现用户头像的上传，并加载到服务器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前后端正则表达式校验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数据库敏感信息加密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异常日志和文档注释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64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03776" y="1070489"/>
            <a:ext cx="780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50107-6CCD-98F6-B0AC-3F1A36EFDE3C}"/>
              </a:ext>
            </a:extLst>
          </p:cNvPr>
          <p:cNvSpPr txBox="1"/>
          <p:nvPr/>
        </p:nvSpPr>
        <p:spPr>
          <a:xfrm>
            <a:off x="903776" y="1401318"/>
            <a:ext cx="80250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前后端数据的加密传输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难点在于需要经过一系列繁琐转码转字符串</a:t>
            </a:r>
            <a:endParaRPr lang="en-US" altLang="zh-CN" dirty="0"/>
          </a:p>
          <a:p>
            <a:r>
              <a:rPr lang="en-US" altLang="zh-CN" sz="2400" dirty="0"/>
              <a:t>•</a:t>
            </a:r>
            <a:r>
              <a:rPr lang="en-US" altLang="zh-CN" dirty="0"/>
              <a:t> </a:t>
            </a:r>
            <a:r>
              <a:rPr lang="zh-CN" altLang="en-US" dirty="0"/>
              <a:t>不好跟踪调试（都是密文），难以找出在传输过程中的错误操作，难以定位问题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24044A-6152-6244-EA02-EE04DF142A0C}"/>
              </a:ext>
            </a:extLst>
          </p:cNvPr>
          <p:cNvSpPr txBox="1"/>
          <p:nvPr/>
        </p:nvSpPr>
        <p:spPr>
          <a:xfrm>
            <a:off x="903776" y="3163215"/>
            <a:ext cx="7600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</a:t>
            </a:r>
            <a:r>
              <a:rPr lang="zh-CN" altLang="en-US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前后端的交互</a:t>
            </a:r>
            <a:endParaRPr lang="en-US" altLang="zh-CN" b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需要短时间内掌握前端</a:t>
            </a:r>
            <a:r>
              <a:rPr lang="en-US" altLang="zh-CN" dirty="0"/>
              <a:t>JavaScript</a:t>
            </a:r>
            <a:r>
              <a:rPr lang="zh-CN" altLang="en-US" dirty="0"/>
              <a:t>语言，熟悉</a:t>
            </a:r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zh-CN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数据以什么形式、什么的体量传输，这就要求前后端有一个良好的沟通、约定</a:t>
            </a:r>
            <a:r>
              <a:rPr lang="zh-CN" altLang="en-US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，不能图方便</a:t>
            </a:r>
            <a:endParaRPr lang="en-US" altLang="zh-CN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</a:t>
            </a:r>
            <a:r>
              <a:rPr lang="zh-CN" altLang="en-US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业务逻辑</a:t>
            </a:r>
            <a:endParaRPr lang="en-US" altLang="zh-CN" b="1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b="1" kern="1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dirty="0"/>
              <a:t>• </a:t>
            </a:r>
            <a:r>
              <a:rPr lang="zh-CN" altLang="en-US" dirty="0"/>
              <a:t>本项目涉及多用户身份的验证，逻辑较复杂，数据库表的数量多，好的设计能使业务逻辑清晰明了。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5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03776" y="1070489"/>
            <a:ext cx="780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50107-6CCD-98F6-B0AC-3F1A36EFDE3C}"/>
              </a:ext>
            </a:extLst>
          </p:cNvPr>
          <p:cNvSpPr txBox="1"/>
          <p:nvPr/>
        </p:nvSpPr>
        <p:spPr>
          <a:xfrm>
            <a:off x="796130" y="1209225"/>
            <a:ext cx="8025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测试困难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测试的颗粒度大。后端业务逻辑的测试需要实现</a:t>
            </a:r>
            <a:r>
              <a:rPr lang="en-US" altLang="zh-CN" dirty="0"/>
              <a:t>Dao</a:t>
            </a:r>
            <a:r>
              <a:rPr lang="zh-CN" altLang="en-US" dirty="0"/>
              <a:t>层（数据库访问层），接口的测试需要与前端交互。</a:t>
            </a:r>
            <a:r>
              <a:rPr lang="en-US" altLang="zh-CN" sz="2400" dirty="0"/>
              <a:t> 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5.</a:t>
            </a:r>
            <a:r>
              <a:rPr lang="zh-CN" altLang="en-US" b="1" dirty="0"/>
              <a:t> 尚未实现的消息队列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400" dirty="0"/>
              <a:t>•</a:t>
            </a:r>
            <a:r>
              <a:rPr lang="zh-CN" altLang="en-US" sz="2400" dirty="0"/>
              <a:t> </a:t>
            </a:r>
            <a:r>
              <a:rPr lang="zh-CN" altLang="en-US" dirty="0"/>
              <a:t>如何异步处理消息队列的数据</a:t>
            </a:r>
            <a:endParaRPr lang="en-US" altLang="zh-CN" dirty="0"/>
          </a:p>
          <a:p>
            <a:r>
              <a:rPr lang="en-US" altLang="zh-CN" sz="2400" dirty="0"/>
              <a:t>• </a:t>
            </a:r>
            <a:r>
              <a:rPr lang="zh-CN" altLang="en-US" dirty="0"/>
              <a:t>如何实时监控消息，实现消息应答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b="1" dirty="0"/>
              <a:t>6.</a:t>
            </a:r>
            <a:r>
              <a:rPr lang="zh-CN" altLang="en-US" b="1" dirty="0"/>
              <a:t> 异常程序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400" dirty="0"/>
              <a:t>• 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写入数据库操作时往往要同步写入多条数据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，在高并发下数据库表发生死锁</a:t>
            </a:r>
            <a:endParaRPr lang="en-US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2263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461416" y="43630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62ED7A-665E-6FBA-7F29-7F8BD3C53E98}"/>
              </a:ext>
            </a:extLst>
          </p:cNvPr>
          <p:cNvSpPr txBox="1"/>
          <p:nvPr/>
        </p:nvSpPr>
        <p:spPr>
          <a:xfrm>
            <a:off x="6535839" y="434505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7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68457" y="1331879"/>
            <a:ext cx="780978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从参加训练营到最终答辩，短短一个月学了大量新技术，受益匪浅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如期完成四次训练营作业和答辩，编程能力得到量变的提升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3.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边学习边实践写项目，快速掌握运用新技术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4.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学会使用测试工具测试接口，提高了开发的效率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互相讨论问题，体会到沟通分享于解决问题的重要性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6.</a:t>
            </a: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重新拾起了学习、奋斗的激情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1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CCF22-1974-D6BF-4953-B88F9AD7DF0C}"/>
              </a:ext>
            </a:extLst>
          </p:cNvPr>
          <p:cNvSpPr txBox="1"/>
          <p:nvPr/>
        </p:nvSpPr>
        <p:spPr>
          <a:xfrm>
            <a:off x="746581" y="3738226"/>
            <a:ext cx="802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该项目为开发一个资金管理系统，以满足用户对流动资金的管理，旨在提供一个安全高效，功能丰富的 资金管理系统。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该平台融合了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企业群组管理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用户信息管理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、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资金分配与监控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等功能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5720E6-6FA2-9F2F-C91F-931F00EACF1A}"/>
              </a:ext>
            </a:extLst>
          </p:cNvPr>
          <p:cNvSpPr txBox="1"/>
          <p:nvPr/>
        </p:nvSpPr>
        <p:spPr>
          <a:xfrm>
            <a:off x="746581" y="1330491"/>
            <a:ext cx="7953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数字货币成为越来越多人的支付方式选择，一个安全高效，功能丰富的资金管理网站可以更好地满 足用户的需求，可以让用户更好地管理自己的资金，确认资金明细。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CF4E18-06C6-94AD-ABB4-D9A57F2D428A}"/>
              </a:ext>
            </a:extLst>
          </p:cNvPr>
          <p:cNvSpPr/>
          <p:nvPr/>
        </p:nvSpPr>
        <p:spPr>
          <a:xfrm>
            <a:off x="982034" y="3112842"/>
            <a:ext cx="327299" cy="324008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B8285E-4C12-C221-1021-097E02814580}"/>
              </a:ext>
            </a:extLst>
          </p:cNvPr>
          <p:cNvSpPr txBox="1"/>
          <p:nvPr/>
        </p:nvSpPr>
        <p:spPr>
          <a:xfrm>
            <a:off x="1425004" y="30440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4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DB2CCC-7DC3-9797-4A15-DC529B3AA23F}"/>
              </a:ext>
            </a:extLst>
          </p:cNvPr>
          <p:cNvSpPr txBox="1"/>
          <p:nvPr/>
        </p:nvSpPr>
        <p:spPr>
          <a:xfrm>
            <a:off x="968457" y="1721224"/>
            <a:ext cx="8358423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实现基本用户注册、登录、忘记密码等功能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有网站管理员、普通用户、群组管理员三个不同权限身份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借助第三方平台（模拟）实现交易功能，群组管理员能分配、回收群组资金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用户可以查看相关信息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网站管理员能冻结企业或用户，如需解冻需要可以向管理员发起请求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用户可以申请加入公开群组也可以被企业群组负责人拉入群组，也可以选择退出群组。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77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94B242-AF6B-D1F1-02E5-CADB4855853F}"/>
              </a:ext>
            </a:extLst>
          </p:cNvPr>
          <p:cNvSpPr txBox="1"/>
          <p:nvPr/>
        </p:nvSpPr>
        <p:spPr>
          <a:xfrm>
            <a:off x="828338" y="1129553"/>
            <a:ext cx="801444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>
              <a:lnSpc>
                <a:spcPct val="150000"/>
              </a:lnSpc>
              <a:spcAft>
                <a:spcPts val="12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大体上照着这三个模块完成，分别是群组的界面，用户中心界面，资金交易界面，其中群组界面作为主要界面，用户中心用于查看、修改用户有关信息、资金交易界面主要用于支付收款。详情如下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22897-5DC8-FEB9-10F8-9B85C3559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06" y="2463148"/>
            <a:ext cx="7165342" cy="36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FC6BFB-F9FF-0CFF-1DF1-DCA37C924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711" y="904342"/>
            <a:ext cx="10147995" cy="32084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627763-2A64-37AA-E25E-D71FA12F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5713" y="4112810"/>
            <a:ext cx="5274310" cy="20415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E23DD5-6BBC-9908-2FE1-BB9669FB5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632" y="3842935"/>
            <a:ext cx="5505652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第三方接口设计思想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73627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987A1CC-8EFC-9C2A-C9BE-AD07F4D14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00" y="1226383"/>
            <a:ext cx="906906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12754</TotalTime>
  <Words>1176</Words>
  <Application>Microsoft Office PowerPoint</Application>
  <PresentationFormat>宽屏</PresentationFormat>
  <Paragraphs>297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Sitka Text</vt:lpstr>
      <vt:lpstr>Novecento wide Bold</vt:lpstr>
      <vt:lpstr>Arial</vt:lpstr>
      <vt:lpstr>等线 Light</vt:lpstr>
      <vt:lpstr>Segoe UI</vt:lpstr>
      <vt:lpstr>微软雅黑</vt:lpstr>
      <vt:lpstr>Montserrat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fehking kis</cp:lastModifiedBy>
  <cp:revision>21</cp:revision>
  <dcterms:created xsi:type="dcterms:W3CDTF">2022-04-30T16:30:33Z</dcterms:created>
  <dcterms:modified xsi:type="dcterms:W3CDTF">2024-05-06T06:43:41Z</dcterms:modified>
</cp:coreProperties>
</file>