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275" r:id="rId2"/>
    <p:sldId id="315" r:id="rId3"/>
    <p:sldId id="299" r:id="rId4"/>
    <p:sldId id="328" r:id="rId5"/>
    <p:sldId id="338" r:id="rId6"/>
    <p:sldId id="323" r:id="rId7"/>
    <p:sldId id="331" r:id="rId8"/>
    <p:sldId id="332" r:id="rId9"/>
    <p:sldId id="329" r:id="rId10"/>
    <p:sldId id="324" r:id="rId11"/>
    <p:sldId id="341" r:id="rId12"/>
    <p:sldId id="339" r:id="rId13"/>
    <p:sldId id="342" r:id="rId14"/>
    <p:sldId id="336" r:id="rId15"/>
    <p:sldId id="325" r:id="rId16"/>
    <p:sldId id="335" r:id="rId17"/>
    <p:sldId id="340" r:id="rId18"/>
    <p:sldId id="326" r:id="rId19"/>
    <p:sldId id="337" r:id="rId20"/>
    <p:sldId id="322" r:id="rId21"/>
  </p:sldIdLst>
  <p:sldSz cx="12192000" cy="6858000"/>
  <p:notesSz cx="6858000" cy="9144000"/>
  <p:embeddedFontLst>
    <p:embeddedFont>
      <p:font typeface="Montserrat Light" panose="00000400000000000000" pitchFamily="2" charset="0"/>
      <p:regular r:id="rId23"/>
      <p:italic r:id="rId24"/>
    </p:embeddedFont>
    <p:embeddedFont>
      <p:font typeface="Novecento wide Bold" panose="00000805000000000000" charset="0"/>
      <p:bold r:id="rId25"/>
    </p:embeddedFont>
    <p:embeddedFont>
      <p:font typeface="Segoe UI" panose="020B0502040204020203" pitchFamily="34" charset="0"/>
      <p:regular r:id="rId26"/>
      <p:bold r:id="rId27"/>
      <p:italic r:id="rId28"/>
      <p:boldItalic r:id="rId29"/>
    </p:embeddedFont>
    <p:embeddedFont>
      <p:font typeface="Sitka Text" pitchFamily="2" charset="0"/>
      <p:regular r:id="rId30"/>
      <p:bold r:id="rId31"/>
      <p:italic r:id="rId32"/>
      <p:boldItalic r:id="rId33"/>
    </p:embeddedFont>
    <p:embeddedFont>
      <p:font typeface="等线" panose="02010600030101010101" pitchFamily="2" charset="-122"/>
      <p:regular r:id="rId34"/>
      <p:bold r:id="rId35"/>
    </p:embeddedFont>
    <p:embeddedFont>
      <p:font typeface="等线 Light" panose="02010600030101010101" pitchFamily="2" charset="-122"/>
      <p:regular r:id="rId36"/>
    </p:embeddedFont>
    <p:embeddedFont>
      <p:font typeface="微软雅黑" panose="020B0503020204020204" pitchFamily="34" charset="-122"/>
      <p:regular r:id="rId37"/>
      <p:bold r:id="rId38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01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91" y="15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5026EB-4058-4BC7-8426-D7194AF02EC7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B6501-1FA3-4C81-8BF3-01BFF0E33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696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10FD2-7342-4681-882A-4B6560D700F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13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10FD2-7342-4681-882A-4B6560D700F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20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7A7EA-1AE8-451A-9961-B4FFFAF48E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B7B5BB-BA7E-4B59-8B8A-A48EBC991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325D62-B3DA-479E-93A5-89838E6BA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820C1D-EEDA-42F2-86D5-182DB7838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B7F4A4-66C5-46E9-BF04-17FE1AC27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50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ED284-0E9D-482F-B856-76A2D2B0E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3467B8-FCFB-46D0-BE09-AFF16AF67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AC6B98-6C5A-476D-A015-FA6811054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4C7B47-B6EB-4954-BDE1-E528748E0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BDF827-69B8-4B38-8040-758CF7E43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015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69391CF-CC2A-4981-B400-6D4673D5F7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625815-3811-46B4-ADB4-EC121BBC6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7E7046-BDD5-4A0C-8A48-0C3DC8ACD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BF5539-6CBA-4B59-BDD4-F58D12807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8A8429-4810-466B-9CB6-D373CBCBD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750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48562-8F23-47E9-99F0-621509ED5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512AD7-7614-4879-9241-41E9A77D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8CAB5F-C7B0-4A19-AEFF-8522F0334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B4FCA0-770B-4DC5-ABB8-88AFB3F0A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667B72-F3AC-4116-BB94-BA310D61B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693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82DBAC-0099-415F-8C27-209D8B857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37D949-E75B-4CAC-A020-67E866BFC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2EEED9-DB07-4C3A-ADCF-9C57CA2D0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AC9124-5FEC-4762-9E8E-9DA979548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0F0298-5B47-4F21-8D6D-802EE1B72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313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AEBD4-6315-4C3B-9006-3D1D2AF5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B60409-B4BB-4801-B450-E9A69A7070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2A8137-B69A-4248-B9C8-FDA9C2F78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56D9F2-9593-4904-B034-2A3FF62D7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D8D1F4-BDDB-4BF6-BEE5-6BE1CED76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98EF2B-BC9E-4668-90EC-DC7CE6F73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439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E61053-5D47-43A4-AB72-FA4E64B50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711B8E-9ED5-43B0-B3AD-7D522C976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3E80D5-E95C-4988-8964-8BFD738AD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99F7E2C-29B0-4356-BEDE-7D6A55F2F9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835EE5A-F501-4B77-8B69-B9547B8177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305207E-1DF9-421E-8A6E-A9885B3D5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66E2714-D2A7-4199-A979-FAAC27161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746AF1-733B-4A8C-B99E-95F30DC4C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255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13520-6A5C-4117-A68E-9F34D18F9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183103-C3F4-4197-9840-19EF9AB2E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5027D6-4287-49B1-8FF6-B1E4E09A1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7A8086-B289-424D-9144-B46B67414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683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496CE17-93FD-470C-852F-C04A5B010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439AC8A-75A5-4308-A4D9-91C6C0257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B08803-606A-461F-B8A2-45DF36EEE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903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A49FE5-958D-4A83-84B3-6C93321A2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7BA609-A975-4B68-9875-22F34E30A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4AAAEA-D93D-47C2-A6E8-201660514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99314A-6D26-4E6E-AC89-4B321800A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D572B2-EEF9-42FD-9D6E-FA6BD4FE1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AC47CD-BEB8-4BCC-8C4C-D655D7354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485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E16CF-E25A-48BF-B14C-D189023D5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B554132-8B4D-4A6B-98A4-F85AE4883C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9800C5-AF5A-463B-B70A-7F969A1E8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B2C16A-0953-48B3-B315-DBDD16469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2652F0-EBD0-48B6-B01E-DC9FE8339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1C5C9B-59CA-47AA-B824-52C454E5A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280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E9E15E8-94A6-48D0-A24D-0B0CB2812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564804-F978-483E-822B-83FCB8D31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B6681D-E2C3-4C64-AD91-36BDC2BED6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362B0-12AC-4085-87E0-7E16945EABF7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CB35B2-B2F7-45D0-811E-EA78DE2041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1AA3CD-6552-417C-A511-789FEB25CF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146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A8A364C-FA08-47AA-BD76-0C6E8ED0C094}"/>
              </a:ext>
            </a:extLst>
          </p:cNvPr>
          <p:cNvSpPr/>
          <p:nvPr/>
        </p:nvSpPr>
        <p:spPr>
          <a:xfrm>
            <a:off x="0" y="0"/>
            <a:ext cx="12192000" cy="4919241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itka Text"/>
              <a:ea typeface="微软雅黑 Light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07646AB-D820-4F65-A736-C7F6C0D343B5}"/>
              </a:ext>
            </a:extLst>
          </p:cNvPr>
          <p:cNvSpPr txBox="1"/>
          <p:nvPr/>
        </p:nvSpPr>
        <p:spPr>
          <a:xfrm>
            <a:off x="882503" y="2275367"/>
            <a:ext cx="47136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Novecento wide Bold" panose="00000805000000000000" pitchFamily="50" charset="0"/>
                <a:ea typeface="思源黑体 Medium" panose="020B0600000000000000" pitchFamily="34" charset="-122"/>
              </a:rPr>
              <a:t>QG STUDIO</a:t>
            </a:r>
            <a:endParaRPr lang="zh-CN" altLang="en-US" sz="6000" b="1" dirty="0">
              <a:solidFill>
                <a:schemeClr val="bg1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A0A4E89-2CA5-40CC-A10C-AD48FB848867}"/>
              </a:ext>
            </a:extLst>
          </p:cNvPr>
          <p:cNvSpPr txBox="1"/>
          <p:nvPr/>
        </p:nvSpPr>
        <p:spPr>
          <a:xfrm>
            <a:off x="983847" y="3274139"/>
            <a:ext cx="3941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>
                    <a:alpha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资金管理系统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A9B5F70-DB87-49FC-96BD-F9F2413BD9E7}"/>
              </a:ext>
            </a:extLst>
          </p:cNvPr>
          <p:cNvSpPr txBox="1"/>
          <p:nvPr/>
        </p:nvSpPr>
        <p:spPr>
          <a:xfrm>
            <a:off x="983848" y="5456348"/>
            <a:ext cx="2785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汇报人：冯昊铿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7FD266-54AE-4A79-BE5F-32A3138FC0B7}"/>
              </a:ext>
            </a:extLst>
          </p:cNvPr>
          <p:cNvSpPr txBox="1"/>
          <p:nvPr/>
        </p:nvSpPr>
        <p:spPr>
          <a:xfrm>
            <a:off x="983847" y="5926209"/>
            <a:ext cx="4125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汇报时间：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2024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  <p:pic>
        <p:nvPicPr>
          <p:cNvPr id="10" name="图形 9">
            <a:extLst>
              <a:ext uri="{FF2B5EF4-FFF2-40B4-BE49-F238E27FC236}">
                <a16:creationId xmlns:a16="http://schemas.microsoft.com/office/drawing/2014/main" id="{A6EBA856-E02C-47F4-972D-8DEBB12B5C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87748" y="-2526731"/>
            <a:ext cx="10224035" cy="10548612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836A6BF-75AA-4F2E-BF9C-2DE2FCEB7583}"/>
              </a:ext>
            </a:extLst>
          </p:cNvPr>
          <p:cNvCxnSpPr/>
          <p:nvPr/>
        </p:nvCxnSpPr>
        <p:spPr>
          <a:xfrm>
            <a:off x="882504" y="2448889"/>
            <a:ext cx="0" cy="12710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7FCC40C2-D189-4E21-9504-708EDA7EA1F5}"/>
              </a:ext>
            </a:extLst>
          </p:cNvPr>
          <p:cNvSpPr/>
          <p:nvPr/>
        </p:nvSpPr>
        <p:spPr>
          <a:xfrm>
            <a:off x="794144" y="3423982"/>
            <a:ext cx="176720" cy="1870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形 10">
            <a:extLst>
              <a:ext uri="{FF2B5EF4-FFF2-40B4-BE49-F238E27FC236}">
                <a16:creationId xmlns:a16="http://schemas.microsoft.com/office/drawing/2014/main" id="{A09ABC21-B719-4B6E-93E1-DDCEE5B3F7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29863" y="5429921"/>
            <a:ext cx="938469" cy="96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031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26C6713A-7AC1-4D39-A287-C2E49138197F}"/>
              </a:ext>
            </a:extLst>
          </p:cNvPr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17AB704-56D2-4A32-941E-C68D2C8199D2}"/>
                </a:ext>
              </a:extLst>
            </p:cNvPr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D3C002F-A751-49CC-A28D-1E1380C5740D}"/>
                </a:ext>
              </a:extLst>
            </p:cNvPr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2DACA3C5-26C6-4E83-A796-E1EDB03A3DD8}"/>
                </a:ext>
              </a:extLst>
            </p:cNvPr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190359F-35F8-423A-A903-15BCDCB36503}"/>
                </a:ext>
              </a:extLst>
            </p:cNvPr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880C6CCD-90C4-4380-A3B3-75836FC18966}"/>
              </a:ext>
            </a:extLst>
          </p:cNvPr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5DB54B6B-5784-4357-B2FD-A446E508696A}"/>
              </a:ext>
            </a:extLst>
          </p:cNvPr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54F3B87-8903-4FEA-9157-21319B9EDE77}"/>
              </a:ext>
            </a:extLst>
          </p:cNvPr>
          <p:cNvSpPr txBox="1"/>
          <p:nvPr/>
        </p:nvSpPr>
        <p:spPr>
          <a:xfrm>
            <a:off x="5208513" y="3077373"/>
            <a:ext cx="6454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84344A-227D-4A79-890E-6E89B37D4753}"/>
              </a:ext>
            </a:extLst>
          </p:cNvPr>
          <p:cNvSpPr txBox="1"/>
          <p:nvPr/>
        </p:nvSpPr>
        <p:spPr>
          <a:xfrm>
            <a:off x="3201861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3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>
            <a:extLst>
              <a:ext uri="{FF2B5EF4-FFF2-40B4-BE49-F238E27FC236}">
                <a16:creationId xmlns:a16="http://schemas.microsoft.com/office/drawing/2014/main" id="{10212B48-ABD1-4D5B-95DE-CE25FD73D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475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3E6E998-EE6C-47CD-BCE8-8475FA4366EA}"/>
              </a:ext>
            </a:extLst>
          </p:cNvPr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D7375C23-E8C2-463F-85AA-6C2990B3E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026480C1-9805-45D8-AF4C-D85340C0FD43}"/>
              </a:ext>
            </a:extLst>
          </p:cNvPr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206158-DF7B-4715-9D35-EED15C62A64D}"/>
              </a:ext>
            </a:extLst>
          </p:cNvPr>
          <p:cNvSpPr txBox="1"/>
          <p:nvPr/>
        </p:nvSpPr>
        <p:spPr>
          <a:xfrm>
            <a:off x="10152185" y="200148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8761C5-C3E5-48FD-9297-C7CE14A1FE79}"/>
              </a:ext>
            </a:extLst>
          </p:cNvPr>
          <p:cNvSpPr txBox="1"/>
          <p:nvPr/>
        </p:nvSpPr>
        <p:spPr>
          <a:xfrm>
            <a:off x="10152185" y="2582349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项目设计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A0E5DB-D422-4E12-B8EB-7BB0D3CACBDE}"/>
              </a:ext>
            </a:extLst>
          </p:cNvPr>
          <p:cNvSpPr txBox="1"/>
          <p:nvPr/>
        </p:nvSpPr>
        <p:spPr>
          <a:xfrm>
            <a:off x="10173628" y="3163215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75D0CA-4431-4528-AF82-1AA4696E8E8B}"/>
              </a:ext>
            </a:extLst>
          </p:cNvPr>
          <p:cNvSpPr txBox="1"/>
          <p:nvPr/>
        </p:nvSpPr>
        <p:spPr>
          <a:xfrm>
            <a:off x="10173628" y="3744081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DF9AC0-A883-4B1E-B9D8-8FD4B7760045}"/>
              </a:ext>
            </a:extLst>
          </p:cNvPr>
          <p:cNvSpPr txBox="1"/>
          <p:nvPr/>
        </p:nvSpPr>
        <p:spPr>
          <a:xfrm>
            <a:off x="10173628" y="432494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A5D021-43F2-917C-D77D-A8A39005978B}"/>
              </a:ext>
            </a:extLst>
          </p:cNvPr>
          <p:cNvSpPr txBox="1"/>
          <p:nvPr/>
        </p:nvSpPr>
        <p:spPr>
          <a:xfrm>
            <a:off x="815754" y="2210612"/>
            <a:ext cx="739626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E59F09A-95E3-44D2-1B83-841DED6503D7}"/>
              </a:ext>
            </a:extLst>
          </p:cNvPr>
          <p:cNvSpPr txBox="1"/>
          <p:nvPr/>
        </p:nvSpPr>
        <p:spPr>
          <a:xfrm>
            <a:off x="1425004" y="509861"/>
            <a:ext cx="3383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2BCB359-22A8-BC3F-7067-97787EE6739E}"/>
              </a:ext>
            </a:extLst>
          </p:cNvPr>
          <p:cNvSpPr txBox="1"/>
          <p:nvPr/>
        </p:nvSpPr>
        <p:spPr>
          <a:xfrm>
            <a:off x="252786" y="1613144"/>
            <a:ext cx="9458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本项目涉及资金信息，并模拟借助第三方平台支付，因此涉及到交易等敏感信息的传输，需保证前端敏感信息的加密安全，本项目使用了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内置的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security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库，使用</a:t>
            </a:r>
            <a:r>
              <a:rPr lang="en-US" altLang="zh-CN" sz="1800" b="1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AES+RSA</a:t>
            </a:r>
            <a:r>
              <a:rPr lang="zh-CN" altLang="zh-CN" sz="1800" b="1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组合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实现加密</a:t>
            </a:r>
            <a:r>
              <a:rPr lang="zh-CN" altLang="en-US" kern="1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B5084A8-CD3A-8381-44F1-AB6AFFFB624D}"/>
              </a:ext>
            </a:extLst>
          </p:cNvPr>
          <p:cNvSpPr txBox="1"/>
          <p:nvPr/>
        </p:nvSpPr>
        <p:spPr>
          <a:xfrm>
            <a:off x="606724" y="1162038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8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前后端的加</a:t>
            </a: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</a:t>
            </a:r>
            <a:r>
              <a:rPr lang="zh-CN" altLang="en-US" sz="18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D2C47A5-EAC9-E1E6-7B71-986EEE8AFA75}"/>
              </a:ext>
            </a:extLst>
          </p:cNvPr>
          <p:cNvSpPr txBox="1"/>
          <p:nvPr/>
        </p:nvSpPr>
        <p:spPr>
          <a:xfrm>
            <a:off x="3488479" y="2481319"/>
            <a:ext cx="4023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传统的</a:t>
            </a:r>
            <a:r>
              <a:rPr lang="en-US" altLang="zh-CN" b="1" dirty="0"/>
              <a:t>AES</a:t>
            </a:r>
            <a:r>
              <a:rPr lang="zh-CN" altLang="en-US" b="1" dirty="0"/>
              <a:t>加密和</a:t>
            </a:r>
            <a:r>
              <a:rPr lang="en-US" altLang="zh-CN" b="1" dirty="0"/>
              <a:t>RSA</a:t>
            </a:r>
            <a:r>
              <a:rPr lang="zh-CN" altLang="en-US" b="1" dirty="0"/>
              <a:t>加密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0A3A46F6-54B6-41EB-B2B9-4365BBFFF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752" y="2794284"/>
            <a:ext cx="8100391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356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3E6E998-EE6C-47CD-BCE8-8475FA4366EA}"/>
              </a:ext>
            </a:extLst>
          </p:cNvPr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D7375C23-E8C2-463F-85AA-6C2990B3E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026480C1-9805-45D8-AF4C-D85340C0FD43}"/>
              </a:ext>
            </a:extLst>
          </p:cNvPr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206158-DF7B-4715-9D35-EED15C62A64D}"/>
              </a:ext>
            </a:extLst>
          </p:cNvPr>
          <p:cNvSpPr txBox="1"/>
          <p:nvPr/>
        </p:nvSpPr>
        <p:spPr>
          <a:xfrm>
            <a:off x="10152185" y="200148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8761C5-C3E5-48FD-9297-C7CE14A1FE79}"/>
              </a:ext>
            </a:extLst>
          </p:cNvPr>
          <p:cNvSpPr txBox="1"/>
          <p:nvPr/>
        </p:nvSpPr>
        <p:spPr>
          <a:xfrm>
            <a:off x="10152185" y="2582349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项目设计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A0E5DB-D422-4E12-B8EB-7BB0D3CACBDE}"/>
              </a:ext>
            </a:extLst>
          </p:cNvPr>
          <p:cNvSpPr txBox="1"/>
          <p:nvPr/>
        </p:nvSpPr>
        <p:spPr>
          <a:xfrm>
            <a:off x="10173628" y="3163215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75D0CA-4431-4528-AF82-1AA4696E8E8B}"/>
              </a:ext>
            </a:extLst>
          </p:cNvPr>
          <p:cNvSpPr txBox="1"/>
          <p:nvPr/>
        </p:nvSpPr>
        <p:spPr>
          <a:xfrm>
            <a:off x="10173628" y="3744081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DF9AC0-A883-4B1E-B9D8-8FD4B7760045}"/>
              </a:ext>
            </a:extLst>
          </p:cNvPr>
          <p:cNvSpPr txBox="1"/>
          <p:nvPr/>
        </p:nvSpPr>
        <p:spPr>
          <a:xfrm>
            <a:off x="10173628" y="432494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A5D021-43F2-917C-D77D-A8A39005978B}"/>
              </a:ext>
            </a:extLst>
          </p:cNvPr>
          <p:cNvSpPr txBox="1"/>
          <p:nvPr/>
        </p:nvSpPr>
        <p:spPr>
          <a:xfrm>
            <a:off x="815754" y="2210612"/>
            <a:ext cx="73962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E59F09A-95E3-44D2-1B83-841DED6503D7}"/>
              </a:ext>
            </a:extLst>
          </p:cNvPr>
          <p:cNvSpPr txBox="1"/>
          <p:nvPr/>
        </p:nvSpPr>
        <p:spPr>
          <a:xfrm>
            <a:off x="1425004" y="509861"/>
            <a:ext cx="3383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B5084A8-CD3A-8381-44F1-AB6AFFFB624D}"/>
              </a:ext>
            </a:extLst>
          </p:cNvPr>
          <p:cNvSpPr txBox="1"/>
          <p:nvPr/>
        </p:nvSpPr>
        <p:spPr>
          <a:xfrm>
            <a:off x="968457" y="1156889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8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前后端的加密安全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42D6ED0-2658-966C-BBE4-113D4BF8CD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786" y="2107413"/>
            <a:ext cx="8973802" cy="483937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0259ABF-AA49-51A1-8454-86D7BA0DA5E0}"/>
              </a:ext>
            </a:extLst>
          </p:cNvPr>
          <p:cNvSpPr txBox="1"/>
          <p:nvPr/>
        </p:nvSpPr>
        <p:spPr>
          <a:xfrm>
            <a:off x="725188" y="1632151"/>
            <a:ext cx="835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RSA</a:t>
            </a:r>
            <a:r>
              <a:rPr lang="zh-CN" altLang="en-US" dirty="0"/>
              <a:t>和</a:t>
            </a:r>
            <a:r>
              <a:rPr lang="en-US" altLang="zh-CN" dirty="0"/>
              <a:t>AES</a:t>
            </a:r>
            <a:r>
              <a:rPr lang="zh-CN" altLang="en-US" dirty="0"/>
              <a:t>的组合很好地结合了各自加密的优点，优雅地解决了对数据保密的问题</a:t>
            </a:r>
          </a:p>
        </p:txBody>
      </p:sp>
    </p:spTree>
    <p:extLst>
      <p:ext uri="{BB962C8B-B14F-4D97-AF65-F5344CB8AC3E}">
        <p14:creationId xmlns:p14="http://schemas.microsoft.com/office/powerpoint/2010/main" val="2110086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3E6E998-EE6C-47CD-BCE8-8475FA4366EA}"/>
              </a:ext>
            </a:extLst>
          </p:cNvPr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D7375C23-E8C2-463F-85AA-6C2990B3E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026480C1-9805-45D8-AF4C-D85340C0FD43}"/>
              </a:ext>
            </a:extLst>
          </p:cNvPr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206158-DF7B-4715-9D35-EED15C62A64D}"/>
              </a:ext>
            </a:extLst>
          </p:cNvPr>
          <p:cNvSpPr txBox="1"/>
          <p:nvPr/>
        </p:nvSpPr>
        <p:spPr>
          <a:xfrm>
            <a:off x="10152185" y="200148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8761C5-C3E5-48FD-9297-C7CE14A1FE79}"/>
              </a:ext>
            </a:extLst>
          </p:cNvPr>
          <p:cNvSpPr txBox="1"/>
          <p:nvPr/>
        </p:nvSpPr>
        <p:spPr>
          <a:xfrm>
            <a:off x="10152185" y="2582349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项目设计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A0E5DB-D422-4E12-B8EB-7BB0D3CACBDE}"/>
              </a:ext>
            </a:extLst>
          </p:cNvPr>
          <p:cNvSpPr txBox="1"/>
          <p:nvPr/>
        </p:nvSpPr>
        <p:spPr>
          <a:xfrm>
            <a:off x="10173628" y="3163215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75D0CA-4431-4528-AF82-1AA4696E8E8B}"/>
              </a:ext>
            </a:extLst>
          </p:cNvPr>
          <p:cNvSpPr txBox="1"/>
          <p:nvPr/>
        </p:nvSpPr>
        <p:spPr>
          <a:xfrm>
            <a:off x="10173628" y="3744081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DF9AC0-A883-4B1E-B9D8-8FD4B7760045}"/>
              </a:ext>
            </a:extLst>
          </p:cNvPr>
          <p:cNvSpPr txBox="1"/>
          <p:nvPr/>
        </p:nvSpPr>
        <p:spPr>
          <a:xfrm>
            <a:off x="10173628" y="432494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E59F09A-95E3-44D2-1B83-841DED6503D7}"/>
              </a:ext>
            </a:extLst>
          </p:cNvPr>
          <p:cNvSpPr txBox="1"/>
          <p:nvPr/>
        </p:nvSpPr>
        <p:spPr>
          <a:xfrm>
            <a:off x="1425004" y="509861"/>
            <a:ext cx="3383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29D57A9-F291-4F36-450D-57A34C7A65B3}"/>
              </a:ext>
            </a:extLst>
          </p:cNvPr>
          <p:cNvSpPr txBox="1"/>
          <p:nvPr/>
        </p:nvSpPr>
        <p:spPr>
          <a:xfrm>
            <a:off x="736899" y="1131890"/>
            <a:ext cx="81435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问题：</a:t>
            </a:r>
            <a:r>
              <a:rPr lang="zh-CN" altLang="en-US" dirty="0"/>
              <a:t>在多用户（多线程）同时访问该项目下，如何提高服务器处理请求的性能。</a:t>
            </a:r>
            <a:endParaRPr lang="en-US" altLang="zh-CN" b="1" dirty="0"/>
          </a:p>
          <a:p>
            <a:endParaRPr lang="en-US" altLang="zh-CN" dirty="0"/>
          </a:p>
          <a:p>
            <a:r>
              <a:rPr lang="zh-CN" altLang="en-US" b="1" dirty="0"/>
              <a:t>解决</a:t>
            </a:r>
            <a:r>
              <a:rPr lang="zh-CN" altLang="en-US" dirty="0"/>
              <a:t>：自定义实现数据库连接池。在部署服务器时预热、初始化，在关闭服务器前关闭资源，销毁连接池。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666930D9-0091-CAF6-0356-0352EA6B62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2106" y="2647362"/>
            <a:ext cx="7211431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930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3E6E998-EE6C-47CD-BCE8-8475FA4366EA}"/>
              </a:ext>
            </a:extLst>
          </p:cNvPr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D7375C23-E8C2-463F-85AA-6C2990B3E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026480C1-9805-45D8-AF4C-D85340C0FD43}"/>
              </a:ext>
            </a:extLst>
          </p:cNvPr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206158-DF7B-4715-9D35-EED15C62A64D}"/>
              </a:ext>
            </a:extLst>
          </p:cNvPr>
          <p:cNvSpPr txBox="1"/>
          <p:nvPr/>
        </p:nvSpPr>
        <p:spPr>
          <a:xfrm>
            <a:off x="10152185" y="200148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8761C5-C3E5-48FD-9297-C7CE14A1FE79}"/>
              </a:ext>
            </a:extLst>
          </p:cNvPr>
          <p:cNvSpPr txBox="1"/>
          <p:nvPr/>
        </p:nvSpPr>
        <p:spPr>
          <a:xfrm>
            <a:off x="10152185" y="2582349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项目设计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A0E5DB-D422-4E12-B8EB-7BB0D3CACBDE}"/>
              </a:ext>
            </a:extLst>
          </p:cNvPr>
          <p:cNvSpPr txBox="1"/>
          <p:nvPr/>
        </p:nvSpPr>
        <p:spPr>
          <a:xfrm>
            <a:off x="10173628" y="3163215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75D0CA-4431-4528-AF82-1AA4696E8E8B}"/>
              </a:ext>
            </a:extLst>
          </p:cNvPr>
          <p:cNvSpPr txBox="1"/>
          <p:nvPr/>
        </p:nvSpPr>
        <p:spPr>
          <a:xfrm>
            <a:off x="10173628" y="3744081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DF9AC0-A883-4B1E-B9D8-8FD4B7760045}"/>
              </a:ext>
            </a:extLst>
          </p:cNvPr>
          <p:cNvSpPr txBox="1"/>
          <p:nvPr/>
        </p:nvSpPr>
        <p:spPr>
          <a:xfrm>
            <a:off x="10173628" y="432494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A5D021-43F2-917C-D77D-A8A39005978B}"/>
              </a:ext>
            </a:extLst>
          </p:cNvPr>
          <p:cNvSpPr txBox="1"/>
          <p:nvPr/>
        </p:nvSpPr>
        <p:spPr>
          <a:xfrm>
            <a:off x="815754" y="2210612"/>
            <a:ext cx="739626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E59F09A-95E3-44D2-1B83-841DED6503D7}"/>
              </a:ext>
            </a:extLst>
          </p:cNvPr>
          <p:cNvSpPr txBox="1"/>
          <p:nvPr/>
        </p:nvSpPr>
        <p:spPr>
          <a:xfrm>
            <a:off x="1425004" y="509861"/>
            <a:ext cx="3383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29D57A9-F291-4F36-450D-57A34C7A65B3}"/>
              </a:ext>
            </a:extLst>
          </p:cNvPr>
          <p:cNvSpPr txBox="1"/>
          <p:nvPr/>
        </p:nvSpPr>
        <p:spPr>
          <a:xfrm>
            <a:off x="812622" y="904342"/>
            <a:ext cx="814353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统一结果集，自定义封装数据和状态码，统一了前后端数据的传输形式。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规范分包，采用</a:t>
            </a:r>
            <a:r>
              <a:rPr lang="en-US" altLang="zh-CN" dirty="0"/>
              <a:t>MVC</a:t>
            </a:r>
            <a:r>
              <a:rPr lang="zh-CN" altLang="en-US" dirty="0"/>
              <a:t>三层设计模式，结构工程化。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使用锁和事务，实现与第三方支付平台数据同步更新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6.</a:t>
            </a:r>
            <a:r>
              <a:rPr lang="zh-CN" altLang="en-US" dirty="0"/>
              <a:t>使用原生的</a:t>
            </a:r>
            <a:r>
              <a:rPr lang="en-US" altLang="zh-CN" dirty="0"/>
              <a:t>java</a:t>
            </a:r>
            <a:r>
              <a:rPr lang="zh-CN" altLang="en-US" dirty="0"/>
              <a:t>库实现用户头像的上传，并加载到服务器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7.</a:t>
            </a:r>
            <a:r>
              <a:rPr lang="zh-CN" altLang="en-US" dirty="0"/>
              <a:t>前后端正则表达式校验，防用户恶意输入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8.</a:t>
            </a:r>
            <a:r>
              <a:rPr lang="zh-CN" altLang="en-US" dirty="0"/>
              <a:t>数据库敏感信息（用户密码）加密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9.</a:t>
            </a:r>
            <a:r>
              <a:rPr lang="zh-CN" altLang="en-US" dirty="0"/>
              <a:t>异常日志和文档注释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5642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26C6713A-7AC1-4D39-A287-C2E49138197F}"/>
              </a:ext>
            </a:extLst>
          </p:cNvPr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17AB704-56D2-4A32-941E-C68D2C8199D2}"/>
                </a:ext>
              </a:extLst>
            </p:cNvPr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D3C002F-A751-49CC-A28D-1E1380C5740D}"/>
                </a:ext>
              </a:extLst>
            </p:cNvPr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2DACA3C5-26C6-4E83-A796-E1EDB03A3DD8}"/>
                </a:ext>
              </a:extLst>
            </p:cNvPr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190359F-35F8-423A-A903-15BCDCB36503}"/>
                </a:ext>
              </a:extLst>
            </p:cNvPr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880C6CCD-90C4-4380-A3B3-75836FC18966}"/>
              </a:ext>
            </a:extLst>
          </p:cNvPr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5DB54B6B-5784-4357-B2FD-A446E508696A}"/>
              </a:ext>
            </a:extLst>
          </p:cNvPr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54F3B87-8903-4FEA-9157-21319B9EDE77}"/>
              </a:ext>
            </a:extLst>
          </p:cNvPr>
          <p:cNvSpPr txBox="1"/>
          <p:nvPr/>
        </p:nvSpPr>
        <p:spPr>
          <a:xfrm>
            <a:off x="5208513" y="3077373"/>
            <a:ext cx="6454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84344A-227D-4A79-890E-6E89B37D4753}"/>
              </a:ext>
            </a:extLst>
          </p:cNvPr>
          <p:cNvSpPr txBox="1"/>
          <p:nvPr/>
        </p:nvSpPr>
        <p:spPr>
          <a:xfrm>
            <a:off x="3090035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4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>
            <a:extLst>
              <a:ext uri="{FF2B5EF4-FFF2-40B4-BE49-F238E27FC236}">
                <a16:creationId xmlns:a16="http://schemas.microsoft.com/office/drawing/2014/main" id="{10212B48-ABD1-4D5B-95DE-CE25FD73D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48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3E6E998-EE6C-47CD-BCE8-8475FA4366EA}"/>
              </a:ext>
            </a:extLst>
          </p:cNvPr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D7375C23-E8C2-463F-85AA-6C2990B3E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026480C1-9805-45D8-AF4C-D85340C0FD43}"/>
              </a:ext>
            </a:extLst>
          </p:cNvPr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206158-DF7B-4715-9D35-EED15C62A64D}"/>
              </a:ext>
            </a:extLst>
          </p:cNvPr>
          <p:cNvSpPr txBox="1"/>
          <p:nvPr/>
        </p:nvSpPr>
        <p:spPr>
          <a:xfrm>
            <a:off x="10152185" y="200148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8761C5-C3E5-48FD-9297-C7CE14A1FE79}"/>
              </a:ext>
            </a:extLst>
          </p:cNvPr>
          <p:cNvSpPr txBox="1"/>
          <p:nvPr/>
        </p:nvSpPr>
        <p:spPr>
          <a:xfrm>
            <a:off x="10152185" y="2582349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项目设计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A0E5DB-D422-4E12-B8EB-7BB0D3CACBDE}"/>
              </a:ext>
            </a:extLst>
          </p:cNvPr>
          <p:cNvSpPr txBox="1"/>
          <p:nvPr/>
        </p:nvSpPr>
        <p:spPr>
          <a:xfrm>
            <a:off x="10173628" y="3163215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75D0CA-4431-4528-AF82-1AA4696E8E8B}"/>
              </a:ext>
            </a:extLst>
          </p:cNvPr>
          <p:cNvSpPr txBox="1"/>
          <p:nvPr/>
        </p:nvSpPr>
        <p:spPr>
          <a:xfrm>
            <a:off x="10173628" y="3744081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DF9AC0-A883-4B1E-B9D8-8FD4B7760045}"/>
              </a:ext>
            </a:extLst>
          </p:cNvPr>
          <p:cNvSpPr txBox="1"/>
          <p:nvPr/>
        </p:nvSpPr>
        <p:spPr>
          <a:xfrm>
            <a:off x="10173628" y="432494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E59F09A-95E3-44D2-1B83-841DED6503D7}"/>
              </a:ext>
            </a:extLst>
          </p:cNvPr>
          <p:cNvSpPr txBox="1"/>
          <p:nvPr/>
        </p:nvSpPr>
        <p:spPr>
          <a:xfrm>
            <a:off x="1425004" y="509861"/>
            <a:ext cx="3383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2BCB359-22A8-BC3F-7067-97787EE6739E}"/>
              </a:ext>
            </a:extLst>
          </p:cNvPr>
          <p:cNvSpPr txBox="1"/>
          <p:nvPr/>
        </p:nvSpPr>
        <p:spPr>
          <a:xfrm>
            <a:off x="903776" y="1070489"/>
            <a:ext cx="7809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kern="100" dirty="0">
                <a:solidFill>
                  <a:srgbClr val="4D4D4D"/>
                </a:solidFill>
                <a:effectLst/>
                <a:latin typeface="等线" panose="02010600030101010101" pitchFamily="2" charset="-122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FA50107-6CCD-98F6-B0AC-3F1A36EFDE3C}"/>
              </a:ext>
            </a:extLst>
          </p:cNvPr>
          <p:cNvSpPr txBox="1"/>
          <p:nvPr/>
        </p:nvSpPr>
        <p:spPr>
          <a:xfrm>
            <a:off x="903776" y="1401318"/>
            <a:ext cx="802507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1.</a:t>
            </a:r>
            <a:r>
              <a:rPr lang="zh-CN" altLang="en-US" b="1" dirty="0"/>
              <a:t>前后端数据的加密传输</a:t>
            </a:r>
            <a:endParaRPr lang="en-US" altLang="zh-CN" b="1" dirty="0"/>
          </a:p>
          <a:p>
            <a:endParaRPr lang="en-US" altLang="zh-CN" dirty="0"/>
          </a:p>
          <a:p>
            <a:r>
              <a:rPr lang="en-US" altLang="zh-CN" sz="2400" dirty="0"/>
              <a:t>• </a:t>
            </a:r>
            <a:r>
              <a:rPr lang="zh-CN" altLang="en-US" dirty="0"/>
              <a:t>难点在于需要经过一系列繁琐转码转字符串</a:t>
            </a:r>
            <a:endParaRPr lang="en-US" altLang="zh-CN" dirty="0"/>
          </a:p>
          <a:p>
            <a:r>
              <a:rPr lang="en-US" altLang="zh-CN" sz="2400" dirty="0"/>
              <a:t>•</a:t>
            </a:r>
            <a:r>
              <a:rPr lang="en-US" altLang="zh-CN" dirty="0"/>
              <a:t> </a:t>
            </a:r>
            <a:r>
              <a:rPr lang="zh-CN" altLang="en-US" dirty="0"/>
              <a:t>不好跟踪调试（都是密文），难以找出在传输过程中的错误操作，难以定位问题</a:t>
            </a:r>
            <a:endParaRPr lang="en-US" altLang="zh-CN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224044A-6152-6244-EA02-EE04DF142A0C}"/>
              </a:ext>
            </a:extLst>
          </p:cNvPr>
          <p:cNvSpPr txBox="1"/>
          <p:nvPr/>
        </p:nvSpPr>
        <p:spPr>
          <a:xfrm>
            <a:off x="903776" y="3163215"/>
            <a:ext cx="760066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2.</a:t>
            </a:r>
            <a:r>
              <a:rPr lang="zh-CN" altLang="en-US" sz="1800" b="1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前后端的交互</a:t>
            </a:r>
            <a:endParaRPr lang="en-US" altLang="zh-CN" b="1" kern="100" dirty="0"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endParaRPr lang="en-US" altLang="zh-CN" dirty="0"/>
          </a:p>
          <a:p>
            <a:r>
              <a:rPr lang="en-US" altLang="zh-CN" sz="2400" dirty="0"/>
              <a:t>• </a:t>
            </a:r>
            <a:r>
              <a:rPr lang="zh-CN" altLang="en-US" dirty="0"/>
              <a:t>需要短时间内掌握前端</a:t>
            </a:r>
            <a:r>
              <a:rPr lang="en-US" altLang="zh-CN" dirty="0"/>
              <a:t>JavaScript</a:t>
            </a:r>
            <a:r>
              <a:rPr lang="zh-CN" altLang="en-US" dirty="0"/>
              <a:t>语言，熟悉</a:t>
            </a:r>
            <a:r>
              <a:rPr lang="en-US" altLang="zh-CN" dirty="0"/>
              <a:t>DOM</a:t>
            </a:r>
            <a:r>
              <a:rPr lang="zh-CN" altLang="en-US" dirty="0"/>
              <a:t>操作</a:t>
            </a:r>
            <a:endParaRPr lang="en-US" altLang="zh-CN" dirty="0"/>
          </a:p>
          <a:p>
            <a:r>
              <a:rPr lang="en-US" altLang="zh-CN" sz="2400" dirty="0"/>
              <a:t>• </a:t>
            </a:r>
            <a:r>
              <a:rPr lang="zh-CN" altLang="zh-CN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数据以什么形式、什么的体量传输，这就要求前后端有一个良好的沟通、约定</a:t>
            </a:r>
            <a:r>
              <a:rPr lang="zh-CN" altLang="en-US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，不能图方便</a:t>
            </a:r>
            <a:endParaRPr lang="en-US" altLang="zh-CN" kern="100" dirty="0"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endParaRPr lang="en-US" altLang="zh-CN" kern="100" dirty="0"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r>
              <a:rPr lang="en-US" altLang="zh-CN" b="1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3.</a:t>
            </a:r>
            <a:r>
              <a:rPr lang="zh-CN" altLang="en-US" b="1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业务逻辑</a:t>
            </a:r>
            <a:endParaRPr lang="en-US" altLang="zh-CN" b="1" kern="100" dirty="0"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endParaRPr lang="en-US" altLang="zh-CN" b="1" kern="100" dirty="0"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r>
              <a:rPr lang="en-US" altLang="zh-CN" sz="2400" dirty="0"/>
              <a:t>• </a:t>
            </a:r>
            <a:r>
              <a:rPr lang="zh-CN" altLang="en-US" dirty="0"/>
              <a:t>本项目涉及多用户身份的验证，逻辑较复杂，数据库表的数量多，后期加功能时需要重新设计表。</a:t>
            </a:r>
            <a:endParaRPr lang="zh-CN" altLang="zh-CN" sz="24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950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3E6E998-EE6C-47CD-BCE8-8475FA4366EA}"/>
              </a:ext>
            </a:extLst>
          </p:cNvPr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D7375C23-E8C2-463F-85AA-6C2990B3E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026480C1-9805-45D8-AF4C-D85340C0FD43}"/>
              </a:ext>
            </a:extLst>
          </p:cNvPr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206158-DF7B-4715-9D35-EED15C62A64D}"/>
              </a:ext>
            </a:extLst>
          </p:cNvPr>
          <p:cNvSpPr txBox="1"/>
          <p:nvPr/>
        </p:nvSpPr>
        <p:spPr>
          <a:xfrm>
            <a:off x="10152185" y="200148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8761C5-C3E5-48FD-9297-C7CE14A1FE79}"/>
              </a:ext>
            </a:extLst>
          </p:cNvPr>
          <p:cNvSpPr txBox="1"/>
          <p:nvPr/>
        </p:nvSpPr>
        <p:spPr>
          <a:xfrm>
            <a:off x="10152185" y="2582349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项目设计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A0E5DB-D422-4E12-B8EB-7BB0D3CACBDE}"/>
              </a:ext>
            </a:extLst>
          </p:cNvPr>
          <p:cNvSpPr txBox="1"/>
          <p:nvPr/>
        </p:nvSpPr>
        <p:spPr>
          <a:xfrm>
            <a:off x="10173628" y="3163215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75D0CA-4431-4528-AF82-1AA4696E8E8B}"/>
              </a:ext>
            </a:extLst>
          </p:cNvPr>
          <p:cNvSpPr txBox="1"/>
          <p:nvPr/>
        </p:nvSpPr>
        <p:spPr>
          <a:xfrm>
            <a:off x="10173628" y="3744081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DF9AC0-A883-4B1E-B9D8-8FD4B7760045}"/>
              </a:ext>
            </a:extLst>
          </p:cNvPr>
          <p:cNvSpPr txBox="1"/>
          <p:nvPr/>
        </p:nvSpPr>
        <p:spPr>
          <a:xfrm>
            <a:off x="10173628" y="432494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E59F09A-95E3-44D2-1B83-841DED6503D7}"/>
              </a:ext>
            </a:extLst>
          </p:cNvPr>
          <p:cNvSpPr txBox="1"/>
          <p:nvPr/>
        </p:nvSpPr>
        <p:spPr>
          <a:xfrm>
            <a:off x="1425004" y="509861"/>
            <a:ext cx="3383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2BCB359-22A8-BC3F-7067-97787EE6739E}"/>
              </a:ext>
            </a:extLst>
          </p:cNvPr>
          <p:cNvSpPr txBox="1"/>
          <p:nvPr/>
        </p:nvSpPr>
        <p:spPr>
          <a:xfrm>
            <a:off x="903776" y="1070489"/>
            <a:ext cx="7809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kern="100" dirty="0">
                <a:solidFill>
                  <a:srgbClr val="4D4D4D"/>
                </a:solidFill>
                <a:effectLst/>
                <a:latin typeface="等线" panose="02010600030101010101" pitchFamily="2" charset="-122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FA50107-6CCD-98F6-B0AC-3F1A36EFDE3C}"/>
              </a:ext>
            </a:extLst>
          </p:cNvPr>
          <p:cNvSpPr txBox="1"/>
          <p:nvPr/>
        </p:nvSpPr>
        <p:spPr>
          <a:xfrm>
            <a:off x="796130" y="1209225"/>
            <a:ext cx="802507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4.</a:t>
            </a:r>
            <a:r>
              <a:rPr lang="zh-CN" altLang="en-US" b="1" dirty="0"/>
              <a:t>测试困难</a:t>
            </a:r>
            <a:endParaRPr lang="en-US" altLang="zh-CN" b="1" dirty="0"/>
          </a:p>
          <a:p>
            <a:endParaRPr lang="en-US" altLang="zh-CN" dirty="0"/>
          </a:p>
          <a:p>
            <a:r>
              <a:rPr lang="en-US" altLang="zh-CN" sz="2400" dirty="0"/>
              <a:t>• </a:t>
            </a:r>
            <a:r>
              <a:rPr lang="zh-CN" altLang="en-US" dirty="0"/>
              <a:t>测试的颗粒度大。后端业务逻辑的测试需要实现</a:t>
            </a:r>
            <a:r>
              <a:rPr lang="en-US" altLang="zh-CN" dirty="0"/>
              <a:t>Dao</a:t>
            </a:r>
            <a:r>
              <a:rPr lang="zh-CN" altLang="en-US" dirty="0"/>
              <a:t>层（数据库访问层），接口的测试需要与前端交互。</a:t>
            </a:r>
            <a:r>
              <a:rPr lang="en-US" altLang="zh-CN" sz="2400" dirty="0"/>
              <a:t> 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5.</a:t>
            </a:r>
            <a:r>
              <a:rPr lang="zh-CN" altLang="en-US" b="1" dirty="0"/>
              <a:t> 尚未实现的消息队列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sz="2400" dirty="0"/>
              <a:t>•</a:t>
            </a:r>
            <a:r>
              <a:rPr lang="zh-CN" altLang="en-US" sz="2400" dirty="0"/>
              <a:t> </a:t>
            </a:r>
            <a:r>
              <a:rPr lang="zh-CN" altLang="en-US" dirty="0"/>
              <a:t>如何异步处理消息队列的数据</a:t>
            </a:r>
            <a:endParaRPr lang="en-US" altLang="zh-CN" dirty="0"/>
          </a:p>
          <a:p>
            <a:r>
              <a:rPr lang="en-US" altLang="zh-CN" sz="2400" dirty="0"/>
              <a:t>• </a:t>
            </a:r>
            <a:r>
              <a:rPr lang="zh-CN" altLang="en-US" dirty="0"/>
              <a:t>如何实时监控消息，实现消息应答</a:t>
            </a:r>
            <a:endParaRPr lang="en-US" altLang="zh-CN" sz="2400" dirty="0"/>
          </a:p>
          <a:p>
            <a:endParaRPr lang="en-US" altLang="zh-CN" sz="2400" b="1" dirty="0"/>
          </a:p>
          <a:p>
            <a:r>
              <a:rPr lang="en-US" altLang="zh-CN" b="1" dirty="0"/>
              <a:t>6.</a:t>
            </a:r>
            <a:r>
              <a:rPr lang="zh-CN" altLang="en-US" b="1" dirty="0"/>
              <a:t> 异常程序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sz="2400" dirty="0"/>
              <a:t>• </a:t>
            </a:r>
            <a:r>
              <a:rPr lang="zh-CN" altLang="en-US" dirty="0"/>
              <a:t>例如</a:t>
            </a:r>
            <a:r>
              <a:rPr lang="zh-CN" altLang="zh-CN" sz="180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写入数据库操作时往往要同步写入多条数据</a:t>
            </a:r>
            <a:r>
              <a:rPr lang="zh-CN" altLang="en-US" sz="180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，在高并发下数据库表发生死锁</a:t>
            </a:r>
            <a:endParaRPr lang="en-US" altLang="zh-CN" sz="1800" b="1" kern="1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522634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26C6713A-7AC1-4D39-A287-C2E49138197F}"/>
              </a:ext>
            </a:extLst>
          </p:cNvPr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17AB704-56D2-4A32-941E-C68D2C8199D2}"/>
                </a:ext>
              </a:extLst>
            </p:cNvPr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D3C002F-A751-49CC-A28D-1E1380C5740D}"/>
                </a:ext>
              </a:extLst>
            </p:cNvPr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2DACA3C5-26C6-4E83-A796-E1EDB03A3DD8}"/>
                </a:ext>
              </a:extLst>
            </p:cNvPr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190359F-35F8-423A-A903-15BCDCB36503}"/>
                </a:ext>
              </a:extLst>
            </p:cNvPr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880C6CCD-90C4-4380-A3B3-75836FC18966}"/>
              </a:ext>
            </a:extLst>
          </p:cNvPr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5DB54B6B-5784-4357-B2FD-A446E508696A}"/>
              </a:ext>
            </a:extLst>
          </p:cNvPr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54F3B87-8903-4FEA-9157-21319B9EDE77}"/>
              </a:ext>
            </a:extLst>
          </p:cNvPr>
          <p:cNvSpPr txBox="1"/>
          <p:nvPr/>
        </p:nvSpPr>
        <p:spPr>
          <a:xfrm>
            <a:off x="5208513" y="3077373"/>
            <a:ext cx="6454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84344A-227D-4A79-890E-6E89B37D4753}"/>
              </a:ext>
            </a:extLst>
          </p:cNvPr>
          <p:cNvSpPr txBox="1"/>
          <p:nvPr/>
        </p:nvSpPr>
        <p:spPr>
          <a:xfrm>
            <a:off x="3201861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5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>
            <a:extLst>
              <a:ext uri="{FF2B5EF4-FFF2-40B4-BE49-F238E27FC236}">
                <a16:creationId xmlns:a16="http://schemas.microsoft.com/office/drawing/2014/main" id="{10212B48-ABD1-4D5B-95DE-CE25FD73D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819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3E6E998-EE6C-47CD-BCE8-8475FA4366EA}"/>
              </a:ext>
            </a:extLst>
          </p:cNvPr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D7375C23-E8C2-463F-85AA-6C2990B3E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026480C1-9805-45D8-AF4C-D85340C0FD43}"/>
              </a:ext>
            </a:extLst>
          </p:cNvPr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206158-DF7B-4715-9D35-EED15C62A64D}"/>
              </a:ext>
            </a:extLst>
          </p:cNvPr>
          <p:cNvSpPr txBox="1"/>
          <p:nvPr/>
        </p:nvSpPr>
        <p:spPr>
          <a:xfrm>
            <a:off x="10152185" y="200148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8761C5-C3E5-48FD-9297-C7CE14A1FE79}"/>
              </a:ext>
            </a:extLst>
          </p:cNvPr>
          <p:cNvSpPr txBox="1"/>
          <p:nvPr/>
        </p:nvSpPr>
        <p:spPr>
          <a:xfrm>
            <a:off x="10152185" y="2582349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项目设计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A0E5DB-D422-4E12-B8EB-7BB0D3CACBDE}"/>
              </a:ext>
            </a:extLst>
          </p:cNvPr>
          <p:cNvSpPr txBox="1"/>
          <p:nvPr/>
        </p:nvSpPr>
        <p:spPr>
          <a:xfrm>
            <a:off x="10173628" y="3163215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75D0CA-4431-4528-AF82-1AA4696E8E8B}"/>
              </a:ext>
            </a:extLst>
          </p:cNvPr>
          <p:cNvSpPr txBox="1"/>
          <p:nvPr/>
        </p:nvSpPr>
        <p:spPr>
          <a:xfrm>
            <a:off x="10173628" y="3744081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DF9AC0-A883-4B1E-B9D8-8FD4B7760045}"/>
              </a:ext>
            </a:extLst>
          </p:cNvPr>
          <p:cNvSpPr txBox="1"/>
          <p:nvPr/>
        </p:nvSpPr>
        <p:spPr>
          <a:xfrm>
            <a:off x="10173627" y="432494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E59F09A-95E3-44D2-1B83-841DED6503D7}"/>
              </a:ext>
            </a:extLst>
          </p:cNvPr>
          <p:cNvSpPr txBox="1"/>
          <p:nvPr/>
        </p:nvSpPr>
        <p:spPr>
          <a:xfrm>
            <a:off x="1425004" y="509861"/>
            <a:ext cx="3383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2BCB359-22A8-BC3F-7067-97787EE6739E}"/>
              </a:ext>
            </a:extLst>
          </p:cNvPr>
          <p:cNvSpPr txBox="1"/>
          <p:nvPr/>
        </p:nvSpPr>
        <p:spPr>
          <a:xfrm>
            <a:off x="968457" y="1331879"/>
            <a:ext cx="7809783" cy="4897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kern="100" dirty="0">
                <a:solidFill>
                  <a:srgbClr val="4D4D4D"/>
                </a:solidFill>
                <a:latin typeface="等线" panose="02010600030101010101" pitchFamily="2" charset="-122"/>
                <a:ea typeface="Arial" panose="020B0604020202020204" pitchFamily="34" charset="0"/>
                <a:cs typeface="Times New Roman" panose="02020603050405020304" pitchFamily="18" charset="0"/>
              </a:rPr>
              <a:t>1.</a:t>
            </a:r>
            <a:r>
              <a:rPr lang="zh-CN" altLang="en-US" kern="100" dirty="0">
                <a:solidFill>
                  <a:srgbClr val="4D4D4D"/>
                </a:solidFill>
                <a:latin typeface="等线" panose="02010600030101010101" pitchFamily="2" charset="-122"/>
                <a:ea typeface="Arial" panose="020B0604020202020204" pitchFamily="34" charset="0"/>
                <a:cs typeface="Times New Roman" panose="02020603050405020304" pitchFamily="18" charset="0"/>
              </a:rPr>
              <a:t>从参加训练营到最终答辩，短短一个月学了大量新技术，受益匪浅</a:t>
            </a:r>
            <a:endParaRPr lang="en-US" altLang="zh-CN" kern="100" dirty="0">
              <a:solidFill>
                <a:srgbClr val="4D4D4D"/>
              </a:solidFill>
              <a:latin typeface="等线" panose="02010600030101010101" pitchFamily="2" charset="-122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800" kern="100" dirty="0">
              <a:solidFill>
                <a:srgbClr val="4D4D4D"/>
              </a:solidFill>
              <a:latin typeface="等线" panose="02010600030101010101" pitchFamily="2" charset="-122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100" dirty="0">
                <a:solidFill>
                  <a:srgbClr val="4D4D4D"/>
                </a:solidFill>
                <a:latin typeface="等线" panose="02010600030101010101" pitchFamily="2" charset="-122"/>
                <a:ea typeface="Arial" panose="020B0604020202020204" pitchFamily="34" charset="0"/>
                <a:cs typeface="Times New Roman" panose="02020603050405020304" pitchFamily="18" charset="0"/>
              </a:rPr>
              <a:t>2.</a:t>
            </a:r>
            <a:r>
              <a:rPr lang="zh-CN" altLang="en-US" kern="100" dirty="0">
                <a:solidFill>
                  <a:srgbClr val="4D4D4D"/>
                </a:solidFill>
                <a:latin typeface="等线" panose="02010600030101010101" pitchFamily="2" charset="-122"/>
                <a:ea typeface="Arial" panose="020B0604020202020204" pitchFamily="34" charset="0"/>
                <a:cs typeface="Times New Roman" panose="02020603050405020304" pitchFamily="18" charset="0"/>
              </a:rPr>
              <a:t>如期完成四次训练营作业和答辩，编程能力得到量变的提升</a:t>
            </a:r>
            <a:endParaRPr lang="en-US" altLang="zh-CN" kern="100" dirty="0">
              <a:solidFill>
                <a:srgbClr val="4D4D4D"/>
              </a:solidFill>
              <a:latin typeface="等线" panose="02010600030101010101" pitchFamily="2" charset="-122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800" kern="100" dirty="0">
              <a:solidFill>
                <a:srgbClr val="4D4D4D"/>
              </a:solidFill>
              <a:latin typeface="等线" panose="02010600030101010101" pitchFamily="2" charset="-122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100" dirty="0">
                <a:solidFill>
                  <a:srgbClr val="4D4D4D"/>
                </a:solidFill>
                <a:latin typeface="等线" panose="02010600030101010101" pitchFamily="2" charset="-122"/>
                <a:ea typeface="Arial" panose="020B0604020202020204" pitchFamily="34" charset="0"/>
                <a:cs typeface="Times New Roman" panose="02020603050405020304" pitchFamily="18" charset="0"/>
              </a:rPr>
              <a:t>3.</a:t>
            </a:r>
            <a:r>
              <a:rPr lang="zh-CN" altLang="en-US" kern="100" dirty="0">
                <a:solidFill>
                  <a:srgbClr val="4D4D4D"/>
                </a:solidFill>
                <a:latin typeface="等线" panose="02010600030101010101" pitchFamily="2" charset="-122"/>
                <a:ea typeface="Arial" panose="020B0604020202020204" pitchFamily="34" charset="0"/>
                <a:cs typeface="Times New Roman" panose="02020603050405020304" pitchFamily="18" charset="0"/>
              </a:rPr>
              <a:t>边学习边实践写项目，快速掌握运用新技术</a:t>
            </a:r>
            <a:endParaRPr lang="en-US" altLang="zh-CN" kern="100" dirty="0">
              <a:solidFill>
                <a:srgbClr val="4D4D4D"/>
              </a:solidFill>
              <a:latin typeface="等线" panose="02010600030101010101" pitchFamily="2" charset="-122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800" kern="100" dirty="0">
              <a:solidFill>
                <a:srgbClr val="4D4D4D"/>
              </a:solidFill>
              <a:latin typeface="等线" panose="02010600030101010101" pitchFamily="2" charset="-122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100" dirty="0">
                <a:solidFill>
                  <a:srgbClr val="4D4D4D"/>
                </a:solidFill>
                <a:latin typeface="等线" panose="02010600030101010101" pitchFamily="2" charset="-122"/>
                <a:ea typeface="Arial" panose="020B0604020202020204" pitchFamily="34" charset="0"/>
                <a:cs typeface="Times New Roman" panose="02020603050405020304" pitchFamily="18" charset="0"/>
              </a:rPr>
              <a:t>4.</a:t>
            </a:r>
            <a:r>
              <a:rPr lang="zh-CN" altLang="en-US" kern="100" dirty="0">
                <a:solidFill>
                  <a:srgbClr val="4D4D4D"/>
                </a:solidFill>
                <a:latin typeface="等线" panose="02010600030101010101" pitchFamily="2" charset="-122"/>
                <a:ea typeface="Arial" panose="020B0604020202020204" pitchFamily="34" charset="0"/>
                <a:cs typeface="Times New Roman" panose="02020603050405020304" pitchFamily="18" charset="0"/>
              </a:rPr>
              <a:t>学会使用测试工具测试接口，提高了开发的效率</a:t>
            </a:r>
            <a:r>
              <a:rPr lang="en-US" altLang="zh-CN" kern="100" dirty="0">
                <a:solidFill>
                  <a:srgbClr val="4D4D4D"/>
                </a:solidFill>
                <a:latin typeface="等线" panose="02010600030101010101" pitchFamily="2" charset="-122"/>
                <a:ea typeface="Arial" panose="020B060402020202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50000"/>
              </a:lnSpc>
            </a:pPr>
            <a:endParaRPr lang="en-US" altLang="zh-CN" sz="800" kern="100" dirty="0">
              <a:solidFill>
                <a:srgbClr val="4D4D4D"/>
              </a:solidFill>
              <a:latin typeface="等线" panose="02010600030101010101" pitchFamily="2" charset="-122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100" dirty="0">
                <a:solidFill>
                  <a:srgbClr val="4D4D4D"/>
                </a:solidFill>
                <a:latin typeface="等线" panose="02010600030101010101" pitchFamily="2" charset="-122"/>
                <a:ea typeface="Arial" panose="020B0604020202020204" pitchFamily="34" charset="0"/>
                <a:cs typeface="Times New Roman" panose="02020603050405020304" pitchFamily="18" charset="0"/>
              </a:rPr>
              <a:t>5.</a:t>
            </a:r>
            <a:r>
              <a:rPr lang="zh-CN" altLang="en-US" kern="100" dirty="0">
                <a:solidFill>
                  <a:srgbClr val="4D4D4D"/>
                </a:solidFill>
                <a:latin typeface="等线" panose="02010600030101010101" pitchFamily="2" charset="-122"/>
                <a:ea typeface="Arial" panose="020B0604020202020204" pitchFamily="34" charset="0"/>
                <a:cs typeface="Times New Roman" panose="02020603050405020304" pitchFamily="18" charset="0"/>
              </a:rPr>
              <a:t>互相讨论问题，体会到沟通分享于解决问题的重要性</a:t>
            </a:r>
            <a:endParaRPr lang="en-US" altLang="zh-CN" kern="100" dirty="0">
              <a:solidFill>
                <a:srgbClr val="4D4D4D"/>
              </a:solidFill>
              <a:latin typeface="等线" panose="02010600030101010101" pitchFamily="2" charset="-122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800" kern="100" dirty="0">
              <a:solidFill>
                <a:srgbClr val="4D4D4D"/>
              </a:solidFill>
              <a:latin typeface="等线" panose="02010600030101010101" pitchFamily="2" charset="-122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100" dirty="0">
                <a:solidFill>
                  <a:srgbClr val="4D4D4D"/>
                </a:solidFill>
                <a:latin typeface="等线" panose="02010600030101010101" pitchFamily="2" charset="-122"/>
                <a:ea typeface="Arial" panose="020B0604020202020204" pitchFamily="34" charset="0"/>
                <a:cs typeface="Times New Roman" panose="02020603050405020304" pitchFamily="18" charset="0"/>
              </a:rPr>
              <a:t>6.</a:t>
            </a:r>
            <a:r>
              <a:rPr lang="zh-CN" altLang="en-US" kern="100" dirty="0">
                <a:solidFill>
                  <a:srgbClr val="4D4D4D"/>
                </a:solidFill>
                <a:latin typeface="等线" panose="02010600030101010101" pitchFamily="2" charset="-122"/>
                <a:ea typeface="Arial" panose="020B0604020202020204" pitchFamily="34" charset="0"/>
                <a:cs typeface="Times New Roman" panose="02020603050405020304" pitchFamily="18" charset="0"/>
              </a:rPr>
              <a:t>独立从零做项目，承担了设计、开发、测试的角色（项目经理、开发人员、测试人员）。提高了综合能力</a:t>
            </a:r>
            <a:endParaRPr lang="en-US" altLang="zh-CN" kern="100" dirty="0">
              <a:solidFill>
                <a:srgbClr val="4D4D4D"/>
              </a:solidFill>
              <a:latin typeface="等线" panose="02010600030101010101" pitchFamily="2" charset="-122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800" kern="100" dirty="0">
              <a:solidFill>
                <a:srgbClr val="4D4D4D"/>
              </a:solidFill>
              <a:latin typeface="等线" panose="02010600030101010101" pitchFamily="2" charset="-122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100" dirty="0">
                <a:solidFill>
                  <a:srgbClr val="4D4D4D"/>
                </a:solidFill>
                <a:latin typeface="等线" panose="02010600030101010101" pitchFamily="2" charset="-122"/>
                <a:ea typeface="Arial" panose="020B0604020202020204" pitchFamily="34" charset="0"/>
                <a:cs typeface="Times New Roman" panose="02020603050405020304" pitchFamily="18" charset="0"/>
              </a:rPr>
              <a:t>7.</a:t>
            </a:r>
            <a:r>
              <a:rPr lang="zh-CN" altLang="en-US" kern="100" dirty="0">
                <a:solidFill>
                  <a:srgbClr val="4D4D4D"/>
                </a:solidFill>
                <a:latin typeface="等线" panose="02010600030101010101" pitchFamily="2" charset="-122"/>
                <a:ea typeface="Arial" panose="020B0604020202020204" pitchFamily="34" charset="0"/>
                <a:cs typeface="Times New Roman" panose="02020603050405020304" pitchFamily="18" charset="0"/>
              </a:rPr>
              <a:t>重新拾起了学习、奋斗的激情，找到了学习的方向</a:t>
            </a:r>
            <a:endParaRPr lang="en-US" altLang="zh-CN" kern="100" dirty="0">
              <a:solidFill>
                <a:srgbClr val="4D4D4D"/>
              </a:solidFill>
              <a:latin typeface="等线" panose="02010600030101010101" pitchFamily="2" charset="-122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kern="100" dirty="0">
              <a:solidFill>
                <a:srgbClr val="4D4D4D"/>
              </a:solidFill>
              <a:latin typeface="等线" panose="02010600030101010101" pitchFamily="2" charset="-122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714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9C513884-73F1-4547-88FC-3ECA91399A56}"/>
              </a:ext>
            </a:extLst>
          </p:cNvPr>
          <p:cNvSpPr/>
          <p:nvPr/>
        </p:nvSpPr>
        <p:spPr>
          <a:xfrm>
            <a:off x="-142000" y="796672"/>
            <a:ext cx="5392402" cy="5392401"/>
          </a:xfrm>
          <a:prstGeom prst="ellipse">
            <a:avLst/>
          </a:prstGeom>
          <a:noFill/>
          <a:ln w="6350">
            <a:solidFill>
              <a:schemeClr val="bg1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B399000-0D26-4240-B558-FE016C9B219B}"/>
              </a:ext>
            </a:extLst>
          </p:cNvPr>
          <p:cNvSpPr/>
          <p:nvPr/>
        </p:nvSpPr>
        <p:spPr>
          <a:xfrm>
            <a:off x="-1189667" y="-250994"/>
            <a:ext cx="7487735" cy="7487734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ED5F8B8C-A732-4A1D-8149-F19C3E21B79C}"/>
              </a:ext>
            </a:extLst>
          </p:cNvPr>
          <p:cNvSpPr/>
          <p:nvPr/>
        </p:nvSpPr>
        <p:spPr>
          <a:xfrm>
            <a:off x="-100010" y="1110117"/>
            <a:ext cx="6810228" cy="6810226"/>
          </a:xfrm>
          <a:prstGeom prst="ellipse">
            <a:avLst/>
          </a:prstGeom>
          <a:noFill/>
          <a:ln w="6350">
            <a:solidFill>
              <a:schemeClr val="bg1">
                <a:lumMod val="75000"/>
                <a:alpha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CFAAE20-D8F0-4F87-AC37-8502B4394D2B}"/>
              </a:ext>
            </a:extLst>
          </p:cNvPr>
          <p:cNvSpPr/>
          <p:nvPr/>
        </p:nvSpPr>
        <p:spPr>
          <a:xfrm>
            <a:off x="-743543" y="-1707853"/>
            <a:ext cx="7487735" cy="7487734"/>
          </a:xfrm>
          <a:prstGeom prst="ellipse">
            <a:avLst/>
          </a:prstGeom>
          <a:noFill/>
          <a:ln w="6350">
            <a:solidFill>
              <a:schemeClr val="bg1">
                <a:lumMod val="75000"/>
                <a:alpha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9FC3660-DA7F-4555-96F4-E35E6A6E35DE}"/>
              </a:ext>
            </a:extLst>
          </p:cNvPr>
          <p:cNvSpPr/>
          <p:nvPr/>
        </p:nvSpPr>
        <p:spPr>
          <a:xfrm>
            <a:off x="785488" y="1791863"/>
            <a:ext cx="3468634" cy="3468634"/>
          </a:xfrm>
          <a:prstGeom prst="ellipse">
            <a:avLst/>
          </a:prstGeom>
          <a:noFill/>
          <a:ln w="44450">
            <a:solidFill>
              <a:srgbClr val="3843B3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CA345C6-14D6-40CB-9563-332AAEAE8839}"/>
              </a:ext>
            </a:extLst>
          </p:cNvPr>
          <p:cNvSpPr/>
          <p:nvPr/>
        </p:nvSpPr>
        <p:spPr>
          <a:xfrm>
            <a:off x="878743" y="1885118"/>
            <a:ext cx="3282124" cy="3282124"/>
          </a:xfrm>
          <a:prstGeom prst="ellipse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35D8A63-15B0-44CB-A213-510EBC49B2EE}"/>
              </a:ext>
            </a:extLst>
          </p:cNvPr>
          <p:cNvSpPr/>
          <p:nvPr/>
        </p:nvSpPr>
        <p:spPr>
          <a:xfrm>
            <a:off x="6106582" y="1082192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5040417-6215-474A-8113-CD7BD7D8CB7B}"/>
              </a:ext>
            </a:extLst>
          </p:cNvPr>
          <p:cNvSpPr/>
          <p:nvPr/>
        </p:nvSpPr>
        <p:spPr>
          <a:xfrm>
            <a:off x="6621523" y="2096976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84817A2-10E9-4192-B303-2BD883B34F52}"/>
              </a:ext>
            </a:extLst>
          </p:cNvPr>
          <p:cNvSpPr/>
          <p:nvPr/>
        </p:nvSpPr>
        <p:spPr>
          <a:xfrm>
            <a:off x="6773585" y="3223598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419B616-CE46-4B64-88A7-A37DE6EA12BC}"/>
              </a:ext>
            </a:extLst>
          </p:cNvPr>
          <p:cNvSpPr/>
          <p:nvPr/>
        </p:nvSpPr>
        <p:spPr>
          <a:xfrm>
            <a:off x="6461416" y="4363071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0CE6A3C-8AA6-4135-BB3B-FC8E9C518325}"/>
              </a:ext>
            </a:extLst>
          </p:cNvPr>
          <p:cNvGrpSpPr/>
          <p:nvPr/>
        </p:nvGrpSpPr>
        <p:grpSpPr>
          <a:xfrm>
            <a:off x="5305305" y="963203"/>
            <a:ext cx="619822" cy="634301"/>
            <a:chOff x="5305305" y="963203"/>
            <a:chExt cx="619822" cy="634301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2C9A6FFD-69C7-497E-85D7-054768B4E87E}"/>
                </a:ext>
              </a:extLst>
            </p:cNvPr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D7842A79-EBA3-486B-8619-BA194163FDAD}"/>
                </a:ext>
              </a:extLst>
            </p:cNvPr>
            <p:cNvSpPr txBox="1"/>
            <p:nvPr/>
          </p:nvSpPr>
          <p:spPr>
            <a:xfrm>
              <a:off x="5398921" y="963203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1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BB9728AA-342A-4687-935B-84AF07F9531D}"/>
              </a:ext>
            </a:extLst>
          </p:cNvPr>
          <p:cNvGrpSpPr/>
          <p:nvPr/>
        </p:nvGrpSpPr>
        <p:grpSpPr>
          <a:xfrm>
            <a:off x="5796671" y="1977986"/>
            <a:ext cx="619822" cy="634301"/>
            <a:chOff x="5305305" y="963203"/>
            <a:chExt cx="619822" cy="634301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6AADD300-945F-4232-AA2A-3C1E081B9A49}"/>
                </a:ext>
              </a:extLst>
            </p:cNvPr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1906CFB8-0AA2-42BF-9A99-3A980A5EAC0C}"/>
                </a:ext>
              </a:extLst>
            </p:cNvPr>
            <p:cNvSpPr txBox="1"/>
            <p:nvPr/>
          </p:nvSpPr>
          <p:spPr>
            <a:xfrm>
              <a:off x="5398921" y="963203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2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F859AB53-71F3-450F-9FBC-E36D24756ECC}"/>
              </a:ext>
            </a:extLst>
          </p:cNvPr>
          <p:cNvGrpSpPr/>
          <p:nvPr/>
        </p:nvGrpSpPr>
        <p:grpSpPr>
          <a:xfrm>
            <a:off x="5989199" y="3126456"/>
            <a:ext cx="619822" cy="634301"/>
            <a:chOff x="5305305" y="963203"/>
            <a:chExt cx="619822" cy="634301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B72664F9-F5E1-4B16-A869-F5B5D3323D98}"/>
                </a:ext>
              </a:extLst>
            </p:cNvPr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216C13E9-82BE-4286-82D4-7923B7B55B35}"/>
                </a:ext>
              </a:extLst>
            </p:cNvPr>
            <p:cNvSpPr txBox="1"/>
            <p:nvPr/>
          </p:nvSpPr>
          <p:spPr>
            <a:xfrm>
              <a:off x="5398921" y="963203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3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FB679C73-1D02-472F-8905-A22E1608E82B}"/>
              </a:ext>
            </a:extLst>
          </p:cNvPr>
          <p:cNvGrpSpPr/>
          <p:nvPr/>
        </p:nvGrpSpPr>
        <p:grpSpPr>
          <a:xfrm>
            <a:off x="5786089" y="4239680"/>
            <a:ext cx="619822" cy="633542"/>
            <a:chOff x="5305305" y="963962"/>
            <a:chExt cx="619822" cy="633542"/>
          </a:xfrm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2FD56C2D-ADA4-4BB4-805C-DB795548035E}"/>
                </a:ext>
              </a:extLst>
            </p:cNvPr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0EE06559-56DD-4AE7-82C8-0514802061A8}"/>
                </a:ext>
              </a:extLst>
            </p:cNvPr>
            <p:cNvSpPr txBox="1"/>
            <p:nvPr/>
          </p:nvSpPr>
          <p:spPr>
            <a:xfrm>
              <a:off x="5360810" y="963962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4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35B43D91-7C26-4E76-9D3D-F60F5B7077A4}"/>
              </a:ext>
            </a:extLst>
          </p:cNvPr>
          <p:cNvSpPr txBox="1"/>
          <p:nvPr/>
        </p:nvSpPr>
        <p:spPr>
          <a:xfrm>
            <a:off x="1029825" y="3013500"/>
            <a:ext cx="2979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答辩目录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D8F7F61-2CD2-4092-86E9-04056A040BEA}"/>
              </a:ext>
            </a:extLst>
          </p:cNvPr>
          <p:cNvSpPr txBox="1"/>
          <p:nvPr/>
        </p:nvSpPr>
        <p:spPr>
          <a:xfrm>
            <a:off x="6021982" y="1057196"/>
            <a:ext cx="2126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209E4ACF-A1E2-4269-952A-425FD811DDB1}"/>
              </a:ext>
            </a:extLst>
          </p:cNvPr>
          <p:cNvSpPr txBox="1"/>
          <p:nvPr/>
        </p:nvSpPr>
        <p:spPr>
          <a:xfrm>
            <a:off x="6608735" y="2071543"/>
            <a:ext cx="2126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设计思想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A8222029-B6C8-494C-8188-05BF70C45A32}"/>
              </a:ext>
            </a:extLst>
          </p:cNvPr>
          <p:cNvSpPr txBox="1"/>
          <p:nvPr/>
        </p:nvSpPr>
        <p:spPr>
          <a:xfrm>
            <a:off x="6710218" y="3188010"/>
            <a:ext cx="2126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pic>
        <p:nvPicPr>
          <p:cNvPr id="47" name="图形 46">
            <a:extLst>
              <a:ext uri="{FF2B5EF4-FFF2-40B4-BE49-F238E27FC236}">
                <a16:creationId xmlns:a16="http://schemas.microsoft.com/office/drawing/2014/main" id="{51F99899-39A8-470D-82EA-6A5DDB624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5832" y="2323777"/>
            <a:ext cx="2197822" cy="2267595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B7A7CAB0-467B-4845-ADDD-6172A0C97C29}"/>
              </a:ext>
            </a:extLst>
          </p:cNvPr>
          <p:cNvSpPr txBox="1"/>
          <p:nvPr/>
        </p:nvSpPr>
        <p:spPr>
          <a:xfrm>
            <a:off x="1079850" y="3707176"/>
            <a:ext cx="2944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n>
                  <a:solidFill>
                    <a:schemeClr val="bg1"/>
                  </a:solidFill>
                </a:ln>
                <a:noFill/>
                <a:latin typeface="Novecento wide Bold" panose="00000805000000000000" pitchFamily="50" charset="0"/>
                <a:ea typeface="思源黑体 Medium" panose="020B0600000000000000" pitchFamily="34" charset="-122"/>
              </a:rPr>
              <a:t>Directory</a:t>
            </a:r>
            <a:endParaRPr lang="zh-CN" altLang="en-US" sz="2000" dirty="0">
              <a:ln>
                <a:solidFill>
                  <a:schemeClr val="bg1"/>
                </a:solidFill>
              </a:ln>
              <a:noFill/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C1FF935-C2AC-457B-B9C0-2A44FCCFA601}"/>
              </a:ext>
            </a:extLst>
          </p:cNvPr>
          <p:cNvSpPr/>
          <p:nvPr/>
        </p:nvSpPr>
        <p:spPr>
          <a:xfrm>
            <a:off x="6127826" y="5487271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2F80F2BA-54DB-4929-B992-B4320D029431}"/>
              </a:ext>
            </a:extLst>
          </p:cNvPr>
          <p:cNvGrpSpPr/>
          <p:nvPr/>
        </p:nvGrpSpPr>
        <p:grpSpPr>
          <a:xfrm>
            <a:off x="5292392" y="5417123"/>
            <a:ext cx="619822" cy="633542"/>
            <a:chOff x="5305305" y="963962"/>
            <a:chExt cx="619822" cy="633542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CA3B69B4-189E-4530-AFA1-4032975E46E4}"/>
                </a:ext>
              </a:extLst>
            </p:cNvPr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17284B29-F21C-4CC6-BF25-A2CD9569CDFA}"/>
                </a:ext>
              </a:extLst>
            </p:cNvPr>
            <p:cNvSpPr txBox="1"/>
            <p:nvPr/>
          </p:nvSpPr>
          <p:spPr>
            <a:xfrm>
              <a:off x="5360810" y="963962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5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0B8C17DF-AA8E-41BC-81B4-7B1ED012BE78}"/>
              </a:ext>
            </a:extLst>
          </p:cNvPr>
          <p:cNvSpPr txBox="1"/>
          <p:nvPr/>
        </p:nvSpPr>
        <p:spPr>
          <a:xfrm>
            <a:off x="6115039" y="5473387"/>
            <a:ext cx="2126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762ED7A-665E-6FBA-7F29-7F8BD3C53E98}"/>
              </a:ext>
            </a:extLst>
          </p:cNvPr>
          <p:cNvSpPr txBox="1"/>
          <p:nvPr/>
        </p:nvSpPr>
        <p:spPr>
          <a:xfrm>
            <a:off x="6535839" y="4345050"/>
            <a:ext cx="2126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</a:p>
        </p:txBody>
      </p:sp>
    </p:spTree>
    <p:extLst>
      <p:ext uri="{BB962C8B-B14F-4D97-AF65-F5344CB8AC3E}">
        <p14:creationId xmlns:p14="http://schemas.microsoft.com/office/powerpoint/2010/main" val="4960800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形 10">
            <a:extLst>
              <a:ext uri="{FF2B5EF4-FFF2-40B4-BE49-F238E27FC236}">
                <a16:creationId xmlns:a16="http://schemas.microsoft.com/office/drawing/2014/main" id="{581902B6-01BB-4415-B0CE-7125A3AB47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57074" y="629136"/>
            <a:ext cx="5277852" cy="5445404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A8A364C-FA08-47AA-BD76-0C6E8ED0C094}"/>
              </a:ext>
            </a:extLst>
          </p:cNvPr>
          <p:cNvSpPr/>
          <p:nvPr/>
        </p:nvSpPr>
        <p:spPr>
          <a:xfrm flipV="1">
            <a:off x="0" y="3667956"/>
            <a:ext cx="12192000" cy="3190043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itka Text"/>
              <a:ea typeface="微软雅黑 Light"/>
              <a:cs typeface="+mn-cs"/>
            </a:endParaRP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CBFF470B-826F-42F8-BE99-0C03C589CF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57074" y="680577"/>
            <a:ext cx="5277852" cy="544540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07646AB-D820-4F65-A736-C7F6C0D343B5}"/>
              </a:ext>
            </a:extLst>
          </p:cNvPr>
          <p:cNvSpPr txBox="1"/>
          <p:nvPr/>
        </p:nvSpPr>
        <p:spPr>
          <a:xfrm>
            <a:off x="4341809" y="2836949"/>
            <a:ext cx="35083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b="1" dirty="0">
                <a:solidFill>
                  <a:srgbClr val="3843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谢谢大家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6B348A0-E2B4-4838-9262-54ACCE0FC586}"/>
              </a:ext>
            </a:extLst>
          </p:cNvPr>
          <p:cNvSpPr txBox="1"/>
          <p:nvPr/>
        </p:nvSpPr>
        <p:spPr>
          <a:xfrm>
            <a:off x="4341809" y="3707963"/>
            <a:ext cx="3508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b="1" dirty="0">
                <a:ln>
                  <a:solidFill>
                    <a:schemeClr val="bg1"/>
                  </a:solidFill>
                </a:ln>
                <a:noFill/>
                <a:latin typeface="Novecento wide Bold" panose="00000805000000000000" pitchFamily="50" charset="0"/>
                <a:ea typeface="思源黑体 Medium" panose="020B0600000000000000" pitchFamily="34" charset="-122"/>
              </a:rPr>
              <a:t>Thanks for listening</a:t>
            </a:r>
            <a:endParaRPr lang="zh-CN" altLang="en-US" sz="2000" b="1" dirty="0">
              <a:ln>
                <a:solidFill>
                  <a:schemeClr val="bg1"/>
                </a:solidFill>
              </a:ln>
              <a:noFill/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6680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26C6713A-7AC1-4D39-A287-C2E49138197F}"/>
              </a:ext>
            </a:extLst>
          </p:cNvPr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17AB704-56D2-4A32-941E-C68D2C8199D2}"/>
                </a:ext>
              </a:extLst>
            </p:cNvPr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D3C002F-A751-49CC-A28D-1E1380C5740D}"/>
                </a:ext>
              </a:extLst>
            </p:cNvPr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2DACA3C5-26C6-4E83-A796-E1EDB03A3DD8}"/>
                </a:ext>
              </a:extLst>
            </p:cNvPr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190359F-35F8-423A-A903-15BCDCB36503}"/>
                </a:ext>
              </a:extLst>
            </p:cNvPr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880C6CCD-90C4-4380-A3B3-75836FC18966}"/>
              </a:ext>
            </a:extLst>
          </p:cNvPr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5DB54B6B-5784-4357-B2FD-A446E508696A}"/>
              </a:ext>
            </a:extLst>
          </p:cNvPr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54F3B87-8903-4FEA-9157-21319B9EDE77}"/>
              </a:ext>
            </a:extLst>
          </p:cNvPr>
          <p:cNvSpPr txBox="1"/>
          <p:nvPr/>
        </p:nvSpPr>
        <p:spPr>
          <a:xfrm>
            <a:off x="5208513" y="3077373"/>
            <a:ext cx="6454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84344A-227D-4A79-890E-6E89B37D4753}"/>
              </a:ext>
            </a:extLst>
          </p:cNvPr>
          <p:cNvSpPr txBox="1"/>
          <p:nvPr/>
        </p:nvSpPr>
        <p:spPr>
          <a:xfrm>
            <a:off x="3201861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1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>
            <a:extLst>
              <a:ext uri="{FF2B5EF4-FFF2-40B4-BE49-F238E27FC236}">
                <a16:creationId xmlns:a16="http://schemas.microsoft.com/office/drawing/2014/main" id="{10212B48-ABD1-4D5B-95DE-CE25FD73D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509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3E6E998-EE6C-47CD-BCE8-8475FA4366EA}"/>
              </a:ext>
            </a:extLst>
          </p:cNvPr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A5B233-E157-4FDA-8A18-12B9A3EF6AE8}"/>
              </a:ext>
            </a:extLst>
          </p:cNvPr>
          <p:cNvSpPr txBox="1"/>
          <p:nvPr/>
        </p:nvSpPr>
        <p:spPr>
          <a:xfrm>
            <a:off x="1425004" y="509861"/>
            <a:ext cx="2656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D7375C23-E8C2-463F-85AA-6C2990B3E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026480C1-9805-45D8-AF4C-D85340C0FD43}"/>
              </a:ext>
            </a:extLst>
          </p:cNvPr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206158-DF7B-4715-9D35-EED15C62A64D}"/>
              </a:ext>
            </a:extLst>
          </p:cNvPr>
          <p:cNvSpPr txBox="1"/>
          <p:nvPr/>
        </p:nvSpPr>
        <p:spPr>
          <a:xfrm>
            <a:off x="10152185" y="200148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8761C5-C3E5-48FD-9297-C7CE14A1FE79}"/>
              </a:ext>
            </a:extLst>
          </p:cNvPr>
          <p:cNvSpPr txBox="1"/>
          <p:nvPr/>
        </p:nvSpPr>
        <p:spPr>
          <a:xfrm>
            <a:off x="10152185" y="2582349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设计思想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A0E5DB-D422-4E12-B8EB-7BB0D3CACBDE}"/>
              </a:ext>
            </a:extLst>
          </p:cNvPr>
          <p:cNvSpPr txBox="1"/>
          <p:nvPr/>
        </p:nvSpPr>
        <p:spPr>
          <a:xfrm>
            <a:off x="10173628" y="3163215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75D0CA-4431-4528-AF82-1AA4696E8E8B}"/>
              </a:ext>
            </a:extLst>
          </p:cNvPr>
          <p:cNvSpPr txBox="1"/>
          <p:nvPr/>
        </p:nvSpPr>
        <p:spPr>
          <a:xfrm>
            <a:off x="10173628" y="3744081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DF9AC0-A883-4B1E-B9D8-8FD4B7760045}"/>
              </a:ext>
            </a:extLst>
          </p:cNvPr>
          <p:cNvSpPr txBox="1"/>
          <p:nvPr/>
        </p:nvSpPr>
        <p:spPr>
          <a:xfrm>
            <a:off x="10173628" y="432494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12CCF22-1974-D6BF-4953-B88F9AD7DF0C}"/>
              </a:ext>
            </a:extLst>
          </p:cNvPr>
          <p:cNvSpPr txBox="1"/>
          <p:nvPr/>
        </p:nvSpPr>
        <p:spPr>
          <a:xfrm>
            <a:off x="746581" y="3738226"/>
            <a:ext cx="80286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该项目为开发一个资金管理系统，以满足用户对流动资金的管理，旨在提供一个安全高效，功能丰富的 资金管理系统。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等线" panose="02010600030101010101" pitchFamily="2" charset="-122"/>
                <a:cs typeface="Segoe UI" panose="020B0502040204020203" pitchFamily="34" charset="0"/>
              </a:rPr>
              <a:t>该</a:t>
            </a:r>
            <a:r>
              <a:rPr lang="zh-CN" altLang="en-US" kern="100" dirty="0">
                <a:solidFill>
                  <a:srgbClr val="000000"/>
                </a:solidFill>
                <a:latin typeface="Segoe UI" panose="020B0502040204020203" pitchFamily="34" charset="0"/>
                <a:ea typeface="等线" panose="02010600030101010101" pitchFamily="2" charset="-122"/>
                <a:cs typeface="Segoe UI" panose="020B0502040204020203" pitchFamily="34" charset="0"/>
              </a:rPr>
              <a:t>项目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等线" panose="02010600030101010101" pitchFamily="2" charset="-122"/>
                <a:cs typeface="Segoe UI" panose="020B0502040204020203" pitchFamily="34" charset="0"/>
              </a:rPr>
              <a:t>融合了</a:t>
            </a:r>
            <a:r>
              <a:rPr lang="zh-CN" altLang="zh-CN" sz="1800" b="1" kern="1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等线" panose="02010600030101010101" pitchFamily="2" charset="-122"/>
                <a:cs typeface="Segoe UI" panose="020B0502040204020203" pitchFamily="34" charset="0"/>
              </a:rPr>
              <a:t>企业群组管理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等线" panose="02010600030101010101" pitchFamily="2" charset="-122"/>
                <a:cs typeface="Segoe UI" panose="020B0502040204020203" pitchFamily="34" charset="0"/>
              </a:rPr>
              <a:t>、</a:t>
            </a:r>
            <a:r>
              <a:rPr lang="zh-CN" altLang="zh-CN" sz="1800" b="1" kern="1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等线" panose="02010600030101010101" pitchFamily="2" charset="-122"/>
                <a:cs typeface="Segoe UI" panose="020B0502040204020203" pitchFamily="34" charset="0"/>
              </a:rPr>
              <a:t>用户信息管理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等线" panose="02010600030101010101" pitchFamily="2" charset="-122"/>
                <a:cs typeface="Segoe UI" panose="020B0502040204020203" pitchFamily="34" charset="0"/>
              </a:rPr>
              <a:t>、</a:t>
            </a:r>
            <a:r>
              <a:rPr lang="zh-CN" altLang="zh-CN" sz="1800" b="1" kern="1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等线" panose="02010600030101010101" pitchFamily="2" charset="-122"/>
                <a:cs typeface="Segoe UI" panose="020B0502040204020203" pitchFamily="34" charset="0"/>
              </a:rPr>
              <a:t>资金分配与监控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等线" panose="02010600030101010101" pitchFamily="2" charset="-122"/>
                <a:cs typeface="Segoe UI" panose="020B0502040204020203" pitchFamily="34" charset="0"/>
              </a:rPr>
              <a:t>等功能</a:t>
            </a:r>
            <a:r>
              <a:rPr lang="zh-CN" altLang="en-US" sz="1800" kern="1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等线" panose="02010600030101010101" pitchFamily="2" charset="-122"/>
                <a:cs typeface="Segoe UI" panose="020B0502040204020203" pitchFamily="34" charset="0"/>
              </a:rPr>
              <a:t>。</a:t>
            </a:r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25720E6-6FA2-9F2F-C91F-931F00EACF1A}"/>
              </a:ext>
            </a:extLst>
          </p:cNvPr>
          <p:cNvSpPr txBox="1"/>
          <p:nvPr/>
        </p:nvSpPr>
        <p:spPr>
          <a:xfrm>
            <a:off x="746581" y="1330491"/>
            <a:ext cx="79530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数字货币成为越来越多人的支付方式选择，一个安全高效，功能丰富的资金管理网站可以更好地满 足用户的需求，可以让用户更好地管理自己的资金，确认资金明细。 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ECF4E18-06C6-94AD-ABB4-D9A57F2D428A}"/>
              </a:ext>
            </a:extLst>
          </p:cNvPr>
          <p:cNvSpPr/>
          <p:nvPr/>
        </p:nvSpPr>
        <p:spPr>
          <a:xfrm>
            <a:off x="982034" y="3112842"/>
            <a:ext cx="327299" cy="324008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0B8285E-4C12-C221-1021-097E02814580}"/>
              </a:ext>
            </a:extLst>
          </p:cNvPr>
          <p:cNvSpPr txBox="1"/>
          <p:nvPr/>
        </p:nvSpPr>
        <p:spPr>
          <a:xfrm>
            <a:off x="1425004" y="304401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</a:p>
        </p:txBody>
      </p:sp>
    </p:spTree>
    <p:extLst>
      <p:ext uri="{BB962C8B-B14F-4D97-AF65-F5344CB8AC3E}">
        <p14:creationId xmlns:p14="http://schemas.microsoft.com/office/powerpoint/2010/main" val="2821700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3E6E998-EE6C-47CD-BCE8-8475FA4366EA}"/>
              </a:ext>
            </a:extLst>
          </p:cNvPr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A5B233-E157-4FDA-8A18-12B9A3EF6AE8}"/>
              </a:ext>
            </a:extLst>
          </p:cNvPr>
          <p:cNvSpPr txBox="1"/>
          <p:nvPr/>
        </p:nvSpPr>
        <p:spPr>
          <a:xfrm>
            <a:off x="1425004" y="509861"/>
            <a:ext cx="2656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D7375C23-E8C2-463F-85AA-6C2990B3E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026480C1-9805-45D8-AF4C-D85340C0FD43}"/>
              </a:ext>
            </a:extLst>
          </p:cNvPr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206158-DF7B-4715-9D35-EED15C62A64D}"/>
              </a:ext>
            </a:extLst>
          </p:cNvPr>
          <p:cNvSpPr txBox="1"/>
          <p:nvPr/>
        </p:nvSpPr>
        <p:spPr>
          <a:xfrm>
            <a:off x="10152184" y="200148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8761C5-C3E5-48FD-9297-C7CE14A1FE79}"/>
              </a:ext>
            </a:extLst>
          </p:cNvPr>
          <p:cNvSpPr txBox="1"/>
          <p:nvPr/>
        </p:nvSpPr>
        <p:spPr>
          <a:xfrm>
            <a:off x="10152185" y="2582349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设计思想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A0E5DB-D422-4E12-B8EB-7BB0D3CACBDE}"/>
              </a:ext>
            </a:extLst>
          </p:cNvPr>
          <p:cNvSpPr txBox="1"/>
          <p:nvPr/>
        </p:nvSpPr>
        <p:spPr>
          <a:xfrm>
            <a:off x="10173628" y="3163215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75D0CA-4431-4528-AF82-1AA4696E8E8B}"/>
              </a:ext>
            </a:extLst>
          </p:cNvPr>
          <p:cNvSpPr txBox="1"/>
          <p:nvPr/>
        </p:nvSpPr>
        <p:spPr>
          <a:xfrm>
            <a:off x="10173628" y="3744081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DF9AC0-A883-4B1E-B9D8-8FD4B7760045}"/>
              </a:ext>
            </a:extLst>
          </p:cNvPr>
          <p:cNvSpPr txBox="1"/>
          <p:nvPr/>
        </p:nvSpPr>
        <p:spPr>
          <a:xfrm>
            <a:off x="10173628" y="432494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DDB2CCC-7DC3-9797-4A15-DC529B3AA23F}"/>
              </a:ext>
            </a:extLst>
          </p:cNvPr>
          <p:cNvSpPr txBox="1"/>
          <p:nvPr/>
        </p:nvSpPr>
        <p:spPr>
          <a:xfrm>
            <a:off x="968457" y="1721224"/>
            <a:ext cx="8358423" cy="337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1.</a:t>
            </a:r>
            <a:r>
              <a:rPr lang="zh-CN" altLang="en-US" dirty="0"/>
              <a:t>实现基本用户注册、登录、忘记密码等功能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有网站管理员、普通用户、群组管理员三个不同权限身份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3.</a:t>
            </a:r>
            <a:r>
              <a:rPr lang="zh-CN" altLang="en-US" dirty="0"/>
              <a:t>借助第三方平台（模拟）实现交易功能，群组管理员能分配、回收群组资金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4.</a:t>
            </a:r>
            <a:r>
              <a:rPr lang="zh-CN" altLang="en-US" dirty="0"/>
              <a:t>用户可以查看相关信息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5.</a:t>
            </a:r>
            <a:r>
              <a:rPr lang="zh-CN" altLang="en-US" dirty="0"/>
              <a:t>网站管理员能冻结企业或用户，如需解冻需要可以向管理员发起请求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6.</a:t>
            </a:r>
            <a:r>
              <a:rPr lang="zh-CN" altLang="en-US" dirty="0"/>
              <a:t>用户可以申请加入公开群组也可以被企业群组负责人拉入群组，也可以选择退出群组。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27735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26C6713A-7AC1-4D39-A287-C2E49138197F}"/>
              </a:ext>
            </a:extLst>
          </p:cNvPr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17AB704-56D2-4A32-941E-C68D2C8199D2}"/>
                </a:ext>
              </a:extLst>
            </p:cNvPr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D3C002F-A751-49CC-A28D-1E1380C5740D}"/>
                </a:ext>
              </a:extLst>
            </p:cNvPr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2DACA3C5-26C6-4E83-A796-E1EDB03A3DD8}"/>
                </a:ext>
              </a:extLst>
            </p:cNvPr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190359F-35F8-423A-A903-15BCDCB36503}"/>
                </a:ext>
              </a:extLst>
            </p:cNvPr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880C6CCD-90C4-4380-A3B3-75836FC18966}"/>
              </a:ext>
            </a:extLst>
          </p:cNvPr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5DB54B6B-5784-4357-B2FD-A446E508696A}"/>
              </a:ext>
            </a:extLst>
          </p:cNvPr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54F3B87-8903-4FEA-9157-21319B9EDE77}"/>
              </a:ext>
            </a:extLst>
          </p:cNvPr>
          <p:cNvSpPr txBox="1"/>
          <p:nvPr/>
        </p:nvSpPr>
        <p:spPr>
          <a:xfrm>
            <a:off x="5208513" y="3077373"/>
            <a:ext cx="6454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84344A-227D-4A79-890E-6E89B37D4753}"/>
              </a:ext>
            </a:extLst>
          </p:cNvPr>
          <p:cNvSpPr txBox="1"/>
          <p:nvPr/>
        </p:nvSpPr>
        <p:spPr>
          <a:xfrm>
            <a:off x="3201861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2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>
            <a:extLst>
              <a:ext uri="{FF2B5EF4-FFF2-40B4-BE49-F238E27FC236}">
                <a16:creationId xmlns:a16="http://schemas.microsoft.com/office/drawing/2014/main" id="{10212B48-ABD1-4D5B-95DE-CE25FD73D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627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3E6E998-EE6C-47CD-BCE8-8475FA4366EA}"/>
              </a:ext>
            </a:extLst>
          </p:cNvPr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A5B233-E157-4FDA-8A18-12B9A3EF6AE8}"/>
              </a:ext>
            </a:extLst>
          </p:cNvPr>
          <p:cNvSpPr txBox="1"/>
          <p:nvPr/>
        </p:nvSpPr>
        <p:spPr>
          <a:xfrm>
            <a:off x="1425004" y="509861"/>
            <a:ext cx="2656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界面设计思路</a:t>
            </a: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D7375C23-E8C2-463F-85AA-6C2990B3E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026480C1-9805-45D8-AF4C-D85340C0FD43}"/>
              </a:ext>
            </a:extLst>
          </p:cNvPr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206158-DF7B-4715-9D35-EED15C62A64D}"/>
              </a:ext>
            </a:extLst>
          </p:cNvPr>
          <p:cNvSpPr txBox="1"/>
          <p:nvPr/>
        </p:nvSpPr>
        <p:spPr>
          <a:xfrm>
            <a:off x="10152185" y="200148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8761C5-C3E5-48FD-9297-C7CE14A1FE79}"/>
              </a:ext>
            </a:extLst>
          </p:cNvPr>
          <p:cNvSpPr txBox="1"/>
          <p:nvPr/>
        </p:nvSpPr>
        <p:spPr>
          <a:xfrm>
            <a:off x="10152185" y="2582349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设计思想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A0E5DB-D422-4E12-B8EB-7BB0D3CACBDE}"/>
              </a:ext>
            </a:extLst>
          </p:cNvPr>
          <p:cNvSpPr txBox="1"/>
          <p:nvPr/>
        </p:nvSpPr>
        <p:spPr>
          <a:xfrm>
            <a:off x="10173628" y="3163215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75D0CA-4431-4528-AF82-1AA4696E8E8B}"/>
              </a:ext>
            </a:extLst>
          </p:cNvPr>
          <p:cNvSpPr txBox="1"/>
          <p:nvPr/>
        </p:nvSpPr>
        <p:spPr>
          <a:xfrm>
            <a:off x="10173628" y="3744081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DF9AC0-A883-4B1E-B9D8-8FD4B7760045}"/>
              </a:ext>
            </a:extLst>
          </p:cNvPr>
          <p:cNvSpPr txBox="1"/>
          <p:nvPr/>
        </p:nvSpPr>
        <p:spPr>
          <a:xfrm>
            <a:off x="10173628" y="432494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A5D021-43F2-917C-D77D-A8A39005978B}"/>
              </a:ext>
            </a:extLst>
          </p:cNvPr>
          <p:cNvSpPr txBox="1"/>
          <p:nvPr/>
        </p:nvSpPr>
        <p:spPr>
          <a:xfrm>
            <a:off x="1425004" y="1656678"/>
            <a:ext cx="385700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F94B242-AF6B-D1F1-02E5-CADB4855853F}"/>
              </a:ext>
            </a:extLst>
          </p:cNvPr>
          <p:cNvSpPr txBox="1"/>
          <p:nvPr/>
        </p:nvSpPr>
        <p:spPr>
          <a:xfrm>
            <a:off x="828338" y="1129553"/>
            <a:ext cx="8014447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>
              <a:lnSpc>
                <a:spcPct val="150000"/>
              </a:lnSpc>
              <a:spcAft>
                <a:spcPts val="1200"/>
              </a:spcAft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大体上照着这三个模块完成，分别是群组的界面，用户中心界面，资金交易界面，其中群组界面作为主要界面，用户中心用于查看、修改用户有关信息、资金交易界面主要用于支付收款。详情如下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0122897-5DC8-FEB9-10F8-9B85C35592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506" y="2463148"/>
            <a:ext cx="7165342" cy="362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508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3E6E998-EE6C-47CD-BCE8-8475FA4366EA}"/>
              </a:ext>
            </a:extLst>
          </p:cNvPr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A5B233-E157-4FDA-8A18-12B9A3EF6AE8}"/>
              </a:ext>
            </a:extLst>
          </p:cNvPr>
          <p:cNvSpPr txBox="1"/>
          <p:nvPr/>
        </p:nvSpPr>
        <p:spPr>
          <a:xfrm>
            <a:off x="1425004" y="509861"/>
            <a:ext cx="2656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功能设计思路</a:t>
            </a: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D7375C23-E8C2-463F-85AA-6C2990B3E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026480C1-9805-45D8-AF4C-D85340C0FD43}"/>
              </a:ext>
            </a:extLst>
          </p:cNvPr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206158-DF7B-4715-9D35-EED15C62A64D}"/>
              </a:ext>
            </a:extLst>
          </p:cNvPr>
          <p:cNvSpPr txBox="1"/>
          <p:nvPr/>
        </p:nvSpPr>
        <p:spPr>
          <a:xfrm>
            <a:off x="10152185" y="200148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8761C5-C3E5-48FD-9297-C7CE14A1FE79}"/>
              </a:ext>
            </a:extLst>
          </p:cNvPr>
          <p:cNvSpPr txBox="1"/>
          <p:nvPr/>
        </p:nvSpPr>
        <p:spPr>
          <a:xfrm>
            <a:off x="10152185" y="2582349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设计思想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A0E5DB-D422-4E12-B8EB-7BB0D3CACBDE}"/>
              </a:ext>
            </a:extLst>
          </p:cNvPr>
          <p:cNvSpPr txBox="1"/>
          <p:nvPr/>
        </p:nvSpPr>
        <p:spPr>
          <a:xfrm>
            <a:off x="10173628" y="3163215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75D0CA-4431-4528-AF82-1AA4696E8E8B}"/>
              </a:ext>
            </a:extLst>
          </p:cNvPr>
          <p:cNvSpPr txBox="1"/>
          <p:nvPr/>
        </p:nvSpPr>
        <p:spPr>
          <a:xfrm>
            <a:off x="10173628" y="3744081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DF9AC0-A883-4B1E-B9D8-8FD4B7760045}"/>
              </a:ext>
            </a:extLst>
          </p:cNvPr>
          <p:cNvSpPr txBox="1"/>
          <p:nvPr/>
        </p:nvSpPr>
        <p:spPr>
          <a:xfrm>
            <a:off x="10173628" y="432494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A5D021-43F2-917C-D77D-A8A39005978B}"/>
              </a:ext>
            </a:extLst>
          </p:cNvPr>
          <p:cNvSpPr txBox="1"/>
          <p:nvPr/>
        </p:nvSpPr>
        <p:spPr>
          <a:xfrm>
            <a:off x="1425004" y="1656678"/>
            <a:ext cx="385700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FFC6BFB-F9FF-0CFF-1DF1-DCA37C924E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05711" y="904342"/>
            <a:ext cx="10147995" cy="320846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9627763-2A64-37AA-E25E-D71FA12F96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05713" y="4112810"/>
            <a:ext cx="5274310" cy="204152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9E23DD5-6BBC-9908-2FE1-BB9669FB5E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6632" y="3842935"/>
            <a:ext cx="5505652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08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3E6E998-EE6C-47CD-BCE8-8475FA4366EA}"/>
              </a:ext>
            </a:extLst>
          </p:cNvPr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A5B233-E157-4FDA-8A18-12B9A3EF6AE8}"/>
              </a:ext>
            </a:extLst>
          </p:cNvPr>
          <p:cNvSpPr txBox="1"/>
          <p:nvPr/>
        </p:nvSpPr>
        <p:spPr>
          <a:xfrm>
            <a:off x="1425004" y="509861"/>
            <a:ext cx="3383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第三方接口设计思想</a:t>
            </a: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D7375C23-E8C2-463F-85AA-6C2990B3E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026480C1-9805-45D8-AF4C-D85340C0FD43}"/>
              </a:ext>
            </a:extLst>
          </p:cNvPr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206158-DF7B-4715-9D35-EED15C62A64D}"/>
              </a:ext>
            </a:extLst>
          </p:cNvPr>
          <p:cNvSpPr txBox="1"/>
          <p:nvPr/>
        </p:nvSpPr>
        <p:spPr>
          <a:xfrm>
            <a:off x="10173627" y="200148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8761C5-C3E5-48FD-9297-C7CE14A1FE79}"/>
              </a:ext>
            </a:extLst>
          </p:cNvPr>
          <p:cNvSpPr txBox="1"/>
          <p:nvPr/>
        </p:nvSpPr>
        <p:spPr>
          <a:xfrm>
            <a:off x="10152185" y="2582349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设计思想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A0E5DB-D422-4E12-B8EB-7BB0D3CACBDE}"/>
              </a:ext>
            </a:extLst>
          </p:cNvPr>
          <p:cNvSpPr txBox="1"/>
          <p:nvPr/>
        </p:nvSpPr>
        <p:spPr>
          <a:xfrm>
            <a:off x="10173628" y="3163215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75D0CA-4431-4528-AF82-1AA4696E8E8B}"/>
              </a:ext>
            </a:extLst>
          </p:cNvPr>
          <p:cNvSpPr txBox="1"/>
          <p:nvPr/>
        </p:nvSpPr>
        <p:spPr>
          <a:xfrm>
            <a:off x="10173628" y="3744081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DF9AC0-A883-4B1E-B9D8-8FD4B7760045}"/>
              </a:ext>
            </a:extLst>
          </p:cNvPr>
          <p:cNvSpPr txBox="1"/>
          <p:nvPr/>
        </p:nvSpPr>
        <p:spPr>
          <a:xfrm>
            <a:off x="10173628" y="432494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A5D021-43F2-917C-D77D-A8A39005978B}"/>
              </a:ext>
            </a:extLst>
          </p:cNvPr>
          <p:cNvSpPr txBox="1"/>
          <p:nvPr/>
        </p:nvSpPr>
        <p:spPr>
          <a:xfrm>
            <a:off x="1425004" y="1656678"/>
            <a:ext cx="385700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C987A1CC-8EFC-9C2A-C9BE-AD07F4D14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100" y="1226383"/>
            <a:ext cx="9069066" cy="52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237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13174</TotalTime>
  <Words>1028</Words>
  <Application>Microsoft Office PowerPoint</Application>
  <PresentationFormat>宽屏</PresentationFormat>
  <Paragraphs>274</Paragraphs>
  <Slides>20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Segoe UI</vt:lpstr>
      <vt:lpstr>Sitka Text</vt:lpstr>
      <vt:lpstr>微软雅黑</vt:lpstr>
      <vt:lpstr>Novecento wide Bold</vt:lpstr>
      <vt:lpstr>等线</vt:lpstr>
      <vt:lpstr>Montserrat Light</vt:lpstr>
      <vt:lpstr>Arial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邓 志聪</dc:creator>
  <cp:lastModifiedBy>fehking kis</cp:lastModifiedBy>
  <cp:revision>30</cp:revision>
  <dcterms:created xsi:type="dcterms:W3CDTF">2022-04-30T16:30:33Z</dcterms:created>
  <dcterms:modified xsi:type="dcterms:W3CDTF">2024-05-13T11:19:51Z</dcterms:modified>
</cp:coreProperties>
</file>