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.png" ContentType="image/png"/>
  <Override PartName="/ppt/media/image8.png" ContentType="image/png"/>
  <Override PartName="/ppt/media/image23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0.gif" ContentType="image/gif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</a:t>
            </a:r>
            <a:r>
              <a:rPr b="0" lang="pt-BR" sz="3200" spc="-1" strike="noStrike">
                <a:latin typeface="Arial"/>
              </a:rPr>
              <a:t>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3FA3486-9541-4944-AF03-7E1A7D5E8EED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Radar de Laço Indutivo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3000"/>
              </a:lnSpc>
              <a:spcBef>
                <a:spcPts val="150"/>
              </a:spcBef>
              <a:spcAft>
                <a:spcPts val="150"/>
              </a:spcAft>
            </a:pPr>
            <a:r>
              <a:rPr b="1" lang="pt-PT" sz="3200" spc="-1" strike="noStrike">
                <a:latin typeface="Arial"/>
                <a:ea typeface="Arial"/>
              </a:rPr>
              <a:t>TEORIA ELETROMAGNÉTICA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3000"/>
              </a:lnSpc>
              <a:spcBef>
                <a:spcPts val="150"/>
              </a:spcBef>
              <a:spcAft>
                <a:spcPts val="150"/>
              </a:spcAft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3000"/>
              </a:lnSpc>
              <a:spcBef>
                <a:spcPts val="150"/>
              </a:spcBef>
              <a:spcAft>
                <a:spcPts val="150"/>
              </a:spcAft>
            </a:pPr>
            <a:r>
              <a:rPr b="1" lang="pt-PT" sz="3200" spc="-1" strike="noStrike">
                <a:latin typeface="Arial"/>
                <a:ea typeface="Arial"/>
              </a:rPr>
              <a:t>FELIPE DE LEON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3000"/>
              </a:lnSpc>
              <a:spcBef>
                <a:spcPts val="150"/>
              </a:spcBef>
              <a:spcAft>
                <a:spcPts val="150"/>
              </a:spcAft>
            </a:pPr>
            <a:r>
              <a:rPr b="1" lang="pt-PT" sz="3200" spc="-1" strike="noStrike">
                <a:latin typeface="Arial"/>
                <a:ea typeface="Arial"/>
              </a:rPr>
              <a:t>MANOEL HOSSER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3000"/>
              </a:lnSpc>
              <a:spcBef>
                <a:spcPts val="150"/>
              </a:spcBef>
              <a:spcAft>
                <a:spcPts val="150"/>
              </a:spcAft>
            </a:pPr>
            <a:r>
              <a:rPr b="1" lang="pt-PT" sz="3200" spc="-1" strike="noStrike">
                <a:latin typeface="Arial"/>
                <a:ea typeface="Arial"/>
              </a:rPr>
              <a:t>NILTON FERNANDO BILHALVA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Definição de cada bloco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pt-PT" sz="4000" spc="-1" strike="noStrike">
                <a:solidFill>
                  <a:srgbClr val="000000"/>
                </a:solidFill>
                <a:latin typeface="Arial"/>
                <a:ea typeface="Arial"/>
              </a:rPr>
              <a:t>O terceiro bloco o circuto pode ser dividido em duas partes, uma o circuito responsavel em fazer a interface de comunicação entre o microcontrolador e os sensores e a segunta parte os sesores que são os laços indutivos.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Apresentação do circuito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1008000" y="4968000"/>
            <a:ext cx="856800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800" spc="-1" strike="noStrike">
                <a:latin typeface="Arial"/>
              </a:rPr>
              <a:t>*Que sera discutido por partes a seguir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Apresentação do circuito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3384000" y="1444680"/>
            <a:ext cx="6408000" cy="405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pt-BR" sz="2800" spc="-1" strike="noStrike">
                <a:latin typeface="Arial"/>
              </a:rPr>
              <a:t>Circuito indicador de presença</a:t>
            </a:r>
            <a:endParaRPr b="0" lang="pt-BR" sz="2800" spc="-1" strike="noStrike">
              <a:latin typeface="Arial"/>
            </a:endParaRPr>
          </a:p>
          <a:p>
            <a:r>
              <a:rPr b="0" lang="pt-BR" sz="2800" spc="-1" strike="noStrike">
                <a:latin typeface="Arial"/>
              </a:rPr>
              <a:t>Um transistor como chave, acionando um led através do comando vindo da porta digital do microcontrolador.</a:t>
            </a:r>
            <a:endParaRPr b="0" lang="pt-BR" sz="2800" spc="-1" strike="noStrike">
              <a:latin typeface="Arial"/>
            </a:endParaRPr>
          </a:p>
          <a:p>
            <a:endParaRPr b="0" lang="pt-BR" sz="2800" spc="-1" strike="noStrike">
              <a:latin typeface="Arial"/>
            </a:endParaRPr>
          </a:p>
          <a:p>
            <a:r>
              <a:rPr b="0" lang="pt-BR" sz="2800" spc="-1" strike="noStrike">
                <a:latin typeface="Arial"/>
              </a:rPr>
              <a:t>O led acende quando o primeiro sensor percebe o objeto e se apaga quando o segundo percebe, assim simbolizando que a velocidade foi medida.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402120" y="1152000"/>
            <a:ext cx="2837880" cy="364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Apresentação do circuito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360000" y="2952000"/>
            <a:ext cx="9432000" cy="281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pt-BR" sz="2600" spc="-1" strike="noStrike">
                <a:latin typeface="Arial"/>
              </a:rPr>
              <a:t>O circuito gerador do sinal pulsante.</a:t>
            </a:r>
            <a:endParaRPr b="0" lang="pt-BR" sz="2600" spc="-1" strike="noStrike">
              <a:latin typeface="Arial"/>
            </a:endParaRPr>
          </a:p>
          <a:p>
            <a:r>
              <a:rPr b="0" lang="pt-BR" sz="2600" spc="-1" strike="noStrike">
                <a:latin typeface="Arial"/>
              </a:rPr>
              <a:t>Um canal PWM do microcontrolador, conectado através de um diodo a um gate driver.</a:t>
            </a:r>
            <a:endParaRPr b="0" lang="pt-BR" sz="2600" spc="-1" strike="noStrike">
              <a:latin typeface="Arial"/>
            </a:endParaRPr>
          </a:p>
          <a:p>
            <a:r>
              <a:rPr b="0" lang="pt-BR" sz="2600" spc="-1" strike="noStrike">
                <a:latin typeface="Arial"/>
              </a:rPr>
              <a:t>O sinal do microcontrolador é de 3.3v e suporta em torno de 15mA, assim o gate driver tem capacidade de ate 18V e 6A.</a:t>
            </a:r>
            <a:endParaRPr b="0" lang="pt-BR" sz="2600" spc="-1" strike="noStrike">
              <a:latin typeface="Arial"/>
            </a:endParaRPr>
          </a:p>
          <a:p>
            <a:r>
              <a:rPr b="0" lang="pt-BR" sz="2600" spc="-1" strike="noStrike">
                <a:latin typeface="Arial"/>
              </a:rPr>
              <a:t>Comumente estes drivers são usados para chavear mosfets, o led apenas impede retorno de tensão para o microcontrolador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2520000" y="1095120"/>
            <a:ext cx="4581000" cy="185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Apresentação do circuito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360000" y="2952000"/>
            <a:ext cx="9432000" cy="281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latin typeface="Arial"/>
              </a:rPr>
              <a:t>O circuito tanque, ou o laço indutivo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600" spc="-1" strike="noStrike">
                <a:latin typeface="Arial"/>
              </a:rPr>
              <a:t>O sinal PWM passa pelo resistor que gera uma corrente pulsante no tempo, esta corrente faz com que o circuito tanque oscile na mesma frequência do PWM.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r>
              <a:rPr b="0" lang="pt-BR" sz="2600" spc="-1" strike="noStrike">
                <a:latin typeface="Arial"/>
                <a:ea typeface="Noto Sans CJK SC Regular"/>
              </a:rPr>
              <a:t>* As equações e explicação dos valores dos componentes do circuito tanque estão na seção </a:t>
            </a:r>
            <a:r>
              <a:rPr b="1" lang="pt-BR" sz="2600" spc="-1" strike="noStrike">
                <a:latin typeface="Arial"/>
              </a:rPr>
              <a:t>Cálculos do circuito 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2304000" y="1106280"/>
            <a:ext cx="4649760" cy="184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Apresentação do circuito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360000" y="2952000"/>
            <a:ext cx="9432000" cy="281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pt-BR" sz="2200" spc="-1" strike="noStrike">
                <a:latin typeface="Arial"/>
              </a:rPr>
              <a:t>O circuito tanque, ou o laço indutivo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Aqui vemos que o circuito tanque não foi montado soldado no circuito, isto é porque queremos fazer o nosso circuito modular, onde podemos substituir os laços e assim montar um sistema em escala que pode ser facilmente apresentável, e substituindo os laços pequenos por um de tamanho real.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O laço usado tem 13cm de diâmetro um para detectar um veiculo precisa ter em torno de 150cm, assim o nosso laço esta em uma escala de 11,5:1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304000" y="1106280"/>
            <a:ext cx="4649760" cy="184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Apresentação do circuito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60000" y="2952000"/>
            <a:ext cx="9432000" cy="281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pt-BR" sz="2600" spc="-1" strike="noStrike">
                <a:latin typeface="Arial"/>
              </a:rPr>
              <a:t>O circuito retificador.</a:t>
            </a:r>
            <a:endParaRPr b="0" lang="pt-BR" sz="2600" spc="-1" strike="noStrike">
              <a:latin typeface="Arial"/>
            </a:endParaRPr>
          </a:p>
          <a:p>
            <a:r>
              <a:rPr b="0" lang="pt-BR" sz="2600" spc="-1" strike="noStrike">
                <a:latin typeface="Arial"/>
              </a:rPr>
              <a:t>O sinal sobre o circuito tanque é um sinal senoidal, que para ser lido pelo ADC do microcontrolador tem de ser retificado e rebaixado.</a:t>
            </a:r>
            <a:endParaRPr b="0" lang="pt-BR" sz="2600" spc="-1" strike="noStrike">
              <a:latin typeface="Arial"/>
            </a:endParaRPr>
          </a:p>
          <a:p>
            <a:r>
              <a:rPr b="0" lang="pt-BR" sz="2600" spc="-1" strike="noStrike">
                <a:latin typeface="Arial"/>
              </a:rPr>
              <a:t>Assim temos um capacitor de acoplamento deixando passar somente o sinal AC, um par de diodos e um capacitor retificando o sinal para CC e um divisor de tensão.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952000" y="1017720"/>
            <a:ext cx="3714480" cy="179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Apresentação do circuito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60000" y="3600000"/>
            <a:ext cx="943200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pt-BR" sz="2600" spc="-1" strike="noStrike">
                <a:latin typeface="Arial"/>
              </a:rPr>
              <a:t>O circuito de um laço.</a:t>
            </a:r>
            <a:endParaRPr b="0" lang="pt-BR" sz="2600" spc="-1" strike="noStrike">
              <a:latin typeface="Arial"/>
            </a:endParaRPr>
          </a:p>
          <a:p>
            <a:r>
              <a:rPr b="0" lang="pt-BR" sz="2600" spc="-1" strike="noStrike">
                <a:latin typeface="Arial"/>
              </a:rPr>
              <a:t>Temos assim dois destes circuitos formando os laços que estão interagindo com os sinais PWM e ADC do microcontrolador e assim medindo a velocidade.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728000" y="1077840"/>
            <a:ext cx="6640560" cy="230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Cálculos do circuito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080000"/>
            <a:ext cx="9432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pt-BR" sz="2600" spc="-1" strike="noStrike">
                <a:latin typeface="Arial"/>
                <a:ea typeface="Noto Sans CJK SC Regular"/>
              </a:rPr>
              <a:t>Determinando as características do circuito tanque</a:t>
            </a:r>
            <a:endParaRPr b="0" lang="pt-BR" sz="2600" spc="-1" strike="noStrike">
              <a:latin typeface="Arial"/>
            </a:endParaRPr>
          </a:p>
          <a:p>
            <a:endParaRPr b="0" lang="pt-BR" sz="26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152000" y="1584000"/>
            <a:ext cx="3024000" cy="2479680"/>
          </a:xfrm>
          <a:prstGeom prst="rect">
            <a:avLst/>
          </a:prstGeom>
          <a:ln>
            <a:noFill/>
          </a:ln>
        </p:spPr>
      </p:pic>
      <p:sp>
        <p:nvSpPr>
          <p:cNvPr id="87" name="TextShape 3"/>
          <p:cNvSpPr txBox="1"/>
          <p:nvPr/>
        </p:nvSpPr>
        <p:spPr>
          <a:xfrm>
            <a:off x="432000" y="4283640"/>
            <a:ext cx="9432000" cy="181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400" spc="-1" strike="noStrike">
                <a:latin typeface="Arial"/>
                <a:ea typeface="Noto Sans CJK SC Regular"/>
              </a:rPr>
              <a:t>Funcionamento do circuito tanque, ao alimentarmos o circuito tanque com um sinal PWM a tendencia deste é oscilar, se carregando e se descarregando, esta oscilação no tempo faz com que um campo magnético surja ao redor do indutor</a:t>
            </a:r>
            <a:endParaRPr b="0" lang="pt-BR" sz="2400" spc="-1" strike="noStrike">
              <a:latin typeface="Arial"/>
            </a:endParaRPr>
          </a:p>
          <a:p>
            <a:endParaRPr b="0" lang="pt-BR" sz="2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5184000" y="1463400"/>
            <a:ext cx="2721600" cy="271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Cálculos do circuito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080000"/>
            <a:ext cx="9432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pt-BR" sz="2600" spc="-1" strike="noStrike">
                <a:latin typeface="Arial"/>
                <a:ea typeface="Noto Sans CJK SC Regular"/>
              </a:rPr>
              <a:t>Determinando as características do circuito tanque</a:t>
            </a:r>
            <a:endParaRPr b="0" lang="pt-BR" sz="2600" spc="-1" strike="noStrike">
              <a:latin typeface="Arial"/>
            </a:endParaRPr>
          </a:p>
          <a:p>
            <a:endParaRPr b="0" lang="pt-BR" sz="2600" spc="-1" strike="noStrike"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432000" y="1728000"/>
            <a:ext cx="9432000" cy="147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400" spc="-1" strike="noStrike">
                <a:latin typeface="Arial"/>
                <a:ea typeface="Noto Sans CJK SC Regular"/>
              </a:rPr>
              <a:t>Para que o circuito tanque oscile é necessário que o sinal do PWM esteja na mesma frequência de oscilação do circuito tanque. A equação que determina a frequência de oscilação  é:</a:t>
            </a:r>
            <a:endParaRPr b="0" lang="pt-BR" sz="2400" spc="-1" strike="noStrike">
              <a:latin typeface="Arial"/>
            </a:endParaRPr>
          </a:p>
          <a:p>
            <a:endParaRPr b="0" lang="pt-BR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2" name="Formula 4"/>
              <p:cNvSpPr txBox="1"/>
              <p:nvPr/>
            </p:nvSpPr>
            <p:spPr>
              <a:xfrm>
                <a:off x="3312000" y="2656440"/>
                <a:ext cx="2397960" cy="1231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f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2</m:t>
                        </m:r>
                        <m:r>
                          <m:t xml:space="preserve">π</m:t>
                        </m:r>
                        <m:rad>
                          <m:radPr>
                            <m:degHide m:val="1"/>
                          </m:radPr>
                          <m:deg/>
                          <m:e>
                            <m:r>
                              <m:t xml:space="preserve">LC</m:t>
                            </m:r>
                          </m:e>
                        </m:rad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93" name="TextShape 5"/>
          <p:cNvSpPr txBox="1"/>
          <p:nvPr/>
        </p:nvSpPr>
        <p:spPr>
          <a:xfrm>
            <a:off x="288000" y="3960000"/>
            <a:ext cx="9432000" cy="147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400" spc="-1" strike="noStrike">
                <a:latin typeface="Arial"/>
                <a:ea typeface="Noto Sans CJK SC Regular"/>
              </a:rPr>
              <a:t>Assim como construímos um indutor manualmente não temos certeza de usa da exata indutância, assim optamos por um método experimental para determinar a exata indutância.</a:t>
            </a:r>
            <a:endParaRPr b="0" lang="pt-BR" sz="2400" spc="-1" strike="noStrike">
              <a:latin typeface="Arial"/>
            </a:endParaRPr>
          </a:p>
          <a:p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Índice: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Introdução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Metodologia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Apresentação do circuito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Cálculos do circuito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Teoria eletromagnética e deduções teóricas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Apresentação dos resultados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Conclusão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Referências bibliográficas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Cálculos do circuito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080000"/>
            <a:ext cx="9432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pt-BR" sz="2600" spc="-1" strike="noStrike">
                <a:latin typeface="Arial"/>
                <a:ea typeface="Noto Sans CJK SC Regular"/>
              </a:rPr>
              <a:t>Determinando as características do circuito tanque</a:t>
            </a:r>
            <a:endParaRPr b="0" lang="pt-BR" sz="2600" spc="-1" strike="noStrike">
              <a:latin typeface="Arial"/>
            </a:endParaRPr>
          </a:p>
          <a:p>
            <a:endParaRPr b="0" lang="pt-BR" sz="2600" spc="-1" strike="noStrike"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432000" y="1728000"/>
            <a:ext cx="9432000" cy="113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400" spc="-1" strike="noStrike">
                <a:latin typeface="Arial"/>
                <a:ea typeface="Noto Sans CJK SC Regular"/>
              </a:rPr>
              <a:t>Assim utilizando um equipamento de medição de componestes determinamos aproximadamente a indutância:</a:t>
            </a:r>
            <a:endParaRPr b="0" lang="pt-BR" sz="2400" spc="-1" strike="noStrike">
              <a:latin typeface="Arial"/>
            </a:endParaRPr>
          </a:p>
          <a:p>
            <a:endParaRPr b="0" lang="pt-BR" sz="2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-379080" y="2418480"/>
            <a:ext cx="3907080" cy="314028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3384000" y="2520000"/>
            <a:ext cx="6768000" cy="366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200" spc="-1" strike="noStrike">
                <a:latin typeface="Arial"/>
                <a:ea typeface="Noto Sans CJK SC Regular"/>
              </a:rPr>
              <a:t>Como podemos ver a resolução da indutância não chega na casa do micro Henry.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  <a:ea typeface="Noto Sans CJK SC Regular"/>
              </a:rPr>
              <a:t>Porem este aparelho tem uma maior precisão na medida de outro componentes, assim o capacitor usado no circuito que tem valor nominal de 222nF no aparelho mostro um valor quase igual 222.08nF.</a:t>
            </a:r>
            <a:endParaRPr b="0" lang="pt-BR" sz="2200" spc="-1" strike="noStrike">
              <a:latin typeface="Arial"/>
            </a:endParaRPr>
          </a:p>
          <a:p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  <a:ea typeface="Noto Sans CJK SC Regular"/>
              </a:rPr>
              <a:t>Obs.: A imagem é apenas ilustrativa da resolução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não descreve a indutância do laço que foi 0.05mH.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Cálculos do circuito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080000"/>
            <a:ext cx="9432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pt-BR" sz="2600" spc="-1" strike="noStrike">
                <a:latin typeface="Arial"/>
                <a:ea typeface="Noto Sans CJK SC Regular"/>
              </a:rPr>
              <a:t>Determinando as características do circuito tanque</a:t>
            </a:r>
            <a:endParaRPr b="0" lang="pt-BR" sz="2600" spc="-1" strike="noStrike">
              <a:latin typeface="Arial"/>
            </a:endParaRPr>
          </a:p>
          <a:p>
            <a:endParaRPr b="0" lang="pt-BR" sz="2600" spc="-1" strike="noStrike"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432000" y="1728000"/>
            <a:ext cx="9432000" cy="386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4000" spc="-1" strike="noStrike">
                <a:latin typeface="Arial"/>
                <a:ea typeface="Noto Sans CJK SC Regular"/>
              </a:rPr>
              <a:t>E com o circuito montado utilizamos um osciloscópio para determinar qual frequência apresentava um melhor sinal, sinal com uma forma senoidal quase perfeita e equilíbrio tanto no semiciclo positivo quanto negativo</a:t>
            </a:r>
            <a:endParaRPr b="0" lang="pt-BR" sz="4000" spc="-1" strike="noStrike">
              <a:latin typeface="Arial"/>
            </a:endParaRPr>
          </a:p>
          <a:p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Cálculos do circuito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080000"/>
            <a:ext cx="9432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pt-BR" sz="2600" spc="-1" strike="noStrike">
                <a:latin typeface="Arial"/>
                <a:ea typeface="Noto Sans CJK SC Regular"/>
              </a:rPr>
              <a:t>Determinando as características do circuito tanque</a:t>
            </a:r>
            <a:endParaRPr b="0" lang="pt-BR" sz="2600" spc="-1" strike="noStrike">
              <a:latin typeface="Arial"/>
            </a:endParaRPr>
          </a:p>
          <a:p>
            <a:endParaRPr b="0" lang="pt-BR" sz="26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520000" y="1614960"/>
            <a:ext cx="4968000" cy="338796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105" name="Formula 3"/>
              <p:cNvSpPr txBox="1"/>
              <p:nvPr/>
            </p:nvSpPr>
            <p:spPr>
              <a:xfrm>
                <a:off x="625320" y="4968000"/>
                <a:ext cx="5062680" cy="697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5.2</m:t>
                    </m:r>
                    <m:r>
                      <m:t xml:space="preserve">sen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50</m:t>
                        </m:r>
                        <m:r>
                          <m:t xml:space="preserve">⋅</m:t>
                        </m:r>
                        <m:sSup>
                          <m:e>
                            <m:r>
                              <m:t xml:space="preserve">10</m:t>
                            </m:r>
                          </m:e>
                          <m:sup>
                            <m:r>
                              <m:t xml:space="preserve">3</m:t>
                            </m:r>
                          </m:sup>
                        </m:sSup>
                        <m:r>
                          <m:t xml:space="preserve">⋅</m:t>
                        </m:r>
                        <m:r>
                          <m:t xml:space="preserve">2</m:t>
                        </m:r>
                        <m:r>
                          <m:t xml:space="preserve">⋅</m:t>
                        </m:r>
                        <m:r>
                          <m:t xml:space="preserve">π</m:t>
                        </m:r>
                        <m:r>
                          <m:t xml:space="preserve">⋅</m:t>
                        </m:r>
                        <m:r>
                          <m:t xml:space="preserve">t</m:t>
                        </m:r>
                      </m:e>
                    </m:d>
                    <m:r>
                      <m:t xml:space="preserve">V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Cálculos do circuito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080000"/>
            <a:ext cx="9432000" cy="193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pt-BR" sz="2600" spc="-1" strike="noStrike">
                <a:latin typeface="Arial"/>
                <a:ea typeface="Noto Sans CJK SC Regular"/>
              </a:rPr>
              <a:t>Determinando as características do circuito tanque</a:t>
            </a:r>
            <a:endParaRPr b="0" lang="pt-BR" sz="2600" spc="-1" strike="noStrike">
              <a:latin typeface="Arial"/>
            </a:endParaRPr>
          </a:p>
          <a:p>
            <a:endParaRPr b="0" lang="pt-BR" sz="2600" spc="-1" strike="noStrike">
              <a:latin typeface="Arial"/>
            </a:endParaRPr>
          </a:p>
          <a:p>
            <a:r>
              <a:rPr b="0" lang="pt-BR" sz="2600" spc="-1" strike="noStrike">
                <a:latin typeface="Arial"/>
                <a:ea typeface="Noto Sans CJK SC Regular"/>
              </a:rPr>
              <a:t>Assim com este valor de frequência podemos determinar a exata indutância</a:t>
            </a:r>
            <a:endParaRPr b="0" lang="pt-BR" sz="2600" spc="-1" strike="noStrike">
              <a:latin typeface="Arial"/>
            </a:endParaRPr>
          </a:p>
          <a:p>
            <a:endParaRPr b="0" lang="pt-BR" sz="2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8" name="Formula 3"/>
              <p:cNvSpPr txBox="1"/>
              <p:nvPr/>
            </p:nvSpPr>
            <p:spPr>
              <a:xfrm>
                <a:off x="995400" y="3033720"/>
                <a:ext cx="7644600" cy="2006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f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2</m:t>
                        </m:r>
                        <m:r>
                          <m:t xml:space="preserve">π</m:t>
                        </m:r>
                        <m:rad>
                          <m:radPr>
                            <m:degHide m:val="1"/>
                          </m:radPr>
                          <m:deg/>
                          <m:e>
                            <m:r>
                              <m:t xml:space="preserve">LC</m:t>
                            </m:r>
                          </m:e>
                        </m:rad>
                      </m:den>
                    </m:f>
                    <m:r>
                      <m:t xml:space="preserve">→</m:t>
                    </m:r>
                    <m:r>
                      <m:t xml:space="preserve">L</m:t>
                    </m:r>
                    <m:r>
                      <m:t xml:space="preserve">=</m:t>
                    </m:r>
                    <m:f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f>
                                  <m:num>
                                    <m:r>
                                      <m:t xml:space="preserve">1</m:t>
                                    </m:r>
                                  </m:num>
                                  <m:den>
                                    <m:r>
                                      <m:t xml:space="preserve">2</m:t>
                                    </m:r>
                                    <m:r>
                                      <m:t xml:space="preserve">π</m:t>
                                    </m:r>
                                    <m:r>
                                      <m:t xml:space="preserve">f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num>
                      <m:den>
                        <m:r>
                          <m:t xml:space="preserve">C</m:t>
                        </m:r>
                      </m:den>
                    </m:f>
                    <m:r>
                      <m:t xml:space="preserve">≈</m:t>
                    </m:r>
                    <m:r>
                      <m:t xml:space="preserve">45</m:t>
                    </m:r>
                    <m:r>
                      <m:t xml:space="preserve">,64</m:t>
                    </m:r>
                    <m:r>
                      <m:t xml:space="preserve">μ</m:t>
                    </m:r>
                    <m:r>
                      <m:t xml:space="preserve">H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Cálculos do circuito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4000" y="1080000"/>
            <a:ext cx="9432000" cy="267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pt-BR" sz="2600" spc="-1" strike="noStrike">
                <a:latin typeface="Arial"/>
                <a:ea typeface="Noto Sans CJK SC Regular"/>
              </a:rPr>
              <a:t>Determinando as características do circuito tanque</a:t>
            </a:r>
            <a:endParaRPr b="0" lang="pt-BR" sz="2600" spc="-1" strike="noStrike">
              <a:latin typeface="Arial"/>
            </a:endParaRPr>
          </a:p>
          <a:p>
            <a:endParaRPr b="0" lang="pt-BR" sz="2600" spc="-1" strike="noStrike">
              <a:latin typeface="Arial"/>
            </a:endParaRPr>
          </a:p>
          <a:p>
            <a:r>
              <a:rPr b="0" lang="pt-BR" sz="2600" spc="-1" strike="noStrike">
                <a:latin typeface="Arial"/>
                <a:ea typeface="Noto Sans CJK SC Regular"/>
              </a:rPr>
              <a:t>E com o valor da correta indutância e tensão sobre o laço podemo determinar a corrente, valor que vai ser crucial para a determinação dos valores de campo magnético do circuito.</a:t>
            </a:r>
            <a:endParaRPr b="0" lang="pt-BR" sz="2600" spc="-1" strike="noStrike">
              <a:latin typeface="Arial"/>
            </a:endParaRPr>
          </a:p>
          <a:p>
            <a:r>
              <a:rPr b="0" lang="pt-BR" sz="2600" spc="-1" strike="noStrike">
                <a:latin typeface="Arial"/>
                <a:ea typeface="Noto Sans CJK SC Regular"/>
              </a:rPr>
              <a:t>As formulas usadas para tensão e corrente no indutor são.</a:t>
            </a:r>
            <a:endParaRPr b="0" lang="pt-BR" sz="2600" spc="-1" strike="noStrike">
              <a:latin typeface="Arial"/>
            </a:endParaRPr>
          </a:p>
          <a:p>
            <a:endParaRPr b="0" lang="pt-BR" sz="2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1" name="Formula 3"/>
              <p:cNvSpPr txBox="1"/>
              <p:nvPr/>
            </p:nvSpPr>
            <p:spPr>
              <a:xfrm>
                <a:off x="1584000" y="3672000"/>
                <a:ext cx="2226960" cy="1307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V</m:t>
                        </m:r>
                      </m:e>
                      <m: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sub>
                    </m:sSub>
                    <m:r>
                      <m:t xml:space="preserve">=</m:t>
                    </m:r>
                    <m:r>
                      <m:t xml:space="preserve">L</m:t>
                    </m:r>
                    <m:f>
                      <m:num>
                        <m:sSub>
                          <m:e>
                            <m:r>
                              <m:t xml:space="preserve">dI</m:t>
                            </m:r>
                          </m:e>
                          <m:sub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t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m:t xml:space="preserve">dt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12" name="Formula 4"/>
              <p:cNvSpPr txBox="1"/>
              <p:nvPr/>
            </p:nvSpPr>
            <p:spPr>
              <a:xfrm>
                <a:off x="6185160" y="3753360"/>
                <a:ext cx="2670840" cy="1190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I</m:t>
                        </m:r>
                      </m:e>
                      <m: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sub>
                    </m:sSub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L</m:t>
                        </m:r>
                      </m:den>
                    </m:f>
                    <m:nary>
                      <m:naryPr>
                        <m:chr m:val="∫"/>
                        <m:subHide m:val="1"/>
                        <m:supHide m:val="1"/>
                      </m:naryPr>
                      <m:sub/>
                      <m:sup/>
                      <m:e>
                        <m:r>
                          <m:t xml:space="preserve">V</m:t>
                        </m:r>
                      </m:e>
                    </m:nary>
                    <m:r>
                      <m:t xml:space="preserve">dt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Teoria eletromagnética e deduções teóricas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4000" y="1440000"/>
            <a:ext cx="9432000" cy="231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latin typeface="Arial"/>
                <a:ea typeface="Noto Sans CJK SC Regular"/>
              </a:rPr>
              <a:t>Das equações de Maxwell a que explica e demostra o funcionamento de um laço indutivo é a </a:t>
            </a:r>
            <a:r>
              <a:rPr b="1" lang="pt-BR" sz="2600" spc="-1" strike="noStrike">
                <a:solidFill>
                  <a:srgbClr val="000000"/>
                </a:solidFill>
                <a:latin typeface="Arial"/>
                <a:ea typeface="Arial"/>
              </a:rPr>
              <a:t>lei de Faraday-Lenz</a:t>
            </a:r>
            <a:r>
              <a:rPr b="0" lang="pt-BR" sz="2600" spc="-1" strike="noStrike">
                <a:latin typeface="Arial"/>
                <a:ea typeface="Noto Sans CJK SC Regular"/>
              </a:rPr>
              <a:t> que define que ao variarmos um fluxo magnético através de uma superfície induzira nesta uma força eletromotriz que pode ser expressa como:</a:t>
            </a:r>
            <a:endParaRPr b="0" lang="pt-BR" sz="2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5" name="Formula 3"/>
              <p:cNvSpPr txBox="1"/>
              <p:nvPr/>
            </p:nvSpPr>
            <p:spPr>
              <a:xfrm>
                <a:off x="3101400" y="3489840"/>
                <a:ext cx="2874600" cy="1190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fem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−</m:t>
                    </m:r>
                    <m:r>
                      <m:t xml:space="preserve">N</m:t>
                    </m:r>
                    <m:f>
                      <m:num>
                        <m:r>
                          <m:t xml:space="preserve">d</m:t>
                        </m:r>
                        <m:r>
                          <m:t xml:space="preserve">ψ</m:t>
                        </m:r>
                      </m:num>
                      <m:den>
                        <m:r>
                          <m:t xml:space="preserve">d</m:t>
                        </m:r>
                        <m:r>
                          <m:t xml:space="preserve">t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Teoria eletromagnética e deduções teóricas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04000" y="2304000"/>
            <a:ext cx="943200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Arial"/>
              </a:rPr>
              <a:t>Que em termos de E e B pode ser descrita como:</a:t>
            </a:r>
            <a:endParaRPr b="0" lang="pt-BR" sz="2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8" name="Formula 3"/>
              <p:cNvSpPr txBox="1"/>
              <p:nvPr/>
            </p:nvSpPr>
            <p:spPr>
              <a:xfrm>
                <a:off x="3389400" y="1257840"/>
                <a:ext cx="2520360" cy="1040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fem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−</m:t>
                    </m:r>
                    <m:r>
                      <m:t xml:space="preserve">N</m:t>
                    </m:r>
                    <m:f>
                      <m:num>
                        <m:r>
                          <m:t xml:space="preserve">d</m:t>
                        </m:r>
                        <m:r>
                          <m:t xml:space="preserve">ψ</m:t>
                        </m:r>
                      </m:num>
                      <m:den>
                        <m:r>
                          <m:t xml:space="preserve">d</m:t>
                        </m:r>
                        <m:r>
                          <m:t xml:space="preserve">t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19" name="Formula 4"/>
              <p:cNvSpPr txBox="1"/>
              <p:nvPr/>
            </p:nvSpPr>
            <p:spPr>
              <a:xfrm>
                <a:off x="1800000" y="2664000"/>
                <a:ext cx="5028840" cy="1125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fem</m:t>
                        </m:r>
                      </m:sub>
                    </m:sSub>
                    <m:r>
                      <m:t xml:space="preserve">=</m:t>
                    </m:r>
                    <m:nary>
                      <m:naryPr>
                        <m:chr m:val="∮"/>
                        <m:supHide m:val="1"/>
                      </m:naryPr>
                      <m:sub>
                        <m:r>
                          <m:t xml:space="preserve">L</m:t>
                        </m:r>
                      </m:sub>
                      <m:sup/>
                      <m:e>
                        <m:r>
                          <m:t xml:space="preserve">E</m:t>
                        </m:r>
                      </m:e>
                    </m:nary>
                    <m:r>
                      <m:t xml:space="preserve">⋅</m:t>
                    </m:r>
                    <m:r>
                      <m:t xml:space="preserve">dl</m:t>
                    </m:r>
                    <m:r>
                      <m:t xml:space="preserve">=</m:t>
                    </m:r>
                    <m:r>
                      <m:t xml:space="preserve">−</m:t>
                    </m:r>
                    <m:f>
                      <m:num>
                        <m:r>
                          <m:t xml:space="preserve">d</m:t>
                        </m:r>
                      </m:num>
                      <m:den>
                        <m:r>
                          <m:t xml:space="preserve">dt</m:t>
                        </m:r>
                      </m:den>
                    </m:f>
                    <m:nary>
                      <m:naryPr>
                        <m:chr m:val="∫"/>
                        <m:supHide m:val="1"/>
                      </m:naryPr>
                      <m:sub>
                        <m:r>
                          <m:t xml:space="preserve">s</m:t>
                        </m:r>
                      </m:sub>
                      <m:sup/>
                      <m:e>
                        <m:r>
                          <m:t xml:space="preserve">B</m:t>
                        </m:r>
                      </m:e>
                    </m:nary>
                    <m:r>
                      <m:t xml:space="preserve">⋅</m:t>
                    </m:r>
                    <m:r>
                      <m:t xml:space="preserve">dS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20" name="TextShape 5"/>
          <p:cNvSpPr txBox="1"/>
          <p:nvPr/>
        </p:nvSpPr>
        <p:spPr>
          <a:xfrm>
            <a:off x="288000" y="3905640"/>
            <a:ext cx="9432000" cy="119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Arial"/>
              </a:rPr>
              <a:t>Esta última equação tem a forma integral no tempo da Lei de Faraday com base neste que será feita a validação de funcionamento do circuito.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Teoria eletromagnética e deduções teóricas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76000" y="1324440"/>
            <a:ext cx="9432000" cy="212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Para chegarmos na equação da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Lei de Faraday-Lenz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primeiro teremos de determinar o campo magnético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para o laço indutivo devido e com H determinar B e as outras equações associadas, para isso utilizaremos a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lei de Biot-Savart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que defini que ao passarmos uma corrente elétrica através de um anel condutor estaremos gerando um campo magnético ao seu redor.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687840" y="3396960"/>
            <a:ext cx="2288160" cy="228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Teoria eletromagnética e deduções teóricas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76000" y="1324800"/>
            <a:ext cx="94320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lei de Biot-Savart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para um anel da figura pode ser definida como: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5633640" y="2063880"/>
            <a:ext cx="2142360" cy="290412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127" name="Formula 3"/>
              <p:cNvSpPr txBox="1"/>
              <p:nvPr/>
            </p:nvSpPr>
            <p:spPr>
              <a:xfrm>
                <a:off x="1152000" y="2329200"/>
                <a:ext cx="3147120" cy="1342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dH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kI</m:t>
                        </m:r>
                        <m:r>
                          <m:rPr>
                            <m:lit/>
                            <m:nor/>
                          </m:rPr>
                          <m:t xml:space="preserve"> </m:t>
                        </m:r>
                        <m:r>
                          <m:t xml:space="preserve">dl</m:t>
                        </m:r>
                        <m:r>
                          <m:t xml:space="preserve">x</m:t>
                        </m:r>
                        <m:acc>
                          <m:accPr>
                            <m:chr m:val="⃗"/>
                          </m:accPr>
                          <m:e>
                            <m:sSub>
                              <m:e>
                                <m:r>
                                  <m:t xml:space="preserve">a</m:t>
                                </m:r>
                              </m:e>
                              <m:sub>
                                <m:r>
                                  <m:t xml:space="preserve">R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p>
                          <m:e>
                            <m:r>
                              <m:t xml:space="preserve">R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Teoria eletromagnética e deduções teóricas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76000" y="1324800"/>
            <a:ext cx="9432000" cy="47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Assim deduzindo a equação:</a:t>
            </a:r>
            <a:endParaRPr b="0" lang="pt-BR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0" name="Formula 3"/>
              <p:cNvSpPr txBox="1"/>
              <p:nvPr/>
            </p:nvSpPr>
            <p:spPr>
              <a:xfrm>
                <a:off x="6048000" y="1584000"/>
                <a:ext cx="1082520" cy="338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dl</m:t>
                    </m:r>
                    <m:r>
                      <m:t xml:space="preserve">=</m:t>
                    </m:r>
                    <m:r>
                      <m:t xml:space="preserve">ρ</m:t>
                    </m:r>
                    <m:r>
                      <m:t xml:space="preserve">d</m:t>
                    </m:r>
                    <m:sSub>
                      <m:e>
                        <m:r>
                          <m:t xml:space="preserve">ϕ</m:t>
                        </m:r>
                      </m:e>
                      <m:sub>
                        <m:acc>
                          <m:accPr>
                            <m:chr m:val="⃗"/>
                          </m:accPr>
                          <m:e>
                            <m:r>
                              <m:t xml:space="preserve">a</m:t>
                            </m:r>
                            <m:r>
                              <m:t xml:space="preserve">ϕ</m:t>
                            </m:r>
                          </m:e>
                        </m:acc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1" name="Formula 4"/>
              <p:cNvSpPr txBox="1"/>
              <p:nvPr/>
            </p:nvSpPr>
            <p:spPr>
              <a:xfrm>
                <a:off x="7463160" y="1440000"/>
                <a:ext cx="672840" cy="625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R</m:t>
                            </m:r>
                          </m:sub>
                        </m:sSub>
                      </m:e>
                    </m:acc>
                    <m:r>
                      <m:t xml:space="preserve">=</m:t>
                    </m:r>
                    <m:f>
                      <m:num>
                        <m:acc>
                          <m:accPr>
                            <m:chr m:val="⃗"/>
                          </m:accPr>
                          <m:e>
                            <m:r>
                              <m:t xml:space="preserve">R</m:t>
                            </m:r>
                          </m:e>
                        </m:acc>
                      </m:num>
                      <m:den>
                        <m:r>
                          <m:t xml:space="preserve">R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2" name="Formula 5"/>
              <p:cNvSpPr txBox="1"/>
              <p:nvPr/>
            </p:nvSpPr>
            <p:spPr>
              <a:xfrm>
                <a:off x="8352000" y="1518840"/>
                <a:ext cx="1656360" cy="353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</m:dPr>
                      <m:e>
                        <m:r>
                          <m:t xml:space="preserve">R</m:t>
                        </m:r>
                      </m:e>
                    </m:d>
                    <m:r>
                      <m:t xml:space="preserve">=</m:t>
                    </m:r>
                    <m:acc>
                      <m:accPr>
                        <m:chr m:val="⃗"/>
                      </m:accPr>
                      <m:e>
                        <m:r>
                          <m:t xml:space="preserve">R</m:t>
                        </m:r>
                      </m:e>
                    </m:acc>
                    <m:r>
                      <m:t xml:space="preserve">=</m:t>
                    </m:r>
                    <m:rad>
                      <m:radPr>
                        <m:degHide m:val="1"/>
                      </m:radPr>
                      <m:deg/>
                      <m:e>
                        <m:sSup>
                          <m:e>
                            <m:r>
                              <m:t xml:space="preserve">ρ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r>
                          <m:t xml:space="preserve">+</m:t>
                        </m:r>
                        <m:sSup>
                          <m:e>
                            <m:r>
                              <m:t xml:space="preserve">h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e>
                    </m:ra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3" name="Formula 6"/>
              <p:cNvSpPr txBox="1"/>
              <p:nvPr/>
            </p:nvSpPr>
            <p:spPr>
              <a:xfrm>
                <a:off x="648000" y="1929600"/>
                <a:ext cx="3426120" cy="331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R</m:t>
                    </m:r>
                    <m:r>
                      <m:t xml:space="preserve">=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0</m:t>
                        </m:r>
                        <m:r>
                          <m:t xml:space="preserve">,0</m:t>
                        </m:r>
                        <m:r>
                          <m:t xml:space="preserve">,</m:t>
                        </m:r>
                        <m:r>
                          <m:t xml:space="preserve">h</m:t>
                        </m:r>
                      </m:e>
                    </m:d>
                    <m:r>
                      <m:t xml:space="preserve">−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  <m:r>
                          <m:t xml:space="preserve">,</m:t>
                        </m:r>
                        <m:r>
                          <m:t xml:space="preserve">y</m:t>
                        </m:r>
                        <m:r>
                          <m:t xml:space="preserve">,0</m:t>
                        </m:r>
                      </m:e>
                    </m:d>
                    <m:r>
                      <m:t xml:space="preserve">=</m:t>
                    </m:r>
                    <m:r>
                      <m:t xml:space="preserve">−</m:t>
                    </m:r>
                    <m:r>
                      <m:t xml:space="preserve">ρ</m:t>
                    </m:r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p</m:t>
                            </m:r>
                          </m:sub>
                        </m:sSub>
                      </m:e>
                    </m:acc>
                    <m:r>
                      <m:t xml:space="preserve">+</m:t>
                    </m:r>
                    <m:r>
                      <m:t xml:space="preserve">h</m:t>
                    </m:r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z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4" name="Formula 7"/>
              <p:cNvSpPr txBox="1"/>
              <p:nvPr/>
            </p:nvSpPr>
            <p:spPr>
              <a:xfrm>
                <a:off x="592200" y="2498400"/>
                <a:ext cx="3295800" cy="66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dH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kI</m:t>
                        </m:r>
                        <m:r>
                          <m:rPr>
                            <m:lit/>
                            <m:nor/>
                          </m:rPr>
                          <m:t xml:space="preserve"> </m:t>
                        </m:r>
                        <m:r>
                          <m:t xml:space="preserve">dl</m:t>
                        </m:r>
                        <m:r>
                          <m:t xml:space="preserve">x</m:t>
                        </m:r>
                        <m:acc>
                          <m:accPr>
                            <m:chr m:val="⃗"/>
                          </m:accPr>
                          <m:e>
                            <m:sSub>
                              <m:e>
                                <m:r>
                                  <m:t xml:space="preserve">a</m:t>
                                </m:r>
                              </m:e>
                              <m:sub>
                                <m:r>
                                  <m:t xml:space="preserve">R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p>
                          <m:e>
                            <m:r>
                              <m:t xml:space="preserve">R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den>
                    </m:f>
                    <m:r>
                      <m:t xml:space="preserve">→</m:t>
                    </m:r>
                    <m:r>
                      <m:t xml:space="preserve">dH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I</m:t>
                        </m:r>
                        <m:r>
                          <m:rPr>
                            <m:lit/>
                            <m:nor/>
                          </m:rPr>
                          <m:t xml:space="preserve"> </m:t>
                        </m:r>
                        <m:r>
                          <m:t xml:space="preserve">dl</m:t>
                        </m:r>
                        <m:r>
                          <m:t xml:space="preserve">x</m:t>
                        </m:r>
                        <m:acc>
                          <m:accPr>
                            <m:chr m:val="⃗"/>
                          </m:accPr>
                          <m:e>
                            <m:r>
                              <m:t xml:space="preserve">R</m:t>
                            </m:r>
                          </m:e>
                        </m:acc>
                      </m:num>
                      <m:den>
                        <m:r>
                          <m:t xml:space="preserve">4</m:t>
                        </m:r>
                        <m:r>
                          <m:t xml:space="preserve">π</m:t>
                        </m:r>
                        <m:sSup>
                          <m:e>
                            <m:r>
                              <m:t xml:space="preserve">R</m:t>
                            </m:r>
                          </m:e>
                          <m:sup>
                            <m:r>
                              <m:t xml:space="preserve">3</m:t>
                            </m:r>
                          </m:sup>
                        </m:sSup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5" name="Formula 8"/>
              <p:cNvSpPr txBox="1"/>
              <p:nvPr/>
            </p:nvSpPr>
            <p:spPr>
              <a:xfrm>
                <a:off x="5046120" y="1440000"/>
                <a:ext cx="713880" cy="594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k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4</m:t>
                        </m:r>
                        <m:r>
                          <m:t xml:space="preserve">π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6" name="Formula 9"/>
              <p:cNvSpPr txBox="1"/>
              <p:nvPr/>
            </p:nvSpPr>
            <p:spPr>
              <a:xfrm>
                <a:off x="4896000" y="2395080"/>
                <a:ext cx="4031280" cy="988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dl</m:t>
                    </m:r>
                    <m:r>
                      <m:t xml:space="preserve">x</m:t>
                    </m:r>
                    <m:acc>
                      <m:accPr>
                        <m:chr m:val="⃗"/>
                      </m:accPr>
                      <m:e>
                        <m:r>
                          <m:t xml:space="preserve">R</m:t>
                        </m:r>
                      </m:e>
                    </m:acc>
                    <m:r>
                      <m:t xml:space="preserve">=</m:t>
                    </m:r>
                    <m:d>
                      <m:dPr>
                        <m:begChr m:val="|"/>
                        <m:endChr m:val="|"/>
                      </m:dPr>
                      <m:e>
                        <m:eqArr>
                          <m:e>
                            <m:acc>
                              <m:accPr>
                                <m:chr m:val="⃗"/>
                              </m:accPr>
                              <m:e>
                                <m:sSub>
                                  <m:e>
                                    <m:r>
                                      <m:t xml:space="preserve">a</m:t>
                                    </m:r>
                                  </m:e>
                                  <m:sub>
                                    <m:r>
                                      <m:t xml:space="preserve">ρ</m:t>
                                    </m:r>
                                  </m:sub>
                                </m:sSub>
                              </m:e>
                            </m:acc>
                          </m:e>
                          <m:e>
                            <m:r>
                              <m:t xml:space="preserve">0</m:t>
                            </m:r>
                          </m:e>
                          <m:e>
                            <m:r>
                              <m:t xml:space="preserve">−</m:t>
                            </m:r>
                            <m:r>
                              <m:t xml:space="preserve">ρ</m:t>
                            </m:r>
                          </m:e>
                        </m:eqArr>
                        <m:eqArr>
                          <m:e>
                            <m:acc>
                              <m:accPr>
                                <m:chr m:val="⃗"/>
                              </m:accPr>
                              <m:e>
                                <m:sSub>
                                  <m:e>
                                    <m:r>
                                      <m:t xml:space="preserve">a</m:t>
                                    </m:r>
                                  </m:e>
                                  <m:sub>
                                    <m:r>
                                      <m:t xml:space="preserve">ϕ</m:t>
                                    </m:r>
                                  </m:sub>
                                </m:sSub>
                              </m:e>
                            </m:acc>
                          </m:e>
                          <m:e>
                            <m:r>
                              <m:t xml:space="preserve">ρ</m:t>
                            </m:r>
                            <m:r>
                              <m:t xml:space="preserve">d</m:t>
                            </m:r>
                            <m:r>
                              <m:t xml:space="preserve">ϕ</m:t>
                            </m:r>
                          </m:e>
                          <m:e>
                            <m:r>
                              <m:t xml:space="preserve">0</m:t>
                            </m:r>
                          </m:e>
                        </m:eqArr>
                        <m:eqArr>
                          <m:e>
                            <m:acc>
                              <m:accPr>
                                <m:chr m:val="⃗"/>
                              </m:accPr>
                              <m:e>
                                <m:sSub>
                                  <m:e>
                                    <m:r>
                                      <m:t xml:space="preserve">a</m:t>
                                    </m:r>
                                  </m:e>
                                  <m:sub>
                                    <m:r>
                                      <m:t xml:space="preserve">z</m:t>
                                    </m:r>
                                  </m:sub>
                                </m:sSub>
                              </m:e>
                            </m:acc>
                          </m:e>
                          <m:e>
                            <m:r>
                              <m:t xml:space="preserve">0</m:t>
                            </m:r>
                          </m:e>
                          <m:e>
                            <m:r>
                              <m:t xml:space="preserve">h</m:t>
                            </m:r>
                          </m:e>
                        </m:eqArr>
                      </m:e>
                    </m:d>
                    <m:r>
                      <m:t xml:space="preserve">=</m:t>
                    </m:r>
                    <m:r>
                      <m:t xml:space="preserve">ρ</m:t>
                    </m:r>
                    <m:r>
                      <m:t xml:space="preserve">h</m:t>
                    </m:r>
                    <m:r>
                      <m:t xml:space="preserve">d</m:t>
                    </m:r>
                    <m:r>
                      <m:t xml:space="preserve">ϕ</m:t>
                    </m:r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ρ</m:t>
                            </m:r>
                          </m:sub>
                        </m:sSub>
                      </m:e>
                    </m:acc>
                    <m:r>
                      <m:t xml:space="preserve">+</m:t>
                    </m:r>
                    <m:sSup>
                      <m:e>
                        <m:r>
                          <m:t xml:space="preserve">ρ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  <m:r>
                      <m:t xml:space="preserve">d</m:t>
                    </m:r>
                    <m:r>
                      <m:t xml:space="preserve">ϕ</m:t>
                    </m:r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z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7" name="Formula 10"/>
              <p:cNvSpPr txBox="1"/>
              <p:nvPr/>
            </p:nvSpPr>
            <p:spPr>
              <a:xfrm>
                <a:off x="1368000" y="3744000"/>
                <a:ext cx="7151400" cy="956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dH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I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ρ</m:t>
                            </m:r>
                            <m:r>
                              <m:t xml:space="preserve">h</m:t>
                            </m:r>
                            <m:r>
                              <m:t xml:space="preserve">d</m:t>
                            </m:r>
                            <m:r>
                              <m:t xml:space="preserve">ϕ</m:t>
                            </m:r>
                            <m:acc>
                              <m:accPr>
                                <m:chr m:val="⃗"/>
                              </m:accPr>
                              <m:e>
                                <m:sSub>
                                  <m:e>
                                    <m:r>
                                      <m:t xml:space="preserve">a</m:t>
                                    </m:r>
                                  </m:e>
                                  <m:sub>
                                    <m:r>
                                      <m:t xml:space="preserve">ρ</m:t>
                                    </m:r>
                                  </m:sub>
                                </m:sSub>
                              </m:e>
                            </m:acc>
                            <m:r>
                              <m:t xml:space="preserve">+</m:t>
                            </m:r>
                            <m:sSup>
                              <m:e>
                                <m:r>
                                  <m:t xml:space="preserve">ρ</m:t>
                                </m:r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  <m:r>
                              <m:t xml:space="preserve">d</m:t>
                            </m:r>
                            <m:r>
                              <m:t xml:space="preserve">ϕ</m:t>
                            </m:r>
                            <m:acc>
                              <m:accPr>
                                <m:chr m:val="⃗"/>
                              </m:accPr>
                              <m:e>
                                <m:sSub>
                                  <m:e>
                                    <m:r>
                                      <m:t xml:space="preserve">a</m:t>
                                    </m:r>
                                  </m:e>
                                  <m:sub>
                                    <m:r>
                                      <m:t xml:space="preserve">z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num>
                      <m:den>
                        <m:r>
                          <m:t xml:space="preserve">4</m:t>
                        </m:r>
                        <m:r>
                          <m:t xml:space="preserve">π</m:t>
                        </m:r>
                        <m:sSup>
                          <m:e>
                            <m:d>
                              <m:dPr>
                                <m:begChr m:val="["/>
                                <m:endChr m:val="]"/>
                              </m:dPr>
                              <m:e>
                                <m:sSup>
                                  <m:e>
                                    <m:r>
                                      <m:t xml:space="preserve">ρ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  <m:r>
                                  <m:t xml:space="preserve">+</m:t>
                                </m:r>
                                <m:sSup>
                                  <m:e>
                                    <m:r>
                                      <m:t xml:space="preserve">h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num>
                                <m:r>
                                  <m:t xml:space="preserve">3</m:t>
                                </m:r>
                              </m:num>
                              <m:den>
                                <m:r>
                                  <m:t xml:space="preserve"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m:t xml:space="preserve">→</m:t>
                    </m:r>
                    <m:r>
                      <m:t xml:space="preserve">H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I</m:t>
                        </m:r>
                      </m:num>
                      <m:den>
                        <m:r>
                          <m:t xml:space="preserve">4</m:t>
                        </m:r>
                        <m:r>
                          <m:t xml:space="preserve">π</m:t>
                        </m:r>
                        <m:sSup>
                          <m:e>
                            <m:d>
                              <m:dPr>
                                <m:begChr m:val="["/>
                                <m:endChr m:val="]"/>
                              </m:dPr>
                              <m:e>
                                <m:sSup>
                                  <m:e>
                                    <m:r>
                                      <m:t xml:space="preserve">ρ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  <m:r>
                                  <m:t xml:space="preserve">+</m:t>
                                </m:r>
                                <m:sSup>
                                  <m:e>
                                    <m:r>
                                      <m:t xml:space="preserve">h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num>
                                <m:r>
                                  <m:t xml:space="preserve">3</m:t>
                                </m:r>
                              </m:num>
                              <m:den>
                                <m:r>
                                  <m:t xml:space="preserve">2</m:t>
                                </m:r>
                              </m:den>
                            </m:f>
                          </m:sup>
                        </m:sSup>
                      </m:den>
                    </m:f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h</m:t>
                        </m:r>
                        <m:nary>
                          <m:naryPr>
                            <m:chr m:val="∫"/>
                            <m:subHide m:val="1"/>
                            <m:supHide m:val="1"/>
                          </m:naryPr>
                          <m:sub/>
                          <m:sup/>
                          <m:e>
                            <m:r>
                              <m:t xml:space="preserve">ρ</m:t>
                            </m:r>
                          </m:e>
                        </m:nary>
                        <m:r>
                          <m:t xml:space="preserve">d</m:t>
                        </m:r>
                        <m:r>
                          <m:t xml:space="preserve">ϕ</m:t>
                        </m:r>
                        <m:acc>
                          <m:accPr>
                            <m:chr m:val="⃗"/>
                          </m:accPr>
                          <m:e>
                            <m:sSub>
                              <m:e>
                                <m:r>
                                  <m:t xml:space="preserve">a</m:t>
                                </m:r>
                              </m:e>
                              <m:sub>
                                <m:r>
                                  <m:t xml:space="preserve">ρ</m:t>
                                </m:r>
                              </m:sub>
                            </m:sSub>
                          </m:e>
                        </m:acc>
                        <m:r>
                          <m:t xml:space="preserve">+</m:t>
                        </m:r>
                        <m:sSup>
                          <m:e>
                            <m:r>
                              <m:t xml:space="preserve">ρ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nary>
                          <m:naryPr>
                            <m:chr m:val="∫"/>
                            <m:subHide m:val="1"/>
                            <m:supHide m:val="1"/>
                          </m:naryPr>
                          <m:sub/>
                          <m:sup/>
                          <m:e>
                            <m:r>
                              <m:t xml:space="preserve">d</m:t>
                            </m:r>
                          </m:e>
                        </m:nary>
                        <m:r>
                          <m:t xml:space="preserve">ϕ</m:t>
                        </m:r>
                        <m:acc>
                          <m:accPr>
                            <m:chr m:val="⃗"/>
                          </m:accPr>
                          <m:e>
                            <m:sSub>
                              <m:e>
                                <m:r>
                                  <m:t xml:space="preserve">a</m:t>
                                </m:r>
                              </m:e>
                              <m:sub>
                                <m:r>
                                  <m:t xml:space="preserve">z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INTRODUÇÃO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288000" y="1326600"/>
            <a:ext cx="9287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3200" spc="-1" strike="noStrike">
                <a:latin typeface="Arial"/>
              </a:rPr>
              <a:t>A palavra RADAR é o acrônimo de “Radio Detection and Ranging“, que natradução para o português significa: “Detecção e Telemetria pelo Rádio”. Trata-se de um dispositivo que, através da utilização de ondas eletromagnéticas, consegue localizar e precisar a posição e o deslocamento de objetos metálicos.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Teoria eletromagnética e deduções teóricas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76000" y="1324800"/>
            <a:ext cx="9432000" cy="68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Assim deduzindo a equação:</a:t>
            </a:r>
            <a:endParaRPr b="0" lang="pt-BR" sz="24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*Porem na direção          temos </a:t>
            </a: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que quando integrados em       fica:</a:t>
            </a:r>
            <a:endParaRPr b="0" lang="pt-BR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0" name="Formula 3"/>
              <p:cNvSpPr txBox="1"/>
              <p:nvPr/>
            </p:nvSpPr>
            <p:spPr>
              <a:xfrm>
                <a:off x="2808000" y="1694880"/>
                <a:ext cx="218520" cy="316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ρ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1" name="Formula 4"/>
              <p:cNvSpPr txBox="1"/>
              <p:nvPr/>
            </p:nvSpPr>
            <p:spPr>
              <a:xfrm>
                <a:off x="643320" y="2044800"/>
                <a:ext cx="2308680" cy="331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ρ</m:t>
                    </m:r>
                    <m:r>
                      <m:t xml:space="preserve">=</m:t>
                    </m:r>
                    <m:r>
                      <m:t xml:space="preserve">cos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ϕ</m:t>
                        </m:r>
                      </m:e>
                    </m:d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x</m:t>
                            </m:r>
                          </m:sub>
                        </m:sSub>
                      </m:e>
                    </m:acc>
                    <m:r>
                      <m:t xml:space="preserve">+</m:t>
                    </m:r>
                    <m:r>
                      <m:t xml:space="preserve">sen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ϕ</m:t>
                        </m:r>
                      </m:e>
                    </m:d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y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2" name="Formula 5"/>
              <p:cNvSpPr txBox="1"/>
              <p:nvPr/>
            </p:nvSpPr>
            <p:spPr>
              <a:xfrm>
                <a:off x="7488000" y="1656000"/>
                <a:ext cx="313200" cy="277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d</m:t>
                    </m:r>
                    <m:r>
                      <m:t xml:space="preserve">ϕ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3" name="Formula 6"/>
              <p:cNvSpPr txBox="1"/>
              <p:nvPr/>
            </p:nvSpPr>
            <p:spPr>
              <a:xfrm>
                <a:off x="3480840" y="2082960"/>
                <a:ext cx="5807160" cy="1301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nary>
                          <m:naryPr>
                            <m:chr m:val="∫"/>
                          </m:naryPr>
                          <m:sub>
                            <m:r>
                              <m:t xml:space="preserve">0</m:t>
                            </m:r>
                          </m:sub>
                          <m:sup>
                            <m:r>
                              <m:t xml:space="preserve">2</m:t>
                            </m:r>
                            <m:r>
                              <m:t xml:space="preserve">π</m:t>
                            </m:r>
                          </m:sup>
                          <m:e>
                            <m:r>
                              <m:t xml:space="preserve">cos</m:t>
                            </m:r>
                          </m:e>
                        </m:nary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ϕ</m:t>
                            </m:r>
                          </m:e>
                        </m:d>
                        <m:acc>
                          <m:accPr>
                            <m:chr m:val="⃗"/>
                          </m:accPr>
                          <m:e>
                            <m:sSub>
                              <m:e>
                                <m:r>
                                  <m:t xml:space="preserve">a</m:t>
                                </m:r>
                              </m:e>
                              <m:sub>
                                <m:r>
                                  <m:t xml:space="preserve">x</m:t>
                                </m:r>
                              </m:sub>
                            </m:sSub>
                          </m:e>
                        </m:acc>
                        <m:r>
                          <m:t xml:space="preserve">+</m:t>
                        </m:r>
                        <m:r>
                          <m:t xml:space="preserve">sen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ϕ</m:t>
                            </m:r>
                          </m:e>
                        </m:d>
                        <m:acc>
                          <m:accPr>
                            <m:chr m:val="⃗"/>
                          </m:accPr>
                          <m:e>
                            <m:sSub>
                              <m:e>
                                <m:r>
                                  <m:t xml:space="preserve">a</m:t>
                                </m:r>
                              </m:e>
                              <m:sub>
                                <m:r>
                                  <m:t xml:space="preserve">y</m:t>
                                </m:r>
                              </m:sub>
                            </m:sSub>
                          </m:e>
                        </m:acc>
                        <m:r>
                          <m:t xml:space="preserve">d</m:t>
                        </m:r>
                        <m:r>
                          <m:t xml:space="preserve">ϕ</m:t>
                        </m:r>
                        <m:r>
                          <m:t xml:space="preserve">=</m:t>
                        </m:r>
                        <m:r>
                          <m:t xml:space="preserve">sen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ϕ</m:t>
                            </m:r>
                          </m:e>
                        </m:d>
                        <m:r>
                          <m:t xml:space="preserve">−</m:t>
                        </m:r>
                        <m:r>
                          <m:t xml:space="preserve">cos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ϕ</m:t>
                            </m:r>
                          </m:e>
                        </m:d>
                        <m:d>
                          <m:dPr>
                            <m:begChr m:val="|"/>
                            <m:endChr m:val=""/>
                          </m:dPr>
                          <m:e>
                            <m:eqArr>
                              <m:e>
                                <m:r>
                                  <m:t xml:space="preserve">2</m:t>
                                </m:r>
                                <m:r>
                                  <m:t xml:space="preserve">π</m:t>
                                </m:r>
                              </m:e>
                              <m:e>
                                <m:r>
                                  <m:rPr>
                                    <m:lit/>
                                    <m:nor/>
                                  </m:rPr>
                                  <m:t xml:space="preserve"> </m:t>
                                </m:r>
                              </m:e>
                              <m:e>
                                <m:r>
                                  <m:t xml:space="preserve">ϕ</m:t>
                                </m:r>
                                <m:r>
                                  <m:t xml:space="preserve">=</m:t>
                                </m:r>
                                <m:r>
                                  <m:t xml:space="preserve">0</m:t>
                                </m:r>
                              </m:e>
                            </m:eqArr>
                          </m:e>
                        </m:d>
                      </m:e>
                      <m:e>
                        <m:r>
                          <m:rPr>
                            <m:lit/>
                            <m:nor/>
                          </m:rPr>
                          <m:t xml:space="preserve"> </m:t>
                        </m:r>
                        <m:r>
                          <m:t xml:space="preserve">=</m:t>
                        </m:r>
                        <m:r>
                          <m:t xml:space="preserve">sen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2</m:t>
                            </m:r>
                            <m:r>
                              <m:t xml:space="preserve">π</m:t>
                            </m:r>
                          </m:e>
                        </m:d>
                        <m:r>
                          <m:t xml:space="preserve">−</m:t>
                        </m:r>
                        <m:r>
                          <m:t xml:space="preserve">sen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0</m:t>
                            </m:r>
                          </m:e>
                        </m:d>
                        <m:r>
                          <m:t xml:space="preserve">−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cos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2</m:t>
                                </m:r>
                                <m:r>
                                  <m:t xml:space="preserve">π</m:t>
                                </m:r>
                              </m:e>
                            </m:d>
                            <m:r>
                              <m:t xml:space="preserve">−</m:t>
                            </m:r>
                            <m:r>
                              <m:t xml:space="preserve">cos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0</m:t>
                                </m:r>
                              </m:e>
                            </m:d>
                          </m:e>
                        </m:d>
                        <m:r>
                          <m:t xml:space="preserve">=</m:t>
                        </m:r>
                        <m:r>
                          <m:t xml:space="preserve">0</m:t>
                        </m:r>
                        <m:r>
                          <m:t xml:space="preserve">−</m:t>
                        </m:r>
                        <m:r>
                          <m:t xml:space="preserve">0</m:t>
                        </m:r>
                        <m:r>
                          <m:t xml:space="preserve">−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1</m:t>
                            </m:r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e>
                        </m:d>
                        <m:r>
                          <m:t xml:space="preserve">=</m:t>
                        </m:r>
                        <m:r>
                          <m:t xml:space="preserve">0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  <p:sp>
        <p:nvSpPr>
          <p:cNvPr id="144" name="TextShape 7"/>
          <p:cNvSpPr txBox="1"/>
          <p:nvPr/>
        </p:nvSpPr>
        <p:spPr>
          <a:xfrm>
            <a:off x="360000" y="3456000"/>
            <a:ext cx="9432000" cy="47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Assim ficamos somente com:</a:t>
            </a:r>
            <a:endParaRPr b="0" lang="pt-BR" sz="2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5" name="Formula 8"/>
              <p:cNvSpPr txBox="1"/>
              <p:nvPr/>
            </p:nvSpPr>
            <p:spPr>
              <a:xfrm>
                <a:off x="360000" y="4392000"/>
                <a:ext cx="9665640" cy="914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H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I</m:t>
                        </m:r>
                      </m:num>
                      <m:den>
                        <m:r>
                          <m:t xml:space="preserve">4</m:t>
                        </m:r>
                        <m:r>
                          <m:t xml:space="preserve">π</m:t>
                        </m:r>
                        <m:sSup>
                          <m:e>
                            <m:d>
                              <m:dPr>
                                <m:begChr m:val="["/>
                                <m:endChr m:val="]"/>
                              </m:dPr>
                              <m:e>
                                <m:sSup>
                                  <m:e>
                                    <m:r>
                                      <m:t xml:space="preserve">ρ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  <m:r>
                                  <m:t xml:space="preserve">+</m:t>
                                </m:r>
                                <m:sSup>
                                  <m:e>
                                    <m:r>
                                      <m:t xml:space="preserve">h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num>
                                <m:r>
                                  <m:t xml:space="preserve">3</m:t>
                                </m:r>
                              </m:num>
                              <m:den>
                                <m:r>
                                  <m:t xml:space="preserve">2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e>
                        <m:r>
                          <m:t xml:space="preserve">ρ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  <m:nary>
                      <m:naryPr>
                        <m:chr m:val="∫"/>
                        <m:subHide m:val="1"/>
                        <m:supHide m:val="1"/>
                      </m:naryPr>
                      <m:sub/>
                      <m:sup/>
                      <m:e>
                        <m:r>
                          <m:t xml:space="preserve">d</m:t>
                        </m:r>
                      </m:e>
                    </m:nary>
                    <m:r>
                      <m:t xml:space="preserve">ϕ</m:t>
                    </m:r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z</m:t>
                            </m:r>
                          </m:sub>
                        </m:sSub>
                      </m:e>
                    </m:acc>
                    <m:r>
                      <m:t xml:space="preserve">→</m:t>
                    </m:r>
                    <m:r>
                      <m:t xml:space="preserve">H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I</m:t>
                        </m:r>
                        <m:sSup>
                          <m:e>
                            <m:r>
                              <m:t xml:space="preserve">ρ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num>
                      <m:den>
                        <m:r>
                          <m:t xml:space="preserve">4</m:t>
                        </m:r>
                        <m:r>
                          <m:t xml:space="preserve">π</m:t>
                        </m:r>
                        <m:sSup>
                          <m:e>
                            <m:d>
                              <m:dPr>
                                <m:begChr m:val="["/>
                                <m:endChr m:val="]"/>
                              </m:dPr>
                              <m:e>
                                <m:sSup>
                                  <m:e>
                                    <m:r>
                                      <m:t xml:space="preserve">ρ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  <m:r>
                                  <m:t xml:space="preserve">+</m:t>
                                </m:r>
                                <m:sSup>
                                  <m:e>
                                    <m:r>
                                      <m:t xml:space="preserve">h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num>
                                <m:r>
                                  <m:t xml:space="preserve">3</m:t>
                                </m:r>
                              </m:num>
                              <m:den>
                                <m:r>
                                  <m:t xml:space="preserve">2</m:t>
                                </m:r>
                              </m:den>
                            </m:f>
                          </m:sup>
                        </m:sSup>
                      </m:den>
                    </m:f>
                    <m:nary>
                      <m:naryPr>
                        <m:chr m:val="∫"/>
                      </m:naryPr>
                      <m:sub>
                        <m:r>
                          <m:t xml:space="preserve">0</m:t>
                        </m:r>
                      </m:sub>
                      <m:sup>
                        <m:r>
                          <m:t xml:space="preserve">2</m:t>
                        </m:r>
                        <m:r>
                          <m:t xml:space="preserve">π</m:t>
                        </m:r>
                      </m:sup>
                      <m:e>
                        <m:r>
                          <m:t xml:space="preserve">d</m:t>
                        </m:r>
                      </m:e>
                    </m:nary>
                    <m:r>
                      <m:t xml:space="preserve">ϕ</m:t>
                    </m:r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z</m:t>
                            </m:r>
                          </m:sub>
                        </m:sSub>
                      </m:e>
                    </m:acc>
                    <m:r>
                      <m:t xml:space="preserve">→</m:t>
                    </m:r>
                    <m:r>
                      <m:t xml:space="preserve">H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I</m:t>
                        </m:r>
                        <m:sSup>
                          <m:e>
                            <m:r>
                              <m:t xml:space="preserve">ρ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r>
                          <m:t xml:space="preserve">2</m:t>
                        </m:r>
                        <m:r>
                          <m:t xml:space="preserve">π</m:t>
                        </m:r>
                      </m:num>
                      <m:den>
                        <m:r>
                          <m:t xml:space="preserve">4</m:t>
                        </m:r>
                        <m:r>
                          <m:t xml:space="preserve">π</m:t>
                        </m:r>
                        <m:sSup>
                          <m:e>
                            <m:d>
                              <m:dPr>
                                <m:begChr m:val="["/>
                                <m:endChr m:val="]"/>
                              </m:dPr>
                              <m:e>
                                <m:sSup>
                                  <m:e>
                                    <m:r>
                                      <m:t xml:space="preserve">ρ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  <m:r>
                                  <m:t xml:space="preserve">+</m:t>
                                </m:r>
                                <m:sSup>
                                  <m:e>
                                    <m:r>
                                      <m:t xml:space="preserve">h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num>
                                <m:r>
                                  <m:t xml:space="preserve">3</m:t>
                                </m:r>
                              </m:num>
                              <m:den>
                                <m:r>
                                  <m:t xml:space="preserve">2</m:t>
                                </m:r>
                              </m:den>
                            </m:f>
                          </m:sup>
                        </m:sSup>
                      </m:den>
                    </m:f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z</m:t>
                            </m:r>
                          </m:sub>
                        </m:sSub>
                      </m:e>
                    </m:acc>
                    <m:r>
                      <m:t xml:space="preserve">→</m:t>
                    </m:r>
                    <m:r>
                      <m:t xml:space="preserve">H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I</m:t>
                        </m:r>
                        <m:sSup>
                          <m:e>
                            <m:r>
                              <m:t xml:space="preserve">ρ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num>
                      <m:den>
                        <m:r>
                          <m:t xml:space="preserve">2</m:t>
                        </m:r>
                        <m:sSup>
                          <m:e>
                            <m:d>
                              <m:dPr>
                                <m:begChr m:val="["/>
                                <m:endChr m:val="]"/>
                              </m:dPr>
                              <m:e>
                                <m:sSup>
                                  <m:e>
                                    <m:r>
                                      <m:t xml:space="preserve">ρ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  <m:r>
                                  <m:t xml:space="preserve">+</m:t>
                                </m:r>
                                <m:sSup>
                                  <m:e>
                                    <m:r>
                                      <m:t xml:space="preserve">h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num>
                                <m:r>
                                  <m:t xml:space="preserve">3</m:t>
                                </m:r>
                              </m:num>
                              <m:den>
                                <m:r>
                                  <m:t xml:space="preserve">2</m:t>
                                </m:r>
                              </m:den>
                            </m:f>
                          </m:sup>
                        </m:sSup>
                      </m:den>
                    </m:f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z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Teoria eletromagnética e deduções teóricas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576000" y="1324800"/>
            <a:ext cx="9432000" cy="68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Assim deduzindo a equação:</a:t>
            </a:r>
            <a:endParaRPr b="0" lang="pt-BR" sz="24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  <a:ea typeface="Noto Sans CJK SC Regular"/>
              </a:rPr>
              <a:t>Porem como temos um laço formado por N anéis a equação de H fica:</a:t>
            </a:r>
            <a:endParaRPr b="0" lang="pt-BR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8" name="Formula 3"/>
              <p:cNvSpPr txBox="1"/>
              <p:nvPr/>
            </p:nvSpPr>
            <p:spPr>
              <a:xfrm>
                <a:off x="2736000" y="1933920"/>
                <a:ext cx="3336120" cy="1769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H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N</m:t>
                        </m:r>
                        <m:r>
                          <m:t xml:space="preserve">I</m:t>
                        </m:r>
                        <m:sSup>
                          <m:e>
                            <m:r>
                              <m:t xml:space="preserve">ρ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num>
                      <m:den>
                        <m:r>
                          <m:t xml:space="preserve">2</m:t>
                        </m:r>
                        <m:sSup>
                          <m:e>
                            <m:d>
                              <m:dPr>
                                <m:begChr m:val="["/>
                                <m:endChr m:val="]"/>
                              </m:dPr>
                              <m:e>
                                <m:sSup>
                                  <m:e>
                                    <m:r>
                                      <m:t xml:space="preserve">ρ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  <m:r>
                                  <m:t xml:space="preserve">+</m:t>
                                </m:r>
                                <m:sSup>
                                  <m:e>
                                    <m:r>
                                      <m:t xml:space="preserve">h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num>
                                <m:r>
                                  <m:t xml:space="preserve">3</m:t>
                                </m:r>
                              </m:num>
                              <m:den>
                                <m:r>
                                  <m:t xml:space="preserve">2</m:t>
                                </m:r>
                              </m:den>
                            </m:f>
                          </m:sup>
                        </m:sSup>
                      </m:den>
                    </m:f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z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p:sp>
        <p:nvSpPr>
          <p:cNvPr id="149" name="TextShape 4"/>
          <p:cNvSpPr txBox="1"/>
          <p:nvPr/>
        </p:nvSpPr>
        <p:spPr>
          <a:xfrm>
            <a:off x="432000" y="3816000"/>
            <a:ext cx="9432000" cy="47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Assim a partir de H podemos determinar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e com B a indutância mutua</a:t>
            </a:r>
            <a:endParaRPr b="0" lang="pt-BR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0" name="Formula 5"/>
              <p:cNvSpPr txBox="1"/>
              <p:nvPr/>
            </p:nvSpPr>
            <p:spPr>
              <a:xfrm>
                <a:off x="1743480" y="4291920"/>
                <a:ext cx="848520" cy="316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B</m:t>
                    </m:r>
                    <m:r>
                      <m:t xml:space="preserve">=</m:t>
                    </m:r>
                    <m:sSub>
                      <m:e>
                        <m:r>
                          <m:t xml:space="preserve">μ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r>
                      <m:t xml:space="preserve">H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51" name="Formula 6"/>
              <p:cNvSpPr txBox="1"/>
              <p:nvPr/>
            </p:nvSpPr>
            <p:spPr>
              <a:xfrm>
                <a:off x="5760000" y="4342680"/>
                <a:ext cx="2603160" cy="679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M</m:t>
                        </m:r>
                      </m:e>
                      <m:sub>
                        <m:r>
                          <m:t xml:space="preserve">21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N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f>
                      <m:num>
                        <m:r>
                          <m:t xml:space="preserve">ψ</m:t>
                        </m:r>
                      </m:num>
                      <m:den>
                        <m:sSub>
                          <m:e>
                            <m:r>
                              <m:t xml:space="preserve">I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den>
                    </m:f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N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I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den>
                    </m:f>
                    <m:nary>
                      <m:naryPr>
                        <m:chr m:val="∫"/>
                        <m:supHide m:val="1"/>
                      </m:naryPr>
                      <m:sub>
                        <m:r>
                          <m:t xml:space="preserve">s</m:t>
                        </m:r>
                      </m:sub>
                      <m:sup/>
                      <m:e>
                        <m:sSub>
                          <m:e>
                            <m:r>
                              <m:t xml:space="preserve">B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e>
                    </m:nary>
                    <m:r>
                      <m:t xml:space="preserve">⋅</m:t>
                    </m:r>
                    <m:r>
                      <m:t xml:space="preserve">dS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Teoria eletromagnética e deduções teóricas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576000" y="1324800"/>
            <a:ext cx="9432000" cy="62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Agora precisamos determinar o modelo da superfície do objeto sobre o laço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960280" y="1728000"/>
            <a:ext cx="3951720" cy="2237040"/>
          </a:xfrm>
          <a:prstGeom prst="rect">
            <a:avLst/>
          </a:prstGeom>
          <a:ln>
            <a:noFill/>
          </a:ln>
        </p:spPr>
      </p:pic>
      <p:sp>
        <p:nvSpPr>
          <p:cNvPr id="155" name="TextShape 3"/>
          <p:cNvSpPr txBox="1"/>
          <p:nvPr/>
        </p:nvSpPr>
        <p:spPr>
          <a:xfrm>
            <a:off x="432000" y="4104000"/>
            <a:ext cx="9432000" cy="94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O modelo consiste em uma placa condutora, que pode ser descrita como uma malha condutora, que por sua vez pode ser modelada com um anel de uma volta.</a:t>
            </a:r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Este modelo tem relação a um modelo de transformador de núcleo de ar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Teoria eletromagnética e deduções teóricas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576000" y="1324800"/>
            <a:ext cx="9432000" cy="62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Assim através deste modelo podemos determinar as superfícies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2960280" y="1728000"/>
            <a:ext cx="3951720" cy="2237040"/>
          </a:xfrm>
          <a:prstGeom prst="rect">
            <a:avLst/>
          </a:prstGeom>
          <a:ln>
            <a:noFill/>
          </a:ln>
        </p:spPr>
      </p:pic>
      <p:sp>
        <p:nvSpPr>
          <p:cNvPr id="159" name="TextShape 3"/>
          <p:cNvSpPr txBox="1"/>
          <p:nvPr/>
        </p:nvSpPr>
        <p:spPr>
          <a:xfrm>
            <a:off x="432000" y="4104000"/>
            <a:ext cx="5256000" cy="122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Assim para um objeto retangular temos</a:t>
            </a:r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E para um objeto circular temos</a:t>
            </a:r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E em ambos os casos N = 1</a:t>
            </a:r>
            <a:endParaRPr b="0" lang="pt-BR" sz="2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0" name="Formula 4"/>
              <p:cNvSpPr txBox="1"/>
              <p:nvPr/>
            </p:nvSpPr>
            <p:spPr>
              <a:xfrm>
                <a:off x="5136480" y="4176000"/>
                <a:ext cx="1271520" cy="277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dS</m:t>
                    </m:r>
                    <m:r>
                      <m:t xml:space="preserve">=</m:t>
                    </m:r>
                    <m:r>
                      <m:t xml:space="preserve">dx</m:t>
                    </m:r>
                    <m:r>
                      <m:t xml:space="preserve">dy</m:t>
                    </m:r>
                    <m:acc>
                      <m:accPr>
                        <m:chr m:val="⃗"/>
                      </m:accPr>
                      <m:e>
                        <m:r>
                          <m:t xml:space="preserve">az</m:t>
                        </m:r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61" name="Formula 5"/>
              <p:cNvSpPr txBox="1"/>
              <p:nvPr/>
            </p:nvSpPr>
            <p:spPr>
              <a:xfrm>
                <a:off x="4267800" y="4453920"/>
                <a:ext cx="1564200" cy="277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dS</m:t>
                    </m:r>
                    <m:r>
                      <m:t xml:space="preserve">=</m:t>
                    </m:r>
                    <m:r>
                      <m:t xml:space="preserve">ρ</m:t>
                    </m:r>
                    <m:r>
                      <m:t xml:space="preserve">d</m:t>
                    </m:r>
                    <m:r>
                      <m:t xml:space="preserve">ϕ</m:t>
                    </m:r>
                    <m:r>
                      <m:t xml:space="preserve">d</m:t>
                    </m:r>
                    <m:r>
                      <m:t xml:space="preserve">ρ</m:t>
                    </m:r>
                    <m:acc>
                      <m:accPr>
                        <m:chr m:val="⃗"/>
                      </m:accPr>
                      <m:e>
                        <m:r>
                          <m:t xml:space="preserve">az</m:t>
                        </m:r>
                      </m:e>
                    </m:acc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Teoria eletromagnética e deduções teóricas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576000" y="1324800"/>
            <a:ext cx="94320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Agora assim temos todos valores e equações para demostra o funcionamento matematicamente do laço:</a:t>
            </a:r>
            <a:endParaRPr b="0" lang="pt-BR" sz="2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4" name="Formula 3"/>
              <p:cNvSpPr txBox="1"/>
              <p:nvPr/>
            </p:nvSpPr>
            <p:spPr>
              <a:xfrm>
                <a:off x="606960" y="2650320"/>
                <a:ext cx="4001040" cy="36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laço</m:t>
                        </m:r>
                        <m:r>
                          <m:rPr>
                            <m:lit/>
                            <m:nor/>
                          </m:rPr>
                          <m:t xml:space="preserve"> </m:t>
                        </m:r>
                        <m:r>
                          <m:t xml:space="preserve">sem</m:t>
                        </m:r>
                        <m:r>
                          <m:rPr>
                            <m:lit/>
                            <m:nor/>
                          </m:rPr>
                          <m:t xml:space="preserve"> </m:t>
                        </m:r>
                        <m:r>
                          <m:t xml:space="preserve">objeto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5.2</m:t>
                    </m:r>
                    <m:r>
                      <m:t xml:space="preserve">sen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50</m:t>
                        </m:r>
                        <m:r>
                          <m:t xml:space="preserve">⋅</m:t>
                        </m:r>
                        <m:sSup>
                          <m:e>
                            <m:r>
                              <m:t xml:space="preserve">10</m:t>
                            </m:r>
                          </m:e>
                          <m:sup>
                            <m:r>
                              <m:t xml:space="preserve">3</m:t>
                            </m:r>
                          </m:sup>
                        </m:sSup>
                        <m:r>
                          <m:t xml:space="preserve">⋅</m:t>
                        </m:r>
                        <m:r>
                          <m:t xml:space="preserve">2</m:t>
                        </m:r>
                        <m:r>
                          <m:t xml:space="preserve">⋅</m:t>
                        </m:r>
                        <m:r>
                          <m:t xml:space="preserve">π</m:t>
                        </m:r>
                        <m:r>
                          <m:t xml:space="preserve">⋅</m:t>
                        </m:r>
                        <m:r>
                          <m:t xml:space="preserve">t</m:t>
                        </m:r>
                      </m:e>
                    </m:d>
                    <m:r>
                      <m:t xml:space="preserve">V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65" name="Formula 4"/>
              <p:cNvSpPr txBox="1"/>
              <p:nvPr/>
            </p:nvSpPr>
            <p:spPr>
              <a:xfrm>
                <a:off x="606960" y="3378960"/>
                <a:ext cx="1638720" cy="316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L</m:t>
                        </m:r>
                      </m:e>
                      <m:sub>
                        <m:r>
                          <m:t xml:space="preserve">laço</m:t>
                        </m:r>
                      </m:sub>
                    </m:sSub>
                    <m:r>
                      <m:t xml:space="preserve">≈</m:t>
                    </m:r>
                    <m:r>
                      <m:t xml:space="preserve">45</m:t>
                    </m:r>
                    <m:r>
                      <m:t xml:space="preserve">,64</m:t>
                    </m:r>
                    <m:r>
                      <m:t xml:space="preserve">μ</m:t>
                    </m:r>
                    <m:r>
                      <m:t xml:space="preserve">H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66" name="Formula 5"/>
              <p:cNvSpPr txBox="1"/>
              <p:nvPr/>
            </p:nvSpPr>
            <p:spPr>
              <a:xfrm>
                <a:off x="462960" y="4079880"/>
                <a:ext cx="1340280" cy="595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I</m:t>
                        </m:r>
                      </m:e>
                      <m: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sub>
                    </m:sSub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L</m:t>
                        </m:r>
                      </m:den>
                    </m:f>
                    <m:nary>
                      <m:naryPr>
                        <m:chr m:val="∫"/>
                        <m:subHide m:val="1"/>
                        <m:supHide m:val="1"/>
                      </m:naryPr>
                      <m:sub/>
                      <m:sup/>
                      <m:e>
                        <m:r>
                          <m:t xml:space="preserve">V</m:t>
                        </m:r>
                      </m:e>
                    </m:nary>
                    <m:r>
                      <m:t xml:space="preserve">dt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67" name="Formula 6"/>
              <p:cNvSpPr txBox="1"/>
              <p:nvPr/>
            </p:nvSpPr>
            <p:spPr>
              <a:xfrm>
                <a:off x="2766960" y="4026960"/>
                <a:ext cx="1118880" cy="653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V</m:t>
                        </m:r>
                      </m:e>
                      <m: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sub>
                    </m:sSub>
                    <m:r>
                      <m:t xml:space="preserve">=</m:t>
                    </m:r>
                    <m:r>
                      <m:t xml:space="preserve">L</m:t>
                    </m:r>
                    <m:f>
                      <m:num>
                        <m:sSub>
                          <m:e>
                            <m:r>
                              <m:t xml:space="preserve">dI</m:t>
                            </m:r>
                          </m:e>
                          <m:sub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t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m:t xml:space="preserve">dt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68" name="Formula 7"/>
              <p:cNvSpPr txBox="1"/>
              <p:nvPr/>
            </p:nvSpPr>
            <p:spPr>
              <a:xfrm>
                <a:off x="3960000" y="1728000"/>
                <a:ext cx="820080" cy="277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N</m:t>
                    </m:r>
                    <m:r>
                      <m:t xml:space="preserve">1</m:t>
                    </m:r>
                    <m:r>
                      <m:t xml:space="preserve">=</m:t>
                    </m:r>
                    <m:r>
                      <m:t xml:space="preserve">12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69" name="Formula 8"/>
              <p:cNvSpPr txBox="1"/>
              <p:nvPr/>
            </p:nvSpPr>
            <p:spPr>
              <a:xfrm>
                <a:off x="5472000" y="1728000"/>
                <a:ext cx="693720" cy="277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N</m:t>
                    </m:r>
                    <m:r>
                      <m:t xml:space="preserve">2</m:t>
                    </m:r>
                    <m:r>
                      <m:t xml:space="preserve">=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0" name="Formula 9"/>
              <p:cNvSpPr txBox="1"/>
              <p:nvPr/>
            </p:nvSpPr>
            <p:spPr>
              <a:xfrm>
                <a:off x="7056000" y="1728000"/>
                <a:ext cx="2706120" cy="316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raio</m:t>
                        </m:r>
                      </m:e>
                      <m:sub>
                        <m:r>
                          <m:t xml:space="preserve">laço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ρ</m:t>
                    </m:r>
                    <m:r>
                      <m:t xml:space="preserve">=</m:t>
                    </m:r>
                    <m:r>
                      <m:t xml:space="preserve">6</m:t>
                    </m:r>
                    <m:sSub>
                      <m:e>
                        <m:r>
                          <m:t xml:space="preserve">,5</m:t>
                        </m:r>
                      </m:e>
                      <m:sub>
                        <m:r>
                          <m:t xml:space="preserve">cm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0</m:t>
                    </m:r>
                    <m:sSub>
                      <m:e>
                        <m:r>
                          <m:t xml:space="preserve">,065</m:t>
                        </m:r>
                      </m:e>
                      <m:sub>
                        <m:r>
                          <m:t xml:space="preserve">m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1" name="Formula 10"/>
              <p:cNvSpPr txBox="1"/>
              <p:nvPr/>
            </p:nvSpPr>
            <p:spPr>
              <a:xfrm>
                <a:off x="5740200" y="2636280"/>
                <a:ext cx="1698840" cy="879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H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N</m:t>
                        </m:r>
                        <m:r>
                          <m:t xml:space="preserve">I</m:t>
                        </m:r>
                        <m:sSup>
                          <m:e>
                            <m:r>
                              <m:t xml:space="preserve">ρ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num>
                      <m:den>
                        <m:r>
                          <m:t xml:space="preserve">2</m:t>
                        </m:r>
                        <m:sSup>
                          <m:e>
                            <m:d>
                              <m:dPr>
                                <m:begChr m:val="["/>
                                <m:endChr m:val="]"/>
                              </m:dPr>
                              <m:e>
                                <m:sSup>
                                  <m:e>
                                    <m:r>
                                      <m:t xml:space="preserve">ρ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  <m:r>
                                  <m:t xml:space="preserve">+</m:t>
                                </m:r>
                                <m:sSup>
                                  <m:e>
                                    <m:r>
                                      <m:t xml:space="preserve">h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num>
                                <m:r>
                                  <m:t xml:space="preserve">3</m:t>
                                </m:r>
                              </m:num>
                              <m:den>
                                <m:r>
                                  <m:t xml:space="preserve">2</m:t>
                                </m:r>
                              </m:den>
                            </m:f>
                          </m:sup>
                        </m:sSup>
                      </m:den>
                    </m:f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z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2" name="Formula 11"/>
              <p:cNvSpPr txBox="1"/>
              <p:nvPr/>
            </p:nvSpPr>
            <p:spPr>
              <a:xfrm>
                <a:off x="8629200" y="2805480"/>
                <a:ext cx="848520" cy="316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B</m:t>
                    </m:r>
                    <m:r>
                      <m:t xml:space="preserve">=</m:t>
                    </m:r>
                    <m:sSub>
                      <m:e>
                        <m:r>
                          <m:t xml:space="preserve">μ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r>
                      <m:t xml:space="preserve">H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3" name="Formula 12"/>
              <p:cNvSpPr txBox="1"/>
              <p:nvPr/>
            </p:nvSpPr>
            <p:spPr>
              <a:xfrm>
                <a:off x="7848000" y="3866760"/>
                <a:ext cx="1908000" cy="641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fem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−</m:t>
                    </m:r>
                    <m:f>
                      <m:num>
                        <m:r>
                          <m:t xml:space="preserve">d</m:t>
                        </m:r>
                      </m:num>
                      <m:den>
                        <m:r>
                          <m:t xml:space="preserve">dt</m:t>
                        </m:r>
                      </m:den>
                    </m:f>
                    <m:nary>
                      <m:naryPr>
                        <m:chr m:val="∫"/>
                        <m:supHide m:val="1"/>
                      </m:naryPr>
                      <m:sub>
                        <m:r>
                          <m:t xml:space="preserve">s</m:t>
                        </m:r>
                      </m:sub>
                      <m:sup/>
                      <m:e>
                        <m:r>
                          <m:t xml:space="preserve">B</m:t>
                        </m:r>
                      </m:e>
                    </m:nary>
                    <m:r>
                      <m:t xml:space="preserve">⋅</m:t>
                    </m:r>
                    <m:r>
                      <m:t xml:space="preserve">dS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4" name="Formula 13"/>
              <p:cNvSpPr txBox="1"/>
              <p:nvPr/>
            </p:nvSpPr>
            <p:spPr>
              <a:xfrm>
                <a:off x="5616000" y="3828600"/>
                <a:ext cx="1759680" cy="679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M</m:t>
                        </m:r>
                      </m:e>
                      <m:sub>
                        <m:r>
                          <m:t xml:space="preserve">21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N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I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den>
                    </m:f>
                    <m:nary>
                      <m:naryPr>
                        <m:chr m:val="∫"/>
                        <m:supHide m:val="1"/>
                      </m:naryPr>
                      <m:sub>
                        <m:r>
                          <m:t xml:space="preserve">s</m:t>
                        </m:r>
                      </m:sub>
                      <m:sup/>
                      <m:e>
                        <m:r>
                          <m:t xml:space="preserve">B</m:t>
                        </m:r>
                      </m:e>
                    </m:nary>
                    <m:r>
                      <m:t xml:space="preserve">⋅</m:t>
                    </m:r>
                    <m:r>
                      <m:t xml:space="preserve">dS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Apresentação dos resultados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76000" y="1324800"/>
            <a:ext cx="943200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Os resultados consistem em apresentar o funcionamento do projeto o resultado no sistema de monitoria, uma serie de gráficos gerados a partir das equações deduzidas anteriormente que demostram os resultados práticos, um gráfico pratico que demostra o funcionamento elétrico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Apresentação dos resultados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76000" y="1080000"/>
            <a:ext cx="943200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3200" spc="-1" strike="noStrike">
                <a:solidFill>
                  <a:srgbClr val="000000"/>
                </a:solidFill>
                <a:latin typeface="Arial"/>
                <a:ea typeface="Arial"/>
              </a:rPr>
              <a:t>Resultados velocidades: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144000" y="1526760"/>
            <a:ext cx="4464000" cy="321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1.28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0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2.92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0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5.13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0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5.32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0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6.38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0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7.08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0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8.07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1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8.21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1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9.35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2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9.35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2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19.96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13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  <p:sp>
        <p:nvSpPr>
          <p:cNvPr id="180" name="TextShape 4"/>
          <p:cNvSpPr txBox="1"/>
          <p:nvPr/>
        </p:nvSpPr>
        <p:spPr>
          <a:xfrm>
            <a:off x="4608000" y="1493640"/>
            <a:ext cx="5184000" cy="321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28.88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22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37.2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30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38.36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31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45.9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39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6835.44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6357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28421.05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26432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33750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31388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41538.46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38631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108000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100440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216000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200880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VM = 270000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| VC = 251100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km/h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  <p:sp>
        <p:nvSpPr>
          <p:cNvPr id="181" name="TextShape 5"/>
          <p:cNvSpPr txBox="1"/>
          <p:nvPr/>
        </p:nvSpPr>
        <p:spPr>
          <a:xfrm>
            <a:off x="504000" y="4713120"/>
            <a:ext cx="9432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/>
            <a:r>
              <a:rPr b="0" lang="pt-BR" sz="2600" spc="-1" strike="noStrike">
                <a:solidFill>
                  <a:srgbClr val="000000"/>
                </a:solidFill>
                <a:latin typeface="Arial"/>
                <a:ea typeface="Arial"/>
              </a:rPr>
              <a:t>VM é a velocidade medida e VC a velocidade considerada pelo radar móvel exatamente como definido no CBT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Apresentação dos resultados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576000" y="1080000"/>
            <a:ext cx="9432000" cy="40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/>
            <a:r>
              <a:rPr b="0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O resultado a velocidade do veículo o que é definido no CBT (código brasileiro de trânsito) para radares fixos, que tem uma regra simples até 100 km/h, a tolerância é de 7km/h. Se a velocidade do veículo estiver acima de 100 km/h, o “desconto” do radar móvel é de 7%.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Apresentação dos resultados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008000" y="936000"/>
            <a:ext cx="7606080" cy="3756240"/>
          </a:xfrm>
          <a:prstGeom prst="rect">
            <a:avLst/>
          </a:prstGeom>
          <a:ln>
            <a:noFill/>
          </a:ln>
        </p:spPr>
      </p:pic>
      <p:sp>
        <p:nvSpPr>
          <p:cNvPr id="186" name="TextShape 2"/>
          <p:cNvSpPr txBox="1"/>
          <p:nvPr/>
        </p:nvSpPr>
        <p:spPr>
          <a:xfrm>
            <a:off x="216000" y="4796640"/>
            <a:ext cx="9432000" cy="94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Aqui temos o campo magnetístico e a densidade de fluxo magnéticos gerados pela passagem de corrente no indutor, medidos a uma distância zero do centro do laço sem a presença de objeto condutor sobre o laço.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Apresentação dos resultados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216000" y="4796640"/>
            <a:ext cx="9432000" cy="93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500" spc="-1" strike="noStrike">
                <a:solidFill>
                  <a:srgbClr val="000000"/>
                </a:solidFill>
                <a:latin typeface="Arial"/>
                <a:ea typeface="Arial"/>
              </a:rPr>
              <a:t>Aqui temos o campo magnetístico e a densidade de fluxo magnético gerada pela passagem de corrente no indutor, medidos a uma distância 5cm do centro do laço sem a presença de objeto condutor sobre o laço. Assim fazendo uma analogia que quanto maior a distância do centro menor sera a intensidade do campo e do fluxo.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910440" y="1008000"/>
            <a:ext cx="7873560" cy="388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INTRODUÇÃO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288000" y="1326600"/>
            <a:ext cx="9287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3200" spc="-1" strike="noStrike">
                <a:latin typeface="Arial"/>
              </a:rPr>
              <a:t>O sistema do radar de velocidade deste projeto, obtém a informação da velocidade a partir da variação da posição de um veículo se deslocando ao longo de uma via, onde estão instalados no solo, dois sensores magneticos, a uma certa distância entre si; para isso, há a leitura e processamento  em tempo real dos valores adquiridos nos sensores, gerando uma amostragem visual de unidade física de velocidade “Kilômetros/Hora” para um observador em um terminal de computador remoto.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Apresentação dos resultados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216000" y="4796640"/>
            <a:ext cx="9432000" cy="94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Agora introduzindo um objeto condutor de eletricidade a uma distância de 5cm, este objeto tem um raio de 6.5cm, assim temos o fluxo, Vfem, indutância mutua e corrente no objeto.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1049400" y="972000"/>
            <a:ext cx="7662600" cy="378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Apresentação dos resultados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216000" y="4608000"/>
            <a:ext cx="9576000" cy="13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Demostrando gráfica principal de funcionamento do projeto.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Temos um fluxo variável no tempo através da superfície e a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lei de Faraday-Lenz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define que este gera uma força eletromotriz com sinal contrario ao fluxo e por consequência uma corrente também contraria a este fluxo, que é exatamente o que temos no gráfico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932040" y="936000"/>
            <a:ext cx="7671960" cy="378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Apresentação dos resultados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288000" y="1008000"/>
            <a:ext cx="957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E o resultado de um laço para identificar um veiculo? O que aconteceu?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772200" y="1512000"/>
            <a:ext cx="8011800" cy="395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Apresentação dos resultados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288000" y="1008000"/>
            <a:ext cx="957600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pt-BR" sz="2600" spc="-1" strike="noStrike">
                <a:solidFill>
                  <a:srgbClr val="000000"/>
                </a:solidFill>
                <a:latin typeface="Arial"/>
                <a:ea typeface="Arial"/>
              </a:rPr>
              <a:t>Visualização do problema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770760" y="1872000"/>
            <a:ext cx="3981240" cy="234288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6480000" y="1631160"/>
            <a:ext cx="2142720" cy="290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Apresentação dos resultados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288000" y="1008000"/>
            <a:ext cx="9576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Como fia os calculo para encontrarmos este campo magnético mais forte, este sim que ira identificar o veiculo.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Fazendo um ajuste da equação inicial onde tínhamos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6912000" y="1775160"/>
            <a:ext cx="2142720" cy="290484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206" name="Formula 3"/>
              <p:cNvSpPr txBox="1"/>
              <p:nvPr/>
            </p:nvSpPr>
            <p:spPr>
              <a:xfrm>
                <a:off x="432000" y="2232000"/>
                <a:ext cx="3432240" cy="331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R</m:t>
                    </m:r>
                    <m:r>
                      <m:t xml:space="preserve">=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0</m:t>
                        </m:r>
                        <m:r>
                          <m:t xml:space="preserve">,0</m:t>
                        </m:r>
                        <m:r>
                          <m:t xml:space="preserve">,</m:t>
                        </m:r>
                        <m:r>
                          <m:t xml:space="preserve">h</m:t>
                        </m:r>
                      </m:e>
                    </m:d>
                    <m:r>
                      <m:t xml:space="preserve">−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  <m:r>
                          <m:t xml:space="preserve">,</m:t>
                        </m:r>
                        <m:r>
                          <m:t xml:space="preserve">y</m:t>
                        </m:r>
                        <m:r>
                          <m:t xml:space="preserve">,0</m:t>
                        </m:r>
                      </m:e>
                    </m:d>
                    <m:r>
                      <m:t xml:space="preserve">=</m:t>
                    </m:r>
                    <m:r>
                      <m:t xml:space="preserve">−</m:t>
                    </m:r>
                    <m:r>
                      <m:t xml:space="preserve">ρ</m:t>
                    </m:r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p</m:t>
                            </m:r>
                          </m:sub>
                        </m:sSub>
                      </m:e>
                    </m:acc>
                    <m:r>
                      <m:t xml:space="preserve">+</m:t>
                    </m:r>
                    <m:r>
                      <m:t xml:space="preserve">h</m:t>
                    </m:r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z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7" name="Formula 4"/>
              <p:cNvSpPr txBox="1"/>
              <p:nvPr/>
            </p:nvSpPr>
            <p:spPr>
              <a:xfrm>
                <a:off x="4680000" y="2134080"/>
                <a:ext cx="1698840" cy="879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H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N</m:t>
                        </m:r>
                        <m:r>
                          <m:t xml:space="preserve">I</m:t>
                        </m:r>
                        <m:sSup>
                          <m:e>
                            <m:r>
                              <m:t xml:space="preserve">ρ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num>
                      <m:den>
                        <m:r>
                          <m:t xml:space="preserve">2</m:t>
                        </m:r>
                        <m:sSup>
                          <m:e>
                            <m:d>
                              <m:dPr>
                                <m:begChr m:val="["/>
                                <m:endChr m:val="]"/>
                              </m:dPr>
                              <m:e>
                                <m:sSup>
                                  <m:e>
                                    <m:r>
                                      <m:t xml:space="preserve">ρ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  <m:r>
                                  <m:t xml:space="preserve">+</m:t>
                                </m:r>
                                <m:sSup>
                                  <m:e>
                                    <m:r>
                                      <m:t xml:space="preserve">h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num>
                                <m:r>
                                  <m:t xml:space="preserve">3</m:t>
                                </m:r>
                              </m:num>
                              <m:den>
                                <m:r>
                                  <m:t xml:space="preserve">2</m:t>
                                </m:r>
                              </m:den>
                            </m:f>
                          </m:sup>
                        </m:sSup>
                      </m:den>
                    </m:f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z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p:sp>
        <p:nvSpPr>
          <p:cNvPr id="208" name="TextShape 5"/>
          <p:cNvSpPr txBox="1"/>
          <p:nvPr/>
        </p:nvSpPr>
        <p:spPr>
          <a:xfrm>
            <a:off x="288000" y="2808000"/>
            <a:ext cx="388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Agora teremos:</a:t>
            </a:r>
            <a:endParaRPr b="0" lang="pt-BR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09" name="Formula 6"/>
              <p:cNvSpPr txBox="1"/>
              <p:nvPr/>
            </p:nvSpPr>
            <p:spPr>
              <a:xfrm>
                <a:off x="432000" y="3384000"/>
                <a:ext cx="5976720" cy="349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R</m:t>
                    </m:r>
                    <m:r>
                      <m:t xml:space="preserve">=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  <m:r>
                          <m:t xml:space="preserve">'</m:t>
                        </m:r>
                        <m:r>
                          <m:t xml:space="preserve">,</m:t>
                        </m:r>
                        <m:r>
                          <m:t xml:space="preserve">y</m:t>
                        </m:r>
                        <m:r>
                          <m:t xml:space="preserve">'</m:t>
                        </m:r>
                        <m:r>
                          <m:t xml:space="preserve">,</m:t>
                        </m:r>
                        <m:r>
                          <m:t xml:space="preserve">h</m:t>
                        </m:r>
                      </m:e>
                    </m:d>
                    <m:r>
                      <m:t xml:space="preserve">−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  <m:r>
                          <m:t xml:space="preserve">,</m:t>
                        </m:r>
                        <m:r>
                          <m:t xml:space="preserve">y</m:t>
                        </m:r>
                        <m:r>
                          <m:t xml:space="preserve">,0</m:t>
                        </m:r>
                      </m:e>
                    </m:d>
                    <m:r>
                      <m:t xml:space="preserve">=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ρ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−</m:t>
                        </m:r>
                        <m:r>
                          <m:t xml:space="preserve">ρ</m:t>
                        </m:r>
                      </m:e>
                    </m:d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p</m:t>
                            </m:r>
                          </m:sub>
                        </m:sSub>
                      </m:e>
                    </m:acc>
                    <m:r>
                      <m:t xml:space="preserve">+</m:t>
                    </m:r>
                    <m:r>
                      <m:t xml:space="preserve">h</m:t>
                    </m:r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z</m:t>
                            </m:r>
                          </m:sub>
                        </m:sSub>
                      </m:e>
                    </m:acc>
                    <m:r>
                      <m:t xml:space="preserve">=</m:t>
                    </m:r>
                    <m:r>
                      <m:t xml:space="preserve">−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ρ</m:t>
                        </m:r>
                        <m:r>
                          <m:t xml:space="preserve">−</m:t>
                        </m:r>
                        <m:sSub>
                          <m:e>
                            <m:r>
                              <m:t xml:space="preserve">ρ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p</m:t>
                            </m:r>
                          </m:sub>
                        </m:sSub>
                      </m:e>
                    </m:acc>
                    <m:r>
                      <m:t xml:space="preserve">+</m:t>
                    </m:r>
                    <m:r>
                      <m:t xml:space="preserve">h</m:t>
                    </m:r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z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10" name="Formula 7"/>
              <p:cNvSpPr txBox="1"/>
              <p:nvPr/>
            </p:nvSpPr>
            <p:spPr>
              <a:xfrm>
                <a:off x="2088000" y="4104000"/>
                <a:ext cx="2611440" cy="1000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H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N</m:t>
                        </m:r>
                        <m:r>
                          <m:t xml:space="preserve">I</m:t>
                        </m:r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ρ</m:t>
                                </m:r>
                                <m:r>
                                  <m:t xml:space="preserve">−</m:t>
                                </m:r>
                                <m:sSub>
                                  <m:e>
                                    <m:r>
                                      <m:t xml:space="preserve">ρ</m:t>
                                    </m:r>
                                  </m:e>
                                  <m:sub>
                                    <m:r>
                                      <m:t xml:space="preserve"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num>
                      <m:den>
                        <m:r>
                          <m:t xml:space="preserve">2</m:t>
                        </m:r>
                        <m:sSup>
                          <m:e>
                            <m:d>
                              <m:dPr>
                                <m:begChr m:val="["/>
                                <m:endChr m:val="]"/>
                              </m:dPr>
                              <m:e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−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</m:dPr>
                                          <m:e>
                                            <m:r>
                                              <m:t xml:space="preserve">ρ</m:t>
                                            </m:r>
                                            <m:r>
                                              <m:t xml:space="preserve">−</m:t>
                                            </m:r>
                                            <m:sSub>
                                              <m:e>
                                                <m:r>
                                                  <m:t xml:space="preserve">ρ</m:t>
                                                </m:r>
                                              </m:e>
                                              <m:sub>
                                                <m:r>
                                                  <m:t xml:space="preserve"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  <m:r>
                                  <m:t xml:space="preserve">+</m:t>
                                </m:r>
                                <m:sSup>
                                  <m:e>
                                    <m:r>
                                      <m:t xml:space="preserve">h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num>
                                <m:r>
                                  <m:t xml:space="preserve">3</m:t>
                                </m:r>
                              </m:num>
                              <m:den>
                                <m:r>
                                  <m:t xml:space="preserve">2</m:t>
                                </m:r>
                              </m:den>
                            </m:f>
                          </m:sup>
                        </m:sSup>
                      </m:den>
                    </m:f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z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Apresentação dos resultados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288000" y="1008000"/>
            <a:ext cx="9576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Assim obtemos um novo gráfico: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Onde na esquerda temos H e B no centro do anel e a direita sobre o ponto (x,y,h) ambos os casos na mesma altura mas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060200" y="1944000"/>
            <a:ext cx="7291800" cy="360108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214" name="Formula 3"/>
              <p:cNvSpPr txBox="1"/>
              <p:nvPr/>
            </p:nvSpPr>
            <p:spPr>
              <a:xfrm>
                <a:off x="3384000" y="1492920"/>
                <a:ext cx="627840" cy="595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ρ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r>
                          <m:t xml:space="preserve">ρ</m:t>
                        </m:r>
                      </m:num>
                      <m:den>
                        <m:r>
                          <m:t xml:space="preserve">2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Apresentação dos resultados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288000" y="1008000"/>
            <a:ext cx="9576000" cy="13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200" spc="-1" strike="noStrike">
                <a:solidFill>
                  <a:srgbClr val="000000"/>
                </a:solidFill>
                <a:latin typeface="Arial"/>
                <a:ea typeface="Arial"/>
              </a:rPr>
              <a:t>Como a superfície de um veiculo é 520 vezes maior do que a superfície 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solidFill>
                  <a:srgbClr val="000000"/>
                </a:solidFill>
                <a:latin typeface="Arial"/>
                <a:ea typeface="Arial"/>
              </a:rPr>
              <a:t>que estamos usando para acionar o nosso laço, através desta analise gráfica teremos certeza de posicionamento do veiculo sobre o laço e esta área muito maior temos certeza que o sistema vai ser capaz de funcionar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2736000" y="2952000"/>
            <a:ext cx="3981240" cy="234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Apresentação dos resultados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288000" y="1008000"/>
            <a:ext cx="9576000" cy="13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200" spc="-1" strike="noStrike">
                <a:solidFill>
                  <a:srgbClr val="000000"/>
                </a:solidFill>
                <a:latin typeface="Arial"/>
                <a:ea typeface="Arial"/>
              </a:rPr>
              <a:t>Gráfico no tempo ao aproximarmos o objeto a um dos laços:</a:t>
            </a:r>
            <a:endParaRPr b="0" lang="pt-BR" sz="2200" spc="-1" strike="noStrike">
              <a:latin typeface="Arial"/>
            </a:endParaRPr>
          </a:p>
          <a:p>
            <a:endParaRPr b="0" lang="pt-BR" sz="2200" spc="-1" strike="noStrike">
              <a:latin typeface="Arial"/>
            </a:endParaRPr>
          </a:p>
          <a:p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solidFill>
                  <a:srgbClr val="000000"/>
                </a:solidFill>
                <a:latin typeface="Arial"/>
                <a:ea typeface="Arial"/>
              </a:rPr>
              <a:t>* gif 1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Apresentação dos resultados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288000" y="1008000"/>
            <a:ext cx="9576000" cy="165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200" spc="-1" strike="noStrike">
                <a:solidFill>
                  <a:srgbClr val="000000"/>
                </a:solidFill>
                <a:latin typeface="Arial"/>
                <a:ea typeface="Arial"/>
              </a:rPr>
              <a:t>Gráfico no tempo ao aproximarmos o objeto a um dos laços calculado através das equações apresentadas </a:t>
            </a:r>
            <a:endParaRPr b="0" lang="pt-BR" sz="2200" spc="-1" strike="noStrike">
              <a:latin typeface="Arial"/>
            </a:endParaRPr>
          </a:p>
          <a:p>
            <a:endParaRPr b="0" lang="pt-BR" sz="2200" spc="-1" strike="noStrike">
              <a:latin typeface="Arial"/>
            </a:endParaRPr>
          </a:p>
          <a:p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solidFill>
                  <a:srgbClr val="000000"/>
                </a:solidFill>
                <a:latin typeface="Arial"/>
                <a:ea typeface="Arial"/>
              </a:rPr>
              <a:t>* gif 2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Conclusão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288000" y="1008000"/>
            <a:ext cx="9576000" cy="464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/>
            <a:r>
              <a:rPr b="0" lang="pt-BR" sz="3200" spc="-1" strike="noStrike">
                <a:solidFill>
                  <a:srgbClr val="000000"/>
                </a:solidFill>
                <a:latin typeface="Arial"/>
                <a:ea typeface="Arial"/>
              </a:rPr>
              <a:t>Assim atravez deste demostraos o funcionamento de um radar veicular usando as leis que regem os efeitos magneticos sobre componetes eletronicos e materias condutores de corrente eletrica.</a:t>
            </a:r>
            <a:endParaRPr b="0" lang="pt-BR" sz="3200" spc="-1" strike="noStrike">
              <a:latin typeface="Arial"/>
            </a:endParaRPr>
          </a:p>
          <a:p>
            <a:pPr algn="just"/>
            <a:r>
              <a:rPr b="0" lang="pt-BR" sz="3200" spc="-1" strike="noStrike">
                <a:solidFill>
                  <a:srgbClr val="000000"/>
                </a:solidFill>
                <a:latin typeface="Arial"/>
                <a:ea typeface="Arial"/>
              </a:rPr>
              <a:t>E assim atingindo o que foi proposto para este trabalho aplicando as leis de Maxwell no tempo para determinar campos e fluxos magnéticos, indutância mutua, tensão e corrente induzida leis cálculos e equações que foram abordados em sala de aula.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INTRODUÇÃO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288000" y="1326600"/>
            <a:ext cx="9287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3200" spc="-1" strike="noStrike">
                <a:latin typeface="Arial"/>
              </a:rPr>
              <a:t>Para a instalação dos sensores na via, há a necessidade de um recorte na pavimentação para assentamento dos sensores, visto que, necessitam estar protegidos do impacto dos pneus dos veículos e das intempéries climáticas para terem sua vida útil mais longa.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504360" y="745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Referências bibliográficas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288000" y="1008000"/>
            <a:ext cx="9576000" cy="461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MT"/>
                <a:ea typeface="Arial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ArialMT"/>
                <a:ea typeface="Arial"/>
              </a:rPr>
              <a:t>N, MATTHEW, O. SADIKU. </a:t>
            </a:r>
            <a:r>
              <a:rPr b="1" lang="pt-BR" sz="2800" spc="-1" strike="noStrike">
                <a:solidFill>
                  <a:srgbClr val="000000"/>
                </a:solidFill>
                <a:latin typeface="Arial-BoldMT"/>
                <a:ea typeface="Arial"/>
              </a:rPr>
              <a:t>Elementos do eletromagnetismo</a:t>
            </a:r>
            <a:r>
              <a:rPr b="0" lang="pt-BR" sz="2800" spc="-1" strike="noStrike">
                <a:solidFill>
                  <a:srgbClr val="000000"/>
                </a:solidFill>
                <a:latin typeface="ArialMT"/>
                <a:ea typeface="Arial"/>
              </a:rPr>
              <a:t>. Local de edição: Bookman, 2004</a:t>
            </a:r>
            <a:endParaRPr b="0" lang="pt-BR" sz="2800" spc="-1" strike="noStrike">
              <a:latin typeface="Arial"/>
            </a:endParaRPr>
          </a:p>
          <a:p>
            <a:pPr algn="just"/>
            <a:endParaRPr b="0" lang="pt-BR" sz="2800" spc="-1" strike="noStrike">
              <a:latin typeface="Arial"/>
            </a:endParaRPr>
          </a:p>
          <a:p>
            <a:pPr algn="just"/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A. Klein, Lawrence.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Traffic Detector Handbook Third Edition—Volume I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. Turner-Fairbank Highway Research Center.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McLean, Virginia,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 2006.</a:t>
            </a:r>
            <a:endParaRPr b="0" lang="pt-BR" sz="2800" spc="-1" strike="noStrike">
              <a:latin typeface="Arial"/>
            </a:endParaRPr>
          </a:p>
          <a:p>
            <a:pPr algn="just"/>
            <a:endParaRPr b="0" lang="pt-BR" sz="2800" spc="-1" strike="noStrike">
              <a:latin typeface="Arial"/>
            </a:endParaRPr>
          </a:p>
          <a:p>
            <a:pPr algn="just"/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CTB.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RESOLUÇÃO N°, 396 DE 13 DE DEZEMBRO DE 2011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.  Código de Trânsito Brasileiro - CTB, e conforme o Decreto nº 4.711, de 29 de maio de 2003.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Metodologia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360000" y="1326600"/>
            <a:ext cx="9215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8000"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Arial"/>
              </a:rPr>
              <a:t>O nosso sistema radar consiste de três blocos: o primeiro, um computador atuando como central de monitoramento, o segundo, uma microcontrolador processsando e informado aos sistesma de monitoramento os dados obtidos atravez das leituras dos sinais do laço indutivo que é gerado pela passagem dos veiculos sobre o laço, e o terceiro, uma placa com os circuitos que compoem e fazem os laços indutivos que são os sensores de velocidade funcionar.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Sistema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432000" y="945360"/>
            <a:ext cx="2919600" cy="222264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2880000" y="2967120"/>
            <a:ext cx="4104000" cy="2604240"/>
          </a:xfrm>
          <a:prstGeom prst="rect">
            <a:avLst/>
          </a:prstGeom>
          <a:ln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504000" y="1080000"/>
            <a:ext cx="2736000" cy="1584000"/>
          </a:xfrm>
          <a:custGeom>
            <a:avLst/>
            <a:gdLst/>
            <a:ahLst/>
            <a:rect l="0" t="0" r="r" b="b"/>
            <a:pathLst>
              <a:path w="7602" h="4402">
                <a:moveTo>
                  <a:pt x="733" y="0"/>
                </a:moveTo>
                <a:cubicBezTo>
                  <a:pt x="366" y="0"/>
                  <a:pt x="0" y="366"/>
                  <a:pt x="0" y="733"/>
                </a:cubicBezTo>
                <a:lnTo>
                  <a:pt x="0" y="3667"/>
                </a:lnTo>
                <a:cubicBezTo>
                  <a:pt x="0" y="4034"/>
                  <a:pt x="366" y="4401"/>
                  <a:pt x="733" y="4401"/>
                </a:cubicBezTo>
                <a:lnTo>
                  <a:pt x="6867" y="4401"/>
                </a:lnTo>
                <a:cubicBezTo>
                  <a:pt x="7234" y="4401"/>
                  <a:pt x="7601" y="4034"/>
                  <a:pt x="7601" y="3667"/>
                </a:cubicBezTo>
                <a:lnTo>
                  <a:pt x="7601" y="733"/>
                </a:lnTo>
                <a:cubicBezTo>
                  <a:pt x="7601" y="366"/>
                  <a:pt x="7234" y="0"/>
                  <a:pt x="6867" y="0"/>
                </a:cubicBezTo>
                <a:lnTo>
                  <a:pt x="7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4000" spc="-1" strike="noStrike">
                <a:latin typeface="Arial"/>
              </a:rPr>
              <a:t>Velocidade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6480000" y="1123200"/>
            <a:ext cx="3643920" cy="279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Definição de cada bloco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360000" y="1326600"/>
            <a:ext cx="9215640" cy="371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8000"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pt-PT" sz="4000" spc="-1" strike="noStrike">
                <a:solidFill>
                  <a:srgbClr val="000000"/>
                </a:solidFill>
                <a:latin typeface="Arial"/>
                <a:ea typeface="Arial"/>
              </a:rPr>
              <a:t>O primeiro bloco o de monitoria nada mais é um link entre um computador (um notebook) e o microcontrolador onde sera apresentado os resutaltados da leitura da velocidade medida pelo sistema este link foi estabelecido usando uma interface USB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Definição de cada bloco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360000" y="1326600"/>
            <a:ext cx="9215640" cy="385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1000"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pt-PT" sz="6000" spc="-1" strike="noStrike">
                <a:solidFill>
                  <a:srgbClr val="000000"/>
                </a:solidFill>
                <a:latin typeface="Arial"/>
                <a:ea typeface="Arial"/>
              </a:rPr>
              <a:t>o segundo bloco a escolha do microcontrolador este tem de ter as interfaces necessarios que no mínimo são dois canais de PWM (Pulse Width Modulation) e dois canais de ADC(conversor analogico digital de tensão) e tambem tem de ser rápido o suficiente para processaro os dados, o modelo escolhido foi o Arduino Due que tem mais que o suficiente capacidade de processamento e todas interfaces necessarias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LibreOffice/6.2.4.2$Linux_X86_64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2019-07-07T21:29:02Z</dcterms:created>
  <dc:creator/>
  <dc:description/>
  <dc:language>pt-BR</dc:language>
  <cp:lastModifiedBy/>
  <dcterms:modified xsi:type="dcterms:W3CDTF">2019-07-07T21:53:32Z</dcterms:modified>
  <cp:revision>4</cp:revision>
  <dc:subject/>
  <dc:title/>
</cp:coreProperties>
</file>