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9.png" ContentType="image/png"/>
  <Override PartName="/ppt/media/image11.png" ContentType="image/png"/>
  <Override PartName="/ppt/media/image2.png" ContentType="image/png"/>
  <Override PartName="/ppt/media/image7.png" ContentType="image/png"/>
  <Override PartName="/ppt/media/image22.png" ContentType="image/png"/>
  <Override PartName="/ppt/media/image1.png" ContentType="image/png"/>
  <Override PartName="/ppt/media/image6.png" ContentType="image/png"/>
  <Override PartName="/ppt/media/image21.png" ContentType="image/png"/>
  <Override PartName="/ppt/media/image3.png" ContentType="image/png"/>
  <Override PartName="/ppt/media/image8.png" ContentType="image/png"/>
  <Override PartName="/ppt/media/image23.png" ContentType="image/png"/>
  <Override PartName="/ppt/media/image4.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0.gif" ContentType="image/gif"/>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4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_rels/slide48.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pt-BR"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pt-BR"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pt-BR"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pt-BR"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pt-BR"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pt-BR"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pt-BR"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pt-BR"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pt-BR"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pt-BR"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pt-BR"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pt-BR"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pt-BR"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pt-BR"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pt-BR"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pt-BR"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pt-BR"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pt-BR" sz="4400" spc="-1" strike="noStrike">
                <a:latin typeface="Arial"/>
              </a:rPr>
              <a:t>Clique para editar o formato do </a:t>
            </a:r>
            <a:r>
              <a:rPr b="0" lang="pt-BR" sz="4400" spc="-1" strike="noStrike">
                <a:latin typeface="Arial"/>
              </a:rPr>
              <a:t>texto do título</a:t>
            </a:r>
            <a:endParaRPr b="0" lang="pt-BR"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pt-BR" sz="1400" spc="-1" strike="noStrike">
                <a:latin typeface="Times New Roman"/>
              </a:rPr>
              <a:t>&lt;data/hora&gt;</a:t>
            </a:r>
            <a:endParaRPr b="0" lang="pt-BR"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pt-BR" sz="1400" spc="-1" strike="noStrike">
                <a:latin typeface="Times New Roman"/>
              </a:rPr>
              <a:t>&lt;rodapé&gt;</a:t>
            </a:r>
            <a:endParaRPr b="0" lang="pt-BR"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6F472412-5AA5-4836-B1CC-C3149B5E1960}" type="slidenum">
              <a:rPr b="0" lang="pt-BR" sz="1400" spc="-1" strike="noStrike">
                <a:latin typeface="Times New Roman"/>
              </a:rPr>
              <a:t>&lt;número&gt;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Radar de Laço Indutivo</a:t>
            </a:r>
            <a:endParaRPr b="0" lang="pt-BR"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chor="ctr">
            <a:spAutoFit/>
          </a:bodyPr>
          <a:p>
            <a:pPr algn="ctr">
              <a:lnSpc>
                <a:spcPct val="103000"/>
              </a:lnSpc>
              <a:spcBef>
                <a:spcPts val="150"/>
              </a:spcBef>
              <a:spcAft>
                <a:spcPts val="150"/>
              </a:spcAft>
            </a:pPr>
            <a:r>
              <a:rPr b="1" lang="pt-PT" sz="3200" spc="-1" strike="noStrike">
                <a:latin typeface="Arial"/>
                <a:ea typeface="Arial"/>
              </a:rPr>
              <a:t>TEORIA ELETROMAGNÉTICA</a:t>
            </a:r>
            <a:endParaRPr b="0" lang="pt-BR" sz="3200" spc="-1" strike="noStrike">
              <a:latin typeface="Arial"/>
            </a:endParaRPr>
          </a:p>
          <a:p>
            <a:pPr algn="ctr">
              <a:lnSpc>
                <a:spcPct val="103000"/>
              </a:lnSpc>
              <a:spcBef>
                <a:spcPts val="150"/>
              </a:spcBef>
              <a:spcAft>
                <a:spcPts val="150"/>
              </a:spcAft>
            </a:pPr>
            <a:endParaRPr b="0" lang="pt-BR" sz="3200" spc="-1" strike="noStrike">
              <a:latin typeface="Arial"/>
            </a:endParaRPr>
          </a:p>
          <a:p>
            <a:pPr algn="ctr">
              <a:lnSpc>
                <a:spcPct val="103000"/>
              </a:lnSpc>
              <a:spcBef>
                <a:spcPts val="150"/>
              </a:spcBef>
              <a:spcAft>
                <a:spcPts val="150"/>
              </a:spcAft>
            </a:pPr>
            <a:r>
              <a:rPr b="1" lang="pt-PT" sz="3200" spc="-1" strike="noStrike">
                <a:latin typeface="Arial"/>
                <a:ea typeface="Arial"/>
              </a:rPr>
              <a:t>FELIPE DE LEON</a:t>
            </a:r>
            <a:endParaRPr b="0" lang="pt-BR" sz="3200" spc="-1" strike="noStrike">
              <a:latin typeface="Arial"/>
            </a:endParaRPr>
          </a:p>
          <a:p>
            <a:pPr algn="ctr">
              <a:lnSpc>
                <a:spcPct val="103000"/>
              </a:lnSpc>
              <a:spcBef>
                <a:spcPts val="150"/>
              </a:spcBef>
              <a:spcAft>
                <a:spcPts val="150"/>
              </a:spcAft>
            </a:pPr>
            <a:r>
              <a:rPr b="1" lang="pt-PT" sz="3200" spc="-1" strike="noStrike">
                <a:latin typeface="Arial"/>
                <a:ea typeface="Arial"/>
              </a:rPr>
              <a:t>MANOEL HOSSER</a:t>
            </a:r>
            <a:endParaRPr b="0" lang="pt-BR" sz="3200" spc="-1" strike="noStrike">
              <a:latin typeface="Arial"/>
            </a:endParaRPr>
          </a:p>
          <a:p>
            <a:pPr algn="ctr">
              <a:lnSpc>
                <a:spcPct val="103000"/>
              </a:lnSpc>
              <a:spcBef>
                <a:spcPts val="150"/>
              </a:spcBef>
              <a:spcAft>
                <a:spcPts val="150"/>
              </a:spcAft>
            </a:pPr>
            <a:r>
              <a:rPr b="1" lang="pt-PT" sz="3200" spc="-1" strike="noStrike">
                <a:latin typeface="Arial"/>
                <a:ea typeface="Arial"/>
              </a:rPr>
              <a:t>NILTON FERNANDO BILHALVA</a:t>
            </a:r>
            <a:endParaRPr b="0" lang="pt-BR" sz="3200" spc="-1" strike="noStrike">
              <a:latin typeface="Arial"/>
            </a:endParaRPr>
          </a:p>
          <a:p>
            <a:pPr algn="ctr">
              <a:lnSpc>
                <a:spcPct val="103000"/>
              </a:lnSpc>
              <a:spcBef>
                <a:spcPts val="150"/>
              </a:spcBef>
              <a:spcAft>
                <a:spcPts val="150"/>
              </a:spcAft>
            </a:pPr>
            <a:endParaRPr b="0" lang="pt-BR" sz="3200" spc="-1" strike="noStrike">
              <a:latin typeface="Arial"/>
            </a:endParaRPr>
          </a:p>
          <a:p>
            <a:pPr algn="ctr">
              <a:lnSpc>
                <a:spcPct val="103000"/>
              </a:lnSpc>
              <a:spcBef>
                <a:spcPts val="150"/>
              </a:spcBef>
              <a:spcAft>
                <a:spcPts val="150"/>
              </a:spcAft>
            </a:pPr>
            <a:r>
              <a:rPr b="1" lang="pt-PT" sz="3200" spc="-1" strike="noStrike">
                <a:latin typeface="Arial"/>
                <a:ea typeface="Arial"/>
              </a:rPr>
              <a:t>PROFESSOR  MAIQUEL CANABARRO</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Definição de cada bloco</a:t>
            </a:r>
            <a:endParaRPr b="0" lang="pt-BR" sz="4400" spc="-1" strike="noStrike">
              <a:latin typeface="Arial"/>
            </a:endParaRPr>
          </a:p>
        </p:txBody>
      </p:sp>
      <p:sp>
        <p:nvSpPr>
          <p:cNvPr id="63" name="TextShape 2"/>
          <p:cNvSpPr txBox="1"/>
          <p:nvPr/>
        </p:nvSpPr>
        <p:spPr>
          <a:xfrm>
            <a:off x="504000" y="1326600"/>
            <a:ext cx="9071640" cy="3288240"/>
          </a:xfrm>
          <a:prstGeom prst="rect">
            <a:avLst/>
          </a:prstGeom>
          <a:noFill/>
          <a:ln>
            <a:noFill/>
          </a:ln>
        </p:spPr>
        <p:txBody>
          <a:bodyPr lIns="0" rIns="0" tIns="0" bIns="0">
            <a:normAutofit fontScale="94000"/>
          </a:bodyPr>
          <a:p>
            <a:pPr algn="just">
              <a:lnSpc>
                <a:spcPct val="100000"/>
              </a:lnSpc>
              <a:spcBef>
                <a:spcPts val="1417"/>
              </a:spcBef>
            </a:pPr>
            <a:r>
              <a:rPr b="0" lang="pt-PT" sz="4000" spc="-1" strike="noStrike">
                <a:solidFill>
                  <a:srgbClr val="000000"/>
                </a:solidFill>
                <a:latin typeface="Arial"/>
                <a:ea typeface="Arial"/>
              </a:rPr>
              <a:t>O </a:t>
            </a:r>
            <a:r>
              <a:rPr b="1" lang="pt-PT" sz="4000" spc="-1" strike="noStrike">
                <a:solidFill>
                  <a:srgbClr val="000000"/>
                </a:solidFill>
                <a:latin typeface="Arial"/>
                <a:ea typeface="Arial"/>
              </a:rPr>
              <a:t>terceiro bloco</a:t>
            </a:r>
            <a:r>
              <a:rPr b="0" lang="pt-PT" sz="4000" spc="-1" strike="noStrike">
                <a:solidFill>
                  <a:srgbClr val="000000"/>
                </a:solidFill>
                <a:latin typeface="Arial"/>
                <a:ea typeface="Arial"/>
              </a:rPr>
              <a:t> circuto, pode ser dividido em duas partes, uma o circuito responsavel em fazer a interface de comunicação entre o microcontrolador e os sensores e a segunta parte os sensores que são os laços indutivos.</a:t>
            </a:r>
            <a:endParaRPr b="0" lang="pt-BR"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Apresentação do circuito</a:t>
            </a:r>
            <a:endParaRPr b="0" lang="pt-BR" sz="4400" spc="-1" strike="noStrike">
              <a:latin typeface="Arial"/>
            </a:endParaRPr>
          </a:p>
        </p:txBody>
      </p:sp>
      <p:sp>
        <p:nvSpPr>
          <p:cNvPr id="65" name="TextShape 2"/>
          <p:cNvSpPr txBox="1"/>
          <p:nvPr/>
        </p:nvSpPr>
        <p:spPr>
          <a:xfrm>
            <a:off x="1008000" y="4968000"/>
            <a:ext cx="8568000" cy="715320"/>
          </a:xfrm>
          <a:prstGeom prst="rect">
            <a:avLst/>
          </a:prstGeom>
          <a:noFill/>
          <a:ln>
            <a:noFill/>
          </a:ln>
        </p:spPr>
        <p:txBody>
          <a:bodyPr lIns="90000" rIns="90000" tIns="45000" bIns="45000">
            <a:spAutoFit/>
          </a:bodyPr>
          <a:p>
            <a:r>
              <a:rPr b="0" lang="pt-BR" sz="2800" spc="-1" strike="noStrike">
                <a:latin typeface="Arial"/>
              </a:rPr>
              <a:t>*Que sera discutido por partes a seguir</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Apresentação do circuito</a:t>
            </a:r>
            <a:endParaRPr b="0" lang="pt-BR" sz="4400" spc="-1" strike="noStrike">
              <a:latin typeface="Arial"/>
            </a:endParaRPr>
          </a:p>
        </p:txBody>
      </p:sp>
      <p:sp>
        <p:nvSpPr>
          <p:cNvPr id="67" name="TextShape 2"/>
          <p:cNvSpPr txBox="1"/>
          <p:nvPr/>
        </p:nvSpPr>
        <p:spPr>
          <a:xfrm>
            <a:off x="3384000" y="1444680"/>
            <a:ext cx="6408000" cy="4053960"/>
          </a:xfrm>
          <a:prstGeom prst="rect">
            <a:avLst/>
          </a:prstGeom>
          <a:noFill/>
          <a:ln>
            <a:noFill/>
          </a:ln>
        </p:spPr>
        <p:txBody>
          <a:bodyPr lIns="90000" rIns="90000" tIns="45000" bIns="45000">
            <a:spAutoFit/>
          </a:bodyPr>
          <a:p>
            <a:r>
              <a:rPr b="1" lang="pt-BR" sz="2800" spc="-1" strike="noStrike">
                <a:latin typeface="Arial"/>
              </a:rPr>
              <a:t>Circuito indicador de presença</a:t>
            </a:r>
            <a:endParaRPr b="0" lang="pt-BR" sz="2800" spc="-1" strike="noStrike">
              <a:latin typeface="Arial"/>
            </a:endParaRPr>
          </a:p>
          <a:p>
            <a:r>
              <a:rPr b="0" lang="pt-BR" sz="2800" spc="-1" strike="noStrike">
                <a:latin typeface="Arial"/>
              </a:rPr>
              <a:t>Um transistor como chave, acionando um led através do comando vindo da porta digital do microcontrolador.</a:t>
            </a:r>
            <a:endParaRPr b="0" lang="pt-BR" sz="2800" spc="-1" strike="noStrike">
              <a:latin typeface="Arial"/>
            </a:endParaRPr>
          </a:p>
          <a:p>
            <a:endParaRPr b="0" lang="pt-BR" sz="2800" spc="-1" strike="noStrike">
              <a:latin typeface="Arial"/>
            </a:endParaRPr>
          </a:p>
          <a:p>
            <a:r>
              <a:rPr b="0" lang="pt-BR" sz="2800" spc="-1" strike="noStrike">
                <a:latin typeface="Arial"/>
              </a:rPr>
              <a:t>O led acende quando o primeiro sensor percebe o objeto e se apaga quando o segundo percebe, assim simbolizando que a velocidade foi medida.</a:t>
            </a:r>
            <a:endParaRPr b="0" lang="pt-BR" sz="2800" spc="-1" strike="noStrike">
              <a:latin typeface="Arial"/>
            </a:endParaRPr>
          </a:p>
        </p:txBody>
      </p:sp>
      <p:pic>
        <p:nvPicPr>
          <p:cNvPr id="68" name="" descr=""/>
          <p:cNvPicPr/>
          <p:nvPr/>
        </p:nvPicPr>
        <p:blipFill>
          <a:blip r:embed="rId1"/>
          <a:stretch/>
        </p:blipFill>
        <p:spPr>
          <a:xfrm>
            <a:off x="402120" y="1152000"/>
            <a:ext cx="2837880" cy="36428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Apresentação do circuito</a:t>
            </a:r>
            <a:endParaRPr b="0" lang="pt-BR" sz="4400" spc="-1" strike="noStrike">
              <a:latin typeface="Arial"/>
            </a:endParaRPr>
          </a:p>
        </p:txBody>
      </p:sp>
      <p:sp>
        <p:nvSpPr>
          <p:cNvPr id="70" name="TextShape 2"/>
          <p:cNvSpPr txBox="1"/>
          <p:nvPr/>
        </p:nvSpPr>
        <p:spPr>
          <a:xfrm>
            <a:off x="360000" y="2952000"/>
            <a:ext cx="9432000" cy="2902680"/>
          </a:xfrm>
          <a:prstGeom prst="rect">
            <a:avLst/>
          </a:prstGeom>
          <a:noFill/>
          <a:ln>
            <a:noFill/>
          </a:ln>
        </p:spPr>
        <p:txBody>
          <a:bodyPr lIns="90000" rIns="90000" tIns="45000" bIns="45000">
            <a:spAutoFit/>
          </a:bodyPr>
          <a:p>
            <a:r>
              <a:rPr b="1" lang="pt-BR" sz="2200" spc="-1" strike="noStrike">
                <a:latin typeface="Arial"/>
              </a:rPr>
              <a:t>O circuito gerador do sinal pulsante.</a:t>
            </a:r>
            <a:endParaRPr b="0" lang="pt-BR" sz="2200" spc="-1" strike="noStrike">
              <a:latin typeface="Arial"/>
            </a:endParaRPr>
          </a:p>
          <a:p>
            <a:r>
              <a:rPr b="0" lang="pt-BR" sz="2200" spc="-1" strike="noStrike">
                <a:latin typeface="Arial"/>
              </a:rPr>
              <a:t>Um canal PWM do microcontrolador, conectado através de um diodo a um gate driver.</a:t>
            </a:r>
            <a:endParaRPr b="0" lang="pt-BR" sz="2200" spc="-1" strike="noStrike">
              <a:latin typeface="Arial"/>
            </a:endParaRPr>
          </a:p>
          <a:p>
            <a:r>
              <a:rPr b="0" lang="pt-BR" sz="2200" spc="-1" strike="noStrike">
                <a:latin typeface="Arial"/>
              </a:rPr>
              <a:t>O sinal do microcontrolador é de 3.3v e suporta em torno de 15mA, assim o gate driver tem capacidade de ate 18V e 6A valores que são mais que o suficiente pra gerar o sinal necessário para alimentar os laços.</a:t>
            </a:r>
            <a:endParaRPr b="0" lang="pt-BR" sz="2200" spc="-1" strike="noStrike">
              <a:latin typeface="Arial"/>
            </a:endParaRPr>
          </a:p>
          <a:p>
            <a:r>
              <a:rPr b="0" lang="pt-BR" sz="2200" spc="-1" strike="noStrike">
                <a:latin typeface="Arial"/>
              </a:rPr>
              <a:t>Comumente estes drivers são usados para chavear mosfets, o diodo aqui é apenas para impedir o retorno da tensão, protegendo o microcontrolador.</a:t>
            </a:r>
            <a:endParaRPr b="0" lang="pt-BR" sz="2200" spc="-1" strike="noStrike">
              <a:latin typeface="Arial"/>
            </a:endParaRPr>
          </a:p>
        </p:txBody>
      </p:sp>
      <p:pic>
        <p:nvPicPr>
          <p:cNvPr id="71" name="" descr=""/>
          <p:cNvPicPr/>
          <p:nvPr/>
        </p:nvPicPr>
        <p:blipFill>
          <a:blip r:embed="rId1"/>
          <a:stretch/>
        </p:blipFill>
        <p:spPr>
          <a:xfrm>
            <a:off x="2520000" y="1095120"/>
            <a:ext cx="4581000" cy="18568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Apresentação do circuito</a:t>
            </a:r>
            <a:endParaRPr b="0" lang="pt-BR" sz="4400" spc="-1" strike="noStrike">
              <a:latin typeface="Arial"/>
            </a:endParaRPr>
          </a:p>
        </p:txBody>
      </p:sp>
      <p:sp>
        <p:nvSpPr>
          <p:cNvPr id="73" name="TextShape 2"/>
          <p:cNvSpPr txBox="1"/>
          <p:nvPr/>
        </p:nvSpPr>
        <p:spPr>
          <a:xfrm>
            <a:off x="360000" y="2952000"/>
            <a:ext cx="9432000" cy="2817360"/>
          </a:xfrm>
          <a:prstGeom prst="rect">
            <a:avLst/>
          </a:prstGeom>
          <a:noFill/>
          <a:ln>
            <a:noFill/>
          </a:ln>
        </p:spPr>
        <p:txBody>
          <a:bodyPr lIns="90000" rIns="90000" tIns="45000" bIns="45000">
            <a:spAutoFit/>
          </a:bodyPr>
          <a:p>
            <a:pPr>
              <a:lnSpc>
                <a:spcPct val="100000"/>
              </a:lnSpc>
            </a:pPr>
            <a:r>
              <a:rPr b="1" lang="pt-BR" sz="2600" spc="-1" strike="noStrike">
                <a:latin typeface="Arial"/>
              </a:rPr>
              <a:t>O circuito tanque, ou o laço indutivo</a:t>
            </a:r>
            <a:endParaRPr b="0" lang="pt-BR" sz="2600" spc="-1" strike="noStrike">
              <a:latin typeface="Arial"/>
            </a:endParaRPr>
          </a:p>
          <a:p>
            <a:pPr>
              <a:lnSpc>
                <a:spcPct val="100000"/>
              </a:lnSpc>
            </a:pPr>
            <a:r>
              <a:rPr b="0" lang="pt-BR" sz="2600" spc="-1" strike="noStrike">
                <a:latin typeface="Arial"/>
              </a:rPr>
              <a:t>O sinal PWM passa pelo resistor que gera uma corrente pulsante no tempo, esta corrente faz com que o circuito tanque oscile na mesma frequência do PWM.</a:t>
            </a:r>
            <a:endParaRPr b="0" lang="pt-BR" sz="2600" spc="-1" strike="noStrike">
              <a:latin typeface="Arial"/>
            </a:endParaRPr>
          </a:p>
          <a:p>
            <a:pPr>
              <a:lnSpc>
                <a:spcPct val="100000"/>
              </a:lnSpc>
            </a:pPr>
            <a:endParaRPr b="0" lang="pt-BR" sz="2600" spc="-1" strike="noStrike">
              <a:latin typeface="Arial"/>
            </a:endParaRPr>
          </a:p>
          <a:p>
            <a:r>
              <a:rPr b="0" lang="pt-BR" sz="2600" spc="-1" strike="noStrike">
                <a:latin typeface="Arial"/>
                <a:ea typeface="Noto Sans CJK SC Regular"/>
              </a:rPr>
              <a:t>* As equações e explicação dos valores dos componentes do circuito tanque estão na seção </a:t>
            </a:r>
            <a:r>
              <a:rPr b="1" lang="pt-BR" sz="2600" spc="-1" strike="noStrike">
                <a:latin typeface="Arial"/>
              </a:rPr>
              <a:t>Cálculos do circuito </a:t>
            </a:r>
            <a:endParaRPr b="0" lang="pt-BR" sz="2600" spc="-1" strike="noStrike">
              <a:latin typeface="Arial"/>
            </a:endParaRPr>
          </a:p>
        </p:txBody>
      </p:sp>
      <p:pic>
        <p:nvPicPr>
          <p:cNvPr id="74" name="" descr=""/>
          <p:cNvPicPr/>
          <p:nvPr/>
        </p:nvPicPr>
        <p:blipFill>
          <a:blip r:embed="rId1"/>
          <a:stretch/>
        </p:blipFill>
        <p:spPr>
          <a:xfrm>
            <a:off x="2304000" y="1106280"/>
            <a:ext cx="4649760" cy="18457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Apresentação do circuito</a:t>
            </a:r>
            <a:endParaRPr b="0" lang="pt-BR" sz="4400" spc="-1" strike="noStrike">
              <a:latin typeface="Arial"/>
            </a:endParaRPr>
          </a:p>
        </p:txBody>
      </p:sp>
      <p:sp>
        <p:nvSpPr>
          <p:cNvPr id="76" name="TextShape 2"/>
          <p:cNvSpPr txBox="1"/>
          <p:nvPr/>
        </p:nvSpPr>
        <p:spPr>
          <a:xfrm>
            <a:off x="360000" y="2952000"/>
            <a:ext cx="9432000" cy="2817360"/>
          </a:xfrm>
          <a:prstGeom prst="rect">
            <a:avLst/>
          </a:prstGeom>
          <a:noFill/>
          <a:ln>
            <a:noFill/>
          </a:ln>
        </p:spPr>
        <p:txBody>
          <a:bodyPr lIns="90000" rIns="90000" tIns="45000" bIns="45000">
            <a:spAutoFit/>
          </a:bodyPr>
          <a:p>
            <a:r>
              <a:rPr b="1" lang="pt-BR" sz="2200" spc="-1" strike="noStrike">
                <a:latin typeface="Arial"/>
              </a:rPr>
              <a:t>O circuito tanque, ou o laço indutivo</a:t>
            </a:r>
            <a:endParaRPr b="0" lang="pt-BR" sz="2200" spc="-1" strike="noStrike">
              <a:latin typeface="Arial"/>
            </a:endParaRPr>
          </a:p>
          <a:p>
            <a:r>
              <a:rPr b="1" lang="pt-BR" sz="2200" spc="-1" strike="noStrike">
                <a:latin typeface="Arial"/>
              </a:rPr>
              <a:t>Obs.: </a:t>
            </a:r>
            <a:r>
              <a:rPr b="0" lang="pt-BR" sz="2200" spc="-1" strike="noStrike">
                <a:latin typeface="Arial"/>
              </a:rPr>
              <a:t>Aqui vemos que o circuito tanque não foi soldado no circuito, isto é porque queremos fazer o nosso circuito modular, onde podemos substituir os laços e assim montar um sistema em escala que pode ser facilmente apresentável, e substituindo os laços pequenos por um de tamanho real.</a:t>
            </a:r>
            <a:endParaRPr b="0" lang="pt-BR" sz="2200" spc="-1" strike="noStrike">
              <a:latin typeface="Arial"/>
            </a:endParaRPr>
          </a:p>
          <a:p>
            <a:r>
              <a:rPr b="0" lang="pt-BR" sz="2200" spc="-1" strike="noStrike">
                <a:latin typeface="Arial"/>
              </a:rPr>
              <a:t>O laço usado tem 13cm de diâmetro um para detectar um veiculo precisa ter em torno de 150cm, assim o nosso laço esta em uma escala de 11,5:1</a:t>
            </a:r>
            <a:endParaRPr b="0" lang="pt-BR" sz="2200" spc="-1" strike="noStrike">
              <a:latin typeface="Arial"/>
            </a:endParaRPr>
          </a:p>
        </p:txBody>
      </p:sp>
      <p:pic>
        <p:nvPicPr>
          <p:cNvPr id="77" name="" descr=""/>
          <p:cNvPicPr/>
          <p:nvPr/>
        </p:nvPicPr>
        <p:blipFill>
          <a:blip r:embed="rId1"/>
          <a:stretch/>
        </p:blipFill>
        <p:spPr>
          <a:xfrm>
            <a:off x="2304000" y="1106280"/>
            <a:ext cx="4649760" cy="18457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Apresentação do circuito</a:t>
            </a:r>
            <a:endParaRPr b="0" lang="pt-BR" sz="4400" spc="-1" strike="noStrike">
              <a:latin typeface="Arial"/>
            </a:endParaRPr>
          </a:p>
        </p:txBody>
      </p:sp>
      <p:sp>
        <p:nvSpPr>
          <p:cNvPr id="79" name="TextShape 2"/>
          <p:cNvSpPr txBox="1"/>
          <p:nvPr/>
        </p:nvSpPr>
        <p:spPr>
          <a:xfrm>
            <a:off x="360000" y="2952000"/>
            <a:ext cx="9432000" cy="2817360"/>
          </a:xfrm>
          <a:prstGeom prst="rect">
            <a:avLst/>
          </a:prstGeom>
          <a:noFill/>
          <a:ln>
            <a:noFill/>
          </a:ln>
        </p:spPr>
        <p:txBody>
          <a:bodyPr lIns="90000" rIns="90000" tIns="45000" bIns="45000">
            <a:spAutoFit/>
          </a:bodyPr>
          <a:p>
            <a:r>
              <a:rPr b="1" lang="pt-BR" sz="2600" spc="-1" strike="noStrike">
                <a:latin typeface="Arial"/>
              </a:rPr>
              <a:t>O circuito retificador.</a:t>
            </a:r>
            <a:endParaRPr b="0" lang="pt-BR" sz="2600" spc="-1" strike="noStrike">
              <a:latin typeface="Arial"/>
            </a:endParaRPr>
          </a:p>
          <a:p>
            <a:r>
              <a:rPr b="0" lang="pt-BR" sz="2600" spc="-1" strike="noStrike">
                <a:latin typeface="Arial"/>
              </a:rPr>
              <a:t>O sinal de tensão do circuito tanque é um sinal senoidal, que para ser lido pelo ADC do microcontrolador tem de ser retificado e rebaixado.</a:t>
            </a:r>
            <a:endParaRPr b="0" lang="pt-BR" sz="2600" spc="-1" strike="noStrike">
              <a:latin typeface="Arial"/>
            </a:endParaRPr>
          </a:p>
          <a:p>
            <a:r>
              <a:rPr b="0" lang="pt-BR" sz="2600" spc="-1" strike="noStrike">
                <a:latin typeface="Arial"/>
              </a:rPr>
              <a:t>Assim temos um capacitor de acoplamento deixando passar somente o sinal AC, um par de diodos e um capacitor retificando o sinal para CC e um divisor de tensão rebaixando.</a:t>
            </a:r>
            <a:endParaRPr b="0" lang="pt-BR" sz="2600" spc="-1" strike="noStrike">
              <a:latin typeface="Arial"/>
            </a:endParaRPr>
          </a:p>
        </p:txBody>
      </p:sp>
      <p:pic>
        <p:nvPicPr>
          <p:cNvPr id="80" name="" descr=""/>
          <p:cNvPicPr/>
          <p:nvPr/>
        </p:nvPicPr>
        <p:blipFill>
          <a:blip r:embed="rId1"/>
          <a:stretch/>
        </p:blipFill>
        <p:spPr>
          <a:xfrm>
            <a:off x="2952000" y="1017720"/>
            <a:ext cx="3714480" cy="17902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Apresentação do circuito</a:t>
            </a:r>
            <a:endParaRPr b="0" lang="pt-BR" sz="4400" spc="-1" strike="noStrike">
              <a:latin typeface="Arial"/>
            </a:endParaRPr>
          </a:p>
        </p:txBody>
      </p:sp>
      <p:sp>
        <p:nvSpPr>
          <p:cNvPr id="82" name="TextShape 2"/>
          <p:cNvSpPr txBox="1"/>
          <p:nvPr/>
        </p:nvSpPr>
        <p:spPr>
          <a:xfrm>
            <a:off x="360000" y="3600000"/>
            <a:ext cx="9432000" cy="1728000"/>
          </a:xfrm>
          <a:prstGeom prst="rect">
            <a:avLst/>
          </a:prstGeom>
          <a:noFill/>
          <a:ln>
            <a:noFill/>
          </a:ln>
        </p:spPr>
        <p:txBody>
          <a:bodyPr lIns="90000" rIns="90000" tIns="45000" bIns="45000">
            <a:spAutoFit/>
          </a:bodyPr>
          <a:p>
            <a:r>
              <a:rPr b="1" lang="pt-BR" sz="2600" spc="-1" strike="noStrike">
                <a:latin typeface="Arial"/>
              </a:rPr>
              <a:t>O circuito de um laço completo.</a:t>
            </a:r>
            <a:endParaRPr b="0" lang="pt-BR" sz="2600" spc="-1" strike="noStrike">
              <a:latin typeface="Arial"/>
            </a:endParaRPr>
          </a:p>
          <a:p>
            <a:r>
              <a:rPr b="0" lang="pt-BR" sz="2600" spc="-1" strike="noStrike">
                <a:latin typeface="Arial"/>
              </a:rPr>
              <a:t>Temos assim dois destes circuitos formando os laços que estão interagindo com os sinais PWM e ADC do microcontrolador, assim medindo a velocidade.</a:t>
            </a:r>
            <a:endParaRPr b="0" lang="pt-BR" sz="2600" spc="-1" strike="noStrike">
              <a:latin typeface="Arial"/>
            </a:endParaRPr>
          </a:p>
        </p:txBody>
      </p:sp>
      <p:pic>
        <p:nvPicPr>
          <p:cNvPr id="83" name="" descr=""/>
          <p:cNvPicPr/>
          <p:nvPr/>
        </p:nvPicPr>
        <p:blipFill>
          <a:blip r:embed="rId1"/>
          <a:stretch/>
        </p:blipFill>
        <p:spPr>
          <a:xfrm>
            <a:off x="1728000" y="1077840"/>
            <a:ext cx="6640560" cy="23061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Cálculos do circuito</a:t>
            </a:r>
            <a:endParaRPr b="0" lang="pt-BR" sz="4400" spc="-1" strike="noStrike">
              <a:latin typeface="Arial"/>
            </a:endParaRPr>
          </a:p>
        </p:txBody>
      </p:sp>
      <p:sp>
        <p:nvSpPr>
          <p:cNvPr id="85" name="TextShape 2"/>
          <p:cNvSpPr txBox="1"/>
          <p:nvPr/>
        </p:nvSpPr>
        <p:spPr>
          <a:xfrm>
            <a:off x="504000" y="1080000"/>
            <a:ext cx="9432000" cy="828360"/>
          </a:xfrm>
          <a:prstGeom prst="rect">
            <a:avLst/>
          </a:prstGeom>
          <a:noFill/>
          <a:ln>
            <a:noFill/>
          </a:ln>
        </p:spPr>
        <p:txBody>
          <a:bodyPr lIns="90000" rIns="90000" tIns="45000" bIns="45000">
            <a:spAutoFit/>
          </a:bodyPr>
          <a:p>
            <a:r>
              <a:rPr b="1" lang="pt-BR" sz="2600" spc="-1" strike="noStrike">
                <a:latin typeface="Arial"/>
                <a:ea typeface="Noto Sans CJK SC Regular"/>
              </a:rPr>
              <a:t>Determinando as características do circuito tanque</a:t>
            </a:r>
            <a:endParaRPr b="0" lang="pt-BR" sz="2600" spc="-1" strike="noStrike">
              <a:latin typeface="Arial"/>
            </a:endParaRPr>
          </a:p>
          <a:p>
            <a:endParaRPr b="0" lang="pt-BR" sz="2600" spc="-1" strike="noStrike">
              <a:latin typeface="Arial"/>
            </a:endParaRPr>
          </a:p>
        </p:txBody>
      </p:sp>
      <p:pic>
        <p:nvPicPr>
          <p:cNvPr id="86" name="" descr=""/>
          <p:cNvPicPr/>
          <p:nvPr/>
        </p:nvPicPr>
        <p:blipFill>
          <a:blip r:embed="rId1"/>
          <a:stretch/>
        </p:blipFill>
        <p:spPr>
          <a:xfrm>
            <a:off x="1152000" y="1584000"/>
            <a:ext cx="3024000" cy="2479680"/>
          </a:xfrm>
          <a:prstGeom prst="rect">
            <a:avLst/>
          </a:prstGeom>
          <a:ln>
            <a:noFill/>
          </a:ln>
        </p:spPr>
      </p:pic>
      <p:sp>
        <p:nvSpPr>
          <p:cNvPr id="87" name="TextShape 3"/>
          <p:cNvSpPr txBox="1"/>
          <p:nvPr/>
        </p:nvSpPr>
        <p:spPr>
          <a:xfrm>
            <a:off x="432000" y="4283640"/>
            <a:ext cx="9432000" cy="1818720"/>
          </a:xfrm>
          <a:prstGeom prst="rect">
            <a:avLst/>
          </a:prstGeom>
          <a:noFill/>
          <a:ln>
            <a:noFill/>
          </a:ln>
        </p:spPr>
        <p:txBody>
          <a:bodyPr lIns="90000" rIns="90000" tIns="45000" bIns="45000">
            <a:spAutoFit/>
          </a:bodyPr>
          <a:p>
            <a:r>
              <a:rPr b="0" lang="pt-BR" sz="2200" spc="-1" strike="noStrike">
                <a:latin typeface="Arial"/>
                <a:ea typeface="Noto Sans CJK SC Regular"/>
              </a:rPr>
              <a:t>Funcionamento do circuito tanque, ao alimentarmos o circuito tanque com um sinal PWM a tendencia deste é oscilar, se carregando e se descarregando, esta passagem de corrente faz com que surja um campo magnético ao redor do indutor*. *Regra da mão direita</a:t>
            </a:r>
            <a:endParaRPr b="0" lang="pt-BR" sz="2200" spc="-1" strike="noStrike">
              <a:latin typeface="Arial"/>
            </a:endParaRPr>
          </a:p>
          <a:p>
            <a:endParaRPr b="0" lang="pt-BR" sz="2200" spc="-1" strike="noStrike">
              <a:latin typeface="Arial"/>
            </a:endParaRPr>
          </a:p>
        </p:txBody>
      </p:sp>
      <p:pic>
        <p:nvPicPr>
          <p:cNvPr id="88" name="" descr=""/>
          <p:cNvPicPr/>
          <p:nvPr/>
        </p:nvPicPr>
        <p:blipFill>
          <a:blip r:embed="rId2"/>
          <a:stretch/>
        </p:blipFill>
        <p:spPr>
          <a:xfrm>
            <a:off x="5184000" y="1463400"/>
            <a:ext cx="2721600" cy="27126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Cálculos do circuito</a:t>
            </a:r>
            <a:endParaRPr b="0" lang="pt-BR" sz="4400" spc="-1" strike="noStrike">
              <a:latin typeface="Arial"/>
            </a:endParaRPr>
          </a:p>
        </p:txBody>
      </p:sp>
      <p:sp>
        <p:nvSpPr>
          <p:cNvPr id="90" name="TextShape 2"/>
          <p:cNvSpPr txBox="1"/>
          <p:nvPr/>
        </p:nvSpPr>
        <p:spPr>
          <a:xfrm>
            <a:off x="504000" y="1080000"/>
            <a:ext cx="9432000" cy="828360"/>
          </a:xfrm>
          <a:prstGeom prst="rect">
            <a:avLst/>
          </a:prstGeom>
          <a:noFill/>
          <a:ln>
            <a:noFill/>
          </a:ln>
        </p:spPr>
        <p:txBody>
          <a:bodyPr lIns="90000" rIns="90000" tIns="45000" bIns="45000">
            <a:spAutoFit/>
          </a:bodyPr>
          <a:p>
            <a:r>
              <a:rPr b="1" lang="pt-BR" sz="2600" spc="-1" strike="noStrike">
                <a:latin typeface="Arial"/>
                <a:ea typeface="Noto Sans CJK SC Regular"/>
              </a:rPr>
              <a:t>Determinando as características do circuito tanque</a:t>
            </a:r>
            <a:endParaRPr b="0" lang="pt-BR" sz="2600" spc="-1" strike="noStrike">
              <a:latin typeface="Arial"/>
            </a:endParaRPr>
          </a:p>
          <a:p>
            <a:endParaRPr b="0" lang="pt-BR" sz="2600" spc="-1" strike="noStrike">
              <a:latin typeface="Arial"/>
            </a:endParaRPr>
          </a:p>
        </p:txBody>
      </p:sp>
      <p:sp>
        <p:nvSpPr>
          <p:cNvPr id="91" name="TextShape 3"/>
          <p:cNvSpPr txBox="1"/>
          <p:nvPr/>
        </p:nvSpPr>
        <p:spPr>
          <a:xfrm>
            <a:off x="432000" y="1728000"/>
            <a:ext cx="9432000" cy="1478880"/>
          </a:xfrm>
          <a:prstGeom prst="rect">
            <a:avLst/>
          </a:prstGeom>
          <a:noFill/>
          <a:ln>
            <a:noFill/>
          </a:ln>
        </p:spPr>
        <p:txBody>
          <a:bodyPr lIns="90000" rIns="90000" tIns="45000" bIns="45000">
            <a:spAutoFit/>
          </a:bodyPr>
          <a:p>
            <a:r>
              <a:rPr b="0" lang="pt-BR" sz="2400" spc="-1" strike="noStrike">
                <a:latin typeface="Arial"/>
                <a:ea typeface="Noto Sans CJK SC Regular"/>
              </a:rPr>
              <a:t>Para que o circuito tanque oscile é necessário que o sinal do PWM esteja na mesma frequência de oscilação do circuito tanque. A equação que determina a frequência de oscilação  é:</a:t>
            </a:r>
            <a:endParaRPr b="0" lang="pt-BR" sz="2400" spc="-1" strike="noStrike">
              <a:latin typeface="Arial"/>
            </a:endParaRPr>
          </a:p>
          <a:p>
            <a:endParaRPr b="0" lang="pt-BR" sz="2400" spc="-1" strike="noStrike">
              <a:latin typeface="Arial"/>
            </a:endParaRPr>
          </a:p>
        </p:txBody>
      </p:sp>
      <mc:AlternateContent>
        <mc:Choice xmlns:a14="http://schemas.microsoft.com/office/drawing/2010/main" Requires="a14">
          <p:sp>
            <p:nvSpPr>
              <p:cNvPr id="92" name="Formula 4"/>
              <p:cNvSpPr txBox="1"/>
              <p:nvPr/>
            </p:nvSpPr>
            <p:spPr>
              <a:xfrm>
                <a:off x="3312000" y="2656440"/>
                <a:ext cx="2397960" cy="1231560"/>
              </a:xfrm>
              <a:prstGeom prst="rect">
                <a:avLst/>
              </a:prstGeom>
            </p:spPr>
            <p:txBody>
              <a:bodyPr/>
              <a:p>
                <a14:m>
                  <m:oMath xmlns:m="http://schemas.openxmlformats.org/officeDocument/2006/math">
                    <m:r>
                      <m:t xml:space="preserve">f</m:t>
                    </m:r>
                    <m:r>
                      <m:t xml:space="preserve">=</m:t>
                    </m:r>
                    <m:f>
                      <m:num>
                        <m:r>
                          <m:t xml:space="preserve">1</m:t>
                        </m:r>
                      </m:num>
                      <m:den>
                        <m:r>
                          <m:t xml:space="preserve">2</m:t>
                        </m:r>
                        <m:r>
                          <m:t xml:space="preserve">π</m:t>
                        </m:r>
                        <m:rad>
                          <m:radPr>
                            <m:degHide m:val="1"/>
                          </m:radPr>
                          <m:deg/>
                          <m:e>
                            <m:r>
                              <m:t xml:space="preserve">LC</m:t>
                            </m:r>
                          </m:e>
                        </m:rad>
                      </m:den>
                    </m:f>
                  </m:oMath>
                </a14:m>
              </a:p>
            </p:txBody>
          </p:sp>
        </mc:Choice>
        <mc:Fallback/>
      </mc:AlternateContent>
      <p:sp>
        <p:nvSpPr>
          <p:cNvPr id="93" name="TextShape 5"/>
          <p:cNvSpPr txBox="1"/>
          <p:nvPr/>
        </p:nvSpPr>
        <p:spPr>
          <a:xfrm>
            <a:off x="288000" y="3960000"/>
            <a:ext cx="9432000" cy="1478880"/>
          </a:xfrm>
          <a:prstGeom prst="rect">
            <a:avLst/>
          </a:prstGeom>
          <a:noFill/>
          <a:ln>
            <a:noFill/>
          </a:ln>
        </p:spPr>
        <p:txBody>
          <a:bodyPr lIns="90000" rIns="90000" tIns="45000" bIns="45000">
            <a:spAutoFit/>
          </a:bodyPr>
          <a:p>
            <a:r>
              <a:rPr b="0" lang="pt-BR" sz="2400" spc="-1" strike="noStrike">
                <a:latin typeface="Arial"/>
                <a:ea typeface="Noto Sans CJK SC Regular"/>
              </a:rPr>
              <a:t>Assim como construímos um indutor manualmente não temos certeza de uso da exata indutância, então optamos por um método experimental para determinar a exata indutância.</a:t>
            </a:r>
            <a:endParaRPr b="0" lang="pt-BR" sz="2400" spc="-1" strike="noStrike">
              <a:latin typeface="Arial"/>
            </a:endParaRPr>
          </a:p>
          <a:p>
            <a:endParaRPr b="0" lang="pt-BR"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Índice:</a:t>
            </a:r>
            <a:endParaRPr b="0" lang="pt-BR"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fontScale="45000"/>
          </a:bodyPr>
          <a:p>
            <a:pPr marL="432000" indent="-324000">
              <a:spcBef>
                <a:spcPts val="1417"/>
              </a:spcBef>
              <a:buClr>
                <a:srgbClr val="000000"/>
              </a:buClr>
              <a:buSzPct val="45000"/>
              <a:buFont typeface="Wingdings" charset="2"/>
              <a:buChar char=""/>
            </a:pPr>
            <a:r>
              <a:rPr b="0" lang="pt-BR" sz="3200" spc="-1" strike="noStrike">
                <a:latin typeface="Arial"/>
              </a:rPr>
              <a:t>Introdução</a:t>
            </a:r>
            <a:endParaRPr b="0" lang="pt-BR" sz="3200" spc="-1" strike="noStrike">
              <a:latin typeface="Arial"/>
            </a:endParaRPr>
          </a:p>
          <a:p>
            <a:pPr marL="432000" indent="-324000">
              <a:spcBef>
                <a:spcPts val="1417"/>
              </a:spcBef>
              <a:buClr>
                <a:srgbClr val="000000"/>
              </a:buClr>
              <a:buSzPct val="45000"/>
              <a:buFont typeface="Wingdings" charset="2"/>
              <a:buChar char=""/>
            </a:pPr>
            <a:r>
              <a:rPr b="0" lang="pt-BR" sz="3200" spc="-1" strike="noStrike">
                <a:latin typeface="Arial"/>
              </a:rPr>
              <a:t>Metodologia</a:t>
            </a:r>
            <a:endParaRPr b="0" lang="pt-BR" sz="3200" spc="-1" strike="noStrike">
              <a:latin typeface="Arial"/>
            </a:endParaRPr>
          </a:p>
          <a:p>
            <a:pPr marL="432000" indent="-324000">
              <a:spcBef>
                <a:spcPts val="1417"/>
              </a:spcBef>
              <a:buClr>
                <a:srgbClr val="000000"/>
              </a:buClr>
              <a:buSzPct val="45000"/>
              <a:buFont typeface="Wingdings" charset="2"/>
              <a:buChar char=""/>
            </a:pPr>
            <a:r>
              <a:rPr b="0" lang="pt-BR" sz="3200" spc="-1" strike="noStrike">
                <a:latin typeface="Arial"/>
              </a:rPr>
              <a:t>Apresentação do circuito</a:t>
            </a:r>
            <a:endParaRPr b="0" lang="pt-BR" sz="3200" spc="-1" strike="noStrike">
              <a:latin typeface="Arial"/>
            </a:endParaRPr>
          </a:p>
          <a:p>
            <a:pPr marL="432000" indent="-324000">
              <a:spcBef>
                <a:spcPts val="1417"/>
              </a:spcBef>
              <a:buClr>
                <a:srgbClr val="000000"/>
              </a:buClr>
              <a:buSzPct val="45000"/>
              <a:buFont typeface="Wingdings" charset="2"/>
              <a:buChar char=""/>
            </a:pPr>
            <a:r>
              <a:rPr b="0" lang="pt-BR" sz="3200" spc="-1" strike="noStrike">
                <a:latin typeface="Arial"/>
              </a:rPr>
              <a:t>Cálculos do circuito</a:t>
            </a:r>
            <a:endParaRPr b="0" lang="pt-BR" sz="3200" spc="-1" strike="noStrike">
              <a:latin typeface="Arial"/>
            </a:endParaRPr>
          </a:p>
          <a:p>
            <a:pPr marL="432000" indent="-324000">
              <a:spcBef>
                <a:spcPts val="1417"/>
              </a:spcBef>
              <a:buClr>
                <a:srgbClr val="000000"/>
              </a:buClr>
              <a:buSzPct val="45000"/>
              <a:buFont typeface="Wingdings" charset="2"/>
              <a:buChar char=""/>
            </a:pPr>
            <a:r>
              <a:rPr b="0" lang="pt-BR" sz="3200" spc="-1" strike="noStrike">
                <a:latin typeface="Arial"/>
              </a:rPr>
              <a:t>Apresentação do funcionamento</a:t>
            </a:r>
            <a:endParaRPr b="0" lang="pt-BR" sz="3200" spc="-1" strike="noStrike">
              <a:latin typeface="Arial"/>
            </a:endParaRPr>
          </a:p>
          <a:p>
            <a:pPr marL="432000" indent="-324000">
              <a:spcBef>
                <a:spcPts val="1417"/>
              </a:spcBef>
              <a:buClr>
                <a:srgbClr val="000000"/>
              </a:buClr>
              <a:buSzPct val="45000"/>
              <a:buFont typeface="Wingdings" charset="2"/>
              <a:buChar char=""/>
            </a:pPr>
            <a:r>
              <a:rPr b="0" lang="pt-BR" sz="3200" spc="-1" strike="noStrike">
                <a:latin typeface="Arial"/>
              </a:rPr>
              <a:t>Teoria eletromagnética e deduções teóricas</a:t>
            </a:r>
            <a:endParaRPr b="0" lang="pt-BR" sz="3200" spc="-1" strike="noStrike">
              <a:latin typeface="Arial"/>
            </a:endParaRPr>
          </a:p>
          <a:p>
            <a:pPr marL="432000" indent="-324000">
              <a:spcBef>
                <a:spcPts val="1417"/>
              </a:spcBef>
              <a:buClr>
                <a:srgbClr val="000000"/>
              </a:buClr>
              <a:buSzPct val="45000"/>
              <a:buFont typeface="Wingdings" charset="2"/>
              <a:buChar char=""/>
            </a:pPr>
            <a:r>
              <a:rPr b="0" lang="pt-BR" sz="3200" spc="-1" strike="noStrike">
                <a:latin typeface="Arial"/>
              </a:rPr>
              <a:t>Apresentação dos resultados</a:t>
            </a:r>
            <a:endParaRPr b="0" lang="pt-BR" sz="3200" spc="-1" strike="noStrike">
              <a:latin typeface="Arial"/>
            </a:endParaRPr>
          </a:p>
          <a:p>
            <a:pPr marL="432000" indent="-324000">
              <a:spcBef>
                <a:spcPts val="1417"/>
              </a:spcBef>
              <a:buClr>
                <a:srgbClr val="000000"/>
              </a:buClr>
              <a:buSzPct val="45000"/>
              <a:buFont typeface="Wingdings" charset="2"/>
              <a:buChar char=""/>
            </a:pPr>
            <a:r>
              <a:rPr b="0" lang="pt-BR" sz="3200" spc="-1" strike="noStrike">
                <a:latin typeface="Arial"/>
              </a:rPr>
              <a:t>Conclusão</a:t>
            </a:r>
            <a:endParaRPr b="0" lang="pt-BR" sz="3200" spc="-1" strike="noStrike">
              <a:latin typeface="Arial"/>
            </a:endParaRPr>
          </a:p>
          <a:p>
            <a:pPr marL="432000" indent="-324000">
              <a:spcBef>
                <a:spcPts val="1417"/>
              </a:spcBef>
              <a:buClr>
                <a:srgbClr val="000000"/>
              </a:buClr>
              <a:buSzPct val="45000"/>
              <a:buFont typeface="Wingdings" charset="2"/>
              <a:buChar char=""/>
            </a:pPr>
            <a:r>
              <a:rPr b="0" lang="pt-BR" sz="3200" spc="-1" strike="noStrike">
                <a:latin typeface="Arial"/>
              </a:rPr>
              <a:t>Referências bibliográficas</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Cálculos do circuito</a:t>
            </a:r>
            <a:endParaRPr b="0" lang="pt-BR" sz="4400" spc="-1" strike="noStrike">
              <a:latin typeface="Arial"/>
            </a:endParaRPr>
          </a:p>
        </p:txBody>
      </p:sp>
      <p:sp>
        <p:nvSpPr>
          <p:cNvPr id="95" name="TextShape 2"/>
          <p:cNvSpPr txBox="1"/>
          <p:nvPr/>
        </p:nvSpPr>
        <p:spPr>
          <a:xfrm>
            <a:off x="504000" y="1080000"/>
            <a:ext cx="9432000" cy="828360"/>
          </a:xfrm>
          <a:prstGeom prst="rect">
            <a:avLst/>
          </a:prstGeom>
          <a:noFill/>
          <a:ln>
            <a:noFill/>
          </a:ln>
        </p:spPr>
        <p:txBody>
          <a:bodyPr lIns="90000" rIns="90000" tIns="45000" bIns="45000">
            <a:spAutoFit/>
          </a:bodyPr>
          <a:p>
            <a:r>
              <a:rPr b="1" lang="pt-BR" sz="2600" spc="-1" strike="noStrike">
                <a:latin typeface="Arial"/>
                <a:ea typeface="Noto Sans CJK SC Regular"/>
              </a:rPr>
              <a:t>Determinando as características do circuito tanque</a:t>
            </a:r>
            <a:endParaRPr b="0" lang="pt-BR" sz="2600" spc="-1" strike="noStrike">
              <a:latin typeface="Arial"/>
            </a:endParaRPr>
          </a:p>
          <a:p>
            <a:endParaRPr b="0" lang="pt-BR" sz="2600" spc="-1" strike="noStrike">
              <a:latin typeface="Arial"/>
            </a:endParaRPr>
          </a:p>
        </p:txBody>
      </p:sp>
      <p:sp>
        <p:nvSpPr>
          <p:cNvPr id="96" name="TextShape 3"/>
          <p:cNvSpPr txBox="1"/>
          <p:nvPr/>
        </p:nvSpPr>
        <p:spPr>
          <a:xfrm>
            <a:off x="432000" y="1728000"/>
            <a:ext cx="9432000" cy="1139040"/>
          </a:xfrm>
          <a:prstGeom prst="rect">
            <a:avLst/>
          </a:prstGeom>
          <a:noFill/>
          <a:ln>
            <a:noFill/>
          </a:ln>
        </p:spPr>
        <p:txBody>
          <a:bodyPr lIns="90000" rIns="90000" tIns="45000" bIns="45000">
            <a:spAutoFit/>
          </a:bodyPr>
          <a:p>
            <a:r>
              <a:rPr b="0" lang="pt-BR" sz="2400" spc="-1" strike="noStrike">
                <a:latin typeface="Arial"/>
                <a:ea typeface="Noto Sans CJK SC Regular"/>
              </a:rPr>
              <a:t>Assim utilizando um equipamento de medição de componentes determinamos aproximadamente a indutância:</a:t>
            </a:r>
            <a:endParaRPr b="0" lang="pt-BR" sz="2400" spc="-1" strike="noStrike">
              <a:latin typeface="Arial"/>
            </a:endParaRPr>
          </a:p>
          <a:p>
            <a:endParaRPr b="0" lang="pt-BR" sz="2400" spc="-1" strike="noStrike">
              <a:latin typeface="Arial"/>
            </a:endParaRPr>
          </a:p>
        </p:txBody>
      </p:sp>
      <p:pic>
        <p:nvPicPr>
          <p:cNvPr id="97" name="" descr=""/>
          <p:cNvPicPr/>
          <p:nvPr/>
        </p:nvPicPr>
        <p:blipFill>
          <a:blip r:embed="rId1"/>
          <a:stretch/>
        </p:blipFill>
        <p:spPr>
          <a:xfrm>
            <a:off x="-379080" y="2418480"/>
            <a:ext cx="3907080" cy="3140280"/>
          </a:xfrm>
          <a:prstGeom prst="rect">
            <a:avLst/>
          </a:prstGeom>
          <a:ln>
            <a:noFill/>
          </a:ln>
        </p:spPr>
      </p:pic>
      <p:sp>
        <p:nvSpPr>
          <p:cNvPr id="98" name="TextShape 4"/>
          <p:cNvSpPr txBox="1"/>
          <p:nvPr/>
        </p:nvSpPr>
        <p:spPr>
          <a:xfrm>
            <a:off x="3384000" y="2520000"/>
            <a:ext cx="6768000" cy="3661920"/>
          </a:xfrm>
          <a:prstGeom prst="rect">
            <a:avLst/>
          </a:prstGeom>
          <a:noFill/>
          <a:ln>
            <a:noFill/>
          </a:ln>
        </p:spPr>
        <p:txBody>
          <a:bodyPr lIns="90000" rIns="90000" tIns="45000" bIns="45000">
            <a:spAutoFit/>
          </a:bodyPr>
          <a:p>
            <a:r>
              <a:rPr b="0" lang="pt-BR" sz="2200" spc="-1" strike="noStrike">
                <a:latin typeface="Arial"/>
                <a:ea typeface="Noto Sans CJK SC Regular"/>
              </a:rPr>
              <a:t>Como podemos ver a resolução da indutância não chega na casa do micro Henry, somente mili.</a:t>
            </a:r>
            <a:endParaRPr b="0" lang="pt-BR" sz="2200" spc="-1" strike="noStrike">
              <a:latin typeface="Arial"/>
            </a:endParaRPr>
          </a:p>
          <a:p>
            <a:r>
              <a:rPr b="0" lang="pt-BR" sz="2200" spc="-1" strike="noStrike">
                <a:latin typeface="Arial"/>
                <a:ea typeface="Noto Sans CJK SC Regular"/>
              </a:rPr>
              <a:t>Porem este aparelho tem uma maior precisão na medida de outro componentes, assim o capacitor usado no circuito que tem valor nominal de 222nF no aparelho mostra um valor quase igual,uma valor de 222.08nF.</a:t>
            </a:r>
            <a:endParaRPr b="0" lang="pt-BR" sz="2200" spc="-1" strike="noStrike">
              <a:latin typeface="Arial"/>
            </a:endParaRPr>
          </a:p>
          <a:p>
            <a:endParaRPr b="0" lang="pt-BR" sz="2200" spc="-1" strike="noStrike">
              <a:latin typeface="Arial"/>
            </a:endParaRPr>
          </a:p>
          <a:p>
            <a:r>
              <a:rPr b="0" lang="pt-BR" sz="2200" spc="-1" strike="noStrike">
                <a:latin typeface="Arial"/>
                <a:ea typeface="Noto Sans CJK SC Regular"/>
              </a:rPr>
              <a:t>Obs.: A imagem é apenas ilustrativa da resolução</a:t>
            </a:r>
            <a:endParaRPr b="0" lang="pt-BR" sz="2200" spc="-1" strike="noStrike">
              <a:latin typeface="Arial"/>
            </a:endParaRPr>
          </a:p>
          <a:p>
            <a:r>
              <a:rPr b="0" lang="pt-BR" sz="2200" spc="-1" strike="noStrike">
                <a:latin typeface="Arial"/>
              </a:rPr>
              <a:t>não descreve a indutância do laço que foi 0.05mH.</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Cálculos do circuito</a:t>
            </a:r>
            <a:endParaRPr b="0" lang="pt-BR" sz="4400" spc="-1" strike="noStrike">
              <a:latin typeface="Arial"/>
            </a:endParaRPr>
          </a:p>
        </p:txBody>
      </p:sp>
      <p:sp>
        <p:nvSpPr>
          <p:cNvPr id="100" name="TextShape 2"/>
          <p:cNvSpPr txBox="1"/>
          <p:nvPr/>
        </p:nvSpPr>
        <p:spPr>
          <a:xfrm>
            <a:off x="504000" y="1080000"/>
            <a:ext cx="9432000" cy="828360"/>
          </a:xfrm>
          <a:prstGeom prst="rect">
            <a:avLst/>
          </a:prstGeom>
          <a:noFill/>
          <a:ln>
            <a:noFill/>
          </a:ln>
        </p:spPr>
        <p:txBody>
          <a:bodyPr lIns="90000" rIns="90000" tIns="45000" bIns="45000">
            <a:spAutoFit/>
          </a:bodyPr>
          <a:p>
            <a:r>
              <a:rPr b="1" lang="pt-BR" sz="2600" spc="-1" strike="noStrike">
                <a:latin typeface="Arial"/>
                <a:ea typeface="Noto Sans CJK SC Regular"/>
              </a:rPr>
              <a:t>Determinando as características do circuito tanque</a:t>
            </a:r>
            <a:endParaRPr b="0" lang="pt-BR" sz="2600" spc="-1" strike="noStrike">
              <a:latin typeface="Arial"/>
            </a:endParaRPr>
          </a:p>
          <a:p>
            <a:endParaRPr b="0" lang="pt-BR" sz="2600" spc="-1" strike="noStrike">
              <a:latin typeface="Arial"/>
            </a:endParaRPr>
          </a:p>
        </p:txBody>
      </p:sp>
      <p:sp>
        <p:nvSpPr>
          <p:cNvPr id="101" name="TextShape 3"/>
          <p:cNvSpPr txBox="1"/>
          <p:nvPr/>
        </p:nvSpPr>
        <p:spPr>
          <a:xfrm>
            <a:off x="432000" y="1728000"/>
            <a:ext cx="9432000" cy="3861360"/>
          </a:xfrm>
          <a:prstGeom prst="rect">
            <a:avLst/>
          </a:prstGeom>
          <a:noFill/>
          <a:ln>
            <a:noFill/>
          </a:ln>
        </p:spPr>
        <p:txBody>
          <a:bodyPr lIns="90000" rIns="90000" tIns="45000" bIns="45000">
            <a:spAutoFit/>
          </a:bodyPr>
          <a:p>
            <a:r>
              <a:rPr b="0" lang="pt-BR" sz="4000" spc="-1" strike="noStrike">
                <a:latin typeface="Arial"/>
                <a:ea typeface="Noto Sans CJK SC Regular"/>
              </a:rPr>
              <a:t>E com o circuito montado utilizamos um osciloscópio para determinar qual frequência apresentava um melhor sinal, sinal com uma forma senoidal quase perfeita e equilíbrio tanto no semiciclo positivo quanto negativo</a:t>
            </a:r>
            <a:endParaRPr b="0" lang="pt-BR" sz="4000" spc="-1" strike="noStrike">
              <a:latin typeface="Arial"/>
            </a:endParaRPr>
          </a:p>
          <a:p>
            <a:endParaRPr b="0" lang="pt-BR" sz="4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Cálculos do circuito</a:t>
            </a:r>
            <a:endParaRPr b="0" lang="pt-BR" sz="4400" spc="-1" strike="noStrike">
              <a:latin typeface="Arial"/>
            </a:endParaRPr>
          </a:p>
        </p:txBody>
      </p:sp>
      <p:sp>
        <p:nvSpPr>
          <p:cNvPr id="103" name="TextShape 2"/>
          <p:cNvSpPr txBox="1"/>
          <p:nvPr/>
        </p:nvSpPr>
        <p:spPr>
          <a:xfrm>
            <a:off x="504000" y="1080000"/>
            <a:ext cx="9432000" cy="828360"/>
          </a:xfrm>
          <a:prstGeom prst="rect">
            <a:avLst/>
          </a:prstGeom>
          <a:noFill/>
          <a:ln>
            <a:noFill/>
          </a:ln>
        </p:spPr>
        <p:txBody>
          <a:bodyPr lIns="90000" rIns="90000" tIns="45000" bIns="45000">
            <a:spAutoFit/>
          </a:bodyPr>
          <a:p>
            <a:r>
              <a:rPr b="1" lang="pt-BR" sz="2600" spc="-1" strike="noStrike">
                <a:latin typeface="Arial"/>
                <a:ea typeface="Noto Sans CJK SC Regular"/>
              </a:rPr>
              <a:t>Determinando as características do circuito tanque</a:t>
            </a:r>
            <a:endParaRPr b="0" lang="pt-BR" sz="2600" spc="-1" strike="noStrike">
              <a:latin typeface="Arial"/>
            </a:endParaRPr>
          </a:p>
          <a:p>
            <a:endParaRPr b="0" lang="pt-BR" sz="2600" spc="-1" strike="noStrike">
              <a:latin typeface="Arial"/>
            </a:endParaRPr>
          </a:p>
        </p:txBody>
      </p:sp>
      <p:pic>
        <p:nvPicPr>
          <p:cNvPr id="104" name="" descr=""/>
          <p:cNvPicPr/>
          <p:nvPr/>
        </p:nvPicPr>
        <p:blipFill>
          <a:blip r:embed="rId1"/>
          <a:stretch/>
        </p:blipFill>
        <p:spPr>
          <a:xfrm>
            <a:off x="2520000" y="1614960"/>
            <a:ext cx="4968000" cy="3387960"/>
          </a:xfrm>
          <a:prstGeom prst="rect">
            <a:avLst/>
          </a:prstGeom>
          <a:ln>
            <a:noFill/>
          </a:ln>
        </p:spPr>
      </p:pic>
      <mc:AlternateContent>
        <mc:Choice xmlns:a14="http://schemas.microsoft.com/office/drawing/2010/main" Requires="a14">
          <p:sp>
            <p:nvSpPr>
              <p:cNvPr id="105" name="Formula 3"/>
              <p:cNvSpPr txBox="1"/>
              <p:nvPr/>
            </p:nvSpPr>
            <p:spPr>
              <a:xfrm>
                <a:off x="625320" y="4968000"/>
                <a:ext cx="5062680" cy="697680"/>
              </a:xfrm>
              <a:prstGeom prst="rect">
                <a:avLst/>
              </a:prstGeom>
            </p:spPr>
            <p:txBody>
              <a:bodyPr/>
              <a:p>
                <a14:m>
                  <m:oMath xmlns:m="http://schemas.openxmlformats.org/officeDocument/2006/math">
                    <m:r>
                      <m:t xml:space="preserve">5.2</m:t>
                    </m:r>
                    <m:r>
                      <m:t xml:space="preserve">sen</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V</m:t>
                    </m:r>
                  </m:oMath>
                </a14:m>
              </a:p>
            </p:txBody>
          </p:sp>
        </mc:Choice>
        <mc:Fallback/>
      </mc:AlternateContent>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Cálculos do circuito</a:t>
            </a:r>
            <a:endParaRPr b="0" lang="pt-BR" sz="4400" spc="-1" strike="noStrike">
              <a:latin typeface="Arial"/>
            </a:endParaRPr>
          </a:p>
        </p:txBody>
      </p:sp>
      <p:sp>
        <p:nvSpPr>
          <p:cNvPr id="107" name="TextShape 2"/>
          <p:cNvSpPr txBox="1"/>
          <p:nvPr/>
        </p:nvSpPr>
        <p:spPr>
          <a:xfrm>
            <a:off x="504000" y="1080000"/>
            <a:ext cx="9432000" cy="828360"/>
          </a:xfrm>
          <a:prstGeom prst="rect">
            <a:avLst/>
          </a:prstGeom>
          <a:noFill/>
          <a:ln>
            <a:noFill/>
          </a:ln>
        </p:spPr>
        <p:txBody>
          <a:bodyPr lIns="90000" rIns="90000" tIns="45000" bIns="45000">
            <a:spAutoFit/>
          </a:bodyPr>
          <a:p>
            <a:r>
              <a:rPr b="1" lang="pt-BR" sz="2600" spc="-1" strike="noStrike">
                <a:latin typeface="Arial"/>
                <a:ea typeface="Noto Sans CJK SC Regular"/>
              </a:rPr>
              <a:t>Determinando as características do circuito tanque</a:t>
            </a:r>
            <a:endParaRPr b="0" lang="pt-BR" sz="2600" spc="-1" strike="noStrike">
              <a:latin typeface="Arial"/>
            </a:endParaRPr>
          </a:p>
          <a:p>
            <a:endParaRPr b="0" lang="pt-BR" sz="2600" spc="-1" strike="noStrike">
              <a:latin typeface="Arial"/>
            </a:endParaRPr>
          </a:p>
        </p:txBody>
      </p:sp>
      <p:pic>
        <p:nvPicPr>
          <p:cNvPr id="108" name="" descr=""/>
          <p:cNvPicPr/>
          <p:nvPr/>
        </p:nvPicPr>
        <p:blipFill>
          <a:blip r:embed="rId1"/>
          <a:stretch/>
        </p:blipFill>
        <p:spPr>
          <a:xfrm>
            <a:off x="2520000" y="1614960"/>
            <a:ext cx="4968000" cy="3387960"/>
          </a:xfrm>
          <a:prstGeom prst="rect">
            <a:avLst/>
          </a:prstGeom>
          <a:ln>
            <a:noFill/>
          </a:ln>
        </p:spPr>
      </p:pic>
      <p:sp>
        <p:nvSpPr>
          <p:cNvPr id="109" name="TextShape 3"/>
          <p:cNvSpPr txBox="1"/>
          <p:nvPr/>
        </p:nvSpPr>
        <p:spPr>
          <a:xfrm>
            <a:off x="432000" y="5112000"/>
            <a:ext cx="9432000" cy="828360"/>
          </a:xfrm>
          <a:prstGeom prst="rect">
            <a:avLst/>
          </a:prstGeom>
          <a:noFill/>
          <a:ln>
            <a:noFill/>
          </a:ln>
        </p:spPr>
        <p:txBody>
          <a:bodyPr lIns="90000" rIns="90000" tIns="45000" bIns="45000">
            <a:spAutoFit/>
          </a:bodyPr>
          <a:p>
            <a:r>
              <a:rPr b="0" lang="pt-BR" sz="2600" spc="-1" strike="noStrike">
                <a:latin typeface="Arial"/>
                <a:ea typeface="Noto Sans CJK SC Regular"/>
              </a:rPr>
              <a:t>Demostração, como fica o sinal senoidal em relação ao PWM.</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Cálculos do circuito</a:t>
            </a:r>
            <a:endParaRPr b="0" lang="pt-BR" sz="4400" spc="-1" strike="noStrike">
              <a:latin typeface="Arial"/>
            </a:endParaRPr>
          </a:p>
        </p:txBody>
      </p:sp>
      <p:sp>
        <p:nvSpPr>
          <p:cNvPr id="111" name="TextShape 2"/>
          <p:cNvSpPr txBox="1"/>
          <p:nvPr/>
        </p:nvSpPr>
        <p:spPr>
          <a:xfrm>
            <a:off x="504000" y="1080000"/>
            <a:ext cx="9432000" cy="1935360"/>
          </a:xfrm>
          <a:prstGeom prst="rect">
            <a:avLst/>
          </a:prstGeom>
          <a:noFill/>
          <a:ln>
            <a:noFill/>
          </a:ln>
        </p:spPr>
        <p:txBody>
          <a:bodyPr lIns="90000" rIns="90000" tIns="45000" bIns="45000">
            <a:spAutoFit/>
          </a:bodyPr>
          <a:p>
            <a:r>
              <a:rPr b="1" lang="pt-BR" sz="2600" spc="-1" strike="noStrike">
                <a:latin typeface="Arial"/>
                <a:ea typeface="Noto Sans CJK SC Regular"/>
              </a:rPr>
              <a:t>Determinando as características do circuito tanque</a:t>
            </a:r>
            <a:endParaRPr b="0" lang="pt-BR" sz="2600" spc="-1" strike="noStrike">
              <a:latin typeface="Arial"/>
            </a:endParaRPr>
          </a:p>
          <a:p>
            <a:endParaRPr b="0" lang="pt-BR" sz="2600" spc="-1" strike="noStrike">
              <a:latin typeface="Arial"/>
            </a:endParaRPr>
          </a:p>
          <a:p>
            <a:r>
              <a:rPr b="0" lang="pt-BR" sz="2600" spc="-1" strike="noStrike">
                <a:latin typeface="Arial"/>
                <a:ea typeface="Noto Sans CJK SC Regular"/>
              </a:rPr>
              <a:t>Assim com este valor de frequência podemos determinar a exata indutância</a:t>
            </a:r>
            <a:endParaRPr b="0" lang="pt-BR" sz="2600" spc="-1" strike="noStrike">
              <a:latin typeface="Arial"/>
            </a:endParaRPr>
          </a:p>
          <a:p>
            <a:endParaRPr b="0" lang="pt-BR" sz="2600" spc="-1" strike="noStrike">
              <a:latin typeface="Arial"/>
            </a:endParaRPr>
          </a:p>
        </p:txBody>
      </p:sp>
      <mc:AlternateContent>
        <mc:Choice xmlns:a14="http://schemas.microsoft.com/office/drawing/2010/main" Requires="a14">
          <p:sp>
            <p:nvSpPr>
              <p:cNvPr id="112" name="Formula 3"/>
              <p:cNvSpPr txBox="1"/>
              <p:nvPr/>
            </p:nvSpPr>
            <p:spPr>
              <a:xfrm>
                <a:off x="995400" y="3033720"/>
                <a:ext cx="7644600" cy="2006280"/>
              </a:xfrm>
              <a:prstGeom prst="rect">
                <a:avLst/>
              </a:prstGeom>
            </p:spPr>
            <p:txBody>
              <a:bodyPr/>
              <a:p>
                <a14:m>
                  <m:oMath xmlns:m="http://schemas.openxmlformats.org/officeDocument/2006/math">
                    <m:r>
                      <m:t xml:space="preserve">f</m:t>
                    </m:r>
                    <m:r>
                      <m:t xml:space="preserve">=</m:t>
                    </m:r>
                    <m:f>
                      <m:num>
                        <m:r>
                          <m:t xml:space="preserve">1</m:t>
                        </m:r>
                      </m:num>
                      <m:den>
                        <m:r>
                          <m:t xml:space="preserve">2</m:t>
                        </m:r>
                        <m:r>
                          <m:t xml:space="preserve">π</m:t>
                        </m:r>
                        <m:rad>
                          <m:radPr>
                            <m:degHide m:val="1"/>
                          </m:radPr>
                          <m:deg/>
                          <m:e>
                            <m:r>
                              <m:t xml:space="preserve">LC</m:t>
                            </m:r>
                          </m:e>
                        </m:rad>
                      </m:den>
                    </m:f>
                    <m:r>
                      <m:t xml:space="preserve">→</m:t>
                    </m:r>
                    <m:r>
                      <m:t xml:space="preserve">L</m:t>
                    </m:r>
                    <m:r>
                      <m:t xml:space="preserve">=</m:t>
                    </m:r>
                    <m:f>
                      <m:num>
                        <m:sSup>
                          <m:e>
                            <m:d>
                              <m:dPr>
                                <m:begChr m:val="("/>
                                <m:endChr m:val=")"/>
                              </m:dPr>
                              <m:e>
                                <m:f>
                                  <m:num>
                                    <m:r>
                                      <m:t xml:space="preserve">1</m:t>
                                    </m:r>
                                  </m:num>
                                  <m:den>
                                    <m:r>
                                      <m:t xml:space="preserve">2</m:t>
                                    </m:r>
                                    <m:r>
                                      <m:t xml:space="preserve">π</m:t>
                                    </m:r>
                                    <m:r>
                                      <m:t xml:space="preserve">f</m:t>
                                    </m:r>
                                  </m:den>
                                </m:f>
                              </m:e>
                            </m:d>
                          </m:e>
                          <m:sup>
                            <m:r>
                              <m:t xml:space="preserve">2</m:t>
                            </m:r>
                          </m:sup>
                        </m:sSup>
                      </m:num>
                      <m:den>
                        <m:r>
                          <m:t xml:space="preserve">C</m:t>
                        </m:r>
                      </m:den>
                    </m:f>
                    <m:r>
                      <m:t xml:space="preserve">≈</m:t>
                    </m:r>
                    <m:r>
                      <m:t xml:space="preserve">45</m:t>
                    </m:r>
                    <m:r>
                      <m:t xml:space="preserve">,64</m:t>
                    </m:r>
                    <m:r>
                      <m:t xml:space="preserve">μ</m:t>
                    </m:r>
                    <m:r>
                      <m:t xml:space="preserve">H</m:t>
                    </m:r>
                  </m:oMath>
                </a14:m>
              </a:p>
            </p:txBody>
          </p:sp>
        </mc:Choice>
        <mc:Fallback/>
      </mc:AlternateContent>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Cálculos do circuito</a:t>
            </a:r>
            <a:endParaRPr b="0" lang="pt-BR" sz="4400" spc="-1" strike="noStrike">
              <a:latin typeface="Arial"/>
            </a:endParaRPr>
          </a:p>
        </p:txBody>
      </p:sp>
      <p:sp>
        <p:nvSpPr>
          <p:cNvPr id="114" name="TextShape 2"/>
          <p:cNvSpPr txBox="1"/>
          <p:nvPr/>
        </p:nvSpPr>
        <p:spPr>
          <a:xfrm>
            <a:off x="504000" y="1080000"/>
            <a:ext cx="9432000" cy="2673360"/>
          </a:xfrm>
          <a:prstGeom prst="rect">
            <a:avLst/>
          </a:prstGeom>
          <a:noFill/>
          <a:ln>
            <a:noFill/>
          </a:ln>
        </p:spPr>
        <p:txBody>
          <a:bodyPr lIns="90000" rIns="90000" tIns="45000" bIns="45000">
            <a:spAutoFit/>
          </a:bodyPr>
          <a:p>
            <a:r>
              <a:rPr b="1" lang="pt-BR" sz="2600" spc="-1" strike="noStrike">
                <a:latin typeface="Arial"/>
                <a:ea typeface="Noto Sans CJK SC Regular"/>
              </a:rPr>
              <a:t>Determinando as características do circuito tanque</a:t>
            </a:r>
            <a:endParaRPr b="0" lang="pt-BR" sz="2600" spc="-1" strike="noStrike">
              <a:latin typeface="Arial"/>
            </a:endParaRPr>
          </a:p>
          <a:p>
            <a:endParaRPr b="0" lang="pt-BR" sz="2600" spc="-1" strike="noStrike">
              <a:latin typeface="Arial"/>
            </a:endParaRPr>
          </a:p>
          <a:p>
            <a:r>
              <a:rPr b="0" lang="pt-BR" sz="2600" spc="-1" strike="noStrike">
                <a:latin typeface="Arial"/>
                <a:ea typeface="Noto Sans CJK SC Regular"/>
              </a:rPr>
              <a:t>E com o valor da correta indutância e tensão sobre o laço podemo determinar a corrente, valor que vai ser crucial para a determinação dos valores de campo magnético do circuito.</a:t>
            </a:r>
            <a:endParaRPr b="0" lang="pt-BR" sz="2600" spc="-1" strike="noStrike">
              <a:latin typeface="Arial"/>
            </a:endParaRPr>
          </a:p>
          <a:p>
            <a:r>
              <a:rPr b="0" lang="pt-BR" sz="2600" spc="-1" strike="noStrike">
                <a:latin typeface="Arial"/>
                <a:ea typeface="Noto Sans CJK SC Regular"/>
              </a:rPr>
              <a:t>As formulas usadas para tensão e corrente no indutor são.</a:t>
            </a:r>
            <a:endParaRPr b="0" lang="pt-BR" sz="2600" spc="-1" strike="noStrike">
              <a:latin typeface="Arial"/>
            </a:endParaRPr>
          </a:p>
          <a:p>
            <a:endParaRPr b="0" lang="pt-BR" sz="2600" spc="-1" strike="noStrike">
              <a:latin typeface="Arial"/>
            </a:endParaRPr>
          </a:p>
        </p:txBody>
      </p:sp>
      <mc:AlternateContent>
        <mc:Choice xmlns:a14="http://schemas.microsoft.com/office/drawing/2010/main" Requires="a14">
          <p:sp>
            <p:nvSpPr>
              <p:cNvPr id="115" name="Formula 3"/>
              <p:cNvSpPr txBox="1"/>
              <p:nvPr/>
            </p:nvSpPr>
            <p:spPr>
              <a:xfrm>
                <a:off x="1584000" y="3672000"/>
                <a:ext cx="2226960" cy="1307880"/>
              </a:xfrm>
              <a:prstGeom prst="rect">
                <a:avLst/>
              </a:prstGeom>
            </p:spPr>
            <p:txBody>
              <a:bodyPr/>
              <a:p>
                <a14:m>
                  <m:oMath xmlns:m="http://schemas.openxmlformats.org/officeDocument/2006/math">
                    <m:sSub>
                      <m:e>
                        <m:r>
                          <m:t xml:space="preserve">V</m:t>
                        </m:r>
                      </m:e>
                      <m:sub>
                        <m:d>
                          <m:dPr>
                            <m:begChr m:val="("/>
                            <m:endChr m:val=")"/>
                          </m:dPr>
                          <m:e>
                            <m:r>
                              <m:t xml:space="preserve">t</m:t>
                            </m:r>
                          </m:e>
                        </m:d>
                      </m:sub>
                    </m:sSub>
                    <m:r>
                      <m:t xml:space="preserve">=</m:t>
                    </m:r>
                    <m:r>
                      <m:t xml:space="preserve">L</m:t>
                    </m:r>
                    <m:f>
                      <m:num>
                        <m:sSub>
                          <m:e>
                            <m:r>
                              <m:t xml:space="preserve">dI</m:t>
                            </m:r>
                          </m:e>
                          <m:sub>
                            <m:d>
                              <m:dPr>
                                <m:begChr m:val="("/>
                                <m:endChr m:val=")"/>
                              </m:dPr>
                              <m:e>
                                <m:r>
                                  <m:t xml:space="preserve">t</m:t>
                                </m:r>
                              </m:e>
                            </m:d>
                          </m:sub>
                        </m:sSub>
                      </m:num>
                      <m:den>
                        <m:r>
                          <m:t xml:space="preserve">dt</m:t>
                        </m:r>
                      </m:den>
                    </m:f>
                  </m:oMath>
                </a14:m>
              </a:p>
            </p:txBody>
          </p:sp>
        </mc:Choice>
        <mc:Fallback/>
      </mc:AlternateContent>
      <mc:AlternateContent>
        <mc:Choice xmlns:a14="http://schemas.microsoft.com/office/drawing/2010/main" Requires="a14">
          <p:sp>
            <p:nvSpPr>
              <p:cNvPr id="116" name="Formula 4"/>
              <p:cNvSpPr txBox="1"/>
              <p:nvPr/>
            </p:nvSpPr>
            <p:spPr>
              <a:xfrm>
                <a:off x="6185160" y="3753360"/>
                <a:ext cx="2670840" cy="1190160"/>
              </a:xfrm>
              <a:prstGeom prst="rect">
                <a:avLst/>
              </a:prstGeom>
            </p:spPr>
            <p:txBody>
              <a:bodyPr/>
              <a:p>
                <a14:m>
                  <m:oMath xmlns:m="http://schemas.openxmlformats.org/officeDocument/2006/math">
                    <m:sSub>
                      <m:e>
                        <m:r>
                          <m:t xml:space="preserve">I</m:t>
                        </m:r>
                      </m:e>
                      <m:sub>
                        <m:d>
                          <m:dPr>
                            <m:begChr m:val="("/>
                            <m:endChr m:val=")"/>
                          </m:dPr>
                          <m:e>
                            <m:r>
                              <m:t xml:space="preserve">t</m:t>
                            </m:r>
                          </m:e>
                        </m:d>
                      </m:sub>
                    </m:sSub>
                    <m:r>
                      <m:t xml:space="preserve">=</m:t>
                    </m:r>
                    <m:f>
                      <m:num>
                        <m:r>
                          <m:t xml:space="preserve">1</m:t>
                        </m:r>
                      </m:num>
                      <m:den>
                        <m:r>
                          <m:t xml:space="preserve">L</m:t>
                        </m:r>
                      </m:den>
                    </m:f>
                    <m:nary>
                      <m:naryPr>
                        <m:chr m:val="∫"/>
                        <m:subHide m:val="1"/>
                        <m:supHide m:val="1"/>
                      </m:naryPr>
                      <m:sub/>
                      <m:sup/>
                      <m:e>
                        <m:r>
                          <m:t xml:space="preserve">V</m:t>
                        </m:r>
                      </m:e>
                    </m:nary>
                    <m:r>
                      <m:t xml:space="preserve">dt</m:t>
                    </m:r>
                  </m:oMath>
                </a14:m>
              </a:p>
            </p:txBody>
          </p:sp>
        </mc:Choice>
        <mc:Fallback/>
      </mc:AlternateContent>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sp>
        <p:nvSpPr>
          <p:cNvPr id="118" name="TextShape 2"/>
          <p:cNvSpPr txBox="1"/>
          <p:nvPr/>
        </p:nvSpPr>
        <p:spPr>
          <a:xfrm>
            <a:off x="576000" y="1324800"/>
            <a:ext cx="9432000" cy="3673800"/>
          </a:xfrm>
          <a:prstGeom prst="rect">
            <a:avLst/>
          </a:prstGeom>
          <a:noFill/>
          <a:ln>
            <a:noFill/>
          </a:ln>
        </p:spPr>
        <p:txBody>
          <a:bodyPr lIns="90000" rIns="90000" tIns="45000" bIns="45000">
            <a:spAutoFit/>
          </a:bodyPr>
          <a:p>
            <a:r>
              <a:rPr b="0" lang="pt-BR" sz="3600" spc="-1" strike="noStrike">
                <a:solidFill>
                  <a:srgbClr val="000000"/>
                </a:solidFill>
                <a:latin typeface="Arial"/>
                <a:ea typeface="Arial"/>
              </a:rPr>
              <a:t>Os resultados consistem em apresentar o funcionamento do projeto o resultado no sistema de monitoria, uma serie de gráficos gerados a partir das equações deduzidas anteriormente que demostram os resultados práticos, um gráfico pratico que demostra o funcionamento elétrico</a:t>
            </a:r>
            <a:endParaRPr b="0" lang="pt-BR" sz="3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sp>
        <p:nvSpPr>
          <p:cNvPr id="120" name="TextShape 2"/>
          <p:cNvSpPr txBox="1"/>
          <p:nvPr/>
        </p:nvSpPr>
        <p:spPr>
          <a:xfrm>
            <a:off x="576000" y="1080000"/>
            <a:ext cx="9432000" cy="546120"/>
          </a:xfrm>
          <a:prstGeom prst="rect">
            <a:avLst/>
          </a:prstGeom>
          <a:noFill/>
          <a:ln>
            <a:noFill/>
          </a:ln>
        </p:spPr>
        <p:txBody>
          <a:bodyPr lIns="90000" rIns="90000" tIns="45000" bIns="45000">
            <a:spAutoFit/>
          </a:bodyPr>
          <a:p>
            <a:r>
              <a:rPr b="0" lang="pt-BR" sz="3200" spc="-1" strike="noStrike">
                <a:solidFill>
                  <a:srgbClr val="000000"/>
                </a:solidFill>
                <a:latin typeface="Arial"/>
                <a:ea typeface="Arial"/>
              </a:rPr>
              <a:t>Resultados velocidades:</a:t>
            </a:r>
            <a:endParaRPr b="0" lang="pt-BR" sz="3200" spc="-1" strike="noStrike">
              <a:latin typeface="Arial"/>
            </a:endParaRPr>
          </a:p>
        </p:txBody>
      </p:sp>
      <p:sp>
        <p:nvSpPr>
          <p:cNvPr id="121" name="TextShape 3"/>
          <p:cNvSpPr txBox="1"/>
          <p:nvPr/>
        </p:nvSpPr>
        <p:spPr>
          <a:xfrm>
            <a:off x="2448000" y="1645920"/>
            <a:ext cx="5328000" cy="3186360"/>
          </a:xfrm>
          <a:prstGeom prst="rect">
            <a:avLst/>
          </a:prstGeom>
          <a:noFill/>
          <a:ln>
            <a:noFill/>
          </a:ln>
        </p:spPr>
        <p:txBody>
          <a:bodyPr lIns="90000" rIns="90000" tIns="45000" bIns="45000">
            <a:spAutoFit/>
          </a:bodyPr>
          <a:p>
            <a:r>
              <a:rPr b="1" lang="pt-BR" sz="2000" spc="-1" strike="noStrike">
                <a:solidFill>
                  <a:srgbClr val="000000"/>
                </a:solidFill>
                <a:latin typeface="Arial"/>
                <a:ea typeface="Arial"/>
              </a:rPr>
              <a:t>VM = 5.13</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r>
              <a:rPr b="1" lang="pt-BR" sz="2000" spc="-1" strike="noStrike">
                <a:solidFill>
                  <a:srgbClr val="000000"/>
                </a:solidFill>
                <a:latin typeface="Arial"/>
                <a:ea typeface="Arial"/>
              </a:rPr>
              <a:t>VM = 5.32</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r>
              <a:rPr b="1" lang="pt-BR" sz="2000" spc="-1" strike="noStrike">
                <a:solidFill>
                  <a:srgbClr val="000000"/>
                </a:solidFill>
                <a:latin typeface="Arial"/>
                <a:ea typeface="Arial"/>
              </a:rPr>
              <a:t>VM = 6.38</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r>
              <a:rPr b="1" lang="pt-BR" sz="2000" spc="-1" strike="noStrike">
                <a:solidFill>
                  <a:srgbClr val="000000"/>
                </a:solidFill>
                <a:latin typeface="Arial"/>
                <a:ea typeface="Arial"/>
              </a:rPr>
              <a:t>VM = 7.08</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r>
              <a:rPr b="1" lang="pt-BR" sz="2000" spc="-1" strike="noStrike">
                <a:solidFill>
                  <a:srgbClr val="000000"/>
                </a:solidFill>
                <a:latin typeface="Arial"/>
                <a:ea typeface="Arial"/>
              </a:rPr>
              <a:t>VM = 8.07</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1</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r>
              <a:rPr b="1" lang="pt-BR" sz="2000" spc="-1" strike="noStrike">
                <a:solidFill>
                  <a:srgbClr val="000000"/>
                </a:solidFill>
                <a:latin typeface="Arial"/>
                <a:ea typeface="Arial"/>
              </a:rPr>
              <a:t>VM = 9.35</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2</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r>
              <a:rPr b="1" lang="pt-BR" sz="2000" spc="-1" strike="noStrike">
                <a:solidFill>
                  <a:srgbClr val="000000"/>
                </a:solidFill>
                <a:latin typeface="Arial"/>
                <a:ea typeface="Arial"/>
              </a:rPr>
              <a:t>VM = 19.96</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13</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r>
              <a:rPr b="1" lang="pt-BR" sz="2000" spc="-1" strike="noStrike">
                <a:solidFill>
                  <a:srgbClr val="000000"/>
                </a:solidFill>
                <a:latin typeface="Arial"/>
                <a:ea typeface="Arial"/>
              </a:rPr>
              <a:t>VM = 108000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100440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r>
              <a:rPr b="1" lang="pt-BR" sz="2000" spc="-1" strike="noStrike">
                <a:solidFill>
                  <a:srgbClr val="000000"/>
                </a:solidFill>
                <a:latin typeface="Arial"/>
                <a:ea typeface="Arial"/>
              </a:rPr>
              <a:t>VM = 216000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200880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r>
              <a:rPr b="1" lang="pt-BR" sz="2000" spc="-1" strike="noStrike">
                <a:solidFill>
                  <a:srgbClr val="000000"/>
                </a:solidFill>
                <a:latin typeface="Arial"/>
                <a:ea typeface="Arial"/>
              </a:rPr>
              <a:t>VM = 270000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VC = 251100</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km/h</a:t>
            </a:r>
            <a:endParaRPr b="0" lang="pt-BR" sz="2000" spc="-1" strike="noStrike">
              <a:latin typeface="Arial"/>
            </a:endParaRPr>
          </a:p>
          <a:p>
            <a:endParaRPr b="0" lang="pt-BR" sz="2000" spc="-1" strike="noStrike">
              <a:latin typeface="Arial"/>
            </a:endParaRPr>
          </a:p>
        </p:txBody>
      </p:sp>
      <p:sp>
        <p:nvSpPr>
          <p:cNvPr id="122" name="TextShape 4"/>
          <p:cNvSpPr txBox="1"/>
          <p:nvPr/>
        </p:nvSpPr>
        <p:spPr>
          <a:xfrm>
            <a:off x="504000" y="4713120"/>
            <a:ext cx="9432000" cy="828360"/>
          </a:xfrm>
          <a:prstGeom prst="rect">
            <a:avLst/>
          </a:prstGeom>
          <a:noFill/>
          <a:ln>
            <a:noFill/>
          </a:ln>
        </p:spPr>
        <p:txBody>
          <a:bodyPr lIns="90000" rIns="90000" tIns="45000" bIns="45000">
            <a:spAutoFit/>
          </a:bodyPr>
          <a:p>
            <a:pPr algn="just"/>
            <a:r>
              <a:rPr b="0" lang="pt-BR" sz="2600" spc="-1" strike="noStrike">
                <a:solidFill>
                  <a:srgbClr val="000000"/>
                </a:solidFill>
                <a:latin typeface="Arial"/>
                <a:ea typeface="Arial"/>
              </a:rPr>
              <a:t>VM é a velocidade medida e VC a velocidade considerada pelo radar móvel exatamente como definido no CBT</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sp>
        <p:nvSpPr>
          <p:cNvPr id="124" name="TextShape 2"/>
          <p:cNvSpPr txBox="1"/>
          <p:nvPr/>
        </p:nvSpPr>
        <p:spPr>
          <a:xfrm>
            <a:off x="504360" y="1080000"/>
            <a:ext cx="9432000" cy="4626360"/>
          </a:xfrm>
          <a:prstGeom prst="rect">
            <a:avLst/>
          </a:prstGeom>
          <a:noFill/>
          <a:ln>
            <a:noFill/>
          </a:ln>
        </p:spPr>
        <p:txBody>
          <a:bodyPr lIns="90000" rIns="90000" tIns="45000" bIns="45000">
            <a:spAutoFit/>
          </a:bodyPr>
          <a:p>
            <a:pPr algn="just"/>
            <a:r>
              <a:rPr b="0" lang="pt-BR" sz="4000" spc="-1" strike="noStrike">
                <a:solidFill>
                  <a:srgbClr val="000000"/>
                </a:solidFill>
                <a:latin typeface="Arial"/>
                <a:ea typeface="Arial"/>
              </a:rPr>
              <a:t>O resultado a velocidade do veículo, é em relação ao que é definido no CBT (código brasileiro de trânsito) para radares fixos, que tem uma regra simples até 100 km/h, a tolerância é de 7km/h. Se a velocidade do veículo estiver acima de 100 km/h, o “desconto” do radar móvel é de 7%.</a:t>
            </a:r>
            <a:endParaRPr b="0" lang="pt-BR" sz="4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04000" y="7416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26" name="TextShape 2"/>
          <p:cNvSpPr txBox="1"/>
          <p:nvPr/>
        </p:nvSpPr>
        <p:spPr>
          <a:xfrm>
            <a:off x="504000" y="1440000"/>
            <a:ext cx="9432000" cy="2313360"/>
          </a:xfrm>
          <a:prstGeom prst="rect">
            <a:avLst/>
          </a:prstGeom>
          <a:noFill/>
          <a:ln>
            <a:noFill/>
          </a:ln>
        </p:spPr>
        <p:txBody>
          <a:bodyPr lIns="90000" rIns="90000" tIns="45000" bIns="45000">
            <a:spAutoFit/>
          </a:bodyPr>
          <a:p>
            <a:pPr algn="just">
              <a:lnSpc>
                <a:spcPct val="100000"/>
              </a:lnSpc>
            </a:pPr>
            <a:r>
              <a:rPr b="0" lang="pt-BR" sz="2600" spc="-1" strike="noStrike">
                <a:latin typeface="Arial"/>
                <a:ea typeface="Noto Sans CJK SC Regular"/>
              </a:rPr>
              <a:t>Das equações de Maxwell a que explica e demostra o funcionamento de um laço indutivo é a </a:t>
            </a:r>
            <a:r>
              <a:rPr b="1" lang="pt-BR" sz="2600" spc="-1" strike="noStrike">
                <a:solidFill>
                  <a:srgbClr val="000000"/>
                </a:solidFill>
                <a:latin typeface="Arial"/>
                <a:ea typeface="Arial"/>
              </a:rPr>
              <a:t>lei de Faraday-Lenz</a:t>
            </a:r>
            <a:r>
              <a:rPr b="0" lang="pt-BR" sz="2600" spc="-1" strike="noStrike">
                <a:latin typeface="Arial"/>
                <a:ea typeface="Noto Sans CJK SC Regular"/>
              </a:rPr>
              <a:t> que define que ao variarmos um fluxo magnético através de uma superfície induzira nesta uma força eletromotriz que pode ser expressa como:</a:t>
            </a:r>
            <a:endParaRPr b="0" lang="pt-BR" sz="2600" spc="-1" strike="noStrike">
              <a:latin typeface="Arial"/>
            </a:endParaRPr>
          </a:p>
        </p:txBody>
      </p:sp>
      <mc:AlternateContent>
        <mc:Choice xmlns:a14="http://schemas.microsoft.com/office/drawing/2010/main" Requires="a14">
          <p:sp>
            <p:nvSpPr>
              <p:cNvPr id="127" name="Formula 3"/>
              <p:cNvSpPr txBox="1"/>
              <p:nvPr/>
            </p:nvSpPr>
            <p:spPr>
              <a:xfrm>
                <a:off x="3101400" y="3489840"/>
                <a:ext cx="2874600" cy="1190160"/>
              </a:xfrm>
              <a:prstGeom prst="rect">
                <a:avLst/>
              </a:prstGeom>
            </p:spPr>
            <p:txBody>
              <a:bodyPr/>
              <a:p>
                <a14:m>
                  <m:oMath xmlns:m="http://schemas.openxmlformats.org/officeDocument/2006/math">
                    <m:sSub>
                      <m:e>
                        <m:r>
                          <m:t xml:space="preserve">V</m:t>
                        </m:r>
                      </m:e>
                      <m:sub>
                        <m:r>
                          <m:t xml:space="preserve">fem</m:t>
                        </m:r>
                      </m:sub>
                    </m:sSub>
                    <m:r>
                      <m:t xml:space="preserve">=</m:t>
                    </m:r>
                    <m:r>
                      <m:t xml:space="preserve">−</m:t>
                    </m:r>
                    <m:r>
                      <m:t xml:space="preserve">N</m:t>
                    </m:r>
                    <m:f>
                      <m:num>
                        <m:r>
                          <m:t xml:space="preserve">d</m:t>
                        </m:r>
                        <m:r>
                          <m:t xml:space="preserve">ψ</m:t>
                        </m:r>
                      </m:num>
                      <m:den>
                        <m:r>
                          <m:t xml:space="preserve">d</m:t>
                        </m:r>
                        <m:r>
                          <m:t xml:space="preserve">t</m:t>
                        </m:r>
                      </m:den>
                    </m:f>
                  </m:oMath>
                </a14:m>
              </a:p>
            </p:txBody>
          </p:sp>
        </mc:Choice>
        <mc:Fallback/>
      </mc:AlternateContent>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INTRODUÇÃO</a:t>
            </a:r>
            <a:endParaRPr b="0" lang="pt-BR" sz="4400" spc="-1" strike="noStrike">
              <a:latin typeface="Arial"/>
            </a:endParaRPr>
          </a:p>
        </p:txBody>
      </p:sp>
      <p:sp>
        <p:nvSpPr>
          <p:cNvPr id="46" name="TextShape 2"/>
          <p:cNvSpPr txBox="1"/>
          <p:nvPr/>
        </p:nvSpPr>
        <p:spPr>
          <a:xfrm>
            <a:off x="288000" y="1326600"/>
            <a:ext cx="9287640" cy="3929400"/>
          </a:xfrm>
          <a:prstGeom prst="rect">
            <a:avLst/>
          </a:prstGeom>
          <a:noFill/>
          <a:ln>
            <a:noFill/>
          </a:ln>
        </p:spPr>
        <p:txBody>
          <a:bodyPr lIns="0" rIns="0" tIns="0" bIns="0">
            <a:normAutofit fontScale="93000"/>
          </a:bodyPr>
          <a:p>
            <a:pPr marL="432000" indent="-324000">
              <a:spcBef>
                <a:spcPts val="1417"/>
              </a:spcBef>
              <a:buClr>
                <a:srgbClr val="000000"/>
              </a:buClr>
              <a:buSzPct val="45000"/>
              <a:buFont typeface="Wingdings" charset="2"/>
              <a:buChar char=""/>
            </a:pPr>
            <a:r>
              <a:rPr b="0" lang="pt-BR" sz="3600" spc="-1" strike="noStrike">
                <a:latin typeface="Arial"/>
              </a:rPr>
              <a:t>A palavra </a:t>
            </a:r>
            <a:r>
              <a:rPr b="1" lang="pt-BR" sz="3600" spc="-1" strike="noStrike">
                <a:latin typeface="Arial"/>
              </a:rPr>
              <a:t>RADAR</a:t>
            </a:r>
            <a:r>
              <a:rPr b="0" lang="pt-BR" sz="3600" spc="-1" strike="noStrike">
                <a:latin typeface="Arial"/>
              </a:rPr>
              <a:t> é o acrônimo de “Radio Detection and Ranging“, que na tradução para o português significa: “Detecção e Telemetria pelo Rádio”. Trata-se de um dispositivo que, através da utilização de ondas eletromagnéticas, consegue localizar e precisar a posição e o deslocamento de objetos metálicos.</a:t>
            </a:r>
            <a:endParaRPr b="0" lang="pt-BR" sz="3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7416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29" name="TextShape 2"/>
          <p:cNvSpPr txBox="1"/>
          <p:nvPr/>
        </p:nvSpPr>
        <p:spPr>
          <a:xfrm>
            <a:off x="504000" y="2304000"/>
            <a:ext cx="9432000" cy="459360"/>
          </a:xfrm>
          <a:prstGeom prst="rect">
            <a:avLst/>
          </a:prstGeom>
          <a:noFill/>
          <a:ln>
            <a:noFill/>
          </a:ln>
        </p:spPr>
        <p:txBody>
          <a:bodyPr lIns="90000" rIns="90000" tIns="45000" bIns="45000">
            <a:spAutoFit/>
          </a:bodyPr>
          <a:p>
            <a:pPr algn="just">
              <a:lnSpc>
                <a:spcPct val="100000"/>
              </a:lnSpc>
            </a:pPr>
            <a:r>
              <a:rPr b="0" lang="pt-BR" sz="2600" spc="-1" strike="noStrike">
                <a:solidFill>
                  <a:srgbClr val="000000"/>
                </a:solidFill>
                <a:latin typeface="Arial"/>
                <a:ea typeface="Arial"/>
              </a:rPr>
              <a:t>Que em termos de E e B pode ser descrita como:</a:t>
            </a:r>
            <a:endParaRPr b="0" lang="pt-BR" sz="2600" spc="-1" strike="noStrike">
              <a:latin typeface="Arial"/>
            </a:endParaRPr>
          </a:p>
        </p:txBody>
      </p:sp>
      <mc:AlternateContent>
        <mc:Choice xmlns:a14="http://schemas.microsoft.com/office/drawing/2010/main" Requires="a14">
          <p:sp>
            <p:nvSpPr>
              <p:cNvPr id="130" name="Formula 3"/>
              <p:cNvSpPr txBox="1"/>
              <p:nvPr/>
            </p:nvSpPr>
            <p:spPr>
              <a:xfrm>
                <a:off x="3389400" y="1257840"/>
                <a:ext cx="2520360" cy="1040760"/>
              </a:xfrm>
              <a:prstGeom prst="rect">
                <a:avLst/>
              </a:prstGeom>
            </p:spPr>
            <p:txBody>
              <a:bodyPr/>
              <a:p>
                <a14:m>
                  <m:oMath xmlns:m="http://schemas.openxmlformats.org/officeDocument/2006/math">
                    <m:sSub>
                      <m:e>
                        <m:r>
                          <m:t xml:space="preserve">V</m:t>
                        </m:r>
                      </m:e>
                      <m:sub>
                        <m:r>
                          <m:t xml:space="preserve">fem</m:t>
                        </m:r>
                      </m:sub>
                    </m:sSub>
                    <m:r>
                      <m:t xml:space="preserve">=</m:t>
                    </m:r>
                    <m:r>
                      <m:t xml:space="preserve">−</m:t>
                    </m:r>
                    <m:r>
                      <m:t xml:space="preserve">N</m:t>
                    </m:r>
                    <m:f>
                      <m:num>
                        <m:r>
                          <m:t xml:space="preserve">d</m:t>
                        </m:r>
                        <m:r>
                          <m:t xml:space="preserve">ψ</m:t>
                        </m:r>
                      </m:num>
                      <m:den>
                        <m:r>
                          <m:t xml:space="preserve">d</m:t>
                        </m:r>
                        <m:r>
                          <m:t xml:space="preserve">t</m:t>
                        </m:r>
                      </m:den>
                    </m:f>
                  </m:oMath>
                </a14:m>
              </a:p>
            </p:txBody>
          </p:sp>
        </mc:Choice>
        <mc:Fallback/>
      </mc:AlternateContent>
      <mc:AlternateContent>
        <mc:Choice xmlns:a14="http://schemas.microsoft.com/office/drawing/2010/main" Requires="a14">
          <p:sp>
            <p:nvSpPr>
              <p:cNvPr id="131" name="Formula 4"/>
              <p:cNvSpPr txBox="1"/>
              <p:nvPr/>
            </p:nvSpPr>
            <p:spPr>
              <a:xfrm>
                <a:off x="1800000" y="2664000"/>
                <a:ext cx="5028840" cy="1125360"/>
              </a:xfrm>
              <a:prstGeom prst="rect">
                <a:avLst/>
              </a:prstGeom>
            </p:spPr>
            <p:txBody>
              <a:bodyPr/>
              <a:p>
                <a14:m>
                  <m:oMath xmlns:m="http://schemas.openxmlformats.org/officeDocument/2006/math">
                    <m:sSub>
                      <m:e>
                        <m:r>
                          <m:t xml:space="preserve">V</m:t>
                        </m:r>
                      </m:e>
                      <m:sub>
                        <m:r>
                          <m:t xml:space="preserve">fem</m:t>
                        </m:r>
                      </m:sub>
                    </m:sSub>
                    <m:r>
                      <m:t xml:space="preserve">=</m:t>
                    </m:r>
                    <m:nary>
                      <m:naryPr>
                        <m:chr m:val="∮"/>
                        <m:supHide m:val="1"/>
                      </m:naryPr>
                      <m:sub>
                        <m:r>
                          <m:t xml:space="preserve">L</m:t>
                        </m:r>
                      </m:sub>
                      <m:sup/>
                      <m:e>
                        <m:r>
                          <m:t xml:space="preserve">E</m:t>
                        </m:r>
                      </m:e>
                    </m:nary>
                    <m:r>
                      <m:t xml:space="preserve">⋅</m:t>
                    </m:r>
                    <m:r>
                      <m:t xml:space="preserve">dl</m:t>
                    </m:r>
                    <m:r>
                      <m:t xml:space="preserve">=</m:t>
                    </m:r>
                    <m:r>
                      <m:t xml:space="preserve">−</m:t>
                    </m:r>
                    <m:f>
                      <m:num>
                        <m:r>
                          <m:t xml:space="preserve">d</m:t>
                        </m:r>
                      </m:num>
                      <m:den>
                        <m:r>
                          <m:t xml:space="preserve">dt</m:t>
                        </m:r>
                      </m:den>
                    </m:f>
                    <m:nary>
                      <m:naryPr>
                        <m:chr m:val="∫"/>
                        <m:supHide m:val="1"/>
                      </m:naryPr>
                      <m:sub>
                        <m:r>
                          <m:t xml:space="preserve">s</m:t>
                        </m:r>
                      </m:sub>
                      <m:sup/>
                      <m:e>
                        <m:r>
                          <m:t xml:space="preserve">B</m:t>
                        </m:r>
                      </m:e>
                    </m:nary>
                    <m:r>
                      <m:t xml:space="preserve">⋅</m:t>
                    </m:r>
                    <m:r>
                      <m:t xml:space="preserve">dS</m:t>
                    </m:r>
                  </m:oMath>
                </a14:m>
              </a:p>
            </p:txBody>
          </p:sp>
        </mc:Choice>
        <mc:Fallback/>
      </mc:AlternateContent>
      <p:sp>
        <p:nvSpPr>
          <p:cNvPr id="132" name="TextShape 5"/>
          <p:cNvSpPr txBox="1"/>
          <p:nvPr/>
        </p:nvSpPr>
        <p:spPr>
          <a:xfrm>
            <a:off x="288000" y="3905640"/>
            <a:ext cx="9432000" cy="1197360"/>
          </a:xfrm>
          <a:prstGeom prst="rect">
            <a:avLst/>
          </a:prstGeom>
          <a:noFill/>
          <a:ln>
            <a:noFill/>
          </a:ln>
        </p:spPr>
        <p:txBody>
          <a:bodyPr lIns="90000" rIns="90000" tIns="45000" bIns="45000">
            <a:spAutoFit/>
          </a:bodyPr>
          <a:p>
            <a:pPr algn="just">
              <a:lnSpc>
                <a:spcPct val="100000"/>
              </a:lnSpc>
            </a:pPr>
            <a:r>
              <a:rPr b="0" lang="pt-BR" sz="2600" spc="-1" strike="noStrike">
                <a:solidFill>
                  <a:srgbClr val="000000"/>
                </a:solidFill>
                <a:latin typeface="Arial"/>
                <a:ea typeface="Arial"/>
              </a:rPr>
              <a:t>Esta última equação tem a forma integral no tempo da Lei de Faraday com base neste que será feita a validação de funcionamento do circuito.</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04000" y="7416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34" name="TextShape 2"/>
          <p:cNvSpPr txBox="1"/>
          <p:nvPr/>
        </p:nvSpPr>
        <p:spPr>
          <a:xfrm>
            <a:off x="576000" y="1324440"/>
            <a:ext cx="9432000" cy="2129400"/>
          </a:xfrm>
          <a:prstGeom prst="rect">
            <a:avLst/>
          </a:prstGeom>
          <a:noFill/>
          <a:ln>
            <a:noFill/>
          </a:ln>
        </p:spPr>
        <p:txBody>
          <a:bodyPr lIns="90000" rIns="90000" tIns="45000" bIns="45000">
            <a:spAutoFit/>
          </a:bodyPr>
          <a:p>
            <a:pPr algn="just">
              <a:lnSpc>
                <a:spcPct val="100000"/>
              </a:lnSpc>
            </a:pPr>
            <a:r>
              <a:rPr b="0" lang="pt-BR" sz="2400" spc="-1" strike="noStrike">
                <a:solidFill>
                  <a:srgbClr val="000000"/>
                </a:solidFill>
                <a:latin typeface="Arial"/>
                <a:ea typeface="Arial"/>
              </a:rPr>
              <a:t>Para chegarmos na equação da </a:t>
            </a:r>
            <a:r>
              <a:rPr b="1" lang="pt-BR" sz="2400" spc="-1" strike="noStrike">
                <a:solidFill>
                  <a:srgbClr val="000000"/>
                </a:solidFill>
                <a:latin typeface="Arial"/>
                <a:ea typeface="Arial"/>
              </a:rPr>
              <a:t>Lei de Faraday-Lenz</a:t>
            </a:r>
            <a:r>
              <a:rPr b="0" lang="pt-BR" sz="2400" spc="-1" strike="noStrike">
                <a:solidFill>
                  <a:srgbClr val="000000"/>
                </a:solidFill>
                <a:latin typeface="Arial"/>
                <a:ea typeface="Arial"/>
              </a:rPr>
              <a:t> primeiro teremos de determinar o campo magnético </a:t>
            </a:r>
            <a:r>
              <a:rPr b="1" lang="pt-BR" sz="2400" spc="-1" strike="noStrike">
                <a:solidFill>
                  <a:srgbClr val="000000"/>
                </a:solidFill>
                <a:latin typeface="Arial"/>
                <a:ea typeface="Arial"/>
              </a:rPr>
              <a:t>H</a:t>
            </a:r>
            <a:r>
              <a:rPr b="0" lang="pt-BR" sz="2400" spc="-1" strike="noStrike">
                <a:solidFill>
                  <a:srgbClr val="000000"/>
                </a:solidFill>
                <a:latin typeface="Arial"/>
                <a:ea typeface="Arial"/>
              </a:rPr>
              <a:t> para o laço indutivo, para isso utilizaremos a </a:t>
            </a:r>
            <a:r>
              <a:rPr b="1" lang="pt-BR" sz="2400" spc="-1" strike="noStrike">
                <a:solidFill>
                  <a:srgbClr val="000000"/>
                </a:solidFill>
                <a:latin typeface="Arial"/>
                <a:ea typeface="Arial"/>
              </a:rPr>
              <a:t>lei de Biot-Savart</a:t>
            </a:r>
            <a:r>
              <a:rPr b="0" lang="pt-BR" sz="2400" spc="-1" strike="noStrike">
                <a:solidFill>
                  <a:srgbClr val="000000"/>
                </a:solidFill>
                <a:latin typeface="Arial"/>
                <a:ea typeface="Arial"/>
              </a:rPr>
              <a:t> que define que ao passarmos uma corrente elétrica através de um condutor estaremos gerando um campo magnético ao seu redor*. Regra da mão direita</a:t>
            </a:r>
            <a:endParaRPr b="0" lang="pt-BR" sz="2400" spc="-1" strike="noStrike">
              <a:latin typeface="Arial"/>
            </a:endParaRPr>
          </a:p>
        </p:txBody>
      </p:sp>
      <p:pic>
        <p:nvPicPr>
          <p:cNvPr id="135" name="" descr=""/>
          <p:cNvPicPr/>
          <p:nvPr/>
        </p:nvPicPr>
        <p:blipFill>
          <a:blip r:embed="rId1"/>
          <a:stretch/>
        </p:blipFill>
        <p:spPr>
          <a:xfrm>
            <a:off x="3687840" y="3396960"/>
            <a:ext cx="2288160" cy="22806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37" name="TextShape 2"/>
          <p:cNvSpPr txBox="1"/>
          <p:nvPr/>
        </p:nvSpPr>
        <p:spPr>
          <a:xfrm>
            <a:off x="576000" y="1324800"/>
            <a:ext cx="9432000" cy="770040"/>
          </a:xfrm>
          <a:prstGeom prst="rect">
            <a:avLst/>
          </a:prstGeom>
          <a:noFill/>
          <a:ln>
            <a:noFill/>
          </a:ln>
        </p:spPr>
        <p:txBody>
          <a:bodyPr lIns="90000" rIns="90000" tIns="45000" bIns="45000">
            <a:spAutoFit/>
          </a:bodyPr>
          <a:p>
            <a:r>
              <a:rPr b="0" lang="pt-BR" sz="2400" spc="-1" strike="noStrike">
                <a:solidFill>
                  <a:srgbClr val="000000"/>
                </a:solidFill>
                <a:latin typeface="Arial"/>
                <a:ea typeface="Arial"/>
              </a:rPr>
              <a:t>A</a:t>
            </a:r>
            <a:r>
              <a:rPr b="1" lang="pt-BR" sz="2400" spc="-1" strike="noStrike">
                <a:solidFill>
                  <a:srgbClr val="000000"/>
                </a:solidFill>
                <a:latin typeface="Arial"/>
                <a:ea typeface="Arial"/>
              </a:rPr>
              <a:t> lei de Biot-Savart</a:t>
            </a:r>
            <a:r>
              <a:rPr b="0" lang="pt-BR" sz="2400" spc="-1" strike="noStrike">
                <a:solidFill>
                  <a:srgbClr val="000000"/>
                </a:solidFill>
                <a:latin typeface="Arial"/>
                <a:ea typeface="Arial"/>
              </a:rPr>
              <a:t> para um anel da figura pode ser definida como:</a:t>
            </a:r>
            <a:endParaRPr b="0" lang="pt-BR" sz="2400" spc="-1" strike="noStrike">
              <a:latin typeface="Arial"/>
            </a:endParaRPr>
          </a:p>
        </p:txBody>
      </p:sp>
      <p:pic>
        <p:nvPicPr>
          <p:cNvPr id="138" name="" descr=""/>
          <p:cNvPicPr/>
          <p:nvPr/>
        </p:nvPicPr>
        <p:blipFill>
          <a:blip r:embed="rId1"/>
          <a:stretch/>
        </p:blipFill>
        <p:spPr>
          <a:xfrm>
            <a:off x="5633640" y="2063880"/>
            <a:ext cx="2142360" cy="2904120"/>
          </a:xfrm>
          <a:prstGeom prst="rect">
            <a:avLst/>
          </a:prstGeom>
          <a:ln>
            <a:noFill/>
          </a:ln>
        </p:spPr>
      </p:pic>
      <mc:AlternateContent>
        <mc:Choice xmlns:a14="http://schemas.microsoft.com/office/drawing/2010/main" Requires="a14">
          <p:sp>
            <p:nvSpPr>
              <p:cNvPr id="139" name="Formula 3"/>
              <p:cNvSpPr txBox="1"/>
              <p:nvPr/>
            </p:nvSpPr>
            <p:spPr>
              <a:xfrm>
                <a:off x="1152000" y="2329200"/>
                <a:ext cx="3147120" cy="1342800"/>
              </a:xfrm>
              <a:prstGeom prst="rect">
                <a:avLst/>
              </a:prstGeom>
            </p:spPr>
            <p:txBody>
              <a:bodyPr/>
              <a:p>
                <a14:m>
                  <m:oMath xmlns:m="http://schemas.openxmlformats.org/officeDocument/2006/math">
                    <m:r>
                      <m:t xml:space="preserve">dH</m:t>
                    </m:r>
                    <m:r>
                      <m:t xml:space="preserve">=</m:t>
                    </m:r>
                    <m:f>
                      <m:num>
                        <m:r>
                          <m:t xml:space="preserve">kI</m:t>
                        </m:r>
                        <m:r>
                          <m:rPr>
                            <m:lit/>
                            <m:nor/>
                          </m:rPr>
                          <m:t xml:space="preserve"> </m:t>
                        </m:r>
                        <m:r>
                          <m:t xml:space="preserve">dl</m:t>
                        </m:r>
                        <m:r>
                          <m:t xml:space="preserve">x</m:t>
                        </m:r>
                        <m:acc>
                          <m:accPr>
                            <m:chr m:val="⃗"/>
                          </m:accPr>
                          <m:e>
                            <m:sSub>
                              <m:e>
                                <m:r>
                                  <m:t xml:space="preserve">a</m:t>
                                </m:r>
                              </m:e>
                              <m:sub>
                                <m:r>
                                  <m:t xml:space="preserve">R</m:t>
                                </m:r>
                              </m:sub>
                            </m:sSub>
                          </m:e>
                        </m:acc>
                      </m:num>
                      <m:den>
                        <m:sSup>
                          <m:e>
                            <m:r>
                              <m:t xml:space="preserve">R</m:t>
                            </m:r>
                          </m:e>
                          <m:sup>
                            <m:r>
                              <m:t xml:space="preserve">2</m:t>
                            </m:r>
                          </m:sup>
                        </m:sSup>
                      </m:den>
                    </m:f>
                  </m:oMath>
                </a14:m>
              </a:p>
            </p:txBody>
          </p:sp>
        </mc:Choice>
        <mc:Fallback/>
      </mc:AlternateContent>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41" name="TextShape 2"/>
          <p:cNvSpPr txBox="1"/>
          <p:nvPr/>
        </p:nvSpPr>
        <p:spPr>
          <a:xfrm>
            <a:off x="576000" y="1324800"/>
            <a:ext cx="9432000" cy="475200"/>
          </a:xfrm>
          <a:prstGeom prst="rect">
            <a:avLst/>
          </a:prstGeom>
          <a:noFill/>
          <a:ln>
            <a:noFill/>
          </a:ln>
        </p:spPr>
        <p:txBody>
          <a:bodyPr lIns="90000" rIns="90000" tIns="45000" bIns="45000">
            <a:spAutoFit/>
          </a:bodyPr>
          <a:p>
            <a:r>
              <a:rPr b="1" lang="pt-BR" sz="2400" spc="-1" strike="noStrike">
                <a:solidFill>
                  <a:srgbClr val="000000"/>
                </a:solidFill>
                <a:latin typeface="Arial"/>
                <a:ea typeface="Arial"/>
              </a:rPr>
              <a:t>Assim deduzindo a equação:</a:t>
            </a:r>
            <a:endParaRPr b="0" lang="pt-BR" sz="2400" spc="-1" strike="noStrike">
              <a:latin typeface="Arial"/>
            </a:endParaRPr>
          </a:p>
        </p:txBody>
      </p:sp>
      <mc:AlternateContent>
        <mc:Choice xmlns:a14="http://schemas.microsoft.com/office/drawing/2010/main" Requires="a14">
          <p:sp>
            <p:nvSpPr>
              <p:cNvPr id="142" name="Formula 3"/>
              <p:cNvSpPr txBox="1"/>
              <p:nvPr/>
            </p:nvSpPr>
            <p:spPr>
              <a:xfrm>
                <a:off x="6048000" y="1584000"/>
                <a:ext cx="1082520" cy="338400"/>
              </a:xfrm>
              <a:prstGeom prst="rect">
                <a:avLst/>
              </a:prstGeom>
            </p:spPr>
            <p:txBody>
              <a:bodyPr/>
              <a:p>
                <a14:m>
                  <m:oMath xmlns:m="http://schemas.openxmlformats.org/officeDocument/2006/math">
                    <m:r>
                      <m:t xml:space="preserve">dl</m:t>
                    </m:r>
                    <m:r>
                      <m:t xml:space="preserve">=</m:t>
                    </m:r>
                    <m:r>
                      <m:t xml:space="preserve">ρ</m:t>
                    </m:r>
                    <m:r>
                      <m:t xml:space="preserve">d</m:t>
                    </m:r>
                    <m:sSub>
                      <m:e>
                        <m:r>
                          <m:t xml:space="preserve">ϕ</m:t>
                        </m:r>
                      </m:e>
                      <m:sub>
                        <m:acc>
                          <m:accPr>
                            <m:chr m:val="⃗"/>
                          </m:accPr>
                          <m:e>
                            <m:r>
                              <m:t xml:space="preserve">a</m:t>
                            </m:r>
                            <m:r>
                              <m:t xml:space="preserve">ϕ</m:t>
                            </m:r>
                          </m:e>
                        </m:acc>
                      </m:sub>
                    </m:sSub>
                  </m:oMath>
                </a14:m>
              </a:p>
            </p:txBody>
          </p:sp>
        </mc:Choice>
        <mc:Fallback/>
      </mc:AlternateContent>
      <mc:AlternateContent>
        <mc:Choice xmlns:a14="http://schemas.microsoft.com/office/drawing/2010/main" Requires="a14">
          <p:sp>
            <p:nvSpPr>
              <p:cNvPr id="143" name="Formula 4"/>
              <p:cNvSpPr txBox="1"/>
              <p:nvPr/>
            </p:nvSpPr>
            <p:spPr>
              <a:xfrm>
                <a:off x="7463160" y="1440000"/>
                <a:ext cx="672840" cy="625320"/>
              </a:xfrm>
              <a:prstGeom prst="rect">
                <a:avLst/>
              </a:prstGeom>
            </p:spPr>
            <p:txBody>
              <a:bodyPr/>
              <a:p>
                <a14:m>
                  <m:oMath xmlns:m="http://schemas.openxmlformats.org/officeDocument/2006/math">
                    <m:acc>
                      <m:accPr>
                        <m:chr m:val="⃗"/>
                      </m:accPr>
                      <m:e>
                        <m:sSub>
                          <m:e>
                            <m:r>
                              <m:t xml:space="preserve">a</m:t>
                            </m:r>
                          </m:e>
                          <m:sub>
                            <m:r>
                              <m:t xml:space="preserve">R</m:t>
                            </m:r>
                          </m:sub>
                        </m:sSub>
                      </m:e>
                    </m:acc>
                    <m:r>
                      <m:t xml:space="preserve">=</m:t>
                    </m:r>
                    <m:f>
                      <m:num>
                        <m:acc>
                          <m:accPr>
                            <m:chr m:val="⃗"/>
                          </m:accPr>
                          <m:e>
                            <m:r>
                              <m:t xml:space="preserve">R</m:t>
                            </m:r>
                          </m:e>
                        </m:acc>
                      </m:num>
                      <m:den>
                        <m:r>
                          <m:t xml:space="preserve">R</m:t>
                        </m:r>
                      </m:den>
                    </m:f>
                  </m:oMath>
                </a14:m>
              </a:p>
            </p:txBody>
          </p:sp>
        </mc:Choice>
        <mc:Fallback/>
      </mc:AlternateContent>
      <mc:AlternateContent>
        <mc:Choice xmlns:a14="http://schemas.microsoft.com/office/drawing/2010/main" Requires="a14">
          <p:sp>
            <p:nvSpPr>
              <p:cNvPr id="144" name="Formula 5"/>
              <p:cNvSpPr txBox="1"/>
              <p:nvPr/>
            </p:nvSpPr>
            <p:spPr>
              <a:xfrm>
                <a:off x="8352000" y="1518840"/>
                <a:ext cx="1656360" cy="353160"/>
              </a:xfrm>
              <a:prstGeom prst="rect">
                <a:avLst/>
              </a:prstGeom>
            </p:spPr>
            <p:txBody>
              <a:bodyPr/>
              <a:p>
                <a14:m>
                  <m:oMath xmlns:m="http://schemas.openxmlformats.org/officeDocument/2006/math">
                    <m:d>
                      <m:dPr>
                        <m:begChr m:val="|"/>
                        <m:endChr m:val="|"/>
                      </m:dPr>
                      <m:e>
                        <m:r>
                          <m:t xml:space="preserve">R</m:t>
                        </m:r>
                      </m:e>
                    </m:d>
                    <m:r>
                      <m:t xml:space="preserve">=</m:t>
                    </m:r>
                    <m:acc>
                      <m:accPr>
                        <m:chr m:val="⃗"/>
                      </m:accPr>
                      <m:e>
                        <m:r>
                          <m:t xml:space="preserve">R</m:t>
                        </m:r>
                      </m:e>
                    </m:acc>
                    <m:r>
                      <m:t xml:space="preserve">=</m:t>
                    </m:r>
                    <m:rad>
                      <m:radPr>
                        <m:degHide m:val="1"/>
                      </m:radPr>
                      <m:deg/>
                      <m:e>
                        <m:sSup>
                          <m:e>
                            <m:r>
                              <m:t xml:space="preserve">ρ</m:t>
                            </m:r>
                          </m:e>
                          <m:sup>
                            <m:r>
                              <m:t xml:space="preserve">2</m:t>
                            </m:r>
                          </m:sup>
                        </m:sSup>
                        <m:r>
                          <m:t xml:space="preserve">+</m:t>
                        </m:r>
                        <m:sSup>
                          <m:e>
                            <m:r>
                              <m:t xml:space="preserve">h</m:t>
                            </m:r>
                          </m:e>
                          <m:sup>
                            <m:r>
                              <m:t xml:space="preserve">2</m:t>
                            </m:r>
                          </m:sup>
                        </m:sSup>
                      </m:e>
                    </m:rad>
                  </m:oMath>
                </a14:m>
              </a:p>
            </p:txBody>
          </p:sp>
        </mc:Choice>
        <mc:Fallback/>
      </mc:AlternateContent>
      <mc:AlternateContent>
        <mc:Choice xmlns:a14="http://schemas.microsoft.com/office/drawing/2010/main" Requires="a14">
          <p:sp>
            <p:nvSpPr>
              <p:cNvPr id="145" name="Formula 6"/>
              <p:cNvSpPr txBox="1"/>
              <p:nvPr/>
            </p:nvSpPr>
            <p:spPr>
              <a:xfrm>
                <a:off x="648000" y="1929600"/>
                <a:ext cx="3426120" cy="331200"/>
              </a:xfrm>
              <a:prstGeom prst="rect">
                <a:avLst/>
              </a:prstGeom>
            </p:spPr>
            <p:txBody>
              <a:bodyPr/>
              <a:p>
                <a14:m>
                  <m:oMath xmlns:m="http://schemas.openxmlformats.org/officeDocument/2006/math">
                    <m:r>
                      <m:t xml:space="preserve">R</m:t>
                    </m:r>
                    <m:r>
                      <m:t xml:space="preserve">=</m:t>
                    </m:r>
                    <m:d>
                      <m:dPr>
                        <m:begChr m:val="("/>
                        <m:endChr m:val=")"/>
                      </m:dPr>
                      <m:e>
                        <m:r>
                          <m:t xml:space="preserve">0</m:t>
                        </m:r>
                        <m:r>
                          <m:t xml:space="preserve">,0</m:t>
                        </m:r>
                        <m:r>
                          <m:t xml:space="preserve">,</m:t>
                        </m:r>
                        <m:r>
                          <m:t xml:space="preserve">h</m:t>
                        </m:r>
                      </m:e>
                    </m:d>
                    <m:r>
                      <m:t xml:space="preserve">−</m:t>
                    </m:r>
                    <m:d>
                      <m:dPr>
                        <m:begChr m:val="("/>
                        <m:endChr m:val=")"/>
                      </m:dPr>
                      <m:e>
                        <m:r>
                          <m:t xml:space="preserve">x</m:t>
                        </m:r>
                        <m:r>
                          <m:t xml:space="preserve">,</m:t>
                        </m:r>
                        <m:r>
                          <m:t xml:space="preserve">y</m:t>
                        </m:r>
                        <m:r>
                          <m:t xml:space="preserve">,0</m:t>
                        </m:r>
                      </m:e>
                    </m:d>
                    <m:r>
                      <m:t xml:space="preserve">=</m:t>
                    </m:r>
                    <m:r>
                      <m:t xml:space="preserve">−</m:t>
                    </m:r>
                    <m:r>
                      <m:t xml:space="preserve">ρ</m:t>
                    </m:r>
                    <m:acc>
                      <m:accPr>
                        <m:chr m:val="⃗"/>
                      </m:accPr>
                      <m:e>
                        <m:sSub>
                          <m:e>
                            <m:r>
                              <m:t xml:space="preserve">a</m:t>
                            </m:r>
                          </m:e>
                          <m:sub>
                            <m:r>
                              <m:t xml:space="preserve">p</m:t>
                            </m:r>
                          </m:sub>
                        </m:sSub>
                      </m:e>
                    </m:acc>
                    <m:r>
                      <m:t xml:space="preserve">+</m:t>
                    </m:r>
                    <m:r>
                      <m:t xml:space="preserve">h</m:t>
                    </m:r>
                    <m:acc>
                      <m:accPr>
                        <m:chr m:val="⃗"/>
                      </m:accPr>
                      <m:e>
                        <m:sSub>
                          <m:e>
                            <m:r>
                              <m:t xml:space="preserve">a</m:t>
                            </m:r>
                          </m:e>
                          <m:sub>
                            <m:r>
                              <m:t xml:space="preserve">z</m:t>
                            </m:r>
                          </m:sub>
                        </m:sSub>
                      </m:e>
                    </m:acc>
                  </m:oMath>
                </a14:m>
              </a:p>
            </p:txBody>
          </p:sp>
        </mc:Choice>
        <mc:Fallback/>
      </mc:AlternateContent>
      <mc:AlternateContent>
        <mc:Choice xmlns:a14="http://schemas.microsoft.com/office/drawing/2010/main" Requires="a14">
          <p:sp>
            <p:nvSpPr>
              <p:cNvPr id="146" name="Formula 7"/>
              <p:cNvSpPr txBox="1"/>
              <p:nvPr/>
            </p:nvSpPr>
            <p:spPr>
              <a:xfrm>
                <a:off x="592200" y="2498400"/>
                <a:ext cx="3295800" cy="669600"/>
              </a:xfrm>
              <a:prstGeom prst="rect">
                <a:avLst/>
              </a:prstGeom>
            </p:spPr>
            <p:txBody>
              <a:bodyPr/>
              <a:p>
                <a14:m>
                  <m:oMath xmlns:m="http://schemas.openxmlformats.org/officeDocument/2006/math">
                    <m:r>
                      <m:t xml:space="preserve">dH</m:t>
                    </m:r>
                    <m:r>
                      <m:t xml:space="preserve">=</m:t>
                    </m:r>
                    <m:f>
                      <m:num>
                        <m:r>
                          <m:t xml:space="preserve">kI</m:t>
                        </m:r>
                        <m:r>
                          <m:rPr>
                            <m:lit/>
                            <m:nor/>
                          </m:rPr>
                          <m:t xml:space="preserve"> </m:t>
                        </m:r>
                        <m:r>
                          <m:t xml:space="preserve">dl</m:t>
                        </m:r>
                        <m:r>
                          <m:t xml:space="preserve">x</m:t>
                        </m:r>
                        <m:acc>
                          <m:accPr>
                            <m:chr m:val="⃗"/>
                          </m:accPr>
                          <m:e>
                            <m:sSub>
                              <m:e>
                                <m:r>
                                  <m:t xml:space="preserve">a</m:t>
                                </m:r>
                              </m:e>
                              <m:sub>
                                <m:r>
                                  <m:t xml:space="preserve">R</m:t>
                                </m:r>
                              </m:sub>
                            </m:sSub>
                          </m:e>
                        </m:acc>
                      </m:num>
                      <m:den>
                        <m:sSup>
                          <m:e>
                            <m:r>
                              <m:t xml:space="preserve">R</m:t>
                            </m:r>
                          </m:e>
                          <m:sup>
                            <m:r>
                              <m:t xml:space="preserve">2</m:t>
                            </m:r>
                          </m:sup>
                        </m:sSup>
                      </m:den>
                    </m:f>
                    <m:r>
                      <m:t xml:space="preserve">→</m:t>
                    </m:r>
                    <m:r>
                      <m:t xml:space="preserve">dH</m:t>
                    </m:r>
                    <m:r>
                      <m:t xml:space="preserve">=</m:t>
                    </m:r>
                    <m:f>
                      <m:num>
                        <m:r>
                          <m:t xml:space="preserve">I</m:t>
                        </m:r>
                        <m:r>
                          <m:rPr>
                            <m:lit/>
                            <m:nor/>
                          </m:rPr>
                          <m:t xml:space="preserve"> </m:t>
                        </m:r>
                        <m:r>
                          <m:t xml:space="preserve">dl</m:t>
                        </m:r>
                        <m:r>
                          <m:t xml:space="preserve">x</m:t>
                        </m:r>
                        <m:acc>
                          <m:accPr>
                            <m:chr m:val="⃗"/>
                          </m:accPr>
                          <m:e>
                            <m:r>
                              <m:t xml:space="preserve">R</m:t>
                            </m:r>
                          </m:e>
                        </m:acc>
                      </m:num>
                      <m:den>
                        <m:r>
                          <m:t xml:space="preserve">4</m:t>
                        </m:r>
                        <m:r>
                          <m:t xml:space="preserve">π</m:t>
                        </m:r>
                        <m:sSup>
                          <m:e>
                            <m:r>
                              <m:t xml:space="preserve">R</m:t>
                            </m:r>
                          </m:e>
                          <m:sup>
                            <m:r>
                              <m:t xml:space="preserve">3</m:t>
                            </m:r>
                          </m:sup>
                        </m:sSup>
                      </m:den>
                    </m:f>
                  </m:oMath>
                </a14:m>
              </a:p>
            </p:txBody>
          </p:sp>
        </mc:Choice>
        <mc:Fallback/>
      </mc:AlternateContent>
      <mc:AlternateContent>
        <mc:Choice xmlns:a14="http://schemas.microsoft.com/office/drawing/2010/main" Requires="a14">
          <p:sp>
            <p:nvSpPr>
              <p:cNvPr id="147" name="Formula 8"/>
              <p:cNvSpPr txBox="1"/>
              <p:nvPr/>
            </p:nvSpPr>
            <p:spPr>
              <a:xfrm>
                <a:off x="5046120" y="1440000"/>
                <a:ext cx="713880" cy="594720"/>
              </a:xfrm>
              <a:prstGeom prst="rect">
                <a:avLst/>
              </a:prstGeom>
            </p:spPr>
            <p:txBody>
              <a:bodyPr/>
              <a:p>
                <a14:m>
                  <m:oMath xmlns:m="http://schemas.openxmlformats.org/officeDocument/2006/math">
                    <m:r>
                      <m:t xml:space="preserve">k</m:t>
                    </m:r>
                    <m:r>
                      <m:t xml:space="preserve">=</m:t>
                    </m:r>
                    <m:f>
                      <m:num>
                        <m:r>
                          <m:t xml:space="preserve">1</m:t>
                        </m:r>
                      </m:num>
                      <m:den>
                        <m:r>
                          <m:t xml:space="preserve">4</m:t>
                        </m:r>
                        <m:r>
                          <m:t xml:space="preserve">π</m:t>
                        </m:r>
                      </m:den>
                    </m:f>
                  </m:oMath>
                </a14:m>
              </a:p>
            </p:txBody>
          </p:sp>
        </mc:Choice>
        <mc:Fallback/>
      </mc:AlternateContent>
      <mc:AlternateContent>
        <mc:Choice xmlns:a14="http://schemas.microsoft.com/office/drawing/2010/main" Requires="a14">
          <p:sp>
            <p:nvSpPr>
              <p:cNvPr id="148" name="Formula 9"/>
              <p:cNvSpPr txBox="1"/>
              <p:nvPr/>
            </p:nvSpPr>
            <p:spPr>
              <a:xfrm>
                <a:off x="4896000" y="2395080"/>
                <a:ext cx="4031280" cy="988920"/>
              </a:xfrm>
              <a:prstGeom prst="rect">
                <a:avLst/>
              </a:prstGeom>
            </p:spPr>
            <p:txBody>
              <a:bodyPr/>
              <a:p>
                <a14:m>
                  <m:oMath xmlns:m="http://schemas.openxmlformats.org/officeDocument/2006/math">
                    <m:r>
                      <m:t xml:space="preserve">dl</m:t>
                    </m:r>
                    <m:r>
                      <m:t xml:space="preserve">x</m:t>
                    </m:r>
                    <m:acc>
                      <m:accPr>
                        <m:chr m:val="⃗"/>
                      </m:accPr>
                      <m:e>
                        <m:r>
                          <m:t xml:space="preserve">R</m:t>
                        </m:r>
                      </m:e>
                    </m:acc>
                    <m:r>
                      <m:t xml:space="preserve">=</m:t>
                    </m:r>
                    <m:d>
                      <m:dPr>
                        <m:begChr m:val="|"/>
                        <m:endChr m:val="|"/>
                      </m:dPr>
                      <m:e>
                        <m:eqArr>
                          <m:e>
                            <m:acc>
                              <m:accPr>
                                <m:chr m:val="⃗"/>
                              </m:accPr>
                              <m:e>
                                <m:sSub>
                                  <m:e>
                                    <m:r>
                                      <m:t xml:space="preserve">a</m:t>
                                    </m:r>
                                  </m:e>
                                  <m:sub>
                                    <m:r>
                                      <m:t xml:space="preserve">ρ</m:t>
                                    </m:r>
                                  </m:sub>
                                </m:sSub>
                              </m:e>
                            </m:acc>
                          </m:e>
                          <m:e>
                            <m:r>
                              <m:t xml:space="preserve">0</m:t>
                            </m:r>
                          </m:e>
                          <m:e>
                            <m:r>
                              <m:t xml:space="preserve">−</m:t>
                            </m:r>
                            <m:r>
                              <m:t xml:space="preserve">ρ</m:t>
                            </m:r>
                          </m:e>
                        </m:eqArr>
                        <m:eqArr>
                          <m:e>
                            <m:acc>
                              <m:accPr>
                                <m:chr m:val="⃗"/>
                              </m:accPr>
                              <m:e>
                                <m:sSub>
                                  <m:e>
                                    <m:r>
                                      <m:t xml:space="preserve">a</m:t>
                                    </m:r>
                                  </m:e>
                                  <m:sub>
                                    <m:r>
                                      <m:t xml:space="preserve">ϕ</m:t>
                                    </m:r>
                                  </m:sub>
                                </m:sSub>
                              </m:e>
                            </m:acc>
                          </m:e>
                          <m:e>
                            <m:r>
                              <m:t xml:space="preserve">ρ</m:t>
                            </m:r>
                            <m:r>
                              <m:t xml:space="preserve">d</m:t>
                            </m:r>
                            <m:r>
                              <m:t xml:space="preserve">ϕ</m:t>
                            </m:r>
                          </m:e>
                          <m:e>
                            <m:r>
                              <m:t xml:space="preserve">0</m:t>
                            </m:r>
                          </m:e>
                        </m:eqArr>
                        <m:eqArr>
                          <m:e>
                            <m:acc>
                              <m:accPr>
                                <m:chr m:val="⃗"/>
                              </m:accPr>
                              <m:e>
                                <m:sSub>
                                  <m:e>
                                    <m:r>
                                      <m:t xml:space="preserve">a</m:t>
                                    </m:r>
                                  </m:e>
                                  <m:sub>
                                    <m:r>
                                      <m:t xml:space="preserve">z</m:t>
                                    </m:r>
                                  </m:sub>
                                </m:sSub>
                              </m:e>
                            </m:acc>
                          </m:e>
                          <m:e>
                            <m:r>
                              <m:t xml:space="preserve">0</m:t>
                            </m:r>
                          </m:e>
                          <m:e>
                            <m:r>
                              <m:t xml:space="preserve">h</m:t>
                            </m:r>
                          </m:e>
                        </m:eqArr>
                      </m:e>
                    </m:d>
                    <m:r>
                      <m:t xml:space="preserve">=</m:t>
                    </m:r>
                    <m:r>
                      <m:t xml:space="preserve">ρ</m:t>
                    </m:r>
                    <m:r>
                      <m:t xml:space="preserve">h</m:t>
                    </m:r>
                    <m:r>
                      <m:t xml:space="preserve">d</m:t>
                    </m:r>
                    <m:r>
                      <m:t xml:space="preserve">ϕ</m:t>
                    </m:r>
                    <m:acc>
                      <m:accPr>
                        <m:chr m:val="⃗"/>
                      </m:accPr>
                      <m:e>
                        <m:sSub>
                          <m:e>
                            <m:r>
                              <m:t xml:space="preserve">a</m:t>
                            </m:r>
                          </m:e>
                          <m:sub>
                            <m:r>
                              <m:t xml:space="preserve">ρ</m:t>
                            </m:r>
                          </m:sub>
                        </m:sSub>
                      </m:e>
                    </m:acc>
                    <m:r>
                      <m:t xml:space="preserve">+</m:t>
                    </m:r>
                    <m:sSup>
                      <m:e>
                        <m:r>
                          <m:t xml:space="preserve">ρ</m:t>
                        </m:r>
                      </m:e>
                      <m:sup>
                        <m:r>
                          <m:t xml:space="preserve">2</m:t>
                        </m:r>
                      </m:sup>
                    </m:sSup>
                    <m:r>
                      <m:t xml:space="preserve">d</m:t>
                    </m:r>
                    <m:r>
                      <m:t xml:space="preserve">ϕ</m:t>
                    </m:r>
                    <m:acc>
                      <m:accPr>
                        <m:chr m:val="⃗"/>
                      </m:accPr>
                      <m:e>
                        <m:sSub>
                          <m:e>
                            <m:r>
                              <m:t xml:space="preserve">a</m:t>
                            </m:r>
                          </m:e>
                          <m:sub>
                            <m:r>
                              <m:t xml:space="preserve">z</m:t>
                            </m:r>
                          </m:sub>
                        </m:sSub>
                      </m:e>
                    </m:acc>
                  </m:oMath>
                </a14:m>
              </a:p>
            </p:txBody>
          </p:sp>
        </mc:Choice>
        <mc:Fallback/>
      </mc:AlternateContent>
      <mc:AlternateContent>
        <mc:Choice xmlns:a14="http://schemas.microsoft.com/office/drawing/2010/main" Requires="a14">
          <p:sp>
            <p:nvSpPr>
              <p:cNvPr id="149" name="Formula 10"/>
              <p:cNvSpPr txBox="1"/>
              <p:nvPr/>
            </p:nvSpPr>
            <p:spPr>
              <a:xfrm>
                <a:off x="1368000" y="3744000"/>
                <a:ext cx="7151400" cy="956520"/>
              </a:xfrm>
              <a:prstGeom prst="rect">
                <a:avLst/>
              </a:prstGeom>
            </p:spPr>
            <p:txBody>
              <a:bodyPr/>
              <a:p>
                <a14:m>
                  <m:oMath xmlns:m="http://schemas.openxmlformats.org/officeDocument/2006/math">
                    <m:r>
                      <m:t xml:space="preserve">dH</m:t>
                    </m:r>
                    <m:r>
                      <m:t xml:space="preserve">=</m:t>
                    </m:r>
                    <m:f>
                      <m:num>
                        <m:r>
                          <m:t xml:space="preserve">I</m:t>
                        </m:r>
                        <m:d>
                          <m:dPr>
                            <m:begChr m:val="("/>
                            <m:endChr m:val=")"/>
                          </m:dPr>
                          <m:e>
                            <m:r>
                              <m:t xml:space="preserve">ρ</m:t>
                            </m:r>
                            <m:r>
                              <m:t xml:space="preserve">h</m:t>
                            </m:r>
                            <m:r>
                              <m:t xml:space="preserve">d</m:t>
                            </m:r>
                            <m:r>
                              <m:t xml:space="preserve">ϕ</m:t>
                            </m:r>
                            <m:acc>
                              <m:accPr>
                                <m:chr m:val="⃗"/>
                              </m:accPr>
                              <m:e>
                                <m:sSub>
                                  <m:e>
                                    <m:r>
                                      <m:t xml:space="preserve">a</m:t>
                                    </m:r>
                                  </m:e>
                                  <m:sub>
                                    <m:r>
                                      <m:t xml:space="preserve">ρ</m:t>
                                    </m:r>
                                  </m:sub>
                                </m:sSub>
                              </m:e>
                            </m:acc>
                            <m:r>
                              <m:t xml:space="preserve">+</m:t>
                            </m:r>
                            <m:sSup>
                              <m:e>
                                <m:r>
                                  <m:t xml:space="preserve">ρ</m:t>
                                </m:r>
                              </m:e>
                              <m:sup>
                                <m:r>
                                  <m:t xml:space="preserve">2</m:t>
                                </m:r>
                              </m:sup>
                            </m:sSup>
                            <m:r>
                              <m:t xml:space="preserve">d</m:t>
                            </m:r>
                            <m:r>
                              <m:t xml:space="preserve">ϕ</m:t>
                            </m:r>
                            <m:acc>
                              <m:accPr>
                                <m:chr m:val="⃗"/>
                              </m:accPr>
                              <m:e>
                                <m:sSub>
                                  <m:e>
                                    <m:r>
                                      <m:t xml:space="preserve">a</m:t>
                                    </m:r>
                                  </m:e>
                                  <m:sub>
                                    <m:r>
                                      <m:t xml:space="preserve">z</m:t>
                                    </m:r>
                                  </m:sub>
                                </m:sSub>
                              </m:e>
                            </m:acc>
                          </m:e>
                        </m:d>
                      </m:num>
                      <m:den>
                        <m:r>
                          <m:t xml:space="preserve">4</m:t>
                        </m:r>
                        <m:r>
                          <m:t xml:space="preserve">π</m:t>
                        </m:r>
                        <m:sSup>
                          <m:e>
                            <m:d>
                              <m:dPr>
                                <m:begChr m:val="["/>
                                <m:endChr m:val="]"/>
                              </m:dPr>
                              <m:e>
                                <m:sSup>
                                  <m:e>
                                    <m:r>
                                      <m:t xml:space="preserve">ρ</m:t>
                                    </m:r>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r>
                      <m:t xml:space="preserve">→</m:t>
                    </m:r>
                    <m:r>
                      <m:t xml:space="preserve">H</m:t>
                    </m:r>
                    <m:r>
                      <m:t xml:space="preserve">=</m:t>
                    </m:r>
                    <m:f>
                      <m:num>
                        <m:r>
                          <m:t xml:space="preserve">I</m:t>
                        </m:r>
                      </m:num>
                      <m:den>
                        <m:r>
                          <m:t xml:space="preserve">4</m:t>
                        </m:r>
                        <m:r>
                          <m:t xml:space="preserve">π</m:t>
                        </m:r>
                        <m:sSup>
                          <m:e>
                            <m:d>
                              <m:dPr>
                                <m:begChr m:val="["/>
                                <m:endChr m:val="]"/>
                              </m:dPr>
                              <m:e>
                                <m:sSup>
                                  <m:e>
                                    <m:r>
                                      <m:t xml:space="preserve">ρ</m:t>
                                    </m:r>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d>
                      <m:dPr>
                        <m:begChr m:val="("/>
                        <m:endChr m:val=")"/>
                      </m:dPr>
                      <m:e>
                        <m:r>
                          <m:t xml:space="preserve">h</m:t>
                        </m:r>
                        <m:nary>
                          <m:naryPr>
                            <m:chr m:val="∫"/>
                            <m:subHide m:val="1"/>
                            <m:supHide m:val="1"/>
                          </m:naryPr>
                          <m:sub/>
                          <m:sup/>
                          <m:e>
                            <m:r>
                              <m:t xml:space="preserve">ρ</m:t>
                            </m:r>
                          </m:e>
                        </m:nary>
                        <m:r>
                          <m:t xml:space="preserve">d</m:t>
                        </m:r>
                        <m:r>
                          <m:t xml:space="preserve">ϕ</m:t>
                        </m:r>
                        <m:acc>
                          <m:accPr>
                            <m:chr m:val="⃗"/>
                          </m:accPr>
                          <m:e>
                            <m:sSub>
                              <m:e>
                                <m:r>
                                  <m:t xml:space="preserve">a</m:t>
                                </m:r>
                              </m:e>
                              <m:sub>
                                <m:r>
                                  <m:t xml:space="preserve">ρ</m:t>
                                </m:r>
                              </m:sub>
                            </m:sSub>
                          </m:e>
                        </m:acc>
                        <m:r>
                          <m:t xml:space="preserve">+</m:t>
                        </m:r>
                        <m:sSup>
                          <m:e>
                            <m:r>
                              <m:t xml:space="preserve">ρ</m:t>
                            </m:r>
                          </m:e>
                          <m:sup>
                            <m:r>
                              <m:t xml:space="preserve">2</m:t>
                            </m:r>
                          </m:sup>
                        </m:sSup>
                        <m:nary>
                          <m:naryPr>
                            <m:chr m:val="∫"/>
                            <m:subHide m:val="1"/>
                            <m:supHide m:val="1"/>
                          </m:naryPr>
                          <m:sub/>
                          <m:sup/>
                          <m:e>
                            <m:r>
                              <m:t xml:space="preserve">d</m:t>
                            </m:r>
                          </m:e>
                        </m:nary>
                        <m:r>
                          <m:t xml:space="preserve">ϕ</m:t>
                        </m:r>
                        <m:acc>
                          <m:accPr>
                            <m:chr m:val="⃗"/>
                          </m:accPr>
                          <m:e>
                            <m:sSub>
                              <m:e>
                                <m:r>
                                  <m:t xml:space="preserve">a</m:t>
                                </m:r>
                              </m:e>
                              <m:sub>
                                <m:r>
                                  <m:t xml:space="preserve">z</m:t>
                                </m:r>
                              </m:sub>
                            </m:sSub>
                          </m:e>
                        </m:acc>
                      </m:e>
                    </m:d>
                  </m:oMath>
                </a14:m>
              </a:p>
            </p:txBody>
          </p:sp>
        </mc:Choice>
        <mc:Fallback/>
      </mc:AlternateContent>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51" name="TextShape 2"/>
          <p:cNvSpPr txBox="1"/>
          <p:nvPr/>
        </p:nvSpPr>
        <p:spPr>
          <a:xfrm>
            <a:off x="576000" y="1324800"/>
            <a:ext cx="9432000" cy="686160"/>
          </a:xfrm>
          <a:prstGeom prst="rect">
            <a:avLst/>
          </a:prstGeom>
          <a:noFill/>
          <a:ln>
            <a:noFill/>
          </a:ln>
        </p:spPr>
        <p:txBody>
          <a:bodyPr lIns="90000" rIns="90000" tIns="45000" bIns="45000">
            <a:spAutoFit/>
          </a:bodyPr>
          <a:p>
            <a:r>
              <a:rPr b="1" lang="pt-BR" sz="2400" spc="-1" strike="noStrike">
                <a:solidFill>
                  <a:srgbClr val="000000"/>
                </a:solidFill>
                <a:latin typeface="Arial"/>
                <a:ea typeface="Arial"/>
              </a:rPr>
              <a:t>Assim deduzindo a equação:</a:t>
            </a:r>
            <a:endParaRPr b="0" lang="pt-BR" sz="2400" spc="-1" strike="noStrike">
              <a:latin typeface="Arial"/>
            </a:endParaRPr>
          </a:p>
          <a:p>
            <a:r>
              <a:rPr b="0" lang="pt-BR" sz="1800" spc="-1" strike="noStrike">
                <a:latin typeface="Arial"/>
              </a:rPr>
              <a:t>*Porem na direção          temos </a:t>
            </a:r>
            <a:r>
              <a:rPr b="0" lang="pt-BR" sz="1800" spc="-1" strike="noStrike">
                <a:latin typeface="Arial"/>
              </a:rPr>
              <a:t>	</a:t>
            </a:r>
            <a:r>
              <a:rPr b="0" lang="pt-BR" sz="1800" spc="-1" strike="noStrike">
                <a:latin typeface="Arial"/>
              </a:rPr>
              <a:t>	</a:t>
            </a:r>
            <a:r>
              <a:rPr b="0" lang="pt-BR" sz="1800" spc="-1" strike="noStrike">
                <a:latin typeface="Arial"/>
              </a:rPr>
              <a:t>que quando integrados em       fica:</a:t>
            </a:r>
            <a:endParaRPr b="0" lang="pt-BR" sz="1800" spc="-1" strike="noStrike">
              <a:latin typeface="Arial"/>
            </a:endParaRPr>
          </a:p>
        </p:txBody>
      </p:sp>
      <mc:AlternateContent>
        <mc:Choice xmlns:a14="http://schemas.microsoft.com/office/drawing/2010/main" Requires="a14">
          <p:sp>
            <p:nvSpPr>
              <p:cNvPr id="152" name="Formula 3"/>
              <p:cNvSpPr txBox="1"/>
              <p:nvPr/>
            </p:nvSpPr>
            <p:spPr>
              <a:xfrm>
                <a:off x="2808000" y="1694880"/>
                <a:ext cx="218520" cy="316080"/>
              </a:xfrm>
              <a:prstGeom prst="rect">
                <a:avLst/>
              </a:prstGeom>
            </p:spPr>
            <p:txBody>
              <a:bodyPr/>
              <a:p>
                <a14:m>
                  <m:oMath xmlns:m="http://schemas.openxmlformats.org/officeDocument/2006/math">
                    <m:acc>
                      <m:accPr>
                        <m:chr m:val="⃗"/>
                      </m:accPr>
                      <m:e>
                        <m:sSub>
                          <m:e>
                            <m:r>
                              <m:t xml:space="preserve">a</m:t>
                            </m:r>
                          </m:e>
                          <m:sub>
                            <m:r>
                              <m:t xml:space="preserve">ρ</m:t>
                            </m:r>
                          </m:sub>
                        </m:sSub>
                      </m:e>
                    </m:acc>
                  </m:oMath>
                </a14:m>
              </a:p>
            </p:txBody>
          </p:sp>
        </mc:Choice>
        <mc:Fallback/>
      </mc:AlternateContent>
      <mc:AlternateContent>
        <mc:Choice xmlns:a14="http://schemas.microsoft.com/office/drawing/2010/main" Requires="a14">
          <p:sp>
            <p:nvSpPr>
              <p:cNvPr id="153" name="Formula 4"/>
              <p:cNvSpPr txBox="1"/>
              <p:nvPr/>
            </p:nvSpPr>
            <p:spPr>
              <a:xfrm>
                <a:off x="643320" y="2044800"/>
                <a:ext cx="2308680" cy="331200"/>
              </a:xfrm>
              <a:prstGeom prst="rect">
                <a:avLst/>
              </a:prstGeom>
            </p:spPr>
            <p:txBody>
              <a:bodyPr/>
              <a:p>
                <a14:m>
                  <m:oMath xmlns:m="http://schemas.openxmlformats.org/officeDocument/2006/math">
                    <m:r>
                      <m:t xml:space="preserve">ρ</m:t>
                    </m:r>
                    <m:r>
                      <m:t xml:space="preserve">=</m:t>
                    </m:r>
                    <m:r>
                      <m:t xml:space="preserve">cos</m:t>
                    </m:r>
                    <m:d>
                      <m:dPr>
                        <m:begChr m:val="("/>
                        <m:endChr m:val=")"/>
                      </m:dPr>
                      <m:e>
                        <m:r>
                          <m:t xml:space="preserve">ϕ</m:t>
                        </m:r>
                      </m:e>
                    </m:d>
                    <m:acc>
                      <m:accPr>
                        <m:chr m:val="⃗"/>
                      </m:accPr>
                      <m:e>
                        <m:sSub>
                          <m:e>
                            <m:r>
                              <m:t xml:space="preserve">a</m:t>
                            </m:r>
                          </m:e>
                          <m:sub>
                            <m:r>
                              <m:t xml:space="preserve">x</m:t>
                            </m:r>
                          </m:sub>
                        </m:sSub>
                      </m:e>
                    </m:acc>
                    <m:r>
                      <m:t xml:space="preserve">+</m:t>
                    </m:r>
                    <m:r>
                      <m:t xml:space="preserve">sen</m:t>
                    </m:r>
                    <m:d>
                      <m:dPr>
                        <m:begChr m:val="("/>
                        <m:endChr m:val=")"/>
                      </m:dPr>
                      <m:e>
                        <m:r>
                          <m:t xml:space="preserve">ϕ</m:t>
                        </m:r>
                      </m:e>
                    </m:d>
                    <m:acc>
                      <m:accPr>
                        <m:chr m:val="⃗"/>
                      </m:accPr>
                      <m:e>
                        <m:sSub>
                          <m:e>
                            <m:r>
                              <m:t xml:space="preserve">a</m:t>
                            </m:r>
                          </m:e>
                          <m:sub>
                            <m:r>
                              <m:t xml:space="preserve">y</m:t>
                            </m:r>
                          </m:sub>
                        </m:sSub>
                      </m:e>
                    </m:acc>
                  </m:oMath>
                </a14:m>
              </a:p>
            </p:txBody>
          </p:sp>
        </mc:Choice>
        <mc:Fallback/>
      </mc:AlternateContent>
      <mc:AlternateContent>
        <mc:Choice xmlns:a14="http://schemas.microsoft.com/office/drawing/2010/main" Requires="a14">
          <p:sp>
            <p:nvSpPr>
              <p:cNvPr id="154" name="Formula 5"/>
              <p:cNvSpPr txBox="1"/>
              <p:nvPr/>
            </p:nvSpPr>
            <p:spPr>
              <a:xfrm>
                <a:off x="7488000" y="1656000"/>
                <a:ext cx="313200" cy="277920"/>
              </a:xfrm>
              <a:prstGeom prst="rect">
                <a:avLst/>
              </a:prstGeom>
            </p:spPr>
            <p:txBody>
              <a:bodyPr/>
              <a:p>
                <a14:m>
                  <m:oMath xmlns:m="http://schemas.openxmlformats.org/officeDocument/2006/math">
                    <m:r>
                      <m:t xml:space="preserve">d</m:t>
                    </m:r>
                    <m:r>
                      <m:t xml:space="preserve">ϕ</m:t>
                    </m:r>
                  </m:oMath>
                </a14:m>
              </a:p>
            </p:txBody>
          </p:sp>
        </mc:Choice>
        <mc:Fallback/>
      </mc:AlternateContent>
      <mc:AlternateContent>
        <mc:Choice xmlns:a14="http://schemas.microsoft.com/office/drawing/2010/main" Requires="a14">
          <p:sp>
            <p:nvSpPr>
              <p:cNvPr id="155" name="Formula 6"/>
              <p:cNvSpPr txBox="1"/>
              <p:nvPr/>
            </p:nvSpPr>
            <p:spPr>
              <a:xfrm>
                <a:off x="3480840" y="2082960"/>
                <a:ext cx="5807160" cy="1301040"/>
              </a:xfrm>
              <a:prstGeom prst="rect">
                <a:avLst/>
              </a:prstGeom>
            </p:spPr>
            <p:txBody>
              <a:bodyPr/>
              <a:p>
                <a14:m>
                  <m:oMath xmlns:m="http://schemas.openxmlformats.org/officeDocument/2006/math">
                    <m:eqArr>
                      <m:e>
                        <m:nary>
                          <m:naryPr>
                            <m:chr m:val="∫"/>
                          </m:naryPr>
                          <m:sub>
                            <m:r>
                              <m:t xml:space="preserve">0</m:t>
                            </m:r>
                          </m:sub>
                          <m:sup>
                            <m:r>
                              <m:t xml:space="preserve">2</m:t>
                            </m:r>
                            <m:r>
                              <m:t xml:space="preserve">π</m:t>
                            </m:r>
                          </m:sup>
                          <m:e>
                            <m:r>
                              <m:t xml:space="preserve">cos</m:t>
                            </m:r>
                          </m:e>
                        </m:nary>
                        <m:d>
                          <m:dPr>
                            <m:begChr m:val="("/>
                            <m:endChr m:val=")"/>
                          </m:dPr>
                          <m:e>
                            <m:r>
                              <m:t xml:space="preserve">ϕ</m:t>
                            </m:r>
                          </m:e>
                        </m:d>
                        <m:acc>
                          <m:accPr>
                            <m:chr m:val="⃗"/>
                          </m:accPr>
                          <m:e>
                            <m:sSub>
                              <m:e>
                                <m:r>
                                  <m:t xml:space="preserve">a</m:t>
                                </m:r>
                              </m:e>
                              <m:sub>
                                <m:r>
                                  <m:t xml:space="preserve">x</m:t>
                                </m:r>
                              </m:sub>
                            </m:sSub>
                          </m:e>
                        </m:acc>
                        <m:r>
                          <m:t xml:space="preserve">+</m:t>
                        </m:r>
                        <m:r>
                          <m:t xml:space="preserve">sen</m:t>
                        </m:r>
                        <m:d>
                          <m:dPr>
                            <m:begChr m:val="("/>
                            <m:endChr m:val=")"/>
                          </m:dPr>
                          <m:e>
                            <m:r>
                              <m:t xml:space="preserve">ϕ</m:t>
                            </m:r>
                          </m:e>
                        </m:d>
                        <m:acc>
                          <m:accPr>
                            <m:chr m:val="⃗"/>
                          </m:accPr>
                          <m:e>
                            <m:sSub>
                              <m:e>
                                <m:r>
                                  <m:t xml:space="preserve">a</m:t>
                                </m:r>
                              </m:e>
                              <m:sub>
                                <m:r>
                                  <m:t xml:space="preserve">y</m:t>
                                </m:r>
                              </m:sub>
                            </m:sSub>
                          </m:e>
                        </m:acc>
                        <m:r>
                          <m:t xml:space="preserve">d</m:t>
                        </m:r>
                        <m:r>
                          <m:t xml:space="preserve">ϕ</m:t>
                        </m:r>
                        <m:r>
                          <m:t xml:space="preserve">=</m:t>
                        </m:r>
                        <m:r>
                          <m:t xml:space="preserve">sen</m:t>
                        </m:r>
                        <m:d>
                          <m:dPr>
                            <m:begChr m:val="("/>
                            <m:endChr m:val=")"/>
                          </m:dPr>
                          <m:e>
                            <m:r>
                              <m:t xml:space="preserve">ϕ</m:t>
                            </m:r>
                          </m:e>
                        </m:d>
                        <m:r>
                          <m:t xml:space="preserve">−</m:t>
                        </m:r>
                        <m:r>
                          <m:t xml:space="preserve">cos</m:t>
                        </m:r>
                        <m:d>
                          <m:dPr>
                            <m:begChr m:val="("/>
                            <m:endChr m:val=")"/>
                          </m:dPr>
                          <m:e>
                            <m:r>
                              <m:t xml:space="preserve">ϕ</m:t>
                            </m:r>
                          </m:e>
                        </m:d>
                        <m:d>
                          <m:dPr>
                            <m:begChr m:val="|"/>
                            <m:endChr m:val=""/>
                          </m:dPr>
                          <m:e>
                            <m:eqArr>
                              <m:e>
                                <m:r>
                                  <m:t xml:space="preserve">2</m:t>
                                </m:r>
                                <m:r>
                                  <m:t xml:space="preserve">π</m:t>
                                </m:r>
                              </m:e>
                              <m:e>
                                <m:r>
                                  <m:rPr>
                                    <m:lit/>
                                    <m:nor/>
                                  </m:rPr>
                                  <m:t xml:space="preserve"> </m:t>
                                </m:r>
                              </m:e>
                              <m:e>
                                <m:r>
                                  <m:t xml:space="preserve">ϕ</m:t>
                                </m:r>
                                <m:r>
                                  <m:t xml:space="preserve">=</m:t>
                                </m:r>
                                <m:r>
                                  <m:t xml:space="preserve">0</m:t>
                                </m:r>
                              </m:e>
                            </m:eqArr>
                          </m:e>
                        </m:d>
                      </m:e>
                      <m:e>
                        <m:r>
                          <m:rPr>
                            <m:lit/>
                            <m:nor/>
                          </m:rPr>
                          <m:t xml:space="preserve"> </m:t>
                        </m:r>
                        <m:r>
                          <m:t xml:space="preserve">=</m:t>
                        </m:r>
                        <m:r>
                          <m:t xml:space="preserve">sen</m:t>
                        </m:r>
                        <m:d>
                          <m:dPr>
                            <m:begChr m:val="("/>
                            <m:endChr m:val=")"/>
                          </m:dPr>
                          <m:e>
                            <m:r>
                              <m:t xml:space="preserve">2</m:t>
                            </m:r>
                            <m:r>
                              <m:t xml:space="preserve">π</m:t>
                            </m:r>
                          </m:e>
                        </m:d>
                        <m:r>
                          <m:t xml:space="preserve">−</m:t>
                        </m:r>
                        <m:r>
                          <m:t xml:space="preserve">sen</m:t>
                        </m:r>
                        <m:d>
                          <m:dPr>
                            <m:begChr m:val="("/>
                            <m:endChr m:val=")"/>
                          </m:dPr>
                          <m:e>
                            <m:r>
                              <m:t xml:space="preserve">0</m:t>
                            </m:r>
                          </m:e>
                        </m:d>
                        <m:r>
                          <m:t xml:space="preserve">−</m:t>
                        </m:r>
                        <m:d>
                          <m:dPr>
                            <m:begChr m:val="("/>
                            <m:endChr m:val=")"/>
                          </m:dPr>
                          <m:e>
                            <m:r>
                              <m:t xml:space="preserve">cos</m:t>
                            </m:r>
                            <m:d>
                              <m:dPr>
                                <m:begChr m:val="("/>
                                <m:endChr m:val=")"/>
                              </m:dPr>
                              <m:e>
                                <m:r>
                                  <m:t xml:space="preserve">2</m:t>
                                </m:r>
                                <m:r>
                                  <m:t xml:space="preserve">π</m:t>
                                </m:r>
                              </m:e>
                            </m:d>
                            <m:r>
                              <m:t xml:space="preserve">−</m:t>
                            </m:r>
                            <m:r>
                              <m:t xml:space="preserve">cos</m:t>
                            </m:r>
                            <m:d>
                              <m:dPr>
                                <m:begChr m:val="("/>
                                <m:endChr m:val=")"/>
                              </m:dPr>
                              <m:e>
                                <m:r>
                                  <m:t xml:space="preserve">0</m:t>
                                </m:r>
                              </m:e>
                            </m:d>
                          </m:e>
                        </m:d>
                        <m:r>
                          <m:t xml:space="preserve">=</m:t>
                        </m:r>
                        <m:r>
                          <m:t xml:space="preserve">0</m:t>
                        </m:r>
                        <m:r>
                          <m:t xml:space="preserve">−</m:t>
                        </m:r>
                        <m:r>
                          <m:t xml:space="preserve">0</m:t>
                        </m:r>
                        <m:r>
                          <m:t xml:space="preserve">−</m:t>
                        </m:r>
                        <m:d>
                          <m:dPr>
                            <m:begChr m:val="("/>
                            <m:endChr m:val=")"/>
                          </m:dPr>
                          <m:e>
                            <m:r>
                              <m:t xml:space="preserve">1</m:t>
                            </m:r>
                            <m:r>
                              <m:t xml:space="preserve">−</m:t>
                            </m:r>
                            <m:r>
                              <m:t xml:space="preserve">1</m:t>
                            </m:r>
                          </m:e>
                        </m:d>
                        <m:r>
                          <m:t xml:space="preserve">=</m:t>
                        </m:r>
                        <m:r>
                          <m:t xml:space="preserve">0</m:t>
                        </m:r>
                      </m:e>
                    </m:eqArr>
                  </m:oMath>
                </a14:m>
              </a:p>
            </p:txBody>
          </p:sp>
        </mc:Choice>
        <mc:Fallback/>
      </mc:AlternateContent>
      <p:sp>
        <p:nvSpPr>
          <p:cNvPr id="156" name="TextShape 7"/>
          <p:cNvSpPr txBox="1"/>
          <p:nvPr/>
        </p:nvSpPr>
        <p:spPr>
          <a:xfrm>
            <a:off x="360000" y="3456000"/>
            <a:ext cx="9432000" cy="475200"/>
          </a:xfrm>
          <a:prstGeom prst="rect">
            <a:avLst/>
          </a:prstGeom>
          <a:noFill/>
          <a:ln>
            <a:noFill/>
          </a:ln>
        </p:spPr>
        <p:txBody>
          <a:bodyPr lIns="90000" rIns="90000" tIns="45000" bIns="45000">
            <a:spAutoFit/>
          </a:bodyPr>
          <a:p>
            <a:r>
              <a:rPr b="0" lang="pt-BR" sz="2000" spc="-1" strike="noStrike">
                <a:solidFill>
                  <a:srgbClr val="000000"/>
                </a:solidFill>
                <a:latin typeface="Arial"/>
                <a:ea typeface="Arial"/>
              </a:rPr>
              <a:t>Assim ficamos somente com:</a:t>
            </a:r>
            <a:endParaRPr b="0" lang="pt-BR" sz="2000" spc="-1" strike="noStrike">
              <a:latin typeface="Arial"/>
            </a:endParaRPr>
          </a:p>
        </p:txBody>
      </p:sp>
      <mc:AlternateContent>
        <mc:Choice xmlns:a14="http://schemas.microsoft.com/office/drawing/2010/main" Requires="a14">
          <p:sp>
            <p:nvSpPr>
              <p:cNvPr id="157" name="Formula 8"/>
              <p:cNvSpPr txBox="1"/>
              <p:nvPr/>
            </p:nvSpPr>
            <p:spPr>
              <a:xfrm>
                <a:off x="360000" y="4392000"/>
                <a:ext cx="9665640" cy="914760"/>
              </a:xfrm>
              <a:prstGeom prst="rect">
                <a:avLst/>
              </a:prstGeom>
            </p:spPr>
            <p:txBody>
              <a:bodyPr/>
              <a:p>
                <a14:m>
                  <m:oMath xmlns:m="http://schemas.openxmlformats.org/officeDocument/2006/math">
                    <m:r>
                      <m:t xml:space="preserve">H</m:t>
                    </m:r>
                    <m:r>
                      <m:t xml:space="preserve">=</m:t>
                    </m:r>
                    <m:f>
                      <m:num>
                        <m:r>
                          <m:t xml:space="preserve">I</m:t>
                        </m:r>
                      </m:num>
                      <m:den>
                        <m:r>
                          <m:t xml:space="preserve">4</m:t>
                        </m:r>
                        <m:r>
                          <m:t xml:space="preserve">π</m:t>
                        </m:r>
                        <m:sSup>
                          <m:e>
                            <m:d>
                              <m:dPr>
                                <m:begChr m:val="["/>
                                <m:endChr m:val="]"/>
                              </m:dPr>
                              <m:e>
                                <m:sSup>
                                  <m:e>
                                    <m:r>
                                      <m:t xml:space="preserve">ρ</m:t>
                                    </m:r>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sSup>
                      <m:e>
                        <m:r>
                          <m:t xml:space="preserve">ρ</m:t>
                        </m:r>
                      </m:e>
                      <m:sup>
                        <m:r>
                          <m:t xml:space="preserve">2</m:t>
                        </m:r>
                      </m:sup>
                    </m:sSup>
                    <m:nary>
                      <m:naryPr>
                        <m:chr m:val="∫"/>
                        <m:subHide m:val="1"/>
                        <m:supHide m:val="1"/>
                      </m:naryPr>
                      <m:sub/>
                      <m:sup/>
                      <m:e>
                        <m:r>
                          <m:t xml:space="preserve">d</m:t>
                        </m:r>
                      </m:e>
                    </m:nary>
                    <m:r>
                      <m:t xml:space="preserve">ϕ</m:t>
                    </m:r>
                    <m:acc>
                      <m:accPr>
                        <m:chr m:val="⃗"/>
                      </m:accPr>
                      <m:e>
                        <m:sSub>
                          <m:e>
                            <m:r>
                              <m:t xml:space="preserve">a</m:t>
                            </m:r>
                          </m:e>
                          <m:sub>
                            <m:r>
                              <m:t xml:space="preserve">z</m:t>
                            </m:r>
                          </m:sub>
                        </m:sSub>
                      </m:e>
                    </m:acc>
                    <m:r>
                      <m:t xml:space="preserve">→</m:t>
                    </m:r>
                    <m:r>
                      <m:t xml:space="preserve">H</m:t>
                    </m:r>
                    <m:r>
                      <m:t xml:space="preserve">=</m:t>
                    </m:r>
                    <m:f>
                      <m:num>
                        <m:r>
                          <m:t xml:space="preserve">I</m:t>
                        </m:r>
                        <m:sSup>
                          <m:e>
                            <m:r>
                              <m:t xml:space="preserve">ρ</m:t>
                            </m:r>
                          </m:e>
                          <m:sup>
                            <m:r>
                              <m:t xml:space="preserve">2</m:t>
                            </m:r>
                          </m:sup>
                        </m:sSup>
                      </m:num>
                      <m:den>
                        <m:r>
                          <m:t xml:space="preserve">4</m:t>
                        </m:r>
                        <m:r>
                          <m:t xml:space="preserve">π</m:t>
                        </m:r>
                        <m:sSup>
                          <m:e>
                            <m:d>
                              <m:dPr>
                                <m:begChr m:val="["/>
                                <m:endChr m:val="]"/>
                              </m:dPr>
                              <m:e>
                                <m:sSup>
                                  <m:e>
                                    <m:r>
                                      <m:t xml:space="preserve">ρ</m:t>
                                    </m:r>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nary>
                      <m:naryPr>
                        <m:chr m:val="∫"/>
                      </m:naryPr>
                      <m:sub>
                        <m:r>
                          <m:t xml:space="preserve">0</m:t>
                        </m:r>
                      </m:sub>
                      <m:sup>
                        <m:r>
                          <m:t xml:space="preserve">2</m:t>
                        </m:r>
                        <m:r>
                          <m:t xml:space="preserve">π</m:t>
                        </m:r>
                      </m:sup>
                      <m:e>
                        <m:r>
                          <m:t xml:space="preserve">d</m:t>
                        </m:r>
                      </m:e>
                    </m:nary>
                    <m:r>
                      <m:t xml:space="preserve">ϕ</m:t>
                    </m:r>
                    <m:acc>
                      <m:accPr>
                        <m:chr m:val="⃗"/>
                      </m:accPr>
                      <m:e>
                        <m:sSub>
                          <m:e>
                            <m:r>
                              <m:t xml:space="preserve">a</m:t>
                            </m:r>
                          </m:e>
                          <m:sub>
                            <m:r>
                              <m:t xml:space="preserve">z</m:t>
                            </m:r>
                          </m:sub>
                        </m:sSub>
                      </m:e>
                    </m:acc>
                    <m:r>
                      <m:t xml:space="preserve">→</m:t>
                    </m:r>
                    <m:r>
                      <m:t xml:space="preserve">H</m:t>
                    </m:r>
                    <m:r>
                      <m:t xml:space="preserve">=</m:t>
                    </m:r>
                    <m:f>
                      <m:num>
                        <m:r>
                          <m:t xml:space="preserve">I</m:t>
                        </m:r>
                        <m:sSup>
                          <m:e>
                            <m:r>
                              <m:t xml:space="preserve">ρ</m:t>
                            </m:r>
                          </m:e>
                          <m:sup>
                            <m:r>
                              <m:t xml:space="preserve">2</m:t>
                            </m:r>
                          </m:sup>
                        </m:sSup>
                        <m:r>
                          <m:t xml:space="preserve">2</m:t>
                        </m:r>
                        <m:r>
                          <m:t xml:space="preserve">π</m:t>
                        </m:r>
                      </m:num>
                      <m:den>
                        <m:r>
                          <m:t xml:space="preserve">4</m:t>
                        </m:r>
                        <m:r>
                          <m:t xml:space="preserve">π</m:t>
                        </m:r>
                        <m:sSup>
                          <m:e>
                            <m:d>
                              <m:dPr>
                                <m:begChr m:val="["/>
                                <m:endChr m:val="]"/>
                              </m:dPr>
                              <m:e>
                                <m:sSup>
                                  <m:e>
                                    <m:r>
                                      <m:t xml:space="preserve">ρ</m:t>
                                    </m:r>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acc>
                      <m:accPr>
                        <m:chr m:val="⃗"/>
                      </m:accPr>
                      <m:e>
                        <m:sSub>
                          <m:e>
                            <m:r>
                              <m:t xml:space="preserve">a</m:t>
                            </m:r>
                          </m:e>
                          <m:sub>
                            <m:r>
                              <m:t xml:space="preserve">z</m:t>
                            </m:r>
                          </m:sub>
                        </m:sSub>
                      </m:e>
                    </m:acc>
                    <m:r>
                      <m:t xml:space="preserve">→</m:t>
                    </m:r>
                    <m:r>
                      <m:t xml:space="preserve">H</m:t>
                    </m:r>
                    <m:r>
                      <m:t xml:space="preserve">=</m:t>
                    </m:r>
                    <m:f>
                      <m:num>
                        <m:r>
                          <m:t xml:space="preserve">I</m:t>
                        </m:r>
                        <m:sSup>
                          <m:e>
                            <m:r>
                              <m:t xml:space="preserve">ρ</m:t>
                            </m:r>
                          </m:e>
                          <m:sup>
                            <m:r>
                              <m:t xml:space="preserve">2</m:t>
                            </m:r>
                          </m:sup>
                        </m:sSup>
                      </m:num>
                      <m:den>
                        <m:r>
                          <m:t xml:space="preserve">2</m:t>
                        </m:r>
                        <m:sSup>
                          <m:e>
                            <m:d>
                              <m:dPr>
                                <m:begChr m:val="["/>
                                <m:endChr m:val="]"/>
                              </m:dPr>
                              <m:e>
                                <m:sSup>
                                  <m:e>
                                    <m:r>
                                      <m:t xml:space="preserve">ρ</m:t>
                                    </m:r>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acc>
                      <m:accPr>
                        <m:chr m:val="⃗"/>
                      </m:accPr>
                      <m:e>
                        <m:sSub>
                          <m:e>
                            <m:r>
                              <m:t xml:space="preserve">a</m:t>
                            </m:r>
                          </m:e>
                          <m:sub>
                            <m:r>
                              <m:t xml:space="preserve">z</m:t>
                            </m:r>
                          </m:sub>
                        </m:sSub>
                      </m:e>
                    </m:acc>
                  </m:oMath>
                </a14:m>
              </a:p>
            </p:txBody>
          </p:sp>
        </mc:Choice>
        <mc:Fallback/>
      </mc:AlternateContent>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59" name="TextShape 2"/>
          <p:cNvSpPr txBox="1"/>
          <p:nvPr/>
        </p:nvSpPr>
        <p:spPr>
          <a:xfrm>
            <a:off x="576000" y="1324800"/>
            <a:ext cx="9432000" cy="686160"/>
          </a:xfrm>
          <a:prstGeom prst="rect">
            <a:avLst/>
          </a:prstGeom>
          <a:noFill/>
          <a:ln>
            <a:noFill/>
          </a:ln>
        </p:spPr>
        <p:txBody>
          <a:bodyPr lIns="90000" rIns="90000" tIns="45000" bIns="45000">
            <a:spAutoFit/>
          </a:bodyPr>
          <a:p>
            <a:r>
              <a:rPr b="1" lang="pt-BR" sz="2400" spc="-1" strike="noStrike">
                <a:solidFill>
                  <a:srgbClr val="000000"/>
                </a:solidFill>
                <a:latin typeface="Arial"/>
                <a:ea typeface="Arial"/>
              </a:rPr>
              <a:t>Assim deduzindo a equação:</a:t>
            </a:r>
            <a:endParaRPr b="0" lang="pt-BR" sz="2400" spc="-1" strike="noStrike">
              <a:latin typeface="Arial"/>
            </a:endParaRPr>
          </a:p>
          <a:p>
            <a:r>
              <a:rPr b="0" lang="pt-BR" sz="1800" spc="-1" strike="noStrike">
                <a:latin typeface="Arial"/>
                <a:ea typeface="Noto Sans CJK SC Regular"/>
              </a:rPr>
              <a:t>Porem como temos um laço formado por N anéis a equação de H fica:</a:t>
            </a:r>
            <a:endParaRPr b="0" lang="pt-BR" sz="1800" spc="-1" strike="noStrike">
              <a:latin typeface="Arial"/>
            </a:endParaRPr>
          </a:p>
        </p:txBody>
      </p:sp>
      <mc:AlternateContent>
        <mc:Choice xmlns:a14="http://schemas.microsoft.com/office/drawing/2010/main" Requires="a14">
          <p:sp>
            <p:nvSpPr>
              <p:cNvPr id="160" name="Formula 3"/>
              <p:cNvSpPr txBox="1"/>
              <p:nvPr/>
            </p:nvSpPr>
            <p:spPr>
              <a:xfrm>
                <a:off x="2736000" y="1933920"/>
                <a:ext cx="3336120" cy="1769040"/>
              </a:xfrm>
              <a:prstGeom prst="rect">
                <a:avLst/>
              </a:prstGeom>
            </p:spPr>
            <p:txBody>
              <a:bodyPr/>
              <a:p>
                <a14:m>
                  <m:oMath xmlns:m="http://schemas.openxmlformats.org/officeDocument/2006/math">
                    <m:r>
                      <m:t xml:space="preserve">H</m:t>
                    </m:r>
                    <m:r>
                      <m:t xml:space="preserve">=</m:t>
                    </m:r>
                    <m:f>
                      <m:num>
                        <m:r>
                          <m:t xml:space="preserve">N</m:t>
                        </m:r>
                        <m:r>
                          <m:t xml:space="preserve">I</m:t>
                        </m:r>
                        <m:sSup>
                          <m:e>
                            <m:r>
                              <m:t xml:space="preserve">ρ</m:t>
                            </m:r>
                          </m:e>
                          <m:sup>
                            <m:r>
                              <m:t xml:space="preserve">2</m:t>
                            </m:r>
                          </m:sup>
                        </m:sSup>
                      </m:num>
                      <m:den>
                        <m:r>
                          <m:t xml:space="preserve">2</m:t>
                        </m:r>
                        <m:sSup>
                          <m:e>
                            <m:d>
                              <m:dPr>
                                <m:begChr m:val="["/>
                                <m:endChr m:val="]"/>
                              </m:dPr>
                              <m:e>
                                <m:sSup>
                                  <m:e>
                                    <m:r>
                                      <m:t xml:space="preserve">ρ</m:t>
                                    </m:r>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acc>
                      <m:accPr>
                        <m:chr m:val="⃗"/>
                      </m:accPr>
                      <m:e>
                        <m:sSub>
                          <m:e>
                            <m:r>
                              <m:t xml:space="preserve">a</m:t>
                            </m:r>
                          </m:e>
                          <m:sub>
                            <m:r>
                              <m:t xml:space="preserve">z</m:t>
                            </m:r>
                          </m:sub>
                        </m:sSub>
                      </m:e>
                    </m:acc>
                  </m:oMath>
                </a14:m>
              </a:p>
            </p:txBody>
          </p:sp>
        </mc:Choice>
        <mc:Fallback/>
      </mc:AlternateContent>
      <p:sp>
        <p:nvSpPr>
          <p:cNvPr id="161" name="TextShape 4"/>
          <p:cNvSpPr txBox="1"/>
          <p:nvPr/>
        </p:nvSpPr>
        <p:spPr>
          <a:xfrm>
            <a:off x="432000" y="3816000"/>
            <a:ext cx="9432000" cy="475200"/>
          </a:xfrm>
          <a:prstGeom prst="rect">
            <a:avLst/>
          </a:prstGeom>
          <a:noFill/>
          <a:ln>
            <a:noFill/>
          </a:ln>
        </p:spPr>
        <p:txBody>
          <a:bodyPr lIns="90000" rIns="90000" tIns="45000" bIns="45000">
            <a:spAutoFit/>
          </a:bodyPr>
          <a:p>
            <a:r>
              <a:rPr b="0" lang="pt-BR" sz="1800" spc="-1" strike="noStrike">
                <a:solidFill>
                  <a:srgbClr val="000000"/>
                </a:solidFill>
                <a:latin typeface="Arial"/>
                <a:ea typeface="Arial"/>
              </a:rPr>
              <a:t>Assim a partir de </a:t>
            </a:r>
            <a:r>
              <a:rPr b="1" lang="pt-BR" sz="1800" spc="-1" strike="noStrike">
                <a:solidFill>
                  <a:srgbClr val="000000"/>
                </a:solidFill>
                <a:latin typeface="Arial"/>
                <a:ea typeface="Arial"/>
              </a:rPr>
              <a:t>H</a:t>
            </a:r>
            <a:r>
              <a:rPr b="0" lang="pt-BR" sz="1800" spc="-1" strike="noStrike">
                <a:solidFill>
                  <a:srgbClr val="000000"/>
                </a:solidFill>
                <a:latin typeface="Arial"/>
                <a:ea typeface="Arial"/>
              </a:rPr>
              <a:t> podemos determinar </a:t>
            </a:r>
            <a:r>
              <a:rPr b="1" lang="pt-BR" sz="1800" spc="-1" strike="noStrike">
                <a:solidFill>
                  <a:srgbClr val="000000"/>
                </a:solidFill>
                <a:latin typeface="Arial"/>
                <a:ea typeface="Arial"/>
              </a:rPr>
              <a:t>B</a:t>
            </a:r>
            <a:r>
              <a:rPr b="0" lang="pt-BR" sz="1800" spc="-1" strike="noStrike">
                <a:solidFill>
                  <a:srgbClr val="000000"/>
                </a:solidFill>
                <a:latin typeface="Arial"/>
                <a:ea typeface="Arial"/>
              </a:rPr>
              <a:t> e com </a:t>
            </a:r>
            <a:r>
              <a:rPr b="1" lang="pt-BR" sz="1800" spc="-1" strike="noStrike">
                <a:solidFill>
                  <a:srgbClr val="000000"/>
                </a:solidFill>
                <a:latin typeface="Arial"/>
                <a:ea typeface="Arial"/>
              </a:rPr>
              <a:t>B</a:t>
            </a:r>
            <a:r>
              <a:rPr b="0" lang="pt-BR" sz="1800" spc="-1" strike="noStrike">
                <a:solidFill>
                  <a:srgbClr val="000000"/>
                </a:solidFill>
                <a:latin typeface="Arial"/>
                <a:ea typeface="Arial"/>
              </a:rPr>
              <a:t> o fluxo e a indutância mutua.</a:t>
            </a:r>
            <a:endParaRPr b="0" lang="pt-BR" sz="1800" spc="-1" strike="noStrike">
              <a:latin typeface="Arial"/>
            </a:endParaRPr>
          </a:p>
        </p:txBody>
      </p:sp>
      <mc:AlternateContent>
        <mc:Choice xmlns:a14="http://schemas.microsoft.com/office/drawing/2010/main" Requires="a14">
          <p:sp>
            <p:nvSpPr>
              <p:cNvPr id="162" name="Formula 5"/>
              <p:cNvSpPr txBox="1"/>
              <p:nvPr/>
            </p:nvSpPr>
            <p:spPr>
              <a:xfrm>
                <a:off x="1743480" y="4291920"/>
                <a:ext cx="848520" cy="316080"/>
              </a:xfrm>
              <a:prstGeom prst="rect">
                <a:avLst/>
              </a:prstGeom>
            </p:spPr>
            <p:txBody>
              <a:bodyPr/>
              <a:p>
                <a14:m>
                  <m:oMath xmlns:m="http://schemas.openxmlformats.org/officeDocument/2006/math">
                    <m:r>
                      <m:t xml:space="preserve">B</m:t>
                    </m:r>
                    <m:r>
                      <m:t xml:space="preserve">=</m:t>
                    </m:r>
                    <m:sSub>
                      <m:e>
                        <m:r>
                          <m:t xml:space="preserve">μ</m:t>
                        </m:r>
                      </m:e>
                      <m:sub>
                        <m:r>
                          <m:t xml:space="preserve">0</m:t>
                        </m:r>
                      </m:sub>
                    </m:sSub>
                    <m:r>
                      <m:t xml:space="preserve">H</m:t>
                    </m:r>
                  </m:oMath>
                </a14:m>
              </a:p>
            </p:txBody>
          </p:sp>
        </mc:Choice>
        <mc:Fallback/>
      </mc:AlternateContent>
      <mc:AlternateContent>
        <mc:Choice xmlns:a14="http://schemas.microsoft.com/office/drawing/2010/main" Requires="a14">
          <p:sp>
            <p:nvSpPr>
              <p:cNvPr id="163" name="Formula 6"/>
              <p:cNvSpPr txBox="1"/>
              <p:nvPr/>
            </p:nvSpPr>
            <p:spPr>
              <a:xfrm>
                <a:off x="5760000" y="4342680"/>
                <a:ext cx="2603160" cy="679680"/>
              </a:xfrm>
              <a:prstGeom prst="rect">
                <a:avLst/>
              </a:prstGeom>
            </p:spPr>
            <p:txBody>
              <a:bodyPr/>
              <a:p>
                <a14:m>
                  <m:oMath xmlns:m="http://schemas.openxmlformats.org/officeDocument/2006/math">
                    <m:sSub>
                      <m:e>
                        <m:r>
                          <m:t xml:space="preserve">M</m:t>
                        </m:r>
                      </m:e>
                      <m:sub>
                        <m:r>
                          <m:t xml:space="preserve">21</m:t>
                        </m:r>
                      </m:sub>
                    </m:sSub>
                    <m:r>
                      <m:t xml:space="preserve">=</m:t>
                    </m:r>
                    <m:sSub>
                      <m:e>
                        <m:r>
                          <m:t xml:space="preserve">N</m:t>
                        </m:r>
                      </m:e>
                      <m:sub>
                        <m:r>
                          <m:t xml:space="preserve">2</m:t>
                        </m:r>
                      </m:sub>
                    </m:sSub>
                    <m:f>
                      <m:num>
                        <m:r>
                          <m:t xml:space="preserve">ψ</m:t>
                        </m:r>
                      </m:num>
                      <m:den>
                        <m:sSub>
                          <m:e>
                            <m:r>
                              <m:t xml:space="preserve">I</m:t>
                            </m:r>
                          </m:e>
                          <m:sub>
                            <m:r>
                              <m:t xml:space="preserve">1</m:t>
                            </m:r>
                          </m:sub>
                        </m:sSub>
                      </m:den>
                    </m:f>
                    <m:r>
                      <m:t xml:space="preserve">=</m:t>
                    </m:r>
                    <m:f>
                      <m:num>
                        <m:sSub>
                          <m:e>
                            <m:r>
                              <m:t xml:space="preserve">N</m:t>
                            </m:r>
                          </m:e>
                          <m:sub>
                            <m:r>
                              <m:t xml:space="preserve">2</m:t>
                            </m:r>
                          </m:sub>
                        </m:sSub>
                      </m:num>
                      <m:den>
                        <m:sSub>
                          <m:e>
                            <m:r>
                              <m:t xml:space="preserve">I</m:t>
                            </m:r>
                          </m:e>
                          <m:sub>
                            <m:r>
                              <m:t xml:space="preserve">1</m:t>
                            </m:r>
                          </m:sub>
                        </m:sSub>
                      </m:den>
                    </m:f>
                    <m:nary>
                      <m:naryPr>
                        <m:chr m:val="∫"/>
                        <m:supHide m:val="1"/>
                      </m:naryPr>
                      <m:sub>
                        <m:r>
                          <m:t xml:space="preserve">s</m:t>
                        </m:r>
                      </m:sub>
                      <m:sup/>
                      <m:e>
                        <m:sSub>
                          <m:e>
                            <m:r>
                              <m:t xml:space="preserve">B</m:t>
                            </m:r>
                          </m:e>
                          <m:sub>
                            <m:r>
                              <m:t xml:space="preserve">1</m:t>
                            </m:r>
                          </m:sub>
                        </m:sSub>
                      </m:e>
                    </m:nary>
                    <m:r>
                      <m:t xml:space="preserve">⋅</m:t>
                    </m:r>
                    <m:r>
                      <m:t xml:space="preserve">dS</m:t>
                    </m:r>
                  </m:oMath>
                </a14:m>
              </a:p>
            </p:txBody>
          </p:sp>
        </mc:Choice>
        <mc:Fallback/>
      </mc:AlternateContent>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65" name="TextShape 2"/>
          <p:cNvSpPr txBox="1"/>
          <p:nvPr/>
        </p:nvSpPr>
        <p:spPr>
          <a:xfrm>
            <a:off x="288000" y="1188000"/>
            <a:ext cx="9576000" cy="858240"/>
          </a:xfrm>
          <a:prstGeom prst="rect">
            <a:avLst/>
          </a:prstGeom>
          <a:noFill/>
          <a:ln>
            <a:noFill/>
          </a:ln>
        </p:spPr>
        <p:txBody>
          <a:bodyPr lIns="90000" rIns="90000" tIns="45000" bIns="45000">
            <a:spAutoFit/>
          </a:bodyPr>
          <a:p>
            <a:r>
              <a:rPr b="1" lang="pt-BR" sz="1800" spc="-1" strike="noStrike">
                <a:solidFill>
                  <a:srgbClr val="000000"/>
                </a:solidFill>
                <a:latin typeface="Arial"/>
                <a:ea typeface="Arial"/>
              </a:rPr>
              <a:t>Como fia a equação quando o ponto não esta centrado na origem.</a:t>
            </a:r>
            <a:endParaRPr b="0" lang="pt-BR" sz="1800" spc="-1" strike="noStrike">
              <a:latin typeface="Arial"/>
            </a:endParaRPr>
          </a:p>
          <a:p>
            <a:r>
              <a:rPr b="0" lang="pt-BR" sz="1800" spc="-1" strike="noStrike">
                <a:solidFill>
                  <a:srgbClr val="000000"/>
                </a:solidFill>
                <a:latin typeface="Arial"/>
                <a:ea typeface="Arial"/>
              </a:rPr>
              <a:t>Fazendo um ajuste da equação inicial onde tínhamos</a:t>
            </a:r>
            <a:endParaRPr b="0" lang="pt-BR" sz="1800" spc="-1" strike="noStrike">
              <a:latin typeface="Arial"/>
            </a:endParaRPr>
          </a:p>
        </p:txBody>
      </p:sp>
      <p:pic>
        <p:nvPicPr>
          <p:cNvPr id="166" name="" descr=""/>
          <p:cNvPicPr/>
          <p:nvPr/>
        </p:nvPicPr>
        <p:blipFill>
          <a:blip r:embed="rId1"/>
          <a:stretch/>
        </p:blipFill>
        <p:spPr>
          <a:xfrm>
            <a:off x="6912000" y="1775160"/>
            <a:ext cx="2142720" cy="2904840"/>
          </a:xfrm>
          <a:prstGeom prst="rect">
            <a:avLst/>
          </a:prstGeom>
          <a:ln>
            <a:noFill/>
          </a:ln>
        </p:spPr>
      </p:pic>
      <mc:AlternateContent>
        <mc:Choice xmlns:a14="http://schemas.microsoft.com/office/drawing/2010/main" Requires="a14">
          <p:sp>
            <p:nvSpPr>
              <p:cNvPr id="167" name="Formula 3"/>
              <p:cNvSpPr txBox="1"/>
              <p:nvPr/>
            </p:nvSpPr>
            <p:spPr>
              <a:xfrm>
                <a:off x="432000" y="2232000"/>
                <a:ext cx="3432240" cy="331200"/>
              </a:xfrm>
              <a:prstGeom prst="rect">
                <a:avLst/>
              </a:prstGeom>
            </p:spPr>
            <p:txBody>
              <a:bodyPr/>
              <a:p>
                <a14:m>
                  <m:oMath xmlns:m="http://schemas.openxmlformats.org/officeDocument/2006/math">
                    <m:r>
                      <m:t xml:space="preserve">R</m:t>
                    </m:r>
                    <m:r>
                      <m:t xml:space="preserve">=</m:t>
                    </m:r>
                    <m:d>
                      <m:dPr>
                        <m:begChr m:val="("/>
                        <m:endChr m:val=")"/>
                      </m:dPr>
                      <m:e>
                        <m:r>
                          <m:t xml:space="preserve">0</m:t>
                        </m:r>
                        <m:r>
                          <m:t xml:space="preserve">,0</m:t>
                        </m:r>
                        <m:r>
                          <m:t xml:space="preserve">,</m:t>
                        </m:r>
                        <m:r>
                          <m:t xml:space="preserve">h</m:t>
                        </m:r>
                      </m:e>
                    </m:d>
                    <m:r>
                      <m:t xml:space="preserve">−</m:t>
                    </m:r>
                    <m:d>
                      <m:dPr>
                        <m:begChr m:val="("/>
                        <m:endChr m:val=")"/>
                      </m:dPr>
                      <m:e>
                        <m:r>
                          <m:t xml:space="preserve">x</m:t>
                        </m:r>
                        <m:r>
                          <m:t xml:space="preserve">,</m:t>
                        </m:r>
                        <m:r>
                          <m:t xml:space="preserve">y</m:t>
                        </m:r>
                        <m:r>
                          <m:t xml:space="preserve">,0</m:t>
                        </m:r>
                      </m:e>
                    </m:d>
                    <m:r>
                      <m:t xml:space="preserve">=</m:t>
                    </m:r>
                    <m:r>
                      <m:t xml:space="preserve">−</m:t>
                    </m:r>
                    <m:r>
                      <m:t xml:space="preserve">ρ</m:t>
                    </m:r>
                    <m:acc>
                      <m:accPr>
                        <m:chr m:val="⃗"/>
                      </m:accPr>
                      <m:e>
                        <m:sSub>
                          <m:e>
                            <m:r>
                              <m:t xml:space="preserve">a</m:t>
                            </m:r>
                          </m:e>
                          <m:sub>
                            <m:r>
                              <m:t xml:space="preserve">p</m:t>
                            </m:r>
                          </m:sub>
                        </m:sSub>
                      </m:e>
                    </m:acc>
                    <m:r>
                      <m:t xml:space="preserve">+</m:t>
                    </m:r>
                    <m:r>
                      <m:t xml:space="preserve">h</m:t>
                    </m:r>
                    <m:acc>
                      <m:accPr>
                        <m:chr m:val="⃗"/>
                      </m:accPr>
                      <m:e>
                        <m:sSub>
                          <m:e>
                            <m:r>
                              <m:t xml:space="preserve">a</m:t>
                            </m:r>
                          </m:e>
                          <m:sub>
                            <m:r>
                              <m:t xml:space="preserve">z</m:t>
                            </m:r>
                          </m:sub>
                        </m:sSub>
                      </m:e>
                    </m:acc>
                  </m:oMath>
                </a14:m>
              </a:p>
            </p:txBody>
          </p:sp>
        </mc:Choice>
        <mc:Fallback/>
      </mc:AlternateContent>
      <mc:AlternateContent>
        <mc:Choice xmlns:a14="http://schemas.microsoft.com/office/drawing/2010/main" Requires="a14">
          <p:sp>
            <p:nvSpPr>
              <p:cNvPr id="168" name="Formula 4"/>
              <p:cNvSpPr txBox="1"/>
              <p:nvPr/>
            </p:nvSpPr>
            <p:spPr>
              <a:xfrm>
                <a:off x="4680000" y="2134080"/>
                <a:ext cx="1698840" cy="879840"/>
              </a:xfrm>
              <a:prstGeom prst="rect">
                <a:avLst/>
              </a:prstGeom>
            </p:spPr>
            <p:txBody>
              <a:bodyPr/>
              <a:p>
                <a14:m>
                  <m:oMath xmlns:m="http://schemas.openxmlformats.org/officeDocument/2006/math">
                    <m:r>
                      <m:t xml:space="preserve">H</m:t>
                    </m:r>
                    <m:r>
                      <m:t xml:space="preserve">=</m:t>
                    </m:r>
                    <m:f>
                      <m:num>
                        <m:r>
                          <m:t xml:space="preserve">N</m:t>
                        </m:r>
                        <m:r>
                          <m:t xml:space="preserve">I</m:t>
                        </m:r>
                        <m:sSup>
                          <m:e>
                            <m:r>
                              <m:t xml:space="preserve">ρ</m:t>
                            </m:r>
                          </m:e>
                          <m:sup>
                            <m:r>
                              <m:t xml:space="preserve">2</m:t>
                            </m:r>
                          </m:sup>
                        </m:sSup>
                      </m:num>
                      <m:den>
                        <m:r>
                          <m:t xml:space="preserve">2</m:t>
                        </m:r>
                        <m:sSup>
                          <m:e>
                            <m:d>
                              <m:dPr>
                                <m:begChr m:val="["/>
                                <m:endChr m:val="]"/>
                              </m:dPr>
                              <m:e>
                                <m:sSup>
                                  <m:e>
                                    <m:r>
                                      <m:t xml:space="preserve">ρ</m:t>
                                    </m:r>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acc>
                      <m:accPr>
                        <m:chr m:val="⃗"/>
                      </m:accPr>
                      <m:e>
                        <m:sSub>
                          <m:e>
                            <m:r>
                              <m:t xml:space="preserve">a</m:t>
                            </m:r>
                          </m:e>
                          <m:sub>
                            <m:r>
                              <m:t xml:space="preserve">z</m:t>
                            </m:r>
                          </m:sub>
                        </m:sSub>
                      </m:e>
                    </m:acc>
                  </m:oMath>
                </a14:m>
              </a:p>
            </p:txBody>
          </p:sp>
        </mc:Choice>
        <mc:Fallback/>
      </mc:AlternateContent>
      <p:sp>
        <p:nvSpPr>
          <p:cNvPr id="169" name="TextShape 5"/>
          <p:cNvSpPr txBox="1"/>
          <p:nvPr/>
        </p:nvSpPr>
        <p:spPr>
          <a:xfrm>
            <a:off x="288000" y="2808000"/>
            <a:ext cx="3888000" cy="346320"/>
          </a:xfrm>
          <a:prstGeom prst="rect">
            <a:avLst/>
          </a:prstGeom>
          <a:noFill/>
          <a:ln>
            <a:noFill/>
          </a:ln>
        </p:spPr>
        <p:txBody>
          <a:bodyPr lIns="90000" rIns="90000" tIns="45000" bIns="45000">
            <a:spAutoFit/>
          </a:bodyPr>
          <a:p>
            <a:r>
              <a:rPr b="0" lang="pt-BR" sz="1800" spc="-1" strike="noStrike">
                <a:solidFill>
                  <a:srgbClr val="000000"/>
                </a:solidFill>
                <a:latin typeface="Arial"/>
                <a:ea typeface="Arial"/>
              </a:rPr>
              <a:t>Agora teremos:</a:t>
            </a:r>
            <a:endParaRPr b="0" lang="pt-BR" sz="1800" spc="-1" strike="noStrike">
              <a:latin typeface="Arial"/>
            </a:endParaRPr>
          </a:p>
        </p:txBody>
      </p:sp>
      <mc:AlternateContent>
        <mc:Choice xmlns:a14="http://schemas.microsoft.com/office/drawing/2010/main" Requires="a14">
          <p:sp>
            <p:nvSpPr>
              <p:cNvPr id="170" name="Formula 6"/>
              <p:cNvSpPr txBox="1"/>
              <p:nvPr/>
            </p:nvSpPr>
            <p:spPr>
              <a:xfrm>
                <a:off x="432000" y="3384000"/>
                <a:ext cx="5976720" cy="349920"/>
              </a:xfrm>
              <a:prstGeom prst="rect">
                <a:avLst/>
              </a:prstGeom>
            </p:spPr>
            <p:txBody>
              <a:bodyPr/>
              <a:p>
                <a14:m>
                  <m:oMath xmlns:m="http://schemas.openxmlformats.org/officeDocument/2006/math">
                    <m:r>
                      <m:t xml:space="preserve">R</m:t>
                    </m:r>
                    <m:r>
                      <m:t xml:space="preserve">=</m:t>
                    </m:r>
                    <m:d>
                      <m:dPr>
                        <m:begChr m:val="("/>
                        <m:endChr m:val=")"/>
                      </m:dPr>
                      <m:e>
                        <m:r>
                          <m:t xml:space="preserve">x</m:t>
                        </m:r>
                        <m:r>
                          <m:t xml:space="preserve">'</m:t>
                        </m:r>
                        <m:r>
                          <m:t xml:space="preserve">,</m:t>
                        </m:r>
                        <m:r>
                          <m:t xml:space="preserve">y</m:t>
                        </m:r>
                        <m:r>
                          <m:t xml:space="preserve">'</m:t>
                        </m:r>
                        <m:r>
                          <m:t xml:space="preserve">,</m:t>
                        </m:r>
                        <m:r>
                          <m:t xml:space="preserve">h</m:t>
                        </m:r>
                      </m:e>
                    </m:d>
                    <m:r>
                      <m:t xml:space="preserve">−</m:t>
                    </m:r>
                    <m:d>
                      <m:dPr>
                        <m:begChr m:val="("/>
                        <m:endChr m:val=")"/>
                      </m:dPr>
                      <m:e>
                        <m:r>
                          <m:t xml:space="preserve">x</m:t>
                        </m:r>
                        <m:r>
                          <m:t xml:space="preserve">,</m:t>
                        </m:r>
                        <m:r>
                          <m:t xml:space="preserve">y</m:t>
                        </m:r>
                        <m:r>
                          <m:t xml:space="preserve">,0</m:t>
                        </m:r>
                      </m:e>
                    </m:d>
                    <m:r>
                      <m:t xml:space="preserve">=</m:t>
                    </m:r>
                    <m:d>
                      <m:dPr>
                        <m:begChr m:val="("/>
                        <m:endChr m:val=")"/>
                      </m:dPr>
                      <m:e>
                        <m:sSub>
                          <m:e>
                            <m:r>
                              <m:t xml:space="preserve">ρ</m:t>
                            </m:r>
                          </m:e>
                          <m:sub>
                            <m:r>
                              <m:t xml:space="preserve">2</m:t>
                            </m:r>
                          </m:sub>
                        </m:sSub>
                        <m:r>
                          <m:t xml:space="preserve">−</m:t>
                        </m:r>
                        <m:r>
                          <m:t xml:space="preserve">ρ</m:t>
                        </m:r>
                      </m:e>
                    </m:d>
                    <m:acc>
                      <m:accPr>
                        <m:chr m:val="⃗"/>
                      </m:accPr>
                      <m:e>
                        <m:sSub>
                          <m:e>
                            <m:r>
                              <m:t xml:space="preserve">a</m:t>
                            </m:r>
                          </m:e>
                          <m:sub>
                            <m:r>
                              <m:t xml:space="preserve">p</m:t>
                            </m:r>
                          </m:sub>
                        </m:sSub>
                      </m:e>
                    </m:acc>
                    <m:r>
                      <m:t xml:space="preserve">+</m:t>
                    </m:r>
                    <m:r>
                      <m:t xml:space="preserve">h</m:t>
                    </m:r>
                    <m:acc>
                      <m:accPr>
                        <m:chr m:val="⃗"/>
                      </m:accPr>
                      <m:e>
                        <m:sSub>
                          <m:e>
                            <m:r>
                              <m:t xml:space="preserve">a</m:t>
                            </m:r>
                          </m:e>
                          <m:sub>
                            <m:r>
                              <m:t xml:space="preserve">z</m:t>
                            </m:r>
                          </m:sub>
                        </m:sSub>
                      </m:e>
                    </m:acc>
                    <m:r>
                      <m:t xml:space="preserve">=</m:t>
                    </m:r>
                    <m:r>
                      <m:t xml:space="preserve">−</m:t>
                    </m:r>
                    <m:d>
                      <m:dPr>
                        <m:begChr m:val="("/>
                        <m:endChr m:val=")"/>
                      </m:dPr>
                      <m:e>
                        <m:r>
                          <m:t xml:space="preserve">ρ</m:t>
                        </m:r>
                        <m:r>
                          <m:t xml:space="preserve">−</m:t>
                        </m:r>
                        <m:sSub>
                          <m:e>
                            <m:r>
                              <m:t xml:space="preserve">ρ</m:t>
                            </m:r>
                          </m:e>
                          <m:sub>
                            <m:r>
                              <m:t xml:space="preserve">2</m:t>
                            </m:r>
                          </m:sub>
                        </m:sSub>
                      </m:e>
                    </m:d>
                    <m:acc>
                      <m:accPr>
                        <m:chr m:val="⃗"/>
                      </m:accPr>
                      <m:e>
                        <m:sSub>
                          <m:e>
                            <m:r>
                              <m:t xml:space="preserve">a</m:t>
                            </m:r>
                          </m:e>
                          <m:sub>
                            <m:r>
                              <m:t xml:space="preserve">p</m:t>
                            </m:r>
                          </m:sub>
                        </m:sSub>
                      </m:e>
                    </m:acc>
                    <m:r>
                      <m:t xml:space="preserve">+</m:t>
                    </m:r>
                    <m:r>
                      <m:t xml:space="preserve">h</m:t>
                    </m:r>
                    <m:acc>
                      <m:accPr>
                        <m:chr m:val="⃗"/>
                      </m:accPr>
                      <m:e>
                        <m:sSub>
                          <m:e>
                            <m:r>
                              <m:t xml:space="preserve">a</m:t>
                            </m:r>
                          </m:e>
                          <m:sub>
                            <m:r>
                              <m:t xml:space="preserve">z</m:t>
                            </m:r>
                          </m:sub>
                        </m:sSub>
                      </m:e>
                    </m:acc>
                  </m:oMath>
                </a14:m>
              </a:p>
            </p:txBody>
          </p:sp>
        </mc:Choice>
        <mc:Fallback/>
      </mc:AlternateContent>
      <mc:AlternateContent>
        <mc:Choice xmlns:a14="http://schemas.microsoft.com/office/drawing/2010/main" Requires="a14">
          <p:sp>
            <p:nvSpPr>
              <p:cNvPr id="171" name="Formula 7"/>
              <p:cNvSpPr txBox="1"/>
              <p:nvPr/>
            </p:nvSpPr>
            <p:spPr>
              <a:xfrm>
                <a:off x="2088000" y="4104000"/>
                <a:ext cx="2611440" cy="1000800"/>
              </a:xfrm>
              <a:prstGeom prst="rect">
                <a:avLst/>
              </a:prstGeom>
            </p:spPr>
            <p:txBody>
              <a:bodyPr/>
              <a:p>
                <a14:m>
                  <m:oMath xmlns:m="http://schemas.openxmlformats.org/officeDocument/2006/math">
                    <m:r>
                      <m:t xml:space="preserve">H</m:t>
                    </m:r>
                    <m:r>
                      <m:t xml:space="preserve">=</m:t>
                    </m:r>
                    <m:f>
                      <m:num>
                        <m:r>
                          <m:t xml:space="preserve">N</m:t>
                        </m:r>
                        <m:r>
                          <m:t xml:space="preserve">I</m:t>
                        </m:r>
                        <m:sSup>
                          <m:e>
                            <m:d>
                              <m:dPr>
                                <m:begChr m:val="("/>
                                <m:endChr m:val=")"/>
                              </m:dPr>
                              <m:e>
                                <m:r>
                                  <m:t xml:space="preserve">ρ</m:t>
                                </m:r>
                                <m:r>
                                  <m:t xml:space="preserve">−</m:t>
                                </m:r>
                                <m:sSub>
                                  <m:e>
                                    <m:r>
                                      <m:t xml:space="preserve">ρ</m:t>
                                    </m:r>
                                  </m:e>
                                  <m:sub>
                                    <m:r>
                                      <m:t xml:space="preserve">2</m:t>
                                    </m:r>
                                  </m:sub>
                                </m:sSub>
                              </m:e>
                            </m:d>
                          </m:e>
                          <m:sup>
                            <m:r>
                              <m:t xml:space="preserve">2</m:t>
                            </m:r>
                          </m:sup>
                        </m:sSup>
                      </m:num>
                      <m:den>
                        <m:r>
                          <m:t xml:space="preserve">2</m:t>
                        </m:r>
                        <m:sSup>
                          <m:e>
                            <m:d>
                              <m:dPr>
                                <m:begChr m:val="["/>
                                <m:endChr m:val="]"/>
                              </m:dPr>
                              <m:e>
                                <m:sSup>
                                  <m:e>
                                    <m:d>
                                      <m:dPr>
                                        <m:begChr m:val="("/>
                                        <m:endChr m:val=")"/>
                                      </m:dPr>
                                      <m:e>
                                        <m:r>
                                          <m:t xml:space="preserve">−</m:t>
                                        </m:r>
                                        <m:d>
                                          <m:dPr>
                                            <m:begChr m:val="("/>
                                            <m:endChr m:val=")"/>
                                          </m:dPr>
                                          <m:e>
                                            <m:r>
                                              <m:t xml:space="preserve">ρ</m:t>
                                            </m:r>
                                            <m:r>
                                              <m:t xml:space="preserve">−</m:t>
                                            </m:r>
                                            <m:sSub>
                                              <m:e>
                                                <m:r>
                                                  <m:t xml:space="preserve">ρ</m:t>
                                                </m:r>
                                              </m:e>
                                              <m:sub>
                                                <m:r>
                                                  <m:t xml:space="preserve">2</m:t>
                                                </m:r>
                                              </m:sub>
                                            </m:sSub>
                                          </m:e>
                                        </m:d>
                                      </m:e>
                                    </m:d>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acc>
                      <m:accPr>
                        <m:chr m:val="⃗"/>
                      </m:accPr>
                      <m:e>
                        <m:sSub>
                          <m:e>
                            <m:r>
                              <m:t xml:space="preserve">a</m:t>
                            </m:r>
                          </m:e>
                          <m:sub>
                            <m:r>
                              <m:t xml:space="preserve">z</m:t>
                            </m:r>
                          </m:sub>
                        </m:sSub>
                      </m:e>
                    </m:acc>
                  </m:oMath>
                </a14:m>
              </a:p>
            </p:txBody>
          </p:sp>
        </mc:Choice>
        <mc:Fallback/>
      </mc:AlternateContent>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73" name="TextShape 2"/>
          <p:cNvSpPr txBox="1"/>
          <p:nvPr/>
        </p:nvSpPr>
        <p:spPr>
          <a:xfrm>
            <a:off x="576000" y="1324800"/>
            <a:ext cx="9432000" cy="629640"/>
          </a:xfrm>
          <a:prstGeom prst="rect">
            <a:avLst/>
          </a:prstGeom>
          <a:noFill/>
          <a:ln>
            <a:noFill/>
          </a:ln>
        </p:spPr>
        <p:txBody>
          <a:bodyPr lIns="90000" rIns="90000" tIns="45000" bIns="45000">
            <a:spAutoFit/>
          </a:bodyPr>
          <a:p>
            <a:r>
              <a:rPr b="0" lang="pt-BR" sz="2000" spc="-1" strike="noStrike">
                <a:solidFill>
                  <a:srgbClr val="000000"/>
                </a:solidFill>
                <a:latin typeface="Arial"/>
                <a:ea typeface="Arial"/>
              </a:rPr>
              <a:t>Agora precisamos determinar o modelo da superfície do objeto sobre o laço</a:t>
            </a:r>
            <a:endParaRPr b="0" lang="pt-BR" sz="2000" spc="-1" strike="noStrike">
              <a:latin typeface="Arial"/>
            </a:endParaRPr>
          </a:p>
          <a:p>
            <a:endParaRPr b="0" lang="pt-BR" sz="2000" spc="-1" strike="noStrike">
              <a:latin typeface="Arial"/>
            </a:endParaRPr>
          </a:p>
        </p:txBody>
      </p:sp>
      <p:pic>
        <p:nvPicPr>
          <p:cNvPr id="174" name="" descr=""/>
          <p:cNvPicPr/>
          <p:nvPr/>
        </p:nvPicPr>
        <p:blipFill>
          <a:blip r:embed="rId1"/>
          <a:stretch/>
        </p:blipFill>
        <p:spPr>
          <a:xfrm>
            <a:off x="2960280" y="1728000"/>
            <a:ext cx="3951720" cy="2237040"/>
          </a:xfrm>
          <a:prstGeom prst="rect">
            <a:avLst/>
          </a:prstGeom>
          <a:ln>
            <a:noFill/>
          </a:ln>
        </p:spPr>
      </p:pic>
      <p:sp>
        <p:nvSpPr>
          <p:cNvPr id="175" name="TextShape 3"/>
          <p:cNvSpPr txBox="1"/>
          <p:nvPr/>
        </p:nvSpPr>
        <p:spPr>
          <a:xfrm>
            <a:off x="432000" y="4104000"/>
            <a:ext cx="9432000" cy="1223640"/>
          </a:xfrm>
          <a:prstGeom prst="rect">
            <a:avLst/>
          </a:prstGeom>
          <a:noFill/>
          <a:ln>
            <a:noFill/>
          </a:ln>
        </p:spPr>
        <p:txBody>
          <a:bodyPr lIns="90000" rIns="90000" tIns="45000" bIns="45000">
            <a:spAutoFit/>
          </a:bodyPr>
          <a:p>
            <a:r>
              <a:rPr b="0" lang="pt-BR" sz="2000" spc="-1" strike="noStrike">
                <a:solidFill>
                  <a:srgbClr val="000000"/>
                </a:solidFill>
                <a:latin typeface="Arial"/>
                <a:ea typeface="Arial"/>
              </a:rPr>
              <a:t>O modelo consiste em uma placa condutora, que pode ser descrita como uma malha condutora gerada pelas corrente de foucault, que por sua vez pode ser modelada com um anel de uma volta.</a:t>
            </a:r>
            <a:endParaRPr b="0" lang="pt-BR" sz="2000" spc="-1" strike="noStrike">
              <a:latin typeface="Arial"/>
            </a:endParaRPr>
          </a:p>
          <a:p>
            <a:r>
              <a:rPr b="0" lang="pt-BR" sz="2000" spc="-1" strike="noStrike">
                <a:solidFill>
                  <a:srgbClr val="000000"/>
                </a:solidFill>
                <a:latin typeface="Arial"/>
                <a:ea typeface="Arial"/>
              </a:rPr>
              <a:t>Este modelo tem relação a um modelo de transformador de núcleo de ar</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77" name="TextShape 2"/>
          <p:cNvSpPr txBox="1"/>
          <p:nvPr/>
        </p:nvSpPr>
        <p:spPr>
          <a:xfrm>
            <a:off x="576000" y="1324800"/>
            <a:ext cx="9432000" cy="629640"/>
          </a:xfrm>
          <a:prstGeom prst="rect">
            <a:avLst/>
          </a:prstGeom>
          <a:noFill/>
          <a:ln>
            <a:noFill/>
          </a:ln>
        </p:spPr>
        <p:txBody>
          <a:bodyPr lIns="90000" rIns="90000" tIns="45000" bIns="45000">
            <a:spAutoFit/>
          </a:bodyPr>
          <a:p>
            <a:r>
              <a:rPr b="0" lang="pt-BR" sz="2000" spc="-1" strike="noStrike">
                <a:solidFill>
                  <a:srgbClr val="000000"/>
                </a:solidFill>
                <a:latin typeface="Arial"/>
                <a:ea typeface="Arial"/>
              </a:rPr>
              <a:t>Assim através deste modelo podemos determinar as superfícies</a:t>
            </a:r>
            <a:endParaRPr b="0" lang="pt-BR" sz="2000" spc="-1" strike="noStrike">
              <a:latin typeface="Arial"/>
            </a:endParaRPr>
          </a:p>
          <a:p>
            <a:endParaRPr b="0" lang="pt-BR" sz="2000" spc="-1" strike="noStrike">
              <a:latin typeface="Arial"/>
            </a:endParaRPr>
          </a:p>
        </p:txBody>
      </p:sp>
      <p:pic>
        <p:nvPicPr>
          <p:cNvPr id="178" name="" descr=""/>
          <p:cNvPicPr/>
          <p:nvPr/>
        </p:nvPicPr>
        <p:blipFill>
          <a:blip r:embed="rId1"/>
          <a:stretch/>
        </p:blipFill>
        <p:spPr>
          <a:xfrm>
            <a:off x="2960280" y="1728000"/>
            <a:ext cx="3951720" cy="2237040"/>
          </a:xfrm>
          <a:prstGeom prst="rect">
            <a:avLst/>
          </a:prstGeom>
          <a:ln>
            <a:noFill/>
          </a:ln>
        </p:spPr>
      </p:pic>
      <p:sp>
        <p:nvSpPr>
          <p:cNvPr id="179" name="TextShape 3"/>
          <p:cNvSpPr txBox="1"/>
          <p:nvPr/>
        </p:nvSpPr>
        <p:spPr>
          <a:xfrm>
            <a:off x="432000" y="4104000"/>
            <a:ext cx="6408000" cy="1223640"/>
          </a:xfrm>
          <a:prstGeom prst="rect">
            <a:avLst/>
          </a:prstGeom>
          <a:noFill/>
          <a:ln>
            <a:noFill/>
          </a:ln>
        </p:spPr>
        <p:txBody>
          <a:bodyPr lIns="90000" rIns="90000" tIns="45000" bIns="45000">
            <a:spAutoFit/>
          </a:bodyPr>
          <a:p>
            <a:r>
              <a:rPr b="0" lang="pt-BR" sz="2000" spc="-1" strike="noStrike">
                <a:solidFill>
                  <a:srgbClr val="000000"/>
                </a:solidFill>
                <a:latin typeface="Arial"/>
                <a:ea typeface="Arial"/>
              </a:rPr>
              <a:t>Assim para um objeto retangular ou quadrado temos</a:t>
            </a:r>
            <a:endParaRPr b="0" lang="pt-BR" sz="2000" spc="-1" strike="noStrike">
              <a:latin typeface="Arial"/>
            </a:endParaRPr>
          </a:p>
          <a:p>
            <a:r>
              <a:rPr b="0" lang="pt-BR" sz="2000" spc="-1" strike="noStrike">
                <a:solidFill>
                  <a:srgbClr val="000000"/>
                </a:solidFill>
                <a:latin typeface="Arial"/>
                <a:ea typeface="Arial"/>
              </a:rPr>
              <a:t>E para um objeto circular temos</a:t>
            </a:r>
            <a:endParaRPr b="0" lang="pt-BR" sz="2000" spc="-1" strike="noStrike">
              <a:latin typeface="Arial"/>
            </a:endParaRPr>
          </a:p>
          <a:p>
            <a:r>
              <a:rPr b="0" lang="pt-BR" sz="2000" spc="-1" strike="noStrike">
                <a:solidFill>
                  <a:srgbClr val="000000"/>
                </a:solidFill>
                <a:latin typeface="Arial"/>
                <a:ea typeface="Arial"/>
              </a:rPr>
              <a:t>E em ambos os casos N = 1</a:t>
            </a:r>
            <a:endParaRPr b="0" lang="pt-BR" sz="2000" spc="-1" strike="noStrike">
              <a:latin typeface="Arial"/>
            </a:endParaRPr>
          </a:p>
        </p:txBody>
      </p:sp>
      <mc:AlternateContent>
        <mc:Choice xmlns:a14="http://schemas.microsoft.com/office/drawing/2010/main" Requires="a14">
          <p:sp>
            <p:nvSpPr>
              <p:cNvPr id="180" name="Formula 4"/>
              <p:cNvSpPr txBox="1"/>
              <p:nvPr/>
            </p:nvSpPr>
            <p:spPr>
              <a:xfrm>
                <a:off x="6612480" y="4140000"/>
                <a:ext cx="1271520" cy="277920"/>
              </a:xfrm>
              <a:prstGeom prst="rect">
                <a:avLst/>
              </a:prstGeom>
            </p:spPr>
            <p:txBody>
              <a:bodyPr/>
              <a:p>
                <a14:m>
                  <m:oMath xmlns:m="http://schemas.openxmlformats.org/officeDocument/2006/math">
                    <m:r>
                      <m:t xml:space="preserve">dS</m:t>
                    </m:r>
                    <m:r>
                      <m:t xml:space="preserve">=</m:t>
                    </m:r>
                    <m:r>
                      <m:t xml:space="preserve">dx</m:t>
                    </m:r>
                    <m:r>
                      <m:t xml:space="preserve">dy</m:t>
                    </m:r>
                    <m:acc>
                      <m:accPr>
                        <m:chr m:val="⃗"/>
                      </m:accPr>
                      <m:e>
                        <m:r>
                          <m:t xml:space="preserve">az</m:t>
                        </m:r>
                      </m:e>
                    </m:acc>
                  </m:oMath>
                </a14:m>
              </a:p>
            </p:txBody>
          </p:sp>
        </mc:Choice>
        <mc:Fallback/>
      </mc:AlternateContent>
      <mc:AlternateContent>
        <mc:Choice xmlns:a14="http://schemas.microsoft.com/office/drawing/2010/main" Requires="a14">
          <p:sp>
            <p:nvSpPr>
              <p:cNvPr id="181" name="Formula 5"/>
              <p:cNvSpPr txBox="1"/>
              <p:nvPr/>
            </p:nvSpPr>
            <p:spPr>
              <a:xfrm>
                <a:off x="4411800" y="4453920"/>
                <a:ext cx="1564200" cy="277920"/>
              </a:xfrm>
              <a:prstGeom prst="rect">
                <a:avLst/>
              </a:prstGeom>
            </p:spPr>
            <p:txBody>
              <a:bodyPr/>
              <a:p>
                <a14:m>
                  <m:oMath xmlns:m="http://schemas.openxmlformats.org/officeDocument/2006/math">
                    <m:r>
                      <m:t xml:space="preserve">dS</m:t>
                    </m:r>
                    <m:r>
                      <m:t xml:space="preserve">=</m:t>
                    </m:r>
                    <m:r>
                      <m:t xml:space="preserve">ρ</m:t>
                    </m:r>
                    <m:r>
                      <m:t xml:space="preserve">d</m:t>
                    </m:r>
                    <m:r>
                      <m:t xml:space="preserve">ϕ</m:t>
                    </m:r>
                    <m:r>
                      <m:t xml:space="preserve">d</m:t>
                    </m:r>
                    <m:r>
                      <m:t xml:space="preserve">ρ</m:t>
                    </m:r>
                    <m:acc>
                      <m:accPr>
                        <m:chr m:val="⃗"/>
                      </m:accPr>
                      <m:e>
                        <m:r>
                          <m:t xml:space="preserve">az</m:t>
                        </m:r>
                      </m:e>
                    </m:acc>
                  </m:oMath>
                </a14:m>
              </a:p>
            </p:txBody>
          </p:sp>
        </mc:Choice>
        <mc:Fallback/>
      </mc:AlternateContent>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Teoria eletromagnética e deduções teóricas</a:t>
            </a:r>
            <a:endParaRPr b="0" lang="pt-BR" sz="4400" spc="-1" strike="noStrike">
              <a:latin typeface="Arial"/>
            </a:endParaRPr>
          </a:p>
        </p:txBody>
      </p:sp>
      <p:sp>
        <p:nvSpPr>
          <p:cNvPr id="183" name="TextShape 2"/>
          <p:cNvSpPr txBox="1"/>
          <p:nvPr/>
        </p:nvSpPr>
        <p:spPr>
          <a:xfrm>
            <a:off x="576000" y="1324800"/>
            <a:ext cx="9432000" cy="657000"/>
          </a:xfrm>
          <a:prstGeom prst="rect">
            <a:avLst/>
          </a:prstGeom>
          <a:noFill/>
          <a:ln>
            <a:noFill/>
          </a:ln>
        </p:spPr>
        <p:txBody>
          <a:bodyPr lIns="90000" rIns="90000" tIns="45000" bIns="45000">
            <a:spAutoFit/>
          </a:bodyPr>
          <a:p>
            <a:r>
              <a:rPr b="0" lang="pt-BR" sz="2000" spc="-1" strike="noStrike">
                <a:solidFill>
                  <a:srgbClr val="000000"/>
                </a:solidFill>
                <a:latin typeface="Arial"/>
                <a:ea typeface="Arial"/>
              </a:rPr>
              <a:t>Agora assim temos todos valores e equações para demostra o funcionamento matematicamente do laço:</a:t>
            </a:r>
            <a:endParaRPr b="0" lang="pt-BR" sz="2000" spc="-1" strike="noStrike">
              <a:latin typeface="Arial"/>
            </a:endParaRPr>
          </a:p>
        </p:txBody>
      </p:sp>
      <mc:AlternateContent>
        <mc:Choice xmlns:a14="http://schemas.microsoft.com/office/drawing/2010/main" Requires="a14">
          <p:sp>
            <p:nvSpPr>
              <p:cNvPr id="184" name="Formula 3"/>
              <p:cNvSpPr txBox="1"/>
              <p:nvPr/>
            </p:nvSpPr>
            <p:spPr>
              <a:xfrm>
                <a:off x="606960" y="2650320"/>
                <a:ext cx="4001040" cy="368640"/>
              </a:xfrm>
              <a:prstGeom prst="rect">
                <a:avLst/>
              </a:prstGeom>
            </p:spPr>
            <p:txBody>
              <a:bodyPr/>
              <a:p>
                <a14:m>
                  <m:oMath xmlns:m="http://schemas.openxmlformats.org/officeDocument/2006/math">
                    <m:sSub>
                      <m:e>
                        <m:r>
                          <m:t xml:space="preserve">V</m:t>
                        </m:r>
                      </m:e>
                      <m:sub>
                        <m:r>
                          <m:t xml:space="preserve">laço</m:t>
                        </m:r>
                        <m:r>
                          <m:rPr>
                            <m:lit/>
                            <m:nor/>
                          </m:rPr>
                          <m:t xml:space="preserve"> </m:t>
                        </m:r>
                        <m:r>
                          <m:t xml:space="preserve">sem</m:t>
                        </m:r>
                        <m:r>
                          <m:rPr>
                            <m:lit/>
                            <m:nor/>
                          </m:rPr>
                          <m:t xml:space="preserve"> </m:t>
                        </m:r>
                        <m:r>
                          <m:t xml:space="preserve">objeto</m:t>
                        </m:r>
                      </m:sub>
                    </m:sSub>
                    <m:r>
                      <m:t xml:space="preserve">=</m:t>
                    </m:r>
                    <m:r>
                      <m:t xml:space="preserve">5.2</m:t>
                    </m:r>
                    <m:r>
                      <m:t xml:space="preserve">sen</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V</m:t>
                    </m:r>
                  </m:oMath>
                </a14:m>
              </a:p>
            </p:txBody>
          </p:sp>
        </mc:Choice>
        <mc:Fallback/>
      </mc:AlternateContent>
      <mc:AlternateContent>
        <mc:Choice xmlns:a14="http://schemas.microsoft.com/office/drawing/2010/main" Requires="a14">
          <p:sp>
            <p:nvSpPr>
              <p:cNvPr id="185" name="Formula 4"/>
              <p:cNvSpPr txBox="1"/>
              <p:nvPr/>
            </p:nvSpPr>
            <p:spPr>
              <a:xfrm>
                <a:off x="606960" y="3378960"/>
                <a:ext cx="1638720" cy="316080"/>
              </a:xfrm>
              <a:prstGeom prst="rect">
                <a:avLst/>
              </a:prstGeom>
            </p:spPr>
            <p:txBody>
              <a:bodyPr/>
              <a:p>
                <a14:m>
                  <m:oMath xmlns:m="http://schemas.openxmlformats.org/officeDocument/2006/math">
                    <m:sSub>
                      <m:e>
                        <m:r>
                          <m:t xml:space="preserve">L</m:t>
                        </m:r>
                      </m:e>
                      <m:sub>
                        <m:r>
                          <m:t xml:space="preserve">laço</m:t>
                        </m:r>
                      </m:sub>
                    </m:sSub>
                    <m:r>
                      <m:t xml:space="preserve">≈</m:t>
                    </m:r>
                    <m:r>
                      <m:t xml:space="preserve">45</m:t>
                    </m:r>
                    <m:r>
                      <m:t xml:space="preserve">,64</m:t>
                    </m:r>
                    <m:r>
                      <m:t xml:space="preserve">μ</m:t>
                    </m:r>
                    <m:r>
                      <m:t xml:space="preserve">H</m:t>
                    </m:r>
                  </m:oMath>
                </a14:m>
              </a:p>
            </p:txBody>
          </p:sp>
        </mc:Choice>
        <mc:Fallback/>
      </mc:AlternateContent>
      <mc:AlternateContent>
        <mc:Choice xmlns:a14="http://schemas.microsoft.com/office/drawing/2010/main" Requires="a14">
          <p:sp>
            <p:nvSpPr>
              <p:cNvPr id="186" name="Formula 5"/>
              <p:cNvSpPr txBox="1"/>
              <p:nvPr/>
            </p:nvSpPr>
            <p:spPr>
              <a:xfrm>
                <a:off x="462960" y="4079880"/>
                <a:ext cx="1340280" cy="595080"/>
              </a:xfrm>
              <a:prstGeom prst="rect">
                <a:avLst/>
              </a:prstGeom>
            </p:spPr>
            <p:txBody>
              <a:bodyPr/>
              <a:p>
                <a14:m>
                  <m:oMath xmlns:m="http://schemas.openxmlformats.org/officeDocument/2006/math">
                    <m:sSub>
                      <m:e>
                        <m:r>
                          <m:t xml:space="preserve">I</m:t>
                        </m:r>
                      </m:e>
                      <m:sub>
                        <m:d>
                          <m:dPr>
                            <m:begChr m:val="("/>
                            <m:endChr m:val=")"/>
                          </m:dPr>
                          <m:e>
                            <m:r>
                              <m:t xml:space="preserve">t</m:t>
                            </m:r>
                          </m:e>
                        </m:d>
                      </m:sub>
                    </m:sSub>
                    <m:r>
                      <m:t xml:space="preserve">=</m:t>
                    </m:r>
                    <m:f>
                      <m:num>
                        <m:r>
                          <m:t xml:space="preserve">1</m:t>
                        </m:r>
                      </m:num>
                      <m:den>
                        <m:r>
                          <m:t xml:space="preserve">L</m:t>
                        </m:r>
                      </m:den>
                    </m:f>
                    <m:nary>
                      <m:naryPr>
                        <m:chr m:val="∫"/>
                        <m:subHide m:val="1"/>
                        <m:supHide m:val="1"/>
                      </m:naryPr>
                      <m:sub/>
                      <m:sup/>
                      <m:e>
                        <m:r>
                          <m:t xml:space="preserve">V</m:t>
                        </m:r>
                      </m:e>
                    </m:nary>
                    <m:r>
                      <m:t xml:space="preserve">dt</m:t>
                    </m:r>
                  </m:oMath>
                </a14:m>
              </a:p>
            </p:txBody>
          </p:sp>
        </mc:Choice>
        <mc:Fallback/>
      </mc:AlternateContent>
      <mc:AlternateContent>
        <mc:Choice xmlns:a14="http://schemas.microsoft.com/office/drawing/2010/main" Requires="a14">
          <p:sp>
            <p:nvSpPr>
              <p:cNvPr id="187" name="Formula 6"/>
              <p:cNvSpPr txBox="1"/>
              <p:nvPr/>
            </p:nvSpPr>
            <p:spPr>
              <a:xfrm>
                <a:off x="2766960" y="4026960"/>
                <a:ext cx="1118880" cy="653040"/>
              </a:xfrm>
              <a:prstGeom prst="rect">
                <a:avLst/>
              </a:prstGeom>
            </p:spPr>
            <p:txBody>
              <a:bodyPr/>
              <a:p>
                <a14:m>
                  <m:oMath xmlns:m="http://schemas.openxmlformats.org/officeDocument/2006/math">
                    <m:sSub>
                      <m:e>
                        <m:r>
                          <m:t xml:space="preserve">V</m:t>
                        </m:r>
                      </m:e>
                      <m:sub>
                        <m:d>
                          <m:dPr>
                            <m:begChr m:val="("/>
                            <m:endChr m:val=")"/>
                          </m:dPr>
                          <m:e>
                            <m:r>
                              <m:t xml:space="preserve">t</m:t>
                            </m:r>
                          </m:e>
                        </m:d>
                      </m:sub>
                    </m:sSub>
                    <m:r>
                      <m:t xml:space="preserve">=</m:t>
                    </m:r>
                    <m:r>
                      <m:t xml:space="preserve">L</m:t>
                    </m:r>
                    <m:f>
                      <m:num>
                        <m:sSub>
                          <m:e>
                            <m:r>
                              <m:t xml:space="preserve">dI</m:t>
                            </m:r>
                          </m:e>
                          <m:sub>
                            <m:d>
                              <m:dPr>
                                <m:begChr m:val="("/>
                                <m:endChr m:val=")"/>
                              </m:dPr>
                              <m:e>
                                <m:r>
                                  <m:t xml:space="preserve">t</m:t>
                                </m:r>
                              </m:e>
                            </m:d>
                          </m:sub>
                        </m:sSub>
                      </m:num>
                      <m:den>
                        <m:r>
                          <m:t xml:space="preserve">dt</m:t>
                        </m:r>
                      </m:den>
                    </m:f>
                  </m:oMath>
                </a14:m>
              </a:p>
            </p:txBody>
          </p:sp>
        </mc:Choice>
        <mc:Fallback/>
      </mc:AlternateContent>
      <mc:AlternateContent>
        <mc:Choice xmlns:a14="http://schemas.microsoft.com/office/drawing/2010/main" Requires="a14">
          <p:sp>
            <p:nvSpPr>
              <p:cNvPr id="188" name="Formula 7"/>
              <p:cNvSpPr txBox="1"/>
              <p:nvPr/>
            </p:nvSpPr>
            <p:spPr>
              <a:xfrm>
                <a:off x="3960000" y="1728000"/>
                <a:ext cx="820080" cy="277920"/>
              </a:xfrm>
              <a:prstGeom prst="rect">
                <a:avLst/>
              </a:prstGeom>
            </p:spPr>
            <p:txBody>
              <a:bodyPr/>
              <a:p>
                <a14:m>
                  <m:oMath xmlns:m="http://schemas.openxmlformats.org/officeDocument/2006/math">
                    <m:r>
                      <m:t xml:space="preserve">N</m:t>
                    </m:r>
                    <m:r>
                      <m:t xml:space="preserve">1</m:t>
                    </m:r>
                    <m:r>
                      <m:t xml:space="preserve">=</m:t>
                    </m:r>
                    <m:r>
                      <m:t xml:space="preserve">12</m:t>
                    </m:r>
                  </m:oMath>
                </a14:m>
              </a:p>
            </p:txBody>
          </p:sp>
        </mc:Choice>
        <mc:Fallback/>
      </mc:AlternateContent>
      <mc:AlternateContent>
        <mc:Choice xmlns:a14="http://schemas.microsoft.com/office/drawing/2010/main" Requires="a14">
          <p:sp>
            <p:nvSpPr>
              <p:cNvPr id="189" name="Formula 8"/>
              <p:cNvSpPr txBox="1"/>
              <p:nvPr/>
            </p:nvSpPr>
            <p:spPr>
              <a:xfrm>
                <a:off x="5472000" y="1728000"/>
                <a:ext cx="693720" cy="277920"/>
              </a:xfrm>
              <a:prstGeom prst="rect">
                <a:avLst/>
              </a:prstGeom>
            </p:spPr>
            <p:txBody>
              <a:bodyPr/>
              <a:p>
                <a14:m>
                  <m:oMath xmlns:m="http://schemas.openxmlformats.org/officeDocument/2006/math">
                    <m:r>
                      <m:t xml:space="preserve">N</m:t>
                    </m:r>
                    <m:r>
                      <m:t xml:space="preserve">2</m:t>
                    </m:r>
                    <m:r>
                      <m:t xml:space="preserve">=</m:t>
                    </m:r>
                    <m:r>
                      <m:t xml:space="preserve">1</m:t>
                    </m:r>
                  </m:oMath>
                </a14:m>
              </a:p>
            </p:txBody>
          </p:sp>
        </mc:Choice>
        <mc:Fallback/>
      </mc:AlternateContent>
      <mc:AlternateContent>
        <mc:Choice xmlns:a14="http://schemas.microsoft.com/office/drawing/2010/main" Requires="a14">
          <p:sp>
            <p:nvSpPr>
              <p:cNvPr id="190" name="Formula 9"/>
              <p:cNvSpPr txBox="1"/>
              <p:nvPr/>
            </p:nvSpPr>
            <p:spPr>
              <a:xfrm>
                <a:off x="7056000" y="1728000"/>
                <a:ext cx="2706120" cy="316080"/>
              </a:xfrm>
              <a:prstGeom prst="rect">
                <a:avLst/>
              </a:prstGeom>
            </p:spPr>
            <p:txBody>
              <a:bodyPr/>
              <a:p>
                <a14:m>
                  <m:oMath xmlns:m="http://schemas.openxmlformats.org/officeDocument/2006/math">
                    <m:sSub>
                      <m:e>
                        <m:r>
                          <m:t xml:space="preserve">raio</m:t>
                        </m:r>
                      </m:e>
                      <m:sub>
                        <m:r>
                          <m:t xml:space="preserve">laço</m:t>
                        </m:r>
                      </m:sub>
                    </m:sSub>
                    <m:r>
                      <m:t xml:space="preserve">=</m:t>
                    </m:r>
                    <m:r>
                      <m:t xml:space="preserve">ρ</m:t>
                    </m:r>
                    <m:r>
                      <m:t xml:space="preserve">=</m:t>
                    </m:r>
                    <m:r>
                      <m:t xml:space="preserve">6</m:t>
                    </m:r>
                    <m:sSub>
                      <m:e>
                        <m:r>
                          <m:t xml:space="preserve">,5</m:t>
                        </m:r>
                      </m:e>
                      <m:sub>
                        <m:r>
                          <m:t xml:space="preserve">cm</m:t>
                        </m:r>
                      </m:sub>
                    </m:sSub>
                    <m:r>
                      <m:t xml:space="preserve">=</m:t>
                    </m:r>
                    <m:r>
                      <m:t xml:space="preserve">0</m:t>
                    </m:r>
                    <m:sSub>
                      <m:e>
                        <m:r>
                          <m:t xml:space="preserve">,065</m:t>
                        </m:r>
                      </m:e>
                      <m:sub>
                        <m:r>
                          <m:t xml:space="preserve">m</m:t>
                        </m:r>
                      </m:sub>
                    </m:sSub>
                  </m:oMath>
                </a14:m>
              </a:p>
            </p:txBody>
          </p:sp>
        </mc:Choice>
        <mc:Fallback/>
      </mc:AlternateContent>
      <mc:AlternateContent>
        <mc:Choice xmlns:a14="http://schemas.microsoft.com/office/drawing/2010/main" Requires="a14">
          <p:sp>
            <p:nvSpPr>
              <p:cNvPr id="191" name="Formula 10"/>
              <p:cNvSpPr txBox="1"/>
              <p:nvPr/>
            </p:nvSpPr>
            <p:spPr>
              <a:xfrm>
                <a:off x="5740200" y="2636280"/>
                <a:ext cx="1698840" cy="879840"/>
              </a:xfrm>
              <a:prstGeom prst="rect">
                <a:avLst/>
              </a:prstGeom>
            </p:spPr>
            <p:txBody>
              <a:bodyPr/>
              <a:p>
                <a14:m>
                  <m:oMath xmlns:m="http://schemas.openxmlformats.org/officeDocument/2006/math">
                    <m:r>
                      <m:t xml:space="preserve">H</m:t>
                    </m:r>
                    <m:r>
                      <m:t xml:space="preserve">=</m:t>
                    </m:r>
                    <m:f>
                      <m:num>
                        <m:r>
                          <m:t xml:space="preserve">N</m:t>
                        </m:r>
                        <m:r>
                          <m:t xml:space="preserve">I</m:t>
                        </m:r>
                        <m:sSup>
                          <m:e>
                            <m:r>
                              <m:t xml:space="preserve">ρ</m:t>
                            </m:r>
                          </m:e>
                          <m:sup>
                            <m:r>
                              <m:t xml:space="preserve">2</m:t>
                            </m:r>
                          </m:sup>
                        </m:sSup>
                      </m:num>
                      <m:den>
                        <m:r>
                          <m:t xml:space="preserve">2</m:t>
                        </m:r>
                        <m:sSup>
                          <m:e>
                            <m:d>
                              <m:dPr>
                                <m:begChr m:val="["/>
                                <m:endChr m:val="]"/>
                              </m:dPr>
                              <m:e>
                                <m:sSup>
                                  <m:e>
                                    <m:r>
                                      <m:t xml:space="preserve">ρ</m:t>
                                    </m:r>
                                  </m:e>
                                  <m:sup>
                                    <m:r>
                                      <m:t xml:space="preserve">2</m:t>
                                    </m:r>
                                  </m:sup>
                                </m:sSup>
                                <m:r>
                                  <m:t xml:space="preserve">+</m:t>
                                </m:r>
                                <m:sSup>
                                  <m:e>
                                    <m:r>
                                      <m:t xml:space="preserve">h</m:t>
                                    </m:r>
                                  </m:e>
                                  <m:sup>
                                    <m:r>
                                      <m:t xml:space="preserve">2</m:t>
                                    </m:r>
                                  </m:sup>
                                </m:sSup>
                              </m:e>
                            </m:d>
                          </m:e>
                          <m:sup>
                            <m:f>
                              <m:num>
                                <m:r>
                                  <m:t xml:space="preserve">3</m:t>
                                </m:r>
                              </m:num>
                              <m:den>
                                <m:r>
                                  <m:t xml:space="preserve">2</m:t>
                                </m:r>
                              </m:den>
                            </m:f>
                          </m:sup>
                        </m:sSup>
                      </m:den>
                    </m:f>
                    <m:acc>
                      <m:accPr>
                        <m:chr m:val="⃗"/>
                      </m:accPr>
                      <m:e>
                        <m:sSub>
                          <m:e>
                            <m:r>
                              <m:t xml:space="preserve">a</m:t>
                            </m:r>
                          </m:e>
                          <m:sub>
                            <m:r>
                              <m:t xml:space="preserve">z</m:t>
                            </m:r>
                          </m:sub>
                        </m:sSub>
                      </m:e>
                    </m:acc>
                  </m:oMath>
                </a14:m>
              </a:p>
            </p:txBody>
          </p:sp>
        </mc:Choice>
        <mc:Fallback/>
      </mc:AlternateContent>
      <mc:AlternateContent>
        <mc:Choice xmlns:a14="http://schemas.microsoft.com/office/drawing/2010/main" Requires="a14">
          <p:sp>
            <p:nvSpPr>
              <p:cNvPr id="192" name="Formula 11"/>
              <p:cNvSpPr txBox="1"/>
              <p:nvPr/>
            </p:nvSpPr>
            <p:spPr>
              <a:xfrm>
                <a:off x="8629200" y="2805480"/>
                <a:ext cx="848520" cy="316080"/>
              </a:xfrm>
              <a:prstGeom prst="rect">
                <a:avLst/>
              </a:prstGeom>
            </p:spPr>
            <p:txBody>
              <a:bodyPr/>
              <a:p>
                <a14:m>
                  <m:oMath xmlns:m="http://schemas.openxmlformats.org/officeDocument/2006/math">
                    <m:r>
                      <m:t xml:space="preserve">B</m:t>
                    </m:r>
                    <m:r>
                      <m:t xml:space="preserve">=</m:t>
                    </m:r>
                    <m:sSub>
                      <m:e>
                        <m:r>
                          <m:t xml:space="preserve">μ</m:t>
                        </m:r>
                      </m:e>
                      <m:sub>
                        <m:r>
                          <m:t xml:space="preserve">0</m:t>
                        </m:r>
                      </m:sub>
                    </m:sSub>
                    <m:r>
                      <m:t xml:space="preserve">H</m:t>
                    </m:r>
                  </m:oMath>
                </a14:m>
              </a:p>
            </p:txBody>
          </p:sp>
        </mc:Choice>
        <mc:Fallback/>
      </mc:AlternateContent>
      <mc:AlternateContent>
        <mc:Choice xmlns:a14="http://schemas.microsoft.com/office/drawing/2010/main" Requires="a14">
          <p:sp>
            <p:nvSpPr>
              <p:cNvPr id="193" name="Formula 12"/>
              <p:cNvSpPr txBox="1"/>
              <p:nvPr/>
            </p:nvSpPr>
            <p:spPr>
              <a:xfrm>
                <a:off x="7848000" y="4550760"/>
                <a:ext cx="1908000" cy="641520"/>
              </a:xfrm>
              <a:prstGeom prst="rect">
                <a:avLst/>
              </a:prstGeom>
            </p:spPr>
            <p:txBody>
              <a:bodyPr/>
              <a:p>
                <a14:m>
                  <m:oMath xmlns:m="http://schemas.openxmlformats.org/officeDocument/2006/math">
                    <m:sSub>
                      <m:e>
                        <m:r>
                          <m:t xml:space="preserve">V</m:t>
                        </m:r>
                      </m:e>
                      <m:sub>
                        <m:r>
                          <m:t xml:space="preserve">fem</m:t>
                        </m:r>
                      </m:sub>
                    </m:sSub>
                    <m:r>
                      <m:t xml:space="preserve">=</m:t>
                    </m:r>
                    <m:r>
                      <m:t xml:space="preserve">−</m:t>
                    </m:r>
                    <m:f>
                      <m:num>
                        <m:r>
                          <m:t xml:space="preserve">d</m:t>
                        </m:r>
                      </m:num>
                      <m:den>
                        <m:r>
                          <m:t xml:space="preserve">dt</m:t>
                        </m:r>
                      </m:den>
                    </m:f>
                    <m:nary>
                      <m:naryPr>
                        <m:chr m:val="∫"/>
                        <m:supHide m:val="1"/>
                      </m:naryPr>
                      <m:sub>
                        <m:r>
                          <m:t xml:space="preserve">s</m:t>
                        </m:r>
                      </m:sub>
                      <m:sup/>
                      <m:e>
                        <m:r>
                          <m:t xml:space="preserve">B</m:t>
                        </m:r>
                      </m:e>
                    </m:nary>
                    <m:r>
                      <m:t xml:space="preserve">⋅</m:t>
                    </m:r>
                    <m:r>
                      <m:t xml:space="preserve">dS</m:t>
                    </m:r>
                  </m:oMath>
                </a14:m>
              </a:p>
            </p:txBody>
          </p:sp>
        </mc:Choice>
        <mc:Fallback/>
      </mc:AlternateContent>
      <mc:AlternateContent>
        <mc:Choice xmlns:a14="http://schemas.microsoft.com/office/drawing/2010/main" Requires="a14">
          <p:sp>
            <p:nvSpPr>
              <p:cNvPr id="194" name="Formula 13"/>
              <p:cNvSpPr txBox="1"/>
              <p:nvPr/>
            </p:nvSpPr>
            <p:spPr>
              <a:xfrm>
                <a:off x="5616000" y="4656600"/>
                <a:ext cx="1759680" cy="679680"/>
              </a:xfrm>
              <a:prstGeom prst="rect">
                <a:avLst/>
              </a:prstGeom>
            </p:spPr>
            <p:txBody>
              <a:bodyPr/>
              <a:p>
                <a14:m>
                  <m:oMath xmlns:m="http://schemas.openxmlformats.org/officeDocument/2006/math">
                    <m:sSub>
                      <m:e>
                        <m:r>
                          <m:t xml:space="preserve">M</m:t>
                        </m:r>
                      </m:e>
                      <m:sub>
                        <m:r>
                          <m:t xml:space="preserve">21</m:t>
                        </m:r>
                      </m:sub>
                    </m:sSub>
                    <m:r>
                      <m:t xml:space="preserve">=</m:t>
                    </m:r>
                    <m:f>
                      <m:num>
                        <m:sSub>
                          <m:e>
                            <m:r>
                              <m:t xml:space="preserve">N</m:t>
                            </m:r>
                          </m:e>
                          <m:sub>
                            <m:r>
                              <m:t xml:space="preserve">2</m:t>
                            </m:r>
                          </m:sub>
                        </m:sSub>
                      </m:num>
                      <m:den>
                        <m:sSub>
                          <m:e>
                            <m:r>
                              <m:t xml:space="preserve">I</m:t>
                            </m:r>
                          </m:e>
                          <m:sub>
                            <m:r>
                              <m:t xml:space="preserve">1</m:t>
                            </m:r>
                          </m:sub>
                        </m:sSub>
                      </m:den>
                    </m:f>
                    <m:nary>
                      <m:naryPr>
                        <m:chr m:val="∫"/>
                        <m:supHide m:val="1"/>
                      </m:naryPr>
                      <m:sub>
                        <m:r>
                          <m:t xml:space="preserve">s</m:t>
                        </m:r>
                      </m:sub>
                      <m:sup/>
                      <m:e>
                        <m:r>
                          <m:t xml:space="preserve">B</m:t>
                        </m:r>
                      </m:e>
                    </m:nary>
                    <m:r>
                      <m:t xml:space="preserve">⋅</m:t>
                    </m:r>
                    <m:r>
                      <m:t xml:space="preserve">dS</m:t>
                    </m:r>
                  </m:oMath>
                </a14:m>
              </a:p>
            </p:txBody>
          </p:sp>
        </mc:Choice>
        <mc:Fallback/>
      </mc:AlternateContent>
      <mc:AlternateContent>
        <mc:Choice xmlns:a14="http://schemas.microsoft.com/office/drawing/2010/main" Requires="a14">
          <p:sp>
            <p:nvSpPr>
              <p:cNvPr id="195" name="Formula 14"/>
              <p:cNvSpPr txBox="1"/>
              <p:nvPr/>
            </p:nvSpPr>
            <p:spPr>
              <a:xfrm>
                <a:off x="7020000" y="3705120"/>
                <a:ext cx="1175760" cy="542880"/>
              </a:xfrm>
              <a:prstGeom prst="rect">
                <a:avLst/>
              </a:prstGeom>
            </p:spPr>
            <p:txBody>
              <a:bodyPr/>
              <a:p>
                <a14:m>
                  <m:oMath xmlns:m="http://schemas.openxmlformats.org/officeDocument/2006/math">
                    <m:r>
                      <m:t xml:space="preserve">ψ</m:t>
                    </m:r>
                    <m:r>
                      <m:t xml:space="preserve">=</m:t>
                    </m:r>
                    <m:nary>
                      <m:naryPr>
                        <m:chr m:val="∫"/>
                        <m:supHide m:val="1"/>
                      </m:naryPr>
                      <m:sub>
                        <m:r>
                          <m:t xml:space="preserve">s</m:t>
                        </m:r>
                      </m:sub>
                      <m:sup/>
                      <m:e>
                        <m:r>
                          <m:t xml:space="preserve">B</m:t>
                        </m:r>
                      </m:e>
                    </m:nary>
                    <m:r>
                      <m:t xml:space="preserve">⋅</m:t>
                    </m:r>
                    <m:r>
                      <m:t xml:space="preserve">dS</m:t>
                    </m:r>
                  </m:oMath>
                </a14:m>
              </a:p>
            </p:txBody>
          </p:sp>
        </mc:Choice>
        <mc:Fallback/>
      </mc:AlternateContent>
      <p:sp>
        <p:nvSpPr>
          <p:cNvPr id="196" name="TextShape 15"/>
          <p:cNvSpPr txBox="1"/>
          <p:nvPr/>
        </p:nvSpPr>
        <p:spPr>
          <a:xfrm>
            <a:off x="288000" y="2088000"/>
            <a:ext cx="9432000" cy="373680"/>
          </a:xfrm>
          <a:prstGeom prst="rect">
            <a:avLst/>
          </a:prstGeom>
          <a:noFill/>
          <a:ln>
            <a:noFill/>
          </a:ln>
        </p:spPr>
        <p:txBody>
          <a:bodyPr lIns="90000" rIns="90000" tIns="45000" bIns="45000">
            <a:spAutoFit/>
          </a:bodyPr>
          <a:p>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Elétricas</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	</a:t>
            </a:r>
            <a:r>
              <a:rPr b="1" lang="pt-BR" sz="2000" spc="-1" strike="noStrike">
                <a:solidFill>
                  <a:srgbClr val="000000"/>
                </a:solidFill>
                <a:latin typeface="Arial"/>
                <a:ea typeface="Arial"/>
              </a:rPr>
              <a:t>Magnéticas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INTRODUÇÃO</a:t>
            </a:r>
            <a:endParaRPr b="0" lang="pt-BR" sz="4400" spc="-1" strike="noStrike">
              <a:latin typeface="Arial"/>
            </a:endParaRPr>
          </a:p>
        </p:txBody>
      </p:sp>
      <p:sp>
        <p:nvSpPr>
          <p:cNvPr id="48" name="TextShape 2"/>
          <p:cNvSpPr txBox="1"/>
          <p:nvPr/>
        </p:nvSpPr>
        <p:spPr>
          <a:xfrm>
            <a:off x="288000" y="1326600"/>
            <a:ext cx="9287640" cy="4217400"/>
          </a:xfrm>
          <a:prstGeom prst="rect">
            <a:avLst/>
          </a:prstGeom>
          <a:noFill/>
          <a:ln>
            <a:noFill/>
          </a:ln>
        </p:spPr>
        <p:txBody>
          <a:bodyPr lIns="0" rIns="0" tIns="0" bIns="0">
            <a:normAutofit fontScale="26000"/>
          </a:bodyPr>
          <a:p>
            <a:pPr marL="432000" indent="-324000">
              <a:spcBef>
                <a:spcPts val="1417"/>
              </a:spcBef>
              <a:buClr>
                <a:srgbClr val="000000"/>
              </a:buClr>
              <a:buSzPct val="45000"/>
              <a:buFont typeface="Wingdings" charset="2"/>
              <a:buChar char=""/>
            </a:pPr>
            <a:r>
              <a:rPr b="0" lang="pt-BR" sz="4400" spc="-1" strike="noStrike">
                <a:latin typeface="Arial"/>
              </a:rPr>
              <a:t>O sistema do radar de velocidade deste projeto, obtém a informação da velocidade a partir da variação da posição de um veículo se deslocando ao longo de uma via, onde estão instalados no solo, dois sensores magnéticos, a uma certa distância entre si; para isso, há a leitura e processamento  em tempo real dos valores adquiridos nos sensores, gerando uma amostragem visual de unidade física de velocidade “Quilômetros/Hora” para um observador em um terminal de computador remoto.</a:t>
            </a:r>
            <a:endParaRPr b="0" lang="pt-BR" sz="4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pic>
        <p:nvPicPr>
          <p:cNvPr id="198" name="" descr=""/>
          <p:cNvPicPr/>
          <p:nvPr/>
        </p:nvPicPr>
        <p:blipFill>
          <a:blip r:embed="rId1"/>
          <a:stretch/>
        </p:blipFill>
        <p:spPr>
          <a:xfrm>
            <a:off x="2530800" y="972000"/>
            <a:ext cx="7873200" cy="3888000"/>
          </a:xfrm>
          <a:prstGeom prst="rect">
            <a:avLst/>
          </a:prstGeom>
          <a:ln>
            <a:noFill/>
          </a:ln>
        </p:spPr>
      </p:pic>
      <p:sp>
        <p:nvSpPr>
          <p:cNvPr id="199" name="TextShape 2"/>
          <p:cNvSpPr txBox="1"/>
          <p:nvPr/>
        </p:nvSpPr>
        <p:spPr>
          <a:xfrm>
            <a:off x="216000" y="4796640"/>
            <a:ext cx="9432000" cy="940320"/>
          </a:xfrm>
          <a:prstGeom prst="rect">
            <a:avLst/>
          </a:prstGeom>
          <a:noFill/>
          <a:ln>
            <a:noFill/>
          </a:ln>
        </p:spPr>
        <p:txBody>
          <a:bodyPr lIns="90000" rIns="90000" tIns="45000" bIns="45000">
            <a:spAutoFit/>
          </a:bodyPr>
          <a:p>
            <a:r>
              <a:rPr b="0" lang="pt-BR" sz="2000" spc="-1" strike="noStrike">
                <a:solidFill>
                  <a:srgbClr val="000000"/>
                </a:solidFill>
                <a:latin typeface="Arial"/>
                <a:ea typeface="Arial"/>
              </a:rPr>
              <a:t>Aqui temos o campo magnetístico e a densidade de fluxo magnéticos gerados pela passagem de corrente no indutor, medidos a uma distância zero do centro do laço sem a presença de objeto condutor sobre o laço.</a:t>
            </a:r>
            <a:endParaRPr b="0" lang="pt-BR" sz="2000" spc="-1" strike="noStrike">
              <a:latin typeface="Arial"/>
            </a:endParaRPr>
          </a:p>
        </p:txBody>
      </p:sp>
      <mc:AlternateContent>
        <mc:Choice xmlns:a14="http://schemas.microsoft.com/office/drawing/2010/main" Requires="a14">
          <p:sp>
            <p:nvSpPr>
              <p:cNvPr id="200" name="Formula 3"/>
              <p:cNvSpPr txBox="1"/>
              <p:nvPr/>
            </p:nvSpPr>
            <p:spPr>
              <a:xfrm>
                <a:off x="360000" y="1224000"/>
                <a:ext cx="2211840" cy="263880"/>
              </a:xfrm>
              <a:prstGeom prst="rect">
                <a:avLst/>
              </a:prstGeom>
            </p:spPr>
            <p:txBody>
              <a:bodyPr/>
              <a:p>
                <a14:m>
                  <m:oMath xmlns:m="http://schemas.openxmlformats.org/officeDocument/2006/math">
                    <m:r>
                      <m:t xml:space="preserve">V</m:t>
                    </m:r>
                    <m:r>
                      <m:t xml:space="preserve">=</m:t>
                    </m:r>
                    <m:r>
                      <m:t xml:space="preserve">5.2</m:t>
                    </m:r>
                    <m:r>
                      <m:t xml:space="preserve">sen</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V</m:t>
                    </m:r>
                  </m:oMath>
                </a14:m>
              </a:p>
            </p:txBody>
          </p:sp>
        </mc:Choice>
        <mc:Fallback/>
      </mc:AlternateContent>
      <mc:AlternateContent>
        <mc:Choice xmlns:a14="http://schemas.microsoft.com/office/drawing/2010/main" Requires="a14">
          <p:sp>
            <p:nvSpPr>
              <p:cNvPr id="201" name="Formula 4"/>
              <p:cNvSpPr txBox="1"/>
              <p:nvPr/>
            </p:nvSpPr>
            <p:spPr>
              <a:xfrm>
                <a:off x="243720" y="1728000"/>
                <a:ext cx="2596320" cy="262440"/>
              </a:xfrm>
              <a:prstGeom prst="rect">
                <a:avLst/>
              </a:prstGeom>
            </p:spPr>
            <p:txBody>
              <a:bodyPr/>
              <a:p>
                <a14:m>
                  <m:oMath xmlns:m="http://schemas.openxmlformats.org/officeDocument/2006/math">
                    <m:r>
                      <m:t xml:space="preserve">I</m:t>
                    </m:r>
                    <m:r>
                      <m:t xml:space="preserve">=</m:t>
                    </m:r>
                    <m:r>
                      <m:t xml:space="preserve">−</m:t>
                    </m:r>
                    <m:r>
                      <m:t xml:space="preserve">0.3630</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A</m:t>
                    </m:r>
                  </m:oMath>
                </a14:m>
              </a:p>
            </p:txBody>
          </p:sp>
        </mc:Choice>
        <mc:Fallback/>
      </mc:AlternateContent>
      <mc:AlternateContent>
        <mc:Choice xmlns:a14="http://schemas.microsoft.com/office/drawing/2010/main" Requires="a14">
          <p:sp>
            <p:nvSpPr>
              <p:cNvPr id="202" name="Formula 5"/>
              <p:cNvSpPr txBox="1"/>
              <p:nvPr/>
            </p:nvSpPr>
            <p:spPr>
              <a:xfrm>
                <a:off x="185760" y="2161080"/>
                <a:ext cx="2908440" cy="442440"/>
              </a:xfrm>
              <a:prstGeom prst="rect">
                <a:avLst/>
              </a:prstGeom>
            </p:spPr>
            <p:txBody>
              <a:bodyPr/>
              <a:p>
                <a14:m>
                  <m:oMath xmlns:m="http://schemas.openxmlformats.org/officeDocument/2006/math">
                    <m:r>
                      <m:t xml:space="preserve">H</m:t>
                    </m:r>
                    <m:r>
                      <m:t xml:space="preserve">1</m:t>
                    </m:r>
                    <m:r>
                      <m:t xml:space="preserve">=</m:t>
                    </m:r>
                    <m:r>
                      <m:t xml:space="preserve">−</m:t>
                    </m:r>
                    <m:r>
                      <m:t xml:space="preserve">33.5063</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f>
                      <m:num>
                        <m:r>
                          <m:t xml:space="preserve">A</m:t>
                        </m:r>
                      </m:num>
                      <m:den>
                        <m:r>
                          <m:t xml:space="preserve">m</m:t>
                        </m:r>
                      </m:den>
                    </m:f>
                  </m:oMath>
                </a14:m>
              </a:p>
            </p:txBody>
          </p:sp>
        </mc:Choice>
        <mc:Fallback/>
      </mc:AlternateContent>
      <mc:AlternateContent>
        <mc:Choice xmlns:a14="http://schemas.microsoft.com/office/drawing/2010/main" Requires="a14">
          <p:sp>
            <p:nvSpPr>
              <p:cNvPr id="203" name="Formula 6"/>
              <p:cNvSpPr txBox="1"/>
              <p:nvPr/>
            </p:nvSpPr>
            <p:spPr>
              <a:xfrm>
                <a:off x="72000" y="2736000"/>
                <a:ext cx="3118320" cy="472680"/>
              </a:xfrm>
              <a:prstGeom prst="rect">
                <a:avLst/>
              </a:prstGeom>
            </p:spPr>
            <p:txBody>
              <a:bodyPr/>
              <a:p>
                <a14:m>
                  <m:oMath xmlns:m="http://schemas.openxmlformats.org/officeDocument/2006/math">
                    <m:r>
                      <m:t xml:space="preserve">B</m:t>
                    </m:r>
                    <m:r>
                      <m:t xml:space="preserve">1</m:t>
                    </m:r>
                    <m:r>
                      <m:t xml:space="preserve">=</m:t>
                    </m:r>
                    <m:r>
                      <m:t xml:space="preserve">−</m:t>
                    </m:r>
                    <m:r>
                      <m:t xml:space="preserve">42.1053</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µ</m:t>
                    </m:r>
                    <m:f>
                      <m:num>
                        <m:r>
                          <m:t xml:space="preserve">Wb</m:t>
                        </m:r>
                      </m:num>
                      <m:den>
                        <m:sSup>
                          <m:e>
                            <m:r>
                              <m:t xml:space="preserve">m</m:t>
                            </m:r>
                          </m:e>
                          <m:sup>
                            <m:r>
                              <m:t xml:space="preserve">2</m:t>
                            </m:r>
                          </m:sup>
                        </m:sSup>
                      </m:den>
                    </m:f>
                  </m:oMath>
                </a14:m>
              </a:p>
            </p:txBody>
          </p:sp>
        </mc:Choice>
        <mc:Fallback/>
      </mc:AlternateContent>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sp>
        <p:nvSpPr>
          <p:cNvPr id="205" name="TextShape 2"/>
          <p:cNvSpPr txBox="1"/>
          <p:nvPr/>
        </p:nvSpPr>
        <p:spPr>
          <a:xfrm>
            <a:off x="216000" y="4760640"/>
            <a:ext cx="9432000" cy="937080"/>
          </a:xfrm>
          <a:prstGeom prst="rect">
            <a:avLst/>
          </a:prstGeom>
          <a:noFill/>
          <a:ln>
            <a:noFill/>
          </a:ln>
        </p:spPr>
        <p:txBody>
          <a:bodyPr lIns="90000" rIns="90000" tIns="45000" bIns="45000">
            <a:spAutoFit/>
          </a:bodyPr>
          <a:p>
            <a:r>
              <a:rPr b="0" lang="pt-BR" sz="1500" spc="-1" strike="noStrike">
                <a:solidFill>
                  <a:srgbClr val="000000"/>
                </a:solidFill>
                <a:latin typeface="Arial"/>
                <a:ea typeface="Arial"/>
              </a:rPr>
              <a:t>Aqui temos o campo magnetístico e a densidade de fluxo magnético gerada pela passagem de corrente no indutor, medidos a uma distância 5cm do centro do laço sem a presença de objeto condutor sobre o laço. Assim fazendo uma analogia que quanto maior a distância do centro menor sera a intensidade do campo e do fluxo. Demostrando assim a </a:t>
            </a:r>
            <a:r>
              <a:rPr b="1" lang="pt-BR" sz="1500" spc="-1" strike="noStrike">
                <a:solidFill>
                  <a:srgbClr val="000000"/>
                </a:solidFill>
                <a:latin typeface="Arial"/>
                <a:ea typeface="Arial"/>
              </a:rPr>
              <a:t>lei de Biot-Savart.</a:t>
            </a:r>
            <a:endParaRPr b="0" lang="pt-BR" sz="1500" spc="-1" strike="noStrike">
              <a:latin typeface="Arial"/>
            </a:endParaRPr>
          </a:p>
        </p:txBody>
      </p:sp>
      <p:pic>
        <p:nvPicPr>
          <p:cNvPr id="206" name="" descr=""/>
          <p:cNvPicPr/>
          <p:nvPr/>
        </p:nvPicPr>
        <p:blipFill>
          <a:blip r:embed="rId1"/>
          <a:stretch/>
        </p:blipFill>
        <p:spPr>
          <a:xfrm>
            <a:off x="2530440" y="972000"/>
            <a:ext cx="7873560" cy="3888000"/>
          </a:xfrm>
          <a:prstGeom prst="rect">
            <a:avLst/>
          </a:prstGeom>
          <a:ln>
            <a:noFill/>
          </a:ln>
        </p:spPr>
      </p:pic>
      <mc:AlternateContent>
        <mc:Choice xmlns:a14="http://schemas.microsoft.com/office/drawing/2010/main" Requires="a14">
          <p:sp>
            <p:nvSpPr>
              <p:cNvPr id="207" name="Formula 3"/>
              <p:cNvSpPr txBox="1"/>
              <p:nvPr/>
            </p:nvSpPr>
            <p:spPr>
              <a:xfrm>
                <a:off x="360000" y="1224360"/>
                <a:ext cx="2211840" cy="263880"/>
              </a:xfrm>
              <a:prstGeom prst="rect">
                <a:avLst/>
              </a:prstGeom>
            </p:spPr>
            <p:txBody>
              <a:bodyPr/>
              <a:p>
                <a14:m>
                  <m:oMath xmlns:m="http://schemas.openxmlformats.org/officeDocument/2006/math">
                    <m:r>
                      <m:t xml:space="preserve">V</m:t>
                    </m:r>
                    <m:r>
                      <m:t xml:space="preserve">=</m:t>
                    </m:r>
                    <m:r>
                      <m:t xml:space="preserve">5.2</m:t>
                    </m:r>
                    <m:r>
                      <m:t xml:space="preserve">sen</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V</m:t>
                    </m:r>
                  </m:oMath>
                </a14:m>
              </a:p>
            </p:txBody>
          </p:sp>
        </mc:Choice>
        <mc:Fallback/>
      </mc:AlternateContent>
      <mc:AlternateContent>
        <mc:Choice xmlns:a14="http://schemas.microsoft.com/office/drawing/2010/main" Requires="a14">
          <p:sp>
            <p:nvSpPr>
              <p:cNvPr id="208" name="Formula 4"/>
              <p:cNvSpPr txBox="1"/>
              <p:nvPr/>
            </p:nvSpPr>
            <p:spPr>
              <a:xfrm>
                <a:off x="243720" y="1728360"/>
                <a:ext cx="2596320" cy="262440"/>
              </a:xfrm>
              <a:prstGeom prst="rect">
                <a:avLst/>
              </a:prstGeom>
            </p:spPr>
            <p:txBody>
              <a:bodyPr/>
              <a:p>
                <a14:m>
                  <m:oMath xmlns:m="http://schemas.openxmlformats.org/officeDocument/2006/math">
                    <m:r>
                      <m:t xml:space="preserve">I</m:t>
                    </m:r>
                    <m:r>
                      <m:t xml:space="preserve">=</m:t>
                    </m:r>
                    <m:r>
                      <m:t xml:space="preserve">−</m:t>
                    </m:r>
                    <m:r>
                      <m:t xml:space="preserve">0.3630</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A</m:t>
                    </m:r>
                  </m:oMath>
                </a14:m>
              </a:p>
            </p:txBody>
          </p:sp>
        </mc:Choice>
        <mc:Fallback/>
      </mc:AlternateContent>
      <mc:AlternateContent>
        <mc:Choice xmlns:a14="http://schemas.microsoft.com/office/drawing/2010/main" Requires="a14">
          <p:sp>
            <p:nvSpPr>
              <p:cNvPr id="209" name="Formula 5"/>
              <p:cNvSpPr txBox="1"/>
              <p:nvPr/>
            </p:nvSpPr>
            <p:spPr>
              <a:xfrm>
                <a:off x="185760" y="2161080"/>
                <a:ext cx="2909160" cy="442440"/>
              </a:xfrm>
              <a:prstGeom prst="rect">
                <a:avLst/>
              </a:prstGeom>
            </p:spPr>
            <p:txBody>
              <a:bodyPr/>
              <a:p>
                <a14:m>
                  <m:oMath xmlns:m="http://schemas.openxmlformats.org/officeDocument/2006/math">
                    <m:r>
                      <m:t xml:space="preserve">H</m:t>
                    </m:r>
                    <m:r>
                      <m:t xml:space="preserve">1</m:t>
                    </m:r>
                    <m:r>
                      <m:t xml:space="preserve">=</m:t>
                    </m:r>
                    <m:r>
                      <m:t xml:space="preserve">−</m:t>
                    </m:r>
                    <m:r>
                      <m:t xml:space="preserve">16.6851</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f>
                      <m:num>
                        <m:r>
                          <m:t xml:space="preserve">A</m:t>
                        </m:r>
                      </m:num>
                      <m:den>
                        <m:r>
                          <m:t xml:space="preserve">m</m:t>
                        </m:r>
                      </m:den>
                    </m:f>
                  </m:oMath>
                </a14:m>
              </a:p>
            </p:txBody>
          </p:sp>
        </mc:Choice>
        <mc:Fallback/>
      </mc:AlternateContent>
      <mc:AlternateContent>
        <mc:Choice xmlns:a14="http://schemas.microsoft.com/office/drawing/2010/main" Requires="a14">
          <p:sp>
            <p:nvSpPr>
              <p:cNvPr id="210" name="Formula 6"/>
              <p:cNvSpPr txBox="1"/>
              <p:nvPr/>
            </p:nvSpPr>
            <p:spPr>
              <a:xfrm>
                <a:off x="72000" y="2772000"/>
                <a:ext cx="3110040" cy="472680"/>
              </a:xfrm>
              <a:prstGeom prst="rect">
                <a:avLst/>
              </a:prstGeom>
            </p:spPr>
            <p:txBody>
              <a:bodyPr/>
              <a:p>
                <a14:m>
                  <m:oMath xmlns:m="http://schemas.openxmlformats.org/officeDocument/2006/math">
                    <m:r>
                      <m:t xml:space="preserve">B</m:t>
                    </m:r>
                    <m:r>
                      <m:t xml:space="preserve">1</m:t>
                    </m:r>
                    <m:r>
                      <m:t xml:space="preserve">=</m:t>
                    </m:r>
                    <m:r>
                      <m:t xml:space="preserve">−</m:t>
                    </m:r>
                    <m:r>
                      <m:t xml:space="preserve">20.9671</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µ</m:t>
                    </m:r>
                    <m:f>
                      <m:num>
                        <m:r>
                          <m:t xml:space="preserve">Wb</m:t>
                        </m:r>
                      </m:num>
                      <m:den>
                        <m:sSup>
                          <m:e>
                            <m:r>
                              <m:t xml:space="preserve">m</m:t>
                            </m:r>
                          </m:e>
                          <m:sup>
                            <m:r>
                              <m:t xml:space="preserve">2</m:t>
                            </m:r>
                          </m:sup>
                        </m:sSup>
                      </m:den>
                    </m:f>
                  </m:oMath>
                </a14:m>
              </a:p>
            </p:txBody>
          </p:sp>
        </mc:Choice>
        <mc:Fallback/>
      </mc:AlternateContent>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sp>
        <p:nvSpPr>
          <p:cNvPr id="212" name="TextShape 2"/>
          <p:cNvSpPr txBox="1"/>
          <p:nvPr/>
        </p:nvSpPr>
        <p:spPr>
          <a:xfrm>
            <a:off x="216000" y="4796640"/>
            <a:ext cx="9432000" cy="940320"/>
          </a:xfrm>
          <a:prstGeom prst="rect">
            <a:avLst/>
          </a:prstGeom>
          <a:noFill/>
          <a:ln>
            <a:noFill/>
          </a:ln>
        </p:spPr>
        <p:txBody>
          <a:bodyPr lIns="90000" rIns="90000" tIns="45000" bIns="45000">
            <a:spAutoFit/>
          </a:bodyPr>
          <a:p>
            <a:r>
              <a:rPr b="0" lang="pt-BR" sz="2000" spc="-1" strike="noStrike">
                <a:solidFill>
                  <a:srgbClr val="000000"/>
                </a:solidFill>
                <a:latin typeface="Arial"/>
                <a:ea typeface="Arial"/>
              </a:rPr>
              <a:t>Agora introduzindo um objeto condutor de eletricidade a uma distância de 5cm, este objeto tem um raio de 6.5cm, assim temos o fluxo, Vfem, indutância mutua e corrente no objeto. Demostrando a</a:t>
            </a:r>
            <a:r>
              <a:rPr b="1" lang="pt-BR" sz="2000" spc="-1" strike="noStrike">
                <a:solidFill>
                  <a:srgbClr val="000000"/>
                </a:solidFill>
                <a:latin typeface="Arial"/>
                <a:ea typeface="Arial"/>
              </a:rPr>
              <a:t> lei de Faraday-Lenz</a:t>
            </a:r>
            <a:r>
              <a:rPr b="0" lang="pt-BR" sz="2000" spc="-1" strike="noStrike">
                <a:solidFill>
                  <a:srgbClr val="000000"/>
                </a:solidFill>
                <a:latin typeface="Arial"/>
                <a:ea typeface="Arial"/>
              </a:rPr>
              <a:t> </a:t>
            </a:r>
            <a:endParaRPr b="0" lang="pt-BR" sz="2000" spc="-1" strike="noStrike">
              <a:latin typeface="Arial"/>
            </a:endParaRPr>
          </a:p>
        </p:txBody>
      </p:sp>
      <p:pic>
        <p:nvPicPr>
          <p:cNvPr id="213" name="" descr=""/>
          <p:cNvPicPr/>
          <p:nvPr/>
        </p:nvPicPr>
        <p:blipFill>
          <a:blip r:embed="rId1"/>
          <a:stretch/>
        </p:blipFill>
        <p:spPr>
          <a:xfrm>
            <a:off x="2489400" y="972000"/>
            <a:ext cx="7662600" cy="3783960"/>
          </a:xfrm>
          <a:prstGeom prst="rect">
            <a:avLst/>
          </a:prstGeom>
          <a:ln>
            <a:noFill/>
          </a:ln>
        </p:spPr>
      </p:pic>
      <mc:AlternateContent>
        <mc:Choice xmlns:a14="http://schemas.microsoft.com/office/drawing/2010/main" Requires="a14">
          <p:sp>
            <p:nvSpPr>
              <p:cNvPr id="214" name="Formula 3"/>
              <p:cNvSpPr txBox="1"/>
              <p:nvPr/>
            </p:nvSpPr>
            <p:spPr>
              <a:xfrm>
                <a:off x="252000" y="1433520"/>
                <a:ext cx="2816640" cy="279000"/>
              </a:xfrm>
              <a:prstGeom prst="rect">
                <a:avLst/>
              </a:prstGeom>
            </p:spPr>
            <p:txBody>
              <a:bodyPr/>
              <a:p>
                <a14:m>
                  <m:oMath xmlns:m="http://schemas.openxmlformats.org/officeDocument/2006/math">
                    <m:sSub>
                      <m:e>
                        <m:r>
                          <m:t xml:space="preserve">V</m:t>
                        </m:r>
                      </m:e>
                      <m:sub>
                        <m:r>
                          <m:t xml:space="preserve">fem</m:t>
                        </m:r>
                      </m:sub>
                    </m:sSub>
                    <m:r>
                      <m:t xml:space="preserve">=</m:t>
                    </m:r>
                    <m:r>
                      <m:t xml:space="preserve">−</m:t>
                    </m:r>
                    <m:r>
                      <m:t xml:space="preserve">0.1749</m:t>
                    </m:r>
                    <m:r>
                      <m:t xml:space="preserve">sen</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V</m:t>
                    </m:r>
                  </m:oMath>
                </a14:m>
              </a:p>
            </p:txBody>
          </p:sp>
        </mc:Choice>
        <mc:Fallback/>
      </mc:AlternateContent>
      <mc:AlternateContent>
        <mc:Choice xmlns:a14="http://schemas.microsoft.com/office/drawing/2010/main" Requires="a14">
          <p:sp>
            <p:nvSpPr>
              <p:cNvPr id="215" name="Formula 4"/>
              <p:cNvSpPr txBox="1"/>
              <p:nvPr/>
            </p:nvSpPr>
            <p:spPr>
              <a:xfrm>
                <a:off x="285840" y="1872000"/>
                <a:ext cx="2764800" cy="262800"/>
              </a:xfrm>
              <a:prstGeom prst="rect">
                <a:avLst/>
              </a:prstGeom>
            </p:spPr>
            <p:txBody>
              <a:bodyPr/>
              <a:p>
                <a14:m>
                  <m:oMath xmlns:m="http://schemas.openxmlformats.org/officeDocument/2006/math">
                    <m:r>
                      <m:t xml:space="preserve">ψ</m:t>
                    </m:r>
                    <m:r>
                      <m:t xml:space="preserve">=</m:t>
                    </m:r>
                    <m:r>
                      <m:t xml:space="preserve">−</m:t>
                    </m:r>
                    <m:r>
                      <m:t xml:space="preserve">278.3</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n</m:t>
                    </m:r>
                    <m:r>
                      <m:t xml:space="preserve">Wb</m:t>
                    </m:r>
                  </m:oMath>
                </a14:m>
              </a:p>
            </p:txBody>
          </p:sp>
        </mc:Choice>
        <mc:Fallback/>
      </mc:AlternateContent>
      <mc:AlternateContent>
        <mc:Choice xmlns:a14="http://schemas.microsoft.com/office/drawing/2010/main" Requires="a14">
          <p:sp>
            <p:nvSpPr>
              <p:cNvPr id="216" name="Formula 5"/>
              <p:cNvSpPr txBox="1"/>
              <p:nvPr/>
            </p:nvSpPr>
            <p:spPr>
              <a:xfrm>
                <a:off x="360000" y="2304000"/>
                <a:ext cx="2502000" cy="279000"/>
              </a:xfrm>
              <a:prstGeom prst="rect">
                <a:avLst/>
              </a:prstGeom>
            </p:spPr>
            <p:txBody>
              <a:bodyPr/>
              <a:p>
                <a14:m>
                  <m:oMath xmlns:m="http://schemas.openxmlformats.org/officeDocument/2006/math">
                    <m:sSub>
                      <m:e>
                        <m:r>
                          <m:t xml:space="preserve">I</m:t>
                        </m:r>
                      </m:e>
                      <m:sub>
                        <m:r>
                          <m:t xml:space="preserve">2</m:t>
                        </m:r>
                      </m:sub>
                    </m:sSub>
                    <m:r>
                      <m:t xml:space="preserve">=</m:t>
                    </m:r>
                    <m:r>
                      <m:t xml:space="preserve">0.7260</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A</m:t>
                    </m:r>
                  </m:oMath>
                </a14:m>
              </a:p>
            </p:txBody>
          </p:sp>
        </mc:Choice>
        <mc:Fallback/>
      </mc:AlternateContent>
      <mc:AlternateContent>
        <mc:Choice xmlns:a14="http://schemas.microsoft.com/office/drawing/2010/main" Requires="a14">
          <p:sp>
            <p:nvSpPr>
              <p:cNvPr id="217" name="Formula 6"/>
              <p:cNvSpPr txBox="1"/>
              <p:nvPr/>
            </p:nvSpPr>
            <p:spPr>
              <a:xfrm>
                <a:off x="648000" y="2928240"/>
                <a:ext cx="1390680" cy="207000"/>
              </a:xfrm>
              <a:prstGeom prst="rect">
                <a:avLst/>
              </a:prstGeom>
            </p:spPr>
            <p:txBody>
              <a:bodyPr/>
              <a:p>
                <a14:m>
                  <m:oMath xmlns:m="http://schemas.openxmlformats.org/officeDocument/2006/math">
                    <m:r>
                      <m:t xml:space="preserve">M</m:t>
                    </m:r>
                    <m:r>
                      <m:t xml:space="preserve">21</m:t>
                    </m:r>
                    <m:r>
                      <m:t xml:space="preserve">=</m:t>
                    </m:r>
                    <m:r>
                      <m:t xml:space="preserve">0.7667</m:t>
                    </m:r>
                    <m:r>
                      <m:t xml:space="preserve">µ</m:t>
                    </m:r>
                    <m:r>
                      <m:t xml:space="preserve">H</m:t>
                    </m:r>
                  </m:oMath>
                </a14:m>
              </a:p>
            </p:txBody>
          </p:sp>
        </mc:Choice>
        <mc:Fallback/>
      </mc:AlternateContent>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sp>
        <p:nvSpPr>
          <p:cNvPr id="219" name="TextShape 2"/>
          <p:cNvSpPr txBox="1"/>
          <p:nvPr/>
        </p:nvSpPr>
        <p:spPr>
          <a:xfrm>
            <a:off x="216000" y="4608000"/>
            <a:ext cx="9576000" cy="1302840"/>
          </a:xfrm>
          <a:prstGeom prst="rect">
            <a:avLst/>
          </a:prstGeom>
          <a:noFill/>
          <a:ln>
            <a:noFill/>
          </a:ln>
        </p:spPr>
        <p:txBody>
          <a:bodyPr lIns="90000" rIns="90000" tIns="45000" bIns="45000">
            <a:spAutoFit/>
          </a:bodyPr>
          <a:p>
            <a:r>
              <a:rPr b="1" lang="pt-BR" sz="1500" spc="-1" strike="noStrike">
                <a:solidFill>
                  <a:srgbClr val="000000"/>
                </a:solidFill>
                <a:latin typeface="Arial"/>
                <a:ea typeface="Arial"/>
              </a:rPr>
              <a:t>Demostrando gráfica principal de funcionamento do projeto.</a:t>
            </a:r>
            <a:endParaRPr b="0" lang="pt-BR" sz="1500" spc="-1" strike="noStrike">
              <a:latin typeface="Arial"/>
            </a:endParaRPr>
          </a:p>
          <a:p>
            <a:r>
              <a:rPr b="0" lang="pt-BR" sz="1500" spc="-1" strike="noStrike">
                <a:solidFill>
                  <a:srgbClr val="000000"/>
                </a:solidFill>
                <a:latin typeface="Arial"/>
                <a:ea typeface="Arial"/>
              </a:rPr>
              <a:t>Aqui temos o motivo de percebermos uma variação de tensão sobre o laço. A interação magnética com campo do laço com o campo do objeto, gera uma diminuição no campo do laço e como estamos tratando de leis, quando um valor diminui os outros também o fazem, referindo a tensão sobre o laço que tende a diminuir a medida que o objeto se aproxima.</a:t>
            </a:r>
            <a:endParaRPr b="0" lang="pt-BR" sz="1500" spc="-1" strike="noStrike">
              <a:latin typeface="Arial"/>
            </a:endParaRPr>
          </a:p>
        </p:txBody>
      </p:sp>
      <p:pic>
        <p:nvPicPr>
          <p:cNvPr id="220" name="" descr=""/>
          <p:cNvPicPr/>
          <p:nvPr/>
        </p:nvPicPr>
        <p:blipFill>
          <a:blip r:embed="rId1"/>
          <a:stretch/>
        </p:blipFill>
        <p:spPr>
          <a:xfrm>
            <a:off x="2561760" y="900360"/>
            <a:ext cx="7662600" cy="3783960"/>
          </a:xfrm>
          <a:prstGeom prst="rect">
            <a:avLst/>
          </a:prstGeom>
          <a:ln>
            <a:noFill/>
          </a:ln>
        </p:spPr>
      </p:pic>
      <mc:AlternateContent>
        <mc:Choice xmlns:a14="http://schemas.microsoft.com/office/drawing/2010/main" Requires="a14">
          <p:sp>
            <p:nvSpPr>
              <p:cNvPr id="221" name="Formula 3"/>
              <p:cNvSpPr txBox="1"/>
              <p:nvPr/>
            </p:nvSpPr>
            <p:spPr>
              <a:xfrm>
                <a:off x="186120" y="1117080"/>
                <a:ext cx="2909160" cy="442440"/>
              </a:xfrm>
              <a:prstGeom prst="rect">
                <a:avLst/>
              </a:prstGeom>
            </p:spPr>
            <p:txBody>
              <a:bodyPr/>
              <a:p>
                <a14:m>
                  <m:oMath xmlns:m="http://schemas.openxmlformats.org/officeDocument/2006/math">
                    <m:r>
                      <m:t xml:space="preserve">H</m:t>
                    </m:r>
                    <m:r>
                      <m:t xml:space="preserve">1</m:t>
                    </m:r>
                    <m:r>
                      <m:t xml:space="preserve">=</m:t>
                    </m:r>
                    <m:r>
                      <m:t xml:space="preserve">−</m:t>
                    </m:r>
                    <m:r>
                      <m:t xml:space="preserve">16.6851</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f>
                      <m:num>
                        <m:r>
                          <m:t xml:space="preserve">A</m:t>
                        </m:r>
                      </m:num>
                      <m:den>
                        <m:r>
                          <m:t xml:space="preserve">m</m:t>
                        </m:r>
                      </m:den>
                    </m:f>
                  </m:oMath>
                </a14:m>
              </a:p>
            </p:txBody>
          </p:sp>
        </mc:Choice>
        <mc:Fallback/>
      </mc:AlternateContent>
      <mc:AlternateContent>
        <mc:Choice xmlns:a14="http://schemas.microsoft.com/office/drawing/2010/main" Requires="a14">
          <p:sp>
            <p:nvSpPr>
              <p:cNvPr id="222" name="Formula 4"/>
              <p:cNvSpPr txBox="1"/>
              <p:nvPr/>
            </p:nvSpPr>
            <p:spPr>
              <a:xfrm>
                <a:off x="144360" y="2736000"/>
                <a:ext cx="3110040" cy="472680"/>
              </a:xfrm>
              <a:prstGeom prst="rect">
                <a:avLst/>
              </a:prstGeom>
            </p:spPr>
            <p:txBody>
              <a:bodyPr/>
              <a:p>
                <a14:m>
                  <m:oMath xmlns:m="http://schemas.openxmlformats.org/officeDocument/2006/math">
                    <m:r>
                      <m:t xml:space="preserve">B</m:t>
                    </m:r>
                    <m:r>
                      <m:t xml:space="preserve">1</m:t>
                    </m:r>
                    <m:r>
                      <m:t xml:space="preserve">=</m:t>
                    </m:r>
                    <m:r>
                      <m:t xml:space="preserve">−</m:t>
                    </m:r>
                    <m:r>
                      <m:t xml:space="preserve">20.9671</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µ</m:t>
                    </m:r>
                    <m:f>
                      <m:num>
                        <m:r>
                          <m:t xml:space="preserve">Wb</m:t>
                        </m:r>
                      </m:num>
                      <m:den>
                        <m:sSup>
                          <m:e>
                            <m:r>
                              <m:t xml:space="preserve">m</m:t>
                            </m:r>
                          </m:e>
                          <m:sup>
                            <m:r>
                              <m:t xml:space="preserve">2</m:t>
                            </m:r>
                          </m:sup>
                        </m:sSup>
                      </m:den>
                    </m:f>
                  </m:oMath>
                </a14:m>
              </a:p>
            </p:txBody>
          </p:sp>
        </mc:Choice>
        <mc:Fallback/>
      </mc:AlternateContent>
      <mc:AlternateContent>
        <mc:Choice xmlns:a14="http://schemas.microsoft.com/office/drawing/2010/main" Requires="a14">
          <p:sp>
            <p:nvSpPr>
              <p:cNvPr id="223" name="Formula 5"/>
              <p:cNvSpPr txBox="1"/>
              <p:nvPr/>
            </p:nvSpPr>
            <p:spPr>
              <a:xfrm>
                <a:off x="306720" y="1692000"/>
                <a:ext cx="2673000" cy="442800"/>
              </a:xfrm>
              <a:prstGeom prst="rect">
                <a:avLst/>
              </a:prstGeom>
            </p:spPr>
            <p:txBody>
              <a:bodyPr/>
              <a:p>
                <a14:m>
                  <m:oMath xmlns:m="http://schemas.openxmlformats.org/officeDocument/2006/math">
                    <m:r>
                      <m:t xml:space="preserve">H</m:t>
                    </m:r>
                    <m:r>
                      <m:t xml:space="preserve">2</m:t>
                    </m:r>
                    <m:r>
                      <m:t xml:space="preserve">=</m:t>
                    </m:r>
                    <m:r>
                      <m:t xml:space="preserve">2.7808</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f>
                      <m:num>
                        <m:r>
                          <m:t xml:space="preserve">A</m:t>
                        </m:r>
                      </m:num>
                      <m:den>
                        <m:r>
                          <m:t xml:space="preserve">m</m:t>
                        </m:r>
                      </m:den>
                    </m:f>
                  </m:oMath>
                </a14:m>
              </a:p>
            </p:txBody>
          </p:sp>
        </mc:Choice>
        <mc:Fallback/>
      </mc:AlternateContent>
      <mc:AlternateContent>
        <mc:Choice xmlns:a14="http://schemas.microsoft.com/office/drawing/2010/main" Requires="a14">
          <p:sp>
            <p:nvSpPr>
              <p:cNvPr id="224" name="Formula 6"/>
              <p:cNvSpPr txBox="1"/>
              <p:nvPr/>
            </p:nvSpPr>
            <p:spPr>
              <a:xfrm>
                <a:off x="180000" y="3255480"/>
                <a:ext cx="2877120" cy="473040"/>
              </a:xfrm>
              <a:prstGeom prst="rect">
                <a:avLst/>
              </a:prstGeom>
            </p:spPr>
            <p:txBody>
              <a:bodyPr/>
              <a:p>
                <a14:m>
                  <m:oMath xmlns:m="http://schemas.openxmlformats.org/officeDocument/2006/math">
                    <m:r>
                      <m:t xml:space="preserve">B</m:t>
                    </m:r>
                    <m:r>
                      <m:t xml:space="preserve">2</m:t>
                    </m:r>
                    <m:r>
                      <m:t xml:space="preserve">=</m:t>
                    </m:r>
                    <m:r>
                      <m:t xml:space="preserve">3.4945</m:t>
                    </m:r>
                    <m:r>
                      <m:t xml:space="preserve">cos</m:t>
                    </m:r>
                    <m:d>
                      <m:dPr>
                        <m:begChr m:val="("/>
                        <m:endChr m:val=")"/>
                      </m:dPr>
                      <m:e>
                        <m:r>
                          <m:t xml:space="preserve">50</m:t>
                        </m:r>
                        <m:r>
                          <m:t xml:space="preserve">⋅</m:t>
                        </m:r>
                        <m:sSup>
                          <m:e>
                            <m:r>
                              <m:t xml:space="preserve">10</m:t>
                            </m:r>
                          </m:e>
                          <m:sup>
                            <m:r>
                              <m:t xml:space="preserve">3</m:t>
                            </m:r>
                          </m:sup>
                        </m:sSup>
                        <m:r>
                          <m:t xml:space="preserve">⋅</m:t>
                        </m:r>
                        <m:r>
                          <m:t xml:space="preserve">2</m:t>
                        </m:r>
                        <m:r>
                          <m:t xml:space="preserve">⋅</m:t>
                        </m:r>
                        <m:r>
                          <m:t xml:space="preserve">π</m:t>
                        </m:r>
                        <m:r>
                          <m:t xml:space="preserve">⋅</m:t>
                        </m:r>
                        <m:r>
                          <m:t xml:space="preserve">t</m:t>
                        </m:r>
                      </m:e>
                    </m:d>
                    <m:r>
                      <m:t xml:space="preserve">µ</m:t>
                    </m:r>
                    <m:f>
                      <m:num>
                        <m:r>
                          <m:t xml:space="preserve">Wb</m:t>
                        </m:r>
                      </m:num>
                      <m:den>
                        <m:sSup>
                          <m:e>
                            <m:r>
                              <m:t xml:space="preserve">m</m:t>
                            </m:r>
                          </m:e>
                          <m:sup>
                            <m:r>
                              <m:t xml:space="preserve">2</m:t>
                            </m:r>
                          </m:sup>
                        </m:sSup>
                      </m:den>
                    </m:f>
                  </m:oMath>
                </a14:m>
              </a:p>
            </p:txBody>
          </p:sp>
        </mc:Choice>
        <mc:Fallback/>
      </mc:AlternateContent>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sp>
        <p:nvSpPr>
          <p:cNvPr id="226" name="TextShape 2"/>
          <p:cNvSpPr txBox="1"/>
          <p:nvPr/>
        </p:nvSpPr>
        <p:spPr>
          <a:xfrm>
            <a:off x="288000" y="1008000"/>
            <a:ext cx="9576000" cy="2046240"/>
          </a:xfrm>
          <a:prstGeom prst="rect">
            <a:avLst/>
          </a:prstGeom>
          <a:noFill/>
          <a:ln>
            <a:noFill/>
          </a:ln>
        </p:spPr>
        <p:txBody>
          <a:bodyPr lIns="90000" rIns="90000" tIns="45000" bIns="45000">
            <a:spAutoFit/>
          </a:bodyPr>
          <a:p>
            <a:r>
              <a:rPr b="1" lang="pt-BR" sz="2000" spc="-1" strike="noStrike">
                <a:solidFill>
                  <a:srgbClr val="000000"/>
                </a:solidFill>
                <a:latin typeface="Arial"/>
                <a:ea typeface="Arial"/>
              </a:rPr>
              <a:t>E o resultado de um laço para identificar um veiculo como fica.</a:t>
            </a:r>
            <a:endParaRPr b="0" lang="pt-BR" sz="2000" spc="-1" strike="noStrike">
              <a:latin typeface="Arial"/>
            </a:endParaRPr>
          </a:p>
          <a:p>
            <a:endParaRPr b="0" lang="pt-BR" sz="2000" spc="-1" strike="noStrike">
              <a:latin typeface="Arial"/>
            </a:endParaRPr>
          </a:p>
          <a:p>
            <a:r>
              <a:rPr b="0" lang="pt-BR" sz="2000" spc="-1" strike="noStrike">
                <a:solidFill>
                  <a:srgbClr val="000000"/>
                </a:solidFill>
                <a:latin typeface="Arial"/>
                <a:ea typeface="Arial"/>
              </a:rPr>
              <a:t>O laço tem de ser maior para evitar do veiculo passar fora da cobertura, o laço apresentado tem 13cm de diâmetro o laço recomendado para identificar uma veiculo tem 150cm diâmetro uma relação 11,5:1, e a área de um veiculo é muito maior comparada a área do objeto um veiculo de 2m por 4m tem uma área 520 vezes maior ou seja 520:1.</a:t>
            </a:r>
            <a:endParaRPr b="0" lang="pt-BR" sz="2000" spc="-1" strike="noStrike">
              <a:latin typeface="Arial"/>
            </a:endParaRPr>
          </a:p>
        </p:txBody>
      </p:sp>
      <p:pic>
        <p:nvPicPr>
          <p:cNvPr id="227" name="" descr=""/>
          <p:cNvPicPr/>
          <p:nvPr/>
        </p:nvPicPr>
        <p:blipFill>
          <a:blip r:embed="rId1"/>
          <a:stretch/>
        </p:blipFill>
        <p:spPr>
          <a:xfrm>
            <a:off x="720000" y="3159360"/>
            <a:ext cx="2247840" cy="2240640"/>
          </a:xfrm>
          <a:prstGeom prst="rect">
            <a:avLst/>
          </a:prstGeom>
          <a:ln>
            <a:noFill/>
          </a:ln>
        </p:spPr>
      </p:pic>
      <p:pic>
        <p:nvPicPr>
          <p:cNvPr id="228" name="" descr=""/>
          <p:cNvPicPr/>
          <p:nvPr/>
        </p:nvPicPr>
        <p:blipFill>
          <a:blip r:embed="rId2"/>
          <a:stretch/>
        </p:blipFill>
        <p:spPr>
          <a:xfrm>
            <a:off x="5976000" y="3054240"/>
            <a:ext cx="3981240" cy="2342880"/>
          </a:xfrm>
          <a:prstGeom prst="rect">
            <a:avLst/>
          </a:prstGeom>
          <a:ln>
            <a:noFill/>
          </a:ln>
        </p:spPr>
      </p:pic>
      <p:pic>
        <p:nvPicPr>
          <p:cNvPr id="229" name="" descr=""/>
          <p:cNvPicPr/>
          <p:nvPr/>
        </p:nvPicPr>
        <p:blipFill>
          <a:blip r:embed="rId3"/>
          <a:stretch/>
        </p:blipFill>
        <p:spPr>
          <a:xfrm>
            <a:off x="3617640" y="2765880"/>
            <a:ext cx="2142360" cy="290412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sp>
        <p:nvSpPr>
          <p:cNvPr id="231" name="TextShape 2"/>
          <p:cNvSpPr txBox="1"/>
          <p:nvPr/>
        </p:nvSpPr>
        <p:spPr>
          <a:xfrm>
            <a:off x="288000" y="1008000"/>
            <a:ext cx="9576000" cy="1340280"/>
          </a:xfrm>
          <a:prstGeom prst="rect">
            <a:avLst/>
          </a:prstGeom>
          <a:noFill/>
          <a:ln>
            <a:noFill/>
          </a:ln>
        </p:spPr>
        <p:txBody>
          <a:bodyPr lIns="90000" rIns="90000" tIns="45000" bIns="45000">
            <a:spAutoFit/>
          </a:bodyPr>
          <a:p>
            <a:r>
              <a:rPr b="0" lang="pt-BR" sz="2200" spc="-1" strike="noStrike">
                <a:solidFill>
                  <a:srgbClr val="000000"/>
                </a:solidFill>
                <a:latin typeface="Arial"/>
                <a:ea typeface="Arial"/>
              </a:rPr>
              <a:t>Gráfico no tempo ao aproximarmos o objeto a um dos laços:</a:t>
            </a:r>
            <a:endParaRPr b="0" lang="pt-BR" sz="2200" spc="-1" strike="noStrike">
              <a:latin typeface="Arial"/>
            </a:endParaRPr>
          </a:p>
          <a:p>
            <a:endParaRPr b="0" lang="pt-BR" sz="2200" spc="-1" strike="noStrike">
              <a:latin typeface="Arial"/>
            </a:endParaRPr>
          </a:p>
          <a:p>
            <a:endParaRPr b="0" lang="pt-BR" sz="2200" spc="-1" strike="noStrike">
              <a:latin typeface="Arial"/>
            </a:endParaRPr>
          </a:p>
          <a:p>
            <a:r>
              <a:rPr b="0" lang="pt-BR" sz="2200" spc="-1" strike="noStrike">
                <a:solidFill>
                  <a:srgbClr val="000000"/>
                </a:solidFill>
                <a:latin typeface="Arial"/>
                <a:ea typeface="Arial"/>
              </a:rPr>
              <a:t>* gif 1</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Apresentação dos resultados</a:t>
            </a:r>
            <a:endParaRPr b="0" lang="pt-BR" sz="4400" spc="-1" strike="noStrike">
              <a:latin typeface="Arial"/>
            </a:endParaRPr>
          </a:p>
        </p:txBody>
      </p:sp>
      <p:sp>
        <p:nvSpPr>
          <p:cNvPr id="233" name="TextShape 2"/>
          <p:cNvSpPr txBox="1"/>
          <p:nvPr/>
        </p:nvSpPr>
        <p:spPr>
          <a:xfrm>
            <a:off x="288000" y="1008000"/>
            <a:ext cx="9576000" cy="1652760"/>
          </a:xfrm>
          <a:prstGeom prst="rect">
            <a:avLst/>
          </a:prstGeom>
          <a:noFill/>
          <a:ln>
            <a:noFill/>
          </a:ln>
        </p:spPr>
        <p:txBody>
          <a:bodyPr lIns="90000" rIns="90000" tIns="45000" bIns="45000">
            <a:spAutoFit/>
          </a:bodyPr>
          <a:p>
            <a:r>
              <a:rPr b="0" lang="pt-BR" sz="2200" spc="-1" strike="noStrike">
                <a:solidFill>
                  <a:srgbClr val="000000"/>
                </a:solidFill>
                <a:latin typeface="Arial"/>
                <a:ea typeface="Arial"/>
              </a:rPr>
              <a:t>Gráfico no tempo ao aproximarmos o objeto a um dos laços calculado através das equações apresentadas </a:t>
            </a:r>
            <a:endParaRPr b="0" lang="pt-BR" sz="2200" spc="-1" strike="noStrike">
              <a:latin typeface="Arial"/>
            </a:endParaRPr>
          </a:p>
          <a:p>
            <a:endParaRPr b="0" lang="pt-BR" sz="2200" spc="-1" strike="noStrike">
              <a:latin typeface="Arial"/>
            </a:endParaRPr>
          </a:p>
          <a:p>
            <a:endParaRPr b="0" lang="pt-BR" sz="2200" spc="-1" strike="noStrike">
              <a:latin typeface="Arial"/>
            </a:endParaRPr>
          </a:p>
          <a:p>
            <a:r>
              <a:rPr b="0" lang="pt-BR" sz="2200" spc="-1" strike="noStrike">
                <a:solidFill>
                  <a:srgbClr val="000000"/>
                </a:solidFill>
                <a:latin typeface="Arial"/>
                <a:ea typeface="Arial"/>
              </a:rPr>
              <a:t>* gif 2</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Conclusão</a:t>
            </a:r>
            <a:endParaRPr b="0" lang="pt-BR" sz="4400" spc="-1" strike="noStrike">
              <a:latin typeface="Arial"/>
            </a:endParaRPr>
          </a:p>
        </p:txBody>
      </p:sp>
      <p:sp>
        <p:nvSpPr>
          <p:cNvPr id="235" name="TextShape 2"/>
          <p:cNvSpPr txBox="1"/>
          <p:nvPr/>
        </p:nvSpPr>
        <p:spPr>
          <a:xfrm>
            <a:off x="288000" y="1008000"/>
            <a:ext cx="9576000" cy="4647960"/>
          </a:xfrm>
          <a:prstGeom prst="rect">
            <a:avLst/>
          </a:prstGeom>
          <a:noFill/>
          <a:ln>
            <a:noFill/>
          </a:ln>
        </p:spPr>
        <p:txBody>
          <a:bodyPr lIns="90000" rIns="90000" tIns="45000" bIns="45000">
            <a:spAutoFit/>
          </a:bodyPr>
          <a:p>
            <a:pPr algn="just"/>
            <a:r>
              <a:rPr b="0" lang="pt-BR" sz="3200" spc="-1" strike="noStrike">
                <a:solidFill>
                  <a:srgbClr val="000000"/>
                </a:solidFill>
                <a:latin typeface="Arial"/>
                <a:ea typeface="Arial"/>
              </a:rPr>
              <a:t>Assim através deste demostramos o funcionamento de um radar veicular usando as leis que regem os efeitos magnéticos sobre componestes eletrônicos e matérias condutores de corrente elétrica</a:t>
            </a:r>
            <a:endParaRPr b="0" lang="pt-BR" sz="3200" spc="-1" strike="noStrike">
              <a:latin typeface="Arial"/>
            </a:endParaRPr>
          </a:p>
          <a:p>
            <a:pPr algn="just"/>
            <a:r>
              <a:rPr b="0" lang="pt-BR" sz="3200" spc="-1" strike="noStrike">
                <a:solidFill>
                  <a:srgbClr val="000000"/>
                </a:solidFill>
                <a:latin typeface="Arial"/>
                <a:ea typeface="Arial"/>
              </a:rPr>
              <a:t>E assim atingindo o que foi proposto para este trabalho aplicando as leis de Maxwell no tempo para determinar campos e fluxos magnéticos, indutância mutua, tensão e corrente induzida leis cálculos e equações que foram abordados em sala de aula.</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504360" y="74520"/>
            <a:ext cx="9071640" cy="1250280"/>
          </a:xfrm>
          <a:prstGeom prst="rect">
            <a:avLst/>
          </a:prstGeom>
          <a:noFill/>
          <a:ln>
            <a:noFill/>
          </a:ln>
        </p:spPr>
        <p:txBody>
          <a:bodyPr lIns="0" rIns="0" tIns="0" bIns="0" anchor="ctr">
            <a:spAutoFit/>
          </a:bodyPr>
          <a:p>
            <a:pPr algn="ctr"/>
            <a:r>
              <a:rPr b="0" lang="pt-BR" sz="4400" spc="-1" strike="noStrike">
                <a:latin typeface="Arial"/>
              </a:rPr>
              <a:t>Referências bibliográficas</a:t>
            </a:r>
            <a:endParaRPr b="0" lang="pt-BR" sz="4400" spc="-1" strike="noStrike">
              <a:latin typeface="Arial"/>
            </a:endParaRPr>
          </a:p>
        </p:txBody>
      </p:sp>
      <p:sp>
        <p:nvSpPr>
          <p:cNvPr id="237" name="TextShape 2"/>
          <p:cNvSpPr txBox="1"/>
          <p:nvPr/>
        </p:nvSpPr>
        <p:spPr>
          <a:xfrm>
            <a:off x="288000" y="1008000"/>
            <a:ext cx="9576000" cy="4618800"/>
          </a:xfrm>
          <a:prstGeom prst="rect">
            <a:avLst/>
          </a:prstGeom>
          <a:noFill/>
          <a:ln>
            <a:noFill/>
          </a:ln>
        </p:spPr>
        <p:txBody>
          <a:bodyPr lIns="90000" rIns="90000" tIns="45000" bIns="45000">
            <a:spAutoFit/>
          </a:bodyPr>
          <a:p>
            <a:pPr algn="just">
              <a:lnSpc>
                <a:spcPct val="100000"/>
              </a:lnSpc>
            </a:pPr>
            <a:r>
              <a:rPr b="0" lang="pt-BR" sz="2800" spc="-1" strike="noStrike">
                <a:solidFill>
                  <a:srgbClr val="000000"/>
                </a:solidFill>
                <a:latin typeface="ArialMT"/>
                <a:ea typeface="Arial"/>
              </a:rPr>
              <a:t> </a:t>
            </a:r>
            <a:r>
              <a:rPr b="0" lang="pt-BR" sz="2800" spc="-1" strike="noStrike">
                <a:solidFill>
                  <a:srgbClr val="000000"/>
                </a:solidFill>
                <a:latin typeface="ArialMT"/>
                <a:ea typeface="Arial"/>
              </a:rPr>
              <a:t>N, MATTHEW, O. SADIKU. </a:t>
            </a:r>
            <a:r>
              <a:rPr b="1" lang="pt-BR" sz="2800" spc="-1" strike="noStrike">
                <a:solidFill>
                  <a:srgbClr val="000000"/>
                </a:solidFill>
                <a:latin typeface="Arial-BoldMT"/>
                <a:ea typeface="Arial"/>
              </a:rPr>
              <a:t>Elementos do eletromagnetismo</a:t>
            </a:r>
            <a:r>
              <a:rPr b="0" lang="pt-BR" sz="2800" spc="-1" strike="noStrike">
                <a:solidFill>
                  <a:srgbClr val="000000"/>
                </a:solidFill>
                <a:latin typeface="ArialMT"/>
                <a:ea typeface="Arial"/>
              </a:rPr>
              <a:t>. Local de edição: Bookman, 2004</a:t>
            </a:r>
            <a:endParaRPr b="0" lang="pt-BR" sz="2800" spc="-1" strike="noStrike">
              <a:latin typeface="Arial"/>
            </a:endParaRPr>
          </a:p>
          <a:p>
            <a:pPr algn="just"/>
            <a:endParaRPr b="0" lang="pt-BR" sz="2800" spc="-1" strike="noStrike">
              <a:latin typeface="Arial"/>
            </a:endParaRPr>
          </a:p>
          <a:p>
            <a:pPr algn="just"/>
            <a:r>
              <a:rPr b="0" lang="pt-BR" sz="2800" spc="-1" strike="noStrike">
                <a:solidFill>
                  <a:srgbClr val="000000"/>
                </a:solidFill>
                <a:latin typeface="Arial"/>
                <a:ea typeface="Arial"/>
              </a:rPr>
              <a:t>A. Klein, Lawrence. </a:t>
            </a:r>
            <a:r>
              <a:rPr b="1" lang="pt-BR" sz="2800" spc="-1" strike="noStrike">
                <a:solidFill>
                  <a:srgbClr val="000000"/>
                </a:solidFill>
                <a:latin typeface="Arial"/>
                <a:ea typeface="Arial"/>
              </a:rPr>
              <a:t>Traffic Detector Handbook Third Edition—Volume I</a:t>
            </a:r>
            <a:r>
              <a:rPr b="0" lang="pt-BR" sz="2800" spc="-1" strike="noStrike">
                <a:solidFill>
                  <a:srgbClr val="000000"/>
                </a:solidFill>
                <a:latin typeface="Arial"/>
                <a:ea typeface="Arial"/>
              </a:rPr>
              <a:t>. Turner-Fairbank Highway Research Center. </a:t>
            </a:r>
            <a:r>
              <a:rPr b="0" lang="en-US" sz="2800" spc="-1" strike="noStrike">
                <a:solidFill>
                  <a:srgbClr val="000000"/>
                </a:solidFill>
                <a:latin typeface="Arial"/>
                <a:ea typeface="Arial"/>
              </a:rPr>
              <a:t>McLean, Virginia,</a:t>
            </a:r>
            <a:r>
              <a:rPr b="0" lang="pt-BR" sz="2800" spc="-1" strike="noStrike">
                <a:solidFill>
                  <a:srgbClr val="000000"/>
                </a:solidFill>
                <a:latin typeface="Arial"/>
                <a:ea typeface="Arial"/>
              </a:rPr>
              <a:t> 2006.</a:t>
            </a:r>
            <a:endParaRPr b="0" lang="pt-BR" sz="2800" spc="-1" strike="noStrike">
              <a:latin typeface="Arial"/>
            </a:endParaRPr>
          </a:p>
          <a:p>
            <a:pPr algn="just"/>
            <a:endParaRPr b="0" lang="pt-BR" sz="2800" spc="-1" strike="noStrike">
              <a:latin typeface="Arial"/>
            </a:endParaRPr>
          </a:p>
          <a:p>
            <a:pPr algn="just"/>
            <a:r>
              <a:rPr b="0" lang="pt-BR" sz="2800" spc="-1" strike="noStrike">
                <a:solidFill>
                  <a:srgbClr val="000000"/>
                </a:solidFill>
                <a:latin typeface="Arial"/>
                <a:ea typeface="Arial"/>
              </a:rPr>
              <a:t>CTB. </a:t>
            </a:r>
            <a:r>
              <a:rPr b="1" lang="pt-BR" sz="2800" spc="-1" strike="noStrike">
                <a:solidFill>
                  <a:srgbClr val="000000"/>
                </a:solidFill>
                <a:latin typeface="Arial"/>
                <a:ea typeface="Arial"/>
              </a:rPr>
              <a:t>RESOLUÇÃO N°, 396 DE 13 DE DEZEMBRO DE 2011</a:t>
            </a:r>
            <a:r>
              <a:rPr b="0" lang="pt-BR" sz="2800" spc="-1" strike="noStrike">
                <a:solidFill>
                  <a:srgbClr val="000000"/>
                </a:solidFill>
                <a:latin typeface="Arial"/>
                <a:ea typeface="Arial"/>
              </a:rPr>
              <a:t>.  Código de Trânsito Brasileiro - CTB, e conforme o Decreto nº 4.711, de 29 de maio de 2003.</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INTRODUÇÃO</a:t>
            </a:r>
            <a:endParaRPr b="0" lang="pt-BR" sz="4400" spc="-1" strike="noStrike">
              <a:latin typeface="Arial"/>
            </a:endParaRPr>
          </a:p>
        </p:txBody>
      </p:sp>
      <p:sp>
        <p:nvSpPr>
          <p:cNvPr id="50" name="TextShape 2"/>
          <p:cNvSpPr txBox="1"/>
          <p:nvPr/>
        </p:nvSpPr>
        <p:spPr>
          <a:xfrm>
            <a:off x="288000" y="1326600"/>
            <a:ext cx="9287640" cy="3929400"/>
          </a:xfrm>
          <a:prstGeom prst="rect">
            <a:avLst/>
          </a:prstGeom>
          <a:noFill/>
          <a:ln>
            <a:noFill/>
          </a:ln>
        </p:spPr>
        <p:txBody>
          <a:bodyPr lIns="0" rIns="0" tIns="0" bIns="0">
            <a:normAutofit fontScale="97000"/>
          </a:bodyPr>
          <a:p>
            <a:pPr marL="432000" indent="-324000">
              <a:spcBef>
                <a:spcPts val="1417"/>
              </a:spcBef>
              <a:buClr>
                <a:srgbClr val="000000"/>
              </a:buClr>
              <a:buSzPct val="45000"/>
              <a:buFont typeface="Wingdings" charset="2"/>
              <a:buChar char=""/>
            </a:pPr>
            <a:r>
              <a:rPr b="0" lang="pt-BR" sz="4000" spc="-1" strike="noStrike">
                <a:latin typeface="Arial"/>
              </a:rPr>
              <a:t>Para a instalação dos sensores na via, há a necessidade de um recorte na pavimentação para assentamento dos sensores, visto que, necessitam estar protegidos do impacto dos pneus dos veículos e das intempéries climáticas para terem sua vida útil mais longa.</a:t>
            </a:r>
            <a:endParaRPr b="0" lang="pt-BR"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Metodologia</a:t>
            </a:r>
            <a:endParaRPr b="0" lang="pt-BR" sz="4400" spc="-1" strike="noStrike">
              <a:latin typeface="Arial"/>
            </a:endParaRPr>
          </a:p>
        </p:txBody>
      </p:sp>
      <p:sp>
        <p:nvSpPr>
          <p:cNvPr id="52" name="TextShape 2"/>
          <p:cNvSpPr txBox="1"/>
          <p:nvPr/>
        </p:nvSpPr>
        <p:spPr>
          <a:xfrm>
            <a:off x="360000" y="1326600"/>
            <a:ext cx="9215640" cy="3929400"/>
          </a:xfrm>
          <a:prstGeom prst="rect">
            <a:avLst/>
          </a:prstGeom>
          <a:noFill/>
          <a:ln>
            <a:noFill/>
          </a:ln>
        </p:spPr>
        <p:txBody>
          <a:bodyPr lIns="0" rIns="0" tIns="0" bIns="0">
            <a:normAutofit fontScale="92000"/>
          </a:bodyPr>
          <a:p>
            <a:pPr algn="just">
              <a:lnSpc>
                <a:spcPct val="100000"/>
              </a:lnSpc>
              <a:spcBef>
                <a:spcPts val="1417"/>
              </a:spcBef>
            </a:pPr>
            <a:r>
              <a:rPr b="0" lang="pt-PT" sz="3200" spc="-1" strike="noStrike">
                <a:solidFill>
                  <a:srgbClr val="000000"/>
                </a:solidFill>
                <a:latin typeface="Arial"/>
                <a:ea typeface="Arial"/>
              </a:rPr>
              <a:t>O nosso sistema radar consiste de três blocos: o primeiro, um computador atuando como central de monitoramento, o segundo, uma microcontrolador processsando e informado aos sistemas de monitoramento os dados obtidos através das leituras dos sinais do laço indutivo que é gerado pela passagem dos veiculos sobre o laço, e o terceiro, uma placa com o circuitos e laços indutivos.</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76360" y="226080"/>
            <a:ext cx="9071640" cy="946440"/>
          </a:xfrm>
          <a:prstGeom prst="rect">
            <a:avLst/>
          </a:prstGeom>
          <a:noFill/>
          <a:ln>
            <a:noFill/>
          </a:ln>
        </p:spPr>
        <p:txBody>
          <a:bodyPr lIns="0" rIns="0" tIns="0" bIns="0" anchor="ctr">
            <a:spAutoFit/>
          </a:bodyPr>
          <a:p>
            <a:pPr algn="ctr"/>
            <a:r>
              <a:rPr b="0" lang="pt-BR" sz="4400" spc="-1" strike="noStrike">
                <a:latin typeface="Arial"/>
              </a:rPr>
              <a:t>Sistema</a:t>
            </a:r>
            <a:endParaRPr b="0" lang="pt-BR" sz="4400" spc="-1" strike="noStrike">
              <a:latin typeface="Arial"/>
            </a:endParaRPr>
          </a:p>
        </p:txBody>
      </p:sp>
      <p:pic>
        <p:nvPicPr>
          <p:cNvPr id="54" name="" descr=""/>
          <p:cNvPicPr/>
          <p:nvPr/>
        </p:nvPicPr>
        <p:blipFill>
          <a:blip r:embed="rId1"/>
          <a:stretch/>
        </p:blipFill>
        <p:spPr>
          <a:xfrm>
            <a:off x="432000" y="945360"/>
            <a:ext cx="2919600" cy="2222640"/>
          </a:xfrm>
          <a:prstGeom prst="rect">
            <a:avLst/>
          </a:prstGeom>
          <a:ln>
            <a:noFill/>
          </a:ln>
        </p:spPr>
      </p:pic>
      <p:pic>
        <p:nvPicPr>
          <p:cNvPr id="55" name="" descr=""/>
          <p:cNvPicPr/>
          <p:nvPr/>
        </p:nvPicPr>
        <p:blipFill>
          <a:blip r:embed="rId2"/>
          <a:stretch/>
        </p:blipFill>
        <p:spPr>
          <a:xfrm rot="5427000">
            <a:off x="2872440" y="1923120"/>
            <a:ext cx="4104000" cy="2604240"/>
          </a:xfrm>
          <a:prstGeom prst="rect">
            <a:avLst/>
          </a:prstGeom>
          <a:ln>
            <a:noFill/>
          </a:ln>
        </p:spPr>
      </p:pic>
      <p:sp>
        <p:nvSpPr>
          <p:cNvPr id="56" name="CustomShape 2"/>
          <p:cNvSpPr/>
          <p:nvPr/>
        </p:nvSpPr>
        <p:spPr>
          <a:xfrm>
            <a:off x="504000" y="1080000"/>
            <a:ext cx="2736000" cy="1584000"/>
          </a:xfrm>
          <a:custGeom>
            <a:avLst/>
            <a:gdLst/>
            <a:ahLst/>
            <a:rect l="0" t="0" r="r" b="b"/>
            <a:pathLst>
              <a:path w="7602" h="4402">
                <a:moveTo>
                  <a:pt x="733" y="0"/>
                </a:moveTo>
                <a:cubicBezTo>
                  <a:pt x="366" y="0"/>
                  <a:pt x="0" y="366"/>
                  <a:pt x="0" y="733"/>
                </a:cubicBezTo>
                <a:lnTo>
                  <a:pt x="0" y="3667"/>
                </a:lnTo>
                <a:cubicBezTo>
                  <a:pt x="0" y="4034"/>
                  <a:pt x="366" y="4401"/>
                  <a:pt x="733" y="4401"/>
                </a:cubicBezTo>
                <a:lnTo>
                  <a:pt x="6867" y="4401"/>
                </a:lnTo>
                <a:cubicBezTo>
                  <a:pt x="7234" y="4401"/>
                  <a:pt x="7601" y="4034"/>
                  <a:pt x="7601" y="3667"/>
                </a:cubicBezTo>
                <a:lnTo>
                  <a:pt x="7601" y="733"/>
                </a:lnTo>
                <a:cubicBezTo>
                  <a:pt x="7601" y="366"/>
                  <a:pt x="7234" y="0"/>
                  <a:pt x="6867" y="0"/>
                </a:cubicBezTo>
                <a:lnTo>
                  <a:pt x="7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pt-BR" sz="4000" spc="-1" strike="noStrike">
                <a:latin typeface="Arial"/>
              </a:rPr>
              <a:t>Velocidade</a:t>
            </a:r>
            <a:endParaRPr b="0" lang="pt-BR" sz="4000" spc="-1" strike="noStrike">
              <a:latin typeface="Arial"/>
            </a:endParaRPr>
          </a:p>
        </p:txBody>
      </p:sp>
      <p:pic>
        <p:nvPicPr>
          <p:cNvPr id="57" name="" descr=""/>
          <p:cNvPicPr/>
          <p:nvPr/>
        </p:nvPicPr>
        <p:blipFill>
          <a:blip r:embed="rId3"/>
          <a:stretch/>
        </p:blipFill>
        <p:spPr>
          <a:xfrm>
            <a:off x="6480000" y="1123200"/>
            <a:ext cx="3643920" cy="2799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Definição de cada bloco</a:t>
            </a:r>
            <a:endParaRPr b="0" lang="pt-BR" sz="4400" spc="-1" strike="noStrike">
              <a:latin typeface="Arial"/>
            </a:endParaRPr>
          </a:p>
        </p:txBody>
      </p:sp>
      <p:sp>
        <p:nvSpPr>
          <p:cNvPr id="59" name="TextShape 2"/>
          <p:cNvSpPr txBox="1"/>
          <p:nvPr/>
        </p:nvSpPr>
        <p:spPr>
          <a:xfrm>
            <a:off x="360000" y="1326600"/>
            <a:ext cx="9215640" cy="3713400"/>
          </a:xfrm>
          <a:prstGeom prst="rect">
            <a:avLst/>
          </a:prstGeom>
          <a:noFill/>
          <a:ln>
            <a:noFill/>
          </a:ln>
        </p:spPr>
        <p:txBody>
          <a:bodyPr lIns="0" rIns="0" tIns="0" bIns="0">
            <a:normAutofit fontScale="88000"/>
          </a:bodyPr>
          <a:p>
            <a:pPr algn="just">
              <a:lnSpc>
                <a:spcPct val="100000"/>
              </a:lnSpc>
              <a:spcBef>
                <a:spcPts val="1417"/>
              </a:spcBef>
            </a:pPr>
            <a:r>
              <a:rPr b="0" lang="pt-PT" sz="4000" spc="-1" strike="noStrike">
                <a:solidFill>
                  <a:srgbClr val="000000"/>
                </a:solidFill>
                <a:latin typeface="Arial"/>
                <a:ea typeface="Arial"/>
              </a:rPr>
              <a:t>O </a:t>
            </a:r>
            <a:r>
              <a:rPr b="1" lang="pt-PT" sz="4000" spc="-1" strike="noStrike">
                <a:solidFill>
                  <a:srgbClr val="000000"/>
                </a:solidFill>
                <a:latin typeface="Arial"/>
                <a:ea typeface="Arial"/>
              </a:rPr>
              <a:t>primeiro bloco</a:t>
            </a:r>
            <a:r>
              <a:rPr b="0" lang="pt-PT" sz="4000" spc="-1" strike="noStrike">
                <a:solidFill>
                  <a:srgbClr val="000000"/>
                </a:solidFill>
                <a:latin typeface="Arial"/>
                <a:ea typeface="Arial"/>
              </a:rPr>
              <a:t> de monitoria, nada mais é que um link entre um computador (um notebook) e o microcontrolador onde sera apresentado os resultados da leitura da velocidade medida pelo sistema este link foi estabelecido usando uma interface USB.</a:t>
            </a:r>
            <a:endParaRPr b="0" lang="pt-BR"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226080"/>
            <a:ext cx="9071640" cy="946440"/>
          </a:xfrm>
          <a:prstGeom prst="rect">
            <a:avLst/>
          </a:prstGeom>
          <a:noFill/>
          <a:ln>
            <a:noFill/>
          </a:ln>
        </p:spPr>
        <p:txBody>
          <a:bodyPr lIns="0" rIns="0" tIns="0" bIns="0" anchor="ctr">
            <a:spAutoFit/>
          </a:bodyPr>
          <a:p>
            <a:pPr algn="ctr"/>
            <a:r>
              <a:rPr b="0" lang="pt-BR" sz="4400" spc="-1" strike="noStrike">
                <a:latin typeface="Arial"/>
              </a:rPr>
              <a:t>Definição de cada bloco</a:t>
            </a:r>
            <a:endParaRPr b="0" lang="pt-BR" sz="4400" spc="-1" strike="noStrike">
              <a:latin typeface="Arial"/>
            </a:endParaRPr>
          </a:p>
        </p:txBody>
      </p:sp>
      <p:sp>
        <p:nvSpPr>
          <p:cNvPr id="61" name="TextShape 2"/>
          <p:cNvSpPr txBox="1"/>
          <p:nvPr/>
        </p:nvSpPr>
        <p:spPr>
          <a:xfrm>
            <a:off x="360000" y="1326600"/>
            <a:ext cx="9215640" cy="3857400"/>
          </a:xfrm>
          <a:prstGeom prst="rect">
            <a:avLst/>
          </a:prstGeom>
          <a:noFill/>
          <a:ln>
            <a:noFill/>
          </a:ln>
        </p:spPr>
        <p:txBody>
          <a:bodyPr lIns="0" rIns="0" tIns="0" bIns="0">
            <a:normAutofit fontScale="12000"/>
          </a:bodyPr>
          <a:p>
            <a:pPr algn="just">
              <a:lnSpc>
                <a:spcPct val="100000"/>
              </a:lnSpc>
              <a:spcBef>
                <a:spcPts val="1417"/>
              </a:spcBef>
            </a:pPr>
            <a:r>
              <a:rPr b="0" lang="pt-PT" sz="6000" spc="-1" strike="noStrike">
                <a:solidFill>
                  <a:srgbClr val="000000"/>
                </a:solidFill>
                <a:latin typeface="Arial"/>
                <a:ea typeface="Arial"/>
              </a:rPr>
              <a:t>O </a:t>
            </a:r>
            <a:r>
              <a:rPr b="1" lang="pt-PT" sz="6000" spc="-1" strike="noStrike">
                <a:solidFill>
                  <a:srgbClr val="000000"/>
                </a:solidFill>
                <a:latin typeface="Arial"/>
                <a:ea typeface="Arial"/>
              </a:rPr>
              <a:t>segundo bloco</a:t>
            </a:r>
            <a:r>
              <a:rPr b="0" lang="pt-PT" sz="6000" spc="-1" strike="noStrike">
                <a:solidFill>
                  <a:srgbClr val="000000"/>
                </a:solidFill>
                <a:latin typeface="Arial"/>
                <a:ea typeface="Arial"/>
              </a:rPr>
              <a:t> a escolha do microcontrolador, este tem de ter as interfaces mínimas necessarias, que são, dois canais de PWM (Pulse Width Modulation) e dois canais de ADC(conversor analogico digital de tensão), tambem este tem de ser rápido o suficiente para processar os dados, o modelo escolhido foi o Arduino Due que tem mais que o suficiente capacidade de processamento e todas interfaces necessarias.</a:t>
            </a:r>
            <a:endParaRPr b="0" lang="pt-BR" sz="6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LibreOffice/6.2.4.2$Linux_X86_64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2019-07-07T21:29:02Z</dcterms:created>
  <dc:creator/>
  <dc:description/>
  <dc:language>pt-BR</dc:language>
  <cp:lastModifiedBy/>
  <dcterms:modified xsi:type="dcterms:W3CDTF">2019-07-08T14:19:54Z</dcterms:modified>
  <cp:revision>25</cp:revision>
  <dc:subject/>
  <dc:title/>
</cp:coreProperties>
</file>