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iAiOSVMjs0lMV4hOHaMXaKosoL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94" name="Google Shape;9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07" name="Google Shape;10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21" name="Google Shape;12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52" name="Google Shape;15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7" name="Shape 27"/>
        <p:cNvGrpSpPr/>
        <p:nvPr/>
      </p:nvGrpSpPr>
      <p:grpSpPr>
        <a:xfrm>
          <a:off x="0" y="0"/>
          <a:ext cx="0" cy="0"/>
          <a:chOff x="0" y="0"/>
          <a:chExt cx="0" cy="0"/>
        </a:xfrm>
      </p:grpSpPr>
      <p:sp>
        <p:nvSpPr>
          <p:cNvPr id="28" name="Google Shape;28;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0" name="Google Shape;30;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2" name="Google Shape;32;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6" name="Shape 36"/>
        <p:cNvGrpSpPr/>
        <p:nvPr/>
      </p:nvGrpSpPr>
      <p:grpSpPr>
        <a:xfrm>
          <a:off x="0" y="0"/>
          <a:ext cx="0" cy="0"/>
          <a:chOff x="0" y="0"/>
          <a:chExt cx="0" cy="0"/>
        </a:xfrm>
      </p:grpSpPr>
      <p:sp>
        <p:nvSpPr>
          <p:cNvPr id="37" name="Google Shape;37;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2" name="Shape 42"/>
        <p:cNvGrpSpPr/>
        <p:nvPr/>
      </p:nvGrpSpPr>
      <p:grpSpPr>
        <a:xfrm>
          <a:off x="0" y="0"/>
          <a:ext cx="0" cy="0"/>
          <a:chOff x="0" y="0"/>
          <a:chExt cx="0" cy="0"/>
        </a:xfrm>
      </p:grpSpPr>
      <p:sp>
        <p:nvSpPr>
          <p:cNvPr id="43" name="Google Shape;4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La imagen puede contener: texto" id="88" name="Google Shape;88;p1"/>
          <p:cNvPicPr preferRelativeResize="0"/>
          <p:nvPr/>
        </p:nvPicPr>
        <p:blipFill rotWithShape="1">
          <a:blip r:embed="rId3">
            <a:alphaModFix/>
          </a:blip>
          <a:srcRect b="0" l="0" r="0" t="0"/>
          <a:stretch/>
        </p:blipFill>
        <p:spPr>
          <a:xfrm>
            <a:off x="10776520" y="5549948"/>
            <a:ext cx="1047404" cy="1047404"/>
          </a:xfrm>
          <a:prstGeom prst="rect">
            <a:avLst/>
          </a:prstGeom>
          <a:noFill/>
          <a:ln>
            <a:noFill/>
          </a:ln>
        </p:spPr>
      </p:pic>
      <p:sp>
        <p:nvSpPr>
          <p:cNvPr id="89" name="Google Shape;89;p1"/>
          <p:cNvSpPr/>
          <p:nvPr/>
        </p:nvSpPr>
        <p:spPr>
          <a:xfrm>
            <a:off x="-1" y="0"/>
            <a:ext cx="12192000" cy="540327"/>
          </a:xfrm>
          <a:prstGeom prst="rect">
            <a:avLst/>
          </a:prstGeom>
          <a:solidFill>
            <a:srgbClr val="F4E73C"/>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90" name="Google Shape;90;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s-AR"/>
              <a:t>POO</a:t>
            </a:r>
            <a:br>
              <a:rPr lang="es-AR"/>
            </a:br>
            <a:r>
              <a:rPr lang="es-AR" sz="4400"/>
              <a:t>(Programación orientada a objeto)</a:t>
            </a:r>
            <a:br>
              <a:rPr lang="es-AR" sz="4400"/>
            </a:br>
            <a:endParaRPr/>
          </a:p>
        </p:txBody>
      </p:sp>
      <p:sp>
        <p:nvSpPr>
          <p:cNvPr id="91" name="Google Shape;91;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s-AR"/>
              <a:t>Clases y objetos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AR"/>
              <a:t>Sobrecarga</a:t>
            </a:r>
            <a:endParaRPr/>
          </a:p>
        </p:txBody>
      </p:sp>
      <p:sp>
        <p:nvSpPr>
          <p:cNvPr id="181" name="Google Shape;18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AR"/>
              <a:t>¿Qué es la sobrecarga de métodos?</a:t>
            </a:r>
            <a:endParaRPr/>
          </a:p>
          <a:p>
            <a:pPr indent="0" lvl="2" marL="914400" rtl="0" algn="l">
              <a:lnSpc>
                <a:spcPct val="90000"/>
              </a:lnSpc>
              <a:spcBef>
                <a:spcPts val="500"/>
              </a:spcBef>
              <a:spcAft>
                <a:spcPts val="0"/>
              </a:spcAft>
              <a:buClr>
                <a:schemeClr val="dk1"/>
              </a:buClr>
              <a:buSzPts val="2400"/>
              <a:buNone/>
            </a:pPr>
            <a:r>
              <a:rPr lang="es-AR" sz="2400"/>
              <a:t>Podemos decir que un método esta sobrecargado cuando existe otro u otros métodos con el mismo nombre pero con parámetros distintos </a:t>
            </a:r>
            <a:endParaRPr/>
          </a:p>
          <a:p>
            <a:pPr indent="-228600" lvl="0" marL="228600" rtl="0" algn="l">
              <a:lnSpc>
                <a:spcPct val="90000"/>
              </a:lnSpc>
              <a:spcBef>
                <a:spcPts val="1000"/>
              </a:spcBef>
              <a:spcAft>
                <a:spcPts val="0"/>
              </a:spcAft>
              <a:buClr>
                <a:schemeClr val="dk1"/>
              </a:buClr>
              <a:buSzPts val="2800"/>
              <a:buChar char="•"/>
            </a:pPr>
            <a:r>
              <a:rPr lang="es-AR"/>
              <a:t>¿Dónde se utiliza?</a:t>
            </a:r>
            <a:endParaRPr/>
          </a:p>
          <a:p>
            <a:pPr indent="0" lvl="0" marL="0" rtl="0" algn="l">
              <a:lnSpc>
                <a:spcPct val="90000"/>
              </a:lnSpc>
              <a:spcBef>
                <a:spcPts val="1000"/>
              </a:spcBef>
              <a:spcAft>
                <a:spcPts val="0"/>
              </a:spcAft>
              <a:buClr>
                <a:schemeClr val="dk1"/>
              </a:buClr>
              <a:buSzPts val="2400"/>
              <a:buNone/>
            </a:pPr>
            <a:r>
              <a:rPr lang="es-AR" sz="2400"/>
              <a:t>	Cualquier método de una clase se puede sobrecargar. Se utiliza mucho con 	el método constructor </a:t>
            </a:r>
            <a:endParaRPr/>
          </a:p>
          <a:p>
            <a:pPr indent="-228600" lvl="0" marL="228600" rtl="0" algn="l">
              <a:lnSpc>
                <a:spcPct val="90000"/>
              </a:lnSpc>
              <a:spcBef>
                <a:spcPts val="1000"/>
              </a:spcBef>
              <a:spcAft>
                <a:spcPts val="0"/>
              </a:spcAft>
              <a:buClr>
                <a:schemeClr val="dk1"/>
              </a:buClr>
              <a:buSzPts val="2800"/>
              <a:buChar char="•"/>
            </a:pPr>
            <a:r>
              <a:rPr lang="es-AR"/>
              <a:t>¿Cómo sabemos que método estamos utilizando?</a:t>
            </a:r>
            <a:endParaRPr/>
          </a:p>
          <a:p>
            <a:pPr indent="0" lvl="0" marL="0" rtl="0" algn="l">
              <a:lnSpc>
                <a:spcPct val="90000"/>
              </a:lnSpc>
              <a:spcBef>
                <a:spcPts val="1000"/>
              </a:spcBef>
              <a:spcAft>
                <a:spcPts val="0"/>
              </a:spcAft>
              <a:buClr>
                <a:schemeClr val="dk1"/>
              </a:buClr>
              <a:buSzPts val="2800"/>
              <a:buNone/>
            </a:pPr>
            <a:r>
              <a:rPr lang="es-AR"/>
              <a:t>	</a:t>
            </a:r>
            <a:r>
              <a:rPr lang="es-AR" sz="2400"/>
              <a:t>Sabemos cual de los métodos tenemos que ejecutar por los parámetros que 	le pasamos cuando le llamamos.</a:t>
            </a:r>
            <a:endParaRPr/>
          </a:p>
          <a:p>
            <a:pPr indent="0" lvl="0" marL="0" rtl="0" algn="l">
              <a:lnSpc>
                <a:spcPct val="90000"/>
              </a:lnSpc>
              <a:spcBef>
                <a:spcPts val="1000"/>
              </a:spcBef>
              <a:spcAft>
                <a:spcPts val="0"/>
              </a:spcAft>
              <a:buClr>
                <a:schemeClr val="dk1"/>
              </a:buClr>
              <a:buSzPts val="2400"/>
              <a:buNone/>
            </a:pPr>
            <a:r>
              <a:t/>
            </a:r>
            <a:endParaRPr sz="2400"/>
          </a:p>
        </p:txBody>
      </p:sp>
      <p:sp>
        <p:nvSpPr>
          <p:cNvPr id="182" name="Google Shape;182;p10"/>
          <p:cNvSpPr/>
          <p:nvPr/>
        </p:nvSpPr>
        <p:spPr>
          <a:xfrm>
            <a:off x="0" y="6317673"/>
            <a:ext cx="12192000" cy="540327"/>
          </a:xfrm>
          <a:prstGeom prst="rect">
            <a:avLst/>
          </a:prstGeom>
          <a:solidFill>
            <a:srgbClr val="F4E73C"/>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lt1"/>
              </a:solidFill>
              <a:latin typeface="Calibri"/>
              <a:ea typeface="Calibri"/>
              <a:cs typeface="Calibri"/>
              <a:sym typeface="Calibri"/>
            </a:endParaRPr>
          </a:p>
        </p:txBody>
      </p:sp>
      <p:pic>
        <p:nvPicPr>
          <p:cNvPr descr="La imagen puede contener: texto" id="183" name="Google Shape;183;p10"/>
          <p:cNvPicPr preferRelativeResize="0"/>
          <p:nvPr/>
        </p:nvPicPr>
        <p:blipFill rotWithShape="1">
          <a:blip r:embed="rId3">
            <a:alphaModFix/>
          </a:blip>
          <a:srcRect b="0" l="0" r="0" t="0"/>
          <a:stretch/>
        </p:blipFill>
        <p:spPr>
          <a:xfrm>
            <a:off x="10817832" y="5552901"/>
            <a:ext cx="1047404" cy="10474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AR"/>
              <a:t>Sobrecarga</a:t>
            </a:r>
            <a:endParaRPr/>
          </a:p>
        </p:txBody>
      </p:sp>
      <p:sp>
        <p:nvSpPr>
          <p:cNvPr id="189" name="Google Shape;189;p11"/>
          <p:cNvSpPr txBox="1"/>
          <p:nvPr>
            <p:ph idx="1" type="body"/>
          </p:nvPr>
        </p:nvSpPr>
        <p:spPr>
          <a:xfrm>
            <a:off x="481264" y="1681163"/>
            <a:ext cx="5516312"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s-AR"/>
              <a:t>Clase</a:t>
            </a:r>
            <a:endParaRPr/>
          </a:p>
        </p:txBody>
      </p:sp>
      <p:sp>
        <p:nvSpPr>
          <p:cNvPr id="190" name="Google Shape;190;p11"/>
          <p:cNvSpPr txBox="1"/>
          <p:nvPr>
            <p:ph idx="2" type="body"/>
          </p:nvPr>
        </p:nvSpPr>
        <p:spPr>
          <a:xfrm>
            <a:off x="481263" y="2505075"/>
            <a:ext cx="6044665" cy="3684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lang="es-AR" sz="2200"/>
              <a:t>public class Auto{</a:t>
            </a:r>
            <a:endParaRPr/>
          </a:p>
          <a:p>
            <a:pPr indent="0" lvl="1" marL="457200" rtl="0" algn="l">
              <a:lnSpc>
                <a:spcPct val="90000"/>
              </a:lnSpc>
              <a:spcBef>
                <a:spcPts val="500"/>
              </a:spcBef>
              <a:spcAft>
                <a:spcPts val="0"/>
              </a:spcAft>
              <a:buClr>
                <a:schemeClr val="dk1"/>
              </a:buClr>
              <a:buSzPts val="2200"/>
              <a:buNone/>
            </a:pPr>
            <a:r>
              <a:rPr lang="es-AR" sz="2200"/>
              <a:t>String marca;</a:t>
            </a:r>
            <a:endParaRPr/>
          </a:p>
          <a:p>
            <a:pPr indent="0" lvl="1" marL="457200" rtl="0" algn="l">
              <a:lnSpc>
                <a:spcPct val="90000"/>
              </a:lnSpc>
              <a:spcBef>
                <a:spcPts val="500"/>
              </a:spcBef>
              <a:spcAft>
                <a:spcPts val="0"/>
              </a:spcAft>
              <a:buClr>
                <a:schemeClr val="dk1"/>
              </a:buClr>
              <a:buSzPts val="2200"/>
              <a:buNone/>
            </a:pPr>
            <a:r>
              <a:rPr lang="es-AR" sz="2200"/>
              <a:t>String modelo;</a:t>
            </a:r>
            <a:endParaRPr/>
          </a:p>
          <a:p>
            <a:pPr indent="0" lvl="1" marL="457200" rtl="0" algn="l">
              <a:lnSpc>
                <a:spcPct val="90000"/>
              </a:lnSpc>
              <a:spcBef>
                <a:spcPts val="500"/>
              </a:spcBef>
              <a:spcAft>
                <a:spcPts val="0"/>
              </a:spcAft>
              <a:buClr>
                <a:schemeClr val="dk1"/>
              </a:buClr>
              <a:buSzPts val="2200"/>
              <a:buNone/>
            </a:pPr>
            <a:r>
              <a:t/>
            </a:r>
            <a:endParaRPr sz="2200"/>
          </a:p>
          <a:p>
            <a:pPr indent="0" lvl="1" marL="457200" rtl="0" algn="l">
              <a:lnSpc>
                <a:spcPct val="90000"/>
              </a:lnSpc>
              <a:spcBef>
                <a:spcPts val="500"/>
              </a:spcBef>
              <a:spcAft>
                <a:spcPts val="0"/>
              </a:spcAft>
              <a:buClr>
                <a:schemeClr val="dk1"/>
              </a:buClr>
              <a:buSzPts val="2200"/>
              <a:buNone/>
            </a:pPr>
            <a:r>
              <a:rPr lang="es-AR" sz="2200"/>
              <a:t>public Auto(){}</a:t>
            </a:r>
            <a:endParaRPr/>
          </a:p>
          <a:p>
            <a:pPr indent="0" lvl="1" marL="457200" rtl="0" algn="l">
              <a:lnSpc>
                <a:spcPct val="90000"/>
              </a:lnSpc>
              <a:spcBef>
                <a:spcPts val="500"/>
              </a:spcBef>
              <a:spcAft>
                <a:spcPts val="0"/>
              </a:spcAft>
              <a:buClr>
                <a:schemeClr val="dk1"/>
              </a:buClr>
              <a:buSzPts val="2200"/>
              <a:buNone/>
            </a:pPr>
            <a:r>
              <a:rPr lang="es-AR" sz="2200"/>
              <a:t>public Auto(String marca){}</a:t>
            </a:r>
            <a:endParaRPr/>
          </a:p>
          <a:p>
            <a:pPr indent="0" lvl="1" marL="457200" rtl="0" algn="l">
              <a:lnSpc>
                <a:spcPct val="90000"/>
              </a:lnSpc>
              <a:spcBef>
                <a:spcPts val="500"/>
              </a:spcBef>
              <a:spcAft>
                <a:spcPts val="0"/>
              </a:spcAft>
              <a:buClr>
                <a:schemeClr val="dk1"/>
              </a:buClr>
              <a:buSzPts val="2200"/>
              <a:buNone/>
            </a:pPr>
            <a:r>
              <a:rPr lang="es-AR" sz="2200"/>
              <a:t>public Auto( String marca, String modelo){} </a:t>
            </a:r>
            <a:endParaRPr/>
          </a:p>
          <a:p>
            <a:pPr indent="0" lvl="0" marL="0" rtl="0" algn="l">
              <a:lnSpc>
                <a:spcPct val="90000"/>
              </a:lnSpc>
              <a:spcBef>
                <a:spcPts val="1000"/>
              </a:spcBef>
              <a:spcAft>
                <a:spcPts val="0"/>
              </a:spcAft>
              <a:buClr>
                <a:schemeClr val="dk1"/>
              </a:buClr>
              <a:buSzPts val="2200"/>
              <a:buNone/>
            </a:pPr>
            <a:r>
              <a:rPr lang="es-AR" sz="2200"/>
              <a:t>}</a:t>
            </a:r>
            <a:endParaRPr/>
          </a:p>
        </p:txBody>
      </p:sp>
      <p:sp>
        <p:nvSpPr>
          <p:cNvPr id="191" name="Google Shape;191;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s-AR"/>
              <a:t>Objeto</a:t>
            </a:r>
            <a:endParaRPr/>
          </a:p>
        </p:txBody>
      </p:sp>
      <p:sp>
        <p:nvSpPr>
          <p:cNvPr id="192" name="Google Shape;192;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lang="es-AR" sz="2200"/>
              <a:t>Auto miAuto1 = new Auto();</a:t>
            </a:r>
            <a:endParaRPr/>
          </a:p>
          <a:p>
            <a:pPr indent="0" lvl="0" marL="0" rtl="0" algn="l">
              <a:lnSpc>
                <a:spcPct val="90000"/>
              </a:lnSpc>
              <a:spcBef>
                <a:spcPts val="1000"/>
              </a:spcBef>
              <a:spcAft>
                <a:spcPts val="0"/>
              </a:spcAft>
              <a:buClr>
                <a:schemeClr val="dk1"/>
              </a:buClr>
              <a:buSzPts val="2200"/>
              <a:buNone/>
            </a:pPr>
            <a:r>
              <a:rPr lang="es-AR" sz="2200"/>
              <a:t>Auto miAuto2 = new Auto(“Fiat”);</a:t>
            </a:r>
            <a:endParaRPr/>
          </a:p>
          <a:p>
            <a:pPr indent="0" lvl="0" marL="0" rtl="0" algn="l">
              <a:lnSpc>
                <a:spcPct val="90000"/>
              </a:lnSpc>
              <a:spcBef>
                <a:spcPts val="1000"/>
              </a:spcBef>
              <a:spcAft>
                <a:spcPts val="0"/>
              </a:spcAft>
              <a:buClr>
                <a:schemeClr val="dk1"/>
              </a:buClr>
              <a:buSzPts val="2200"/>
              <a:buNone/>
            </a:pPr>
            <a:r>
              <a:rPr lang="es-AR" sz="2200"/>
              <a:t>Auto miAuto3 = new Auto(“Fiat”,”Tipo”);</a:t>
            </a:r>
            <a:endParaRPr/>
          </a:p>
        </p:txBody>
      </p:sp>
      <p:sp>
        <p:nvSpPr>
          <p:cNvPr id="193" name="Google Shape;193;p11"/>
          <p:cNvSpPr/>
          <p:nvPr/>
        </p:nvSpPr>
        <p:spPr>
          <a:xfrm>
            <a:off x="6096000" y="4049713"/>
            <a:ext cx="299752" cy="1127124"/>
          </a:xfrm>
          <a:prstGeom prst="rightBrace">
            <a:avLst>
              <a:gd fmla="val 8333" name="adj1"/>
              <a:gd fmla="val 50000" name="adj2"/>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11"/>
          <p:cNvSpPr txBox="1"/>
          <p:nvPr/>
        </p:nvSpPr>
        <p:spPr>
          <a:xfrm>
            <a:off x="6612556" y="4428609"/>
            <a:ext cx="12320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Calibri"/>
                <a:ea typeface="Calibri"/>
                <a:cs typeface="Calibri"/>
                <a:sym typeface="Calibri"/>
              </a:rPr>
              <a:t>Sobrecarga</a:t>
            </a:r>
            <a:endParaRPr/>
          </a:p>
        </p:txBody>
      </p:sp>
      <p:sp>
        <p:nvSpPr>
          <p:cNvPr id="195" name="Google Shape;195;p11"/>
          <p:cNvSpPr/>
          <p:nvPr/>
        </p:nvSpPr>
        <p:spPr>
          <a:xfrm>
            <a:off x="0" y="6317673"/>
            <a:ext cx="12192000" cy="540327"/>
          </a:xfrm>
          <a:prstGeom prst="rect">
            <a:avLst/>
          </a:prstGeom>
          <a:solidFill>
            <a:srgbClr val="F4E73C"/>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lt1"/>
              </a:solidFill>
              <a:latin typeface="Calibri"/>
              <a:ea typeface="Calibri"/>
              <a:cs typeface="Calibri"/>
              <a:sym typeface="Calibri"/>
            </a:endParaRPr>
          </a:p>
        </p:txBody>
      </p:sp>
      <p:pic>
        <p:nvPicPr>
          <p:cNvPr descr="La imagen puede contener: texto" id="196" name="Google Shape;196;p11"/>
          <p:cNvPicPr preferRelativeResize="0"/>
          <p:nvPr/>
        </p:nvPicPr>
        <p:blipFill rotWithShape="1">
          <a:blip r:embed="rId3">
            <a:alphaModFix/>
          </a:blip>
          <a:srcRect b="0" l="0" r="0" t="0"/>
          <a:stretch/>
        </p:blipFill>
        <p:spPr>
          <a:xfrm>
            <a:off x="10817832" y="5552901"/>
            <a:ext cx="1047404" cy="10474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p:nvPr/>
        </p:nvSpPr>
        <p:spPr>
          <a:xfrm>
            <a:off x="0" y="6317673"/>
            <a:ext cx="12192000" cy="540327"/>
          </a:xfrm>
          <a:prstGeom prst="rect">
            <a:avLst/>
          </a:prstGeom>
          <a:solidFill>
            <a:srgbClr val="F4E73C"/>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a imagen puede contener: texto" id="97" name="Google Shape;97;p2"/>
          <p:cNvPicPr preferRelativeResize="0"/>
          <p:nvPr/>
        </p:nvPicPr>
        <p:blipFill rotWithShape="1">
          <a:blip r:embed="rId3">
            <a:alphaModFix/>
          </a:blip>
          <a:srcRect b="0" l="0" r="0" t="0"/>
          <a:stretch/>
        </p:blipFill>
        <p:spPr>
          <a:xfrm>
            <a:off x="10817832" y="5552901"/>
            <a:ext cx="1047404" cy="1047404"/>
          </a:xfrm>
          <a:prstGeom prst="rect">
            <a:avLst/>
          </a:prstGeom>
          <a:noFill/>
          <a:ln>
            <a:noFill/>
          </a:ln>
        </p:spPr>
      </p:pic>
      <p:sp>
        <p:nvSpPr>
          <p:cNvPr id="98" name="Google Shape;98;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AR"/>
              <a:t>Clase</a:t>
            </a:r>
            <a:br>
              <a:rPr lang="es-AR"/>
            </a:br>
            <a:endParaRPr sz="2400"/>
          </a:p>
        </p:txBody>
      </p:sp>
      <p:sp>
        <p:nvSpPr>
          <p:cNvPr id="99" name="Google Shape;99;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AR"/>
              <a:t>¿Qué es una clase?</a:t>
            </a:r>
            <a:endParaRPr/>
          </a:p>
          <a:p>
            <a:pPr indent="0" lvl="0" marL="0" rtl="0" algn="l">
              <a:lnSpc>
                <a:spcPct val="90000"/>
              </a:lnSpc>
              <a:spcBef>
                <a:spcPts val="1000"/>
              </a:spcBef>
              <a:spcAft>
                <a:spcPts val="0"/>
              </a:spcAft>
              <a:buClr>
                <a:schemeClr val="dk1"/>
              </a:buClr>
              <a:buSzPts val="2800"/>
              <a:buNone/>
            </a:pPr>
            <a:r>
              <a:rPr lang="es-AR"/>
              <a:t>	</a:t>
            </a:r>
            <a:r>
              <a:rPr lang="es-AR" sz="2200"/>
              <a:t>Es una representación, modelo o plantilla de una entidad o concepto (mesa, auto, 	venta, compra). Las características o estado que tienen van a ser llamados 	</a:t>
            </a:r>
            <a:r>
              <a:rPr b="1" lang="es-AR" sz="2200"/>
              <a:t>atributos</a:t>
            </a:r>
            <a:r>
              <a:rPr lang="es-AR" sz="2200"/>
              <a:t> y las cosas que pueden realizar o comportamiento, </a:t>
            </a:r>
            <a:r>
              <a:rPr b="1" lang="es-AR" sz="2200"/>
              <a:t>métodos</a:t>
            </a:r>
            <a:r>
              <a:rPr lang="es-AR" sz="2200"/>
              <a:t>. </a:t>
            </a:r>
            <a:endParaRPr/>
          </a:p>
          <a:p>
            <a:pPr indent="0" lvl="0" marL="0" rtl="0" algn="l">
              <a:lnSpc>
                <a:spcPct val="90000"/>
              </a:lnSpc>
              <a:spcBef>
                <a:spcPts val="1000"/>
              </a:spcBef>
              <a:spcAft>
                <a:spcPts val="0"/>
              </a:spcAft>
              <a:buClr>
                <a:schemeClr val="dk1"/>
              </a:buClr>
              <a:buSzPts val="2200"/>
              <a:buNone/>
            </a:pPr>
            <a:r>
              <a:t/>
            </a:r>
            <a:endParaRPr sz="2200"/>
          </a:p>
          <a:p>
            <a:pPr indent="0" lvl="0" marL="0" rtl="0" algn="l">
              <a:lnSpc>
                <a:spcPct val="90000"/>
              </a:lnSpc>
              <a:spcBef>
                <a:spcPts val="1000"/>
              </a:spcBef>
              <a:spcAft>
                <a:spcPts val="0"/>
              </a:spcAft>
              <a:buClr>
                <a:schemeClr val="dk1"/>
              </a:buClr>
              <a:buSzPts val="2200"/>
              <a:buNone/>
            </a:pPr>
            <a:r>
              <a:t/>
            </a:r>
            <a:endParaRPr sz="2200"/>
          </a:p>
        </p:txBody>
      </p:sp>
      <p:pic>
        <p:nvPicPr>
          <p:cNvPr id="100" name="Google Shape;100;p2"/>
          <p:cNvPicPr preferRelativeResize="0"/>
          <p:nvPr/>
        </p:nvPicPr>
        <p:blipFill rotWithShape="1">
          <a:blip r:embed="rId4">
            <a:alphaModFix/>
          </a:blip>
          <a:srcRect b="0" l="0" r="0" t="0"/>
          <a:stretch/>
        </p:blipFill>
        <p:spPr>
          <a:xfrm>
            <a:off x="2040378" y="3788394"/>
            <a:ext cx="2752725" cy="1666875"/>
          </a:xfrm>
          <a:prstGeom prst="rect">
            <a:avLst/>
          </a:prstGeom>
          <a:noFill/>
          <a:ln>
            <a:noFill/>
          </a:ln>
        </p:spPr>
      </p:pic>
      <p:sp>
        <p:nvSpPr>
          <p:cNvPr id="101" name="Google Shape;101;p2"/>
          <p:cNvSpPr txBox="1"/>
          <p:nvPr/>
        </p:nvSpPr>
        <p:spPr>
          <a:xfrm>
            <a:off x="5995285" y="4621832"/>
            <a:ext cx="1455088"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0" i="0" lang="es-AR" sz="1800" u="none" cap="none" strike="noStrike">
                <a:solidFill>
                  <a:schemeClr val="dk1"/>
                </a:solidFill>
                <a:latin typeface="Calibri"/>
                <a:ea typeface="Calibri"/>
                <a:cs typeface="Calibri"/>
                <a:sym typeface="Calibri"/>
              </a:rPr>
              <a:t>Marca</a:t>
            </a:r>
            <a:endParaRPr/>
          </a:p>
          <a:p>
            <a:pPr indent="-285750" lvl="0" marL="285750" marR="0" rtl="0" algn="l">
              <a:spcBef>
                <a:spcPts val="0"/>
              </a:spcBef>
              <a:spcAft>
                <a:spcPts val="0"/>
              </a:spcAft>
              <a:buClr>
                <a:schemeClr val="dk1"/>
              </a:buClr>
              <a:buSzPts val="1800"/>
              <a:buFont typeface="Arial"/>
              <a:buChar char="•"/>
            </a:pPr>
            <a:r>
              <a:rPr b="0" i="0" lang="es-AR" sz="1800" u="none" cap="none" strike="noStrike">
                <a:solidFill>
                  <a:schemeClr val="dk1"/>
                </a:solidFill>
                <a:latin typeface="Calibri"/>
                <a:ea typeface="Calibri"/>
                <a:cs typeface="Calibri"/>
                <a:sym typeface="Calibri"/>
              </a:rPr>
              <a:t>Modelo</a:t>
            </a:r>
            <a:endParaRPr/>
          </a:p>
          <a:p>
            <a:pPr indent="-285750" lvl="0" marL="285750" marR="0" rtl="0" algn="l">
              <a:spcBef>
                <a:spcPts val="0"/>
              </a:spcBef>
              <a:spcAft>
                <a:spcPts val="0"/>
              </a:spcAft>
              <a:buClr>
                <a:schemeClr val="dk1"/>
              </a:buClr>
              <a:buSzPts val="1800"/>
              <a:buFont typeface="Arial"/>
              <a:buChar char="•"/>
            </a:pPr>
            <a:r>
              <a:rPr b="0" i="0" lang="es-AR" sz="1800" u="none" cap="none" strike="noStrike">
                <a:solidFill>
                  <a:schemeClr val="dk1"/>
                </a:solidFill>
                <a:latin typeface="Calibri"/>
                <a:ea typeface="Calibri"/>
                <a:cs typeface="Calibri"/>
                <a:sym typeface="Calibri"/>
              </a:rPr>
              <a:t>Color</a:t>
            </a:r>
            <a:endParaRPr/>
          </a:p>
          <a:p>
            <a:pPr indent="-285750" lvl="0" marL="285750" marR="0" rtl="0" algn="l">
              <a:spcBef>
                <a:spcPts val="0"/>
              </a:spcBef>
              <a:spcAft>
                <a:spcPts val="0"/>
              </a:spcAft>
              <a:buClr>
                <a:schemeClr val="dk1"/>
              </a:buClr>
              <a:buSzPts val="1800"/>
              <a:buFont typeface="Arial"/>
              <a:buChar char="•"/>
            </a:pPr>
            <a:r>
              <a:rPr b="0" i="0" lang="es-AR" sz="1800" u="none" cap="none" strike="noStrike">
                <a:solidFill>
                  <a:schemeClr val="dk1"/>
                </a:solidFill>
                <a:latin typeface="Calibri"/>
                <a:ea typeface="Calibri"/>
                <a:cs typeface="Calibri"/>
                <a:sym typeface="Calibri"/>
              </a:rPr>
              <a:t>Velocidad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2"/>
          <p:cNvSpPr txBox="1"/>
          <p:nvPr/>
        </p:nvSpPr>
        <p:spPr>
          <a:xfrm>
            <a:off x="5995283" y="4085531"/>
            <a:ext cx="145508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AR" sz="2000">
                <a:solidFill>
                  <a:schemeClr val="dk1"/>
                </a:solidFill>
                <a:latin typeface="Calibri"/>
                <a:ea typeface="Calibri"/>
                <a:cs typeface="Calibri"/>
                <a:sym typeface="Calibri"/>
              </a:rPr>
              <a:t>Atributos</a:t>
            </a:r>
            <a:endParaRPr sz="1800">
              <a:solidFill>
                <a:schemeClr val="dk1"/>
              </a:solidFill>
              <a:latin typeface="Calibri"/>
              <a:ea typeface="Calibri"/>
              <a:cs typeface="Calibri"/>
              <a:sym typeface="Calibri"/>
            </a:endParaRPr>
          </a:p>
        </p:txBody>
      </p:sp>
      <p:sp>
        <p:nvSpPr>
          <p:cNvPr id="103" name="Google Shape;103;p2"/>
          <p:cNvSpPr txBox="1"/>
          <p:nvPr/>
        </p:nvSpPr>
        <p:spPr>
          <a:xfrm>
            <a:off x="8055998" y="4621832"/>
            <a:ext cx="1455088"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s-AR" sz="1800">
                <a:solidFill>
                  <a:schemeClr val="dk1"/>
                </a:solidFill>
                <a:latin typeface="Calibri"/>
                <a:ea typeface="Calibri"/>
                <a:cs typeface="Calibri"/>
                <a:sym typeface="Calibri"/>
              </a:rPr>
              <a:t>Acelerar</a:t>
            </a:r>
            <a:endParaRPr/>
          </a:p>
          <a:p>
            <a:pPr indent="-285750" lvl="0" marL="285750" marR="0" rtl="0" algn="l">
              <a:spcBef>
                <a:spcPts val="0"/>
              </a:spcBef>
              <a:spcAft>
                <a:spcPts val="0"/>
              </a:spcAft>
              <a:buClr>
                <a:schemeClr val="dk1"/>
              </a:buClr>
              <a:buSzPts val="1800"/>
              <a:buFont typeface="Arial"/>
              <a:buChar char="•"/>
            </a:pPr>
            <a:r>
              <a:rPr lang="es-AR" sz="1800">
                <a:solidFill>
                  <a:schemeClr val="dk1"/>
                </a:solidFill>
                <a:latin typeface="Calibri"/>
                <a:ea typeface="Calibri"/>
                <a:cs typeface="Calibri"/>
                <a:sym typeface="Calibri"/>
              </a:rPr>
              <a:t>Frenar</a:t>
            </a:r>
            <a:endParaRPr/>
          </a:p>
          <a:p>
            <a:pPr indent="-285750" lvl="0" marL="285750" marR="0" rtl="0" algn="l">
              <a:spcBef>
                <a:spcPts val="0"/>
              </a:spcBef>
              <a:spcAft>
                <a:spcPts val="0"/>
              </a:spcAft>
              <a:buClr>
                <a:schemeClr val="dk1"/>
              </a:buClr>
              <a:buSzPts val="1800"/>
              <a:buFont typeface="Arial"/>
              <a:buChar char="•"/>
            </a:pPr>
            <a:r>
              <a:rPr lang="es-AR" sz="1800">
                <a:solidFill>
                  <a:schemeClr val="dk1"/>
                </a:solidFill>
                <a:latin typeface="Calibri"/>
                <a:ea typeface="Calibri"/>
                <a:cs typeface="Calibri"/>
                <a:sym typeface="Calibri"/>
              </a:rPr>
              <a:t>Doblar</a:t>
            </a:r>
            <a:endParaRPr/>
          </a:p>
          <a:p>
            <a:pPr indent="-285750" lvl="0" marL="285750" marR="0" rtl="0" algn="l">
              <a:spcBef>
                <a:spcPts val="0"/>
              </a:spcBef>
              <a:spcAft>
                <a:spcPts val="0"/>
              </a:spcAft>
              <a:buClr>
                <a:schemeClr val="dk1"/>
              </a:buClr>
              <a:buSzPts val="1800"/>
              <a:buFont typeface="Arial"/>
              <a:buChar char="•"/>
            </a:pPr>
            <a:r>
              <a:rPr lang="es-AR" sz="1800">
                <a:solidFill>
                  <a:schemeClr val="dk1"/>
                </a:solidFill>
                <a:latin typeface="Calibri"/>
                <a:ea typeface="Calibri"/>
                <a:cs typeface="Calibri"/>
                <a:sym typeface="Calibri"/>
              </a:rPr>
              <a:t>Arrancar</a:t>
            </a:r>
            <a:endParaRPr/>
          </a:p>
        </p:txBody>
      </p:sp>
      <p:sp>
        <p:nvSpPr>
          <p:cNvPr id="104" name="Google Shape;104;p2"/>
          <p:cNvSpPr txBox="1"/>
          <p:nvPr/>
        </p:nvSpPr>
        <p:spPr>
          <a:xfrm>
            <a:off x="8055997" y="4085531"/>
            <a:ext cx="145508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AR" sz="2000">
                <a:solidFill>
                  <a:schemeClr val="dk1"/>
                </a:solidFill>
                <a:latin typeface="Calibri"/>
                <a:ea typeface="Calibri"/>
                <a:cs typeface="Calibri"/>
                <a:sym typeface="Calibri"/>
              </a:rPr>
              <a:t>Métodos</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p:nvPr/>
        </p:nvSpPr>
        <p:spPr>
          <a:xfrm>
            <a:off x="0" y="6317673"/>
            <a:ext cx="12192000" cy="540327"/>
          </a:xfrm>
          <a:prstGeom prst="rect">
            <a:avLst/>
          </a:prstGeom>
          <a:solidFill>
            <a:srgbClr val="F4E73C"/>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lt1"/>
              </a:solidFill>
              <a:latin typeface="Calibri"/>
              <a:ea typeface="Calibri"/>
              <a:cs typeface="Calibri"/>
              <a:sym typeface="Calibri"/>
            </a:endParaRPr>
          </a:p>
        </p:txBody>
      </p:sp>
      <p:pic>
        <p:nvPicPr>
          <p:cNvPr descr="La imagen puede contener: texto" id="110" name="Google Shape;110;p3"/>
          <p:cNvPicPr preferRelativeResize="0"/>
          <p:nvPr/>
        </p:nvPicPr>
        <p:blipFill rotWithShape="1">
          <a:blip r:embed="rId3">
            <a:alphaModFix/>
          </a:blip>
          <a:srcRect b="0" l="0" r="0" t="0"/>
          <a:stretch/>
        </p:blipFill>
        <p:spPr>
          <a:xfrm>
            <a:off x="10817832" y="5552901"/>
            <a:ext cx="1047404" cy="1047404"/>
          </a:xfrm>
          <a:prstGeom prst="rect">
            <a:avLst/>
          </a:prstGeom>
          <a:noFill/>
          <a:ln>
            <a:noFill/>
          </a:ln>
        </p:spPr>
      </p:pic>
      <p:sp>
        <p:nvSpPr>
          <p:cNvPr id="111" name="Google Shape;111;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AR"/>
              <a:t>Clase</a:t>
            </a:r>
            <a:endParaRPr sz="2400"/>
          </a:p>
        </p:txBody>
      </p:sp>
      <p:sp>
        <p:nvSpPr>
          <p:cNvPr id="112" name="Google Shape;112;p3"/>
          <p:cNvSpPr txBox="1"/>
          <p:nvPr>
            <p:ph idx="1" type="body"/>
          </p:nvPr>
        </p:nvSpPr>
        <p:spPr>
          <a:xfrm>
            <a:off x="2599154" y="1709650"/>
            <a:ext cx="7891914"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1750"/>
              <a:buNone/>
            </a:pPr>
            <a:r>
              <a:rPr lang="es-AR" sz="1750"/>
              <a:t>public class Auto {</a:t>
            </a:r>
            <a:endParaRPr/>
          </a:p>
          <a:p>
            <a:pPr indent="0" lvl="0" marL="0" rtl="0" algn="l">
              <a:lnSpc>
                <a:spcPct val="70000"/>
              </a:lnSpc>
              <a:spcBef>
                <a:spcPts val="1000"/>
              </a:spcBef>
              <a:spcAft>
                <a:spcPts val="0"/>
              </a:spcAft>
              <a:buClr>
                <a:schemeClr val="dk1"/>
              </a:buClr>
              <a:buSzPts val="1750"/>
              <a:buNone/>
            </a:pPr>
            <a:r>
              <a:rPr lang="es-AR" sz="1750"/>
              <a:t>    String marca;</a:t>
            </a:r>
            <a:endParaRPr/>
          </a:p>
          <a:p>
            <a:pPr indent="0" lvl="0" marL="0" rtl="0" algn="l">
              <a:lnSpc>
                <a:spcPct val="70000"/>
              </a:lnSpc>
              <a:spcBef>
                <a:spcPts val="1000"/>
              </a:spcBef>
              <a:spcAft>
                <a:spcPts val="0"/>
              </a:spcAft>
              <a:buClr>
                <a:schemeClr val="dk1"/>
              </a:buClr>
              <a:buSzPts val="1750"/>
              <a:buNone/>
            </a:pPr>
            <a:r>
              <a:rPr lang="es-AR" sz="1750"/>
              <a:t>    String modelo;</a:t>
            </a:r>
            <a:endParaRPr/>
          </a:p>
          <a:p>
            <a:pPr indent="0" lvl="0" marL="0" rtl="0" algn="l">
              <a:lnSpc>
                <a:spcPct val="70000"/>
              </a:lnSpc>
              <a:spcBef>
                <a:spcPts val="1000"/>
              </a:spcBef>
              <a:spcAft>
                <a:spcPts val="0"/>
              </a:spcAft>
              <a:buClr>
                <a:schemeClr val="dk1"/>
              </a:buClr>
              <a:buSzPts val="1750"/>
              <a:buNone/>
            </a:pPr>
            <a:r>
              <a:rPr lang="es-AR" sz="1750"/>
              <a:t>    String color;</a:t>
            </a:r>
            <a:endParaRPr/>
          </a:p>
          <a:p>
            <a:pPr indent="0" lvl="0" marL="0" rtl="0" algn="l">
              <a:lnSpc>
                <a:spcPct val="70000"/>
              </a:lnSpc>
              <a:spcBef>
                <a:spcPts val="1000"/>
              </a:spcBef>
              <a:spcAft>
                <a:spcPts val="0"/>
              </a:spcAft>
              <a:buClr>
                <a:schemeClr val="dk1"/>
              </a:buClr>
              <a:buSzPts val="1750"/>
              <a:buNone/>
            </a:pPr>
            <a:r>
              <a:rPr lang="es-AR" sz="1750"/>
              <a:t>    int velocidad;</a:t>
            </a:r>
            <a:endParaRPr/>
          </a:p>
          <a:p>
            <a:pPr indent="0" lvl="0" marL="0" rtl="0" algn="l">
              <a:lnSpc>
                <a:spcPct val="70000"/>
              </a:lnSpc>
              <a:spcBef>
                <a:spcPts val="1000"/>
              </a:spcBef>
              <a:spcAft>
                <a:spcPts val="0"/>
              </a:spcAft>
              <a:buClr>
                <a:schemeClr val="dk1"/>
              </a:buClr>
              <a:buSzPts val="1750"/>
              <a:buNone/>
            </a:pPr>
            <a:r>
              <a:rPr lang="es-AR" sz="1750"/>
              <a:t>    </a:t>
            </a:r>
            <a:endParaRPr/>
          </a:p>
          <a:p>
            <a:pPr indent="0" lvl="0" marL="0" rtl="0" algn="l">
              <a:lnSpc>
                <a:spcPct val="70000"/>
              </a:lnSpc>
              <a:spcBef>
                <a:spcPts val="1000"/>
              </a:spcBef>
              <a:spcAft>
                <a:spcPts val="0"/>
              </a:spcAft>
              <a:buClr>
                <a:schemeClr val="dk1"/>
              </a:buClr>
              <a:buSzPts val="1750"/>
              <a:buNone/>
            </a:pPr>
            <a:r>
              <a:rPr lang="es-AR" sz="1750"/>
              <a:t>    void acelerar(){</a:t>
            </a:r>
            <a:endParaRPr/>
          </a:p>
          <a:p>
            <a:pPr indent="0" lvl="0" marL="0" rtl="0" algn="l">
              <a:lnSpc>
                <a:spcPct val="70000"/>
              </a:lnSpc>
              <a:spcBef>
                <a:spcPts val="1000"/>
              </a:spcBef>
              <a:spcAft>
                <a:spcPts val="0"/>
              </a:spcAft>
              <a:buClr>
                <a:schemeClr val="dk1"/>
              </a:buClr>
              <a:buSzPts val="1750"/>
              <a:buNone/>
            </a:pPr>
            <a:r>
              <a:rPr lang="es-AR" sz="1750"/>
              <a:t>        velocidad++;</a:t>
            </a:r>
            <a:endParaRPr/>
          </a:p>
          <a:p>
            <a:pPr indent="0" lvl="0" marL="0" rtl="0" algn="l">
              <a:lnSpc>
                <a:spcPct val="70000"/>
              </a:lnSpc>
              <a:spcBef>
                <a:spcPts val="1000"/>
              </a:spcBef>
              <a:spcAft>
                <a:spcPts val="0"/>
              </a:spcAft>
              <a:buClr>
                <a:schemeClr val="dk1"/>
              </a:buClr>
              <a:buSzPts val="1750"/>
              <a:buNone/>
            </a:pPr>
            <a:r>
              <a:rPr lang="es-AR" sz="1750"/>
              <a:t>    }</a:t>
            </a:r>
            <a:endParaRPr/>
          </a:p>
          <a:p>
            <a:pPr indent="0" lvl="0" marL="0" rtl="0" algn="l">
              <a:lnSpc>
                <a:spcPct val="70000"/>
              </a:lnSpc>
              <a:spcBef>
                <a:spcPts val="1000"/>
              </a:spcBef>
              <a:spcAft>
                <a:spcPts val="0"/>
              </a:spcAft>
              <a:buClr>
                <a:schemeClr val="dk1"/>
              </a:buClr>
              <a:buSzPts val="1750"/>
              <a:buNone/>
            </a:pPr>
            <a:r>
              <a:rPr lang="es-AR" sz="1750"/>
              <a:t>    void frenar(){</a:t>
            </a:r>
            <a:endParaRPr/>
          </a:p>
          <a:p>
            <a:pPr indent="0" lvl="0" marL="0" rtl="0" algn="l">
              <a:lnSpc>
                <a:spcPct val="70000"/>
              </a:lnSpc>
              <a:spcBef>
                <a:spcPts val="1000"/>
              </a:spcBef>
              <a:spcAft>
                <a:spcPts val="0"/>
              </a:spcAft>
              <a:buClr>
                <a:schemeClr val="dk1"/>
              </a:buClr>
              <a:buSzPts val="1750"/>
              <a:buNone/>
            </a:pPr>
            <a:r>
              <a:rPr lang="es-AR" sz="1750"/>
              <a:t>        this.velocidad--;</a:t>
            </a:r>
            <a:endParaRPr/>
          </a:p>
          <a:p>
            <a:pPr indent="0" lvl="0" marL="0" rtl="0" algn="l">
              <a:lnSpc>
                <a:spcPct val="70000"/>
              </a:lnSpc>
              <a:spcBef>
                <a:spcPts val="1000"/>
              </a:spcBef>
              <a:spcAft>
                <a:spcPts val="0"/>
              </a:spcAft>
              <a:buClr>
                <a:schemeClr val="dk1"/>
              </a:buClr>
              <a:buSzPts val="1750"/>
              <a:buNone/>
            </a:pPr>
            <a:r>
              <a:rPr lang="es-AR" sz="1750"/>
              <a:t>    }</a:t>
            </a:r>
            <a:endParaRPr/>
          </a:p>
          <a:p>
            <a:pPr indent="0" lvl="0" marL="0" rtl="0" algn="l">
              <a:lnSpc>
                <a:spcPct val="70000"/>
              </a:lnSpc>
              <a:spcBef>
                <a:spcPts val="1000"/>
              </a:spcBef>
              <a:spcAft>
                <a:spcPts val="0"/>
              </a:spcAft>
              <a:buClr>
                <a:schemeClr val="dk1"/>
              </a:buClr>
              <a:buSzPts val="1750"/>
              <a:buNone/>
            </a:pPr>
            <a:r>
              <a:rPr lang="es-AR" sz="1750"/>
              <a:t>}</a:t>
            </a:r>
            <a:endParaRPr sz="1375"/>
          </a:p>
        </p:txBody>
      </p:sp>
      <p:sp>
        <p:nvSpPr>
          <p:cNvPr id="113" name="Google Shape;113;p3"/>
          <p:cNvSpPr/>
          <p:nvPr/>
        </p:nvSpPr>
        <p:spPr>
          <a:xfrm>
            <a:off x="4725535" y="2097835"/>
            <a:ext cx="269507" cy="1126155"/>
          </a:xfrm>
          <a:prstGeom prst="rightBrace">
            <a:avLst>
              <a:gd fmla="val 8333" name="adj1"/>
              <a:gd fmla="val 50000" name="adj2"/>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3"/>
          <p:cNvSpPr/>
          <p:nvPr/>
        </p:nvSpPr>
        <p:spPr>
          <a:xfrm>
            <a:off x="4725534" y="3612175"/>
            <a:ext cx="269507" cy="1440616"/>
          </a:xfrm>
          <a:prstGeom prst="rightBrace">
            <a:avLst>
              <a:gd fmla="val 8333" name="adj1"/>
              <a:gd fmla="val 50000" name="adj2"/>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3"/>
          <p:cNvSpPr txBox="1"/>
          <p:nvPr/>
        </p:nvSpPr>
        <p:spPr>
          <a:xfrm>
            <a:off x="5274177" y="2337746"/>
            <a:ext cx="404261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Calibri"/>
                <a:ea typeface="Calibri"/>
                <a:cs typeface="Calibri"/>
                <a:sym typeface="Calibri"/>
              </a:rPr>
              <a:t>Atributos. nos dan las características de lo que representa la clase</a:t>
            </a:r>
            <a:endParaRPr/>
          </a:p>
        </p:txBody>
      </p:sp>
      <p:cxnSp>
        <p:nvCxnSpPr>
          <p:cNvPr id="116" name="Google Shape;116;p3"/>
          <p:cNvCxnSpPr/>
          <p:nvPr/>
        </p:nvCxnSpPr>
        <p:spPr>
          <a:xfrm rot="10800000">
            <a:off x="3329872" y="5179231"/>
            <a:ext cx="481263" cy="341430"/>
          </a:xfrm>
          <a:prstGeom prst="straightConnector1">
            <a:avLst/>
          </a:prstGeom>
          <a:noFill/>
          <a:ln cap="flat" cmpd="sng" w="19050">
            <a:solidFill>
              <a:schemeClr val="accent1"/>
            </a:solidFill>
            <a:prstDash val="solid"/>
            <a:miter lim="800000"/>
            <a:headEnd len="sm" w="sm" type="none"/>
            <a:tailEnd len="med" w="med" type="triangle"/>
          </a:ln>
        </p:spPr>
      </p:cxnSp>
      <p:sp>
        <p:nvSpPr>
          <p:cNvPr id="117" name="Google Shape;117;p3"/>
          <p:cNvSpPr txBox="1"/>
          <p:nvPr/>
        </p:nvSpPr>
        <p:spPr>
          <a:xfrm>
            <a:off x="4042141" y="5436926"/>
            <a:ext cx="37057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dk1"/>
                </a:solidFill>
                <a:latin typeface="Calibri"/>
                <a:ea typeface="Calibri"/>
                <a:cs typeface="Calibri"/>
                <a:sym typeface="Calibri"/>
              </a:rPr>
              <a:t>this</a:t>
            </a:r>
            <a:r>
              <a:rPr lang="es-AR" sz="1800">
                <a:solidFill>
                  <a:schemeClr val="dk1"/>
                </a:solidFill>
                <a:latin typeface="Calibri"/>
                <a:ea typeface="Calibri"/>
                <a:cs typeface="Calibri"/>
                <a:sym typeface="Calibri"/>
              </a:rPr>
              <a:t> hace referencia al objeto actual</a:t>
            </a:r>
            <a:endParaRPr/>
          </a:p>
        </p:txBody>
      </p:sp>
      <p:sp>
        <p:nvSpPr>
          <p:cNvPr id="118" name="Google Shape;118;p3"/>
          <p:cNvSpPr txBox="1"/>
          <p:nvPr/>
        </p:nvSpPr>
        <p:spPr>
          <a:xfrm>
            <a:off x="5274177" y="4002419"/>
            <a:ext cx="404261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Calibri"/>
                <a:ea typeface="Calibri"/>
                <a:cs typeface="Calibri"/>
                <a:sym typeface="Calibri"/>
              </a:rPr>
              <a:t>Métodos. nos dan el comportamiento de la clase, lo que puede hacer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p:nvPr/>
        </p:nvSpPr>
        <p:spPr>
          <a:xfrm>
            <a:off x="0" y="6317673"/>
            <a:ext cx="12192000" cy="540327"/>
          </a:xfrm>
          <a:prstGeom prst="rect">
            <a:avLst/>
          </a:prstGeom>
          <a:solidFill>
            <a:srgbClr val="F4E73C"/>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lt1"/>
              </a:solidFill>
              <a:latin typeface="Calibri"/>
              <a:ea typeface="Calibri"/>
              <a:cs typeface="Calibri"/>
              <a:sym typeface="Calibri"/>
            </a:endParaRPr>
          </a:p>
        </p:txBody>
      </p:sp>
      <p:pic>
        <p:nvPicPr>
          <p:cNvPr descr="La imagen puede contener: texto" id="124" name="Google Shape;124;p4"/>
          <p:cNvPicPr preferRelativeResize="0"/>
          <p:nvPr/>
        </p:nvPicPr>
        <p:blipFill rotWithShape="1">
          <a:blip r:embed="rId3">
            <a:alphaModFix/>
          </a:blip>
          <a:srcRect b="0" l="0" r="0" t="0"/>
          <a:stretch/>
        </p:blipFill>
        <p:spPr>
          <a:xfrm>
            <a:off x="10817832" y="5552901"/>
            <a:ext cx="1047404" cy="1047404"/>
          </a:xfrm>
          <a:prstGeom prst="rect">
            <a:avLst/>
          </a:prstGeom>
          <a:noFill/>
          <a:ln>
            <a:noFill/>
          </a:ln>
        </p:spPr>
      </p:pic>
      <p:sp>
        <p:nvSpPr>
          <p:cNvPr id="125" name="Google Shape;12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AR"/>
              <a:t>Objeto</a:t>
            </a:r>
            <a:br>
              <a:rPr lang="es-AR"/>
            </a:br>
            <a:endParaRPr sz="2400"/>
          </a:p>
        </p:txBody>
      </p:sp>
      <p:sp>
        <p:nvSpPr>
          <p:cNvPr id="126" name="Google Shape;126;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AR"/>
              <a:t>¿Qué es un objeto?</a:t>
            </a:r>
            <a:endParaRPr/>
          </a:p>
          <a:p>
            <a:pPr indent="0" lvl="0" marL="0" rtl="0" algn="l">
              <a:lnSpc>
                <a:spcPct val="90000"/>
              </a:lnSpc>
              <a:spcBef>
                <a:spcPts val="1000"/>
              </a:spcBef>
              <a:spcAft>
                <a:spcPts val="0"/>
              </a:spcAft>
              <a:buClr>
                <a:schemeClr val="dk1"/>
              </a:buClr>
              <a:buSzPts val="2800"/>
              <a:buNone/>
            </a:pPr>
            <a:r>
              <a:rPr lang="es-AR"/>
              <a:t>	</a:t>
            </a:r>
            <a:r>
              <a:rPr lang="es-AR" sz="2200"/>
              <a:t>Es una instancia de una clase. Es decir, cuando se le da un valor particular a 	los atributos.</a:t>
            </a:r>
            <a:endParaRPr/>
          </a:p>
          <a:p>
            <a:pPr indent="0" lvl="0" marL="0" rtl="0" algn="l">
              <a:lnSpc>
                <a:spcPct val="90000"/>
              </a:lnSpc>
              <a:spcBef>
                <a:spcPts val="1000"/>
              </a:spcBef>
              <a:spcAft>
                <a:spcPts val="0"/>
              </a:spcAft>
              <a:buClr>
                <a:schemeClr val="dk1"/>
              </a:buClr>
              <a:buSzPts val="2200"/>
              <a:buNone/>
            </a:pPr>
            <a:r>
              <a:t/>
            </a:r>
            <a:endParaRPr sz="2200"/>
          </a:p>
          <a:p>
            <a:pPr indent="0" lvl="0" marL="0" rtl="0" algn="l">
              <a:lnSpc>
                <a:spcPct val="90000"/>
              </a:lnSpc>
              <a:spcBef>
                <a:spcPts val="1000"/>
              </a:spcBef>
              <a:spcAft>
                <a:spcPts val="0"/>
              </a:spcAft>
              <a:buClr>
                <a:schemeClr val="dk1"/>
              </a:buClr>
              <a:buSzPts val="2200"/>
              <a:buNone/>
            </a:pPr>
            <a:r>
              <a:t/>
            </a:r>
            <a:endParaRPr sz="2200"/>
          </a:p>
        </p:txBody>
      </p:sp>
      <p:pic>
        <p:nvPicPr>
          <p:cNvPr id="127" name="Google Shape;127;p4"/>
          <p:cNvPicPr preferRelativeResize="0"/>
          <p:nvPr/>
        </p:nvPicPr>
        <p:blipFill rotWithShape="1">
          <a:blip r:embed="rId4">
            <a:alphaModFix/>
          </a:blip>
          <a:srcRect b="0" l="0" r="0" t="0"/>
          <a:stretch/>
        </p:blipFill>
        <p:spPr>
          <a:xfrm>
            <a:off x="2040378" y="3788394"/>
            <a:ext cx="2752725" cy="1666875"/>
          </a:xfrm>
          <a:prstGeom prst="rect">
            <a:avLst/>
          </a:prstGeom>
          <a:noFill/>
          <a:ln>
            <a:noFill/>
          </a:ln>
        </p:spPr>
      </p:pic>
      <p:sp>
        <p:nvSpPr>
          <p:cNvPr id="128" name="Google Shape;128;p4"/>
          <p:cNvSpPr txBox="1"/>
          <p:nvPr/>
        </p:nvSpPr>
        <p:spPr>
          <a:xfrm>
            <a:off x="5995284" y="4621832"/>
            <a:ext cx="2752725"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s-AR" sz="1800">
                <a:solidFill>
                  <a:schemeClr val="dk1"/>
                </a:solidFill>
                <a:latin typeface="Calibri"/>
                <a:ea typeface="Calibri"/>
                <a:cs typeface="Calibri"/>
                <a:sym typeface="Calibri"/>
              </a:rPr>
              <a:t>Marca	           	= Audi</a:t>
            </a:r>
            <a:endParaRPr/>
          </a:p>
          <a:p>
            <a:pPr indent="-285750" lvl="0" marL="285750" marR="0" rtl="0" algn="l">
              <a:spcBef>
                <a:spcPts val="0"/>
              </a:spcBef>
              <a:spcAft>
                <a:spcPts val="0"/>
              </a:spcAft>
              <a:buClr>
                <a:schemeClr val="dk1"/>
              </a:buClr>
              <a:buSzPts val="1800"/>
              <a:buFont typeface="Arial"/>
              <a:buChar char="•"/>
            </a:pPr>
            <a:r>
              <a:rPr lang="es-AR" sz="1800">
                <a:solidFill>
                  <a:schemeClr val="dk1"/>
                </a:solidFill>
                <a:latin typeface="Calibri"/>
                <a:ea typeface="Calibri"/>
                <a:cs typeface="Calibri"/>
                <a:sym typeface="Calibri"/>
              </a:rPr>
              <a:t>Modelo	= TT        </a:t>
            </a:r>
            <a:endParaRPr/>
          </a:p>
          <a:p>
            <a:pPr indent="-285750" lvl="0" marL="285750" marR="0" rtl="0" algn="l">
              <a:spcBef>
                <a:spcPts val="0"/>
              </a:spcBef>
              <a:spcAft>
                <a:spcPts val="0"/>
              </a:spcAft>
              <a:buClr>
                <a:schemeClr val="dk1"/>
              </a:buClr>
              <a:buSzPts val="1800"/>
              <a:buFont typeface="Arial"/>
              <a:buChar char="•"/>
            </a:pPr>
            <a:r>
              <a:rPr lang="es-AR" sz="1800">
                <a:solidFill>
                  <a:schemeClr val="dk1"/>
                </a:solidFill>
                <a:latin typeface="Calibri"/>
                <a:ea typeface="Calibri"/>
                <a:cs typeface="Calibri"/>
                <a:sym typeface="Calibri"/>
              </a:rPr>
              <a:t>Color		= rojo</a:t>
            </a:r>
            <a:endParaRPr/>
          </a:p>
          <a:p>
            <a:pPr indent="-285750" lvl="0" marL="285750" marR="0" rtl="0" algn="l">
              <a:spcBef>
                <a:spcPts val="0"/>
              </a:spcBef>
              <a:spcAft>
                <a:spcPts val="0"/>
              </a:spcAft>
              <a:buClr>
                <a:schemeClr val="dk1"/>
              </a:buClr>
              <a:buSzPts val="1800"/>
              <a:buFont typeface="Arial"/>
              <a:buChar char="•"/>
            </a:pPr>
            <a:r>
              <a:rPr lang="es-AR" sz="1800">
                <a:solidFill>
                  <a:schemeClr val="dk1"/>
                </a:solidFill>
                <a:latin typeface="Calibri"/>
                <a:ea typeface="Calibri"/>
                <a:cs typeface="Calibri"/>
                <a:sym typeface="Calibri"/>
              </a:rPr>
              <a:t>Velocidad	= 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4"/>
          <p:cNvSpPr txBox="1"/>
          <p:nvPr/>
        </p:nvSpPr>
        <p:spPr>
          <a:xfrm>
            <a:off x="5995283" y="4085531"/>
            <a:ext cx="145508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AR" sz="2000">
                <a:solidFill>
                  <a:schemeClr val="dk1"/>
                </a:solidFill>
                <a:latin typeface="Calibri"/>
                <a:ea typeface="Calibri"/>
                <a:cs typeface="Calibri"/>
                <a:sym typeface="Calibri"/>
              </a:rPr>
              <a:t>Atributos</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p:nvPr/>
        </p:nvSpPr>
        <p:spPr>
          <a:xfrm>
            <a:off x="0" y="6317673"/>
            <a:ext cx="12192000" cy="540327"/>
          </a:xfrm>
          <a:prstGeom prst="rect">
            <a:avLst/>
          </a:prstGeom>
          <a:solidFill>
            <a:srgbClr val="F4E73C"/>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lt1"/>
              </a:solidFill>
              <a:latin typeface="Calibri"/>
              <a:ea typeface="Calibri"/>
              <a:cs typeface="Calibri"/>
              <a:sym typeface="Calibri"/>
            </a:endParaRPr>
          </a:p>
        </p:txBody>
      </p:sp>
      <p:pic>
        <p:nvPicPr>
          <p:cNvPr descr="La imagen puede contener: texto" id="135" name="Google Shape;135;p5"/>
          <p:cNvPicPr preferRelativeResize="0"/>
          <p:nvPr/>
        </p:nvPicPr>
        <p:blipFill rotWithShape="1">
          <a:blip r:embed="rId3">
            <a:alphaModFix/>
          </a:blip>
          <a:srcRect b="0" l="0" r="0" t="0"/>
          <a:stretch/>
        </p:blipFill>
        <p:spPr>
          <a:xfrm>
            <a:off x="10817832" y="5552901"/>
            <a:ext cx="1047404" cy="1047404"/>
          </a:xfrm>
          <a:prstGeom prst="rect">
            <a:avLst/>
          </a:prstGeom>
          <a:noFill/>
          <a:ln>
            <a:noFill/>
          </a:ln>
        </p:spPr>
      </p:pic>
      <p:sp>
        <p:nvSpPr>
          <p:cNvPr id="136" name="Google Shape;13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AR"/>
              <a:t>Objeto</a:t>
            </a:r>
            <a:endParaRPr sz="2400"/>
          </a:p>
        </p:txBody>
      </p:sp>
      <p:sp>
        <p:nvSpPr>
          <p:cNvPr id="137" name="Google Shape;137;p5"/>
          <p:cNvSpPr txBox="1"/>
          <p:nvPr>
            <p:ph idx="1" type="body"/>
          </p:nvPr>
        </p:nvSpPr>
        <p:spPr>
          <a:xfrm>
            <a:off x="1774188" y="2142204"/>
            <a:ext cx="4524012" cy="25735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s-AR"/>
              <a:t>Auto miAuto = new Auto();</a:t>
            </a:r>
            <a:endParaRPr/>
          </a:p>
          <a:p>
            <a:pPr indent="0" lvl="0" marL="0" rtl="0" algn="l">
              <a:lnSpc>
                <a:spcPct val="90000"/>
              </a:lnSpc>
              <a:spcBef>
                <a:spcPts val="1000"/>
              </a:spcBef>
              <a:spcAft>
                <a:spcPts val="0"/>
              </a:spcAft>
              <a:buClr>
                <a:schemeClr val="dk1"/>
              </a:buClr>
              <a:buSzPts val="2800"/>
              <a:buNone/>
            </a:pPr>
            <a:r>
              <a:rPr lang="es-AR"/>
              <a:t>miAuto.marca = "Audi";</a:t>
            </a:r>
            <a:endParaRPr/>
          </a:p>
          <a:p>
            <a:pPr indent="0" lvl="0" marL="0" rtl="0" algn="l">
              <a:lnSpc>
                <a:spcPct val="90000"/>
              </a:lnSpc>
              <a:spcBef>
                <a:spcPts val="1000"/>
              </a:spcBef>
              <a:spcAft>
                <a:spcPts val="0"/>
              </a:spcAft>
              <a:buClr>
                <a:schemeClr val="dk1"/>
              </a:buClr>
              <a:buSzPts val="2800"/>
              <a:buNone/>
            </a:pPr>
            <a:r>
              <a:rPr lang="es-AR"/>
              <a:t>miAuto.modelo = "TT";</a:t>
            </a:r>
            <a:endParaRPr/>
          </a:p>
          <a:p>
            <a:pPr indent="0" lvl="0" marL="0" rtl="0" algn="l">
              <a:lnSpc>
                <a:spcPct val="90000"/>
              </a:lnSpc>
              <a:spcBef>
                <a:spcPts val="1000"/>
              </a:spcBef>
              <a:spcAft>
                <a:spcPts val="0"/>
              </a:spcAft>
              <a:buClr>
                <a:schemeClr val="dk1"/>
              </a:buClr>
              <a:buSzPts val="2800"/>
              <a:buNone/>
            </a:pPr>
            <a:r>
              <a:rPr lang="es-AR"/>
              <a:t>miAuto.color = "rojo";</a:t>
            </a:r>
            <a:endParaRPr/>
          </a:p>
          <a:p>
            <a:pPr indent="0" lvl="0" marL="0" rtl="0" algn="l">
              <a:lnSpc>
                <a:spcPct val="90000"/>
              </a:lnSpc>
              <a:spcBef>
                <a:spcPts val="1000"/>
              </a:spcBef>
              <a:spcAft>
                <a:spcPts val="0"/>
              </a:spcAft>
              <a:buClr>
                <a:schemeClr val="dk1"/>
              </a:buClr>
              <a:buSzPts val="2800"/>
              <a:buNone/>
            </a:pPr>
            <a:r>
              <a:rPr lang="es-AR"/>
              <a:t>miAuto.velocidad = 0;    </a:t>
            </a:r>
            <a:endParaRPr/>
          </a:p>
        </p:txBody>
      </p:sp>
      <p:sp>
        <p:nvSpPr>
          <p:cNvPr id="138" name="Google Shape;138;p5"/>
          <p:cNvSpPr txBox="1"/>
          <p:nvPr/>
        </p:nvSpPr>
        <p:spPr>
          <a:xfrm>
            <a:off x="7238197" y="2593077"/>
            <a:ext cx="364797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Calibri"/>
                <a:ea typeface="Calibri"/>
                <a:cs typeface="Calibri"/>
                <a:sym typeface="Calibri"/>
              </a:rPr>
              <a:t>Creo el objeto </a:t>
            </a:r>
            <a:r>
              <a:rPr b="1" lang="es-AR" sz="1800">
                <a:solidFill>
                  <a:schemeClr val="dk1"/>
                </a:solidFill>
                <a:latin typeface="Calibri"/>
                <a:ea typeface="Calibri"/>
                <a:cs typeface="Calibri"/>
                <a:sym typeface="Calibri"/>
              </a:rPr>
              <a:t>miAuto</a:t>
            </a:r>
            <a:r>
              <a:rPr lang="es-AR" sz="1800">
                <a:solidFill>
                  <a:schemeClr val="dk1"/>
                </a:solidFill>
                <a:latin typeface="Calibri"/>
                <a:ea typeface="Calibri"/>
                <a:cs typeface="Calibri"/>
                <a:sym typeface="Calibri"/>
              </a:rPr>
              <a:t> de la clase </a:t>
            </a:r>
            <a:r>
              <a:rPr b="1" lang="es-AR" sz="1800">
                <a:solidFill>
                  <a:schemeClr val="dk1"/>
                </a:solidFill>
                <a:latin typeface="Calibri"/>
                <a:ea typeface="Calibri"/>
                <a:cs typeface="Calibri"/>
                <a:sym typeface="Calibri"/>
              </a:rPr>
              <a:t>Auto</a:t>
            </a:r>
            <a:r>
              <a:rPr lang="es-AR" sz="1800">
                <a:solidFill>
                  <a:schemeClr val="dk1"/>
                </a:solidFill>
                <a:latin typeface="Calibri"/>
                <a:ea typeface="Calibri"/>
                <a:cs typeface="Calibri"/>
                <a:sym typeface="Calibri"/>
              </a:rPr>
              <a:t> llamando a su constructor</a:t>
            </a:r>
            <a:endParaRPr/>
          </a:p>
        </p:txBody>
      </p:sp>
      <p:cxnSp>
        <p:nvCxnSpPr>
          <p:cNvPr id="139" name="Google Shape;139;p5"/>
          <p:cNvCxnSpPr>
            <a:stCxn id="138" idx="1"/>
          </p:cNvCxnSpPr>
          <p:nvPr/>
        </p:nvCxnSpPr>
        <p:spPr>
          <a:xfrm rot="10800000">
            <a:off x="5958097" y="2455442"/>
            <a:ext cx="1280100" cy="460800"/>
          </a:xfrm>
          <a:prstGeom prst="straightConnector1">
            <a:avLst/>
          </a:prstGeom>
          <a:noFill/>
          <a:ln cap="flat" cmpd="sng" w="19050">
            <a:solidFill>
              <a:schemeClr val="accent1"/>
            </a:solidFill>
            <a:prstDash val="solid"/>
            <a:miter lim="800000"/>
            <a:headEnd len="sm" w="sm" type="none"/>
            <a:tailEnd len="med" w="med" type="triangle"/>
          </a:ln>
        </p:spPr>
      </p:cxnSp>
      <p:cxnSp>
        <p:nvCxnSpPr>
          <p:cNvPr id="140" name="Google Shape;140;p5"/>
          <p:cNvCxnSpPr/>
          <p:nvPr/>
        </p:nvCxnSpPr>
        <p:spPr>
          <a:xfrm rot="10800000">
            <a:off x="3041583" y="4648491"/>
            <a:ext cx="1386038" cy="597277"/>
          </a:xfrm>
          <a:prstGeom prst="straightConnector1">
            <a:avLst/>
          </a:prstGeom>
          <a:noFill/>
          <a:ln cap="flat" cmpd="sng" w="19050">
            <a:solidFill>
              <a:schemeClr val="accent1"/>
            </a:solidFill>
            <a:prstDash val="solid"/>
            <a:miter lim="800000"/>
            <a:headEnd len="sm" w="sm" type="none"/>
            <a:tailEnd len="med" w="med" type="triangle"/>
          </a:ln>
        </p:spPr>
      </p:cxnSp>
      <p:sp>
        <p:nvSpPr>
          <p:cNvPr id="141" name="Google Shape;141;p5"/>
          <p:cNvSpPr txBox="1"/>
          <p:nvPr/>
        </p:nvSpPr>
        <p:spPr>
          <a:xfrm>
            <a:off x="4580021" y="4922602"/>
            <a:ext cx="364797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Calibri"/>
                <a:ea typeface="Calibri"/>
                <a:cs typeface="Calibri"/>
                <a:sym typeface="Calibri"/>
              </a:rPr>
              <a:t>Con el punto ingresamos a los atributos del objeto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AR"/>
              <a:t>Método constructor</a:t>
            </a:r>
            <a:endParaRPr/>
          </a:p>
        </p:txBody>
      </p:sp>
      <p:sp>
        <p:nvSpPr>
          <p:cNvPr id="147" name="Google Shape;14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AR"/>
              <a:t>¿Qué es el método constructor?</a:t>
            </a:r>
            <a:endParaRPr/>
          </a:p>
          <a:p>
            <a:pPr indent="0" lvl="0" marL="0" rtl="0" algn="l">
              <a:lnSpc>
                <a:spcPct val="90000"/>
              </a:lnSpc>
              <a:spcBef>
                <a:spcPts val="1000"/>
              </a:spcBef>
              <a:spcAft>
                <a:spcPts val="0"/>
              </a:spcAft>
              <a:buClr>
                <a:schemeClr val="dk1"/>
              </a:buClr>
              <a:buSzPts val="3200"/>
              <a:buNone/>
            </a:pPr>
            <a:r>
              <a:rPr lang="es-AR" sz="3200"/>
              <a:t>	</a:t>
            </a:r>
            <a:r>
              <a:rPr lang="es-AR" sz="2400"/>
              <a:t>Es el método por el cual se crean los objetos de una clase.</a:t>
            </a:r>
            <a:endParaRPr/>
          </a:p>
          <a:p>
            <a:pPr indent="-228600" lvl="0" marL="228600" rtl="0" algn="l">
              <a:lnSpc>
                <a:spcPct val="90000"/>
              </a:lnSpc>
              <a:spcBef>
                <a:spcPts val="1000"/>
              </a:spcBef>
              <a:spcAft>
                <a:spcPts val="0"/>
              </a:spcAft>
              <a:buClr>
                <a:schemeClr val="dk1"/>
              </a:buClr>
              <a:buSzPts val="2800"/>
              <a:buChar char="•"/>
            </a:pPr>
            <a:r>
              <a:rPr lang="es-AR"/>
              <a:t>¿Qué pasa si no escribo un constructor?</a:t>
            </a:r>
            <a:endParaRPr/>
          </a:p>
          <a:p>
            <a:pPr indent="0" lvl="0" marL="0" rtl="0" algn="l">
              <a:lnSpc>
                <a:spcPct val="90000"/>
              </a:lnSpc>
              <a:spcBef>
                <a:spcPts val="1000"/>
              </a:spcBef>
              <a:spcAft>
                <a:spcPts val="0"/>
              </a:spcAft>
              <a:buClr>
                <a:schemeClr val="dk1"/>
              </a:buClr>
              <a:buSzPts val="2800"/>
              <a:buNone/>
            </a:pPr>
            <a:r>
              <a:rPr lang="es-AR"/>
              <a:t>	</a:t>
            </a:r>
            <a:r>
              <a:rPr lang="es-AR" sz="2400"/>
              <a:t>Por defecto Java crea un constructor para cada clase que se crea, así que 	no es necesario escribir un método constructor aunque normalmente se 	escribe. Si escribo un método constructor propio, el por defecto desaparece</a:t>
            </a:r>
            <a:endParaRPr/>
          </a:p>
          <a:p>
            <a:pPr indent="-228600" lvl="0" marL="228600" rtl="0" algn="l">
              <a:lnSpc>
                <a:spcPct val="90000"/>
              </a:lnSpc>
              <a:spcBef>
                <a:spcPts val="1000"/>
              </a:spcBef>
              <a:spcAft>
                <a:spcPts val="0"/>
              </a:spcAft>
              <a:buClr>
                <a:schemeClr val="dk1"/>
              </a:buClr>
              <a:buSzPts val="2800"/>
              <a:buChar char="•"/>
            </a:pPr>
            <a:r>
              <a:rPr lang="es-AR"/>
              <a:t>El método constructor se llama igual que la clase a la que pertenece</a:t>
            </a:r>
            <a:endParaRPr/>
          </a:p>
          <a:p>
            <a:pPr indent="-228600" lvl="0" marL="228600" rtl="0" algn="l">
              <a:lnSpc>
                <a:spcPct val="90000"/>
              </a:lnSpc>
              <a:spcBef>
                <a:spcPts val="1000"/>
              </a:spcBef>
              <a:spcAft>
                <a:spcPts val="0"/>
              </a:spcAft>
              <a:buClr>
                <a:schemeClr val="dk1"/>
              </a:buClr>
              <a:buSzPts val="2800"/>
              <a:buChar char="•"/>
            </a:pPr>
            <a:r>
              <a:rPr lang="es-AR"/>
              <a:t>No tiene ningún tipo de retorno, ni siquiera void</a:t>
            </a:r>
            <a:endParaRPr/>
          </a:p>
        </p:txBody>
      </p:sp>
      <p:sp>
        <p:nvSpPr>
          <p:cNvPr id="148" name="Google Shape;148;p6"/>
          <p:cNvSpPr/>
          <p:nvPr/>
        </p:nvSpPr>
        <p:spPr>
          <a:xfrm>
            <a:off x="0" y="6317673"/>
            <a:ext cx="12192000" cy="540327"/>
          </a:xfrm>
          <a:prstGeom prst="rect">
            <a:avLst/>
          </a:prstGeom>
          <a:solidFill>
            <a:srgbClr val="F4E73C"/>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lt1"/>
              </a:solidFill>
              <a:latin typeface="Calibri"/>
              <a:ea typeface="Calibri"/>
              <a:cs typeface="Calibri"/>
              <a:sym typeface="Calibri"/>
            </a:endParaRPr>
          </a:p>
        </p:txBody>
      </p:sp>
      <p:pic>
        <p:nvPicPr>
          <p:cNvPr descr="La imagen puede contener: texto" id="149" name="Google Shape;149;p6"/>
          <p:cNvPicPr preferRelativeResize="0"/>
          <p:nvPr/>
        </p:nvPicPr>
        <p:blipFill rotWithShape="1">
          <a:blip r:embed="rId3">
            <a:alphaModFix/>
          </a:blip>
          <a:srcRect b="0" l="0" r="0" t="0"/>
          <a:stretch/>
        </p:blipFill>
        <p:spPr>
          <a:xfrm>
            <a:off x="10817832" y="5552901"/>
            <a:ext cx="1047404" cy="10474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p:nvPr/>
        </p:nvSpPr>
        <p:spPr>
          <a:xfrm>
            <a:off x="0" y="6317673"/>
            <a:ext cx="12192000" cy="540327"/>
          </a:xfrm>
          <a:prstGeom prst="rect">
            <a:avLst/>
          </a:prstGeom>
          <a:solidFill>
            <a:srgbClr val="F4E73C"/>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lt1"/>
              </a:solidFill>
              <a:latin typeface="Calibri"/>
              <a:ea typeface="Calibri"/>
              <a:cs typeface="Calibri"/>
              <a:sym typeface="Calibri"/>
            </a:endParaRPr>
          </a:p>
        </p:txBody>
      </p:sp>
      <p:pic>
        <p:nvPicPr>
          <p:cNvPr descr="La imagen puede contener: texto" id="155" name="Google Shape;155;p7"/>
          <p:cNvPicPr preferRelativeResize="0"/>
          <p:nvPr/>
        </p:nvPicPr>
        <p:blipFill rotWithShape="1">
          <a:blip r:embed="rId3">
            <a:alphaModFix/>
          </a:blip>
          <a:srcRect b="0" l="0" r="0" t="0"/>
          <a:stretch/>
        </p:blipFill>
        <p:spPr>
          <a:xfrm>
            <a:off x="10817832" y="5552901"/>
            <a:ext cx="1047404" cy="1047404"/>
          </a:xfrm>
          <a:prstGeom prst="rect">
            <a:avLst/>
          </a:prstGeom>
          <a:noFill/>
          <a:ln>
            <a:noFill/>
          </a:ln>
        </p:spPr>
      </p:pic>
      <p:sp>
        <p:nvSpPr>
          <p:cNvPr id="156" name="Google Shape;15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AR"/>
              <a:t>Método constructor</a:t>
            </a:r>
            <a:endParaRPr sz="2400"/>
          </a:p>
        </p:txBody>
      </p:sp>
      <p:sp>
        <p:nvSpPr>
          <p:cNvPr id="157" name="Google Shape;157;p7"/>
          <p:cNvSpPr txBox="1"/>
          <p:nvPr>
            <p:ph idx="1" type="body"/>
          </p:nvPr>
        </p:nvSpPr>
        <p:spPr>
          <a:xfrm>
            <a:off x="1183907" y="2142204"/>
            <a:ext cx="7315200" cy="2573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s-AR" sz="2000"/>
              <a:t>public Auto(String marca, String modelo, String color, int velocidad){</a:t>
            </a:r>
            <a:endParaRPr/>
          </a:p>
          <a:p>
            <a:pPr indent="0" lvl="0" marL="0" rtl="0" algn="l">
              <a:lnSpc>
                <a:spcPct val="90000"/>
              </a:lnSpc>
              <a:spcBef>
                <a:spcPts val="1000"/>
              </a:spcBef>
              <a:spcAft>
                <a:spcPts val="0"/>
              </a:spcAft>
              <a:buClr>
                <a:schemeClr val="dk1"/>
              </a:buClr>
              <a:buSzPts val="2000"/>
              <a:buNone/>
            </a:pPr>
            <a:r>
              <a:rPr lang="es-AR" sz="2000"/>
              <a:t>        this.marca = marca;</a:t>
            </a:r>
            <a:endParaRPr/>
          </a:p>
          <a:p>
            <a:pPr indent="0" lvl="0" marL="0" rtl="0" algn="l">
              <a:lnSpc>
                <a:spcPct val="90000"/>
              </a:lnSpc>
              <a:spcBef>
                <a:spcPts val="1000"/>
              </a:spcBef>
              <a:spcAft>
                <a:spcPts val="0"/>
              </a:spcAft>
              <a:buClr>
                <a:schemeClr val="dk1"/>
              </a:buClr>
              <a:buSzPts val="2000"/>
              <a:buNone/>
            </a:pPr>
            <a:r>
              <a:rPr lang="es-AR" sz="2000"/>
              <a:t>        this.modelo = modelo;</a:t>
            </a:r>
            <a:endParaRPr/>
          </a:p>
          <a:p>
            <a:pPr indent="0" lvl="0" marL="0" rtl="0" algn="l">
              <a:lnSpc>
                <a:spcPct val="90000"/>
              </a:lnSpc>
              <a:spcBef>
                <a:spcPts val="1000"/>
              </a:spcBef>
              <a:spcAft>
                <a:spcPts val="0"/>
              </a:spcAft>
              <a:buClr>
                <a:schemeClr val="dk1"/>
              </a:buClr>
              <a:buSzPts val="2000"/>
              <a:buNone/>
            </a:pPr>
            <a:r>
              <a:rPr lang="es-AR" sz="2000"/>
              <a:t>        this.color = color;</a:t>
            </a:r>
            <a:endParaRPr/>
          </a:p>
          <a:p>
            <a:pPr indent="0" lvl="0" marL="0" rtl="0" algn="l">
              <a:lnSpc>
                <a:spcPct val="90000"/>
              </a:lnSpc>
              <a:spcBef>
                <a:spcPts val="1000"/>
              </a:spcBef>
              <a:spcAft>
                <a:spcPts val="0"/>
              </a:spcAft>
              <a:buClr>
                <a:schemeClr val="dk1"/>
              </a:buClr>
              <a:buSzPts val="2000"/>
              <a:buNone/>
            </a:pPr>
            <a:r>
              <a:rPr lang="es-AR" sz="2000"/>
              <a:t>        this.velocidad = velocidad;    </a:t>
            </a:r>
            <a:endParaRPr/>
          </a:p>
        </p:txBody>
      </p:sp>
      <p:cxnSp>
        <p:nvCxnSpPr>
          <p:cNvPr id="158" name="Google Shape;158;p7"/>
          <p:cNvCxnSpPr/>
          <p:nvPr/>
        </p:nvCxnSpPr>
        <p:spPr>
          <a:xfrm rot="10800000">
            <a:off x="2887579" y="4254366"/>
            <a:ext cx="1540042" cy="991403"/>
          </a:xfrm>
          <a:prstGeom prst="straightConnector1">
            <a:avLst/>
          </a:prstGeom>
          <a:noFill/>
          <a:ln cap="flat" cmpd="sng" w="19050">
            <a:solidFill>
              <a:schemeClr val="accent1"/>
            </a:solidFill>
            <a:prstDash val="solid"/>
            <a:miter lim="800000"/>
            <a:headEnd len="sm" w="sm" type="none"/>
            <a:tailEnd len="med" w="med" type="triangle"/>
          </a:ln>
        </p:spPr>
      </p:cxnSp>
      <p:sp>
        <p:nvSpPr>
          <p:cNvPr id="159" name="Google Shape;159;p7"/>
          <p:cNvSpPr txBox="1"/>
          <p:nvPr/>
        </p:nvSpPr>
        <p:spPr>
          <a:xfrm>
            <a:off x="4580021" y="4922602"/>
            <a:ext cx="364797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Calibri"/>
                <a:ea typeface="Calibri"/>
                <a:cs typeface="Calibri"/>
                <a:sym typeface="Calibri"/>
              </a:rPr>
              <a:t>Con el </a:t>
            </a:r>
            <a:r>
              <a:rPr b="1" lang="es-AR" sz="1800">
                <a:solidFill>
                  <a:schemeClr val="dk1"/>
                </a:solidFill>
                <a:latin typeface="Calibri"/>
                <a:ea typeface="Calibri"/>
                <a:cs typeface="Calibri"/>
                <a:sym typeface="Calibri"/>
              </a:rPr>
              <a:t>this</a:t>
            </a:r>
            <a:r>
              <a:rPr lang="es-AR" sz="1800">
                <a:solidFill>
                  <a:schemeClr val="dk1"/>
                </a:solidFill>
                <a:latin typeface="Calibri"/>
                <a:ea typeface="Calibri"/>
                <a:cs typeface="Calibri"/>
                <a:sym typeface="Calibri"/>
              </a:rPr>
              <a:t> diferencio entre el atributo propio del objeto y lo que fue ingresado por parámetro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AR"/>
              <a:t>Encapsulamiento</a:t>
            </a:r>
            <a:endParaRPr/>
          </a:p>
        </p:txBody>
      </p:sp>
      <p:sp>
        <p:nvSpPr>
          <p:cNvPr id="165" name="Google Shape;165;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AR"/>
              <a:t>¿Qué es el encapsulamiento?</a:t>
            </a:r>
            <a:endParaRPr/>
          </a:p>
          <a:p>
            <a:pPr indent="0" lvl="2" marL="914400" rtl="0" algn="l">
              <a:lnSpc>
                <a:spcPct val="90000"/>
              </a:lnSpc>
              <a:spcBef>
                <a:spcPts val="500"/>
              </a:spcBef>
              <a:spcAft>
                <a:spcPts val="0"/>
              </a:spcAft>
              <a:buClr>
                <a:schemeClr val="dk1"/>
              </a:buClr>
              <a:buSzPts val="2400"/>
              <a:buNone/>
            </a:pPr>
            <a:r>
              <a:rPr lang="es-AR" sz="2400"/>
              <a:t>Es ocultar la información de un objete de una clase del resto del programa </a:t>
            </a:r>
            <a:endParaRPr/>
          </a:p>
          <a:p>
            <a:pPr indent="-228600" lvl="0" marL="228600" rtl="0" algn="l">
              <a:lnSpc>
                <a:spcPct val="90000"/>
              </a:lnSpc>
              <a:spcBef>
                <a:spcPts val="1000"/>
              </a:spcBef>
              <a:spcAft>
                <a:spcPts val="0"/>
              </a:spcAft>
              <a:buClr>
                <a:schemeClr val="dk1"/>
              </a:buClr>
              <a:buSzPts val="2800"/>
              <a:buChar char="•"/>
            </a:pPr>
            <a:r>
              <a:rPr lang="es-AR"/>
              <a:t>¿Para que sirve el encapsulamiento?</a:t>
            </a:r>
            <a:endParaRPr/>
          </a:p>
          <a:p>
            <a:pPr indent="0" lvl="0" marL="0" rtl="0" algn="l">
              <a:lnSpc>
                <a:spcPct val="90000"/>
              </a:lnSpc>
              <a:spcBef>
                <a:spcPts val="1000"/>
              </a:spcBef>
              <a:spcAft>
                <a:spcPts val="0"/>
              </a:spcAft>
              <a:buClr>
                <a:schemeClr val="dk1"/>
              </a:buClr>
              <a:buSzPts val="3200"/>
              <a:buNone/>
            </a:pPr>
            <a:r>
              <a:rPr lang="es-AR" sz="3200"/>
              <a:t>	</a:t>
            </a:r>
            <a:r>
              <a:rPr lang="es-AR" sz="2400"/>
              <a:t>Permite definir qué partes de la  clase son visibles (el interfaz público) que 	partes 	son ocultas (privadas). Ya sean atributos o métodos.</a:t>
            </a:r>
            <a:endParaRPr sz="2400"/>
          </a:p>
          <a:p>
            <a:pPr indent="-228600" lvl="0" marL="228600" rtl="0" algn="l">
              <a:lnSpc>
                <a:spcPct val="90000"/>
              </a:lnSpc>
              <a:spcBef>
                <a:spcPts val="1000"/>
              </a:spcBef>
              <a:spcAft>
                <a:spcPts val="0"/>
              </a:spcAft>
              <a:buClr>
                <a:schemeClr val="dk1"/>
              </a:buClr>
              <a:buSzPts val="2800"/>
              <a:buChar char="•"/>
            </a:pPr>
            <a:r>
              <a:rPr lang="es-AR"/>
              <a:t>¿Cómo accedo a atributos privados?</a:t>
            </a:r>
            <a:endParaRPr/>
          </a:p>
          <a:p>
            <a:pPr indent="0" lvl="0" marL="0" rtl="0" algn="l">
              <a:lnSpc>
                <a:spcPct val="90000"/>
              </a:lnSpc>
              <a:spcBef>
                <a:spcPts val="1000"/>
              </a:spcBef>
              <a:spcAft>
                <a:spcPts val="0"/>
              </a:spcAft>
              <a:buClr>
                <a:schemeClr val="dk1"/>
              </a:buClr>
              <a:buSzPts val="2800"/>
              <a:buNone/>
            </a:pPr>
            <a:r>
              <a:rPr lang="es-AR"/>
              <a:t>	</a:t>
            </a:r>
            <a:r>
              <a:rPr lang="es-AR" sz="2400"/>
              <a:t>Puedo acceder a ellos únicamente a través de los métodos creados para tal 	fin. Comúnmente llamados setters y getters.</a:t>
            </a:r>
            <a:endParaRPr/>
          </a:p>
        </p:txBody>
      </p:sp>
      <p:sp>
        <p:nvSpPr>
          <p:cNvPr id="166" name="Google Shape;166;p8"/>
          <p:cNvSpPr/>
          <p:nvPr/>
        </p:nvSpPr>
        <p:spPr>
          <a:xfrm>
            <a:off x="0" y="6317673"/>
            <a:ext cx="12192000" cy="540327"/>
          </a:xfrm>
          <a:prstGeom prst="rect">
            <a:avLst/>
          </a:prstGeom>
          <a:solidFill>
            <a:srgbClr val="F4E73C"/>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lt1"/>
              </a:solidFill>
              <a:latin typeface="Calibri"/>
              <a:ea typeface="Calibri"/>
              <a:cs typeface="Calibri"/>
              <a:sym typeface="Calibri"/>
            </a:endParaRPr>
          </a:p>
        </p:txBody>
      </p:sp>
      <p:pic>
        <p:nvPicPr>
          <p:cNvPr descr="La imagen puede contener: texto" id="167" name="Google Shape;167;p8"/>
          <p:cNvPicPr preferRelativeResize="0"/>
          <p:nvPr/>
        </p:nvPicPr>
        <p:blipFill rotWithShape="1">
          <a:blip r:embed="rId3">
            <a:alphaModFix/>
          </a:blip>
          <a:srcRect b="0" l="0" r="0" t="0"/>
          <a:stretch/>
        </p:blipFill>
        <p:spPr>
          <a:xfrm>
            <a:off x="10817832" y="5552901"/>
            <a:ext cx="1047404" cy="10474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9"/>
          <p:cNvSpPr txBox="1"/>
          <p:nvPr>
            <p:ph type="title"/>
          </p:nvPr>
        </p:nvSpPr>
        <p:spPr>
          <a:xfrm>
            <a:off x="1148075" y="4999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AR"/>
              <a:t>Encapsulamiento</a:t>
            </a:r>
            <a:endParaRPr/>
          </a:p>
        </p:txBody>
      </p:sp>
      <p:pic>
        <p:nvPicPr>
          <p:cNvPr id="173" name="Google Shape;173;p9"/>
          <p:cNvPicPr preferRelativeResize="0"/>
          <p:nvPr>
            <p:ph idx="1" type="body"/>
          </p:nvPr>
        </p:nvPicPr>
        <p:blipFill rotWithShape="1">
          <a:blip r:embed="rId3">
            <a:alphaModFix/>
          </a:blip>
          <a:srcRect b="0" l="0" r="0" t="0"/>
          <a:stretch/>
        </p:blipFill>
        <p:spPr>
          <a:xfrm>
            <a:off x="3115022" y="1825625"/>
            <a:ext cx="5961955" cy="4351338"/>
          </a:xfrm>
          <a:prstGeom prst="rect">
            <a:avLst/>
          </a:prstGeom>
          <a:noFill/>
          <a:ln>
            <a:noFill/>
          </a:ln>
        </p:spPr>
      </p:pic>
      <p:sp>
        <p:nvSpPr>
          <p:cNvPr id="174" name="Google Shape;174;p9"/>
          <p:cNvSpPr/>
          <p:nvPr/>
        </p:nvSpPr>
        <p:spPr>
          <a:xfrm>
            <a:off x="0" y="6317673"/>
            <a:ext cx="12192000" cy="540327"/>
          </a:xfrm>
          <a:prstGeom prst="rect">
            <a:avLst/>
          </a:prstGeom>
          <a:solidFill>
            <a:srgbClr val="F4E73C"/>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lt1"/>
              </a:solidFill>
              <a:latin typeface="Calibri"/>
              <a:ea typeface="Calibri"/>
              <a:cs typeface="Calibri"/>
              <a:sym typeface="Calibri"/>
            </a:endParaRPr>
          </a:p>
        </p:txBody>
      </p:sp>
      <p:pic>
        <p:nvPicPr>
          <p:cNvPr descr="La imagen puede contener: texto" id="175" name="Google Shape;175;p9"/>
          <p:cNvPicPr preferRelativeResize="0"/>
          <p:nvPr/>
        </p:nvPicPr>
        <p:blipFill rotWithShape="1">
          <a:blip r:embed="rId4">
            <a:alphaModFix/>
          </a:blip>
          <a:srcRect b="0" l="0" r="0" t="0"/>
          <a:stretch/>
        </p:blipFill>
        <p:spPr>
          <a:xfrm>
            <a:off x="10817832" y="5552901"/>
            <a:ext cx="1047404" cy="10474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2019-07-23T14:11:19Z</dcterms:created>
  <dc:creator>Alberto Martin Cortes</dc:creator>
</cp:coreProperties>
</file>