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uSVaCjEPlXQ0W1shFe2uJ0qj6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imagen puede contener: texto" id="88" name="Google Shape;88;p1"/>
          <p:cNvPicPr preferRelativeResize="0"/>
          <p:nvPr/>
        </p:nvPicPr>
        <p:blipFill rotWithShape="1">
          <a:blip r:embed="rId3">
            <a:alphaModFix/>
          </a:blip>
          <a:srcRect b="0" l="0" r="0" t="0"/>
          <a:stretch/>
        </p:blipFill>
        <p:spPr>
          <a:xfrm>
            <a:off x="10776520" y="5549948"/>
            <a:ext cx="1047404" cy="1047404"/>
          </a:xfrm>
          <a:prstGeom prst="rect">
            <a:avLst/>
          </a:prstGeom>
          <a:noFill/>
          <a:ln>
            <a:noFill/>
          </a:ln>
        </p:spPr>
      </p:pic>
      <p:sp>
        <p:nvSpPr>
          <p:cNvPr id="89" name="Google Shape;89;p1"/>
          <p:cNvSpPr/>
          <p:nvPr/>
        </p:nvSpPr>
        <p:spPr>
          <a:xfrm>
            <a:off x="-1" y="0"/>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AR"/>
              <a:t>POO</a:t>
            </a:r>
            <a:br>
              <a:rPr lang="es-AR"/>
            </a:br>
            <a:r>
              <a:rPr lang="es-AR" sz="4400"/>
              <a:t>(Programación orientada a objeto)</a:t>
            </a:r>
            <a:br>
              <a:rPr lang="es-AR" sz="4400"/>
            </a:b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AR"/>
              <a:t>Herencia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a imagen puede contener: texto" id="97" name="Google Shape;97;p2"/>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Herencia</a:t>
            </a:r>
            <a:br>
              <a:rPr lang="es-AR"/>
            </a:br>
            <a:endParaRPr sz="2400"/>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es la herencia?</a:t>
            </a:r>
            <a:endParaRPr/>
          </a:p>
          <a:p>
            <a:pPr indent="0" lvl="0" marL="0" rtl="0" algn="l">
              <a:lnSpc>
                <a:spcPct val="90000"/>
              </a:lnSpc>
              <a:spcBef>
                <a:spcPts val="1000"/>
              </a:spcBef>
              <a:spcAft>
                <a:spcPts val="0"/>
              </a:spcAft>
              <a:buClr>
                <a:schemeClr val="dk1"/>
              </a:buClr>
              <a:buSzPts val="2800"/>
              <a:buNone/>
            </a:pPr>
            <a:r>
              <a:rPr lang="es-AR"/>
              <a:t>	</a:t>
            </a:r>
            <a:r>
              <a:rPr lang="es-AR" sz="2200"/>
              <a:t>Es uno de los mecanismos de la POO, por medio del cual una clase deriva (hereda) 	de  otra, de manera que extiende su funcionalidad. La clase de la cual se hereda se 	la conoce como clase padre, clase base o superclase. Y la clase que hereda se la 	llama clase hija.</a:t>
            </a:r>
            <a:endParaRPr/>
          </a:p>
          <a:p>
            <a:pPr indent="-228600" lvl="0" marL="228600" rtl="0" algn="l">
              <a:lnSpc>
                <a:spcPct val="90000"/>
              </a:lnSpc>
              <a:spcBef>
                <a:spcPts val="1000"/>
              </a:spcBef>
              <a:spcAft>
                <a:spcPts val="0"/>
              </a:spcAft>
              <a:buClr>
                <a:schemeClr val="dk1"/>
              </a:buClr>
              <a:buSzPts val="2800"/>
              <a:buChar char="•"/>
            </a:pPr>
            <a:r>
              <a:rPr lang="es-AR"/>
              <a:t>¿Qué ventajas tiene?</a:t>
            </a:r>
            <a:endParaRPr/>
          </a:p>
          <a:p>
            <a:pPr indent="0" lvl="0" marL="0" rtl="0" algn="l">
              <a:lnSpc>
                <a:spcPct val="90000"/>
              </a:lnSpc>
              <a:spcBef>
                <a:spcPts val="1000"/>
              </a:spcBef>
              <a:spcAft>
                <a:spcPts val="0"/>
              </a:spcAft>
              <a:buClr>
                <a:schemeClr val="dk1"/>
              </a:buClr>
              <a:buSzPts val="2200"/>
              <a:buNone/>
            </a:pPr>
            <a:r>
              <a:rPr lang="es-AR" sz="2200"/>
              <a:t>	Muchas, entre ellas escribir menos código cuando se crea una nueva clase, se 	puede utilizar una clase padre que cumple algunas de las funcionalidades que va a 	realizar la nueva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a imagen puede contener: texto" id="105" name="Google Shape;105;p3"/>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Herencia</a:t>
            </a:r>
            <a:br>
              <a:rPr lang="es-AR"/>
            </a:br>
            <a:endParaRPr sz="2400"/>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AR"/>
              <a:t>¿Qué tipos de herencia existe?</a:t>
            </a:r>
            <a:endParaRPr/>
          </a:p>
          <a:p>
            <a:pPr indent="0" lvl="0" marL="0" rtl="0" algn="l">
              <a:lnSpc>
                <a:spcPct val="90000"/>
              </a:lnSpc>
              <a:spcBef>
                <a:spcPts val="1000"/>
              </a:spcBef>
              <a:spcAft>
                <a:spcPts val="0"/>
              </a:spcAft>
              <a:buClr>
                <a:schemeClr val="dk1"/>
              </a:buClr>
              <a:buSzPts val="2800"/>
              <a:buNone/>
            </a:pPr>
            <a:r>
              <a:rPr lang="es-AR"/>
              <a:t>	</a:t>
            </a:r>
            <a:r>
              <a:rPr lang="es-AR" sz="2200"/>
              <a:t>Existen 2 tipos de herencia, simple en la cual solo se puede tener una clase padre y 	múltiple en donde se puede tener mas de una clase padre. Java solo acepta la 	herencia simple.</a:t>
            </a:r>
            <a:endParaRPr/>
          </a:p>
        </p:txBody>
      </p:sp>
      <p:pic>
        <p:nvPicPr>
          <p:cNvPr id="108" name="Google Shape;108;p3"/>
          <p:cNvPicPr preferRelativeResize="0"/>
          <p:nvPr/>
        </p:nvPicPr>
        <p:blipFill rotWithShape="1">
          <a:blip r:embed="rId4">
            <a:alphaModFix/>
          </a:blip>
          <a:srcRect b="0" l="0" r="0" t="0"/>
          <a:stretch/>
        </p:blipFill>
        <p:spPr>
          <a:xfrm>
            <a:off x="4209405" y="3228766"/>
            <a:ext cx="3773190" cy="30185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descr="La imagen puede contener: texto" id="114" name="Google Shape;114;p4"/>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Herencia</a:t>
            </a:r>
            <a:br>
              <a:rPr lang="es-AR"/>
            </a:br>
            <a:endParaRPr sz="2400"/>
          </a:p>
        </p:txBody>
      </p:sp>
      <p:pic>
        <p:nvPicPr>
          <p:cNvPr id="116" name="Google Shape;116;p4"/>
          <p:cNvPicPr preferRelativeResize="0"/>
          <p:nvPr/>
        </p:nvPicPr>
        <p:blipFill rotWithShape="1">
          <a:blip r:embed="rId4">
            <a:alphaModFix/>
          </a:blip>
          <a:srcRect b="0" l="0" r="0" t="0"/>
          <a:stretch/>
        </p:blipFill>
        <p:spPr>
          <a:xfrm>
            <a:off x="4114800" y="1690688"/>
            <a:ext cx="3962400" cy="3971925"/>
          </a:xfrm>
          <a:prstGeom prst="rect">
            <a:avLst/>
          </a:prstGeom>
          <a:noFill/>
          <a:ln>
            <a:noFill/>
          </a:ln>
        </p:spPr>
      </p:pic>
      <p:sp>
        <p:nvSpPr>
          <p:cNvPr id="117" name="Google Shape;117;p4"/>
          <p:cNvSpPr/>
          <p:nvPr/>
        </p:nvSpPr>
        <p:spPr>
          <a:xfrm flipH="1" rot="-5400000">
            <a:off x="2821583" y="2967343"/>
            <a:ext cx="2444343" cy="1274603"/>
          </a:xfrm>
          <a:prstGeom prst="uturnArrow">
            <a:avLst>
              <a:gd fmla="val 12477" name="adj1"/>
              <a:gd fmla="val 25000" name="adj2"/>
              <a:gd fmla="val 26316" name="adj3"/>
              <a:gd fmla="val 43750" name="adj4"/>
              <a:gd fmla="val 75000" name="adj5"/>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8" name="Google Shape;118;p4"/>
          <p:cNvSpPr/>
          <p:nvPr/>
        </p:nvSpPr>
        <p:spPr>
          <a:xfrm rot="5400000">
            <a:off x="6949189" y="3016236"/>
            <a:ext cx="2444343" cy="1320830"/>
          </a:xfrm>
          <a:prstGeom prst="uturnArrow">
            <a:avLst>
              <a:gd fmla="val 12477" name="adj1"/>
              <a:gd fmla="val 25000" name="adj2"/>
              <a:gd fmla="val 26316" name="adj3"/>
              <a:gd fmla="val 43750" name="adj4"/>
              <a:gd fmla="val 75000" name="adj5"/>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9" name="Google Shape;119;p4"/>
          <p:cNvSpPr txBox="1"/>
          <p:nvPr/>
        </p:nvSpPr>
        <p:spPr>
          <a:xfrm>
            <a:off x="1942488" y="2843868"/>
            <a:ext cx="151473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1600" u="none" cap="none" strike="noStrike">
                <a:solidFill>
                  <a:schemeClr val="dk1"/>
                </a:solidFill>
                <a:latin typeface="Calibri"/>
                <a:ea typeface="Calibri"/>
                <a:cs typeface="Calibri"/>
                <a:sym typeface="Calibri"/>
              </a:rPr>
              <a:t>La clase Hijo1 hereda todos los atributos y métodos de la clase Padre</a:t>
            </a:r>
            <a:endParaRPr/>
          </a:p>
        </p:txBody>
      </p:sp>
      <p:sp>
        <p:nvSpPr>
          <p:cNvPr id="120" name="Google Shape;120;p4"/>
          <p:cNvSpPr txBox="1"/>
          <p:nvPr/>
        </p:nvSpPr>
        <p:spPr>
          <a:xfrm>
            <a:off x="8958132" y="2847151"/>
            <a:ext cx="151473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La clase Hijo2 hereda todos los atributos y métodos de la clase Padre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0" y="6317673"/>
            <a:ext cx="12192000" cy="540327"/>
          </a:xfrm>
          <a:prstGeom prst="rect">
            <a:avLst/>
          </a:prstGeom>
          <a:solidFill>
            <a:srgbClr val="F4E7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pic>
        <p:nvPicPr>
          <p:cNvPr descr="La imagen puede contener: texto" id="126" name="Google Shape;126;p5"/>
          <p:cNvPicPr preferRelativeResize="0"/>
          <p:nvPr/>
        </p:nvPicPr>
        <p:blipFill rotWithShape="1">
          <a:blip r:embed="rId3">
            <a:alphaModFix/>
          </a:blip>
          <a:srcRect b="0" l="0" r="0" t="0"/>
          <a:stretch/>
        </p:blipFill>
        <p:spPr>
          <a:xfrm>
            <a:off x="10817832" y="5552901"/>
            <a:ext cx="1047404" cy="1047404"/>
          </a:xfrm>
          <a:prstGeom prst="rect">
            <a:avLst/>
          </a:prstGeom>
          <a:noFill/>
          <a:ln>
            <a:noFill/>
          </a:ln>
        </p:spPr>
      </p:pic>
      <p:sp>
        <p:nvSpPr>
          <p:cNvPr id="127" name="Google Shape;1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AR"/>
              <a:t>Herencia</a:t>
            </a:r>
            <a:br>
              <a:rPr lang="es-AR"/>
            </a:br>
            <a:endParaRPr sz="2400"/>
          </a:p>
        </p:txBody>
      </p:sp>
      <p:cxnSp>
        <p:nvCxnSpPr>
          <p:cNvPr id="128" name="Google Shape;128;p5"/>
          <p:cNvCxnSpPr/>
          <p:nvPr/>
        </p:nvCxnSpPr>
        <p:spPr>
          <a:xfrm flipH="1">
            <a:off x="5754848" y="4345497"/>
            <a:ext cx="2013358" cy="218114"/>
          </a:xfrm>
          <a:prstGeom prst="straightConnector1">
            <a:avLst/>
          </a:prstGeom>
          <a:noFill/>
          <a:ln cap="flat" cmpd="sng" w="19050">
            <a:solidFill>
              <a:schemeClr val="accent2"/>
            </a:solidFill>
            <a:prstDash val="solid"/>
            <a:miter lim="800000"/>
            <a:headEnd len="sm" w="sm" type="none"/>
            <a:tailEnd len="med" w="med" type="triangle"/>
          </a:ln>
        </p:spPr>
      </p:cxnSp>
      <p:pic>
        <p:nvPicPr>
          <p:cNvPr id="129" name="Google Shape;129;p5"/>
          <p:cNvPicPr preferRelativeResize="0"/>
          <p:nvPr/>
        </p:nvPicPr>
        <p:blipFill rotWithShape="1">
          <a:blip r:embed="rId4">
            <a:alphaModFix/>
          </a:blip>
          <a:srcRect b="0" l="0" r="0" t="0"/>
          <a:stretch/>
        </p:blipFill>
        <p:spPr>
          <a:xfrm>
            <a:off x="3998477" y="1379535"/>
            <a:ext cx="5708752" cy="4549359"/>
          </a:xfrm>
          <a:prstGeom prst="rect">
            <a:avLst/>
          </a:prstGeom>
          <a:noFill/>
          <a:ln>
            <a:noFill/>
          </a:ln>
        </p:spPr>
      </p:pic>
      <p:sp>
        <p:nvSpPr>
          <p:cNvPr id="130" name="Google Shape;130;p5"/>
          <p:cNvSpPr txBox="1"/>
          <p:nvPr/>
        </p:nvSpPr>
        <p:spPr>
          <a:xfrm>
            <a:off x="8457269" y="1628942"/>
            <a:ext cx="249991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Con la palabra reservada </a:t>
            </a:r>
            <a:r>
              <a:rPr b="1" lang="es-AR" sz="1600">
                <a:solidFill>
                  <a:schemeClr val="dk1"/>
                </a:solidFill>
                <a:latin typeface="Calibri"/>
                <a:ea typeface="Calibri"/>
                <a:cs typeface="Calibri"/>
                <a:sym typeface="Calibri"/>
              </a:rPr>
              <a:t>extends</a:t>
            </a:r>
            <a:r>
              <a:rPr lang="es-AR" sz="1600">
                <a:solidFill>
                  <a:schemeClr val="dk1"/>
                </a:solidFill>
                <a:latin typeface="Calibri"/>
                <a:ea typeface="Calibri"/>
                <a:cs typeface="Calibri"/>
                <a:sym typeface="Calibri"/>
              </a:rPr>
              <a:t> le digo de que clase esta heredando</a:t>
            </a:r>
            <a:endParaRPr/>
          </a:p>
        </p:txBody>
      </p:sp>
      <p:sp>
        <p:nvSpPr>
          <p:cNvPr id="131" name="Google Shape;131;p5"/>
          <p:cNvSpPr txBox="1"/>
          <p:nvPr/>
        </p:nvSpPr>
        <p:spPr>
          <a:xfrm>
            <a:off x="7788787" y="3041169"/>
            <a:ext cx="388868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Con la notación </a:t>
            </a:r>
            <a:r>
              <a:rPr b="1" lang="es-AR" sz="1600">
                <a:solidFill>
                  <a:schemeClr val="dk1"/>
                </a:solidFill>
                <a:latin typeface="Calibri"/>
                <a:ea typeface="Calibri"/>
                <a:cs typeface="Calibri"/>
                <a:sym typeface="Calibri"/>
              </a:rPr>
              <a:t>@override </a:t>
            </a:r>
            <a:r>
              <a:rPr lang="es-AR" sz="1600">
                <a:solidFill>
                  <a:schemeClr val="dk1"/>
                </a:solidFill>
                <a:latin typeface="Calibri"/>
                <a:ea typeface="Calibri"/>
                <a:cs typeface="Calibri"/>
                <a:sym typeface="Calibri"/>
              </a:rPr>
              <a:t>sobrescribo un método de la clase padre el cual se debe llamarse igual y tiene los mismo parámetros, por lo tanto el </a:t>
            </a:r>
            <a:r>
              <a:rPr b="1" lang="es-AR" sz="1600">
                <a:solidFill>
                  <a:schemeClr val="dk1"/>
                </a:solidFill>
                <a:latin typeface="Calibri"/>
                <a:ea typeface="Calibri"/>
                <a:cs typeface="Calibri"/>
                <a:sym typeface="Calibri"/>
              </a:rPr>
              <a:t>metodo1() </a:t>
            </a:r>
            <a:r>
              <a:rPr lang="es-AR" sz="1600">
                <a:solidFill>
                  <a:schemeClr val="dk1"/>
                </a:solidFill>
                <a:latin typeface="Calibri"/>
                <a:ea typeface="Calibri"/>
                <a:cs typeface="Calibri"/>
                <a:sym typeface="Calibri"/>
              </a:rPr>
              <a:t>de la clase padre es dintinto al de la clase hijo</a:t>
            </a:r>
            <a:endParaRPr/>
          </a:p>
        </p:txBody>
      </p:sp>
      <p:cxnSp>
        <p:nvCxnSpPr>
          <p:cNvPr id="132" name="Google Shape;132;p5"/>
          <p:cNvCxnSpPr/>
          <p:nvPr/>
        </p:nvCxnSpPr>
        <p:spPr>
          <a:xfrm rot="10800000">
            <a:off x="6455190" y="1717940"/>
            <a:ext cx="1950579" cy="361527"/>
          </a:xfrm>
          <a:prstGeom prst="straightConnector1">
            <a:avLst/>
          </a:prstGeom>
          <a:noFill/>
          <a:ln cap="flat" cmpd="sng" w="19050">
            <a:solidFill>
              <a:schemeClr val="accent2"/>
            </a:solidFill>
            <a:prstDash val="solid"/>
            <a:miter lim="800000"/>
            <a:headEnd len="sm" w="sm" type="none"/>
            <a:tailEnd len="med" w="med" type="triangle"/>
          </a:ln>
        </p:spPr>
      </p:cxnSp>
      <p:cxnSp>
        <p:nvCxnSpPr>
          <p:cNvPr id="133" name="Google Shape;133;p5"/>
          <p:cNvCxnSpPr/>
          <p:nvPr/>
        </p:nvCxnSpPr>
        <p:spPr>
          <a:xfrm>
            <a:off x="3766657" y="3203786"/>
            <a:ext cx="1048624" cy="694426"/>
          </a:xfrm>
          <a:prstGeom prst="straightConnector1">
            <a:avLst/>
          </a:prstGeom>
          <a:noFill/>
          <a:ln cap="flat" cmpd="sng" w="19050">
            <a:solidFill>
              <a:schemeClr val="accent2"/>
            </a:solidFill>
            <a:prstDash val="solid"/>
            <a:miter lim="800000"/>
            <a:headEnd len="sm" w="sm" type="none"/>
            <a:tailEnd len="med" w="med" type="triangle"/>
          </a:ln>
        </p:spPr>
      </p:cxnSp>
      <p:sp>
        <p:nvSpPr>
          <p:cNvPr id="134" name="Google Shape;134;p5"/>
          <p:cNvSpPr txBox="1"/>
          <p:nvPr/>
        </p:nvSpPr>
        <p:spPr>
          <a:xfrm>
            <a:off x="1234812" y="2418956"/>
            <a:ext cx="28622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600">
                <a:solidFill>
                  <a:schemeClr val="dk1"/>
                </a:solidFill>
                <a:latin typeface="Calibri"/>
                <a:ea typeface="Calibri"/>
                <a:cs typeface="Calibri"/>
                <a:sym typeface="Calibri"/>
              </a:rPr>
              <a:t>La palabra </a:t>
            </a:r>
            <a:r>
              <a:rPr b="1" lang="es-AR" sz="1600">
                <a:solidFill>
                  <a:schemeClr val="dk1"/>
                </a:solidFill>
                <a:latin typeface="Calibri"/>
                <a:ea typeface="Calibri"/>
                <a:cs typeface="Calibri"/>
                <a:sym typeface="Calibri"/>
              </a:rPr>
              <a:t>super</a:t>
            </a:r>
            <a:r>
              <a:rPr lang="es-AR" sz="1600">
                <a:solidFill>
                  <a:schemeClr val="dk1"/>
                </a:solidFill>
                <a:latin typeface="Calibri"/>
                <a:ea typeface="Calibri"/>
                <a:cs typeface="Calibri"/>
                <a:sym typeface="Calibri"/>
              </a:rPr>
              <a:t> tiene un funcionamiento similar al de </a:t>
            </a:r>
            <a:r>
              <a:rPr b="1" lang="es-AR" sz="1600">
                <a:solidFill>
                  <a:schemeClr val="dk1"/>
                </a:solidFill>
                <a:latin typeface="Calibri"/>
                <a:ea typeface="Calibri"/>
                <a:cs typeface="Calibri"/>
                <a:sym typeface="Calibri"/>
              </a:rPr>
              <a:t>this</a:t>
            </a:r>
            <a:r>
              <a:rPr lang="es-AR" sz="1600">
                <a:solidFill>
                  <a:schemeClr val="dk1"/>
                </a:solidFill>
                <a:latin typeface="Calibri"/>
                <a:ea typeface="Calibri"/>
                <a:cs typeface="Calibri"/>
                <a:sym typeface="Calibri"/>
              </a:rPr>
              <a:t>, pero en vez de hacer referencia a la propia clase, hace referencia a algo de la clase padre</a:t>
            </a:r>
            <a:endParaRPr/>
          </a:p>
        </p:txBody>
      </p:sp>
      <p:cxnSp>
        <p:nvCxnSpPr>
          <p:cNvPr id="135" name="Google Shape;135;p5"/>
          <p:cNvCxnSpPr/>
          <p:nvPr/>
        </p:nvCxnSpPr>
        <p:spPr>
          <a:xfrm flipH="1">
            <a:off x="5603847" y="3853178"/>
            <a:ext cx="2184940" cy="601376"/>
          </a:xfrm>
          <a:prstGeom prst="straightConnector1">
            <a:avLst/>
          </a:prstGeom>
          <a:noFill/>
          <a:ln cap="flat" cmpd="sng" w="19050">
            <a:solidFill>
              <a:schemeClr val="accent2"/>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2019-07-23T14:11:19Z</dcterms:created>
  <dc:creator>Alberto Martin Cortes</dc:creator>
</cp:coreProperties>
</file>