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78880" y="1577340"/>
            <a:ext cx="5303520" cy="45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880"/>
            <a:ext cx="12192002" cy="6858000"/>
            <a:chOff x="0" y="0"/>
            <a:chExt cx="9144000" cy="6858000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7504" y="1163092"/>
              <a:ext cx="7770214" cy="5693792"/>
            </a:xfrm>
            <a:custGeom>
              <a:rect b="b" l="l" r="r" t="t"/>
              <a:pathLst>
                <a:path extrusionOk="0" h="8098790" w="11237595">
                  <a:moveTo>
                    <a:pt x="0" y="8098650"/>
                  </a:moveTo>
                  <a:lnTo>
                    <a:pt x="11237061" y="8098650"/>
                  </a:lnTo>
                  <a:lnTo>
                    <a:pt x="11237061" y="0"/>
                  </a:lnTo>
                  <a:lnTo>
                    <a:pt x="0" y="0"/>
                  </a:lnTo>
                  <a:lnTo>
                    <a:pt x="0" y="8098650"/>
                  </a:lnTo>
                  <a:close/>
                </a:path>
              </a:pathLst>
            </a:custGeom>
            <a:solidFill>
              <a:srgbClr val="FCFB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0"/>
              <a:ext cx="2916437" cy="2965773"/>
            </a:xfrm>
            <a:custGeom>
              <a:rect b="b" l="l" r="r" t="t"/>
              <a:pathLst>
                <a:path extrusionOk="0" h="4218305" w="4218305">
                  <a:moveTo>
                    <a:pt x="4217974" y="0"/>
                  </a:moveTo>
                  <a:lnTo>
                    <a:pt x="0" y="0"/>
                  </a:lnTo>
                  <a:lnTo>
                    <a:pt x="0" y="4217987"/>
                  </a:lnTo>
                  <a:lnTo>
                    <a:pt x="421797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6675863" cy="6858000"/>
            </a:xfrm>
            <a:custGeom>
              <a:rect b="b" l="l" r="r" t="t"/>
              <a:pathLst>
                <a:path extrusionOk="0" h="9752965" w="9655175">
                  <a:moveTo>
                    <a:pt x="0" y="0"/>
                  </a:moveTo>
                  <a:lnTo>
                    <a:pt x="0" y="9752545"/>
                  </a:lnTo>
                  <a:lnTo>
                    <a:pt x="9654590" y="97525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74593" y="3994919"/>
              <a:ext cx="5601271" cy="2861965"/>
            </a:xfrm>
            <a:custGeom>
              <a:rect b="b" l="l" r="r" t="t"/>
              <a:pathLst>
                <a:path extrusionOk="0" h="4070984" w="8101330">
                  <a:moveTo>
                    <a:pt x="4070946" y="0"/>
                  </a:moveTo>
                  <a:lnTo>
                    <a:pt x="0" y="4070985"/>
                  </a:lnTo>
                  <a:lnTo>
                    <a:pt x="8100860" y="4070985"/>
                  </a:lnTo>
                  <a:lnTo>
                    <a:pt x="4070946" y="0"/>
                  </a:lnTo>
                  <a:close/>
                </a:path>
              </a:pathLst>
            </a:custGeom>
            <a:solidFill>
              <a:srgbClr val="009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699792" y="1187460"/>
              <a:ext cx="5292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Subsecretaría de Servicios Tecnológicos y Productivos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646822" y="159664"/>
              <a:ext cx="2296150" cy="409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9992" y="1844824"/>
              <a:ext cx="2736305" cy="2501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914400" y="2125981"/>
            <a:ext cx="10363200" cy="4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828800" y="3840481"/>
            <a:ext cx="8534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91665" y="1577340"/>
            <a:ext cx="11999999" cy="50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14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1664" y="864612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10196" y="864612"/>
            <a:ext cx="109716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624737"/>
            <a:ext cx="12191999" cy="260647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1664" y="864613"/>
            <a:ext cx="12000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94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664" y="1556792"/>
            <a:ext cx="12000000" cy="5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1475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Char char="•"/>
              <a:defRPr b="0" i="0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3631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Font typeface="Calibri"/>
              <a:buChar char="–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5724" lvl="2" marL="1371600" marR="0" rtl="0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Font typeface="Calibri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881" lvl="3" marL="18288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–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881" lvl="4" marL="2286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6"/>
              <a:buFont typeface="Calibri"/>
              <a:buChar char="»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487488" y="0"/>
            <a:ext cx="10705637" cy="638175"/>
          </a:xfrm>
          <a:prstGeom prst="rect">
            <a:avLst/>
          </a:prstGeom>
          <a:gradFill>
            <a:gsLst>
              <a:gs pos="0">
                <a:schemeClr val="lt1"/>
              </a:gs>
              <a:gs pos="40000">
                <a:srgbClr val="FFC000"/>
              </a:gs>
              <a:gs pos="74000">
                <a:srgbClr val="FFFF00"/>
              </a:gs>
              <a:gs pos="92000">
                <a:srgbClr val="00B0F0"/>
              </a:gs>
              <a:gs pos="100000">
                <a:srgbClr val="00B0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3352" y="176431"/>
            <a:ext cx="1440160" cy="1440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597352"/>
            <a:ext cx="12192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5052748" y="730913"/>
            <a:ext cx="6920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Interfaces gráficas con Swing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1847528" y="1844824"/>
            <a:ext cx="499221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Swing es una biblioteca de interfaces gráficas de usuario (GUI) para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Viene incluida con el entorno de desarrollo de Java (JDK).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Extiende a otra librería gráfica más antigua llamada AWT.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Paquetes: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javax.swing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java.awt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java.awt.event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7680176" y="4077072"/>
            <a:ext cx="401433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 a tratar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Managers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eventos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Cuadros de diálogo predefinidos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Dibujo de gráficos Arquitectura 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146356" y="692696"/>
            <a:ext cx="404564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Creación de ventanas</a:t>
            </a:r>
            <a:br>
              <a:rPr lang="es-AR"/>
            </a:b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011548" y="1156712"/>
            <a:ext cx="593878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clase JFrame proporciona operaciones para manipular ventanas.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Constructores: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JFrame()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JFrame(String titulo)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Una vez creado el objeto de ventana, hay que: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Establecer su tamaño.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Establecer la acción de cierre. ● Hacerla visible.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2639616" y="4581128"/>
            <a:ext cx="67582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javax.swing.*;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VentanaTest {    public static void main(String[] args) {        JFrame f = new JFrame("Titulo de ventana");        f.setSize(400, 300);        f.setDefaultCloseOperation(JFrame.EXIT_ON_CLOSE);        f.setVisible(true);    }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6995" y="782304"/>
            <a:ext cx="3384376" cy="253828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1703512" y="4082663"/>
            <a:ext cx="404564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Ejercicio N°1</a:t>
            </a:r>
            <a:br>
              <a:rPr b="0" i="0" lang="es-A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063552" y="2924944"/>
            <a:ext cx="6336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usual extender la clase JFrame, y realizar las operaciones de inicialización en su constructor.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1977868" y="764704"/>
            <a:ext cx="65080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Acciones de cierre: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JFrame.EXIT_ON_CLOSE: Abandona aplicación.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JFrame.DISPOSE_ON_CLOSE: Libera los recursos asociados a la ventana.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JFrame.DO_NOTHING_ON_CLOSE: No hace nada.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JFrame.HIDE_ON_CLOSE: Cierra la ventana, sin liberar sus recursos.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885060" y="3986815"/>
            <a:ext cx="63020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MiVentana extends JFrame {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MiVentana()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      super("Titulo de ventana");        setSize(400, 300);        setDefaultCloseOperation(JFrame.EXIT_ON_CLOSE);    }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885060" y="5204515"/>
            <a:ext cx="6192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VentanaTest {    public static void main(String[] args) {        MiVentana v = new MiVentana();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v.setVisible(true);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4151784" y="3571275"/>
            <a:ext cx="404564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Ejercicio N°1 bis</a:t>
            </a:r>
            <a:br>
              <a:rPr b="0" i="0" lang="es-A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8976320" y="764704"/>
            <a:ext cx="268137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Layout Managers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1991544" y="1011712"/>
            <a:ext cx="648072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En Java no es habitual indicar explícitamente la posición de los componentes de la interfaz dentro de la ventana.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Los layout managers se encargan de colocar los componentes de la interfaz de usuario en la ventana contenedora.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Especifican la posición y el tamaño de dichos componentes.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FlowLayout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GridLayout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BorderLayout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GridBagLayout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 los elementos uno a continuación de otro, de manera similar a la colocación de palabras en un procesador de textos.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Métodos: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● setAligment(int alineacion)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● setHgap(int separacion)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● setVgap(int separacion)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64" y="2852936"/>
            <a:ext cx="3456384" cy="219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633071" y="692696"/>
            <a:ext cx="4549703" cy="548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Componentes de una ventana</a:t>
            </a:r>
            <a:br>
              <a:rPr lang="es-AR"/>
            </a:br>
            <a:br>
              <a:rPr lang="es-AR"/>
            </a:b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568" y="1772816"/>
            <a:ext cx="3402856" cy="29253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5493171" y="1942853"/>
            <a:ext cx="16377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JLabel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JTextField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JCheckBox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JRadioButto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633071" y="4964975"/>
            <a:ext cx="42484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 crear uno de estos componentes con new, ha de añadirse al contentPane de la ventana correspondiente mediante su método add.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1127448" y="1988840"/>
            <a:ext cx="61926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MiVentana extends JFrame {    public MiVentana() {        super("Titulo de ventana");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setSize(400, 300);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setDefaultCloseOperation(JFrame.EXIT_ON_CLOSE);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Container cp = getContentPane();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cp.setLayout(new FlowLayout());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JLabel etiqueta = new JLabel("Nombre: ");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JTextField texto = new JTextField(20);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JButton boton = new JButton("Saludar");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cp.add(etiqueta);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cp.add(texto);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cp.add(boton);    }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573016"/>
            <a:ext cx="5597238" cy="248959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1127448" y="696178"/>
            <a:ext cx="4549703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Ejercicio N°2</a:t>
            </a:r>
            <a:br>
              <a:rPr lang="es-AR"/>
            </a:br>
            <a:br>
              <a:rPr lang="es-AR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9120336" y="864612"/>
            <a:ext cx="24614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GridLayout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775520" y="1142011"/>
            <a:ext cx="56886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 los componentes de la interfaz en forma de rejilla. ● El orden en que se añadan los componentes determina su posición en la rejilla.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Constructor: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● GridLayout(int filas, int columnas)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● Métodos: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● setHgap(int separacion)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● setVgap(int separacion)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578965" y="2089311"/>
            <a:ext cx="54937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MiVentana2 extends JFrame {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MiVentana2() { super("Titulo de ventana");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setSize(400, 300);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setDefaultCloseOperation(JFrame.EXIT_ON_CLOSE);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Container cp = getContentPane();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GridLayout gl = new GridLayout(4,3);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gl.setHgap(5);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gl.setVgap(5);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cp.setLayout(gl);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for(int i = 1; i &lt;= 9; i++) {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cp.add(new JButton(String.valueOf(i)));        }                   cp.add(new JButton("*"));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cp.add(new JButton("0"));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cp.add(new JButton("#"));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624" y="3671538"/>
            <a:ext cx="3529592" cy="2665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400256" y="864612"/>
            <a:ext cx="31815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/>
              <a:t>BorderLayout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277246" y="1066051"/>
            <a:ext cx="58326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 y cambia de tamaño sus componentes para que se ajusten a los bordes y parte central de la ventana.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● Métodos: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● setHgap(int separacion)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● setVgap(int separacion)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224" y="1700808"/>
            <a:ext cx="31718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sterio de Producció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