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7956A5-EC95-4D21-A4C7-9CF52244E25E}">
  <a:tblStyle styleId="{587956A5-EC95-4D21-A4C7-9CF52244E2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F70CF2-9B7D-4E10-A405-FB7A515AC8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9be31ed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509be31ed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03de2f7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503de2f7e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03de2f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503de2f7e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03de2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503de2f7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03de2f7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503de2f7e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03de2f7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503de2f7e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03de2f7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5503de2f7e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8daf0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48daf0a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8daf0a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48daf0a4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8daf0a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48daf0a4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8daf0a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48daf0a4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8daf0a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48daf0a4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8daf0a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48daf0a4f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8daf0a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48daf0a4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03de2f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5503de2f7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03de2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503de2f7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03de2f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503de2f7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03de2f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503de2f7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03de2f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503de2f7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03de2f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503de2f7e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03de2f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503de2f7e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16950" y="4272675"/>
            <a:ext cx="9588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alternativa</a:t>
            </a:r>
            <a:endParaRPr i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- ELSE</a:t>
            </a:r>
            <a:endParaRPr i="1"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1" y="0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503250" y="451425"/>
            <a:ext cx="105474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evaluaciones de condiciones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(sueldo </a:t>
            </a:r>
            <a:r>
              <a:rPr i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10000</a:t>
            </a: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i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 &gt;= 18</a:t>
            </a: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503250" y="451425"/>
            <a:ext cx="10547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relacionales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926" y="1792463"/>
            <a:ext cx="9826549" cy="32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402425" y="0"/>
            <a:ext cx="11308200" cy="6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Cumpliendo dos condiciones (anidado)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soltero = true;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sueldo_max = 20000;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sueldo = 25000;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i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soltero</a:t>
            </a: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</a:t>
            </a:r>
            <a:r>
              <a:rPr i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sueldo &gt; sueldo_max) {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System.out.println(“Pagar ganancias”);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00" y="1282800"/>
            <a:ext cx="2553000" cy="25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4282550" y="2306550"/>
            <a:ext cx="6708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ejercitar...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300" y="1316875"/>
            <a:ext cx="3756032" cy="274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402425" y="0"/>
            <a:ext cx="11308200" cy="6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Cumpliendo dos condiciones (1 línea)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soltero = true;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sueldo_max = 20000;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sueldo = 25000;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i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soltero </a:t>
            </a:r>
            <a:r>
              <a:rPr i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sueldo &gt; sueldo_max</a:t>
            </a: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System.out.println(“Pagar ganancias”);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503250" y="451425"/>
            <a:ext cx="10547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p27"/>
          <p:cNvGraphicFramePr/>
          <p:nvPr/>
        </p:nvGraphicFramePr>
        <p:xfrm>
          <a:off x="771213" y="18111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{587956A5-EC95-4D21-A4C7-9CF52244E25E}</a:tableStyleId>
              </a:tblPr>
              <a:tblGrid>
                <a:gridCol w="1047925"/>
                <a:gridCol w="1026875"/>
                <a:gridCol w="1221325"/>
                <a:gridCol w="7195525"/>
              </a:tblGrid>
              <a:tr h="41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Nombre</a:t>
                      </a:r>
                      <a:endParaRPr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Operador</a:t>
                      </a:r>
                      <a:endParaRPr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Utilización</a:t>
                      </a:r>
                      <a:endParaRPr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Resultado</a:t>
                      </a:r>
                      <a:endParaRPr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AND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&amp;&amp;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 &amp;&amp; B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verdadero cuando A y B son verdaderos. Evaluación condicional.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OR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||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 || B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verdadero cuando A o B son verdaderos. Evaluación condicional.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NOT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!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!A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verdadero si A es falso.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AND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&amp;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 &amp; B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verdadero cuando A y B son verdaderos. Siempre evalúa ambos operandos.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OR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|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 | B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verdadero cuando A o B son verdaderos. Siempre evalúa ambos operandos.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XOR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^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 ^ B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verdadero cuando A y B son diferentes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503250" y="451425"/>
            <a:ext cx="10547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 de verdad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28"/>
          <p:cNvGraphicFramePr/>
          <p:nvPr/>
        </p:nvGraphicFramePr>
        <p:xfrm>
          <a:off x="757050" y="26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{01F70CF2-9B7D-4E10-A405-FB7A515AC823}</a:tableStyleId>
              </a:tblPr>
              <a:tblGrid>
                <a:gridCol w="1585400"/>
                <a:gridCol w="1585400"/>
                <a:gridCol w="1585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q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p ^ q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28"/>
          <p:cNvGraphicFramePr/>
          <p:nvPr/>
        </p:nvGraphicFramePr>
        <p:xfrm>
          <a:off x="6415600" y="26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{01F70CF2-9B7D-4E10-A405-FB7A515AC823}</a:tableStyleId>
              </a:tblPr>
              <a:tblGrid>
                <a:gridCol w="1585400"/>
                <a:gridCol w="1585400"/>
                <a:gridCol w="1585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p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q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p v q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8"/>
          <p:cNvSpPr txBox="1"/>
          <p:nvPr/>
        </p:nvSpPr>
        <p:spPr>
          <a:xfrm>
            <a:off x="322850" y="1979213"/>
            <a:ext cx="4218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Conjunción (&amp;&amp;)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951800" y="1979213"/>
            <a:ext cx="4218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Disyunción (||)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402425" y="296025"/>
            <a:ext cx="113082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particulares - Terna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EDAD_MINIMA = 21;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edad = 18;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esMayor;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i="1"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 &lt;</a:t>
            </a:r>
            <a:r>
              <a:rPr i="1"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EDAD_MINIMA</a:t>
            </a: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esMayor = false;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}else{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esMayor = true;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39" name="Google Shape;2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402425" y="296025"/>
            <a:ext cx="113082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particulares - Terna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EDAD_MINIMA = 21;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edad = 18;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esMayor;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esMayor = (</a:t>
            </a:r>
            <a:r>
              <a:rPr i="1"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 &lt; EDAD_MINIMA</a:t>
            </a: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? </a:t>
            </a: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: </a:t>
            </a: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46" name="Google Shape;2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402425" y="296025"/>
            <a:ext cx="113082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- ELSEIF - 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(condicion 1) 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//Solo si condicion 1 se cumple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else if (condicion 2) 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//Solo si condicion 1 NO se cumple y 2 si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//Si no se cumplen condicion 1 y 2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6317673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525" y="142550"/>
            <a:ext cx="5548944" cy="6012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4099425" y="2267100"/>
            <a:ext cx="776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flexiones más</a:t>
            </a:r>
            <a:r>
              <a:rPr lang="es-MX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475" y="1316875"/>
            <a:ext cx="3756032" cy="274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3981025" y="1978425"/>
            <a:ext cx="776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if… elseif… else if… elseif... else...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475" y="1316875"/>
            <a:ext cx="3756032" cy="274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69" name="Google Shape;2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2893050" y="266425"/>
            <a:ext cx="10198800" cy="5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acuerdo al año de nacimiento indicar de </a:t>
            </a:r>
            <a:r>
              <a:rPr lang="es-MX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s-MX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generación es…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-"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flujograma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-"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23389" l="32710" r="55262" t="28196"/>
          <a:stretch/>
        </p:blipFill>
        <p:spPr>
          <a:xfrm>
            <a:off x="527300" y="355225"/>
            <a:ext cx="2329550" cy="52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538" y="251075"/>
            <a:ext cx="5264925" cy="57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289350" y="865900"/>
            <a:ext cx="54930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sentencia 1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sentencia 2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sentencia n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02425" y="1043500"/>
            <a:ext cx="113082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llueve = true;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i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llueve == true</a:t>
            </a: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System.out.println(“Usar paraguas”);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100" y="187500"/>
            <a:ext cx="2948075" cy="29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02425" y="1043500"/>
            <a:ext cx="113082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llueve = true;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i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llueve</a:t>
            </a: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System.out.println(“Usar paraguas”);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5040163" y="128225"/>
            <a:ext cx="2111670" cy="76966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INICIO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5040163" y="5432550"/>
            <a:ext cx="2111670" cy="76966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FIN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905175" y="1893695"/>
            <a:ext cx="2427600" cy="363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llueve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195838" y="2621150"/>
            <a:ext cx="1800300" cy="1539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¿llueve?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7405125" y="3670900"/>
            <a:ext cx="1697220" cy="1213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Usar paraguas</a:t>
            </a:r>
            <a:endParaRPr/>
          </a:p>
        </p:txBody>
      </p:sp>
      <p:cxnSp>
        <p:nvCxnSpPr>
          <p:cNvPr id="134" name="Google Shape;134;p19"/>
          <p:cNvCxnSpPr>
            <a:stCxn id="131" idx="3"/>
            <a:endCxn id="132" idx="0"/>
          </p:cNvCxnSpPr>
          <p:nvPr/>
        </p:nvCxnSpPr>
        <p:spPr>
          <a:xfrm>
            <a:off x="6073525" y="2257295"/>
            <a:ext cx="225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stCxn id="132" idx="3"/>
            <a:endCxn id="133" idx="0"/>
          </p:cNvCxnSpPr>
          <p:nvPr/>
        </p:nvCxnSpPr>
        <p:spPr>
          <a:xfrm>
            <a:off x="6996138" y="3390800"/>
            <a:ext cx="1257600" cy="28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>
            <a:stCxn id="133" idx="2"/>
            <a:endCxn id="130" idx="0"/>
          </p:cNvCxnSpPr>
          <p:nvPr/>
        </p:nvCxnSpPr>
        <p:spPr>
          <a:xfrm rot="5400000">
            <a:off x="6860835" y="4039665"/>
            <a:ext cx="628200" cy="2157600"/>
          </a:xfrm>
          <a:prstGeom prst="bentConnector3">
            <a:avLst>
              <a:gd fmla="val 551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7082750" y="2995950"/>
            <a:ext cx="572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SI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040175" y="1233675"/>
            <a:ext cx="2157600" cy="3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boolean llueve</a:t>
            </a:r>
            <a:endParaRPr/>
          </a:p>
        </p:txBody>
      </p:sp>
      <p:cxnSp>
        <p:nvCxnSpPr>
          <p:cNvPr id="139" name="Google Shape;139;p19"/>
          <p:cNvCxnSpPr>
            <a:stCxn id="138" idx="2"/>
            <a:endCxn id="131" idx="0"/>
          </p:cNvCxnSpPr>
          <p:nvPr/>
        </p:nvCxnSpPr>
        <p:spPr>
          <a:xfrm>
            <a:off x="6118975" y="159727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073525" y="89787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92550" y="540250"/>
            <a:ext cx="113082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llueve = true;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i="1"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llueve</a:t>
            </a: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System.out.println(“Usar paraguas”);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System.out.println(“No usar paraguas”);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5040163" y="128225"/>
            <a:ext cx="2111670" cy="76966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INICIO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5040163" y="5432550"/>
            <a:ext cx="2111670" cy="76966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FIN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4905175" y="1893695"/>
            <a:ext cx="2427600" cy="363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llueve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195838" y="2621150"/>
            <a:ext cx="1800300" cy="1539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¿llueve?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970175" y="3670900"/>
            <a:ext cx="1697220" cy="1213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No usar paraguas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405125" y="3670900"/>
            <a:ext cx="1697220" cy="1213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Usar paraguas</a:t>
            </a:r>
            <a:endParaRPr/>
          </a:p>
        </p:txBody>
      </p:sp>
      <p:cxnSp>
        <p:nvCxnSpPr>
          <p:cNvPr id="160" name="Google Shape;160;p21"/>
          <p:cNvCxnSpPr>
            <a:stCxn id="156" idx="3"/>
            <a:endCxn id="157" idx="0"/>
          </p:cNvCxnSpPr>
          <p:nvPr/>
        </p:nvCxnSpPr>
        <p:spPr>
          <a:xfrm>
            <a:off x="6073525" y="2257295"/>
            <a:ext cx="225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>
            <a:stCxn id="157" idx="1"/>
            <a:endCxn id="158" idx="0"/>
          </p:cNvCxnSpPr>
          <p:nvPr/>
        </p:nvCxnSpPr>
        <p:spPr>
          <a:xfrm flipH="1">
            <a:off x="3818838" y="3390800"/>
            <a:ext cx="1377000" cy="28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stCxn id="157" idx="3"/>
            <a:endCxn id="159" idx="0"/>
          </p:cNvCxnSpPr>
          <p:nvPr/>
        </p:nvCxnSpPr>
        <p:spPr>
          <a:xfrm>
            <a:off x="6996138" y="3390800"/>
            <a:ext cx="1257600" cy="28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>
            <a:stCxn id="158" idx="2"/>
            <a:endCxn id="155" idx="0"/>
          </p:cNvCxnSpPr>
          <p:nvPr/>
        </p:nvCxnSpPr>
        <p:spPr>
          <a:xfrm flipH="1" rot="-5400000">
            <a:off x="4643335" y="3979815"/>
            <a:ext cx="628200" cy="2277300"/>
          </a:xfrm>
          <a:prstGeom prst="bentConnector3">
            <a:avLst>
              <a:gd fmla="val 551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59" idx="2"/>
            <a:endCxn id="155" idx="0"/>
          </p:cNvCxnSpPr>
          <p:nvPr/>
        </p:nvCxnSpPr>
        <p:spPr>
          <a:xfrm rot="5400000">
            <a:off x="6860835" y="4039665"/>
            <a:ext cx="628200" cy="2157600"/>
          </a:xfrm>
          <a:prstGeom prst="bentConnector3">
            <a:avLst>
              <a:gd fmla="val 551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1"/>
          <p:cNvSpPr txBox="1"/>
          <p:nvPr/>
        </p:nvSpPr>
        <p:spPr>
          <a:xfrm>
            <a:off x="7082750" y="2995950"/>
            <a:ext cx="572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SI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4536850" y="2995963"/>
            <a:ext cx="572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5040175" y="1233675"/>
            <a:ext cx="2157600" cy="3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boolean llueve</a:t>
            </a:r>
            <a:endParaRPr/>
          </a:p>
        </p:txBody>
      </p:sp>
      <p:cxnSp>
        <p:nvCxnSpPr>
          <p:cNvPr id="168" name="Google Shape;168;p21"/>
          <p:cNvCxnSpPr>
            <a:stCxn id="167" idx="2"/>
            <a:endCxn id="156" idx="0"/>
          </p:cNvCxnSpPr>
          <p:nvPr/>
        </p:nvCxnSpPr>
        <p:spPr>
          <a:xfrm>
            <a:off x="6118975" y="159727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6073525" y="89787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