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BB819A-F417-494C-A3B3-829498C08D6C}">
  <a:tblStyle styleId="{E3BB819A-F417-494C-A3B3-829498C08D6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0FAD0A1-9AC9-4E93-8A5E-7052F294EEC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6" name="Shape 16"/>
        <p:cNvGrpSpPr/>
        <p:nvPr/>
      </p:nvGrpSpPr>
      <p:grpSpPr>
        <a:xfrm>
          <a:off x="0" y="0"/>
          <a:ext cx="0" cy="0"/>
          <a:chOff x="0" y="0"/>
          <a:chExt cx="0" cy="0"/>
        </a:xfrm>
      </p:grpSpPr>
      <p:sp>
        <p:nvSpPr>
          <p:cNvPr id="17" name="Google Shape;17;p2"/>
          <p:cNvSpPr txBox="1"/>
          <p:nvPr>
            <p:ph idx="1" type="body"/>
          </p:nvPr>
        </p:nvSpPr>
        <p:spPr>
          <a:xfrm>
            <a:off x="609600" y="1577340"/>
            <a:ext cx="5303520" cy="4587964"/>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2" type="body"/>
          </p:nvPr>
        </p:nvSpPr>
        <p:spPr>
          <a:xfrm>
            <a:off x="6278880" y="1577340"/>
            <a:ext cx="5303520" cy="4587964"/>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type="title"/>
          </p:nvPr>
        </p:nvSpPr>
        <p:spPr>
          <a:xfrm>
            <a:off x="610196" y="864612"/>
            <a:ext cx="10971611"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1" name="Shape 21"/>
        <p:cNvGrpSpPr/>
        <p:nvPr/>
      </p:nvGrpSpPr>
      <p:grpSpPr>
        <a:xfrm>
          <a:off x="0" y="0"/>
          <a:ext cx="0" cy="0"/>
          <a:chOff x="0" y="0"/>
          <a:chExt cx="0" cy="0"/>
        </a:xfrm>
      </p:grpSpPr>
      <p:grpSp>
        <p:nvGrpSpPr>
          <p:cNvPr id="22" name="Google Shape;22;p4"/>
          <p:cNvGrpSpPr/>
          <p:nvPr/>
        </p:nvGrpSpPr>
        <p:grpSpPr>
          <a:xfrm>
            <a:off x="0" y="880"/>
            <a:ext cx="12192001" cy="6858000"/>
            <a:chOff x="0" y="0"/>
            <a:chExt cx="9144000" cy="6858000"/>
          </a:xfrm>
        </p:grpSpPr>
        <p:sp>
          <p:nvSpPr>
            <p:cNvPr id="23" name="Google Shape;23;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 name="Google Shape;24;p4"/>
            <p:cNvSpPr/>
            <p:nvPr/>
          </p:nvSpPr>
          <p:spPr>
            <a:xfrm>
              <a:off x="107504" y="1163092"/>
              <a:ext cx="7770214" cy="5693792"/>
            </a:xfrm>
            <a:custGeom>
              <a:rect b="b" l="l" r="r" t="t"/>
              <a:pathLst>
                <a:path extrusionOk="0" h="8098790" w="11237595">
                  <a:moveTo>
                    <a:pt x="0" y="8098650"/>
                  </a:moveTo>
                  <a:lnTo>
                    <a:pt x="11237061" y="8098650"/>
                  </a:lnTo>
                  <a:lnTo>
                    <a:pt x="11237061" y="0"/>
                  </a:lnTo>
                  <a:lnTo>
                    <a:pt x="0" y="0"/>
                  </a:lnTo>
                  <a:lnTo>
                    <a:pt x="0" y="8098650"/>
                  </a:lnTo>
                  <a:close/>
                </a:path>
              </a:pathLst>
            </a:custGeom>
            <a:solidFill>
              <a:srgbClr val="FCFB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4"/>
            <p:cNvSpPr/>
            <p:nvPr/>
          </p:nvSpPr>
          <p:spPr>
            <a:xfrm>
              <a:off x="0" y="0"/>
              <a:ext cx="2916437" cy="2965773"/>
            </a:xfrm>
            <a:custGeom>
              <a:rect b="b" l="l" r="r" t="t"/>
              <a:pathLst>
                <a:path extrusionOk="0" h="4218305" w="4218305">
                  <a:moveTo>
                    <a:pt x="4217974" y="0"/>
                  </a:moveTo>
                  <a:lnTo>
                    <a:pt x="0" y="0"/>
                  </a:lnTo>
                  <a:lnTo>
                    <a:pt x="0" y="4217987"/>
                  </a:lnTo>
                  <a:lnTo>
                    <a:pt x="4217974" y="0"/>
                  </a:lnTo>
                  <a:close/>
                </a:path>
              </a:pathLst>
            </a:custGeom>
            <a:solidFill>
              <a:srgbClr val="00B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4"/>
            <p:cNvSpPr/>
            <p:nvPr/>
          </p:nvSpPr>
          <p:spPr>
            <a:xfrm>
              <a:off x="0" y="0"/>
              <a:ext cx="6675863" cy="6858000"/>
            </a:xfrm>
            <a:custGeom>
              <a:rect b="b" l="l" r="r" t="t"/>
              <a:pathLst>
                <a:path extrusionOk="0" h="9752965" w="9655175">
                  <a:moveTo>
                    <a:pt x="0" y="0"/>
                  </a:moveTo>
                  <a:lnTo>
                    <a:pt x="0" y="9752545"/>
                  </a:lnTo>
                  <a:lnTo>
                    <a:pt x="9654590" y="9752545"/>
                  </a:lnTo>
                  <a:lnTo>
                    <a:pt x="0" y="0"/>
                  </a:lnTo>
                  <a:close/>
                </a:path>
              </a:pathLst>
            </a:custGeom>
            <a:solidFill>
              <a:srgbClr val="0071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4"/>
            <p:cNvSpPr/>
            <p:nvPr/>
          </p:nvSpPr>
          <p:spPr>
            <a:xfrm>
              <a:off x="1074593" y="3994919"/>
              <a:ext cx="5601271" cy="2861965"/>
            </a:xfrm>
            <a:custGeom>
              <a:rect b="b" l="l" r="r" t="t"/>
              <a:pathLst>
                <a:path extrusionOk="0" h="4070984" w="8101330">
                  <a:moveTo>
                    <a:pt x="4070946" y="0"/>
                  </a:moveTo>
                  <a:lnTo>
                    <a:pt x="0" y="4070985"/>
                  </a:lnTo>
                  <a:lnTo>
                    <a:pt x="8100860" y="4070985"/>
                  </a:lnTo>
                  <a:lnTo>
                    <a:pt x="4070946" y="0"/>
                  </a:lnTo>
                  <a:close/>
                </a:path>
              </a:pathLst>
            </a:custGeom>
            <a:solidFill>
              <a:srgbClr val="009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2699792" y="1187460"/>
              <a:ext cx="52920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Subsecretaría de Servicios Tecnológicos y Productivos</a:t>
              </a:r>
              <a:endParaRPr sz="1800">
                <a:solidFill>
                  <a:schemeClr val="dk1"/>
                </a:solidFill>
                <a:latin typeface="Calibri"/>
                <a:ea typeface="Calibri"/>
                <a:cs typeface="Calibri"/>
                <a:sym typeface="Calibri"/>
              </a:endParaRPr>
            </a:p>
          </p:txBody>
        </p:sp>
        <p:pic>
          <p:nvPicPr>
            <p:cNvPr id="29" name="Google Shape;29;p4"/>
            <p:cNvPicPr preferRelativeResize="0"/>
            <p:nvPr/>
          </p:nvPicPr>
          <p:blipFill rotWithShape="1">
            <a:blip r:embed="rId2">
              <a:alphaModFix/>
            </a:blip>
            <a:srcRect b="0" l="0" r="0" t="0"/>
            <a:stretch/>
          </p:blipFill>
          <p:spPr>
            <a:xfrm>
              <a:off x="6646822" y="159664"/>
              <a:ext cx="2296150" cy="409230"/>
            </a:xfrm>
            <a:prstGeom prst="rect">
              <a:avLst/>
            </a:prstGeom>
            <a:noFill/>
            <a:ln>
              <a:noFill/>
            </a:ln>
          </p:spPr>
        </p:pic>
        <p:pic>
          <p:nvPicPr>
            <p:cNvPr id="30" name="Google Shape;30;p4"/>
            <p:cNvPicPr preferRelativeResize="0"/>
            <p:nvPr/>
          </p:nvPicPr>
          <p:blipFill rotWithShape="1">
            <a:blip r:embed="rId3">
              <a:alphaModFix/>
            </a:blip>
            <a:srcRect b="0" l="0" r="0" t="0"/>
            <a:stretch/>
          </p:blipFill>
          <p:spPr>
            <a:xfrm>
              <a:off x="4499992" y="1844824"/>
              <a:ext cx="2736305" cy="25019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5"/>
          <p:cNvSpPr txBox="1"/>
          <p:nvPr>
            <p:ph type="ctrTitle"/>
          </p:nvPr>
        </p:nvSpPr>
        <p:spPr>
          <a:xfrm>
            <a:off x="914400" y="2125981"/>
            <a:ext cx="10363200" cy="476156"/>
          </a:xfrm>
          <a:prstGeom prst="rect">
            <a:avLst/>
          </a:prstGeom>
          <a:noFill/>
          <a:ln>
            <a:noFill/>
          </a:ln>
        </p:spPr>
        <p:txBody>
          <a:bodyPr anchorCtr="0" anchor="t" bIns="0" lIns="0" spcFirstLastPara="1" rIns="0" wrap="square" tIns="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subTitle"/>
          </p:nvPr>
        </p:nvSpPr>
        <p:spPr>
          <a:xfrm>
            <a:off x="1828800" y="3840481"/>
            <a:ext cx="8534400" cy="346249"/>
          </a:xfrm>
          <a:prstGeom prst="rect">
            <a:avLst/>
          </a:prstGeom>
          <a:noFill/>
          <a:ln>
            <a:noFill/>
          </a:ln>
        </p:spPr>
        <p:txBody>
          <a:bodyPr anchorCtr="0" anchor="t" bIns="0" lIns="0" spcFirstLastPara="1" rIns="0" wrap="square" tIns="0">
            <a:noAutofit/>
          </a:bodyPr>
          <a:lstStyle>
            <a:lvl1pPr lvl="0" algn="l">
              <a:spcBef>
                <a:spcPts val="450"/>
              </a:spcBef>
              <a:spcAft>
                <a:spcPts val="0"/>
              </a:spcAft>
              <a:buClr>
                <a:schemeClr val="dk1"/>
              </a:buClr>
              <a:buSzPts val="2250"/>
              <a:buFont typeface="Calibri"/>
              <a:buChar char="•"/>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6"/>
          <p:cNvSpPr txBox="1"/>
          <p:nvPr>
            <p:ph idx="1" type="body"/>
          </p:nvPr>
        </p:nvSpPr>
        <p:spPr>
          <a:xfrm>
            <a:off x="91664" y="1556792"/>
            <a:ext cx="12000000" cy="5040560"/>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b="0" i="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type="title"/>
          </p:nvPr>
        </p:nvSpPr>
        <p:spPr>
          <a:xfrm>
            <a:off x="91664" y="864612"/>
            <a:ext cx="12000000"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7"/>
          <p:cNvSpPr txBox="1"/>
          <p:nvPr>
            <p:ph idx="1" type="body"/>
          </p:nvPr>
        </p:nvSpPr>
        <p:spPr>
          <a:xfrm>
            <a:off x="91665" y="1577340"/>
            <a:ext cx="11999999" cy="5020012"/>
          </a:xfrm>
          <a:prstGeom prst="rect">
            <a:avLst/>
          </a:prstGeom>
          <a:noFill/>
          <a:ln>
            <a:noFill/>
          </a:ln>
        </p:spPr>
        <p:txBody>
          <a:bodyPr anchorCtr="0" anchor="t" bIns="0" lIns="0" spcFirstLastPara="1" rIns="0" wrap="square" tIns="0">
            <a:normAutofit/>
          </a:bodyPr>
          <a:lstStyle>
            <a:lvl1pPr indent="-371475" lvl="0" marL="457200" algn="l">
              <a:spcBef>
                <a:spcPts val="0"/>
              </a:spcBef>
              <a:spcAft>
                <a:spcPts val="0"/>
              </a:spcAft>
              <a:buClr>
                <a:schemeClr val="dk1"/>
              </a:buClr>
              <a:buSzPts val="2250"/>
              <a:buFont typeface="Calibri"/>
              <a:buChar char="•"/>
              <a:defRPr/>
            </a:lvl1pPr>
            <a:lvl2pPr indent="-342900" lvl="1" marL="914400" algn="l">
              <a:spcBef>
                <a:spcPts val="60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7"/>
          <p:cNvSpPr txBox="1"/>
          <p:nvPr>
            <p:ph type="title"/>
          </p:nvPr>
        </p:nvSpPr>
        <p:spPr>
          <a:xfrm>
            <a:off x="91664" y="864612"/>
            <a:ext cx="12000000"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8"/>
          <p:cNvSpPr txBox="1"/>
          <p:nvPr>
            <p:ph type="title"/>
          </p:nvPr>
        </p:nvSpPr>
        <p:spPr>
          <a:xfrm>
            <a:off x="610196" y="864612"/>
            <a:ext cx="10971611"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624737"/>
            <a:ext cx="12191999" cy="260647"/>
          </a:xfrm>
          <a:prstGeom prst="rect">
            <a:avLst/>
          </a:prstGeom>
          <a:solidFill>
            <a:srgbClr val="538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91664" y="864613"/>
            <a:ext cx="12000000" cy="430887"/>
          </a:xfrm>
          <a:prstGeom prst="rect">
            <a:avLst/>
          </a:prstGeom>
          <a:noFill/>
          <a:ln>
            <a:noFill/>
          </a:ln>
        </p:spPr>
        <p:txBody>
          <a:bodyPr anchorCtr="0" anchor="t" bIns="0" lIns="0" spcFirstLastPara="1" rIns="0" wrap="square" tIns="0">
            <a:normAutofit/>
          </a:bodyPr>
          <a:lstStyle>
            <a:lvl1pPr lvl="0" marR="0" rtl="0" algn="ctr">
              <a:spcBef>
                <a:spcPts val="0"/>
              </a:spcBef>
              <a:spcAft>
                <a:spcPts val="0"/>
              </a:spcAft>
              <a:buSzPts val="1400"/>
              <a:buNone/>
              <a:defRPr b="0" i="0" sz="28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9pPr>
          </a:lstStyle>
          <a:p/>
        </p:txBody>
      </p:sp>
      <p:sp>
        <p:nvSpPr>
          <p:cNvPr id="12" name="Google Shape;12;p1"/>
          <p:cNvSpPr txBox="1"/>
          <p:nvPr>
            <p:ph idx="1" type="body"/>
          </p:nvPr>
        </p:nvSpPr>
        <p:spPr>
          <a:xfrm>
            <a:off x="91664" y="1556792"/>
            <a:ext cx="12000000" cy="5040560"/>
          </a:xfrm>
          <a:prstGeom prst="rect">
            <a:avLst/>
          </a:prstGeom>
          <a:noFill/>
          <a:ln>
            <a:noFill/>
          </a:ln>
        </p:spPr>
        <p:txBody>
          <a:bodyPr anchorCtr="0" anchor="t" bIns="0" lIns="0" spcFirstLastPara="1" rIns="0" wrap="square" tIns="0">
            <a:noAutofit/>
          </a:bodyPr>
          <a:lstStyle>
            <a:lvl1pPr indent="-371475" lvl="0" marL="457200" marR="0" rtl="0" algn="l">
              <a:spcBef>
                <a:spcPts val="450"/>
              </a:spcBef>
              <a:spcAft>
                <a:spcPts val="0"/>
              </a:spcAft>
              <a:buClr>
                <a:schemeClr val="dk1"/>
              </a:buClr>
              <a:buSzPts val="2250"/>
              <a:buFont typeface="Calibri"/>
              <a:buChar char="•"/>
              <a:defRPr b="0" i="0" sz="2250" u="none" cap="none" strike="noStrike">
                <a:solidFill>
                  <a:schemeClr val="dk1"/>
                </a:solidFill>
                <a:latin typeface="Calibri"/>
                <a:ea typeface="Calibri"/>
                <a:cs typeface="Calibri"/>
                <a:sym typeface="Calibri"/>
              </a:defRPr>
            </a:lvl1pPr>
            <a:lvl2pPr indent="-353631" lvl="1" marL="914400" marR="0" rtl="0" algn="l">
              <a:spcBef>
                <a:spcPts val="394"/>
              </a:spcBef>
              <a:spcAft>
                <a:spcPts val="0"/>
              </a:spcAft>
              <a:buClr>
                <a:schemeClr val="dk1"/>
              </a:buClr>
              <a:buSzPts val="1969"/>
              <a:buFont typeface="Calibri"/>
              <a:buChar char="–"/>
              <a:defRPr b="0" i="0" sz="1969" u="none" cap="none" strike="noStrike">
                <a:solidFill>
                  <a:schemeClr val="dk1"/>
                </a:solidFill>
                <a:latin typeface="Calibri"/>
                <a:ea typeface="Calibri"/>
                <a:cs typeface="Calibri"/>
                <a:sym typeface="Calibri"/>
              </a:defRPr>
            </a:lvl2pPr>
            <a:lvl3pPr indent="-335724" lvl="2" marL="1371600" marR="0" rtl="0" algn="l">
              <a:spcBef>
                <a:spcPts val="337"/>
              </a:spcBef>
              <a:spcAft>
                <a:spcPts val="0"/>
              </a:spcAft>
              <a:buClr>
                <a:schemeClr val="dk1"/>
              </a:buClr>
              <a:buSzPts val="1687"/>
              <a:buFont typeface="Calibri"/>
              <a:buChar char="•"/>
              <a:defRPr b="0" i="0" sz="1687" u="none" cap="none" strike="noStrike">
                <a:solidFill>
                  <a:schemeClr val="dk1"/>
                </a:solidFill>
                <a:latin typeface="Calibri"/>
                <a:ea typeface="Calibri"/>
                <a:cs typeface="Calibri"/>
                <a:sym typeface="Calibri"/>
              </a:defRPr>
            </a:lvl3pPr>
            <a:lvl4pPr indent="-317881" lvl="3" marL="1828800" marR="0" rtl="0" algn="l">
              <a:spcBef>
                <a:spcPts val="281"/>
              </a:spcBef>
              <a:spcAft>
                <a:spcPts val="0"/>
              </a:spcAft>
              <a:buClr>
                <a:schemeClr val="dk1"/>
              </a:buClr>
              <a:buSzPts val="1406"/>
              <a:buFont typeface="Calibri"/>
              <a:buChar char="–"/>
              <a:defRPr b="0" i="0" sz="1406" u="none" cap="none" strike="noStrike">
                <a:solidFill>
                  <a:schemeClr val="dk1"/>
                </a:solidFill>
                <a:latin typeface="Calibri"/>
                <a:ea typeface="Calibri"/>
                <a:cs typeface="Calibri"/>
                <a:sym typeface="Calibri"/>
              </a:defRPr>
            </a:lvl4pPr>
            <a:lvl5pPr indent="-317881" lvl="4" marL="2286000" marR="0" rtl="0" algn="l">
              <a:spcBef>
                <a:spcPts val="281"/>
              </a:spcBef>
              <a:spcAft>
                <a:spcPts val="0"/>
              </a:spcAft>
              <a:buClr>
                <a:schemeClr val="dk1"/>
              </a:buClr>
              <a:buSzPts val="1406"/>
              <a:buFont typeface="Calibri"/>
              <a:buChar char="»"/>
              <a:defRPr b="0" i="0" sz="140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p:nvPr/>
        </p:nvSpPr>
        <p:spPr>
          <a:xfrm>
            <a:off x="1487488" y="0"/>
            <a:ext cx="10705637" cy="638175"/>
          </a:xfrm>
          <a:prstGeom prst="rect">
            <a:avLst/>
          </a:prstGeom>
          <a:gradFill>
            <a:gsLst>
              <a:gs pos="0">
                <a:schemeClr val="lt1"/>
              </a:gs>
              <a:gs pos="40000">
                <a:srgbClr val="FFC000"/>
              </a:gs>
              <a:gs pos="74000">
                <a:srgbClr val="FFFF00"/>
              </a:gs>
              <a:gs pos="92000">
                <a:srgbClr val="00B0F0"/>
              </a:gs>
              <a:gs pos="100000">
                <a:srgbClr val="00B0F0"/>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1">
            <a:alphaModFix/>
          </a:blip>
          <a:srcRect b="0" l="0" r="0" t="0"/>
          <a:stretch/>
        </p:blipFill>
        <p:spPr>
          <a:xfrm>
            <a:off x="263352" y="176431"/>
            <a:ext cx="1440160" cy="1440159"/>
          </a:xfrm>
          <a:prstGeom prst="rect">
            <a:avLst/>
          </a:prstGeom>
          <a:noFill/>
          <a:ln>
            <a:noFill/>
          </a:ln>
        </p:spPr>
      </p:pic>
      <p:cxnSp>
        <p:nvCxnSpPr>
          <p:cNvPr id="15" name="Google Shape;15;p1"/>
          <p:cNvCxnSpPr/>
          <p:nvPr/>
        </p:nvCxnSpPr>
        <p:spPr>
          <a:xfrm>
            <a:off x="0" y="6597352"/>
            <a:ext cx="12192000" cy="0"/>
          </a:xfrm>
          <a:prstGeom prst="straightConnector1">
            <a:avLst/>
          </a:prstGeom>
          <a:noFill/>
          <a:ln cap="flat" cmpd="sng" w="5715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p:nvPr/>
        </p:nvSpPr>
        <p:spPr>
          <a:xfrm>
            <a:off x="3314577" y="4941168"/>
            <a:ext cx="195303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AR" sz="5400" u="none" cap="none" strike="noStrike">
                <a:solidFill>
                  <a:srgbClr val="205867"/>
                </a:solidFill>
                <a:latin typeface="Calibri"/>
                <a:ea typeface="Calibri"/>
                <a:cs typeface="Calibri"/>
                <a:sym typeface="Calibri"/>
              </a:rPr>
              <a:t>Arrays</a:t>
            </a:r>
            <a:endParaRPr b="0" i="0" sz="5400" u="none" cap="none" strike="noStrike">
              <a:solidFill>
                <a:srgbClr val="20586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8"/>
          <p:cNvPicPr preferRelativeResize="0"/>
          <p:nvPr/>
        </p:nvPicPr>
        <p:blipFill rotWithShape="1">
          <a:blip r:embed="rId3">
            <a:alphaModFix/>
          </a:blip>
          <a:srcRect b="0" l="0" r="0" t="0"/>
          <a:stretch/>
        </p:blipFill>
        <p:spPr>
          <a:xfrm>
            <a:off x="2298700" y="1936750"/>
            <a:ext cx="7594600" cy="298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descr="http://2.bp.blogspot.com/-Ud7An_KXs7g/VY1t0cyninI/AAAAAAAADRs/L96e6TJc4_4/s320/arregloBidimencional.PNG" id="159" name="Google Shape;159;p1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2.bp.blogspot.com/-Ud7An_KXs7g/VY1t0cyninI/AAAAAAAADRs/L96e6TJc4_4/s320/arregloBidimencional.PNG" id="160" name="Google Shape;160;p19"/>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3.bp.blogspot.com/-F1Q_Lqjtk7A/VY1vQdlN_HI/AAAAAAAADSE/ahiEOPqw9_s/s1600/MatrizEnteros2.PNG" id="161" name="Google Shape;161;p19"/>
          <p:cNvSpPr/>
          <p:nvPr/>
        </p:nvSpPr>
        <p:spPr>
          <a:xfrm>
            <a:off x="6248400" y="3581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2" name="Google Shape;162;p19"/>
          <p:cNvPicPr preferRelativeResize="0"/>
          <p:nvPr/>
        </p:nvPicPr>
        <p:blipFill rotWithShape="1">
          <a:blip r:embed="rId3">
            <a:alphaModFix/>
          </a:blip>
          <a:srcRect b="0" l="0" r="0" t="0"/>
          <a:stretch/>
        </p:blipFill>
        <p:spPr>
          <a:xfrm>
            <a:off x="5015880" y="2924944"/>
            <a:ext cx="6054840" cy="3368005"/>
          </a:xfrm>
          <a:prstGeom prst="rect">
            <a:avLst/>
          </a:prstGeom>
          <a:noFill/>
          <a:ln>
            <a:noFill/>
          </a:ln>
        </p:spPr>
      </p:pic>
      <p:sp>
        <p:nvSpPr>
          <p:cNvPr id="163" name="Google Shape;163;p19"/>
          <p:cNvSpPr/>
          <p:nvPr/>
        </p:nvSpPr>
        <p:spPr>
          <a:xfrm>
            <a:off x="1942139" y="1178511"/>
            <a:ext cx="830772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s-AR" sz="1800">
                <a:solidFill>
                  <a:schemeClr val="dk1"/>
                </a:solidFill>
                <a:latin typeface="Calibri"/>
                <a:ea typeface="Calibri"/>
                <a:cs typeface="Calibri"/>
                <a:sym typeface="Calibri"/>
              </a:rPr>
            </a:br>
            <a:r>
              <a:rPr lang="es-AR" sz="1800">
                <a:solidFill>
                  <a:srgbClr val="222222"/>
                </a:solidFill>
                <a:latin typeface="verdana"/>
                <a:ea typeface="verdana"/>
                <a:cs typeface="verdana"/>
                <a:sym typeface="verdana"/>
              </a:rPr>
              <a:t>Este tipo de arreglos son conocidos como matrices y corresponden a una estructura de datos que puede almacenar muchos más datos que los arreglos unidimensionales, pues estos últimos como ya se mencionó se componen de una fila por n columnas, mientras que los bidimensionales se componen de n filas por m columnas.</a:t>
            </a:r>
            <a:endParaRPr sz="1800">
              <a:solidFill>
                <a:schemeClr val="dk1"/>
              </a:solidFill>
              <a:latin typeface="Calibri"/>
              <a:ea typeface="Calibri"/>
              <a:cs typeface="Calibri"/>
              <a:sym typeface="Calibri"/>
            </a:endParaRPr>
          </a:p>
        </p:txBody>
      </p:sp>
      <p:sp>
        <p:nvSpPr>
          <p:cNvPr id="164" name="Google Shape;164;p19"/>
          <p:cNvSpPr/>
          <p:nvPr/>
        </p:nvSpPr>
        <p:spPr>
          <a:xfrm>
            <a:off x="1942139" y="662123"/>
            <a:ext cx="264367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AR" sz="5400" cap="none">
                <a:solidFill>
                  <a:srgbClr val="205867"/>
                </a:solidFill>
                <a:latin typeface="Calibri"/>
                <a:ea typeface="Calibri"/>
                <a:cs typeface="Calibri"/>
                <a:sym typeface="Calibri"/>
              </a:rPr>
              <a:t>Matrices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Imagen que contiene captura de pantalla&#10;&#10;Descripción generada con confianza muy alta" id="169" name="Google Shape;169;p20"/>
          <p:cNvPicPr preferRelativeResize="0"/>
          <p:nvPr/>
        </p:nvPicPr>
        <p:blipFill rotWithShape="1">
          <a:blip r:embed="rId3">
            <a:alphaModFix/>
          </a:blip>
          <a:srcRect b="0" l="0" r="0" t="0"/>
          <a:stretch/>
        </p:blipFill>
        <p:spPr>
          <a:xfrm>
            <a:off x="2351584" y="836712"/>
            <a:ext cx="7920880" cy="55117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descr="http://1.bp.blogspot.com/-yXb__wmGH9A/VY15cPZKxYI/AAAAAAAADSo/QiGLeQ9G_YM/s640/EjercicioCiclosMatriz.PNG" id="174" name="Google Shape;174;p2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uma de matrices" id="175" name="Google Shape;175;p21"/>
          <p:cNvPicPr preferRelativeResize="0"/>
          <p:nvPr/>
        </p:nvPicPr>
        <p:blipFill rotWithShape="1">
          <a:blip r:embed="rId3">
            <a:alphaModFix/>
          </a:blip>
          <a:srcRect b="0" l="0" r="0" t="0"/>
          <a:stretch/>
        </p:blipFill>
        <p:spPr>
          <a:xfrm>
            <a:off x="8472264" y="2462663"/>
            <a:ext cx="3240360" cy="3945138"/>
          </a:xfrm>
          <a:prstGeom prst="rect">
            <a:avLst/>
          </a:prstGeom>
          <a:noFill/>
          <a:ln>
            <a:noFill/>
          </a:ln>
        </p:spPr>
      </p:pic>
      <p:sp>
        <p:nvSpPr>
          <p:cNvPr id="176" name="Google Shape;176;p21"/>
          <p:cNvSpPr/>
          <p:nvPr/>
        </p:nvSpPr>
        <p:spPr>
          <a:xfrm>
            <a:off x="2207568" y="2403907"/>
            <a:ext cx="6401386"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Roboto"/>
                <a:ea typeface="Roboto"/>
                <a:cs typeface="Roboto"/>
                <a:sym typeface="Roboto"/>
              </a:rPr>
              <a:t>La suma de matrices solo se puede realizar entre matrices de la misma dimensión, es decir, las mismas filas y las mismas columnas, por consiguiente la matriz resultante tiene las mismas dimensiones. La suma se efectúa en cada uno de los elementos correspondiente a cada matriz en su posición actual, es decir, se sumará la posición mat1[0,0] con la posición mat2[0,0] y el resultado se guardara en mat3[0,0].</a:t>
            </a:r>
            <a:endParaRPr sz="1800">
              <a:solidFill>
                <a:schemeClr val="dk1"/>
              </a:solidFill>
              <a:latin typeface="Calibri"/>
              <a:ea typeface="Calibri"/>
              <a:cs typeface="Calibri"/>
              <a:sym typeface="Calibri"/>
            </a:endParaRPr>
          </a:p>
        </p:txBody>
      </p:sp>
      <p:sp>
        <p:nvSpPr>
          <p:cNvPr id="177" name="Google Shape;177;p21"/>
          <p:cNvSpPr/>
          <p:nvPr/>
        </p:nvSpPr>
        <p:spPr>
          <a:xfrm>
            <a:off x="2207568" y="419966"/>
            <a:ext cx="669311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AR" sz="5400" cap="none">
                <a:solidFill>
                  <a:srgbClr val="205867"/>
                </a:solidFill>
                <a:latin typeface="Calibri"/>
                <a:ea typeface="Calibri"/>
                <a:cs typeface="Calibri"/>
                <a:sym typeface="Calibri"/>
              </a:rPr>
              <a:t>Matrices - Operaciones</a:t>
            </a:r>
            <a:endParaRPr/>
          </a:p>
        </p:txBody>
      </p:sp>
      <p:sp>
        <p:nvSpPr>
          <p:cNvPr id="178" name="Google Shape;178;p21"/>
          <p:cNvSpPr/>
          <p:nvPr/>
        </p:nvSpPr>
        <p:spPr>
          <a:xfrm>
            <a:off x="2183258" y="1837771"/>
            <a:ext cx="2661562"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AR" sz="3600" cap="none">
                <a:solidFill>
                  <a:srgbClr val="205867"/>
                </a:solidFill>
                <a:latin typeface="Calibri"/>
                <a:ea typeface="Calibri"/>
                <a:cs typeface="Calibri"/>
                <a:sym typeface="Calibri"/>
              </a:rPr>
              <a:t>Suma y Resta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p:nvPr/>
        </p:nvSpPr>
        <p:spPr>
          <a:xfrm>
            <a:off x="1847528" y="1052736"/>
            <a:ext cx="8064896"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 //Escribir datos en la matrizA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System.out.println("Datos de la Matriz A:");</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for(int i=0;i&lt;filas;i++){</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for(int j=0;j&lt;columnas;j++){</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matrizA[i][j]=Integer.parseInt(JOptionPane.showInputDialog("Digita un número para la posición: a["+i+"]["+j+"]"+" de la matriz A"));</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System.out.print(matrizA[i][j]+"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System.out.println();</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a:t>
            </a:r>
            <a:endParaRPr/>
          </a:p>
        </p:txBody>
      </p:sp>
      <p:sp>
        <p:nvSpPr>
          <p:cNvPr id="184" name="Google Shape;184;p22"/>
          <p:cNvSpPr/>
          <p:nvPr/>
        </p:nvSpPr>
        <p:spPr>
          <a:xfrm>
            <a:off x="1873064" y="3932673"/>
            <a:ext cx="8208912"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//Sumar dos Matrices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System.out.println("Suma de las dos matrices:");</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for(int i=0;i&lt;filas;i++){</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for(int j=0;j&lt;columnas;j++){</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matrizRes[i][j]=matrizA[i][j]+matrizB[i][j];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System.out.print(matrizRes[i][j]+"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System.out.println();</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p:nvPr/>
        </p:nvSpPr>
        <p:spPr>
          <a:xfrm>
            <a:off x="1991544" y="1412776"/>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000000"/>
                </a:solidFill>
                <a:latin typeface="Roboto"/>
                <a:ea typeface="Roboto"/>
                <a:cs typeface="Roboto"/>
                <a:sym typeface="Roboto"/>
              </a:rPr>
              <a:t>En la multiplicación de matrices cambia la forma de seguir las reglas, en esta ocasión se requiere que el número de columnas de la primera matriz sea igual al número de filas de la segunda matriz, o viceversa. En esta operación se multiplicará una matriz m x n por una matriz n x r, y la matriz resultante es de dimensión m x r.</a:t>
            </a:r>
            <a:endParaRPr sz="1800">
              <a:solidFill>
                <a:schemeClr val="dk1"/>
              </a:solidFill>
              <a:latin typeface="Calibri"/>
              <a:ea typeface="Calibri"/>
              <a:cs typeface="Calibri"/>
              <a:sym typeface="Calibri"/>
            </a:endParaRPr>
          </a:p>
        </p:txBody>
      </p:sp>
      <p:sp>
        <p:nvSpPr>
          <p:cNvPr id="190" name="Google Shape;190;p23"/>
          <p:cNvSpPr/>
          <p:nvPr/>
        </p:nvSpPr>
        <p:spPr>
          <a:xfrm>
            <a:off x="1889485" y="781641"/>
            <a:ext cx="315278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AR" sz="3600" cap="none">
                <a:solidFill>
                  <a:srgbClr val="205867"/>
                </a:solidFill>
                <a:latin typeface="Calibri"/>
                <a:ea typeface="Calibri"/>
                <a:cs typeface="Calibri"/>
                <a:sym typeface="Calibri"/>
              </a:rPr>
              <a:t>  Multiplicación </a:t>
            </a:r>
            <a:endParaRPr/>
          </a:p>
        </p:txBody>
      </p:sp>
      <p:sp>
        <p:nvSpPr>
          <p:cNvPr id="191" name="Google Shape;191;p23"/>
          <p:cNvSpPr/>
          <p:nvPr/>
        </p:nvSpPr>
        <p:spPr>
          <a:xfrm>
            <a:off x="2747628" y="3343175"/>
            <a:ext cx="6696744"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Si tuviéramos una matriz de 2x3 y una de 3x2 la matriz resultante sería una matriz de 2x2.</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b="0" i="0" sz="14000" u="none" cap="none" strike="noStrike">
              <a:solidFill>
                <a:srgbClr val="424242"/>
              </a:solidFill>
              <a:latin typeface="Roboto"/>
              <a:ea typeface="Roboto"/>
              <a:cs typeface="Roboto"/>
              <a:sym typeface="Roboto"/>
            </a:endParaRPr>
          </a:p>
        </p:txBody>
      </p:sp>
      <p:pic>
        <p:nvPicPr>
          <p:cNvPr descr="https://image.jimcdn.com/app/cms/image/transf/dimension=490x10000:format=png/path/s37cc796afdd27ec2/image/ib26b2b28ad6158b4/version/1400199911/image.png" id="192" name="Google Shape;192;p23"/>
          <p:cNvPicPr preferRelativeResize="0"/>
          <p:nvPr/>
        </p:nvPicPr>
        <p:blipFill rotWithShape="1">
          <a:blip r:embed="rId3">
            <a:alphaModFix/>
          </a:blip>
          <a:srcRect b="0" l="0" r="0" t="0"/>
          <a:stretch/>
        </p:blipFill>
        <p:spPr>
          <a:xfrm>
            <a:off x="3143672" y="3798237"/>
            <a:ext cx="4667250" cy="222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p:nvPr/>
        </p:nvSpPr>
        <p:spPr>
          <a:xfrm>
            <a:off x="1919536" y="954627"/>
            <a:ext cx="6975698" cy="212365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A diferencia de la suma o de la resta, la operación de la multiplicación no es posición por posición, se realiza de la siguiente manera:</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1.- Se toma la primera fila de la primera matriz y la primera columna de la segunda matriz, lo que se hace es multiplicar cada posición de la fila por cada posición de la columna, y sumar los valores resultantes de esas multiplicaciones.</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2.- El resultado de esa suma se coloca en la primera posición de la matriz resultante.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b="0" i="0" sz="140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(3*3) + (7*1) + (5*4) = 36</a:t>
            </a:r>
            <a:endParaRPr b="0" i="0" sz="1200" u="none" cap="none" strike="noStrike">
              <a:solidFill>
                <a:srgbClr val="424242"/>
              </a:solidFill>
              <a:latin typeface="Roboto"/>
              <a:ea typeface="Roboto"/>
              <a:cs typeface="Roboto"/>
              <a:sym typeface="Roboto"/>
            </a:endParaRPr>
          </a:p>
        </p:txBody>
      </p:sp>
      <p:pic>
        <p:nvPicPr>
          <p:cNvPr descr="https://image.jimcdn.com/app/cms/image/transf/dimension=490x10000:format=png/path/s37cc796afdd27ec2/image/i32401351e027a78f/version/1400199974/image.png" id="198" name="Google Shape;198;p24"/>
          <p:cNvPicPr preferRelativeResize="0"/>
          <p:nvPr/>
        </p:nvPicPr>
        <p:blipFill rotWithShape="1">
          <a:blip r:embed="rId3">
            <a:alphaModFix/>
          </a:blip>
          <a:srcRect b="0" l="0" r="0" t="0"/>
          <a:stretch/>
        </p:blipFill>
        <p:spPr>
          <a:xfrm>
            <a:off x="4511824" y="2924944"/>
            <a:ext cx="4667250" cy="22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p:nvPr/>
        </p:nvSpPr>
        <p:spPr>
          <a:xfrm>
            <a:off x="1775520" y="654700"/>
            <a:ext cx="9403903" cy="360098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3.- En caso de haber mas filas se toma la segunda fila, pero se sigue multiplicando por la primera columna, se hace la respectiva multiplicación y suma de valores resultantes, el resultado se guarda en la matriz resultante en la posición correspondiente.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b="0" i="0" sz="140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Roboto"/>
              <a:buNone/>
            </a:pPr>
            <a:r>
              <a:rPr b="0" i="0" lang="es-AR" sz="1200" u="none" cap="none" strike="noStrike">
                <a:solidFill>
                  <a:srgbClr val="000000"/>
                </a:solidFill>
                <a:latin typeface="Roboto"/>
                <a:ea typeface="Roboto"/>
                <a:cs typeface="Roboto"/>
                <a:sym typeface="Roboto"/>
              </a:rPr>
              <a:t>4.- Si hay más columnas se repite el proceso desde el punto 1, a diferencia que las multiplicaciones se harán sobre la columna 2 de la segunda matriz.</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200"/>
              <a:buFont typeface="Roboto"/>
              <a:buNone/>
            </a:pPr>
            <a:r>
              <a:rPr b="0" i="0" lang="es-AR" sz="1200" u="none" cap="none" strike="noStrike">
                <a:solidFill>
                  <a:srgbClr val="424242"/>
                </a:solidFill>
                <a:latin typeface="Roboto"/>
                <a:ea typeface="Roboto"/>
                <a:cs typeface="Roboto"/>
                <a:sym typeface="Roboto"/>
              </a:rPr>
              <a:t>  </a:t>
            </a:r>
            <a:endParaRPr b="0" i="0" sz="14000" u="none" cap="none" strike="noStrike">
              <a:solidFill>
                <a:srgbClr val="424242"/>
              </a:solidFill>
              <a:latin typeface="Roboto"/>
              <a:ea typeface="Roboto"/>
              <a:cs typeface="Roboto"/>
              <a:sym typeface="Roboto"/>
            </a:endParaRPr>
          </a:p>
        </p:txBody>
      </p:sp>
      <p:pic>
        <p:nvPicPr>
          <p:cNvPr descr="https://image.jimcdn.com/app/cms/image/transf/dimension=490x10000:format=png/path/s37cc796afdd27ec2/image/id0fea4c25f4d2b28/version/1400200022/image.png" id="204" name="Google Shape;204;p25"/>
          <p:cNvPicPr preferRelativeResize="0"/>
          <p:nvPr/>
        </p:nvPicPr>
        <p:blipFill rotWithShape="1">
          <a:blip r:embed="rId3">
            <a:alphaModFix/>
          </a:blip>
          <a:srcRect b="0" l="0" r="0" t="0"/>
          <a:stretch/>
        </p:blipFill>
        <p:spPr>
          <a:xfrm>
            <a:off x="3575720" y="1235415"/>
            <a:ext cx="3958284" cy="2228850"/>
          </a:xfrm>
          <a:prstGeom prst="rect">
            <a:avLst/>
          </a:prstGeom>
          <a:noFill/>
          <a:ln>
            <a:noFill/>
          </a:ln>
        </p:spPr>
      </p:pic>
      <p:pic>
        <p:nvPicPr>
          <p:cNvPr descr="https://image.jimcdn.com/app/cms/image/transf/dimension=490x10000:format=png/path/s37cc796afdd27ec2/image/i2a75fc88f61dd59f/version/1400200079/image.png" id="205" name="Google Shape;205;p25"/>
          <p:cNvPicPr preferRelativeResize="0"/>
          <p:nvPr/>
        </p:nvPicPr>
        <p:blipFill rotWithShape="1">
          <a:blip r:embed="rId4">
            <a:alphaModFix/>
          </a:blip>
          <a:srcRect b="0" l="0" r="0" t="0"/>
          <a:stretch/>
        </p:blipFill>
        <p:spPr>
          <a:xfrm>
            <a:off x="2117177" y="4122719"/>
            <a:ext cx="3958284" cy="2228850"/>
          </a:xfrm>
          <a:prstGeom prst="rect">
            <a:avLst/>
          </a:prstGeom>
          <a:noFill/>
          <a:ln>
            <a:noFill/>
          </a:ln>
        </p:spPr>
      </p:pic>
      <p:pic>
        <p:nvPicPr>
          <p:cNvPr descr="https://image.jimcdn.com/app/cms/image/transf/dimension=490x10000:format=png/path/s37cc796afdd27ec2/image/i68110cdb9fbe13f7/version/1400200250/image.png" id="206" name="Google Shape;206;p25"/>
          <p:cNvPicPr preferRelativeResize="0"/>
          <p:nvPr/>
        </p:nvPicPr>
        <p:blipFill rotWithShape="1">
          <a:blip r:embed="rId5">
            <a:alphaModFix/>
          </a:blip>
          <a:srcRect b="0" l="0" r="0" t="0"/>
          <a:stretch/>
        </p:blipFill>
        <p:spPr>
          <a:xfrm>
            <a:off x="6452151" y="4122719"/>
            <a:ext cx="4667250" cy="222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p:nvPr/>
        </p:nvSpPr>
        <p:spPr>
          <a:xfrm>
            <a:off x="2139983" y="620688"/>
            <a:ext cx="568610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AR" sz="5400" u="none" cap="none" strike="noStrike">
                <a:solidFill>
                  <a:schemeClr val="accent4"/>
                </a:solidFill>
                <a:latin typeface="Calibri"/>
                <a:ea typeface="Calibri"/>
                <a:cs typeface="Calibri"/>
                <a:sym typeface="Calibri"/>
              </a:rPr>
              <a:t>¿Qué es un Arrays?</a:t>
            </a:r>
            <a:endParaRPr/>
          </a:p>
        </p:txBody>
      </p:sp>
      <p:sp>
        <p:nvSpPr>
          <p:cNvPr id="52" name="Google Shape;52;p10"/>
          <p:cNvSpPr txBox="1"/>
          <p:nvPr/>
        </p:nvSpPr>
        <p:spPr>
          <a:xfrm>
            <a:off x="2351584" y="1700808"/>
            <a:ext cx="779194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800" u="none" cap="none" strike="noStrike">
                <a:solidFill>
                  <a:schemeClr val="dk1"/>
                </a:solidFill>
                <a:latin typeface="Calibri"/>
                <a:ea typeface="Calibri"/>
                <a:cs typeface="Calibri"/>
                <a:sym typeface="Calibri"/>
              </a:rPr>
              <a:t>Un arreglo es una estructura de datos que almacena</a:t>
            </a:r>
            <a:endParaRPr/>
          </a:p>
          <a:p>
            <a:pPr indent="0" lvl="0" marL="0" marR="0" rtl="0" algn="l">
              <a:spcBef>
                <a:spcPts val="0"/>
              </a:spcBef>
              <a:spcAft>
                <a:spcPts val="0"/>
              </a:spcAft>
              <a:buNone/>
            </a:pPr>
            <a:r>
              <a:rPr lang="es-AR" sz="2800">
                <a:solidFill>
                  <a:schemeClr val="dk1"/>
                </a:solidFill>
                <a:latin typeface="Calibri"/>
                <a:ea typeface="Calibri"/>
                <a:cs typeface="Calibri"/>
                <a:sym typeface="Calibri"/>
              </a:rPr>
              <a:t> bajo el mismo nombre a una colección de datos.</a:t>
            </a:r>
            <a:endParaRPr/>
          </a:p>
        </p:txBody>
      </p:sp>
      <p:graphicFrame>
        <p:nvGraphicFramePr>
          <p:cNvPr id="53" name="Google Shape;53;p10"/>
          <p:cNvGraphicFramePr/>
          <p:nvPr/>
        </p:nvGraphicFramePr>
        <p:xfrm>
          <a:off x="2351584" y="3573016"/>
          <a:ext cx="3000000" cy="3000000"/>
        </p:xfrm>
        <a:graphic>
          <a:graphicData uri="http://schemas.openxmlformats.org/drawingml/2006/table">
            <a:tbl>
              <a:tblPr bandRow="1" firstRow="1">
                <a:noFill/>
                <a:tableStyleId>{E3BB819A-F417-494C-A3B3-829498C08D6C}</a:tableStyleId>
              </a:tblPr>
              <a:tblGrid>
                <a:gridCol w="914375"/>
                <a:gridCol w="1965925"/>
              </a:tblGrid>
              <a:tr h="370850">
                <a:tc>
                  <a:txBody>
                    <a:bodyPr/>
                    <a:lstStyle/>
                    <a:p>
                      <a:pPr indent="0" lvl="0" marL="0" marR="0" rtl="0" algn="l">
                        <a:spcBef>
                          <a:spcPts val="0"/>
                        </a:spcBef>
                        <a:spcAft>
                          <a:spcPts val="0"/>
                        </a:spcAft>
                        <a:buNone/>
                      </a:pPr>
                      <a:r>
                        <a:rPr lang="es-AR" sz="1800" u="none" cap="none" strike="noStrike"/>
                        <a:t># id listado</a:t>
                      </a:r>
                      <a:endParaRPr/>
                    </a:p>
                  </a:txBody>
                  <a:tcPr marT="45725" marB="45725" marR="91450" marL="91450"/>
                </a:tc>
                <a:tc>
                  <a:txBody>
                    <a:bodyPr/>
                    <a:lstStyle/>
                    <a:p>
                      <a:pPr indent="0" lvl="0" marL="0" marR="0" rtl="0" algn="l">
                        <a:spcBef>
                          <a:spcPts val="0"/>
                        </a:spcBef>
                        <a:spcAft>
                          <a:spcPts val="0"/>
                        </a:spcAft>
                        <a:buNone/>
                      </a:pPr>
                      <a:r>
                        <a:rPr lang="es-AR" sz="1800"/>
                        <a:t> Nombre</a:t>
                      </a:r>
                      <a:endParaRPr/>
                    </a:p>
                  </a:txBody>
                  <a:tcPr marT="45725" marB="45725" marR="91450" marL="91450"/>
                </a:tc>
              </a:tr>
              <a:tr h="370850">
                <a:tc>
                  <a:txBody>
                    <a:bodyPr/>
                    <a:lstStyle/>
                    <a:p>
                      <a:pPr indent="0" lvl="0" marL="0" marR="0" rtl="0" algn="l">
                        <a:spcBef>
                          <a:spcPts val="0"/>
                        </a:spcBef>
                        <a:spcAft>
                          <a:spcPts val="0"/>
                        </a:spcAft>
                        <a:buNone/>
                      </a:pPr>
                      <a:r>
                        <a:rPr lang="es-AR" sz="1800"/>
                        <a:t>1</a:t>
                      </a:r>
                      <a:endParaRPr/>
                    </a:p>
                  </a:txBody>
                  <a:tcPr marT="45725" marB="45725" marR="91450" marL="91450"/>
                </a:tc>
                <a:tc>
                  <a:txBody>
                    <a:bodyPr/>
                    <a:lstStyle/>
                    <a:p>
                      <a:pPr indent="0" lvl="0" marL="0" marR="0" rtl="0" algn="l">
                        <a:spcBef>
                          <a:spcPts val="0"/>
                        </a:spcBef>
                        <a:spcAft>
                          <a:spcPts val="0"/>
                        </a:spcAft>
                        <a:buNone/>
                      </a:pPr>
                      <a:r>
                        <a:rPr lang="es-AR" sz="1800"/>
                        <a:t>Juan</a:t>
                      </a:r>
                      <a:endParaRPr/>
                    </a:p>
                  </a:txBody>
                  <a:tcPr marT="45725" marB="45725" marR="91450" marL="91450"/>
                </a:tc>
              </a:tr>
              <a:tr h="370850">
                <a:tc>
                  <a:txBody>
                    <a:bodyPr/>
                    <a:lstStyle/>
                    <a:p>
                      <a:pPr indent="0" lvl="0" marL="0" marR="0" rtl="0" algn="l">
                        <a:spcBef>
                          <a:spcPts val="0"/>
                        </a:spcBef>
                        <a:spcAft>
                          <a:spcPts val="0"/>
                        </a:spcAft>
                        <a:buNone/>
                      </a:pPr>
                      <a:r>
                        <a:rPr lang="es-AR" sz="1800"/>
                        <a:t>2</a:t>
                      </a:r>
                      <a:endParaRPr/>
                    </a:p>
                  </a:txBody>
                  <a:tcPr marT="45725" marB="45725" marR="91450" marL="91450"/>
                </a:tc>
                <a:tc>
                  <a:txBody>
                    <a:bodyPr/>
                    <a:lstStyle/>
                    <a:p>
                      <a:pPr indent="0" lvl="0" marL="0" marR="0" rtl="0" algn="l">
                        <a:spcBef>
                          <a:spcPts val="0"/>
                        </a:spcBef>
                        <a:spcAft>
                          <a:spcPts val="0"/>
                        </a:spcAft>
                        <a:buNone/>
                      </a:pPr>
                      <a:r>
                        <a:rPr lang="es-AR" sz="1800"/>
                        <a:t>Pedro</a:t>
                      </a:r>
                      <a:endParaRPr/>
                    </a:p>
                  </a:txBody>
                  <a:tcPr marT="45725" marB="45725" marR="91450" marL="91450"/>
                </a:tc>
              </a:tr>
              <a:tr h="370850">
                <a:tc>
                  <a:txBody>
                    <a:bodyPr/>
                    <a:lstStyle/>
                    <a:p>
                      <a:pPr indent="0" lvl="0" marL="0" marR="0" rtl="0" algn="l">
                        <a:spcBef>
                          <a:spcPts val="0"/>
                        </a:spcBef>
                        <a:spcAft>
                          <a:spcPts val="0"/>
                        </a:spcAft>
                        <a:buNone/>
                      </a:pPr>
                      <a:r>
                        <a:rPr lang="es-AR" sz="1800"/>
                        <a:t>3</a:t>
                      </a:r>
                      <a:endParaRPr/>
                    </a:p>
                  </a:txBody>
                  <a:tcPr marT="45725" marB="45725" marR="91450" marL="91450"/>
                </a:tc>
                <a:tc>
                  <a:txBody>
                    <a:bodyPr/>
                    <a:lstStyle/>
                    <a:p>
                      <a:pPr indent="0" lvl="0" marL="0" marR="0" rtl="0" algn="l">
                        <a:spcBef>
                          <a:spcPts val="0"/>
                        </a:spcBef>
                        <a:spcAft>
                          <a:spcPts val="0"/>
                        </a:spcAft>
                        <a:buNone/>
                      </a:pPr>
                      <a:r>
                        <a:rPr lang="es-AR" sz="1800"/>
                        <a:t>Josè</a:t>
                      </a:r>
                      <a:endParaRPr/>
                    </a:p>
                  </a:txBody>
                  <a:tcPr marT="45725" marB="45725" marR="91450" marL="91450"/>
                </a:tc>
              </a:tr>
            </a:tbl>
          </a:graphicData>
        </a:graphic>
      </p:graphicFrame>
      <p:sp>
        <p:nvSpPr>
          <p:cNvPr id="54" name="Google Shape;54;p10"/>
          <p:cNvSpPr/>
          <p:nvPr/>
        </p:nvSpPr>
        <p:spPr>
          <a:xfrm>
            <a:off x="5447928" y="3356992"/>
            <a:ext cx="432048" cy="2304256"/>
          </a:xfrm>
          <a:prstGeom prst="rightBrace">
            <a:avLst>
              <a:gd fmla="val 8333" name="adj1"/>
              <a:gd fmla="val 50000" name="adj2"/>
            </a:avLst>
          </a:prstGeom>
          <a:noFill/>
          <a:ln cap="flat" cmpd="sng" w="9525">
            <a:solidFill>
              <a:srgbClr val="BD4B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0"/>
          <p:cNvSpPr txBox="1"/>
          <p:nvPr/>
        </p:nvSpPr>
        <p:spPr>
          <a:xfrm>
            <a:off x="5879976" y="4324454"/>
            <a:ext cx="19708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Colección de Datos</a:t>
            </a:r>
            <a:endParaRPr/>
          </a:p>
        </p:txBody>
      </p:sp>
      <p:sp>
        <p:nvSpPr>
          <p:cNvPr id="56" name="Google Shape;56;p10"/>
          <p:cNvSpPr txBox="1"/>
          <p:nvPr/>
        </p:nvSpPr>
        <p:spPr>
          <a:xfrm>
            <a:off x="2639616" y="2780928"/>
            <a:ext cx="17758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Lista de Alumnos</a:t>
            </a:r>
            <a:endParaRPr/>
          </a:p>
        </p:txBody>
      </p:sp>
      <p:sp>
        <p:nvSpPr>
          <p:cNvPr id="57" name="Google Shape;57;p10"/>
          <p:cNvSpPr txBox="1"/>
          <p:nvPr/>
        </p:nvSpPr>
        <p:spPr>
          <a:xfrm>
            <a:off x="6247554" y="2780928"/>
            <a:ext cx="33048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Nombre de la colección </a:t>
            </a:r>
            <a:endParaRPr/>
          </a:p>
        </p:txBody>
      </p:sp>
      <p:cxnSp>
        <p:nvCxnSpPr>
          <p:cNvPr id="58" name="Google Shape;58;p10"/>
          <p:cNvCxnSpPr/>
          <p:nvPr/>
        </p:nvCxnSpPr>
        <p:spPr>
          <a:xfrm>
            <a:off x="4511824" y="2924944"/>
            <a:ext cx="1368152" cy="0"/>
          </a:xfrm>
          <a:prstGeom prst="straightConnector1">
            <a:avLst/>
          </a:prstGeom>
          <a:noFill/>
          <a:ln cap="flat" cmpd="sng" w="9525">
            <a:solidFill>
              <a:srgbClr val="BD4B48"/>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p:nvPr/>
        </p:nvSpPr>
        <p:spPr>
          <a:xfrm>
            <a:off x="2829467" y="620688"/>
            <a:ext cx="430714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5400">
                <a:solidFill>
                  <a:schemeClr val="accent4"/>
                </a:solidFill>
                <a:latin typeface="Calibri"/>
                <a:ea typeface="Calibri"/>
                <a:cs typeface="Calibri"/>
                <a:sym typeface="Calibri"/>
              </a:rPr>
              <a:t>Tipos de Array</a:t>
            </a:r>
            <a:endParaRPr b="1" sz="5400" cap="none">
              <a:solidFill>
                <a:schemeClr val="accent4"/>
              </a:solidFill>
              <a:latin typeface="Calibri"/>
              <a:ea typeface="Calibri"/>
              <a:cs typeface="Calibri"/>
              <a:sym typeface="Calibri"/>
            </a:endParaRPr>
          </a:p>
        </p:txBody>
      </p:sp>
      <p:sp>
        <p:nvSpPr>
          <p:cNvPr id="64" name="Google Shape;64;p11"/>
          <p:cNvSpPr txBox="1"/>
          <p:nvPr/>
        </p:nvSpPr>
        <p:spPr>
          <a:xfrm>
            <a:off x="2135560" y="1700808"/>
            <a:ext cx="6354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1._ Arreglos unidimensionales mejor conocidos como “Vectores”</a:t>
            </a:r>
            <a:endParaRPr/>
          </a:p>
        </p:txBody>
      </p:sp>
      <p:sp>
        <p:nvSpPr>
          <p:cNvPr id="65" name="Google Shape;65;p11"/>
          <p:cNvSpPr txBox="1"/>
          <p:nvPr/>
        </p:nvSpPr>
        <p:spPr>
          <a:xfrm>
            <a:off x="2135560" y="3354109"/>
            <a:ext cx="62947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2._ Arreglos bidimencionales  mejor conocidos como “Matrices”</a:t>
            </a:r>
            <a:endParaRPr/>
          </a:p>
        </p:txBody>
      </p:sp>
      <p:graphicFrame>
        <p:nvGraphicFramePr>
          <p:cNvPr id="66" name="Google Shape;66;p11"/>
          <p:cNvGraphicFramePr/>
          <p:nvPr/>
        </p:nvGraphicFramePr>
        <p:xfrm>
          <a:off x="1559496" y="2522746"/>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67" name="Google Shape;67;p11"/>
          <p:cNvGraphicFramePr/>
          <p:nvPr/>
        </p:nvGraphicFramePr>
        <p:xfrm>
          <a:off x="1564283" y="4293096"/>
          <a:ext cx="3000000" cy="3000000"/>
        </p:xfrm>
        <a:graphic>
          <a:graphicData uri="http://schemas.openxmlformats.org/drawingml/2006/table">
            <a:tbl>
              <a:tblPr bandRow="1" firstRow="1">
                <a:noFill/>
                <a:tableStyleId>{E3BB819A-F417-494C-A3B3-829498C08D6C}</a:tableStyleId>
              </a:tblPr>
              <a:tblGrid>
                <a:gridCol w="2032000"/>
                <a:gridCol w="2032000"/>
                <a:gridCol w="2032000"/>
                <a:gridCol w="2032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2"/>
          <p:cNvGraphicFramePr/>
          <p:nvPr/>
        </p:nvGraphicFramePr>
        <p:xfrm>
          <a:off x="2129397" y="4149080"/>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s-AR" sz="1800"/>
                        <a:t>Juan</a:t>
                      </a:r>
                      <a:endParaRPr/>
                    </a:p>
                  </a:txBody>
                  <a:tcPr marT="45725" marB="45725" marR="91450" marL="91450"/>
                </a:tc>
                <a:tc>
                  <a:txBody>
                    <a:bodyPr/>
                    <a:lstStyle/>
                    <a:p>
                      <a:pPr indent="0" lvl="0" marL="0" marR="0" rtl="0" algn="ctr">
                        <a:spcBef>
                          <a:spcPts val="0"/>
                        </a:spcBef>
                        <a:spcAft>
                          <a:spcPts val="0"/>
                        </a:spcAft>
                        <a:buNone/>
                      </a:pPr>
                      <a:r>
                        <a:rPr lang="es-AR" sz="1800"/>
                        <a:t>Pedro</a:t>
                      </a:r>
                      <a:endParaRPr/>
                    </a:p>
                  </a:txBody>
                  <a:tcPr marT="45725" marB="45725" marR="91450" marL="91450"/>
                </a:tc>
                <a:tc>
                  <a:txBody>
                    <a:bodyPr/>
                    <a:lstStyle/>
                    <a:p>
                      <a:pPr indent="0" lvl="0" marL="0" marR="0" rtl="0" algn="ctr">
                        <a:spcBef>
                          <a:spcPts val="0"/>
                        </a:spcBef>
                        <a:spcAft>
                          <a:spcPts val="0"/>
                        </a:spcAft>
                        <a:buNone/>
                      </a:pPr>
                      <a:r>
                        <a:rPr lang="es-AR" sz="1800"/>
                        <a:t>Guido</a:t>
                      </a:r>
                      <a:endParaRPr/>
                    </a:p>
                  </a:txBody>
                  <a:tcPr marT="45725" marB="45725" marR="91450" marL="91450"/>
                </a:tc>
                <a:tc>
                  <a:txBody>
                    <a:bodyPr/>
                    <a:lstStyle/>
                    <a:p>
                      <a:pPr indent="0" lvl="0" marL="0" marR="0" rtl="0" algn="ctr">
                        <a:spcBef>
                          <a:spcPts val="0"/>
                        </a:spcBef>
                        <a:spcAft>
                          <a:spcPts val="0"/>
                        </a:spcAft>
                        <a:buNone/>
                      </a:pPr>
                      <a:r>
                        <a:rPr lang="es-AR" sz="1800"/>
                        <a:t>Pablo</a:t>
                      </a:r>
                      <a:endParaRPr/>
                    </a:p>
                  </a:txBody>
                  <a:tcPr marT="45725" marB="45725" marR="91450" marL="91450"/>
                </a:tc>
                <a:tc>
                  <a:txBody>
                    <a:bodyPr/>
                    <a:lstStyle/>
                    <a:p>
                      <a:pPr indent="0" lvl="0" marL="0" marR="0" rtl="0" algn="ctr">
                        <a:spcBef>
                          <a:spcPts val="0"/>
                        </a:spcBef>
                        <a:spcAft>
                          <a:spcPts val="0"/>
                        </a:spcAft>
                        <a:buNone/>
                      </a:pPr>
                      <a:r>
                        <a:rPr lang="es-AR" sz="1800"/>
                        <a:t>José</a:t>
                      </a:r>
                      <a:endParaRPr/>
                    </a:p>
                  </a:txBody>
                  <a:tcPr marT="45725" marB="45725" marR="91450" marL="91450"/>
                </a:tc>
              </a:tr>
            </a:tbl>
          </a:graphicData>
        </a:graphic>
      </p:graphicFrame>
      <p:sp>
        <p:nvSpPr>
          <p:cNvPr id="73" name="Google Shape;73;p12"/>
          <p:cNvSpPr txBox="1"/>
          <p:nvPr/>
        </p:nvSpPr>
        <p:spPr>
          <a:xfrm>
            <a:off x="2135560" y="1700808"/>
            <a:ext cx="3616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Representacion grafica de un Vector</a:t>
            </a:r>
            <a:endParaRPr/>
          </a:p>
        </p:txBody>
      </p:sp>
      <p:graphicFrame>
        <p:nvGraphicFramePr>
          <p:cNvPr id="74" name="Google Shape;74;p12"/>
          <p:cNvGraphicFramePr/>
          <p:nvPr/>
        </p:nvGraphicFramePr>
        <p:xfrm>
          <a:off x="2129397" y="2924190"/>
          <a:ext cx="3000000" cy="3000000"/>
        </p:xfrm>
        <a:graphic>
          <a:graphicData uri="http://schemas.openxmlformats.org/drawingml/2006/table">
            <a:tbl>
              <a:tblPr bandRow="1" firstRow="1">
                <a:noFill/>
                <a:tableStyleId>{90FAD0A1-9AC9-4E93-8A5E-7052F294EEC7}</a:tableStyleId>
              </a:tblPr>
              <a:tblGrid>
                <a:gridCol w="1625600"/>
                <a:gridCol w="1625600"/>
                <a:gridCol w="1625600"/>
                <a:gridCol w="1625600"/>
                <a:gridCol w="1625600"/>
              </a:tblGrid>
              <a:tr h="0">
                <a:tc>
                  <a:txBody>
                    <a:bodyPr/>
                    <a:lstStyle/>
                    <a:p>
                      <a:pPr indent="0" lvl="0" marL="0" marR="0" rtl="0" algn="ctr">
                        <a:spcBef>
                          <a:spcPts val="0"/>
                        </a:spcBef>
                        <a:spcAft>
                          <a:spcPts val="0"/>
                        </a:spcAft>
                        <a:buNone/>
                      </a:pPr>
                      <a:r>
                        <a:rPr lang="es-AR" sz="1800"/>
                        <a:t>Psición 0</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1</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2</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3</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4</a:t>
                      </a:r>
                      <a:endParaRPr/>
                    </a:p>
                  </a:txBody>
                  <a:tcPr marT="45725" marB="45725" marR="91450" marL="91450"/>
                </a:tc>
              </a:tr>
            </a:tbl>
          </a:graphicData>
        </a:graphic>
      </p:graphicFrame>
      <p:cxnSp>
        <p:nvCxnSpPr>
          <p:cNvPr id="75" name="Google Shape;75;p12"/>
          <p:cNvCxnSpPr/>
          <p:nvPr/>
        </p:nvCxnSpPr>
        <p:spPr>
          <a:xfrm>
            <a:off x="2855640" y="3429000"/>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76" name="Google Shape;76;p12"/>
          <p:cNvCxnSpPr/>
          <p:nvPr/>
        </p:nvCxnSpPr>
        <p:spPr>
          <a:xfrm>
            <a:off x="4367808" y="3429000"/>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77" name="Google Shape;77;p12"/>
          <p:cNvCxnSpPr/>
          <p:nvPr/>
        </p:nvCxnSpPr>
        <p:spPr>
          <a:xfrm>
            <a:off x="6193397" y="3429000"/>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78" name="Google Shape;78;p12"/>
          <p:cNvCxnSpPr/>
          <p:nvPr/>
        </p:nvCxnSpPr>
        <p:spPr>
          <a:xfrm>
            <a:off x="9408368" y="3429000"/>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79" name="Google Shape;79;p12"/>
          <p:cNvCxnSpPr/>
          <p:nvPr/>
        </p:nvCxnSpPr>
        <p:spPr>
          <a:xfrm>
            <a:off x="7680176" y="3429000"/>
            <a:ext cx="0" cy="432048"/>
          </a:xfrm>
          <a:prstGeom prst="straightConnector1">
            <a:avLst/>
          </a:prstGeom>
          <a:noFill/>
          <a:ln cap="flat" cmpd="sng" w="9525">
            <a:solidFill>
              <a:srgbClr val="45A9C4"/>
            </a:solidFill>
            <a:prstDash val="solid"/>
            <a:round/>
            <a:headEnd len="sm" w="sm" type="none"/>
            <a:tailEnd len="med" w="med" type="triangle"/>
          </a:ln>
        </p:spPr>
      </p:cxnSp>
      <p:sp>
        <p:nvSpPr>
          <p:cNvPr id="80" name="Google Shape;80;p12"/>
          <p:cNvSpPr/>
          <p:nvPr/>
        </p:nvSpPr>
        <p:spPr>
          <a:xfrm rot="-5400000">
            <a:off x="5705804" y="1165853"/>
            <a:ext cx="975189" cy="8128000"/>
          </a:xfrm>
          <a:prstGeom prst="leftBrace">
            <a:avLst>
              <a:gd fmla="val 8333" name="adj1"/>
              <a:gd fmla="val 50000" name="adj2"/>
            </a:avLst>
          </a:prstGeom>
          <a:noFill/>
          <a:ln cap="flat" cmpd="sng" w="9525">
            <a:solidFill>
              <a:srgbClr val="BD4B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2"/>
          <p:cNvSpPr txBox="1"/>
          <p:nvPr/>
        </p:nvSpPr>
        <p:spPr>
          <a:xfrm>
            <a:off x="2227316" y="5787562"/>
            <a:ext cx="70498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Esta dividido en 5 secciones y a cada seccion se le conoce como posición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1847528" y="908720"/>
            <a:ext cx="35229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Representacion grafica de un Índice</a:t>
            </a:r>
            <a:endParaRPr/>
          </a:p>
        </p:txBody>
      </p:sp>
      <p:sp>
        <p:nvSpPr>
          <p:cNvPr id="87" name="Google Shape;87;p13"/>
          <p:cNvSpPr/>
          <p:nvPr/>
        </p:nvSpPr>
        <p:spPr>
          <a:xfrm rot="10800000">
            <a:off x="2084280" y="1843049"/>
            <a:ext cx="1145930" cy="2160240"/>
          </a:xfrm>
          <a:prstGeom prst="downArrow">
            <a:avLst>
              <a:gd fmla="val 50000" name="adj1"/>
              <a:gd fmla="val 50000" name="adj2"/>
            </a:avLst>
          </a:prstGeom>
          <a:solidFill>
            <a:srgbClr val="31859B"/>
          </a:solidFill>
          <a:ln cap="flat" cmpd="sng" w="25400">
            <a:solidFill>
              <a:schemeClr val="accent1"/>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3"/>
          <p:cNvSpPr txBox="1"/>
          <p:nvPr/>
        </p:nvSpPr>
        <p:spPr>
          <a:xfrm>
            <a:off x="4740941" y="3155500"/>
            <a:ext cx="7377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rgbClr val="FF0000"/>
                </a:solidFill>
                <a:latin typeface="Calibri"/>
                <a:ea typeface="Calibri"/>
                <a:cs typeface="Calibri"/>
                <a:sym typeface="Calibri"/>
              </a:rPr>
              <a:t>int</a:t>
            </a:r>
            <a:endParaRPr/>
          </a:p>
        </p:txBody>
      </p:sp>
      <p:sp>
        <p:nvSpPr>
          <p:cNvPr id="89" name="Google Shape;89;p13"/>
          <p:cNvSpPr txBox="1"/>
          <p:nvPr/>
        </p:nvSpPr>
        <p:spPr>
          <a:xfrm>
            <a:off x="5353982" y="3155500"/>
            <a:ext cx="250581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rgbClr val="00B050"/>
                </a:solidFill>
                <a:latin typeface="Calibri"/>
                <a:ea typeface="Calibri"/>
                <a:cs typeface="Calibri"/>
                <a:sym typeface="Calibri"/>
              </a:rPr>
              <a:t>Indice_uno</a:t>
            </a:r>
            <a:endParaRPr/>
          </a:p>
        </p:txBody>
      </p:sp>
      <p:sp>
        <p:nvSpPr>
          <p:cNvPr id="90" name="Google Shape;90;p13"/>
          <p:cNvSpPr txBox="1"/>
          <p:nvPr/>
        </p:nvSpPr>
        <p:spPr>
          <a:xfrm>
            <a:off x="7730246" y="3148683"/>
            <a:ext cx="95250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chemeClr val="dk1"/>
                </a:solidFill>
                <a:latin typeface="Calibri"/>
                <a:ea typeface="Calibri"/>
                <a:cs typeface="Calibri"/>
                <a:sym typeface="Calibri"/>
              </a:rPr>
              <a:t>= 0;</a:t>
            </a:r>
            <a:endParaRPr/>
          </a:p>
        </p:txBody>
      </p:sp>
      <p:sp>
        <p:nvSpPr>
          <p:cNvPr id="91" name="Google Shape;91;p13"/>
          <p:cNvSpPr/>
          <p:nvPr/>
        </p:nvSpPr>
        <p:spPr>
          <a:xfrm>
            <a:off x="5015880" y="2653274"/>
            <a:ext cx="244158" cy="432048"/>
          </a:xfrm>
          <a:prstGeom prst="downArrow">
            <a:avLst>
              <a:gd fmla="val 50000" name="adj1"/>
              <a:gd fmla="val 50000" name="adj2"/>
            </a:avLst>
          </a:prstGeom>
          <a:solidFill>
            <a:schemeClr val="accent2"/>
          </a:solidFill>
          <a:ln cap="flat" cmpd="sng" w="25400">
            <a:solidFill>
              <a:srgbClr val="FF0000"/>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rgbClr val="FF0000"/>
              </a:solidFill>
              <a:latin typeface="Calibri"/>
              <a:ea typeface="Calibri"/>
              <a:cs typeface="Calibri"/>
              <a:sym typeface="Calibri"/>
            </a:endParaRPr>
          </a:p>
        </p:txBody>
      </p:sp>
      <p:sp>
        <p:nvSpPr>
          <p:cNvPr id="92" name="Google Shape;92;p13"/>
          <p:cNvSpPr/>
          <p:nvPr/>
        </p:nvSpPr>
        <p:spPr>
          <a:xfrm>
            <a:off x="6463000" y="2651356"/>
            <a:ext cx="244158" cy="432048"/>
          </a:xfrm>
          <a:prstGeom prst="downArrow">
            <a:avLst>
              <a:gd fmla="val 50000" name="adj1"/>
              <a:gd fmla="val 50000" name="adj2"/>
            </a:avLst>
          </a:prstGeom>
          <a:solidFill>
            <a:schemeClr val="accent2"/>
          </a:solidFill>
          <a:ln cap="flat" cmpd="sng" w="25400">
            <a:solidFill>
              <a:srgbClr val="FF0000"/>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rgbClr val="FF0000"/>
              </a:solidFill>
              <a:latin typeface="Calibri"/>
              <a:ea typeface="Calibri"/>
              <a:cs typeface="Calibri"/>
              <a:sym typeface="Calibri"/>
            </a:endParaRPr>
          </a:p>
        </p:txBody>
      </p:sp>
      <p:sp>
        <p:nvSpPr>
          <p:cNvPr id="93" name="Google Shape;93;p13"/>
          <p:cNvSpPr/>
          <p:nvPr/>
        </p:nvSpPr>
        <p:spPr>
          <a:xfrm>
            <a:off x="8154278" y="2653274"/>
            <a:ext cx="244158" cy="432048"/>
          </a:xfrm>
          <a:prstGeom prst="downArrow">
            <a:avLst>
              <a:gd fmla="val 50000" name="adj1"/>
              <a:gd fmla="val 50000" name="adj2"/>
            </a:avLst>
          </a:prstGeom>
          <a:solidFill>
            <a:schemeClr val="accent2"/>
          </a:solidFill>
          <a:ln cap="flat" cmpd="sng" w="25400">
            <a:solidFill>
              <a:srgbClr val="FF0000"/>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rgbClr val="FF0000"/>
              </a:solidFill>
              <a:latin typeface="Calibri"/>
              <a:ea typeface="Calibri"/>
              <a:cs typeface="Calibri"/>
              <a:sym typeface="Calibri"/>
            </a:endParaRPr>
          </a:p>
        </p:txBody>
      </p:sp>
      <p:sp>
        <p:nvSpPr>
          <p:cNvPr id="94" name="Google Shape;94;p13"/>
          <p:cNvSpPr txBox="1"/>
          <p:nvPr/>
        </p:nvSpPr>
        <p:spPr>
          <a:xfrm>
            <a:off x="4454939" y="1843049"/>
            <a:ext cx="13660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Tipo de dato del índice</a:t>
            </a:r>
            <a:endParaRPr/>
          </a:p>
        </p:txBody>
      </p:sp>
      <p:sp>
        <p:nvSpPr>
          <p:cNvPr id="95" name="Google Shape;95;p13"/>
          <p:cNvSpPr txBox="1"/>
          <p:nvPr/>
        </p:nvSpPr>
        <p:spPr>
          <a:xfrm>
            <a:off x="5997741" y="1843049"/>
            <a:ext cx="13660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Nombre del Indice</a:t>
            </a:r>
            <a:endParaRPr/>
          </a:p>
        </p:txBody>
      </p:sp>
      <p:sp>
        <p:nvSpPr>
          <p:cNvPr id="96" name="Google Shape;96;p13"/>
          <p:cNvSpPr txBox="1"/>
          <p:nvPr/>
        </p:nvSpPr>
        <p:spPr>
          <a:xfrm>
            <a:off x="7715416" y="1823259"/>
            <a:ext cx="13660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Valor inicial del índice</a:t>
            </a:r>
            <a:endParaRPr/>
          </a:p>
        </p:txBody>
      </p:sp>
      <p:graphicFrame>
        <p:nvGraphicFramePr>
          <p:cNvPr id="97" name="Google Shape;97;p13"/>
          <p:cNvGraphicFramePr/>
          <p:nvPr/>
        </p:nvGraphicFramePr>
        <p:xfrm>
          <a:off x="2207568" y="5229200"/>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s-AR" sz="1800"/>
                        <a:t>Juan</a:t>
                      </a:r>
                      <a:endParaRPr/>
                    </a:p>
                  </a:txBody>
                  <a:tcPr marT="45725" marB="45725" marR="91450" marL="91450"/>
                </a:tc>
                <a:tc>
                  <a:txBody>
                    <a:bodyPr/>
                    <a:lstStyle/>
                    <a:p>
                      <a:pPr indent="0" lvl="0" marL="0" marR="0" rtl="0" algn="ctr">
                        <a:spcBef>
                          <a:spcPts val="0"/>
                        </a:spcBef>
                        <a:spcAft>
                          <a:spcPts val="0"/>
                        </a:spcAft>
                        <a:buNone/>
                      </a:pPr>
                      <a:r>
                        <a:rPr lang="es-AR" sz="1800"/>
                        <a:t>Pedro</a:t>
                      </a:r>
                      <a:endParaRPr/>
                    </a:p>
                  </a:txBody>
                  <a:tcPr marT="45725" marB="45725" marR="91450" marL="91450"/>
                </a:tc>
                <a:tc>
                  <a:txBody>
                    <a:bodyPr/>
                    <a:lstStyle/>
                    <a:p>
                      <a:pPr indent="0" lvl="0" marL="0" marR="0" rtl="0" algn="ctr">
                        <a:spcBef>
                          <a:spcPts val="0"/>
                        </a:spcBef>
                        <a:spcAft>
                          <a:spcPts val="0"/>
                        </a:spcAft>
                        <a:buNone/>
                      </a:pPr>
                      <a:r>
                        <a:rPr lang="es-AR" sz="1800"/>
                        <a:t>Guido</a:t>
                      </a:r>
                      <a:endParaRPr/>
                    </a:p>
                  </a:txBody>
                  <a:tcPr marT="45725" marB="45725" marR="91450" marL="91450"/>
                </a:tc>
                <a:tc>
                  <a:txBody>
                    <a:bodyPr/>
                    <a:lstStyle/>
                    <a:p>
                      <a:pPr indent="0" lvl="0" marL="0" marR="0" rtl="0" algn="ctr">
                        <a:spcBef>
                          <a:spcPts val="0"/>
                        </a:spcBef>
                        <a:spcAft>
                          <a:spcPts val="0"/>
                        </a:spcAft>
                        <a:buNone/>
                      </a:pPr>
                      <a:r>
                        <a:rPr lang="es-AR" sz="1800"/>
                        <a:t>Pablo</a:t>
                      </a:r>
                      <a:endParaRPr/>
                    </a:p>
                  </a:txBody>
                  <a:tcPr marT="45725" marB="45725" marR="91450" marL="91450"/>
                </a:tc>
                <a:tc>
                  <a:txBody>
                    <a:bodyPr/>
                    <a:lstStyle/>
                    <a:p>
                      <a:pPr indent="0" lvl="0" marL="0" marR="0" rtl="0" algn="ctr">
                        <a:spcBef>
                          <a:spcPts val="0"/>
                        </a:spcBef>
                        <a:spcAft>
                          <a:spcPts val="0"/>
                        </a:spcAft>
                        <a:buNone/>
                      </a:pPr>
                      <a:r>
                        <a:rPr lang="es-AR" sz="1800"/>
                        <a:t>José</a:t>
                      </a:r>
                      <a:endParaRPr/>
                    </a:p>
                  </a:txBody>
                  <a:tcPr marT="45725" marB="45725" marR="91450" marL="91450"/>
                </a:tc>
              </a:tr>
            </a:tbl>
          </a:graphicData>
        </a:graphic>
      </p:graphicFrame>
      <p:sp>
        <p:nvSpPr>
          <p:cNvPr id="98" name="Google Shape;98;p13"/>
          <p:cNvSpPr/>
          <p:nvPr/>
        </p:nvSpPr>
        <p:spPr>
          <a:xfrm rot="10800000">
            <a:off x="2927201" y="5705219"/>
            <a:ext cx="303009" cy="605400"/>
          </a:xfrm>
          <a:prstGeom prst="downArrow">
            <a:avLst>
              <a:gd fmla="val 50000" name="adj1"/>
              <a:gd fmla="val 50000" name="adj2"/>
            </a:avLst>
          </a:prstGeom>
          <a:solidFill>
            <a:srgbClr val="31859B"/>
          </a:solidFill>
          <a:ln cap="flat" cmpd="sng" w="25400">
            <a:solidFill>
              <a:schemeClr val="accent1"/>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99" name="Google Shape;99;p13"/>
          <p:cNvGraphicFramePr/>
          <p:nvPr/>
        </p:nvGraphicFramePr>
        <p:xfrm>
          <a:off x="2207568" y="4828504"/>
          <a:ext cx="3000000" cy="3000000"/>
        </p:xfrm>
        <a:graphic>
          <a:graphicData uri="http://schemas.openxmlformats.org/drawingml/2006/table">
            <a:tbl>
              <a:tblPr bandRow="1" firstRow="1">
                <a:noFill/>
                <a:tableStyleId>{90FAD0A1-9AC9-4E93-8A5E-7052F294EEC7}</a:tableStyleId>
              </a:tblPr>
              <a:tblGrid>
                <a:gridCol w="1625600"/>
                <a:gridCol w="1625600"/>
                <a:gridCol w="1625600"/>
                <a:gridCol w="1625600"/>
                <a:gridCol w="1625600"/>
              </a:tblGrid>
              <a:tr h="0">
                <a:tc>
                  <a:txBody>
                    <a:bodyPr/>
                    <a:lstStyle/>
                    <a:p>
                      <a:pPr indent="0" lvl="0" marL="0" marR="0" rtl="0" algn="ctr">
                        <a:spcBef>
                          <a:spcPts val="0"/>
                        </a:spcBef>
                        <a:spcAft>
                          <a:spcPts val="0"/>
                        </a:spcAft>
                        <a:buNone/>
                      </a:pPr>
                      <a:r>
                        <a:rPr lang="es-AR" sz="1800"/>
                        <a:t>Psición 0</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1</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2</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3</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4</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4"/>
          <p:cNvGraphicFramePr/>
          <p:nvPr/>
        </p:nvGraphicFramePr>
        <p:xfrm>
          <a:off x="2279576" y="2997706"/>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s-AR" sz="1800"/>
                        <a:t>Juan</a:t>
                      </a:r>
                      <a:endParaRPr/>
                    </a:p>
                  </a:txBody>
                  <a:tcPr marT="45725" marB="45725" marR="91450" marL="91450"/>
                </a:tc>
                <a:tc>
                  <a:txBody>
                    <a:bodyPr/>
                    <a:lstStyle/>
                    <a:p>
                      <a:pPr indent="0" lvl="0" marL="0" marR="0" rtl="0" algn="ctr">
                        <a:spcBef>
                          <a:spcPts val="0"/>
                        </a:spcBef>
                        <a:spcAft>
                          <a:spcPts val="0"/>
                        </a:spcAft>
                        <a:buNone/>
                      </a:pPr>
                      <a:r>
                        <a:rPr lang="es-AR" sz="1800"/>
                        <a:t>Pedro</a:t>
                      </a:r>
                      <a:endParaRPr/>
                    </a:p>
                  </a:txBody>
                  <a:tcPr marT="45725" marB="45725" marR="91450" marL="91450"/>
                </a:tc>
                <a:tc>
                  <a:txBody>
                    <a:bodyPr/>
                    <a:lstStyle/>
                    <a:p>
                      <a:pPr indent="0" lvl="0" marL="0" marR="0" rtl="0" algn="ctr">
                        <a:spcBef>
                          <a:spcPts val="0"/>
                        </a:spcBef>
                        <a:spcAft>
                          <a:spcPts val="0"/>
                        </a:spcAft>
                        <a:buNone/>
                      </a:pPr>
                      <a:r>
                        <a:rPr lang="es-AR" sz="1800"/>
                        <a:t>Guido</a:t>
                      </a:r>
                      <a:endParaRPr/>
                    </a:p>
                  </a:txBody>
                  <a:tcPr marT="45725" marB="45725" marR="91450" marL="91450"/>
                </a:tc>
                <a:tc>
                  <a:txBody>
                    <a:bodyPr/>
                    <a:lstStyle/>
                    <a:p>
                      <a:pPr indent="0" lvl="0" marL="0" marR="0" rtl="0" algn="ctr">
                        <a:spcBef>
                          <a:spcPts val="0"/>
                        </a:spcBef>
                        <a:spcAft>
                          <a:spcPts val="0"/>
                        </a:spcAft>
                        <a:buNone/>
                      </a:pPr>
                      <a:r>
                        <a:rPr lang="es-AR" sz="1800"/>
                        <a:t>Pablo</a:t>
                      </a:r>
                      <a:endParaRPr/>
                    </a:p>
                  </a:txBody>
                  <a:tcPr marT="45725" marB="45725" marR="91450" marL="91450"/>
                </a:tc>
                <a:tc>
                  <a:txBody>
                    <a:bodyPr/>
                    <a:lstStyle/>
                    <a:p>
                      <a:pPr indent="0" lvl="0" marL="0" marR="0" rtl="0" algn="ctr">
                        <a:spcBef>
                          <a:spcPts val="0"/>
                        </a:spcBef>
                        <a:spcAft>
                          <a:spcPts val="0"/>
                        </a:spcAft>
                        <a:buNone/>
                      </a:pPr>
                      <a:r>
                        <a:rPr lang="es-AR" sz="1800"/>
                        <a:t>José</a:t>
                      </a:r>
                      <a:endParaRPr/>
                    </a:p>
                  </a:txBody>
                  <a:tcPr marT="45725" marB="45725" marR="91450" marL="91450"/>
                </a:tc>
              </a:tr>
            </a:tbl>
          </a:graphicData>
        </a:graphic>
      </p:graphicFrame>
      <p:graphicFrame>
        <p:nvGraphicFramePr>
          <p:cNvPr id="105" name="Google Shape;105;p14"/>
          <p:cNvGraphicFramePr/>
          <p:nvPr/>
        </p:nvGraphicFramePr>
        <p:xfrm>
          <a:off x="2279576" y="1772816"/>
          <a:ext cx="3000000" cy="3000000"/>
        </p:xfrm>
        <a:graphic>
          <a:graphicData uri="http://schemas.openxmlformats.org/drawingml/2006/table">
            <a:tbl>
              <a:tblPr bandRow="1" firstRow="1">
                <a:noFill/>
                <a:tableStyleId>{90FAD0A1-9AC9-4E93-8A5E-7052F294EEC7}</a:tableStyleId>
              </a:tblPr>
              <a:tblGrid>
                <a:gridCol w="1625600"/>
                <a:gridCol w="1625600"/>
                <a:gridCol w="1625600"/>
                <a:gridCol w="1625600"/>
                <a:gridCol w="1625600"/>
              </a:tblGrid>
              <a:tr h="0">
                <a:tc>
                  <a:txBody>
                    <a:bodyPr/>
                    <a:lstStyle/>
                    <a:p>
                      <a:pPr indent="0" lvl="0" marL="0" marR="0" rtl="0" algn="ctr">
                        <a:spcBef>
                          <a:spcPts val="0"/>
                        </a:spcBef>
                        <a:spcAft>
                          <a:spcPts val="0"/>
                        </a:spcAft>
                        <a:buNone/>
                      </a:pPr>
                      <a:r>
                        <a:rPr lang="es-AR" sz="1800"/>
                        <a:t>Psición 0</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1</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2</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3</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4</a:t>
                      </a:r>
                      <a:endParaRPr/>
                    </a:p>
                  </a:txBody>
                  <a:tcPr marT="45725" marB="45725" marR="91450" marL="91450"/>
                </a:tc>
              </a:tr>
            </a:tbl>
          </a:graphicData>
        </a:graphic>
      </p:graphicFrame>
      <p:cxnSp>
        <p:nvCxnSpPr>
          <p:cNvPr id="106" name="Google Shape;106;p14"/>
          <p:cNvCxnSpPr/>
          <p:nvPr/>
        </p:nvCxnSpPr>
        <p:spPr>
          <a:xfrm>
            <a:off x="3005819"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07" name="Google Shape;107;p14"/>
          <p:cNvCxnSpPr/>
          <p:nvPr/>
        </p:nvCxnSpPr>
        <p:spPr>
          <a:xfrm>
            <a:off x="4517987"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08" name="Google Shape;108;p14"/>
          <p:cNvCxnSpPr/>
          <p:nvPr/>
        </p:nvCxnSpPr>
        <p:spPr>
          <a:xfrm>
            <a:off x="6343576"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09" name="Google Shape;109;p14"/>
          <p:cNvCxnSpPr/>
          <p:nvPr/>
        </p:nvCxnSpPr>
        <p:spPr>
          <a:xfrm>
            <a:off x="9558547"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10" name="Google Shape;110;p14"/>
          <p:cNvCxnSpPr/>
          <p:nvPr/>
        </p:nvCxnSpPr>
        <p:spPr>
          <a:xfrm>
            <a:off x="7830355" y="2277626"/>
            <a:ext cx="0" cy="432048"/>
          </a:xfrm>
          <a:prstGeom prst="straightConnector1">
            <a:avLst/>
          </a:prstGeom>
          <a:noFill/>
          <a:ln cap="flat" cmpd="sng" w="9525">
            <a:solidFill>
              <a:srgbClr val="45A9C4"/>
            </a:solidFill>
            <a:prstDash val="solid"/>
            <a:round/>
            <a:headEnd len="sm" w="sm" type="none"/>
            <a:tailEnd len="med" w="med" type="triangle"/>
          </a:ln>
        </p:spPr>
      </p:cxnSp>
      <p:sp>
        <p:nvSpPr>
          <p:cNvPr id="111" name="Google Shape;111;p14"/>
          <p:cNvSpPr/>
          <p:nvPr/>
        </p:nvSpPr>
        <p:spPr>
          <a:xfrm rot="10800000">
            <a:off x="4517987" y="3656578"/>
            <a:ext cx="303009" cy="605400"/>
          </a:xfrm>
          <a:prstGeom prst="downArrow">
            <a:avLst>
              <a:gd fmla="val 50000" name="adj1"/>
              <a:gd fmla="val 50000" name="adj2"/>
            </a:avLst>
          </a:prstGeom>
          <a:solidFill>
            <a:srgbClr val="31859B"/>
          </a:solidFill>
          <a:ln cap="flat" cmpd="sng" w="25400">
            <a:solidFill>
              <a:schemeClr val="accent1"/>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4"/>
          <p:cNvSpPr txBox="1"/>
          <p:nvPr/>
        </p:nvSpPr>
        <p:spPr>
          <a:xfrm>
            <a:off x="3575720" y="4572086"/>
            <a:ext cx="455195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chemeClr val="dk1"/>
                </a:solidFill>
                <a:latin typeface="Calibri"/>
                <a:ea typeface="Calibri"/>
                <a:cs typeface="Calibri"/>
                <a:sym typeface="Calibri"/>
              </a:rPr>
              <a:t>Alumnos [1] = Pedro;</a:t>
            </a:r>
            <a:endParaRPr/>
          </a:p>
        </p:txBody>
      </p:sp>
      <p:sp>
        <p:nvSpPr>
          <p:cNvPr id="113" name="Google Shape;113;p14"/>
          <p:cNvSpPr txBox="1"/>
          <p:nvPr/>
        </p:nvSpPr>
        <p:spPr>
          <a:xfrm>
            <a:off x="2244428" y="5805264"/>
            <a:ext cx="1942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Nombre del vector</a:t>
            </a:r>
            <a:endParaRPr/>
          </a:p>
        </p:txBody>
      </p:sp>
      <p:sp>
        <p:nvSpPr>
          <p:cNvPr id="114" name="Google Shape;114;p14"/>
          <p:cNvSpPr txBox="1"/>
          <p:nvPr/>
        </p:nvSpPr>
        <p:spPr>
          <a:xfrm>
            <a:off x="4808172" y="5806628"/>
            <a:ext cx="19452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Posición del vector</a:t>
            </a:r>
            <a:endParaRPr/>
          </a:p>
        </p:txBody>
      </p:sp>
      <p:sp>
        <p:nvSpPr>
          <p:cNvPr id="115" name="Google Shape;115;p14"/>
          <p:cNvSpPr txBox="1"/>
          <p:nvPr/>
        </p:nvSpPr>
        <p:spPr>
          <a:xfrm>
            <a:off x="7176120" y="5805264"/>
            <a:ext cx="20655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Elemento Guardado</a:t>
            </a:r>
            <a:endParaRPr/>
          </a:p>
        </p:txBody>
      </p:sp>
      <p:cxnSp>
        <p:nvCxnSpPr>
          <p:cNvPr id="116" name="Google Shape;116;p14"/>
          <p:cNvCxnSpPr/>
          <p:nvPr/>
        </p:nvCxnSpPr>
        <p:spPr>
          <a:xfrm flipH="1">
            <a:off x="3719736" y="5279972"/>
            <a:ext cx="665764" cy="453284"/>
          </a:xfrm>
          <a:prstGeom prst="straightConnector1">
            <a:avLst/>
          </a:prstGeom>
          <a:noFill/>
          <a:ln cap="flat" cmpd="sng" w="9525">
            <a:solidFill>
              <a:srgbClr val="BD4B48"/>
            </a:solidFill>
            <a:prstDash val="solid"/>
            <a:round/>
            <a:headEnd len="sm" w="sm" type="none"/>
            <a:tailEnd len="med" w="med" type="triangle"/>
          </a:ln>
        </p:spPr>
      </p:cxnSp>
      <p:cxnSp>
        <p:nvCxnSpPr>
          <p:cNvPr id="117" name="Google Shape;117;p14"/>
          <p:cNvCxnSpPr/>
          <p:nvPr/>
        </p:nvCxnSpPr>
        <p:spPr>
          <a:xfrm>
            <a:off x="5951984" y="5279972"/>
            <a:ext cx="0" cy="525292"/>
          </a:xfrm>
          <a:prstGeom prst="straightConnector1">
            <a:avLst/>
          </a:prstGeom>
          <a:noFill/>
          <a:ln cap="flat" cmpd="sng" w="9525">
            <a:solidFill>
              <a:srgbClr val="BD4B48"/>
            </a:solidFill>
            <a:prstDash val="solid"/>
            <a:round/>
            <a:headEnd len="sm" w="sm" type="none"/>
            <a:tailEnd len="med" w="med" type="triangle"/>
          </a:ln>
        </p:spPr>
      </p:cxnSp>
      <p:cxnSp>
        <p:nvCxnSpPr>
          <p:cNvPr id="118" name="Google Shape;118;p14"/>
          <p:cNvCxnSpPr/>
          <p:nvPr/>
        </p:nvCxnSpPr>
        <p:spPr>
          <a:xfrm>
            <a:off x="7176120" y="5279972"/>
            <a:ext cx="654235" cy="453284"/>
          </a:xfrm>
          <a:prstGeom prst="straightConnector1">
            <a:avLst/>
          </a:prstGeom>
          <a:noFill/>
          <a:ln cap="flat" cmpd="sng" w="9525">
            <a:solidFill>
              <a:srgbClr val="BD4B48"/>
            </a:solidFill>
            <a:prstDash val="solid"/>
            <a:round/>
            <a:headEnd len="sm" w="sm" type="none"/>
            <a:tailEnd len="med" w="med" type="triangle"/>
          </a:ln>
        </p:spPr>
      </p:cxnSp>
      <p:sp>
        <p:nvSpPr>
          <p:cNvPr id="119" name="Google Shape;119;p14"/>
          <p:cNvSpPr/>
          <p:nvPr/>
        </p:nvSpPr>
        <p:spPr>
          <a:xfrm>
            <a:off x="2045586" y="560988"/>
            <a:ext cx="714990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5400">
                <a:solidFill>
                  <a:schemeClr val="accent4"/>
                </a:solidFill>
                <a:latin typeface="Calibri"/>
                <a:ea typeface="Calibri"/>
                <a:cs typeface="Calibri"/>
                <a:sym typeface="Calibri"/>
              </a:rPr>
              <a:t>Cargar datos a un vector</a:t>
            </a:r>
            <a:endParaRPr b="1" sz="5400" cap="none">
              <a:solidFill>
                <a:schemeClr val="accent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15"/>
          <p:cNvGraphicFramePr/>
          <p:nvPr/>
        </p:nvGraphicFramePr>
        <p:xfrm>
          <a:off x="2279576" y="2997706"/>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s-AR" sz="1800"/>
                        <a:t>Juan</a:t>
                      </a:r>
                      <a:endParaRPr/>
                    </a:p>
                  </a:txBody>
                  <a:tcPr marT="45725" marB="45725" marR="91450" marL="91450"/>
                </a:tc>
                <a:tc>
                  <a:txBody>
                    <a:bodyPr/>
                    <a:lstStyle/>
                    <a:p>
                      <a:pPr indent="0" lvl="0" marL="0" marR="0" rtl="0" algn="ctr">
                        <a:spcBef>
                          <a:spcPts val="0"/>
                        </a:spcBef>
                        <a:spcAft>
                          <a:spcPts val="0"/>
                        </a:spcAft>
                        <a:buNone/>
                      </a:pPr>
                      <a:r>
                        <a:rPr lang="es-AR" sz="1800"/>
                        <a:t>Pedro</a:t>
                      </a:r>
                      <a:endParaRPr/>
                    </a:p>
                  </a:txBody>
                  <a:tcPr marT="45725" marB="45725" marR="91450" marL="91450"/>
                </a:tc>
                <a:tc>
                  <a:txBody>
                    <a:bodyPr/>
                    <a:lstStyle/>
                    <a:p>
                      <a:pPr indent="0" lvl="0" marL="0" marR="0" rtl="0" algn="ctr">
                        <a:spcBef>
                          <a:spcPts val="0"/>
                        </a:spcBef>
                        <a:spcAft>
                          <a:spcPts val="0"/>
                        </a:spcAft>
                        <a:buNone/>
                      </a:pPr>
                      <a:r>
                        <a:rPr lang="es-AR" sz="1800"/>
                        <a:t>Guido</a:t>
                      </a:r>
                      <a:endParaRPr/>
                    </a:p>
                  </a:txBody>
                  <a:tcPr marT="45725" marB="45725" marR="91450" marL="91450"/>
                </a:tc>
                <a:tc>
                  <a:txBody>
                    <a:bodyPr/>
                    <a:lstStyle/>
                    <a:p>
                      <a:pPr indent="0" lvl="0" marL="0" marR="0" rtl="0" algn="ctr">
                        <a:spcBef>
                          <a:spcPts val="0"/>
                        </a:spcBef>
                        <a:spcAft>
                          <a:spcPts val="0"/>
                        </a:spcAft>
                        <a:buNone/>
                      </a:pPr>
                      <a:r>
                        <a:rPr lang="es-AR" sz="1800"/>
                        <a:t>Pablo</a:t>
                      </a:r>
                      <a:endParaRPr/>
                    </a:p>
                  </a:txBody>
                  <a:tcPr marT="45725" marB="45725" marR="91450" marL="91450"/>
                </a:tc>
                <a:tc>
                  <a:txBody>
                    <a:bodyPr/>
                    <a:lstStyle/>
                    <a:p>
                      <a:pPr indent="0" lvl="0" marL="0" marR="0" rtl="0" algn="ctr">
                        <a:spcBef>
                          <a:spcPts val="0"/>
                        </a:spcBef>
                        <a:spcAft>
                          <a:spcPts val="0"/>
                        </a:spcAft>
                        <a:buNone/>
                      </a:pPr>
                      <a:r>
                        <a:rPr lang="es-AR" sz="1800"/>
                        <a:t>José</a:t>
                      </a:r>
                      <a:endParaRPr/>
                    </a:p>
                  </a:txBody>
                  <a:tcPr marT="45725" marB="45725" marR="91450" marL="91450"/>
                </a:tc>
              </a:tr>
            </a:tbl>
          </a:graphicData>
        </a:graphic>
      </p:graphicFrame>
      <p:graphicFrame>
        <p:nvGraphicFramePr>
          <p:cNvPr id="125" name="Google Shape;125;p15"/>
          <p:cNvGraphicFramePr/>
          <p:nvPr/>
        </p:nvGraphicFramePr>
        <p:xfrm>
          <a:off x="2279576" y="1772816"/>
          <a:ext cx="3000000" cy="3000000"/>
        </p:xfrm>
        <a:graphic>
          <a:graphicData uri="http://schemas.openxmlformats.org/drawingml/2006/table">
            <a:tbl>
              <a:tblPr bandRow="1" firstRow="1">
                <a:noFill/>
                <a:tableStyleId>{90FAD0A1-9AC9-4E93-8A5E-7052F294EEC7}</a:tableStyleId>
              </a:tblPr>
              <a:tblGrid>
                <a:gridCol w="1625600"/>
                <a:gridCol w="1625600"/>
                <a:gridCol w="1625600"/>
                <a:gridCol w="1625600"/>
                <a:gridCol w="1625600"/>
              </a:tblGrid>
              <a:tr h="0">
                <a:tc>
                  <a:txBody>
                    <a:bodyPr/>
                    <a:lstStyle/>
                    <a:p>
                      <a:pPr indent="0" lvl="0" marL="0" marR="0" rtl="0" algn="ctr">
                        <a:spcBef>
                          <a:spcPts val="0"/>
                        </a:spcBef>
                        <a:spcAft>
                          <a:spcPts val="0"/>
                        </a:spcAft>
                        <a:buNone/>
                      </a:pPr>
                      <a:r>
                        <a:rPr lang="es-AR" sz="1800"/>
                        <a:t>Psición 0</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1</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2</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3</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4</a:t>
                      </a:r>
                      <a:endParaRPr/>
                    </a:p>
                  </a:txBody>
                  <a:tcPr marT="45725" marB="45725" marR="91450" marL="91450"/>
                </a:tc>
              </a:tr>
            </a:tbl>
          </a:graphicData>
        </a:graphic>
      </p:graphicFrame>
      <p:cxnSp>
        <p:nvCxnSpPr>
          <p:cNvPr id="126" name="Google Shape;126;p15"/>
          <p:cNvCxnSpPr/>
          <p:nvPr/>
        </p:nvCxnSpPr>
        <p:spPr>
          <a:xfrm>
            <a:off x="3005819"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27" name="Google Shape;127;p15"/>
          <p:cNvCxnSpPr/>
          <p:nvPr/>
        </p:nvCxnSpPr>
        <p:spPr>
          <a:xfrm>
            <a:off x="4517987"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28" name="Google Shape;128;p15"/>
          <p:cNvCxnSpPr/>
          <p:nvPr/>
        </p:nvCxnSpPr>
        <p:spPr>
          <a:xfrm>
            <a:off x="6343576"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29" name="Google Shape;129;p15"/>
          <p:cNvCxnSpPr/>
          <p:nvPr/>
        </p:nvCxnSpPr>
        <p:spPr>
          <a:xfrm>
            <a:off x="9558547" y="2277626"/>
            <a:ext cx="0" cy="432048"/>
          </a:xfrm>
          <a:prstGeom prst="straightConnector1">
            <a:avLst/>
          </a:prstGeom>
          <a:noFill/>
          <a:ln cap="flat" cmpd="sng" w="9525">
            <a:solidFill>
              <a:srgbClr val="45A9C4"/>
            </a:solidFill>
            <a:prstDash val="solid"/>
            <a:round/>
            <a:headEnd len="sm" w="sm" type="none"/>
            <a:tailEnd len="med" w="med" type="triangle"/>
          </a:ln>
        </p:spPr>
      </p:cxnSp>
      <p:cxnSp>
        <p:nvCxnSpPr>
          <p:cNvPr id="130" name="Google Shape;130;p15"/>
          <p:cNvCxnSpPr/>
          <p:nvPr/>
        </p:nvCxnSpPr>
        <p:spPr>
          <a:xfrm>
            <a:off x="7830355" y="2277626"/>
            <a:ext cx="0" cy="432048"/>
          </a:xfrm>
          <a:prstGeom prst="straightConnector1">
            <a:avLst/>
          </a:prstGeom>
          <a:noFill/>
          <a:ln cap="flat" cmpd="sng" w="9525">
            <a:solidFill>
              <a:srgbClr val="45A9C4"/>
            </a:solidFill>
            <a:prstDash val="solid"/>
            <a:round/>
            <a:headEnd len="sm" w="sm" type="none"/>
            <a:tailEnd len="med" w="med" type="triangle"/>
          </a:ln>
        </p:spPr>
      </p:cxnSp>
      <p:sp>
        <p:nvSpPr>
          <p:cNvPr id="131" name="Google Shape;131;p15"/>
          <p:cNvSpPr/>
          <p:nvPr/>
        </p:nvSpPr>
        <p:spPr>
          <a:xfrm rot="10800000">
            <a:off x="7678850" y="3568804"/>
            <a:ext cx="303009" cy="605400"/>
          </a:xfrm>
          <a:prstGeom prst="downArrow">
            <a:avLst>
              <a:gd fmla="val 50000" name="adj1"/>
              <a:gd fmla="val 50000" name="adj2"/>
            </a:avLst>
          </a:prstGeom>
          <a:solidFill>
            <a:srgbClr val="31859B"/>
          </a:solidFill>
          <a:ln cap="flat" cmpd="sng" w="25400">
            <a:solidFill>
              <a:schemeClr val="accent1"/>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5"/>
          <p:cNvSpPr txBox="1"/>
          <p:nvPr/>
        </p:nvSpPr>
        <p:spPr>
          <a:xfrm>
            <a:off x="2749856" y="4869160"/>
            <a:ext cx="69992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chemeClr val="dk1"/>
                </a:solidFill>
                <a:latin typeface="Calibri"/>
                <a:ea typeface="Calibri"/>
                <a:cs typeface="Calibri"/>
                <a:sym typeface="Calibri"/>
              </a:rPr>
              <a:t>System.out.println (Alumnos[3]);</a:t>
            </a:r>
            <a:endParaRPr/>
          </a:p>
        </p:txBody>
      </p:sp>
      <p:sp>
        <p:nvSpPr>
          <p:cNvPr id="133" name="Google Shape;133;p15"/>
          <p:cNvSpPr/>
          <p:nvPr/>
        </p:nvSpPr>
        <p:spPr>
          <a:xfrm>
            <a:off x="1823156" y="491046"/>
            <a:ext cx="791530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5400">
                <a:solidFill>
                  <a:schemeClr val="accent4"/>
                </a:solidFill>
                <a:latin typeface="Calibri"/>
                <a:ea typeface="Calibri"/>
                <a:cs typeface="Calibri"/>
                <a:sym typeface="Calibri"/>
              </a:rPr>
              <a:t>Imprimir dato de un vector</a:t>
            </a:r>
            <a:endParaRPr b="1" sz="5400" cap="none">
              <a:solidFill>
                <a:schemeClr val="accent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1919536" y="836712"/>
            <a:ext cx="1019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Ejercicio </a:t>
            </a:r>
            <a:endParaRPr/>
          </a:p>
        </p:txBody>
      </p:sp>
      <p:sp>
        <p:nvSpPr>
          <p:cNvPr id="139" name="Google Shape;139;p16"/>
          <p:cNvSpPr txBox="1"/>
          <p:nvPr/>
        </p:nvSpPr>
        <p:spPr>
          <a:xfrm>
            <a:off x="1919536" y="1422068"/>
            <a:ext cx="98325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Crear un vector de cinco posiciones, posteriormente guardar un número en cada una de las posiciones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del vector, finalmente imprimir en pantalla cada una de las posiciones para verificar que se hayan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guardado los numeros de manera correcta.</a:t>
            </a:r>
            <a:endParaRPr/>
          </a:p>
        </p:txBody>
      </p:sp>
      <p:sp>
        <p:nvSpPr>
          <p:cNvPr id="140" name="Google Shape;140;p16"/>
          <p:cNvSpPr/>
          <p:nvPr/>
        </p:nvSpPr>
        <p:spPr>
          <a:xfrm>
            <a:off x="2279576" y="2420888"/>
            <a:ext cx="7224464"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public class Vectores{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public static void main(String args[]){</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int numeros[] = new int[5];</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numeros[0] = 5;</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numeros[1] = 220;</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numeros[2] = 8;</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numeros[3] = 458;</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numeros[4] = 22;</a:t>
            </a:r>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System.out.print("[" + numeros[0] +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System.out.print("[" + numeros[1] +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System.out.print("[" + numeros[2] +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System.out.print("[" + numeros[3] +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System.out.print("[" + numeros[4] +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AR" sz="12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17"/>
          <p:cNvGraphicFramePr/>
          <p:nvPr/>
        </p:nvGraphicFramePr>
        <p:xfrm>
          <a:off x="2279576" y="2158117"/>
          <a:ext cx="3000000" cy="3000000"/>
        </p:xfrm>
        <a:graphic>
          <a:graphicData uri="http://schemas.openxmlformats.org/drawingml/2006/table">
            <a:tbl>
              <a:tblPr bandRow="1" firstRow="1">
                <a:noFill/>
                <a:tableStyleId>{E3BB819A-F417-494C-A3B3-829498C08D6C}</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s-AR" sz="1800"/>
                        <a:t>Null</a:t>
                      </a:r>
                      <a:endParaRPr/>
                    </a:p>
                  </a:txBody>
                  <a:tcPr marT="45725" marB="45725" marR="91450" marL="91450"/>
                </a:tc>
                <a:tc>
                  <a:txBody>
                    <a:bodyPr/>
                    <a:lstStyle/>
                    <a:p>
                      <a:pPr indent="0" lvl="0" marL="0" marR="0" rtl="0" algn="ctr">
                        <a:spcBef>
                          <a:spcPts val="0"/>
                        </a:spcBef>
                        <a:spcAft>
                          <a:spcPts val="0"/>
                        </a:spcAft>
                        <a:buNone/>
                      </a:pPr>
                      <a:r>
                        <a:rPr lang="es-AR" sz="1800"/>
                        <a:t>Null</a:t>
                      </a:r>
                      <a:endParaRPr/>
                    </a:p>
                  </a:txBody>
                  <a:tcPr marT="45725" marB="45725" marR="91450" marL="91450"/>
                </a:tc>
                <a:tc>
                  <a:txBody>
                    <a:bodyPr/>
                    <a:lstStyle/>
                    <a:p>
                      <a:pPr indent="0" lvl="0" marL="0" marR="0" rtl="0" algn="ctr">
                        <a:spcBef>
                          <a:spcPts val="0"/>
                        </a:spcBef>
                        <a:spcAft>
                          <a:spcPts val="0"/>
                        </a:spcAft>
                        <a:buNone/>
                      </a:pPr>
                      <a:r>
                        <a:rPr lang="es-AR" sz="1800"/>
                        <a:t>Null</a:t>
                      </a:r>
                      <a:endParaRPr/>
                    </a:p>
                  </a:txBody>
                  <a:tcPr marT="45725" marB="45725" marR="91450" marL="91450"/>
                </a:tc>
                <a:tc>
                  <a:txBody>
                    <a:bodyPr/>
                    <a:lstStyle/>
                    <a:p>
                      <a:pPr indent="0" lvl="0" marL="0" marR="0" rtl="0" algn="ctr">
                        <a:spcBef>
                          <a:spcPts val="0"/>
                        </a:spcBef>
                        <a:spcAft>
                          <a:spcPts val="0"/>
                        </a:spcAft>
                        <a:buNone/>
                      </a:pPr>
                      <a:r>
                        <a:rPr lang="es-AR" sz="1800"/>
                        <a:t>Null</a:t>
                      </a:r>
                      <a:endParaRPr/>
                    </a:p>
                  </a:txBody>
                  <a:tcPr marT="45725" marB="45725" marR="91450" marL="91450"/>
                </a:tc>
                <a:tc>
                  <a:txBody>
                    <a:bodyPr/>
                    <a:lstStyle/>
                    <a:p>
                      <a:pPr indent="0" lvl="0" marL="0" marR="0" rtl="0" algn="ctr">
                        <a:spcBef>
                          <a:spcPts val="0"/>
                        </a:spcBef>
                        <a:spcAft>
                          <a:spcPts val="0"/>
                        </a:spcAft>
                        <a:buNone/>
                      </a:pPr>
                      <a:r>
                        <a:rPr lang="es-AR" sz="1800"/>
                        <a:t>Null</a:t>
                      </a:r>
                      <a:endParaRPr/>
                    </a:p>
                  </a:txBody>
                  <a:tcPr marT="45725" marB="45725" marR="91450" marL="91450"/>
                </a:tc>
              </a:tr>
            </a:tbl>
          </a:graphicData>
        </a:graphic>
      </p:graphicFrame>
      <p:graphicFrame>
        <p:nvGraphicFramePr>
          <p:cNvPr id="146" name="Google Shape;146;p17"/>
          <p:cNvGraphicFramePr/>
          <p:nvPr/>
        </p:nvGraphicFramePr>
        <p:xfrm>
          <a:off x="2279576" y="1772816"/>
          <a:ext cx="3000000" cy="3000000"/>
        </p:xfrm>
        <a:graphic>
          <a:graphicData uri="http://schemas.openxmlformats.org/drawingml/2006/table">
            <a:tbl>
              <a:tblPr bandRow="1" firstRow="1">
                <a:noFill/>
                <a:tableStyleId>{90FAD0A1-9AC9-4E93-8A5E-7052F294EEC7}</a:tableStyleId>
              </a:tblPr>
              <a:tblGrid>
                <a:gridCol w="1625600"/>
                <a:gridCol w="1625600"/>
                <a:gridCol w="1625600"/>
                <a:gridCol w="1625600"/>
                <a:gridCol w="1625600"/>
              </a:tblGrid>
              <a:tr h="0">
                <a:tc>
                  <a:txBody>
                    <a:bodyPr/>
                    <a:lstStyle/>
                    <a:p>
                      <a:pPr indent="0" lvl="0" marL="0" marR="0" rtl="0" algn="ctr">
                        <a:spcBef>
                          <a:spcPts val="0"/>
                        </a:spcBef>
                        <a:spcAft>
                          <a:spcPts val="0"/>
                        </a:spcAft>
                        <a:buNone/>
                      </a:pPr>
                      <a:r>
                        <a:rPr lang="es-AR" sz="1800"/>
                        <a:t>Psición 0</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1</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2</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3</a:t>
                      </a:r>
                      <a:endParaRPr/>
                    </a:p>
                  </a:txBody>
                  <a:tcPr marT="45725" marB="45725" marR="91450" marL="91450"/>
                </a:tc>
                <a:tc>
                  <a:txBody>
                    <a:bodyPr/>
                    <a:lstStyle/>
                    <a:p>
                      <a:pPr indent="0" lvl="0" marL="0" marR="0" rtl="0" algn="ctr">
                        <a:lnSpc>
                          <a:spcPct val="100000"/>
                        </a:lnSpc>
                        <a:spcBef>
                          <a:spcPts val="0"/>
                        </a:spcBef>
                        <a:spcAft>
                          <a:spcPts val="0"/>
                        </a:spcAft>
                        <a:buSzPts val="1800"/>
                        <a:buFont typeface="Calibri"/>
                        <a:buNone/>
                      </a:pPr>
                      <a:r>
                        <a:rPr lang="es-AR" sz="1800"/>
                        <a:t>Psición 4</a:t>
                      </a:r>
                      <a:endParaRPr/>
                    </a:p>
                  </a:txBody>
                  <a:tcPr marT="45725" marB="45725" marR="91450" marL="91450"/>
                </a:tc>
              </a:tr>
            </a:tbl>
          </a:graphicData>
        </a:graphic>
      </p:graphicFrame>
      <p:sp>
        <p:nvSpPr>
          <p:cNvPr id="147" name="Google Shape;147;p17"/>
          <p:cNvSpPr txBox="1"/>
          <p:nvPr/>
        </p:nvSpPr>
        <p:spPr>
          <a:xfrm>
            <a:off x="335360" y="3789040"/>
            <a:ext cx="7584192"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4000">
                <a:solidFill>
                  <a:schemeClr val="dk1"/>
                </a:solidFill>
                <a:latin typeface="Calibri"/>
                <a:ea typeface="Calibri"/>
                <a:cs typeface="Calibri"/>
                <a:sym typeface="Calibri"/>
              </a:rPr>
              <a:t>Int numero [] = new int [5];</a:t>
            </a:r>
            <a:endParaRPr/>
          </a:p>
          <a:p>
            <a:pPr indent="0" lvl="0" marL="0" marR="0" rtl="0" algn="l">
              <a:spcBef>
                <a:spcPts val="0"/>
              </a:spcBef>
              <a:spcAft>
                <a:spcPts val="0"/>
              </a:spcAft>
              <a:buNone/>
            </a:pPr>
            <a:r>
              <a:rPr lang="es-AR" sz="4000">
                <a:solidFill>
                  <a:schemeClr val="dk1"/>
                </a:solidFill>
                <a:latin typeface="Calibri"/>
                <a:ea typeface="Calibri"/>
                <a:cs typeface="Calibri"/>
                <a:sym typeface="Calibri"/>
              </a:rPr>
              <a:t>For (int i=0; i &lt; numero.length; i++){</a:t>
            </a:r>
            <a:endParaRPr/>
          </a:p>
          <a:p>
            <a:pPr indent="0" lvl="0" marL="0" marR="0" rtl="0" algn="l">
              <a:spcBef>
                <a:spcPts val="0"/>
              </a:spcBef>
              <a:spcAft>
                <a:spcPts val="0"/>
              </a:spcAft>
              <a:buNone/>
            </a:pPr>
            <a:r>
              <a:rPr lang="es-AR" sz="4000">
                <a:solidFill>
                  <a:schemeClr val="dk1"/>
                </a:solidFill>
                <a:latin typeface="Calibri"/>
                <a:ea typeface="Calibri"/>
                <a:cs typeface="Calibri"/>
                <a:sym typeface="Calibri"/>
              </a:rPr>
              <a:t>Numero [i] = i +10;</a:t>
            </a:r>
            <a:endParaRPr/>
          </a:p>
          <a:p>
            <a:pPr indent="0" lvl="0" marL="0" marR="0" rtl="0" algn="l">
              <a:spcBef>
                <a:spcPts val="0"/>
              </a:spcBef>
              <a:spcAft>
                <a:spcPts val="0"/>
              </a:spcAft>
              <a:buNone/>
            </a:pPr>
            <a:r>
              <a:rPr lang="es-AR" sz="4000">
                <a:solidFill>
                  <a:schemeClr val="dk1"/>
                </a:solidFill>
                <a:latin typeface="Calibri"/>
                <a:ea typeface="Calibri"/>
                <a:cs typeface="Calibri"/>
                <a:sym typeface="Calibri"/>
              </a:rPr>
              <a:t>}</a:t>
            </a:r>
            <a:endParaRPr/>
          </a:p>
        </p:txBody>
      </p:sp>
      <p:sp>
        <p:nvSpPr>
          <p:cNvPr id="148" name="Google Shape;148;p17"/>
          <p:cNvSpPr/>
          <p:nvPr/>
        </p:nvSpPr>
        <p:spPr>
          <a:xfrm>
            <a:off x="1847528" y="513825"/>
            <a:ext cx="485184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5400">
                <a:solidFill>
                  <a:schemeClr val="accent4"/>
                </a:solidFill>
                <a:latin typeface="Calibri"/>
                <a:ea typeface="Calibri"/>
                <a:cs typeface="Calibri"/>
                <a:sym typeface="Calibri"/>
              </a:rPr>
              <a:t>Vector dinámico</a:t>
            </a:r>
            <a:endParaRPr b="1" sz="5400" cap="none">
              <a:solidFill>
                <a:schemeClr val="accent4"/>
              </a:solidFill>
              <a:latin typeface="Calibri"/>
              <a:ea typeface="Calibri"/>
              <a:cs typeface="Calibri"/>
              <a:sym typeface="Calibri"/>
            </a:endParaRPr>
          </a:p>
        </p:txBody>
      </p:sp>
      <p:sp>
        <p:nvSpPr>
          <p:cNvPr id="149" name="Google Shape;149;p17"/>
          <p:cNvSpPr/>
          <p:nvPr/>
        </p:nvSpPr>
        <p:spPr>
          <a:xfrm rot="10800000">
            <a:off x="2927648" y="2601389"/>
            <a:ext cx="303009" cy="605400"/>
          </a:xfrm>
          <a:prstGeom prst="downArrow">
            <a:avLst>
              <a:gd fmla="val 50000" name="adj1"/>
              <a:gd fmla="val 50000" name="adj2"/>
            </a:avLst>
          </a:prstGeom>
          <a:solidFill>
            <a:srgbClr val="31859B"/>
          </a:solidFill>
          <a:ln cap="flat" cmpd="sng" w="25400">
            <a:solidFill>
              <a:schemeClr val="accent1"/>
            </a:solidFill>
            <a:prstDash val="solid"/>
            <a:round/>
            <a:headEnd len="sm" w="sm" type="none"/>
            <a:tailEnd len="sm" w="sm" type="none"/>
          </a:ln>
        </p:spPr>
        <p:txBody>
          <a:bodyPr anchorCtr="0" anchor="ctr" bIns="333200" lIns="11425" spcFirstLastPara="1" rIns="11425" wrap="square" tIns="333200">
            <a:noAutofit/>
          </a:bodyPr>
          <a:lstStyle/>
          <a:p>
            <a:pPr indent="0" lvl="0" marL="0" marR="0" rtl="0" algn="ctr">
              <a:lnSpc>
                <a:spcPct val="90000"/>
              </a:lnSpc>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inisterio de Producció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