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Josefin Sans"/>
      <p:regular r:id="rId16"/>
      <p:bold r:id="rId17"/>
      <p:italic r:id="rId18"/>
      <p:boldItalic r:id="rId19"/>
    </p:embeddedFont>
    <p:embeddedFont>
      <p:font typeface="Martel"/>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7D33E6-6124-48C2-B308-E6443FC2734D}">
  <a:tblStyle styleId="{CD7D33E6-6124-48C2-B308-E6443FC2734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Martel-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rtel-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JosefinSans-bold.fntdata"/><Relationship Id="rId16" Type="http://schemas.openxmlformats.org/officeDocument/2006/relationships/font" Target="fonts/JosefinSans-regular.fntdata"/><Relationship Id="rId5" Type="http://schemas.openxmlformats.org/officeDocument/2006/relationships/slideMaster" Target="slideMasters/slideMaster1.xml"/><Relationship Id="rId19" Type="http://schemas.openxmlformats.org/officeDocument/2006/relationships/font" Target="fonts/JosefinSans-boldItalic.fntdata"/><Relationship Id="rId6" Type="http://schemas.openxmlformats.org/officeDocument/2006/relationships/notesMaster" Target="notesMasters/notesMaster1.xml"/><Relationship Id="rId18" Type="http://schemas.openxmlformats.org/officeDocument/2006/relationships/font" Target="fonts/Josefin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6" name="Shape 16"/>
        <p:cNvGrpSpPr/>
        <p:nvPr/>
      </p:nvGrpSpPr>
      <p:grpSpPr>
        <a:xfrm>
          <a:off x="0" y="0"/>
          <a:ext cx="0" cy="0"/>
          <a:chOff x="0" y="0"/>
          <a:chExt cx="0" cy="0"/>
        </a:xfrm>
      </p:grpSpPr>
      <p:sp>
        <p:nvSpPr>
          <p:cNvPr id="17" name="Google Shape;17;p2"/>
          <p:cNvSpPr txBox="1"/>
          <p:nvPr>
            <p:ph idx="1" type="body"/>
          </p:nvPr>
        </p:nvSpPr>
        <p:spPr>
          <a:xfrm>
            <a:off x="609600" y="1577340"/>
            <a:ext cx="5303520" cy="4587964"/>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2" type="body"/>
          </p:nvPr>
        </p:nvSpPr>
        <p:spPr>
          <a:xfrm>
            <a:off x="6278880" y="1577340"/>
            <a:ext cx="5303520" cy="4587964"/>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type="title"/>
          </p:nvPr>
        </p:nvSpPr>
        <p:spPr>
          <a:xfrm>
            <a:off x="610196" y="864612"/>
            <a:ext cx="10971611"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0" name="Shape 20"/>
        <p:cNvGrpSpPr/>
        <p:nvPr/>
      </p:nvGrpSpPr>
      <p:grpSpPr>
        <a:xfrm>
          <a:off x="0" y="0"/>
          <a:ext cx="0" cy="0"/>
          <a:chOff x="0" y="0"/>
          <a:chExt cx="0" cy="0"/>
        </a:xfrm>
      </p:grpSpPr>
      <p:grpSp>
        <p:nvGrpSpPr>
          <p:cNvPr id="21" name="Google Shape;21;p3"/>
          <p:cNvGrpSpPr/>
          <p:nvPr/>
        </p:nvGrpSpPr>
        <p:grpSpPr>
          <a:xfrm>
            <a:off x="0" y="880"/>
            <a:ext cx="12192001" cy="6858000"/>
            <a:chOff x="0" y="0"/>
            <a:chExt cx="9144000" cy="6858000"/>
          </a:xfrm>
        </p:grpSpPr>
        <p:sp>
          <p:nvSpPr>
            <p:cNvPr id="22" name="Google Shape;22;p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3"/>
            <p:cNvSpPr/>
            <p:nvPr/>
          </p:nvSpPr>
          <p:spPr>
            <a:xfrm>
              <a:off x="107504" y="1163092"/>
              <a:ext cx="7770214" cy="5693792"/>
            </a:xfrm>
            <a:custGeom>
              <a:rect b="b" l="l" r="r" t="t"/>
              <a:pathLst>
                <a:path extrusionOk="0" h="8098790" w="11237595">
                  <a:moveTo>
                    <a:pt x="0" y="8098650"/>
                  </a:moveTo>
                  <a:lnTo>
                    <a:pt x="11237061" y="8098650"/>
                  </a:lnTo>
                  <a:lnTo>
                    <a:pt x="11237061" y="0"/>
                  </a:lnTo>
                  <a:lnTo>
                    <a:pt x="0" y="0"/>
                  </a:lnTo>
                  <a:lnTo>
                    <a:pt x="0" y="8098650"/>
                  </a:lnTo>
                  <a:close/>
                </a:path>
              </a:pathLst>
            </a:custGeom>
            <a:solidFill>
              <a:srgbClr val="FCFB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3"/>
            <p:cNvSpPr/>
            <p:nvPr/>
          </p:nvSpPr>
          <p:spPr>
            <a:xfrm>
              <a:off x="0" y="0"/>
              <a:ext cx="2916437" cy="2965773"/>
            </a:xfrm>
            <a:custGeom>
              <a:rect b="b" l="l" r="r" t="t"/>
              <a:pathLst>
                <a:path extrusionOk="0" h="4218305" w="4218305">
                  <a:moveTo>
                    <a:pt x="4217974" y="0"/>
                  </a:moveTo>
                  <a:lnTo>
                    <a:pt x="0" y="0"/>
                  </a:lnTo>
                  <a:lnTo>
                    <a:pt x="0" y="4217987"/>
                  </a:lnTo>
                  <a:lnTo>
                    <a:pt x="4217974" y="0"/>
                  </a:lnTo>
                  <a:close/>
                </a:path>
              </a:pathLst>
            </a:custGeom>
            <a:solidFill>
              <a:srgbClr val="00B0F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3"/>
            <p:cNvSpPr/>
            <p:nvPr/>
          </p:nvSpPr>
          <p:spPr>
            <a:xfrm>
              <a:off x="0" y="0"/>
              <a:ext cx="6675863" cy="6858000"/>
            </a:xfrm>
            <a:custGeom>
              <a:rect b="b" l="l" r="r" t="t"/>
              <a:pathLst>
                <a:path extrusionOk="0" h="9752965" w="9655175">
                  <a:moveTo>
                    <a:pt x="0" y="0"/>
                  </a:moveTo>
                  <a:lnTo>
                    <a:pt x="0" y="9752545"/>
                  </a:lnTo>
                  <a:lnTo>
                    <a:pt x="9654590" y="9752545"/>
                  </a:lnTo>
                  <a:lnTo>
                    <a:pt x="0" y="0"/>
                  </a:lnTo>
                  <a:close/>
                </a:path>
              </a:pathLst>
            </a:custGeom>
            <a:solidFill>
              <a:srgbClr val="0071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3"/>
            <p:cNvSpPr/>
            <p:nvPr/>
          </p:nvSpPr>
          <p:spPr>
            <a:xfrm>
              <a:off x="1074593" y="3994919"/>
              <a:ext cx="5601271" cy="2861965"/>
            </a:xfrm>
            <a:custGeom>
              <a:rect b="b" l="l" r="r" t="t"/>
              <a:pathLst>
                <a:path extrusionOk="0" h="4070984" w="8101330">
                  <a:moveTo>
                    <a:pt x="4070946" y="0"/>
                  </a:moveTo>
                  <a:lnTo>
                    <a:pt x="0" y="4070985"/>
                  </a:lnTo>
                  <a:lnTo>
                    <a:pt x="8100860" y="4070985"/>
                  </a:lnTo>
                  <a:lnTo>
                    <a:pt x="4070946" y="0"/>
                  </a:lnTo>
                  <a:close/>
                </a:path>
              </a:pathLst>
            </a:custGeom>
            <a:solidFill>
              <a:srgbClr val="0091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3"/>
            <p:cNvSpPr/>
            <p:nvPr/>
          </p:nvSpPr>
          <p:spPr>
            <a:xfrm>
              <a:off x="2699792" y="1187460"/>
              <a:ext cx="52920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Subsecretaría de Servicios Tecnológicos y Productivos</a:t>
              </a:r>
              <a:endParaRPr sz="1800">
                <a:solidFill>
                  <a:schemeClr val="dk1"/>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b="0" l="0" r="0" t="0"/>
            <a:stretch/>
          </p:blipFill>
          <p:spPr>
            <a:xfrm>
              <a:off x="6646822" y="159664"/>
              <a:ext cx="2296150" cy="409230"/>
            </a:xfrm>
            <a:prstGeom prst="rect">
              <a:avLst/>
            </a:prstGeom>
            <a:noFill/>
            <a:ln>
              <a:noFill/>
            </a:ln>
          </p:spPr>
        </p:pic>
        <p:pic>
          <p:nvPicPr>
            <p:cNvPr id="29" name="Google Shape;29;p3"/>
            <p:cNvPicPr preferRelativeResize="0"/>
            <p:nvPr/>
          </p:nvPicPr>
          <p:blipFill rotWithShape="1">
            <a:blip r:embed="rId3">
              <a:alphaModFix/>
            </a:blip>
            <a:srcRect b="0" l="0" r="0" t="0"/>
            <a:stretch/>
          </p:blipFill>
          <p:spPr>
            <a:xfrm>
              <a:off x="4499992" y="1844824"/>
              <a:ext cx="2736305" cy="2501902"/>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30" name="Shape 30"/>
        <p:cNvGrpSpPr/>
        <p:nvPr/>
      </p:nvGrpSpPr>
      <p:grpSpPr>
        <a:xfrm>
          <a:off x="0" y="0"/>
          <a:ext cx="0" cy="0"/>
          <a:chOff x="0" y="0"/>
          <a:chExt cx="0" cy="0"/>
        </a:xfrm>
      </p:grpSpPr>
      <p:sp>
        <p:nvSpPr>
          <p:cNvPr id="31" name="Google Shape;31;p4"/>
          <p:cNvSpPr txBox="1"/>
          <p:nvPr>
            <p:ph type="ctrTitle"/>
          </p:nvPr>
        </p:nvSpPr>
        <p:spPr>
          <a:xfrm>
            <a:off x="914400" y="2125981"/>
            <a:ext cx="10363200" cy="476156"/>
          </a:xfrm>
          <a:prstGeom prst="rect">
            <a:avLst/>
          </a:prstGeom>
          <a:noFill/>
          <a:ln>
            <a:noFill/>
          </a:ln>
        </p:spPr>
        <p:txBody>
          <a:bodyPr anchorCtr="0" anchor="t" bIns="0" lIns="0" spcFirstLastPara="1" rIns="0" wrap="square" tIns="0">
            <a:norm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 type="subTitle"/>
          </p:nvPr>
        </p:nvSpPr>
        <p:spPr>
          <a:xfrm>
            <a:off x="1828800" y="3840481"/>
            <a:ext cx="8534400" cy="346249"/>
          </a:xfrm>
          <a:prstGeom prst="rect">
            <a:avLst/>
          </a:prstGeom>
          <a:noFill/>
          <a:ln>
            <a:noFill/>
          </a:ln>
        </p:spPr>
        <p:txBody>
          <a:bodyPr anchorCtr="0" anchor="t" bIns="0" lIns="0" spcFirstLastPara="1" rIns="0" wrap="square" tIns="0">
            <a:noAutofit/>
          </a:bodyPr>
          <a:lstStyle>
            <a:lvl1pPr lvl="0" algn="l">
              <a:spcBef>
                <a:spcPts val="450"/>
              </a:spcBef>
              <a:spcAft>
                <a:spcPts val="0"/>
              </a:spcAft>
              <a:buClr>
                <a:schemeClr val="dk1"/>
              </a:buClr>
              <a:buSzPts val="2250"/>
              <a:buFont typeface="Calibri"/>
              <a:buChar char="•"/>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5"/>
          <p:cNvSpPr txBox="1"/>
          <p:nvPr>
            <p:ph idx="1" type="body"/>
          </p:nvPr>
        </p:nvSpPr>
        <p:spPr>
          <a:xfrm>
            <a:off x="91664" y="1556792"/>
            <a:ext cx="12000000" cy="5040560"/>
          </a:xfrm>
          <a:prstGeom prst="rect">
            <a:avLst/>
          </a:prstGeom>
          <a:noFill/>
          <a:ln>
            <a:noFill/>
          </a:ln>
        </p:spPr>
        <p:txBody>
          <a:bodyPr anchorCtr="0" anchor="t" bIns="0" lIns="0" spcFirstLastPara="1" rIns="0" wrap="square" tIns="0">
            <a:noAutofit/>
          </a:bodyPr>
          <a:lstStyle>
            <a:lvl1pPr indent="-371475" lvl="0" marL="457200" algn="l">
              <a:spcBef>
                <a:spcPts val="450"/>
              </a:spcBef>
              <a:spcAft>
                <a:spcPts val="0"/>
              </a:spcAft>
              <a:buClr>
                <a:schemeClr val="dk1"/>
              </a:buClr>
              <a:buSzPts val="2250"/>
              <a:buFont typeface="Calibri"/>
              <a:buChar char="•"/>
              <a:defRPr b="0" i="0">
                <a:solidFill>
                  <a:schemeClr val="dk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type="title"/>
          </p:nvPr>
        </p:nvSpPr>
        <p:spPr>
          <a:xfrm>
            <a:off x="91664" y="864612"/>
            <a:ext cx="12000000"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6"/>
          <p:cNvSpPr txBox="1"/>
          <p:nvPr>
            <p:ph idx="1" type="body"/>
          </p:nvPr>
        </p:nvSpPr>
        <p:spPr>
          <a:xfrm>
            <a:off x="91665" y="1577340"/>
            <a:ext cx="11999999" cy="5020012"/>
          </a:xfrm>
          <a:prstGeom prst="rect">
            <a:avLst/>
          </a:prstGeom>
          <a:noFill/>
          <a:ln>
            <a:noFill/>
          </a:ln>
        </p:spPr>
        <p:txBody>
          <a:bodyPr anchorCtr="0" anchor="t" bIns="0" lIns="0" spcFirstLastPara="1" rIns="0" wrap="square" tIns="0">
            <a:normAutofit/>
          </a:bodyPr>
          <a:lstStyle>
            <a:lvl1pPr indent="-371475" lvl="0" marL="457200" algn="l">
              <a:spcBef>
                <a:spcPts val="0"/>
              </a:spcBef>
              <a:spcAft>
                <a:spcPts val="0"/>
              </a:spcAft>
              <a:buClr>
                <a:schemeClr val="dk1"/>
              </a:buClr>
              <a:buSzPts val="2250"/>
              <a:buFont typeface="Calibri"/>
              <a:buChar char="•"/>
              <a:defRPr/>
            </a:lvl1pPr>
            <a:lvl2pPr indent="-342900" lvl="1" marL="914400" algn="l">
              <a:spcBef>
                <a:spcPts val="60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6"/>
          <p:cNvSpPr txBox="1"/>
          <p:nvPr>
            <p:ph type="title"/>
          </p:nvPr>
        </p:nvSpPr>
        <p:spPr>
          <a:xfrm>
            <a:off x="91664" y="864612"/>
            <a:ext cx="12000000"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7"/>
          <p:cNvSpPr txBox="1"/>
          <p:nvPr>
            <p:ph type="title"/>
          </p:nvPr>
        </p:nvSpPr>
        <p:spPr>
          <a:xfrm>
            <a:off x="610196" y="864612"/>
            <a:ext cx="10971611" cy="43088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624737"/>
            <a:ext cx="12191999" cy="260647"/>
          </a:xfrm>
          <a:prstGeom prst="rect">
            <a:avLst/>
          </a:prstGeom>
          <a:solidFill>
            <a:srgbClr val="538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91664" y="864613"/>
            <a:ext cx="12000000" cy="430887"/>
          </a:xfrm>
          <a:prstGeom prst="rect">
            <a:avLst/>
          </a:prstGeom>
          <a:noFill/>
          <a:ln>
            <a:noFill/>
          </a:ln>
        </p:spPr>
        <p:txBody>
          <a:bodyPr anchorCtr="0" anchor="t" bIns="0" lIns="0" spcFirstLastPara="1" rIns="0" wrap="square" tIns="0">
            <a:normAutofit/>
          </a:bodyPr>
          <a:lstStyle>
            <a:lvl1pPr lvl="0" marR="0" rtl="0" algn="ctr">
              <a:spcBef>
                <a:spcPts val="0"/>
              </a:spcBef>
              <a:spcAft>
                <a:spcPts val="0"/>
              </a:spcAft>
              <a:buSzPts val="1400"/>
              <a:buNone/>
              <a:defRPr b="0" i="0" sz="28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2pPr>
            <a:lvl3pPr lvl="2"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3pPr>
            <a:lvl4pPr lvl="3"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4pPr>
            <a:lvl5pPr lvl="4" marR="0" rtl="0" algn="ctr">
              <a:spcBef>
                <a:spcPts val="0"/>
              </a:spcBef>
              <a:spcAft>
                <a:spcPts val="0"/>
              </a:spcAft>
              <a:buSzPts val="1400"/>
              <a:buNone/>
              <a:defRPr b="0" i="0" sz="3094" u="none" cap="none" strike="noStrike">
                <a:solidFill>
                  <a:schemeClr val="dk2"/>
                </a:solidFill>
                <a:latin typeface="Calibri"/>
                <a:ea typeface="Calibri"/>
                <a:cs typeface="Calibri"/>
                <a:sym typeface="Calibri"/>
              </a:defRPr>
            </a:lvl5pPr>
            <a:lvl6pPr lvl="5"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6pPr>
            <a:lvl7pPr lvl="6"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7pPr>
            <a:lvl8pPr lvl="7"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8pPr>
            <a:lvl9pPr lvl="8" marR="0" rtl="0" algn="ctr">
              <a:spcBef>
                <a:spcPts val="0"/>
              </a:spcBef>
              <a:spcAft>
                <a:spcPts val="0"/>
              </a:spcAft>
              <a:buSzPts val="1400"/>
              <a:buNone/>
              <a:defRPr b="0" i="0" sz="1800" u="none" cap="none" strike="noStrike">
                <a:solidFill>
                  <a:schemeClr val="dk2"/>
                </a:solidFill>
                <a:latin typeface="Calibri"/>
                <a:ea typeface="Calibri"/>
                <a:cs typeface="Calibri"/>
                <a:sym typeface="Calibri"/>
              </a:defRPr>
            </a:lvl9pPr>
          </a:lstStyle>
          <a:p/>
        </p:txBody>
      </p:sp>
      <p:sp>
        <p:nvSpPr>
          <p:cNvPr id="12" name="Google Shape;12;p1"/>
          <p:cNvSpPr txBox="1"/>
          <p:nvPr>
            <p:ph idx="1" type="body"/>
          </p:nvPr>
        </p:nvSpPr>
        <p:spPr>
          <a:xfrm>
            <a:off x="91664" y="1556792"/>
            <a:ext cx="12000000" cy="5040560"/>
          </a:xfrm>
          <a:prstGeom prst="rect">
            <a:avLst/>
          </a:prstGeom>
          <a:noFill/>
          <a:ln>
            <a:noFill/>
          </a:ln>
        </p:spPr>
        <p:txBody>
          <a:bodyPr anchorCtr="0" anchor="t" bIns="0" lIns="0" spcFirstLastPara="1" rIns="0" wrap="square" tIns="0">
            <a:noAutofit/>
          </a:bodyPr>
          <a:lstStyle>
            <a:lvl1pPr indent="-371475" lvl="0" marL="457200" marR="0" rtl="0" algn="l">
              <a:spcBef>
                <a:spcPts val="450"/>
              </a:spcBef>
              <a:spcAft>
                <a:spcPts val="0"/>
              </a:spcAft>
              <a:buClr>
                <a:schemeClr val="dk1"/>
              </a:buClr>
              <a:buSzPts val="2250"/>
              <a:buFont typeface="Calibri"/>
              <a:buChar char="•"/>
              <a:defRPr b="0" i="0" sz="2250" u="none" cap="none" strike="noStrike">
                <a:solidFill>
                  <a:schemeClr val="dk1"/>
                </a:solidFill>
                <a:latin typeface="Calibri"/>
                <a:ea typeface="Calibri"/>
                <a:cs typeface="Calibri"/>
                <a:sym typeface="Calibri"/>
              </a:defRPr>
            </a:lvl1pPr>
            <a:lvl2pPr indent="-353631" lvl="1" marL="914400" marR="0" rtl="0" algn="l">
              <a:spcBef>
                <a:spcPts val="394"/>
              </a:spcBef>
              <a:spcAft>
                <a:spcPts val="0"/>
              </a:spcAft>
              <a:buClr>
                <a:schemeClr val="dk1"/>
              </a:buClr>
              <a:buSzPts val="1969"/>
              <a:buFont typeface="Calibri"/>
              <a:buChar char="–"/>
              <a:defRPr b="0" i="0" sz="1969" u="none" cap="none" strike="noStrike">
                <a:solidFill>
                  <a:schemeClr val="dk1"/>
                </a:solidFill>
                <a:latin typeface="Calibri"/>
                <a:ea typeface="Calibri"/>
                <a:cs typeface="Calibri"/>
                <a:sym typeface="Calibri"/>
              </a:defRPr>
            </a:lvl2pPr>
            <a:lvl3pPr indent="-335724" lvl="2" marL="1371600" marR="0" rtl="0" algn="l">
              <a:spcBef>
                <a:spcPts val="337"/>
              </a:spcBef>
              <a:spcAft>
                <a:spcPts val="0"/>
              </a:spcAft>
              <a:buClr>
                <a:schemeClr val="dk1"/>
              </a:buClr>
              <a:buSzPts val="1687"/>
              <a:buFont typeface="Calibri"/>
              <a:buChar char="•"/>
              <a:defRPr b="0" i="0" sz="1687" u="none" cap="none" strike="noStrike">
                <a:solidFill>
                  <a:schemeClr val="dk1"/>
                </a:solidFill>
                <a:latin typeface="Calibri"/>
                <a:ea typeface="Calibri"/>
                <a:cs typeface="Calibri"/>
                <a:sym typeface="Calibri"/>
              </a:defRPr>
            </a:lvl3pPr>
            <a:lvl4pPr indent="-317881" lvl="3" marL="1828800" marR="0" rtl="0" algn="l">
              <a:spcBef>
                <a:spcPts val="281"/>
              </a:spcBef>
              <a:spcAft>
                <a:spcPts val="0"/>
              </a:spcAft>
              <a:buClr>
                <a:schemeClr val="dk1"/>
              </a:buClr>
              <a:buSzPts val="1406"/>
              <a:buFont typeface="Calibri"/>
              <a:buChar char="–"/>
              <a:defRPr b="0" i="0" sz="1406" u="none" cap="none" strike="noStrike">
                <a:solidFill>
                  <a:schemeClr val="dk1"/>
                </a:solidFill>
                <a:latin typeface="Calibri"/>
                <a:ea typeface="Calibri"/>
                <a:cs typeface="Calibri"/>
                <a:sym typeface="Calibri"/>
              </a:defRPr>
            </a:lvl4pPr>
            <a:lvl5pPr indent="-317881" lvl="4" marL="2286000" marR="0" rtl="0" algn="l">
              <a:spcBef>
                <a:spcPts val="281"/>
              </a:spcBef>
              <a:spcAft>
                <a:spcPts val="0"/>
              </a:spcAft>
              <a:buClr>
                <a:schemeClr val="dk1"/>
              </a:buClr>
              <a:buSzPts val="1406"/>
              <a:buFont typeface="Calibri"/>
              <a:buChar char="»"/>
              <a:defRPr b="0" i="0" sz="1406"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p:nvPr/>
        </p:nvSpPr>
        <p:spPr>
          <a:xfrm>
            <a:off x="1487488" y="0"/>
            <a:ext cx="10705637" cy="638175"/>
          </a:xfrm>
          <a:prstGeom prst="rect">
            <a:avLst/>
          </a:prstGeom>
          <a:gradFill>
            <a:gsLst>
              <a:gs pos="0">
                <a:schemeClr val="lt1"/>
              </a:gs>
              <a:gs pos="40000">
                <a:srgbClr val="FFC000"/>
              </a:gs>
              <a:gs pos="74000">
                <a:srgbClr val="FFFF00"/>
              </a:gs>
              <a:gs pos="92000">
                <a:srgbClr val="00B0F0"/>
              </a:gs>
              <a:gs pos="100000">
                <a:srgbClr val="00B0F0"/>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1">
            <a:alphaModFix/>
          </a:blip>
          <a:srcRect b="0" l="0" r="0" t="0"/>
          <a:stretch/>
        </p:blipFill>
        <p:spPr>
          <a:xfrm>
            <a:off x="263352" y="176431"/>
            <a:ext cx="1440160" cy="1440159"/>
          </a:xfrm>
          <a:prstGeom prst="rect">
            <a:avLst/>
          </a:prstGeom>
          <a:noFill/>
          <a:ln>
            <a:noFill/>
          </a:ln>
        </p:spPr>
      </p:pic>
      <p:cxnSp>
        <p:nvCxnSpPr>
          <p:cNvPr id="15" name="Google Shape;15;p1"/>
          <p:cNvCxnSpPr/>
          <p:nvPr/>
        </p:nvCxnSpPr>
        <p:spPr>
          <a:xfrm>
            <a:off x="0" y="6597352"/>
            <a:ext cx="12192000" cy="0"/>
          </a:xfrm>
          <a:prstGeom prst="straightConnector1">
            <a:avLst/>
          </a:prstGeom>
          <a:noFill/>
          <a:ln cap="flat" cmpd="sng" w="57150">
            <a:solidFill>
              <a:schemeClr val="dk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9"/>
          <p:cNvSpPr txBox="1"/>
          <p:nvPr/>
        </p:nvSpPr>
        <p:spPr>
          <a:xfrm>
            <a:off x="716950" y="4272675"/>
            <a:ext cx="9588900" cy="2288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4800"/>
              <a:buFont typeface="Calibri"/>
              <a:buNone/>
            </a:pPr>
            <a:r>
              <a:rPr b="0" i="1" lang="es-AR" sz="4800" u="none" cap="none" strike="noStrike">
                <a:solidFill>
                  <a:schemeClr val="dk1"/>
                </a:solidFill>
                <a:latin typeface="Calibri"/>
                <a:ea typeface="Calibri"/>
                <a:cs typeface="Calibri"/>
                <a:sym typeface="Calibri"/>
              </a:rPr>
              <a:t>Ingreso de datos</a:t>
            </a:r>
            <a:endParaRPr b="0" i="1" sz="4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rgbClr val="000000"/>
              </a:buClr>
              <a:buSzPts val="8000"/>
              <a:buFont typeface="Arial"/>
              <a:buNone/>
            </a:pPr>
            <a:r>
              <a:rPr b="0" i="1" lang="es-AR" sz="8000" u="none" cap="none" strike="noStrike">
                <a:solidFill>
                  <a:schemeClr val="dk1"/>
                </a:solidFill>
                <a:latin typeface="Calibri"/>
                <a:ea typeface="Calibri"/>
                <a:cs typeface="Calibri"/>
                <a:sym typeface="Calibri"/>
              </a:rPr>
              <a:t>JOptionPane</a:t>
            </a:r>
            <a:endParaRPr b="0" i="1" sz="80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0"/>
          <p:cNvPicPr preferRelativeResize="0"/>
          <p:nvPr/>
        </p:nvPicPr>
        <p:blipFill rotWithShape="1">
          <a:blip r:embed="rId3">
            <a:alphaModFix/>
          </a:blip>
          <a:srcRect b="0" l="0" r="0" t="0"/>
          <a:stretch/>
        </p:blipFill>
        <p:spPr>
          <a:xfrm>
            <a:off x="6168008" y="3935288"/>
            <a:ext cx="4064000" cy="1689100"/>
          </a:xfrm>
          <a:prstGeom prst="rect">
            <a:avLst/>
          </a:prstGeom>
          <a:noFill/>
          <a:ln>
            <a:noFill/>
          </a:ln>
        </p:spPr>
      </p:pic>
      <p:sp>
        <p:nvSpPr>
          <p:cNvPr id="52" name="Google Shape;52;p10"/>
          <p:cNvSpPr txBox="1"/>
          <p:nvPr/>
        </p:nvSpPr>
        <p:spPr>
          <a:xfrm>
            <a:off x="1925935" y="5610185"/>
            <a:ext cx="76412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s-AR" sz="1800" u="none" cap="none" strike="noStrike">
                <a:solidFill>
                  <a:schemeClr val="dk1"/>
                </a:solidFill>
                <a:latin typeface="Calibri"/>
                <a:ea typeface="Calibri"/>
                <a:cs typeface="Calibri"/>
                <a:sym typeface="Calibri"/>
              </a:rPr>
              <a:t>import javax.swing.joptionPane;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JOptionPane.showMessageDialog(null,"Es un mensaje Simple de Información");</a:t>
            </a:r>
            <a:endParaRPr/>
          </a:p>
        </p:txBody>
      </p:sp>
      <p:sp>
        <p:nvSpPr>
          <p:cNvPr id="53" name="Google Shape;53;p10"/>
          <p:cNvSpPr/>
          <p:nvPr/>
        </p:nvSpPr>
        <p:spPr>
          <a:xfrm>
            <a:off x="1693879" y="3460570"/>
            <a:ext cx="46121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rgbClr val="222222"/>
                </a:solidFill>
                <a:latin typeface="Verdana"/>
                <a:ea typeface="Verdana"/>
                <a:cs typeface="Verdana"/>
                <a:sym typeface="Verdana"/>
              </a:rPr>
              <a:t>JOptionPane.showMessageDialog.</a:t>
            </a:r>
            <a:endParaRPr sz="1800">
              <a:solidFill>
                <a:schemeClr val="dk1"/>
              </a:solidFill>
              <a:latin typeface="Calibri"/>
              <a:ea typeface="Calibri"/>
              <a:cs typeface="Calibri"/>
              <a:sym typeface="Calibri"/>
            </a:endParaRPr>
          </a:p>
        </p:txBody>
      </p:sp>
      <p:sp>
        <p:nvSpPr>
          <p:cNvPr id="54" name="Google Shape;54;p10"/>
          <p:cNvSpPr/>
          <p:nvPr/>
        </p:nvSpPr>
        <p:spPr>
          <a:xfrm>
            <a:off x="1939218" y="668303"/>
            <a:ext cx="8719372"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AR" sz="1800">
                <a:solidFill>
                  <a:srgbClr val="222222"/>
                </a:solidFill>
                <a:latin typeface="Verdana"/>
                <a:ea typeface="Verdana"/>
                <a:cs typeface="Verdana"/>
                <a:sym typeface="Verdana"/>
              </a:rPr>
              <a:t>Que Es?</a:t>
            </a:r>
            <a:endParaRPr sz="1800">
              <a:solidFill>
                <a:srgbClr val="222222"/>
              </a:solidFill>
              <a:latin typeface="Verdana"/>
              <a:ea typeface="Verdana"/>
              <a:cs typeface="Verdana"/>
              <a:sym typeface="Verdana"/>
            </a:endParaRPr>
          </a:p>
          <a:p>
            <a:pPr indent="0" lvl="0" marL="0" marR="0" rtl="0" algn="just">
              <a:spcBef>
                <a:spcPts val="0"/>
              </a:spcBef>
              <a:spcAft>
                <a:spcPts val="0"/>
              </a:spcAft>
              <a:buNone/>
            </a:pPr>
            <a:br>
              <a:rPr lang="es-AR" sz="1800">
                <a:solidFill>
                  <a:srgbClr val="222222"/>
                </a:solidFill>
                <a:latin typeface="Verdana"/>
                <a:ea typeface="Verdana"/>
                <a:cs typeface="Verdana"/>
                <a:sym typeface="Verdana"/>
              </a:rPr>
            </a:br>
            <a:endParaRPr sz="1800">
              <a:solidFill>
                <a:srgbClr val="222222"/>
              </a:solidFill>
              <a:latin typeface="Verdana"/>
              <a:ea typeface="Verdana"/>
              <a:cs typeface="Verdana"/>
              <a:sym typeface="Verdana"/>
            </a:endParaRPr>
          </a:p>
          <a:p>
            <a:pPr indent="0" lvl="0" marL="0" marR="0" rtl="0" algn="just">
              <a:spcBef>
                <a:spcPts val="0"/>
              </a:spcBef>
              <a:spcAft>
                <a:spcPts val="0"/>
              </a:spcAft>
              <a:buNone/>
            </a:pPr>
            <a:r>
              <a:rPr b="1" lang="es-AR" sz="1800">
                <a:solidFill>
                  <a:srgbClr val="222222"/>
                </a:solidFill>
                <a:latin typeface="Verdana"/>
                <a:ea typeface="Verdana"/>
                <a:cs typeface="Verdana"/>
                <a:sym typeface="Verdana"/>
              </a:rPr>
              <a:t>JOptionPane </a:t>
            </a:r>
            <a:r>
              <a:rPr lang="es-AR" sz="1800">
                <a:solidFill>
                  <a:srgbClr val="222222"/>
                </a:solidFill>
                <a:latin typeface="Verdana"/>
                <a:ea typeface="Verdana"/>
                <a:cs typeface="Verdana"/>
                <a:sym typeface="Verdana"/>
              </a:rPr>
              <a:t>es una Clase que nos provee una serie de ventanas de dialogo predefinidas con el fin de facilitarnos algunos procesos de interacción con el usuario...... esta clase la encontramos en el paquete </a:t>
            </a:r>
            <a:r>
              <a:rPr b="1" lang="es-AR" sz="1800">
                <a:solidFill>
                  <a:srgbClr val="222222"/>
                </a:solidFill>
                <a:latin typeface="Verdana"/>
                <a:ea typeface="Verdana"/>
                <a:cs typeface="Verdana"/>
                <a:sym typeface="Verdana"/>
              </a:rPr>
              <a:t>javax.swing</a:t>
            </a:r>
            <a:r>
              <a:rPr lang="es-AR" sz="1800">
                <a:solidFill>
                  <a:srgbClr val="222222"/>
                </a:solidFill>
                <a:latin typeface="Verdana"/>
                <a:ea typeface="Verdana"/>
                <a:cs typeface="Verdana"/>
                <a:sym typeface="Verdana"/>
              </a:rPr>
              <a:t>, por eso para poder utilizarla debemos asegurarnos de tener el import correspondiente (</a:t>
            </a:r>
            <a:r>
              <a:rPr b="1" i="1" lang="es-AR" sz="1800">
                <a:solidFill>
                  <a:srgbClr val="222222"/>
                </a:solidFill>
                <a:latin typeface="Verdana"/>
                <a:ea typeface="Verdana"/>
                <a:cs typeface="Verdana"/>
                <a:sym typeface="Verdana"/>
              </a:rPr>
              <a:t>import javax.swing.JOptionPane;</a:t>
            </a:r>
            <a:r>
              <a:rPr lang="es-AR" sz="1800">
                <a:solidFill>
                  <a:srgbClr val="222222"/>
                </a:solidFill>
                <a:latin typeface="Verdana"/>
                <a:ea typeface="Verdana"/>
                <a:cs typeface="Verdana"/>
                <a:sym typeface="Verdana"/>
              </a:rPr>
              <a:t>)</a:t>
            </a:r>
            <a:endParaRPr b="0" i="0" sz="1800" u="none" strike="noStrike">
              <a:solidFill>
                <a:srgbClr val="222222"/>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3">
            <a:alphaModFix/>
          </a:blip>
          <a:srcRect b="0" l="0" r="0" t="0"/>
          <a:stretch/>
        </p:blipFill>
        <p:spPr>
          <a:xfrm>
            <a:off x="767408" y="1998132"/>
            <a:ext cx="7438300" cy="3312368"/>
          </a:xfrm>
          <a:prstGeom prst="rect">
            <a:avLst/>
          </a:prstGeom>
          <a:noFill/>
          <a:ln>
            <a:noFill/>
          </a:ln>
        </p:spPr>
      </p:pic>
      <p:sp>
        <p:nvSpPr>
          <p:cNvPr id="60" name="Google Shape;60;p11"/>
          <p:cNvSpPr/>
          <p:nvPr/>
        </p:nvSpPr>
        <p:spPr>
          <a:xfrm>
            <a:off x="623392" y="5517232"/>
            <a:ext cx="964907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222222"/>
                </a:solidFill>
                <a:latin typeface="Consolas"/>
                <a:ea typeface="Consolas"/>
                <a:cs typeface="Consolas"/>
                <a:sym typeface="Consolas"/>
              </a:rPr>
              <a:t>JOptionPane.showMessageDialog(null, "Este es un mensaje de Advertencia",</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"WARNING_MESSAGE", JOptionPane.WARNING_MESSAGE);</a:t>
            </a:r>
            <a:endParaRPr b="0" i="0" sz="1800" u="none" strike="noStrike">
              <a:solidFill>
                <a:srgbClr val="222222"/>
              </a:solidFill>
              <a:latin typeface="Consolas"/>
              <a:ea typeface="Consolas"/>
              <a:cs typeface="Consolas"/>
              <a:sym typeface="Consolas"/>
            </a:endParaRPr>
          </a:p>
        </p:txBody>
      </p:sp>
      <p:sp>
        <p:nvSpPr>
          <p:cNvPr id="61" name="Google Shape;61;p11"/>
          <p:cNvSpPr/>
          <p:nvPr/>
        </p:nvSpPr>
        <p:spPr>
          <a:xfrm>
            <a:off x="17520592" y="5771207"/>
            <a:ext cx="3384376"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s-AR" sz="1800">
                <a:solidFill>
                  <a:srgbClr val="222222"/>
                </a:solidFill>
                <a:latin typeface="Verdana"/>
                <a:ea typeface="Verdana"/>
                <a:cs typeface="Verdana"/>
                <a:sym typeface="Verdana"/>
              </a:rPr>
              <a:t>ERROR_MESSAGE, INFORMATION_MESSAGE, WARNING_MESSAGE, QUESTION_MESSAGE</a:t>
            </a:r>
            <a:r>
              <a:rPr lang="es-AR" sz="1800">
                <a:solidFill>
                  <a:srgbClr val="222222"/>
                </a:solidFill>
                <a:latin typeface="Verdana"/>
                <a:ea typeface="Verdana"/>
                <a:cs typeface="Verdana"/>
                <a:sym typeface="Verdana"/>
              </a:rPr>
              <a:t>, o </a:t>
            </a:r>
            <a:r>
              <a:rPr i="1" lang="es-AR" sz="1800">
                <a:solidFill>
                  <a:srgbClr val="222222"/>
                </a:solidFill>
                <a:latin typeface="Verdana"/>
                <a:ea typeface="Verdana"/>
                <a:cs typeface="Verdana"/>
                <a:sym typeface="Verdana"/>
              </a:rPr>
              <a:t>PLAIN_MESSAGE</a:t>
            </a:r>
            <a:endParaRPr sz="1800">
              <a:solidFill>
                <a:schemeClr val="dk1"/>
              </a:solidFill>
              <a:latin typeface="Calibri"/>
              <a:ea typeface="Calibri"/>
              <a:cs typeface="Calibri"/>
              <a:sym typeface="Calibri"/>
            </a:endParaRPr>
          </a:p>
        </p:txBody>
      </p:sp>
      <p:sp>
        <p:nvSpPr>
          <p:cNvPr id="62" name="Google Shape;62;p11"/>
          <p:cNvSpPr/>
          <p:nvPr/>
        </p:nvSpPr>
        <p:spPr>
          <a:xfrm>
            <a:off x="9077457" y="2403573"/>
            <a:ext cx="3265960" cy="2296116"/>
          </a:xfrm>
          <a:prstGeom prst="rect">
            <a:avLst/>
          </a:prstGeom>
          <a:noFill/>
          <a:ln>
            <a:noFill/>
          </a:ln>
        </p:spPr>
        <p:txBody>
          <a:bodyPr anchorCtr="0" anchor="ctr" bIns="0" lIns="198375" spcFirstLastPara="1" rIns="0" wrap="square" tIns="79350">
            <a:noAutofit/>
          </a:bodyPr>
          <a:lstStyle/>
          <a:p>
            <a:pPr indent="0" lvl="0" marL="0" marR="0" rtl="0" algn="l">
              <a:spcBef>
                <a:spcPts val="0"/>
              </a:spcBef>
              <a:spcAft>
                <a:spcPts val="0"/>
              </a:spcAft>
              <a:buNone/>
            </a:pPr>
            <a:r>
              <a:rPr b="0" i="0" lang="es-AR" sz="1000" u="none" cap="none" strike="noStrike">
                <a:solidFill>
                  <a:srgbClr val="222222"/>
                </a:solidFill>
                <a:latin typeface="Arial"/>
                <a:ea typeface="Arial"/>
                <a:cs typeface="Arial"/>
                <a:sym typeface="Arial"/>
              </a:rPr>
              <a:t> </a:t>
            </a:r>
            <a:r>
              <a:rPr lang="es-AR" sz="1400">
                <a:solidFill>
                  <a:srgbClr val="222222"/>
                </a:solidFill>
                <a:latin typeface="Arial"/>
                <a:ea typeface="Arial"/>
                <a:cs typeface="Arial"/>
                <a:sym typeface="Arial"/>
              </a:rPr>
              <a:t>JOptionPane.INFORMATION_MESSAGE.</a:t>
            </a:r>
            <a:endParaRPr/>
          </a:p>
          <a:p>
            <a:pPr indent="0" lvl="0" marL="0" marR="0" rtl="0" algn="l">
              <a:lnSpc>
                <a:spcPct val="100000"/>
              </a:lnSpc>
              <a:spcBef>
                <a:spcPts val="0"/>
              </a:spcBef>
              <a:spcAft>
                <a:spcPts val="0"/>
              </a:spcAft>
              <a:buNone/>
            </a:pPr>
            <a:r>
              <a:t/>
            </a:r>
            <a:endParaRPr sz="1000">
              <a:solidFill>
                <a:srgbClr val="222222"/>
              </a:solidFill>
              <a:latin typeface="Arial"/>
              <a:ea typeface="Arial"/>
              <a:cs typeface="Arial"/>
              <a:sym typeface="Arial"/>
            </a:endParaRPr>
          </a:p>
          <a:p>
            <a:pPr indent="0" lvl="0" marL="0" marR="0" rtl="0" algn="l">
              <a:spcBef>
                <a:spcPts val="0"/>
              </a:spcBef>
              <a:spcAft>
                <a:spcPts val="0"/>
              </a:spcAft>
              <a:buNone/>
            </a:pPr>
            <a:r>
              <a:rPr lang="es-AR" sz="1000">
                <a:solidFill>
                  <a:srgbClr val="222222"/>
                </a:solidFill>
                <a:latin typeface="Arial"/>
                <a:ea typeface="Arial"/>
                <a:cs typeface="Arial"/>
                <a:sym typeface="Arial"/>
              </a:rPr>
              <a:t> </a:t>
            </a:r>
            <a:r>
              <a:rPr lang="es-AR" sz="1400">
                <a:solidFill>
                  <a:srgbClr val="222222"/>
                </a:solidFill>
                <a:latin typeface="Arial"/>
                <a:ea typeface="Arial"/>
                <a:cs typeface="Arial"/>
                <a:sym typeface="Arial"/>
              </a:rPr>
              <a:t>JOptionPane.WARNING_MESSAGE.</a:t>
            </a:r>
            <a:endParaRPr/>
          </a:p>
          <a:p>
            <a:pPr indent="0" lvl="0" marL="0" marR="0" rtl="0" algn="l">
              <a:lnSpc>
                <a:spcPct val="100000"/>
              </a:lnSpc>
              <a:spcBef>
                <a:spcPts val="0"/>
              </a:spcBef>
              <a:spcAft>
                <a:spcPts val="0"/>
              </a:spcAft>
              <a:buNone/>
            </a:pPr>
            <a:r>
              <a:rPr lang="es-AR" sz="1400">
                <a:solidFill>
                  <a:srgbClr val="222222"/>
                </a:solidFill>
                <a:latin typeface="Arial"/>
                <a:ea typeface="Arial"/>
                <a:cs typeface="Arial"/>
                <a:sym typeface="Arial"/>
              </a:rPr>
              <a:t>  </a:t>
            </a:r>
            <a:endParaRPr/>
          </a:p>
          <a:p>
            <a:pPr indent="0" lvl="0" marL="0" marR="0" rtl="0" algn="l">
              <a:lnSpc>
                <a:spcPct val="100000"/>
              </a:lnSpc>
              <a:spcBef>
                <a:spcPts val="0"/>
              </a:spcBef>
              <a:spcAft>
                <a:spcPts val="0"/>
              </a:spcAft>
              <a:buNone/>
            </a:pPr>
            <a:r>
              <a:rPr lang="es-AR" sz="1400">
                <a:solidFill>
                  <a:srgbClr val="222222"/>
                </a:solidFill>
                <a:latin typeface="Arial"/>
                <a:ea typeface="Arial"/>
                <a:cs typeface="Arial"/>
                <a:sym typeface="Arial"/>
              </a:rPr>
              <a:t>JOptionPane.ERROR_MESSAGE.</a:t>
            </a:r>
            <a:endParaRPr/>
          </a:p>
          <a:p>
            <a:pPr indent="0" lvl="0" marL="0" marR="0" rtl="0" algn="l">
              <a:lnSpc>
                <a:spcPct val="100000"/>
              </a:lnSpc>
              <a:spcBef>
                <a:spcPts val="0"/>
              </a:spcBef>
              <a:spcAft>
                <a:spcPts val="0"/>
              </a:spcAft>
              <a:buNone/>
            </a:pPr>
            <a:r>
              <a:t/>
            </a:r>
            <a:endParaRPr sz="1000">
              <a:solidFill>
                <a:srgbClr val="222222"/>
              </a:solidFill>
              <a:latin typeface="Arial"/>
              <a:ea typeface="Arial"/>
              <a:cs typeface="Arial"/>
              <a:sym typeface="Arial"/>
            </a:endParaRPr>
          </a:p>
          <a:p>
            <a:pPr indent="0" lvl="0" marL="0" marR="0" rtl="0" algn="l">
              <a:lnSpc>
                <a:spcPct val="100000"/>
              </a:lnSpc>
              <a:spcBef>
                <a:spcPts val="0"/>
              </a:spcBef>
              <a:spcAft>
                <a:spcPts val="0"/>
              </a:spcAft>
              <a:buNone/>
            </a:pPr>
            <a:r>
              <a:rPr lang="es-AR" sz="1400">
                <a:solidFill>
                  <a:srgbClr val="222222"/>
                </a:solidFill>
                <a:latin typeface="Arial"/>
                <a:ea typeface="Arial"/>
                <a:cs typeface="Arial"/>
                <a:sym typeface="Arial"/>
              </a:rPr>
              <a:t>JOptionPane.QUESTION_MESSAGE.</a:t>
            </a:r>
            <a:endParaRPr/>
          </a:p>
          <a:p>
            <a:pPr indent="0" lvl="0" marL="0" marR="0" rtl="0" algn="l">
              <a:lnSpc>
                <a:spcPct val="100000"/>
              </a:lnSpc>
              <a:spcBef>
                <a:spcPts val="0"/>
              </a:spcBef>
              <a:spcAft>
                <a:spcPts val="0"/>
              </a:spcAft>
              <a:buClr>
                <a:schemeClr val="dk1"/>
              </a:buClr>
              <a:buSzPts val="1000"/>
              <a:buFont typeface="Calibri"/>
              <a:buNone/>
            </a:pPr>
            <a:r>
              <a:t/>
            </a:r>
            <a:endParaRPr sz="1000">
              <a:solidFill>
                <a:srgbClr val="22222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rgbClr val="222222"/>
              </a:solidFill>
              <a:latin typeface="Arial"/>
              <a:ea typeface="Arial"/>
              <a:cs typeface="Arial"/>
              <a:sym typeface="Arial"/>
            </a:endParaRPr>
          </a:p>
          <a:p>
            <a:pPr indent="0" lvl="0" marL="0" marR="0" rtl="0" algn="l">
              <a:spcBef>
                <a:spcPts val="0"/>
              </a:spcBef>
              <a:spcAft>
                <a:spcPts val="0"/>
              </a:spcAft>
              <a:buNone/>
            </a:pPr>
            <a:r>
              <a:rPr lang="es-AR" sz="1400">
                <a:solidFill>
                  <a:srgbClr val="222222"/>
                </a:solidFill>
                <a:latin typeface="Arial"/>
                <a:ea typeface="Arial"/>
                <a:cs typeface="Arial"/>
                <a:sym typeface="Arial"/>
              </a:rPr>
              <a:t>JOptionPane.PLAIN_MESSAGE: sin icono.</a:t>
            </a:r>
            <a:endParaRPr/>
          </a:p>
          <a:p>
            <a:pPr indent="0" lvl="0" marL="0" marR="0" rtl="0" algn="l">
              <a:lnSpc>
                <a:spcPct val="100000"/>
              </a:lnSpc>
              <a:spcBef>
                <a:spcPts val="0"/>
              </a:spcBef>
              <a:spcAft>
                <a:spcPts val="0"/>
              </a:spcAft>
              <a:buClr>
                <a:schemeClr val="dk1"/>
              </a:buClr>
              <a:buSzPts val="1000"/>
              <a:buFont typeface="Calibri"/>
              <a:buNone/>
            </a:pPr>
            <a:r>
              <a:t/>
            </a:r>
            <a:endParaRPr b="0" i="0" sz="1000" u="none" cap="none" strike="noStrike">
              <a:solidFill>
                <a:srgbClr val="222222"/>
              </a:solidFill>
              <a:latin typeface="Arial"/>
              <a:ea typeface="Arial"/>
              <a:cs typeface="Arial"/>
              <a:sym typeface="Arial"/>
            </a:endParaRPr>
          </a:p>
        </p:txBody>
      </p:sp>
      <p:pic>
        <p:nvPicPr>
          <p:cNvPr descr="The Java look and feel icon for informational dialogs" id="63" name="Google Shape;63;p11"/>
          <p:cNvPicPr preferRelativeResize="0"/>
          <p:nvPr/>
        </p:nvPicPr>
        <p:blipFill rotWithShape="1">
          <a:blip r:embed="rId4">
            <a:alphaModFix/>
          </a:blip>
          <a:srcRect b="0" l="0" r="0" t="0"/>
          <a:stretch/>
        </p:blipFill>
        <p:spPr>
          <a:xfrm>
            <a:off x="8688288" y="2348880"/>
            <a:ext cx="406400" cy="406400"/>
          </a:xfrm>
          <a:prstGeom prst="rect">
            <a:avLst/>
          </a:prstGeom>
          <a:noFill/>
          <a:ln>
            <a:noFill/>
          </a:ln>
        </p:spPr>
      </p:pic>
      <p:pic>
        <p:nvPicPr>
          <p:cNvPr descr="The Java look and feel icon for warning dialogs" id="64" name="Google Shape;64;p11"/>
          <p:cNvPicPr preferRelativeResize="0"/>
          <p:nvPr/>
        </p:nvPicPr>
        <p:blipFill rotWithShape="1">
          <a:blip r:embed="rId5">
            <a:alphaModFix/>
          </a:blip>
          <a:srcRect b="0" l="0" r="0" t="0"/>
          <a:stretch/>
        </p:blipFill>
        <p:spPr>
          <a:xfrm>
            <a:off x="8688288" y="2755529"/>
            <a:ext cx="406400" cy="406401"/>
          </a:xfrm>
          <a:prstGeom prst="rect">
            <a:avLst/>
          </a:prstGeom>
          <a:noFill/>
          <a:ln>
            <a:noFill/>
          </a:ln>
        </p:spPr>
      </p:pic>
      <p:pic>
        <p:nvPicPr>
          <p:cNvPr descr="The Java look and feel icon for error dialogs" id="65" name="Google Shape;65;p11"/>
          <p:cNvPicPr preferRelativeResize="0"/>
          <p:nvPr/>
        </p:nvPicPr>
        <p:blipFill rotWithShape="1">
          <a:blip r:embed="rId6">
            <a:alphaModFix/>
          </a:blip>
          <a:srcRect b="0" l="0" r="0" t="0"/>
          <a:stretch/>
        </p:blipFill>
        <p:spPr>
          <a:xfrm>
            <a:off x="8713936" y="3197646"/>
            <a:ext cx="406400" cy="406401"/>
          </a:xfrm>
          <a:prstGeom prst="rect">
            <a:avLst/>
          </a:prstGeom>
          <a:noFill/>
          <a:ln>
            <a:noFill/>
          </a:ln>
        </p:spPr>
      </p:pic>
      <p:pic>
        <p:nvPicPr>
          <p:cNvPr descr="The Java look and feel icon for dialogs that ask questions" id="66" name="Google Shape;66;p11"/>
          <p:cNvPicPr preferRelativeResize="0"/>
          <p:nvPr/>
        </p:nvPicPr>
        <p:blipFill rotWithShape="1">
          <a:blip r:embed="rId7">
            <a:alphaModFix/>
          </a:blip>
          <a:srcRect b="0" l="0" r="0" t="0"/>
          <a:stretch/>
        </p:blipFill>
        <p:spPr>
          <a:xfrm>
            <a:off x="8713936" y="3645024"/>
            <a:ext cx="406400" cy="406400"/>
          </a:xfrm>
          <a:prstGeom prst="rect">
            <a:avLst/>
          </a:prstGeom>
          <a:noFill/>
          <a:ln>
            <a:noFill/>
          </a:ln>
        </p:spPr>
      </p:pic>
      <p:sp>
        <p:nvSpPr>
          <p:cNvPr id="67" name="Google Shape;67;p11"/>
          <p:cNvSpPr/>
          <p:nvPr/>
        </p:nvSpPr>
        <p:spPr>
          <a:xfrm>
            <a:off x="1848896" y="591071"/>
            <a:ext cx="136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rgbClr val="333333"/>
                </a:solidFill>
                <a:latin typeface="Josefin Sans"/>
                <a:ea typeface="Josefin Sans"/>
                <a:cs typeface="Josefin Sans"/>
                <a:sym typeface="Josefin Sans"/>
              </a:rPr>
              <a:t>Joptionpane</a:t>
            </a:r>
            <a:endParaRPr b="1" i="0" sz="1800">
              <a:solidFill>
                <a:srgbClr val="333333"/>
              </a:solidFill>
              <a:latin typeface="Josefin Sans"/>
              <a:ea typeface="Josefin Sans"/>
              <a:cs typeface="Josefin Sans"/>
              <a:sym typeface="Josefin Sans"/>
            </a:endParaRPr>
          </a:p>
        </p:txBody>
      </p:sp>
      <p:sp>
        <p:nvSpPr>
          <p:cNvPr id="68" name="Google Shape;68;p11"/>
          <p:cNvSpPr/>
          <p:nvPr/>
        </p:nvSpPr>
        <p:spPr>
          <a:xfrm>
            <a:off x="3215680" y="591071"/>
            <a:ext cx="3168352"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44444"/>
              </a:buClr>
              <a:buSzPts val="1800"/>
              <a:buFont typeface="Noto Sans Symbols"/>
              <a:buChar char="▪"/>
            </a:pPr>
            <a:r>
              <a:rPr b="1" lang="es-AR" sz="1800">
                <a:solidFill>
                  <a:srgbClr val="444444"/>
                </a:solidFill>
                <a:latin typeface="Martel"/>
                <a:ea typeface="Martel"/>
                <a:cs typeface="Martel"/>
                <a:sym typeface="Martel"/>
              </a:rPr>
              <a:t>showMessageDialog</a:t>
            </a:r>
            <a:endParaRPr b="1"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showInputDialog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showConfirmDialog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showOptionDialog</a:t>
            </a:r>
            <a:endParaRPr b="0" i="0" sz="1800">
              <a:solidFill>
                <a:srgbClr val="444444"/>
              </a:solidFill>
              <a:latin typeface="Martel"/>
              <a:ea typeface="Martel"/>
              <a:cs typeface="Martel"/>
              <a:sym typeface="Mart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2" name="Shape 72"/>
        <p:cNvGrpSpPr/>
        <p:nvPr/>
      </p:nvGrpSpPr>
      <p:grpSpPr>
        <a:xfrm>
          <a:off x="0" y="0"/>
          <a:ext cx="0" cy="0"/>
          <a:chOff x="0" y="0"/>
          <a:chExt cx="0" cy="0"/>
        </a:xfrm>
      </p:grpSpPr>
      <p:pic>
        <p:nvPicPr>
          <p:cNvPr id="73" name="Google Shape;73;p12"/>
          <p:cNvPicPr preferRelativeResize="0"/>
          <p:nvPr/>
        </p:nvPicPr>
        <p:blipFill rotWithShape="1">
          <a:blip r:embed="rId3">
            <a:alphaModFix/>
          </a:blip>
          <a:srcRect b="0" l="0" r="0" t="0"/>
          <a:stretch/>
        </p:blipFill>
        <p:spPr>
          <a:xfrm>
            <a:off x="4064000" y="2199150"/>
            <a:ext cx="4064000" cy="1841500"/>
          </a:xfrm>
          <a:prstGeom prst="rect">
            <a:avLst/>
          </a:prstGeom>
          <a:noFill/>
          <a:ln>
            <a:noFill/>
          </a:ln>
        </p:spPr>
      </p:pic>
      <p:graphicFrame>
        <p:nvGraphicFramePr>
          <p:cNvPr id="74" name="Google Shape;74;p12"/>
          <p:cNvGraphicFramePr/>
          <p:nvPr/>
        </p:nvGraphicFramePr>
        <p:xfrm>
          <a:off x="1415480" y="4437112"/>
          <a:ext cx="3000000" cy="3000000"/>
        </p:xfrm>
        <a:graphic>
          <a:graphicData uri="http://schemas.openxmlformats.org/drawingml/2006/table">
            <a:tbl>
              <a:tblPr>
                <a:noFill/>
                <a:tableStyleId>{CD7D33E6-6124-48C2-B308-E6443FC2734D}</a:tableStyleId>
              </a:tblPr>
              <a:tblGrid>
                <a:gridCol w="480400"/>
                <a:gridCol w="9456725"/>
              </a:tblGrid>
              <a:tr h="228600">
                <a:tc>
                  <a:txBody>
                    <a:bodyPr/>
                    <a:lstStyle/>
                    <a:p>
                      <a:pPr indent="0" lvl="0" marL="0" marR="0" rtl="0" algn="r">
                        <a:spcBef>
                          <a:spcPts val="0"/>
                        </a:spcBef>
                        <a:spcAft>
                          <a:spcPts val="0"/>
                        </a:spcAft>
                        <a:buNone/>
                      </a:pPr>
                      <a:r>
                        <a:rPr b="0" i="0" lang="es-AR" sz="1800" u="none" cap="none" strike="noStrike">
                          <a:solidFill>
                            <a:srgbClr val="AFAFAF"/>
                          </a:solidFill>
                          <a:latin typeface="Consolas"/>
                          <a:ea typeface="Consolas"/>
                          <a:cs typeface="Consolas"/>
                          <a:sym typeface="Consolas"/>
                        </a:rPr>
                        <a:t>1</a:t>
                      </a:r>
                      <a:endParaRPr/>
                    </a:p>
                    <a:p>
                      <a:pPr indent="0" lvl="0" marL="0" marR="0" rtl="0" algn="r">
                        <a:spcBef>
                          <a:spcPts val="0"/>
                        </a:spcBef>
                        <a:spcAft>
                          <a:spcPts val="0"/>
                        </a:spcAft>
                        <a:buNone/>
                      </a:pPr>
                      <a:r>
                        <a:rPr b="0" i="0" lang="es-AR" sz="1800" u="none" cap="none" strike="noStrike">
                          <a:solidFill>
                            <a:srgbClr val="AFAFAF"/>
                          </a:solidFill>
                          <a:latin typeface="Consolas"/>
                          <a:ea typeface="Consolas"/>
                          <a:cs typeface="Consolas"/>
                          <a:sym typeface="Consolas"/>
                        </a:rPr>
                        <a:t>2</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s-AR" sz="1800" u="none" cap="none" strike="noStrike">
                          <a:latin typeface="Consolas"/>
                          <a:ea typeface="Consolas"/>
                          <a:cs typeface="Consolas"/>
                          <a:sym typeface="Consolas"/>
                        </a:rPr>
                        <a:t>int numero=</a:t>
                      </a:r>
                      <a:r>
                        <a:rPr b="0" i="0" lang="es-AR" sz="1800" u="none" cap="none" strike="noStrike">
                          <a:latin typeface="Consolas"/>
                          <a:ea typeface="Consolas"/>
                          <a:cs typeface="Consolas"/>
                          <a:sym typeface="Consolas"/>
                        </a:rPr>
                        <a:t>Integer.parseInt(</a:t>
                      </a:r>
                      <a:r>
                        <a:rPr b="0" i="0" lang="es-AR" sz="1800" u="none" cap="none" strike="noStrike">
                          <a:latin typeface="Consolas"/>
                          <a:ea typeface="Consolas"/>
                          <a:cs typeface="Consolas"/>
                          <a:sym typeface="Consolas"/>
                        </a:rPr>
                        <a:t>JOptionPane.showInputDialog("Ingrese un" +</a:t>
                      </a:r>
                      <a:endParaRPr/>
                    </a:p>
                    <a:p>
                      <a:pPr indent="0" lvl="0" marL="0" marR="0" rtl="0" algn="l">
                        <a:spcBef>
                          <a:spcPts val="0"/>
                        </a:spcBef>
                        <a:spcAft>
                          <a:spcPts val="0"/>
                        </a:spcAft>
                        <a:buNone/>
                      </a:pPr>
                      <a:r>
                        <a:rPr b="0" i="0" lang="es-AR" sz="1800" u="none" cap="none" strike="noStrike">
                          <a:latin typeface="Consolas"/>
                          <a:ea typeface="Consolas"/>
                          <a:cs typeface="Consolas"/>
                          <a:sym typeface="Consolas"/>
                        </a:rPr>
                        <a:t>  " numero para multiplicarlo por 2")</a:t>
                      </a:r>
                      <a:r>
                        <a:rPr b="0" i="0" lang="es-AR" sz="1800" u="none" cap="none" strike="noStrike">
                          <a:latin typeface="Consolas"/>
                          <a:ea typeface="Consolas"/>
                          <a:cs typeface="Consolas"/>
                          <a:sym typeface="Consolas"/>
                        </a:rPr>
                        <a:t>)</a:t>
                      </a:r>
                      <a:r>
                        <a:rPr b="0" i="0" lang="es-AR" sz="1800" u="none" cap="none" strike="noStrike">
                          <a:latin typeface="Consolas"/>
                          <a:ea typeface="Consolas"/>
                          <a:cs typeface="Consolas"/>
                          <a:sym typeface="Consolas"/>
                        </a:rPr>
                        <a:t>;</a:t>
                      </a:r>
                      <a:endParaRPr/>
                    </a:p>
                    <a:p>
                      <a:pPr indent="0" lvl="0" marL="0" marR="0" rtl="0" algn="l">
                        <a:spcBef>
                          <a:spcPts val="0"/>
                        </a:spcBef>
                        <a:spcAft>
                          <a:spcPts val="0"/>
                        </a:spcAft>
                        <a:buNone/>
                      </a:pPr>
                      <a:r>
                        <a:rPr b="0" i="0" lang="es-AR" sz="1800" u="none" cap="none" strike="noStrike">
                          <a:latin typeface="Consolas"/>
                          <a:ea typeface="Consolas"/>
                          <a:cs typeface="Consolas"/>
                          <a:sym typeface="Consolas"/>
                        </a:rPr>
                        <a:t>Resultado = numero * 2;</a:t>
                      </a:r>
                      <a:endParaRPr/>
                    </a:p>
                    <a:p>
                      <a:pPr indent="0" lvl="0" marL="0" marR="0" rtl="0" algn="l">
                        <a:spcBef>
                          <a:spcPts val="0"/>
                        </a:spcBef>
                        <a:spcAft>
                          <a:spcPts val="0"/>
                        </a:spcAft>
                        <a:buNone/>
                      </a:pPr>
                      <a:r>
                        <a:t/>
                      </a:r>
                      <a:endParaRPr b="0" i="0" sz="1800" u="none" cap="none" strike="noStrike">
                        <a:latin typeface="Consolas"/>
                        <a:ea typeface="Consolas"/>
                        <a:cs typeface="Consolas"/>
                        <a:sym typeface="Consolas"/>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75" name="Google Shape;75;p12"/>
          <p:cNvSpPr/>
          <p:nvPr/>
        </p:nvSpPr>
        <p:spPr>
          <a:xfrm>
            <a:off x="1848896" y="591071"/>
            <a:ext cx="136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rgbClr val="333333"/>
                </a:solidFill>
                <a:latin typeface="Josefin Sans"/>
                <a:ea typeface="Josefin Sans"/>
                <a:cs typeface="Josefin Sans"/>
                <a:sym typeface="Josefin Sans"/>
              </a:rPr>
              <a:t>Joptionpane</a:t>
            </a:r>
            <a:endParaRPr b="1" i="0" sz="1800">
              <a:solidFill>
                <a:srgbClr val="333333"/>
              </a:solidFill>
              <a:latin typeface="Josefin Sans"/>
              <a:ea typeface="Josefin Sans"/>
              <a:cs typeface="Josefin Sans"/>
              <a:sym typeface="Josefin Sans"/>
            </a:endParaRPr>
          </a:p>
        </p:txBody>
      </p:sp>
      <p:sp>
        <p:nvSpPr>
          <p:cNvPr id="76" name="Google Shape;76;p12"/>
          <p:cNvSpPr/>
          <p:nvPr/>
        </p:nvSpPr>
        <p:spPr>
          <a:xfrm>
            <a:off x="3215680" y="591071"/>
            <a:ext cx="3168352"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showMessageDialog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b="1" lang="es-AR" sz="1800">
                <a:solidFill>
                  <a:srgbClr val="444444"/>
                </a:solidFill>
                <a:latin typeface="Martel"/>
                <a:ea typeface="Martel"/>
                <a:cs typeface="Martel"/>
                <a:sym typeface="Martel"/>
              </a:rPr>
              <a:t>showInputDialog</a:t>
            </a:r>
            <a:endParaRPr b="1"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showConfirmDialog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showOptionDialog</a:t>
            </a:r>
            <a:endParaRPr b="0" i="0" sz="1800">
              <a:solidFill>
                <a:srgbClr val="444444"/>
              </a:solidFill>
              <a:latin typeface="Martel"/>
              <a:ea typeface="Martel"/>
              <a:cs typeface="Martel"/>
              <a:sym typeface="Mart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nvSpPr>
        <p:spPr>
          <a:xfrm>
            <a:off x="551384" y="1628800"/>
            <a:ext cx="10617600" cy="289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3600"/>
              <a:buFont typeface="Calibri"/>
              <a:buNone/>
            </a:pPr>
            <a:r>
              <a:rPr b="1" i="1" lang="es-AR" sz="3600">
                <a:solidFill>
                  <a:schemeClr val="dk1"/>
                </a:solidFill>
                <a:latin typeface="Calibri"/>
                <a:ea typeface="Calibri"/>
                <a:cs typeface="Calibri"/>
                <a:sym typeface="Calibri"/>
              </a:rPr>
              <a:t>String</a:t>
            </a:r>
            <a:endParaRPr b="1" i="1" sz="36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000"/>
              <a:buFont typeface="Calibri"/>
              <a:buNone/>
            </a:pPr>
            <a:r>
              <a:t/>
            </a:r>
            <a:endParaRPr b="1" i="1" sz="3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000"/>
              <a:buFont typeface="Calibri"/>
              <a:buNone/>
            </a:pPr>
            <a:r>
              <a:rPr i="1" lang="es-AR" sz="3000">
                <a:solidFill>
                  <a:schemeClr val="dk1"/>
                </a:solidFill>
                <a:latin typeface="Calibri"/>
                <a:ea typeface="Calibri"/>
                <a:cs typeface="Calibri"/>
                <a:sym typeface="Calibri"/>
              </a:rPr>
              <a:t>String apellido;</a:t>
            </a:r>
            <a:endParaRPr i="1" sz="3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000"/>
              <a:buFont typeface="Calibri"/>
              <a:buNone/>
            </a:pPr>
            <a:r>
              <a:rPr i="1" lang="es-AR" sz="3000">
                <a:solidFill>
                  <a:schemeClr val="dk1"/>
                </a:solidFill>
                <a:latin typeface="Calibri"/>
                <a:ea typeface="Calibri"/>
                <a:cs typeface="Calibri"/>
                <a:sym typeface="Calibri"/>
              </a:rPr>
              <a:t>apellido = JOptionPane.</a:t>
            </a:r>
            <a:r>
              <a:rPr b="1" i="1" lang="es-AR" sz="3000">
                <a:solidFill>
                  <a:schemeClr val="dk1"/>
                </a:solidFill>
                <a:latin typeface="Calibri"/>
                <a:ea typeface="Calibri"/>
                <a:cs typeface="Calibri"/>
                <a:sym typeface="Calibri"/>
              </a:rPr>
              <a:t>showInputDialog</a:t>
            </a:r>
            <a:r>
              <a:rPr i="1" lang="es-AR" sz="3000">
                <a:solidFill>
                  <a:schemeClr val="dk1"/>
                </a:solidFill>
                <a:latin typeface="Calibri"/>
                <a:ea typeface="Calibri"/>
                <a:cs typeface="Calibri"/>
                <a:sym typeface="Calibri"/>
              </a:rPr>
              <a:t>(“Ingrese apellido”);</a:t>
            </a:r>
            <a:endParaRPr i="1" sz="3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000"/>
              <a:buFont typeface="Calibri"/>
              <a:buNone/>
            </a:pPr>
            <a:r>
              <a:rPr i="1" lang="es-AR" sz="3000">
                <a:solidFill>
                  <a:schemeClr val="dk1"/>
                </a:solidFill>
                <a:latin typeface="Calibri"/>
                <a:ea typeface="Calibri"/>
                <a:cs typeface="Calibri"/>
                <a:sym typeface="Calibri"/>
              </a:rPr>
              <a:t>System.out.println(apellido);</a:t>
            </a:r>
            <a:endParaRPr i="1" sz="30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600"/>
              <a:buFont typeface="Calibri"/>
              <a:buNone/>
            </a:pPr>
            <a:r>
              <a:t/>
            </a:r>
            <a:endParaRPr sz="36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600"/>
              <a:buFont typeface="Calibri"/>
              <a:buNone/>
            </a:pPr>
            <a:r>
              <a:t/>
            </a:r>
            <a:endParaRPr sz="36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3600"/>
              <a:buFont typeface="Calibri"/>
              <a:buNone/>
            </a:pPr>
            <a:r>
              <a:t/>
            </a:r>
            <a:endParaRPr sz="3600">
              <a:solidFill>
                <a:schemeClr val="dk1"/>
              </a:solidFill>
              <a:latin typeface="Calibri"/>
              <a:ea typeface="Calibri"/>
              <a:cs typeface="Calibri"/>
              <a:sym typeface="Calibri"/>
            </a:endParaRPr>
          </a:p>
        </p:txBody>
      </p:sp>
      <p:sp>
        <p:nvSpPr>
          <p:cNvPr id="82" name="Google Shape;82;p13"/>
          <p:cNvSpPr txBox="1"/>
          <p:nvPr/>
        </p:nvSpPr>
        <p:spPr>
          <a:xfrm>
            <a:off x="1047534" y="5150225"/>
            <a:ext cx="10035300" cy="678000"/>
          </a:xfrm>
          <a:prstGeom prst="rect">
            <a:avLst/>
          </a:prstGeom>
          <a:solidFill>
            <a:srgbClr val="FF990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i="1" lang="es-AR" sz="3000">
                <a:solidFill>
                  <a:schemeClr val="dk1"/>
                </a:solidFill>
                <a:latin typeface="Calibri"/>
                <a:ea typeface="Calibri"/>
                <a:cs typeface="Calibri"/>
                <a:sym typeface="Calibri"/>
              </a:rPr>
              <a:t>Recordar: import javax.swing.*;</a:t>
            </a:r>
            <a:endParaRPr sz="36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3600"/>
              <a:buFont typeface="Calibri"/>
              <a:buNone/>
            </a:pPr>
            <a:r>
              <a:t/>
            </a:r>
            <a:endParaRPr sz="36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3600"/>
              <a:buFont typeface="Calibri"/>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4"/>
          <p:cNvPicPr preferRelativeResize="0"/>
          <p:nvPr/>
        </p:nvPicPr>
        <p:blipFill rotWithShape="1">
          <a:blip r:embed="rId3">
            <a:alphaModFix/>
          </a:blip>
          <a:srcRect b="0" l="0" r="0" t="0"/>
          <a:stretch/>
        </p:blipFill>
        <p:spPr>
          <a:xfrm>
            <a:off x="5591944" y="1073007"/>
            <a:ext cx="3810000" cy="1841500"/>
          </a:xfrm>
          <a:prstGeom prst="rect">
            <a:avLst/>
          </a:prstGeom>
          <a:noFill/>
          <a:ln>
            <a:noFill/>
          </a:ln>
        </p:spPr>
      </p:pic>
      <p:sp>
        <p:nvSpPr>
          <p:cNvPr id="88" name="Google Shape;88;p14"/>
          <p:cNvSpPr/>
          <p:nvPr/>
        </p:nvSpPr>
        <p:spPr>
          <a:xfrm>
            <a:off x="2207568" y="3486523"/>
            <a:ext cx="9433946"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222222"/>
                </a:solidFill>
                <a:latin typeface="Consolas"/>
                <a:ea typeface="Consolas"/>
                <a:cs typeface="Consolas"/>
                <a:sym typeface="Consolas"/>
              </a:rPr>
              <a:t>int resp=JOptionPane.showConfirmDialog(null,"Usas mucho el JOptionPane?");</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if (JOptionPane.OK_OPTION == resp){</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System.out.println("Selecciona opción Afirmativa");</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else{</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System.out.println("No selecciona una opción afirmativa");</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a:t>
            </a:r>
            <a:endParaRPr b="0" i="0" sz="1800" u="none" strike="noStrike">
              <a:solidFill>
                <a:srgbClr val="222222"/>
              </a:solidFill>
              <a:latin typeface="Consolas"/>
              <a:ea typeface="Consolas"/>
              <a:cs typeface="Consolas"/>
              <a:sym typeface="Consolas"/>
            </a:endParaRPr>
          </a:p>
        </p:txBody>
      </p:sp>
      <p:sp>
        <p:nvSpPr>
          <p:cNvPr id="89" name="Google Shape;89;p14"/>
          <p:cNvSpPr/>
          <p:nvPr/>
        </p:nvSpPr>
        <p:spPr>
          <a:xfrm>
            <a:off x="1848896" y="793428"/>
            <a:ext cx="136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rgbClr val="333333"/>
                </a:solidFill>
                <a:latin typeface="Josefin Sans"/>
                <a:ea typeface="Josefin Sans"/>
                <a:cs typeface="Josefin Sans"/>
                <a:sym typeface="Josefin Sans"/>
              </a:rPr>
              <a:t>Joptionpane</a:t>
            </a:r>
            <a:endParaRPr b="1" i="0" sz="1800">
              <a:solidFill>
                <a:srgbClr val="333333"/>
              </a:solidFill>
              <a:latin typeface="Josefin Sans"/>
              <a:ea typeface="Josefin Sans"/>
              <a:cs typeface="Josefin Sans"/>
              <a:sym typeface="Josefin Sans"/>
            </a:endParaRPr>
          </a:p>
        </p:txBody>
      </p:sp>
      <p:sp>
        <p:nvSpPr>
          <p:cNvPr id="90" name="Google Shape;90;p14"/>
          <p:cNvSpPr/>
          <p:nvPr/>
        </p:nvSpPr>
        <p:spPr>
          <a:xfrm>
            <a:off x="3215680" y="793428"/>
            <a:ext cx="3168352"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showMessageDialog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showInputDialog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b="1" lang="es-AR" sz="1800">
                <a:solidFill>
                  <a:srgbClr val="444444"/>
                </a:solidFill>
                <a:latin typeface="Martel"/>
                <a:ea typeface="Martel"/>
                <a:cs typeface="Martel"/>
                <a:sym typeface="Martel"/>
              </a:rPr>
              <a:t>showConfirmDialog</a:t>
            </a:r>
            <a:endParaRPr b="1"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showOptionDialog</a:t>
            </a:r>
            <a:endParaRPr b="0" i="0" sz="1800">
              <a:solidFill>
                <a:srgbClr val="444444"/>
              </a:solidFill>
              <a:latin typeface="Martel"/>
              <a:ea typeface="Martel"/>
              <a:cs typeface="Martel"/>
              <a:sym typeface="Mart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0" l="0" r="0" t="0"/>
          <a:stretch/>
        </p:blipFill>
        <p:spPr>
          <a:xfrm>
            <a:off x="6960096" y="931132"/>
            <a:ext cx="4064000" cy="1536700"/>
          </a:xfrm>
          <a:prstGeom prst="rect">
            <a:avLst/>
          </a:prstGeom>
          <a:noFill/>
          <a:ln>
            <a:noFill/>
          </a:ln>
        </p:spPr>
      </p:pic>
      <p:sp>
        <p:nvSpPr>
          <p:cNvPr id="96" name="Google Shape;96;p15"/>
          <p:cNvSpPr/>
          <p:nvPr/>
        </p:nvSpPr>
        <p:spPr>
          <a:xfrm>
            <a:off x="1309850" y="3140968"/>
            <a:ext cx="10375855"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rgbClr val="222222"/>
                </a:solidFill>
                <a:latin typeface="Consolas"/>
                <a:ea typeface="Consolas"/>
                <a:cs typeface="Consolas"/>
                <a:sym typeface="Consolas"/>
              </a:rPr>
              <a:t>int seleccion = JOptionPane.showOptionDialog( null,"Seleccione una opcion",</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"Selector de opciones",JOptionPane.YES_NO_CANCEL_OPTION,</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JOptionPane.QUESTION_MESSAGE,null,// null para icono por defecto.</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new Object[] { "opcion 1", "opcion 2", "opcion 3",chec },"opcion 1");</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if (seleccion != -1){</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System.out.println("seleccionada opcion " + (seleccion + 1));</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if (chec.isSelected()){</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System.out.println("Selecciona el Chec");</a:t>
            </a:r>
            <a:endParaRPr/>
          </a:p>
          <a:p>
            <a:pPr indent="0" lvl="0" marL="0" marR="0" rtl="0" algn="l">
              <a:spcBef>
                <a:spcPts val="0"/>
              </a:spcBef>
              <a:spcAft>
                <a:spcPts val="0"/>
              </a:spcAft>
              <a:buNone/>
            </a:pPr>
            <a:r>
              <a:rPr lang="es-AR" sz="1800">
                <a:solidFill>
                  <a:srgbClr val="222222"/>
                </a:solidFill>
                <a:latin typeface="Consolas"/>
                <a:ea typeface="Consolas"/>
                <a:cs typeface="Consolas"/>
                <a:sym typeface="Consolas"/>
              </a:rPr>
              <a:t> }</a:t>
            </a:r>
            <a:endParaRPr b="0" i="0" sz="1800" u="none" strike="noStrike">
              <a:solidFill>
                <a:srgbClr val="222222"/>
              </a:solidFill>
              <a:latin typeface="Consolas"/>
              <a:ea typeface="Consolas"/>
              <a:cs typeface="Consolas"/>
              <a:sym typeface="Consolas"/>
            </a:endParaRPr>
          </a:p>
        </p:txBody>
      </p:sp>
      <p:sp>
        <p:nvSpPr>
          <p:cNvPr id="97" name="Google Shape;97;p15"/>
          <p:cNvSpPr/>
          <p:nvPr/>
        </p:nvSpPr>
        <p:spPr>
          <a:xfrm>
            <a:off x="1848896" y="793428"/>
            <a:ext cx="136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1800">
                <a:solidFill>
                  <a:srgbClr val="333333"/>
                </a:solidFill>
                <a:latin typeface="Josefin Sans"/>
                <a:ea typeface="Josefin Sans"/>
                <a:cs typeface="Josefin Sans"/>
                <a:sym typeface="Josefin Sans"/>
              </a:rPr>
              <a:t>Joptionpane</a:t>
            </a:r>
            <a:endParaRPr b="1" i="0" sz="1800">
              <a:solidFill>
                <a:srgbClr val="333333"/>
              </a:solidFill>
              <a:latin typeface="Josefin Sans"/>
              <a:ea typeface="Josefin Sans"/>
              <a:cs typeface="Josefin Sans"/>
              <a:sym typeface="Josefin Sans"/>
            </a:endParaRPr>
          </a:p>
        </p:txBody>
      </p:sp>
      <p:sp>
        <p:nvSpPr>
          <p:cNvPr id="98" name="Google Shape;98;p15"/>
          <p:cNvSpPr/>
          <p:nvPr/>
        </p:nvSpPr>
        <p:spPr>
          <a:xfrm>
            <a:off x="3215680" y="793428"/>
            <a:ext cx="3168352"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showMessageDialog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showInputDialog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lang="es-AR" sz="1800">
                <a:solidFill>
                  <a:srgbClr val="444444"/>
                </a:solidFill>
                <a:latin typeface="Martel"/>
                <a:ea typeface="Martel"/>
                <a:cs typeface="Martel"/>
                <a:sym typeface="Martel"/>
              </a:rPr>
              <a:t>showConfirmDialog</a:t>
            </a:r>
            <a:endParaRPr sz="1800">
              <a:solidFill>
                <a:srgbClr val="444444"/>
              </a:solidFill>
              <a:latin typeface="Martel"/>
              <a:ea typeface="Martel"/>
              <a:cs typeface="Martel"/>
              <a:sym typeface="Martel"/>
            </a:endParaRPr>
          </a:p>
          <a:p>
            <a:pPr indent="-285750" lvl="0" marL="285750" marR="0" rtl="0" algn="l">
              <a:spcBef>
                <a:spcPts val="0"/>
              </a:spcBef>
              <a:spcAft>
                <a:spcPts val="0"/>
              </a:spcAft>
              <a:buClr>
                <a:srgbClr val="444444"/>
              </a:buClr>
              <a:buSzPts val="1800"/>
              <a:buFont typeface="Noto Sans Symbols"/>
              <a:buChar char="▪"/>
            </a:pPr>
            <a:r>
              <a:rPr b="1" lang="es-AR" sz="1800">
                <a:solidFill>
                  <a:srgbClr val="444444"/>
                </a:solidFill>
                <a:latin typeface="Martel"/>
                <a:ea typeface="Martel"/>
                <a:cs typeface="Martel"/>
                <a:sym typeface="Martel"/>
              </a:rPr>
              <a:t>showOptionDialog</a:t>
            </a:r>
            <a:endParaRPr b="1" i="0" sz="1800">
              <a:solidFill>
                <a:srgbClr val="444444"/>
              </a:solidFill>
              <a:latin typeface="Martel"/>
              <a:ea typeface="Martel"/>
              <a:cs typeface="Martel"/>
              <a:sym typeface="Mart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1703512" y="2136339"/>
            <a:ext cx="8208912"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String[] opciones = {"Contento", "Triste", "Melancolico"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int opcion = JOptionPane.showOptionDialog(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null //componente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"Como te siente hoy?" // Mensaje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"Opciones Personalizada" // Titulo en la barra del cuadro , JOptionPane.DEFAULT_OPTION // Tipo de opciones , JOptionPane.INFORMATION_MESSAGE // Tipo de mensaje (icono)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null // Icono (ninguno)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opciones // Opciones personalizadas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null // Opcion por defecto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JOptionPane.showMessageDialog(null, "Ha escogido "+opciones[opcion]);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263352" y="2852936"/>
            <a:ext cx="1144927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s-AR" sz="1800">
                <a:solidFill>
                  <a:schemeClr val="dk1"/>
                </a:solidFill>
                <a:latin typeface="Calibri"/>
                <a:ea typeface="Calibri"/>
                <a:cs typeface="Calibri"/>
                <a:sym typeface="Calibri"/>
              </a:rPr>
            </a:br>
            <a:r>
              <a:rPr lang="es-AR" sz="1800">
                <a:solidFill>
                  <a:schemeClr val="dk1"/>
                </a:solidFill>
                <a:latin typeface="Calibri"/>
                <a:ea typeface="Calibri"/>
                <a:cs typeface="Calibri"/>
                <a:sym typeface="Calibri"/>
              </a:rPr>
              <a:t>import java.util.Scanner;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public class While6 { public static void main(String[] args) { // TODO Auto-generated method stub Scanner teclado= new Scanner(System.in);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int login=0;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int pass=0;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int intentos=1;</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 int maximo=3; while((login!=1809)||(pass!=1234)&amp;&amp; (intentos&lt;maximo)){ System.out.print("introduzca un login: ");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login=teclado.nextInt(); System.out.print("Introduzca su pass:");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pass=teclado.nextInt(); </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if(intentos==3){ System.out.println("acceso denegado.."); intentos=intentos-maximo; } intentos++; } System.out.println("login y pass, correctos..."); } }</a:t>
            </a:r>
            <a:endParaRPr/>
          </a:p>
        </p:txBody>
      </p:sp>
      <p:sp>
        <p:nvSpPr>
          <p:cNvPr id="109" name="Google Shape;109;p17"/>
          <p:cNvSpPr txBox="1"/>
          <p:nvPr/>
        </p:nvSpPr>
        <p:spPr>
          <a:xfrm>
            <a:off x="1403797" y="2240924"/>
            <a:ext cx="91682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Calibri"/>
                <a:ea typeface="Calibri"/>
                <a:cs typeface="Calibri"/>
                <a:sym typeface="Calibri"/>
              </a:rPr>
              <a:t>Ver http://charrelucasyeritza.blogspot.com/2016/07/ejercicios-resueltos-en-java-netbeans.html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sterio de Producció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