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DF3D49-37BF-4D60-A672-268B351133E4}">
  <a:tblStyle styleId="{2DDF3D49-37BF-4D60-A672-268B351133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0" y="880"/>
            <a:ext cx="12192001" cy="6858000"/>
            <a:chOff x="0" y="0"/>
            <a:chExt cx="9144000" cy="6858000"/>
          </a:xfrm>
        </p:grpSpPr>
        <p:sp>
          <p:nvSpPr>
            <p:cNvPr id="22" name="Google Shape;22;p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7504" y="1163092"/>
              <a:ext cx="7770214" cy="5693792"/>
            </a:xfrm>
            <a:custGeom>
              <a:rect b="b" l="l" r="r" t="t"/>
              <a:pathLst>
                <a:path extrusionOk="0" h="8098790" w="11237595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0"/>
              <a:ext cx="2916437" cy="2965773"/>
            </a:xfrm>
            <a:custGeom>
              <a:rect b="b" l="l" r="r" t="t"/>
              <a:pathLst>
                <a:path extrusionOk="0" h="4218305" w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6675863" cy="6858000"/>
            </a:xfrm>
            <a:custGeom>
              <a:rect b="b" l="l" r="r" t="t"/>
              <a:pathLst>
                <a:path extrusionOk="0" h="9752965" w="965517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074593" y="3994919"/>
              <a:ext cx="5601271" cy="2861965"/>
            </a:xfrm>
            <a:custGeom>
              <a:rect b="b" l="l" r="r" t="t"/>
              <a:pathLst>
                <a:path extrusionOk="0" h="4070984" w="8101330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Subsecretaría de Servicios Tecnológicos y Productivos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 b="0" i="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1475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624737"/>
            <a:ext cx="12191999" cy="260647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 b="0" i="0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3631" lvl="1" marL="9144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5724" lvl="2" marL="1371600" marR="0" rtl="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Font typeface="Calibri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881" lvl="3" marL="1828800" marR="0" rtl="0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6"/>
              <a:buFont typeface="Calibri"/>
              <a:buChar char="–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881" lvl="4" marL="2286000" marR="0" rtl="0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6"/>
              <a:buFont typeface="Calibri"/>
              <a:buChar char="»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487488" y="0"/>
            <a:ext cx="10705637" cy="638175"/>
          </a:xfrm>
          <a:prstGeom prst="rect">
            <a:avLst/>
          </a:prstGeom>
          <a:gradFill>
            <a:gsLst>
              <a:gs pos="0">
                <a:schemeClr val="lt1"/>
              </a:gs>
              <a:gs pos="40000">
                <a:srgbClr val="FFC000"/>
              </a:gs>
              <a:gs pos="74000">
                <a:srgbClr val="FFFF00"/>
              </a:gs>
              <a:gs pos="92000">
                <a:srgbClr val="00B0F0"/>
              </a:gs>
              <a:gs pos="100000">
                <a:srgbClr val="00B0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3352" y="176431"/>
            <a:ext cx="1440160" cy="1440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597352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random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886840" y="4941168"/>
            <a:ext cx="33249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1981200" y="692696"/>
            <a:ext cx="82296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Randomness(</a:t>
            </a:r>
            <a:r>
              <a:rPr b="0" i="0" lang="en-US" sz="2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Aleatoriedad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1825171" y="1634662"/>
            <a:ext cx="8385629" cy="358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previsibilidad: no sé qué vendrá después </a:t>
            </a:r>
            <a:endParaRPr/>
          </a:p>
          <a:p>
            <a:pPr indent="-273050" lvl="0" marL="2730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aleatorio: los resultados no siguen un patrón determinístico (matemáticas, estadísticas, probabilidad)</a:t>
            </a:r>
            <a:endParaRPr/>
          </a:p>
          <a:p>
            <a:pPr indent="-273050" lvl="0" marL="2730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Falta de sesgo o correlación (estadística) </a:t>
            </a:r>
            <a:endParaRPr/>
          </a:p>
          <a:p>
            <a:pPr indent="-273050" lvl="0" marL="2730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Relevante en muchos campos :</a:t>
            </a:r>
            <a:endParaRPr/>
          </a:p>
          <a:p>
            <a:pPr indent="-273050" lvl="1" marL="7302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Mutaciones genéticas (biología) </a:t>
            </a:r>
            <a:endParaRPr/>
          </a:p>
          <a:p>
            <a:pPr indent="-273050" lvl="1" marL="7302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cuánticos (física) </a:t>
            </a:r>
            <a:endParaRPr/>
          </a:p>
          <a:p>
            <a:pPr indent="-273050" lvl="1" marL="7302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Hipótesis de caminata aleatoria (finanzas)</a:t>
            </a:r>
            <a:endParaRPr/>
          </a:p>
          <a:p>
            <a:pPr indent="-273050" lvl="1" marL="7302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Criptografía (informática) </a:t>
            </a:r>
            <a:endParaRPr/>
          </a:p>
          <a:p>
            <a:pPr indent="-273050" lvl="1" marL="7302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Teoría de juegos (matemáticas) </a:t>
            </a:r>
            <a:endParaRPr/>
          </a:p>
          <a:p>
            <a:pPr indent="-273050" lvl="1" marL="7302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Determinismo (religión)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1768624" y="854224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Pseudo-Randomness </a:t>
            </a:r>
            <a:r>
              <a:rPr lang="en-US" sz="2800"/>
              <a:t>(</a:t>
            </a:r>
            <a:r>
              <a:rPr lang="en-US" sz="2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Pseudoaleatoriedad)</a:t>
            </a:r>
            <a:br>
              <a:rPr lang="en-US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1775520" y="1844824"/>
            <a:ext cx="777240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412750" marR="0" rtl="0" algn="l">
              <a:spcBef>
                <a:spcPts val="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computadoras generan números de una manera predecible usando una fórmula matemática </a:t>
            </a:r>
            <a:endParaRPr/>
          </a:p>
          <a:p>
            <a:pPr indent="0" lvl="0" marL="13970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127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parámetros pueden incluir la hora actual, la posición del ratón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 la práctica, difícil de predecir o  replicar.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127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verdadera aleatoriedad utiliza procesos naturales. </a:t>
            </a:r>
            <a:endParaRPr/>
          </a:p>
          <a:p>
            <a:pPr indent="-273050" lvl="1" marL="8699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Ruido atmosférico (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http://www.random.org/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73050" lvl="1" marL="8699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Lámparas de lava (patente n. 5732138).</a:t>
            </a:r>
            <a:endParaRPr/>
          </a:p>
          <a:p>
            <a:pPr indent="-273050" lvl="1" marL="869950" marR="0" rtl="0" algn="l"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Desintegración radioactiva.</a:t>
            </a:r>
            <a:endParaRPr/>
          </a:p>
          <a:p>
            <a:pPr indent="-203200" lvl="1" marL="8001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8001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1752600" y="1600200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093" lvl="0" marL="2410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 aleatorio genera números pseudoaleatorios.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5031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</a:pP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encuentra en el 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package.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import java.util.*;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5031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</a:pP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:</a:t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1457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1457" marR="0" rtl="0" algn="l">
              <a:lnSpc>
                <a:spcPct val="8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Random rand = new Random();</a:t>
            </a:r>
            <a:endParaRPr/>
          </a:p>
          <a:p>
            <a:pPr indent="0" lvl="1" marL="321457" marR="0" rtl="0" algn="l">
              <a:lnSpc>
                <a:spcPct val="8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randomNumber = </a:t>
            </a:r>
            <a:r>
              <a:rPr b="1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rand.nextInt(10)+</a:t>
            </a:r>
            <a:r>
              <a:rPr b="1" lang="en-US" sz="196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1" i="0" lang="en-US" sz="1969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0-9</a:t>
            </a:r>
            <a:endParaRPr/>
          </a:p>
        </p:txBody>
      </p:sp>
      <p:graphicFrame>
        <p:nvGraphicFramePr>
          <p:cNvPr id="64" name="Google Shape;64;p12"/>
          <p:cNvGraphicFramePr/>
          <p:nvPr/>
        </p:nvGraphicFramePr>
        <p:xfrm>
          <a:off x="1676400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{2DDF3D49-37BF-4D60-A672-268B351133E4}</a:tableStyleId>
              </a:tblPr>
              <a:tblGrid>
                <a:gridCol w="2362200"/>
                <a:gridCol w="6446850"/>
              </a:tblGrid>
              <a:tr h="36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641B"/>
                        </a:buClr>
                        <a:buSzPts val="171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 name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641B"/>
                        </a:buClr>
                        <a:buSzPts val="171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641B"/>
                        </a:buClr>
                        <a:buSzPts val="171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nextInt()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641B"/>
                        </a:buClr>
                        <a:buSzPts val="171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un entero aleatorio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641B"/>
                        </a:buClr>
                        <a:buSzPts val="171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nextInt(</a:t>
                      </a: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max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641B"/>
                        </a:buClr>
                        <a:buSzPts val="171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Devuelve un entero aleatorio en el rango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[0, 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max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br>
                        <a:rPr lang="en-US" sz="1800" u="none" cap="none" strike="noStrike"/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otras palabras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0 to 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max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 inclusive</a:t>
                      </a:r>
                      <a:endParaRPr b="0" i="1"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641B"/>
                        </a:buClr>
                        <a:buSzPts val="171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nextDouble()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641B"/>
                        </a:buClr>
                        <a:buSzPts val="171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un número real aleatorio en el rango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[0.0, 1.0)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12"/>
          <p:cNvSpPr txBox="1"/>
          <p:nvPr/>
        </p:nvSpPr>
        <p:spPr>
          <a:xfrm>
            <a:off x="1981200" y="4572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Clase Random</a:t>
            </a:r>
            <a:br>
              <a:rPr b="0" i="0" lang="en-US" sz="4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1981200" y="548680"/>
            <a:ext cx="82296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Generando números al azar</a:t>
            </a:r>
            <a:endParaRPr b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752600" y="1674664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093" lvl="0" marL="2410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Común: para obtener un número aleatorio de 1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indent="0" lvl="1" marL="321457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 = </a:t>
            </a:r>
            <a:r>
              <a:rPr b="1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rand.nextInt(10)  + 1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1" i="0" lang="en-US" sz="1969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1-20 inclusive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093" lvl="0" marL="241093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obtener un número en rango arbitrario[</a:t>
            </a:r>
            <a:r>
              <a:rPr b="0" i="1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Inclusive:</a:t>
            </a:r>
            <a:endParaRPr/>
          </a:p>
          <a:p>
            <a:pPr indent="0" lvl="1" marL="321457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.nextInt(</a:t>
            </a:r>
            <a:r>
              <a:rPr b="1" i="1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del rango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1" i="1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  <a:p>
            <a:pPr indent="-228600" lvl="2" marL="1143000" marR="0" rtl="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Font typeface="Calibri"/>
              <a:buChar char="•"/>
            </a:pPr>
            <a:r>
              <a:rPr b="0" i="0" lang="en-US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 el tamaño del rango es  (</a:t>
            </a:r>
            <a:r>
              <a:rPr b="1" i="1" lang="en-US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1" lang="en-US" sz="168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1" lang="en-US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0" lang="en-US" sz="168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  <a:r>
              <a:rPr b="0" i="0" lang="en-US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6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5031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</a:pP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un entero aleatorio entre 4 y 10 inclusive :</a:t>
            </a:r>
            <a:endParaRPr/>
          </a:p>
          <a:p>
            <a:pPr indent="0" lvl="1" marL="321457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 = </a:t>
            </a:r>
            <a:r>
              <a:rPr b="1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rand.nextInt(7) + 4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2148136" y="744538"/>
            <a:ext cx="82296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Preguntas al Azar</a:t>
            </a:r>
            <a:endParaRPr b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919536" y="1676400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093" lvl="0" marL="2410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la siguiente declaración, ¿Cómo Obtendrías?: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Random rand = new Random();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5031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</a:pP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¿Un numero aleatorio entre 1 y 47 inclusive?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random1 = rand.nextInt(47) + </a:t>
            </a:r>
            <a:r>
              <a:rPr lang="en-US" sz="196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5031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</a:pP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¿Un numero aleatorio entre 23 y 30 inclusive?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random2 = rand.nextInt(8) + 23;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None/>
            </a:pPr>
            <a:r>
              <a:t/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5031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</a:pP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¿Un numero aleatorio entre 4 y 12 inclusive?</a:t>
            </a:r>
            <a:endParaRPr/>
          </a:p>
          <a:p>
            <a:pPr indent="0" lvl="1" marL="321457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random3 = rand.nextInt(5) * 2 + 4;</a:t>
            </a:r>
            <a:endParaRPr b="0" i="0" sz="1969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2135560" y="1412776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Cualquier conjunto de valores posibles se puede asignar a números enteros , por ejemplo a piedra , pepel o tijera 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Ejercicio: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programa random que al ejecutarse nos tire un objeto de este juego .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lnSpc>
                <a:spcPct val="7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 = rand.nextInt(3);</a:t>
            </a:r>
            <a:endParaRPr/>
          </a:p>
          <a:p>
            <a:pPr indent="0" lvl="1" marL="321457" marR="0" rtl="0" algn="l">
              <a:lnSpc>
                <a:spcPct val="7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(r == 0) {</a:t>
            </a:r>
            <a:endParaRPr/>
          </a:p>
          <a:p>
            <a:pPr indent="0" lvl="1" marL="321457" marR="0" rtl="0" algn="l">
              <a:lnSpc>
                <a:spcPct val="7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System.out.println(“piedra");</a:t>
            </a:r>
            <a:endParaRPr/>
          </a:p>
          <a:p>
            <a:pPr indent="0" lvl="1" marL="321457" marR="0" rtl="0" algn="l">
              <a:lnSpc>
                <a:spcPct val="7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 (r == 1) {</a:t>
            </a:r>
            <a:endParaRPr/>
          </a:p>
          <a:p>
            <a:pPr indent="0" lvl="1" marL="321457" marR="0" rtl="0" algn="l">
              <a:lnSpc>
                <a:spcPct val="7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System.out.println(“papel");</a:t>
            </a:r>
            <a:endParaRPr/>
          </a:p>
          <a:p>
            <a:pPr indent="0" lvl="1" marL="321457" marR="0" rtl="0" algn="l">
              <a:lnSpc>
                <a:spcPct val="7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  </a:t>
            </a:r>
            <a:r>
              <a:rPr b="1" i="0" lang="en-US" sz="1969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 == 2</a:t>
            </a:r>
            <a:endParaRPr/>
          </a:p>
          <a:p>
            <a:pPr indent="0" lvl="1" marL="321457" marR="0" rtl="0" algn="l">
              <a:lnSpc>
                <a:spcPct val="7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System.out.println(“tijera");</a:t>
            </a:r>
            <a:endParaRPr/>
          </a:p>
          <a:p>
            <a:pPr indent="0" lvl="1" marL="321457" marR="0" rtl="0" algn="l">
              <a:lnSpc>
                <a:spcPct val="7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9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26916" y="1052736"/>
            <a:ext cx="82296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del tema  preguntas al azar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752600" y="1912590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093" lvl="0" marL="2410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 un programa que simule tirar dos dados de 6 lados hasta que su resultado combinado llegue a 7.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1457" marR="0" rtl="0" algn="l">
              <a:lnSpc>
                <a:spcPct val="8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 + 4 = 6</a:t>
            </a:r>
            <a:endParaRPr/>
          </a:p>
          <a:p>
            <a:pPr indent="0" lvl="1" marL="321457" marR="0" rtl="0" algn="l">
              <a:lnSpc>
                <a:spcPct val="8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3 + 5 = 8</a:t>
            </a:r>
            <a:endParaRPr/>
          </a:p>
          <a:p>
            <a:pPr indent="0" lvl="1" marL="321457" marR="0" rtl="0" algn="l">
              <a:lnSpc>
                <a:spcPct val="8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5 + 6 = 11</a:t>
            </a:r>
            <a:endParaRPr/>
          </a:p>
          <a:p>
            <a:pPr indent="0" lvl="1" marL="321457" marR="0" rtl="0" algn="l">
              <a:lnSpc>
                <a:spcPct val="8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 + 1 = 2</a:t>
            </a:r>
            <a:endParaRPr/>
          </a:p>
          <a:p>
            <a:pPr indent="0" lvl="1" marL="321457" marR="0" rtl="0" algn="l">
              <a:lnSpc>
                <a:spcPct val="8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Noto Sans Symbols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4 + 3 = 7</a:t>
            </a:r>
            <a:endParaRPr/>
          </a:p>
          <a:p>
            <a:pPr indent="0" lvl="1" marL="321457" marR="0" rtl="0" algn="l">
              <a:lnSpc>
                <a:spcPct val="8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ourier New"/>
              <a:buNone/>
            </a:pPr>
            <a:r>
              <a:rPr b="0" i="0" lang="en-US" sz="196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¡Has ganado después de 5 intentos!</a:t>
            </a:r>
            <a:endParaRPr b="0" i="0" sz="1969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2042864" y="709514"/>
            <a:ext cx="82296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answer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919536" y="1412776"/>
            <a:ext cx="964907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093" lvl="0" marL="24109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//Lanza dos dados hasta que se alcanza una suma de 7.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Dice {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rand = new Random();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tries = 0;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sum = 0;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(sum != 7) {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tirar los dados una vez            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int roll1 = rand.nextInt(6) + 1;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roll2 = rand.nextInt(6) + 1;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sum = roll1 + roll2;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System.out.println(roll1 + " + " + roll2 + " = " + sum);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tries++;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Ganaste después " + tries + "intentos!");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41093" lvl="0" marL="24109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sterio de Producció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