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3"/>
  </p:sldMasterIdLst>
  <p:notesMasterIdLst>
    <p:notesMasterId r:id="rId5"/>
  </p:notesMasterIdLst>
  <p:sldIdLst>
    <p:sldId id="256" r:id="rId4"/>
    <p:sldId id="257" r:id="rId6"/>
    <p:sldId id="258" r:id="rId7"/>
    <p:sldId id="259" r:id="rId8"/>
    <p:sldId id="284" r:id="rId9"/>
    <p:sldId id="260" r:id="rId10"/>
    <p:sldId id="261" r:id="rId11"/>
    <p:sldId id="262" r:id="rId12"/>
    <p:sldId id="285" r:id="rId13"/>
    <p:sldId id="263" r:id="rId14"/>
    <p:sldId id="264" r:id="rId15"/>
    <p:sldId id="265" r:id="rId16"/>
    <p:sldId id="266" r:id="rId17"/>
    <p:sldId id="267" r:id="rId18"/>
    <p:sldId id="268" r:id="rId19"/>
    <p:sldId id="286" r:id="rId20"/>
    <p:sldId id="269" r:id="rId21"/>
    <p:sldId id="270" r:id="rId22"/>
    <p:sldId id="271" r:id="rId23"/>
    <p:sldId id="287" r:id="rId24"/>
    <p:sldId id="272" r:id="rId25"/>
    <p:sldId id="273" r:id="rId26"/>
    <p:sldId id="274" r:id="rId27"/>
    <p:sldId id="275" r:id="rId28"/>
    <p:sldId id="276" r:id="rId29"/>
    <p:sldId id="278" r:id="rId30"/>
    <p:sldId id="279" r:id="rId31"/>
    <p:sldId id="280" r:id="rId32"/>
    <p:sldId id="281" r:id="rId33"/>
    <p:sldId id="283" r:id="rId34"/>
    <p:sldId id="277" r:id="rId35"/>
  </p:sldIdLst>
  <p:sldSz cx="9144000" cy="5143500" type="screen16x9"/>
  <p:notesSz cx="6858000" cy="9144000"/>
  <p:custDataLst>
    <p:tags r:id="rId3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1686" autoAdjust="0"/>
  </p:normalViewPr>
  <p:slideViewPr>
    <p:cSldViewPr snapToGrid="0">
      <p:cViewPr>
        <p:scale>
          <a:sx n="124" d="100"/>
          <a:sy n="124" d="100"/>
        </p:scale>
        <p:origin x="15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Libc library is loaded in the memory when a program runs. For the same program, the library is loaded in the same location. Hence, we can use gdb to find the location of the library functions.</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panose="020B0604020202020204"/>
              <a:buNone/>
            </a:pPr>
            <a:r>
              <a:rPr lang="en-GB" sz="1400"/>
              <a:t>The exported environment variables in the shell process is always passed to the child process.Hence, when a new environment variable is exported and vulnerable program is run, the environment variable is passed to the vulenarbale code and hence, in it’s memory.</a:t>
            </a:r>
            <a:endParaRPr lang="en-GB"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Environment variables are stored in the stack region of the process, but before the environment variables are pushed, the name of the program is pushed first which affects the memory locations of the environment variables.  It</a:t>
            </a:r>
            <a:r>
              <a:rPr lang="en-GB" baseline="0" dirty="0"/>
              <a:t> took us quite a while to figure out why simply changing the file name can make the attack fail.</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start of the function call contains 3 instructions as mentioned.</a:t>
            </a:r>
            <a:endParaRPr lang="en-GB" dirty="0"/>
          </a:p>
          <a:p>
            <a:pPr marL="457200" lvl="0" indent="-298450" rtl="0">
              <a:spcBef>
                <a:spcPts val="0"/>
              </a:spcBef>
              <a:spcAft>
                <a:spcPts val="0"/>
              </a:spcAft>
              <a:buSzPts val="1100"/>
              <a:buAutoNum type="arabicParenR"/>
            </a:pPr>
            <a:r>
              <a:rPr lang="en-GB" dirty="0"/>
              <a:t>When a function is called, return address (RA) is pushed into the stack. This is the beginning of the function before function prologue gets executed. The stack pointer (</a:t>
            </a:r>
            <a:r>
              <a:rPr lang="en-GB" dirty="0" err="1"/>
              <a:t>esp</a:t>
            </a:r>
            <a:r>
              <a:rPr lang="en-GB" dirty="0"/>
              <a:t> register) points at RA location.</a:t>
            </a:r>
            <a:endParaRPr lang="en-GB" dirty="0"/>
          </a:p>
          <a:p>
            <a:pPr marL="457200" lvl="0" indent="-298450" rtl="0">
              <a:spcBef>
                <a:spcPts val="0"/>
              </a:spcBef>
              <a:spcAft>
                <a:spcPts val="0"/>
              </a:spcAft>
              <a:buSzPts val="1100"/>
              <a:buAutoNum type="arabicParenR"/>
            </a:pPr>
            <a:r>
              <a:rPr lang="en-GB" dirty="0"/>
              <a:t>The previous frame pointer is pushed in the stack, so when the function returns, the caller’s frame pointer is recovered.</a:t>
            </a:r>
            <a:endParaRPr lang="en-GB" dirty="0"/>
          </a:p>
          <a:p>
            <a:pPr marL="457200" lvl="0" indent="-298450" rtl="0">
              <a:spcBef>
                <a:spcPts val="0"/>
              </a:spcBef>
              <a:spcAft>
                <a:spcPts val="0"/>
              </a:spcAft>
              <a:buSzPts val="1100"/>
              <a:buAutoNum type="arabicParenR"/>
            </a:pPr>
            <a:r>
              <a:rPr lang="en-GB" dirty="0"/>
              <a:t>The stack pointer now points to the previous frame pointer. The frame pointer (</a:t>
            </a:r>
            <a:r>
              <a:rPr lang="en-GB" dirty="0" err="1"/>
              <a:t>ebp</a:t>
            </a:r>
            <a:r>
              <a:rPr lang="en-GB" dirty="0"/>
              <a:t>) is pointed to the current stack pointer now so that the frame pointer always points to the old frame pointer.</a:t>
            </a:r>
            <a:endParaRPr lang="en-GB" dirty="0"/>
          </a:p>
          <a:p>
            <a:pPr marL="457200" lvl="0" indent="-298450" rtl="0">
              <a:spcBef>
                <a:spcPts val="0"/>
              </a:spcBef>
              <a:buSzPts val="1100"/>
              <a:buAutoNum type="arabicParenR"/>
            </a:pPr>
            <a:r>
              <a:rPr lang="en-GB" dirty="0"/>
              <a:t>The stack pointer now moves by N bytes to leave space for the local variables of the function.</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98450" rtl="0">
              <a:spcBef>
                <a:spcPts val="0"/>
              </a:spcBef>
              <a:spcAft>
                <a:spcPts val="0"/>
              </a:spcAft>
              <a:buSzPts val="1100"/>
              <a:buAutoNum type="arabicParenR"/>
            </a:pPr>
            <a:r>
              <a:rPr lang="en-GB"/>
              <a:t>The stack pointer now points where the frame pointer points to in order to release the stack space allocated for the local variables.</a:t>
            </a:r>
            <a:endParaRPr lang="en-GB"/>
          </a:p>
          <a:p>
            <a:pPr marL="457200" lvl="0" indent="-298450" rtl="0">
              <a:spcBef>
                <a:spcPts val="0"/>
              </a:spcBef>
              <a:spcAft>
                <a:spcPts val="0"/>
              </a:spcAft>
              <a:buSzPts val="1100"/>
              <a:buAutoNum type="arabicParenR"/>
            </a:pPr>
            <a:r>
              <a:rPr lang="en-GB"/>
              <a:t>The previous frame pointer is assigned to %ebp to recover the frame pointer of the caller’s function.</a:t>
            </a:r>
            <a:endParaRPr lang="en-GB"/>
          </a:p>
          <a:p>
            <a:pPr marL="457200" lvl="0" indent="-298450">
              <a:spcBef>
                <a:spcPts val="0"/>
              </a:spcBef>
              <a:buSzPts val="1100"/>
              <a:buAutoNum type="arabicParenR"/>
            </a:pPr>
            <a:r>
              <a:rPr lang="en-GB"/>
              <a:t>The return address is popped from the stack and the program jumps to that address. This instruction moves the stack pointer.</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code can be compiled into assembly code using gcc -s.</a:t>
            </a:r>
            <a:endParaRPr lang="en-GB"/>
          </a:p>
          <a:p>
            <a:pPr marL="0" lvl="0" indent="0">
              <a:spcBef>
                <a:spcPts val="0"/>
              </a:spcBef>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We</a:t>
            </a:r>
            <a:r>
              <a:rPr lang="en-US" baseline="0" dirty="0"/>
              <a:t> are inside the vulnerable function (before return occurs), so </a:t>
            </a:r>
            <a:r>
              <a:rPr lang="en-US" baseline="0" dirty="0" err="1"/>
              <a:t>ebp</a:t>
            </a:r>
            <a:r>
              <a:rPr lang="en-US" baseline="0" dirty="0"/>
              <a:t> currently points to the stack frame of the vulnerable function.</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Consider the above code that places a shellcode in a buffer on the stack, casts the buffer as a function and calls the function.</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title</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8" name="页脚占位符 7"/>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4" name="页脚占位符 3"/>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3" name="页脚占位符 2"/>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4637"/>
          </a:xfrm>
          <a:prstGeom prst="rect">
            <a:avLst/>
          </a:prstGeom>
        </p:spPr>
        <p:txBody>
          <a:bodyPr/>
          <a:lstStyle/>
          <a:p>
            <a:fld id="{828BC60B-BF8D-4FEE-941F-4FC269F9B461}"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p>
            <a:fld id="{878E56A3-25AF-481A-8E10-23ED99F1968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5" name="Google Shape;6;p30"/>
          <p:cNvSpPr txBox="1"/>
          <p:nvPr userDrawn="1"/>
        </p:nvSpPr>
        <p:spPr>
          <a:xfrm>
            <a:off x="409433" y="3131817"/>
            <a:ext cx="9115567" cy="113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panose="020B0604020202020204"/>
              <a:buNone/>
            </a:pPr>
            <a:endParaRPr sz="14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Liu Shu</a:t>
            </a:r>
            <a:r>
              <a:rPr lang="en-US" altLang="zh-CN"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o</a:t>
            </a: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US" altLang="en-GB" sz="1800" b="1">
                <a:solidFill>
                  <a:srgbClr val="980000"/>
                </a:solidFill>
                <a:latin typeface="Calibri" panose="020F0502020204030204"/>
                <a:ea typeface="Calibri" panose="020F0502020204030204"/>
                <a:cs typeface="Calibri" panose="020F0502020204030204"/>
                <a:sym typeface="Calibri" panose="020F0502020204030204"/>
              </a:rPr>
              <a:t>ls1114988147@foxmail.com</a:t>
            </a:r>
            <a:endPar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r>
              <a:rPr lang="en-US" alt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GB" sz="2400" b="1" i="0" u="none" strike="noStrike" cap="none">
                <a:solidFill>
                  <a:srgbClr val="980000"/>
                </a:solidFill>
                <a:latin typeface="Calibri" panose="020F0502020204030204"/>
                <a:ea typeface="Calibri" panose="020F0502020204030204"/>
                <a:cs typeface="Calibri" panose="020F0502020204030204"/>
                <a:sym typeface="Calibri" panose="020F0502020204030204"/>
              </a:rPr>
              <a:t>Riccardo Spolaor, Ph.D</a:t>
            </a:r>
            <a:r>
              <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US" alt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	</a:t>
            </a:r>
            <a:r>
              <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rPr>
              <a:t>rspolaor@sdu.edu.cn</a:t>
            </a:r>
            <a:endParaRPr lang="en-GB" sz="18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100"/>
              <a:buFont typeface="Arial" panose="020B0604020202020204"/>
              <a:buNone/>
            </a:pPr>
            <a:endParaRPr lang="en-US" sz="1800" b="0"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p:txBody>
      </p:sp>
      <p:cxnSp>
        <p:nvCxnSpPr>
          <p:cNvPr id="9" name="Google Shape;7;p30"/>
          <p:cNvCxnSpPr/>
          <p:nvPr userDrawn="1"/>
        </p:nvCxnSpPr>
        <p:spPr>
          <a:xfrm>
            <a:off x="690633" y="3123449"/>
            <a:ext cx="7762733" cy="0"/>
          </a:xfrm>
          <a:prstGeom prst="straightConnector1">
            <a:avLst/>
          </a:prstGeom>
          <a:noFill/>
          <a:ln w="28575" cap="flat" cmpd="sng">
            <a:solidFill>
              <a:srgbClr val="980000"/>
            </a:solidFill>
            <a:prstDash val="solid"/>
            <a:round/>
            <a:headEnd type="none" w="sm" len="sm"/>
            <a:tailEnd type="none" w="sm" len="sm"/>
          </a:ln>
        </p:spPr>
      </p:cxnSp>
      <p:sp>
        <p:nvSpPr>
          <p:cNvPr id="10" name="Google Shape;8;p30"/>
          <p:cNvSpPr txBox="1"/>
          <p:nvPr userDrawn="1"/>
        </p:nvSpPr>
        <p:spPr>
          <a:xfrm>
            <a:off x="607449" y="4376417"/>
            <a:ext cx="7386567" cy="54457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1" i="0" u="none" strike="noStrike" cap="none">
                <a:solidFill>
                  <a:srgbClr val="980000"/>
                </a:solidFill>
                <a:latin typeface="Calibri" panose="020F0502020204030204"/>
                <a:ea typeface="Calibri" panose="020F0502020204030204"/>
                <a:cs typeface="Calibri" panose="020F0502020204030204"/>
                <a:sym typeface="Calibri" panose="020F0502020204030204"/>
              </a:rPr>
              <a:t>Shandong University, School of Computer Science and Technology</a:t>
            </a:r>
            <a:endParaRPr lang="en-GB"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980000"/>
              </a:solidFill>
              <a:latin typeface="Calibri" panose="020F0502020204030204"/>
              <a:ea typeface="Calibri" panose="020F0502020204030204"/>
              <a:cs typeface="Calibri" panose="020F0502020204030204"/>
              <a:sym typeface="Calibri" panose="020F0502020204030204"/>
            </a:endParaRPr>
          </a:p>
        </p:txBody>
      </p:sp>
      <p:cxnSp>
        <p:nvCxnSpPr>
          <p:cNvPr id="12" name="Google Shape;10;p30"/>
          <p:cNvCxnSpPr/>
          <p:nvPr userDrawn="1"/>
        </p:nvCxnSpPr>
        <p:spPr>
          <a:xfrm>
            <a:off x="690633" y="1334272"/>
            <a:ext cx="7762733" cy="0"/>
          </a:xfrm>
          <a:prstGeom prst="straightConnector1">
            <a:avLst/>
          </a:prstGeom>
          <a:noFill/>
          <a:ln w="28575" cap="flat" cmpd="sng">
            <a:solidFill>
              <a:srgbClr val="980000"/>
            </a:solidFill>
            <a:prstDash val="solid"/>
            <a:round/>
            <a:headEnd type="none" w="sm" len="sm"/>
            <a:tailEnd type="none" w="sm" len="sm"/>
          </a:ln>
        </p:spPr>
      </p:cxnSp>
      <p:pic>
        <p:nvPicPr>
          <p:cNvPr id="13" name="Google Shape;11;p30"/>
          <p:cNvPicPr preferRelativeResize="0"/>
          <p:nvPr userDrawn="1"/>
        </p:nvPicPr>
        <p:blipFill rotWithShape="1">
          <a:blip r:embed="rId11"/>
          <a:srcRect b="24772"/>
          <a:stretch>
            <a:fillRect/>
          </a:stretch>
        </p:blipFill>
        <p:spPr>
          <a:xfrm>
            <a:off x="7972108" y="251225"/>
            <a:ext cx="874564" cy="848889"/>
          </a:xfrm>
          <a:prstGeom prst="rect">
            <a:avLst/>
          </a:prstGeom>
          <a:noFill/>
          <a:ln>
            <a:noFill/>
          </a:ln>
        </p:spPr>
      </p:pic>
      <p:cxnSp>
        <p:nvCxnSpPr>
          <p:cNvPr id="28" name="Google Shape;7;p30"/>
          <p:cNvCxnSpPr/>
          <p:nvPr userDrawn="1"/>
        </p:nvCxnSpPr>
        <p:spPr>
          <a:xfrm>
            <a:off x="690633" y="4368049"/>
            <a:ext cx="7762733" cy="0"/>
          </a:xfrm>
          <a:prstGeom prst="straightConnector1">
            <a:avLst/>
          </a:prstGeom>
          <a:noFill/>
          <a:ln w="28575" cap="flat" cmpd="sng">
            <a:solidFill>
              <a:srgbClr val="98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Google Shape;14;p32"/>
          <p:cNvSpPr/>
          <p:nvPr userDrawn="1"/>
        </p:nvSpPr>
        <p:spPr>
          <a:xfrm>
            <a:off x="7315200" y="4891526"/>
            <a:ext cx="1828800"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15;p32"/>
          <p:cNvSpPr/>
          <p:nvPr userDrawn="1"/>
        </p:nvSpPr>
        <p:spPr>
          <a:xfrm>
            <a:off x="292101" y="4899146"/>
            <a:ext cx="4436492"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 name="Google Shape;16;p32"/>
          <p:cNvSpPr txBox="1"/>
          <p:nvPr userDrawn="1"/>
        </p:nvSpPr>
        <p:spPr>
          <a:xfrm>
            <a:off x="4792980" y="4896968"/>
            <a:ext cx="2461260" cy="178314"/>
          </a:xfrm>
          <a:prstGeom prst="rect">
            <a:avLst/>
          </a:prstGeom>
          <a:solidFill>
            <a:srgbClr val="98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altLang="en-GB" sz="1000" b="1" i="1" u="none" strike="noStrike" cap="none">
                <a:solidFill>
                  <a:srgbClr val="FFFFFF"/>
                </a:solidFill>
                <a:latin typeface="Calibri" panose="020F0502020204030204"/>
                <a:ea typeface="Calibri" panose="020F0502020204030204"/>
                <a:cs typeface="Calibri" panose="020F0502020204030204"/>
                <a:sym typeface="Calibri" panose="020F0502020204030204"/>
              </a:rPr>
              <a:t>Liu Shuo - </a:t>
            </a:r>
            <a:r>
              <a:rPr lang="en-GB" sz="1000" b="1" i="1" u="none" strike="noStrike" cap="none">
                <a:solidFill>
                  <a:srgbClr val="FFFFFF"/>
                </a:solidFill>
                <a:latin typeface="Calibri" panose="020F0502020204030204"/>
                <a:ea typeface="Calibri" panose="020F0502020204030204"/>
                <a:cs typeface="Calibri" panose="020F0502020204030204"/>
                <a:sym typeface="Calibri" panose="020F0502020204030204"/>
              </a:rPr>
              <a:t>Riccardo Spolaor</a:t>
            </a:r>
            <a:endParaRPr sz="1000" b="1" i="1"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 name="Google Shape;17;p32"/>
          <p:cNvSpPr txBox="1"/>
          <p:nvPr userDrawn="1"/>
        </p:nvSpPr>
        <p:spPr>
          <a:xfrm>
            <a:off x="393700" y="4899146"/>
            <a:ext cx="2260832" cy="178314"/>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100"/>
              <a:buFont typeface="Arial" panose="020B0604020202020204"/>
              <a:buNone/>
            </a:pPr>
            <a:r>
              <a:rPr lang="en-US" altLang="en-GB"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rPr>
              <a:t>Laboratory - </a:t>
            </a:r>
            <a:r>
              <a:rPr lang="en-GB"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rPr>
              <a:t>Introduction to information security     </a:t>
            </a:r>
            <a:endParaRPr sz="800" b="1" i="1" u="none" strike="noStrike" cap="none" dirty="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11" name="Google Shape;18;p32"/>
          <p:cNvCxnSpPr/>
          <p:nvPr userDrawn="1"/>
        </p:nvCxnSpPr>
        <p:spPr>
          <a:xfrm flipH="1">
            <a:off x="0" y="787400"/>
            <a:ext cx="9144000" cy="29028"/>
          </a:xfrm>
          <a:prstGeom prst="straightConnector1">
            <a:avLst/>
          </a:prstGeom>
          <a:noFill/>
          <a:ln w="38100" cap="flat" cmpd="sng">
            <a:solidFill>
              <a:srgbClr val="980000"/>
            </a:solidFill>
            <a:prstDash val="solid"/>
            <a:round/>
            <a:headEnd type="none" w="sm" len="sm"/>
            <a:tailEnd type="none" w="sm" len="sm"/>
          </a:ln>
        </p:spPr>
      </p:cxnSp>
      <p:pic>
        <p:nvPicPr>
          <p:cNvPr id="12" name="Google Shape;19;p32"/>
          <p:cNvPicPr preferRelativeResize="0"/>
          <p:nvPr userDrawn="1"/>
        </p:nvPicPr>
        <p:blipFill rotWithShape="1">
          <a:blip r:embed="rId13"/>
          <a:srcRect b="24772"/>
          <a:stretch>
            <a:fillRect/>
          </a:stretch>
        </p:blipFill>
        <p:spPr>
          <a:xfrm>
            <a:off x="8200838" y="73660"/>
            <a:ext cx="638361" cy="65405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1.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1.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1.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1.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sz="4800" b="1" kern="1200">
                <a:gradFill>
                  <a:gsLst>
                    <a:gs pos="0">
                      <a:srgbClr val="E30000"/>
                    </a:gs>
                    <a:gs pos="100000">
                      <a:srgbClr val="760303"/>
                    </a:gs>
                  </a:gsLst>
                  <a:lin scaled="0"/>
                </a:gradFill>
              </a:rPr>
              <a:t>Return-to-libc Attacks</a:t>
            </a:r>
            <a:endParaRPr lang="en-GB" sz="4800" b="1" kern="1200" dirty="0">
              <a:gradFill>
                <a:gsLst>
                  <a:gs pos="0">
                    <a:srgbClr val="E30000"/>
                  </a:gs>
                  <a:gs pos="100000">
                    <a:srgbClr val="760303"/>
                  </a:gs>
                </a:gsLst>
                <a:lin scaled="0"/>
              </a:gradFill>
            </a:endParaRPr>
          </a:p>
        </p:txBody>
      </p:sp>
      <p:sp>
        <p:nvSpPr>
          <p:cNvPr id="4" name="Google Shape;249;p37"/>
          <p:cNvSpPr txBox="1">
            <a:spLocks noGrp="1"/>
          </p:cNvSpPr>
          <p:nvPr/>
        </p:nvSpPr>
        <p:spPr>
          <a:xfrm>
            <a:off x="542925" y="112750"/>
            <a:ext cx="5767735" cy="1263650"/>
          </a:xfrm>
          <a:prstGeom prst="rect">
            <a:avLst/>
          </a:prstGeom>
          <a:noFill/>
          <a:ln>
            <a:noFill/>
          </a:ln>
        </p:spPr>
        <p:txBody>
          <a:bodyPr wrap="square" lIns="90000" tIns="46800" rIns="90000" bIns="46800" anchor="b" anchorCtr="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rtl="0">
              <a:lnSpc>
                <a:spcPct val="100000"/>
              </a:lnSpc>
              <a:spcBef>
                <a:spcPts val="0"/>
              </a:spcBef>
              <a:spcAft>
                <a:spcPts val="0"/>
              </a:spcAft>
              <a:buClr>
                <a:srgbClr val="000000"/>
              </a:buClr>
              <a:buFont typeface="Times New Roman" panose="02020603050405020304"/>
              <a:buNone/>
            </a:pPr>
            <a:r>
              <a:rPr lang="en-US" b="1" i="0" u="none" strike="noStrike" cap="none" dirty="0">
                <a:gradFill>
                  <a:gsLst>
                    <a:gs pos="0">
                      <a:srgbClr val="E30000"/>
                    </a:gs>
                    <a:gs pos="100000">
                      <a:srgbClr val="760303"/>
                    </a:gs>
                  </a:gsLst>
                  <a:lin scaled="0"/>
                </a:gradFill>
                <a:latin typeface="Arial" panose="020B0604020202020204"/>
                <a:ea typeface="Arial" panose="020B0604020202020204"/>
                <a:cs typeface="Arial" panose="020B0604020202020204"/>
                <a:sym typeface="Arial" panose="020B0604020202020204"/>
              </a:rPr>
              <a:t>Introduction on Information security</a:t>
            </a:r>
            <a:endParaRPr lang="en-US" b="1" i="0" u="none" strike="noStrike" cap="none" dirty="0">
              <a:gradFill>
                <a:gsLst>
                  <a:gs pos="0">
                    <a:srgbClr val="E30000"/>
                  </a:gs>
                  <a:gs pos="100000">
                    <a:srgbClr val="760303"/>
                  </a:gs>
                </a:gsLst>
                <a:lin scaled="0"/>
              </a:gra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0" y="206900"/>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Overview of the Attack</a:t>
            </a:r>
            <a:endParaRPr lang="en-GB" dirty="0"/>
          </a:p>
        </p:txBody>
      </p:sp>
      <p:sp>
        <p:nvSpPr>
          <p:cNvPr id="106" name="Shape 106"/>
          <p:cNvSpPr txBox="1">
            <a:spLocks noGrp="1"/>
          </p:cNvSpPr>
          <p:nvPr>
            <p:ph type="body" idx="1"/>
          </p:nvPr>
        </p:nvSpPr>
        <p:spPr>
          <a:xfrm>
            <a:off x="165015" y="981025"/>
            <a:ext cx="8520600" cy="3416400"/>
          </a:xfrm>
          <a:prstGeom prst="rect">
            <a:avLst/>
          </a:prstGeom>
        </p:spPr>
        <p:txBody>
          <a:bodyPr wrap="square" lIns="91425" tIns="91425" rIns="91425" bIns="91425" anchor="t" anchorCtr="0">
            <a:noAutofit/>
          </a:bodyPr>
          <a:lstStyle/>
          <a:p>
            <a:pPr marL="0" lvl="0" indent="0" rtl="0">
              <a:spcBef>
                <a:spcPts val="0"/>
              </a:spcBef>
              <a:buNone/>
            </a:pPr>
            <a:r>
              <a:rPr lang="en-GB" sz="2000" b="1" dirty="0"/>
              <a:t>Task A : Find address of </a:t>
            </a:r>
            <a:r>
              <a:rPr lang="en-GB" sz="2000" b="1" dirty="0">
                <a:latin typeface="Courier New" panose="02070309020205020404" pitchFamily="49" charset="0"/>
                <a:cs typeface="Courier New" panose="02070309020205020404" pitchFamily="49" charset="0"/>
              </a:rPr>
              <a:t>system()</a:t>
            </a:r>
            <a:r>
              <a:rPr lang="en-GB" sz="2000" b="1" dirty="0"/>
              <a:t>. </a:t>
            </a:r>
            <a:endParaRPr lang="en-GB" sz="2000" b="1" dirty="0"/>
          </a:p>
          <a:p>
            <a:pPr marL="457200" lvl="0" indent="-342900">
              <a:spcBef>
                <a:spcPts val="0"/>
              </a:spcBef>
              <a:buSzPts val="1800"/>
              <a:buChar char="●"/>
            </a:pPr>
            <a:r>
              <a:rPr lang="en-GB" sz="2000" i="1" dirty="0"/>
              <a:t>To overwrite return address with system()’s </a:t>
            </a:r>
            <a:r>
              <a:rPr lang="en-GB" sz="2000" i="1"/>
              <a:t>address.</a:t>
            </a:r>
            <a:endParaRPr lang="en-GB" sz="2000" i="1"/>
          </a:p>
          <a:p>
            <a:pPr marL="457200" lvl="0" indent="-342900">
              <a:spcBef>
                <a:spcPts val="0"/>
              </a:spcBef>
              <a:buSzPts val="1800"/>
              <a:buChar char="●"/>
            </a:pPr>
            <a:endParaRPr lang="en-GB" sz="2000" i="1" dirty="0"/>
          </a:p>
          <a:p>
            <a:pPr marL="0" lvl="0" indent="0">
              <a:spcBef>
                <a:spcPts val="0"/>
              </a:spcBef>
              <a:buNone/>
            </a:pPr>
            <a:r>
              <a:rPr lang="en-GB" sz="2000" b="1" dirty="0"/>
              <a:t>Task B : Find address of the </a:t>
            </a:r>
            <a:r>
              <a:rPr lang="en-GB" sz="2000" b="1" dirty="0">
                <a:latin typeface="+mn-lt"/>
                <a:cs typeface="Courier New" panose="02070309020205020404" pitchFamily="49" charset="0"/>
              </a:rPr>
              <a:t>“/bin/</a:t>
            </a:r>
            <a:r>
              <a:rPr lang="en-GB" sz="2000" b="1" dirty="0" err="1">
                <a:latin typeface="+mn-lt"/>
                <a:cs typeface="Courier New" panose="02070309020205020404" pitchFamily="49" charset="0"/>
              </a:rPr>
              <a:t>sh</a:t>
            </a:r>
            <a:r>
              <a:rPr lang="en-GB" sz="2000" b="1" dirty="0">
                <a:latin typeface="+mn-lt"/>
                <a:cs typeface="Courier New" panose="02070309020205020404" pitchFamily="49" charset="0"/>
              </a:rPr>
              <a:t>” </a:t>
            </a:r>
            <a:r>
              <a:rPr lang="en-GB" sz="2000" b="1" dirty="0"/>
              <a:t>string.</a:t>
            </a:r>
            <a:endParaRPr lang="en-GB" sz="2000" b="1" dirty="0"/>
          </a:p>
          <a:p>
            <a:pPr marL="457200" lvl="0" indent="-342900">
              <a:spcBef>
                <a:spcPts val="0"/>
              </a:spcBef>
              <a:buSzPts val="1800"/>
              <a:buChar char="●"/>
            </a:pPr>
            <a:r>
              <a:rPr lang="en-GB" sz="2000" i="1" dirty="0"/>
              <a:t>To run command “/bin/</a:t>
            </a:r>
            <a:r>
              <a:rPr lang="en-GB" sz="2000" i="1" dirty="0" err="1"/>
              <a:t>sh</a:t>
            </a:r>
            <a:r>
              <a:rPr lang="en-GB" sz="2000" i="1" dirty="0"/>
              <a:t>” from </a:t>
            </a:r>
            <a:r>
              <a:rPr lang="en-GB" sz="2000" i="1"/>
              <a:t>system()</a:t>
            </a:r>
            <a:endParaRPr lang="en-GB" sz="2000" i="1"/>
          </a:p>
          <a:p>
            <a:pPr marL="457200" lvl="0" indent="-342900">
              <a:spcBef>
                <a:spcPts val="0"/>
              </a:spcBef>
              <a:buSzPts val="1800"/>
              <a:buChar char="●"/>
            </a:pPr>
            <a:endParaRPr lang="en-GB" sz="2000" i="1" dirty="0"/>
          </a:p>
          <a:p>
            <a:pPr marL="0" lvl="0" indent="0">
              <a:spcBef>
                <a:spcPts val="0"/>
              </a:spcBef>
              <a:buNone/>
            </a:pPr>
            <a:r>
              <a:rPr lang="en-GB" sz="2000" b="1" dirty="0"/>
              <a:t>Task C : Construct arguments for </a:t>
            </a:r>
            <a:r>
              <a:rPr lang="en-GB" sz="2000" b="1" dirty="0">
                <a:latin typeface="Courier New" panose="02070309020205020404" pitchFamily="49" charset="0"/>
                <a:cs typeface="Courier New" panose="02070309020205020404" pitchFamily="49" charset="0"/>
              </a:rPr>
              <a:t>system()</a:t>
            </a:r>
            <a:endParaRPr lang="en-GB" sz="2000" b="1" dirty="0">
              <a:latin typeface="Courier New" panose="02070309020205020404" pitchFamily="49" charset="0"/>
              <a:cs typeface="Courier New" panose="02070309020205020404" pitchFamily="49" charset="0"/>
            </a:endParaRPr>
          </a:p>
          <a:p>
            <a:pPr marL="457200" lvl="0" indent="-342900">
              <a:spcBef>
                <a:spcPts val="0"/>
              </a:spcBef>
              <a:buSzPts val="1800"/>
              <a:buChar char="●"/>
            </a:pPr>
            <a:r>
              <a:rPr lang="en-GB" sz="2000" i="1" dirty="0"/>
              <a:t>To find location in the stack to place “/bin/</a:t>
            </a:r>
            <a:r>
              <a:rPr lang="en-GB" sz="2000" i="1" dirty="0" err="1"/>
              <a:t>sh</a:t>
            </a:r>
            <a:r>
              <a:rPr lang="en-GB" sz="2000" i="1" dirty="0"/>
              <a:t>” address (argument for system())</a:t>
            </a:r>
            <a:endParaRPr lang="en-GB" sz="2000"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6900" y="251545"/>
            <a:ext cx="8520600" cy="572700"/>
          </a:xfrm>
          <a:prstGeom prst="rect">
            <a:avLst/>
          </a:prstGeom>
        </p:spPr>
        <p:txBody>
          <a:bodyPr wrap="square" lIns="91425" tIns="91425" rIns="91425" bIns="91425" anchor="t" anchorCtr="0">
            <a:noAutofit/>
          </a:bodyPr>
          <a:lstStyle/>
          <a:p>
            <a:pPr marL="0" lvl="0" indent="0">
              <a:spcBef>
                <a:spcPts val="0"/>
              </a:spcBef>
              <a:buNone/>
            </a:pPr>
            <a:r>
              <a:rPr lang="en-GB" sz="3600" dirty="0"/>
              <a:t>Task A : To Find </a:t>
            </a:r>
            <a:r>
              <a:rPr lang="en-GB" sz="3600" dirty="0">
                <a:latin typeface="Courier New" panose="02070309020205020404" pitchFamily="49" charset="0"/>
                <a:cs typeface="Courier New" panose="02070309020205020404" pitchFamily="49" charset="0"/>
              </a:rPr>
              <a:t>system()</a:t>
            </a:r>
            <a:r>
              <a:rPr lang="en-GB" sz="3600" dirty="0"/>
              <a:t>’s Address</a:t>
            </a:r>
            <a:r>
              <a:rPr lang="en-GB" sz="3600"/>
              <a:t>. </a:t>
            </a:r>
            <a:endParaRPr lang="en-GB" sz="3600" dirty="0"/>
          </a:p>
        </p:txBody>
      </p:sp>
      <p:sp>
        <p:nvSpPr>
          <p:cNvPr id="112" name="Shape 112"/>
          <p:cNvSpPr txBox="1">
            <a:spLocks noGrp="1"/>
          </p:cNvSpPr>
          <p:nvPr>
            <p:ph type="body" idx="1"/>
          </p:nvPr>
        </p:nvSpPr>
        <p:spPr>
          <a:xfrm>
            <a:off x="197400" y="100769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GB" sz="2400" dirty="0"/>
              <a:t>Debug the vulnerable program using </a:t>
            </a:r>
            <a:r>
              <a:rPr lang="en-GB" sz="2400" dirty="0" err="1">
                <a:latin typeface="Courier New" panose="02070309020205020404" pitchFamily="49" charset="0"/>
                <a:cs typeface="Courier New" panose="02070309020205020404" pitchFamily="49" charset="0"/>
              </a:rPr>
              <a:t>gdb</a:t>
            </a:r>
            <a:endParaRPr lang="en-GB" sz="2400" dirty="0">
              <a:latin typeface="Courier New" panose="02070309020205020404" pitchFamily="49" charset="0"/>
              <a:cs typeface="Courier New" panose="02070309020205020404" pitchFamily="49" charset="0"/>
            </a:endParaRPr>
          </a:p>
          <a:p>
            <a:pPr marL="457200" lvl="0" indent="-342900">
              <a:spcBef>
                <a:spcPts val="0"/>
              </a:spcBef>
              <a:buSzPts val="1800"/>
              <a:buChar char="●"/>
            </a:pPr>
            <a:r>
              <a:rPr lang="en-GB" sz="2400" dirty="0"/>
              <a:t>Using </a:t>
            </a:r>
            <a:r>
              <a:rPr lang="en-GB" sz="2400" dirty="0">
                <a:latin typeface="Courier New" panose="02070309020205020404" pitchFamily="49" charset="0"/>
                <a:cs typeface="Courier New" panose="02070309020205020404" pitchFamily="49" charset="0"/>
              </a:rPr>
              <a:t>p</a:t>
            </a:r>
            <a:r>
              <a:rPr lang="en-GB" sz="2400" dirty="0"/>
              <a:t> (print) command, print address of </a:t>
            </a:r>
            <a:r>
              <a:rPr lang="en-GB" sz="2400" dirty="0">
                <a:latin typeface="Courier New" panose="02070309020205020404" pitchFamily="49" charset="0"/>
                <a:cs typeface="Courier New" panose="02070309020205020404" pitchFamily="49" charset="0"/>
              </a:rPr>
              <a:t>system() </a:t>
            </a:r>
            <a:r>
              <a:rPr lang="en-GB" sz="2400" dirty="0"/>
              <a:t>and </a:t>
            </a:r>
            <a:r>
              <a:rPr lang="en-GB" sz="2400" dirty="0">
                <a:latin typeface="Courier New" panose="02070309020205020404" pitchFamily="49" charset="0"/>
                <a:cs typeface="Courier New" panose="02070309020205020404" pitchFamily="49" charset="0"/>
              </a:rPr>
              <a:t>exit().</a:t>
            </a:r>
            <a:endParaRPr lang="en-GB" sz="2400" dirty="0">
              <a:latin typeface="Courier New" panose="02070309020205020404" pitchFamily="49" charset="0"/>
              <a:cs typeface="Courier New" panose="02070309020205020404" pitchFamily="49" charset="0"/>
            </a:endParaRPr>
          </a:p>
        </p:txBody>
      </p:sp>
      <p:pic>
        <p:nvPicPr>
          <p:cNvPr id="113" name="Shape 113"/>
          <p:cNvPicPr preferRelativeResize="0"/>
          <p:nvPr/>
        </p:nvPicPr>
        <p:blipFill>
          <a:blip r:embed="rId1"/>
          <a:stretch>
            <a:fillRect/>
          </a:stretch>
        </p:blipFill>
        <p:spPr>
          <a:xfrm>
            <a:off x="530964" y="2120620"/>
            <a:ext cx="6820626" cy="172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0" y="215565"/>
            <a:ext cx="8520600" cy="572700"/>
          </a:xfrm>
          <a:prstGeom prst="rect">
            <a:avLst/>
          </a:prstGeom>
        </p:spPr>
        <p:txBody>
          <a:bodyPr wrap="square" lIns="91425" tIns="91425" rIns="91425" bIns="91425" anchor="t" anchorCtr="0">
            <a:noAutofit/>
          </a:bodyPr>
          <a:lstStyle/>
          <a:p>
            <a:pPr marL="0" lvl="0" indent="0">
              <a:spcBef>
                <a:spcPts val="0"/>
              </a:spcBef>
              <a:buNone/>
            </a:pPr>
            <a:r>
              <a:rPr lang="en-GB" sz="3600" dirty="0"/>
              <a:t>Task B : To Find “/bin/</a:t>
            </a:r>
            <a:r>
              <a:rPr lang="en-GB" sz="3600" dirty="0" err="1"/>
              <a:t>sh</a:t>
            </a:r>
            <a:r>
              <a:rPr lang="en-GB" sz="3600" dirty="0"/>
              <a:t>” String Address </a:t>
            </a:r>
            <a:endParaRPr lang="en-GB" sz="3600" dirty="0"/>
          </a:p>
        </p:txBody>
      </p:sp>
      <p:cxnSp>
        <p:nvCxnSpPr>
          <p:cNvPr id="119" name="Shape 119"/>
          <p:cNvCxnSpPr/>
          <p:nvPr/>
        </p:nvCxnSpPr>
        <p:spPr>
          <a:xfrm>
            <a:off x="4390176" y="1630629"/>
            <a:ext cx="0" cy="544200"/>
          </a:xfrm>
          <a:prstGeom prst="straightConnector1">
            <a:avLst/>
          </a:prstGeom>
          <a:noFill/>
          <a:ln w="9525" cap="flat" cmpd="sng">
            <a:solidFill>
              <a:schemeClr val="dk2"/>
            </a:solidFill>
            <a:prstDash val="solid"/>
            <a:round/>
            <a:headEnd type="none" w="lg" len="lg"/>
            <a:tailEnd type="triangle" w="lg" len="lg"/>
          </a:ln>
        </p:spPr>
      </p:cxnSp>
      <p:sp>
        <p:nvSpPr>
          <p:cNvPr id="121" name="Shape 121"/>
          <p:cNvSpPr txBox="1"/>
          <p:nvPr/>
        </p:nvSpPr>
        <p:spPr>
          <a:xfrm>
            <a:off x="571500" y="2174828"/>
            <a:ext cx="7620000" cy="741393"/>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457200" algn="ctr">
              <a:spcBef>
                <a:spcPts val="0"/>
              </a:spcBef>
              <a:buNone/>
            </a:pPr>
            <a:r>
              <a:rPr lang="en-GB" sz="1800" dirty="0">
                <a:latin typeface="Courier New" panose="02070309020205020404" pitchFamily="49" charset="0"/>
                <a:cs typeface="Courier New" panose="02070309020205020404" pitchFamily="49" charset="0"/>
              </a:rPr>
              <a:t>MYSHELL</a:t>
            </a:r>
            <a:r>
              <a:rPr lang="en-GB" sz="1800" dirty="0"/>
              <a:t> is passed to the vulnerable program as an environment variable, which is stored on the stack.</a:t>
            </a:r>
            <a:endParaRPr lang="en-GB" sz="1800" dirty="0"/>
          </a:p>
        </p:txBody>
      </p:sp>
      <p:sp>
        <p:nvSpPr>
          <p:cNvPr id="122" name="Shape 122"/>
          <p:cNvSpPr txBox="1"/>
          <p:nvPr/>
        </p:nvSpPr>
        <p:spPr>
          <a:xfrm>
            <a:off x="235810" y="1151144"/>
            <a:ext cx="8308731" cy="458321"/>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387350" algn="ctr" rtl="0">
              <a:lnSpc>
                <a:spcPct val="115000"/>
              </a:lnSpc>
              <a:spcBef>
                <a:spcPts val="0"/>
              </a:spcBef>
              <a:spcAft>
                <a:spcPts val="1600"/>
              </a:spcAft>
              <a:buClr>
                <a:schemeClr val="dk1"/>
              </a:buClr>
              <a:buSzPts val="1100"/>
              <a:buFont typeface="Arial" panose="020B0604020202020204"/>
              <a:buNone/>
            </a:pPr>
            <a:r>
              <a:rPr lang="en-GB" sz="1800" dirty="0"/>
              <a:t>Export an environment variable called “</a:t>
            </a:r>
            <a:r>
              <a:rPr lang="en-GB" sz="1800" dirty="0">
                <a:latin typeface="Courier New" panose="02070309020205020404" pitchFamily="49" charset="0"/>
                <a:cs typeface="Courier New" panose="02070309020205020404" pitchFamily="49" charset="0"/>
              </a:rPr>
              <a:t>MYSHELL</a:t>
            </a:r>
            <a:r>
              <a:rPr lang="en-GB" sz="1800" dirty="0"/>
              <a:t>” with value “</a:t>
            </a:r>
            <a:r>
              <a:rPr lang="en-GB" sz="1800" dirty="0">
                <a:latin typeface="Courier New" panose="02070309020205020404" pitchFamily="49" charset="0"/>
                <a:cs typeface="Courier New" panose="02070309020205020404" pitchFamily="49" charset="0"/>
              </a:rPr>
              <a:t>/bin/</a:t>
            </a:r>
            <a:r>
              <a:rPr lang="en-GB" sz="1800" dirty="0" err="1">
                <a:latin typeface="Courier New" panose="02070309020205020404" pitchFamily="49" charset="0"/>
                <a:cs typeface="Courier New" panose="02070309020205020404" pitchFamily="49" charset="0"/>
              </a:rPr>
              <a:t>sh</a:t>
            </a:r>
            <a:r>
              <a:rPr lang="en-GB" sz="1800" dirty="0"/>
              <a:t>”.</a:t>
            </a:r>
            <a:endParaRPr lang="en-GB" sz="1800" dirty="0"/>
          </a:p>
        </p:txBody>
      </p:sp>
      <p:cxnSp>
        <p:nvCxnSpPr>
          <p:cNvPr id="123" name="Shape 123"/>
          <p:cNvCxnSpPr>
            <a:endCxn id="124" idx="0"/>
          </p:cNvCxnSpPr>
          <p:nvPr/>
        </p:nvCxnSpPr>
        <p:spPr>
          <a:xfrm>
            <a:off x="4390176" y="2916222"/>
            <a:ext cx="0" cy="500649"/>
          </a:xfrm>
          <a:prstGeom prst="straightConnector1">
            <a:avLst/>
          </a:prstGeom>
          <a:noFill/>
          <a:ln w="9525" cap="flat" cmpd="sng">
            <a:solidFill>
              <a:schemeClr val="dk2"/>
            </a:solidFill>
            <a:prstDash val="solid"/>
            <a:round/>
            <a:headEnd type="none" w="lg" len="lg"/>
            <a:tailEnd type="triangle" w="lg" len="lg"/>
          </a:ln>
        </p:spPr>
      </p:cxnSp>
      <p:sp>
        <p:nvSpPr>
          <p:cNvPr id="124" name="Shape 124"/>
          <p:cNvSpPr txBox="1"/>
          <p:nvPr/>
        </p:nvSpPr>
        <p:spPr>
          <a:xfrm>
            <a:off x="580176" y="3416871"/>
            <a:ext cx="7620000" cy="541489"/>
          </a:xfrm>
          <a:prstGeom prst="rect">
            <a:avLst/>
          </a:prstGeom>
          <a:noFill/>
          <a:ln w="9525" cap="flat" cmpd="sng">
            <a:solidFill>
              <a:srgbClr val="000000"/>
            </a:solidFill>
            <a:prstDash val="solid"/>
            <a:round/>
            <a:headEnd type="none" w="med" len="med"/>
            <a:tailEnd type="none" w="med" len="med"/>
          </a:ln>
        </p:spPr>
        <p:txBody>
          <a:bodyPr wrap="square" lIns="91425" tIns="91425" rIns="91425" bIns="91425" anchor="t" anchorCtr="0">
            <a:noAutofit/>
          </a:bodyPr>
          <a:lstStyle/>
          <a:p>
            <a:pPr marL="0" lvl="0" indent="457200" algn="ctr" rtl="0">
              <a:spcBef>
                <a:spcPts val="0"/>
              </a:spcBef>
              <a:buNone/>
            </a:pPr>
            <a:r>
              <a:rPr lang="en-GB" sz="1800" dirty="0"/>
              <a:t>We can find its address.</a:t>
            </a:r>
            <a:endParaRPr lang="en-GB"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0" y="184668"/>
            <a:ext cx="8520600" cy="572700"/>
          </a:xfrm>
          <a:prstGeom prst="rect">
            <a:avLst/>
          </a:prstGeom>
        </p:spPr>
        <p:txBody>
          <a:bodyPr wrap="square" lIns="91425" tIns="91425" rIns="91425" bIns="91425" anchor="t" anchorCtr="0">
            <a:noAutofit/>
          </a:bodyPr>
          <a:lstStyle/>
          <a:p>
            <a:pPr marL="0" lvl="0" indent="0" rtl="0">
              <a:spcBef>
                <a:spcPts val="0"/>
              </a:spcBef>
              <a:buNone/>
            </a:pPr>
            <a:r>
              <a:rPr lang="en-GB" sz="3200" dirty="0"/>
              <a:t>Task B : To Find “/bin/</a:t>
            </a:r>
            <a:r>
              <a:rPr lang="en-GB" sz="3200" dirty="0" err="1"/>
              <a:t>sh</a:t>
            </a:r>
            <a:r>
              <a:rPr lang="en-GB" sz="3200" dirty="0"/>
              <a:t>” String Address </a:t>
            </a:r>
            <a:endParaRPr lang="en-GB" sz="3200" dirty="0"/>
          </a:p>
        </p:txBody>
      </p:sp>
      <p:pic>
        <p:nvPicPr>
          <p:cNvPr id="130" name="Shape 130"/>
          <p:cNvPicPr preferRelativeResize="0"/>
          <p:nvPr/>
        </p:nvPicPr>
        <p:blipFill>
          <a:blip r:embed="rId1"/>
          <a:stretch>
            <a:fillRect/>
          </a:stretch>
        </p:blipFill>
        <p:spPr>
          <a:xfrm>
            <a:off x="311700" y="1152475"/>
            <a:ext cx="4886075" cy="2412200"/>
          </a:xfrm>
          <a:prstGeom prst="rect">
            <a:avLst/>
          </a:prstGeom>
          <a:noFill/>
          <a:ln>
            <a:noFill/>
          </a:ln>
        </p:spPr>
      </p:pic>
      <p:sp>
        <p:nvSpPr>
          <p:cNvPr id="131" name="Shape 131"/>
          <p:cNvSpPr txBox="1"/>
          <p:nvPr/>
        </p:nvSpPr>
        <p:spPr>
          <a:xfrm>
            <a:off x="311688" y="3699475"/>
            <a:ext cx="5076087" cy="352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Code to display address of environment variable</a:t>
            </a:r>
            <a:endParaRPr lang="en-GB" sz="1800" dirty="0"/>
          </a:p>
        </p:txBody>
      </p:sp>
      <p:pic>
        <p:nvPicPr>
          <p:cNvPr id="132" name="Shape 132"/>
          <p:cNvPicPr preferRelativeResize="0"/>
          <p:nvPr/>
        </p:nvPicPr>
        <p:blipFill>
          <a:blip r:embed="rId2"/>
          <a:stretch>
            <a:fillRect/>
          </a:stretch>
        </p:blipFill>
        <p:spPr>
          <a:xfrm>
            <a:off x="5350175" y="1170075"/>
            <a:ext cx="3609975" cy="1285875"/>
          </a:xfrm>
          <a:prstGeom prst="rect">
            <a:avLst/>
          </a:prstGeom>
          <a:noFill/>
          <a:ln>
            <a:noFill/>
          </a:ln>
        </p:spPr>
      </p:pic>
      <p:sp>
        <p:nvSpPr>
          <p:cNvPr id="133" name="Shape 133"/>
          <p:cNvSpPr txBox="1"/>
          <p:nvPr/>
        </p:nvSpPr>
        <p:spPr>
          <a:xfrm>
            <a:off x="5571600" y="2673465"/>
            <a:ext cx="35724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Export “</a:t>
            </a:r>
            <a:r>
              <a:rPr lang="en-GB" sz="1800" dirty="0">
                <a:latin typeface="Courier New" panose="02070309020205020404" pitchFamily="49" charset="0"/>
                <a:cs typeface="Courier New" panose="02070309020205020404" pitchFamily="49" charset="0"/>
              </a:rPr>
              <a:t>MYSHELL</a:t>
            </a:r>
            <a:r>
              <a:rPr lang="en-GB" sz="1800" dirty="0"/>
              <a:t>” environment variable and execute the code.</a:t>
            </a:r>
            <a:endParaRPr lang="en-GB"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0" y="203664"/>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panose="020B0604020202020204"/>
              <a:buNone/>
            </a:pPr>
            <a:r>
              <a:rPr lang="en-GB" sz="4000" dirty="0"/>
              <a:t>Task B : Some Considerations</a:t>
            </a:r>
            <a:endParaRPr lang="en-GB" sz="4000" dirty="0"/>
          </a:p>
        </p:txBody>
      </p:sp>
      <p:pic>
        <p:nvPicPr>
          <p:cNvPr id="139" name="Shape 139"/>
          <p:cNvPicPr preferRelativeResize="0"/>
          <p:nvPr/>
        </p:nvPicPr>
        <p:blipFill>
          <a:blip r:embed="rId1"/>
          <a:stretch>
            <a:fillRect/>
          </a:stretch>
        </p:blipFill>
        <p:spPr>
          <a:xfrm>
            <a:off x="307352" y="1045817"/>
            <a:ext cx="2718325" cy="911300"/>
          </a:xfrm>
          <a:prstGeom prst="rect">
            <a:avLst/>
          </a:prstGeom>
          <a:noFill/>
          <a:ln>
            <a:noFill/>
          </a:ln>
        </p:spPr>
      </p:pic>
      <p:sp>
        <p:nvSpPr>
          <p:cNvPr id="140" name="Shape 140"/>
          <p:cNvSpPr txBox="1"/>
          <p:nvPr/>
        </p:nvSpPr>
        <p:spPr>
          <a:xfrm>
            <a:off x="3025678" y="926675"/>
            <a:ext cx="5540642" cy="1699800"/>
          </a:xfrm>
          <a:prstGeom prst="rect">
            <a:avLst/>
          </a:prstGeom>
          <a:noFill/>
          <a:ln>
            <a:noFill/>
          </a:ln>
        </p:spPr>
        <p:txBody>
          <a:bodyPr wrap="square" lIns="91425" tIns="91425" rIns="91425" bIns="91425" anchor="t" anchorCtr="0">
            <a:noAutofit/>
          </a:bodyPr>
          <a:lstStyle/>
          <a:p>
            <a:pPr marL="457200" lvl="0" indent="-342900" rtl="0">
              <a:spcBef>
                <a:spcPts val="0"/>
              </a:spcBef>
              <a:spcAft>
                <a:spcPts val="0"/>
              </a:spcAft>
              <a:buSzPts val="1800"/>
              <a:buChar char="●"/>
            </a:pPr>
            <a:r>
              <a:rPr lang="en-GB" sz="1800" dirty="0"/>
              <a:t>Address of “MYSHELL” environment variable is sensitive to the length of the program name. </a:t>
            </a:r>
            <a:endParaRPr lang="en-GB" sz="1800" dirty="0"/>
          </a:p>
          <a:p>
            <a:pPr marL="457200" lvl="0" indent="-342900">
              <a:spcBef>
                <a:spcPts val="0"/>
              </a:spcBef>
              <a:buSzPts val="1800"/>
              <a:buChar char="●"/>
            </a:pPr>
            <a:r>
              <a:rPr lang="en-GB" sz="1800" dirty="0"/>
              <a:t>If the program name is changed from env55 to env77, we get a different address.</a:t>
            </a:r>
            <a:endParaRPr lang="en-GB" sz="1800" dirty="0"/>
          </a:p>
        </p:txBody>
      </p:sp>
      <p:pic>
        <p:nvPicPr>
          <p:cNvPr id="141" name="Shape 141"/>
          <p:cNvPicPr preferRelativeResize="0"/>
          <p:nvPr/>
        </p:nvPicPr>
        <p:blipFill>
          <a:blip r:embed="rId2"/>
          <a:stretch>
            <a:fillRect/>
          </a:stretch>
        </p:blipFill>
        <p:spPr>
          <a:xfrm>
            <a:off x="307352" y="2220374"/>
            <a:ext cx="5802620" cy="24811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0" y="128042"/>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panose="020B0604020202020204"/>
              <a:buNone/>
            </a:pPr>
            <a:r>
              <a:rPr lang="en-GB" sz="3600" dirty="0">
                <a:solidFill>
                  <a:srgbClr val="000000"/>
                </a:solidFill>
              </a:rPr>
              <a:t>Task C : Argument for </a:t>
            </a:r>
            <a:r>
              <a:rPr lang="en-GB" sz="3600" dirty="0">
                <a:solidFill>
                  <a:srgbClr val="000000"/>
                </a:solidFill>
                <a:latin typeface="Courier New" panose="02070309020205020404" pitchFamily="49" charset="0"/>
                <a:cs typeface="Courier New" panose="02070309020205020404" pitchFamily="49" charset="0"/>
              </a:rPr>
              <a:t>system()</a:t>
            </a:r>
            <a:endParaRPr lang="en-GB" sz="3600" dirty="0">
              <a:solidFill>
                <a:srgbClr val="000000"/>
              </a:solidFill>
              <a:latin typeface="Courier New" panose="02070309020205020404" pitchFamily="49" charset="0"/>
              <a:cs typeface="Courier New" panose="02070309020205020404" pitchFamily="49" charset="0"/>
            </a:endParaRPr>
          </a:p>
        </p:txBody>
      </p:sp>
      <p:sp>
        <p:nvSpPr>
          <p:cNvPr id="147" name="Shape 147"/>
          <p:cNvSpPr txBox="1"/>
          <p:nvPr/>
        </p:nvSpPr>
        <p:spPr>
          <a:xfrm>
            <a:off x="234472" y="979020"/>
            <a:ext cx="8213700" cy="784624"/>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Arguments are accessed with respect to </a:t>
            </a:r>
            <a:r>
              <a:rPr lang="en-GB" sz="1800" dirty="0" err="1">
                <a:latin typeface="Courier New" panose="02070309020205020404" pitchFamily="49" charset="0"/>
                <a:cs typeface="Courier New" panose="02070309020205020404" pitchFamily="49" charset="0"/>
              </a:rPr>
              <a:t>ebp</a:t>
            </a:r>
            <a:r>
              <a:rPr lang="en-GB" sz="1800" dirty="0"/>
              <a:t>.</a:t>
            </a:r>
            <a:endParaRPr sz="1800" dirty="0"/>
          </a:p>
          <a:p>
            <a:pPr marL="457200" lvl="0" indent="-342900" rtl="0">
              <a:spcBef>
                <a:spcPts val="0"/>
              </a:spcBef>
              <a:buSzPts val="1800"/>
              <a:buChar char="●"/>
            </a:pPr>
            <a:r>
              <a:rPr lang="en-GB" sz="1800" dirty="0"/>
              <a:t>Argument for </a:t>
            </a:r>
            <a:r>
              <a:rPr lang="en-GB" sz="1800" dirty="0">
                <a:latin typeface="Courier New" panose="02070309020205020404" pitchFamily="49" charset="0"/>
                <a:cs typeface="Courier New" panose="02070309020205020404" pitchFamily="49" charset="0"/>
              </a:rPr>
              <a:t>system() </a:t>
            </a:r>
            <a:r>
              <a:rPr lang="en-GB" sz="1800" dirty="0"/>
              <a:t>needs to be on the stack.</a:t>
            </a:r>
            <a:endParaRPr sz="1800" dirty="0"/>
          </a:p>
          <a:p>
            <a:pPr marL="0" lvl="0" indent="0">
              <a:spcBef>
                <a:spcPts val="0"/>
              </a:spcBef>
              <a:buNone/>
            </a:pPr>
            <a:endParaRPr dirty="0"/>
          </a:p>
        </p:txBody>
      </p:sp>
      <p:pic>
        <p:nvPicPr>
          <p:cNvPr id="148" name="Shape 148"/>
          <p:cNvPicPr preferRelativeResize="0"/>
          <p:nvPr/>
        </p:nvPicPr>
        <p:blipFill>
          <a:blip r:embed="rId1"/>
          <a:stretch>
            <a:fillRect/>
          </a:stretch>
        </p:blipFill>
        <p:spPr>
          <a:xfrm>
            <a:off x="3406300" y="1885830"/>
            <a:ext cx="5114300" cy="2435377"/>
          </a:xfrm>
          <a:prstGeom prst="rect">
            <a:avLst/>
          </a:prstGeom>
          <a:noFill/>
          <a:ln>
            <a:noFill/>
          </a:ln>
        </p:spPr>
      </p:pic>
      <p:sp>
        <p:nvSpPr>
          <p:cNvPr id="149" name="Shape 149"/>
          <p:cNvSpPr txBox="1"/>
          <p:nvPr/>
        </p:nvSpPr>
        <p:spPr>
          <a:xfrm>
            <a:off x="3943250" y="4257146"/>
            <a:ext cx="4040400" cy="363300"/>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Frame for the system() function</a:t>
            </a:r>
            <a:endParaRPr lang="en-GB" dirty="0"/>
          </a:p>
        </p:txBody>
      </p:sp>
      <p:sp>
        <p:nvSpPr>
          <p:cNvPr id="151" name="Shape 151"/>
          <p:cNvSpPr txBox="1"/>
          <p:nvPr/>
        </p:nvSpPr>
        <p:spPr>
          <a:xfrm>
            <a:off x="810464" y="2738129"/>
            <a:ext cx="3361919" cy="106858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Need to know where exactly </a:t>
            </a:r>
            <a:r>
              <a:rPr lang="en-GB" sz="1600" dirty="0" err="1">
                <a:solidFill>
                  <a:srgbClr val="FF0000"/>
                </a:solidFill>
              </a:rPr>
              <a:t>ebp</a:t>
            </a:r>
            <a:r>
              <a:rPr lang="en-GB" sz="1600" dirty="0">
                <a:solidFill>
                  <a:srgbClr val="FF0000"/>
                </a:solidFill>
              </a:rPr>
              <a:t> is after we have “returned” to </a:t>
            </a:r>
            <a:r>
              <a:rPr lang="en-GB" sz="1600" dirty="0">
                <a:solidFill>
                  <a:srgbClr val="FF0000"/>
                </a:solidFill>
                <a:latin typeface="Courier New" panose="02070309020205020404" pitchFamily="49" charset="0"/>
                <a:cs typeface="Courier New" panose="02070309020205020404" pitchFamily="49" charset="0"/>
              </a:rPr>
              <a:t>system(), </a:t>
            </a:r>
            <a:r>
              <a:rPr lang="en-GB" sz="1600" dirty="0">
                <a:solidFill>
                  <a:srgbClr val="FF0000"/>
                </a:solidFill>
              </a:rPr>
              <a:t>so we can put the argument at </a:t>
            </a:r>
            <a:r>
              <a:rPr lang="en-GB" sz="1600" dirty="0" err="1">
                <a:solidFill>
                  <a:srgbClr val="FF0000"/>
                </a:solidFill>
                <a:latin typeface="Courier New" panose="02070309020205020404" pitchFamily="49" charset="0"/>
                <a:cs typeface="Courier New" panose="02070309020205020404" pitchFamily="49" charset="0"/>
              </a:rPr>
              <a:t>ebp</a:t>
            </a:r>
            <a:r>
              <a:rPr lang="en-GB" sz="1600" dirty="0">
                <a:solidFill>
                  <a:srgbClr val="FF0000"/>
                </a:solidFill>
                <a:latin typeface="Courier New" panose="02070309020205020404" pitchFamily="49" charset="0"/>
                <a:cs typeface="Courier New" panose="02070309020205020404" pitchFamily="49" charset="0"/>
              </a:rPr>
              <a:t> + 8</a:t>
            </a:r>
            <a:r>
              <a:rPr lang="en-GB" sz="1600" dirty="0">
                <a:solidFill>
                  <a:srgbClr val="FF0000"/>
                </a:solidFill>
              </a:rPr>
              <a:t>.</a:t>
            </a:r>
            <a:endParaRPr lang="en-GB" sz="16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0" y="173804"/>
            <a:ext cx="8520600" cy="572700"/>
          </a:xfrm>
          <a:prstGeom prst="rect">
            <a:avLst/>
          </a:prstGeom>
        </p:spPr>
        <p:txBody>
          <a:bodyPr wrap="square" lIns="91425" tIns="91425" rIns="91425" bIns="91425" anchor="t" anchorCtr="0">
            <a:noAutofit/>
          </a:bodyPr>
          <a:lstStyle/>
          <a:p>
            <a:pPr marL="0" lvl="0" indent="0">
              <a:spcBef>
                <a:spcPts val="0"/>
              </a:spcBef>
              <a:buNone/>
            </a:pPr>
            <a:r>
              <a:rPr lang="en-GB" sz="4000"/>
              <a:t>Outline</a:t>
            </a:r>
            <a:endParaRPr lang="en-GB"/>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95300" indent="-457200">
              <a:spcBef>
                <a:spcPts val="1000"/>
              </a:spcBef>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Non-executable Stack countermeasure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How to defeat the countermeasure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Tasks involved in the attack</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tx1">
                    <a:lumMod val="95000"/>
                    <a:lumOff val="5000"/>
                  </a:schemeClr>
                </a:solidFill>
                <a:latin typeface="Calibri" panose="020F0502020204030204"/>
                <a:ea typeface="Calibri" panose="020F0502020204030204"/>
                <a:cs typeface="Calibri" panose="020F0502020204030204"/>
                <a:sym typeface="Calibri" panose="020F0502020204030204"/>
              </a:rPr>
              <a:t>Function Prologue and Epilogue</a:t>
            </a:r>
            <a:endParaRPr lang="en-GB" dirty="0">
              <a:solidFill>
                <a:schemeClr val="tx1">
                  <a:lumMod val="95000"/>
                  <a:lumOff val="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Launching attack</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0" y="100668"/>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panose="020B0604020202020204"/>
              <a:buNone/>
            </a:pPr>
            <a:r>
              <a:rPr lang="en-GB" sz="3600" dirty="0"/>
              <a:t>Task C : Argument for </a:t>
            </a:r>
            <a:r>
              <a:rPr lang="en-GB" sz="3600">
                <a:latin typeface="Courier New" panose="02070309020205020404" pitchFamily="49" charset="0"/>
                <a:cs typeface="Courier New" panose="02070309020205020404" pitchFamily="49" charset="0"/>
              </a:rPr>
              <a:t>system()</a:t>
            </a:r>
            <a:endParaRPr lang="en-GB" sz="3600" dirty="0">
              <a:latin typeface="Courier New" panose="02070309020205020404" pitchFamily="49" charset="0"/>
              <a:cs typeface="Courier New" panose="02070309020205020404" pitchFamily="49" charset="0"/>
            </a:endParaRPr>
          </a:p>
        </p:txBody>
      </p:sp>
      <p:pic>
        <p:nvPicPr>
          <p:cNvPr id="159" name="Shape 159"/>
          <p:cNvPicPr preferRelativeResize="0"/>
          <p:nvPr/>
        </p:nvPicPr>
        <p:blipFill>
          <a:blip r:embed="rId1"/>
          <a:stretch>
            <a:fillRect/>
          </a:stretch>
        </p:blipFill>
        <p:spPr>
          <a:xfrm>
            <a:off x="528900" y="2302150"/>
            <a:ext cx="8065625" cy="2509125"/>
          </a:xfrm>
          <a:prstGeom prst="rect">
            <a:avLst/>
          </a:prstGeom>
          <a:noFill/>
          <a:ln>
            <a:noFill/>
          </a:ln>
        </p:spPr>
      </p:pic>
      <p:pic>
        <p:nvPicPr>
          <p:cNvPr id="160" name="Shape 160"/>
          <p:cNvPicPr preferRelativeResize="0"/>
          <p:nvPr/>
        </p:nvPicPr>
        <p:blipFill>
          <a:blip r:embed="rId2"/>
          <a:stretch>
            <a:fillRect/>
          </a:stretch>
        </p:blipFill>
        <p:spPr>
          <a:xfrm>
            <a:off x="1172275" y="1540150"/>
            <a:ext cx="2724150" cy="762000"/>
          </a:xfrm>
          <a:prstGeom prst="rect">
            <a:avLst/>
          </a:prstGeom>
          <a:noFill/>
          <a:ln>
            <a:noFill/>
          </a:ln>
        </p:spPr>
      </p:pic>
      <p:sp>
        <p:nvSpPr>
          <p:cNvPr id="161" name="Shape 161"/>
          <p:cNvSpPr txBox="1"/>
          <p:nvPr/>
        </p:nvSpPr>
        <p:spPr>
          <a:xfrm>
            <a:off x="4776100" y="1470675"/>
            <a:ext cx="3273000" cy="762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a:t>esp : Stack pointer</a:t>
            </a:r>
            <a:endParaRPr lang="en-GB" sz="1800" i="1"/>
          </a:p>
          <a:p>
            <a:pPr marL="0" lvl="0" indent="0">
              <a:spcBef>
                <a:spcPts val="0"/>
              </a:spcBef>
              <a:buNone/>
            </a:pPr>
            <a:r>
              <a:rPr lang="en-GB" sz="1800" i="1"/>
              <a:t>ebp : Frame Pointer</a:t>
            </a:r>
            <a:endParaRPr lang="en-GB" sz="1800" i="1"/>
          </a:p>
        </p:txBody>
      </p:sp>
      <p:sp>
        <p:nvSpPr>
          <p:cNvPr id="2" name="矩形 1"/>
          <p:cNvSpPr/>
          <p:nvPr/>
        </p:nvSpPr>
        <p:spPr>
          <a:xfrm>
            <a:off x="223088" y="948960"/>
            <a:ext cx="1763624" cy="307777"/>
          </a:xfrm>
          <a:prstGeom prst="rect">
            <a:avLst/>
          </a:prstGeom>
        </p:spPr>
        <p:txBody>
          <a:bodyPr wrap="none">
            <a:spAutoFit/>
          </a:bodyPr>
          <a:lstStyle/>
          <a:p>
            <a:r>
              <a:rPr lang="en-GB" altLang="zh-CN" b="1"/>
              <a:t>Function Prologue</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25981" y="126577"/>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panose="020B0604020202020204"/>
              <a:buNone/>
            </a:pPr>
            <a:r>
              <a:rPr lang="en-GB" sz="3600" dirty="0"/>
              <a:t>Task C : Argument for </a:t>
            </a:r>
            <a:r>
              <a:rPr lang="en-GB" sz="3600" dirty="0">
                <a:latin typeface="Courier New" panose="02070309020205020404" pitchFamily="49" charset="0"/>
                <a:cs typeface="Courier New" panose="02070309020205020404" pitchFamily="49" charset="0"/>
              </a:rPr>
              <a:t>system()</a:t>
            </a:r>
            <a:endParaRPr lang="en-GB" sz="3600" dirty="0">
              <a:latin typeface="Courier New" panose="02070309020205020404" pitchFamily="49" charset="0"/>
              <a:cs typeface="Courier New" panose="02070309020205020404" pitchFamily="49" charset="0"/>
            </a:endParaRPr>
          </a:p>
        </p:txBody>
      </p:sp>
      <p:sp>
        <p:nvSpPr>
          <p:cNvPr id="167" name="Shape 167"/>
          <p:cNvSpPr txBox="1"/>
          <p:nvPr/>
        </p:nvSpPr>
        <p:spPr>
          <a:xfrm>
            <a:off x="543200" y="996250"/>
            <a:ext cx="3972300" cy="373500"/>
          </a:xfrm>
          <a:prstGeom prst="rect">
            <a:avLst/>
          </a:prstGeom>
          <a:noFill/>
          <a:ln>
            <a:noFill/>
          </a:ln>
        </p:spPr>
        <p:txBody>
          <a:bodyPr wrap="square" lIns="91425" tIns="91425" rIns="91425" bIns="91425" anchor="t" anchorCtr="0">
            <a:noAutofit/>
          </a:bodyPr>
          <a:lstStyle/>
          <a:p>
            <a:pPr marL="0" lvl="0" indent="-69850" rtl="0">
              <a:spcBef>
                <a:spcPts val="0"/>
              </a:spcBef>
              <a:buClr>
                <a:schemeClr val="dk1"/>
              </a:buClr>
              <a:buSzPts val="1100"/>
              <a:buFont typeface="Arial" panose="020B0604020202020204"/>
              <a:buNone/>
            </a:pPr>
            <a:r>
              <a:rPr lang="en-GB" sz="1800" b="1">
                <a:solidFill>
                  <a:schemeClr val="dk1"/>
                </a:solidFill>
              </a:rPr>
              <a:t>Function Epilogue</a:t>
            </a:r>
            <a:endParaRPr lang="en-GB" sz="1800" b="1">
              <a:solidFill>
                <a:schemeClr val="dk1"/>
              </a:solidFill>
            </a:endParaRPr>
          </a:p>
        </p:txBody>
      </p:sp>
      <p:pic>
        <p:nvPicPr>
          <p:cNvPr id="168" name="Shape 168"/>
          <p:cNvPicPr preferRelativeResize="0"/>
          <p:nvPr/>
        </p:nvPicPr>
        <p:blipFill>
          <a:blip r:embed="rId1"/>
          <a:stretch>
            <a:fillRect/>
          </a:stretch>
        </p:blipFill>
        <p:spPr>
          <a:xfrm>
            <a:off x="848188" y="1631600"/>
            <a:ext cx="3362325" cy="828675"/>
          </a:xfrm>
          <a:prstGeom prst="rect">
            <a:avLst/>
          </a:prstGeom>
          <a:noFill/>
          <a:ln>
            <a:noFill/>
          </a:ln>
        </p:spPr>
      </p:pic>
      <p:pic>
        <p:nvPicPr>
          <p:cNvPr id="169" name="Shape 169"/>
          <p:cNvPicPr preferRelativeResize="0"/>
          <p:nvPr/>
        </p:nvPicPr>
        <p:blipFill>
          <a:blip r:embed="rId2"/>
          <a:stretch>
            <a:fillRect/>
          </a:stretch>
        </p:blipFill>
        <p:spPr>
          <a:xfrm>
            <a:off x="390050" y="2460275"/>
            <a:ext cx="8156531" cy="2356950"/>
          </a:xfrm>
          <a:prstGeom prst="rect">
            <a:avLst/>
          </a:prstGeom>
          <a:noFill/>
          <a:ln>
            <a:noFill/>
          </a:ln>
        </p:spPr>
      </p:pic>
      <p:sp>
        <p:nvSpPr>
          <p:cNvPr id="170" name="Shape 170"/>
          <p:cNvSpPr txBox="1"/>
          <p:nvPr/>
        </p:nvSpPr>
        <p:spPr>
          <a:xfrm>
            <a:off x="4742600" y="1664938"/>
            <a:ext cx="3273000" cy="762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i="1"/>
              <a:t>esp : Stack pointer</a:t>
            </a:r>
            <a:endParaRPr lang="en-GB" sz="1800" i="1"/>
          </a:p>
          <a:p>
            <a:pPr marL="0" lvl="0" indent="0" rtl="0">
              <a:spcBef>
                <a:spcPts val="0"/>
              </a:spcBef>
              <a:buNone/>
            </a:pPr>
            <a:r>
              <a:rPr lang="en-GB" sz="1800" i="1"/>
              <a:t>ebp : Frame Pointer</a:t>
            </a:r>
            <a:endParaRPr lang="en-GB" sz="1800"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0" y="186775"/>
            <a:ext cx="8520600" cy="572700"/>
          </a:xfrm>
          <a:prstGeom prst="rect">
            <a:avLst/>
          </a:prstGeom>
        </p:spPr>
        <p:txBody>
          <a:bodyPr wrap="square" lIns="91425" tIns="91425" rIns="91425" bIns="91425" anchor="t" anchorCtr="0">
            <a:noAutofit/>
          </a:bodyPr>
          <a:lstStyle/>
          <a:p>
            <a:pPr marL="0" lvl="0" indent="0">
              <a:spcBef>
                <a:spcPts val="0"/>
              </a:spcBef>
              <a:buNone/>
            </a:pPr>
            <a:r>
              <a:rPr lang="en-GB" sz="3200"/>
              <a:t>Function Prologue and Epilogue example</a:t>
            </a:r>
            <a:endParaRPr lang="en-GB" sz="3200"/>
          </a:p>
        </p:txBody>
      </p:sp>
      <p:pic>
        <p:nvPicPr>
          <p:cNvPr id="176" name="Shape 176"/>
          <p:cNvPicPr preferRelativeResize="0"/>
          <p:nvPr/>
        </p:nvPicPr>
        <p:blipFill>
          <a:blip r:embed="rId1"/>
          <a:stretch>
            <a:fillRect/>
          </a:stretch>
        </p:blipFill>
        <p:spPr>
          <a:xfrm>
            <a:off x="421353" y="1061024"/>
            <a:ext cx="3736375" cy="269825"/>
          </a:xfrm>
          <a:prstGeom prst="rect">
            <a:avLst/>
          </a:prstGeom>
          <a:noFill/>
          <a:ln>
            <a:noFill/>
          </a:ln>
        </p:spPr>
      </p:pic>
      <p:pic>
        <p:nvPicPr>
          <p:cNvPr id="177" name="Shape 177"/>
          <p:cNvPicPr preferRelativeResize="0"/>
          <p:nvPr/>
        </p:nvPicPr>
        <p:blipFill>
          <a:blip r:embed="rId2"/>
          <a:stretch>
            <a:fillRect/>
          </a:stretch>
        </p:blipFill>
        <p:spPr>
          <a:xfrm>
            <a:off x="421353" y="1330849"/>
            <a:ext cx="3736375" cy="2047875"/>
          </a:xfrm>
          <a:prstGeom prst="rect">
            <a:avLst/>
          </a:prstGeom>
          <a:noFill/>
          <a:ln>
            <a:noFill/>
          </a:ln>
        </p:spPr>
      </p:pic>
      <p:pic>
        <p:nvPicPr>
          <p:cNvPr id="178" name="Shape 178"/>
          <p:cNvPicPr preferRelativeResize="0"/>
          <p:nvPr/>
        </p:nvPicPr>
        <p:blipFill>
          <a:blip r:embed="rId3"/>
          <a:stretch>
            <a:fillRect/>
          </a:stretch>
        </p:blipFill>
        <p:spPr>
          <a:xfrm>
            <a:off x="4442878" y="1061024"/>
            <a:ext cx="3867150" cy="2838450"/>
          </a:xfrm>
          <a:prstGeom prst="rect">
            <a:avLst/>
          </a:prstGeom>
          <a:noFill/>
          <a:ln>
            <a:noFill/>
          </a:ln>
        </p:spPr>
      </p:pic>
      <p:sp>
        <p:nvSpPr>
          <p:cNvPr id="179" name="Shape 179"/>
          <p:cNvSpPr/>
          <p:nvPr/>
        </p:nvSpPr>
        <p:spPr>
          <a:xfrm>
            <a:off x="4681103" y="2345399"/>
            <a:ext cx="331800" cy="269700"/>
          </a:xfrm>
          <a:prstGeom prst="flowChartConnector">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solidFill>
                  <a:srgbClr val="FF0000"/>
                </a:solidFill>
              </a:rPr>
              <a:t>1</a:t>
            </a:r>
            <a:endParaRPr lang="en-GB">
              <a:solidFill>
                <a:srgbClr val="FF0000"/>
              </a:solidFill>
            </a:endParaRPr>
          </a:p>
        </p:txBody>
      </p:sp>
      <p:sp>
        <p:nvSpPr>
          <p:cNvPr id="180" name="Shape 180"/>
          <p:cNvSpPr/>
          <p:nvPr/>
        </p:nvSpPr>
        <p:spPr>
          <a:xfrm>
            <a:off x="4681103" y="3460149"/>
            <a:ext cx="331800" cy="269700"/>
          </a:xfrm>
          <a:prstGeom prst="flowChartConnector">
            <a:avLst/>
          </a:prstGeom>
          <a:no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2</a:t>
            </a:r>
            <a:endParaRPr lang="en-GB">
              <a:solidFill>
                <a:srgbClr val="FF0000"/>
              </a:solidFill>
            </a:endParaRPr>
          </a:p>
        </p:txBody>
      </p:sp>
      <p:sp>
        <p:nvSpPr>
          <p:cNvPr id="181" name="Shape 181"/>
          <p:cNvSpPr/>
          <p:nvPr/>
        </p:nvSpPr>
        <p:spPr>
          <a:xfrm>
            <a:off x="539253" y="3629774"/>
            <a:ext cx="331800" cy="269700"/>
          </a:xfrm>
          <a:prstGeom prst="flowChartConnector">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1</a:t>
            </a:r>
            <a:endParaRPr lang="en-GB">
              <a:solidFill>
                <a:srgbClr val="FF0000"/>
              </a:solidFill>
            </a:endParaRPr>
          </a:p>
        </p:txBody>
      </p:sp>
      <p:sp>
        <p:nvSpPr>
          <p:cNvPr id="182" name="Shape 182"/>
          <p:cNvSpPr/>
          <p:nvPr/>
        </p:nvSpPr>
        <p:spPr>
          <a:xfrm>
            <a:off x="539253" y="4229524"/>
            <a:ext cx="331800" cy="269700"/>
          </a:xfrm>
          <a:prstGeom prst="flowChartConnector">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rgbClr val="FF0000"/>
                </a:solidFill>
              </a:rPr>
              <a:t>2</a:t>
            </a:r>
            <a:endParaRPr lang="en-GB">
              <a:solidFill>
                <a:srgbClr val="FF0000"/>
              </a:solidFill>
            </a:endParaRPr>
          </a:p>
        </p:txBody>
      </p:sp>
      <p:sp>
        <p:nvSpPr>
          <p:cNvPr id="183" name="Shape 183"/>
          <p:cNvSpPr txBox="1"/>
          <p:nvPr/>
        </p:nvSpPr>
        <p:spPr>
          <a:xfrm>
            <a:off x="1163628" y="3560449"/>
            <a:ext cx="2953500" cy="1194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a:t>Function prologue</a:t>
            </a:r>
            <a:endParaRPr lang="en-GB" sz="1800"/>
          </a:p>
          <a:p>
            <a:pPr marL="0" lvl="0" indent="0">
              <a:spcBef>
                <a:spcPts val="0"/>
              </a:spcBef>
              <a:buNone/>
            </a:pPr>
            <a:endParaRPr sz="1800"/>
          </a:p>
          <a:p>
            <a:pPr marL="0" lvl="0" indent="0">
              <a:spcBef>
                <a:spcPts val="0"/>
              </a:spcBef>
              <a:buNone/>
            </a:pPr>
            <a:r>
              <a:rPr lang="en-GB" sz="1800"/>
              <a:t>Function epilogue </a:t>
            </a:r>
            <a:endParaRPr lang="en-GB" sz="1800"/>
          </a:p>
        </p:txBody>
      </p:sp>
      <p:cxnSp>
        <p:nvCxnSpPr>
          <p:cNvPr id="184" name="Shape 184"/>
          <p:cNvCxnSpPr/>
          <p:nvPr/>
        </p:nvCxnSpPr>
        <p:spPr>
          <a:xfrm>
            <a:off x="8132228" y="2963149"/>
            <a:ext cx="497700" cy="0"/>
          </a:xfrm>
          <a:prstGeom prst="straightConnector1">
            <a:avLst/>
          </a:prstGeom>
          <a:noFill/>
          <a:ln w="9525" cap="flat" cmpd="sng">
            <a:solidFill>
              <a:srgbClr val="FF0000"/>
            </a:solidFill>
            <a:prstDash val="solid"/>
            <a:round/>
            <a:headEnd type="none" w="lg" len="lg"/>
            <a:tailEnd type="none" w="lg" len="lg"/>
          </a:ln>
        </p:spPr>
      </p:cxnSp>
      <p:cxnSp>
        <p:nvCxnSpPr>
          <p:cNvPr id="185" name="Shape 185"/>
          <p:cNvCxnSpPr/>
          <p:nvPr/>
        </p:nvCxnSpPr>
        <p:spPr>
          <a:xfrm>
            <a:off x="8629928" y="2963149"/>
            <a:ext cx="66425" cy="1493275"/>
          </a:xfrm>
          <a:prstGeom prst="straightConnector1">
            <a:avLst/>
          </a:prstGeom>
          <a:noFill/>
          <a:ln w="9525" cap="flat" cmpd="sng">
            <a:solidFill>
              <a:srgbClr val="FF0000"/>
            </a:solidFill>
            <a:prstDash val="solid"/>
            <a:round/>
            <a:headEnd type="none" w="lg" len="lg"/>
            <a:tailEnd type="none" w="lg" len="lg"/>
          </a:ln>
        </p:spPr>
      </p:cxnSp>
      <p:cxnSp>
        <p:nvCxnSpPr>
          <p:cNvPr id="186" name="Shape 186"/>
          <p:cNvCxnSpPr/>
          <p:nvPr/>
        </p:nvCxnSpPr>
        <p:spPr>
          <a:xfrm rot="10800000">
            <a:off x="7568053" y="4456424"/>
            <a:ext cx="1128300" cy="0"/>
          </a:xfrm>
          <a:prstGeom prst="straightConnector1">
            <a:avLst/>
          </a:prstGeom>
          <a:noFill/>
          <a:ln w="9525" cap="flat" cmpd="sng">
            <a:solidFill>
              <a:srgbClr val="FF0000"/>
            </a:solidFill>
            <a:prstDash val="solid"/>
            <a:round/>
            <a:headEnd type="none" w="lg" len="lg"/>
            <a:tailEnd type="triangle" w="lg" len="lg"/>
          </a:ln>
        </p:spPr>
      </p:cxnSp>
      <p:sp>
        <p:nvSpPr>
          <p:cNvPr id="187" name="Shape 187"/>
          <p:cNvSpPr txBox="1"/>
          <p:nvPr/>
        </p:nvSpPr>
        <p:spPr>
          <a:xfrm>
            <a:off x="5178953" y="4257374"/>
            <a:ext cx="2886900" cy="398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a:t>8(%ebp) ⇒ %ebp + 8</a:t>
            </a:r>
            <a:endParaRPr lang="en-GB"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0" y="173804"/>
            <a:ext cx="8520600" cy="572700"/>
          </a:xfrm>
          <a:prstGeom prst="rect">
            <a:avLst/>
          </a:prstGeom>
        </p:spPr>
        <p:txBody>
          <a:bodyPr wrap="square" lIns="91425" tIns="91425" rIns="91425" bIns="91425" anchor="t" anchorCtr="0">
            <a:noAutofit/>
          </a:bodyPr>
          <a:lstStyle/>
          <a:p>
            <a:pPr marL="0" lvl="0" indent="0">
              <a:spcBef>
                <a:spcPts val="0"/>
              </a:spcBef>
              <a:buNone/>
            </a:pPr>
            <a:r>
              <a:rPr lang="en-GB" sz="4000"/>
              <a:t>Outline</a:t>
            </a:r>
            <a:endParaRPr lang="en-GB"/>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419100" rtl="0">
              <a:lnSpc>
                <a:spcPct val="90000"/>
              </a:lnSpc>
              <a:spcBef>
                <a:spcPts val="1000"/>
              </a:spcBef>
              <a:spcAft>
                <a:spcPts val="0"/>
              </a:spcAft>
              <a:buClr>
                <a:schemeClr val="dk1"/>
              </a:buClr>
              <a:buSzPts val="3000"/>
              <a:buChar char="●"/>
            </a:pPr>
            <a:r>
              <a:rPr lang="en-GB" dirty="0">
                <a:solidFill>
                  <a:schemeClr val="dk1"/>
                </a:solidFill>
                <a:latin typeface="Calibri" panose="020F0502020204030204"/>
                <a:ea typeface="Calibri" panose="020F0502020204030204"/>
                <a:cs typeface="Calibri" panose="020F0502020204030204"/>
                <a:sym typeface="Calibri" panose="020F0502020204030204"/>
              </a:rPr>
              <a:t>Non-executable Stack countermeasure</a:t>
            </a:r>
            <a:endParaRPr lang="en-GB"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19100" rtl="0">
              <a:lnSpc>
                <a:spcPct val="90000"/>
              </a:lnSpc>
              <a:spcBef>
                <a:spcPts val="0"/>
              </a:spcBef>
              <a:spcAft>
                <a:spcPts val="0"/>
              </a:spcAft>
              <a:buClr>
                <a:schemeClr val="dk1"/>
              </a:buClr>
              <a:buSzPts val="3000"/>
              <a:buChar char="●"/>
            </a:pPr>
            <a:r>
              <a:rPr lang="en-GB" dirty="0">
                <a:solidFill>
                  <a:schemeClr val="dk1"/>
                </a:solidFill>
                <a:latin typeface="Calibri" panose="020F0502020204030204"/>
                <a:ea typeface="Calibri" panose="020F0502020204030204"/>
                <a:cs typeface="Calibri" panose="020F0502020204030204"/>
                <a:sym typeface="Calibri" panose="020F0502020204030204"/>
              </a:rPr>
              <a:t>How to defeat the countermeasure</a:t>
            </a:r>
            <a:endParaRPr lang="en-GB"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19100" rtl="0">
              <a:lnSpc>
                <a:spcPct val="90000"/>
              </a:lnSpc>
              <a:spcBef>
                <a:spcPts val="0"/>
              </a:spcBef>
              <a:spcAft>
                <a:spcPts val="0"/>
              </a:spcAft>
              <a:buClr>
                <a:schemeClr val="dk1"/>
              </a:buClr>
              <a:buSzPts val="3000"/>
              <a:buChar char="●"/>
            </a:pPr>
            <a:r>
              <a:rPr lang="en-GB" dirty="0">
                <a:solidFill>
                  <a:schemeClr val="dk1"/>
                </a:solidFill>
                <a:latin typeface="Calibri" panose="020F0502020204030204"/>
                <a:ea typeface="Calibri" panose="020F0502020204030204"/>
                <a:cs typeface="Calibri" panose="020F0502020204030204"/>
                <a:sym typeface="Calibri" panose="020F0502020204030204"/>
              </a:rPr>
              <a:t>Tasks involved in the attack</a:t>
            </a:r>
            <a:endParaRPr lang="en-GB"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19100" rtl="0">
              <a:lnSpc>
                <a:spcPct val="90000"/>
              </a:lnSpc>
              <a:spcBef>
                <a:spcPts val="0"/>
              </a:spcBef>
              <a:spcAft>
                <a:spcPts val="0"/>
              </a:spcAft>
              <a:buClr>
                <a:schemeClr val="dk1"/>
              </a:buClr>
              <a:buSzPts val="3000"/>
              <a:buChar char="●"/>
            </a:pPr>
            <a:r>
              <a:rPr lang="en-GB" dirty="0">
                <a:solidFill>
                  <a:schemeClr val="dk1"/>
                </a:solidFill>
                <a:latin typeface="Calibri" panose="020F0502020204030204"/>
                <a:ea typeface="Calibri" panose="020F0502020204030204"/>
                <a:cs typeface="Calibri" panose="020F0502020204030204"/>
                <a:sym typeface="Calibri" panose="020F0502020204030204"/>
              </a:rPr>
              <a:t>Function Prologue and Epilogue</a:t>
            </a:r>
            <a:endParaRPr lang="en-GB"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19100" rtl="0">
              <a:lnSpc>
                <a:spcPct val="90000"/>
              </a:lnSpc>
              <a:spcBef>
                <a:spcPts val="0"/>
              </a:spcBef>
              <a:spcAft>
                <a:spcPts val="0"/>
              </a:spcAft>
              <a:buClr>
                <a:schemeClr val="dk1"/>
              </a:buClr>
              <a:buSzPts val="3000"/>
              <a:buFont typeface="Calibri" panose="020F0502020204030204"/>
              <a:buChar char="●"/>
            </a:pPr>
            <a:r>
              <a:rPr lang="en-GB" dirty="0">
                <a:solidFill>
                  <a:schemeClr val="dk1"/>
                </a:solidFill>
                <a:latin typeface="Calibri" panose="020F0502020204030204"/>
                <a:ea typeface="Calibri" panose="020F0502020204030204"/>
                <a:cs typeface="Calibri" panose="020F0502020204030204"/>
                <a:sym typeface="Calibri" panose="020F0502020204030204"/>
              </a:rPr>
              <a:t>Launching attack</a:t>
            </a:r>
            <a:endParaRPr lang="en-GB"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0" y="173804"/>
            <a:ext cx="8520600" cy="572700"/>
          </a:xfrm>
          <a:prstGeom prst="rect">
            <a:avLst/>
          </a:prstGeom>
        </p:spPr>
        <p:txBody>
          <a:bodyPr wrap="square" lIns="91425" tIns="91425" rIns="91425" bIns="91425" anchor="t" anchorCtr="0">
            <a:noAutofit/>
          </a:bodyPr>
          <a:lstStyle/>
          <a:p>
            <a:pPr marL="0" lvl="0" indent="0">
              <a:spcBef>
                <a:spcPts val="0"/>
              </a:spcBef>
              <a:buNone/>
            </a:pPr>
            <a:r>
              <a:rPr lang="en-GB" sz="4000"/>
              <a:t>Outline</a:t>
            </a:r>
            <a:endParaRPr lang="en-GB"/>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95300" indent="-457200">
              <a:spcBef>
                <a:spcPts val="1000"/>
              </a:spcBef>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Non-executable Stack countermeasure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How to defeat the countermeasure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Tasks involved in the attack</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Function Prologue and Epilogue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tx1">
                    <a:lumMod val="95000"/>
                    <a:lumOff val="5000"/>
                  </a:schemeClr>
                </a:solidFill>
                <a:latin typeface="Calibri" panose="020F0502020204030204"/>
                <a:ea typeface="Calibri" panose="020F0502020204030204"/>
                <a:cs typeface="Calibri" panose="020F0502020204030204"/>
                <a:sym typeface="Calibri" panose="020F0502020204030204"/>
              </a:rPr>
              <a:t>Launching attack</a:t>
            </a:r>
            <a:endParaRPr lang="en-GB" dirty="0">
              <a:solidFill>
                <a:schemeClr val="tx1">
                  <a:lumMod val="95000"/>
                  <a:lumOff val="5000"/>
                </a:schemeClr>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3978" y="211650"/>
            <a:ext cx="8520600" cy="572700"/>
          </a:xfrm>
          <a:prstGeom prst="rect">
            <a:avLst/>
          </a:prstGeom>
        </p:spPr>
        <p:txBody>
          <a:bodyPr wrap="square" lIns="91425" tIns="91425" rIns="91425" bIns="91425" anchor="t" anchorCtr="0">
            <a:noAutofit/>
          </a:bodyPr>
          <a:lstStyle/>
          <a:p>
            <a:pPr marL="0" lvl="0" indent="0">
              <a:spcBef>
                <a:spcPts val="0"/>
              </a:spcBef>
              <a:buNone/>
            </a:pPr>
            <a:r>
              <a:rPr lang="en-GB" sz="3200" dirty="0"/>
              <a:t>How to Find system()’s Argument Address?</a:t>
            </a:r>
            <a:endParaRPr lang="en-GB" sz="3200" dirty="0"/>
          </a:p>
        </p:txBody>
      </p:sp>
      <p:sp>
        <p:nvSpPr>
          <p:cNvPr id="193" name="Shape 193"/>
          <p:cNvSpPr/>
          <p:nvPr/>
        </p:nvSpPr>
        <p:spPr>
          <a:xfrm>
            <a:off x="607000" y="1688450"/>
            <a:ext cx="1565400" cy="13419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sz="1600" dirty="0"/>
              <a:t>Modified Return Address</a:t>
            </a:r>
            <a:endParaRPr lang="en-GB" sz="1600" dirty="0"/>
          </a:p>
        </p:txBody>
      </p:sp>
      <p:sp>
        <p:nvSpPr>
          <p:cNvPr id="194" name="Shape 194"/>
          <p:cNvSpPr/>
          <p:nvPr/>
        </p:nvSpPr>
        <p:spPr>
          <a:xfrm>
            <a:off x="2676250" y="1688450"/>
            <a:ext cx="1565400" cy="1341900"/>
          </a:xfrm>
          <a:prstGeom prst="ellipse">
            <a:avLst/>
          </a:prstGeom>
          <a:solidFill>
            <a:srgbClr val="CC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US" altLang="en-GB" sz="1600" dirty="0">
                <a:solidFill>
                  <a:schemeClr val="bg1"/>
                </a:solidFill>
              </a:rPr>
              <a:t>bof</a:t>
            </a:r>
            <a:r>
              <a:rPr lang="en-GB" sz="1600" dirty="0">
                <a:solidFill>
                  <a:schemeClr val="bg1"/>
                </a:solidFill>
              </a:rPr>
              <a:t>() epilogue</a:t>
            </a:r>
            <a:endParaRPr lang="en-GB" sz="1600" dirty="0">
              <a:solidFill>
                <a:schemeClr val="bg1"/>
              </a:solidFill>
            </a:endParaRPr>
          </a:p>
        </p:txBody>
      </p:sp>
      <p:sp>
        <p:nvSpPr>
          <p:cNvPr id="195" name="Shape 195"/>
          <p:cNvSpPr/>
          <p:nvPr/>
        </p:nvSpPr>
        <p:spPr>
          <a:xfrm>
            <a:off x="4825363" y="1688450"/>
            <a:ext cx="1565400" cy="1341900"/>
          </a:xfrm>
          <a:prstGeom prst="ellipse">
            <a:avLst/>
          </a:prstGeom>
          <a:solidFill>
            <a:srgbClr val="CC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a:spcBef>
                <a:spcPts val="0"/>
              </a:spcBef>
              <a:buNone/>
            </a:pPr>
            <a:r>
              <a:rPr lang="en-GB" sz="1600" dirty="0">
                <a:solidFill>
                  <a:schemeClr val="bg1"/>
                </a:solidFill>
              </a:rPr>
              <a:t>system() prologue</a:t>
            </a:r>
            <a:endParaRPr lang="en-GB" sz="1600" dirty="0">
              <a:solidFill>
                <a:schemeClr val="bg1"/>
              </a:solidFill>
            </a:endParaRPr>
          </a:p>
        </p:txBody>
      </p:sp>
      <p:sp>
        <p:nvSpPr>
          <p:cNvPr id="196" name="Shape 196"/>
          <p:cNvSpPr/>
          <p:nvPr/>
        </p:nvSpPr>
        <p:spPr>
          <a:xfrm>
            <a:off x="6974500" y="1688450"/>
            <a:ext cx="1590078" cy="1341900"/>
          </a:xfrm>
          <a:prstGeom prst="ellipse">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sz="1600" dirty="0"/>
              <a:t>Use of system()’s argument</a:t>
            </a:r>
            <a:endParaRPr lang="en-GB" sz="1600" dirty="0"/>
          </a:p>
        </p:txBody>
      </p:sp>
      <p:cxnSp>
        <p:nvCxnSpPr>
          <p:cNvPr id="197" name="Shape 197"/>
          <p:cNvCxnSpPr>
            <a:stCxn id="193" idx="6"/>
            <a:endCxn id="194" idx="2"/>
          </p:cNvCxnSpPr>
          <p:nvPr/>
        </p:nvCxnSpPr>
        <p:spPr>
          <a:xfrm>
            <a:off x="2172400" y="2359400"/>
            <a:ext cx="504000" cy="0"/>
          </a:xfrm>
          <a:prstGeom prst="straightConnector1">
            <a:avLst/>
          </a:prstGeom>
          <a:noFill/>
          <a:ln w="9525" cap="flat" cmpd="sng">
            <a:solidFill>
              <a:schemeClr val="dk2"/>
            </a:solidFill>
            <a:prstDash val="solid"/>
            <a:round/>
            <a:headEnd type="none" w="lg" len="lg"/>
            <a:tailEnd type="triangle" w="lg" len="lg"/>
          </a:ln>
        </p:spPr>
      </p:cxnSp>
      <p:cxnSp>
        <p:nvCxnSpPr>
          <p:cNvPr id="198" name="Shape 198"/>
          <p:cNvCxnSpPr>
            <a:stCxn id="194" idx="6"/>
            <a:endCxn id="195" idx="2"/>
          </p:cNvCxnSpPr>
          <p:nvPr/>
        </p:nvCxnSpPr>
        <p:spPr>
          <a:xfrm>
            <a:off x="4241650" y="2359400"/>
            <a:ext cx="583800" cy="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stCxn id="195" idx="6"/>
            <a:endCxn id="196" idx="2"/>
          </p:cNvCxnSpPr>
          <p:nvPr/>
        </p:nvCxnSpPr>
        <p:spPr>
          <a:xfrm>
            <a:off x="6390763" y="2359400"/>
            <a:ext cx="583737" cy="0"/>
          </a:xfrm>
          <a:prstGeom prst="straightConnector1">
            <a:avLst/>
          </a:prstGeom>
          <a:noFill/>
          <a:ln w="9525" cap="flat" cmpd="sng">
            <a:solidFill>
              <a:schemeClr val="dk2"/>
            </a:solidFill>
            <a:prstDash val="solid"/>
            <a:round/>
            <a:headEnd type="none" w="lg" len="lg"/>
            <a:tailEnd type="triangle" w="lg" len="lg"/>
          </a:ln>
        </p:spPr>
      </p:cxnSp>
      <p:sp>
        <p:nvSpPr>
          <p:cNvPr id="200" name="Shape 200"/>
          <p:cNvSpPr txBox="1"/>
          <p:nvPr/>
        </p:nvSpPr>
        <p:spPr>
          <a:xfrm>
            <a:off x="546600" y="3445525"/>
            <a:ext cx="8050800" cy="13419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In order to find the system() argument, we need to understand how the </a:t>
            </a:r>
            <a:r>
              <a:rPr lang="en-GB" sz="1800" dirty="0" err="1"/>
              <a:t>ebp</a:t>
            </a:r>
            <a:r>
              <a:rPr lang="en-GB" sz="1800" dirty="0"/>
              <a:t> and </a:t>
            </a:r>
            <a:r>
              <a:rPr lang="en-GB" sz="1800" dirty="0" err="1"/>
              <a:t>esp</a:t>
            </a:r>
            <a:r>
              <a:rPr lang="en-GB" sz="1800" dirty="0"/>
              <a:t> registers change with the function calls. </a:t>
            </a:r>
            <a:endParaRPr lang="en-GB" sz="1800" dirty="0"/>
          </a:p>
          <a:p>
            <a:pPr marL="457200" lvl="0" indent="-342900">
              <a:spcBef>
                <a:spcPts val="0"/>
              </a:spcBef>
              <a:buSzPts val="1800"/>
              <a:buChar char="●"/>
            </a:pPr>
            <a:r>
              <a:rPr lang="en-GB" sz="1800" dirty="0"/>
              <a:t>Between the time when return address is modified and system argument is used, </a:t>
            </a:r>
            <a:r>
              <a:rPr lang="en-GB" sz="1800" dirty="0" err="1"/>
              <a:t>vul_func</a:t>
            </a:r>
            <a:r>
              <a:rPr lang="en-GB" sz="1800" dirty="0"/>
              <a:t>() returns and system() prologue begins.</a:t>
            </a:r>
            <a:endParaRPr lang="en-GB" sz="1800" dirty="0"/>
          </a:p>
        </p:txBody>
      </p:sp>
      <p:sp>
        <p:nvSpPr>
          <p:cNvPr id="201" name="Shape 201"/>
          <p:cNvSpPr/>
          <p:nvPr/>
        </p:nvSpPr>
        <p:spPr>
          <a:xfrm rot="5397714">
            <a:off x="4347849" y="-326125"/>
            <a:ext cx="451200" cy="4038900"/>
          </a:xfrm>
          <a:prstGeom prst="leftBracket">
            <a:avLst>
              <a:gd name="adj" fmla="val 0"/>
            </a:avLst>
          </a:prstGeom>
          <a:no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p>
        </p:txBody>
      </p:sp>
      <p:sp>
        <p:nvSpPr>
          <p:cNvPr id="202" name="Shape 202"/>
          <p:cNvSpPr txBox="1"/>
          <p:nvPr/>
        </p:nvSpPr>
        <p:spPr>
          <a:xfrm>
            <a:off x="2555975" y="972375"/>
            <a:ext cx="4039200" cy="4512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i="1" dirty="0"/>
              <a:t>   </a:t>
            </a:r>
            <a:r>
              <a:rPr lang="en-GB" sz="1800" dirty="0"/>
              <a:t>Change </a:t>
            </a:r>
            <a:r>
              <a:rPr lang="en-GB" sz="1800" dirty="0" err="1">
                <a:latin typeface="Courier New" panose="02070309020205020404" pitchFamily="49" charset="0"/>
                <a:cs typeface="Courier New" panose="02070309020205020404" pitchFamily="49" charset="0"/>
              </a:rPr>
              <a:t>ebp</a:t>
            </a:r>
            <a:r>
              <a:rPr lang="en-GB" sz="1800" dirty="0"/>
              <a:t> and </a:t>
            </a:r>
            <a:r>
              <a:rPr lang="en-GB" sz="1800" dirty="0" err="1">
                <a:latin typeface="Courier New" panose="02070309020205020404" pitchFamily="49" charset="0"/>
                <a:cs typeface="Courier New" panose="02070309020205020404" pitchFamily="49" charset="0"/>
              </a:rPr>
              <a:t>esp</a:t>
            </a:r>
            <a:endParaRPr lang="en-GB"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0" y="253000"/>
            <a:ext cx="8520600" cy="572700"/>
          </a:xfrm>
          <a:prstGeom prst="rect">
            <a:avLst/>
          </a:prstGeom>
        </p:spPr>
        <p:txBody>
          <a:bodyPr wrap="square" lIns="91425" tIns="91425" rIns="91425" bIns="91425" anchor="t" anchorCtr="0">
            <a:noAutofit/>
          </a:bodyPr>
          <a:lstStyle/>
          <a:p>
            <a:pPr marL="0" lvl="0" indent="0">
              <a:spcBef>
                <a:spcPts val="0"/>
              </a:spcBef>
              <a:buNone/>
            </a:pPr>
            <a:r>
              <a:rPr lang="en-GB" sz="2800" dirty="0"/>
              <a:t>Memory Map to Understand </a:t>
            </a:r>
            <a:r>
              <a:rPr lang="en-GB" sz="2800" dirty="0">
                <a:latin typeface="Courier New" panose="02070309020205020404" pitchFamily="49" charset="0"/>
                <a:cs typeface="Courier New" panose="02070309020205020404" pitchFamily="49" charset="0"/>
              </a:rPr>
              <a:t>system() </a:t>
            </a:r>
            <a:r>
              <a:rPr lang="en-GB" sz="2800" dirty="0"/>
              <a:t>Argument</a:t>
            </a:r>
            <a:endParaRPr lang="en-GB" sz="2800" dirty="0"/>
          </a:p>
        </p:txBody>
      </p:sp>
      <p:pic>
        <p:nvPicPr>
          <p:cNvPr id="208" name="Shape 208"/>
          <p:cNvPicPr preferRelativeResize="0"/>
          <p:nvPr/>
        </p:nvPicPr>
        <p:blipFill>
          <a:blip r:embed="rId1"/>
          <a:stretch>
            <a:fillRect/>
          </a:stretch>
        </p:blipFill>
        <p:spPr>
          <a:xfrm>
            <a:off x="119325" y="1137050"/>
            <a:ext cx="8582025" cy="346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p:nvPr/>
        </p:nvSpPr>
        <p:spPr>
          <a:xfrm>
            <a:off x="658900" y="16229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69850">
              <a:spcBef>
                <a:spcPts val="0"/>
              </a:spcBef>
              <a:buClr>
                <a:schemeClr val="dk1"/>
              </a:buClr>
              <a:buSzPts val="1100"/>
              <a:buFont typeface="Arial" panose="020B0604020202020204"/>
              <a:buNone/>
            </a:pPr>
            <a:r>
              <a:rPr lang="en-GB">
                <a:solidFill>
                  <a:schemeClr val="dk1"/>
                </a:solidFill>
              </a:rPr>
              <a:t>Return address is changed to system() address.</a:t>
            </a:r>
            <a:endParaRPr lang="en-GB">
              <a:solidFill>
                <a:schemeClr val="dk1"/>
              </a:solidFill>
            </a:endParaRPr>
          </a:p>
        </p:txBody>
      </p:sp>
      <p:sp>
        <p:nvSpPr>
          <p:cNvPr id="215" name="Shape 215"/>
          <p:cNvSpPr/>
          <p:nvPr/>
        </p:nvSpPr>
        <p:spPr>
          <a:xfrm>
            <a:off x="3483500" y="16229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err="1">
                <a:solidFill>
                  <a:schemeClr val="dk1"/>
                </a:solidFill>
              </a:rPr>
              <a:t>ebp</a:t>
            </a:r>
            <a:r>
              <a:rPr lang="en-GB" dirty="0">
                <a:solidFill>
                  <a:schemeClr val="dk1"/>
                </a:solidFill>
              </a:rPr>
              <a:t> is replaced by </a:t>
            </a:r>
            <a:r>
              <a:rPr lang="en-GB" dirty="0" err="1">
                <a:solidFill>
                  <a:schemeClr val="dk1"/>
                </a:solidFill>
              </a:rPr>
              <a:t>esp</a:t>
            </a:r>
            <a:r>
              <a:rPr lang="en-GB" dirty="0">
                <a:solidFill>
                  <a:schemeClr val="dk1"/>
                </a:solidFill>
              </a:rPr>
              <a:t> after </a:t>
            </a:r>
            <a:r>
              <a:rPr lang="en-GB" dirty="0" err="1">
                <a:solidFill>
                  <a:schemeClr val="dk1"/>
                </a:solidFill>
              </a:rPr>
              <a:t>vul_func</a:t>
            </a:r>
            <a:r>
              <a:rPr lang="en-GB" dirty="0">
                <a:solidFill>
                  <a:schemeClr val="dk1"/>
                </a:solidFill>
              </a:rPr>
              <a:t>() epilogue</a:t>
            </a:r>
            <a:endParaRPr lang="en-GB" dirty="0">
              <a:solidFill>
                <a:schemeClr val="dk1"/>
              </a:solidFill>
            </a:endParaRPr>
          </a:p>
        </p:txBody>
      </p:sp>
      <p:sp>
        <p:nvSpPr>
          <p:cNvPr id="216" name="Shape 216"/>
          <p:cNvSpPr/>
          <p:nvPr/>
        </p:nvSpPr>
        <p:spPr>
          <a:xfrm>
            <a:off x="6405475" y="16229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solidFill>
                  <a:schemeClr val="dk1"/>
                </a:solidFill>
              </a:rPr>
              <a:t>Jump to system()</a:t>
            </a:r>
            <a:endParaRPr lang="en-GB">
              <a:solidFill>
                <a:schemeClr val="dk1"/>
              </a:solidFill>
            </a:endParaRPr>
          </a:p>
        </p:txBody>
      </p:sp>
      <p:sp>
        <p:nvSpPr>
          <p:cNvPr id="217" name="Shape 217"/>
          <p:cNvSpPr/>
          <p:nvPr/>
        </p:nvSpPr>
        <p:spPr>
          <a:xfrm>
            <a:off x="6405475" y="27758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solidFill>
                  <a:schemeClr val="dk1"/>
                </a:solidFill>
              </a:rPr>
              <a:t>system() prologue is executed</a:t>
            </a:r>
            <a:endParaRPr lang="en-GB" dirty="0">
              <a:solidFill>
                <a:schemeClr val="dk1"/>
              </a:solidFill>
            </a:endParaRPr>
          </a:p>
        </p:txBody>
      </p:sp>
      <p:sp>
        <p:nvSpPr>
          <p:cNvPr id="218" name="Shape 218"/>
          <p:cNvSpPr/>
          <p:nvPr/>
        </p:nvSpPr>
        <p:spPr>
          <a:xfrm>
            <a:off x="3483500" y="27758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err="1">
                <a:solidFill>
                  <a:schemeClr val="dk1"/>
                </a:solidFill>
              </a:rPr>
              <a:t>ebp</a:t>
            </a:r>
            <a:r>
              <a:rPr lang="en-GB" dirty="0">
                <a:solidFill>
                  <a:schemeClr val="dk1"/>
                </a:solidFill>
              </a:rPr>
              <a:t> is set to current value of </a:t>
            </a:r>
            <a:r>
              <a:rPr lang="en-GB" dirty="0" err="1">
                <a:solidFill>
                  <a:schemeClr val="dk1"/>
                </a:solidFill>
              </a:rPr>
              <a:t>esp</a:t>
            </a:r>
            <a:endParaRPr lang="en-GB" dirty="0">
              <a:solidFill>
                <a:schemeClr val="dk1"/>
              </a:solidFill>
            </a:endParaRPr>
          </a:p>
        </p:txBody>
      </p:sp>
      <p:pic>
        <p:nvPicPr>
          <p:cNvPr id="219" name="Shape 219"/>
          <p:cNvPicPr preferRelativeResize="0"/>
          <p:nvPr/>
        </p:nvPicPr>
        <p:blipFill>
          <a:blip r:embed="rId1"/>
          <a:stretch>
            <a:fillRect/>
          </a:stretch>
        </p:blipFill>
        <p:spPr>
          <a:xfrm>
            <a:off x="6164450" y="3635375"/>
            <a:ext cx="2724150" cy="762000"/>
          </a:xfrm>
          <a:prstGeom prst="rect">
            <a:avLst/>
          </a:prstGeom>
          <a:noFill/>
          <a:ln w="9525" cap="flat" cmpd="sng">
            <a:solidFill>
              <a:srgbClr val="FF0000"/>
            </a:solidFill>
            <a:prstDash val="solid"/>
            <a:round/>
            <a:headEnd type="none" w="med" len="med"/>
            <a:tailEnd type="none" w="med" len="med"/>
          </a:ln>
        </p:spPr>
      </p:pic>
      <p:sp>
        <p:nvSpPr>
          <p:cNvPr id="220" name="Shape 220"/>
          <p:cNvSpPr/>
          <p:nvPr/>
        </p:nvSpPr>
        <p:spPr>
          <a:xfrm>
            <a:off x="658900" y="2775875"/>
            <a:ext cx="2241900" cy="725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solidFill>
                  <a:schemeClr val="dk1"/>
                </a:solidFill>
              </a:rPr>
              <a:t>“/bin/</a:t>
            </a:r>
            <a:r>
              <a:rPr lang="en-GB" dirty="0" err="1">
                <a:solidFill>
                  <a:schemeClr val="dk1"/>
                </a:solidFill>
              </a:rPr>
              <a:t>sh</a:t>
            </a:r>
            <a:r>
              <a:rPr lang="en-GB" dirty="0">
                <a:solidFill>
                  <a:schemeClr val="dk1"/>
                </a:solidFill>
              </a:rPr>
              <a:t>” is stored in ebp+8</a:t>
            </a:r>
            <a:endParaRPr lang="en-GB" dirty="0">
              <a:solidFill>
                <a:schemeClr val="dk1"/>
              </a:solidFill>
            </a:endParaRPr>
          </a:p>
        </p:txBody>
      </p:sp>
      <p:cxnSp>
        <p:nvCxnSpPr>
          <p:cNvPr id="221" name="Shape 221"/>
          <p:cNvCxnSpPr>
            <a:stCxn id="214" idx="3"/>
            <a:endCxn id="215" idx="1"/>
          </p:cNvCxnSpPr>
          <p:nvPr/>
        </p:nvCxnSpPr>
        <p:spPr>
          <a:xfrm>
            <a:off x="2900800" y="19856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2" name="Shape 222"/>
          <p:cNvCxnSpPr/>
          <p:nvPr/>
        </p:nvCxnSpPr>
        <p:spPr>
          <a:xfrm>
            <a:off x="5774138" y="19856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3" name="Shape 223"/>
          <p:cNvCxnSpPr>
            <a:stCxn id="216" idx="2"/>
            <a:endCxn id="217" idx="0"/>
          </p:cNvCxnSpPr>
          <p:nvPr/>
        </p:nvCxnSpPr>
        <p:spPr>
          <a:xfrm>
            <a:off x="7526425" y="2348375"/>
            <a:ext cx="0" cy="427500"/>
          </a:xfrm>
          <a:prstGeom prst="straightConnector1">
            <a:avLst/>
          </a:prstGeom>
          <a:noFill/>
          <a:ln w="9525" cap="flat" cmpd="sng">
            <a:solidFill>
              <a:srgbClr val="000000"/>
            </a:solidFill>
            <a:prstDash val="solid"/>
            <a:round/>
            <a:headEnd type="none" w="lg" len="lg"/>
            <a:tailEnd type="triangle" w="lg" len="lg"/>
          </a:ln>
        </p:spPr>
      </p:cxnSp>
      <p:cxnSp>
        <p:nvCxnSpPr>
          <p:cNvPr id="224" name="Shape 224"/>
          <p:cNvCxnSpPr>
            <a:stCxn id="217" idx="1"/>
            <a:endCxn id="218" idx="3"/>
          </p:cNvCxnSpPr>
          <p:nvPr/>
        </p:nvCxnSpPr>
        <p:spPr>
          <a:xfrm rot="10800000">
            <a:off x="5725375" y="3138575"/>
            <a:ext cx="680100" cy="0"/>
          </a:xfrm>
          <a:prstGeom prst="straightConnector1">
            <a:avLst/>
          </a:prstGeom>
          <a:noFill/>
          <a:ln w="9525" cap="flat" cmpd="sng">
            <a:solidFill>
              <a:srgbClr val="000000"/>
            </a:solidFill>
            <a:prstDash val="solid"/>
            <a:round/>
            <a:headEnd type="none" w="lg" len="lg"/>
            <a:tailEnd type="triangle" w="lg" len="lg"/>
          </a:ln>
        </p:spPr>
      </p:cxnSp>
      <p:cxnSp>
        <p:nvCxnSpPr>
          <p:cNvPr id="225" name="Shape 225"/>
          <p:cNvCxnSpPr>
            <a:stCxn id="218" idx="1"/>
            <a:endCxn id="220" idx="3"/>
          </p:cNvCxnSpPr>
          <p:nvPr/>
        </p:nvCxnSpPr>
        <p:spPr>
          <a:xfrm rot="10800000">
            <a:off x="2900900" y="3138575"/>
            <a:ext cx="582600" cy="0"/>
          </a:xfrm>
          <a:prstGeom prst="straightConnector1">
            <a:avLst/>
          </a:prstGeom>
          <a:noFill/>
          <a:ln w="9525" cap="flat" cmpd="sng">
            <a:solidFill>
              <a:srgbClr val="000000"/>
            </a:solidFill>
            <a:prstDash val="solid"/>
            <a:round/>
            <a:headEnd type="none" w="lg" len="lg"/>
            <a:tailEnd type="triangle" w="lg" len="lg"/>
          </a:ln>
        </p:spPr>
      </p:cxnSp>
      <p:cxnSp>
        <p:nvCxnSpPr>
          <p:cNvPr id="226" name="Shape 226"/>
          <p:cNvCxnSpPr>
            <a:stCxn id="217" idx="2"/>
            <a:endCxn id="219" idx="0"/>
          </p:cNvCxnSpPr>
          <p:nvPr/>
        </p:nvCxnSpPr>
        <p:spPr>
          <a:xfrm>
            <a:off x="7526425" y="3501275"/>
            <a:ext cx="100" cy="134100"/>
          </a:xfrm>
          <a:prstGeom prst="straightConnector1">
            <a:avLst/>
          </a:prstGeom>
          <a:noFill/>
          <a:ln w="9525" cap="flat" cmpd="sng">
            <a:solidFill>
              <a:schemeClr val="dk2"/>
            </a:solidFill>
            <a:prstDash val="dot"/>
            <a:round/>
            <a:headEnd type="none" w="lg" len="lg"/>
            <a:tailEnd type="triangle" w="lg" len="lg"/>
          </a:ln>
        </p:spPr>
      </p:cxnSp>
      <p:cxnSp>
        <p:nvCxnSpPr>
          <p:cNvPr id="227" name="Shape 227"/>
          <p:cNvCxnSpPr>
            <a:stCxn id="218" idx="2"/>
            <a:endCxn id="219" idx="1"/>
          </p:cNvCxnSpPr>
          <p:nvPr/>
        </p:nvCxnSpPr>
        <p:spPr>
          <a:xfrm>
            <a:off x="4604450" y="3501275"/>
            <a:ext cx="1560000" cy="515100"/>
          </a:xfrm>
          <a:prstGeom prst="straightConnector1">
            <a:avLst/>
          </a:prstGeom>
          <a:noFill/>
          <a:ln w="9525" cap="flat" cmpd="sng">
            <a:solidFill>
              <a:schemeClr val="dk2"/>
            </a:solidFill>
            <a:prstDash val="dot"/>
            <a:round/>
            <a:headEnd type="none" w="lg" len="lg"/>
            <a:tailEnd type="triangle" w="lg" len="lg"/>
          </a:ln>
        </p:spPr>
      </p:cxnSp>
      <p:cxnSp>
        <p:nvCxnSpPr>
          <p:cNvPr id="228" name="Shape 228"/>
          <p:cNvCxnSpPr>
            <a:stCxn id="215" idx="0"/>
            <a:endCxn id="230" idx="1"/>
          </p:cNvCxnSpPr>
          <p:nvPr/>
        </p:nvCxnSpPr>
        <p:spPr>
          <a:xfrm flipV="1">
            <a:off x="4604450" y="1214835"/>
            <a:ext cx="1559900" cy="408140"/>
          </a:xfrm>
          <a:prstGeom prst="straightConnector1">
            <a:avLst/>
          </a:prstGeom>
          <a:noFill/>
          <a:ln w="9525" cap="flat" cmpd="sng">
            <a:solidFill>
              <a:schemeClr val="dk2"/>
            </a:solidFill>
            <a:prstDash val="dot"/>
            <a:round/>
            <a:headEnd type="none" w="lg" len="lg"/>
            <a:tailEnd type="triangle" w="lg" len="lg"/>
          </a:ln>
        </p:spPr>
      </p:cxnSp>
      <p:pic>
        <p:nvPicPr>
          <p:cNvPr id="230" name="Shape 230"/>
          <p:cNvPicPr preferRelativeResize="0"/>
          <p:nvPr/>
        </p:nvPicPr>
        <p:blipFill>
          <a:blip r:embed="rId2"/>
          <a:stretch>
            <a:fillRect/>
          </a:stretch>
        </p:blipFill>
        <p:spPr>
          <a:xfrm>
            <a:off x="6164350" y="879139"/>
            <a:ext cx="2724150" cy="671391"/>
          </a:xfrm>
          <a:prstGeom prst="rect">
            <a:avLst/>
          </a:prstGeom>
          <a:noFill/>
          <a:ln w="9525" cap="flat" cmpd="sng">
            <a:solidFill>
              <a:srgbClr val="FF0000"/>
            </a:solidFill>
            <a:prstDash val="solid"/>
            <a:round/>
            <a:headEnd type="none" w="med" len="med"/>
            <a:tailEnd type="none" w="med" len="med"/>
          </a:ln>
        </p:spPr>
      </p:pic>
      <p:sp>
        <p:nvSpPr>
          <p:cNvPr id="231" name="Shape 231"/>
          <p:cNvSpPr txBox="1"/>
          <p:nvPr/>
        </p:nvSpPr>
        <p:spPr>
          <a:xfrm>
            <a:off x="730600" y="3590075"/>
            <a:ext cx="2098500" cy="345900"/>
          </a:xfrm>
          <a:prstGeom prst="rect">
            <a:avLst/>
          </a:prstGeom>
          <a:noFill/>
          <a:ln w="9525" cap="flat" cmpd="sng">
            <a:solidFill>
              <a:srgbClr val="000000"/>
            </a:solidFill>
            <a:prstDash val="dash"/>
            <a:round/>
            <a:headEnd type="none" w="med" len="med"/>
            <a:tailEnd type="none" w="med" len="med"/>
          </a:ln>
        </p:spPr>
        <p:txBody>
          <a:bodyPr wrap="square" lIns="91425" tIns="91425" rIns="91425" bIns="91425" anchor="t" anchorCtr="0">
            <a:noAutofit/>
          </a:bodyPr>
          <a:lstStyle/>
          <a:p>
            <a:pPr marL="0" lvl="0" indent="0">
              <a:spcBef>
                <a:spcPts val="0"/>
              </a:spcBef>
              <a:buNone/>
            </a:pPr>
            <a:r>
              <a:rPr lang="en-GB" dirty="0"/>
              <a:t>Check the memory map</a:t>
            </a:r>
            <a:endParaRPr lang="en-GB" dirty="0"/>
          </a:p>
        </p:txBody>
      </p:sp>
      <p:sp>
        <p:nvSpPr>
          <p:cNvPr id="232" name="Shape 232"/>
          <p:cNvSpPr txBox="1">
            <a:spLocks noGrp="1"/>
          </p:cNvSpPr>
          <p:nvPr>
            <p:ph type="title"/>
          </p:nvPr>
        </p:nvSpPr>
        <p:spPr>
          <a:xfrm>
            <a:off x="32975" y="268824"/>
            <a:ext cx="7102900" cy="501546"/>
          </a:xfrm>
          <a:prstGeom prst="rect">
            <a:avLst/>
          </a:prstGeom>
        </p:spPr>
        <p:txBody>
          <a:bodyPr wrap="square" lIns="91425" tIns="91425" rIns="91425" bIns="91425" anchor="t" anchorCtr="0">
            <a:noAutofit/>
          </a:bodyPr>
          <a:lstStyle/>
          <a:p>
            <a:pPr marL="0" lvl="0" indent="0">
              <a:spcBef>
                <a:spcPts val="0"/>
              </a:spcBef>
              <a:buNone/>
            </a:pPr>
            <a:r>
              <a:rPr lang="en-GB" sz="2400" dirty="0"/>
              <a:t>Flow Chart to </a:t>
            </a:r>
            <a:r>
              <a:rPr lang="en-GB" sz="2400"/>
              <a:t>understand </a:t>
            </a:r>
            <a:r>
              <a:rPr lang="en-GB" sz="2400">
                <a:latin typeface="Courier New" panose="02070309020205020404" pitchFamily="49" charset="0"/>
                <a:cs typeface="Courier New" panose="02070309020205020404" pitchFamily="49" charset="0"/>
              </a:rPr>
              <a:t>system</a:t>
            </a:r>
            <a:r>
              <a:rPr lang="en-GB" sz="2400" dirty="0">
                <a:latin typeface="Courier New" panose="02070309020205020404" pitchFamily="49" charset="0"/>
                <a:cs typeface="Courier New" panose="02070309020205020404" pitchFamily="49" charset="0"/>
              </a:rPr>
              <a:t>() </a:t>
            </a:r>
            <a:r>
              <a:rPr lang="en-GB" sz="2400" dirty="0"/>
              <a:t>argument</a:t>
            </a:r>
            <a:endParaRPr lang="en-GB" sz="2400" dirty="0"/>
          </a:p>
        </p:txBody>
      </p:sp>
      <p:sp>
        <p:nvSpPr>
          <p:cNvPr id="233" name="Shape 233"/>
          <p:cNvSpPr txBox="1"/>
          <p:nvPr/>
        </p:nvSpPr>
        <p:spPr>
          <a:xfrm>
            <a:off x="296500" y="4024775"/>
            <a:ext cx="5340900" cy="9669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err="1"/>
              <a:t>ebp</a:t>
            </a:r>
            <a:r>
              <a:rPr lang="en-GB" sz="1600" dirty="0"/>
              <a:t> + 4 is treated as return address of system(). We can put exit() address so that on system() return exit() is called and the program doesn’t crash.</a:t>
            </a:r>
            <a:endParaRPr lang="en-GB"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92625" y="139151"/>
            <a:ext cx="8520600" cy="572700"/>
          </a:xfrm>
          <a:prstGeom prst="rect">
            <a:avLst/>
          </a:prstGeom>
        </p:spPr>
        <p:txBody>
          <a:bodyPr wrap="square" lIns="91425" tIns="91425" rIns="91425" bIns="91425" anchor="t" anchorCtr="0">
            <a:noAutofit/>
          </a:bodyPr>
          <a:lstStyle/>
          <a:p>
            <a:pPr marL="0" lvl="0" indent="0">
              <a:spcBef>
                <a:spcPts val="0"/>
              </a:spcBef>
              <a:buNone/>
            </a:pPr>
            <a:r>
              <a:rPr lang="en-GB"/>
              <a:t>Malicious Code</a:t>
            </a:r>
            <a:endParaRPr lang="en-GB"/>
          </a:p>
        </p:txBody>
      </p:sp>
      <p:pic>
        <p:nvPicPr>
          <p:cNvPr id="240" name="Shape 240"/>
          <p:cNvPicPr preferRelativeResize="0"/>
          <p:nvPr/>
        </p:nvPicPr>
        <p:blipFill>
          <a:blip r:embed="rId1"/>
          <a:stretch>
            <a:fillRect/>
          </a:stretch>
        </p:blipFill>
        <p:spPr>
          <a:xfrm>
            <a:off x="283125" y="1001250"/>
            <a:ext cx="6466774" cy="3440524"/>
          </a:xfrm>
          <a:prstGeom prst="rect">
            <a:avLst/>
          </a:prstGeom>
          <a:noFill/>
          <a:ln>
            <a:noFill/>
          </a:ln>
        </p:spPr>
      </p:pic>
      <p:sp>
        <p:nvSpPr>
          <p:cNvPr id="244" name="Shape 244"/>
          <p:cNvSpPr txBox="1"/>
          <p:nvPr/>
        </p:nvSpPr>
        <p:spPr>
          <a:xfrm>
            <a:off x="7241702" y="3616067"/>
            <a:ext cx="934324" cy="393492"/>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err="1">
                <a:solidFill>
                  <a:srgbClr val="FF0000"/>
                </a:solidFill>
              </a:rPr>
              <a:t>ebp</a:t>
            </a:r>
            <a:r>
              <a:rPr lang="en-GB" dirty="0">
                <a:solidFill>
                  <a:srgbClr val="FF0000"/>
                </a:solidFill>
              </a:rPr>
              <a:t> + 4</a:t>
            </a:r>
            <a:endParaRPr lang="en-GB" dirty="0">
              <a:solidFill>
                <a:srgbClr val="FF0000"/>
              </a:solidFill>
            </a:endParaRPr>
          </a:p>
        </p:txBody>
      </p:sp>
      <p:sp>
        <p:nvSpPr>
          <p:cNvPr id="245" name="Shape 245"/>
          <p:cNvSpPr txBox="1"/>
          <p:nvPr/>
        </p:nvSpPr>
        <p:spPr>
          <a:xfrm>
            <a:off x="7241702" y="3055762"/>
            <a:ext cx="852254" cy="384399"/>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err="1">
                <a:solidFill>
                  <a:srgbClr val="FF0000"/>
                </a:solidFill>
              </a:rPr>
              <a:t>ebp</a:t>
            </a:r>
            <a:r>
              <a:rPr lang="en-GB" dirty="0">
                <a:solidFill>
                  <a:srgbClr val="FF0000"/>
                </a:solidFill>
              </a:rPr>
              <a:t> + 8</a:t>
            </a:r>
            <a:endParaRPr lang="en-GB" dirty="0">
              <a:solidFill>
                <a:srgbClr val="FF0000"/>
              </a:solidFill>
            </a:endParaRPr>
          </a:p>
        </p:txBody>
      </p:sp>
      <p:sp>
        <p:nvSpPr>
          <p:cNvPr id="246" name="Shape 246"/>
          <p:cNvSpPr txBox="1"/>
          <p:nvPr/>
        </p:nvSpPr>
        <p:spPr>
          <a:xfrm>
            <a:off x="7241702" y="2432903"/>
            <a:ext cx="987072" cy="401325"/>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err="1">
                <a:solidFill>
                  <a:srgbClr val="FF0000"/>
                </a:solidFill>
              </a:rPr>
              <a:t>ebp</a:t>
            </a:r>
            <a:r>
              <a:rPr lang="en-GB" dirty="0">
                <a:solidFill>
                  <a:srgbClr val="FF0000"/>
                </a:solidFill>
              </a:rPr>
              <a:t> + 12</a:t>
            </a:r>
            <a:endParaRPr lang="en-GB" dirty="0">
              <a:solidFill>
                <a:srgbClr val="FF0000"/>
              </a:solidFill>
            </a:endParaRPr>
          </a:p>
        </p:txBody>
      </p:sp>
      <p:cxnSp>
        <p:nvCxnSpPr>
          <p:cNvPr id="3" name="Elbow Connector 2"/>
          <p:cNvCxnSpPr/>
          <p:nvPr/>
        </p:nvCxnSpPr>
        <p:spPr>
          <a:xfrm rot="10800000" flipV="1">
            <a:off x="6516557" y="2633590"/>
            <a:ext cx="725145" cy="395800"/>
          </a:xfrm>
          <a:prstGeom prst="bentConnector3">
            <a:avLst>
              <a:gd name="adj1" fmla="val 50000"/>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10800000">
            <a:off x="6525656" y="3446225"/>
            <a:ext cx="768801" cy="380790"/>
          </a:xfrm>
          <a:prstGeom prst="bentConnector3">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525655" y="3263680"/>
            <a:ext cx="768795"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83100" y="18227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Launch the attack</a:t>
            </a:r>
            <a:endParaRPr lang="en-GB" dirty="0"/>
          </a:p>
        </p:txBody>
      </p:sp>
      <p:pic>
        <p:nvPicPr>
          <p:cNvPr id="252" name="Shape 252"/>
          <p:cNvPicPr preferRelativeResize="0"/>
          <p:nvPr/>
        </p:nvPicPr>
        <p:blipFill>
          <a:blip r:embed="rId1"/>
          <a:stretch>
            <a:fillRect/>
          </a:stretch>
        </p:blipFill>
        <p:spPr>
          <a:xfrm>
            <a:off x="479925" y="1774825"/>
            <a:ext cx="8378325" cy="1508100"/>
          </a:xfrm>
          <a:prstGeom prst="rect">
            <a:avLst/>
          </a:prstGeom>
          <a:noFill/>
          <a:ln>
            <a:noFill/>
          </a:ln>
        </p:spPr>
      </p:pic>
      <p:sp>
        <p:nvSpPr>
          <p:cNvPr id="253" name="Shape 253"/>
          <p:cNvSpPr txBox="1"/>
          <p:nvPr/>
        </p:nvSpPr>
        <p:spPr>
          <a:xfrm>
            <a:off x="316750" y="1141325"/>
            <a:ext cx="6335100" cy="433500"/>
          </a:xfrm>
          <a:prstGeom prst="rect">
            <a:avLst/>
          </a:prstGeom>
          <a:noFill/>
          <a:ln>
            <a:noFill/>
          </a:ln>
        </p:spPr>
        <p:txBody>
          <a:bodyPr wrap="square" lIns="91425" tIns="91425" rIns="91425" bIns="91425" anchor="t" anchorCtr="0">
            <a:noAutofit/>
          </a:bodyPr>
          <a:lstStyle/>
          <a:p>
            <a:pPr marL="457200" lvl="0" indent="-317500">
              <a:spcBef>
                <a:spcPts val="0"/>
              </a:spcBef>
              <a:buSzPts val="1400"/>
              <a:buChar char="●"/>
            </a:pPr>
            <a:r>
              <a:rPr lang="en-GB" sz="1800" dirty="0"/>
              <a:t>Execute the exploit code and then the vulnerable code</a:t>
            </a:r>
            <a:endParaRPr lang="en-GB"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900"/>
            <a:ext cx="8520600" cy="572700"/>
          </a:xfrm>
        </p:spPr>
        <p:txBody>
          <a:bodyPr>
            <a:normAutofit fontScale="90000"/>
          </a:bodyPr>
          <a:lstStyle/>
          <a:p>
            <a:r>
              <a:rPr lang="en-US" dirty="0"/>
              <a:t>Return-Oriented Programming</a:t>
            </a:r>
            <a:endParaRPr lang="en-US" dirty="0"/>
          </a:p>
        </p:txBody>
      </p:sp>
      <p:sp>
        <p:nvSpPr>
          <p:cNvPr id="3" name="Text Placeholder 2"/>
          <p:cNvSpPr>
            <a:spLocks noGrp="1"/>
          </p:cNvSpPr>
          <p:nvPr>
            <p:ph type="body" idx="1"/>
          </p:nvPr>
        </p:nvSpPr>
        <p:spPr/>
        <p:txBody>
          <a:bodyPr/>
          <a:lstStyle/>
          <a:p>
            <a:pPr marL="228600" indent="-228600">
              <a:spcAft>
                <a:spcPts val="600"/>
              </a:spcAft>
            </a:pPr>
            <a:r>
              <a:rPr lang="en-US" sz="2000" dirty="0"/>
              <a:t>In the return-to-</a:t>
            </a:r>
            <a:r>
              <a:rPr lang="en-US" sz="2000" dirty="0" err="1"/>
              <a:t>libc</a:t>
            </a:r>
            <a:r>
              <a:rPr lang="en-US" sz="2000" dirty="0"/>
              <a:t> attack, we can only chain two functions together</a:t>
            </a:r>
            <a:endParaRPr lang="en-US" sz="2000" dirty="0"/>
          </a:p>
          <a:p>
            <a:pPr marL="228600" indent="-228600">
              <a:spcAft>
                <a:spcPts val="600"/>
              </a:spcAft>
            </a:pPr>
            <a:r>
              <a:rPr lang="en-US" sz="2000" dirty="0"/>
              <a:t>The technique can be generalized: </a:t>
            </a:r>
            <a:endParaRPr lang="en-US" sz="2000" dirty="0"/>
          </a:p>
          <a:p>
            <a:pPr marL="513080" lvl="1" indent="-228600">
              <a:spcAft>
                <a:spcPts val="600"/>
              </a:spcAft>
            </a:pPr>
            <a:r>
              <a:rPr lang="en-US" sz="1800" dirty="0"/>
              <a:t>Chain many functions together</a:t>
            </a:r>
            <a:endParaRPr lang="en-US" sz="1800" dirty="0"/>
          </a:p>
          <a:p>
            <a:pPr marL="513080" lvl="1" indent="-228600">
              <a:spcAft>
                <a:spcPts val="600"/>
              </a:spcAft>
            </a:pPr>
            <a:r>
              <a:rPr lang="en-US" sz="1800" dirty="0"/>
              <a:t>Chain blocks of code together</a:t>
            </a:r>
            <a:endParaRPr lang="en-US" sz="1800" dirty="0"/>
          </a:p>
          <a:p>
            <a:pPr marL="228600" indent="-228600">
              <a:spcAft>
                <a:spcPts val="600"/>
              </a:spcAft>
            </a:pPr>
            <a:r>
              <a:rPr lang="en-US" sz="2000" dirty="0"/>
              <a:t>The generalized technique is called Return-Oriented Programming (ROP)</a:t>
            </a:r>
            <a:endParaRPr lang="en-US" sz="2000" dirty="0"/>
          </a:p>
          <a:p>
            <a:pPr lvl="1">
              <a:spcAft>
                <a:spcPts val="600"/>
              </a:spcAft>
              <a:buNone/>
            </a:pP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900"/>
            <a:ext cx="8520600" cy="572700"/>
          </a:xfrm>
        </p:spPr>
        <p:txBody>
          <a:bodyPr>
            <a:noAutofit/>
          </a:bodyPr>
          <a:lstStyle/>
          <a:p>
            <a:r>
              <a:rPr lang="en-US" sz="3200" dirty="0"/>
              <a:t>Chaining Function Calls (without Arguments)</a:t>
            </a:r>
            <a:endParaRPr lang="en-US" sz="3200" dirty="0"/>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7890" y="1295222"/>
            <a:ext cx="5868219" cy="255305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425"/>
            <a:ext cx="8520600" cy="572700"/>
          </a:xfrm>
        </p:spPr>
        <p:txBody>
          <a:bodyPr>
            <a:noAutofit/>
          </a:bodyPr>
          <a:lstStyle/>
          <a:p>
            <a:r>
              <a:rPr lang="en-US" sz="3200" dirty="0"/>
              <a:t>Chaining Function Calls with Arguments</a:t>
            </a:r>
            <a:endParaRPr lang="en-US" sz="3200" dirty="0"/>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14366" y="914630"/>
            <a:ext cx="4534141" cy="3643639"/>
          </a:xfrm>
          <a:prstGeom prst="rect">
            <a:avLst/>
          </a:prstGeom>
        </p:spPr>
      </p:pic>
      <p:sp>
        <p:nvSpPr>
          <p:cNvPr id="5" name="TextBox 4"/>
          <p:cNvSpPr txBox="1"/>
          <p:nvPr/>
        </p:nvSpPr>
        <p:spPr>
          <a:xfrm>
            <a:off x="357877" y="1904900"/>
            <a:ext cx="2864887" cy="646331"/>
          </a:xfrm>
          <a:prstGeom prst="rect">
            <a:avLst/>
          </a:prstGeom>
          <a:noFill/>
        </p:spPr>
        <p:txBody>
          <a:bodyPr wrap="none" rtlCol="0">
            <a:spAutoFit/>
          </a:bodyPr>
          <a:lstStyle/>
          <a:p>
            <a:r>
              <a:rPr lang="en-US" sz="1800" dirty="0"/>
              <a:t>Idea: </a:t>
            </a:r>
            <a:endParaRPr lang="en-US" sz="1800" dirty="0"/>
          </a:p>
          <a:p>
            <a:r>
              <a:rPr lang="en-US" sz="1800" dirty="0">
                <a:solidFill>
                  <a:srgbClr val="FF0000"/>
                </a:solidFill>
              </a:rPr>
              <a:t>skipping function prologue</a:t>
            </a:r>
            <a:endParaRPr lang="en-US" sz="1800"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08" y="220378"/>
            <a:ext cx="8520600" cy="572700"/>
          </a:xfrm>
        </p:spPr>
        <p:txBody>
          <a:bodyPr>
            <a:noAutofit/>
          </a:bodyPr>
          <a:lstStyle/>
          <a:p>
            <a:r>
              <a:rPr lang="en-US" sz="3200" dirty="0"/>
              <a:t>Chaining Function Calls with Arguments</a:t>
            </a:r>
            <a:endParaRPr lang="en-US" sz="3200" dirty="0"/>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0076" y="1314249"/>
            <a:ext cx="4615848" cy="3325396"/>
          </a:xfrm>
          <a:prstGeom prst="rect">
            <a:avLst/>
          </a:prstGeo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312" y="1725902"/>
            <a:ext cx="3036436" cy="2205031"/>
          </a:xfrm>
          <a:prstGeom prst="rect">
            <a:avLst/>
          </a:prstGeom>
        </p:spPr>
      </p:pic>
      <p:sp>
        <p:nvSpPr>
          <p:cNvPr id="6" name="TextBox 5"/>
          <p:cNvSpPr txBox="1"/>
          <p:nvPr/>
        </p:nvSpPr>
        <p:spPr>
          <a:xfrm>
            <a:off x="258028" y="944917"/>
            <a:ext cx="4485290" cy="369332"/>
          </a:xfrm>
          <a:prstGeom prst="rect">
            <a:avLst/>
          </a:prstGeom>
          <a:noFill/>
        </p:spPr>
        <p:txBody>
          <a:bodyPr wrap="square" rtlCol="0">
            <a:spAutoFit/>
          </a:bodyPr>
          <a:lstStyle/>
          <a:p>
            <a:r>
              <a:rPr lang="en-US" sz="1800" dirty="0"/>
              <a:t>Idea:  </a:t>
            </a:r>
            <a:r>
              <a:rPr lang="en-US" sz="1800" dirty="0">
                <a:solidFill>
                  <a:srgbClr val="FF0000"/>
                </a:solidFill>
              </a:rPr>
              <a:t>using leave and ret</a:t>
            </a:r>
            <a:endParaRPr lang="en-US" sz="18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0" y="192088"/>
            <a:ext cx="8520600" cy="572700"/>
          </a:xfrm>
          <a:prstGeom prst="rect">
            <a:avLst/>
          </a:prstGeom>
        </p:spPr>
        <p:txBody>
          <a:bodyPr wrap="square" lIns="91425" tIns="91425" rIns="91425" bIns="91425" anchor="t" anchorCtr="0">
            <a:noAutofit/>
          </a:bodyPr>
          <a:lstStyle/>
          <a:p>
            <a:pPr marL="0" lvl="0" indent="0">
              <a:spcBef>
                <a:spcPts val="0"/>
              </a:spcBef>
              <a:buNone/>
            </a:pPr>
            <a:r>
              <a:rPr lang="en-GB" sz="4000" dirty="0"/>
              <a:t>Non-executable</a:t>
            </a:r>
            <a:r>
              <a:rPr lang="en-GB" dirty="0"/>
              <a:t> Stack</a:t>
            </a:r>
            <a:endParaRPr lang="en-GB" dirty="0"/>
          </a:p>
        </p:txBody>
      </p:sp>
      <p:sp>
        <p:nvSpPr>
          <p:cNvPr id="66" name="Shape 66"/>
          <p:cNvSpPr txBox="1">
            <a:spLocks noGrp="1"/>
          </p:cNvSpPr>
          <p:nvPr>
            <p:ph type="body" idx="1"/>
          </p:nvPr>
        </p:nvSpPr>
        <p:spPr>
          <a:xfrm>
            <a:off x="1809486" y="982495"/>
            <a:ext cx="4225800" cy="572700"/>
          </a:xfrm>
          <a:prstGeom prst="rect">
            <a:avLst/>
          </a:prstGeom>
        </p:spPr>
        <p:txBody>
          <a:bodyPr wrap="square" lIns="91425" tIns="91425" rIns="91425" bIns="91425" anchor="t" anchorCtr="0">
            <a:noAutofit/>
          </a:bodyPr>
          <a:lstStyle/>
          <a:p>
            <a:pPr marL="0" lvl="0" indent="0" rtl="0">
              <a:spcBef>
                <a:spcPts val="0"/>
              </a:spcBef>
              <a:buNone/>
            </a:pPr>
            <a:r>
              <a:rPr lang="en-GB"/>
              <a:t>Running shellcode in C program</a:t>
            </a:r>
            <a:endParaRPr lang="en-GB"/>
          </a:p>
        </p:txBody>
      </p:sp>
      <p:pic>
        <p:nvPicPr>
          <p:cNvPr id="67" name="Shape 67"/>
          <p:cNvPicPr preferRelativeResize="0"/>
          <p:nvPr/>
        </p:nvPicPr>
        <p:blipFill>
          <a:blip r:embed="rId1"/>
          <a:stretch>
            <a:fillRect/>
          </a:stretch>
        </p:blipFill>
        <p:spPr>
          <a:xfrm>
            <a:off x="1809486" y="1555070"/>
            <a:ext cx="5227226" cy="3101075"/>
          </a:xfrm>
          <a:prstGeom prst="rect">
            <a:avLst/>
          </a:prstGeom>
          <a:noFill/>
          <a:ln>
            <a:noFill/>
          </a:ln>
        </p:spPr>
      </p:pic>
      <p:cxnSp>
        <p:nvCxnSpPr>
          <p:cNvPr id="68" name="Shape 68"/>
          <p:cNvCxnSpPr/>
          <p:nvPr/>
        </p:nvCxnSpPr>
        <p:spPr>
          <a:xfrm rot="10800000">
            <a:off x="5089236" y="4330970"/>
            <a:ext cx="2187600" cy="0"/>
          </a:xfrm>
          <a:prstGeom prst="straightConnector1">
            <a:avLst/>
          </a:prstGeom>
          <a:noFill/>
          <a:ln w="9525" cap="flat" cmpd="sng">
            <a:solidFill>
              <a:srgbClr val="FF0000"/>
            </a:solidFill>
            <a:prstDash val="solid"/>
            <a:round/>
            <a:headEnd type="none" w="lg" len="lg"/>
            <a:tailEnd type="triangle" w="lg" len="lg"/>
          </a:ln>
        </p:spPr>
      </p:cxnSp>
      <p:sp>
        <p:nvSpPr>
          <p:cNvPr id="69" name="Shape 69"/>
          <p:cNvSpPr txBox="1"/>
          <p:nvPr/>
        </p:nvSpPr>
        <p:spPr>
          <a:xfrm>
            <a:off x="7365511" y="4124070"/>
            <a:ext cx="1631255" cy="443400"/>
          </a:xfrm>
          <a:prstGeom prst="rect">
            <a:avLst/>
          </a:prstGeom>
          <a:noFill/>
          <a:ln>
            <a:noFill/>
          </a:ln>
        </p:spPr>
        <p:txBody>
          <a:bodyPr wrap="square" lIns="91425" tIns="91425" rIns="91425" bIns="91425" anchor="t" anchorCtr="0">
            <a:noAutofit/>
          </a:bodyPr>
          <a:lstStyle/>
          <a:p>
            <a:pPr marL="0" lvl="0" indent="0">
              <a:spcBef>
                <a:spcPts val="0"/>
              </a:spcBef>
              <a:buNone/>
            </a:pPr>
            <a:r>
              <a:rPr lang="en-GB"/>
              <a:t>Calls shellcode</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59" y="186354"/>
            <a:ext cx="8520600" cy="572700"/>
          </a:xfrm>
        </p:spPr>
        <p:txBody>
          <a:bodyPr>
            <a:noAutofit/>
          </a:bodyPr>
          <a:lstStyle/>
          <a:p>
            <a:r>
              <a:rPr lang="en-US" sz="2800" dirty="0"/>
              <a:t>Chaining Function Calls with Zero in the Argument</a:t>
            </a:r>
            <a:endParaRPr lang="en-US" sz="2800" dirty="0"/>
          </a:p>
        </p:txBody>
      </p:sp>
      <p:sp>
        <p:nvSpPr>
          <p:cNvPr id="3" name="TextBox 2"/>
          <p:cNvSpPr txBox="1"/>
          <p:nvPr/>
        </p:nvSpPr>
        <p:spPr>
          <a:xfrm>
            <a:off x="425668" y="1045882"/>
            <a:ext cx="8261132" cy="369332"/>
          </a:xfrm>
          <a:prstGeom prst="rect">
            <a:avLst/>
          </a:prstGeom>
          <a:noFill/>
        </p:spPr>
        <p:txBody>
          <a:bodyPr wrap="square" rtlCol="0">
            <a:spAutoFit/>
          </a:bodyPr>
          <a:lstStyle/>
          <a:p>
            <a:r>
              <a:rPr lang="en-US" sz="1800" dirty="0"/>
              <a:t>Idea:  </a:t>
            </a:r>
            <a:r>
              <a:rPr lang="en-US" sz="1800" dirty="0">
                <a:solidFill>
                  <a:srgbClr val="FF0000"/>
                </a:solidFill>
              </a:rPr>
              <a:t>using a function call to dynamically change argument to zero on the stack</a:t>
            </a:r>
            <a:endParaRPr lang="en-US" sz="1800" dirty="0">
              <a:solidFill>
                <a:srgbClr val="FF0000"/>
              </a:solidFill>
            </a:endParaRPr>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8145" y="1620296"/>
            <a:ext cx="8040414" cy="715559"/>
          </a:xfrm>
          <a:prstGeom prst="rect">
            <a:avLst/>
          </a:prstGeo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45" y="3194025"/>
            <a:ext cx="8040414" cy="746666"/>
          </a:xfrm>
          <a:prstGeom prst="rect">
            <a:avLst/>
          </a:prstGeom>
        </p:spPr>
      </p:pic>
      <p:sp>
        <p:nvSpPr>
          <p:cNvPr id="6" name="TextBox 5"/>
          <p:cNvSpPr txBox="1"/>
          <p:nvPr/>
        </p:nvSpPr>
        <p:spPr>
          <a:xfrm>
            <a:off x="441434" y="2527311"/>
            <a:ext cx="8261132" cy="646331"/>
          </a:xfrm>
          <a:prstGeom prst="rect">
            <a:avLst/>
          </a:prstGeom>
          <a:noFill/>
        </p:spPr>
        <p:txBody>
          <a:bodyPr wrap="square" rtlCol="0">
            <a:spAutoFit/>
          </a:bodyPr>
          <a:lstStyle/>
          <a:p>
            <a:r>
              <a:rPr lang="en-US" sz="1800" dirty="0"/>
              <a:t>Sequence of function calls (T is the address of the zero): use 4 sprint() to change </a:t>
            </a:r>
            <a:r>
              <a:rPr lang="en-US" sz="1800" dirty="0" err="1"/>
              <a:t>setuid</a:t>
            </a:r>
            <a:r>
              <a:rPr lang="en-US" sz="1800" dirty="0"/>
              <a:t>()’s argument to zero, before the </a:t>
            </a:r>
            <a:r>
              <a:rPr lang="en-US" sz="1800" dirty="0" err="1"/>
              <a:t>setuid</a:t>
            </a:r>
            <a:r>
              <a:rPr lang="en-US" sz="1800" dirty="0"/>
              <a:t> function is invoked.</a:t>
            </a:r>
            <a:endParaRPr lang="en-US" sz="1800" dirty="0">
              <a:solidFill>
                <a:srgbClr val="FF0000"/>
              </a:solidFill>
            </a:endParaRPr>
          </a:p>
        </p:txBody>
      </p:sp>
      <p:sp>
        <p:nvSpPr>
          <p:cNvPr id="7" name="TextBox 6"/>
          <p:cNvSpPr txBox="1"/>
          <p:nvPr/>
        </p:nvSpPr>
        <p:spPr>
          <a:xfrm>
            <a:off x="472965" y="4132147"/>
            <a:ext cx="8261132" cy="646331"/>
          </a:xfrm>
          <a:prstGeom prst="rect">
            <a:avLst/>
          </a:prstGeom>
          <a:noFill/>
        </p:spPr>
        <p:txBody>
          <a:bodyPr wrap="square" rtlCol="0">
            <a:spAutoFit/>
          </a:bodyPr>
          <a:lstStyle/>
          <a:p>
            <a:r>
              <a:rPr lang="en-US" sz="1800" dirty="0"/>
              <a:t>Invoke </a:t>
            </a:r>
            <a:r>
              <a:rPr lang="en-US" sz="1800" dirty="0" err="1"/>
              <a:t>setuid</a:t>
            </a:r>
            <a:r>
              <a:rPr lang="en-US" sz="1800" dirty="0"/>
              <a:t>(0) before invoking system(“/bin/</a:t>
            </a:r>
            <a:r>
              <a:rPr lang="en-US" sz="1800" dirty="0" err="1"/>
              <a:t>sh</a:t>
            </a:r>
            <a:r>
              <a:rPr lang="en-US" sz="1800" dirty="0"/>
              <a:t>”) can defeat the privilege-dropping countermeasure implemented by shell programs. </a:t>
            </a:r>
            <a:endParaRPr lang="en-US" sz="18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25" y="187850"/>
            <a:ext cx="8520600" cy="572700"/>
          </a:xfrm>
        </p:spPr>
        <p:txBody>
          <a:bodyPr>
            <a:normAutofit fontScale="90000"/>
          </a:bodyPr>
          <a:lstStyle/>
          <a:p>
            <a:r>
              <a:rPr lang="en-US" dirty="0"/>
              <a:t>Summary</a:t>
            </a:r>
            <a:endParaRPr lang="en-US" dirty="0"/>
          </a:p>
        </p:txBody>
      </p:sp>
      <p:sp>
        <p:nvSpPr>
          <p:cNvPr id="3" name="Text Placeholder 2"/>
          <p:cNvSpPr>
            <a:spLocks noGrp="1"/>
          </p:cNvSpPr>
          <p:nvPr>
            <p:ph type="body" idx="1"/>
          </p:nvPr>
        </p:nvSpPr>
        <p:spPr/>
        <p:txBody>
          <a:bodyPr/>
          <a:lstStyle/>
          <a:p>
            <a:pPr marL="288925" indent="-288925"/>
            <a:r>
              <a:rPr lang="en-US" dirty="0"/>
              <a:t>The Non-executable-stack mechanism can be bypassed</a:t>
            </a:r>
            <a:endParaRPr lang="en-US" dirty="0"/>
          </a:p>
          <a:p>
            <a:pPr marL="288925" indent="-288925"/>
            <a:r>
              <a:rPr lang="en-US" dirty="0"/>
              <a:t>To conduct the attack, we need to understand low-level details about function invocation</a:t>
            </a:r>
            <a:endParaRPr lang="en-US" dirty="0"/>
          </a:p>
          <a:p>
            <a:pPr marL="288925" indent="-288925"/>
            <a:r>
              <a:rPr lang="en-US" dirty="0"/>
              <a:t>The technique can be further generalized to Return Oriented Programming (ROP)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9025" y="1095325"/>
            <a:ext cx="8610600" cy="3720000"/>
          </a:xfrm>
          <a:prstGeom prst="rect">
            <a:avLst/>
          </a:prstGeom>
        </p:spPr>
        <p:txBody>
          <a:bodyPr wrap="square" lIns="91425" tIns="91425" rIns="91425" bIns="91425" anchor="t" anchorCtr="0">
            <a:noAutofit/>
          </a:bodyPr>
          <a:lstStyle/>
          <a:p>
            <a:pPr marL="457200" lvl="0" indent="-342900" rtl="0">
              <a:spcBef>
                <a:spcPts val="0"/>
              </a:spcBef>
              <a:buSzPts val="1800"/>
              <a:buChar char="●"/>
            </a:pPr>
            <a:r>
              <a:rPr lang="en-GB"/>
              <a:t>With executable stack</a:t>
            </a:r>
            <a:endParaRPr lang="en-GB"/>
          </a:p>
          <a:p>
            <a:pPr marL="0" lvl="0" indent="0" rtl="0">
              <a:spcBef>
                <a:spcPts val="0"/>
              </a:spcBef>
              <a:buNone/>
            </a:pPr>
          </a:p>
          <a:p>
            <a:pPr marL="0" lvl="0" indent="0" rtl="0">
              <a:spcBef>
                <a:spcPts val="0"/>
              </a:spcBef>
              <a:buNone/>
            </a:pPr>
            <a:endParaRPr lang="en-US" altLang="zh-CN"/>
          </a:p>
          <a:p>
            <a:pPr marL="0" lvl="0" indent="0" rtl="0">
              <a:spcBef>
                <a:spcPts val="0"/>
              </a:spcBef>
              <a:buNone/>
            </a:pPr>
          </a:p>
          <a:p>
            <a:pPr marL="457200" lvl="0" indent="-342900" rtl="0">
              <a:spcBef>
                <a:spcPts val="0"/>
              </a:spcBef>
              <a:buSzPts val="1800"/>
              <a:buChar char="●"/>
            </a:pPr>
            <a:r>
              <a:rPr lang="en-GB"/>
              <a:t>With non-executable stack</a:t>
            </a:r>
            <a:endParaRPr lang="en-GB"/>
          </a:p>
          <a:p>
            <a:pPr marL="0" lvl="0" indent="0" rtl="0">
              <a:spcBef>
                <a:spcPts val="0"/>
              </a:spcBef>
              <a:buNone/>
            </a:pPr>
          </a:p>
        </p:txBody>
      </p:sp>
      <p:pic>
        <p:nvPicPr>
          <p:cNvPr id="75" name="Shape 75"/>
          <p:cNvPicPr preferRelativeResize="0"/>
          <p:nvPr/>
        </p:nvPicPr>
        <p:blipFill>
          <a:blip r:embed="rId1"/>
          <a:stretch>
            <a:fillRect/>
          </a:stretch>
        </p:blipFill>
        <p:spPr>
          <a:xfrm>
            <a:off x="524375" y="1616950"/>
            <a:ext cx="6435008" cy="859550"/>
          </a:xfrm>
          <a:prstGeom prst="rect">
            <a:avLst/>
          </a:prstGeom>
          <a:noFill/>
          <a:ln>
            <a:noFill/>
          </a:ln>
        </p:spPr>
      </p:pic>
      <p:pic>
        <p:nvPicPr>
          <p:cNvPr id="76" name="Shape 76"/>
          <p:cNvPicPr preferRelativeResize="0"/>
          <p:nvPr/>
        </p:nvPicPr>
        <p:blipFill>
          <a:blip r:embed="rId2"/>
          <a:stretch>
            <a:fillRect/>
          </a:stretch>
        </p:blipFill>
        <p:spPr>
          <a:xfrm>
            <a:off x="524375" y="3245934"/>
            <a:ext cx="6269575" cy="962773"/>
          </a:xfrm>
          <a:prstGeom prst="rect">
            <a:avLst/>
          </a:prstGeom>
          <a:noFill/>
          <a:ln>
            <a:noFill/>
          </a:ln>
        </p:spPr>
      </p:pic>
      <p:sp>
        <p:nvSpPr>
          <p:cNvPr id="5" name="Shape 65"/>
          <p:cNvSpPr txBox="1">
            <a:spLocks noGrp="1"/>
          </p:cNvSpPr>
          <p:nvPr>
            <p:ph type="title"/>
          </p:nvPr>
        </p:nvSpPr>
        <p:spPr>
          <a:xfrm>
            <a:off x="9025" y="202357"/>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Non-executable Stack</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0" y="173804"/>
            <a:ext cx="8520600" cy="572700"/>
          </a:xfrm>
          <a:prstGeom prst="rect">
            <a:avLst/>
          </a:prstGeom>
        </p:spPr>
        <p:txBody>
          <a:bodyPr wrap="square" lIns="91425" tIns="91425" rIns="91425" bIns="91425" anchor="t" anchorCtr="0">
            <a:noAutofit/>
          </a:bodyPr>
          <a:lstStyle/>
          <a:p>
            <a:pPr marL="0" lvl="0" indent="0">
              <a:spcBef>
                <a:spcPts val="0"/>
              </a:spcBef>
              <a:buNone/>
            </a:pPr>
            <a:r>
              <a:rPr lang="en-GB" sz="4000"/>
              <a:t>Outline</a:t>
            </a:r>
            <a:endParaRPr lang="en-GB"/>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95300" indent="-457200">
              <a:spcBef>
                <a:spcPts val="1000"/>
              </a:spcBef>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Non-executable Stack countermeasure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tx1">
                    <a:lumMod val="95000"/>
                    <a:lumOff val="5000"/>
                  </a:schemeClr>
                </a:solidFill>
                <a:latin typeface="Calibri" panose="020F0502020204030204"/>
                <a:ea typeface="Calibri" panose="020F0502020204030204"/>
                <a:cs typeface="Calibri" panose="020F0502020204030204"/>
                <a:sym typeface="Calibri" panose="020F0502020204030204"/>
              </a:rPr>
              <a:t>How to defeat the countermeasure</a:t>
            </a:r>
            <a:endParaRPr lang="en-GB" dirty="0">
              <a:solidFill>
                <a:schemeClr val="tx1">
                  <a:lumMod val="95000"/>
                  <a:lumOff val="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Tasks involved in the attack</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Function Prologue and Epilogue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Launching attack</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9525" y="225950"/>
            <a:ext cx="8520600" cy="572700"/>
          </a:xfrm>
          <a:prstGeom prst="rect">
            <a:avLst/>
          </a:prstGeom>
        </p:spPr>
        <p:txBody>
          <a:bodyPr wrap="square" lIns="91425" tIns="91425" rIns="91425" bIns="91425" anchor="t" anchorCtr="0">
            <a:noAutofit/>
          </a:bodyPr>
          <a:lstStyle/>
          <a:p>
            <a:pPr marL="0" lvl="0" indent="0">
              <a:spcBef>
                <a:spcPts val="0"/>
              </a:spcBef>
              <a:buNone/>
            </a:pPr>
            <a:r>
              <a:rPr lang="en-GB" sz="3600" dirty="0"/>
              <a:t>How to Defeat This Countermeasure</a:t>
            </a:r>
            <a:endParaRPr lang="en-GB" sz="3600" dirty="0"/>
          </a:p>
        </p:txBody>
      </p:sp>
      <p:sp>
        <p:nvSpPr>
          <p:cNvPr id="82" name="Shape 82"/>
          <p:cNvSpPr txBox="1"/>
          <p:nvPr/>
        </p:nvSpPr>
        <p:spPr>
          <a:xfrm>
            <a:off x="369500" y="1059250"/>
            <a:ext cx="8336100" cy="138518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latin typeface="+mj-lt"/>
                <a:cs typeface="Courier New" panose="02070309020205020404" pitchFamily="49" charset="0"/>
              </a:rPr>
              <a:t>Jump to existing code: </a:t>
            </a:r>
            <a:r>
              <a:rPr lang="en-GB" sz="1800" dirty="0">
                <a:latin typeface="+mj-lt"/>
                <a:cs typeface="Courier New" panose="02070309020205020404" pitchFamily="49" charset="0"/>
              </a:rPr>
              <a:t>e.g. </a:t>
            </a:r>
            <a:r>
              <a:rPr lang="en-GB" sz="1800" b="1" dirty="0" err="1">
                <a:latin typeface="Courier New" panose="02070309020205020404" pitchFamily="49" charset="0"/>
                <a:cs typeface="Courier New" panose="02070309020205020404" pitchFamily="49" charset="0"/>
              </a:rPr>
              <a:t>libc</a:t>
            </a:r>
            <a:r>
              <a:rPr lang="en-GB" sz="1800" b="1" dirty="0"/>
              <a:t> </a:t>
            </a:r>
            <a:r>
              <a:rPr lang="en-GB" sz="1800" dirty="0"/>
              <a:t>library.</a:t>
            </a:r>
            <a:endParaRPr lang="en-GB" sz="1800" dirty="0"/>
          </a:p>
          <a:p>
            <a:pPr marL="0" lvl="0" indent="0">
              <a:spcBef>
                <a:spcPts val="0"/>
              </a:spcBef>
              <a:buNone/>
            </a:pPr>
            <a:endParaRPr sz="1800" dirty="0"/>
          </a:p>
          <a:p>
            <a:pPr marL="0" lvl="0" indent="0">
              <a:spcBef>
                <a:spcPts val="0"/>
              </a:spcBef>
              <a:buNone/>
            </a:pPr>
            <a:r>
              <a:rPr lang="en-GB" sz="1800" b="1" dirty="0"/>
              <a:t>Function:</a:t>
            </a:r>
            <a:r>
              <a:rPr lang="en-GB" sz="1800" dirty="0"/>
              <a:t> </a:t>
            </a:r>
            <a:r>
              <a:rPr lang="en-GB" sz="1800" dirty="0">
                <a:latin typeface="Courier New" panose="02070309020205020404" pitchFamily="49" charset="0"/>
                <a:cs typeface="Courier New" panose="02070309020205020404" pitchFamily="49" charset="0"/>
              </a:rPr>
              <a:t>system(</a:t>
            </a:r>
            <a:r>
              <a:rPr lang="en-GB" sz="1800" dirty="0" err="1">
                <a:latin typeface="Courier New" panose="02070309020205020404" pitchFamily="49" charset="0"/>
                <a:cs typeface="Courier New" panose="02070309020205020404" pitchFamily="49" charset="0"/>
              </a:rPr>
              <a:t>cmd</a:t>
            </a:r>
            <a:r>
              <a:rPr lang="en-GB" sz="1800" dirty="0">
                <a:latin typeface="Courier New" panose="02070309020205020404" pitchFamily="49" charset="0"/>
                <a:cs typeface="Courier New" panose="02070309020205020404" pitchFamily="49" charset="0"/>
              </a:rPr>
              <a:t>)</a:t>
            </a:r>
            <a:r>
              <a:rPr lang="en-GB" sz="1800" dirty="0"/>
              <a:t>: </a:t>
            </a:r>
            <a:r>
              <a:rPr lang="en-GB" sz="1800" dirty="0" err="1">
                <a:latin typeface="Courier New" panose="02070309020205020404" pitchFamily="49" charset="0"/>
                <a:cs typeface="Courier New" panose="02070309020205020404" pitchFamily="49" charset="0"/>
              </a:rPr>
              <a:t>cmd</a:t>
            </a:r>
            <a:r>
              <a:rPr lang="en-GB" sz="1800" dirty="0"/>
              <a:t> argument is a command which gets executed.</a:t>
            </a:r>
            <a:endParaRPr lang="en-GB" sz="1800" dirty="0"/>
          </a:p>
        </p:txBody>
      </p:sp>
      <p:pic>
        <p:nvPicPr>
          <p:cNvPr id="83" name="Shape 83"/>
          <p:cNvPicPr preferRelativeResize="0"/>
          <p:nvPr/>
        </p:nvPicPr>
        <p:blipFill>
          <a:blip r:embed="rId1"/>
          <a:stretch>
            <a:fillRect/>
          </a:stretch>
        </p:blipFill>
        <p:spPr>
          <a:xfrm>
            <a:off x="787448" y="2196786"/>
            <a:ext cx="6964754" cy="24263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0" y="177975"/>
            <a:ext cx="8520600" cy="572700"/>
          </a:xfrm>
          <a:prstGeom prst="rect">
            <a:avLst/>
          </a:prstGeom>
        </p:spPr>
        <p:txBody>
          <a:bodyPr wrap="square" lIns="91425" tIns="91425" rIns="91425" bIns="91425" anchor="t" anchorCtr="0">
            <a:noAutofit/>
          </a:bodyPr>
          <a:lstStyle/>
          <a:p>
            <a:pPr marL="0" lvl="0" indent="0">
              <a:spcBef>
                <a:spcPts val="0"/>
              </a:spcBef>
              <a:buNone/>
            </a:pPr>
            <a:r>
              <a:rPr lang="en-GB"/>
              <a:t>Environment Setup</a:t>
            </a:r>
            <a:endParaRPr lang="en-GB"/>
          </a:p>
        </p:txBody>
      </p:sp>
      <p:pic>
        <p:nvPicPr>
          <p:cNvPr id="89" name="Shape 89"/>
          <p:cNvPicPr preferRelativeResize="0"/>
          <p:nvPr/>
        </p:nvPicPr>
        <p:blipFill>
          <a:blip r:embed="rId1"/>
          <a:stretch>
            <a:fillRect/>
          </a:stretch>
        </p:blipFill>
        <p:spPr>
          <a:xfrm>
            <a:off x="311700" y="1754450"/>
            <a:ext cx="4133476" cy="3325000"/>
          </a:xfrm>
          <a:prstGeom prst="rect">
            <a:avLst/>
          </a:prstGeom>
          <a:noFill/>
          <a:ln>
            <a:noFill/>
          </a:ln>
        </p:spPr>
      </p:pic>
      <p:pic>
        <p:nvPicPr>
          <p:cNvPr id="90" name="Shape 90"/>
          <p:cNvPicPr preferRelativeResize="0"/>
          <p:nvPr/>
        </p:nvPicPr>
        <p:blipFill>
          <a:blip r:embed="rId2"/>
          <a:stretch>
            <a:fillRect/>
          </a:stretch>
        </p:blipFill>
        <p:spPr>
          <a:xfrm>
            <a:off x="311700" y="975900"/>
            <a:ext cx="4133474" cy="778543"/>
          </a:xfrm>
          <a:prstGeom prst="rect">
            <a:avLst/>
          </a:prstGeom>
          <a:noFill/>
          <a:ln>
            <a:noFill/>
          </a:ln>
        </p:spPr>
      </p:pic>
      <p:sp>
        <p:nvSpPr>
          <p:cNvPr id="91" name="Shape 91"/>
          <p:cNvSpPr txBox="1"/>
          <p:nvPr/>
        </p:nvSpPr>
        <p:spPr>
          <a:xfrm>
            <a:off x="2721363" y="1874029"/>
            <a:ext cx="18291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solidFill>
                  <a:srgbClr val="FF0000"/>
                </a:solidFill>
              </a:rPr>
              <a:t>Buffer overflow problem</a:t>
            </a:r>
            <a:endParaRPr lang="en-GB" dirty="0">
              <a:solidFill>
                <a:srgbClr val="FF0000"/>
              </a:solidFill>
            </a:endParaRPr>
          </a:p>
        </p:txBody>
      </p:sp>
      <p:sp>
        <p:nvSpPr>
          <p:cNvPr id="92" name="Shape 92"/>
          <p:cNvSpPr txBox="1"/>
          <p:nvPr/>
        </p:nvSpPr>
        <p:spPr>
          <a:xfrm>
            <a:off x="4735184" y="1381879"/>
            <a:ext cx="4008416" cy="778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This code has potential buffer overflow problem in </a:t>
            </a:r>
            <a:r>
              <a:rPr lang="en-GB" sz="1800" dirty="0" err="1">
                <a:latin typeface="Courier New" panose="02070309020205020404" pitchFamily="49" charset="0"/>
                <a:cs typeface="Courier New" panose="02070309020205020404" pitchFamily="49" charset="0"/>
              </a:rPr>
              <a:t>vul_func</a:t>
            </a:r>
            <a:r>
              <a:rPr lang="en-GB" sz="1800" dirty="0">
                <a:latin typeface="Courier New" panose="02070309020205020404" pitchFamily="49" charset="0"/>
                <a:cs typeface="Courier New" panose="02070309020205020404" pitchFamily="49" charset="0"/>
              </a:rPr>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1404" y="167641"/>
            <a:ext cx="8520600" cy="572700"/>
          </a:xfrm>
          <a:prstGeom prst="rect">
            <a:avLst/>
          </a:prstGeom>
        </p:spPr>
        <p:txBody>
          <a:bodyPr wrap="square" lIns="91425" tIns="91425" rIns="91425" bIns="91425" anchor="t" anchorCtr="0">
            <a:noAutofit/>
          </a:bodyPr>
          <a:lstStyle/>
          <a:p>
            <a:pPr marL="0" lvl="0" indent="0">
              <a:spcBef>
                <a:spcPts val="0"/>
              </a:spcBef>
              <a:buNone/>
            </a:pPr>
            <a:r>
              <a:rPr lang="en-GB"/>
              <a:t>Environment Setup</a:t>
            </a:r>
            <a:endParaRPr lang="en-GB"/>
          </a:p>
        </p:txBody>
      </p:sp>
      <p:sp>
        <p:nvSpPr>
          <p:cNvPr id="98" name="Shape 98"/>
          <p:cNvSpPr txBox="1">
            <a:spLocks noGrp="1"/>
          </p:cNvSpPr>
          <p:nvPr>
            <p:ph type="body" idx="1"/>
          </p:nvPr>
        </p:nvSpPr>
        <p:spPr>
          <a:xfrm>
            <a:off x="216450" y="936084"/>
            <a:ext cx="8795814" cy="3416400"/>
          </a:xfrm>
          <a:prstGeom prst="rect">
            <a:avLst/>
          </a:prstGeom>
        </p:spPr>
        <p:txBody>
          <a:bodyPr wrap="square" lIns="91425" tIns="91425" rIns="91425" bIns="91425" anchor="t" anchorCtr="0">
            <a:noAutofit/>
          </a:bodyPr>
          <a:lstStyle/>
          <a:p>
            <a:pPr marL="0" lvl="0" indent="0">
              <a:spcBef>
                <a:spcPts val="0"/>
              </a:spcBef>
              <a:buNone/>
            </a:pPr>
            <a:r>
              <a:rPr lang="en-GB" sz="2400" dirty="0"/>
              <a:t>“Non executable stack” countermeasure is switched </a:t>
            </a:r>
            <a:r>
              <a:rPr lang="en-GB" sz="2400" b="1" i="1" dirty="0"/>
              <a:t>on</a:t>
            </a:r>
            <a:r>
              <a:rPr lang="en-GB" sz="2400" dirty="0"/>
              <a:t>, </a:t>
            </a:r>
            <a:r>
              <a:rPr lang="en-GB" sz="2400" dirty="0" err="1"/>
              <a:t>StackGuard</a:t>
            </a:r>
            <a:r>
              <a:rPr lang="en-GB" sz="2400" dirty="0"/>
              <a:t> protection is switched </a:t>
            </a:r>
            <a:r>
              <a:rPr lang="en-GB" sz="2400" b="1" i="1" dirty="0"/>
              <a:t>off</a:t>
            </a:r>
            <a:r>
              <a:rPr lang="en-GB" sz="2400" dirty="0"/>
              <a:t> and address randomization is turned </a:t>
            </a:r>
            <a:r>
              <a:rPr lang="en-GB" sz="2400" b="1" i="1" dirty="0"/>
              <a:t>off</a:t>
            </a:r>
            <a:r>
              <a:rPr lang="en-GB" sz="2400" dirty="0"/>
              <a:t>.</a:t>
            </a:r>
            <a:endParaRPr lang="en-GB" sz="2400" dirty="0"/>
          </a:p>
          <a:p>
            <a:pPr marL="0" lvl="0" indent="0">
              <a:spcBef>
                <a:spcPts val="0"/>
              </a:spcBef>
              <a:buNone/>
            </a:pPr>
            <a:endParaRPr sz="2400" dirty="0"/>
          </a:p>
          <a:p>
            <a:pPr marL="0" lvl="0" indent="0">
              <a:spcBef>
                <a:spcPts val="0"/>
              </a:spcBef>
              <a:buNone/>
            </a:pPr>
            <a:endParaRPr sz="2400" dirty="0"/>
          </a:p>
          <a:p>
            <a:pPr marL="0" lvl="0" indent="0">
              <a:spcBef>
                <a:spcPts val="0"/>
              </a:spcBef>
              <a:buNone/>
            </a:pPr>
            <a:r>
              <a:rPr lang="en-GB" sz="2400" dirty="0"/>
              <a:t>Root owned Set-UID program.</a:t>
            </a:r>
            <a:endParaRPr lang="en-GB" sz="2400" dirty="0"/>
          </a:p>
          <a:p>
            <a:pPr marL="0" lvl="0" indent="0">
              <a:spcBef>
                <a:spcPts val="0"/>
              </a:spcBef>
              <a:buNone/>
            </a:pPr>
            <a:endParaRPr sz="2400" dirty="0"/>
          </a:p>
          <a:p>
            <a:pPr marL="0" lvl="0" indent="0">
              <a:spcBef>
                <a:spcPts val="0"/>
              </a:spcBef>
              <a:buNone/>
            </a:pPr>
            <a:endParaRPr sz="2400" dirty="0"/>
          </a:p>
        </p:txBody>
      </p:sp>
      <p:pic>
        <p:nvPicPr>
          <p:cNvPr id="99" name="Shape 99"/>
          <p:cNvPicPr preferRelativeResize="0"/>
          <p:nvPr/>
        </p:nvPicPr>
        <p:blipFill>
          <a:blip r:embed="rId1"/>
          <a:stretch>
            <a:fillRect/>
          </a:stretch>
        </p:blipFill>
        <p:spPr>
          <a:xfrm>
            <a:off x="298579" y="2033893"/>
            <a:ext cx="8520600" cy="610391"/>
          </a:xfrm>
          <a:prstGeom prst="rect">
            <a:avLst/>
          </a:prstGeom>
          <a:noFill/>
          <a:ln>
            <a:noFill/>
          </a:ln>
        </p:spPr>
      </p:pic>
      <p:pic>
        <p:nvPicPr>
          <p:cNvPr id="100" name="Shape 100"/>
          <p:cNvPicPr preferRelativeResize="0"/>
          <p:nvPr/>
        </p:nvPicPr>
        <p:blipFill>
          <a:blip r:embed="rId2"/>
          <a:stretch>
            <a:fillRect/>
          </a:stretch>
        </p:blipFill>
        <p:spPr>
          <a:xfrm>
            <a:off x="305775" y="3094644"/>
            <a:ext cx="8494354"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0" y="173804"/>
            <a:ext cx="8520600" cy="572700"/>
          </a:xfrm>
          <a:prstGeom prst="rect">
            <a:avLst/>
          </a:prstGeom>
        </p:spPr>
        <p:txBody>
          <a:bodyPr wrap="square" lIns="91425" tIns="91425" rIns="91425" bIns="91425" anchor="t" anchorCtr="0">
            <a:noAutofit/>
          </a:bodyPr>
          <a:lstStyle/>
          <a:p>
            <a:pPr marL="0" lvl="0" indent="0">
              <a:spcBef>
                <a:spcPts val="0"/>
              </a:spcBef>
              <a:buNone/>
            </a:pPr>
            <a:r>
              <a:rPr lang="en-GB" sz="4000"/>
              <a:t>Outline</a:t>
            </a:r>
            <a:endParaRPr lang="en-GB"/>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95300" indent="-457200">
              <a:spcBef>
                <a:spcPts val="1000"/>
              </a:spcBef>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Non-executable Stack countermeasure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How to defeat the countermeasure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tx1">
                    <a:lumMod val="95000"/>
                    <a:lumOff val="5000"/>
                  </a:schemeClr>
                </a:solidFill>
                <a:latin typeface="Calibri" panose="020F0502020204030204"/>
                <a:ea typeface="Calibri" panose="020F0502020204030204"/>
                <a:cs typeface="Calibri" panose="020F0502020204030204"/>
                <a:sym typeface="Calibri" panose="020F0502020204030204"/>
              </a:rPr>
              <a:t>Tasks involved in the attack</a:t>
            </a:r>
            <a:endParaRPr lang="en-GB" dirty="0">
              <a:solidFill>
                <a:schemeClr val="tx1">
                  <a:lumMod val="95000"/>
                  <a:lumOff val="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Function Prologue and Epilogue</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a:p>
            <a:pPr marL="495300" indent="-457200">
              <a:buClr>
                <a:schemeClr val="dk1"/>
              </a:buClr>
              <a:buSzPts val="3000"/>
            </a:pPr>
            <a:r>
              <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rPr>
              <a:t>Launching attack</a:t>
            </a:r>
            <a:endParaRPr lang="en-GB" dirty="0">
              <a:solidFill>
                <a:schemeClr val="bg1">
                  <a:lumMod val="75000"/>
                </a:schemeClr>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ags/tag1.xml><?xml version="1.0" encoding="utf-8"?>
<p:tagLst xmlns:p="http://schemas.openxmlformats.org/presentationml/2006/main">
  <p:tag name="KSO_WPP_MARK_KEY" val="5a7a77af-a7f0-4a7c-8315-fc1a5b82944e"/>
  <p:tag name="COMMONDATA" val="eyJoZGlkIjoiZTJlYTQ4NDIyY2RmNWIyZGE3NzBlYTRmZmM4YmU0NzU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4953</Words>
  <Application>WPS 演示</Application>
  <PresentationFormat>全屏显示(16:9)</PresentationFormat>
  <Paragraphs>236</Paragraphs>
  <Slides>31</Slides>
  <Notes>26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31</vt:i4>
      </vt:variant>
    </vt:vector>
  </HeadingPairs>
  <TitlesOfParts>
    <vt:vector size="44" baseType="lpstr">
      <vt:lpstr>Arial</vt:lpstr>
      <vt:lpstr>宋体</vt:lpstr>
      <vt:lpstr>Wingdings</vt:lpstr>
      <vt:lpstr>Arial</vt:lpstr>
      <vt:lpstr>Calibri</vt:lpstr>
      <vt:lpstr>Times New Roman</vt:lpstr>
      <vt:lpstr>Courier New</vt:lpstr>
      <vt:lpstr>微软雅黑</vt:lpstr>
      <vt:lpstr>Arial Unicode MS</vt:lpstr>
      <vt:lpstr>等线 Light</vt:lpstr>
      <vt:lpstr>等线</vt:lpstr>
      <vt:lpstr>Simple Light</vt:lpstr>
      <vt:lpstr>自定义设计方案</vt:lpstr>
      <vt:lpstr>Return-to-libc Attacks</vt:lpstr>
      <vt:lpstr>Outline</vt:lpstr>
      <vt:lpstr>Non-executable Stack</vt:lpstr>
      <vt:lpstr>Non-executable Stack</vt:lpstr>
      <vt:lpstr>Outline</vt:lpstr>
      <vt:lpstr>How to Defeat This Countermeasure</vt:lpstr>
      <vt:lpstr>Environment Setup</vt:lpstr>
      <vt:lpstr>Environment Setup</vt:lpstr>
      <vt:lpstr>Outline</vt:lpstr>
      <vt:lpstr>Overview of the Attack</vt:lpstr>
      <vt:lpstr>Task A : To Find system()’s Address. </vt:lpstr>
      <vt:lpstr>Task B : To Find “/bin/sh” String Address </vt:lpstr>
      <vt:lpstr>Task B : To Find “/bin/sh” String Address </vt:lpstr>
      <vt:lpstr>Task B : Some Considerations</vt:lpstr>
      <vt:lpstr>Task C : Argument for system()</vt:lpstr>
      <vt:lpstr>Outline</vt:lpstr>
      <vt:lpstr>Task C : Argument for system()</vt:lpstr>
      <vt:lpstr>Task C : Argument for system()</vt:lpstr>
      <vt:lpstr>Function Prologue and Epilogue example</vt:lpstr>
      <vt:lpstr>Outline</vt:lpstr>
      <vt:lpstr>How to Find system()’s Argument Address?</vt:lpstr>
      <vt:lpstr>Memory Map to Understand system() Argument</vt:lpstr>
      <vt:lpstr>Flow Chart to understand system() argument</vt:lpstr>
      <vt:lpstr>Malicious Code</vt:lpstr>
      <vt:lpstr>Launch the attack</vt:lpstr>
      <vt:lpstr>Return-Oriented Programming</vt:lpstr>
      <vt:lpstr>Chaining Function Calls (without Arguments)</vt:lpstr>
      <vt:lpstr>Chaining Function Calls with Arguments</vt:lpstr>
      <vt:lpstr>Chaining Function Calls with Arguments</vt:lpstr>
      <vt:lpstr>Chaining Function Calls with Zero in the Argument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Return-to-libc Attacks</dc:title>
  <dc:creator/>
  <cp:lastModifiedBy>小鬼u</cp:lastModifiedBy>
  <cp:revision>39</cp:revision>
  <dcterms:created xsi:type="dcterms:W3CDTF">2023-04-13T09:22:54Z</dcterms:created>
  <dcterms:modified xsi:type="dcterms:W3CDTF">2023-04-13T12:02:36Z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38C5A92E729A423B9B5C490E9EE1354E_12</vt:lpwstr>
  </property>
  <property fmtid="{D5CDD505-2E9C-101B-9397-08002B2CF9AE}" pid="3" name="KSOProductBuildVer">
    <vt:lpwstr>2052-11.1.0.14036</vt:lpwstr>
  </property>
</Properties>
</file>