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87" r:id="rId4"/>
    <p:sldId id="257" r:id="rId5"/>
    <p:sldId id="263" r:id="rId6"/>
    <p:sldId id="262" r:id="rId7"/>
    <p:sldId id="270" r:id="rId8"/>
    <p:sldId id="282" r:id="rId9"/>
    <p:sldId id="288" r:id="rId10"/>
    <p:sldId id="289" r:id="rId11"/>
    <p:sldId id="266" r:id="rId12"/>
    <p:sldId id="268" r:id="rId13"/>
    <p:sldId id="290" r:id="rId14"/>
    <p:sldId id="25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  <p:cmAuthor id="2" name="han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282700"/>
            <a:ext cx="7351712" cy="4745038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要点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1800" dirty="0"/>
              <a:t>Operating System</a:t>
            </a:r>
            <a:endParaRPr lang="zh-CN" altLang="en-US" sz="1800" dirty="0"/>
          </a:p>
          <a:p>
            <a:pPr lvl="1">
              <a:defRPr/>
            </a:pPr>
            <a:r>
              <a:rPr lang="en-US" altLang="zh-CN" sz="1800" dirty="0"/>
              <a:t>Interrupt &amp; trap</a:t>
            </a:r>
            <a:endParaRPr lang="zh-CN" altLang="en-US" sz="1800" dirty="0"/>
          </a:p>
          <a:p>
            <a:pPr lvl="1">
              <a:defRPr/>
            </a:pPr>
            <a:r>
              <a:rPr lang="en-US" altLang="zh-CN" sz="1800" dirty="0"/>
              <a:t>privileged instruction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系统态（核心态，管态）与用户态（目态）的概念以及处理器设置两个态的目的；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基于</a:t>
            </a:r>
            <a:r>
              <a:rPr lang="en-US" altLang="zh-CN" sz="1800" dirty="0"/>
              <a:t>CPU</a:t>
            </a:r>
            <a:r>
              <a:rPr lang="zh-CN" altLang="en-US" sz="1800" dirty="0"/>
              <a:t>提供的两个态说明对cpu、I/O、memory的保护的目的及其保护措施；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一般情况下，操作系统尽量提高资源的利用率及提高运行效率，但有时也违反这一原则。请举例并加以说明。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系统加载过程分成哪几个阶段？这种分阶段过程优点何在？</a:t>
            </a:r>
            <a:endParaRPr lang="en-US" altLang="zh-CN" sz="1800" dirty="0"/>
          </a:p>
          <a:p>
            <a:pPr>
              <a:defRPr/>
            </a:pPr>
            <a:r>
              <a:rPr lang="zh-CN" altLang="en-US" sz="2000" dirty="0"/>
              <a:t>Page 3</a:t>
            </a:r>
            <a:r>
              <a:rPr lang="en-US" altLang="zh-CN" sz="2000" dirty="0"/>
              <a:t>6</a:t>
            </a:r>
            <a:r>
              <a:rPr lang="zh-CN" altLang="en-US" sz="2000" dirty="0"/>
              <a:t>：10，1</a:t>
            </a:r>
            <a:r>
              <a:rPr lang="en-US" altLang="zh-CN" sz="2000" dirty="0"/>
              <a:t>2</a:t>
            </a:r>
            <a:endParaRPr lang="en-US" altLang="zh-CN" sz="2000" dirty="0"/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5850" y="1262063"/>
            <a:ext cx="7351713" cy="4483100"/>
          </a:xfrm>
        </p:spPr>
        <p:txBody>
          <a:bodyPr/>
          <a:lstStyle/>
          <a:p>
            <a:r>
              <a:rPr lang="zh-CN" altLang="en-US" sz="1800" dirty="0">
                <a:ea typeface="宋体" panose="02010600030101010101" pitchFamily="2" charset="-122"/>
              </a:rPr>
              <a:t>思考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>
                <a:ea typeface="宋体" panose="02010600030101010101" pitchFamily="2" charset="-122"/>
              </a:rPr>
              <a:t>Page 408  </a:t>
            </a:r>
            <a:r>
              <a:rPr lang="en-US" altLang="zh-CN" sz="1400" dirty="0">
                <a:ea typeface="宋体" panose="02010600030101010101" pitchFamily="2" charset="-122"/>
              </a:rPr>
              <a:t>3,5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>
                <a:ea typeface="宋体" panose="02010600030101010101" pitchFamily="2" charset="-122"/>
              </a:rPr>
              <a:t>思考题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1、</a:t>
            </a:r>
            <a:r>
              <a:rPr lang="zh-CN" altLang="en-US" sz="1800" dirty="0">
                <a:ea typeface="宋体" panose="02010600030101010101" pitchFamily="2" charset="-122"/>
              </a:rPr>
              <a:t>文件、文件目录的概念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、文件类型的作用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ea typeface="宋体" panose="02010600030101010101" pitchFamily="2" charset="-122"/>
              </a:rPr>
              <a:t>、文件的物理格式化与逻辑格式化（</a:t>
            </a:r>
            <a:r>
              <a:rPr lang="en-US" altLang="zh-CN" sz="1800" dirty="0">
                <a:ea typeface="宋体" panose="02010600030101010101" pitchFamily="2" charset="-122"/>
              </a:rPr>
              <a:t>Format</a:t>
            </a:r>
            <a:r>
              <a:rPr lang="zh-CN" altLang="en-US" sz="1800" dirty="0">
                <a:ea typeface="宋体" panose="02010600030101010101" pitchFamily="2" charset="-122"/>
              </a:rPr>
              <a:t>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、便于共享的目录结构有哪些？说明其基本思想及特点。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ea typeface="宋体" panose="02010600030101010101" pitchFamily="2" charset="-122"/>
              </a:rPr>
              <a:t>、说明文件卷安装与卸载的思想及其作用。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ea typeface="宋体" panose="02010600030101010101" pitchFamily="2" charset="-122"/>
              </a:rPr>
              <a:t>、打开及关闭文件的思想及作用（open，close）。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、文件的共享与保护概念及措施。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Page </a:t>
            </a:r>
            <a:r>
              <a:rPr lang="zh-CN" altLang="en-US" sz="2000" dirty="0">
                <a:ea typeface="宋体" panose="02010600030101010101" pitchFamily="2" charset="-122"/>
              </a:rPr>
              <a:t>408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   1,2,6,8,</a:t>
            </a:r>
            <a:r>
              <a:rPr lang="zh-CN" altLang="en-US" sz="1800" dirty="0" smtClean="0">
                <a:ea typeface="宋体" panose="02010600030101010101" pitchFamily="2" charset="-122"/>
              </a:rPr>
              <a:t>9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6157" y="1119726"/>
            <a:ext cx="7679686" cy="484606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</a:t>
            </a:r>
            <a:r>
              <a:rPr lang="zh-CN" altLang="en-US" sz="1800" dirty="0" smtClean="0">
                <a:ea typeface="宋体" panose="02010600030101010101" pitchFamily="2" charset="-122"/>
              </a:rPr>
              <a:t>；涉及到了哪些数据结构（磁盘以及内存中的数据结构）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dirty="0">
                <a:ea typeface="宋体" panose="02010600030101010101" pitchFamily="2" charset="-122"/>
              </a:rPr>
              <a:t>10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思考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几种种磁盘调度算法的思想、特点及相关的计算；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RAID</a:t>
            </a:r>
            <a:r>
              <a:rPr lang="zh-CN" altLang="en-US" sz="1600" dirty="0">
                <a:ea typeface="宋体" panose="02010600030101010101" pitchFamily="2" charset="-122"/>
              </a:rPr>
              <a:t>的概念、基本思想及特点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Page </a:t>
            </a:r>
            <a:r>
              <a:rPr lang="en-US" altLang="zh-CN" sz="1800" dirty="0">
                <a:ea typeface="宋体" panose="02010600030101010101" pitchFamily="2" charset="-122"/>
              </a:rPr>
              <a:t>489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     1,2,7,8,9,10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进一步了解 </a:t>
            </a:r>
            <a:r>
              <a:rPr lang="en-US" altLang="zh-CN" sz="1800" dirty="0">
                <a:ea typeface="宋体" panose="02010600030101010101" pitchFamily="2" charset="-122"/>
              </a:rPr>
              <a:t>Page 489  3,4,6,11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00162"/>
            <a:ext cx="7351713" cy="4817173"/>
          </a:xfrm>
        </p:spPr>
        <p:txBody>
          <a:bodyPr/>
          <a:lstStyle/>
          <a:p>
            <a:r>
              <a:rPr lang="zh-CN" altLang="en-US" sz="1800" dirty="0">
                <a:ea typeface="宋体" panose="02010600030101010101" pitchFamily="2" charset="-122"/>
              </a:rPr>
              <a:t>Discussion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I/O</a:t>
            </a:r>
            <a:r>
              <a:rPr lang="zh-CN" altLang="en-US" sz="1600" dirty="0" smtClean="0">
                <a:ea typeface="宋体" panose="02010600030101010101" pitchFamily="2" charset="-122"/>
              </a:rPr>
              <a:t>子系统的功能有哪些？ 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</a:t>
            </a:r>
            <a:r>
              <a:rPr lang="zh-CN" altLang="en-US" sz="1600" dirty="0" smtClean="0"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zh-CN" altLang="en-US" sz="1600" dirty="0">
                <a:ea typeface="宋体" panose="02010600030101010101" pitchFamily="2" charset="-122"/>
              </a:rPr>
              <a:t>设备驱动程序（device driver）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 </a:t>
            </a:r>
            <a:r>
              <a:rPr lang="en-US" altLang="zh-CN" sz="1600" dirty="0" smtClean="0">
                <a:ea typeface="宋体" panose="02010600030101010101" pitchFamily="2" charset="-122"/>
              </a:rPr>
              <a:t>3</a:t>
            </a:r>
            <a:r>
              <a:rPr lang="zh-CN" altLang="en-US" sz="1600" dirty="0" smtClean="0">
                <a:ea typeface="宋体" panose="02010600030101010101" pitchFamily="2" charset="-122"/>
              </a:rPr>
              <a:t>.  </a:t>
            </a:r>
            <a:r>
              <a:rPr lang="zh-CN" altLang="en-US" sz="1600" dirty="0">
                <a:ea typeface="宋体" panose="02010600030101010101" pitchFamily="2" charset="-122"/>
              </a:rPr>
              <a:t>Buffer、cache之概念以及引入它们的原因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4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zh-CN" altLang="en-US" sz="1600" dirty="0">
                <a:ea typeface="宋体" panose="02010600030101010101" pitchFamily="2" charset="-122"/>
              </a:rPr>
              <a:t>I/O设备的保护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ea typeface="宋体" panose="02010600030101010101" pitchFamily="2" charset="-122"/>
              </a:rPr>
              <a:t>5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zh-CN" altLang="en-US" sz="1600" dirty="0">
                <a:ea typeface="宋体" panose="02010600030101010101" pitchFamily="2" charset="-122"/>
              </a:rPr>
              <a:t>SPOOLing的概念、组成</a:t>
            </a:r>
            <a:r>
              <a:rPr lang="zh-CN" altLang="en-US" sz="1600" dirty="0" smtClean="0">
                <a:ea typeface="宋体" panose="02010600030101010101" pitchFamily="2" charset="-122"/>
              </a:rPr>
              <a:t>、工作原理；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ea typeface="宋体" panose="02010600030101010101" pitchFamily="2" charset="-122"/>
              </a:rPr>
              <a:t>P</a:t>
            </a:r>
            <a:r>
              <a:rPr lang="zh-CN" altLang="en-US" sz="1600" dirty="0">
                <a:ea typeface="宋体" panose="02010600030101010101" pitchFamily="2" charset="-122"/>
              </a:rPr>
              <a:t>526: </a:t>
            </a:r>
            <a:r>
              <a:rPr lang="en-US" altLang="zh-CN" sz="1600" dirty="0">
                <a:ea typeface="宋体" panose="02010600030101010101" pitchFamily="2" charset="-122"/>
              </a:rPr>
              <a:t>3,</a:t>
            </a:r>
            <a:r>
              <a:rPr lang="zh-CN" altLang="en-US" sz="1600" dirty="0">
                <a:ea typeface="宋体" panose="02010600030101010101" pitchFamily="2" charset="-122"/>
              </a:rPr>
              <a:t>6</a:t>
            </a:r>
            <a:endParaRPr lang="zh-CN" altLang="en-US" sz="1600" dirty="0">
              <a:ea typeface="宋体" panose="02010600030101010101" pitchFamily="2" charset="-122"/>
            </a:endParaRPr>
          </a:p>
          <a:p>
            <a:r>
              <a:rPr lang="zh-CN" altLang="en-US" sz="1600" dirty="0">
                <a:ea typeface="宋体" panose="02010600030101010101" pitchFamily="2" charset="-122"/>
              </a:rPr>
              <a:t>进一步了解 P526：</a:t>
            </a:r>
            <a:r>
              <a:rPr lang="en-US" altLang="zh-CN" sz="1600" dirty="0"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9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 smtClean="0">
                <a:ea typeface="宋体" panose="02010600030101010101" pitchFamily="2" charset="-122"/>
              </a:rPr>
              <a:t>11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学完操作系统的主要内容，讨论：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</a:t>
            </a:r>
            <a:r>
              <a:rPr lang="zh-CN" altLang="zh-CN" sz="1600" dirty="0" smtClean="0">
                <a:ea typeface="宋体" panose="02010600030101010101" pitchFamily="2" charset="-122"/>
              </a:rPr>
              <a:t>编译链接下述</a:t>
            </a:r>
            <a:r>
              <a:rPr lang="en-US" altLang="zh-CN" sz="1600" dirty="0" smtClean="0">
                <a:ea typeface="宋体" panose="02010600030101010101" pitchFamily="2" charset="-122"/>
              </a:rPr>
              <a:t>C</a:t>
            </a:r>
            <a:r>
              <a:rPr lang="zh-CN" altLang="zh-CN" sz="1600" dirty="0" smtClean="0">
                <a:ea typeface="宋体" panose="02010600030101010101" pitchFamily="2" charset="-122"/>
              </a:rPr>
              <a:t>程序生成可执行程序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a.out</a:t>
            </a:r>
            <a:r>
              <a:rPr lang="zh-CN" altLang="zh-CN" sz="1600" dirty="0" smtClean="0">
                <a:ea typeface="宋体" panose="02010600030101010101" pitchFamily="2" charset="-122"/>
              </a:rPr>
              <a:t>。</a:t>
            </a:r>
            <a:endParaRPr lang="zh-CN" altLang="zh-CN" sz="18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6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ea typeface="宋体" panose="02010600030101010101" pitchFamily="2" charset="-122"/>
              </a:rPr>
              <a:t> main() {</a:t>
            </a:r>
            <a:endParaRPr lang="zh-CN" altLang="zh-CN" sz="16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printf</a:t>
            </a:r>
            <a:r>
              <a:rPr lang="en-US" altLang="zh-CN" sz="1600" dirty="0" smtClean="0">
                <a:ea typeface="宋体" panose="02010600030101010101" pitchFamily="2" charset="-122"/>
              </a:rPr>
              <a:t>(“Hello World\n”);</a:t>
            </a:r>
            <a:endParaRPr lang="zh-CN" altLang="zh-CN" sz="16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}</a:t>
            </a:r>
            <a:endParaRPr lang="zh-CN" altLang="zh-CN" sz="16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zh-CN" altLang="zh-CN" sz="1600" dirty="0" smtClean="0">
                <a:ea typeface="宋体" panose="02010600030101010101" pitchFamily="2" charset="-122"/>
              </a:rPr>
              <a:t>请结合</a:t>
            </a:r>
            <a:r>
              <a:rPr lang="zh-CN" altLang="en-US" sz="1600" dirty="0" smtClean="0">
                <a:ea typeface="宋体" panose="02010600030101010101" pitchFamily="2" charset="-122"/>
              </a:rPr>
              <a:t>操作系统各部分的功能</a:t>
            </a:r>
            <a:r>
              <a:rPr lang="zh-CN" altLang="zh-CN" sz="1600" dirty="0" smtClean="0">
                <a:ea typeface="宋体" panose="02010600030101010101" pitchFamily="2" charset="-122"/>
              </a:rPr>
              <a:t>，说明在命令窗口中输入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a.out</a:t>
            </a:r>
            <a:r>
              <a:rPr lang="zh-CN" altLang="zh-CN" sz="1600" dirty="0" smtClean="0">
                <a:ea typeface="宋体" panose="02010600030101010101" pitchFamily="2" charset="-122"/>
              </a:rPr>
              <a:t>及回车后，到屏幕输出“</a:t>
            </a:r>
            <a:r>
              <a:rPr lang="en-US" altLang="zh-CN" sz="1600" dirty="0" smtClean="0">
                <a:ea typeface="宋体" panose="02010600030101010101" pitchFamily="2" charset="-122"/>
              </a:rPr>
              <a:t>Hello World\n</a:t>
            </a:r>
            <a:r>
              <a:rPr lang="zh-CN" altLang="zh-CN" sz="1600" dirty="0" smtClean="0">
                <a:ea typeface="宋体" panose="02010600030101010101" pitchFamily="2" charset="-122"/>
              </a:rPr>
              <a:t>”为止，操作系统对程序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a.out</a:t>
            </a:r>
            <a:r>
              <a:rPr lang="zh-CN" altLang="zh-CN" sz="1600" dirty="0" smtClean="0">
                <a:ea typeface="宋体" panose="02010600030101010101" pitchFamily="2" charset="-122"/>
              </a:rPr>
              <a:t>的处理与执行过程。</a:t>
            </a:r>
            <a:endParaRPr lang="zh-CN" altLang="zh-CN" sz="1600" dirty="0" smtClean="0">
              <a:ea typeface="宋体" panose="02010600030101010101" pitchFamily="2" charset="-122"/>
            </a:endParaRPr>
          </a:p>
          <a:p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2351088" y="1282700"/>
            <a:ext cx="7351712" cy="5064834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000" noProof="1" smtClean="0">
                <a:sym typeface="Arial" panose="020B0604020202020204" pitchFamily="34" charset="0"/>
              </a:rPr>
              <a:t>本章要点</a:t>
            </a:r>
            <a:endParaRPr lang="en-US" altLang="x-none" sz="2000" noProof="1">
              <a:sym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800" dirty="0"/>
              <a:t>Operating System Services (two categories)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defRPr/>
            </a:pPr>
            <a:r>
              <a:rPr lang="en-US" altLang="x-none" sz="1800" noProof="1">
                <a:sym typeface="Arial" panose="020B0604020202020204" pitchFamily="34" charset="0"/>
              </a:rPr>
              <a:t>Two interfaces to those services for users</a:t>
            </a:r>
            <a:r>
              <a:rPr lang="zh-CN" altLang="en-US" sz="1800" noProof="1">
                <a:sym typeface="Arial" panose="020B0604020202020204" pitchFamily="34" charset="0"/>
              </a:rPr>
              <a:t>；</a:t>
            </a:r>
            <a:endParaRPr lang="en-US" altLang="x-none" sz="1800" noProof="1">
              <a:sym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800" noProof="1"/>
              <a:t>Concept of s</a:t>
            </a:r>
            <a:r>
              <a:rPr lang="zh-CN" altLang="en-US" sz="1800" noProof="1"/>
              <a:t>ystem call； </a:t>
            </a:r>
            <a:endParaRPr lang="zh-CN" altLang="en-US" sz="1800" noProof="1"/>
          </a:p>
          <a:p>
            <a:pPr lvl="1">
              <a:defRPr/>
            </a:pPr>
            <a:r>
              <a:rPr lang="en-US" altLang="zh-CN" sz="1800" noProof="1"/>
              <a:t>Three </a:t>
            </a:r>
            <a:r>
              <a:rPr lang="en-US" altLang="zh-CN" sz="1800" dirty="0"/>
              <a:t>general methods for s</a:t>
            </a:r>
            <a:r>
              <a:rPr lang="zh-CN" altLang="en-US" sz="1800" noProof="1"/>
              <a:t>ystem Call Parameters Passing；</a:t>
            </a:r>
            <a:endParaRPr lang="en-US" altLang="zh-CN" sz="1800" noProof="1"/>
          </a:p>
          <a:p>
            <a:pPr lvl="1">
              <a:defRPr/>
            </a:pPr>
            <a:r>
              <a:rPr lang="zh-CN" altLang="en-US" sz="1800" noProof="1"/>
              <a:t>结合系统调用的概念，解释系统对</a:t>
            </a:r>
            <a:r>
              <a:rPr lang="en-US" altLang="zh-CN" sz="1800" noProof="1"/>
              <a:t>c</a:t>
            </a:r>
            <a:r>
              <a:rPr lang="zh-CN" altLang="en-US" sz="1800" noProof="1"/>
              <a:t>函数，如</a:t>
            </a:r>
            <a:r>
              <a:rPr lang="en-US" altLang="zh-CN" sz="1800" noProof="1"/>
              <a:t>printf(“Hello World\n”)</a:t>
            </a:r>
            <a:r>
              <a:rPr lang="zh-CN" altLang="en-US" sz="1800" noProof="1"/>
              <a:t>的处理过程；</a:t>
            </a:r>
            <a:endParaRPr lang="zh-CN" altLang="en-US" sz="1800" noProof="1"/>
          </a:p>
          <a:p>
            <a:pPr lvl="1">
              <a:defRPr/>
            </a:pPr>
            <a:r>
              <a:rPr lang="zh-CN" altLang="en-US" sz="1800" noProof="1"/>
              <a:t>Operating System Design and Implementation</a:t>
            </a:r>
            <a:endParaRPr lang="en-US" altLang="zh-CN" sz="1800" noProof="1"/>
          </a:p>
          <a:p>
            <a:pPr lvl="2">
              <a:defRPr/>
            </a:pPr>
            <a:r>
              <a:rPr lang="zh-CN" altLang="en-US" sz="1600" noProof="1">
                <a:effectLst>
                  <a:outerShdw blurRad="38100" dist="38100" dir="2700000">
                    <a:srgbClr val="C0C0C0"/>
                  </a:outerShdw>
                </a:effectLst>
              </a:rPr>
              <a:t>层次结构、微内核</a:t>
            </a:r>
            <a:r>
              <a:rPr lang="zh-CN" altLang="en-US" sz="16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、模块化、虚拟机</a:t>
            </a:r>
            <a:endParaRPr lang="zh-CN" altLang="en-US" sz="16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000" noProof="1" smtClean="0"/>
              <a:t>思考</a:t>
            </a:r>
            <a:endParaRPr lang="en-US" altLang="zh-CN" sz="2000" noProof="1" smtClean="0"/>
          </a:p>
          <a:p>
            <a:pPr lvl="1">
              <a:defRPr/>
            </a:pPr>
            <a:r>
              <a:rPr lang="zh-CN" altLang="en-US" sz="1800" noProof="1" smtClean="0"/>
              <a:t>Page </a:t>
            </a:r>
            <a:r>
              <a:rPr lang="zh-CN" altLang="en-US" sz="1800" noProof="1"/>
              <a:t>73</a:t>
            </a:r>
            <a:endParaRPr lang="zh-CN" altLang="en-US" sz="1800" noProof="1"/>
          </a:p>
          <a:p>
            <a:pPr>
              <a:buNone/>
              <a:defRPr/>
            </a:pPr>
            <a:r>
              <a:rPr lang="zh-CN" altLang="en-US" sz="1800" noProof="1"/>
              <a:t>      </a:t>
            </a:r>
            <a:r>
              <a:rPr lang="zh-CN" altLang="en-US" sz="1800" noProof="1" smtClean="0"/>
              <a:t>     3</a:t>
            </a:r>
            <a:r>
              <a:rPr lang="zh-CN" altLang="en-US" sz="1800" noProof="1"/>
              <a:t>，6，12, 14</a:t>
            </a:r>
            <a:endParaRPr lang="en-US" altLang="zh-CN" sz="1800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smtClean="0"/>
              <a:t>要点</a:t>
            </a:r>
            <a:endParaRPr lang="en-US" altLang="zh-CN" sz="2400" dirty="0"/>
          </a:p>
          <a:p>
            <a:pPr lvl="1"/>
            <a:r>
              <a:rPr lang="zh-CN" altLang="en-US" sz="2000" dirty="0"/>
              <a:t>进程的概念</a:t>
            </a:r>
            <a:endParaRPr lang="zh-CN" altLang="en-US" sz="2000" dirty="0"/>
          </a:p>
          <a:p>
            <a:pPr lvl="1"/>
            <a:r>
              <a:rPr lang="zh-CN" altLang="en-US" sz="2000" dirty="0"/>
              <a:t>进程的状态、转换及其转换条件（状态转换图）</a:t>
            </a:r>
            <a:endParaRPr lang="zh-CN" altLang="en-US" sz="2000" dirty="0"/>
          </a:p>
          <a:p>
            <a:pPr lvl="1"/>
            <a:r>
              <a:rPr lang="zh-CN" altLang="en-US" sz="2000" dirty="0"/>
              <a:t>PCB的概念及其作用</a:t>
            </a:r>
            <a:endParaRPr lang="en-US" altLang="zh-CN" sz="2000" dirty="0"/>
          </a:p>
          <a:p>
            <a:pPr lvl="1"/>
            <a:r>
              <a:rPr lang="zh-CN" altLang="en-US" sz="2000" dirty="0"/>
              <a:t>进程的创建与撤销的</a:t>
            </a:r>
            <a:r>
              <a:rPr lang="zh-CN" altLang="en-US" sz="2000" dirty="0" smtClean="0"/>
              <a:t>相关知识（包括例题）</a:t>
            </a:r>
            <a:endParaRPr lang="zh-CN" altLang="en-US" sz="2000" dirty="0"/>
          </a:p>
          <a:p>
            <a:pPr lvl="1"/>
            <a:r>
              <a:rPr lang="zh-CN" altLang="en-US" sz="2000" dirty="0"/>
              <a:t>几种进程间的通信方法</a:t>
            </a:r>
            <a:endParaRPr lang="en-US" altLang="zh-CN" sz="2000" dirty="0"/>
          </a:p>
          <a:p>
            <a:pPr lvl="1"/>
            <a:r>
              <a:rPr lang="en-US" altLang="zh-CN" sz="2000" dirty="0"/>
              <a:t>What are the two models of </a:t>
            </a:r>
            <a:r>
              <a:rPr lang="en-US" altLang="zh-CN" sz="2000" dirty="0" err="1"/>
              <a:t>interprocess</a:t>
            </a:r>
            <a:r>
              <a:rPr lang="en-US" altLang="zh-CN" sz="2000" dirty="0"/>
              <a:t> communication? What are the strengths and </a:t>
            </a:r>
            <a:r>
              <a:rPr lang="en-US" altLang="zh-CN" sz="2000" dirty="0" smtClean="0"/>
              <a:t>weaknesses </a:t>
            </a:r>
            <a:r>
              <a:rPr lang="en-US" altLang="zh-CN" sz="2000" dirty="0"/>
              <a:t>of the two approaches</a:t>
            </a:r>
            <a:r>
              <a:rPr lang="en-US" altLang="zh-CN" sz="2000" dirty="0" smtClean="0"/>
              <a:t>?</a:t>
            </a:r>
            <a:endParaRPr lang="en-US" altLang="zh-CN" sz="2000" dirty="0" smtClean="0"/>
          </a:p>
          <a:p>
            <a:r>
              <a:rPr lang="zh-CN" altLang="en-US" sz="1800" dirty="0"/>
              <a:t>Page 116</a:t>
            </a:r>
            <a:endParaRPr lang="zh-CN" altLang="en-US" sz="1800" dirty="0"/>
          </a:p>
          <a:p>
            <a:pPr>
              <a:buNone/>
            </a:pPr>
            <a:r>
              <a:rPr lang="zh-CN" altLang="en-US" sz="1800" dirty="0"/>
              <a:t>    1,2,</a:t>
            </a:r>
            <a:r>
              <a:rPr lang="en-US" altLang="zh-CN" sz="1800" dirty="0"/>
              <a:t>4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用户线程与核心线程之间有哪些映射模型？说明其原理及特点。</a:t>
            </a:r>
            <a:endParaRPr lang="en-US" altLang="zh-CN" dirty="0"/>
          </a:p>
          <a:p>
            <a:pPr lvl="1"/>
            <a:r>
              <a:rPr lang="zh-CN" altLang="en-US" dirty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线程对进程资源的共享（</a:t>
            </a:r>
            <a:r>
              <a:rPr lang="en-US" altLang="zh-CN" dirty="0" err="1"/>
              <a:t>pthread</a:t>
            </a:r>
            <a:r>
              <a:rPr lang="zh-CN" altLang="en-US"/>
              <a:t>的几个例子）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P146  </a:t>
            </a:r>
            <a:r>
              <a:rPr lang="en-US" altLang="zh-CN" dirty="0"/>
              <a:t>2,</a:t>
            </a:r>
            <a:r>
              <a:rPr lang="zh-CN" altLang="en-US" dirty="0"/>
              <a:t>4,5,7,8</a:t>
            </a:r>
            <a:endParaRPr lang="zh-CN" altLang="en-US" dirty="0"/>
          </a:p>
          <a:p>
            <a:r>
              <a:rPr lang="zh-CN" altLang="en-US" dirty="0"/>
              <a:t>思考：P146   1,3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2948" name="文本框 1"/>
          <p:cNvSpPr txBox="1">
            <a:spLocks noChangeArrowheads="1"/>
          </p:cNvSpPr>
          <p:nvPr/>
        </p:nvSpPr>
        <p:spPr bwMode="auto">
          <a:xfrm>
            <a:off x="7913688" y="5765800"/>
            <a:ext cx="1154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/>
          <p:cNvSpPr/>
          <p:nvPr/>
        </p:nvSpPr>
        <p:spPr>
          <a:xfrm>
            <a:off x="8878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252287"/>
            <a:ext cx="7907784" cy="4544831"/>
          </a:xfrm>
        </p:spPr>
        <p:txBody>
          <a:bodyPr>
            <a:normAutofit lnSpcReduction="20000"/>
          </a:bodyPr>
          <a:lstStyle/>
          <a:p>
            <a:pPr>
              <a:defRPr/>
            </a:pPr>
            <a:r>
              <a:rPr lang="zh-CN" altLang="en-US" dirty="0" smtClean="0"/>
              <a:t>练习题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The Concept of S</a:t>
            </a:r>
            <a:r>
              <a:rPr lang="zh-CN" altLang="en-US" dirty="0"/>
              <a:t>tarvation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抢(先)占式调度与非抢占(先)式调度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结合</a:t>
            </a:r>
            <a:r>
              <a:rPr lang="zh-CN" altLang="en-US" dirty="0"/>
              <a:t>进程状态</a:t>
            </a:r>
            <a:r>
              <a:rPr lang="zh-CN" altLang="en-US"/>
              <a:t>转换</a:t>
            </a:r>
            <a:r>
              <a:rPr lang="zh-CN" altLang="en-US" smtClean="0"/>
              <a:t>图，说明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sz="1600" dirty="0" smtClean="0"/>
              <a:t>系统何时发生进程调度？</a:t>
            </a:r>
            <a:endParaRPr lang="en-US" altLang="zh-CN" sz="1600" dirty="0" smtClean="0"/>
          </a:p>
          <a:p>
            <a:pPr lvl="2">
              <a:defRPr/>
            </a:pPr>
            <a:r>
              <a:rPr lang="zh-CN" altLang="en-US" sz="1600" dirty="0" smtClean="0"/>
              <a:t>哪些</a:t>
            </a:r>
            <a:r>
              <a:rPr lang="zh-CN" altLang="en-US" sz="1600" dirty="0"/>
              <a:t>状态的转换可引起非抢先式调度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lvl="2">
              <a:defRPr/>
            </a:pPr>
            <a:r>
              <a:rPr lang="zh-CN" altLang="en-US" sz="1600" dirty="0" smtClean="0"/>
              <a:t>哪些</a:t>
            </a:r>
            <a:r>
              <a:rPr lang="zh-CN" altLang="en-US" sz="1600" dirty="0"/>
              <a:t>状态的转换可导致抢先式调度？</a:t>
            </a:r>
            <a:endParaRPr lang="zh-CN" altLang="en-US" sz="1600" dirty="0"/>
          </a:p>
          <a:p>
            <a:pPr lvl="1">
              <a:defRPr/>
            </a:pPr>
            <a:r>
              <a:rPr lang="zh-CN" altLang="en-US" dirty="0"/>
              <a:t>各调度算法的基本思想、优点及缺点；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调度算法中相应的计算(如平均等待时间、周转时间等)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各调度算法存在的主要问题，如何解决？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Page </a:t>
            </a:r>
            <a:r>
              <a:rPr lang="zh-CN" altLang="en-US" dirty="0"/>
              <a:t>186： </a:t>
            </a:r>
            <a:r>
              <a:rPr lang="en-US" altLang="zh-CN" dirty="0"/>
              <a:t>1, </a:t>
            </a:r>
            <a:r>
              <a:rPr lang="zh-CN" altLang="en-US" dirty="0"/>
              <a:t>4,  5,10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思考： Page 186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2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2675" y="1282700"/>
            <a:ext cx="7350125" cy="4824413"/>
          </a:xfrm>
        </p:spPr>
        <p:txBody>
          <a:bodyPr/>
          <a:lstStyle/>
          <a:p>
            <a:r>
              <a:rPr lang="zh-CN" altLang="en-US" sz="1800" dirty="0">
                <a:ea typeface="宋体" panose="02010600030101010101" pitchFamily="2" charset="-122"/>
              </a:rPr>
              <a:t>思考题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concepts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race condition，critical </a:t>
            </a:r>
            <a:r>
              <a:rPr lang="zh-CN" altLang="en-US" sz="1600" dirty="0" smtClean="0">
                <a:ea typeface="宋体" panose="02010600030101010101" pitchFamily="2" charset="-122"/>
              </a:rPr>
              <a:t>re</a:t>
            </a:r>
            <a:r>
              <a:rPr lang="en-US" altLang="zh-CN" sz="1600" smtClean="0">
                <a:ea typeface="宋体" panose="02010600030101010101" pitchFamily="2" charset="-122"/>
              </a:rPr>
              <a:t>s</a:t>
            </a:r>
            <a:r>
              <a:rPr lang="zh-CN" altLang="en-US" sz="1600" smtClean="0">
                <a:ea typeface="宋体" panose="02010600030101010101" pitchFamily="2" charset="-122"/>
              </a:rPr>
              <a:t>ource</a:t>
            </a:r>
            <a:r>
              <a:rPr lang="zh-CN" altLang="en-US" sz="1600" dirty="0">
                <a:ea typeface="宋体" panose="02010600030101010101" pitchFamily="2" charset="-122"/>
              </a:rPr>
              <a:t>, critical section、atomic operation,semaphoer,wait() and signal() operation,monitor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如何利用硬件</a:t>
            </a:r>
            <a:r>
              <a:rPr lang="en-US" altLang="zh-CN" sz="1800" noProof="1">
                <a:ea typeface="宋体" panose="02010600030101010101" pitchFamily="2" charset="-122"/>
              </a:rPr>
              <a:t>TestAndSet Instruction</a:t>
            </a:r>
            <a:r>
              <a:rPr lang="zh-CN" altLang="en-US" sz="1800" noProof="1">
                <a:ea typeface="宋体" panose="02010600030101010101" pitchFamily="2" charset="-122"/>
              </a:rPr>
              <a:t>以及</a:t>
            </a:r>
            <a:r>
              <a:rPr lang="en-US" altLang="zh-CN" sz="1800" noProof="1">
                <a:ea typeface="宋体" panose="02010600030101010101" pitchFamily="2" charset="-122"/>
              </a:rPr>
              <a:t>swap Instruction</a:t>
            </a:r>
            <a:r>
              <a:rPr lang="zh-CN" altLang="en-US" sz="1800" noProof="1">
                <a:ea typeface="宋体" panose="02010600030101010101" pitchFamily="2" charset="-122"/>
              </a:rPr>
              <a:t>实现临界区的互斥？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给出教材中讨论的三个经典问题、以及The Sleeping-Barber Problem及Cigarette Smoker</a:t>
            </a:r>
            <a:r>
              <a:rPr lang="en-US" altLang="zh-CN" sz="1800" dirty="0">
                <a:ea typeface="宋体" panose="02010600030101010101" pitchFamily="2" charset="-122"/>
              </a:rPr>
              <a:t>’</a:t>
            </a:r>
            <a:r>
              <a:rPr lang="zh-CN" altLang="en-US" sz="1800" dirty="0">
                <a:ea typeface="宋体" panose="02010600030101010101" pitchFamily="2" charset="-122"/>
              </a:rPr>
              <a:t>s Problem的问题描述，说明进程之间的制约关系，利用信号量及wait、signal操作给出能正确执行的程序；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课件中的例题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Page </a:t>
            </a:r>
            <a:r>
              <a:rPr lang="zh-CN" altLang="en-US" sz="1800" dirty="0">
                <a:ea typeface="宋体" panose="02010600030101010101" pitchFamily="2" charset="-122"/>
              </a:rPr>
              <a:t>233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  3,4,5,6,</a:t>
            </a:r>
            <a:r>
              <a:rPr lang="en-US" altLang="zh-CN" sz="1800" dirty="0">
                <a:ea typeface="宋体" panose="02010600030101010101" pitchFamily="2" charset="-122"/>
              </a:rPr>
              <a:t>8,</a:t>
            </a:r>
            <a:r>
              <a:rPr lang="zh-CN" altLang="en-US" sz="1800" dirty="0">
                <a:ea typeface="宋体" panose="02010600030101010101" pitchFamily="2" charset="-122"/>
              </a:rPr>
              <a:t>9,11,13,22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" name="新月形 3"/>
          <p:cNvSpPr/>
          <p:nvPr/>
        </p:nvSpPr>
        <p:spPr>
          <a:xfrm>
            <a:off x="9053513" y="60182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14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4213" name="文本框 1"/>
          <p:cNvSpPr txBox="1">
            <a:spLocks noChangeArrowheads="1"/>
          </p:cNvSpPr>
          <p:nvPr/>
        </p:nvSpPr>
        <p:spPr bwMode="auto">
          <a:xfrm>
            <a:off x="8191500" y="6159500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+KTZY3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+mj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800" dirty="0" smtClean="0">
                <a:ea typeface="宋体" panose="02010600030101010101" pitchFamily="2" charset="-122"/>
              </a:rPr>
              <a:t>复习题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死锁的概念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死锁的四个必要条件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对于死锁问题，可以考虑哪些方法予以解决？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以哲学家就餐为例，说明如何</a:t>
            </a:r>
            <a:r>
              <a:rPr lang="zh-CN" altLang="en-US" sz="1800">
                <a:ea typeface="宋体" panose="02010600030101010101" pitchFamily="2" charset="-122"/>
              </a:rPr>
              <a:t>预防</a:t>
            </a:r>
            <a:r>
              <a:rPr lang="zh-CN" altLang="en-US" sz="1800" smtClean="0">
                <a:ea typeface="宋体" panose="02010600030101010101" pitchFamily="2" charset="-122"/>
              </a:rPr>
              <a:t>死锁。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避免死锁的方法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死锁的检测与恢复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课件中的例题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P268 5, 9, 10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Page 268</a:t>
            </a:r>
            <a:endParaRPr lang="zh-CN" altLang="en-US" sz="1800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      </a:t>
            </a:r>
            <a:r>
              <a:rPr lang="en-US" altLang="zh-CN" sz="1800" dirty="0" smtClean="0">
                <a:ea typeface="宋体" panose="02010600030101010101" pitchFamily="2" charset="-122"/>
              </a:rPr>
              <a:t>1, </a:t>
            </a:r>
            <a:r>
              <a:rPr lang="zh-CN" altLang="en-US" sz="1800" dirty="0" smtClean="0">
                <a:ea typeface="宋体" panose="02010600030101010101" pitchFamily="2" charset="-122"/>
              </a:rPr>
              <a:t>2，3，4，6，8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zh-CN" altLang="en-US" sz="1800" dirty="0" smtClean="0">
                <a:ea typeface="宋体" panose="02010600030101010101" pitchFamily="2" charset="-122"/>
              </a:rPr>
              <a:t>11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 dirty="0" smtClean="0">
              <a:ea typeface="宋体" panose="02010600030101010101" pitchFamily="2" charset="-122"/>
            </a:endParaRPr>
          </a:p>
          <a:p>
            <a:pPr lvl="1"/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5250" y="1282700"/>
            <a:ext cx="7067550" cy="50847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Page 310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8,10,11,14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几个地址及相应的地址空间概念；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静态链接与动态链接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静态装入与动态装入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分区管理中的几个分区算法；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Fragmentation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分页、分段管理的基本思想；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分页、分段管理的地址变换过程；变换工作中硬件与软件的分工。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分页、分段管理的存储保护方法；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分页、分段管理的内存共享（方法、条件）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Structure of the Page Table(页表结构)</a:t>
            </a:r>
            <a:endParaRPr lang="zh-CN" altLang="en-US" sz="16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Page </a:t>
            </a:r>
            <a:r>
              <a:rPr lang="zh-CN" altLang="en-US" sz="2000" dirty="0">
                <a:ea typeface="宋体" panose="02010600030101010101" pitchFamily="2" charset="-122"/>
              </a:rPr>
              <a:t>310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ea typeface="宋体" panose="02010600030101010101" pitchFamily="2" charset="-122"/>
              </a:rPr>
              <a:t>1,3,4,</a:t>
            </a:r>
            <a:r>
              <a:rPr lang="en-US" altLang="zh-CN" sz="1800" dirty="0">
                <a:ea typeface="宋体" panose="02010600030101010101" pitchFamily="2" charset="-122"/>
              </a:rPr>
              <a:t>5,</a:t>
            </a:r>
            <a:r>
              <a:rPr lang="zh-CN" altLang="en-US" sz="1800" dirty="0">
                <a:ea typeface="宋体" panose="02010600030101010101" pitchFamily="2" charset="-122"/>
              </a:rPr>
              <a:t>6,9,12,13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     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282699"/>
            <a:ext cx="7351712" cy="4816259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1800" dirty="0">
                <a:ea typeface="宋体" panose="02010600030101010101" pitchFamily="2" charset="-122"/>
              </a:rPr>
              <a:t>思考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Page 366       4,5,6,7,8,9,16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思考题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Concept of Virtual memory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Local Principle </a:t>
            </a:r>
            <a:r>
              <a:rPr lang="zh-CN" altLang="en-US" sz="1600" dirty="0">
                <a:ea typeface="宋体" panose="02010600030101010101" pitchFamily="2" charset="-122"/>
              </a:rPr>
              <a:t>（时间局部性、空间局部性）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Demand paging (Principle, page fault)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Page replacement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Thrashing (what, how(prevention, solution))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Copy-on-Write (COW)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Memory-Mapped Files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ea typeface="宋体" panose="02010600030101010101" pitchFamily="2" charset="-122"/>
              </a:rPr>
              <a:t>为支持虚拟存储管理，页表应该包括哪些内容？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Page </a:t>
            </a:r>
            <a:r>
              <a:rPr lang="en-US" altLang="zh-CN" sz="1800" dirty="0">
                <a:ea typeface="宋体" panose="02010600030101010101" pitchFamily="2" charset="-122"/>
              </a:rPr>
              <a:t>366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 2,3,9,10,11,12,13,14,15,17,20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7c8218e2-b5c1-4d7f-a5e8-230687fc0087"/>
  <p:tag name="COMMONDATA" val="eyJoZGlkIjoiZTJlYTQ4NDIyY2RmNWIyZGE3NzBlYTRmZmM4YmU0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宽屏</PresentationFormat>
  <Paragraphs>210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Monotype Sorts</vt:lpstr>
      <vt:lpstr>Wingdings</vt:lpstr>
      <vt:lpstr>Helvetica</vt:lpstr>
      <vt:lpstr>微软雅黑</vt:lpstr>
      <vt:lpstr>Calibri</vt:lpstr>
      <vt:lpstr>Arial Unicode MS</vt:lpstr>
      <vt:lpstr>Office 主题</vt:lpstr>
      <vt:lpstr>课后复习</vt:lpstr>
      <vt:lpstr>课后复习题</vt:lpstr>
      <vt:lpstr>课后复习题</vt:lpstr>
      <vt:lpstr>课后复习题</vt:lpstr>
      <vt:lpstr>课后复习题</vt:lpstr>
      <vt:lpstr>课后复习题</vt:lpstr>
      <vt:lpstr>课后复习题</vt:lpstr>
      <vt:lpstr>课后复习题</vt:lpstr>
      <vt:lpstr>课后复习题</vt:lpstr>
      <vt:lpstr>课后复习题</vt:lpstr>
      <vt:lpstr>课后复习题</vt:lpstr>
      <vt:lpstr>课后复习题</vt:lpstr>
      <vt:lpstr>课后复习题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小鬼u</cp:lastModifiedBy>
  <cp:revision>13</cp:revision>
  <dcterms:created xsi:type="dcterms:W3CDTF">2023-02-04T06:43:00Z</dcterms:created>
  <dcterms:modified xsi:type="dcterms:W3CDTF">2023-02-08T02:06:14Z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AA605E0F7C45436AB4B97FBB5F5F243E</vt:lpwstr>
  </property>
  <property fmtid="{D5CDD505-2E9C-101B-9397-08002B2CF9AE}" pid="3" name="KSOProductBuildVer">
    <vt:lpwstr>2052-11.1.0.13703</vt:lpwstr>
  </property>
</Properties>
</file>