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99" r:id="rId4"/>
    <p:sldId id="257" r:id="rId5"/>
    <p:sldId id="258" r:id="rId6"/>
    <p:sldId id="417" r:id="rId7"/>
    <p:sldId id="316" r:id="rId8"/>
    <p:sldId id="261" r:id="rId9"/>
    <p:sldId id="410" r:id="rId10"/>
    <p:sldId id="349" r:id="rId11"/>
    <p:sldId id="414" r:id="rId12"/>
    <p:sldId id="353" r:id="rId13"/>
    <p:sldId id="352" r:id="rId14"/>
    <p:sldId id="262" r:id="rId15"/>
    <p:sldId id="1104" r:id="rId16"/>
    <p:sldId id="415" r:id="rId17"/>
    <p:sldId id="416" r:id="rId18"/>
    <p:sldId id="1075" r:id="rId19"/>
    <p:sldId id="1082" r:id="rId20"/>
    <p:sldId id="1101" r:id="rId21"/>
    <p:sldId id="1102" r:id="rId22"/>
    <p:sldId id="320" r:id="rId23"/>
    <p:sldId id="267" r:id="rId24"/>
    <p:sldId id="409" r:id="rId25"/>
    <p:sldId id="332" r:id="rId26"/>
    <p:sldId id="339" r:id="rId27"/>
    <p:sldId id="411" r:id="rId28"/>
    <p:sldId id="268" r:id="rId29"/>
    <p:sldId id="269" r:id="rId30"/>
    <p:sldId id="270" r:id="rId31"/>
    <p:sldId id="341" r:id="rId32"/>
    <p:sldId id="342" r:id="rId33"/>
    <p:sldId id="1103" r:id="rId34"/>
    <p:sldId id="344" r:id="rId35"/>
    <p:sldId id="1094" r:id="rId36"/>
    <p:sldId id="1095" r:id="rId37"/>
    <p:sldId id="1096" r:id="rId38"/>
    <p:sldId id="1088" r:id="rId39"/>
    <p:sldId id="357" r:id="rId40"/>
    <p:sldId id="347" r:id="rId41"/>
    <p:sldId id="348" r:id="rId42"/>
    <p:sldId id="1098" r:id="rId43"/>
    <p:sldId id="272" r:id="rId44"/>
    <p:sldId id="355" r:id="rId45"/>
    <p:sldId id="276" r:id="rId46"/>
    <p:sldId id="277" r:id="rId47"/>
    <p:sldId id="278" r:id="rId48"/>
    <p:sldId id="279" r:id="rId49"/>
    <p:sldId id="280" r:id="rId50"/>
    <p:sldId id="281" r:id="rId51"/>
    <p:sldId id="282" r:id="rId52"/>
    <p:sldId id="283" r:id="rId53"/>
    <p:sldId id="1099" r:id="rId54"/>
    <p:sldId id="1100" r:id="rId55"/>
    <p:sldId id="422" r:id="rId56"/>
    <p:sldId id="284" r:id="rId57"/>
    <p:sldId id="285" r:id="rId58"/>
    <p:sldId id="423" r:id="rId59"/>
    <p:sldId id="424" r:id="rId60"/>
    <p:sldId id="286" r:id="rId61"/>
    <p:sldId id="1089" r:id="rId62"/>
    <p:sldId id="1091" r:id="rId63"/>
    <p:sldId id="1090" r:id="rId64"/>
    <p:sldId id="1092" r:id="rId65"/>
    <p:sldId id="1084" r:id="rId66"/>
    <p:sldId id="1085" r:id="rId67"/>
    <p:sldId id="288" r:id="rId68"/>
    <p:sldId id="1087" r:id="rId69"/>
    <p:sldId id="1086" r:id="rId70"/>
    <p:sldId id="289" r:id="rId71"/>
    <p:sldId id="290" r:id="rId72"/>
    <p:sldId id="291" r:id="rId73"/>
    <p:sldId id="292" r:id="rId74"/>
    <p:sldId id="293" r:id="rId75"/>
    <p:sldId id="294" r:id="rId76"/>
    <p:sldId id="295" r:id="rId77"/>
    <p:sldId id="298" r:id="rId78"/>
    <p:sldId id="297" r:id="rId79"/>
    <p:sldId id="378" r:id="rId80"/>
    <p:sldId id="419" r:id="rId81"/>
    <p:sldId id="418" r:id="rId82"/>
    <p:sldId id="325" r:id="rId83"/>
    <p:sldId id="314" r:id="rId84"/>
    <p:sldId id="350" r:id="rId85"/>
    <p:sldId id="351" r:id="rId86"/>
  </p:sldIdLst>
  <p:sldSz cx="9144000" cy="6858000" type="screen4x3"/>
  <p:notesSz cx="6858000" cy="9144000"/>
  <p:custDataLst>
    <p:tags r:id="rId90"/>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88" userDrawn="1">
          <p15:clr>
            <a:srgbClr val="A4A3A4"/>
          </p15:clr>
        </p15:guide>
        <p15:guide id="2" pos="5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a:srgbClr val="006600"/>
    <a:srgbClr val="FF3300"/>
    <a:srgbClr val="008000"/>
    <a:srgbClr val="1306BA"/>
    <a:srgbClr val="0033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snapToGrid="0" showGuides="1">
      <p:cViewPr varScale="1">
        <p:scale>
          <a:sx n="105" d="100"/>
          <a:sy n="105" d="100"/>
        </p:scale>
        <p:origin x="1716" y="96"/>
      </p:cViewPr>
      <p:guideLst>
        <p:guide orient="horz" pos="788"/>
        <p:guide pos="503"/>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0" Type="http://schemas.openxmlformats.org/officeDocument/2006/relationships/tags" Target="tags/tag163.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054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054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8513" y="125095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49775" y="125095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054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054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8513" y="125095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49775" y="125095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98513" y="125095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10.</a:t>
            </a:r>
            <a:fld id="{59F86AE6-C5C8-4B71-AA04-C4A42C212013}" type="slidenum">
              <a:rPr lang="en-US" altLang="zh-CN" sz="1000" b="1" smtClean="0">
                <a:solidFill>
                  <a:srgbClr val="993300"/>
                </a:solidFill>
                <a:ea typeface="宋体" panose="02010600030101010101" pitchFamily="2" charset="-122"/>
              </a:rPr>
            </a:fld>
            <a:endParaRPr lang="en-US" altLang="zh-CN"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endParaRPr lang="en-US"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Jan 1, 2005</a:t>
            </a:r>
            <a:endParaRPr lang="en-US" sz="1000" b="1">
              <a:solidFill>
                <a:srgbClr val="993300"/>
              </a:solidFill>
              <a:ea typeface="宋体" panose="02010600030101010101" pitchFamily="2" charset="-122"/>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59"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798513" y="125095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slideLayout" Target="../slideLayouts/slideLayout7.xml"/><Relationship Id="rId28" Type="http://schemas.openxmlformats.org/officeDocument/2006/relationships/tags" Target="../tags/tag27.xml"/><Relationship Id="rId27" Type="http://schemas.openxmlformats.org/officeDocument/2006/relationships/image" Target="../media/image24.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9" Type="http://schemas.openxmlformats.org/officeDocument/2006/relationships/slideLayout" Target="../slideLayouts/slideLayout7.xml"/><Relationship Id="rId28" Type="http://schemas.openxmlformats.org/officeDocument/2006/relationships/tags" Target="../tags/tag54.xml"/><Relationship Id="rId27" Type="http://schemas.openxmlformats.org/officeDocument/2006/relationships/image" Target="../media/image24.png"/><Relationship Id="rId26" Type="http://schemas.openxmlformats.org/officeDocument/2006/relationships/tags" Target="../tags/tag53.xml"/><Relationship Id="rId25" Type="http://schemas.openxmlformats.org/officeDocument/2006/relationships/tags" Target="../tags/tag52.xml"/><Relationship Id="rId24" Type="http://schemas.openxmlformats.org/officeDocument/2006/relationships/tags" Target="../tags/tag51.xml"/><Relationship Id="rId23" Type="http://schemas.openxmlformats.org/officeDocument/2006/relationships/tags" Target="../tags/tag50.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9" Type="http://schemas.openxmlformats.org/officeDocument/2006/relationships/slideLayout" Target="../slideLayouts/slideLayout7.xml"/><Relationship Id="rId28" Type="http://schemas.openxmlformats.org/officeDocument/2006/relationships/tags" Target="../tags/tag81.xml"/><Relationship Id="rId27" Type="http://schemas.openxmlformats.org/officeDocument/2006/relationships/image" Target="../media/image24.png"/><Relationship Id="rId26" Type="http://schemas.openxmlformats.org/officeDocument/2006/relationships/tags" Target="../tags/tag80.xml"/><Relationship Id="rId25" Type="http://schemas.openxmlformats.org/officeDocument/2006/relationships/tags" Target="../tags/tag79.xml"/><Relationship Id="rId24" Type="http://schemas.openxmlformats.org/officeDocument/2006/relationships/tags" Target="../tags/tag78.xml"/><Relationship Id="rId23" Type="http://schemas.openxmlformats.org/officeDocument/2006/relationships/tags" Target="../tags/tag77.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9" Type="http://schemas.openxmlformats.org/officeDocument/2006/relationships/slideLayout" Target="../slideLayouts/slideLayout7.xml"/><Relationship Id="rId28" Type="http://schemas.openxmlformats.org/officeDocument/2006/relationships/tags" Target="../tags/tag108.xml"/><Relationship Id="rId27" Type="http://schemas.openxmlformats.org/officeDocument/2006/relationships/image" Target="../media/image24.png"/><Relationship Id="rId26" Type="http://schemas.openxmlformats.org/officeDocument/2006/relationships/tags" Target="../tags/tag107.xml"/><Relationship Id="rId25" Type="http://schemas.openxmlformats.org/officeDocument/2006/relationships/tags" Target="../tags/tag106.xml"/><Relationship Id="rId24" Type="http://schemas.openxmlformats.org/officeDocument/2006/relationships/tags" Target="../tags/tag105.xml"/><Relationship Id="rId23" Type="http://schemas.openxmlformats.org/officeDocument/2006/relationships/tags" Target="../tags/tag104.xml"/><Relationship Id="rId22" Type="http://schemas.openxmlformats.org/officeDocument/2006/relationships/tags" Target="../tags/tag103.xml"/><Relationship Id="rId21" Type="http://schemas.openxmlformats.org/officeDocument/2006/relationships/tags" Target="../tags/tag102.xml"/><Relationship Id="rId20" Type="http://schemas.openxmlformats.org/officeDocument/2006/relationships/tags" Target="../tags/tag101.xml"/><Relationship Id="rId2" Type="http://schemas.openxmlformats.org/officeDocument/2006/relationships/tags" Target="../tags/tag83.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7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9" Type="http://schemas.openxmlformats.org/officeDocument/2006/relationships/slideLayout" Target="../slideLayouts/slideLayout7.xml"/><Relationship Id="rId28" Type="http://schemas.openxmlformats.org/officeDocument/2006/relationships/tags" Target="../tags/tag135.xml"/><Relationship Id="rId27" Type="http://schemas.openxmlformats.org/officeDocument/2006/relationships/image" Target="../media/image24.png"/><Relationship Id="rId26" Type="http://schemas.openxmlformats.org/officeDocument/2006/relationships/tags" Target="../tags/tag134.xml"/><Relationship Id="rId25" Type="http://schemas.openxmlformats.org/officeDocument/2006/relationships/tags" Target="../tags/tag133.xml"/><Relationship Id="rId24" Type="http://schemas.openxmlformats.org/officeDocument/2006/relationships/tags" Target="../tags/tag132.xml"/><Relationship Id="rId23" Type="http://schemas.openxmlformats.org/officeDocument/2006/relationships/tags" Target="../tags/tag131.xml"/><Relationship Id="rId22" Type="http://schemas.openxmlformats.org/officeDocument/2006/relationships/tags" Target="../tags/tag130.xml"/><Relationship Id="rId21" Type="http://schemas.openxmlformats.org/officeDocument/2006/relationships/tags" Target="../tags/tag129.xml"/><Relationship Id="rId20" Type="http://schemas.openxmlformats.org/officeDocument/2006/relationships/tags" Target="../tags/tag128.xml"/><Relationship Id="rId2" Type="http://schemas.openxmlformats.org/officeDocument/2006/relationships/tags" Target="../tags/tag110.xml"/><Relationship Id="rId19" Type="http://schemas.openxmlformats.org/officeDocument/2006/relationships/tags" Target="../tags/tag127.xml"/><Relationship Id="rId18" Type="http://schemas.openxmlformats.org/officeDocument/2006/relationships/tags" Target="../tags/tag126.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tags" Target="../tags/tag109.xml"/></Relationships>
</file>

<file path=ppt/slides/_rels/slide78.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9" Type="http://schemas.openxmlformats.org/officeDocument/2006/relationships/slideLayout" Target="../slideLayouts/slideLayout7.xml"/><Relationship Id="rId28" Type="http://schemas.openxmlformats.org/officeDocument/2006/relationships/tags" Target="../tags/tag162.xml"/><Relationship Id="rId27" Type="http://schemas.openxmlformats.org/officeDocument/2006/relationships/image" Target="../media/image24.png"/><Relationship Id="rId26" Type="http://schemas.openxmlformats.org/officeDocument/2006/relationships/tags" Target="../tags/tag161.xml"/><Relationship Id="rId25" Type="http://schemas.openxmlformats.org/officeDocument/2006/relationships/tags" Target="../tags/tag160.xml"/><Relationship Id="rId24" Type="http://schemas.openxmlformats.org/officeDocument/2006/relationships/tags" Target="../tags/tag159.xml"/><Relationship Id="rId23" Type="http://schemas.openxmlformats.org/officeDocument/2006/relationships/tags" Target="../tags/tag158.xml"/><Relationship Id="rId22" Type="http://schemas.openxmlformats.org/officeDocument/2006/relationships/tags" Target="../tags/tag157.xml"/><Relationship Id="rId21" Type="http://schemas.openxmlformats.org/officeDocument/2006/relationships/tags" Target="../tags/tag156.xml"/><Relationship Id="rId20" Type="http://schemas.openxmlformats.org/officeDocument/2006/relationships/tags" Target="../tags/tag155.xml"/><Relationship Id="rId2" Type="http://schemas.openxmlformats.org/officeDocument/2006/relationships/tags" Target="../tags/tag137.xml"/><Relationship Id="rId19" Type="http://schemas.openxmlformats.org/officeDocument/2006/relationships/tags" Target="../tags/tag154.xml"/><Relationship Id="rId18" Type="http://schemas.openxmlformats.org/officeDocument/2006/relationships/tags" Target="../tags/tag153.xml"/><Relationship Id="rId17" Type="http://schemas.openxmlformats.org/officeDocument/2006/relationships/tags" Target="../tags/tag152.xml"/><Relationship Id="rId16" Type="http://schemas.openxmlformats.org/officeDocument/2006/relationships/tags" Target="../tags/tag151.xml"/><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10:  File-System Interface</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 Typical </a:t>
            </a:r>
            <a:r>
              <a:rPr lang="en-US" altLang="zh-CN" dirty="0">
                <a:solidFill>
                  <a:srgbClr val="0000CC"/>
                </a:solidFill>
                <a:effectLst>
                  <a:outerShdw blurRad="38100" dist="38100" dir="2700000" algn="tl">
                    <a:srgbClr val="C0C0C0"/>
                  </a:outerShdw>
                </a:effectLst>
                <a:ea typeface="宋体" panose="02010600030101010101" pitchFamily="2" charset="-122"/>
              </a:rPr>
              <a:t>File Control Block </a:t>
            </a:r>
            <a:r>
              <a:rPr lang="en-US" altLang="zh-CN" dirty="0">
                <a:effectLst>
                  <a:outerShdw blurRad="38100" dist="38100" dir="2700000" algn="tl">
                    <a:srgbClr val="C0C0C0"/>
                  </a:outerShdw>
                </a:effectLst>
                <a:ea typeface="宋体" panose="02010600030101010101" pitchFamily="2" charset="-122"/>
              </a:rPr>
              <a:t>(FCB)</a:t>
            </a:r>
            <a:endParaRPr lang="en-US" altLang="zh-CN" sz="2400" dirty="0">
              <a:effectLst>
                <a:outerShdw blurRad="38100" dist="38100" dir="2700000" algn="tl">
                  <a:srgbClr val="C0C0C0"/>
                </a:outerShdw>
              </a:effectLst>
              <a:ea typeface="宋体" panose="02010600030101010101" pitchFamily="2" charset="-122"/>
            </a:endParaRPr>
          </a:p>
        </p:txBody>
      </p:sp>
      <p:pic>
        <p:nvPicPr>
          <p:cNvPr id="36867" name="Picture 4"/>
          <p:cNvPicPr>
            <a:picLocks noChangeAspect="1" noChangeArrowheads="1"/>
          </p:cNvPicPr>
          <p:nvPr/>
        </p:nvPicPr>
        <p:blipFill>
          <a:blip r:embed="rId1">
            <a:extLst>
              <a:ext uri="{28A0092B-C50C-407E-A947-70E740481C1C}">
                <a14:useLocalDpi xmlns:a14="http://schemas.microsoft.com/office/drawing/2010/main" val="0"/>
              </a:ext>
            </a:extLst>
          </a:blip>
          <a:srcRect l="706" t="7463" r="706" b="7787"/>
          <a:stretch>
            <a:fillRect/>
          </a:stretch>
        </p:blipFill>
        <p:spPr bwMode="auto">
          <a:xfrm>
            <a:off x="1233488" y="1416050"/>
            <a:ext cx="6430962" cy="4146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Ext2 文件系统的索引节点（</a:t>
            </a:r>
            <a:r>
              <a:rPr lang="en-US" altLang="zh-CN" dirty="0" err="1">
                <a:effectLst>
                  <a:outerShdw blurRad="38100" dist="38100" dir="2700000" algn="tl">
                    <a:srgbClr val="C0C0C0"/>
                  </a:outerShdw>
                </a:effectLst>
                <a:ea typeface="宋体" panose="02010600030101010101" pitchFamily="2" charset="-122"/>
              </a:rPr>
              <a:t>inode,FCB</a:t>
            </a:r>
            <a:r>
              <a:rPr lang="zh-CN" altLang="en-US" dirty="0">
                <a:effectLst>
                  <a:outerShdw blurRad="38100" dist="38100" dir="2700000" algn="tl">
                    <a:srgbClr val="C0C0C0"/>
                  </a:outerShdw>
                </a:effectLst>
                <a:ea typeface="宋体" panose="02010600030101010101" pitchFamily="2" charset="-122"/>
              </a:rPr>
              <a:t>）</a:t>
            </a:r>
            <a:endParaRPr lang="zh-CN" altLang="en-US" dirty="0">
              <a:effectLst>
                <a:outerShdw blurRad="38100" dist="38100" dir="2700000" algn="tl">
                  <a:srgbClr val="C0C0C0"/>
                </a:outerShdw>
              </a:effectLst>
              <a:ea typeface="宋体" panose="02010600030101010101" pitchFamily="2" charset="-122"/>
            </a:endParaRPr>
          </a:p>
        </p:txBody>
      </p:sp>
      <p:sp>
        <p:nvSpPr>
          <p:cNvPr id="37891" name="内容占位符 2"/>
          <p:cNvSpPr>
            <a:spLocks noGrp="1" noChangeArrowheads="1"/>
          </p:cNvSpPr>
          <p:nvPr>
            <p:ph idx="4294967295"/>
          </p:nvPr>
        </p:nvSpPr>
        <p:spPr>
          <a:xfrm>
            <a:off x="798513" y="1084263"/>
            <a:ext cx="7351712" cy="5294312"/>
          </a:xfrm>
        </p:spPr>
        <p:txBody>
          <a:bodyPr/>
          <a:lstStyle/>
          <a:p>
            <a:pPr marL="0" indent="0">
              <a:buFont typeface="Monotype Sorts" pitchFamily="2" charset="2"/>
              <a:buNone/>
            </a:pPr>
            <a:r>
              <a:rPr lang="zh-CN" altLang="en-US" sz="1200" b="1">
                <a:solidFill>
                  <a:srgbClr val="006600"/>
                </a:solidFill>
                <a:ea typeface="宋体" panose="02010600030101010101" pitchFamily="2" charset="-122"/>
              </a:rPr>
              <a:t>struct ext2_inode {   </a:t>
            </a:r>
            <a:endParaRPr lang="zh-CN" altLang="en-US" sz="1200" b="1">
              <a:solidFill>
                <a:srgbClr val="006600"/>
              </a:solidFill>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__u16  i_mode;     /* 文件类型和访问权限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__u16   i_uid;         /* 文件拥有者标识号*/</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i_size;        /* 以字节计的文件大小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i_atime;      /* 文件的最后一次访问时间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i_ctime;      /* 该节点最后被修改时间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i_mtime;      /* 文件内容的最后修改时间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i_dtime;       /* 文件删除时间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__u16   i_gid;            /* 文件的用户组标志符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__u16   i_links_count;  /* 文件的硬链接计数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i_blocks;     /* 文件所占块数（每块以512字节计）*/</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i_flags;         /* 打开文件的方式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union                         /*特定操作系统的信息*/</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i_block[Ext2_N_BLOCKS];      /* 指向数据块的指针数组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i_version;                /* 文件的版本号（用于 NFS）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i_file_acl;                 /*文件访问控制表（已不再使用）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i_dir_acl;                 /*目录 访问控制表（已不再使用）*/</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__u8   l_i_frag;                   /* 每块中的片数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__u32   i_faddr;                   /* 片的地址 */</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    union                            /*特定操作系统信息*/</a:t>
            </a:r>
            <a:endParaRPr lang="zh-CN" altLang="en-US" sz="1200">
              <a:ea typeface="宋体" panose="02010600030101010101" pitchFamily="2" charset="-122"/>
            </a:endParaRPr>
          </a:p>
          <a:p>
            <a:pPr marL="0" indent="0">
              <a:buFont typeface="Monotype Sorts" pitchFamily="2" charset="2"/>
              <a:buNone/>
            </a:pPr>
            <a:r>
              <a:rPr lang="zh-CN" altLang="en-US" sz="1200">
                <a:ea typeface="宋体" panose="02010600030101010101" pitchFamily="2" charset="-122"/>
              </a:rPr>
              <a:t>}</a:t>
            </a:r>
            <a:endParaRPr lang="zh-CN" altLang="en-US" sz="120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10.1.2 File Operations</a:t>
            </a:r>
            <a:endParaRPr lang="en-US" altLang="zh-CN" dirty="0">
              <a:effectLst>
                <a:outerShdw blurRad="38100" dist="38100" dir="2700000" algn="tl">
                  <a:srgbClr val="C0C0C0"/>
                </a:outerShdw>
              </a:effectLst>
              <a:ea typeface="宋体" panose="02010600030101010101" pitchFamily="2" charset="-122"/>
            </a:endParaRPr>
          </a:p>
        </p:txBody>
      </p:sp>
      <p:sp>
        <p:nvSpPr>
          <p:cNvPr id="10243" name="Rectangle 3"/>
          <p:cNvSpPr>
            <a:spLocks noGrp="1" noChangeArrowheads="1"/>
          </p:cNvSpPr>
          <p:nvPr>
            <p:ph type="body" idx="4294967295"/>
          </p:nvPr>
        </p:nvSpPr>
        <p:spPr>
          <a:xfrm>
            <a:off x="798513" y="1250950"/>
            <a:ext cx="7351712" cy="4866386"/>
          </a:xfrm>
        </p:spPr>
        <p:txBody>
          <a:bodyPr/>
          <a:lstStyle/>
          <a:p>
            <a:r>
              <a:rPr lang="en-US" altLang="zh-CN" sz="2400" dirty="0">
                <a:ea typeface="宋体" panose="02010600030101010101" pitchFamily="2" charset="-122"/>
              </a:rPr>
              <a:t>File is an </a:t>
            </a:r>
            <a:r>
              <a:rPr lang="en-US" altLang="zh-CN" sz="2400" b="1" dirty="0">
                <a:solidFill>
                  <a:srgbClr val="003399"/>
                </a:solidFill>
                <a:ea typeface="宋体" panose="02010600030101010101" pitchFamily="2" charset="-122"/>
              </a:rPr>
              <a:t>abstract data type</a:t>
            </a:r>
            <a:endParaRPr lang="en-US" altLang="zh-CN" sz="2400" b="1" dirty="0">
              <a:solidFill>
                <a:srgbClr val="003399"/>
              </a:solidFill>
              <a:ea typeface="宋体" panose="02010600030101010101" pitchFamily="2" charset="-122"/>
            </a:endParaRPr>
          </a:p>
          <a:p>
            <a:pPr lvl="1"/>
            <a:r>
              <a:rPr lang="en-US" altLang="zh-CN" sz="2000" b="1" dirty="0" smtClean="0">
                <a:solidFill>
                  <a:srgbClr val="7030A0"/>
                </a:solidFill>
                <a:ea typeface="宋体" panose="02010600030101010101" pitchFamily="2" charset="-122"/>
              </a:rPr>
              <a:t>Create</a:t>
            </a:r>
            <a:endParaRPr lang="en-US" altLang="zh-CN" sz="2000" b="1" dirty="0" smtClean="0">
              <a:solidFill>
                <a:srgbClr val="7030A0"/>
              </a:solidFill>
              <a:ea typeface="宋体" panose="02010600030101010101" pitchFamily="2" charset="-122"/>
            </a:endParaRPr>
          </a:p>
          <a:p>
            <a:pPr lvl="1"/>
            <a:r>
              <a:rPr lang="en-US" altLang="zh-CN" sz="2000" b="1" dirty="0" smtClean="0">
                <a:solidFill>
                  <a:srgbClr val="7030A0"/>
                </a:solidFill>
                <a:ea typeface="宋体" panose="02010600030101010101" pitchFamily="2" charset="-122"/>
              </a:rPr>
              <a:t>open</a:t>
            </a:r>
            <a:endParaRPr lang="en-US" altLang="zh-CN" sz="2000" b="1" dirty="0">
              <a:solidFill>
                <a:srgbClr val="7030A0"/>
              </a:solidFill>
              <a:ea typeface="宋体" panose="02010600030101010101" pitchFamily="2" charset="-122"/>
            </a:endParaRPr>
          </a:p>
          <a:p>
            <a:pPr lvl="1"/>
            <a:r>
              <a:rPr lang="en-US" altLang="zh-CN" sz="2000" b="1" dirty="0">
                <a:solidFill>
                  <a:srgbClr val="7030A0"/>
                </a:solidFill>
                <a:ea typeface="宋体" panose="02010600030101010101" pitchFamily="2" charset="-122"/>
              </a:rPr>
              <a:t>Write</a:t>
            </a:r>
            <a:endParaRPr lang="en-US" altLang="zh-CN" sz="2000" b="1" dirty="0">
              <a:solidFill>
                <a:srgbClr val="7030A0"/>
              </a:solidFill>
              <a:ea typeface="宋体" panose="02010600030101010101" pitchFamily="2" charset="-122"/>
            </a:endParaRPr>
          </a:p>
          <a:p>
            <a:pPr lvl="1"/>
            <a:r>
              <a:rPr lang="en-US" altLang="zh-CN" sz="2000" b="1" dirty="0">
                <a:solidFill>
                  <a:srgbClr val="7030A0"/>
                </a:solidFill>
                <a:ea typeface="宋体" panose="02010600030101010101" pitchFamily="2" charset="-122"/>
              </a:rPr>
              <a:t>Read</a:t>
            </a:r>
            <a:endParaRPr lang="en-US" altLang="zh-CN" sz="2000" b="1" dirty="0">
              <a:solidFill>
                <a:srgbClr val="7030A0"/>
              </a:solidFill>
              <a:ea typeface="宋体" panose="02010600030101010101" pitchFamily="2" charset="-122"/>
            </a:endParaRPr>
          </a:p>
          <a:p>
            <a:pPr lvl="1"/>
            <a:r>
              <a:rPr lang="en-US" altLang="zh-CN" sz="2000" b="1" dirty="0">
                <a:solidFill>
                  <a:srgbClr val="7030A0"/>
                </a:solidFill>
                <a:ea typeface="宋体" panose="02010600030101010101" pitchFamily="2" charset="-122"/>
              </a:rPr>
              <a:t>Reposition</a:t>
            </a:r>
            <a:r>
              <a:rPr lang="en-US" altLang="zh-CN" sz="2000" b="1" dirty="0">
                <a:ea typeface="宋体" panose="02010600030101010101" pitchFamily="2" charset="-122"/>
              </a:rPr>
              <a:t> within file (</a:t>
            </a:r>
            <a:r>
              <a:rPr lang="en-US" altLang="zh-CN" sz="2000" b="1" dirty="0" err="1">
                <a:ea typeface="宋体" panose="02010600030101010101" pitchFamily="2" charset="-122"/>
              </a:rPr>
              <a:t>lseek</a:t>
            </a:r>
            <a:r>
              <a:rPr lang="en-US" altLang="zh-CN" sz="2000" b="1" dirty="0">
                <a:ea typeface="宋体" panose="02010600030101010101" pitchFamily="2" charset="-122"/>
              </a:rPr>
              <a:t>, </a:t>
            </a:r>
            <a:r>
              <a:rPr lang="en-US" altLang="zh-CN" sz="2000" b="1" dirty="0" err="1">
                <a:ea typeface="宋体" panose="02010600030101010101" pitchFamily="2" charset="-122"/>
              </a:rPr>
              <a:t>fseek</a:t>
            </a:r>
            <a:r>
              <a:rPr lang="en-US" altLang="zh-CN" sz="2000" b="1" dirty="0">
                <a:ea typeface="宋体" panose="02010600030101010101" pitchFamily="2" charset="-122"/>
              </a:rPr>
              <a:t>)</a:t>
            </a:r>
            <a:endParaRPr lang="en-US" altLang="zh-CN" sz="2000" b="1" dirty="0">
              <a:ea typeface="宋体" panose="02010600030101010101" pitchFamily="2" charset="-122"/>
            </a:endParaRPr>
          </a:p>
          <a:p>
            <a:pPr lvl="1"/>
            <a:r>
              <a:rPr lang="en-US" altLang="zh-CN" sz="2000" b="1" dirty="0" err="1" smtClean="0">
                <a:solidFill>
                  <a:srgbClr val="7030A0"/>
                </a:solidFill>
                <a:ea typeface="宋体" panose="02010600030101010101" pitchFamily="2" charset="-122"/>
              </a:rPr>
              <a:t>Delete（unlink</a:t>
            </a:r>
            <a:r>
              <a:rPr lang="en-US" altLang="zh-CN" sz="2000" b="1" dirty="0" smtClean="0">
                <a:solidFill>
                  <a:srgbClr val="7030A0"/>
                </a:solidFill>
                <a:ea typeface="宋体" panose="02010600030101010101" pitchFamily="2" charset="-122"/>
              </a:rPr>
              <a:t> in UNIX）</a:t>
            </a:r>
            <a:endParaRPr lang="en-US" altLang="zh-CN" sz="2000" b="1" dirty="0">
              <a:solidFill>
                <a:srgbClr val="7030A0"/>
              </a:solidFill>
              <a:ea typeface="宋体" panose="02010600030101010101" pitchFamily="2" charset="-122"/>
            </a:endParaRPr>
          </a:p>
          <a:p>
            <a:pPr lvl="1"/>
            <a:r>
              <a:rPr lang="en-US" altLang="zh-CN" sz="2000" b="1" dirty="0" smtClean="0">
                <a:solidFill>
                  <a:srgbClr val="7030A0"/>
                </a:solidFill>
                <a:ea typeface="宋体" panose="02010600030101010101" pitchFamily="2" charset="-122"/>
              </a:rPr>
              <a:t>Truncate</a:t>
            </a:r>
            <a:endParaRPr lang="en-US" altLang="zh-CN" sz="2000" b="1" dirty="0" smtClean="0">
              <a:solidFill>
                <a:srgbClr val="7030A0"/>
              </a:solidFill>
              <a:ea typeface="宋体" panose="02010600030101010101" pitchFamily="2" charset="-122"/>
            </a:endParaRPr>
          </a:p>
          <a:p>
            <a:pPr lvl="1"/>
            <a:r>
              <a:rPr lang="en-US" altLang="zh-CN" sz="2000" b="1" dirty="0" smtClean="0">
                <a:solidFill>
                  <a:srgbClr val="7030A0"/>
                </a:solidFill>
                <a:ea typeface="宋体" panose="02010600030101010101" pitchFamily="2" charset="-122"/>
              </a:rPr>
              <a:t>close</a:t>
            </a:r>
            <a:endParaRPr lang="en-US" altLang="zh-CN" sz="2000" b="1"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File </a:t>
            </a:r>
            <a:r>
              <a:rPr lang="en-US" altLang="zh-CN" dirty="0">
                <a:effectLst>
                  <a:outerShdw blurRad="38100" dist="38100" dir="2700000" algn="tl">
                    <a:srgbClr val="C0C0C0"/>
                  </a:outerShdw>
                </a:effectLst>
                <a:ea typeface="宋体" panose="02010600030101010101" pitchFamily="2" charset="-122"/>
              </a:rPr>
              <a:t>Operations</a:t>
            </a:r>
            <a:endParaRPr lang="en-US" altLang="zh-CN" dirty="0">
              <a:effectLst>
                <a:outerShdw blurRad="38100" dist="38100" dir="2700000" algn="tl">
                  <a:srgbClr val="C0C0C0"/>
                </a:outerShdw>
              </a:effectLst>
              <a:ea typeface="宋体" panose="02010600030101010101" pitchFamily="2" charset="-122"/>
            </a:endParaRPr>
          </a:p>
        </p:txBody>
      </p:sp>
      <p:sp>
        <p:nvSpPr>
          <p:cNvPr id="10243" name="Rectangle 3"/>
          <p:cNvSpPr>
            <a:spLocks noGrp="1" noChangeArrowheads="1"/>
          </p:cNvSpPr>
          <p:nvPr>
            <p:ph type="body" idx="4294967295"/>
          </p:nvPr>
        </p:nvSpPr>
        <p:spPr>
          <a:xfrm>
            <a:off x="798513" y="1250950"/>
            <a:ext cx="7351712" cy="4866386"/>
          </a:xfrm>
        </p:spPr>
        <p:txBody>
          <a:bodyPr/>
          <a:lstStyle/>
          <a:p>
            <a:r>
              <a:rPr lang="en-US" altLang="zh-CN" sz="2400" dirty="0">
                <a:ea typeface="宋体" panose="02010600030101010101" pitchFamily="2" charset="-122"/>
              </a:rPr>
              <a:t>File is an </a:t>
            </a:r>
            <a:r>
              <a:rPr lang="en-US" altLang="zh-CN" sz="2400" b="1" dirty="0">
                <a:solidFill>
                  <a:srgbClr val="003399"/>
                </a:solidFill>
                <a:ea typeface="宋体" panose="02010600030101010101" pitchFamily="2" charset="-122"/>
              </a:rPr>
              <a:t>abstract data type</a:t>
            </a:r>
            <a:endParaRPr lang="en-US" altLang="zh-CN" sz="2400" b="1" dirty="0">
              <a:solidFill>
                <a:srgbClr val="003399"/>
              </a:solidFill>
              <a:ea typeface="宋体" panose="02010600030101010101" pitchFamily="2" charset="-122"/>
            </a:endParaRPr>
          </a:p>
          <a:p>
            <a:pPr lvl="1"/>
            <a:r>
              <a:rPr lang="en-US" altLang="zh-CN" sz="2000" b="1" i="1" dirty="0" smtClean="0">
                <a:solidFill>
                  <a:srgbClr val="0000CC"/>
                </a:solidFill>
                <a:ea typeface="宋体" panose="02010600030101010101" pitchFamily="2" charset="-122"/>
              </a:rPr>
              <a:t>Open(F</a:t>
            </a:r>
            <a:r>
              <a:rPr lang="en-US" altLang="zh-CN" sz="2000" b="1" i="1" baseline="-25000" dirty="0" smtClean="0">
                <a:solidFill>
                  <a:srgbClr val="0000CC"/>
                </a:solidFill>
                <a:ea typeface="宋体" panose="02010600030101010101" pitchFamily="2" charset="-122"/>
              </a:rPr>
              <a:t>i</a:t>
            </a:r>
            <a:r>
              <a:rPr lang="en-US" altLang="zh-CN" sz="2000" b="1" i="1" dirty="0">
                <a:solidFill>
                  <a:srgbClr val="0000CC"/>
                </a:solidFill>
                <a:ea typeface="宋体" panose="02010600030101010101" pitchFamily="2" charset="-122"/>
              </a:rPr>
              <a:t>)</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 search the directory structure on disk for entry </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dirty="0">
                <a:ea typeface="宋体" panose="02010600030101010101" pitchFamily="2" charset="-122"/>
              </a:rPr>
              <a:t>, and move the content of entry to memory</a:t>
            </a:r>
            <a:endParaRPr lang="en-US" altLang="zh-CN" sz="2000" dirty="0">
              <a:ea typeface="宋体" panose="02010600030101010101" pitchFamily="2" charset="-122"/>
            </a:endParaRPr>
          </a:p>
          <a:p>
            <a:pPr lvl="1"/>
            <a:r>
              <a:rPr lang="en-US" altLang="zh-CN" sz="2000" b="1" i="1" dirty="0">
                <a:solidFill>
                  <a:srgbClr val="0000CC"/>
                </a:solidFill>
                <a:ea typeface="宋体" panose="02010600030101010101" pitchFamily="2" charset="-122"/>
              </a:rPr>
              <a:t>Close (F</a:t>
            </a:r>
            <a:r>
              <a:rPr lang="en-US" altLang="zh-CN" sz="2000" b="1" i="1" baseline="-25000" dirty="0">
                <a:solidFill>
                  <a:srgbClr val="0000CC"/>
                </a:solidFill>
                <a:ea typeface="宋体" panose="02010600030101010101" pitchFamily="2" charset="-122"/>
              </a:rPr>
              <a:t>i</a:t>
            </a:r>
            <a:r>
              <a:rPr lang="en-US" altLang="zh-CN" sz="2000" b="1" i="1" dirty="0">
                <a:solidFill>
                  <a:srgbClr val="0000CC"/>
                </a:solidFill>
                <a:ea typeface="宋体" panose="02010600030101010101" pitchFamily="2" charset="-122"/>
              </a:rPr>
              <a:t>)</a:t>
            </a:r>
            <a:r>
              <a:rPr lang="en-US" altLang="zh-CN" sz="2000" b="1" dirty="0">
                <a:solidFill>
                  <a:srgbClr val="0000CC"/>
                </a:solidFill>
                <a:ea typeface="宋体" panose="02010600030101010101" pitchFamily="2" charset="-122"/>
              </a:rPr>
              <a:t> </a:t>
            </a:r>
            <a:r>
              <a:rPr lang="en-US" altLang="zh-CN" sz="2000" dirty="0">
                <a:ea typeface="宋体" panose="02010600030101010101" pitchFamily="2" charset="-122"/>
              </a:rPr>
              <a:t>– move the content of entry </a:t>
            </a:r>
            <a:r>
              <a:rPr lang="en-US" altLang="zh-CN" sz="2000" i="1" dirty="0">
                <a:ea typeface="宋体" panose="02010600030101010101" pitchFamily="2" charset="-122"/>
              </a:rPr>
              <a:t>F</a:t>
            </a:r>
            <a:r>
              <a:rPr lang="en-US" altLang="zh-CN" sz="2000" i="1" baseline="-25000" dirty="0">
                <a:ea typeface="宋体" panose="02010600030101010101" pitchFamily="2" charset="-122"/>
              </a:rPr>
              <a:t>i</a:t>
            </a:r>
            <a:r>
              <a:rPr lang="en-US" altLang="zh-CN" sz="2000" dirty="0">
                <a:ea typeface="宋体" panose="02010600030101010101" pitchFamily="2" charset="-122"/>
              </a:rPr>
              <a:t> in memory to directory structure on disk</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549275" y="119063"/>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dirty="0">
                <a:effectLst>
                  <a:outerShdw blurRad="38100" dist="38100" dir="2700000" algn="tl">
                    <a:srgbClr val="C0C0C0"/>
                  </a:outerShdw>
                </a:effectLst>
                <a:ea typeface="宋体" panose="02010600030101010101" pitchFamily="2" charset="-122"/>
              </a:rPr>
              <a:t>Open </a:t>
            </a:r>
            <a:r>
              <a:rPr lang="en-US" altLang="zh-CN" dirty="0" smtClean="0">
                <a:effectLst>
                  <a:outerShdw blurRad="38100" dist="38100" dir="2700000" algn="tl">
                    <a:srgbClr val="C0C0C0"/>
                  </a:outerShdw>
                </a:effectLst>
                <a:ea typeface="宋体" panose="02010600030101010101" pitchFamily="2" charset="-122"/>
              </a:rPr>
              <a:t>Files</a:t>
            </a:r>
            <a:endParaRPr lang="zh-CN" altLang="en-US" noProof="1">
              <a:effectLst>
                <a:outerShdw blurRad="38100" dist="38100" dir="2700000">
                  <a:srgbClr val="C0C0C0"/>
                </a:outerShdw>
              </a:effectLst>
            </a:endParaRPr>
          </a:p>
        </p:txBody>
      </p:sp>
      <p:grpSp>
        <p:nvGrpSpPr>
          <p:cNvPr id="4" name="Group 4"/>
          <p:cNvGrpSpPr>
            <a:grpSpLocks noChangeAspect="1"/>
          </p:cNvGrpSpPr>
          <p:nvPr/>
        </p:nvGrpSpPr>
        <p:grpSpPr bwMode="auto">
          <a:xfrm>
            <a:off x="677043" y="1113424"/>
            <a:ext cx="7821663" cy="4814894"/>
            <a:chOff x="518" y="679"/>
            <a:chExt cx="4927" cy="3033"/>
          </a:xfrm>
        </p:grpSpPr>
        <p:sp>
          <p:nvSpPr>
            <p:cNvPr id="5" name="AutoShape 3"/>
            <p:cNvSpPr>
              <a:spLocks noChangeAspect="1" noChangeArrowheads="1" noTextEdit="1"/>
            </p:cNvSpPr>
            <p:nvPr/>
          </p:nvSpPr>
          <p:spPr bwMode="auto">
            <a:xfrm>
              <a:off x="518" y="679"/>
              <a:ext cx="49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 y="1121"/>
              <a:ext cx="772"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870" y="1137"/>
              <a:ext cx="692" cy="1012"/>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Rectangle 8"/>
            <p:cNvSpPr>
              <a:spLocks noChangeArrowheads="1"/>
            </p:cNvSpPr>
            <p:nvPr/>
          </p:nvSpPr>
          <p:spPr bwMode="auto">
            <a:xfrm>
              <a:off x="898" y="712"/>
              <a:ext cx="29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用户文件</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898" y="837"/>
              <a:ext cx="29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描述符表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922" y="956"/>
              <a:ext cx="10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958" y="965"/>
              <a:ext cx="237"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父进程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1319" y="956"/>
              <a:ext cx="10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Line 13"/>
            <p:cNvSpPr>
              <a:spLocks noChangeShapeType="1"/>
            </p:cNvSpPr>
            <p:nvPr/>
          </p:nvSpPr>
          <p:spPr bwMode="auto">
            <a:xfrm>
              <a:off x="870" y="1250"/>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Line 14"/>
            <p:cNvSpPr>
              <a:spLocks noChangeShapeType="1"/>
            </p:cNvSpPr>
            <p:nvPr/>
          </p:nvSpPr>
          <p:spPr bwMode="auto">
            <a:xfrm>
              <a:off x="870" y="1359"/>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 name="Line 15"/>
            <p:cNvSpPr>
              <a:spLocks noChangeShapeType="1"/>
            </p:cNvSpPr>
            <p:nvPr/>
          </p:nvSpPr>
          <p:spPr bwMode="auto">
            <a:xfrm>
              <a:off x="870" y="1474"/>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16"/>
            <p:cNvSpPr>
              <a:spLocks noChangeShapeType="1"/>
            </p:cNvSpPr>
            <p:nvPr/>
          </p:nvSpPr>
          <p:spPr bwMode="auto">
            <a:xfrm>
              <a:off x="870" y="1590"/>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 name="Rectangle 17"/>
            <p:cNvSpPr>
              <a:spLocks noChangeArrowheads="1"/>
            </p:cNvSpPr>
            <p:nvPr/>
          </p:nvSpPr>
          <p:spPr bwMode="auto">
            <a:xfrm>
              <a:off x="643" y="114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643" y="1259"/>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9"/>
            <p:cNvSpPr>
              <a:spLocks noChangeArrowheads="1"/>
            </p:cNvSpPr>
            <p:nvPr/>
          </p:nvSpPr>
          <p:spPr bwMode="auto">
            <a:xfrm>
              <a:off x="643" y="1373"/>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20"/>
            <p:cNvSpPr>
              <a:spLocks noChangeArrowheads="1"/>
            </p:cNvSpPr>
            <p:nvPr/>
          </p:nvSpPr>
          <p:spPr bwMode="auto">
            <a:xfrm>
              <a:off x="643" y="1486"/>
              <a:ext cx="12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1"/>
            <p:cNvSpPr>
              <a:spLocks noChangeArrowheads="1"/>
            </p:cNvSpPr>
            <p:nvPr/>
          </p:nvSpPr>
          <p:spPr bwMode="auto">
            <a:xfrm>
              <a:off x="643" y="1602"/>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643" y="1716"/>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Line 23"/>
            <p:cNvSpPr>
              <a:spLocks noChangeShapeType="1"/>
            </p:cNvSpPr>
            <p:nvPr/>
          </p:nvSpPr>
          <p:spPr bwMode="auto">
            <a:xfrm>
              <a:off x="870" y="1702"/>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 name="Line 24"/>
            <p:cNvSpPr>
              <a:spLocks noChangeShapeType="1"/>
            </p:cNvSpPr>
            <p:nvPr/>
          </p:nvSpPr>
          <p:spPr bwMode="auto">
            <a:xfrm>
              <a:off x="870" y="1799"/>
              <a:ext cx="69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 y="1121"/>
              <a:ext cx="1488"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a:spLocks noChangeArrowheads="1"/>
            </p:cNvSpPr>
            <p:nvPr/>
          </p:nvSpPr>
          <p:spPr bwMode="auto">
            <a:xfrm>
              <a:off x="2175" y="1137"/>
              <a:ext cx="1412" cy="2529"/>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Line 28"/>
            <p:cNvSpPr>
              <a:spLocks noChangeShapeType="1"/>
            </p:cNvSpPr>
            <p:nvPr/>
          </p:nvSpPr>
          <p:spPr bwMode="auto">
            <a:xfrm>
              <a:off x="2175" y="1356"/>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9"/>
            <p:cNvSpPr>
              <a:spLocks noChangeShapeType="1"/>
            </p:cNvSpPr>
            <p:nvPr/>
          </p:nvSpPr>
          <p:spPr bwMode="auto">
            <a:xfrm>
              <a:off x="2175" y="1812"/>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30"/>
            <p:cNvSpPr>
              <a:spLocks noChangeShapeType="1"/>
            </p:cNvSpPr>
            <p:nvPr/>
          </p:nvSpPr>
          <p:spPr bwMode="auto">
            <a:xfrm>
              <a:off x="2175" y="2148"/>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31"/>
            <p:cNvSpPr>
              <a:spLocks noChangeShapeType="1"/>
            </p:cNvSpPr>
            <p:nvPr/>
          </p:nvSpPr>
          <p:spPr bwMode="auto">
            <a:xfrm>
              <a:off x="2175" y="2485"/>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32"/>
            <p:cNvSpPr>
              <a:spLocks noChangeShapeType="1"/>
            </p:cNvSpPr>
            <p:nvPr/>
          </p:nvSpPr>
          <p:spPr bwMode="auto">
            <a:xfrm>
              <a:off x="2175" y="2822"/>
              <a:ext cx="141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Rectangle 33"/>
            <p:cNvSpPr>
              <a:spLocks noChangeArrowheads="1"/>
            </p:cNvSpPr>
            <p:nvPr/>
          </p:nvSpPr>
          <p:spPr bwMode="auto">
            <a:xfrm>
              <a:off x="2770" y="952"/>
              <a:ext cx="23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文件表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4"/>
            <p:cNvSpPr>
              <a:spLocks noChangeArrowheads="1"/>
            </p:cNvSpPr>
            <p:nvPr/>
          </p:nvSpPr>
          <p:spPr bwMode="auto">
            <a:xfrm>
              <a:off x="1205" y="1784"/>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5"/>
            <p:cNvSpPr>
              <a:spLocks noChangeArrowheads="1"/>
            </p:cNvSpPr>
            <p:nvPr/>
          </p:nvSpPr>
          <p:spPr bwMode="auto">
            <a:xfrm>
              <a:off x="1205" y="18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6"/>
            <p:cNvSpPr>
              <a:spLocks noChangeArrowheads="1"/>
            </p:cNvSpPr>
            <p:nvPr/>
          </p:nvSpPr>
          <p:spPr bwMode="auto">
            <a:xfrm>
              <a:off x="1205" y="1985"/>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7"/>
            <p:cNvSpPr>
              <a:spLocks noChangeArrowheads="1"/>
            </p:cNvSpPr>
            <p:nvPr/>
          </p:nvSpPr>
          <p:spPr bwMode="auto">
            <a:xfrm>
              <a:off x="2656" y="14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8"/>
            <p:cNvSpPr>
              <a:spLocks noChangeArrowheads="1"/>
            </p:cNvSpPr>
            <p:nvPr/>
          </p:nvSpPr>
          <p:spPr bwMode="auto">
            <a:xfrm>
              <a:off x="2656" y="15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2656" y="1606"/>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2656" y="21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1"/>
            <p:cNvSpPr>
              <a:spLocks noChangeArrowheads="1"/>
            </p:cNvSpPr>
            <p:nvPr/>
          </p:nvSpPr>
          <p:spPr bwMode="auto">
            <a:xfrm>
              <a:off x="2656" y="2221"/>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2"/>
            <p:cNvSpPr>
              <a:spLocks noChangeArrowheads="1"/>
            </p:cNvSpPr>
            <p:nvPr/>
          </p:nvSpPr>
          <p:spPr bwMode="auto">
            <a:xfrm>
              <a:off x="2656" y="2322"/>
              <a:ext cx="9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3"/>
            <p:cNvSpPr>
              <a:spLocks noChangeArrowheads="1"/>
            </p:cNvSpPr>
            <p:nvPr/>
          </p:nvSpPr>
          <p:spPr bwMode="auto">
            <a:xfrm>
              <a:off x="2656" y="29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4"/>
            <p:cNvSpPr>
              <a:spLocks noChangeArrowheads="1"/>
            </p:cNvSpPr>
            <p:nvPr/>
          </p:nvSpPr>
          <p:spPr bwMode="auto">
            <a:xfrm>
              <a:off x="2656" y="30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5"/>
            <p:cNvSpPr>
              <a:spLocks noChangeArrowheads="1"/>
            </p:cNvSpPr>
            <p:nvPr/>
          </p:nvSpPr>
          <p:spPr bwMode="auto">
            <a:xfrm>
              <a:off x="2656" y="3123"/>
              <a:ext cx="9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6"/>
            <p:cNvSpPr>
              <a:spLocks noChangeArrowheads="1"/>
            </p:cNvSpPr>
            <p:nvPr/>
          </p:nvSpPr>
          <p:spPr bwMode="auto">
            <a:xfrm>
              <a:off x="2232"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7"/>
            <p:cNvSpPr>
              <a:spLocks noChangeArrowheads="1"/>
            </p:cNvSpPr>
            <p:nvPr/>
          </p:nvSpPr>
          <p:spPr bwMode="auto">
            <a:xfrm>
              <a:off x="2381"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8"/>
            <p:cNvSpPr>
              <a:spLocks noChangeArrowheads="1"/>
            </p:cNvSpPr>
            <p:nvPr/>
          </p:nvSpPr>
          <p:spPr bwMode="auto">
            <a:xfrm>
              <a:off x="3384" y="1871"/>
              <a:ext cx="1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9"/>
            <p:cNvSpPr>
              <a:spLocks noChangeArrowheads="1"/>
            </p:cNvSpPr>
            <p:nvPr/>
          </p:nvSpPr>
          <p:spPr bwMode="auto">
            <a:xfrm>
              <a:off x="2258"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50"/>
            <p:cNvSpPr>
              <a:spLocks noChangeArrowheads="1"/>
            </p:cNvSpPr>
            <p:nvPr/>
          </p:nvSpPr>
          <p:spPr bwMode="auto">
            <a:xfrm>
              <a:off x="2408"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51"/>
            <p:cNvSpPr>
              <a:spLocks noChangeArrowheads="1"/>
            </p:cNvSpPr>
            <p:nvPr/>
          </p:nvSpPr>
          <p:spPr bwMode="auto">
            <a:xfrm>
              <a:off x="3240"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读</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2"/>
            <p:cNvSpPr>
              <a:spLocks noChangeArrowheads="1"/>
            </p:cNvSpPr>
            <p:nvPr/>
          </p:nvSpPr>
          <p:spPr bwMode="auto">
            <a:xfrm>
              <a:off x="3361" y="2530"/>
              <a:ext cx="13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3"/>
            <p:cNvSpPr>
              <a:spLocks noChangeArrowheads="1"/>
            </p:cNvSpPr>
            <p:nvPr/>
          </p:nvSpPr>
          <p:spPr bwMode="auto">
            <a:xfrm>
              <a:off x="3434" y="2539"/>
              <a:ext cx="18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写</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5"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 y="1121"/>
              <a:ext cx="1415"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p:cNvSpPr>
              <a:spLocks noChangeArrowheads="1"/>
            </p:cNvSpPr>
            <p:nvPr/>
          </p:nvSpPr>
          <p:spPr bwMode="auto">
            <a:xfrm>
              <a:off x="4066" y="1137"/>
              <a:ext cx="1332" cy="2529"/>
            </a:xfrm>
            <a:prstGeom prst="rect">
              <a:avLst/>
            </a:prstGeom>
            <a:noFill/>
            <a:ln w="20638" cap="sq">
              <a:solidFill>
                <a:srgbClr val="00000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Line 57"/>
            <p:cNvSpPr>
              <a:spLocks noChangeShapeType="1"/>
            </p:cNvSpPr>
            <p:nvPr/>
          </p:nvSpPr>
          <p:spPr bwMode="auto">
            <a:xfrm>
              <a:off x="4066" y="1356"/>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Line 58"/>
            <p:cNvSpPr>
              <a:spLocks noChangeShapeType="1"/>
            </p:cNvSpPr>
            <p:nvPr/>
          </p:nvSpPr>
          <p:spPr bwMode="auto">
            <a:xfrm>
              <a:off x="4066" y="1812"/>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Line 59"/>
            <p:cNvSpPr>
              <a:spLocks noChangeShapeType="1"/>
            </p:cNvSpPr>
            <p:nvPr/>
          </p:nvSpPr>
          <p:spPr bwMode="auto">
            <a:xfrm>
              <a:off x="4066" y="2148"/>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1" name="Line 60"/>
            <p:cNvSpPr>
              <a:spLocks noChangeShapeType="1"/>
            </p:cNvSpPr>
            <p:nvPr/>
          </p:nvSpPr>
          <p:spPr bwMode="auto">
            <a:xfrm>
              <a:off x="4066" y="2485"/>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Line 61"/>
            <p:cNvSpPr>
              <a:spLocks noChangeShapeType="1"/>
            </p:cNvSpPr>
            <p:nvPr/>
          </p:nvSpPr>
          <p:spPr bwMode="auto">
            <a:xfrm>
              <a:off x="4066" y="2822"/>
              <a:ext cx="1332" cy="0"/>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3" name="Rectangle 62"/>
            <p:cNvSpPr>
              <a:spLocks noChangeArrowheads="1"/>
            </p:cNvSpPr>
            <p:nvPr/>
          </p:nvSpPr>
          <p:spPr bwMode="auto">
            <a:xfrm>
              <a:off x="4434" y="952"/>
              <a:ext cx="35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索引结点表</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3"/>
            <p:cNvSpPr>
              <a:spLocks noChangeArrowheads="1"/>
            </p:cNvSpPr>
            <p:nvPr/>
          </p:nvSpPr>
          <p:spPr bwMode="auto">
            <a:xfrm>
              <a:off x="4547" y="14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4"/>
            <p:cNvSpPr>
              <a:spLocks noChangeArrowheads="1"/>
            </p:cNvSpPr>
            <p:nvPr/>
          </p:nvSpPr>
          <p:spPr bwMode="auto">
            <a:xfrm>
              <a:off x="4547" y="15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5"/>
            <p:cNvSpPr>
              <a:spLocks noChangeArrowheads="1"/>
            </p:cNvSpPr>
            <p:nvPr/>
          </p:nvSpPr>
          <p:spPr bwMode="auto">
            <a:xfrm>
              <a:off x="4547" y="1606"/>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6"/>
            <p:cNvSpPr>
              <a:spLocks noChangeArrowheads="1"/>
            </p:cNvSpPr>
            <p:nvPr/>
          </p:nvSpPr>
          <p:spPr bwMode="auto">
            <a:xfrm>
              <a:off x="4547" y="21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7"/>
            <p:cNvSpPr>
              <a:spLocks noChangeArrowheads="1"/>
            </p:cNvSpPr>
            <p:nvPr/>
          </p:nvSpPr>
          <p:spPr bwMode="auto">
            <a:xfrm>
              <a:off x="4547" y="2221"/>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8"/>
            <p:cNvSpPr>
              <a:spLocks noChangeArrowheads="1"/>
            </p:cNvSpPr>
            <p:nvPr/>
          </p:nvSpPr>
          <p:spPr bwMode="auto">
            <a:xfrm>
              <a:off x="4547" y="2322"/>
              <a:ext cx="9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9"/>
            <p:cNvSpPr>
              <a:spLocks noChangeArrowheads="1"/>
            </p:cNvSpPr>
            <p:nvPr/>
          </p:nvSpPr>
          <p:spPr bwMode="auto">
            <a:xfrm>
              <a:off x="4547" y="29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70"/>
            <p:cNvSpPr>
              <a:spLocks noChangeArrowheads="1"/>
            </p:cNvSpPr>
            <p:nvPr/>
          </p:nvSpPr>
          <p:spPr bwMode="auto">
            <a:xfrm>
              <a:off x="4547" y="30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1"/>
            <p:cNvSpPr>
              <a:spLocks noChangeArrowheads="1"/>
            </p:cNvSpPr>
            <p:nvPr/>
          </p:nvSpPr>
          <p:spPr bwMode="auto">
            <a:xfrm>
              <a:off x="4547" y="3123"/>
              <a:ext cx="9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1"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2"/>
            <p:cNvSpPr>
              <a:spLocks noChangeArrowheads="1"/>
            </p:cNvSpPr>
            <p:nvPr/>
          </p:nvSpPr>
          <p:spPr bwMode="auto">
            <a:xfrm>
              <a:off x="4123" y="1856"/>
              <a:ext cx="2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3"/>
            <p:cNvSpPr>
              <a:spLocks noChangeArrowheads="1"/>
            </p:cNvSpPr>
            <p:nvPr/>
          </p:nvSpPr>
          <p:spPr bwMode="auto">
            <a:xfrm>
              <a:off x="4273" y="196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4"/>
            <p:cNvSpPr>
              <a:spLocks noChangeArrowheads="1"/>
            </p:cNvSpPr>
            <p:nvPr/>
          </p:nvSpPr>
          <p:spPr bwMode="auto">
            <a:xfrm>
              <a:off x="4880" y="1859"/>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5"/>
            <p:cNvSpPr>
              <a:spLocks noChangeArrowheads="1"/>
            </p:cNvSpPr>
            <p:nvPr/>
          </p:nvSpPr>
          <p:spPr bwMode="auto">
            <a:xfrm>
              <a:off x="4957" y="1859"/>
              <a:ext cx="40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source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6"/>
            <p:cNvSpPr>
              <a:spLocks noChangeArrowheads="1"/>
            </p:cNvSpPr>
            <p:nvPr/>
          </p:nvSpPr>
          <p:spPr bwMode="auto">
            <a:xfrm>
              <a:off x="4149" y="2524"/>
              <a:ext cx="23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引用数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77"/>
            <p:cNvSpPr>
              <a:spLocks noChangeArrowheads="1"/>
            </p:cNvSpPr>
            <p:nvPr/>
          </p:nvSpPr>
          <p:spPr bwMode="auto">
            <a:xfrm>
              <a:off x="4299" y="2634"/>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8"/>
            <p:cNvSpPr>
              <a:spLocks noChangeArrowheads="1"/>
            </p:cNvSpPr>
            <p:nvPr/>
          </p:nvSpPr>
          <p:spPr bwMode="auto">
            <a:xfrm>
              <a:off x="4938" y="2512"/>
              <a:ext cx="141"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9"/>
            <p:cNvSpPr>
              <a:spLocks noChangeArrowheads="1"/>
            </p:cNvSpPr>
            <p:nvPr/>
          </p:nvSpPr>
          <p:spPr bwMode="auto">
            <a:xfrm>
              <a:off x="5015" y="2512"/>
              <a:ext cx="28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alibri" panose="020F0502020204030204" charset="0"/>
                </a:rPr>
                <a:t>dest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1" name="Line 80"/>
            <p:cNvSpPr>
              <a:spLocks noChangeShapeType="1"/>
            </p:cNvSpPr>
            <p:nvPr/>
          </p:nvSpPr>
          <p:spPr bwMode="auto">
            <a:xfrm>
              <a:off x="1456" y="1521"/>
              <a:ext cx="675" cy="34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2116" y="1847"/>
              <a:ext cx="59" cy="40"/>
            </a:xfrm>
            <a:custGeom>
              <a:avLst/>
              <a:gdLst>
                <a:gd name="T0" fmla="*/ 82 w 167"/>
                <a:gd name="T1" fmla="*/ 0 h 144"/>
                <a:gd name="T2" fmla="*/ 167 w 167"/>
                <a:gd name="T3" fmla="*/ 144 h 144"/>
                <a:gd name="T4" fmla="*/ 0 w 167"/>
                <a:gd name="T5" fmla="*/ 126 h 144"/>
                <a:gd name="T6" fmla="*/ 82 w 167"/>
                <a:gd name="T7" fmla="*/ 0 h 144"/>
              </a:gdLst>
              <a:ahLst/>
              <a:cxnLst>
                <a:cxn ang="0">
                  <a:pos x="T0" y="T1"/>
                </a:cxn>
                <a:cxn ang="0">
                  <a:pos x="T2" y="T3"/>
                </a:cxn>
                <a:cxn ang="0">
                  <a:pos x="T4" y="T5"/>
                </a:cxn>
                <a:cxn ang="0">
                  <a:pos x="T6" y="T7"/>
                </a:cxn>
              </a:cxnLst>
              <a:rect l="0" t="0" r="r" b="b"/>
              <a:pathLst>
                <a:path w="167" h="144">
                  <a:moveTo>
                    <a:pt x="82" y="0"/>
                  </a:moveTo>
                  <a:lnTo>
                    <a:pt x="167" y="144"/>
                  </a:lnTo>
                  <a:lnTo>
                    <a:pt x="0" y="126"/>
                  </a:lnTo>
                  <a:cubicBezTo>
                    <a:pt x="6" y="73"/>
                    <a:pt x="36" y="27"/>
                    <a:pt x="82"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3" name="Line 82"/>
            <p:cNvSpPr>
              <a:spLocks noChangeShapeType="1"/>
            </p:cNvSpPr>
            <p:nvPr/>
          </p:nvSpPr>
          <p:spPr bwMode="auto">
            <a:xfrm>
              <a:off x="1456" y="1649"/>
              <a:ext cx="696" cy="991"/>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2126" y="2625"/>
              <a:ext cx="49" cy="47"/>
            </a:xfrm>
            <a:custGeom>
              <a:avLst/>
              <a:gdLst>
                <a:gd name="T0" fmla="*/ 46 w 49"/>
                <a:gd name="T1" fmla="*/ 0 h 47"/>
                <a:gd name="T2" fmla="*/ 49 w 49"/>
                <a:gd name="T3" fmla="*/ 47 h 47"/>
                <a:gd name="T4" fmla="*/ 0 w 49"/>
                <a:gd name="T5" fmla="*/ 20 h 47"/>
                <a:gd name="T6" fmla="*/ 46 w 49"/>
                <a:gd name="T7" fmla="*/ 0 h 47"/>
              </a:gdLst>
              <a:ahLst/>
              <a:cxnLst>
                <a:cxn ang="0">
                  <a:pos x="T0" y="T1"/>
                </a:cxn>
                <a:cxn ang="0">
                  <a:pos x="T2" y="T3"/>
                </a:cxn>
                <a:cxn ang="0">
                  <a:pos x="T4" y="T5"/>
                </a:cxn>
                <a:cxn ang="0">
                  <a:pos x="T6" y="T7"/>
                </a:cxn>
              </a:cxnLst>
              <a:rect l="0" t="0" r="r" b="b"/>
              <a:pathLst>
                <a:path w="49" h="47">
                  <a:moveTo>
                    <a:pt x="46" y="0"/>
                  </a:moveTo>
                  <a:lnTo>
                    <a:pt x="49" y="47"/>
                  </a:lnTo>
                  <a:lnTo>
                    <a:pt x="0" y="2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Line 84"/>
            <p:cNvSpPr>
              <a:spLocks noChangeShapeType="1"/>
            </p:cNvSpPr>
            <p:nvPr/>
          </p:nvSpPr>
          <p:spPr bwMode="auto">
            <a:xfrm>
              <a:off x="2600"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6" name="Line 86"/>
            <p:cNvSpPr>
              <a:spLocks noChangeShapeType="1"/>
            </p:cNvSpPr>
            <p:nvPr/>
          </p:nvSpPr>
          <p:spPr bwMode="auto">
            <a:xfrm>
              <a:off x="2947" y="1811"/>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7" name="Line 87"/>
            <p:cNvSpPr>
              <a:spLocks noChangeShapeType="1"/>
            </p:cNvSpPr>
            <p:nvPr/>
          </p:nvSpPr>
          <p:spPr bwMode="auto">
            <a:xfrm>
              <a:off x="3366"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8" name="Line 88"/>
            <p:cNvSpPr>
              <a:spLocks noChangeShapeType="1"/>
            </p:cNvSpPr>
            <p:nvPr/>
          </p:nvSpPr>
          <p:spPr bwMode="auto">
            <a:xfrm>
              <a:off x="2609" y="2486"/>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9" name="Line 90"/>
            <p:cNvSpPr>
              <a:spLocks noChangeShapeType="1"/>
            </p:cNvSpPr>
            <p:nvPr/>
          </p:nvSpPr>
          <p:spPr bwMode="auto">
            <a:xfrm>
              <a:off x="2955" y="2485"/>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0" name="Line 91"/>
            <p:cNvSpPr>
              <a:spLocks noChangeShapeType="1"/>
            </p:cNvSpPr>
            <p:nvPr/>
          </p:nvSpPr>
          <p:spPr bwMode="auto">
            <a:xfrm>
              <a:off x="3160" y="2485"/>
              <a:ext cx="0" cy="338"/>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1" name="Line 94"/>
            <p:cNvSpPr>
              <a:spLocks noChangeShapeType="1"/>
            </p:cNvSpPr>
            <p:nvPr/>
          </p:nvSpPr>
          <p:spPr bwMode="auto">
            <a:xfrm>
              <a:off x="3374" y="1812"/>
              <a:ext cx="0" cy="337"/>
            </a:xfrm>
            <a:prstGeom prst="line">
              <a:avLst/>
            </a:prstGeom>
            <a:noFill/>
            <a:ln w="1746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2" name="Rectangle 95"/>
            <p:cNvSpPr>
              <a:spLocks noChangeArrowheads="1"/>
            </p:cNvSpPr>
            <p:nvPr/>
          </p:nvSpPr>
          <p:spPr bwMode="auto">
            <a:xfrm>
              <a:off x="2686" y="1865"/>
              <a:ext cx="1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Calibri" panose="020F0502020204030204" charset="0"/>
                </a:rPr>
                <a:t>R</a:t>
              </a:r>
              <a:r>
                <a:rPr kumimoji="0" lang="zh-CN" altLang="zh-CN" sz="1200" b="0" i="0" u="none" strike="noStrike" cap="none" normalizeH="0" baseline="0" dirty="0">
                  <a:ln>
                    <a:noFill/>
                  </a:ln>
                  <a:solidFill>
                    <a:srgbClr val="000000"/>
                  </a:solidFill>
                  <a:effectLst/>
                  <a:latin typeface="Calibri" panose="020F0502020204030204" charset="0"/>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6"/>
            <p:cNvSpPr>
              <a:spLocks noChangeArrowheads="1"/>
            </p:cNvSpPr>
            <p:nvPr/>
          </p:nvSpPr>
          <p:spPr bwMode="auto">
            <a:xfrm>
              <a:off x="2715" y="1995"/>
              <a:ext cx="12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Calibri" panose="020F0502020204030204" charset="0"/>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Line 101"/>
            <p:cNvSpPr>
              <a:spLocks noChangeShapeType="1"/>
            </p:cNvSpPr>
            <p:nvPr/>
          </p:nvSpPr>
          <p:spPr bwMode="auto">
            <a:xfrm>
              <a:off x="3480" y="1980"/>
              <a:ext cx="533" cy="0"/>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5" name="Freeform 102"/>
            <p:cNvSpPr/>
            <p:nvPr/>
          </p:nvSpPr>
          <p:spPr bwMode="auto">
            <a:xfrm>
              <a:off x="4005" y="1959"/>
              <a:ext cx="61" cy="42"/>
            </a:xfrm>
            <a:custGeom>
              <a:avLst/>
              <a:gdLst>
                <a:gd name="T0" fmla="*/ 24 w 174"/>
                <a:gd name="T1" fmla="*/ 0 h 150"/>
                <a:gd name="T2" fmla="*/ 174 w 174"/>
                <a:gd name="T3" fmla="*/ 75 h 150"/>
                <a:gd name="T4" fmla="*/ 24 w 174"/>
                <a:gd name="T5" fmla="*/ 150 h 150"/>
                <a:gd name="T6" fmla="*/ 24 w 174"/>
                <a:gd name="T7" fmla="*/ 0 h 150"/>
              </a:gdLst>
              <a:ahLst/>
              <a:cxnLst>
                <a:cxn ang="0">
                  <a:pos x="T0" y="T1"/>
                </a:cxn>
                <a:cxn ang="0">
                  <a:pos x="T2" y="T3"/>
                </a:cxn>
                <a:cxn ang="0">
                  <a:pos x="T4" y="T5"/>
                </a:cxn>
                <a:cxn ang="0">
                  <a:pos x="T6" y="T7"/>
                </a:cxn>
              </a:cxnLst>
              <a:rect l="0" t="0" r="r" b="b"/>
              <a:pathLst>
                <a:path w="174" h="150">
                  <a:moveTo>
                    <a:pt x="24" y="0"/>
                  </a:moveTo>
                  <a:lnTo>
                    <a:pt x="174" y="75"/>
                  </a:lnTo>
                  <a:lnTo>
                    <a:pt x="24" y="150"/>
                  </a:lnTo>
                  <a:cubicBezTo>
                    <a:pt x="0" y="102"/>
                    <a:pt x="0" y="47"/>
                    <a:pt x="24"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96" name="Line 103"/>
            <p:cNvSpPr>
              <a:spLocks noChangeShapeType="1"/>
            </p:cNvSpPr>
            <p:nvPr/>
          </p:nvSpPr>
          <p:spPr bwMode="auto">
            <a:xfrm>
              <a:off x="3480" y="2650"/>
              <a:ext cx="533" cy="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7" name="Freeform 104"/>
            <p:cNvSpPr/>
            <p:nvPr/>
          </p:nvSpPr>
          <p:spPr bwMode="auto">
            <a:xfrm>
              <a:off x="4005" y="2633"/>
              <a:ext cx="61" cy="42"/>
            </a:xfrm>
            <a:custGeom>
              <a:avLst/>
              <a:gdLst>
                <a:gd name="T0" fmla="*/ 25 w 174"/>
                <a:gd name="T1" fmla="*/ 0 h 150"/>
                <a:gd name="T2" fmla="*/ 174 w 174"/>
                <a:gd name="T3" fmla="*/ 76 h 150"/>
                <a:gd name="T4" fmla="*/ 23 w 174"/>
                <a:gd name="T5" fmla="*/ 150 h 150"/>
                <a:gd name="T6" fmla="*/ 25 w 174"/>
                <a:gd name="T7" fmla="*/ 0 h 150"/>
              </a:gdLst>
              <a:ahLst/>
              <a:cxnLst>
                <a:cxn ang="0">
                  <a:pos x="T0" y="T1"/>
                </a:cxn>
                <a:cxn ang="0">
                  <a:pos x="T2" y="T3"/>
                </a:cxn>
                <a:cxn ang="0">
                  <a:pos x="T4" y="T5"/>
                </a:cxn>
                <a:cxn ang="0">
                  <a:pos x="T6" y="T7"/>
                </a:cxn>
              </a:cxnLst>
              <a:rect l="0" t="0" r="r" b="b"/>
              <a:pathLst>
                <a:path w="174" h="150">
                  <a:moveTo>
                    <a:pt x="25" y="0"/>
                  </a:moveTo>
                  <a:lnTo>
                    <a:pt x="174" y="76"/>
                  </a:lnTo>
                  <a:lnTo>
                    <a:pt x="23" y="150"/>
                  </a:lnTo>
                  <a:cubicBezTo>
                    <a:pt x="0" y="103"/>
                    <a:pt x="1" y="47"/>
                    <a:pt x="25" y="0"/>
                  </a:cubicBez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一个进程中</a:t>
            </a:r>
            <a:r>
              <a:rPr lang="zh-CN" altLang="en-US" dirty="0" smtClean="0">
                <a:effectLst>
                  <a:outerShdw blurRad="38100" dist="38100" dir="2700000" algn="tl">
                    <a:srgbClr val="C0C0C0"/>
                  </a:outerShdw>
                </a:effectLst>
                <a:ea typeface="宋体" panose="02010600030101010101" pitchFamily="2" charset="-122"/>
              </a:rPr>
              <a:t>两次打开同一个文件</a:t>
            </a:r>
            <a:endParaRPr lang="zh-CN" altLang="en-US" noProof="1">
              <a:effectLst>
                <a:outerShdw blurRad="38100" dist="38100" dir="2700000">
                  <a:srgbClr val="C0C0C0"/>
                </a:outerShdw>
              </a:effectLst>
            </a:endParaRPr>
          </a:p>
        </p:txBody>
      </p:sp>
      <p:sp>
        <p:nvSpPr>
          <p:cNvPr id="13315" name="文本框 3"/>
          <p:cNvSpPr txBox="1">
            <a:spLocks noChangeArrowheads="1"/>
          </p:cNvSpPr>
          <p:nvPr/>
        </p:nvSpPr>
        <p:spPr bwMode="auto">
          <a:xfrm>
            <a:off x="1003300" y="6084888"/>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solidFill>
                  <a:srgbClr val="C00000"/>
                </a:solidFill>
                <a:latin typeface="Arial" panose="020B0604020202020204" pitchFamily="34" charset="0"/>
                <a:ea typeface="宋体" panose="02010600030101010101" pitchFamily="2" charset="-122"/>
              </a:rPr>
              <a:t>请参见“</a:t>
            </a:r>
            <a:r>
              <a:rPr lang="en-US" altLang="zh-CN" sz="1800" dirty="0">
                <a:solidFill>
                  <a:srgbClr val="C00000"/>
                </a:solidFill>
                <a:latin typeface="Arial" panose="020B0604020202020204" pitchFamily="34" charset="0"/>
                <a:ea typeface="宋体" panose="02010600030101010101" pitchFamily="2" charset="-122"/>
              </a:rPr>
              <a:t>UNIX</a:t>
            </a:r>
            <a:r>
              <a:rPr lang="zh-CN" altLang="en-US" sz="1800" dirty="0">
                <a:solidFill>
                  <a:srgbClr val="C00000"/>
                </a:solidFill>
                <a:latin typeface="Arial" panose="020B0604020202020204" pitchFamily="34" charset="0"/>
                <a:ea typeface="宋体" panose="02010600030101010101" pitchFamily="2" charset="-122"/>
              </a:rPr>
              <a:t>操作系统设计”，第</a:t>
            </a:r>
            <a:r>
              <a:rPr lang="en-US" altLang="zh-CN" sz="1800" dirty="0">
                <a:solidFill>
                  <a:srgbClr val="C00000"/>
                </a:solidFill>
                <a:latin typeface="Arial" panose="020B0604020202020204" pitchFamily="34" charset="0"/>
                <a:ea typeface="宋体" panose="02010600030101010101" pitchFamily="2" charset="-122"/>
              </a:rPr>
              <a:t>80</a:t>
            </a:r>
            <a:r>
              <a:rPr lang="zh-CN" altLang="en-US" sz="1800" dirty="0">
                <a:solidFill>
                  <a:srgbClr val="C00000"/>
                </a:solidFill>
                <a:latin typeface="Arial" panose="020B0604020202020204" pitchFamily="34" charset="0"/>
                <a:ea typeface="宋体" panose="02010600030101010101" pitchFamily="2" charset="-122"/>
              </a:rPr>
              <a:t>页</a:t>
            </a:r>
            <a:endParaRPr lang="zh-CN" altLang="en-US" sz="1800" dirty="0">
              <a:solidFill>
                <a:srgbClr val="C00000"/>
              </a:solidFill>
              <a:latin typeface="Arial" panose="020B0604020202020204" pitchFamily="34" charset="0"/>
              <a:ea typeface="宋体" panose="02010600030101010101" pitchFamily="2" charset="-122"/>
            </a:endParaRPr>
          </a:p>
        </p:txBody>
      </p:sp>
      <p:pic>
        <p:nvPicPr>
          <p:cNvPr id="133124" name="图片 4"/>
          <p:cNvPicPr>
            <a:picLocks noChangeAspect="1"/>
          </p:cNvPicPr>
          <p:nvPr/>
        </p:nvPicPr>
        <p:blipFill>
          <a:blip r:embed="rId1"/>
          <a:srcRect/>
          <a:stretch>
            <a:fillRect/>
          </a:stretch>
        </p:blipFill>
        <p:spPr bwMode="auto">
          <a:xfrm>
            <a:off x="1003300" y="1190625"/>
            <a:ext cx="7128646" cy="4725988"/>
          </a:xfrm>
          <a:prstGeom prst="rect">
            <a:avLst/>
          </a:prstGeom>
        </p:spPr>
        <p:style>
          <a:lnRef idx="2">
            <a:schemeClr val="accent3">
              <a:shade val="50000"/>
            </a:schemeClr>
          </a:lnRef>
          <a:fillRef idx="1">
            <a:schemeClr val="accent3"/>
          </a:fillRef>
          <a:effectRef idx="0">
            <a:schemeClr val="accent3"/>
          </a:effectRef>
          <a:fontRef idx="minor">
            <a:schemeClr val="lt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33488" y="981075"/>
            <a:ext cx="7205662"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solidFill>
                  <a:srgbClr val="0000CC"/>
                </a:solidFill>
                <a:effectLst>
                  <a:outerShdw blurRad="38100" dist="38100" dir="2700000" algn="tl">
                    <a:srgbClr val="C0C0C0"/>
                  </a:outerShdw>
                </a:effectLst>
                <a:ea typeface="宋体" panose="02010600030101010101" pitchFamily="2" charset="-122"/>
              </a:rPr>
              <a:t>两个</a:t>
            </a:r>
            <a:r>
              <a:rPr lang="zh-CN" altLang="en-US" noProof="1">
                <a:solidFill>
                  <a:srgbClr val="7030A0"/>
                </a:solidFill>
                <a:effectLst>
                  <a:outerShdw blurRad="38100" dist="38100" dir="2700000" algn="tl">
                    <a:srgbClr val="C0C0C0"/>
                  </a:outerShdw>
                </a:effectLst>
                <a:ea typeface="宋体" panose="02010600030101010101" pitchFamily="2" charset="-122"/>
              </a:rPr>
              <a:t>独立进程</a:t>
            </a:r>
            <a:r>
              <a:rPr lang="zh-CN" altLang="en-US" noProof="1">
                <a:effectLst>
                  <a:outerShdw blurRad="38100" dist="38100" dir="2700000" algn="tl">
                    <a:srgbClr val="C0C0C0"/>
                  </a:outerShdw>
                </a:effectLst>
                <a:ea typeface="宋体" panose="02010600030101010101" pitchFamily="2" charset="-122"/>
              </a:rPr>
              <a:t>打开文件后的数据结构</a:t>
            </a:r>
            <a:endParaRPr lang="zh-CN" altLang="en-US" noProof="1">
              <a:effectLst>
                <a:outerShdw blurRad="38100" dist="38100" dir="2700000" algn="tl">
                  <a:srgbClr val="C0C0C0"/>
                </a:outerShdw>
              </a:effectLst>
              <a:ea typeface="宋体" panose="02010600030101010101" pitchFamily="2" charset="-122"/>
            </a:endParaRPr>
          </a:p>
        </p:txBody>
      </p:sp>
      <p:sp>
        <p:nvSpPr>
          <p:cNvPr id="136196" name="文本框 3"/>
          <p:cNvSpPr txBox="1">
            <a:spLocks noChangeArrowheads="1"/>
          </p:cNvSpPr>
          <p:nvPr/>
        </p:nvSpPr>
        <p:spPr bwMode="auto">
          <a:xfrm>
            <a:off x="1003300" y="5916613"/>
            <a:ext cx="6300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t>请参见“</a:t>
            </a:r>
            <a:r>
              <a:rPr lang="en-US" altLang="zh-CN" sz="1800"/>
              <a:t>UNIX</a:t>
            </a:r>
            <a:r>
              <a:rPr lang="zh-CN" altLang="en-US" sz="1800"/>
              <a:t>操作系统设计”，第</a:t>
            </a:r>
            <a:r>
              <a:rPr lang="en-US" altLang="zh-CN" sz="1800"/>
              <a:t>73</a:t>
            </a:r>
            <a:r>
              <a:rPr lang="zh-CN" altLang="en-US" sz="1800"/>
              <a:t>页</a:t>
            </a:r>
            <a:endParaRPr lang="zh-CN" altLang="en-US"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685800" y="304800"/>
            <a:ext cx="8077200" cy="4572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400" noProof="1">
                <a:effectLst>
                  <a:outerShdw blurRad="38100" dist="38100" dir="2700000" algn="tl">
                    <a:srgbClr val="C0C0C0"/>
                  </a:outerShdw>
                </a:effectLst>
                <a:ea typeface="宋体" panose="02010600030101010101" pitchFamily="2" charset="-122"/>
              </a:rPr>
              <a:t>fork()</a:t>
            </a:r>
            <a:r>
              <a:rPr lang="zh-CN" altLang="en-US" sz="2400" noProof="1">
                <a:effectLst>
                  <a:outerShdw blurRad="38100" dist="38100" dir="2700000" algn="tl">
                    <a:srgbClr val="C0C0C0"/>
                  </a:outerShdw>
                </a:effectLst>
                <a:ea typeface="宋体" panose="02010600030101010101" pitchFamily="2" charset="-122"/>
              </a:rPr>
              <a:t>之后，</a:t>
            </a:r>
            <a:r>
              <a:rPr lang="zh-CN" altLang="en-US" sz="2400" noProof="1">
                <a:solidFill>
                  <a:srgbClr val="0000CC"/>
                </a:solidFill>
                <a:effectLst>
                  <a:outerShdw blurRad="38100" dist="38100" dir="2700000" algn="tl">
                    <a:srgbClr val="C0C0C0"/>
                  </a:outerShdw>
                </a:effectLst>
                <a:ea typeface="宋体" panose="02010600030101010101" pitchFamily="2" charset="-122"/>
              </a:rPr>
              <a:t>子进程</a:t>
            </a:r>
            <a:r>
              <a:rPr lang="zh-CN" altLang="en-US" sz="2400" noProof="1">
                <a:solidFill>
                  <a:srgbClr val="7030A0"/>
                </a:solidFill>
                <a:effectLst>
                  <a:outerShdw blurRad="38100" dist="38100" dir="2700000" algn="tl">
                    <a:srgbClr val="C0C0C0"/>
                  </a:outerShdw>
                </a:effectLst>
                <a:ea typeface="宋体" panose="02010600030101010101" pitchFamily="2" charset="-122"/>
              </a:rPr>
              <a:t>继承</a:t>
            </a:r>
            <a:r>
              <a:rPr lang="zh-CN" altLang="en-US" sz="2400" noProof="1">
                <a:solidFill>
                  <a:srgbClr val="0000CC"/>
                </a:solidFill>
                <a:effectLst>
                  <a:outerShdw blurRad="38100" dist="38100" dir="2700000" algn="tl">
                    <a:srgbClr val="C0C0C0"/>
                  </a:outerShdw>
                </a:effectLst>
                <a:ea typeface="宋体" panose="02010600030101010101" pitchFamily="2" charset="-122"/>
              </a:rPr>
              <a:t>父进程</a:t>
            </a:r>
            <a:r>
              <a:rPr lang="zh-CN" altLang="en-US" sz="2400" noProof="1">
                <a:effectLst>
                  <a:outerShdw blurRad="38100" dist="38100" dir="2700000" algn="tl">
                    <a:srgbClr val="C0C0C0"/>
                  </a:outerShdw>
                </a:effectLst>
                <a:ea typeface="宋体" panose="02010600030101010101" pitchFamily="2" charset="-122"/>
              </a:rPr>
              <a:t>打开的文件</a:t>
            </a:r>
            <a:r>
              <a:rPr lang="en-US" altLang="zh-CN" sz="2400" noProof="1">
                <a:effectLst>
                  <a:outerShdw blurRad="38100" dist="38100" dir="2700000" algn="tl">
                    <a:srgbClr val="C0C0C0"/>
                  </a:outerShdw>
                </a:effectLst>
                <a:ea typeface="宋体" panose="02010600030101010101" pitchFamily="2" charset="-122"/>
              </a:rPr>
              <a:t>(</a:t>
            </a:r>
            <a:r>
              <a:rPr lang="zh-CN" altLang="en-US" sz="2400" noProof="1">
                <a:effectLst>
                  <a:outerShdw blurRad="38100" dist="38100" dir="2700000" algn="tl">
                    <a:srgbClr val="C0C0C0"/>
                  </a:outerShdw>
                </a:effectLst>
                <a:ea typeface="宋体" panose="02010600030101010101" pitchFamily="2" charset="-122"/>
              </a:rPr>
              <a:t>继承、共享</a:t>
            </a:r>
            <a:r>
              <a:rPr lang="en-US" altLang="zh-CN" sz="2400" noProof="1">
                <a:effectLst>
                  <a:outerShdw blurRad="38100" dist="38100" dir="2700000" algn="tl">
                    <a:srgbClr val="C0C0C0"/>
                  </a:outerShdw>
                </a:effectLst>
                <a:ea typeface="宋体" panose="02010600030101010101" pitchFamily="2" charset="-122"/>
              </a:rPr>
              <a:t>)</a:t>
            </a:r>
            <a:endParaRPr lang="zh-CN" altLang="en-US" sz="2400" noProof="1">
              <a:effectLst>
                <a:outerShdw blurRad="38100" dist="38100" dir="2700000" algn="tl">
                  <a:srgbClr val="C0C0C0"/>
                </a:outerShdw>
              </a:effectLst>
              <a:ea typeface="宋体" panose="02010600030101010101" pitchFamily="2" charset="-122"/>
            </a:endParaRPr>
          </a:p>
        </p:txBody>
      </p:sp>
      <p:sp>
        <p:nvSpPr>
          <p:cNvPr id="140292" name="文本框 5"/>
          <p:cNvSpPr txBox="1">
            <a:spLocks noChangeArrowheads="1"/>
          </p:cNvSpPr>
          <p:nvPr/>
        </p:nvSpPr>
        <p:spPr bwMode="auto">
          <a:xfrm>
            <a:off x="566738" y="6149975"/>
            <a:ext cx="4484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993300"/>
              </a:buClr>
              <a:buSzPct val="9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993300"/>
              </a:buClr>
              <a:buSzPct val="90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hlink"/>
              </a:buClr>
              <a:buSzPct val="90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1">
                <a:solidFill>
                  <a:srgbClr val="C00000"/>
                </a:solidFill>
              </a:rPr>
              <a:t>注意文件读写指针的共享</a:t>
            </a:r>
            <a:endParaRPr lang="zh-CN" altLang="en-US" sz="1800" b="1">
              <a:solidFill>
                <a:srgbClr val="C00000"/>
              </a:solidFill>
            </a:endParaRPr>
          </a:p>
        </p:txBody>
      </p:sp>
      <p:pic>
        <p:nvPicPr>
          <p:cNvPr id="6" name="图片 5"/>
          <p:cNvPicPr>
            <a:picLocks noChangeAspect="1"/>
          </p:cNvPicPr>
          <p:nvPr/>
        </p:nvPicPr>
        <p:blipFill>
          <a:blip r:embed="rId1"/>
          <a:stretch>
            <a:fillRect/>
          </a:stretch>
        </p:blipFill>
        <p:spPr>
          <a:xfrm>
            <a:off x="623887" y="1147762"/>
            <a:ext cx="7896225" cy="45624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76923" y="38839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Open Files</a:t>
            </a:r>
            <a:endParaRPr lang="en-US" altLang="zh-CN" dirty="0">
              <a:effectLst>
                <a:outerShdw blurRad="38100" dist="38100" dir="2700000" algn="tl">
                  <a:srgbClr val="C0C0C0"/>
                </a:outerShdw>
              </a:effectLst>
              <a:ea typeface="宋体" panose="02010600030101010101" pitchFamily="2" charset="-122"/>
            </a:endParaRPr>
          </a:p>
        </p:txBody>
      </p:sp>
      <p:sp>
        <p:nvSpPr>
          <p:cNvPr id="11267" name="Rectangle 3"/>
          <p:cNvSpPr>
            <a:spLocks noGrp="1" noChangeArrowheads="1"/>
          </p:cNvSpPr>
          <p:nvPr>
            <p:ph type="body" idx="4294967295"/>
          </p:nvPr>
        </p:nvSpPr>
        <p:spPr>
          <a:xfrm>
            <a:off x="798513" y="1320800"/>
            <a:ext cx="7351712" cy="4413250"/>
          </a:xfrm>
        </p:spPr>
        <p:txBody>
          <a:bodyPr/>
          <a:lstStyle/>
          <a:p>
            <a:r>
              <a:rPr lang="en-US" altLang="zh-CN" sz="2400" b="1" dirty="0">
                <a:ea typeface="宋体" panose="02010600030101010101" pitchFamily="2" charset="-122"/>
              </a:rPr>
              <a:t>Several pieces of data are needed to manage open files:</a:t>
            </a:r>
            <a:endParaRPr lang="en-US" altLang="zh-CN" sz="2400" b="1" dirty="0">
              <a:ea typeface="宋体" panose="02010600030101010101" pitchFamily="2" charset="-122"/>
            </a:endParaRPr>
          </a:p>
          <a:p>
            <a:pPr lvl="1"/>
            <a:r>
              <a:rPr lang="en-US" altLang="zh-CN" sz="2000" b="1" dirty="0">
                <a:solidFill>
                  <a:srgbClr val="FF0000"/>
                </a:solidFill>
                <a:ea typeface="宋体" panose="02010600030101010101" pitchFamily="2" charset="-122"/>
              </a:rPr>
              <a:t>File pointer</a:t>
            </a:r>
            <a:r>
              <a:rPr lang="en-US" altLang="zh-CN" sz="2000" dirty="0">
                <a:ea typeface="宋体" panose="02010600030101010101" pitchFamily="2" charset="-122"/>
              </a:rPr>
              <a:t>:  </a:t>
            </a:r>
            <a:r>
              <a:rPr lang="en-US" altLang="zh-CN" sz="2000" b="1" dirty="0">
                <a:solidFill>
                  <a:srgbClr val="0070C0"/>
                </a:solidFill>
                <a:ea typeface="宋体" panose="02010600030101010101" pitchFamily="2" charset="-122"/>
              </a:rPr>
              <a:t>pointer</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to </a:t>
            </a:r>
            <a:r>
              <a:rPr lang="en-US" altLang="zh-CN" sz="2000" b="1" dirty="0">
                <a:solidFill>
                  <a:srgbClr val="7030A0"/>
                </a:solidFill>
                <a:ea typeface="宋体" panose="02010600030101010101" pitchFamily="2" charset="-122"/>
              </a:rPr>
              <a:t>last read/write location</a:t>
            </a:r>
            <a:r>
              <a:rPr lang="en-US" altLang="zh-CN" sz="2000" dirty="0">
                <a:ea typeface="宋体" panose="02010600030101010101" pitchFamily="2" charset="-122"/>
              </a:rPr>
              <a:t>, per process that has the file open</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File-open count</a:t>
            </a:r>
            <a:r>
              <a:rPr lang="en-US" altLang="zh-CN" sz="2000" dirty="0">
                <a:ea typeface="宋体" panose="02010600030101010101" pitchFamily="2" charset="-122"/>
              </a:rPr>
              <a:t>: </a:t>
            </a:r>
            <a:r>
              <a:rPr lang="en-US" altLang="zh-CN" sz="2000" b="1" dirty="0">
                <a:solidFill>
                  <a:srgbClr val="0070C0"/>
                </a:solidFill>
                <a:ea typeface="宋体" panose="02010600030101010101" pitchFamily="2" charset="-122"/>
              </a:rPr>
              <a:t>counter</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of </a:t>
            </a:r>
            <a:r>
              <a:rPr lang="en-US" altLang="zh-CN" sz="2000" b="1" dirty="0">
                <a:solidFill>
                  <a:srgbClr val="003399"/>
                </a:solidFill>
                <a:ea typeface="宋体" panose="02010600030101010101" pitchFamily="2" charset="-122"/>
              </a:rPr>
              <a:t>number of times a file is open</a:t>
            </a:r>
            <a:r>
              <a:rPr lang="en-US" altLang="zh-CN" sz="2000" dirty="0">
                <a:ea typeface="宋体" panose="02010600030101010101" pitchFamily="2" charset="-122"/>
              </a:rPr>
              <a:t> – to allow removal of data from </a:t>
            </a:r>
            <a:r>
              <a:rPr lang="en-US" altLang="zh-CN" sz="2000" dirty="0">
                <a:solidFill>
                  <a:srgbClr val="008000"/>
                </a:solidFill>
                <a:ea typeface="宋体" panose="02010600030101010101" pitchFamily="2" charset="-122"/>
              </a:rPr>
              <a:t>open-file table </a:t>
            </a:r>
            <a:r>
              <a:rPr lang="en-US" altLang="zh-CN" sz="2000" dirty="0">
                <a:ea typeface="宋体" panose="02010600030101010101" pitchFamily="2" charset="-122"/>
              </a:rPr>
              <a:t>when </a:t>
            </a:r>
            <a:r>
              <a:rPr lang="en-US" altLang="zh-CN" sz="2000" dirty="0">
                <a:solidFill>
                  <a:srgbClr val="008000"/>
                </a:solidFill>
                <a:ea typeface="宋体" panose="02010600030101010101" pitchFamily="2" charset="-122"/>
              </a:rPr>
              <a:t>last</a:t>
            </a:r>
            <a:r>
              <a:rPr lang="en-US" altLang="zh-CN" sz="2000" dirty="0">
                <a:ea typeface="宋体" panose="02010600030101010101" pitchFamily="2" charset="-122"/>
              </a:rPr>
              <a:t> processes closes it</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Disk location of the file</a:t>
            </a:r>
            <a:r>
              <a:rPr lang="en-US" altLang="zh-CN" sz="2000" dirty="0">
                <a:ea typeface="宋体" panose="02010600030101010101" pitchFamily="2" charset="-122"/>
              </a:rPr>
              <a:t>: </a:t>
            </a:r>
            <a:r>
              <a:rPr lang="en-US" altLang="zh-CN" sz="2000" b="1" dirty="0">
                <a:ea typeface="宋体" panose="02010600030101010101" pitchFamily="2" charset="-122"/>
              </a:rPr>
              <a:t>cache </a:t>
            </a:r>
            <a:r>
              <a:rPr lang="en-US" altLang="zh-CN" sz="2000" dirty="0">
                <a:ea typeface="宋体" panose="02010600030101010101" pitchFamily="2" charset="-122"/>
              </a:rPr>
              <a:t>of data access information</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Access rights</a:t>
            </a:r>
            <a:r>
              <a:rPr lang="en-US" altLang="zh-CN" sz="2000" dirty="0">
                <a:ea typeface="宋体" panose="02010600030101010101" pitchFamily="2" charset="-122"/>
              </a:rPr>
              <a:t>: per-process access mode information</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pPr lvl="1"/>
            <a:r>
              <a:rPr lang="en-US" altLang="zh-CN"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a:xfrm>
            <a:off x="614039" y="423908"/>
            <a:ext cx="8077200" cy="609600"/>
          </a:xfrm>
          <a:ln>
            <a:miter/>
          </a:ln>
        </p:spPr>
        <p:txBody>
          <a:bodyPr/>
          <a:lstStyle/>
          <a:p>
            <a:pPr>
              <a:defRPr/>
            </a:pPr>
            <a:r>
              <a:rPr lang="zh-CN" altLang="en-US" noProof="1">
                <a:effectLst>
                  <a:outerShdw blurRad="38100" dist="38100" dir="2700000" algn="tl">
                    <a:srgbClr val="C0C0C0"/>
                  </a:outerShdw>
                </a:effectLst>
                <a:ea typeface="宋体" panose="02010600030101010101" pitchFamily="2" charset="-122"/>
              </a:rPr>
              <a:t>讨论</a:t>
            </a:r>
            <a:r>
              <a:rPr lang="zh-CN" altLang="en-US" noProof="1"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系统</a:t>
            </a:r>
            <a:r>
              <a:rPr lang="zh-CN" altLang="en-US" dirty="0">
                <a:effectLst>
                  <a:outerShdw blurRad="38100" dist="38100" dir="2700000" algn="tl">
                    <a:srgbClr val="C0C0C0"/>
                  </a:outerShdw>
                </a:effectLst>
                <a:ea typeface="宋体" panose="02010600030101010101" pitchFamily="2" charset="-122"/>
              </a:rPr>
              <a:t>级的打开文件描述符表</a:t>
            </a:r>
            <a:endParaRPr lang="zh-CN" altLang="en-US" noProof="1">
              <a:effectLst>
                <a:outerShdw blurRad="38100" dist="38100" dir="2700000" algn="tl">
                  <a:srgbClr val="C0C0C0"/>
                </a:outerShdw>
              </a:effectLst>
              <a:ea typeface="宋体" panose="02010600030101010101" pitchFamily="2" charset="-122"/>
            </a:endParaRPr>
          </a:p>
        </p:txBody>
      </p:sp>
      <p:sp>
        <p:nvSpPr>
          <p:cNvPr id="131075" name="Rectangle 3"/>
          <p:cNvSpPr>
            <a:spLocks noGrp="1" noChangeArrowheads="1"/>
          </p:cNvSpPr>
          <p:nvPr>
            <p:ph type="body" idx="4294967295"/>
          </p:nvPr>
        </p:nvSpPr>
        <p:spPr>
          <a:xfrm>
            <a:off x="614039" y="1282700"/>
            <a:ext cx="8334652" cy="4483100"/>
          </a:xfrm>
        </p:spPr>
        <p:txBody>
          <a:bodyPr/>
          <a:lstStyle/>
          <a:p>
            <a:pPr eaLnBrk="1" hangingPunct="1"/>
            <a:r>
              <a:rPr lang="zh-CN" altLang="en-US" sz="1800" dirty="0" smtClean="0">
                <a:latin typeface="宋体" panose="02010600030101010101" pitchFamily="2" charset="-122"/>
                <a:ea typeface="宋体" panose="02010600030101010101" pitchFamily="2" charset="-122"/>
              </a:rPr>
              <a:t>内核应对所有</a:t>
            </a:r>
            <a:r>
              <a:rPr lang="zh-CN" altLang="en-US" sz="1800" dirty="0">
                <a:latin typeface="宋体" panose="02010600030101010101" pitchFamily="2" charset="-122"/>
                <a:ea typeface="宋体" panose="02010600030101010101" pitchFamily="2" charset="-122"/>
              </a:rPr>
              <a:t>打开的文件维护一个</a:t>
            </a:r>
            <a:r>
              <a:rPr lang="zh-CN" altLang="en-US" sz="1800" b="1" dirty="0">
                <a:solidFill>
                  <a:srgbClr val="0000CC"/>
                </a:solidFill>
                <a:latin typeface="宋体" panose="02010600030101010101" pitchFamily="2" charset="-122"/>
                <a:ea typeface="宋体" panose="02010600030101010101" pitchFamily="2" charset="-122"/>
              </a:rPr>
              <a:t>系统级</a:t>
            </a:r>
            <a:r>
              <a:rPr lang="zh-CN" altLang="en-US" sz="1800" dirty="0">
                <a:latin typeface="宋体" panose="02010600030101010101" pitchFamily="2" charset="-122"/>
                <a:ea typeface="宋体" panose="02010600030101010101" pitchFamily="2" charset="-122"/>
              </a:rPr>
              <a:t>的表格（</a:t>
            </a:r>
            <a:r>
              <a:rPr lang="en-US" altLang="zh-CN" sz="1800" dirty="0">
                <a:latin typeface="宋体" panose="02010600030101010101" pitchFamily="2" charset="-122"/>
                <a:ea typeface="宋体" panose="02010600030101010101" pitchFamily="2" charset="-122"/>
              </a:rPr>
              <a:t>open file description </a:t>
            </a:r>
            <a:r>
              <a:rPr lang="en-US" altLang="zh-CN" sz="1800" dirty="0" smtClean="0">
                <a:latin typeface="宋体" panose="02010600030101010101" pitchFamily="2" charset="-122"/>
                <a:ea typeface="宋体" panose="02010600030101010101" pitchFamily="2" charset="-122"/>
              </a:rPr>
              <a:t>table</a:t>
            </a:r>
            <a:r>
              <a:rPr lang="zh-CN" altLang="en-US" sz="1800" dirty="0" smtClean="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也</a:t>
            </a:r>
            <a:r>
              <a:rPr lang="zh-CN" altLang="en-US" sz="1800" dirty="0" smtClean="0">
                <a:latin typeface="宋体" panose="02010600030101010101" pitchFamily="2" charset="-122"/>
                <a:ea typeface="宋体" panose="02010600030101010101" pitchFamily="2" charset="-122"/>
              </a:rPr>
              <a:t>称为</a:t>
            </a:r>
            <a:r>
              <a:rPr lang="zh-CN" altLang="en-US" sz="1800" b="1" dirty="0">
                <a:solidFill>
                  <a:srgbClr val="FF0000"/>
                </a:solidFill>
                <a:latin typeface="宋体" panose="02010600030101010101" pitchFamily="2" charset="-122"/>
                <a:ea typeface="宋体" panose="02010600030101010101" pitchFamily="2" charset="-122"/>
              </a:rPr>
              <a:t>打开文件表（</a:t>
            </a:r>
            <a:r>
              <a:rPr lang="en-US" altLang="zh-CN" sz="1800" b="1" dirty="0">
                <a:solidFill>
                  <a:srgbClr val="FF0000"/>
                </a:solidFill>
                <a:latin typeface="宋体" panose="02010600030101010101" pitchFamily="2" charset="-122"/>
                <a:ea typeface="宋体" panose="02010600030101010101" pitchFamily="2" charset="-122"/>
              </a:rPr>
              <a:t>open file table</a:t>
            </a:r>
            <a:r>
              <a:rPr lang="zh-CN" altLang="en-US" sz="1800" b="1" dirty="0">
                <a:solidFill>
                  <a:srgbClr val="FF000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r>
              <a:rPr lang="zh-CN" altLang="en-US" sz="1800" b="1" dirty="0">
                <a:solidFill>
                  <a:srgbClr val="006600"/>
                </a:solidFill>
                <a:latin typeface="宋体" panose="02010600030101010101" pitchFamily="2" charset="-122"/>
                <a:ea typeface="宋体" panose="02010600030101010101" pitchFamily="2" charset="-122"/>
              </a:rPr>
              <a:t>表格中各条目有时称为打开文件的句柄（</a:t>
            </a:r>
            <a:r>
              <a:rPr lang="en-US" altLang="zh-CN" sz="1800" b="1" dirty="0">
                <a:solidFill>
                  <a:srgbClr val="006600"/>
                </a:solidFill>
                <a:latin typeface="宋体" panose="02010600030101010101" pitchFamily="2" charset="-122"/>
                <a:ea typeface="宋体" panose="02010600030101010101" pitchFamily="2" charset="-122"/>
              </a:rPr>
              <a:t>open file handle</a:t>
            </a:r>
            <a:r>
              <a:rPr lang="zh-CN" altLang="en-US" sz="1800" b="1" dirty="0">
                <a:solidFill>
                  <a:srgbClr val="00660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eaLnBrk="1" hangingPunct="1"/>
            <a:r>
              <a:rPr lang="zh-CN" altLang="en-US" sz="1800" b="1" dirty="0">
                <a:solidFill>
                  <a:srgbClr val="7030A0"/>
                </a:solidFill>
                <a:latin typeface="宋体" panose="02010600030101010101" pitchFamily="2" charset="-122"/>
                <a:ea typeface="宋体" panose="02010600030101010101" pitchFamily="2" charset="-122"/>
              </a:rPr>
              <a:t>一个打开文件句柄中给出了一个打开文件相关的全部信息，主要包括：</a:t>
            </a:r>
            <a:endParaRPr lang="zh-CN" altLang="en-US" sz="1800" b="1" dirty="0">
              <a:solidFill>
                <a:srgbClr val="7030A0"/>
              </a:solidFill>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1. </a:t>
            </a:r>
            <a:r>
              <a:rPr lang="zh-CN" altLang="en-US" sz="1600" b="1" dirty="0">
                <a:latin typeface="宋体" panose="02010600030101010101" pitchFamily="2" charset="-122"/>
                <a:ea typeface="宋体" panose="02010600030101010101" pitchFamily="2" charset="-122"/>
              </a:rPr>
              <a:t>当前文件读写偏移量</a:t>
            </a:r>
            <a:r>
              <a:rPr lang="zh-CN" altLang="en-US" sz="1600" dirty="0">
                <a:latin typeface="宋体" panose="02010600030101010101" pitchFamily="2" charset="-122"/>
                <a:ea typeface="宋体" panose="02010600030101010101" pitchFamily="2" charset="-122"/>
              </a:rPr>
              <a:t>（调用</a:t>
            </a:r>
            <a:r>
              <a:rPr lang="en-US" altLang="zh-CN" sz="1600" dirty="0">
                <a:latin typeface="宋体" panose="02010600030101010101" pitchFamily="2" charset="-122"/>
                <a:ea typeface="宋体" panose="02010600030101010101" pitchFamily="2" charset="-122"/>
              </a:rPr>
              <a:t>read()</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write()</a:t>
            </a:r>
            <a:r>
              <a:rPr lang="zh-CN" altLang="en-US" sz="1600" dirty="0">
                <a:latin typeface="宋体" panose="02010600030101010101" pitchFamily="2" charset="-122"/>
                <a:ea typeface="宋体" panose="02010600030101010101" pitchFamily="2" charset="-122"/>
              </a:rPr>
              <a:t>时更新，或使用</a:t>
            </a:r>
            <a:r>
              <a:rPr lang="en-US" altLang="zh-CN" sz="1600" dirty="0" err="1">
                <a:latin typeface="宋体" panose="02010600030101010101" pitchFamily="2" charset="-122"/>
                <a:ea typeface="宋体" panose="02010600030101010101" pitchFamily="2" charset="-122"/>
              </a:rPr>
              <a:t>lseek</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直接修改）</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2. </a:t>
            </a:r>
            <a:r>
              <a:rPr lang="zh-CN" altLang="en-US" sz="1600" dirty="0">
                <a:latin typeface="宋体" panose="02010600030101010101" pitchFamily="2" charset="-122"/>
                <a:ea typeface="宋体" panose="02010600030101010101" pitchFamily="2" charset="-122"/>
              </a:rPr>
              <a:t>打开文件时所使用的状态标识（即</a:t>
            </a:r>
            <a:r>
              <a:rPr lang="en-US" altLang="zh-CN" sz="1600" dirty="0">
                <a:latin typeface="宋体" panose="02010600030101010101" pitchFamily="2" charset="-122"/>
                <a:ea typeface="宋体" panose="02010600030101010101" pitchFamily="2" charset="-122"/>
              </a:rPr>
              <a:t>open()</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flags</a:t>
            </a:r>
            <a:r>
              <a:rPr lang="zh-CN" altLang="en-US" sz="1600" dirty="0">
                <a:latin typeface="宋体" panose="02010600030101010101" pitchFamily="2" charset="-122"/>
                <a:ea typeface="宋体" panose="02010600030101010101" pitchFamily="2" charset="-122"/>
              </a:rPr>
              <a:t>参数）</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3. </a:t>
            </a:r>
            <a:r>
              <a:rPr lang="zh-CN" altLang="en-US" sz="1600" b="1" dirty="0">
                <a:latin typeface="宋体" panose="02010600030101010101" pitchFamily="2" charset="-122"/>
                <a:ea typeface="宋体" panose="02010600030101010101" pitchFamily="2" charset="-122"/>
              </a:rPr>
              <a:t>文件访问模式</a:t>
            </a:r>
            <a:r>
              <a:rPr lang="zh-CN" altLang="en-US" sz="1600" dirty="0">
                <a:latin typeface="宋体" panose="02010600030101010101" pitchFamily="2" charset="-122"/>
                <a:ea typeface="宋体" panose="02010600030101010101" pitchFamily="2" charset="-122"/>
              </a:rPr>
              <a:t>（如调用</a:t>
            </a:r>
            <a:r>
              <a:rPr lang="en-US" altLang="zh-CN" sz="1600" dirty="0">
                <a:latin typeface="宋体" panose="02010600030101010101" pitchFamily="2" charset="-122"/>
                <a:ea typeface="宋体" panose="02010600030101010101" pitchFamily="2" charset="-122"/>
              </a:rPr>
              <a:t>open()</a:t>
            </a:r>
            <a:r>
              <a:rPr lang="zh-CN" altLang="en-US" sz="1600" dirty="0">
                <a:latin typeface="宋体" panose="02010600030101010101" pitchFamily="2" charset="-122"/>
                <a:ea typeface="宋体" panose="02010600030101010101" pitchFamily="2" charset="-122"/>
              </a:rPr>
              <a:t>时所设置的只读模式、只写模式或读写</a:t>
            </a:r>
            <a:r>
              <a:rPr lang="zh-CN" altLang="en-US" sz="1600" dirty="0" smtClean="0">
                <a:latin typeface="宋体" panose="02010600030101010101" pitchFamily="2" charset="-122"/>
                <a:ea typeface="宋体" panose="02010600030101010101" pitchFamily="2" charset="-122"/>
              </a:rPr>
              <a:t>模式等）</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4. </a:t>
            </a:r>
            <a:r>
              <a:rPr lang="zh-CN" altLang="en-US" sz="1600" dirty="0">
                <a:latin typeface="宋体" panose="02010600030101010101" pitchFamily="2" charset="-122"/>
                <a:ea typeface="宋体" panose="02010600030101010101" pitchFamily="2" charset="-122"/>
              </a:rPr>
              <a:t>与信号驱动相关的设置</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5. </a:t>
            </a:r>
            <a:r>
              <a:rPr lang="zh-CN" altLang="en-US" sz="1600" b="1" dirty="0">
                <a:solidFill>
                  <a:srgbClr val="000818"/>
                </a:solidFill>
                <a:latin typeface="宋体" panose="02010600030101010101" pitchFamily="2" charset="-122"/>
                <a:ea typeface="宋体" panose="02010600030101010101" pitchFamily="2" charset="-122"/>
              </a:rPr>
              <a:t>对该文件</a:t>
            </a:r>
            <a:r>
              <a:rPr lang="en-US" altLang="zh-CN" sz="1600" b="1" dirty="0" err="1">
                <a:solidFill>
                  <a:srgbClr val="000818"/>
                </a:solidFill>
                <a:latin typeface="宋体" panose="02010600030101010101" pitchFamily="2" charset="-122"/>
                <a:ea typeface="宋体" panose="02010600030101010101" pitchFamily="2" charset="-122"/>
              </a:rPr>
              <a:t>i</a:t>
            </a:r>
            <a:r>
              <a:rPr lang="en-US" altLang="zh-CN" sz="1600" b="1" dirty="0">
                <a:solidFill>
                  <a:srgbClr val="000818"/>
                </a:solidFill>
                <a:latin typeface="宋体" panose="02010600030101010101" pitchFamily="2" charset="-122"/>
                <a:ea typeface="宋体" panose="02010600030101010101" pitchFamily="2" charset="-122"/>
              </a:rPr>
              <a:t>-node</a:t>
            </a:r>
            <a:r>
              <a:rPr lang="zh-CN" altLang="en-US" sz="1600" b="1" dirty="0">
                <a:solidFill>
                  <a:srgbClr val="000818"/>
                </a:solidFill>
                <a:latin typeface="宋体" panose="02010600030101010101" pitchFamily="2" charset="-122"/>
                <a:ea typeface="宋体" panose="02010600030101010101" pitchFamily="2" charset="-122"/>
              </a:rPr>
              <a:t>对象的引用</a:t>
            </a:r>
            <a:endParaRPr lang="zh-CN" altLang="en-US" sz="1600" b="1" dirty="0">
              <a:solidFill>
                <a:srgbClr val="000818"/>
              </a:solidFill>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6. </a:t>
            </a:r>
            <a:r>
              <a:rPr lang="zh-CN" altLang="en-US" sz="1600" dirty="0">
                <a:solidFill>
                  <a:srgbClr val="006600"/>
                </a:solidFill>
                <a:latin typeface="宋体" panose="02010600030101010101" pitchFamily="2" charset="-122"/>
                <a:ea typeface="宋体" panose="02010600030101010101" pitchFamily="2" charset="-122"/>
              </a:rPr>
              <a:t>文件类型</a:t>
            </a:r>
            <a:r>
              <a:rPr lang="zh-CN" altLang="en-US" sz="1600" dirty="0">
                <a:latin typeface="宋体" panose="02010600030101010101" pitchFamily="2" charset="-122"/>
                <a:ea typeface="宋体" panose="02010600030101010101" pitchFamily="2" charset="-122"/>
              </a:rPr>
              <a:t>（例如：常规文件、套接字或</a:t>
            </a:r>
            <a:r>
              <a:rPr lang="en-US" altLang="zh-CN" sz="1600" dirty="0">
                <a:latin typeface="宋体" panose="02010600030101010101" pitchFamily="2" charset="-122"/>
                <a:ea typeface="宋体" panose="02010600030101010101" pitchFamily="2" charset="-122"/>
              </a:rPr>
              <a:t>FIFO</a:t>
            </a:r>
            <a:r>
              <a:rPr lang="zh-CN" altLang="en-US" sz="1600" dirty="0">
                <a:latin typeface="宋体" panose="02010600030101010101" pitchFamily="2" charset="-122"/>
                <a:ea typeface="宋体" panose="02010600030101010101" pitchFamily="2" charset="-122"/>
              </a:rPr>
              <a:t>）和</a:t>
            </a:r>
            <a:r>
              <a:rPr lang="zh-CN" altLang="en-US" sz="1600" dirty="0">
                <a:solidFill>
                  <a:srgbClr val="7030A0"/>
                </a:solidFill>
                <a:latin typeface="宋体" panose="02010600030101010101" pitchFamily="2" charset="-122"/>
                <a:ea typeface="宋体" panose="02010600030101010101" pitchFamily="2" charset="-122"/>
              </a:rPr>
              <a:t>访问权限</a:t>
            </a:r>
            <a:endParaRPr lang="zh-CN" altLang="en-US" sz="1600" dirty="0">
              <a:solidFill>
                <a:srgbClr val="7030A0"/>
              </a:solidFill>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7. </a:t>
            </a:r>
            <a:r>
              <a:rPr lang="zh-CN" altLang="en-US" sz="1600" dirty="0">
                <a:latin typeface="宋体" panose="02010600030101010101" pitchFamily="2" charset="-122"/>
                <a:ea typeface="宋体" panose="02010600030101010101" pitchFamily="2" charset="-122"/>
              </a:rPr>
              <a:t>一个指针，指向该文件所持有的锁列表</a:t>
            </a:r>
            <a:endParaRPr lang="zh-CN" altLang="en-US" sz="1600" dirty="0">
              <a:latin typeface="宋体" panose="02010600030101010101" pitchFamily="2" charset="-122"/>
              <a:ea typeface="宋体" panose="02010600030101010101" pitchFamily="2" charset="-122"/>
            </a:endParaRPr>
          </a:p>
          <a:p>
            <a:pPr lvl="1" eaLnBrk="1" hangingPunct="1"/>
            <a:r>
              <a:rPr lang="en-US" altLang="zh-CN" sz="1600" dirty="0">
                <a:latin typeface="宋体" panose="02010600030101010101" pitchFamily="2" charset="-122"/>
                <a:ea typeface="宋体" panose="02010600030101010101" pitchFamily="2" charset="-122"/>
              </a:rPr>
              <a:t>8. </a:t>
            </a:r>
            <a:r>
              <a:rPr lang="zh-CN" altLang="en-US" sz="1600" dirty="0">
                <a:latin typeface="宋体" panose="02010600030101010101" pitchFamily="2" charset="-122"/>
                <a:ea typeface="宋体" panose="02010600030101010101" pitchFamily="2" charset="-122"/>
              </a:rPr>
              <a:t>文件的各种属性，包括文件大小以及与不同类型操作相关的时间戳</a:t>
            </a:r>
            <a:endParaRPr lang="zh-CN" altLang="en-US" sz="16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10:  File-System Interface</a:t>
            </a:r>
            <a:endParaRPr lang="en-US" altLang="zh-CN">
              <a:effectLst>
                <a:outerShdw blurRad="38100" dist="38100" dir="2700000" algn="tl">
                  <a:srgbClr val="C0C0C0"/>
                </a:outerShdw>
              </a:effectLst>
              <a:ea typeface="宋体" panose="02010600030101010101" pitchFamily="2" charset="-122"/>
            </a:endParaRPr>
          </a:p>
        </p:txBody>
      </p:sp>
      <p:sp>
        <p:nvSpPr>
          <p:cNvPr id="4099" name="Rectangle 3"/>
          <p:cNvSpPr>
            <a:spLocks noGrp="1" noChangeArrowheads="1"/>
          </p:cNvSpPr>
          <p:nvPr>
            <p:ph type="body" idx="4294967295"/>
          </p:nvPr>
        </p:nvSpPr>
        <p:spPr>
          <a:xfrm>
            <a:off x="820738" y="1374775"/>
            <a:ext cx="7680325" cy="3457575"/>
          </a:xfrm>
        </p:spPr>
        <p:txBody>
          <a:bodyPr/>
          <a:lstStyle/>
          <a:p>
            <a:r>
              <a:rPr lang="en-US" altLang="zh-CN" sz="2400">
                <a:ea typeface="宋体" panose="02010600030101010101" pitchFamily="2" charset="-122"/>
              </a:rPr>
              <a:t>File Concept</a:t>
            </a:r>
            <a:endParaRPr lang="en-US" altLang="zh-CN" sz="2400">
              <a:ea typeface="宋体" panose="02010600030101010101" pitchFamily="2" charset="-122"/>
            </a:endParaRPr>
          </a:p>
          <a:p>
            <a:r>
              <a:rPr lang="en-US" altLang="zh-CN" sz="2400">
                <a:ea typeface="宋体" panose="02010600030101010101" pitchFamily="2" charset="-122"/>
              </a:rPr>
              <a:t>Access Methods</a:t>
            </a:r>
            <a:endParaRPr lang="en-US" altLang="zh-CN" sz="2400">
              <a:ea typeface="宋体" panose="02010600030101010101" pitchFamily="2" charset="-122"/>
            </a:endParaRPr>
          </a:p>
          <a:p>
            <a:r>
              <a:rPr lang="en-US" altLang="zh-CN" sz="2400">
                <a:ea typeface="宋体" panose="02010600030101010101" pitchFamily="2" charset="-122"/>
              </a:rPr>
              <a:t>Directory Structure</a:t>
            </a:r>
            <a:endParaRPr lang="en-US" altLang="zh-CN" sz="2400">
              <a:ea typeface="宋体" panose="02010600030101010101" pitchFamily="2" charset="-122"/>
            </a:endParaRPr>
          </a:p>
          <a:p>
            <a:r>
              <a:rPr lang="en-US" altLang="zh-CN" sz="2400">
                <a:ea typeface="宋体" panose="02010600030101010101" pitchFamily="2" charset="-122"/>
              </a:rPr>
              <a:t>File-System Mounting</a:t>
            </a:r>
            <a:endParaRPr lang="en-US" altLang="zh-CN" sz="2400">
              <a:ea typeface="宋体" panose="02010600030101010101" pitchFamily="2" charset="-122"/>
            </a:endParaRPr>
          </a:p>
          <a:p>
            <a:r>
              <a:rPr lang="en-US" altLang="zh-CN" sz="2400">
                <a:ea typeface="宋体" panose="02010600030101010101" pitchFamily="2" charset="-122"/>
              </a:rPr>
              <a:t>File Sharing</a:t>
            </a:r>
            <a:endParaRPr lang="en-US" altLang="zh-CN" sz="2400">
              <a:ea typeface="宋体" panose="02010600030101010101" pitchFamily="2" charset="-122"/>
            </a:endParaRPr>
          </a:p>
          <a:p>
            <a:r>
              <a:rPr lang="en-US" altLang="zh-CN" sz="2400">
                <a:ea typeface="宋体" panose="02010600030101010101" pitchFamily="2" charset="-122"/>
              </a:rPr>
              <a:t>Protection</a:t>
            </a:r>
            <a:endParaRPr lang="en-US" altLang="zh-CN"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Open &amp; </a:t>
            </a:r>
            <a:r>
              <a:rPr lang="en-US" altLang="zh-CN" dirty="0" smtClean="0">
                <a:effectLst>
                  <a:outerShdw blurRad="38100" dist="38100" dir="2700000" algn="tl">
                    <a:srgbClr val="C0C0C0"/>
                  </a:outerShdw>
                </a:effectLst>
                <a:ea typeface="宋体" panose="02010600030101010101" pitchFamily="2" charset="-122"/>
              </a:rPr>
              <a:t>close</a:t>
            </a:r>
            <a:r>
              <a:rPr lang="zh-CN" altLang="en-US" dirty="0" smtClean="0">
                <a:effectLst>
                  <a:outerShdw blurRad="38100" dist="38100" dir="2700000" algn="tl">
                    <a:srgbClr val="C0C0C0"/>
                  </a:outerShdw>
                </a:effectLst>
                <a:ea typeface="宋体" panose="02010600030101010101" pitchFamily="2" charset="-122"/>
              </a:rPr>
              <a:t>（</a:t>
            </a:r>
            <a:r>
              <a:rPr lang="en-US" altLang="zh-CN" dirty="0" smtClean="0">
                <a:effectLst>
                  <a:outerShdw blurRad="38100" dist="38100" dir="2700000" algn="tl">
                    <a:srgbClr val="C0C0C0"/>
                  </a:outerShdw>
                </a:effectLst>
                <a:ea typeface="宋体" panose="02010600030101010101" pitchFamily="2" charset="-122"/>
              </a:rPr>
              <a:t>UNIX</a:t>
            </a:r>
            <a:r>
              <a:rPr lang="zh-CN" altLang="en-US" dirty="0" smtClean="0">
                <a:effectLst>
                  <a:outerShdw blurRad="38100" dist="38100" dir="2700000" algn="tl">
                    <a:srgbClr val="C0C0C0"/>
                  </a:outerShdw>
                </a:effectLst>
                <a:ea typeface="宋体" panose="02010600030101010101" pitchFamily="2" charset="-122"/>
              </a:rPr>
              <a:t>为例）</a:t>
            </a:r>
            <a:endParaRPr lang="en-US" altLang="zh-CN" dirty="0">
              <a:effectLst>
                <a:outerShdw blurRad="38100" dist="38100" dir="2700000" algn="tl">
                  <a:srgbClr val="C0C0C0"/>
                </a:outerShdw>
              </a:effectLst>
              <a:ea typeface="宋体" panose="02010600030101010101" pitchFamily="2" charset="-122"/>
            </a:endParaRPr>
          </a:p>
        </p:txBody>
      </p:sp>
      <p:sp>
        <p:nvSpPr>
          <p:cNvPr id="14339" name="Rectangle 3"/>
          <p:cNvSpPr>
            <a:spLocks noGrp="1" noChangeArrowheads="1"/>
          </p:cNvSpPr>
          <p:nvPr>
            <p:ph type="body" idx="4294967295"/>
          </p:nvPr>
        </p:nvSpPr>
        <p:spPr>
          <a:xfrm>
            <a:off x="532661" y="996950"/>
            <a:ext cx="8230340" cy="5513388"/>
          </a:xfrm>
        </p:spPr>
        <p:txBody>
          <a:bodyPr/>
          <a:lstStyle/>
          <a:p>
            <a:r>
              <a:rPr lang="zh-CN" altLang="en-US" sz="1800" b="1" dirty="0">
                <a:ea typeface="宋体" panose="02010600030101010101" pitchFamily="2" charset="-122"/>
              </a:rPr>
              <a:t>文件打开基本过程或基本思想</a:t>
            </a:r>
            <a:endParaRPr lang="zh-CN" altLang="en-US" sz="1800" b="1" dirty="0">
              <a:ea typeface="宋体" panose="02010600030101010101" pitchFamily="2" charset="-122"/>
            </a:endParaRPr>
          </a:p>
          <a:p>
            <a:pPr lvl="1"/>
            <a:r>
              <a:rPr lang="zh-CN" altLang="en-US" sz="1800" b="1" dirty="0">
                <a:ea typeface="宋体" panose="02010600030101010101" pitchFamily="2" charset="-122"/>
              </a:rPr>
              <a:t>fd=open(“文件名”)</a:t>
            </a:r>
            <a:endParaRPr lang="zh-CN" altLang="en-US" sz="1800" b="1" dirty="0">
              <a:ea typeface="宋体" panose="02010600030101010101" pitchFamily="2" charset="-122"/>
            </a:endParaRPr>
          </a:p>
          <a:p>
            <a:pPr lvl="1"/>
            <a:r>
              <a:rPr lang="zh-CN" altLang="en-US" sz="1800" b="1" dirty="0">
                <a:ea typeface="宋体" panose="02010600030101010101" pitchFamily="2" charset="-122"/>
              </a:rPr>
              <a:t>fd的含义 （</a:t>
            </a:r>
            <a:r>
              <a:rPr lang="zh-CN" altLang="en-US" sz="1800" dirty="0">
                <a:solidFill>
                  <a:srgbClr val="008000"/>
                </a:solidFill>
                <a:ea typeface="宋体" panose="02010600030101010101" pitchFamily="2" charset="-122"/>
              </a:rPr>
              <a:t>类似于信号量、消息队列、共享存储器的描述符</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1"/>
            <a:r>
              <a:rPr lang="zh-CN" altLang="en-US" sz="1800" b="1" dirty="0" smtClean="0">
                <a:ea typeface="宋体" panose="02010600030101010101" pitchFamily="2" charset="-122"/>
              </a:rPr>
              <a:t>FCB（在磁盘上），AFCB</a:t>
            </a:r>
            <a:r>
              <a:rPr lang="zh-CN" altLang="en-US" sz="1800" b="1" dirty="0">
                <a:ea typeface="宋体" panose="02010600030101010101" pitchFamily="2" charset="-122"/>
              </a:rPr>
              <a:t>（</a:t>
            </a:r>
            <a:r>
              <a:rPr lang="en-US" altLang="zh-CN" sz="1800" b="1" dirty="0">
                <a:ea typeface="宋体" panose="02010600030101010101" pitchFamily="2" charset="-122"/>
              </a:rPr>
              <a:t>A</a:t>
            </a:r>
            <a:r>
              <a:rPr lang="zh-CN" altLang="en-US" sz="1800" b="1" dirty="0">
                <a:ea typeface="宋体" panose="02010600030101010101" pitchFamily="2" charset="-122"/>
              </a:rPr>
              <a:t>ctive </a:t>
            </a:r>
            <a:r>
              <a:rPr lang="zh-CN" altLang="en-US" sz="1800" b="1" dirty="0" smtClean="0">
                <a:ea typeface="宋体" panose="02010600030101010101" pitchFamily="2" charset="-122"/>
              </a:rPr>
              <a:t>FCB，在内存中）</a:t>
            </a:r>
            <a:endParaRPr lang="zh-CN" altLang="en-US" sz="1600" dirty="0">
              <a:ea typeface="宋体" panose="02010600030101010101" pitchFamily="2" charset="-122"/>
            </a:endParaRPr>
          </a:p>
          <a:p>
            <a:r>
              <a:rPr lang="en-US" altLang="zh-CN" sz="1800" b="1" dirty="0" smtClean="0">
                <a:ea typeface="宋体" panose="02010600030101010101" pitchFamily="2" charset="-122"/>
              </a:rPr>
              <a:t>Open</a:t>
            </a:r>
            <a:r>
              <a:rPr lang="zh-CN" altLang="en-US" sz="1800" b="1" dirty="0" smtClean="0">
                <a:ea typeface="宋体" panose="02010600030101010101" pitchFamily="2" charset="-122"/>
              </a:rPr>
              <a:t>过程简述（如果将</a:t>
            </a:r>
            <a:r>
              <a:rPr lang="en-US" altLang="zh-CN" sz="1800" b="1" dirty="0" smtClean="0">
                <a:ea typeface="宋体" panose="02010600030101010101" pitchFamily="2" charset="-122"/>
              </a:rPr>
              <a:t>UNIX</a:t>
            </a:r>
            <a:r>
              <a:rPr lang="zh-CN" altLang="en-US" sz="1800" b="1" dirty="0" smtClean="0">
                <a:ea typeface="宋体" panose="02010600030101010101" pitchFamily="2" charset="-122"/>
              </a:rPr>
              <a:t>中内存中的</a:t>
            </a:r>
            <a:r>
              <a:rPr lang="en-US" altLang="zh-CN" sz="1800" b="1" dirty="0" smtClean="0">
                <a:solidFill>
                  <a:srgbClr val="0070C0"/>
                </a:solidFill>
                <a:ea typeface="宋体" panose="02010600030101010101" pitchFamily="2" charset="-122"/>
              </a:rPr>
              <a:t>FCB+</a:t>
            </a:r>
            <a:r>
              <a:rPr lang="zh-CN" altLang="en-US" sz="1800" b="1" dirty="0" smtClean="0">
                <a:solidFill>
                  <a:srgbClr val="0070C0"/>
                </a:solidFill>
                <a:ea typeface="宋体" panose="02010600030101010101" pitchFamily="2" charset="-122"/>
              </a:rPr>
              <a:t>文件表</a:t>
            </a:r>
            <a:r>
              <a:rPr lang="en-US" altLang="zh-CN" sz="1800" b="1" dirty="0" smtClean="0">
                <a:solidFill>
                  <a:srgbClr val="0070C0"/>
                </a:solidFill>
                <a:ea typeface="宋体" panose="02010600030101010101" pitchFamily="2" charset="-122"/>
                <a:sym typeface="Wingdings" panose="05000000000000000000" pitchFamily="2" charset="2"/>
              </a:rPr>
              <a:t></a:t>
            </a:r>
            <a:r>
              <a:rPr lang="zh-CN" altLang="en-US" sz="1800" b="1" dirty="0" smtClean="0">
                <a:solidFill>
                  <a:srgbClr val="0070C0"/>
                </a:solidFill>
                <a:ea typeface="宋体" panose="02010600030101010101" pitchFamily="2" charset="-122"/>
                <a:sym typeface="Wingdings" panose="05000000000000000000" pitchFamily="2" charset="2"/>
              </a:rPr>
              <a:t>打开文件表</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r>
              <a:rPr lang="en-US" altLang="zh-CN" sz="1600" b="1" dirty="0" smtClean="0">
                <a:ea typeface="宋体" panose="02010600030101010101" pitchFamily="2" charset="-122"/>
              </a:rPr>
              <a:t>1. </a:t>
            </a:r>
            <a:r>
              <a:rPr lang="zh-CN" altLang="en-US" sz="1600" b="1" dirty="0" smtClean="0">
                <a:ea typeface="宋体" panose="02010600030101010101" pitchFamily="2" charset="-122"/>
              </a:rPr>
              <a:t>解析</a:t>
            </a:r>
            <a:r>
              <a:rPr lang="en-US" altLang="zh-CN" sz="1600" b="1" dirty="0" smtClean="0">
                <a:ea typeface="宋体" panose="02010600030101010101" pitchFamily="2" charset="-122"/>
              </a:rPr>
              <a:t>open</a:t>
            </a:r>
            <a:r>
              <a:rPr lang="zh-CN" altLang="en-US" sz="1600" b="1" dirty="0" smtClean="0">
                <a:ea typeface="宋体" panose="02010600030101010101" pitchFamily="2" charset="-122"/>
              </a:rPr>
              <a:t>系统调用给出的</a:t>
            </a:r>
            <a:r>
              <a:rPr lang="zh-CN" altLang="en-US" sz="1600" b="1" dirty="0" smtClean="0">
                <a:solidFill>
                  <a:srgbClr val="0070C0"/>
                </a:solidFill>
                <a:ea typeface="宋体" panose="02010600030101010101" pitchFamily="2" charset="-122"/>
              </a:rPr>
              <a:t>文件路径</a:t>
            </a:r>
            <a:r>
              <a:rPr lang="zh-CN" altLang="en-US" sz="1600" b="1" dirty="0" smtClean="0">
                <a:ea typeface="宋体" panose="02010600030101010101" pitchFamily="2" charset="-122"/>
              </a:rPr>
              <a:t>，确定文件名所在的文件目录表；</a:t>
            </a:r>
            <a:endParaRPr lang="en-US" altLang="zh-CN" sz="1600" b="1" dirty="0" smtClean="0">
              <a:ea typeface="宋体" panose="02010600030101010101" pitchFamily="2" charset="-122"/>
            </a:endParaRPr>
          </a:p>
          <a:p>
            <a:pPr lvl="1"/>
            <a:r>
              <a:rPr lang="en-US" altLang="zh-CN" sz="1600" b="1" dirty="0" smtClean="0">
                <a:ea typeface="宋体" panose="02010600030101010101" pitchFamily="2" charset="-122"/>
              </a:rPr>
              <a:t>2. </a:t>
            </a:r>
            <a:r>
              <a:rPr lang="zh-CN" altLang="en-US" sz="1600" b="1" dirty="0" smtClean="0">
                <a:ea typeface="宋体" panose="02010600030101010101" pitchFamily="2" charset="-122"/>
              </a:rPr>
              <a:t>根据文件名查找</a:t>
            </a:r>
            <a:r>
              <a:rPr lang="zh-CN" altLang="en-US" sz="1600" b="1" dirty="0" smtClean="0">
                <a:solidFill>
                  <a:srgbClr val="C00000"/>
                </a:solidFill>
                <a:ea typeface="宋体" panose="02010600030101010101" pitchFamily="2" charset="-122"/>
              </a:rPr>
              <a:t>文件目录表</a:t>
            </a:r>
            <a:r>
              <a:rPr lang="zh-CN" altLang="en-US" sz="1600" b="1" dirty="0" smtClean="0">
                <a:ea typeface="宋体" panose="02010600030101010101" pitchFamily="2" charset="-122"/>
              </a:rPr>
              <a:t>，找到该文件所在的目录项；如果不存在文件，返回错误（不存在该文件）</a:t>
            </a:r>
            <a:endParaRPr lang="zh-CN" altLang="en-US" sz="1600" b="1" dirty="0">
              <a:ea typeface="宋体" panose="02010600030101010101" pitchFamily="2" charset="-122"/>
            </a:endParaRPr>
          </a:p>
          <a:p>
            <a:pPr lvl="1"/>
            <a:r>
              <a:rPr lang="en-US" altLang="zh-CN" sz="1600" b="1" dirty="0" smtClean="0">
                <a:ea typeface="宋体" panose="02010600030101010101" pitchFamily="2" charset="-122"/>
              </a:rPr>
              <a:t>3.</a:t>
            </a:r>
            <a:r>
              <a:rPr lang="zh-CN" altLang="en-US" sz="1600" b="1" dirty="0" smtClean="0">
                <a:ea typeface="宋体" panose="02010600030101010101" pitchFamily="2" charset="-122"/>
              </a:rPr>
              <a:t>. </a:t>
            </a:r>
            <a:r>
              <a:rPr lang="zh-CN" altLang="en-US" sz="1600" b="1" dirty="0">
                <a:ea typeface="宋体" panose="02010600030101010101" pitchFamily="2" charset="-122"/>
              </a:rPr>
              <a:t>根据目录项找到要打开文件的FCB，</a:t>
            </a:r>
            <a:r>
              <a:rPr lang="zh-CN" altLang="en-US" sz="1600" b="1" dirty="0" smtClean="0">
                <a:ea typeface="宋体" panose="02010600030101010101" pitchFamily="2" charset="-122"/>
              </a:rPr>
              <a:t>读入到</a:t>
            </a:r>
            <a:r>
              <a:rPr lang="zh-CN" altLang="en-US" sz="1600" b="1" dirty="0" smtClean="0">
                <a:solidFill>
                  <a:srgbClr val="C00000"/>
                </a:solidFill>
                <a:ea typeface="宋体" panose="02010600030101010101" pitchFamily="2" charset="-122"/>
              </a:rPr>
              <a:t>全局的</a:t>
            </a:r>
            <a:r>
              <a:rPr lang="en-US" altLang="zh-CN" sz="1600" b="1" dirty="0" smtClean="0">
                <a:solidFill>
                  <a:srgbClr val="C00000"/>
                </a:solidFill>
                <a:ea typeface="宋体" panose="02010600030101010101" pitchFamily="2" charset="-122"/>
              </a:rPr>
              <a:t>FCB</a:t>
            </a:r>
            <a:r>
              <a:rPr lang="zh-CN" altLang="en-US" sz="1600" b="1" dirty="0" smtClean="0">
                <a:solidFill>
                  <a:srgbClr val="C00000"/>
                </a:solidFill>
                <a:ea typeface="宋体" panose="02010600030101010101" pitchFamily="2" charset="-122"/>
              </a:rPr>
              <a:t>表</a:t>
            </a:r>
            <a:r>
              <a:rPr lang="zh-CN" altLang="en-US" sz="1600" b="1" dirty="0" smtClean="0">
                <a:ea typeface="宋体" panose="02010600030101010101" pitchFamily="2" charset="-122"/>
              </a:rPr>
              <a:t>中，并设置相关信息</a:t>
            </a:r>
            <a:endParaRPr lang="en-US" altLang="zh-CN" sz="1600" b="1" dirty="0">
              <a:ea typeface="宋体" panose="02010600030101010101" pitchFamily="2" charset="-122"/>
            </a:endParaRPr>
          </a:p>
          <a:p>
            <a:pPr lvl="1"/>
            <a:r>
              <a:rPr lang="zh-CN" altLang="en-US" sz="1600" b="1" dirty="0" smtClean="0">
                <a:ea typeface="宋体" panose="02010600030101010101" pitchFamily="2" charset="-122"/>
              </a:rPr>
              <a:t>在</a:t>
            </a:r>
            <a:r>
              <a:rPr lang="zh-CN" altLang="en-US" sz="1600" b="1" dirty="0" smtClean="0">
                <a:solidFill>
                  <a:srgbClr val="C00000"/>
                </a:solidFill>
                <a:ea typeface="宋体" panose="02010600030101010101" pitchFamily="2" charset="-122"/>
              </a:rPr>
              <a:t>全局“文件表”</a:t>
            </a:r>
            <a:r>
              <a:rPr lang="zh-CN" altLang="en-US" sz="1600" b="1" dirty="0" smtClean="0">
                <a:ea typeface="宋体" panose="02010600030101010101" pitchFamily="2" charset="-122"/>
              </a:rPr>
              <a:t>中为该文件分配一个表项，建立指向</a:t>
            </a:r>
            <a:r>
              <a:rPr lang="en-US" altLang="zh-CN" sz="1600" b="1" dirty="0" smtClean="0">
                <a:ea typeface="宋体" panose="02010600030101010101" pitchFamily="2" charset="-122"/>
              </a:rPr>
              <a:t>FCB</a:t>
            </a:r>
            <a:r>
              <a:rPr lang="zh-CN" altLang="en-US" sz="1600" b="1" dirty="0" smtClean="0">
                <a:ea typeface="宋体" panose="02010600030101010101" pitchFamily="2" charset="-122"/>
              </a:rPr>
              <a:t>表中对应的</a:t>
            </a:r>
            <a:r>
              <a:rPr lang="en-US" altLang="zh-CN" sz="1600" b="1" dirty="0" smtClean="0">
                <a:ea typeface="宋体" panose="02010600030101010101" pitchFamily="2" charset="-122"/>
              </a:rPr>
              <a:t>FCB</a:t>
            </a:r>
            <a:r>
              <a:rPr lang="zh-CN" altLang="en-US" sz="1600" b="1" dirty="0" smtClean="0">
                <a:ea typeface="宋体" panose="02010600030101010101" pitchFamily="2" charset="-122"/>
              </a:rPr>
              <a:t>项的指针，并设置其它相关信息</a:t>
            </a:r>
            <a:endParaRPr lang="zh-CN" altLang="en-US" sz="1600" b="1" dirty="0">
              <a:ea typeface="宋体" panose="02010600030101010101" pitchFamily="2" charset="-122"/>
            </a:endParaRPr>
          </a:p>
          <a:p>
            <a:pPr lvl="1"/>
            <a:r>
              <a:rPr lang="en-US" altLang="zh-CN" sz="1600" b="1" dirty="0">
                <a:ea typeface="宋体" panose="02010600030101010101" pitchFamily="2" charset="-122"/>
              </a:rPr>
              <a:t>4</a:t>
            </a:r>
            <a:r>
              <a:rPr lang="zh-CN" altLang="en-US" sz="1600" b="1" dirty="0" smtClean="0">
                <a:ea typeface="宋体" panose="02010600030101010101" pitchFamily="2" charset="-122"/>
              </a:rPr>
              <a:t>. </a:t>
            </a:r>
            <a:r>
              <a:rPr lang="zh-CN" altLang="en-US" sz="1600" b="1" dirty="0">
                <a:ea typeface="宋体" panose="02010600030101010101" pitchFamily="2" charset="-122"/>
              </a:rPr>
              <a:t>在进程的</a:t>
            </a:r>
            <a:r>
              <a:rPr lang="zh-CN" altLang="en-US" sz="1600" b="1" dirty="0">
                <a:solidFill>
                  <a:srgbClr val="0000CC"/>
                </a:solidFill>
                <a:ea typeface="宋体" panose="02010600030101010101" pitchFamily="2" charset="-122"/>
              </a:rPr>
              <a:t>局部打开文件表</a:t>
            </a:r>
            <a:r>
              <a:rPr lang="zh-CN" altLang="en-US" sz="1600" b="1" dirty="0" smtClean="0">
                <a:solidFill>
                  <a:srgbClr val="0000CC"/>
                </a:solidFill>
                <a:ea typeface="宋体" panose="02010600030101010101" pitchFamily="2" charset="-122"/>
              </a:rPr>
              <a:t>中（</a:t>
            </a:r>
            <a:r>
              <a:rPr lang="en-US" altLang="zh-CN" sz="1600" b="1" dirty="0" smtClean="0">
                <a:solidFill>
                  <a:srgbClr val="0000CC"/>
                </a:solidFill>
                <a:ea typeface="宋体" panose="02010600030101010101" pitchFamily="2" charset="-122"/>
              </a:rPr>
              <a:t>U-area</a:t>
            </a:r>
            <a:r>
              <a:rPr lang="zh-CN" altLang="en-US" sz="1600" b="1" dirty="0" smtClean="0">
                <a:solidFill>
                  <a:srgbClr val="0000CC"/>
                </a:solidFill>
                <a:ea typeface="宋体" panose="02010600030101010101" pitchFamily="2" charset="-122"/>
              </a:rPr>
              <a:t>，</a:t>
            </a:r>
            <a:r>
              <a:rPr lang="en-US" altLang="zh-CN" sz="1600" b="1" dirty="0" smtClean="0">
                <a:solidFill>
                  <a:srgbClr val="0000CC"/>
                </a:solidFill>
                <a:ea typeface="宋体" panose="02010600030101010101" pitchFamily="2" charset="-122"/>
              </a:rPr>
              <a:t>PCB</a:t>
            </a:r>
            <a:r>
              <a:rPr lang="zh-CN" altLang="en-US" sz="1600" b="1" dirty="0" smtClean="0">
                <a:solidFill>
                  <a:srgbClr val="0000CC"/>
                </a:solidFill>
                <a:ea typeface="宋体" panose="02010600030101010101" pitchFamily="2" charset="-122"/>
              </a:rPr>
              <a:t>的一部分）</a:t>
            </a:r>
            <a:r>
              <a:rPr lang="zh-CN" altLang="en-US" sz="1600" b="1" dirty="0" smtClean="0">
                <a:ea typeface="宋体" panose="02010600030101010101" pitchFamily="2" charset="-122"/>
              </a:rPr>
              <a:t>建立</a:t>
            </a:r>
            <a:r>
              <a:rPr lang="zh-CN" altLang="en-US" sz="1600" b="1" dirty="0">
                <a:ea typeface="宋体" panose="02010600030101010101" pitchFamily="2" charset="-122"/>
              </a:rPr>
              <a:t>指向</a:t>
            </a:r>
            <a:r>
              <a:rPr lang="zh-CN" altLang="en-US" sz="1600" b="1" dirty="0" smtClean="0">
                <a:ea typeface="宋体" panose="02010600030101010101" pitchFamily="2" charset="-122"/>
              </a:rPr>
              <a:t>全局文件</a:t>
            </a:r>
            <a:r>
              <a:rPr lang="zh-CN" altLang="en-US" sz="1600" b="1" dirty="0">
                <a:ea typeface="宋体" panose="02010600030101010101" pitchFamily="2" charset="-122"/>
              </a:rPr>
              <a:t>表中的相应项的指针</a:t>
            </a:r>
            <a:endParaRPr lang="zh-CN" altLang="en-US" sz="1600" b="1" dirty="0">
              <a:ea typeface="宋体" panose="02010600030101010101" pitchFamily="2" charset="-122"/>
            </a:endParaRPr>
          </a:p>
          <a:p>
            <a:pPr lvl="1"/>
            <a:r>
              <a:rPr lang="en-US" altLang="zh-CN" sz="1600" b="1" dirty="0">
                <a:ea typeface="宋体" panose="02010600030101010101" pitchFamily="2" charset="-122"/>
              </a:rPr>
              <a:t>5</a:t>
            </a:r>
            <a:r>
              <a:rPr lang="zh-CN" altLang="en-US" sz="1600" b="1" dirty="0" smtClean="0">
                <a:ea typeface="宋体" panose="02010600030101010101" pitchFamily="2" charset="-122"/>
              </a:rPr>
              <a:t>.  </a:t>
            </a:r>
            <a:r>
              <a:rPr lang="zh-CN" altLang="en-US" sz="1600" b="1" dirty="0">
                <a:ea typeface="宋体" panose="02010600030101010101" pitchFamily="2" charset="-122"/>
              </a:rPr>
              <a:t>Open() 返回该文件</a:t>
            </a:r>
            <a:r>
              <a:rPr lang="zh-CN" altLang="en-US" sz="1600" b="1" dirty="0">
                <a:solidFill>
                  <a:srgbClr val="7030A0"/>
                </a:solidFill>
                <a:ea typeface="宋体" panose="02010600030101010101" pitchFamily="2" charset="-122"/>
              </a:rPr>
              <a:t>在局部打开文件表中的偏移</a:t>
            </a:r>
            <a:r>
              <a:rPr lang="zh-CN" altLang="en-US" sz="1600" b="1" dirty="0">
                <a:ea typeface="宋体" panose="02010600030101010101" pitchFamily="2" charset="-122"/>
              </a:rPr>
              <a:t>，即</a:t>
            </a:r>
            <a:r>
              <a:rPr lang="en-US" altLang="zh-CN" sz="1600" b="1" dirty="0">
                <a:ea typeface="宋体" panose="02010600030101010101" pitchFamily="2" charset="-122"/>
              </a:rPr>
              <a:t>File Descriptor</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r>
              <a:rPr lang="en-US" altLang="zh-CN" sz="1800" b="1" dirty="0" smtClean="0">
                <a:ea typeface="宋体" panose="02010600030101010101" pitchFamily="2" charset="-122"/>
              </a:rPr>
              <a:t>Close</a:t>
            </a:r>
            <a:r>
              <a:rPr lang="zh-CN" altLang="en-US" sz="1800" b="1" dirty="0" smtClean="0">
                <a:ea typeface="宋体" panose="02010600030101010101" pitchFamily="2" charset="-122"/>
              </a:rPr>
              <a:t>文件文件</a:t>
            </a:r>
            <a:r>
              <a:rPr lang="zh-CN" altLang="en-US" sz="1800" b="1" dirty="0">
                <a:ea typeface="宋体" panose="02010600030101010101" pitchFamily="2" charset="-122"/>
              </a:rPr>
              <a:t>的基本</a:t>
            </a:r>
            <a:r>
              <a:rPr lang="zh-CN" altLang="en-US" sz="1800" b="1" dirty="0" smtClean="0">
                <a:ea typeface="宋体" panose="02010600030101010101" pitchFamily="2" charset="-122"/>
              </a:rPr>
              <a:t>过程（略）</a:t>
            </a:r>
            <a:endParaRPr lang="en-US" altLang="zh-CN" sz="1800" b="1" dirty="0">
              <a:ea typeface="宋体" panose="02010600030101010101" pitchFamily="2" charset="-122"/>
            </a:endParaRPr>
          </a:p>
          <a:p>
            <a:pPr lvl="1"/>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10.1.3 File Types – Name, Extension</a:t>
            </a:r>
            <a:endParaRPr lang="en-US" altLang="zh-CN">
              <a:effectLst>
                <a:outerShdw blurRad="38100" dist="38100" dir="2700000" algn="tl">
                  <a:srgbClr val="C0C0C0"/>
                </a:outerShdw>
              </a:effectLst>
              <a:ea typeface="宋体" panose="02010600030101010101" pitchFamily="2" charset="-122"/>
            </a:endParaRPr>
          </a:p>
        </p:txBody>
      </p:sp>
      <p:pic>
        <p:nvPicPr>
          <p:cNvPr id="15363" name="Picture 4"/>
          <p:cNvPicPr>
            <a:picLocks noChangeAspect="1" noChangeArrowheads="1"/>
          </p:cNvPicPr>
          <p:nvPr/>
        </p:nvPicPr>
        <p:blipFill>
          <a:blip r:embed="rId1">
            <a:extLst>
              <a:ext uri="{28A0092B-C50C-407E-A947-70E740481C1C}">
                <a14:useLocalDpi xmlns:a14="http://schemas.microsoft.com/office/drawing/2010/main" val="0"/>
              </a:ext>
            </a:extLst>
          </a:blip>
          <a:srcRect l="15715" t="1186" r="15715" b="1186"/>
          <a:stretch>
            <a:fillRect/>
          </a:stretch>
        </p:blipFill>
        <p:spPr bwMode="auto">
          <a:xfrm>
            <a:off x="1296988" y="1185863"/>
            <a:ext cx="6523037" cy="39592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4" name="矩形 1"/>
          <p:cNvSpPr>
            <a:spLocks noChangeArrowheads="1"/>
          </p:cNvSpPr>
          <p:nvPr/>
        </p:nvSpPr>
        <p:spPr bwMode="auto">
          <a:xfrm>
            <a:off x="450850" y="5329238"/>
            <a:ext cx="8215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rPr>
              <a:t>whether the operating system should </a:t>
            </a:r>
            <a:r>
              <a:rPr lang="en-US" altLang="zh-CN" sz="2000" dirty="0">
                <a:solidFill>
                  <a:srgbClr val="7030A0"/>
                </a:solidFill>
                <a:latin typeface="Times New Roman" panose="02020603050405020304" pitchFamily="18" charset="0"/>
                <a:ea typeface="宋体" panose="02010600030101010101" pitchFamily="2" charset="-122"/>
              </a:rPr>
              <a:t>recognize and support </a:t>
            </a:r>
            <a:r>
              <a:rPr lang="en-US" altLang="zh-CN" sz="2000" dirty="0">
                <a:latin typeface="Times New Roman" panose="02020603050405020304" pitchFamily="18" charset="0"/>
                <a:ea typeface="宋体" panose="02010600030101010101" pitchFamily="2" charset="-122"/>
              </a:rPr>
              <a:t>file types.</a:t>
            </a:r>
            <a:endParaRPr lang="en-US" altLang="zh-CN" sz="2000" dirty="0">
              <a:latin typeface="Times New Roman" panose="02020603050405020304" pitchFamily="18" charset="0"/>
              <a:ea typeface="宋体" panose="02010600030101010101" pitchFamily="2" charset="-122"/>
            </a:endParaRPr>
          </a:p>
          <a:p>
            <a:pPr>
              <a:spcBef>
                <a:spcPct val="0"/>
              </a:spcBef>
              <a:buClrTx/>
              <a:buSzTx/>
              <a:buFont typeface="Wingdings" panose="05000000000000000000" pitchFamily="2" charset="2"/>
              <a:buChar char="l"/>
            </a:pPr>
            <a:r>
              <a:rPr lang="en-US" altLang="zh-CN" sz="2000" dirty="0">
                <a:solidFill>
                  <a:srgbClr val="7030A0"/>
                </a:solidFill>
                <a:latin typeface="Times New Roman" panose="02020603050405020304" pitchFamily="18" charset="0"/>
                <a:ea typeface="宋体" panose="02010600030101010101" pitchFamily="2" charset="-122"/>
              </a:rPr>
              <a:t>Which program could manipulate  the files </a:t>
            </a:r>
            <a:r>
              <a:rPr lang="en-US" altLang="zh-CN" sz="2000" dirty="0">
                <a:latin typeface="Times New Roman" panose="02020603050405020304" pitchFamily="18" charset="0"/>
                <a:ea typeface="宋体" panose="02010600030101010101" pitchFamily="2" charset="-122"/>
              </a:rPr>
              <a:t>according to their types; </a:t>
            </a:r>
            <a:endParaRPr lang="en-US" altLang="zh-CN" sz="2000" dirty="0">
              <a:latin typeface="Times New Roman" panose="02020603050405020304" pitchFamily="18" charset="0"/>
              <a:ea typeface="宋体" panose="02010600030101010101" pitchFamily="2" charset="-122"/>
            </a:endParaRPr>
          </a:p>
          <a:p>
            <a:pPr>
              <a:spcBef>
                <a:spcPct val="0"/>
              </a:spcBef>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rPr>
              <a:t>File types also can be used to </a:t>
            </a:r>
            <a:r>
              <a:rPr lang="en-US" altLang="zh-CN" sz="2000" dirty="0">
                <a:solidFill>
                  <a:srgbClr val="7030A0"/>
                </a:solidFill>
                <a:latin typeface="Times New Roman" panose="02020603050405020304" pitchFamily="18" charset="0"/>
                <a:ea typeface="宋体" panose="02010600030101010101" pitchFamily="2" charset="-122"/>
              </a:rPr>
              <a:t>indicate the internal structure </a:t>
            </a:r>
            <a:r>
              <a:rPr lang="en-US" altLang="zh-CN" sz="2000" dirty="0">
                <a:latin typeface="Times New Roman" panose="02020603050405020304" pitchFamily="18" charset="0"/>
                <a:ea typeface="宋体" panose="02010600030101010101" pitchFamily="2" charset="-122"/>
              </a:rPr>
              <a:t>of the file.</a:t>
            </a:r>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79488" y="0"/>
            <a:ext cx="7459662"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10.1.4 File Structure</a:t>
            </a:r>
            <a:endParaRPr lang="en-US" altLang="zh-CN" dirty="0">
              <a:effectLst>
                <a:outerShdw blurRad="38100" dist="38100" dir="2700000" algn="tl">
                  <a:srgbClr val="C0C0C0"/>
                </a:outerShdw>
              </a:effectLst>
              <a:ea typeface="宋体" panose="02010600030101010101" pitchFamily="2" charset="-122"/>
            </a:endParaRPr>
          </a:p>
        </p:txBody>
      </p:sp>
      <p:sp>
        <p:nvSpPr>
          <p:cNvPr id="16387" name="Rectangle 3"/>
          <p:cNvSpPr>
            <a:spLocks noGrp="1" noChangeArrowheads="1"/>
          </p:cNvSpPr>
          <p:nvPr>
            <p:ph type="body" idx="4294967295"/>
          </p:nvPr>
        </p:nvSpPr>
        <p:spPr>
          <a:xfrm>
            <a:off x="395288" y="725488"/>
            <a:ext cx="8375650" cy="5719762"/>
          </a:xfrm>
        </p:spPr>
        <p:txBody>
          <a:bodyPr/>
          <a:lstStyle/>
          <a:p>
            <a:r>
              <a:rPr lang="en-US" altLang="zh-CN" sz="2000" b="1" dirty="0">
                <a:solidFill>
                  <a:srgbClr val="7030A0"/>
                </a:solidFill>
                <a:ea typeface="宋体" panose="02010600030101010101" pitchFamily="2" charset="-122"/>
              </a:rPr>
              <a:t>Source and object files </a:t>
            </a:r>
            <a:r>
              <a:rPr lang="en-US" altLang="zh-CN" sz="2000" dirty="0">
                <a:ea typeface="宋体" panose="02010600030101010101" pitchFamily="2" charset="-122"/>
              </a:rPr>
              <a:t>have </a:t>
            </a:r>
            <a:r>
              <a:rPr lang="en-US" altLang="zh-CN" sz="2000" b="1" u="sng" dirty="0">
                <a:solidFill>
                  <a:srgbClr val="0070C0"/>
                </a:solidFill>
                <a:ea typeface="宋体" panose="02010600030101010101" pitchFamily="2" charset="-122"/>
              </a:rPr>
              <a:t>structures</a:t>
            </a:r>
            <a:r>
              <a:rPr lang="en-US" altLang="zh-CN" sz="2000" dirty="0">
                <a:ea typeface="宋体" panose="02010600030101010101" pitchFamily="2" charset="-122"/>
              </a:rPr>
              <a:t> that match the </a:t>
            </a:r>
            <a:r>
              <a:rPr lang="en-US" altLang="zh-CN" sz="2000" b="1" dirty="0">
                <a:solidFill>
                  <a:srgbClr val="006600"/>
                </a:solidFill>
                <a:ea typeface="宋体" panose="02010600030101010101" pitchFamily="2" charset="-122"/>
              </a:rPr>
              <a:t>expectations of the</a:t>
            </a:r>
            <a:r>
              <a:rPr lang="en-US" altLang="zh-CN" sz="2000" b="1" dirty="0">
                <a:solidFill>
                  <a:srgbClr val="00B050"/>
                </a:solidFill>
                <a:ea typeface="宋体" panose="02010600030101010101" pitchFamily="2" charset="-122"/>
              </a:rPr>
              <a:t> </a:t>
            </a:r>
            <a:r>
              <a:rPr lang="en-US" altLang="zh-CN" sz="2000" b="1" dirty="0">
                <a:solidFill>
                  <a:srgbClr val="C00000"/>
                </a:solidFill>
                <a:ea typeface="宋体" panose="02010600030101010101" pitchFamily="2" charset="-122"/>
              </a:rPr>
              <a:t>programs</a:t>
            </a:r>
            <a:r>
              <a:rPr lang="en-US" altLang="zh-CN" sz="2000" b="1" dirty="0">
                <a:solidFill>
                  <a:srgbClr val="00B050"/>
                </a:solidFill>
                <a:ea typeface="宋体" panose="02010600030101010101" pitchFamily="2" charset="-122"/>
              </a:rPr>
              <a:t> </a:t>
            </a:r>
            <a:r>
              <a:rPr lang="en-US" altLang="zh-CN" sz="2000" b="1" dirty="0">
                <a:solidFill>
                  <a:srgbClr val="006600"/>
                </a:solidFill>
                <a:ea typeface="宋体" panose="02010600030101010101" pitchFamily="2" charset="-122"/>
              </a:rPr>
              <a:t>that read them. </a:t>
            </a:r>
            <a:r>
              <a:rPr lang="zh-CN" altLang="en-US" sz="2000" b="1" dirty="0">
                <a:solidFill>
                  <a:srgbClr val="0000CC"/>
                </a:solidFill>
                <a:ea typeface="宋体" panose="02010600030101010101" pitchFamily="2" charset="-122"/>
              </a:rPr>
              <a:t>（</a:t>
            </a:r>
            <a:r>
              <a:rPr lang="en-US" altLang="zh-CN" sz="2000" b="1" dirty="0">
                <a:solidFill>
                  <a:srgbClr val="0000CC"/>
                </a:solidFill>
                <a:ea typeface="宋体" panose="02010600030101010101" pitchFamily="2" charset="-122"/>
              </a:rPr>
              <a:t>logical record</a:t>
            </a:r>
            <a:r>
              <a:rPr lang="zh-CN" altLang="en-US" sz="2000" b="1" dirty="0">
                <a:solidFill>
                  <a:srgbClr val="0000CC"/>
                </a:solidFill>
                <a:ea typeface="宋体" panose="02010600030101010101" pitchFamily="2" charset="-122"/>
              </a:rPr>
              <a:t>）</a:t>
            </a:r>
            <a:endParaRPr lang="en-US" altLang="zh-CN" sz="2000" b="1" dirty="0">
              <a:solidFill>
                <a:srgbClr val="0000CC"/>
              </a:solidFill>
              <a:ea typeface="宋体" panose="02010600030101010101" pitchFamily="2" charset="-122"/>
            </a:endParaRPr>
          </a:p>
          <a:p>
            <a:pPr lvl="1"/>
            <a:r>
              <a:rPr lang="en-US" altLang="zh-CN" sz="1800" dirty="0">
                <a:ea typeface="宋体" panose="02010600030101010101" pitchFamily="2" charset="-122"/>
              </a:rPr>
              <a:t> </a:t>
            </a:r>
            <a:r>
              <a:rPr lang="zh-CN" altLang="en-US" sz="1800" dirty="0">
                <a:ea typeface="宋体" panose="02010600030101010101" pitchFamily="2" charset="-122"/>
              </a:rPr>
              <a:t>如关系型数据库文件、</a:t>
            </a:r>
            <a:r>
              <a:rPr lang="en-US" altLang="zh-CN" sz="1800" dirty="0">
                <a:ea typeface="宋体" panose="02010600030101010101" pitchFamily="2" charset="-122"/>
              </a:rPr>
              <a:t>pdf</a:t>
            </a:r>
            <a:r>
              <a:rPr lang="zh-CN" altLang="en-US" sz="1800" dirty="0">
                <a:ea typeface="宋体" panose="02010600030101010101" pitchFamily="2" charset="-122"/>
              </a:rPr>
              <a:t>、</a:t>
            </a:r>
            <a:r>
              <a:rPr lang="en-US" altLang="zh-CN" sz="1800" dirty="0">
                <a:ea typeface="宋体" panose="02010600030101010101" pitchFamily="2" charset="-122"/>
              </a:rPr>
              <a:t>docx</a:t>
            </a:r>
            <a:r>
              <a:rPr lang="zh-CN" altLang="en-US" sz="1800" dirty="0">
                <a:ea typeface="宋体" panose="02010600030101010101" pitchFamily="2" charset="-122"/>
              </a:rPr>
              <a:t>、</a:t>
            </a:r>
            <a:r>
              <a:rPr lang="en-US" altLang="zh-CN" sz="1800" dirty="0">
                <a:ea typeface="宋体" panose="02010600030101010101" pitchFamily="2" charset="-122"/>
              </a:rPr>
              <a:t>pptx</a:t>
            </a:r>
            <a:r>
              <a:rPr lang="zh-CN" altLang="en-US" sz="1800" dirty="0">
                <a:ea typeface="宋体" panose="02010600030101010101" pitchFamily="2" charset="-122"/>
              </a:rPr>
              <a:t>等</a:t>
            </a:r>
            <a:endParaRPr lang="en-US" altLang="zh-CN" sz="1800" dirty="0">
              <a:solidFill>
                <a:srgbClr val="003399"/>
              </a:solidFill>
              <a:ea typeface="宋体" panose="02010600030101010101" pitchFamily="2" charset="-122"/>
            </a:endParaRPr>
          </a:p>
          <a:p>
            <a:r>
              <a:rPr lang="en-US" altLang="zh-CN" sz="2000" dirty="0">
                <a:ea typeface="宋体" panose="02010600030101010101" pitchFamily="2" charset="-122"/>
              </a:rPr>
              <a:t>Further, certain files must conform to a </a:t>
            </a:r>
            <a:r>
              <a:rPr lang="en-US" altLang="zh-CN" sz="2000" dirty="0">
                <a:solidFill>
                  <a:srgbClr val="0070C0"/>
                </a:solidFill>
                <a:ea typeface="宋体" panose="02010600030101010101" pitchFamily="2" charset="-122"/>
              </a:rPr>
              <a:t>required structure </a:t>
            </a:r>
            <a:r>
              <a:rPr lang="en-US" altLang="zh-CN" sz="2000" dirty="0">
                <a:ea typeface="宋体" panose="02010600030101010101" pitchFamily="2" charset="-122"/>
              </a:rPr>
              <a:t>that is </a:t>
            </a:r>
            <a:r>
              <a:rPr lang="en-US" altLang="zh-CN" sz="2000" b="1" dirty="0">
                <a:solidFill>
                  <a:srgbClr val="006600"/>
                </a:solidFill>
                <a:ea typeface="宋体" panose="02010600030101010101" pitchFamily="2" charset="-122"/>
              </a:rPr>
              <a:t>understood by the </a:t>
            </a:r>
            <a:r>
              <a:rPr lang="en-US" altLang="zh-CN" sz="2000" b="1" dirty="0">
                <a:solidFill>
                  <a:srgbClr val="C00000"/>
                </a:solidFill>
                <a:ea typeface="宋体" panose="02010600030101010101" pitchFamily="2" charset="-122"/>
              </a:rPr>
              <a:t>operating system</a:t>
            </a:r>
            <a:r>
              <a:rPr lang="zh-CN" altLang="en-US" sz="2000" dirty="0">
                <a:ea typeface="宋体" panose="02010600030101010101" pitchFamily="2" charset="-122"/>
              </a:rPr>
              <a:t>. </a:t>
            </a:r>
            <a:r>
              <a:rPr lang="en-US" altLang="zh-CN" sz="2000" dirty="0">
                <a:ea typeface="宋体" panose="02010600030101010101" pitchFamily="2" charset="-122"/>
              </a:rPr>
              <a:t>(</a:t>
            </a:r>
            <a:r>
              <a:rPr lang="zh-CN" altLang="en-US" sz="2000" dirty="0">
                <a:ea typeface="宋体" panose="02010600030101010101" pitchFamily="2" charset="-122"/>
              </a:rPr>
              <a:t>如可执行文件</a:t>
            </a:r>
            <a:r>
              <a:rPr lang="en-US" altLang="zh-CN" sz="2000" dirty="0">
                <a:ea typeface="宋体" panose="02010600030101010101" pitchFamily="2" charset="-122"/>
              </a:rPr>
              <a:t>)</a:t>
            </a:r>
            <a:endParaRPr lang="en-US" altLang="zh-CN" sz="2000" dirty="0">
              <a:ea typeface="宋体" panose="02010600030101010101" pitchFamily="2" charset="-122"/>
            </a:endParaRPr>
          </a:p>
          <a:p>
            <a:pPr>
              <a:lnSpc>
                <a:spcPct val="90000"/>
              </a:lnSpc>
            </a:pPr>
            <a:endParaRPr lang="en-US" altLang="zh-CN" sz="2000" b="1" dirty="0" smtClean="0">
              <a:solidFill>
                <a:srgbClr val="FF3300"/>
              </a:solidFill>
              <a:ea typeface="宋体" panose="02010600030101010101" pitchFamily="2" charset="-122"/>
            </a:endParaRPr>
          </a:p>
          <a:p>
            <a:pPr>
              <a:lnSpc>
                <a:spcPct val="90000"/>
              </a:lnSpc>
            </a:pPr>
            <a:r>
              <a:rPr lang="en-US" altLang="zh-CN" sz="2000" b="1" dirty="0" smtClean="0">
                <a:solidFill>
                  <a:srgbClr val="FF3300"/>
                </a:solidFill>
                <a:ea typeface="宋体" panose="02010600030101010101" pitchFamily="2" charset="-122"/>
              </a:rPr>
              <a:t>None</a:t>
            </a:r>
            <a:r>
              <a:rPr lang="en-US" altLang="zh-CN" sz="2000" dirty="0" smtClean="0">
                <a:solidFill>
                  <a:srgbClr val="FF3300"/>
                </a:solidFill>
                <a:ea typeface="宋体" panose="02010600030101010101" pitchFamily="2" charset="-122"/>
              </a:rPr>
              <a:t> </a:t>
            </a:r>
            <a:r>
              <a:rPr lang="en-US" altLang="zh-CN" sz="2000" dirty="0">
                <a:ea typeface="宋体" panose="02010600030101010101" pitchFamily="2" charset="-122"/>
              </a:rPr>
              <a:t>- sequence of bytes (words) </a:t>
            </a:r>
            <a:r>
              <a:rPr lang="zh-CN" altLang="en-US" sz="2000" dirty="0">
                <a:ea typeface="宋体" panose="02010600030101010101" pitchFamily="2" charset="-122"/>
              </a:rPr>
              <a:t>（视文件为一串字符流</a:t>
            </a:r>
            <a:r>
              <a:rPr lang="en-US" altLang="zh-CN" sz="2000" dirty="0">
                <a:ea typeface="宋体" panose="02010600030101010101" pitchFamily="2" charset="-122"/>
              </a:rPr>
              <a:t>,</a:t>
            </a:r>
            <a:r>
              <a:rPr lang="zh-CN" altLang="en-US" sz="2000" b="1" dirty="0">
                <a:solidFill>
                  <a:srgbClr val="7030A0"/>
                </a:solidFill>
                <a:ea typeface="宋体" panose="02010600030101010101" pitchFamily="2" charset="-122"/>
              </a:rPr>
              <a:t>流式文件</a:t>
            </a:r>
            <a:r>
              <a:rPr lang="zh-CN" altLang="en-US" sz="2000" dirty="0">
                <a:ea typeface="宋体" panose="02010600030101010101" pitchFamily="2" charset="-122"/>
              </a:rPr>
              <a:t>）</a:t>
            </a:r>
            <a:endParaRPr lang="zh-CN" altLang="en-US" sz="2000" dirty="0">
              <a:ea typeface="宋体" panose="02010600030101010101" pitchFamily="2" charset="-122"/>
            </a:endParaRPr>
          </a:p>
          <a:p>
            <a:pPr>
              <a:lnSpc>
                <a:spcPct val="90000"/>
              </a:lnSpc>
            </a:pPr>
            <a:r>
              <a:rPr lang="en-US" altLang="zh-CN" sz="2000" b="1" dirty="0">
                <a:solidFill>
                  <a:srgbClr val="FF3300"/>
                </a:solidFill>
                <a:ea typeface="宋体" panose="02010600030101010101" pitchFamily="2" charset="-122"/>
              </a:rPr>
              <a:t>Simple record structure</a:t>
            </a:r>
            <a:endParaRPr lang="en-US" altLang="zh-CN" sz="2000" b="1" dirty="0">
              <a:solidFill>
                <a:srgbClr val="FF3300"/>
              </a:solidFill>
              <a:ea typeface="宋体" panose="02010600030101010101" pitchFamily="2" charset="-122"/>
            </a:endParaRPr>
          </a:p>
          <a:p>
            <a:pPr lvl="1">
              <a:lnSpc>
                <a:spcPct val="90000"/>
              </a:lnSpc>
            </a:pPr>
            <a:r>
              <a:rPr lang="en-US" altLang="zh-CN" sz="1800" dirty="0">
                <a:ea typeface="宋体" panose="02010600030101010101" pitchFamily="2" charset="-122"/>
              </a:rPr>
              <a:t>Lines </a:t>
            </a:r>
            <a:r>
              <a:rPr lang="zh-CN" altLang="en-US" sz="1800" dirty="0">
                <a:ea typeface="宋体" panose="02010600030101010101" pitchFamily="2" charset="-122"/>
              </a:rPr>
              <a:t>（如</a:t>
            </a:r>
            <a:r>
              <a:rPr lang="zh-CN" altLang="en-US" sz="1800" dirty="0">
                <a:solidFill>
                  <a:srgbClr val="7030A0"/>
                </a:solidFill>
                <a:ea typeface="宋体" panose="02010600030101010101" pitchFamily="2" charset="-122"/>
              </a:rPr>
              <a:t>一般的文本文件</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Fixed length </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Variable length</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存储数据库表中的记录</a:t>
            </a:r>
            <a:r>
              <a:rPr lang="zh-CN" altLang="en-US" sz="1800" dirty="0">
                <a:ea typeface="宋体" panose="02010600030101010101" pitchFamily="2" charset="-122"/>
              </a:rPr>
              <a:t>）</a:t>
            </a:r>
            <a:endParaRPr lang="en-US" altLang="zh-CN" sz="1800" dirty="0">
              <a:ea typeface="宋体" panose="02010600030101010101" pitchFamily="2" charset="-122"/>
            </a:endParaRPr>
          </a:p>
          <a:p>
            <a:pPr>
              <a:lnSpc>
                <a:spcPct val="90000"/>
              </a:lnSpc>
            </a:pPr>
            <a:r>
              <a:rPr lang="en-US" altLang="zh-CN" sz="2000" b="1" dirty="0">
                <a:solidFill>
                  <a:srgbClr val="FF3300"/>
                </a:solidFill>
                <a:ea typeface="宋体" panose="02010600030101010101" pitchFamily="2" charset="-122"/>
              </a:rPr>
              <a:t>Complex Structures</a:t>
            </a:r>
            <a:endParaRPr lang="en-US" altLang="zh-CN" sz="2000" b="1" dirty="0">
              <a:solidFill>
                <a:srgbClr val="FF3300"/>
              </a:solidFill>
              <a:ea typeface="宋体" panose="02010600030101010101" pitchFamily="2" charset="-122"/>
            </a:endParaRPr>
          </a:p>
          <a:p>
            <a:pPr lvl="1">
              <a:lnSpc>
                <a:spcPct val="90000"/>
              </a:lnSpc>
            </a:pPr>
            <a:r>
              <a:rPr lang="en-US" altLang="zh-CN" sz="1800" dirty="0">
                <a:ea typeface="宋体" panose="02010600030101010101" pitchFamily="2" charset="-122"/>
              </a:rPr>
              <a:t>Formatted document</a:t>
            </a:r>
            <a:r>
              <a:rPr lang="zh-CN" altLang="en-US" sz="1800" dirty="0">
                <a:ea typeface="宋体" panose="02010600030101010101" pitchFamily="2" charset="-122"/>
              </a:rPr>
              <a:t>（</a:t>
            </a:r>
            <a:r>
              <a:rPr lang="en-US" altLang="zh-CN" sz="1800" dirty="0">
                <a:solidFill>
                  <a:srgbClr val="7030A0"/>
                </a:solidFill>
                <a:ea typeface="宋体" panose="02010600030101010101" pitchFamily="2" charset="-122"/>
              </a:rPr>
              <a:t>word</a:t>
            </a:r>
            <a:r>
              <a:rPr lang="zh-CN" altLang="en-US" sz="1800" dirty="0">
                <a:solidFill>
                  <a:srgbClr val="7030A0"/>
                </a:solidFill>
                <a:ea typeface="宋体" panose="02010600030101010101" pitchFamily="2" charset="-122"/>
              </a:rPr>
              <a:t>、</a:t>
            </a:r>
            <a:r>
              <a:rPr lang="en-US" altLang="zh-CN" sz="1800" dirty="0">
                <a:solidFill>
                  <a:srgbClr val="7030A0"/>
                </a:solidFill>
                <a:ea typeface="宋体" panose="02010600030101010101" pitchFamily="2" charset="-122"/>
              </a:rPr>
              <a:t>excel</a:t>
            </a:r>
            <a:r>
              <a:rPr lang="zh-CN" altLang="en-US" sz="1800" dirty="0">
                <a:solidFill>
                  <a:srgbClr val="7030A0"/>
                </a:solidFill>
                <a:ea typeface="宋体" panose="02010600030101010101" pitchFamily="2" charset="-122"/>
              </a:rPr>
              <a:t>表等</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en-US" altLang="zh-CN" sz="1800" dirty="0">
                <a:ea typeface="宋体" panose="02010600030101010101" pitchFamily="2" charset="-122"/>
              </a:rPr>
              <a:t>Relocatable load file (</a:t>
            </a:r>
            <a:r>
              <a:rPr lang="zh-CN" altLang="en-US" sz="1800" dirty="0">
                <a:solidFill>
                  <a:srgbClr val="7030A0"/>
                </a:solidFill>
                <a:ea typeface="宋体" panose="02010600030101010101" pitchFamily="2" charset="-122"/>
              </a:rPr>
              <a:t>可执行文件</a:t>
            </a:r>
            <a:r>
              <a:rPr lang="en-US" altLang="zh-CN" sz="1800" dirty="0">
                <a:ea typeface="宋体" panose="02010600030101010101" pitchFamily="2" charset="-122"/>
              </a:rPr>
              <a:t>)</a:t>
            </a:r>
            <a:endParaRPr lang="en-US" altLang="zh-CN" sz="1800" dirty="0">
              <a:ea typeface="宋体" panose="02010600030101010101" pitchFamily="2" charset="-122"/>
            </a:endParaRPr>
          </a:p>
          <a:p>
            <a:pPr lvl="2"/>
            <a:r>
              <a:rPr lang="en-US" altLang="zh-CN" sz="1600" dirty="0">
                <a:ea typeface="宋体" panose="02010600030101010101" pitchFamily="2" charset="-122"/>
              </a:rPr>
              <a:t>An </a:t>
            </a:r>
            <a:r>
              <a:rPr lang="en-US" altLang="zh-CN" sz="1600" dirty="0">
                <a:solidFill>
                  <a:srgbClr val="C00000"/>
                </a:solidFill>
                <a:ea typeface="宋体" panose="02010600030101010101" pitchFamily="2" charset="-122"/>
              </a:rPr>
              <a:t>executable file</a:t>
            </a:r>
            <a:r>
              <a:rPr lang="en-US" altLang="zh-CN" sz="1600" dirty="0">
                <a:ea typeface="宋体" panose="02010600030101010101" pitchFamily="2" charset="-122"/>
              </a:rPr>
              <a:t> have a specific structure so that it can determine where in memory to load the file and what the location of the first instruction is..</a:t>
            </a:r>
            <a:endParaRPr lang="en-US" altLang="zh-CN" sz="1600" dirty="0">
              <a:ea typeface="宋体" panose="02010600030101010101" pitchFamily="2" charset="-122"/>
            </a:endParaRPr>
          </a:p>
          <a:p>
            <a:pPr>
              <a:lnSpc>
                <a:spcPct val="90000"/>
              </a:lnSpc>
            </a:pPr>
            <a:endParaRPr lang="en-US" altLang="zh-CN" sz="22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File Structure(Cont.)</a:t>
            </a:r>
            <a:endParaRPr lang="en-US" altLang="zh-CN"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798513" y="1196975"/>
            <a:ext cx="7431087" cy="4967288"/>
          </a:xfrm>
        </p:spPr>
        <p:txBody>
          <a:bodyPr/>
          <a:lstStyle/>
          <a:p>
            <a:pPr>
              <a:lnSpc>
                <a:spcPct val="90000"/>
              </a:lnSpc>
            </a:pPr>
            <a:r>
              <a:rPr lang="en-US" altLang="zh-CN" sz="2400" dirty="0">
                <a:ea typeface="宋体" panose="02010600030101010101" pitchFamily="2" charset="-122"/>
              </a:rPr>
              <a:t>Can simulate </a:t>
            </a:r>
            <a:r>
              <a:rPr lang="en-US" altLang="zh-CN" sz="2400" dirty="0">
                <a:solidFill>
                  <a:srgbClr val="7030A0"/>
                </a:solidFill>
                <a:ea typeface="宋体" panose="02010600030101010101" pitchFamily="2" charset="-122"/>
              </a:rPr>
              <a:t>last two </a:t>
            </a:r>
            <a:r>
              <a:rPr lang="en-US" altLang="zh-CN" sz="2400" dirty="0">
                <a:ea typeface="宋体" panose="02010600030101010101" pitchFamily="2" charset="-122"/>
              </a:rPr>
              <a:t>with first method by </a:t>
            </a:r>
            <a:r>
              <a:rPr lang="en-US" altLang="zh-CN" sz="2400" dirty="0">
                <a:solidFill>
                  <a:srgbClr val="008000"/>
                </a:solidFill>
                <a:ea typeface="宋体" panose="02010600030101010101" pitchFamily="2" charset="-122"/>
              </a:rPr>
              <a:t>inserting appropriate control characters;</a:t>
            </a:r>
            <a:endParaRPr lang="en-US" altLang="zh-CN" sz="2400" dirty="0">
              <a:solidFill>
                <a:srgbClr val="008000"/>
              </a:solidFill>
              <a:ea typeface="宋体" panose="02010600030101010101" pitchFamily="2" charset="-122"/>
            </a:endParaRPr>
          </a:p>
          <a:p>
            <a:pPr>
              <a:lnSpc>
                <a:spcPct val="90000"/>
              </a:lnSpc>
            </a:pPr>
            <a:r>
              <a:rPr lang="en-US" altLang="zh-CN" sz="2400" dirty="0">
                <a:solidFill>
                  <a:srgbClr val="7030A0"/>
                </a:solidFill>
                <a:ea typeface="宋体" panose="02010600030101010101" pitchFamily="2" charset="-122"/>
              </a:rPr>
              <a:t>Last two file Structure, i.e.</a:t>
            </a:r>
            <a:endParaRPr lang="en-US" altLang="zh-CN" sz="2400" dirty="0">
              <a:solidFill>
                <a:srgbClr val="7030A0"/>
              </a:solidFill>
              <a:ea typeface="宋体" panose="02010600030101010101" pitchFamily="2" charset="-122"/>
            </a:endParaRPr>
          </a:p>
          <a:p>
            <a:pPr lvl="1">
              <a:lnSpc>
                <a:spcPct val="90000"/>
              </a:lnSpc>
            </a:pPr>
            <a:r>
              <a:rPr lang="en-US" altLang="zh-CN" sz="2000" b="1" dirty="0">
                <a:solidFill>
                  <a:srgbClr val="FF3300"/>
                </a:solidFill>
                <a:ea typeface="宋体" panose="02010600030101010101" pitchFamily="2" charset="-122"/>
              </a:rPr>
              <a:t>Simple record structure</a:t>
            </a:r>
            <a:endParaRPr lang="en-US" altLang="zh-CN" sz="2000" b="1" dirty="0">
              <a:solidFill>
                <a:srgbClr val="FF3300"/>
              </a:solidFill>
              <a:ea typeface="宋体" panose="02010600030101010101" pitchFamily="2" charset="-122"/>
            </a:endParaRPr>
          </a:p>
          <a:p>
            <a:pPr lvl="1">
              <a:lnSpc>
                <a:spcPct val="90000"/>
              </a:lnSpc>
            </a:pPr>
            <a:r>
              <a:rPr lang="en-US" altLang="zh-CN" sz="2000" b="1" dirty="0">
                <a:solidFill>
                  <a:srgbClr val="FF3300"/>
                </a:solidFill>
                <a:ea typeface="宋体" panose="02010600030101010101" pitchFamily="2" charset="-122"/>
              </a:rPr>
              <a:t>Complex Structures</a:t>
            </a:r>
            <a:endParaRPr lang="en-US" altLang="zh-CN" sz="2000" dirty="0">
              <a:solidFill>
                <a:srgbClr val="008000"/>
              </a:solidFill>
              <a:ea typeface="宋体" panose="02010600030101010101" pitchFamily="2" charset="-122"/>
            </a:endParaRPr>
          </a:p>
          <a:p>
            <a:pPr>
              <a:lnSpc>
                <a:spcPct val="90000"/>
              </a:lnSpc>
            </a:pPr>
            <a:r>
              <a:rPr lang="en-US" altLang="zh-CN" sz="2400" dirty="0">
                <a:solidFill>
                  <a:srgbClr val="003399"/>
                </a:solidFill>
                <a:ea typeface="宋体" panose="02010600030101010101" pitchFamily="2" charset="-122"/>
              </a:rPr>
              <a:t>Who decides to define and use the file structure?</a:t>
            </a:r>
            <a:endParaRPr lang="en-US" altLang="zh-CN" sz="2400" dirty="0">
              <a:solidFill>
                <a:srgbClr val="003399"/>
              </a:solidFill>
              <a:ea typeface="宋体" panose="02010600030101010101" pitchFamily="2" charset="-122"/>
            </a:endParaRPr>
          </a:p>
          <a:p>
            <a:pPr lvl="1">
              <a:lnSpc>
                <a:spcPct val="90000"/>
              </a:lnSpc>
            </a:pPr>
            <a:r>
              <a:rPr lang="en-US" altLang="zh-CN" sz="2000" dirty="0">
                <a:solidFill>
                  <a:srgbClr val="0000CC"/>
                </a:solidFill>
                <a:ea typeface="宋体" panose="02010600030101010101" pitchFamily="2" charset="-122"/>
              </a:rPr>
              <a:t>Operating system</a:t>
            </a:r>
            <a:endParaRPr lang="en-US" altLang="zh-CN" sz="2000" dirty="0">
              <a:solidFill>
                <a:srgbClr val="0000CC"/>
              </a:solidFill>
              <a:ea typeface="宋体" panose="02010600030101010101" pitchFamily="2" charset="-122"/>
            </a:endParaRPr>
          </a:p>
          <a:p>
            <a:pPr lvl="1">
              <a:lnSpc>
                <a:spcPct val="90000"/>
              </a:lnSpc>
            </a:pPr>
            <a:r>
              <a:rPr lang="en-US" altLang="zh-CN" sz="2000" dirty="0">
                <a:solidFill>
                  <a:srgbClr val="0000CC"/>
                </a:solidFill>
                <a:ea typeface="宋体" panose="02010600030101010101" pitchFamily="2" charset="-122"/>
              </a:rPr>
              <a:t>Program</a:t>
            </a:r>
            <a:endParaRPr lang="en-US" altLang="zh-CN" sz="2000" dirty="0">
              <a:solidFill>
                <a:srgbClr val="0000CC"/>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685800" y="465138"/>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10.1.5 Internal File Structure</a:t>
            </a:r>
            <a:endParaRPr lang="zh-CN" altLang="en-US" dirty="0">
              <a:effectLst>
                <a:outerShdw blurRad="38100" dist="38100" dir="2700000" algn="tl">
                  <a:srgbClr val="C0C0C0"/>
                </a:outerShdw>
              </a:effectLst>
              <a:ea typeface="宋体" panose="02010600030101010101" pitchFamily="2" charset="-122"/>
            </a:endParaRPr>
          </a:p>
        </p:txBody>
      </p:sp>
      <p:sp>
        <p:nvSpPr>
          <p:cNvPr id="18435" name="内容占位符 2"/>
          <p:cNvSpPr>
            <a:spLocks noGrp="1" noChangeArrowheads="1"/>
          </p:cNvSpPr>
          <p:nvPr>
            <p:ph idx="4294967295"/>
          </p:nvPr>
        </p:nvSpPr>
        <p:spPr>
          <a:xfrm>
            <a:off x="631825" y="1420813"/>
            <a:ext cx="7891463" cy="4792662"/>
          </a:xfrm>
        </p:spPr>
        <p:txBody>
          <a:bodyPr/>
          <a:lstStyle/>
          <a:p>
            <a:r>
              <a:rPr lang="zh-CN" altLang="en-US" sz="2400" dirty="0">
                <a:solidFill>
                  <a:srgbClr val="008000"/>
                </a:solidFill>
                <a:ea typeface="宋体" panose="02010600030101010101" pitchFamily="2" charset="-122"/>
              </a:rPr>
              <a:t>All disk I/O is performed </a:t>
            </a:r>
            <a:r>
              <a:rPr lang="zh-CN" altLang="en-US" sz="2400" b="1" dirty="0">
                <a:solidFill>
                  <a:srgbClr val="003399"/>
                </a:solidFill>
                <a:ea typeface="宋体" panose="02010600030101010101" pitchFamily="2" charset="-122"/>
              </a:rPr>
              <a:t>in units of one </a:t>
            </a:r>
            <a:r>
              <a:rPr lang="zh-CN" altLang="en-US" sz="2400" b="1" dirty="0">
                <a:solidFill>
                  <a:srgbClr val="C00000"/>
                </a:solidFill>
                <a:ea typeface="宋体" panose="02010600030101010101" pitchFamily="2" charset="-122"/>
              </a:rPr>
              <a:t>block</a:t>
            </a:r>
            <a:r>
              <a:rPr lang="zh-CN" altLang="en-US" sz="2400" b="1" dirty="0">
                <a:solidFill>
                  <a:srgbClr val="003399"/>
                </a:solidFill>
                <a:ea typeface="宋体" panose="02010600030101010101" pitchFamily="2" charset="-122"/>
              </a:rPr>
              <a:t> </a:t>
            </a:r>
            <a:r>
              <a:rPr lang="zh-CN" altLang="en-US" sz="2400" dirty="0">
                <a:ea typeface="宋体" panose="02010600030101010101" pitchFamily="2" charset="-122"/>
              </a:rPr>
              <a:t>and </a:t>
            </a:r>
            <a:r>
              <a:rPr lang="zh-CN" altLang="en-US" sz="2400" b="1" dirty="0">
                <a:solidFill>
                  <a:srgbClr val="003399"/>
                </a:solidFill>
                <a:ea typeface="宋体" panose="02010600030101010101" pitchFamily="2" charset="-122"/>
              </a:rPr>
              <a:t>all blocks are the same size</a:t>
            </a:r>
            <a:endParaRPr lang="en-US" altLang="zh-CN" sz="2400" b="1" dirty="0">
              <a:solidFill>
                <a:srgbClr val="003399"/>
              </a:solidFill>
              <a:ea typeface="宋体" panose="02010600030101010101" pitchFamily="2" charset="-122"/>
            </a:endParaRPr>
          </a:p>
          <a:p>
            <a:pPr lvl="1"/>
            <a:r>
              <a:rPr lang="zh-CN" altLang="en-US" sz="2000" b="1" dirty="0">
                <a:solidFill>
                  <a:srgbClr val="003399"/>
                </a:solidFill>
                <a:ea typeface="宋体" panose="02010600030101010101" pitchFamily="2" charset="-122"/>
              </a:rPr>
              <a:t>系统对磁盘的访问以一个磁盘块为单位 </a:t>
            </a:r>
            <a:r>
              <a:rPr lang="en-US" altLang="zh-CN" sz="2000" b="1" dirty="0">
                <a:solidFill>
                  <a:srgbClr val="003399"/>
                </a:solidFill>
                <a:ea typeface="宋体" panose="02010600030101010101" pitchFamily="2" charset="-122"/>
              </a:rPr>
              <a:t>(</a:t>
            </a:r>
            <a:r>
              <a:rPr lang="zh-CN" altLang="en-US" sz="2000" b="1" dirty="0">
                <a:solidFill>
                  <a:srgbClr val="003399"/>
                </a:solidFill>
                <a:ea typeface="宋体" panose="02010600030101010101" pitchFamily="2" charset="-122"/>
              </a:rPr>
              <a:t>分配、读写等</a:t>
            </a:r>
            <a:r>
              <a:rPr lang="en-US" altLang="zh-CN" sz="2000" b="1" dirty="0">
                <a:solidFill>
                  <a:srgbClr val="003399"/>
                </a:solidFill>
                <a:ea typeface="宋体" panose="02010600030101010101" pitchFamily="2" charset="-122"/>
              </a:rPr>
              <a:t>)</a:t>
            </a:r>
            <a:endParaRPr lang="en-US" altLang="zh-CN" sz="2000" b="1" dirty="0">
              <a:solidFill>
                <a:srgbClr val="003399"/>
              </a:solidFill>
              <a:ea typeface="宋体" panose="02010600030101010101" pitchFamily="2" charset="-122"/>
            </a:endParaRPr>
          </a:p>
          <a:p>
            <a:pPr lvl="1"/>
            <a:r>
              <a:rPr lang="zh-CN" altLang="en-US" sz="2000" b="1" dirty="0">
                <a:solidFill>
                  <a:srgbClr val="003399"/>
                </a:solidFill>
                <a:ea typeface="宋体" panose="02010600030101010101" pitchFamily="2" charset="-122"/>
              </a:rPr>
              <a:t>磁盘的块大小一般是一个扇区大小或者是扇区的</a:t>
            </a:r>
            <a:r>
              <a:rPr lang="en-US" altLang="zh-CN" sz="2000" dirty="0">
                <a:ea typeface="宋体" panose="02010600030101010101" pitchFamily="2" charset="-122"/>
              </a:rPr>
              <a:t>2</a:t>
            </a:r>
            <a:r>
              <a:rPr lang="en-US" altLang="zh-CN" sz="2000" baseline="30000" dirty="0">
                <a:ea typeface="宋体" panose="02010600030101010101" pitchFamily="2" charset="-122"/>
              </a:rPr>
              <a:t>n</a:t>
            </a:r>
            <a:r>
              <a:rPr lang="zh-CN" altLang="en-US" sz="2000" b="1" dirty="0">
                <a:solidFill>
                  <a:srgbClr val="003399"/>
                </a:solidFill>
                <a:ea typeface="宋体" panose="02010600030101010101" pitchFamily="2" charset="-122"/>
              </a:rPr>
              <a:t>倍</a:t>
            </a:r>
            <a:endParaRPr lang="zh-CN" altLang="en-US" sz="2000" b="1" dirty="0">
              <a:solidFill>
                <a:srgbClr val="003399"/>
              </a:solidFill>
              <a:ea typeface="宋体" panose="02010600030101010101" pitchFamily="2" charset="-122"/>
            </a:endParaRPr>
          </a:p>
          <a:p>
            <a:r>
              <a:rPr lang="zh-CN" altLang="en-US" sz="2400" dirty="0">
                <a:ea typeface="宋体" panose="02010600030101010101" pitchFamily="2" charset="-122"/>
              </a:rPr>
              <a:t>It is unlikely that the </a:t>
            </a:r>
            <a:r>
              <a:rPr lang="zh-CN" altLang="en-US" sz="2400" b="1" u="sng" dirty="0">
                <a:solidFill>
                  <a:srgbClr val="FF3300"/>
                </a:solidFill>
                <a:ea typeface="宋体" panose="02010600030101010101" pitchFamily="2" charset="-122"/>
              </a:rPr>
              <a:t>physical record </a:t>
            </a:r>
            <a:r>
              <a:rPr lang="zh-CN" altLang="en-US" sz="2400" b="1" dirty="0">
                <a:solidFill>
                  <a:srgbClr val="0000CC"/>
                </a:solidFill>
                <a:ea typeface="宋体" panose="02010600030101010101" pitchFamily="2" charset="-122"/>
              </a:rPr>
              <a:t>size</a:t>
            </a:r>
            <a:r>
              <a:rPr lang="zh-CN" altLang="en-US" sz="2400" b="1" dirty="0">
                <a:ea typeface="宋体" panose="02010600030101010101" pitchFamily="2" charset="-122"/>
              </a:rPr>
              <a:t> </a:t>
            </a:r>
            <a:r>
              <a:rPr lang="zh-CN" altLang="en-US" sz="2400" dirty="0">
                <a:ea typeface="宋体" panose="02010600030101010101" pitchFamily="2" charset="-122"/>
              </a:rPr>
              <a:t>will  exactly match the </a:t>
            </a:r>
            <a:r>
              <a:rPr lang="zh-CN" altLang="en-US" sz="2400" b="1" dirty="0">
                <a:solidFill>
                  <a:srgbClr val="0000CC"/>
                </a:solidFill>
                <a:ea typeface="宋体" panose="02010600030101010101" pitchFamily="2" charset="-122"/>
              </a:rPr>
              <a:t>length</a:t>
            </a:r>
            <a:r>
              <a:rPr lang="zh-CN" altLang="en-US" sz="2400" b="1" dirty="0">
                <a:ea typeface="宋体" panose="02010600030101010101" pitchFamily="2" charset="-122"/>
              </a:rPr>
              <a:t> of the desired </a:t>
            </a:r>
            <a:r>
              <a:rPr lang="zh-CN" altLang="en-US" sz="2400" b="1" u="sng" dirty="0">
                <a:solidFill>
                  <a:srgbClr val="FF3300"/>
                </a:solidFill>
                <a:ea typeface="宋体" panose="02010600030101010101" pitchFamily="2" charset="-122"/>
              </a:rPr>
              <a:t>logical record</a:t>
            </a:r>
            <a:r>
              <a:rPr lang="en-US" altLang="zh-CN" sz="2400" b="1" u="sng" dirty="0">
                <a:solidFill>
                  <a:srgbClr val="FF3300"/>
                </a:solidFill>
                <a:ea typeface="宋体" panose="02010600030101010101" pitchFamily="2" charset="-122"/>
              </a:rPr>
              <a:t>;</a:t>
            </a:r>
            <a:endParaRPr lang="zh-CN" altLang="en-US" sz="2400" b="1" u="sng" dirty="0">
              <a:solidFill>
                <a:srgbClr val="FF3300"/>
              </a:solidFill>
              <a:ea typeface="宋体" panose="02010600030101010101" pitchFamily="2" charset="-122"/>
            </a:endParaRPr>
          </a:p>
          <a:p>
            <a:r>
              <a:rPr lang="zh-CN" altLang="en-US" sz="2400" u="sng" dirty="0">
                <a:solidFill>
                  <a:srgbClr val="0000CC"/>
                </a:solidFill>
                <a:ea typeface="宋体" panose="02010600030101010101" pitchFamily="2" charset="-122"/>
              </a:rPr>
              <a:t>Logical records </a:t>
            </a:r>
            <a:r>
              <a:rPr lang="zh-CN" altLang="en-US" sz="2400" dirty="0">
                <a:ea typeface="宋体" panose="02010600030101010101" pitchFamily="2" charset="-122"/>
              </a:rPr>
              <a:t>may even vary in length</a:t>
            </a:r>
            <a:endParaRPr lang="en-US" altLang="zh-CN" sz="2400" dirty="0">
              <a:ea typeface="宋体" panose="02010600030101010101" pitchFamily="2" charset="-122"/>
            </a:endParaRPr>
          </a:p>
          <a:p>
            <a:pPr lvl="1"/>
            <a:r>
              <a:rPr lang="zh-CN" altLang="en-US" sz="2000" dirty="0">
                <a:ea typeface="宋体" panose="02010600030101010101" pitchFamily="2" charset="-122"/>
              </a:rPr>
              <a:t>如数据库表的逻辑结构，每条记录可以认为是一个逻辑记录</a:t>
            </a:r>
            <a:endParaRPr lang="zh-CN" altLang="en-US" sz="2000" dirty="0">
              <a:ea typeface="宋体" panose="02010600030101010101" pitchFamily="2" charset="-122"/>
            </a:endParaRPr>
          </a:p>
          <a:p>
            <a:r>
              <a:rPr lang="zh-CN" altLang="en-US" sz="2400" b="1" dirty="0">
                <a:solidFill>
                  <a:srgbClr val="006600"/>
                </a:solidFill>
                <a:ea typeface="宋体" panose="02010600030101010101" pitchFamily="2" charset="-122"/>
              </a:rPr>
              <a:t>Packing</a:t>
            </a:r>
            <a:r>
              <a:rPr lang="zh-CN" altLang="en-US" sz="2400" dirty="0">
                <a:solidFill>
                  <a:srgbClr val="006600"/>
                </a:solidFill>
                <a:ea typeface="宋体" panose="02010600030101010101" pitchFamily="2" charset="-122"/>
              </a:rPr>
              <a:t> </a:t>
            </a:r>
            <a:r>
              <a:rPr lang="zh-CN" altLang="en-US" sz="2400" dirty="0">
                <a:ea typeface="宋体" panose="02010600030101010101" pitchFamily="2" charset="-122"/>
              </a:rPr>
              <a:t>a number of logical records into physical blocks is a common solution to this problem</a:t>
            </a:r>
            <a:endParaRPr lang="zh-CN" altLang="en-US" sz="2400" dirty="0">
              <a:ea typeface="宋体" panose="02010600030101010101" pitchFamily="2" charset="-122"/>
            </a:endParaRPr>
          </a:p>
          <a:p>
            <a:r>
              <a:rPr lang="zh-CN" altLang="en-US" sz="2400" dirty="0">
                <a:solidFill>
                  <a:srgbClr val="003399"/>
                </a:solidFill>
                <a:ea typeface="宋体" panose="02010600030101010101" pitchFamily="2" charset="-122"/>
              </a:rPr>
              <a:t>Internal fragmentation</a:t>
            </a:r>
            <a:endParaRPr lang="zh-CN" altLang="en-US" sz="2400" dirty="0">
              <a:solidFill>
                <a:srgbClr val="003399"/>
              </a:solidFill>
              <a:ea typeface="宋体" panose="02010600030101010101" pitchFamily="2" charset="-122"/>
            </a:endParaRPr>
          </a:p>
        </p:txBody>
      </p:sp>
      <p:sp>
        <p:nvSpPr>
          <p:cNvPr id="18436" name="文本框 1"/>
          <p:cNvSpPr txBox="1">
            <a:spLocks noChangeArrowheads="1"/>
          </p:cNvSpPr>
          <p:nvPr/>
        </p:nvSpPr>
        <p:spPr bwMode="auto">
          <a:xfrm>
            <a:off x="5214938" y="6213475"/>
            <a:ext cx="35480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600">
                <a:ea typeface="宋体" panose="02010600030101010101" pitchFamily="2" charset="-122"/>
              </a:rPr>
              <a:t>Format</a:t>
            </a:r>
            <a:r>
              <a:rPr lang="zh-CN" altLang="en-US" sz="1600">
                <a:ea typeface="宋体" panose="02010600030101010101" pitchFamily="2" charset="-122"/>
              </a:rPr>
              <a:t>可以指定磁盘逻辑块块大小</a:t>
            </a:r>
            <a:endParaRPr lang="zh-CN" altLang="en-US"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685800" y="465138"/>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Internal File Structure </a:t>
            </a:r>
            <a:r>
              <a:rPr lang="en-US" altLang="zh-CN" dirty="0">
                <a:effectLst>
                  <a:outerShdw blurRad="38100" dist="38100" dir="2700000" algn="tl">
                    <a:srgbClr val="C0C0C0"/>
                  </a:outerShdw>
                </a:effectLst>
                <a:ea typeface="宋体" panose="02010600030101010101" pitchFamily="2" charset="-122"/>
              </a:rPr>
              <a:t>(Cont.)</a:t>
            </a:r>
            <a:endParaRPr lang="zh-CN" altLang="en-US" dirty="0">
              <a:effectLst>
                <a:outerShdw blurRad="38100" dist="38100" dir="2700000" algn="tl">
                  <a:srgbClr val="C0C0C0"/>
                </a:outerShdw>
              </a:effectLst>
              <a:ea typeface="宋体" panose="02010600030101010101" pitchFamily="2" charset="-122"/>
            </a:endParaRPr>
          </a:p>
        </p:txBody>
      </p:sp>
      <p:sp>
        <p:nvSpPr>
          <p:cNvPr id="19459" name="内容占位符 2"/>
          <p:cNvSpPr>
            <a:spLocks noGrp="1" noChangeArrowheads="1"/>
          </p:cNvSpPr>
          <p:nvPr>
            <p:ph idx="4294967295"/>
          </p:nvPr>
        </p:nvSpPr>
        <p:spPr>
          <a:xfrm>
            <a:off x="798513" y="1420813"/>
            <a:ext cx="7554912" cy="3900487"/>
          </a:xfrm>
        </p:spPr>
        <p:txBody>
          <a:bodyPr/>
          <a:lstStyle/>
          <a:p>
            <a:r>
              <a:rPr lang="en-US" altLang="zh-CN" sz="2400">
                <a:ea typeface="宋体" panose="02010600030101010101" pitchFamily="2" charset="-122"/>
              </a:rPr>
              <a:t>The </a:t>
            </a:r>
            <a:r>
              <a:rPr lang="en-US" altLang="zh-CN" sz="2400">
                <a:solidFill>
                  <a:srgbClr val="C00000"/>
                </a:solidFill>
                <a:ea typeface="宋体" panose="02010600030101010101" pitchFamily="2" charset="-122"/>
              </a:rPr>
              <a:t>UNlX </a:t>
            </a:r>
            <a:r>
              <a:rPr lang="en-US" altLang="zh-CN" sz="2400">
                <a:ea typeface="宋体" panose="02010600030101010101" pitchFamily="2" charset="-122"/>
              </a:rPr>
              <a:t>operating system defines all files to be simply </a:t>
            </a:r>
            <a:r>
              <a:rPr lang="en-US" altLang="zh-CN" sz="2400">
                <a:solidFill>
                  <a:srgbClr val="C00000"/>
                </a:solidFill>
                <a:ea typeface="宋体" panose="02010600030101010101" pitchFamily="2" charset="-122"/>
              </a:rPr>
              <a:t>streams of bytes</a:t>
            </a:r>
            <a:r>
              <a:rPr lang="zh-CN" altLang="en-US" sz="2400">
                <a:solidFill>
                  <a:srgbClr val="003399"/>
                </a:solidFill>
                <a:ea typeface="宋体" panose="02010600030101010101" pitchFamily="2" charset="-122"/>
              </a:rPr>
              <a:t>（字节流）</a:t>
            </a:r>
            <a:endParaRPr lang="en-US" altLang="zh-CN" sz="2400">
              <a:solidFill>
                <a:srgbClr val="003399"/>
              </a:solidFill>
              <a:ea typeface="宋体" panose="02010600030101010101" pitchFamily="2" charset="-122"/>
            </a:endParaRPr>
          </a:p>
          <a:p>
            <a:pPr lvl="1"/>
            <a:r>
              <a:rPr lang="en-US" altLang="zh-CN" sz="2000">
                <a:ea typeface="宋体" panose="02010600030101010101" pitchFamily="2" charset="-122"/>
              </a:rPr>
              <a:t>Each byte is individually </a:t>
            </a:r>
            <a:r>
              <a:rPr lang="en-US" altLang="zh-CN" sz="2000">
                <a:solidFill>
                  <a:srgbClr val="008000"/>
                </a:solidFill>
                <a:ea typeface="宋体" panose="02010600030101010101" pitchFamily="2" charset="-122"/>
              </a:rPr>
              <a:t>addressable </a:t>
            </a:r>
            <a:r>
              <a:rPr lang="en-US" altLang="zh-CN" sz="2000">
                <a:ea typeface="宋体" panose="02010600030101010101" pitchFamily="2" charset="-122"/>
              </a:rPr>
              <a:t>by its </a:t>
            </a:r>
            <a:r>
              <a:rPr lang="en-US" altLang="zh-CN" sz="2000">
                <a:solidFill>
                  <a:srgbClr val="0000CC"/>
                </a:solidFill>
                <a:ea typeface="宋体" panose="02010600030101010101" pitchFamily="2" charset="-122"/>
              </a:rPr>
              <a:t>offset </a:t>
            </a:r>
            <a:r>
              <a:rPr lang="en-US" altLang="zh-CN" sz="2000">
                <a:solidFill>
                  <a:srgbClr val="7030A0"/>
                </a:solidFill>
                <a:ea typeface="宋体" panose="02010600030101010101" pitchFamily="2" charset="-122"/>
              </a:rPr>
              <a:t>from the beginning (or end) of the file</a:t>
            </a:r>
            <a:r>
              <a:rPr lang="en-US" altLang="zh-CN" sz="2000">
                <a:ea typeface="宋体" panose="02010600030101010101" pitchFamily="2" charset="-122"/>
              </a:rPr>
              <a:t>. </a:t>
            </a:r>
            <a:endParaRPr lang="en-US" altLang="zh-CN" sz="2000">
              <a:ea typeface="宋体" panose="02010600030101010101" pitchFamily="2" charset="-122"/>
            </a:endParaRPr>
          </a:p>
          <a:p>
            <a:pPr lvl="1"/>
            <a:r>
              <a:rPr lang="en-US" altLang="zh-CN" sz="2000">
                <a:ea typeface="宋体" panose="02010600030101010101" pitchFamily="2" charset="-122"/>
              </a:rPr>
              <a:t>In this case, the </a:t>
            </a:r>
            <a:r>
              <a:rPr lang="en-US" altLang="zh-CN" sz="2000">
                <a:solidFill>
                  <a:srgbClr val="008000"/>
                </a:solidFill>
                <a:ea typeface="宋体" panose="02010600030101010101" pitchFamily="2" charset="-122"/>
              </a:rPr>
              <a:t>logical record </a:t>
            </a:r>
            <a:r>
              <a:rPr lang="en-US" altLang="zh-CN" sz="2000">
                <a:solidFill>
                  <a:srgbClr val="0070C0"/>
                </a:solidFill>
                <a:ea typeface="宋体" panose="02010600030101010101" pitchFamily="2" charset="-122"/>
              </a:rPr>
              <a:t>size is </a:t>
            </a:r>
            <a:r>
              <a:rPr lang="en-US" altLang="zh-CN" sz="2000">
                <a:solidFill>
                  <a:srgbClr val="0000CC"/>
                </a:solidFill>
                <a:ea typeface="宋体" panose="02010600030101010101" pitchFamily="2" charset="-122"/>
              </a:rPr>
              <a:t>1 byte.</a:t>
            </a:r>
            <a:endParaRPr lang="en-US" altLang="zh-CN" sz="2000">
              <a:solidFill>
                <a:srgbClr val="0000CC"/>
              </a:solidFill>
              <a:ea typeface="宋体" panose="02010600030101010101" pitchFamily="2" charset="-122"/>
            </a:endParaRPr>
          </a:p>
          <a:p>
            <a:endParaRPr lang="en-US" altLang="zh-CN" sz="2400">
              <a:ea typeface="宋体" panose="02010600030101010101" pitchFamily="2" charset="-122"/>
            </a:endParaRPr>
          </a:p>
          <a:p>
            <a:r>
              <a:rPr lang="en-US" altLang="zh-CN" sz="2400">
                <a:ea typeface="宋体" panose="02010600030101010101" pitchFamily="2" charset="-122"/>
              </a:rPr>
              <a:t>Suppose the </a:t>
            </a:r>
            <a:r>
              <a:rPr lang="en-US" altLang="zh-CN" sz="2400">
                <a:solidFill>
                  <a:srgbClr val="008000"/>
                </a:solidFill>
                <a:ea typeface="宋体" panose="02010600030101010101" pitchFamily="2" charset="-122"/>
              </a:rPr>
              <a:t>physical disk block </a:t>
            </a:r>
            <a:r>
              <a:rPr lang="en-US" altLang="zh-CN" sz="2400">
                <a:solidFill>
                  <a:srgbClr val="0070C0"/>
                </a:solidFill>
                <a:ea typeface="宋体" panose="02010600030101010101" pitchFamily="2" charset="-122"/>
              </a:rPr>
              <a:t>size is 512 bytes</a:t>
            </a:r>
            <a:endParaRPr lang="en-US" altLang="zh-CN" sz="2400">
              <a:solidFill>
                <a:srgbClr val="0070C0"/>
              </a:solidFill>
              <a:ea typeface="宋体" panose="02010600030101010101" pitchFamily="2" charset="-122"/>
            </a:endParaRPr>
          </a:p>
          <a:p>
            <a:pPr lvl="1"/>
            <a:r>
              <a:rPr lang="en-US" altLang="zh-CN" sz="2000">
                <a:solidFill>
                  <a:srgbClr val="0000CC"/>
                </a:solidFill>
                <a:ea typeface="宋体" panose="02010600030101010101" pitchFamily="2" charset="-122"/>
              </a:rPr>
              <a:t>The file system </a:t>
            </a:r>
            <a:r>
              <a:rPr lang="en-US" altLang="zh-CN" sz="2000">
                <a:ea typeface="宋体" panose="02010600030101010101" pitchFamily="2" charset="-122"/>
              </a:rPr>
              <a:t>automatically </a:t>
            </a:r>
            <a:r>
              <a:rPr lang="en-US" altLang="zh-CN" sz="2000">
                <a:solidFill>
                  <a:srgbClr val="0000CC"/>
                </a:solidFill>
                <a:ea typeface="宋体" panose="02010600030101010101" pitchFamily="2" charset="-122"/>
              </a:rPr>
              <a:t>packs and unpacks </a:t>
            </a:r>
            <a:r>
              <a:rPr lang="en-US" altLang="zh-CN" sz="2000">
                <a:ea typeface="宋体" panose="02010600030101010101" pitchFamily="2" charset="-122"/>
              </a:rPr>
              <a:t>bytes into </a:t>
            </a:r>
            <a:r>
              <a:rPr lang="en-US" altLang="zh-CN" sz="2000">
                <a:solidFill>
                  <a:srgbClr val="7030A0"/>
                </a:solidFill>
                <a:ea typeface="宋体" panose="02010600030101010101" pitchFamily="2" charset="-122"/>
              </a:rPr>
              <a:t>physical disk blocks </a:t>
            </a:r>
            <a:r>
              <a:rPr lang="en-US" altLang="zh-CN" sz="2000">
                <a:ea typeface="宋体" panose="02010600030101010101" pitchFamily="2" charset="-122"/>
              </a:rPr>
              <a:t>(512 bytes) as necessary.</a:t>
            </a:r>
            <a:endParaRPr lang="zh-CN" altLang="en-US" sz="2000">
              <a:solidFill>
                <a:srgbClr val="003399"/>
              </a:solidFill>
              <a:ea typeface="宋体" panose="02010600030101010101" pitchFamily="2" charset="-122"/>
            </a:endParaRPr>
          </a:p>
        </p:txBody>
      </p:sp>
      <p:sp>
        <p:nvSpPr>
          <p:cNvPr id="19460" name="文本框 1"/>
          <p:cNvSpPr txBox="1">
            <a:spLocks noChangeArrowheads="1"/>
          </p:cNvSpPr>
          <p:nvPr/>
        </p:nvSpPr>
        <p:spPr bwMode="auto">
          <a:xfrm>
            <a:off x="7138988" y="5938838"/>
            <a:ext cx="1311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班级</a:t>
            </a:r>
            <a:r>
              <a:rPr lang="en-US" altLang="zh-CN" sz="1400">
                <a:ea typeface="宋体" panose="02010600030101010101" pitchFamily="2" charset="-122"/>
              </a:rPr>
              <a:t>+</a:t>
            </a:r>
            <a:r>
              <a:rPr lang="zh-CN" altLang="en-US" sz="1400">
                <a:ea typeface="宋体" panose="02010600030101010101" pitchFamily="2" charset="-122"/>
              </a:rPr>
              <a:t>宿舍</a:t>
            </a:r>
            <a:endParaRPr lang="zh-CN" altLang="en-US" sz="1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10.2 Access Methods</a:t>
            </a:r>
            <a:endParaRPr lang="en-US" altLang="zh-CN">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954088" y="1246188"/>
            <a:ext cx="7297737" cy="4794250"/>
          </a:xfrm>
        </p:spPr>
        <p:txBody>
          <a:bodyPr/>
          <a:lstStyle/>
          <a:p>
            <a:pPr>
              <a:lnSpc>
                <a:spcPct val="90000"/>
              </a:lnSpc>
              <a:tabLst>
                <a:tab pos="3203575" algn="l"/>
                <a:tab pos="4055745" algn="l"/>
              </a:tabLst>
            </a:pPr>
            <a:r>
              <a:rPr lang="en-US" altLang="zh-CN" sz="1600" b="1" u="sng">
                <a:solidFill>
                  <a:srgbClr val="FF3300"/>
                </a:solidFill>
                <a:ea typeface="宋体" panose="02010600030101010101" pitchFamily="2" charset="-122"/>
              </a:rPr>
              <a:t>Sequential Access</a:t>
            </a:r>
            <a:endParaRPr lang="en-US" altLang="zh-CN" sz="1600" b="1" u="sng">
              <a:solidFill>
                <a:srgbClr val="FF33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read </a:t>
            </a:r>
            <a:r>
              <a:rPr lang="en-US" altLang="zh-CN" sz="1600">
                <a:solidFill>
                  <a:srgbClr val="FF0000"/>
                </a:solidFill>
                <a:ea typeface="宋体" panose="02010600030101010101" pitchFamily="2" charset="-122"/>
              </a:rPr>
              <a:t>next</a:t>
            </a:r>
            <a:endParaRPr lang="en-US" altLang="zh-CN" sz="1600">
              <a:solidFill>
                <a:srgbClr val="FF00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write </a:t>
            </a:r>
            <a:r>
              <a:rPr lang="en-US" altLang="zh-CN" sz="1600">
                <a:solidFill>
                  <a:srgbClr val="FF0000"/>
                </a:solidFill>
                <a:ea typeface="宋体" panose="02010600030101010101" pitchFamily="2" charset="-122"/>
              </a:rPr>
              <a:t>next </a:t>
            </a:r>
            <a:endParaRPr lang="en-US" altLang="zh-CN" sz="1600">
              <a:solidFill>
                <a:srgbClr val="FF00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reset</a:t>
            </a:r>
            <a:endParaRPr lang="en-US" altLang="zh-CN" sz="1600">
              <a:solidFill>
                <a:srgbClr val="0033CC"/>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no read after last write</a:t>
            </a:r>
            <a:endParaRPr lang="en-US" altLang="zh-CN" sz="1600">
              <a:solidFill>
                <a:srgbClr val="0033CC"/>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(rewrite)</a:t>
            </a:r>
            <a:endParaRPr lang="en-US" altLang="zh-CN" sz="1600">
              <a:solidFill>
                <a:srgbClr val="0033CC"/>
              </a:solidFill>
              <a:ea typeface="宋体" panose="02010600030101010101" pitchFamily="2" charset="-122"/>
            </a:endParaRPr>
          </a:p>
          <a:p>
            <a:pPr>
              <a:lnSpc>
                <a:spcPct val="90000"/>
              </a:lnSpc>
              <a:tabLst>
                <a:tab pos="3203575" algn="l"/>
                <a:tab pos="4055745" algn="l"/>
              </a:tabLst>
            </a:pPr>
            <a:r>
              <a:rPr lang="en-US" altLang="zh-CN" sz="1600" b="1" u="sng">
                <a:solidFill>
                  <a:srgbClr val="FF3300"/>
                </a:solidFill>
                <a:ea typeface="宋体" panose="02010600030101010101" pitchFamily="2" charset="-122"/>
              </a:rPr>
              <a:t>Direct Access  </a:t>
            </a:r>
            <a:endParaRPr lang="en-US" altLang="zh-CN" sz="1600" b="1" u="sng">
              <a:solidFill>
                <a:srgbClr val="FF33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read </a:t>
            </a:r>
            <a:r>
              <a:rPr lang="en-US" altLang="zh-CN" sz="1600" i="1">
                <a:solidFill>
                  <a:srgbClr val="FF0000"/>
                </a:solidFill>
                <a:ea typeface="宋体" panose="02010600030101010101" pitchFamily="2" charset="-122"/>
              </a:rPr>
              <a:t>n</a:t>
            </a:r>
            <a:endParaRPr lang="en-US" altLang="zh-CN" sz="1600" i="1">
              <a:solidFill>
                <a:srgbClr val="FF00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write </a:t>
            </a:r>
            <a:r>
              <a:rPr lang="en-US" altLang="zh-CN" sz="1600" i="1">
                <a:solidFill>
                  <a:srgbClr val="FF0000"/>
                </a:solidFill>
                <a:ea typeface="宋体" panose="02010600030101010101" pitchFamily="2" charset="-122"/>
              </a:rPr>
              <a:t>n</a:t>
            </a:r>
            <a:endParaRPr lang="en-US" altLang="zh-CN" sz="1600" i="1">
              <a:solidFill>
                <a:srgbClr val="FF00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a:t>
            </a:r>
            <a:r>
              <a:rPr lang="en-US" altLang="zh-CN" sz="1600">
                <a:solidFill>
                  <a:srgbClr val="FF0000"/>
                </a:solidFill>
                <a:ea typeface="宋体" panose="02010600030101010101" pitchFamily="2" charset="-122"/>
              </a:rPr>
              <a:t>position to </a:t>
            </a:r>
            <a:r>
              <a:rPr lang="en-US" altLang="zh-CN" sz="1600" i="1">
                <a:solidFill>
                  <a:srgbClr val="FF0000"/>
                </a:solidFill>
                <a:ea typeface="宋体" panose="02010600030101010101" pitchFamily="2" charset="-122"/>
              </a:rPr>
              <a:t>n</a:t>
            </a:r>
            <a:endParaRPr lang="en-US" altLang="zh-CN" sz="1600" i="1">
              <a:solidFill>
                <a:srgbClr val="FF0000"/>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read next</a:t>
            </a:r>
            <a:endParaRPr lang="en-US" altLang="zh-CN" sz="1600">
              <a:solidFill>
                <a:srgbClr val="0033CC"/>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write next </a:t>
            </a:r>
            <a:endParaRPr lang="en-US" altLang="zh-CN" sz="1600">
              <a:solidFill>
                <a:srgbClr val="0033CC"/>
              </a:solidFill>
              <a:ea typeface="宋体" panose="02010600030101010101" pitchFamily="2" charset="-122"/>
            </a:endParaRPr>
          </a:p>
          <a:p>
            <a:pPr>
              <a:lnSpc>
                <a:spcPct val="90000"/>
              </a:lnSpc>
              <a:spcBef>
                <a:spcPct val="10000"/>
              </a:spcBef>
              <a:buFont typeface="Monotype Sorts" pitchFamily="2" charset="2"/>
              <a:buNone/>
              <a:tabLst>
                <a:tab pos="3203575" algn="l"/>
                <a:tab pos="4055745" algn="l"/>
              </a:tabLst>
            </a:pPr>
            <a:r>
              <a:rPr lang="en-US" altLang="zh-CN" sz="1600">
                <a:solidFill>
                  <a:srgbClr val="0033CC"/>
                </a:solidFill>
                <a:ea typeface="宋体" panose="02010600030101010101" pitchFamily="2" charset="-122"/>
              </a:rPr>
              <a:t>		rewrite </a:t>
            </a:r>
            <a:r>
              <a:rPr lang="en-US" altLang="zh-CN" sz="1600" i="1">
                <a:solidFill>
                  <a:srgbClr val="0033CC"/>
                </a:solidFill>
                <a:ea typeface="宋体" panose="02010600030101010101" pitchFamily="2" charset="-122"/>
              </a:rPr>
              <a:t>n</a:t>
            </a:r>
            <a:endParaRPr lang="en-US" altLang="zh-CN" sz="1600" i="1">
              <a:solidFill>
                <a:srgbClr val="0033CC"/>
              </a:solidFill>
              <a:ea typeface="宋体" panose="02010600030101010101" pitchFamily="2" charset="-122"/>
            </a:endParaRPr>
          </a:p>
          <a:p>
            <a:pPr>
              <a:lnSpc>
                <a:spcPct val="90000"/>
              </a:lnSpc>
              <a:buFont typeface="Monotype Sorts" pitchFamily="2" charset="2"/>
              <a:buNone/>
              <a:tabLst>
                <a:tab pos="3203575" algn="l"/>
                <a:tab pos="4055745" algn="l"/>
              </a:tabLst>
            </a:pPr>
            <a:r>
              <a:rPr lang="en-US" altLang="zh-CN" sz="1600">
                <a:ea typeface="宋体" panose="02010600030101010101" pitchFamily="2" charset="-122"/>
              </a:rPr>
              <a:t>	               </a:t>
            </a:r>
            <a:r>
              <a:rPr lang="en-US" altLang="zh-CN" sz="1600" i="1">
                <a:ea typeface="宋体" panose="02010600030101010101" pitchFamily="2" charset="-122"/>
              </a:rPr>
              <a:t>n</a:t>
            </a:r>
            <a:r>
              <a:rPr lang="en-US" altLang="zh-CN" sz="1600">
                <a:ea typeface="宋体" panose="02010600030101010101" pitchFamily="2" charset="-122"/>
              </a:rPr>
              <a:t> = relative block number</a:t>
            </a:r>
            <a:endParaRPr lang="en-US" altLang="zh-CN" sz="1600">
              <a:ea typeface="宋体" panose="02010600030101010101" pitchFamily="2" charset="-122"/>
            </a:endParaRPr>
          </a:p>
          <a:p>
            <a:pPr>
              <a:lnSpc>
                <a:spcPct val="90000"/>
              </a:lnSpc>
              <a:buFont typeface="Monotype Sorts" pitchFamily="2" charset="2"/>
              <a:buNone/>
              <a:tabLst>
                <a:tab pos="3203575" algn="l"/>
                <a:tab pos="4055745" algn="l"/>
              </a:tabLst>
            </a:pPr>
            <a:endParaRPr lang="en-US" altLang="zh-CN" sz="1600">
              <a:ea typeface="宋体" panose="02010600030101010101" pitchFamily="2" charset="-122"/>
            </a:endParaRPr>
          </a:p>
          <a:p>
            <a:pPr>
              <a:lnSpc>
                <a:spcPct val="90000"/>
              </a:lnSpc>
              <a:tabLst>
                <a:tab pos="3203575" algn="l"/>
                <a:tab pos="4055745" algn="l"/>
              </a:tabLst>
            </a:pPr>
            <a:r>
              <a:rPr lang="en-US" altLang="zh-CN" sz="1600" b="1">
                <a:solidFill>
                  <a:srgbClr val="0070C0"/>
                </a:solidFill>
                <a:ea typeface="宋体" panose="02010600030101010101" pitchFamily="2" charset="-122"/>
              </a:rPr>
              <a:t>Other Access Methods </a:t>
            </a:r>
            <a:r>
              <a:rPr lang="en-US" altLang="zh-CN" sz="1600" b="1">
                <a:ea typeface="宋体" panose="02010600030101010101" pitchFamily="2" charset="-122"/>
              </a:rPr>
              <a:t>(</a:t>
            </a:r>
            <a:r>
              <a:rPr lang="en-US" altLang="zh-CN" sz="1600" b="1">
                <a:solidFill>
                  <a:srgbClr val="FF3300"/>
                </a:solidFill>
                <a:ea typeface="宋体" panose="02010600030101010101" pitchFamily="2" charset="-122"/>
              </a:rPr>
              <a:t>Index</a:t>
            </a:r>
            <a:r>
              <a:rPr lang="en-US" altLang="zh-CN" sz="1600" b="1">
                <a:ea typeface="宋体" panose="02010600030101010101" pitchFamily="2" charset="-122"/>
              </a:rPr>
              <a:t>)</a:t>
            </a:r>
            <a:endParaRPr lang="en-US" altLang="zh-CN" sz="1600" b="1">
              <a:ea typeface="宋体" panose="02010600030101010101" pitchFamily="2" charset="-122"/>
            </a:endParaRPr>
          </a:p>
          <a:p>
            <a:pPr lvl="1">
              <a:lnSpc>
                <a:spcPct val="90000"/>
              </a:lnSpc>
              <a:tabLst>
                <a:tab pos="3203575" algn="l"/>
                <a:tab pos="4055745" algn="l"/>
              </a:tabLst>
            </a:pPr>
            <a:r>
              <a:rPr lang="en-US" altLang="zh-CN" sz="1400">
                <a:ea typeface="宋体" panose="02010600030101010101" pitchFamily="2" charset="-122"/>
              </a:rPr>
              <a:t>Other access methods can be built on top of </a:t>
            </a:r>
            <a:r>
              <a:rPr lang="en-US" altLang="zh-CN" sz="1400" i="1">
                <a:ea typeface="宋体" panose="02010600030101010101" pitchFamily="2" charset="-122"/>
              </a:rPr>
              <a:t>cl </a:t>
            </a:r>
            <a:r>
              <a:rPr lang="en-US" altLang="zh-CN" sz="1400">
                <a:ea typeface="宋体" panose="02010600030101010101" pitchFamily="2" charset="-122"/>
              </a:rPr>
              <a:t>direct-access method. These   methods generally involve the construction of an </a:t>
            </a:r>
            <a:r>
              <a:rPr lang="en-US" altLang="zh-CN" sz="1400" b="1">
                <a:solidFill>
                  <a:srgbClr val="00B050"/>
                </a:solidFill>
                <a:ea typeface="宋体" panose="02010600030101010101" pitchFamily="2" charset="-122"/>
              </a:rPr>
              <a:t>index</a:t>
            </a:r>
            <a:r>
              <a:rPr lang="en-US" altLang="zh-CN" sz="1400">
                <a:solidFill>
                  <a:srgbClr val="00B050"/>
                </a:solidFill>
                <a:ea typeface="宋体" panose="02010600030101010101" pitchFamily="2" charset="-122"/>
              </a:rPr>
              <a:t> </a:t>
            </a:r>
            <a:r>
              <a:rPr lang="en-US" altLang="zh-CN" sz="1400">
                <a:ea typeface="宋体" panose="02010600030101010101" pitchFamily="2" charset="-122"/>
              </a:rPr>
              <a:t>for the file.</a:t>
            </a:r>
            <a:endParaRPr lang="en-US" altLang="zh-CN" sz="1400">
              <a:ea typeface="宋体" panose="02010600030101010101" pitchFamily="2" charset="-122"/>
            </a:endParaRPr>
          </a:p>
          <a:p>
            <a:pPr>
              <a:lnSpc>
                <a:spcPct val="90000"/>
              </a:lnSpc>
              <a:buFont typeface="Monotype Sorts" pitchFamily="2" charset="2"/>
              <a:buNone/>
              <a:tabLst>
                <a:tab pos="3203575" algn="l"/>
                <a:tab pos="4055745" algn="l"/>
              </a:tabLst>
            </a:pPr>
            <a:endParaRPr lang="en-US" altLang="zh-CN" sz="1600">
              <a:ea typeface="宋体" panose="02010600030101010101" pitchFamily="2" charset="-122"/>
            </a:endParaRPr>
          </a:p>
          <a:p>
            <a:pPr>
              <a:lnSpc>
                <a:spcPct val="90000"/>
              </a:lnSpc>
              <a:buFont typeface="Monotype Sorts" pitchFamily="2" charset="2"/>
              <a:buNone/>
              <a:tabLst>
                <a:tab pos="3203575" algn="l"/>
                <a:tab pos="4055745" algn="l"/>
              </a:tabLst>
            </a:pPr>
            <a:endParaRPr lang="en-US" altLang="zh-CN"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Sequential-access File</a:t>
            </a:r>
            <a:endParaRPr lang="en-US" altLang="zh-CN">
              <a:effectLst>
                <a:outerShdw blurRad="38100" dist="38100" dir="2700000" algn="tl">
                  <a:srgbClr val="C0C0C0"/>
                </a:outerShdw>
              </a:effectLst>
              <a:ea typeface="宋体" panose="02010600030101010101" pitchFamily="2" charset="-122"/>
            </a:endParaRPr>
          </a:p>
        </p:txBody>
      </p:sp>
      <p:pic>
        <p:nvPicPr>
          <p:cNvPr id="22531" name="Picture 4"/>
          <p:cNvPicPr>
            <a:picLocks noChangeAspect="1" noChangeArrowheads="1"/>
          </p:cNvPicPr>
          <p:nvPr/>
        </p:nvPicPr>
        <p:blipFill>
          <a:blip r:embed="rId1">
            <a:extLst>
              <a:ext uri="{28A0092B-C50C-407E-A947-70E740481C1C}">
                <a14:useLocalDpi xmlns:a14="http://schemas.microsoft.com/office/drawing/2010/main" val="0"/>
              </a:ext>
            </a:extLst>
          </a:blip>
          <a:srcRect l="699" t="33012" r="458" b="33943"/>
          <a:stretch>
            <a:fillRect/>
          </a:stretch>
        </p:blipFill>
        <p:spPr bwMode="auto">
          <a:xfrm>
            <a:off x="798513" y="2176463"/>
            <a:ext cx="7924800" cy="1987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3550" y="279400"/>
            <a:ext cx="8469313" cy="623888"/>
          </a:xfrm>
        </p:spPr>
        <p:txBody>
          <a:bodyPr/>
          <a:lstStyle/>
          <a:p>
            <a:pPr>
              <a:defRPr/>
            </a:pPr>
            <a:r>
              <a:rPr lang="en-US" altLang="zh-CN" sz="2400" dirty="0">
                <a:effectLst>
                  <a:outerShdw blurRad="38100" dist="38100" dir="2700000" algn="tl">
                    <a:srgbClr val="C0C0C0"/>
                  </a:outerShdw>
                </a:effectLst>
                <a:ea typeface="宋体" panose="02010600030101010101" pitchFamily="2" charset="-122"/>
              </a:rPr>
              <a:t>Simulation of Sequential Access on a Direct-access File</a:t>
            </a:r>
            <a:endParaRPr lang="en-US" altLang="zh-CN" sz="2400" dirty="0">
              <a:effectLst>
                <a:outerShdw blurRad="38100" dist="38100" dir="2700000" algn="tl">
                  <a:srgbClr val="C0C0C0"/>
                </a:outerShdw>
              </a:effectLst>
              <a:ea typeface="宋体" panose="02010600030101010101" pitchFamily="2" charset="-122"/>
            </a:endParaRPr>
          </a:p>
        </p:txBody>
      </p:sp>
      <p:pic>
        <p:nvPicPr>
          <p:cNvPr id="23555" name="Picture 4"/>
          <p:cNvPicPr>
            <a:picLocks noChangeAspect="1" noChangeArrowheads="1"/>
          </p:cNvPicPr>
          <p:nvPr/>
        </p:nvPicPr>
        <p:blipFill>
          <a:blip r:embed="rId1">
            <a:extLst>
              <a:ext uri="{28A0092B-C50C-407E-A947-70E740481C1C}">
                <a14:useLocalDpi xmlns:a14="http://schemas.microsoft.com/office/drawing/2010/main" val="0"/>
              </a:ext>
            </a:extLst>
          </a:blip>
          <a:srcRect l="1093" t="27695" r="865" b="28273"/>
          <a:stretch>
            <a:fillRect/>
          </a:stretch>
        </p:blipFill>
        <p:spPr bwMode="auto">
          <a:xfrm>
            <a:off x="1150938" y="2020888"/>
            <a:ext cx="6834187" cy="30368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Example of Index and Relative Files</a:t>
            </a:r>
            <a:endParaRPr lang="en-US" altLang="zh-CN">
              <a:effectLst>
                <a:outerShdw blurRad="38100" dist="38100" dir="2700000" algn="tl">
                  <a:srgbClr val="C0C0C0"/>
                </a:outerShdw>
              </a:effectLst>
              <a:ea typeface="宋体" panose="02010600030101010101" pitchFamily="2" charset="-122"/>
            </a:endParaRPr>
          </a:p>
        </p:txBody>
      </p:sp>
      <p:pic>
        <p:nvPicPr>
          <p:cNvPr id="24579" name="Picture 4"/>
          <p:cNvPicPr>
            <a:picLocks noChangeAspect="1" noChangeArrowheads="1"/>
          </p:cNvPicPr>
          <p:nvPr/>
        </p:nvPicPr>
        <p:blipFill>
          <a:blip r:embed="rId1">
            <a:extLst>
              <a:ext uri="{28A0092B-C50C-407E-A947-70E740481C1C}">
                <a14:useLocalDpi xmlns:a14="http://schemas.microsoft.com/office/drawing/2010/main" val="0"/>
              </a:ext>
            </a:extLst>
          </a:blip>
          <a:srcRect l="600" t="12044" r="813" b="12329"/>
          <a:stretch>
            <a:fillRect/>
          </a:stretch>
        </p:blipFill>
        <p:spPr bwMode="auto">
          <a:xfrm>
            <a:off x="1033463" y="1658938"/>
            <a:ext cx="7312025" cy="41322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endParaRPr lang="en-US" altLang="zh-CN">
              <a:effectLst>
                <a:outerShdw blurRad="38100" dist="38100" dir="2700000" algn="tl">
                  <a:srgbClr val="C0C0C0"/>
                </a:outerShdw>
              </a:effectLst>
              <a:ea typeface="宋体" panose="02010600030101010101" pitchFamily="2" charset="-122"/>
            </a:endParaRPr>
          </a:p>
        </p:txBody>
      </p:sp>
      <p:sp>
        <p:nvSpPr>
          <p:cNvPr id="5123" name="Rectangle 3"/>
          <p:cNvSpPr>
            <a:spLocks noGrp="1" noChangeArrowheads="1"/>
          </p:cNvSpPr>
          <p:nvPr>
            <p:ph type="body" idx="4294967295"/>
          </p:nvPr>
        </p:nvSpPr>
        <p:spPr/>
        <p:txBody>
          <a:bodyPr/>
          <a:lstStyle/>
          <a:p>
            <a:r>
              <a:rPr lang="zh-CN" altLang="en-US" sz="2800">
                <a:ea typeface="宋体" panose="02010600030101010101" pitchFamily="2" charset="-122"/>
              </a:rPr>
              <a:t>To explain the function of file systems</a:t>
            </a:r>
            <a:endParaRPr lang="zh-CN" altLang="en-US" sz="2800">
              <a:ea typeface="宋体" panose="02010600030101010101" pitchFamily="2" charset="-122"/>
            </a:endParaRPr>
          </a:p>
          <a:p>
            <a:r>
              <a:rPr lang="zh-CN" altLang="en-US" sz="2800">
                <a:ea typeface="宋体" panose="02010600030101010101" pitchFamily="2" charset="-122"/>
              </a:rPr>
              <a:t>To describe the interfaces to file systems</a:t>
            </a:r>
            <a:endParaRPr lang="zh-CN" altLang="en-US" sz="2800">
              <a:ea typeface="宋体" panose="02010600030101010101" pitchFamily="2" charset="-122"/>
            </a:endParaRPr>
          </a:p>
          <a:p>
            <a:r>
              <a:rPr lang="zh-CN" altLang="en-US" sz="2800">
                <a:ea typeface="宋体" panose="02010600030101010101" pitchFamily="2" charset="-122"/>
              </a:rPr>
              <a:t>To discuss file-system design tradeoffs, including access methods, file sharing, file locking, and directory structures</a:t>
            </a:r>
            <a:endParaRPr lang="zh-CN" altLang="en-US" sz="2800">
              <a:ea typeface="宋体" panose="02010600030101010101" pitchFamily="2" charset="-122"/>
            </a:endParaRPr>
          </a:p>
          <a:p>
            <a:r>
              <a:rPr lang="zh-CN" altLang="en-US" sz="2800">
                <a:ea typeface="宋体" panose="02010600030101010101" pitchFamily="2" charset="-122"/>
              </a:rPr>
              <a:t>To explore file-system protection</a:t>
            </a:r>
            <a:endParaRPr lang="zh-CN" altLang="en-US" sz="2800">
              <a:ea typeface="宋体" panose="02010600030101010101" pitchFamily="2" charset="-122"/>
            </a:endParaRPr>
          </a:p>
          <a:p>
            <a:endParaRPr lang="zh-CN" altLang="en-US"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411288" y="396875"/>
            <a:ext cx="5813425"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10.3 Directory Structure</a:t>
            </a:r>
            <a:endParaRPr lang="en-US" altLang="zh-CN">
              <a:effectLst>
                <a:outerShdw blurRad="38100" dist="38100" dir="2700000" algn="tl">
                  <a:srgbClr val="C0C0C0"/>
                </a:outerShdw>
              </a:effectLst>
              <a:ea typeface="宋体" panose="02010600030101010101" pitchFamily="2" charset="-122"/>
            </a:endParaRPr>
          </a:p>
        </p:txBody>
      </p:sp>
      <p:sp>
        <p:nvSpPr>
          <p:cNvPr id="25603" name="Rectangle 3"/>
          <p:cNvSpPr>
            <a:spLocks noGrp="1" noChangeArrowheads="1"/>
          </p:cNvSpPr>
          <p:nvPr>
            <p:ph type="body" idx="4294967295"/>
          </p:nvPr>
        </p:nvSpPr>
        <p:spPr>
          <a:xfrm>
            <a:off x="434975" y="1401763"/>
            <a:ext cx="8240713" cy="4592637"/>
          </a:xfrm>
        </p:spPr>
        <p:txBody>
          <a:bodyPr/>
          <a:lstStyle/>
          <a:p>
            <a:r>
              <a:rPr lang="zh-CN" altLang="en-US" sz="2000" dirty="0">
                <a:ea typeface="宋体" panose="02010600030101010101" pitchFamily="2" charset="-122"/>
              </a:rPr>
              <a:t>Some systems store millions of </a:t>
            </a:r>
            <a:r>
              <a:rPr lang="zh-CN" altLang="en-US" sz="2000" dirty="0">
                <a:solidFill>
                  <a:srgbClr val="006600"/>
                </a:solidFill>
                <a:ea typeface="宋体" panose="02010600030101010101" pitchFamily="2" charset="-122"/>
              </a:rPr>
              <a:t>files</a:t>
            </a:r>
            <a:r>
              <a:rPr lang="zh-CN" altLang="en-US" sz="2000" dirty="0">
                <a:ea typeface="宋体" panose="02010600030101010101" pitchFamily="2" charset="-122"/>
              </a:rPr>
              <a:t> on </a:t>
            </a:r>
            <a:r>
              <a:rPr lang="zh-CN" altLang="en-US" sz="2000" dirty="0">
                <a:solidFill>
                  <a:srgbClr val="7030A0"/>
                </a:solidFill>
                <a:ea typeface="宋体" panose="02010600030101010101" pitchFamily="2" charset="-122"/>
              </a:rPr>
              <a:t>terabytes</a:t>
            </a:r>
            <a:r>
              <a:rPr lang="zh-CN" altLang="en-US" sz="2000" dirty="0">
                <a:ea typeface="宋体" panose="02010600030101010101" pitchFamily="2" charset="-122"/>
              </a:rPr>
              <a:t> of disk. </a:t>
            </a:r>
            <a:endParaRPr lang="zh-CN" altLang="en-US" sz="2000" dirty="0">
              <a:ea typeface="宋体" panose="02010600030101010101" pitchFamily="2" charset="-122"/>
            </a:endParaRPr>
          </a:p>
          <a:p>
            <a:r>
              <a:rPr lang="zh-CN" altLang="en-US" sz="2000" dirty="0">
                <a:ea typeface="宋体" panose="02010600030101010101" pitchFamily="2" charset="-122"/>
              </a:rPr>
              <a:t>To manage all these data, we</a:t>
            </a:r>
            <a:r>
              <a:rPr lang="zh-CN" altLang="en-US" sz="2000" b="1" dirty="0">
                <a:ea typeface="宋体" panose="02010600030101010101" pitchFamily="2" charset="-122"/>
              </a:rPr>
              <a:t> </a:t>
            </a:r>
            <a:r>
              <a:rPr lang="zh-CN" altLang="en-US" sz="2000" dirty="0">
                <a:ea typeface="宋体" panose="02010600030101010101" pitchFamily="2" charset="-122"/>
              </a:rPr>
              <a:t>need to organize them. </a:t>
            </a:r>
            <a:endParaRPr lang="zh-CN" altLang="en-US" sz="2000" dirty="0">
              <a:ea typeface="宋体" panose="02010600030101010101" pitchFamily="2" charset="-122"/>
            </a:endParaRPr>
          </a:p>
          <a:p>
            <a:r>
              <a:rPr lang="zh-CN" altLang="en-US" sz="2000" dirty="0">
                <a:ea typeface="宋体" panose="02010600030101010101" pitchFamily="2" charset="-122"/>
              </a:rPr>
              <a:t>This organization involves the </a:t>
            </a:r>
            <a:r>
              <a:rPr lang="zh-CN" altLang="en-US" sz="2000" b="1" dirty="0">
                <a:solidFill>
                  <a:srgbClr val="7030A0"/>
                </a:solidFill>
                <a:ea typeface="宋体" panose="02010600030101010101" pitchFamily="2" charset="-122"/>
              </a:rPr>
              <a:t>use of directories</a:t>
            </a:r>
            <a:r>
              <a:rPr lang="zh-CN" altLang="en-US" sz="2000" dirty="0">
                <a:ea typeface="宋体" panose="02010600030101010101" pitchFamily="2" charset="-122"/>
              </a:rPr>
              <a:t>.</a:t>
            </a:r>
            <a:endParaRPr lang="zh-CN" altLang="en-US" sz="2000" dirty="0">
              <a:ea typeface="宋体" panose="02010600030101010101" pitchFamily="2" charset="-122"/>
            </a:endParaRPr>
          </a:p>
          <a:p>
            <a:r>
              <a:rPr lang="zh-CN" altLang="en-US" sz="2000" b="1" u="sng" dirty="0">
                <a:ea typeface="宋体" panose="02010600030101010101" pitchFamily="2" charset="-122"/>
              </a:rPr>
              <a:t>文件系统实现对文件的“</a:t>
            </a:r>
            <a:r>
              <a:rPr lang="zh-CN" altLang="en-US" sz="2000" b="1" u="sng" dirty="0">
                <a:solidFill>
                  <a:srgbClr val="FF3300"/>
                </a:solidFill>
                <a:ea typeface="宋体" panose="02010600030101010101" pitchFamily="2" charset="-122"/>
              </a:rPr>
              <a:t>按名存取</a:t>
            </a:r>
            <a:r>
              <a:rPr lang="zh-CN" altLang="en-US" sz="2000" b="1" u="sng" dirty="0">
                <a:ea typeface="宋体" panose="02010600030101010101" pitchFamily="2" charset="-122"/>
              </a:rPr>
              <a:t>”</a:t>
            </a:r>
            <a:endParaRPr lang="en-US" altLang="zh-CN" sz="2000" b="1" u="sng" dirty="0">
              <a:ea typeface="宋体" panose="02010600030101010101" pitchFamily="2" charset="-122"/>
            </a:endParaRPr>
          </a:p>
          <a:p>
            <a:pPr lvl="1"/>
            <a:r>
              <a:rPr lang="zh-CN" altLang="en-US" sz="1800" dirty="0">
                <a:ea typeface="宋体" panose="02010600030101010101" pitchFamily="2" charset="-122"/>
              </a:rPr>
              <a:t>文件系统需要建立这样一种数据结构，以实现</a:t>
            </a:r>
            <a:r>
              <a:rPr lang="zh-CN" altLang="en-US" sz="1800" b="1" u="sng" dirty="0">
                <a:solidFill>
                  <a:srgbClr val="7030A0"/>
                </a:solidFill>
                <a:ea typeface="宋体" panose="02010600030101010101" pitchFamily="2" charset="-122"/>
              </a:rPr>
              <a:t>文件名与</a:t>
            </a:r>
            <a:r>
              <a:rPr lang="zh-CN" altLang="en-US" sz="1800" b="1" u="sng" dirty="0" smtClean="0">
                <a:solidFill>
                  <a:srgbClr val="7030A0"/>
                </a:solidFill>
                <a:ea typeface="宋体" panose="02010600030101010101" pitchFamily="2" charset="-122"/>
              </a:rPr>
              <a:t>文件在磁盘物理</a:t>
            </a:r>
            <a:r>
              <a:rPr lang="zh-CN" altLang="en-US" sz="1800" b="1" u="sng" dirty="0">
                <a:solidFill>
                  <a:srgbClr val="7030A0"/>
                </a:solidFill>
                <a:ea typeface="宋体" panose="02010600030101010101" pitchFamily="2" charset="-122"/>
              </a:rPr>
              <a:t>位置</a:t>
            </a:r>
            <a:r>
              <a:rPr lang="zh-CN" altLang="en-US" sz="1800" dirty="0">
                <a:ea typeface="宋体" panose="02010600030101010101" pitchFamily="2" charset="-122"/>
              </a:rPr>
              <a:t>之间的映射关系，体现这种对应关系的数据结构称为</a:t>
            </a:r>
            <a:r>
              <a:rPr lang="zh-CN" altLang="en-US" sz="1800" b="1" u="sng" dirty="0">
                <a:solidFill>
                  <a:srgbClr val="FF3300"/>
                </a:solidFill>
                <a:ea typeface="宋体" panose="02010600030101010101" pitchFamily="2" charset="-122"/>
              </a:rPr>
              <a:t>文件目录表</a:t>
            </a:r>
            <a:r>
              <a:rPr lang="zh-CN" altLang="en-US" sz="1800" dirty="0">
                <a:ea typeface="宋体" panose="02010600030101010101" pitchFamily="2" charset="-122"/>
              </a:rPr>
              <a:t>。</a:t>
            </a:r>
            <a:endParaRPr lang="zh-CN" altLang="en-US" sz="1800" dirty="0">
              <a:ea typeface="宋体" panose="02010600030101010101" pitchFamily="2" charset="-122"/>
            </a:endParaRPr>
          </a:p>
          <a:p>
            <a:r>
              <a:rPr lang="zh-CN" altLang="en-US" sz="2000" dirty="0">
                <a:solidFill>
                  <a:srgbClr val="FF3300"/>
                </a:solidFill>
                <a:ea typeface="宋体" panose="02010600030101010101" pitchFamily="2" charset="-122"/>
              </a:rPr>
              <a:t>Directory</a:t>
            </a:r>
            <a:r>
              <a:rPr lang="zh-CN" altLang="en-US" sz="2000" dirty="0">
                <a:ea typeface="宋体" panose="02010600030101010101" pitchFamily="2" charset="-122"/>
              </a:rPr>
              <a:t> -- </a:t>
            </a:r>
            <a:r>
              <a:rPr lang="zh-CN" altLang="en-US" sz="2000" dirty="0">
                <a:solidFill>
                  <a:srgbClr val="003399"/>
                </a:solidFill>
                <a:ea typeface="宋体" panose="02010600030101010101" pitchFamily="2" charset="-122"/>
              </a:rPr>
              <a:t>A collection of nodes containing information about all files； </a:t>
            </a:r>
            <a:endParaRPr lang="zh-CN" altLang="en-US" sz="2000" dirty="0">
              <a:solidFill>
                <a:srgbClr val="003399"/>
              </a:solidFill>
              <a:ea typeface="宋体" panose="02010600030101010101" pitchFamily="2" charset="-122"/>
            </a:endParaRPr>
          </a:p>
          <a:p>
            <a:r>
              <a:rPr lang="zh-CN" altLang="en-US" sz="2000" dirty="0">
                <a:ea typeface="宋体" panose="02010600030101010101" pitchFamily="2" charset="-122"/>
              </a:rPr>
              <a:t>The </a:t>
            </a:r>
            <a:r>
              <a:rPr lang="zh-CN" altLang="en-US" sz="2000" dirty="0">
                <a:solidFill>
                  <a:srgbClr val="008000"/>
                </a:solidFill>
                <a:ea typeface="宋体" panose="02010600030101010101" pitchFamily="2" charset="-122"/>
              </a:rPr>
              <a:t>information about </a:t>
            </a:r>
            <a:r>
              <a:rPr lang="zh-CN" altLang="en-US" sz="2000" dirty="0">
                <a:solidFill>
                  <a:srgbClr val="0000CC"/>
                </a:solidFill>
                <a:ea typeface="宋体" panose="02010600030101010101" pitchFamily="2" charset="-122"/>
              </a:rPr>
              <a:t>files</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are kept in the </a:t>
            </a:r>
            <a:r>
              <a:rPr lang="zh-CN" altLang="en-US" sz="2000" b="1" dirty="0">
                <a:solidFill>
                  <a:srgbClr val="003399"/>
                </a:solidFill>
                <a:ea typeface="宋体" panose="02010600030101010101" pitchFamily="2" charset="-122"/>
              </a:rPr>
              <a:t>directory structure</a:t>
            </a:r>
            <a:r>
              <a:rPr lang="zh-CN" altLang="en-US" sz="2000" dirty="0">
                <a:ea typeface="宋体" panose="02010600030101010101" pitchFamily="2" charset="-122"/>
              </a:rPr>
              <a:t>, which is maintained </a:t>
            </a:r>
            <a:r>
              <a:rPr lang="zh-CN" altLang="en-US" sz="2000" dirty="0">
                <a:solidFill>
                  <a:srgbClr val="7030A0"/>
                </a:solidFill>
                <a:ea typeface="宋体" panose="02010600030101010101" pitchFamily="2" charset="-122"/>
              </a:rPr>
              <a:t>on the disk</a:t>
            </a:r>
            <a:endParaRPr lang="en-US" altLang="zh-CN" sz="2000" dirty="0">
              <a:solidFill>
                <a:srgbClr val="7030A0"/>
              </a:solidFill>
              <a:ea typeface="宋体" panose="02010600030101010101" pitchFamily="2" charset="-122"/>
            </a:endParaRPr>
          </a:p>
          <a:p>
            <a:pPr lvl="1"/>
            <a:r>
              <a:rPr lang="zh-CN" altLang="en-US" sz="1800" b="1" dirty="0">
                <a:solidFill>
                  <a:srgbClr val="003399"/>
                </a:solidFill>
                <a:ea typeface="宋体" panose="02010600030101010101" pitchFamily="2" charset="-122"/>
              </a:rPr>
              <a:t>目录表</a:t>
            </a:r>
            <a:r>
              <a:rPr lang="en-US" altLang="zh-CN" sz="1800" b="1" dirty="0">
                <a:solidFill>
                  <a:srgbClr val="003399"/>
                </a:solidFill>
                <a:ea typeface="宋体" panose="02010600030101010101" pitchFamily="2" charset="-122"/>
              </a:rPr>
              <a:t>+FCB </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DOS—FAT</a:t>
            </a:r>
            <a:r>
              <a:rPr lang="zh-CN" altLang="en-US" sz="1800" b="1" dirty="0">
                <a:solidFill>
                  <a:srgbClr val="003399"/>
                </a:solidFill>
                <a:ea typeface="宋体" panose="02010600030101010101" pitchFamily="2" charset="-122"/>
              </a:rPr>
              <a:t>文件系统）</a:t>
            </a:r>
            <a:endParaRPr lang="en-US" altLang="zh-CN" sz="1800" b="1" dirty="0">
              <a:solidFill>
                <a:srgbClr val="003399"/>
              </a:solidFill>
              <a:ea typeface="宋体" panose="02010600030101010101" pitchFamily="2" charset="-122"/>
            </a:endParaRPr>
          </a:p>
          <a:p>
            <a:pPr lvl="1"/>
            <a:r>
              <a:rPr lang="zh-CN" altLang="en-US" sz="1800" b="1" dirty="0">
                <a:solidFill>
                  <a:srgbClr val="003399"/>
                </a:solidFill>
                <a:ea typeface="宋体" panose="02010600030101010101" pitchFamily="2" charset="-122"/>
              </a:rPr>
              <a:t>目录表</a:t>
            </a:r>
            <a:r>
              <a:rPr lang="en-US" altLang="zh-CN" sz="1800" b="1" dirty="0">
                <a:solidFill>
                  <a:srgbClr val="003399"/>
                </a:solidFill>
                <a:ea typeface="宋体" panose="02010600030101010101" pitchFamily="2" charset="-122"/>
              </a:rPr>
              <a:t>+</a:t>
            </a:r>
            <a:r>
              <a:rPr lang="en-US" altLang="zh-CN" sz="1800" b="1" dirty="0" err="1">
                <a:solidFill>
                  <a:srgbClr val="003399"/>
                </a:solidFill>
                <a:ea typeface="宋体" panose="02010600030101010101" pitchFamily="2" charset="-122"/>
              </a:rPr>
              <a:t>Inode</a:t>
            </a:r>
            <a:r>
              <a:rPr lang="en-US" altLang="zh-CN" sz="1800" b="1" dirty="0">
                <a:solidFill>
                  <a:srgbClr val="003399"/>
                </a:solidFill>
                <a:ea typeface="宋体" panose="02010600030101010101" pitchFamily="2" charset="-122"/>
              </a:rPr>
              <a:t>  </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Linux—Ext2</a:t>
            </a:r>
            <a:r>
              <a:rPr lang="zh-CN" altLang="en-US" sz="1800" b="1" dirty="0">
                <a:solidFill>
                  <a:srgbClr val="003399"/>
                </a:solidFill>
                <a:ea typeface="宋体" panose="02010600030101010101" pitchFamily="2" charset="-122"/>
              </a:rPr>
              <a:t>、</a:t>
            </a:r>
            <a:r>
              <a:rPr lang="en-US" altLang="zh-CN" sz="1800" b="1" dirty="0">
                <a:solidFill>
                  <a:srgbClr val="003399"/>
                </a:solidFill>
                <a:ea typeface="宋体" panose="02010600030101010101" pitchFamily="2" charset="-122"/>
              </a:rPr>
              <a:t>Ext3</a:t>
            </a:r>
            <a:r>
              <a:rPr lang="zh-CN" altLang="en-US" sz="1800" b="1" dirty="0">
                <a:solidFill>
                  <a:srgbClr val="003399"/>
                </a:solidFill>
                <a:ea typeface="宋体" panose="02010600030101010101" pitchFamily="2" charset="-122"/>
              </a:rPr>
              <a:t>文件系统，</a:t>
            </a:r>
            <a:r>
              <a:rPr lang="en-US" altLang="zh-CN" sz="1800" b="1" dirty="0">
                <a:solidFill>
                  <a:srgbClr val="003399"/>
                </a:solidFill>
                <a:ea typeface="宋体" panose="02010600030101010101" pitchFamily="2" charset="-122"/>
              </a:rPr>
              <a:t>NTFS?</a:t>
            </a:r>
            <a:r>
              <a:rPr lang="zh-CN" altLang="en-US" sz="1800" b="1" dirty="0">
                <a:solidFill>
                  <a:srgbClr val="003399"/>
                </a:solidFill>
                <a:ea typeface="宋体" panose="02010600030101010101" pitchFamily="2" charset="-122"/>
              </a:rPr>
              <a:t>）</a:t>
            </a:r>
            <a:endParaRPr lang="zh-CN" altLang="en-US" sz="1800" dirty="0">
              <a:ea typeface="宋体" panose="02010600030101010101" pitchFamily="2" charset="-122"/>
            </a:endParaRPr>
          </a:p>
          <a:p>
            <a:endParaRPr lang="zh-CN" altLang="en-US" sz="1800" dirty="0">
              <a:ea typeface="宋体" panose="02010600030101010101" pitchFamily="2" charset="-122"/>
            </a:endParaRPr>
          </a:p>
          <a:p>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anose="02010600030101010101" pitchFamily="2" charset="-122"/>
              </a:rPr>
              <a:t> </a:t>
            </a:r>
            <a:r>
              <a:rPr lang="en-US" altLang="zh-CN" sz="2800" dirty="0" smtClean="0">
                <a:effectLst>
                  <a:outerShdw blurRad="38100" dist="38100" dir="2700000" algn="tl">
                    <a:srgbClr val="C0C0C0"/>
                  </a:outerShdw>
                </a:effectLst>
                <a:ea typeface="宋体" panose="02010600030101010101" pitchFamily="2" charset="-122"/>
              </a:rPr>
              <a:t>File </a:t>
            </a:r>
            <a:r>
              <a:rPr lang="zh-CN" altLang="en-US" sz="2800" dirty="0" smtClean="0">
                <a:effectLst>
                  <a:outerShdw blurRad="38100" dist="38100" dir="2700000" algn="tl">
                    <a:srgbClr val="C0C0C0"/>
                  </a:outerShdw>
                </a:effectLst>
                <a:ea typeface="宋体" panose="02010600030101010101" pitchFamily="2" charset="-122"/>
              </a:rPr>
              <a:t>Directory </a:t>
            </a:r>
            <a:r>
              <a:rPr lang="en-US" altLang="zh-CN" sz="2800" dirty="0" smtClean="0">
                <a:effectLst>
                  <a:outerShdw blurRad="38100" dist="38100" dir="2700000" algn="tl">
                    <a:srgbClr val="C0C0C0"/>
                  </a:outerShdw>
                </a:effectLst>
                <a:ea typeface="宋体" panose="02010600030101010101" pitchFamily="2" charset="-122"/>
              </a:rPr>
              <a:t>&amp; FCB</a:t>
            </a:r>
            <a:endParaRPr lang="zh-CN" altLang="en-US" sz="2800" dirty="0">
              <a:effectLst>
                <a:outerShdw blurRad="38100" dist="38100" dir="2700000" algn="tl">
                  <a:srgbClr val="C0C0C0"/>
                </a:outerShdw>
              </a:effectLst>
              <a:ea typeface="宋体" panose="02010600030101010101" pitchFamily="2" charset="-122"/>
            </a:endParaRPr>
          </a:p>
        </p:txBody>
      </p:sp>
      <p:sp>
        <p:nvSpPr>
          <p:cNvPr id="34819" name="Rectangle 3"/>
          <p:cNvSpPr>
            <a:spLocks noGrp="1" noChangeArrowheads="1"/>
          </p:cNvSpPr>
          <p:nvPr>
            <p:ph type="body" idx="4294967295"/>
          </p:nvPr>
        </p:nvSpPr>
        <p:spPr>
          <a:xfrm>
            <a:off x="741362" y="1004888"/>
            <a:ext cx="7798955" cy="5181600"/>
          </a:xfrm>
        </p:spPr>
        <p:txBody>
          <a:bodyPr/>
          <a:lstStyle/>
          <a:p>
            <a:r>
              <a:rPr lang="zh-CN" altLang="en-US" sz="2000" b="1" dirty="0" smtClean="0">
                <a:solidFill>
                  <a:srgbClr val="FF0000"/>
                </a:solidFill>
                <a:ea typeface="宋体" panose="02010600030101010101" pitchFamily="2" charset="-122"/>
              </a:rPr>
              <a:t>两种</a:t>
            </a:r>
            <a:r>
              <a:rPr lang="zh-CN" altLang="en-US" sz="2000" b="1" dirty="0">
                <a:solidFill>
                  <a:srgbClr val="FF0000"/>
                </a:solidFill>
                <a:ea typeface="宋体" panose="02010600030101010101" pitchFamily="2" charset="-122"/>
              </a:rPr>
              <a:t>常用的</a:t>
            </a:r>
            <a:r>
              <a:rPr lang="zh-CN" altLang="en-US" sz="2000" b="1" u="sng" dirty="0">
                <a:solidFill>
                  <a:srgbClr val="7030A0"/>
                </a:solidFill>
                <a:ea typeface="宋体" panose="02010600030101010101" pitchFamily="2" charset="-122"/>
              </a:rPr>
              <a:t>文件目录表</a:t>
            </a:r>
            <a:endParaRPr lang="zh-CN" altLang="en-US" sz="2000" b="1" u="sng" dirty="0">
              <a:solidFill>
                <a:srgbClr val="7030A0"/>
              </a:solidFill>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en-US" altLang="zh-CN" sz="2000" dirty="0" smtClean="0">
              <a:ea typeface="宋体" panose="02010600030101010101" pitchFamily="2" charset="-122"/>
            </a:endParaRPr>
          </a:p>
          <a:p>
            <a:r>
              <a:rPr lang="zh-CN" altLang="en-US" sz="1800" dirty="0" smtClean="0">
                <a:ea typeface="宋体" panose="02010600030101010101" pitchFamily="2" charset="-122"/>
              </a:rPr>
              <a:t>Unix</a:t>
            </a:r>
            <a:r>
              <a:rPr lang="zh-CN" altLang="en-US" sz="1800" dirty="0">
                <a:ea typeface="宋体" panose="02010600030101010101" pitchFamily="2" charset="-122"/>
              </a:rPr>
              <a:t>中将</a:t>
            </a:r>
            <a:r>
              <a:rPr lang="zh-CN" altLang="en-US" sz="1800" dirty="0">
                <a:solidFill>
                  <a:srgbClr val="7030A0"/>
                </a:solidFill>
                <a:ea typeface="宋体" panose="02010600030101010101" pitchFamily="2" charset="-122"/>
              </a:rPr>
              <a:t>目录视为文件</a:t>
            </a:r>
            <a:r>
              <a:rPr lang="zh-CN" altLang="en-US" sz="1800" dirty="0">
                <a:ea typeface="宋体" panose="02010600030101010101" pitchFamily="2" charset="-122"/>
              </a:rPr>
              <a:t>，称为</a:t>
            </a:r>
            <a:r>
              <a:rPr lang="zh-CN" altLang="en-US" sz="1800" dirty="0">
                <a:solidFill>
                  <a:srgbClr val="7030A0"/>
                </a:solidFill>
                <a:ea typeface="宋体" panose="02010600030101010101" pitchFamily="2" charset="-122"/>
              </a:rPr>
              <a:t>目录文件</a:t>
            </a:r>
            <a:r>
              <a:rPr lang="zh-CN" altLang="en-US" sz="1800" dirty="0">
                <a:ea typeface="宋体" panose="02010600030101010101" pitchFamily="2" charset="-122"/>
              </a:rPr>
              <a:t>，</a:t>
            </a:r>
            <a:r>
              <a:rPr lang="zh-CN" altLang="en-US" sz="1800" dirty="0">
                <a:solidFill>
                  <a:srgbClr val="008000"/>
                </a:solidFill>
                <a:ea typeface="宋体" panose="02010600030101010101" pitchFamily="2" charset="-122"/>
              </a:rPr>
              <a:t>目录文件中的内容是目录</a:t>
            </a:r>
            <a:r>
              <a:rPr lang="zh-CN" altLang="en-US" sz="1800" dirty="0" smtClean="0">
                <a:solidFill>
                  <a:srgbClr val="008000"/>
                </a:solidFill>
                <a:ea typeface="宋体" panose="02010600030101010101" pitchFamily="2" charset="-122"/>
              </a:rPr>
              <a:t>表</a:t>
            </a:r>
            <a:endParaRPr lang="en-US" altLang="zh-CN" sz="1800" dirty="0" smtClean="0">
              <a:solidFill>
                <a:srgbClr val="008000"/>
              </a:solidFill>
              <a:ea typeface="宋体" panose="02010600030101010101" pitchFamily="2" charset="-122"/>
            </a:endParaRPr>
          </a:p>
          <a:p>
            <a:r>
              <a:rPr lang="en-US" altLang="zh-CN" sz="1800" b="1" dirty="0" smtClean="0">
                <a:solidFill>
                  <a:srgbClr val="FF3300"/>
                </a:solidFill>
                <a:ea typeface="宋体" panose="02010600030101010101" pitchFamily="2" charset="-122"/>
              </a:rPr>
              <a:t>UNIX</a:t>
            </a:r>
            <a:r>
              <a:rPr lang="zh-CN" altLang="en-US" sz="1800" b="1" dirty="0" smtClean="0">
                <a:solidFill>
                  <a:srgbClr val="FF3300"/>
                </a:solidFill>
                <a:ea typeface="宋体" panose="02010600030101010101" pitchFamily="2" charset="-122"/>
              </a:rPr>
              <a:t>：一切皆文件，</a:t>
            </a:r>
            <a:r>
              <a:rPr lang="zh-CN" altLang="en-US" sz="1800" dirty="0">
                <a:ea typeface="宋体" panose="02010600030101010101" pitchFamily="2" charset="-122"/>
              </a:rPr>
              <a:t>将</a:t>
            </a:r>
            <a:r>
              <a:rPr lang="zh-CN" altLang="en-US" sz="1800" dirty="0" smtClean="0">
                <a:ea typeface="宋体" panose="02010600030101010101" pitchFamily="2" charset="-122"/>
              </a:rPr>
              <a:t>设备也视为文件；</a:t>
            </a:r>
            <a:r>
              <a:rPr lang="zh-CN" altLang="en-US" sz="1800" b="1" dirty="0" smtClean="0">
                <a:solidFill>
                  <a:srgbClr val="7030A0"/>
                </a:solidFill>
                <a:ea typeface="宋体" panose="02010600030101010101" pitchFamily="2" charset="-122"/>
              </a:rPr>
              <a:t>操作方式统一，便于设计实现</a:t>
            </a:r>
            <a:endParaRPr lang="en-US" altLang="zh-CN" sz="1800" b="1" dirty="0">
              <a:solidFill>
                <a:srgbClr val="7030A0"/>
              </a:solidFill>
              <a:ea typeface="宋体" panose="02010600030101010101" pitchFamily="2" charset="-122"/>
            </a:endParaRPr>
          </a:p>
          <a:p>
            <a:r>
              <a:rPr lang="zh-CN" altLang="en-US" sz="1800" dirty="0" smtClean="0">
                <a:ea typeface="宋体" panose="02010600030101010101" pitchFamily="2" charset="-122"/>
              </a:rPr>
              <a:t>Inode</a:t>
            </a:r>
            <a:r>
              <a:rPr lang="zh-CN" altLang="en-US" sz="1800" dirty="0">
                <a:ea typeface="宋体" panose="02010600030101010101" pitchFamily="2" charset="-122"/>
              </a:rPr>
              <a:t>—Index node, </a:t>
            </a:r>
            <a:r>
              <a:rPr lang="zh-CN" altLang="en-US" sz="1800" dirty="0" smtClean="0">
                <a:ea typeface="宋体" panose="02010600030101010101" pitchFamily="2" charset="-122"/>
              </a:rPr>
              <a:t>FCB</a:t>
            </a:r>
            <a:r>
              <a:rPr lang="en-US" altLang="zh-CN" sz="1800" dirty="0" smtClean="0">
                <a:ea typeface="宋体" panose="02010600030101010101" pitchFamily="2" charset="-122"/>
              </a:rPr>
              <a:t>--</a:t>
            </a:r>
            <a:r>
              <a:rPr lang="zh-CN" altLang="en-US" sz="1800" dirty="0" smtClean="0">
                <a:ea typeface="宋体" panose="02010600030101010101" pitchFamily="2" charset="-122"/>
              </a:rPr>
              <a:t>File </a:t>
            </a:r>
            <a:r>
              <a:rPr lang="zh-CN" altLang="en-US" sz="1800" dirty="0">
                <a:ea typeface="宋体" panose="02010600030101010101" pitchFamily="2" charset="-122"/>
              </a:rPr>
              <a:t>Control </a:t>
            </a:r>
            <a:r>
              <a:rPr lang="zh-CN" altLang="en-US" sz="1800" dirty="0" smtClean="0">
                <a:ea typeface="宋体" panose="02010600030101010101" pitchFamily="2" charset="-122"/>
              </a:rPr>
              <a:t>Block</a:t>
            </a:r>
            <a:endParaRPr lang="zh-CN" altLang="en-US" sz="1800" dirty="0">
              <a:ea typeface="宋体" panose="02010600030101010101" pitchFamily="2" charset="-122"/>
            </a:endParaRPr>
          </a:p>
          <a:p>
            <a:r>
              <a:rPr lang="zh-CN" altLang="en-US" sz="1800" dirty="0" smtClean="0">
                <a:ea typeface="宋体" panose="02010600030101010101" pitchFamily="2" charset="-122"/>
              </a:rPr>
              <a:t>根目录：</a:t>
            </a:r>
            <a:endParaRPr lang="en-US" altLang="zh-CN" sz="1800" dirty="0" smtClean="0">
              <a:ea typeface="宋体" panose="02010600030101010101" pitchFamily="2" charset="-122"/>
            </a:endParaRPr>
          </a:p>
          <a:p>
            <a:pPr lvl="1"/>
            <a:r>
              <a:rPr lang="en-US" altLang="zh-CN" sz="1600" dirty="0" smtClean="0">
                <a:solidFill>
                  <a:srgbClr val="0000CC"/>
                </a:solidFill>
                <a:ea typeface="宋体" panose="02010600030101010101" pitchFamily="2" charset="-122"/>
              </a:rPr>
              <a:t>FAT</a:t>
            </a:r>
            <a:r>
              <a:rPr lang="zh-CN" altLang="en-US" sz="1600" dirty="0" smtClean="0">
                <a:ea typeface="宋体" panose="02010600030101010101" pitchFamily="2" charset="-122"/>
              </a:rPr>
              <a:t>：根目录表，</a:t>
            </a:r>
            <a:r>
              <a:rPr lang="en-US" altLang="zh-CN" sz="1600" dirty="0" smtClean="0">
                <a:solidFill>
                  <a:srgbClr val="0000CC"/>
                </a:solidFill>
                <a:ea typeface="宋体" panose="02010600030101010101" pitchFamily="2" charset="-122"/>
              </a:rPr>
              <a:t>Ext2</a:t>
            </a:r>
            <a:r>
              <a:rPr lang="zh-CN" altLang="en-US" sz="1600" dirty="0" smtClean="0">
                <a:ea typeface="宋体" panose="02010600030101010101" pitchFamily="2" charset="-122"/>
              </a:rPr>
              <a:t>：有</a:t>
            </a:r>
            <a:r>
              <a:rPr lang="zh-CN" altLang="en-US" sz="1600" dirty="0">
                <a:ea typeface="宋体" panose="02010600030101010101" pitchFamily="2" charset="-122"/>
              </a:rPr>
              <a:t>一个根索引</a:t>
            </a:r>
            <a:r>
              <a:rPr lang="zh-CN" altLang="en-US" sz="1600" dirty="0" smtClean="0">
                <a:ea typeface="宋体" panose="02010600030101010101" pitchFamily="2" charset="-122"/>
              </a:rPr>
              <a:t>节点（便于文件共享）</a:t>
            </a:r>
            <a:endParaRPr lang="zh-CN" altLang="en-US" sz="1600" dirty="0">
              <a:ea typeface="宋体" panose="02010600030101010101" pitchFamily="2" charset="-122"/>
            </a:endParaRPr>
          </a:p>
          <a:p>
            <a:endParaRPr lang="zh-CN" altLang="en-US" sz="2000" b="1" dirty="0">
              <a:ea typeface="宋体" panose="02010600030101010101" pitchFamily="2" charset="-122"/>
            </a:endParaRPr>
          </a:p>
        </p:txBody>
      </p:sp>
      <p:graphicFrame>
        <p:nvGraphicFramePr>
          <p:cNvPr id="32772" name="Group 4"/>
          <p:cNvGraphicFramePr>
            <a:graphicFrameLocks noGrp="1"/>
          </p:cNvGraphicFramePr>
          <p:nvPr/>
        </p:nvGraphicFramePr>
        <p:xfrm>
          <a:off x="1204635" y="1934115"/>
          <a:ext cx="6491287" cy="1044184"/>
        </p:xfrm>
        <a:graphic>
          <a:graphicData uri="http://schemas.openxmlformats.org/drawingml/2006/table">
            <a:tbl>
              <a:tblPr/>
              <a:tblGrid>
                <a:gridCol w="866775"/>
                <a:gridCol w="989012"/>
                <a:gridCol w="927100"/>
                <a:gridCol w="927100"/>
                <a:gridCol w="927100"/>
                <a:gridCol w="927100"/>
                <a:gridCol w="927100"/>
              </a:tblGrid>
              <a:tr h="2486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扩展名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文件位置</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2983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73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32806" name="Group 38"/>
          <p:cNvGraphicFramePr>
            <a:graphicFrameLocks noGrp="1"/>
          </p:cNvGraphicFramePr>
          <p:nvPr/>
        </p:nvGraphicFramePr>
        <p:xfrm>
          <a:off x="1204635" y="3144987"/>
          <a:ext cx="6524625" cy="1068833"/>
        </p:xfrm>
        <a:graphic>
          <a:graphicData uri="http://schemas.openxmlformats.org/drawingml/2006/table">
            <a:tbl>
              <a:tblPr/>
              <a:tblGrid>
                <a:gridCol w="3262312"/>
                <a:gridCol w="3262313"/>
              </a:tblGrid>
              <a:tr h="2793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索引结点号</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7368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90412">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34868" name="左大括号 5"/>
          <p:cNvSpPr/>
          <p:nvPr/>
        </p:nvSpPr>
        <p:spPr bwMode="auto">
          <a:xfrm rot="5400000">
            <a:off x="4735236" y="-1026573"/>
            <a:ext cx="242887" cy="5576887"/>
          </a:xfrm>
          <a:prstGeom prst="leftBrace">
            <a:avLst>
              <a:gd name="adj1" fmla="val 8291"/>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4869" name="TextBox 6"/>
          <p:cNvSpPr txBox="1">
            <a:spLocks noChangeArrowheads="1"/>
          </p:cNvSpPr>
          <p:nvPr/>
        </p:nvSpPr>
        <p:spPr bwMode="auto">
          <a:xfrm>
            <a:off x="4577719" y="130619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FCB</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46113" y="6005513"/>
            <a:ext cx="8077200" cy="398462"/>
          </a:xfrm>
        </p:spPr>
        <p:txBody>
          <a:bodyPr/>
          <a:lstStyle/>
          <a:p>
            <a:r>
              <a:rPr lang="en-US" altLang="zh-CN" sz="2000" b="0">
                <a:solidFill>
                  <a:schemeClr val="tx1"/>
                </a:solidFill>
                <a:ea typeface="宋体" panose="02010600030101010101" pitchFamily="2" charset="-122"/>
              </a:rPr>
              <a:t>A Typical File-system Organization</a:t>
            </a:r>
            <a:endParaRPr lang="en-US" altLang="zh-CN" sz="2000" b="0">
              <a:solidFill>
                <a:schemeClr val="tx1"/>
              </a:solidFill>
              <a:ea typeface="宋体" panose="02010600030101010101" pitchFamily="2" charset="-122"/>
            </a:endParaRPr>
          </a:p>
        </p:txBody>
      </p:sp>
      <p:pic>
        <p:nvPicPr>
          <p:cNvPr id="28675" name="Picture 4"/>
          <p:cNvPicPr>
            <a:picLocks noChangeAspect="1" noChangeArrowheads="1"/>
          </p:cNvPicPr>
          <p:nvPr/>
        </p:nvPicPr>
        <p:blipFill>
          <a:blip r:embed="rId1">
            <a:extLst>
              <a:ext uri="{28A0092B-C50C-407E-A947-70E740481C1C}">
                <a14:useLocalDpi xmlns:a14="http://schemas.microsoft.com/office/drawing/2010/main" val="0"/>
              </a:ext>
            </a:extLst>
          </a:blip>
          <a:srcRect l="670" t="14792" r="439" b="14484"/>
          <a:stretch>
            <a:fillRect/>
          </a:stretch>
        </p:blipFill>
        <p:spPr bwMode="auto">
          <a:xfrm>
            <a:off x="1784412" y="1675043"/>
            <a:ext cx="6164756" cy="4100513"/>
          </a:xfrm>
          <a:prstGeom prst="rect">
            <a:avLst/>
          </a:prstGeom>
          <a:solidFill>
            <a:srgbClr val="FFC000"/>
          </a:solidFill>
          <a:ln w="38100" cmpd="dbl">
            <a:solidFill>
              <a:srgbClr val="CC6600"/>
            </a:solidFill>
            <a:miter lim="800000"/>
            <a:headEnd/>
            <a:tailEnd/>
          </a:ln>
        </p:spPr>
      </p:pic>
      <p:sp>
        <p:nvSpPr>
          <p:cNvPr id="26628" name="标题 1"/>
          <p:cNvSpPr txBox="1">
            <a:spLocks noChangeArrowheads="1"/>
          </p:cNvSpPr>
          <p:nvPr/>
        </p:nvSpPr>
        <p:spPr bwMode="auto">
          <a:xfrm>
            <a:off x="685800" y="341313"/>
            <a:ext cx="8077200" cy="609600"/>
          </a:xfrm>
          <a:prstGeom prst="rect">
            <a:avLst/>
          </a:prstGeom>
          <a:noFill/>
          <a:ln>
            <a:noFill/>
          </a:ln>
        </p:spPr>
        <p:txBody>
          <a:bodyPr anchor="b"/>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buFont typeface="Arial" panose="020B0604020202020204" pitchFamily="34" charset="0"/>
              <a:buNone/>
              <a:defRPr/>
            </a:pPr>
            <a:r>
              <a:rPr lang="en-US" sz="3200" b="1" dirty="0">
                <a:solidFill>
                  <a:srgbClr val="993300"/>
                </a:solidFill>
                <a:effectLst>
                  <a:outerShdw blurRad="38100" dist="38100" dir="2700000" algn="tl">
                    <a:srgbClr val="C0C0C0"/>
                  </a:outerShdw>
                </a:effectLst>
                <a:ea typeface="宋体" panose="02010600030101010101" pitchFamily="2" charset="-122"/>
              </a:rPr>
              <a:t>10.3.1 Storage Structure</a:t>
            </a:r>
            <a:endParaRPr lang="zh-CN" altLang="en-US" sz="3200" b="1" dirty="0">
              <a:solidFill>
                <a:srgbClr val="993300"/>
              </a:solidFill>
              <a:effectLst>
                <a:outerShdw blurRad="38100" dist="38100" dir="2700000" algn="tl">
                  <a:srgbClr val="C0C0C0"/>
                </a:outerShdw>
              </a:effectLst>
              <a:ea typeface="宋体" panose="02010600030101010101" pitchFamily="2" charset="-122"/>
            </a:endParaRPr>
          </a:p>
        </p:txBody>
      </p:sp>
      <p:sp>
        <p:nvSpPr>
          <p:cNvPr id="2" name="圆角矩形标注 1"/>
          <p:cNvSpPr/>
          <p:nvPr/>
        </p:nvSpPr>
        <p:spPr bwMode="auto">
          <a:xfrm>
            <a:off x="685800" y="1180870"/>
            <a:ext cx="1578006" cy="1216241"/>
          </a:xfrm>
          <a:prstGeom prst="wedgeRoundRectCallout">
            <a:avLst>
              <a:gd name="adj1" fmla="val -9581"/>
              <a:gd name="adj2" fmla="val 38412"/>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Os</a:t>
            </a:r>
            <a:r>
              <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为每个分区创建了文件系统，我们才能正常访问、使用该分区中的文件。</a:t>
            </a:r>
            <a:endParaRPr kumimoji="0" lang="zh-CN" altLang="en-US"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85926" y="396875"/>
            <a:ext cx="8089762"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 </a:t>
            </a:r>
            <a:r>
              <a:rPr lang="zh-CN" altLang="en-US" sz="2800" dirty="0">
                <a:effectLst>
                  <a:outerShdw blurRad="38100" dist="38100" dir="2700000" algn="tl">
                    <a:srgbClr val="C0C0C0"/>
                  </a:outerShdw>
                </a:effectLst>
                <a:ea typeface="宋体" panose="02010600030101010101" pitchFamily="2" charset="-122"/>
              </a:rPr>
              <a:t>硬盘的物理格式化与逻辑</a:t>
            </a:r>
            <a:r>
              <a:rPr lang="zh-CN" altLang="en-US" sz="2800" dirty="0" smtClean="0">
                <a:effectLst>
                  <a:outerShdw blurRad="38100" dist="38100" dir="2700000" algn="tl">
                    <a:srgbClr val="C0C0C0"/>
                  </a:outerShdw>
                </a:effectLst>
                <a:ea typeface="宋体" panose="02010600030101010101" pitchFamily="2" charset="-122"/>
              </a:rPr>
              <a:t>格式化（参见</a:t>
            </a:r>
            <a:r>
              <a:rPr lang="en-US" altLang="zh-CN" sz="2800" dirty="0" smtClean="0">
                <a:effectLst>
                  <a:outerShdw blurRad="38100" dist="38100" dir="2700000" algn="tl">
                    <a:srgbClr val="C0C0C0"/>
                  </a:outerShdw>
                </a:effectLst>
                <a:ea typeface="宋体" panose="02010600030101010101" pitchFamily="2" charset="-122"/>
              </a:rPr>
              <a:t>12.5.1</a:t>
            </a:r>
            <a:r>
              <a:rPr lang="zh-CN" altLang="en-US" sz="2800" dirty="0" smtClean="0">
                <a:effectLst>
                  <a:outerShdw blurRad="38100" dist="38100" dir="2700000" algn="tl">
                    <a:srgbClr val="C0C0C0"/>
                  </a:outerShdw>
                </a:effectLst>
                <a:ea typeface="宋体" panose="02010600030101010101" pitchFamily="2" charset="-122"/>
              </a:rPr>
              <a:t>）</a:t>
            </a:r>
            <a:endParaRPr lang="en-US" altLang="zh-CN" sz="2800" dirty="0">
              <a:effectLst>
                <a:outerShdw blurRad="38100" dist="38100" dir="2700000" algn="tl">
                  <a:srgbClr val="C0C0C0"/>
                </a:outerShdw>
              </a:effectLst>
              <a:ea typeface="宋体" panose="02010600030101010101" pitchFamily="2" charset="-122"/>
            </a:endParaRPr>
          </a:p>
        </p:txBody>
      </p:sp>
      <p:sp>
        <p:nvSpPr>
          <p:cNvPr id="26627" name="Rectangle 3"/>
          <p:cNvSpPr>
            <a:spLocks noGrp="1" noChangeArrowheads="1"/>
          </p:cNvSpPr>
          <p:nvPr>
            <p:ph type="body" idx="4294967295"/>
          </p:nvPr>
        </p:nvSpPr>
        <p:spPr>
          <a:xfrm>
            <a:off x="585926" y="1255459"/>
            <a:ext cx="8089762" cy="5026469"/>
          </a:xfrm>
        </p:spPr>
        <p:txBody>
          <a:bodyPr/>
          <a:lstStyle/>
          <a:p>
            <a:r>
              <a:rPr lang="zh-CN" altLang="en-US" sz="2000" dirty="0">
                <a:solidFill>
                  <a:srgbClr val="006600"/>
                </a:solidFill>
                <a:ea typeface="宋体" panose="02010600030101010101" pitchFamily="2" charset="-122"/>
              </a:rPr>
              <a:t>System may have </a:t>
            </a:r>
            <a:r>
              <a:rPr lang="zh-CN" altLang="en-US" sz="2000" dirty="0">
                <a:solidFill>
                  <a:srgbClr val="FF0000"/>
                </a:solidFill>
                <a:ea typeface="宋体" panose="02010600030101010101" pitchFamily="2" charset="-122"/>
              </a:rPr>
              <a:t>zero or more </a:t>
            </a:r>
            <a:r>
              <a:rPr lang="zh-CN" altLang="en-US" sz="2000" dirty="0">
                <a:solidFill>
                  <a:srgbClr val="006600"/>
                </a:solidFill>
                <a:ea typeface="宋体" panose="02010600030101010101" pitchFamily="2" charset="-122"/>
              </a:rPr>
              <a:t>file systems, and the file systems may be of varying types.</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物理格式化</a:t>
            </a:r>
            <a:endParaRPr lang="en-US" altLang="zh-CN" sz="2000" b="1" dirty="0">
              <a:solidFill>
                <a:srgbClr val="7030A0"/>
              </a:solidFill>
              <a:ea typeface="宋体" panose="02010600030101010101" pitchFamily="2" charset="-122"/>
            </a:endParaRPr>
          </a:p>
          <a:p>
            <a:pPr lvl="1"/>
            <a:r>
              <a:rPr lang="zh-CN" altLang="en-US" sz="1800" dirty="0">
                <a:ea typeface="宋体" panose="02010600030101010101" pitchFamily="2" charset="-122"/>
              </a:rPr>
              <a:t>将一个混沌的磁盘表面划分成</a:t>
            </a:r>
            <a:r>
              <a:rPr lang="zh-CN" altLang="en-US" sz="1800" dirty="0">
                <a:solidFill>
                  <a:srgbClr val="7030A0"/>
                </a:solidFill>
                <a:ea typeface="宋体" panose="02010600030101010101" pitchFamily="2" charset="-122"/>
              </a:rPr>
              <a:t>磁道</a:t>
            </a:r>
            <a:r>
              <a:rPr lang="zh-CN" altLang="en-US" sz="1800" dirty="0">
                <a:ea typeface="宋体" panose="02010600030101010101" pitchFamily="2" charset="-122"/>
              </a:rPr>
              <a:t>与</a:t>
            </a:r>
            <a:r>
              <a:rPr lang="zh-CN" altLang="en-US" sz="1800" dirty="0">
                <a:solidFill>
                  <a:srgbClr val="7030A0"/>
                </a:solidFill>
                <a:ea typeface="宋体" panose="02010600030101010101" pitchFamily="2" charset="-122"/>
              </a:rPr>
              <a:t>扇区</a:t>
            </a:r>
            <a:r>
              <a:rPr lang="zh-CN" altLang="en-US" sz="1800" dirty="0">
                <a:ea typeface="宋体" panose="02010600030101010101" pitchFamily="2" charset="-122"/>
              </a:rPr>
              <a:t>等结构</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800" dirty="0">
                <a:ea typeface="宋体" panose="02010600030101010101" pitchFamily="2" charset="-122"/>
                <a:sym typeface="微软雅黑" panose="020B0503020204020204" charset="-122"/>
              </a:rPr>
              <a:t>确定磁盘扇区校验码所占</a:t>
            </a:r>
            <a:r>
              <a:rPr lang="zh-CN" altLang="en-US" sz="1800" dirty="0" smtClean="0">
                <a:ea typeface="宋体" panose="02010600030101010101" pitchFamily="2" charset="-122"/>
                <a:sym typeface="微软雅黑" panose="020B0503020204020204" charset="-122"/>
              </a:rPr>
              <a:t>位数等</a:t>
            </a:r>
            <a:endParaRPr lang="en-US" altLang="zh-CN" sz="1800" dirty="0">
              <a:ea typeface="宋体" panose="02010600030101010101" pitchFamily="2" charset="-122"/>
              <a:sym typeface="微软雅黑" panose="020B0503020204020204" charset="-122"/>
            </a:endParaRPr>
          </a:p>
          <a:p>
            <a:r>
              <a:rPr lang="zh-CN" altLang="en-US" sz="2000" b="1" dirty="0" smtClean="0">
                <a:solidFill>
                  <a:srgbClr val="7030A0"/>
                </a:solidFill>
                <a:ea typeface="宋体" panose="02010600030101010101" pitchFamily="2" charset="-122"/>
              </a:rPr>
              <a:t>逻辑</a:t>
            </a:r>
            <a:r>
              <a:rPr lang="zh-CN" altLang="en-US" sz="2000" b="1" dirty="0">
                <a:solidFill>
                  <a:srgbClr val="7030A0"/>
                </a:solidFill>
                <a:ea typeface="宋体" panose="02010600030101010101" pitchFamily="2" charset="-122"/>
              </a:rPr>
              <a:t>格式化</a:t>
            </a:r>
            <a:r>
              <a:rPr lang="zh-CN" altLang="en-US" sz="2000" dirty="0">
                <a:solidFill>
                  <a:srgbClr val="003399"/>
                </a:solidFill>
                <a:ea typeface="宋体" panose="02010600030101010101" pitchFamily="2" charset="-122"/>
              </a:rPr>
              <a:t>Format </a:t>
            </a:r>
            <a:r>
              <a:rPr lang="zh-CN" altLang="en-US" sz="2000" dirty="0" smtClean="0">
                <a:solidFill>
                  <a:srgbClr val="003399"/>
                </a:solidFill>
                <a:ea typeface="宋体" panose="02010600030101010101" pitchFamily="2" charset="-122"/>
              </a:rPr>
              <a:t>：</a:t>
            </a:r>
            <a:r>
              <a:rPr lang="zh-CN" altLang="en-US" sz="2000" dirty="0" smtClean="0">
                <a:solidFill>
                  <a:srgbClr val="003399"/>
                </a:solidFill>
                <a:highlight>
                  <a:srgbClr val="FFFF00"/>
                </a:highlight>
                <a:ea typeface="宋体" panose="02010600030101010101" pitchFamily="2" charset="-122"/>
              </a:rPr>
              <a:t>在磁盘分区上创建</a:t>
            </a:r>
            <a:r>
              <a:rPr lang="zh-CN" altLang="en-US" sz="2000" dirty="0">
                <a:solidFill>
                  <a:srgbClr val="003399"/>
                </a:solidFill>
                <a:highlight>
                  <a:srgbClr val="FFFF00"/>
                </a:highlight>
                <a:ea typeface="宋体" panose="02010600030101010101" pitchFamily="2" charset="-122"/>
              </a:rPr>
              <a:t>文件系统</a:t>
            </a:r>
            <a:r>
              <a:rPr lang="zh-CN" altLang="en-US" sz="2000" dirty="0" smtClean="0">
                <a:solidFill>
                  <a:srgbClr val="003399"/>
                </a:solidFill>
                <a:ea typeface="宋体" panose="02010600030101010101" pitchFamily="2" charset="-122"/>
              </a:rPr>
              <a:t>；</a:t>
            </a:r>
            <a:endParaRPr lang="en-US" altLang="zh-CN" sz="2000" dirty="0" smtClean="0">
              <a:solidFill>
                <a:srgbClr val="003399"/>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一般先将磁盘分区，然后对每个分区逻辑格式化</a:t>
            </a:r>
            <a:endParaRPr lang="en-US" altLang="zh-CN" sz="1800" b="1" dirty="0" smtClean="0">
              <a:solidFill>
                <a:srgbClr val="00000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分区</a:t>
            </a:r>
            <a:r>
              <a:rPr lang="en-US" altLang="zh-CN" sz="1800" b="1" dirty="0" smtClean="0">
                <a:solidFill>
                  <a:srgbClr val="000000"/>
                </a:solidFill>
                <a:ea typeface="宋体" panose="02010600030101010101" pitchFamily="2" charset="-122"/>
              </a:rPr>
              <a:t>(</a:t>
            </a:r>
            <a:r>
              <a:rPr lang="en-US" altLang="zh-CN" sz="1800" b="1" dirty="0" err="1" smtClean="0">
                <a:solidFill>
                  <a:srgbClr val="000000"/>
                </a:solidFill>
                <a:ea typeface="宋体" panose="02010600030101010101" pitchFamily="2" charset="-122"/>
              </a:rPr>
              <a:t>fdisk</a:t>
            </a:r>
            <a:r>
              <a:rPr lang="en-US" altLang="zh-CN" sz="1800" b="1" dirty="0" smtClean="0">
                <a:solidFill>
                  <a:srgbClr val="000000"/>
                </a:solidFill>
                <a:ea typeface="宋体" panose="02010600030101010101" pitchFamily="2" charset="-122"/>
              </a:rPr>
              <a:t>)</a:t>
            </a:r>
            <a:r>
              <a:rPr lang="zh-CN" altLang="en-US" sz="1800" b="1" dirty="0" smtClean="0">
                <a:solidFill>
                  <a:srgbClr val="000000"/>
                </a:solidFill>
                <a:ea typeface="宋体" panose="02010600030101010101" pitchFamily="2" charset="-122"/>
              </a:rPr>
              <a:t>：建立分区表，创建主引导记录（扇区）</a:t>
            </a:r>
            <a:endParaRPr lang="zh-CN" altLang="en-US" sz="1800" b="1" dirty="0">
              <a:solidFill>
                <a:srgbClr val="000000"/>
              </a:solidFill>
              <a:ea typeface="宋体" panose="02010600030101010101" pitchFamily="2" charset="-122"/>
            </a:endParaRPr>
          </a:p>
          <a:p>
            <a:r>
              <a:rPr lang="zh-CN" altLang="en-US" sz="2000" dirty="0">
                <a:solidFill>
                  <a:srgbClr val="003399"/>
                </a:solidFill>
                <a:ea typeface="宋体" panose="02010600030101010101" pitchFamily="2" charset="-122"/>
              </a:rPr>
              <a:t>逻辑格式化Format做了哪些工作？</a:t>
            </a:r>
            <a:endParaRPr lang="en-US" altLang="zh-CN" sz="2000" dirty="0">
              <a:solidFill>
                <a:srgbClr val="003399"/>
              </a:solidFill>
              <a:ea typeface="宋体" panose="02010600030101010101" pitchFamily="2" charset="-122"/>
            </a:endParaRPr>
          </a:p>
          <a:p>
            <a:pPr lvl="1"/>
            <a:r>
              <a:rPr lang="zh-CN" altLang="en-US" sz="1800" b="1" dirty="0">
                <a:solidFill>
                  <a:srgbClr val="C00000"/>
                </a:solidFill>
                <a:ea typeface="宋体" panose="02010600030101010101" pitchFamily="2" charset="-122"/>
              </a:rPr>
              <a:t>划分</a:t>
            </a:r>
            <a:r>
              <a:rPr lang="zh-CN" altLang="en-US" sz="1800" b="1" dirty="0" smtClean="0">
                <a:solidFill>
                  <a:srgbClr val="C00000"/>
                </a:solidFill>
                <a:ea typeface="宋体" panose="02010600030101010101" pitchFamily="2" charset="-122"/>
              </a:rPr>
              <a:t>磁盘的逻辑块</a:t>
            </a:r>
            <a:r>
              <a:rPr lang="zh-CN" altLang="en-US" sz="1800" dirty="0">
                <a:solidFill>
                  <a:srgbClr val="003399"/>
                </a:solidFill>
                <a:ea typeface="宋体" panose="02010600030101010101" pitchFamily="2" charset="-122"/>
              </a:rPr>
              <a:t>：将一定的扇区组织成</a:t>
            </a:r>
            <a:r>
              <a:rPr lang="zh-CN" altLang="en-US" sz="1800" dirty="0" smtClean="0">
                <a:solidFill>
                  <a:srgbClr val="003399"/>
                </a:solidFill>
                <a:ea typeface="宋体" panose="02010600030101010101" pitchFamily="2" charset="-122"/>
              </a:rPr>
              <a:t>磁盘的逻辑块；</a:t>
            </a:r>
            <a:endParaRPr lang="en-US" altLang="zh-CN" sz="1800" dirty="0">
              <a:solidFill>
                <a:srgbClr val="003399"/>
              </a:solidFill>
              <a:ea typeface="宋体" panose="02010600030101010101" pitchFamily="2" charset="-122"/>
            </a:endParaRPr>
          </a:p>
          <a:p>
            <a:pPr lvl="1"/>
            <a:r>
              <a:rPr lang="zh-CN" altLang="en-US" sz="1800" b="1" dirty="0">
                <a:solidFill>
                  <a:srgbClr val="C00000"/>
                </a:solidFill>
                <a:ea typeface="宋体" panose="02010600030101010101" pitchFamily="2" charset="-122"/>
              </a:rPr>
              <a:t>创建</a:t>
            </a:r>
            <a:r>
              <a:rPr lang="zh-CN" altLang="en-US" sz="1800" b="1" dirty="0" smtClean="0">
                <a:solidFill>
                  <a:srgbClr val="C00000"/>
                </a:solidFill>
                <a:ea typeface="宋体" panose="02010600030101010101" pitchFamily="2" charset="-122"/>
              </a:rPr>
              <a:t>文件系统</a:t>
            </a:r>
            <a:r>
              <a:rPr lang="zh-CN" altLang="en-US" sz="1800" dirty="0" smtClean="0">
                <a:solidFill>
                  <a:srgbClr val="003399"/>
                </a:solidFill>
                <a:ea typeface="宋体" panose="02010600030101010101" pitchFamily="2" charset="-122"/>
              </a:rPr>
              <a:t>：</a:t>
            </a:r>
            <a:endParaRPr lang="en-US" altLang="zh-CN" sz="1800" dirty="0" smtClean="0">
              <a:solidFill>
                <a:srgbClr val="003399"/>
              </a:solidFill>
              <a:ea typeface="宋体" panose="02010600030101010101" pitchFamily="2" charset="-122"/>
            </a:endParaRPr>
          </a:p>
          <a:p>
            <a:pPr lvl="2"/>
            <a:r>
              <a:rPr lang="zh-CN" altLang="en-US" sz="1600" dirty="0" smtClean="0">
                <a:solidFill>
                  <a:srgbClr val="003399"/>
                </a:solidFill>
                <a:ea typeface="宋体" panose="02010600030101010101" pitchFamily="2" charset="-122"/>
              </a:rPr>
              <a:t>建立</a:t>
            </a:r>
            <a:r>
              <a:rPr lang="zh-CN" altLang="en-US" sz="1600" dirty="0">
                <a:solidFill>
                  <a:srgbClr val="003399"/>
                </a:solidFill>
                <a:ea typeface="宋体" panose="02010600030101010101" pitchFamily="2" charset="-122"/>
              </a:rPr>
              <a:t>文件系统在</a:t>
            </a:r>
            <a:r>
              <a:rPr lang="zh-CN" altLang="en-US" sz="1600" b="1" dirty="0">
                <a:solidFill>
                  <a:srgbClr val="7030A0"/>
                </a:solidFill>
                <a:ea typeface="宋体" panose="02010600030101010101" pitchFamily="2" charset="-122"/>
              </a:rPr>
              <a:t>磁盘上的</a:t>
            </a:r>
            <a:r>
              <a:rPr lang="zh-CN" altLang="en-US" sz="1600" b="1" dirty="0" smtClean="0">
                <a:solidFill>
                  <a:srgbClr val="7030A0"/>
                </a:solidFill>
                <a:ea typeface="宋体" panose="02010600030101010101" pitchFamily="2" charset="-122"/>
              </a:rPr>
              <a:t>布局</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a:r>
              <a:rPr lang="zh-CN" altLang="en-US" sz="1600" dirty="0" smtClean="0">
                <a:solidFill>
                  <a:srgbClr val="003399"/>
                </a:solidFill>
                <a:ea typeface="宋体" panose="02010600030101010101" pitchFamily="2" charset="-122"/>
              </a:rPr>
              <a:t>建立</a:t>
            </a:r>
            <a:r>
              <a:rPr lang="zh-CN" altLang="en-US" sz="1600" dirty="0">
                <a:solidFill>
                  <a:srgbClr val="003399"/>
                </a:solidFill>
                <a:ea typeface="宋体" panose="02010600030101010101" pitchFamily="2" charset="-122"/>
              </a:rPr>
              <a:t>文件系统所使用的</a:t>
            </a:r>
            <a:r>
              <a:rPr lang="zh-CN" altLang="en-US" sz="1600" b="1" dirty="0">
                <a:solidFill>
                  <a:srgbClr val="7030A0"/>
                </a:solidFill>
                <a:ea typeface="宋体" panose="02010600030101010101" pitchFamily="2" charset="-122"/>
              </a:rPr>
              <a:t>数据结构</a:t>
            </a:r>
            <a:r>
              <a:rPr lang="zh-CN" altLang="en-US" sz="1600" dirty="0">
                <a:solidFill>
                  <a:srgbClr val="003399"/>
                </a:solidFill>
                <a:ea typeface="宋体" panose="02010600030101010101" pitchFamily="2" charset="-122"/>
              </a:rPr>
              <a:t>，如引导块、超级块、目录表、</a:t>
            </a:r>
            <a:r>
              <a:rPr lang="en-US" altLang="zh-CN" sz="1600" dirty="0">
                <a:solidFill>
                  <a:srgbClr val="003399"/>
                </a:solidFill>
                <a:ea typeface="宋体" panose="02010600030101010101" pitchFamily="2" charset="-122"/>
              </a:rPr>
              <a:t>FCB</a:t>
            </a:r>
            <a:r>
              <a:rPr lang="zh-CN" altLang="en-US" sz="1600" dirty="0">
                <a:solidFill>
                  <a:srgbClr val="003399"/>
                </a:solidFill>
                <a:ea typeface="宋体" panose="02010600030101010101" pitchFamily="2" charset="-122"/>
              </a:rPr>
              <a:t>表</a:t>
            </a:r>
            <a:r>
              <a:rPr lang="en-US" altLang="zh-CN" sz="1600" dirty="0">
                <a:solidFill>
                  <a:srgbClr val="003399"/>
                </a:solidFill>
                <a:ea typeface="宋体" panose="02010600030101010101" pitchFamily="2" charset="-122"/>
              </a:rPr>
              <a:t>(</a:t>
            </a:r>
            <a:r>
              <a:rPr lang="zh-CN" altLang="en-US" sz="1600" dirty="0">
                <a:solidFill>
                  <a:srgbClr val="003399"/>
                </a:solidFill>
                <a:ea typeface="宋体" panose="02010600030101010101" pitchFamily="2" charset="-122"/>
              </a:rPr>
              <a:t>索引结点表</a:t>
            </a:r>
            <a:r>
              <a:rPr lang="en-US" altLang="zh-CN" sz="1600" dirty="0">
                <a:solidFill>
                  <a:srgbClr val="003399"/>
                </a:solidFill>
                <a:ea typeface="宋体" panose="02010600030101010101" pitchFamily="2" charset="-122"/>
              </a:rPr>
              <a:t>)</a:t>
            </a:r>
            <a:r>
              <a:rPr lang="zh-CN" altLang="en-US" sz="1600" dirty="0">
                <a:solidFill>
                  <a:srgbClr val="003399"/>
                </a:solidFill>
                <a:ea typeface="宋体" panose="02010600030101010101" pitchFamily="2" charset="-122"/>
              </a:rPr>
              <a:t>、文件分配表</a:t>
            </a:r>
            <a:r>
              <a:rPr lang="en-US" altLang="zh-CN" sz="1600" dirty="0">
                <a:solidFill>
                  <a:srgbClr val="003399"/>
                </a:solidFill>
                <a:ea typeface="宋体" panose="02010600030101010101" pitchFamily="2" charset="-122"/>
              </a:rPr>
              <a:t>(</a:t>
            </a:r>
            <a:r>
              <a:rPr lang="zh-CN" altLang="en-US" sz="1600" dirty="0">
                <a:solidFill>
                  <a:srgbClr val="003399"/>
                </a:solidFill>
                <a:ea typeface="宋体" panose="02010600030101010101" pitchFamily="2" charset="-122"/>
              </a:rPr>
              <a:t>如</a:t>
            </a:r>
            <a:r>
              <a:rPr lang="en-US" altLang="zh-CN" sz="1600" dirty="0">
                <a:solidFill>
                  <a:srgbClr val="003399"/>
                </a:solidFill>
                <a:ea typeface="宋体" panose="02010600030101010101" pitchFamily="2" charset="-122"/>
              </a:rPr>
              <a:t>FAT)</a:t>
            </a:r>
            <a:r>
              <a:rPr lang="zh-CN" altLang="en-US" sz="1600" dirty="0">
                <a:solidFill>
                  <a:srgbClr val="003399"/>
                </a:solidFill>
                <a:ea typeface="宋体" panose="02010600030101010101" pitchFamily="2" charset="-122"/>
              </a:rPr>
              <a:t>、空闲块索引表等；</a:t>
            </a:r>
            <a:endParaRPr lang="zh-CN" altLang="en-US" sz="1600" dirty="0">
              <a:solidFill>
                <a:srgbClr val="003399"/>
              </a:solidFill>
              <a:ea typeface="宋体" panose="02010600030101010101" pitchFamily="2" charset="-122"/>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663575" y="255588"/>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磁盘的逻辑块与物理块</a:t>
            </a:r>
            <a:endParaRPr lang="zh-CN" altLang="en-US" dirty="0">
              <a:effectLst>
                <a:outerShdw blurRad="38100" dist="38100" dir="2700000" algn="tl">
                  <a:srgbClr val="C0C0C0"/>
                </a:outerShdw>
              </a:effectLst>
              <a:ea typeface="宋体" panose="02010600030101010101" pitchFamily="2" charset="-122"/>
            </a:endParaRPr>
          </a:p>
        </p:txBody>
      </p:sp>
      <p:sp>
        <p:nvSpPr>
          <p:cNvPr id="20483" name="内容占位符 2"/>
          <p:cNvSpPr>
            <a:spLocks noGrp="1" noChangeArrowheads="1"/>
          </p:cNvSpPr>
          <p:nvPr>
            <p:ph idx="4294967295"/>
          </p:nvPr>
        </p:nvSpPr>
        <p:spPr>
          <a:xfrm>
            <a:off x="787400" y="1077913"/>
            <a:ext cx="7554913" cy="5411664"/>
          </a:xfrm>
        </p:spPr>
        <p:txBody>
          <a:bodyPr/>
          <a:lstStyle/>
          <a:p>
            <a:pPr eaLnBrk="1" hangingPunct="1"/>
            <a:r>
              <a:rPr lang="zh-CN" altLang="en-US" sz="2000" b="1" dirty="0" smtClean="0">
                <a:solidFill>
                  <a:srgbClr val="7030A0"/>
                </a:solidFill>
                <a:ea typeface="宋体" panose="02010600030101010101" pitchFamily="2" charset="-122"/>
              </a:rPr>
              <a:t>逻辑块</a:t>
            </a:r>
            <a:r>
              <a:rPr lang="zh-CN" altLang="en-US" sz="2000" dirty="0" smtClean="0">
                <a:solidFill>
                  <a:srgbClr val="7030A0"/>
                </a:solidFill>
                <a:ea typeface="宋体" panose="02010600030101010101" pitchFamily="2" charset="-122"/>
              </a:rPr>
              <a:t>：</a:t>
            </a:r>
            <a:r>
              <a:rPr lang="zh-CN" altLang="en-US" sz="2000" dirty="0" smtClean="0">
                <a:solidFill>
                  <a:srgbClr val="008000"/>
                </a:solidFill>
                <a:ea typeface="宋体" panose="02010600030101010101" pitchFamily="2" charset="-122"/>
              </a:rPr>
              <a:t>文件系统</a:t>
            </a:r>
            <a:r>
              <a:rPr lang="zh-CN" altLang="en-US" sz="2000" dirty="0">
                <a:solidFill>
                  <a:srgbClr val="008000"/>
                </a:solidFill>
                <a:ea typeface="宋体" panose="02010600030101010101" pitchFamily="2" charset="-122"/>
              </a:rPr>
              <a:t>将磁盘视为一个逻辑空间</a:t>
            </a:r>
            <a:r>
              <a:rPr lang="zh-CN" altLang="en-US" sz="2000" dirty="0">
                <a:ea typeface="宋体" panose="02010600030101010101" pitchFamily="2" charset="-122"/>
              </a:rPr>
              <a:t>，该逻辑空间由大小相等的一些磁盘块组成，一个</a:t>
            </a:r>
            <a:r>
              <a:rPr lang="zh-CN" altLang="en-US" sz="2000" dirty="0">
                <a:solidFill>
                  <a:srgbClr val="C00000"/>
                </a:solidFill>
                <a:ea typeface="宋体" panose="02010600030101010101" pitchFamily="2" charset="-122"/>
              </a:rPr>
              <a:t>逻辑块</a:t>
            </a:r>
            <a:r>
              <a:rPr lang="zh-CN" altLang="en-US" sz="2000" dirty="0">
                <a:ea typeface="宋体" panose="02010600030101010101" pitchFamily="2" charset="-122"/>
              </a:rPr>
              <a:t>是</a:t>
            </a:r>
            <a:r>
              <a:rPr lang="zh-CN" altLang="en-US" sz="2000" dirty="0">
                <a:solidFill>
                  <a:srgbClr val="7030A0"/>
                </a:solidFill>
                <a:ea typeface="宋体" panose="02010600030101010101" pitchFamily="2" charset="-122"/>
              </a:rPr>
              <a:t>文件系统操作</a:t>
            </a:r>
            <a:r>
              <a:rPr lang="zh-CN" altLang="en-US" sz="2000" dirty="0">
                <a:solidFill>
                  <a:srgbClr val="003399"/>
                </a:solidFill>
                <a:ea typeface="宋体" panose="02010600030101010101" pitchFamily="2" charset="-122"/>
              </a:rPr>
              <a:t>的</a:t>
            </a:r>
            <a:r>
              <a:rPr lang="zh-CN" altLang="en-US" sz="2000" dirty="0" smtClean="0">
                <a:solidFill>
                  <a:srgbClr val="003399"/>
                </a:solidFill>
                <a:ea typeface="宋体" panose="02010600030101010101" pitchFamily="2" charset="-122"/>
              </a:rPr>
              <a:t>基本单位；</a:t>
            </a:r>
            <a:endParaRPr lang="en-US" altLang="zh-CN" sz="20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类似于内存管理中的分页管理，将逻辑地址空间分成大小相等的多个页面；</a:t>
            </a:r>
            <a:endParaRPr lang="en-US" altLang="zh-CN" sz="18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逻辑块是从</a:t>
            </a:r>
            <a:r>
              <a:rPr lang="en-US" altLang="zh-CN" sz="1800" dirty="0">
                <a:ea typeface="宋体" panose="02010600030101010101" pitchFamily="2" charset="-122"/>
              </a:rPr>
              <a:t>0</a:t>
            </a:r>
            <a:r>
              <a:rPr lang="zh-CN" altLang="en-US" sz="1800" dirty="0">
                <a:ea typeface="宋体" panose="02010600030101010101" pitchFamily="2" charset="-122"/>
              </a:rPr>
              <a:t>开始编址且逻辑块是连续的；</a:t>
            </a:r>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逻辑块的大小一般是扇区大小的</a:t>
            </a:r>
            <a:r>
              <a:rPr lang="en-US" altLang="zh-CN" sz="1800" dirty="0">
                <a:ea typeface="宋体" panose="02010600030101010101" pitchFamily="2" charset="-122"/>
              </a:rPr>
              <a:t>2</a:t>
            </a:r>
            <a:r>
              <a:rPr lang="en-US" altLang="zh-CN" sz="1800" baseline="30000" dirty="0">
                <a:ea typeface="宋体" panose="02010600030101010101" pitchFamily="2" charset="-122"/>
              </a:rPr>
              <a:t>n</a:t>
            </a:r>
            <a:r>
              <a:rPr lang="zh-CN" altLang="en-US" sz="1800" dirty="0">
                <a:ea typeface="宋体" panose="02010600030101010101" pitchFamily="2" charset="-122"/>
              </a:rPr>
              <a:t>倍；</a:t>
            </a:r>
            <a:endParaRPr lang="en-US" altLang="zh-CN" sz="1800" dirty="0">
              <a:ea typeface="宋体" panose="02010600030101010101" pitchFamily="2" charset="-122"/>
            </a:endParaRPr>
          </a:p>
          <a:p>
            <a:pPr lvl="1" eaLnBrk="1" hangingPunct="1"/>
            <a:r>
              <a:rPr lang="zh-CN" altLang="en-US" sz="1800" b="1" dirty="0" smtClean="0">
                <a:solidFill>
                  <a:srgbClr val="0000CC"/>
                </a:solidFill>
                <a:ea typeface="宋体" panose="02010600030101010101" pitchFamily="2" charset="-122"/>
              </a:rPr>
              <a:t>文件系统</a:t>
            </a:r>
            <a:r>
              <a:rPr lang="zh-CN" altLang="en-US" sz="1800" b="1" dirty="0">
                <a:solidFill>
                  <a:srgbClr val="0000CC"/>
                </a:solidFill>
                <a:ea typeface="宋体" panose="02010600030101010101" pitchFamily="2" charset="-122"/>
              </a:rPr>
              <a:t>以</a:t>
            </a:r>
            <a:r>
              <a:rPr lang="zh-CN" altLang="en-US" sz="1800" b="1" dirty="0">
                <a:solidFill>
                  <a:srgbClr val="0070C0"/>
                </a:solidFill>
                <a:ea typeface="宋体" panose="02010600030101010101" pitchFamily="2" charset="-122"/>
              </a:rPr>
              <a:t>逻辑块为单位</a:t>
            </a:r>
            <a:r>
              <a:rPr lang="zh-CN" altLang="en-US" sz="1800" b="1" dirty="0">
                <a:solidFill>
                  <a:srgbClr val="0000CC"/>
                </a:solidFill>
                <a:ea typeface="宋体" panose="02010600030101010101" pitchFamily="2" charset="-122"/>
              </a:rPr>
              <a:t>为文件</a:t>
            </a:r>
            <a:r>
              <a:rPr lang="zh-CN" altLang="en-US" sz="1800" b="1" dirty="0" smtClean="0">
                <a:solidFill>
                  <a:srgbClr val="0000CC"/>
                </a:solidFill>
                <a:ea typeface="宋体" panose="02010600030101010101" pitchFamily="2" charset="-122"/>
              </a:rPr>
              <a:t>分配硬盘空间</a:t>
            </a:r>
            <a:r>
              <a:rPr lang="zh-CN" altLang="en-US" sz="1800" b="1" dirty="0">
                <a:solidFill>
                  <a:srgbClr val="0000CC"/>
                </a:solidFill>
                <a:ea typeface="宋体" panose="02010600030101010101" pitchFamily="2" charset="-122"/>
              </a:rPr>
              <a:t>；</a:t>
            </a:r>
            <a:endParaRPr lang="en-US" altLang="zh-CN" sz="1800" b="1" dirty="0">
              <a:solidFill>
                <a:srgbClr val="0000CC"/>
              </a:solidFill>
              <a:ea typeface="宋体" panose="02010600030101010101" pitchFamily="2" charset="-122"/>
            </a:endParaRPr>
          </a:p>
          <a:p>
            <a:pPr eaLnBrk="1" hangingPunct="1"/>
            <a:r>
              <a:rPr lang="zh-CN" altLang="en-US" sz="2000" b="1" dirty="0">
                <a:solidFill>
                  <a:srgbClr val="7030A0"/>
                </a:solidFill>
                <a:ea typeface="宋体" panose="02010600030101010101" pitchFamily="2" charset="-122"/>
              </a:rPr>
              <a:t>物理</a:t>
            </a:r>
            <a:r>
              <a:rPr lang="zh-CN" altLang="en-US" sz="2000" b="1" dirty="0" smtClean="0">
                <a:solidFill>
                  <a:srgbClr val="7030A0"/>
                </a:solidFill>
                <a:ea typeface="宋体" panose="02010600030101010101" pitchFamily="2" charset="-122"/>
              </a:rPr>
              <a:t>块</a:t>
            </a:r>
            <a:r>
              <a:rPr lang="zh-CN" altLang="en-US" sz="2000" dirty="0" smtClean="0">
                <a:ea typeface="宋体" panose="02010600030101010101" pitchFamily="2" charset="-122"/>
              </a:rPr>
              <a:t>：数据</a:t>
            </a:r>
            <a:r>
              <a:rPr lang="zh-CN" altLang="en-US" sz="2000" dirty="0">
                <a:ea typeface="宋体" panose="02010600030101010101" pitchFamily="2" charset="-122"/>
              </a:rPr>
              <a:t>在磁盘上的最小存取单位，也就是每</a:t>
            </a:r>
            <a:r>
              <a:rPr lang="zh-CN" altLang="en-US" sz="2000" dirty="0">
                <a:solidFill>
                  <a:srgbClr val="FF0000"/>
                </a:solidFill>
                <a:ea typeface="宋体" panose="02010600030101010101" pitchFamily="2" charset="-122"/>
              </a:rPr>
              <a:t>进行一次</a:t>
            </a:r>
            <a:r>
              <a:rPr lang="en-US" altLang="zh-CN" sz="2000" dirty="0">
                <a:solidFill>
                  <a:srgbClr val="FF0000"/>
                </a:solidFill>
                <a:ea typeface="宋体" panose="02010600030101010101" pitchFamily="2" charset="-122"/>
              </a:rPr>
              <a:t>I/O</a:t>
            </a:r>
            <a:r>
              <a:rPr lang="zh-CN" altLang="en-US" sz="2000" dirty="0">
                <a:solidFill>
                  <a:srgbClr val="FF0000"/>
                </a:solidFill>
                <a:ea typeface="宋体" panose="02010600030101010101" pitchFamily="2" charset="-122"/>
              </a:rPr>
              <a:t>操作，最小传输的数据大小</a:t>
            </a:r>
            <a:endParaRPr lang="en-US" altLang="zh-CN" sz="2000" dirty="0">
              <a:solidFill>
                <a:srgbClr val="FF0000"/>
              </a:solidFill>
              <a:ea typeface="宋体" panose="02010600030101010101" pitchFamily="2" charset="-122"/>
            </a:endParaRPr>
          </a:p>
          <a:p>
            <a:pPr lvl="1" eaLnBrk="1" hangingPunct="1"/>
            <a:r>
              <a:rPr lang="zh-CN" altLang="en-US" sz="1800" dirty="0">
                <a:ea typeface="宋体" panose="02010600030101010101" pitchFamily="2" charset="-122"/>
              </a:rPr>
              <a:t>一般物理块小于小于等于逻辑块大小；</a:t>
            </a:r>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通常，一个</a:t>
            </a:r>
            <a:r>
              <a:rPr lang="zh-CN" altLang="en-US" sz="1800" dirty="0">
                <a:solidFill>
                  <a:srgbClr val="006600"/>
                </a:solidFill>
                <a:ea typeface="宋体" panose="02010600030101010101" pitchFamily="2" charset="-122"/>
              </a:rPr>
              <a:t>物理块</a:t>
            </a:r>
            <a:r>
              <a:rPr lang="zh-CN" altLang="en-US" sz="1800" dirty="0">
                <a:ea typeface="宋体" panose="02010600030101010101" pitchFamily="2" charset="-122"/>
              </a:rPr>
              <a:t>对应</a:t>
            </a:r>
            <a:r>
              <a:rPr lang="zh-CN" altLang="en-US" sz="1800" dirty="0">
                <a:solidFill>
                  <a:srgbClr val="7030A0"/>
                </a:solidFill>
                <a:ea typeface="宋体" panose="02010600030101010101" pitchFamily="2" charset="-122"/>
              </a:rPr>
              <a:t>一个扇区</a:t>
            </a:r>
            <a:r>
              <a:rPr lang="zh-CN" altLang="en-US" sz="1800" dirty="0">
                <a:solidFill>
                  <a:srgbClr val="C00000"/>
                </a:solidFill>
                <a:ea typeface="宋体" panose="02010600030101010101" pitchFamily="2" charset="-122"/>
              </a:rPr>
              <a:t>；</a:t>
            </a:r>
            <a:endParaRPr lang="en-US" altLang="zh-CN" sz="2200" dirty="0">
              <a:ea typeface="宋体" panose="02010600030101010101" pitchFamily="2" charset="-122"/>
            </a:endParaRPr>
          </a:p>
          <a:p>
            <a:pPr eaLnBrk="1" hangingPunct="1"/>
            <a:endParaRPr lang="zh-CN" altLang="en-US" sz="2400" dirty="0">
              <a:solidFill>
                <a:srgbClr val="00339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zh-CN" altLang="en-US" dirty="0">
                <a:solidFill>
                  <a:srgbClr val="7030A0"/>
                </a:solidFill>
                <a:effectLst>
                  <a:outerShdw blurRad="38100" dist="38100" dir="2700000" algn="tl">
                    <a:srgbClr val="C0C0C0"/>
                  </a:outerShdw>
                </a:effectLst>
                <a:ea typeface="宋体" panose="02010600030101010101" pitchFamily="2" charset="-122"/>
              </a:rPr>
              <a:t>自学：</a:t>
            </a:r>
            <a:r>
              <a:rPr lang="en-US" altLang="zh-CN" dirty="0">
                <a:effectLst>
                  <a:outerShdw blurRad="38100" dist="38100" dir="2700000" algn="tl">
                    <a:srgbClr val="C0C0C0"/>
                  </a:outerShdw>
                </a:effectLst>
                <a:ea typeface="宋体" panose="02010600030101010101" pitchFamily="2" charset="-122"/>
              </a:rPr>
              <a:t>Windows</a:t>
            </a:r>
            <a:r>
              <a:rPr lang="zh-CN" altLang="en-US" dirty="0">
                <a:effectLst>
                  <a:outerShdw blurRad="38100" dist="38100" dir="2700000" algn="tl">
                    <a:srgbClr val="C0C0C0"/>
                  </a:outerShdw>
                </a:effectLst>
                <a:ea typeface="宋体" panose="02010600030101010101" pitchFamily="2" charset="-122"/>
              </a:rPr>
              <a:t>文件系统的主引导记录</a:t>
            </a:r>
            <a:endParaRPr lang="zh-CN" altLang="en-US" dirty="0">
              <a:effectLst>
                <a:outerShdw blurRad="38100" dist="38100" dir="2700000" algn="tl">
                  <a:srgbClr val="C0C0C0"/>
                </a:outerShdw>
              </a:effectLst>
              <a:ea typeface="宋体" panose="02010600030101010101" pitchFamily="2" charset="-122"/>
            </a:endParaRPr>
          </a:p>
        </p:txBody>
      </p:sp>
      <p:pic>
        <p:nvPicPr>
          <p:cNvPr id="43011" name="Picture 4"/>
          <p:cNvPicPr>
            <a:picLocks noChangeAspect="1" noChangeArrowheads="1"/>
          </p:cNvPicPr>
          <p:nvPr/>
        </p:nvPicPr>
        <p:blipFill>
          <a:blip r:embed="rId1">
            <a:extLst>
              <a:ext uri="{28A0092B-C50C-407E-A947-70E740481C1C}">
                <a14:useLocalDpi xmlns:a14="http://schemas.microsoft.com/office/drawing/2010/main" val="0"/>
              </a:ext>
            </a:extLst>
          </a:blip>
          <a:srcRect l="462" t="5289" r="706" b="5614"/>
          <a:stretch>
            <a:fillRect/>
          </a:stretch>
        </p:blipFill>
        <p:spPr bwMode="auto">
          <a:xfrm>
            <a:off x="985298" y="1367161"/>
            <a:ext cx="4483347" cy="396989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 Box 5"/>
          <p:cNvSpPr txBox="1">
            <a:spLocks noChangeArrowheads="1"/>
          </p:cNvSpPr>
          <p:nvPr/>
        </p:nvSpPr>
        <p:spPr bwMode="auto">
          <a:xfrm>
            <a:off x="5743853" y="1450883"/>
            <a:ext cx="1438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dirty="0">
                <a:ea typeface="宋体" panose="02010600030101010101" pitchFamily="2" charset="-122"/>
              </a:rPr>
              <a:t>MBR-</a:t>
            </a:r>
            <a:r>
              <a:rPr kumimoji="0" lang="en-US" altLang="zh-CN" sz="1800" b="1" dirty="0">
                <a:solidFill>
                  <a:srgbClr val="C00000"/>
                </a:solidFill>
                <a:ea typeface="宋体" panose="02010600030101010101" pitchFamily="2" charset="-122"/>
              </a:rPr>
              <a:t>M</a:t>
            </a:r>
            <a:r>
              <a:rPr kumimoji="0" lang="en-US" altLang="zh-CN" sz="1800" b="1" dirty="0">
                <a:ea typeface="宋体" panose="02010600030101010101" pitchFamily="2" charset="-122"/>
              </a:rPr>
              <a:t>aster </a:t>
            </a:r>
            <a:endParaRPr kumimoji="0" lang="en-US" altLang="zh-CN" sz="1800" b="1" dirty="0">
              <a:ea typeface="宋体" panose="02010600030101010101" pitchFamily="2" charset="-122"/>
            </a:endParaRPr>
          </a:p>
          <a:p>
            <a:pPr>
              <a:spcBef>
                <a:spcPct val="0"/>
              </a:spcBef>
              <a:buClrTx/>
              <a:buSzTx/>
              <a:buFontTx/>
              <a:buNone/>
            </a:pPr>
            <a:r>
              <a:rPr kumimoji="0" lang="en-US" altLang="zh-CN" sz="1800" b="1" dirty="0">
                <a:solidFill>
                  <a:srgbClr val="C00000"/>
                </a:solidFill>
                <a:ea typeface="宋体" panose="02010600030101010101" pitchFamily="2" charset="-122"/>
              </a:rPr>
              <a:t>B</a:t>
            </a:r>
            <a:r>
              <a:rPr kumimoji="0" lang="en-US" altLang="zh-CN" sz="1800" b="1" dirty="0">
                <a:ea typeface="宋体" panose="02010600030101010101" pitchFamily="2" charset="-122"/>
              </a:rPr>
              <a:t>oot</a:t>
            </a:r>
            <a:endParaRPr kumimoji="0" lang="en-US" altLang="zh-CN" sz="1800" b="1" dirty="0">
              <a:ea typeface="宋体" panose="02010600030101010101" pitchFamily="2" charset="-122"/>
            </a:endParaRPr>
          </a:p>
          <a:p>
            <a:pPr>
              <a:spcBef>
                <a:spcPct val="0"/>
              </a:spcBef>
              <a:buClrTx/>
              <a:buSzTx/>
              <a:buFontTx/>
              <a:buNone/>
            </a:pPr>
            <a:r>
              <a:rPr kumimoji="0" lang="en-US" altLang="zh-CN" sz="1800" b="1" dirty="0">
                <a:solidFill>
                  <a:srgbClr val="C00000"/>
                </a:solidFill>
                <a:ea typeface="宋体" panose="02010600030101010101" pitchFamily="2" charset="-122"/>
              </a:rPr>
              <a:t>R</a:t>
            </a:r>
            <a:r>
              <a:rPr kumimoji="0" lang="en-US" altLang="zh-CN" sz="1800" b="1" dirty="0">
                <a:ea typeface="宋体" panose="02010600030101010101" pitchFamily="2" charset="-122"/>
              </a:rPr>
              <a:t>ecord</a:t>
            </a:r>
            <a:endParaRPr kumimoji="0" lang="en-US" altLang="zh-CN" sz="1800" b="1" dirty="0">
              <a:ea typeface="宋体" panose="02010600030101010101" pitchFamily="2" charset="-122"/>
            </a:endParaRPr>
          </a:p>
        </p:txBody>
      </p:sp>
      <p:sp>
        <p:nvSpPr>
          <p:cNvPr id="2" name="圆角矩形标注 1"/>
          <p:cNvSpPr/>
          <p:nvPr/>
        </p:nvSpPr>
        <p:spPr bwMode="auto">
          <a:xfrm>
            <a:off x="5681709" y="2935421"/>
            <a:ext cx="2654423" cy="740468"/>
          </a:xfrm>
          <a:prstGeom prst="wedgeRoundRectCallout">
            <a:avLst>
              <a:gd name="adj1" fmla="val -49321"/>
              <a:gd name="adj2" fmla="val 709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有的实现将将</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boot code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partition table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分开</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6915550" y="1702144"/>
            <a:ext cx="1420582" cy="369332"/>
          </a:xfrm>
          <a:prstGeom prst="rect">
            <a:avLst/>
          </a:prstGeom>
        </p:spPr>
        <p:txBody>
          <a:bodyPr wrap="none">
            <a:spAutoFit/>
          </a:bodyPr>
          <a:lstStyle/>
          <a:p>
            <a:r>
              <a:rPr lang="zh-CN" altLang="en-US" b="1" dirty="0" smtClean="0">
                <a:solidFill>
                  <a:srgbClr val="000000"/>
                </a:solidFill>
                <a:ea typeface="宋体" panose="02010600030101010101" pitchFamily="2" charset="-122"/>
              </a:rPr>
              <a:t>由</a:t>
            </a:r>
            <a:r>
              <a:rPr lang="en-US" altLang="zh-CN" b="1" dirty="0" err="1" smtClean="0">
                <a:solidFill>
                  <a:srgbClr val="000000"/>
                </a:solidFill>
                <a:ea typeface="宋体" panose="02010600030101010101" pitchFamily="2" charset="-122"/>
              </a:rPr>
              <a:t>fdisk</a:t>
            </a:r>
            <a:r>
              <a:rPr lang="zh-CN" altLang="en-US" b="1" dirty="0" smtClean="0">
                <a:solidFill>
                  <a:srgbClr val="000000"/>
                </a:solidFill>
                <a:ea typeface="宋体" panose="02010600030101010101" pitchFamily="2" charset="-122"/>
              </a:rPr>
              <a:t>创建</a:t>
            </a:r>
            <a:endParaRPr lang="zh-CN" altLang="en-US"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2905" y="2841594"/>
            <a:ext cx="4505325" cy="3494962"/>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p:cNvSpPr txBox="1"/>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smtClean="0">
                <a:solidFill>
                  <a:srgbClr val="7030A0"/>
                </a:solidFill>
                <a:effectLst>
                  <a:outerShdw blurRad="38100" dist="38100" dir="2700000" algn="tl">
                    <a:srgbClr val="C0C0C0"/>
                  </a:outerShdw>
                </a:effectLst>
                <a:ea typeface="宋体" panose="02010600030101010101" pitchFamily="2" charset="-122"/>
              </a:rPr>
              <a:t>自学：</a:t>
            </a:r>
            <a:r>
              <a:rPr lang="en-US" altLang="zh-CN" kern="0" dirty="0" smtClean="0">
                <a:effectLst>
                  <a:outerShdw blurRad="38100" dist="38100" dir="2700000" algn="tl">
                    <a:srgbClr val="C0C0C0"/>
                  </a:outerShdw>
                </a:effectLst>
                <a:ea typeface="宋体" panose="02010600030101010101" pitchFamily="2" charset="-122"/>
              </a:rPr>
              <a:t>Windows</a:t>
            </a:r>
            <a:r>
              <a:rPr lang="zh-CN" altLang="en-US" kern="0" dirty="0" smtClean="0">
                <a:effectLst>
                  <a:outerShdw blurRad="38100" dist="38100" dir="2700000" algn="tl">
                    <a:srgbClr val="C0C0C0"/>
                  </a:outerShdw>
                </a:effectLst>
                <a:ea typeface="宋体" panose="02010600030101010101" pitchFamily="2" charset="-122"/>
              </a:rPr>
              <a:t>文件系统的</a:t>
            </a:r>
            <a:r>
              <a:rPr lang="zh-CN" altLang="en-US" kern="0" dirty="0">
                <a:effectLst>
                  <a:outerShdw blurRad="38100" dist="38100" dir="2700000" algn="tl">
                    <a:srgbClr val="C0C0C0"/>
                  </a:outerShdw>
                </a:effectLst>
                <a:ea typeface="宋体" panose="02010600030101010101" pitchFamily="2" charset="-122"/>
              </a:rPr>
              <a:t>主引导记录</a:t>
            </a:r>
            <a:endParaRPr lang="zh-CN" altLang="en-US" kern="0" dirty="0">
              <a:effectLst>
                <a:outerShdw blurRad="38100" dist="38100" dir="2700000" algn="tl">
                  <a:srgbClr val="C0C0C0"/>
                </a:outerShdw>
              </a:effectLst>
              <a:ea typeface="宋体" panose="02010600030101010101" pitchFamily="2" charset="-122"/>
            </a:endParaRPr>
          </a:p>
        </p:txBody>
      </p:sp>
      <p:sp>
        <p:nvSpPr>
          <p:cNvPr id="2" name="矩形 1"/>
          <p:cNvSpPr/>
          <p:nvPr/>
        </p:nvSpPr>
        <p:spPr>
          <a:xfrm>
            <a:off x="918839" y="962734"/>
            <a:ext cx="7603724" cy="1754326"/>
          </a:xfrm>
          <a:prstGeom prst="rect">
            <a:avLst/>
          </a:prstGeom>
        </p:spPr>
        <p:txBody>
          <a:bodyPr wrap="square">
            <a:spAutoFit/>
          </a:bodyPr>
          <a:lstStyle/>
          <a:p>
            <a:pPr marL="285750" indent="-285750">
              <a:buFont typeface="Wingdings" panose="05000000000000000000" pitchFamily="2" charset="2"/>
              <a:buChar char="l"/>
            </a:pP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主引导记录（</a:t>
            </a: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Master Boot </a:t>
            </a:r>
            <a:r>
              <a:rPr lang="en-US" altLang="zh-CN"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Record</a:t>
            </a:r>
            <a:r>
              <a:rPr lang="zh-CN" altLang="en-US"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是位于磁盘最前边的一段引导（</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Loader</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）代码；</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存放该引导代码的扇区称</a:t>
            </a:r>
            <a:r>
              <a:rPr lang="zh-CN" altLang="en-US" b="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主引导扇区</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0/0/1</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主引导扇区</a:t>
            </a:r>
            <a:r>
              <a:rPr lang="zh-CN" altLang="en-US"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不属于任何的分区；</a:t>
            </a:r>
            <a:endParaRPr lang="en-US" altLang="zh-CN"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333333"/>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作用：操作系统对磁盘进行读写</a:t>
            </a:r>
            <a:r>
              <a:rPr lang="zh-CN" altLang="en-US" dirty="0" smtClean="0">
                <a:solidFill>
                  <a:srgbClr val="333333"/>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时</a:t>
            </a:r>
            <a:r>
              <a:rPr lang="zh-CN" altLang="en-US" dirty="0" smtClean="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对分区</a:t>
            </a:r>
            <a:r>
              <a:rPr lang="zh-CN" altLang="en-US"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合法性的判别</a:t>
            </a:r>
            <a:r>
              <a:rPr lang="zh-CN" altLang="en-US" dirty="0">
                <a:solidFill>
                  <a:srgbClr val="333333"/>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CC"/>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分区引导信息的定位</a:t>
            </a:r>
            <a:r>
              <a:rPr lang="zh-CN" altLang="en-US" dirty="0">
                <a:solidFill>
                  <a:srgbClr val="333333"/>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333333"/>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59167" y="38839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MS-DOS Disk </a:t>
            </a:r>
            <a:r>
              <a:rPr lang="en-US" altLang="zh-CN" dirty="0" err="1" smtClean="0">
                <a:effectLst>
                  <a:outerShdw blurRad="38100" dist="38100" dir="2700000" algn="tl">
                    <a:srgbClr val="C0C0C0"/>
                  </a:outerShdw>
                </a:effectLst>
                <a:ea typeface="宋体" panose="02010600030101010101" pitchFamily="2" charset="-122"/>
              </a:rPr>
              <a:t>Layout（FAT</a:t>
            </a:r>
            <a:r>
              <a:rPr lang="en-US" altLang="zh-CN" dirty="0" smtClean="0">
                <a:effectLst>
                  <a:outerShdw blurRad="38100" dist="38100" dir="2700000" algn="tl">
                    <a:srgbClr val="C0C0C0"/>
                  </a:outerShdw>
                </a:effectLst>
                <a:ea typeface="宋体" panose="02010600030101010101" pitchFamily="2" charset="-122"/>
              </a:rPr>
              <a:t>）</a:t>
            </a:r>
            <a:endParaRPr lang="en-US" altLang="zh-CN" sz="2400" dirty="0">
              <a:effectLst>
                <a:outerShdw blurRad="38100" dist="38100" dir="2700000" algn="tl">
                  <a:srgbClr val="C0C0C0"/>
                </a:outerShdw>
              </a:effectLst>
              <a:ea typeface="宋体" panose="02010600030101010101" pitchFamily="2" charset="-122"/>
            </a:endParaRPr>
          </a:p>
        </p:txBody>
      </p:sp>
      <p:pic>
        <p:nvPicPr>
          <p:cNvPr id="30723" name="Picture 3"/>
          <p:cNvPicPr>
            <a:picLocks noChangeAspect="1" noChangeArrowheads="1"/>
          </p:cNvPicPr>
          <p:nvPr/>
        </p:nvPicPr>
        <p:blipFill>
          <a:blip r:embed="rId1">
            <a:extLst>
              <a:ext uri="{28A0092B-C50C-407E-A947-70E740481C1C}">
                <a14:useLocalDpi xmlns:a14="http://schemas.microsoft.com/office/drawing/2010/main" val="0"/>
              </a:ext>
            </a:extLst>
          </a:blip>
          <a:srcRect l="17259" t="1598" r="16766" b="2631"/>
          <a:stretch>
            <a:fillRect/>
          </a:stretch>
        </p:blipFill>
        <p:spPr bwMode="auto">
          <a:xfrm>
            <a:off x="1926454" y="2175029"/>
            <a:ext cx="3249692" cy="352156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4" name="文本框 1"/>
          <p:cNvSpPr txBox="1">
            <a:spLocks noChangeArrowheads="1"/>
          </p:cNvSpPr>
          <p:nvPr/>
        </p:nvSpPr>
        <p:spPr bwMode="auto">
          <a:xfrm>
            <a:off x="1593065" y="5851942"/>
            <a:ext cx="434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b="1" dirty="0">
                <a:solidFill>
                  <a:srgbClr val="0000CC"/>
                </a:solidFill>
                <a:ea typeface="宋体" panose="02010600030101010101" pitchFamily="2" charset="-122"/>
              </a:rPr>
              <a:t>FAT</a:t>
            </a:r>
            <a:r>
              <a:rPr lang="zh-CN" altLang="en-US" sz="1800" b="1" dirty="0">
                <a:solidFill>
                  <a:srgbClr val="0000CC"/>
                </a:solidFill>
                <a:ea typeface="宋体" panose="02010600030101010101" pitchFamily="2" charset="-122"/>
              </a:rPr>
              <a:t>文件系统</a:t>
            </a:r>
            <a:r>
              <a:rPr lang="zh-CN" altLang="en-US" sz="1800" dirty="0">
                <a:ea typeface="宋体" panose="02010600030101010101" pitchFamily="2" charset="-122"/>
              </a:rPr>
              <a:t>的磁盘布局及数据结构</a:t>
            </a:r>
            <a:endParaRPr lang="zh-CN" altLang="en-US" sz="1800" dirty="0">
              <a:ea typeface="宋体" panose="02010600030101010101" pitchFamily="2" charset="-122"/>
            </a:endParaRPr>
          </a:p>
        </p:txBody>
      </p:sp>
      <p:sp>
        <p:nvSpPr>
          <p:cNvPr id="5" name="圆角矩形标注 4"/>
          <p:cNvSpPr/>
          <p:nvPr/>
        </p:nvSpPr>
        <p:spPr bwMode="auto">
          <a:xfrm>
            <a:off x="5498283" y="2164607"/>
            <a:ext cx="2775705" cy="393706"/>
          </a:xfrm>
          <a:prstGeom prst="wedgeRoundRectCallout">
            <a:avLst>
              <a:gd name="adj1" fmla="val -63003"/>
              <a:gd name="adj2" fmla="val 4993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R="0" algn="l" defTabSz="914400" rtl="0" eaLnBrk="0" fontAlgn="base" latinLnBrk="0" hangingPunct="0">
              <a:lnSpc>
                <a:spcPct val="100000"/>
              </a:lnSpc>
              <a:spcBef>
                <a:spcPct val="0"/>
              </a:spcBef>
              <a:spcAft>
                <a:spcPct val="0"/>
              </a:spcAft>
              <a:buClrTx/>
              <a:buSzTx/>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引导系统的分区有引导代码</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标注 6"/>
          <p:cNvSpPr/>
          <p:nvPr/>
        </p:nvSpPr>
        <p:spPr bwMode="auto">
          <a:xfrm>
            <a:off x="5498283" y="2931092"/>
            <a:ext cx="2775705" cy="1004721"/>
          </a:xfrm>
          <a:prstGeom prst="wedgeRoundRectCallout">
            <a:avLst>
              <a:gd name="adj1" fmla="val -50841"/>
              <a:gd name="adj2" fmla="val -1191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R="0" algn="l" defTabSz="914400" rtl="0" eaLnBrk="0" fontAlgn="base" latinLnBrk="0" hangingPunct="0">
              <a:lnSpc>
                <a:spcPct val="100000"/>
              </a:lnSpc>
              <a:spcBef>
                <a:spcPct val="0"/>
              </a:spcBef>
              <a:spcAft>
                <a:spcPct val="0"/>
              </a:spcAft>
              <a:buClrTx/>
              <a:buSzTx/>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其它分区上创建的</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文件系统结构相同</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R="0" algn="l" defTabSz="914400" rtl="0" eaLnBrk="0" fontAlgn="base" latinLnBrk="0" hangingPunct="0">
              <a:lnSpc>
                <a:spcPct val="100000"/>
              </a:lnSpc>
              <a:spcBef>
                <a:spcPct val="0"/>
              </a:spcBef>
              <a:spcAft>
                <a:spcPct val="0"/>
              </a:spcAft>
              <a:buClrTx/>
              <a:buSzTx/>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只是</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boot block</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是空的</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28649" y="2008433"/>
            <a:ext cx="7886700" cy="2181225"/>
          </a:xfrm>
          <a:prstGeom prst="rect">
            <a:avLst/>
          </a:prstGeom>
        </p:spPr>
      </p:pic>
      <p:sp>
        <p:nvSpPr>
          <p:cNvPr id="29698" name="标题 1"/>
          <p:cNvSpPr>
            <a:spLocks noGrp="1"/>
          </p:cNvSpPr>
          <p:nvPr>
            <p:ph type="title" idx="4294967295"/>
          </p:nvPr>
        </p:nvSpPr>
        <p:spPr>
          <a:xfrm>
            <a:off x="628650" y="544513"/>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在一个分区上创建的</a:t>
            </a:r>
            <a:r>
              <a:rPr lang="zh-CN" altLang="en-US" dirty="0">
                <a:solidFill>
                  <a:srgbClr val="0000CC"/>
                </a:solidFill>
                <a:effectLst>
                  <a:outerShdw blurRad="38100" dist="38100" dir="2700000" algn="tl">
                    <a:srgbClr val="C0C0C0"/>
                  </a:outerShdw>
                </a:effectLst>
                <a:ea typeface="宋体" panose="02010600030101010101" pitchFamily="2" charset="-122"/>
              </a:rPr>
              <a:t>FAT32</a:t>
            </a:r>
            <a:r>
              <a:rPr lang="zh-CN" altLang="en-US" dirty="0">
                <a:solidFill>
                  <a:srgbClr val="7030A0"/>
                </a:solidFill>
                <a:effectLst>
                  <a:outerShdw blurRad="38100" dist="38100" dir="2700000" algn="tl">
                    <a:srgbClr val="C0C0C0"/>
                  </a:outerShdw>
                </a:effectLst>
                <a:ea typeface="宋体" panose="02010600030101010101" pitchFamily="2" charset="-122"/>
              </a:rPr>
              <a:t>文件系统</a:t>
            </a:r>
            <a:r>
              <a:rPr lang="zh-CN" altLang="en-US" dirty="0">
                <a:effectLst>
                  <a:outerShdw blurRad="38100" dist="38100" dir="2700000" algn="tl">
                    <a:srgbClr val="C0C0C0"/>
                  </a:outerShdw>
                </a:effectLst>
                <a:ea typeface="宋体" panose="02010600030101010101" pitchFamily="2" charset="-122"/>
              </a:rPr>
              <a:t>结构</a:t>
            </a:r>
            <a:endParaRPr lang="zh-CN" altLang="en-US" dirty="0">
              <a:effectLst>
                <a:outerShdw blurRad="38100" dist="38100" dir="2700000" algn="tl">
                  <a:srgbClr val="C0C0C0"/>
                </a:outerShdw>
              </a:effectLst>
              <a:ea typeface="宋体" panose="02010600030101010101" pitchFamily="2" charset="-122"/>
            </a:endParaRPr>
          </a:p>
        </p:txBody>
      </p:sp>
      <p:sp>
        <p:nvSpPr>
          <p:cNvPr id="2" name="圆角矩形标注 1"/>
          <p:cNvSpPr/>
          <p:nvPr/>
        </p:nvSpPr>
        <p:spPr bwMode="auto">
          <a:xfrm>
            <a:off x="5574552" y="4476519"/>
            <a:ext cx="1695635" cy="477945"/>
          </a:xfrm>
          <a:prstGeom prst="wedgeRoundRectCallout">
            <a:avLst>
              <a:gd name="adj1" fmla="val -93858"/>
              <a:gd name="adj2" fmla="val -296790"/>
              <a:gd name="adj3" fmla="val 16667"/>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lstStyle/>
          <a:p>
            <a:r>
              <a:rPr lang="en-US" altLang="zh-CN" dirty="0" smtClean="0">
                <a:ea typeface="宋体" panose="02010600030101010101" pitchFamily="2" charset="-122"/>
              </a:rPr>
              <a:t>root </a:t>
            </a:r>
            <a:r>
              <a:rPr lang="en-US" altLang="zh-CN" dirty="0">
                <a:ea typeface="宋体" panose="02010600030101010101" pitchFamily="2" charset="-122"/>
              </a:rPr>
              <a:t>directory</a:t>
            </a:r>
            <a:endParaRPr lang="zh-CN" altLang="en-US" dirty="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5" name="圆角矩形标注 4"/>
          <p:cNvSpPr/>
          <p:nvPr/>
        </p:nvSpPr>
        <p:spPr bwMode="auto">
          <a:xfrm>
            <a:off x="628649" y="4189658"/>
            <a:ext cx="4742341" cy="1900423"/>
          </a:xfrm>
          <a:prstGeom prst="wedgeRoundRectCallout">
            <a:avLst>
              <a:gd name="adj1" fmla="val -38545"/>
              <a:gd name="adj2" fmla="val -96675"/>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285750" indent="-285750">
              <a:buFont typeface="Arial" panose="020B0604020202020204" pitchFamily="34" charset="0"/>
              <a:buChar char="•"/>
            </a:pPr>
            <a:r>
              <a:rPr lang="en-US" altLang="zh-CN" sz="1600" dirty="0" smtClean="0">
                <a:ea typeface="宋体" panose="02010600030101010101" pitchFamily="2" charset="-122"/>
              </a:rPr>
              <a:t>BIOS</a:t>
            </a:r>
            <a:r>
              <a:rPr lang="zh-CN" altLang="en-US" sz="1600" dirty="0" smtClean="0">
                <a:ea typeface="宋体" panose="02010600030101010101" pitchFamily="2" charset="-122"/>
              </a:rPr>
              <a:t>负责加载该引导扇区的内容到内存中</a:t>
            </a:r>
            <a:endParaRPr lang="en-US" altLang="zh-CN" sz="1600" dirty="0" smtClean="0">
              <a:ea typeface="宋体" panose="02010600030101010101" pitchFamily="2" charset="-122"/>
            </a:endParaRPr>
          </a:p>
          <a:p>
            <a:pPr marL="285750" indent="-285750">
              <a:buFont typeface="Arial" panose="020B0604020202020204" pitchFamily="34" charset="0"/>
              <a:buChar char="•"/>
            </a:pPr>
            <a:r>
              <a:rPr lang="zh-CN" altLang="en-US" sz="1600" dirty="0" smtClean="0">
                <a:ea typeface="宋体" panose="02010600030101010101" pitchFamily="2" charset="-122"/>
              </a:rPr>
              <a:t>自己写操作系统，需要修改该引导扇区内容，以加载自己写的引导模块</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rPr>
              <a:t>需要从根目录表中找到加载模块</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rPr>
              <a:t>需要知道根目录在磁盘上的扇区号</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利用汇编调用</a:t>
            </a:r>
            <a:r>
              <a:rPr lang="en-US" altLang="zh-CN" sz="1600" dirty="0" smtClean="0">
                <a:ea typeface="宋体" panose="02010600030101010101" pitchFamily="2" charset="-122"/>
                <a:sym typeface="Wingdings" panose="05000000000000000000" pitchFamily="2" charset="2"/>
              </a:rPr>
              <a:t>BIOS</a:t>
            </a:r>
            <a:r>
              <a:rPr lang="zh-CN" altLang="en-US" sz="1600" dirty="0" smtClean="0">
                <a:ea typeface="宋体" panose="02010600030101010101" pitchFamily="2" charset="-122"/>
                <a:sym typeface="Wingdings" panose="05000000000000000000" pitchFamily="2" charset="2"/>
              </a:rPr>
              <a:t>中断读取磁盘块号</a:t>
            </a:r>
            <a:endParaRPr lang="en-US" altLang="zh-CN" sz="1600" dirty="0" smtClean="0">
              <a:ea typeface="宋体" panose="02010600030101010101" pitchFamily="2" charset="-122"/>
              <a:sym typeface="Wingdings" panose="05000000000000000000" pitchFamily="2" charset="2"/>
            </a:endParaRPr>
          </a:p>
          <a:p>
            <a:pPr marL="285750" indent="-285750">
              <a:buFont typeface="Arial" panose="020B0604020202020204" pitchFamily="34" charset="0"/>
              <a:buChar char="•"/>
            </a:pPr>
            <a:r>
              <a:rPr lang="zh-CN" altLang="en-US" sz="1600" dirty="0" smtClean="0">
                <a:ea typeface="宋体" panose="02010600030101010101" pitchFamily="2" charset="-122"/>
              </a:rPr>
              <a:t>需要详细了解相关的文件系统的磁盘布局</a:t>
            </a:r>
            <a:endParaRPr lang="zh-CN" altLang="en-US" sz="1600" dirty="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创建</a:t>
            </a:r>
            <a:r>
              <a:rPr lang="en-US" altLang="zh-CN" dirty="0" err="1" smtClean="0">
                <a:effectLst>
                  <a:outerShdw blurRad="38100" dist="38100" dir="2700000" algn="tl">
                    <a:srgbClr val="C0C0C0"/>
                  </a:outerShdw>
                </a:effectLst>
                <a:ea typeface="宋体" panose="02010600030101010101" pitchFamily="2" charset="-122"/>
              </a:rPr>
              <a:t>ext</a:t>
            </a:r>
            <a:r>
              <a:rPr lang="zh-CN" altLang="en-US" dirty="0" smtClean="0">
                <a:effectLst>
                  <a:outerShdw blurRad="38100" dist="38100" dir="2700000" algn="tl">
                    <a:srgbClr val="C0C0C0"/>
                  </a:outerShdw>
                </a:effectLst>
                <a:ea typeface="宋体" panose="02010600030101010101" pitchFamily="2" charset="-122"/>
              </a:rPr>
              <a:t>文件系统</a:t>
            </a:r>
            <a:r>
              <a:rPr lang="zh-CN" altLang="en-US" dirty="0">
                <a:effectLst>
                  <a:outerShdw blurRad="38100" dist="38100" dir="2700000" algn="tl">
                    <a:srgbClr val="C0C0C0"/>
                  </a:outerShdw>
                </a:effectLst>
                <a:ea typeface="宋体" panose="02010600030101010101" pitchFamily="2" charset="-122"/>
              </a:rPr>
              <a:t>所做的工作（UNIX）</a:t>
            </a:r>
            <a:endParaRPr lang="zh-CN" altLang="en-US" dirty="0">
              <a:effectLst>
                <a:outerShdw blurRad="38100" dist="38100" dir="2700000" algn="tl">
                  <a:srgbClr val="C0C0C0"/>
                </a:outerShdw>
              </a:effectLst>
              <a:ea typeface="宋体" panose="02010600030101010101" pitchFamily="2" charset="-122"/>
            </a:endParaRPr>
          </a:p>
        </p:txBody>
      </p:sp>
      <p:sp>
        <p:nvSpPr>
          <p:cNvPr id="32771" name="Rectangle 3"/>
          <p:cNvSpPr>
            <a:spLocks noGrp="1" noChangeArrowheads="1"/>
          </p:cNvSpPr>
          <p:nvPr>
            <p:ph type="body" idx="4294967295"/>
          </p:nvPr>
        </p:nvSpPr>
        <p:spPr>
          <a:xfrm>
            <a:off x="1214438" y="900113"/>
            <a:ext cx="7029450" cy="5464175"/>
          </a:xfrm>
        </p:spPr>
        <p:txBody>
          <a:bodyPr/>
          <a:lstStyle/>
          <a:p>
            <a:pPr>
              <a:lnSpc>
                <a:spcPct val="90000"/>
              </a:lnSpc>
            </a:pPr>
            <a:r>
              <a:rPr lang="zh-CN" altLang="en-US" sz="1600" b="1" dirty="0">
                <a:solidFill>
                  <a:srgbClr val="C00000"/>
                </a:solidFill>
                <a:ea typeface="宋体" panose="02010600030101010101" pitchFamily="2" charset="-122"/>
              </a:rPr>
              <a:t>引导块（boot block）</a:t>
            </a:r>
            <a:endParaRPr lang="zh-CN" altLang="en-US" sz="1600" b="1" dirty="0">
              <a:solidFill>
                <a:srgbClr val="C00000"/>
              </a:solidFill>
              <a:ea typeface="宋体" panose="02010600030101010101" pitchFamily="2" charset="-122"/>
            </a:endParaRPr>
          </a:p>
          <a:p>
            <a:pPr lvl="1">
              <a:lnSpc>
                <a:spcPct val="90000"/>
              </a:lnSpc>
            </a:pPr>
            <a:r>
              <a:rPr lang="zh-CN" altLang="en-US" sz="1600" b="1" dirty="0">
                <a:ea typeface="宋体" panose="02010600030101010101" pitchFamily="2" charset="-122"/>
              </a:rPr>
              <a:t>占据文件系统的开始，一般是一个扇区</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含有被读入机器中起引导或初启OS的引导代码</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每个文件系统都有一个引导块（可能是空的）</a:t>
            </a:r>
            <a:endParaRPr lang="zh-CN" altLang="en-US" sz="1600" b="1" dirty="0">
              <a:ea typeface="宋体" panose="02010600030101010101" pitchFamily="2" charset="-122"/>
            </a:endParaRPr>
          </a:p>
          <a:p>
            <a:pPr>
              <a:lnSpc>
                <a:spcPct val="90000"/>
              </a:lnSpc>
            </a:pPr>
            <a:r>
              <a:rPr lang="zh-CN" altLang="en-US" sz="1600" b="1" dirty="0">
                <a:solidFill>
                  <a:srgbClr val="C00000"/>
                </a:solidFill>
                <a:ea typeface="宋体" panose="02010600030101010101" pitchFamily="2" charset="-122"/>
              </a:rPr>
              <a:t>超级块</a:t>
            </a:r>
            <a:r>
              <a:rPr lang="zh-CN" altLang="en-US" sz="1600" b="1" dirty="0" smtClean="0">
                <a:solidFill>
                  <a:srgbClr val="C00000"/>
                </a:solidFill>
                <a:ea typeface="宋体" panose="02010600030101010101" pitchFamily="2" charset="-122"/>
              </a:rPr>
              <a:t>（</a:t>
            </a:r>
            <a:r>
              <a:rPr lang="en-US" altLang="zh-CN" sz="1600" b="1" dirty="0" smtClean="0">
                <a:solidFill>
                  <a:srgbClr val="C00000"/>
                </a:solidFill>
                <a:ea typeface="宋体" panose="02010600030101010101" pitchFamily="2" charset="-122"/>
              </a:rPr>
              <a:t>supper block</a:t>
            </a:r>
            <a:r>
              <a:rPr lang="zh-CN" altLang="en-US" sz="1600" b="1" dirty="0" smtClean="0">
                <a:solidFill>
                  <a:srgbClr val="C00000"/>
                </a:solidFill>
                <a:ea typeface="宋体" panose="02010600030101010101" pitchFamily="2" charset="-122"/>
              </a:rPr>
              <a:t>，</a:t>
            </a:r>
            <a:r>
              <a:rPr lang="zh-CN" altLang="en-US" sz="1600" b="1" dirty="0" smtClean="0">
                <a:solidFill>
                  <a:srgbClr val="1306BA"/>
                </a:solidFill>
                <a:ea typeface="宋体" panose="02010600030101010101" pitchFamily="2" charset="-122"/>
              </a:rPr>
              <a:t>记录</a:t>
            </a:r>
            <a:r>
              <a:rPr lang="zh-CN" altLang="en-US" sz="1600" b="1" dirty="0">
                <a:solidFill>
                  <a:srgbClr val="1306BA"/>
                </a:solidFill>
                <a:ea typeface="宋体" panose="02010600030101010101" pitchFamily="2" charset="-122"/>
              </a:rPr>
              <a:t>文件系统的基本参数</a:t>
            </a:r>
            <a:r>
              <a:rPr lang="zh-CN" altLang="en-US" sz="1600" b="1" dirty="0">
                <a:solidFill>
                  <a:srgbClr val="C00000"/>
                </a:solidFill>
                <a:ea typeface="宋体" panose="02010600030101010101" pitchFamily="2" charset="-122"/>
              </a:rPr>
              <a:t>）</a:t>
            </a:r>
            <a:endParaRPr lang="zh-CN" altLang="en-US" sz="1600" b="1" dirty="0">
              <a:solidFill>
                <a:srgbClr val="C00000"/>
              </a:solidFill>
              <a:ea typeface="宋体" panose="02010600030101010101" pitchFamily="2" charset="-122"/>
            </a:endParaRPr>
          </a:p>
          <a:p>
            <a:pPr lvl="1">
              <a:lnSpc>
                <a:spcPct val="90000"/>
              </a:lnSpc>
            </a:pPr>
            <a:r>
              <a:rPr lang="zh-CN" altLang="en-US" sz="1600" b="1" dirty="0">
                <a:ea typeface="宋体" panose="02010600030101010101" pitchFamily="2" charset="-122"/>
              </a:rPr>
              <a:t>文件系统的规模（多大空间）</a:t>
            </a:r>
            <a:endParaRPr lang="zh-CN" altLang="en-US" sz="1600" b="1" dirty="0">
              <a:ea typeface="宋体" panose="02010600030101010101" pitchFamily="2" charset="-122"/>
            </a:endParaRPr>
          </a:p>
          <a:p>
            <a:pPr lvl="1">
              <a:lnSpc>
                <a:spcPct val="90000"/>
              </a:lnSpc>
            </a:pPr>
            <a:r>
              <a:rPr lang="zh-CN" altLang="en-US" sz="1600" b="1" dirty="0">
                <a:solidFill>
                  <a:srgbClr val="006600"/>
                </a:solidFill>
                <a:ea typeface="宋体" panose="02010600030101010101" pitchFamily="2" charset="-122"/>
              </a:rPr>
              <a:t>文件系统空闲块的数目</a:t>
            </a:r>
            <a:endParaRPr lang="zh-CN" altLang="en-US" sz="1600" b="1" dirty="0">
              <a:solidFill>
                <a:srgbClr val="006600"/>
              </a:solidFill>
              <a:ea typeface="宋体" panose="02010600030101010101" pitchFamily="2" charset="-122"/>
            </a:endParaRPr>
          </a:p>
          <a:p>
            <a:pPr lvl="1">
              <a:lnSpc>
                <a:spcPct val="90000"/>
              </a:lnSpc>
            </a:pPr>
            <a:r>
              <a:rPr lang="zh-CN" altLang="en-US" sz="1600" b="1" dirty="0">
                <a:solidFill>
                  <a:srgbClr val="006600"/>
                </a:solidFill>
                <a:ea typeface="宋体" panose="02010600030101010101" pitchFamily="2" charset="-122"/>
              </a:rPr>
              <a:t>文件系统中可用的空闲块表（链表的表头）</a:t>
            </a:r>
            <a:endParaRPr lang="zh-CN" altLang="en-US" sz="1600" b="1" dirty="0">
              <a:solidFill>
                <a:srgbClr val="006600"/>
              </a:solidFill>
              <a:ea typeface="宋体" panose="02010600030101010101" pitchFamily="2" charset="-122"/>
            </a:endParaRPr>
          </a:p>
          <a:p>
            <a:pPr lvl="1">
              <a:lnSpc>
                <a:spcPct val="90000"/>
              </a:lnSpc>
            </a:pPr>
            <a:r>
              <a:rPr lang="zh-CN" altLang="en-US" sz="1600" b="1" dirty="0">
                <a:solidFill>
                  <a:srgbClr val="006600"/>
                </a:solidFill>
                <a:ea typeface="宋体" panose="02010600030101010101" pitchFamily="2" charset="-122"/>
              </a:rPr>
              <a:t>文件系统中下一个空闲块的下标</a:t>
            </a:r>
            <a:endParaRPr lang="zh-CN" altLang="en-US" sz="1600" b="1" dirty="0">
              <a:solidFill>
                <a:srgbClr val="006600"/>
              </a:solidFill>
              <a:ea typeface="宋体" panose="02010600030101010101" pitchFamily="2" charset="-122"/>
            </a:endParaRPr>
          </a:p>
          <a:p>
            <a:pPr lvl="1">
              <a:lnSpc>
                <a:spcPct val="90000"/>
              </a:lnSpc>
            </a:pPr>
            <a:r>
              <a:rPr lang="zh-CN" altLang="en-US" sz="1600" b="1" dirty="0">
                <a:ea typeface="宋体" panose="02010600030101010101" pitchFamily="2" charset="-122"/>
              </a:rPr>
              <a:t>索引节点表的大小</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文件系统中空闲索引节点的数目</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文件系统中空闲索引节点表</a:t>
            </a:r>
            <a:endParaRPr lang="zh-CN" altLang="en-US" sz="1600" b="1" dirty="0">
              <a:ea typeface="宋体" panose="02010600030101010101" pitchFamily="2" charset="-122"/>
            </a:endParaRPr>
          </a:p>
          <a:p>
            <a:pPr lvl="1">
              <a:lnSpc>
                <a:spcPct val="90000"/>
              </a:lnSpc>
            </a:pPr>
            <a:r>
              <a:rPr lang="zh-CN" altLang="en-US" sz="1600" b="1" dirty="0">
                <a:ea typeface="宋体" panose="02010600030101010101" pitchFamily="2" charset="-122"/>
              </a:rPr>
              <a:t>空闲索引节点表中下一个空闲索引节点的下标</a:t>
            </a:r>
            <a:endParaRPr lang="zh-CN" altLang="en-US" sz="1600" b="1" dirty="0">
              <a:ea typeface="宋体" panose="02010600030101010101" pitchFamily="2" charset="-122"/>
            </a:endParaRPr>
          </a:p>
          <a:p>
            <a:pPr lvl="1">
              <a:lnSpc>
                <a:spcPct val="90000"/>
              </a:lnSpc>
            </a:pPr>
            <a:r>
              <a:rPr lang="zh-CN" altLang="en-US" sz="1600" b="1" dirty="0">
                <a:solidFill>
                  <a:srgbClr val="0070C0"/>
                </a:solidFill>
                <a:ea typeface="宋体" panose="02010600030101010101" pitchFamily="2" charset="-122"/>
              </a:rPr>
              <a:t>空闲块表的锁字段和空闲索引节点表锁字段</a:t>
            </a:r>
            <a:endParaRPr lang="zh-CN" altLang="en-US" sz="1600" b="1" dirty="0">
              <a:solidFill>
                <a:srgbClr val="0070C0"/>
              </a:solidFill>
              <a:ea typeface="宋体" panose="02010600030101010101" pitchFamily="2" charset="-122"/>
            </a:endParaRPr>
          </a:p>
          <a:p>
            <a:pPr lvl="1">
              <a:lnSpc>
                <a:spcPct val="90000"/>
              </a:lnSpc>
            </a:pPr>
            <a:r>
              <a:rPr lang="zh-CN" altLang="en-US" sz="1600" b="1" dirty="0">
                <a:solidFill>
                  <a:srgbClr val="7030A0"/>
                </a:solidFill>
                <a:ea typeface="宋体" panose="02010600030101010101" pitchFamily="2" charset="-122"/>
              </a:rPr>
              <a:t>指明超级块被修改过的标记</a:t>
            </a:r>
            <a:endParaRPr lang="zh-CN" altLang="en-US" sz="1600" b="1" dirty="0">
              <a:solidFill>
                <a:srgbClr val="7030A0"/>
              </a:solidFill>
              <a:ea typeface="宋体" panose="02010600030101010101" pitchFamily="2" charset="-122"/>
            </a:endParaRPr>
          </a:p>
          <a:p>
            <a:pPr>
              <a:lnSpc>
                <a:spcPct val="90000"/>
              </a:lnSpc>
            </a:pPr>
            <a:r>
              <a:rPr lang="zh-CN" altLang="en-US" sz="1600" b="1" dirty="0">
                <a:solidFill>
                  <a:srgbClr val="C00000"/>
                </a:solidFill>
                <a:ea typeface="宋体" panose="02010600030101010101" pitchFamily="2" charset="-122"/>
              </a:rPr>
              <a:t>索引节点表 (</a:t>
            </a:r>
            <a:r>
              <a:rPr lang="zh-CN" altLang="en-US" sz="1600" dirty="0">
                <a:solidFill>
                  <a:srgbClr val="FF0000"/>
                </a:solidFill>
                <a:ea typeface="宋体" panose="02010600030101010101" pitchFamily="2" charset="-122"/>
              </a:rPr>
              <a:t>per-file FCB </a:t>
            </a:r>
            <a:r>
              <a:rPr lang="zh-CN" altLang="en-US" sz="1600" b="1" dirty="0">
                <a:solidFill>
                  <a:srgbClr val="C00000"/>
                </a:solidFill>
                <a:ea typeface="宋体" panose="02010600030101010101" pitchFamily="2" charset="-122"/>
              </a:rPr>
              <a:t>)（</a:t>
            </a:r>
            <a:r>
              <a:rPr lang="zh-CN" altLang="en-US" sz="1600" b="1" dirty="0">
                <a:solidFill>
                  <a:srgbClr val="1306BA"/>
                </a:solidFill>
                <a:ea typeface="宋体" panose="02010600030101010101" pitchFamily="2" charset="-122"/>
              </a:rPr>
              <a:t>有一个特殊的结点</a:t>
            </a:r>
            <a:r>
              <a:rPr lang="en-US" altLang="zh-CN" sz="1600" b="1" dirty="0">
                <a:solidFill>
                  <a:srgbClr val="1306BA"/>
                </a:solidFill>
                <a:ea typeface="宋体" panose="02010600030101010101" pitchFamily="2" charset="-122"/>
              </a:rPr>
              <a:t>---</a:t>
            </a:r>
            <a:r>
              <a:rPr lang="zh-CN" altLang="en-US" sz="1600" b="1" dirty="0">
                <a:solidFill>
                  <a:srgbClr val="1306BA"/>
                </a:solidFill>
                <a:ea typeface="宋体" panose="02010600030101010101" pitchFamily="2" charset="-122"/>
              </a:rPr>
              <a:t>根索引结点</a:t>
            </a:r>
            <a:r>
              <a:rPr lang="zh-CN" altLang="en-US" sz="1600" b="1" dirty="0">
                <a:solidFill>
                  <a:srgbClr val="C00000"/>
                </a:solidFill>
                <a:ea typeface="宋体" panose="02010600030101010101" pitchFamily="2" charset="-122"/>
              </a:rPr>
              <a:t>）</a:t>
            </a:r>
            <a:endParaRPr lang="zh-CN" altLang="en-US" sz="1600" b="1" dirty="0">
              <a:solidFill>
                <a:srgbClr val="C00000"/>
              </a:solidFill>
              <a:ea typeface="宋体" panose="02010600030101010101" pitchFamily="2" charset="-122"/>
            </a:endParaRPr>
          </a:p>
          <a:p>
            <a:pPr>
              <a:lnSpc>
                <a:spcPct val="90000"/>
              </a:lnSpc>
            </a:pPr>
            <a:r>
              <a:rPr lang="zh-CN" altLang="en-US" sz="1600" b="1" dirty="0">
                <a:solidFill>
                  <a:srgbClr val="C00000"/>
                </a:solidFill>
                <a:ea typeface="宋体" panose="02010600030101010101" pitchFamily="2" charset="-122"/>
              </a:rPr>
              <a:t>数据块</a:t>
            </a:r>
            <a:endParaRPr lang="zh-CN" altLang="en-US" sz="1600" b="1" dirty="0">
              <a:solidFill>
                <a:srgbClr val="C00000"/>
              </a:solidFill>
              <a:ea typeface="宋体" panose="02010600030101010101" pitchFamily="2" charset="-122"/>
            </a:endParaRPr>
          </a:p>
        </p:txBody>
      </p:sp>
      <p:graphicFrame>
        <p:nvGraphicFramePr>
          <p:cNvPr id="30724" name="Group 4"/>
          <p:cNvGraphicFramePr>
            <a:graphicFrameLocks noGrp="1"/>
          </p:cNvGraphicFramePr>
          <p:nvPr/>
        </p:nvGraphicFramePr>
        <p:xfrm>
          <a:off x="6753225" y="1892300"/>
          <a:ext cx="1490663" cy="3159094"/>
        </p:xfrm>
        <a:graphic>
          <a:graphicData uri="http://schemas.openxmlformats.org/drawingml/2006/table">
            <a:tbl>
              <a:tblPr/>
              <a:tblGrid>
                <a:gridCol w="1490663"/>
              </a:tblGrid>
              <a:tr h="5146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引导块</a:t>
                      </a: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4566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超级块</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6154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索引节点表</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15723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数据块</a:t>
                      </a: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85800" y="107950"/>
            <a:ext cx="8077200" cy="609600"/>
          </a:xfrm>
        </p:spPr>
        <p:txBody>
          <a:bodyPr/>
          <a:lstStyle/>
          <a:p>
            <a:pPr>
              <a:defRPr/>
            </a:pPr>
            <a:r>
              <a:rPr lang="zh-CN" altLang="en-US" dirty="0">
                <a:ea typeface="宋体" panose="02010600030101010101" pitchFamily="2" charset="-122"/>
              </a:rPr>
              <a:t>本章主要内容</a:t>
            </a:r>
            <a:endParaRPr lang="en-US" altLang="zh-CN" dirty="0">
              <a:solidFill>
                <a:srgbClr val="1306BA"/>
              </a:solidFill>
              <a:ea typeface="宋体" panose="02010600030101010101" pitchFamily="2" charset="-122"/>
            </a:endParaRPr>
          </a:p>
        </p:txBody>
      </p:sp>
      <p:sp>
        <p:nvSpPr>
          <p:cNvPr id="5123" name="Rectangle 3"/>
          <p:cNvSpPr>
            <a:spLocks noGrp="1" noChangeArrowheads="1"/>
          </p:cNvSpPr>
          <p:nvPr>
            <p:ph type="body" idx="4294967295"/>
          </p:nvPr>
        </p:nvSpPr>
        <p:spPr>
          <a:xfrm>
            <a:off x="831850" y="820738"/>
            <a:ext cx="7794625" cy="5602287"/>
          </a:xfrm>
        </p:spPr>
        <p:txBody>
          <a:bodyPr/>
          <a:lstStyle/>
          <a:p>
            <a:pPr>
              <a:defRPr/>
            </a:pPr>
            <a:r>
              <a:rPr lang="zh-CN" altLang="en-US" sz="1800" dirty="0">
                <a:solidFill>
                  <a:srgbClr val="000000"/>
                </a:solidFill>
                <a:ea typeface="宋体" panose="02010600030101010101" pitchFamily="2" charset="-122"/>
              </a:rPr>
              <a:t>本章介绍</a:t>
            </a:r>
            <a:r>
              <a:rPr lang="zh-CN" altLang="en-US" sz="1800" dirty="0">
                <a:solidFill>
                  <a:srgbClr val="1306BA"/>
                </a:solidFill>
                <a:ea typeface="宋体" panose="02010600030101010101" pitchFamily="2" charset="-122"/>
              </a:rPr>
              <a:t>文件系统的接口</a:t>
            </a:r>
            <a:r>
              <a:rPr lang="zh-CN" altLang="en-US" sz="1800" dirty="0">
                <a:solidFill>
                  <a:srgbClr val="000000"/>
                </a:solidFill>
                <a:ea typeface="宋体" panose="02010600030101010101" pitchFamily="2" charset="-122"/>
              </a:rPr>
              <a:t>，下章介绍</a:t>
            </a:r>
            <a:r>
              <a:rPr lang="zh-CN" altLang="en-US" sz="1800" dirty="0">
                <a:solidFill>
                  <a:srgbClr val="1306BA"/>
                </a:solidFill>
                <a:ea typeface="宋体" panose="02010600030101010101" pitchFamily="2" charset="-122"/>
              </a:rPr>
              <a:t>具体实现方法；</a:t>
            </a:r>
            <a:endParaRPr lang="en-US" altLang="zh-CN" sz="1800" dirty="0">
              <a:ea typeface="宋体" panose="02010600030101010101" pitchFamily="2" charset="-122"/>
            </a:endParaRPr>
          </a:p>
          <a:p>
            <a:pPr lvl="1">
              <a:defRPr/>
            </a:pPr>
            <a:r>
              <a:rPr lang="zh-CN" altLang="en-US" sz="1600" b="1" dirty="0">
                <a:ea typeface="宋体" panose="02010600030101010101" pitchFamily="2" charset="-122"/>
              </a:rPr>
              <a:t>什么是文件？</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为了文件的管理与使用，文件包括许多属性</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主要文件属性有哪些？</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这些属性一般存放在什么地方？（</a:t>
            </a:r>
            <a:r>
              <a:rPr lang="en-US" altLang="zh-CN" sz="1400" dirty="0">
                <a:ea typeface="宋体" panose="02010600030101010101" pitchFamily="2" charset="-122"/>
              </a:rPr>
              <a:t>FCB</a:t>
            </a:r>
            <a:r>
              <a:rPr lang="zh-CN" altLang="en-US" sz="1400" dirty="0">
                <a:ea typeface="宋体" panose="02010600030101010101" pitchFamily="2" charset="-122"/>
              </a:rPr>
              <a:t>、</a:t>
            </a:r>
            <a:r>
              <a:rPr lang="en-US" altLang="zh-CN" sz="1400" dirty="0">
                <a:ea typeface="宋体" panose="02010600030101010101" pitchFamily="2" charset="-122"/>
              </a:rPr>
              <a:t>Index-Node--</a:t>
            </a:r>
            <a:r>
              <a:rPr lang="en-US" altLang="zh-CN" sz="1400" dirty="0" err="1">
                <a:ea typeface="宋体" panose="02010600030101010101" pitchFamily="2" charset="-122"/>
              </a:rPr>
              <a:t>inode</a:t>
            </a:r>
            <a:r>
              <a:rPr lang="zh-CN" altLang="en-US" sz="1400" dirty="0">
                <a:ea typeface="宋体" panose="02010600030101010101" pitchFamily="2" charset="-122"/>
              </a:rPr>
              <a:t>）</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文件的主要操作</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文件是一个抽象数据类型，定义了一些操作</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主要掌握</a:t>
            </a:r>
            <a:r>
              <a:rPr lang="en-US" altLang="zh-CN" sz="1400" dirty="0">
                <a:ea typeface="宋体" panose="02010600030101010101" pitchFamily="2" charset="-122"/>
              </a:rPr>
              <a:t>open</a:t>
            </a:r>
            <a:r>
              <a:rPr lang="zh-CN" altLang="en-US" sz="1400" dirty="0">
                <a:ea typeface="宋体" panose="02010600030101010101" pitchFamily="2" charset="-122"/>
              </a:rPr>
              <a:t>、</a:t>
            </a:r>
            <a:r>
              <a:rPr lang="en-US" altLang="zh-CN" sz="1400" dirty="0">
                <a:ea typeface="宋体" panose="02010600030101010101" pitchFamily="2" charset="-122"/>
              </a:rPr>
              <a:t>close</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文件类型（扩展名）及其作用</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文件的逻辑结构与存储结构</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文件的访问方法：顺序访问与直接访问</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文件的目录结构</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实现文件的按名访问（文件系统的创建，磁盘的逻辑格式化）；</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为提高文件的访问效率，便于文件命名、文件的组织及文件的共享，采用什么结构对文件进行组织；</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文件系统的挂载</a:t>
            </a:r>
            <a:r>
              <a:rPr lang="en-US" altLang="zh-CN" sz="1600" b="1" dirty="0">
                <a:ea typeface="宋体" panose="02010600030101010101" pitchFamily="2" charset="-122"/>
              </a:rPr>
              <a:t>(</a:t>
            </a:r>
            <a:r>
              <a:rPr lang="zh-CN" altLang="en-US" sz="1600" b="1" dirty="0">
                <a:ea typeface="宋体" panose="02010600030101010101" pitchFamily="2" charset="-122"/>
              </a:rPr>
              <a:t>安装</a:t>
            </a:r>
            <a:r>
              <a:rPr lang="en-US" altLang="zh-CN" sz="1600" b="1" dirty="0">
                <a:ea typeface="宋体" panose="02010600030101010101" pitchFamily="2" charset="-122"/>
              </a:rPr>
              <a:t>)</a:t>
            </a:r>
            <a:r>
              <a:rPr lang="zh-CN" altLang="en-US" sz="1600" b="1" dirty="0">
                <a:ea typeface="宋体" panose="02010600030101010101" pitchFamily="2" charset="-122"/>
              </a:rPr>
              <a:t>与卸载（</a:t>
            </a:r>
            <a:r>
              <a:rPr lang="en-US" altLang="zh-CN" sz="1600" b="1" dirty="0">
                <a:effectLst>
                  <a:outerShdw blurRad="38100" dist="38100" dir="2700000" algn="tl">
                    <a:srgbClr val="C0C0C0"/>
                  </a:outerShdw>
                </a:effectLst>
                <a:ea typeface="宋体" panose="02010600030101010101" pitchFamily="2" charset="-122"/>
              </a:rPr>
              <a:t>File System Mounting</a:t>
            </a:r>
            <a:r>
              <a:rPr lang="zh-CN" altLang="en-US" sz="1600" b="1" dirty="0">
                <a:effectLst>
                  <a:outerShdw blurRad="38100" dist="38100" dir="2700000" algn="tl">
                    <a:srgbClr val="C0C0C0"/>
                  </a:outerShdw>
                </a:effectLst>
                <a:ea typeface="宋体" panose="02010600030101010101" pitchFamily="2" charset="-122"/>
              </a:rPr>
              <a:t>，</a:t>
            </a:r>
            <a:r>
              <a:rPr lang="en-US" altLang="zh-CN" sz="1600" b="1" dirty="0">
                <a:effectLst>
                  <a:outerShdw blurRad="38100" dist="38100" dir="2700000" algn="tl">
                    <a:srgbClr val="C0C0C0"/>
                  </a:outerShdw>
                </a:effectLst>
                <a:ea typeface="宋体" panose="02010600030101010101" pitchFamily="2" charset="-122"/>
              </a:rPr>
              <a:t> Unmounting </a:t>
            </a:r>
            <a:r>
              <a:rPr lang="zh-CN" altLang="en-US" sz="1600" b="1" dirty="0">
                <a:effectLst>
                  <a:outerShdw blurRad="38100" dist="38100" dir="2700000" algn="tl">
                    <a:srgbClr val="C0C0C0"/>
                  </a:outerShdw>
                </a:effectLst>
                <a:ea typeface="宋体" panose="02010600030101010101" pitchFamily="2" charset="-122"/>
              </a:rPr>
              <a:t>）</a:t>
            </a:r>
            <a:endParaRPr lang="en-US" altLang="zh-CN" sz="1600" b="1" dirty="0">
              <a:effectLst>
                <a:outerShdw blurRad="38100" dist="38100" dir="2700000" algn="tl">
                  <a:srgbClr val="C0C0C0"/>
                </a:outerShdw>
              </a:effectLst>
              <a:ea typeface="宋体" panose="02010600030101010101" pitchFamily="2" charset="-122"/>
            </a:endParaRPr>
          </a:p>
          <a:p>
            <a:pPr lvl="2">
              <a:defRPr/>
            </a:pPr>
            <a:r>
              <a:rPr lang="zh-CN" altLang="en-US" sz="1400" dirty="0">
                <a:ea typeface="宋体" panose="02010600030101010101" pitchFamily="2" charset="-122"/>
              </a:rPr>
              <a:t>如何有效地管理多个文件系统；</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文件的共享与保护</a:t>
            </a:r>
            <a:endParaRPr lang="zh-CN" altLang="en-US" sz="1600" b="1" dirty="0">
              <a:ea typeface="宋体" panose="02010600030101010101" pitchFamily="2" charset="-122"/>
            </a:endParaRPr>
          </a:p>
          <a:p>
            <a:pPr lvl="2">
              <a:defRPr/>
            </a:pPr>
            <a:endParaRPr lang="en-US" altLang="zh-CN" sz="1400" dirty="0">
              <a:ea typeface="宋体" panose="02010600030101010101" pitchFamily="2" charset="-122"/>
            </a:endParaRPr>
          </a:p>
          <a:p>
            <a:pPr>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65175" y="1352549"/>
            <a:ext cx="7854950" cy="2143125"/>
          </a:xfrm>
          <a:prstGeom prst="rect">
            <a:avLst/>
          </a:prstGeom>
          <a:noFill/>
        </p:spPr>
        <p:txBody>
          <a:bodyPr anchor="ctr"/>
          <a:lstStyle/>
          <a:p>
            <a:pPr eaLnBrk="1" hangingPunct="1">
              <a:defRPr/>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下列选项中，磁盘</a:t>
            </a:r>
            <a:r>
              <a:rPr lang="zh-CN" altLang="en-US" sz="2400" dirty="0">
                <a:solidFill>
                  <a:srgbClr val="0000CC"/>
                </a:solidFill>
                <a:latin typeface="微软雅黑" panose="020B0503020204020204" charset="-122"/>
                <a:ea typeface="微软雅黑" panose="020B0503020204020204" charset="-122"/>
                <a:sym typeface="微软雅黑" panose="020B0503020204020204" charset="-122"/>
              </a:rPr>
              <a:t>逻辑格式化</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所做的工作是（）。</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pPr marL="571500" indent="-571500" eaLnBrk="1" hangingPunct="1">
              <a:buFontTx/>
              <a:buAutoNum type="romanUcPeriod"/>
              <a:defRPr/>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对磁盘进行分区 </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pPr marL="571500" indent="-571500" eaLnBrk="1" hangingPunct="1">
              <a:buFontTx/>
              <a:buAutoNum type="romanUcPeriod"/>
              <a:defRPr/>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建立文件系统的根目录</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pPr marL="571500" indent="-571500" eaLnBrk="1" hangingPunct="1">
              <a:buFontTx/>
              <a:buAutoNum type="romanUcPeriod"/>
              <a:defRPr/>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确定磁盘扇区校验码所占位数</a:t>
            </a:r>
            <a:endParaRPr lang="en-US" altLang="zh-CN" sz="2400" dirty="0">
              <a:solidFill>
                <a:srgbClr val="000000"/>
              </a:solidFill>
              <a:latin typeface="微软雅黑" panose="020B0503020204020204" charset="-122"/>
              <a:ea typeface="微软雅黑" panose="020B0503020204020204" charset="-122"/>
              <a:sym typeface="微软雅黑" panose="020B0503020204020204" charset="-122"/>
            </a:endParaRPr>
          </a:p>
          <a:p>
            <a:pPr marL="571500" indent="-571500" eaLnBrk="1" hangingPunct="1">
              <a:buFontTx/>
              <a:buAutoNum type="romanUcPeriod"/>
              <a:defRPr/>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对保存空闲磁盘块信息的数据结构进行初始化</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1" name="文本框 3"/>
          <p:cNvSpPr txBox="1">
            <a:spLocks noChangeArrowheads="1"/>
          </p:cNvSpPr>
          <p:nvPr>
            <p:custDataLst>
              <p:tags r:id="rId2"/>
            </p:custDataLst>
          </p:nvPr>
        </p:nvSpPr>
        <p:spPr bwMode="auto">
          <a:xfrm>
            <a:off x="1828800" y="3981220"/>
            <a:ext cx="2209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2" name="文本框 4"/>
          <p:cNvSpPr txBox="1">
            <a:spLocks noChangeArrowheads="1"/>
          </p:cNvSpPr>
          <p:nvPr>
            <p:custDataLst>
              <p:tags r:id="rId3"/>
            </p:custDataLst>
          </p:nvPr>
        </p:nvSpPr>
        <p:spPr bwMode="auto">
          <a:xfrm>
            <a:off x="4572000" y="4092345"/>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3" name="文本框 5"/>
          <p:cNvSpPr txBox="1">
            <a:spLocks noChangeArrowheads="1"/>
          </p:cNvSpPr>
          <p:nvPr>
            <p:custDataLst>
              <p:tags r:id="rId4"/>
            </p:custDataLst>
          </p:nvPr>
        </p:nvSpPr>
        <p:spPr bwMode="auto">
          <a:xfrm>
            <a:off x="1828800" y="4727345"/>
            <a:ext cx="17653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III</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4" name="文本框 6"/>
          <p:cNvSpPr txBox="1">
            <a:spLocks noChangeArrowheads="1"/>
          </p:cNvSpPr>
          <p:nvPr>
            <p:custDataLst>
              <p:tags r:id="rId5"/>
            </p:custDataLst>
          </p:nvPr>
        </p:nvSpPr>
        <p:spPr bwMode="auto">
          <a:xfrm>
            <a:off x="4572000" y="4727345"/>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仅</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II</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IV</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5" name="椭圆 7"/>
          <p:cNvSpPr>
            <a:spLocks noChangeAspect="1"/>
          </p:cNvSpPr>
          <p:nvPr>
            <p:custDataLst>
              <p:tags r:id="rId6"/>
            </p:custDataLst>
          </p:nvPr>
        </p:nvSpPr>
        <p:spPr bwMode="auto">
          <a:xfrm>
            <a:off x="1114425" y="404472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6" name="椭圆 9"/>
          <p:cNvSpPr>
            <a:spLocks noChangeAspect="1"/>
          </p:cNvSpPr>
          <p:nvPr>
            <p:custDataLst>
              <p:tags r:id="rId7"/>
            </p:custDataLst>
          </p:nvPr>
        </p:nvSpPr>
        <p:spPr bwMode="auto">
          <a:xfrm>
            <a:off x="1114425" y="4790845"/>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7" name="椭圆 10"/>
          <p:cNvSpPr>
            <a:spLocks noChangeAspect="1"/>
          </p:cNvSpPr>
          <p:nvPr>
            <p:custDataLst>
              <p:tags r:id="rId8"/>
            </p:custDataLst>
          </p:nvPr>
        </p:nvSpPr>
        <p:spPr bwMode="auto">
          <a:xfrm>
            <a:off x="3857625" y="4790845"/>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8" name="圆角矩形 11"/>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9" name="矩形 1"/>
          <p:cNvSpPr>
            <a:spLocks noChangeArrowheads="1"/>
          </p:cNvSpPr>
          <p:nvPr>
            <p:custDataLst>
              <p:tags r:id="rId10"/>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27660" name="文本框 7"/>
          <p:cNvSpPr txBox="1">
            <a:spLocks noChangeArrowheads="1"/>
          </p:cNvSpPr>
          <p:nvPr>
            <p:custDataLst>
              <p:tags r:id="rId11"/>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7661" name="文本框 8"/>
          <p:cNvSpPr txBox="1">
            <a:spLocks noChangeArrowheads="1"/>
          </p:cNvSpPr>
          <p:nvPr>
            <p:custDataLst>
              <p:tags r:id="rId12"/>
            </p:custDataLst>
          </p:nvPr>
        </p:nvSpPr>
        <p:spPr bwMode="auto">
          <a:xfrm>
            <a:off x="9906001" y="635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62" name="椭圆 7"/>
          <p:cNvSpPr>
            <a:spLocks noChangeAspect="1"/>
          </p:cNvSpPr>
          <p:nvPr>
            <p:custDataLst>
              <p:tags r:id="rId13"/>
            </p:custDataLst>
          </p:nvPr>
        </p:nvSpPr>
        <p:spPr bwMode="auto">
          <a:xfrm>
            <a:off x="3857625" y="4130445"/>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27663" name="组合 6"/>
          <p:cNvGrpSpPr/>
          <p:nvPr>
            <p:custDataLst>
              <p:tags r:id="rId14"/>
            </p:custDataLst>
          </p:nvPr>
        </p:nvGrpSpPr>
        <p:grpSpPr bwMode="auto">
          <a:xfrm>
            <a:off x="9537700" y="0"/>
            <a:ext cx="3814763" cy="647700"/>
            <a:chOff x="9537700" y="0"/>
            <a:chExt cx="3815080" cy="647700"/>
          </a:xfrm>
        </p:grpSpPr>
        <p:sp>
          <p:nvSpPr>
            <p:cNvPr id="27674" name="RemarkBack"/>
            <p:cNvSpPr>
              <a:spLocks noChangeArrowheads="1"/>
            </p:cNvSpPr>
            <p:nvPr>
              <p:custDataLst>
                <p:tags r:id="rId1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5" name="RemarkBlock"/>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7664" name="RemarkBack"/>
          <p:cNvSpPr>
            <a:spLocks noChangeArrowheads="1"/>
          </p:cNvSpPr>
          <p:nvPr>
            <p:custDataLst>
              <p:tags r:id="rId18"/>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27665" name="RemarkBlock"/>
          <p:cNvSpPr>
            <a:spLocks noChangeArrowheads="1"/>
          </p:cNvSpPr>
          <p:nvPr>
            <p:custDataLst>
              <p:tags r:id="rId19"/>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27666"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7667" name="组合 16"/>
          <p:cNvGrpSpPr/>
          <p:nvPr>
            <p:custDataLst>
              <p:tags r:id="rId21"/>
            </p:custDataLst>
          </p:nvPr>
        </p:nvGrpSpPr>
        <p:grpSpPr bwMode="auto">
          <a:xfrm>
            <a:off x="0" y="0"/>
            <a:ext cx="9144000" cy="635000"/>
            <a:chOff x="0" y="0"/>
            <a:chExt cx="9144000" cy="635000"/>
          </a:xfrm>
        </p:grpSpPr>
        <p:sp>
          <p:nvSpPr>
            <p:cNvPr id="27670"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1"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7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7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7668"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22350" y="496888"/>
            <a:ext cx="6759575" cy="511175"/>
          </a:xfrm>
        </p:spPr>
        <p:txBody>
          <a:bodyPr/>
          <a:lstStyle/>
          <a:p>
            <a:pPr>
              <a:defRPr/>
            </a:pPr>
            <a:r>
              <a:rPr lang="en-US" altLang="zh-CN">
                <a:effectLst>
                  <a:outerShdw blurRad="38100" dist="38100" dir="2700000" algn="tl">
                    <a:srgbClr val="C0C0C0"/>
                  </a:outerShdw>
                </a:effectLst>
                <a:ea typeface="宋体" panose="02010600030101010101" pitchFamily="2" charset="-122"/>
              </a:rPr>
              <a:t>10.3.2 Directory Overview</a:t>
            </a:r>
            <a:endParaRPr lang="en-US" altLang="zh-CN">
              <a:effectLst>
                <a:outerShdw blurRad="38100" dist="38100" dir="2700000" algn="tl">
                  <a:srgbClr val="C0C0C0"/>
                </a:outerShdw>
              </a:effectLst>
              <a:ea typeface="宋体" panose="02010600030101010101" pitchFamily="2" charset="-122"/>
            </a:endParaRPr>
          </a:p>
        </p:txBody>
      </p:sp>
      <p:sp>
        <p:nvSpPr>
          <p:cNvPr id="33795" name="Rectangle 3"/>
          <p:cNvSpPr>
            <a:spLocks noGrp="1" noChangeArrowheads="1"/>
          </p:cNvSpPr>
          <p:nvPr>
            <p:ph type="body" idx="4294967295"/>
          </p:nvPr>
        </p:nvSpPr>
        <p:spPr>
          <a:xfrm>
            <a:off x="941388" y="1390650"/>
            <a:ext cx="7570787" cy="350838"/>
          </a:xfrm>
        </p:spPr>
        <p:txBody>
          <a:bodyPr/>
          <a:lstStyle/>
          <a:p>
            <a:pPr>
              <a:lnSpc>
                <a:spcPct val="90000"/>
              </a:lnSpc>
            </a:pPr>
            <a:r>
              <a:rPr lang="en-US" altLang="zh-CN" sz="2000">
                <a:ea typeface="宋体" panose="02010600030101010101" pitchFamily="2" charset="-122"/>
              </a:rPr>
              <a:t>A collection of nodes containing information about all files</a:t>
            </a:r>
            <a:endParaRPr lang="en-US" altLang="zh-CN" sz="2000">
              <a:ea typeface="宋体" panose="02010600030101010101" pitchFamily="2" charset="-122"/>
            </a:endParaRPr>
          </a:p>
        </p:txBody>
      </p:sp>
      <p:sp>
        <p:nvSpPr>
          <p:cNvPr id="33796" name="Oval 4"/>
          <p:cNvSpPr>
            <a:spLocks noChangeArrowheads="1"/>
          </p:cNvSpPr>
          <p:nvPr/>
        </p:nvSpPr>
        <p:spPr bwMode="auto">
          <a:xfrm>
            <a:off x="2819400" y="2286000"/>
            <a:ext cx="533400" cy="4572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Oval 5"/>
          <p:cNvSpPr>
            <a:spLocks noChangeArrowheads="1"/>
          </p:cNvSpPr>
          <p:nvPr/>
        </p:nvSpPr>
        <p:spPr bwMode="auto">
          <a:xfrm>
            <a:off x="3581400" y="2286000"/>
            <a:ext cx="533400" cy="4572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8" name="Oval 6"/>
          <p:cNvSpPr>
            <a:spLocks noChangeArrowheads="1"/>
          </p:cNvSpPr>
          <p:nvPr/>
        </p:nvSpPr>
        <p:spPr bwMode="auto">
          <a:xfrm>
            <a:off x="4343400" y="2286000"/>
            <a:ext cx="533400" cy="4572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9" name="Oval 7"/>
          <p:cNvSpPr>
            <a:spLocks noChangeArrowheads="1"/>
          </p:cNvSpPr>
          <p:nvPr/>
        </p:nvSpPr>
        <p:spPr bwMode="auto">
          <a:xfrm>
            <a:off x="5105400" y="2286000"/>
            <a:ext cx="533400" cy="4572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800" name="Oval 8"/>
          <p:cNvSpPr>
            <a:spLocks noChangeArrowheads="1"/>
          </p:cNvSpPr>
          <p:nvPr/>
        </p:nvSpPr>
        <p:spPr bwMode="auto">
          <a:xfrm>
            <a:off x="5867400" y="2590800"/>
            <a:ext cx="533400" cy="4572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801" name="Rectangle 9"/>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1</a:t>
            </a:r>
            <a:endParaRPr lang="en-US" altLang="zh-CN" sz="1800">
              <a:ea typeface="宋体" panose="02010600030101010101" pitchFamily="2" charset="-122"/>
            </a:endParaRPr>
          </a:p>
        </p:txBody>
      </p:sp>
      <p:sp>
        <p:nvSpPr>
          <p:cNvPr id="33802" name="Rectangle 10"/>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2</a:t>
            </a:r>
            <a:endParaRPr lang="en-US" altLang="zh-CN" sz="1800">
              <a:ea typeface="宋体" panose="02010600030101010101" pitchFamily="2" charset="-122"/>
            </a:endParaRPr>
          </a:p>
        </p:txBody>
      </p:sp>
      <p:sp>
        <p:nvSpPr>
          <p:cNvPr id="33803" name="Rectangle 11"/>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3</a:t>
            </a:r>
            <a:endParaRPr lang="en-US" altLang="zh-CN" sz="1800">
              <a:ea typeface="宋体" panose="02010600030101010101" pitchFamily="2" charset="-122"/>
            </a:endParaRPr>
          </a:p>
        </p:txBody>
      </p:sp>
      <p:sp>
        <p:nvSpPr>
          <p:cNvPr id="33804" name="Rectangle 12"/>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4</a:t>
            </a:r>
            <a:endParaRPr lang="en-US" altLang="zh-CN" sz="1800">
              <a:ea typeface="宋体" panose="02010600030101010101" pitchFamily="2" charset="-122"/>
            </a:endParaRPr>
          </a:p>
        </p:txBody>
      </p:sp>
      <p:sp>
        <p:nvSpPr>
          <p:cNvPr id="33805" name="Rectangle 13"/>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F n</a:t>
            </a:r>
            <a:endParaRPr lang="en-US" altLang="zh-CN" sz="1800">
              <a:ea typeface="宋体" panose="02010600030101010101" pitchFamily="2" charset="-122"/>
            </a:endParaRPr>
          </a:p>
        </p:txBody>
      </p:sp>
      <p:sp>
        <p:nvSpPr>
          <p:cNvPr id="33806" name="Line 14"/>
          <p:cNvSpPr>
            <a:spLocks noChangeShapeType="1"/>
          </p:cNvSpPr>
          <p:nvPr/>
        </p:nvSpPr>
        <p:spPr bwMode="auto">
          <a:xfrm>
            <a:off x="3838575" y="2743200"/>
            <a:ext cx="0" cy="15240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5"/>
          <p:cNvSpPr>
            <a:spLocks noChangeShapeType="1"/>
          </p:cNvSpPr>
          <p:nvPr/>
        </p:nvSpPr>
        <p:spPr bwMode="auto">
          <a:xfrm>
            <a:off x="4572000" y="2743200"/>
            <a:ext cx="0" cy="15240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Line 16"/>
          <p:cNvSpPr>
            <a:spLocks noChangeShapeType="1"/>
          </p:cNvSpPr>
          <p:nvPr/>
        </p:nvSpPr>
        <p:spPr bwMode="auto">
          <a:xfrm>
            <a:off x="6096000" y="3048000"/>
            <a:ext cx="0" cy="16002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17"/>
          <p:cNvSpPr>
            <a:spLocks noChangeShapeType="1"/>
          </p:cNvSpPr>
          <p:nvPr/>
        </p:nvSpPr>
        <p:spPr bwMode="auto">
          <a:xfrm>
            <a:off x="5334000" y="2743200"/>
            <a:ext cx="0" cy="15240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Line 18"/>
          <p:cNvSpPr>
            <a:spLocks noChangeShapeType="1"/>
          </p:cNvSpPr>
          <p:nvPr/>
        </p:nvSpPr>
        <p:spPr bwMode="auto">
          <a:xfrm>
            <a:off x="3048000" y="2743200"/>
            <a:ext cx="0" cy="15240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Freeform 19"/>
          <p:cNvSpPr/>
          <p:nvPr/>
        </p:nvSpPr>
        <p:spPr bwMode="auto">
          <a:xfrm>
            <a:off x="2538413" y="1962150"/>
            <a:ext cx="4186237" cy="1473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mpd="sng">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2" name="Freeform 20"/>
          <p:cNvSpPr/>
          <p:nvPr/>
        </p:nvSpPr>
        <p:spPr bwMode="auto">
          <a:xfrm>
            <a:off x="2362200" y="3886200"/>
            <a:ext cx="4262438" cy="1600200"/>
          </a:xfrm>
          <a:custGeom>
            <a:avLst/>
            <a:gdLst>
              <a:gd name="T0" fmla="*/ 2147483646 w 2637"/>
              <a:gd name="T1" fmla="*/ 2147483646 h 928"/>
              <a:gd name="T2" fmla="*/ 2147483646 w 2637"/>
              <a:gd name="T3" fmla="*/ 2147483646 h 928"/>
              <a:gd name="T4" fmla="*/ 2147483646 w 2637"/>
              <a:gd name="T5" fmla="*/ 2147483646 h 928"/>
              <a:gd name="T6" fmla="*/ 2147483646 w 2637"/>
              <a:gd name="T7" fmla="*/ 2147483646 h 928"/>
              <a:gd name="T8" fmla="*/ 2147483646 w 2637"/>
              <a:gd name="T9" fmla="*/ 0 h 928"/>
              <a:gd name="T10" fmla="*/ 2147483646 w 2637"/>
              <a:gd name="T11" fmla="*/ 2147483646 h 928"/>
              <a:gd name="T12" fmla="*/ 2147483646 w 2637"/>
              <a:gd name="T13" fmla="*/ 2147483646 h 928"/>
              <a:gd name="T14" fmla="*/ 2147483646 w 2637"/>
              <a:gd name="T15" fmla="*/ 2147483646 h 928"/>
              <a:gd name="T16" fmla="*/ 2147483646 w 2637"/>
              <a:gd name="T17" fmla="*/ 2147483646 h 928"/>
              <a:gd name="T18" fmla="*/ 2147483646 w 2637"/>
              <a:gd name="T19" fmla="*/ 2147483646 h 928"/>
              <a:gd name="T20" fmla="*/ 2147483646 w 2637"/>
              <a:gd name="T21" fmla="*/ 2147483646 h 928"/>
              <a:gd name="T22" fmla="*/ 2147483646 w 2637"/>
              <a:gd name="T23" fmla="*/ 2147483646 h 928"/>
              <a:gd name="T24" fmla="*/ 2147483646 w 2637"/>
              <a:gd name="T25" fmla="*/ 2147483646 h 928"/>
              <a:gd name="T26" fmla="*/ 2147483646 w 2637"/>
              <a:gd name="T27" fmla="*/ 2147483646 h 928"/>
              <a:gd name="T28" fmla="*/ 2147483646 w 2637"/>
              <a:gd name="T29" fmla="*/ 2147483646 h 928"/>
              <a:gd name="T30" fmla="*/ 2147483646 w 2637"/>
              <a:gd name="T31" fmla="*/ 2147483646 h 928"/>
              <a:gd name="T32" fmla="*/ 2147483646 w 2637"/>
              <a:gd name="T33" fmla="*/ 2147483646 h 928"/>
              <a:gd name="T34" fmla="*/ 2147483646 w 2637"/>
              <a:gd name="T35" fmla="*/ 2147483646 h 928"/>
              <a:gd name="T36" fmla="*/ 2147483646 w 2637"/>
              <a:gd name="T37" fmla="*/ 2147483646 h 928"/>
              <a:gd name="T38" fmla="*/ 2147483646 w 2637"/>
              <a:gd name="T39" fmla="*/ 2147483646 h 928"/>
              <a:gd name="T40" fmla="*/ 2147483646 w 2637"/>
              <a:gd name="T41" fmla="*/ 2147483646 h 928"/>
              <a:gd name="T42" fmla="*/ 2147483646 w 2637"/>
              <a:gd name="T43" fmla="*/ 2147483646 h 928"/>
              <a:gd name="T44" fmla="*/ 2147483646 w 2637"/>
              <a:gd name="T45" fmla="*/ 2147483646 h 928"/>
              <a:gd name="T46" fmla="*/ 2147483646 w 2637"/>
              <a:gd name="T47" fmla="*/ 2147483646 h 928"/>
              <a:gd name="T48" fmla="*/ 2147483646 w 2637"/>
              <a:gd name="T49" fmla="*/ 2147483646 h 928"/>
              <a:gd name="T50" fmla="*/ 2147483646 w 2637"/>
              <a:gd name="T51" fmla="*/ 2147483646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mpd="sng">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13" name="Text Box 21"/>
          <p:cNvSpPr txBox="1">
            <a:spLocks noChangeArrowheads="1"/>
          </p:cNvSpPr>
          <p:nvPr/>
        </p:nvSpPr>
        <p:spPr bwMode="auto">
          <a:xfrm>
            <a:off x="129540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Directory</a:t>
            </a:r>
            <a:endParaRPr lang="en-US" altLang="zh-CN" sz="1800">
              <a:ea typeface="宋体" panose="02010600030101010101" pitchFamily="2" charset="-122"/>
            </a:endParaRPr>
          </a:p>
        </p:txBody>
      </p:sp>
      <p:sp>
        <p:nvSpPr>
          <p:cNvPr id="33814" name="Text Box 22"/>
          <p:cNvSpPr txBox="1">
            <a:spLocks noChangeArrowheads="1"/>
          </p:cNvSpPr>
          <p:nvPr/>
        </p:nvSpPr>
        <p:spPr bwMode="auto">
          <a:xfrm>
            <a:off x="1435100" y="4191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Files</a:t>
            </a:r>
            <a:endParaRPr lang="en-US" altLang="zh-CN" sz="1800">
              <a:ea typeface="宋体" panose="02010600030101010101" pitchFamily="2" charset="-122"/>
            </a:endParaRPr>
          </a:p>
        </p:txBody>
      </p:sp>
      <p:sp>
        <p:nvSpPr>
          <p:cNvPr id="33815" name="Rectangle 23"/>
          <p:cNvSpPr>
            <a:spLocks noChangeArrowheads="1"/>
          </p:cNvSpPr>
          <p:nvPr/>
        </p:nvSpPr>
        <p:spPr bwMode="auto">
          <a:xfrm>
            <a:off x="990600" y="5638800"/>
            <a:ext cx="7399774"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en-US" altLang="zh-CN" sz="1800" dirty="0">
                <a:ea typeface="宋体" panose="02010600030101010101" pitchFamily="2" charset="-122"/>
              </a:rPr>
              <a:t>Both the directory structure and the files reside on disk</a:t>
            </a:r>
            <a:endParaRPr lang="en-US" altLang="zh-CN" sz="1800" dirty="0">
              <a:ea typeface="宋体" panose="02010600030101010101" pitchFamily="2" charset="-122"/>
            </a:endParaRPr>
          </a:p>
          <a:p>
            <a:pPr marL="285750" indent="-285750">
              <a:spcBef>
                <a:spcPct val="0"/>
              </a:spcBef>
              <a:buClrTx/>
              <a:buSzTx/>
              <a:buFont typeface="Arial" panose="020B0604020202020204" pitchFamily="34" charset="0"/>
              <a:buChar char="•"/>
            </a:pPr>
            <a:r>
              <a:rPr lang="en-US" altLang="zh-CN" sz="1800" dirty="0">
                <a:ea typeface="宋体" panose="02010600030101010101" pitchFamily="2" charset="-122"/>
              </a:rPr>
              <a:t>Backups of these two structures are kept on tapes</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95313" y="577850"/>
            <a:ext cx="8077200" cy="609600"/>
          </a:xfrm>
        </p:spPr>
        <p:txBody>
          <a:bodyPr/>
          <a:lstStyle/>
          <a:p>
            <a:pPr>
              <a:defRPr/>
            </a:pPr>
            <a:r>
              <a:rPr lang="en-US" altLang="zh-CN" dirty="0">
                <a:solidFill>
                  <a:srgbClr val="7030A0"/>
                </a:solidFill>
                <a:effectLst>
                  <a:outerShdw blurRad="38100" dist="38100" dir="2700000" algn="tl">
                    <a:srgbClr val="C0C0C0"/>
                  </a:outerShdw>
                </a:effectLst>
                <a:ea typeface="宋体" panose="02010600030101010101" pitchFamily="2" charset="-122"/>
              </a:rPr>
              <a:t>Operations</a:t>
            </a:r>
            <a:r>
              <a:rPr lang="en-US" altLang="zh-CN" dirty="0">
                <a:effectLst>
                  <a:outerShdw blurRad="38100" dist="38100" dir="2700000" algn="tl">
                    <a:srgbClr val="C0C0C0"/>
                  </a:outerShdw>
                </a:effectLst>
                <a:ea typeface="宋体" panose="02010600030101010101" pitchFamily="2" charset="-122"/>
              </a:rPr>
              <a:t> Performed </a:t>
            </a:r>
            <a:r>
              <a:rPr lang="en-US" altLang="zh-CN" dirty="0">
                <a:solidFill>
                  <a:srgbClr val="0000CC"/>
                </a:solidFill>
                <a:effectLst>
                  <a:outerShdw blurRad="38100" dist="38100" dir="2700000" algn="tl">
                    <a:srgbClr val="C0C0C0"/>
                  </a:outerShdw>
                </a:effectLst>
                <a:ea typeface="宋体" panose="02010600030101010101" pitchFamily="2" charset="-122"/>
              </a:rPr>
              <a:t>on Directory</a:t>
            </a:r>
            <a:endParaRPr lang="en-US" altLang="zh-CN" dirty="0">
              <a:solidFill>
                <a:srgbClr val="0000CC"/>
              </a:solidFill>
              <a:effectLst>
                <a:outerShdw blurRad="38100" dist="38100" dir="2700000" algn="tl">
                  <a:srgbClr val="C0C0C0"/>
                </a:outerShdw>
              </a:effectLst>
              <a:ea typeface="宋体" panose="02010600030101010101" pitchFamily="2" charset="-122"/>
            </a:endParaRPr>
          </a:p>
        </p:txBody>
      </p:sp>
      <p:sp>
        <p:nvSpPr>
          <p:cNvPr id="38915" name="Rectangle 3"/>
          <p:cNvSpPr>
            <a:spLocks noGrp="1" noChangeArrowheads="1"/>
          </p:cNvSpPr>
          <p:nvPr>
            <p:ph type="body" idx="4294967295"/>
          </p:nvPr>
        </p:nvSpPr>
        <p:spPr>
          <a:xfrm>
            <a:off x="820738" y="1487488"/>
            <a:ext cx="7351712" cy="4235450"/>
          </a:xfrm>
        </p:spPr>
        <p:txBody>
          <a:bodyPr/>
          <a:lstStyle/>
          <a:p>
            <a:r>
              <a:rPr lang="en-US" altLang="zh-CN" sz="2400">
                <a:ea typeface="宋体" panose="02010600030101010101" pitchFamily="2" charset="-122"/>
              </a:rPr>
              <a:t>Search for a file</a:t>
            </a:r>
            <a:endParaRPr lang="en-US" altLang="zh-CN" sz="2400">
              <a:ea typeface="宋体" panose="02010600030101010101" pitchFamily="2" charset="-122"/>
            </a:endParaRPr>
          </a:p>
          <a:p>
            <a:r>
              <a:rPr lang="en-US" altLang="zh-CN" sz="2400">
                <a:ea typeface="宋体" panose="02010600030101010101" pitchFamily="2" charset="-122"/>
              </a:rPr>
              <a:t>Create a file</a:t>
            </a:r>
            <a:endParaRPr lang="en-US" altLang="zh-CN" sz="2400">
              <a:ea typeface="宋体" panose="02010600030101010101" pitchFamily="2" charset="-122"/>
            </a:endParaRPr>
          </a:p>
          <a:p>
            <a:r>
              <a:rPr lang="en-US" altLang="zh-CN" sz="2400">
                <a:ea typeface="宋体" panose="02010600030101010101" pitchFamily="2" charset="-122"/>
              </a:rPr>
              <a:t>Delete a file</a:t>
            </a:r>
            <a:endParaRPr lang="en-US" altLang="zh-CN" sz="2400">
              <a:ea typeface="宋体" panose="02010600030101010101" pitchFamily="2" charset="-122"/>
            </a:endParaRPr>
          </a:p>
          <a:p>
            <a:r>
              <a:rPr lang="en-US" altLang="zh-CN" sz="2400">
                <a:ea typeface="宋体" panose="02010600030101010101" pitchFamily="2" charset="-122"/>
              </a:rPr>
              <a:t>List a directory</a:t>
            </a:r>
            <a:endParaRPr lang="en-US" altLang="zh-CN" sz="2400">
              <a:ea typeface="宋体" panose="02010600030101010101" pitchFamily="2" charset="-122"/>
            </a:endParaRPr>
          </a:p>
          <a:p>
            <a:r>
              <a:rPr lang="en-US" altLang="zh-CN" sz="2400">
                <a:ea typeface="宋体" panose="02010600030101010101" pitchFamily="2" charset="-122"/>
              </a:rPr>
              <a:t>Rename a file</a:t>
            </a:r>
            <a:endParaRPr lang="en-US" altLang="zh-CN" sz="2400">
              <a:ea typeface="宋体" panose="02010600030101010101" pitchFamily="2" charset="-122"/>
            </a:endParaRPr>
          </a:p>
          <a:p>
            <a:r>
              <a:rPr lang="en-US" altLang="zh-CN" sz="2400">
                <a:ea typeface="宋体" panose="02010600030101010101" pitchFamily="2" charset="-122"/>
              </a:rPr>
              <a:t>Traverse the file system</a:t>
            </a:r>
            <a:endParaRPr lang="en-US" altLang="zh-CN"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57213" y="739775"/>
            <a:ext cx="8275637" cy="457200"/>
          </a:xfrm>
        </p:spPr>
        <p:txBody>
          <a:bodyPr/>
          <a:lstStyle/>
          <a:p>
            <a:pPr>
              <a:defRPr/>
            </a:pPr>
            <a:r>
              <a:rPr lang="en-US" altLang="zh-CN" sz="2800">
                <a:effectLst>
                  <a:outerShdw blurRad="38100" dist="38100" dir="2700000" algn="tl">
                    <a:srgbClr val="C0C0C0"/>
                  </a:outerShdw>
                </a:effectLst>
                <a:ea typeface="宋体" panose="02010600030101010101" pitchFamily="2" charset="-122"/>
              </a:rPr>
              <a:t>Organize the Directory (Logically) to Obtain</a:t>
            </a:r>
            <a:endParaRPr lang="en-US" altLang="zh-CN" sz="2800">
              <a:effectLst>
                <a:outerShdw blurRad="38100" dist="38100" dir="2700000" algn="tl">
                  <a:srgbClr val="C0C0C0"/>
                </a:outerShdw>
              </a:effectLst>
              <a:ea typeface="宋体" panose="02010600030101010101" pitchFamily="2" charset="-122"/>
            </a:endParaRPr>
          </a:p>
        </p:txBody>
      </p:sp>
      <p:sp>
        <p:nvSpPr>
          <p:cNvPr id="39939" name="Rectangle 3"/>
          <p:cNvSpPr>
            <a:spLocks noGrp="1" noChangeArrowheads="1"/>
          </p:cNvSpPr>
          <p:nvPr>
            <p:ph type="body" idx="4294967295"/>
          </p:nvPr>
        </p:nvSpPr>
        <p:spPr>
          <a:xfrm>
            <a:off x="842963" y="1579563"/>
            <a:ext cx="7702550" cy="4540250"/>
          </a:xfrm>
        </p:spPr>
        <p:txBody>
          <a:bodyPr/>
          <a:lstStyle/>
          <a:p>
            <a:r>
              <a:rPr lang="en-US" altLang="zh-CN" sz="2000" b="1" dirty="0">
                <a:solidFill>
                  <a:srgbClr val="FF0000"/>
                </a:solidFill>
                <a:ea typeface="宋体" panose="02010600030101010101" pitchFamily="2" charset="-122"/>
              </a:rPr>
              <a:t>Efficiency</a:t>
            </a:r>
            <a:r>
              <a:rPr lang="en-US" altLang="zh-CN" sz="2000" dirty="0">
                <a:ea typeface="宋体" panose="02010600030101010101" pitchFamily="2" charset="-122"/>
              </a:rPr>
              <a:t> – locating a file </a:t>
            </a:r>
            <a:r>
              <a:rPr lang="en-US" altLang="zh-CN" sz="2000" dirty="0">
                <a:solidFill>
                  <a:srgbClr val="7030A0"/>
                </a:solidFill>
                <a:ea typeface="宋体" panose="02010600030101010101" pitchFamily="2" charset="-122"/>
              </a:rPr>
              <a:t>quickly</a:t>
            </a:r>
            <a:endParaRPr lang="en-US" altLang="zh-CN" sz="2000" dirty="0">
              <a:solidFill>
                <a:srgbClr val="7030A0"/>
              </a:solidFill>
              <a:ea typeface="宋体" panose="02010600030101010101" pitchFamily="2" charset="-122"/>
            </a:endParaRPr>
          </a:p>
          <a:p>
            <a:r>
              <a:rPr lang="en-US" altLang="zh-CN" sz="2000" b="1" dirty="0">
                <a:solidFill>
                  <a:srgbClr val="FF0000"/>
                </a:solidFill>
                <a:ea typeface="宋体" panose="02010600030101010101" pitchFamily="2" charset="-122"/>
              </a:rPr>
              <a:t>Naming</a:t>
            </a:r>
            <a:r>
              <a:rPr lang="en-US" altLang="zh-CN" sz="2000" dirty="0">
                <a:ea typeface="宋体" panose="02010600030101010101" pitchFamily="2" charset="-122"/>
              </a:rPr>
              <a:t> – </a:t>
            </a:r>
            <a:r>
              <a:rPr lang="en-US" altLang="zh-CN" sz="2000" dirty="0">
                <a:solidFill>
                  <a:srgbClr val="7030A0"/>
                </a:solidFill>
                <a:ea typeface="宋体" panose="02010600030101010101" pitchFamily="2" charset="-122"/>
              </a:rPr>
              <a:t>convenient</a:t>
            </a:r>
            <a:r>
              <a:rPr lang="en-US" altLang="zh-CN" sz="2000" dirty="0">
                <a:ea typeface="宋体" panose="02010600030101010101" pitchFamily="2" charset="-122"/>
              </a:rPr>
              <a:t> to users</a:t>
            </a:r>
            <a:endParaRPr lang="en-US" altLang="zh-CN" sz="2000" dirty="0">
              <a:ea typeface="宋体" panose="02010600030101010101" pitchFamily="2" charset="-122"/>
            </a:endParaRPr>
          </a:p>
          <a:p>
            <a:pPr lvl="1">
              <a:spcBef>
                <a:spcPts val="600"/>
              </a:spcBef>
            </a:pPr>
            <a:r>
              <a:rPr lang="en-US" altLang="zh-CN" sz="1800" dirty="0">
                <a:ea typeface="宋体" panose="02010600030101010101" pitchFamily="2" charset="-122"/>
              </a:rPr>
              <a:t>Two users can have same name for different files</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The same file can have several different names</a:t>
            </a:r>
            <a:endParaRPr lang="en-US" altLang="zh-CN" sz="1800" dirty="0">
              <a:ea typeface="宋体" panose="02010600030101010101" pitchFamily="2" charset="-122"/>
            </a:endParaRPr>
          </a:p>
          <a:p>
            <a:pPr lvl="2">
              <a:spcBef>
                <a:spcPts val="600"/>
              </a:spcBef>
            </a:pPr>
            <a:r>
              <a:rPr lang="zh-CN" altLang="en-US" sz="1600" dirty="0">
                <a:ea typeface="宋体" panose="02010600030101010101" pitchFamily="2" charset="-122"/>
              </a:rPr>
              <a:t>如文件共享，链接文件，快捷方式</a:t>
            </a:r>
            <a:endParaRPr lang="en-US" altLang="zh-CN" sz="1600" dirty="0">
              <a:ea typeface="宋体" panose="02010600030101010101" pitchFamily="2" charset="-122"/>
            </a:endParaRPr>
          </a:p>
          <a:p>
            <a:r>
              <a:rPr lang="en-US" altLang="zh-CN" sz="2000" b="1" dirty="0">
                <a:solidFill>
                  <a:srgbClr val="FF0000"/>
                </a:solidFill>
                <a:ea typeface="宋体" panose="02010600030101010101" pitchFamily="2" charset="-122"/>
              </a:rPr>
              <a:t>Grouping </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logical grouping </a:t>
            </a:r>
            <a:r>
              <a:rPr lang="en-US" altLang="zh-CN" sz="2000" dirty="0">
                <a:solidFill>
                  <a:srgbClr val="0000CC"/>
                </a:solidFill>
                <a:ea typeface="宋体" panose="02010600030101010101" pitchFamily="2" charset="-122"/>
              </a:rPr>
              <a:t>of files</a:t>
            </a:r>
            <a:r>
              <a:rPr lang="en-US" altLang="zh-CN" sz="2000" dirty="0">
                <a:ea typeface="宋体" panose="02010600030101010101" pitchFamily="2" charset="-122"/>
              </a:rPr>
              <a:t> by properties, (e.g., all Java programs, all games, …)</a:t>
            </a:r>
            <a:endParaRPr lang="en-US" altLang="zh-CN" sz="2000" dirty="0">
              <a:ea typeface="宋体" panose="02010600030101010101" pitchFamily="2" charset="-122"/>
            </a:endParaRPr>
          </a:p>
          <a:p>
            <a:r>
              <a:rPr lang="en-US" altLang="zh-CN" sz="2000" b="1" dirty="0">
                <a:solidFill>
                  <a:srgbClr val="FF0000"/>
                </a:solidFill>
                <a:ea typeface="宋体" panose="02010600030101010101" pitchFamily="2" charset="-122"/>
              </a:rPr>
              <a:t>File sharing</a:t>
            </a:r>
            <a:endParaRPr lang="en-US" altLang="zh-CN" sz="2000" b="1" dirty="0">
              <a:solidFill>
                <a:srgbClr val="FF0000"/>
              </a:solidFill>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10.3.3 Single-Level Directory</a:t>
            </a:r>
            <a:endParaRPr lang="en-US" altLang="zh-CN" sz="2400">
              <a:effectLst>
                <a:outerShdw blurRad="38100" dist="38100" dir="2700000" algn="tl">
                  <a:srgbClr val="C0C0C0"/>
                </a:outerShdw>
              </a:effectLst>
              <a:ea typeface="宋体" panose="02010600030101010101" pitchFamily="2" charset="-122"/>
            </a:endParaRPr>
          </a:p>
        </p:txBody>
      </p:sp>
      <p:sp>
        <p:nvSpPr>
          <p:cNvPr id="40963" name="Rectangle 3"/>
          <p:cNvSpPr>
            <a:spLocks noGrp="1" noChangeArrowheads="1"/>
          </p:cNvSpPr>
          <p:nvPr>
            <p:ph type="body" idx="4294967295"/>
          </p:nvPr>
        </p:nvSpPr>
        <p:spPr>
          <a:xfrm>
            <a:off x="798513" y="1150144"/>
            <a:ext cx="7029450" cy="561975"/>
          </a:xfrm>
        </p:spPr>
        <p:txBody>
          <a:bodyPr/>
          <a:lstStyle/>
          <a:p>
            <a:r>
              <a:rPr lang="en-US" altLang="zh-CN" sz="2400" dirty="0">
                <a:ea typeface="宋体" panose="02010600030101010101" pitchFamily="2" charset="-122"/>
              </a:rPr>
              <a:t>A single directory for all users</a:t>
            </a:r>
            <a:endParaRPr lang="en-US" altLang="zh-CN" sz="2400" dirty="0">
              <a:ea typeface="宋体" panose="02010600030101010101" pitchFamily="2" charset="-122"/>
            </a:endParaRPr>
          </a:p>
        </p:txBody>
      </p:sp>
      <p:sp>
        <p:nvSpPr>
          <p:cNvPr id="40964" name="Rectangle 5"/>
          <p:cNvSpPr>
            <a:spLocks noChangeArrowheads="1"/>
          </p:cNvSpPr>
          <p:nvPr/>
        </p:nvSpPr>
        <p:spPr bwMode="auto">
          <a:xfrm>
            <a:off x="685800" y="3555277"/>
            <a:ext cx="8123237" cy="286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000" b="1" dirty="0">
                <a:solidFill>
                  <a:srgbClr val="006600"/>
                </a:solidFill>
                <a:ea typeface="宋体" panose="02010600030101010101" pitchFamily="2" charset="-122"/>
              </a:rPr>
              <a:t>单级目录结构</a:t>
            </a:r>
            <a:r>
              <a:rPr lang="zh-CN" altLang="en-US" sz="2000" dirty="0">
                <a:ea typeface="宋体" panose="02010600030101010101" pitchFamily="2" charset="-122"/>
              </a:rPr>
              <a:t>：想象一个文件系统只有根目录，没有子目录；</a:t>
            </a:r>
            <a:endParaRPr lang="en-US" altLang="zh-CN" sz="2000" dirty="0">
              <a:ea typeface="宋体" panose="02010600030101010101" pitchFamily="2" charset="-122"/>
            </a:endParaRPr>
          </a:p>
          <a:p>
            <a:pPr>
              <a:spcBef>
                <a:spcPct val="0"/>
              </a:spcBef>
              <a:buClrTx/>
              <a:buSzTx/>
              <a:buNone/>
            </a:pPr>
            <a:r>
              <a:rPr lang="en-US" altLang="zh-CN" sz="2000" dirty="0">
                <a:ea typeface="宋体" panose="02010600030101010101" pitchFamily="2" charset="-122"/>
              </a:rPr>
              <a:t>FAT12</a:t>
            </a:r>
            <a:r>
              <a:rPr lang="zh-CN" altLang="en-US" sz="2000" dirty="0">
                <a:ea typeface="宋体" panose="02010600030101010101" pitchFamily="2" charset="-122"/>
              </a:rPr>
              <a:t>采用，目录表放在第一个磁道上，最多存储几十个文件。</a:t>
            </a:r>
            <a:endParaRPr lang="en-US" altLang="zh-CN" sz="2000" dirty="0">
              <a:ea typeface="宋体" panose="02010600030101010101" pitchFamily="2" charset="-122"/>
            </a:endParaRPr>
          </a:p>
          <a:p>
            <a:pPr>
              <a:spcBef>
                <a:spcPct val="0"/>
              </a:spcBef>
              <a:buClrTx/>
              <a:buSzTx/>
              <a:buFont typeface="Arial" panose="020B0604020202020204" pitchFamily="34" charset="0"/>
              <a:buNone/>
            </a:pPr>
            <a:endParaRPr lang="en-US" altLang="zh-CN" sz="2000" dirty="0">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0000CC"/>
                </a:solidFill>
                <a:ea typeface="宋体" panose="02010600030101010101" pitchFamily="2" charset="-122"/>
              </a:rPr>
              <a:t>Efficient searching</a:t>
            </a:r>
            <a:endParaRPr lang="en-US" altLang="zh-CN" sz="2000" dirty="0">
              <a:solidFill>
                <a:srgbClr val="0000CC"/>
              </a:solidFill>
              <a:ea typeface="宋体" panose="02010600030101010101" pitchFamily="2" charset="-122"/>
            </a:endParaRPr>
          </a:p>
          <a:p>
            <a:pPr>
              <a:spcBef>
                <a:spcPct val="0"/>
              </a:spcBef>
              <a:buClrTx/>
              <a:buSzTx/>
              <a:buFont typeface="Arial" panose="020B0604020202020204" pitchFamily="34" charset="0"/>
              <a:buNone/>
            </a:pPr>
            <a:endParaRPr lang="en-US" altLang="zh-CN" sz="2000" dirty="0">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Naming problem</a:t>
            </a:r>
            <a:endParaRPr lang="en-US" altLang="zh-CN" sz="2000" dirty="0">
              <a:solidFill>
                <a:srgbClr val="7030A0"/>
              </a:solidFill>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Grouping problem</a:t>
            </a:r>
            <a:endParaRPr lang="en-US" altLang="zh-CN" sz="2000" dirty="0">
              <a:solidFill>
                <a:srgbClr val="7030A0"/>
              </a:solidFill>
              <a:ea typeface="宋体" panose="02010600030101010101" pitchFamily="2" charset="-122"/>
            </a:endParaRPr>
          </a:p>
          <a:p>
            <a:pPr>
              <a:spcBef>
                <a:spcPct val="0"/>
              </a:spcBef>
              <a:buClrTx/>
              <a:buSzTx/>
              <a:buFont typeface="Arial" panose="020B0604020202020204" pitchFamily="34" charset="0"/>
              <a:buNone/>
            </a:pPr>
            <a:r>
              <a:rPr lang="en-US" altLang="zh-CN" sz="2000" dirty="0">
                <a:solidFill>
                  <a:srgbClr val="7030A0"/>
                </a:solidFill>
                <a:ea typeface="宋体" panose="02010600030101010101" pitchFamily="2" charset="-122"/>
              </a:rPr>
              <a:t>File sharing problem</a:t>
            </a:r>
            <a:endParaRPr lang="en-US" altLang="zh-CN" sz="2000" dirty="0">
              <a:solidFill>
                <a:srgbClr val="7030A0"/>
              </a:solidFill>
              <a:ea typeface="宋体" panose="02010600030101010101" pitchFamily="2" charset="-122"/>
            </a:endParaRPr>
          </a:p>
        </p:txBody>
      </p:sp>
      <p:pic>
        <p:nvPicPr>
          <p:cNvPr id="40965" name="Picture 6"/>
          <p:cNvPicPr>
            <a:picLocks noChangeAspect="1" noChangeArrowheads="1"/>
          </p:cNvPicPr>
          <p:nvPr/>
        </p:nvPicPr>
        <p:blipFill>
          <a:blip r:embed="rId1">
            <a:extLst>
              <a:ext uri="{28A0092B-C50C-407E-A947-70E740481C1C}">
                <a14:useLocalDpi xmlns:a14="http://schemas.microsoft.com/office/drawing/2010/main" val="0"/>
              </a:ext>
            </a:extLst>
          </a:blip>
          <a:srcRect l="439" t="37624" r="879" b="37932"/>
          <a:stretch>
            <a:fillRect/>
          </a:stretch>
        </p:blipFill>
        <p:spPr bwMode="auto">
          <a:xfrm>
            <a:off x="798513" y="1878842"/>
            <a:ext cx="8123237" cy="1509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10.3.4 Two-Level Directory</a:t>
            </a:r>
            <a:endParaRPr lang="en-US" altLang="zh-CN" sz="2400" dirty="0">
              <a:effectLst>
                <a:outerShdw blurRad="38100" dist="38100" dir="2700000" algn="tl">
                  <a:srgbClr val="C0C0C0"/>
                </a:outerShdw>
              </a:effectLst>
              <a:ea typeface="宋体" panose="02010600030101010101" pitchFamily="2" charset="-122"/>
            </a:endParaRPr>
          </a:p>
        </p:txBody>
      </p:sp>
      <p:sp>
        <p:nvSpPr>
          <p:cNvPr id="41987" name="Rectangle 3"/>
          <p:cNvSpPr>
            <a:spLocks noGrp="1" noChangeArrowheads="1"/>
          </p:cNvSpPr>
          <p:nvPr>
            <p:ph type="body" idx="4294967295"/>
          </p:nvPr>
        </p:nvSpPr>
        <p:spPr>
          <a:xfrm>
            <a:off x="798513" y="1149350"/>
            <a:ext cx="7029450" cy="549275"/>
          </a:xfrm>
        </p:spPr>
        <p:txBody>
          <a:bodyPr/>
          <a:lstStyle/>
          <a:p>
            <a:r>
              <a:rPr lang="en-US" altLang="zh-CN" sz="2400" b="1">
                <a:solidFill>
                  <a:srgbClr val="C00000"/>
                </a:solidFill>
                <a:ea typeface="宋体" panose="02010600030101010101" pitchFamily="2" charset="-122"/>
              </a:rPr>
              <a:t>Separate directory for each user</a:t>
            </a:r>
            <a:endParaRPr lang="en-US" altLang="zh-CN" sz="2400" b="1">
              <a:solidFill>
                <a:srgbClr val="C00000"/>
              </a:solidFill>
              <a:ea typeface="宋体" panose="02010600030101010101" pitchFamily="2" charset="-122"/>
            </a:endParaRPr>
          </a:p>
        </p:txBody>
      </p:sp>
      <p:sp>
        <p:nvSpPr>
          <p:cNvPr id="41988" name="Rectangle 5"/>
          <p:cNvSpPr>
            <a:spLocks noChangeArrowheads="1"/>
          </p:cNvSpPr>
          <p:nvPr/>
        </p:nvSpPr>
        <p:spPr bwMode="auto">
          <a:xfrm>
            <a:off x="798513" y="4487862"/>
            <a:ext cx="7002462"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1800" dirty="0">
                <a:ea typeface="宋体" panose="02010600030101010101" pitchFamily="2" charset="-122"/>
              </a:rPr>
              <a:t>Path name</a:t>
            </a:r>
            <a:endParaRPr lang="en-US" altLang="zh-CN" sz="1800" dirty="0">
              <a:ea typeface="宋体" panose="02010600030101010101" pitchFamily="2" charset="-122"/>
            </a:endParaRPr>
          </a:p>
          <a:p>
            <a:r>
              <a:rPr lang="en-US" altLang="zh-CN" sz="1800" dirty="0">
                <a:solidFill>
                  <a:srgbClr val="0000CC"/>
                </a:solidFill>
                <a:ea typeface="宋体" panose="02010600030101010101" pitchFamily="2" charset="-122"/>
              </a:rPr>
              <a:t>Can have the same file name for different user</a:t>
            </a:r>
            <a:endParaRPr lang="en-US" altLang="zh-CN" sz="1800" dirty="0">
              <a:solidFill>
                <a:srgbClr val="0000CC"/>
              </a:solidFill>
              <a:ea typeface="宋体" panose="02010600030101010101" pitchFamily="2" charset="-122"/>
            </a:endParaRPr>
          </a:p>
          <a:p>
            <a:r>
              <a:rPr lang="en-US" altLang="zh-CN" sz="1800" dirty="0">
                <a:solidFill>
                  <a:srgbClr val="0000CC"/>
                </a:solidFill>
                <a:ea typeface="宋体" panose="02010600030101010101" pitchFamily="2" charset="-122"/>
              </a:rPr>
              <a:t>Efficient searching</a:t>
            </a:r>
            <a:endParaRPr lang="en-US" altLang="zh-CN" sz="1800" dirty="0">
              <a:solidFill>
                <a:srgbClr val="0000CC"/>
              </a:solidFill>
              <a:ea typeface="宋体" panose="02010600030101010101" pitchFamily="2" charset="-122"/>
            </a:endParaRPr>
          </a:p>
          <a:p>
            <a:r>
              <a:rPr lang="en-US" altLang="zh-CN" sz="1800" dirty="0">
                <a:solidFill>
                  <a:srgbClr val="7030A0"/>
                </a:solidFill>
                <a:ea typeface="宋体" panose="02010600030101010101" pitchFamily="2" charset="-122"/>
              </a:rPr>
              <a:t>Grouping problem</a:t>
            </a:r>
            <a:endParaRPr lang="en-US" altLang="zh-CN" sz="1800" dirty="0">
              <a:solidFill>
                <a:srgbClr val="7030A0"/>
              </a:solidFill>
              <a:ea typeface="宋体" panose="02010600030101010101" pitchFamily="2" charset="-122"/>
            </a:endParaRPr>
          </a:p>
          <a:p>
            <a:r>
              <a:rPr lang="en-US" altLang="zh-CN" sz="1800" dirty="0">
                <a:solidFill>
                  <a:srgbClr val="7030A0"/>
                </a:solidFill>
                <a:ea typeface="宋体" panose="02010600030101010101" pitchFamily="2" charset="-122"/>
              </a:rPr>
              <a:t>File sharing problem</a:t>
            </a:r>
            <a:endParaRPr lang="en-US" altLang="zh-CN" sz="1800" dirty="0">
              <a:solidFill>
                <a:srgbClr val="7030A0"/>
              </a:solidFill>
              <a:ea typeface="宋体" panose="02010600030101010101" pitchFamily="2" charset="-122"/>
            </a:endParaRPr>
          </a:p>
          <a:p>
            <a:endParaRPr lang="en-US" altLang="zh-CN" sz="1800" dirty="0">
              <a:ea typeface="宋体" panose="02010600030101010101" pitchFamily="2" charset="-122"/>
            </a:endParaRPr>
          </a:p>
          <a:p>
            <a:endParaRPr lang="en-US" altLang="zh-CN" sz="1800" dirty="0">
              <a:ea typeface="宋体" panose="02010600030101010101" pitchFamily="2" charset="-122"/>
            </a:endParaRPr>
          </a:p>
        </p:txBody>
      </p:sp>
      <p:pic>
        <p:nvPicPr>
          <p:cNvPr id="41989" name="Picture 6"/>
          <p:cNvPicPr>
            <a:picLocks noChangeAspect="1" noChangeArrowheads="1"/>
          </p:cNvPicPr>
          <p:nvPr/>
        </p:nvPicPr>
        <p:blipFill>
          <a:blip r:embed="rId1">
            <a:extLst>
              <a:ext uri="{28A0092B-C50C-407E-A947-70E740481C1C}">
                <a14:useLocalDpi xmlns:a14="http://schemas.microsoft.com/office/drawing/2010/main" val="0"/>
              </a:ext>
            </a:extLst>
          </a:blip>
          <a:srcRect l="443" t="29448" r="1115" b="29169"/>
          <a:stretch>
            <a:fillRect/>
          </a:stretch>
        </p:blipFill>
        <p:spPr bwMode="auto">
          <a:xfrm>
            <a:off x="1174750" y="1806575"/>
            <a:ext cx="6721475" cy="2271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10.3.5 Tree-Structured Directories</a:t>
            </a:r>
            <a:endParaRPr lang="en-US" altLang="zh-CN">
              <a:effectLst>
                <a:outerShdw blurRad="38100" dist="38100" dir="2700000" algn="tl">
                  <a:srgbClr val="C0C0C0"/>
                </a:outerShdw>
              </a:effectLst>
              <a:ea typeface="宋体" panose="02010600030101010101" pitchFamily="2" charset="-122"/>
            </a:endParaRPr>
          </a:p>
        </p:txBody>
      </p:sp>
      <p:pic>
        <p:nvPicPr>
          <p:cNvPr id="4301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8031" y="1210757"/>
            <a:ext cx="7165975" cy="44100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958031" y="5777350"/>
            <a:ext cx="3205424" cy="432078"/>
          </a:xfrm>
          <a:prstGeom prst="wedgeRoundRectCallout">
            <a:avLst>
              <a:gd name="adj1" fmla="val -21147"/>
              <a:gd name="adj2" fmla="val 5215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思考： </a:t>
            </a:r>
            <a:r>
              <a:rPr kumimoji="0" lang="en-US" altLang="zh-CN" sz="1800" b="0" i="0" u="none" strike="noStrike" cap="none" normalizeH="0" baseline="0" dirty="0" smtClean="0">
                <a:ln>
                  <a:noFill/>
                </a:ln>
                <a:solidFill>
                  <a:schemeClr val="tx1"/>
                </a:solidFill>
                <a:effectLst/>
                <a:latin typeface="Helvetica" panose="020B0604020202020204" pitchFamily="34" charset="0"/>
              </a:rPr>
              <a:t>Problem</a:t>
            </a:r>
            <a:r>
              <a:rPr kumimoji="0" lang="zh-CN" altLang="en-US" sz="1800" b="0" i="0" u="none" strike="noStrike" cap="none" normalizeH="0" baseline="0" dirty="0" smtClean="0">
                <a:ln>
                  <a:noFill/>
                </a:ln>
                <a:solidFill>
                  <a:schemeClr val="tx1"/>
                </a:solidFill>
                <a:effectLst/>
                <a:latin typeface="Helvetica" panose="020B0604020202020204" pitchFamily="34" charset="0"/>
              </a:rPr>
              <a:t>？</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Tree-Structured Directories (Cont)</a:t>
            </a:r>
            <a:endParaRPr lang="en-US" altLang="zh-CN">
              <a:effectLst>
                <a:outerShdw blurRad="38100" dist="38100" dir="2700000" algn="tl">
                  <a:srgbClr val="C0C0C0"/>
                </a:outerShdw>
              </a:effectLst>
              <a:ea typeface="宋体" panose="02010600030101010101" pitchFamily="2" charset="-122"/>
            </a:endParaRPr>
          </a:p>
        </p:txBody>
      </p:sp>
      <p:sp>
        <p:nvSpPr>
          <p:cNvPr id="44035" name="Rectangle 3"/>
          <p:cNvSpPr>
            <a:spLocks noGrp="1" noChangeArrowheads="1"/>
          </p:cNvSpPr>
          <p:nvPr>
            <p:ph type="body" idx="4294967295"/>
          </p:nvPr>
        </p:nvSpPr>
        <p:spPr/>
        <p:txBody>
          <a:bodyPr/>
          <a:lstStyle/>
          <a:p>
            <a:r>
              <a:rPr lang="en-US" altLang="zh-CN" sz="2400" dirty="0">
                <a:solidFill>
                  <a:srgbClr val="0000CC"/>
                </a:solidFill>
                <a:ea typeface="宋体" panose="02010600030101010101" pitchFamily="2" charset="-122"/>
              </a:rPr>
              <a:t>Efficient searching</a:t>
            </a:r>
            <a:br>
              <a:rPr lang="en-US" altLang="zh-CN" sz="2400" dirty="0">
                <a:solidFill>
                  <a:srgbClr val="0000CC"/>
                </a:solidFill>
                <a:ea typeface="宋体" panose="02010600030101010101" pitchFamily="2" charset="-122"/>
              </a:rPr>
            </a:br>
            <a:endParaRPr lang="en-US" altLang="zh-CN" sz="2400" dirty="0">
              <a:solidFill>
                <a:srgbClr val="0000CC"/>
              </a:solidFill>
              <a:ea typeface="宋体" panose="02010600030101010101" pitchFamily="2" charset="-122"/>
            </a:endParaRPr>
          </a:p>
          <a:p>
            <a:r>
              <a:rPr lang="en-US" altLang="zh-CN" sz="2400" dirty="0">
                <a:solidFill>
                  <a:srgbClr val="0000CC"/>
                </a:solidFill>
                <a:ea typeface="宋体" panose="02010600030101010101" pitchFamily="2" charset="-122"/>
              </a:rPr>
              <a:t>Grouping Capability</a:t>
            </a:r>
            <a:endParaRPr lang="en-US" altLang="zh-CN" sz="2400" dirty="0">
              <a:solidFill>
                <a:srgbClr val="0000CC"/>
              </a:solidFill>
              <a:ea typeface="宋体" panose="02010600030101010101" pitchFamily="2" charset="-122"/>
            </a:endParaRPr>
          </a:p>
          <a:p>
            <a:endParaRPr lang="en-US" altLang="zh-CN" sz="2400" dirty="0">
              <a:ea typeface="宋体" panose="02010600030101010101" pitchFamily="2" charset="-122"/>
            </a:endParaRPr>
          </a:p>
          <a:p>
            <a:r>
              <a:rPr lang="en-US" altLang="zh-CN" sz="2400" dirty="0">
                <a:solidFill>
                  <a:srgbClr val="C00000"/>
                </a:solidFill>
                <a:ea typeface="宋体" panose="02010600030101010101" pitchFamily="2" charset="-122"/>
              </a:rPr>
              <a:t>File sharing problem</a:t>
            </a:r>
            <a:endParaRPr lang="en-US" altLang="zh-CN" sz="2400" dirty="0">
              <a:solidFill>
                <a:srgbClr val="C00000"/>
              </a:solidFill>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Current directory (</a:t>
            </a:r>
            <a:r>
              <a:rPr lang="en-US" altLang="zh-CN" sz="2400" dirty="0">
                <a:solidFill>
                  <a:srgbClr val="7030A0"/>
                </a:solidFill>
                <a:ea typeface="宋体" panose="02010600030101010101" pitchFamily="2" charset="-122"/>
              </a:rPr>
              <a:t>working directory</a:t>
            </a:r>
            <a:r>
              <a:rPr lang="en-US" altLang="zh-CN" sz="2400" dirty="0">
                <a:ea typeface="宋体" panose="02010600030101010101" pitchFamily="2" charset="-122"/>
              </a:rPr>
              <a:t>)</a:t>
            </a:r>
            <a:endParaRPr lang="en-US" altLang="zh-CN" sz="2400" dirty="0">
              <a:ea typeface="宋体" panose="02010600030101010101" pitchFamily="2" charset="-122"/>
            </a:endParaRPr>
          </a:p>
          <a:p>
            <a:pPr lvl="1"/>
            <a:r>
              <a:rPr lang="en-US" altLang="zh-CN" sz="2000" dirty="0" err="1">
                <a:solidFill>
                  <a:srgbClr val="0033CC"/>
                </a:solidFill>
                <a:ea typeface="宋体" panose="02010600030101010101" pitchFamily="2" charset="-122"/>
              </a:rPr>
              <a:t>pwd</a:t>
            </a:r>
            <a:endParaRPr lang="en-US" altLang="zh-CN" sz="2000" dirty="0">
              <a:solidFill>
                <a:srgbClr val="0033CC"/>
              </a:solidFill>
              <a:ea typeface="宋体" panose="02010600030101010101" pitchFamily="2" charset="-122"/>
            </a:endParaRPr>
          </a:p>
          <a:p>
            <a:pPr lvl="1"/>
            <a:r>
              <a:rPr lang="en-US" altLang="zh-CN" sz="2000" dirty="0">
                <a:solidFill>
                  <a:srgbClr val="0033CC"/>
                </a:solidFill>
                <a:ea typeface="宋体" panose="02010600030101010101" pitchFamily="2" charset="-122"/>
              </a:rPr>
              <a:t>cd</a:t>
            </a:r>
            <a:endParaRPr lang="en-US" altLang="zh-CN" sz="2000" dirty="0">
              <a:solidFill>
                <a:srgbClr val="0033CC"/>
              </a:solidFill>
              <a:ea typeface="宋体" panose="02010600030101010101" pitchFamily="2" charset="-122"/>
            </a:endParaRPr>
          </a:p>
          <a:p>
            <a:pPr lvl="1"/>
            <a:endParaRPr lang="en-US" altLang="zh-CN" sz="2000" dirty="0">
              <a:solidFill>
                <a:srgbClr val="0033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Tree-Structured Directories (Cont)</a:t>
            </a:r>
            <a:endParaRPr lang="en-US" altLang="zh-CN">
              <a:effectLst>
                <a:outerShdw blurRad="38100" dist="38100" dir="2700000" algn="tl">
                  <a:srgbClr val="C0C0C0"/>
                </a:outerShdw>
              </a:effectLst>
              <a:ea typeface="宋体" panose="02010600030101010101" pitchFamily="2" charset="-122"/>
            </a:endParaRPr>
          </a:p>
        </p:txBody>
      </p:sp>
      <p:sp>
        <p:nvSpPr>
          <p:cNvPr id="45059" name="Rectangle 3"/>
          <p:cNvSpPr>
            <a:spLocks noGrp="1" noChangeArrowheads="1"/>
          </p:cNvSpPr>
          <p:nvPr>
            <p:ph type="body" idx="4294967295"/>
          </p:nvPr>
        </p:nvSpPr>
        <p:spPr>
          <a:xfrm>
            <a:off x="811213" y="1308100"/>
            <a:ext cx="7629402" cy="2960688"/>
          </a:xfrm>
        </p:spPr>
        <p:txBody>
          <a:bodyPr/>
          <a:lstStyle/>
          <a:p>
            <a:pPr>
              <a:lnSpc>
                <a:spcPct val="90000"/>
              </a:lnSpc>
              <a:tabLst>
                <a:tab pos="2857500" algn="ctr"/>
              </a:tabLst>
            </a:pPr>
            <a:r>
              <a:rPr lang="en-US" altLang="zh-CN" sz="2400" b="1" dirty="0">
                <a:solidFill>
                  <a:srgbClr val="FF0000"/>
                </a:solidFill>
                <a:ea typeface="宋体" panose="02010600030101010101" pitchFamily="2" charset="-122"/>
              </a:rPr>
              <a:t>Absolute</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or </a:t>
            </a:r>
            <a:r>
              <a:rPr lang="en-US" altLang="zh-CN" sz="2400" b="1" dirty="0">
                <a:solidFill>
                  <a:srgbClr val="FF0000"/>
                </a:solidFill>
                <a:ea typeface="宋体" panose="02010600030101010101" pitchFamily="2" charset="-122"/>
              </a:rPr>
              <a:t>relative</a:t>
            </a:r>
            <a:r>
              <a:rPr lang="en-US" altLang="zh-CN" sz="2400" dirty="0">
                <a:solidFill>
                  <a:srgbClr val="FF0000"/>
                </a:solidFill>
                <a:ea typeface="宋体" panose="02010600030101010101" pitchFamily="2" charset="-122"/>
              </a:rPr>
              <a:t> </a:t>
            </a:r>
            <a:r>
              <a:rPr lang="en-US" altLang="zh-CN" sz="2400" dirty="0">
                <a:solidFill>
                  <a:srgbClr val="0070C0"/>
                </a:solidFill>
                <a:ea typeface="宋体" panose="02010600030101010101" pitchFamily="2" charset="-122"/>
              </a:rPr>
              <a:t>path name</a:t>
            </a:r>
            <a:endParaRPr lang="en-US" altLang="zh-CN" sz="2400" dirty="0">
              <a:solidFill>
                <a:srgbClr val="0070C0"/>
              </a:solidFill>
              <a:ea typeface="宋体" panose="02010600030101010101" pitchFamily="2" charset="-122"/>
            </a:endParaRPr>
          </a:p>
          <a:p>
            <a:pPr>
              <a:lnSpc>
                <a:spcPct val="90000"/>
              </a:lnSpc>
              <a:tabLst>
                <a:tab pos="2857500" algn="ctr"/>
              </a:tabLst>
            </a:pPr>
            <a:r>
              <a:rPr lang="en-US" altLang="zh-CN" sz="1800" dirty="0">
                <a:solidFill>
                  <a:srgbClr val="7030A0"/>
                </a:solidFill>
                <a:ea typeface="宋体" panose="02010600030101010101" pitchFamily="2" charset="-122"/>
              </a:rPr>
              <a:t>Creating a new file is done in current directory</a:t>
            </a:r>
            <a:endParaRPr lang="en-US" altLang="zh-CN" sz="1800" dirty="0">
              <a:solidFill>
                <a:srgbClr val="7030A0"/>
              </a:solidFill>
              <a:ea typeface="宋体" panose="02010600030101010101" pitchFamily="2" charset="-122"/>
            </a:endParaRPr>
          </a:p>
          <a:p>
            <a:pPr>
              <a:lnSpc>
                <a:spcPct val="90000"/>
              </a:lnSpc>
              <a:tabLst>
                <a:tab pos="2857500" algn="ctr"/>
              </a:tabLst>
            </a:pPr>
            <a:r>
              <a:rPr lang="en-US" altLang="zh-CN" sz="1800" dirty="0">
                <a:ea typeface="宋体" panose="02010600030101010101" pitchFamily="2" charset="-122"/>
              </a:rPr>
              <a:t>Delete a file</a:t>
            </a:r>
            <a:endParaRPr lang="en-US" altLang="zh-CN" sz="1800" dirty="0">
              <a:ea typeface="宋体" panose="02010600030101010101" pitchFamily="2" charset="-122"/>
            </a:endParaRPr>
          </a:p>
          <a:p>
            <a:pPr>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rm</a:t>
            </a:r>
            <a:r>
              <a:rPr lang="en-US" altLang="zh-CN" sz="1800" dirty="0">
                <a:solidFill>
                  <a:srgbClr val="0033CC"/>
                </a:solidFill>
                <a:ea typeface="宋体" panose="02010600030101010101" pitchFamily="2" charset="-122"/>
              </a:rPr>
              <a:t> &lt;file-name&gt;</a:t>
            </a:r>
            <a:endParaRPr lang="en-US" altLang="zh-CN" sz="1800" dirty="0">
              <a:solidFill>
                <a:srgbClr val="0033CC"/>
              </a:solidFill>
              <a:ea typeface="宋体" panose="02010600030101010101" pitchFamily="2" charset="-122"/>
            </a:endParaRPr>
          </a:p>
          <a:p>
            <a:pPr>
              <a:lnSpc>
                <a:spcPct val="90000"/>
              </a:lnSpc>
              <a:tabLst>
                <a:tab pos="2857500" algn="ctr"/>
              </a:tabLst>
            </a:pPr>
            <a:r>
              <a:rPr lang="en-US" altLang="zh-CN" sz="1800" dirty="0">
                <a:ea typeface="宋体" panose="02010600030101010101" pitchFamily="2" charset="-122"/>
              </a:rPr>
              <a:t>Creating a new subdirectory is done in current directory</a:t>
            </a:r>
            <a:endParaRPr lang="en-US" altLang="zh-CN" sz="1800" dirty="0">
              <a:ea typeface="宋体" panose="02010600030101010101" pitchFamily="2" charset="-122"/>
            </a:endParaRPr>
          </a:p>
          <a:p>
            <a:pPr marL="628650" lvl="1">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mkdir</a:t>
            </a:r>
            <a:r>
              <a:rPr lang="en-US" altLang="zh-CN" sz="1800" dirty="0">
                <a:solidFill>
                  <a:srgbClr val="0033CC"/>
                </a:solidFill>
                <a:ea typeface="宋体" panose="02010600030101010101" pitchFamily="2" charset="-122"/>
              </a:rPr>
              <a:t> &lt;</a:t>
            </a:r>
            <a:r>
              <a:rPr lang="en-US" altLang="zh-CN" sz="1800" dirty="0" err="1">
                <a:solidFill>
                  <a:srgbClr val="0033CC"/>
                </a:solidFill>
                <a:ea typeface="宋体" panose="02010600030101010101" pitchFamily="2" charset="-122"/>
              </a:rPr>
              <a:t>dir</a:t>
            </a:r>
            <a:r>
              <a:rPr lang="en-US" altLang="zh-CN" sz="1800" dirty="0">
                <a:solidFill>
                  <a:srgbClr val="0033CC"/>
                </a:solidFill>
                <a:ea typeface="宋体" panose="02010600030101010101" pitchFamily="2" charset="-122"/>
              </a:rPr>
              <a:t>-name&gt;</a:t>
            </a:r>
            <a:endParaRPr lang="en-US" altLang="zh-CN" sz="1800" dirty="0">
              <a:solidFill>
                <a:srgbClr val="0033CC"/>
              </a:solidFill>
              <a:ea typeface="宋体" panose="02010600030101010101" pitchFamily="2" charset="-122"/>
            </a:endParaRPr>
          </a:p>
          <a:p>
            <a:pPr>
              <a:lnSpc>
                <a:spcPct val="90000"/>
              </a:lnSpc>
              <a:buFont typeface="Monotype Sorts" pitchFamily="2" charset="2"/>
              <a:buNone/>
              <a:tabLst>
                <a:tab pos="2857500" algn="ctr"/>
              </a:tabLst>
            </a:pPr>
            <a:r>
              <a:rPr lang="en-US" altLang="zh-CN" sz="1800" dirty="0">
                <a:ea typeface="宋体" panose="02010600030101010101" pitchFamily="2" charset="-122"/>
              </a:rPr>
              <a:t>	Example:  if in current directory   </a:t>
            </a:r>
            <a:r>
              <a:rPr lang="en-US" altLang="zh-CN" sz="1800" dirty="0">
                <a:solidFill>
                  <a:srgbClr val="0033CC"/>
                </a:solidFill>
                <a:ea typeface="宋体" panose="02010600030101010101" pitchFamily="2" charset="-122"/>
              </a:rPr>
              <a:t>/mail</a:t>
            </a:r>
            <a:endParaRPr lang="en-US" altLang="zh-CN" sz="1800" dirty="0">
              <a:solidFill>
                <a:srgbClr val="0033CC"/>
              </a:solidFill>
              <a:ea typeface="宋体" panose="02010600030101010101" pitchFamily="2" charset="-122"/>
            </a:endParaRPr>
          </a:p>
          <a:p>
            <a:pPr>
              <a:lnSpc>
                <a:spcPct val="90000"/>
              </a:lnSpc>
              <a:buFont typeface="Monotype Sorts" pitchFamily="2" charset="2"/>
              <a:buNone/>
              <a:tabLst>
                <a:tab pos="2857500" algn="ctr"/>
              </a:tabLst>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mkdir</a:t>
            </a:r>
            <a:r>
              <a:rPr lang="en-US" altLang="zh-CN" sz="1800" dirty="0">
                <a:solidFill>
                  <a:srgbClr val="0033CC"/>
                </a:solidFill>
                <a:ea typeface="宋体" panose="02010600030101010101" pitchFamily="2" charset="-122"/>
              </a:rPr>
              <a:t> count</a:t>
            </a:r>
            <a:endParaRPr lang="en-US" altLang="zh-CN" sz="1800" dirty="0">
              <a:solidFill>
                <a:srgbClr val="0033CC"/>
              </a:solidFill>
              <a:ea typeface="宋体" panose="02010600030101010101" pitchFamily="2" charset="-122"/>
            </a:endParaRPr>
          </a:p>
        </p:txBody>
      </p:sp>
      <p:sp>
        <p:nvSpPr>
          <p:cNvPr id="45060" name="Rectangle 4"/>
          <p:cNvSpPr>
            <a:spLocks noChangeArrowheads="1"/>
          </p:cNvSpPr>
          <p:nvPr/>
        </p:nvSpPr>
        <p:spPr bwMode="auto">
          <a:xfrm>
            <a:off x="3436938" y="4589463"/>
            <a:ext cx="879475" cy="331787"/>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mail</a:t>
            </a:r>
            <a:endParaRPr lang="en-US" altLang="zh-CN" sz="1800">
              <a:ea typeface="宋体" panose="02010600030101010101" pitchFamily="2" charset="-122"/>
            </a:endParaRPr>
          </a:p>
        </p:txBody>
      </p:sp>
      <p:sp>
        <p:nvSpPr>
          <p:cNvPr id="45061" name="Rectangle 5"/>
          <p:cNvSpPr>
            <a:spLocks noChangeArrowheads="1"/>
          </p:cNvSpPr>
          <p:nvPr/>
        </p:nvSpPr>
        <p:spPr bwMode="auto">
          <a:xfrm>
            <a:off x="2533650" y="5232400"/>
            <a:ext cx="720725" cy="3317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prog</a:t>
            </a:r>
            <a:endParaRPr lang="en-US" altLang="zh-CN" sz="1800">
              <a:ea typeface="宋体" panose="02010600030101010101" pitchFamily="2" charset="-122"/>
            </a:endParaRPr>
          </a:p>
        </p:txBody>
      </p:sp>
      <p:sp>
        <p:nvSpPr>
          <p:cNvPr id="45062" name="Rectangle 6"/>
          <p:cNvSpPr>
            <a:spLocks noChangeArrowheads="1"/>
          </p:cNvSpPr>
          <p:nvPr/>
        </p:nvSpPr>
        <p:spPr bwMode="auto">
          <a:xfrm>
            <a:off x="3254375" y="5232400"/>
            <a:ext cx="720725" cy="3317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copy</a:t>
            </a:r>
            <a:endParaRPr lang="en-US" altLang="zh-CN" sz="1800">
              <a:ea typeface="宋体" panose="02010600030101010101" pitchFamily="2" charset="-122"/>
            </a:endParaRPr>
          </a:p>
        </p:txBody>
      </p:sp>
      <p:sp>
        <p:nvSpPr>
          <p:cNvPr id="45063" name="Rectangle 7"/>
          <p:cNvSpPr>
            <a:spLocks noChangeArrowheads="1"/>
          </p:cNvSpPr>
          <p:nvPr/>
        </p:nvSpPr>
        <p:spPr bwMode="auto">
          <a:xfrm>
            <a:off x="3975100" y="5232400"/>
            <a:ext cx="446088" cy="3317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prt</a:t>
            </a:r>
            <a:endParaRPr lang="en-US" altLang="zh-CN" sz="1800">
              <a:ea typeface="宋体" panose="02010600030101010101" pitchFamily="2" charset="-122"/>
            </a:endParaRPr>
          </a:p>
        </p:txBody>
      </p:sp>
      <p:sp>
        <p:nvSpPr>
          <p:cNvPr id="45064" name="Rectangle 8"/>
          <p:cNvSpPr>
            <a:spLocks noChangeArrowheads="1"/>
          </p:cNvSpPr>
          <p:nvPr/>
        </p:nvSpPr>
        <p:spPr bwMode="auto">
          <a:xfrm>
            <a:off x="4416425" y="5232400"/>
            <a:ext cx="446088" cy="3317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exp</a:t>
            </a:r>
            <a:endParaRPr lang="en-US" altLang="zh-CN" sz="1800">
              <a:ea typeface="宋体" panose="02010600030101010101" pitchFamily="2" charset="-122"/>
            </a:endParaRPr>
          </a:p>
        </p:txBody>
      </p:sp>
      <p:sp>
        <p:nvSpPr>
          <p:cNvPr id="45065" name="Rectangle 9"/>
          <p:cNvSpPr>
            <a:spLocks noChangeArrowheads="1"/>
          </p:cNvSpPr>
          <p:nvPr/>
        </p:nvSpPr>
        <p:spPr bwMode="auto">
          <a:xfrm>
            <a:off x="4862513" y="5232400"/>
            <a:ext cx="706437" cy="331788"/>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count</a:t>
            </a:r>
            <a:endParaRPr lang="en-US" altLang="zh-CN" sz="1800">
              <a:ea typeface="宋体" panose="02010600030101010101" pitchFamily="2" charset="-122"/>
            </a:endParaRPr>
          </a:p>
        </p:txBody>
      </p:sp>
      <p:sp>
        <p:nvSpPr>
          <p:cNvPr id="45066" name="Line 10"/>
          <p:cNvSpPr>
            <a:spLocks noChangeShapeType="1"/>
          </p:cNvSpPr>
          <p:nvPr/>
        </p:nvSpPr>
        <p:spPr bwMode="auto">
          <a:xfrm>
            <a:off x="3881438" y="4921250"/>
            <a:ext cx="0" cy="3079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Rectangle 11"/>
          <p:cNvSpPr>
            <a:spLocks noChangeArrowheads="1"/>
          </p:cNvSpPr>
          <p:nvPr/>
        </p:nvSpPr>
        <p:spPr bwMode="auto">
          <a:xfrm>
            <a:off x="852488" y="5902325"/>
            <a:ext cx="74231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tabLst>
                <a:tab pos="2857500" algn="ctr"/>
              </a:tabLst>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tabLst>
                <a:tab pos="2857500" algn="ctr"/>
              </a:tabLst>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tabLst>
                <a:tab pos="2857500" algn="ctr"/>
              </a:tabLst>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tabLst>
                <a:tab pos="2857500" algn="ctr"/>
              </a:tabLst>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857500" algn="ctr"/>
              </a:tabLst>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000">
                <a:ea typeface="宋体" panose="02010600030101010101" pitchFamily="2" charset="-122"/>
              </a:rPr>
              <a:t>Deleting “mail” </a:t>
            </a:r>
            <a:r>
              <a:rPr lang="en-US" altLang="zh-CN" sz="2000">
                <a:ea typeface="宋体" panose="02010600030101010101" pitchFamily="2" charset="-122"/>
                <a:sym typeface="Symbol" panose="05050102010706020507" pitchFamily="18" charset="2"/>
              </a:rPr>
              <a:t> deleting the entire subtree rooted by “mail”</a:t>
            </a:r>
            <a:endParaRPr lang="en-US" altLang="zh-CN"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10.3.6 Acyclic-Graph Directories</a:t>
            </a:r>
            <a:endParaRPr lang="en-US" altLang="zh-CN" sz="2400" dirty="0">
              <a:effectLst>
                <a:outerShdw blurRad="38100" dist="38100" dir="2700000" algn="tl">
                  <a:srgbClr val="C0C0C0"/>
                </a:outerShdw>
              </a:effectLst>
              <a:ea typeface="宋体" panose="02010600030101010101" pitchFamily="2" charset="-122"/>
            </a:endParaRPr>
          </a:p>
        </p:txBody>
      </p:sp>
      <p:sp>
        <p:nvSpPr>
          <p:cNvPr id="46083" name="Rectangle 3"/>
          <p:cNvSpPr>
            <a:spLocks noGrp="1" noChangeArrowheads="1"/>
          </p:cNvSpPr>
          <p:nvPr>
            <p:ph type="body" idx="4294967295"/>
          </p:nvPr>
        </p:nvSpPr>
        <p:spPr>
          <a:xfrm>
            <a:off x="768350" y="1106488"/>
            <a:ext cx="7029450" cy="522287"/>
          </a:xfrm>
        </p:spPr>
        <p:txBody>
          <a:bodyPr/>
          <a:lstStyle/>
          <a:p>
            <a:r>
              <a:rPr lang="en-US" altLang="zh-CN" sz="2400">
                <a:solidFill>
                  <a:srgbClr val="C00000"/>
                </a:solidFill>
                <a:ea typeface="宋体" panose="02010600030101010101" pitchFamily="2" charset="-122"/>
              </a:rPr>
              <a:t>Have shared subdirectories and files</a:t>
            </a:r>
            <a:endParaRPr lang="en-US" altLang="zh-CN" sz="2400">
              <a:solidFill>
                <a:srgbClr val="C00000"/>
              </a:solidFill>
              <a:ea typeface="宋体" panose="02010600030101010101" pitchFamily="2" charset="-122"/>
            </a:endParaRPr>
          </a:p>
        </p:txBody>
      </p:sp>
      <p:pic>
        <p:nvPicPr>
          <p:cNvPr id="46084" name="Picture 5"/>
          <p:cNvPicPr>
            <a:picLocks noChangeAspect="1" noChangeArrowheads="1"/>
          </p:cNvPicPr>
          <p:nvPr/>
        </p:nvPicPr>
        <p:blipFill>
          <a:blip r:embed="rId1">
            <a:extLst>
              <a:ext uri="{28A0092B-C50C-407E-A947-70E740481C1C}">
                <a14:useLocalDpi xmlns:a14="http://schemas.microsoft.com/office/drawing/2010/main" val="0"/>
              </a:ext>
            </a:extLst>
          </a:blip>
          <a:srcRect l="4263" t="591" r="4474" b="900"/>
          <a:stretch>
            <a:fillRect/>
          </a:stretch>
        </p:blipFill>
        <p:spPr bwMode="auto">
          <a:xfrm>
            <a:off x="1693863" y="1697038"/>
            <a:ext cx="5770562" cy="46720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5" name="矩形标注 1"/>
          <p:cNvSpPr>
            <a:spLocks noChangeArrowheads="1"/>
          </p:cNvSpPr>
          <p:nvPr/>
        </p:nvSpPr>
        <p:spPr bwMode="auto">
          <a:xfrm>
            <a:off x="7797800" y="3140075"/>
            <a:ext cx="782638" cy="738188"/>
          </a:xfrm>
          <a:prstGeom prst="wedgeRectCallout">
            <a:avLst>
              <a:gd name="adj1" fmla="val -310972"/>
              <a:gd name="adj2" fmla="val 37125"/>
            </a:avLst>
          </a:prstGeom>
          <a:noFill/>
          <a:ln w="9525" algn="ctr">
            <a:solidFill>
              <a:srgbClr val="C00000"/>
            </a:solidFill>
            <a:round/>
          </a:ln>
          <a:effec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solidFill>
                  <a:srgbClr val="0000CC"/>
                </a:solidFill>
                <a:ea typeface="宋体" panose="02010600030101010101" pitchFamily="2" charset="-122"/>
              </a:rPr>
              <a:t>hard</a:t>
            </a:r>
            <a:endParaRPr lang="en-US" altLang="zh-CN" sz="1800" dirty="0">
              <a:solidFill>
                <a:srgbClr val="0000CC"/>
              </a:solidFill>
              <a:ea typeface="宋体" panose="02010600030101010101" pitchFamily="2" charset="-122"/>
            </a:endParaRPr>
          </a:p>
          <a:p>
            <a:pPr>
              <a:spcBef>
                <a:spcPct val="0"/>
              </a:spcBef>
              <a:buClrTx/>
              <a:buSzTx/>
              <a:buFont typeface="Arial" panose="020B0604020202020204" pitchFamily="34" charset="0"/>
              <a:buNone/>
            </a:pPr>
            <a:r>
              <a:rPr lang="en-US" altLang="zh-CN" sz="1800" dirty="0">
                <a:solidFill>
                  <a:srgbClr val="0000CC"/>
                </a:solidFill>
                <a:ea typeface="宋体" panose="02010600030101010101" pitchFamily="2" charset="-122"/>
              </a:rPr>
              <a:t> link</a:t>
            </a:r>
            <a:endParaRPr lang="zh-CN" altLang="en-US" sz="18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10.1 File Concept</a:t>
            </a:r>
            <a:endParaRPr lang="en-US" altLang="zh-CN" dirty="0">
              <a:effectLst>
                <a:outerShdw blurRad="38100" dist="38100" dir="2700000" algn="tl">
                  <a:srgbClr val="C0C0C0"/>
                </a:outerShdw>
              </a:effectLst>
              <a:ea typeface="宋体" panose="02010600030101010101" pitchFamily="2" charset="-122"/>
            </a:endParaRPr>
          </a:p>
        </p:txBody>
      </p:sp>
      <p:sp>
        <p:nvSpPr>
          <p:cNvPr id="7171" name="Rectangle 3"/>
          <p:cNvSpPr>
            <a:spLocks noGrp="1" noChangeArrowheads="1"/>
          </p:cNvSpPr>
          <p:nvPr>
            <p:ph type="body" idx="4294967295"/>
          </p:nvPr>
        </p:nvSpPr>
        <p:spPr>
          <a:xfrm>
            <a:off x="390617" y="1113424"/>
            <a:ext cx="8336133" cy="5234110"/>
          </a:xfrm>
        </p:spPr>
        <p:txBody>
          <a:bodyPr/>
          <a:lstStyle/>
          <a:p>
            <a:r>
              <a:rPr lang="en-US" altLang="zh-CN" sz="2000" dirty="0">
                <a:solidFill>
                  <a:srgbClr val="006600"/>
                </a:solidFill>
              </a:rPr>
              <a:t>For most users</a:t>
            </a:r>
            <a:r>
              <a:rPr lang="en-US" altLang="zh-CN" sz="2000" dirty="0"/>
              <a:t>, </a:t>
            </a:r>
            <a:r>
              <a:rPr lang="en-US" altLang="zh-CN" sz="2000" dirty="0">
                <a:solidFill>
                  <a:srgbClr val="7030A0"/>
                </a:solidFill>
              </a:rPr>
              <a:t>the file system </a:t>
            </a:r>
            <a:r>
              <a:rPr lang="en-US" altLang="zh-CN" sz="2000" dirty="0"/>
              <a:t>is </a:t>
            </a:r>
            <a:r>
              <a:rPr lang="en-US" altLang="zh-CN" sz="2000" dirty="0">
                <a:solidFill>
                  <a:srgbClr val="7030A0"/>
                </a:solidFill>
              </a:rPr>
              <a:t>the most visible aspect </a:t>
            </a:r>
            <a:r>
              <a:rPr lang="en-US" altLang="zh-CN" sz="2000" dirty="0"/>
              <a:t>of an operating system</a:t>
            </a:r>
            <a:r>
              <a:rPr lang="en-US" altLang="zh-CN" sz="2000" dirty="0" smtClean="0"/>
              <a:t>.</a:t>
            </a:r>
            <a:endParaRPr lang="en-US" altLang="zh-CN" sz="2000" dirty="0" smtClean="0"/>
          </a:p>
          <a:p>
            <a:r>
              <a:rPr lang="en-US" altLang="zh-CN" sz="2000" dirty="0" smtClean="0">
                <a:solidFill>
                  <a:srgbClr val="006600"/>
                </a:solidFill>
              </a:rPr>
              <a:t>From a user's perspective</a:t>
            </a:r>
            <a:r>
              <a:rPr lang="en-US" altLang="zh-CN" sz="2000" dirty="0" smtClean="0"/>
              <a:t>, </a:t>
            </a:r>
            <a:r>
              <a:rPr lang="en-US" altLang="zh-CN" sz="2000" dirty="0">
                <a:solidFill>
                  <a:srgbClr val="7030A0"/>
                </a:solidFill>
              </a:rPr>
              <a:t>a file</a:t>
            </a:r>
            <a:r>
              <a:rPr lang="en-US" altLang="zh-CN" sz="2000" dirty="0"/>
              <a:t> is </a:t>
            </a:r>
            <a:r>
              <a:rPr lang="en-US" altLang="zh-CN" sz="2000" dirty="0" smtClean="0"/>
              <a:t>the </a:t>
            </a:r>
            <a:r>
              <a:rPr lang="en-US" altLang="zh-CN" sz="2000" dirty="0" smtClean="0">
                <a:solidFill>
                  <a:srgbClr val="0000CC"/>
                </a:solidFill>
              </a:rPr>
              <a:t>smallest allotment of logical secondary storage</a:t>
            </a:r>
            <a:endParaRPr lang="en-US" altLang="zh-CN" sz="2000" dirty="0"/>
          </a:p>
          <a:p>
            <a:pPr lvl="1"/>
            <a:r>
              <a:rPr lang="en-US" altLang="zh-CN" sz="1800" dirty="0"/>
              <a:t>D</a:t>
            </a:r>
            <a:r>
              <a:rPr lang="en-US" altLang="zh-CN" sz="1800" dirty="0" smtClean="0"/>
              <a:t>ata cannot </a:t>
            </a:r>
            <a:r>
              <a:rPr lang="en-US" altLang="zh-CN" sz="1800" dirty="0"/>
              <a:t>be </a:t>
            </a:r>
            <a:r>
              <a:rPr lang="en-US" altLang="zh-CN" sz="1800" dirty="0" smtClean="0"/>
              <a:t>written </a:t>
            </a:r>
            <a:r>
              <a:rPr lang="en-US" altLang="zh-CN" sz="1800" dirty="0"/>
              <a:t>to </a:t>
            </a:r>
            <a:r>
              <a:rPr lang="en-US" altLang="zh-CN" sz="1800" dirty="0" smtClean="0"/>
              <a:t>secondary storage </a:t>
            </a:r>
            <a:r>
              <a:rPr lang="en-US" altLang="zh-CN" sz="1800" b="1" dirty="0">
                <a:solidFill>
                  <a:srgbClr val="C00000"/>
                </a:solidFill>
              </a:rPr>
              <a:t>unless they are </a:t>
            </a:r>
            <a:r>
              <a:rPr lang="en-US" altLang="zh-CN" sz="1800" b="1" dirty="0" smtClean="0">
                <a:solidFill>
                  <a:srgbClr val="C00000"/>
                </a:solidFill>
              </a:rPr>
              <a:t>within a file</a:t>
            </a:r>
            <a:endParaRPr lang="en-US" altLang="zh-CN" sz="1800" b="1" dirty="0">
              <a:solidFill>
                <a:srgbClr val="C00000"/>
              </a:solidFill>
            </a:endParaRPr>
          </a:p>
          <a:p>
            <a:r>
              <a:rPr lang="en-US" altLang="zh-CN" sz="2000" b="1" i="1" dirty="0" smtClean="0">
                <a:solidFill>
                  <a:srgbClr val="FF0000"/>
                </a:solidFill>
                <a:ea typeface="宋体" panose="02010600030101010101" pitchFamily="2" charset="-122"/>
              </a:rPr>
              <a:t>Definition</a:t>
            </a:r>
            <a:endParaRPr lang="en-US" altLang="zh-CN" sz="2000" b="1" i="1" dirty="0">
              <a:solidFill>
                <a:srgbClr val="FF0000"/>
              </a:solidFill>
              <a:ea typeface="宋体" panose="02010600030101010101" pitchFamily="2" charset="-122"/>
            </a:endParaRPr>
          </a:p>
          <a:p>
            <a:pPr lvl="1"/>
            <a:r>
              <a:rPr lang="en-US" altLang="zh-CN" sz="1800" b="1" i="1" dirty="0">
                <a:solidFill>
                  <a:srgbClr val="003399"/>
                </a:solidFill>
                <a:ea typeface="宋体" panose="02010600030101010101" pitchFamily="2" charset="-122"/>
              </a:rPr>
              <a:t>A file is a </a:t>
            </a:r>
            <a:r>
              <a:rPr lang="en-US" altLang="zh-CN" sz="1800" b="1" i="1" dirty="0">
                <a:solidFill>
                  <a:srgbClr val="FF0000"/>
                </a:solidFill>
                <a:ea typeface="宋体" panose="02010600030101010101" pitchFamily="2" charset="-122"/>
              </a:rPr>
              <a:t>named collection of related information</a:t>
            </a:r>
            <a:r>
              <a:rPr lang="en-US" altLang="zh-CN" sz="1800" b="1" i="1" dirty="0">
                <a:solidFill>
                  <a:srgbClr val="003399"/>
                </a:solidFill>
                <a:ea typeface="宋体" panose="02010600030101010101" pitchFamily="2" charset="-122"/>
              </a:rPr>
              <a:t> that is recorded on secondary storage.</a:t>
            </a:r>
            <a:endParaRPr lang="en-US" altLang="zh-CN" sz="1800" b="1" i="1" dirty="0">
              <a:solidFill>
                <a:srgbClr val="003399"/>
              </a:solidFill>
              <a:ea typeface="宋体" panose="02010600030101010101" pitchFamily="2" charset="-122"/>
            </a:endParaRPr>
          </a:p>
          <a:p>
            <a:r>
              <a:rPr lang="en-US" altLang="zh-CN" sz="2000" dirty="0" smtClean="0">
                <a:solidFill>
                  <a:srgbClr val="7030A0"/>
                </a:solidFill>
                <a:ea typeface="宋体" panose="02010600030101010101" pitchFamily="2" charset="-122"/>
              </a:rPr>
              <a:t>Types</a:t>
            </a:r>
            <a:r>
              <a:rPr lang="en-US" altLang="zh-CN" sz="2000" dirty="0">
                <a:solidFill>
                  <a:srgbClr val="7030A0"/>
                </a:solidFill>
                <a:ea typeface="宋体" panose="02010600030101010101" pitchFamily="2" charset="-122"/>
              </a:rPr>
              <a:t>: </a:t>
            </a:r>
            <a:endParaRPr lang="en-US" altLang="zh-CN" sz="2000" dirty="0">
              <a:solidFill>
                <a:srgbClr val="7030A0"/>
              </a:solidFill>
              <a:ea typeface="宋体" panose="02010600030101010101" pitchFamily="2" charset="-122"/>
            </a:endParaRPr>
          </a:p>
          <a:p>
            <a:pPr lvl="1"/>
            <a:r>
              <a:rPr lang="en-US" altLang="zh-CN" sz="1800" dirty="0">
                <a:solidFill>
                  <a:srgbClr val="008000"/>
                </a:solidFill>
                <a:ea typeface="宋体" panose="02010600030101010101" pitchFamily="2" charset="-122"/>
              </a:rPr>
              <a:t>Data</a:t>
            </a:r>
            <a:endParaRPr lang="en-US" altLang="zh-CN" sz="1800" dirty="0">
              <a:solidFill>
                <a:srgbClr val="008000"/>
              </a:solidFill>
              <a:ea typeface="宋体" panose="02010600030101010101" pitchFamily="2" charset="-122"/>
            </a:endParaRPr>
          </a:p>
          <a:p>
            <a:pPr lvl="2"/>
            <a:r>
              <a:rPr lang="en-US" altLang="zh-CN" sz="1600" dirty="0">
                <a:ea typeface="宋体" panose="02010600030101010101" pitchFamily="2" charset="-122"/>
              </a:rPr>
              <a:t>numeric</a:t>
            </a:r>
            <a:endParaRPr lang="en-US" altLang="zh-CN" sz="1600" dirty="0">
              <a:ea typeface="宋体" panose="02010600030101010101" pitchFamily="2" charset="-122"/>
            </a:endParaRPr>
          </a:p>
          <a:p>
            <a:pPr lvl="2"/>
            <a:r>
              <a:rPr lang="en-US" altLang="zh-CN" sz="1600" dirty="0">
                <a:ea typeface="宋体" panose="02010600030101010101" pitchFamily="2" charset="-122"/>
              </a:rPr>
              <a:t>character</a:t>
            </a:r>
            <a:endParaRPr lang="en-US" altLang="zh-CN" sz="1600" dirty="0">
              <a:ea typeface="宋体" panose="02010600030101010101" pitchFamily="2" charset="-122"/>
            </a:endParaRPr>
          </a:p>
          <a:p>
            <a:pPr lvl="2"/>
            <a:r>
              <a:rPr lang="en-US" altLang="zh-CN" sz="1600" dirty="0">
                <a:ea typeface="宋体" panose="02010600030101010101" pitchFamily="2" charset="-122"/>
              </a:rPr>
              <a:t>binary</a:t>
            </a:r>
            <a:endParaRPr lang="en-US" altLang="zh-CN" sz="1600" dirty="0">
              <a:ea typeface="宋体" panose="02010600030101010101" pitchFamily="2" charset="-122"/>
            </a:endParaRPr>
          </a:p>
          <a:p>
            <a:pPr lvl="1"/>
            <a:r>
              <a:rPr lang="en-US" altLang="zh-CN" sz="1800" dirty="0" smtClean="0">
                <a:solidFill>
                  <a:srgbClr val="008000"/>
                </a:solidFill>
                <a:ea typeface="宋体" panose="02010600030101010101" pitchFamily="2" charset="-122"/>
              </a:rPr>
              <a:t>Program</a:t>
            </a:r>
            <a:endParaRPr lang="en-US" altLang="zh-CN" sz="1800" dirty="0">
              <a:solidFill>
                <a:srgbClr val="008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Acyclic-Graph Directories (Cont.)</a:t>
            </a:r>
            <a:endParaRPr lang="en-US" altLang="zh-CN" dirty="0">
              <a:effectLst>
                <a:outerShdw blurRad="38100" dist="38100" dir="2700000" algn="tl">
                  <a:srgbClr val="C0C0C0"/>
                </a:outerShdw>
              </a:effectLst>
              <a:ea typeface="宋体" panose="02010600030101010101" pitchFamily="2" charset="-122"/>
            </a:endParaRPr>
          </a:p>
        </p:txBody>
      </p:sp>
      <p:sp>
        <p:nvSpPr>
          <p:cNvPr id="47107" name="Rectangle 3"/>
          <p:cNvSpPr>
            <a:spLocks noGrp="1" noChangeArrowheads="1"/>
          </p:cNvSpPr>
          <p:nvPr>
            <p:ph type="body" idx="4294967295"/>
          </p:nvPr>
        </p:nvSpPr>
        <p:spPr>
          <a:xfrm>
            <a:off x="482885" y="1100029"/>
            <a:ext cx="8399858" cy="5461545"/>
          </a:xfrm>
        </p:spPr>
        <p:txBody>
          <a:bodyPr/>
          <a:lstStyle/>
          <a:p>
            <a:pPr eaLnBrk="1" hangingPunct="1"/>
            <a:r>
              <a:rPr lang="en-US" altLang="zh-CN" sz="1800" b="1" dirty="0">
                <a:solidFill>
                  <a:srgbClr val="C00000"/>
                </a:solidFill>
                <a:ea typeface="宋体" panose="02010600030101010101" pitchFamily="2" charset="-122"/>
              </a:rPr>
              <a:t>File sharing</a:t>
            </a:r>
            <a:r>
              <a:rPr lang="en-US" altLang="zh-CN" sz="1800" dirty="0">
                <a:ea typeface="宋体" panose="02010600030101010101" pitchFamily="2" charset="-122"/>
              </a:rPr>
              <a:t>: </a:t>
            </a:r>
            <a:r>
              <a:rPr lang="zh-CN" altLang="en-US" sz="1800" dirty="0">
                <a:solidFill>
                  <a:srgbClr val="0000CC"/>
                </a:solidFill>
                <a:ea typeface="宋体" panose="02010600030101010101" pitchFamily="2" charset="-122"/>
              </a:rPr>
              <a:t>Two different names (aliasing)</a:t>
            </a:r>
            <a:endParaRPr lang="zh-CN" altLang="en-US" sz="1800" dirty="0">
              <a:solidFill>
                <a:srgbClr val="0000CC"/>
              </a:solidFill>
              <a:ea typeface="宋体" panose="02010600030101010101" pitchFamily="2" charset="-122"/>
            </a:endParaRPr>
          </a:p>
          <a:p>
            <a:pPr eaLnBrk="1" hangingPunct="1"/>
            <a:r>
              <a:rPr lang="zh-CN" altLang="en-US" sz="1800" dirty="0">
                <a:solidFill>
                  <a:srgbClr val="C00000"/>
                </a:solidFill>
                <a:ea typeface="宋体" panose="02010600030101010101" pitchFamily="2" charset="-122"/>
              </a:rPr>
              <a:t>Problems</a:t>
            </a:r>
            <a:endParaRPr lang="zh-CN" altLang="en-US" sz="1800" dirty="0">
              <a:solidFill>
                <a:srgbClr val="C00000"/>
              </a:solidFill>
              <a:ea typeface="宋体" panose="02010600030101010101" pitchFamily="2" charset="-122"/>
            </a:endParaRPr>
          </a:p>
          <a:p>
            <a:pPr lvl="1" eaLnBrk="1" hangingPunct="1"/>
            <a:r>
              <a:rPr lang="zh-CN" altLang="en-US" sz="1600" dirty="0">
                <a:ea typeface="宋体" panose="02010600030101010101" pitchFamily="2" charset="-122"/>
              </a:rPr>
              <a:t>共享文件有多条绝对路径，</a:t>
            </a:r>
            <a:r>
              <a:rPr lang="zh-CN" altLang="en-US" sz="1600" dirty="0">
                <a:solidFill>
                  <a:srgbClr val="7030A0"/>
                </a:solidFill>
                <a:ea typeface="宋体" panose="02010600030101010101" pitchFamily="2" charset="-122"/>
              </a:rPr>
              <a:t>遍历</a:t>
            </a:r>
            <a:r>
              <a:rPr lang="zh-CN" altLang="en-US" sz="1600" dirty="0">
                <a:ea typeface="宋体" panose="02010600030101010101" pitchFamily="2" charset="-122"/>
              </a:rPr>
              <a:t>文件系统时可能</a:t>
            </a:r>
            <a:r>
              <a:rPr lang="zh-CN" altLang="en-US" sz="1600" dirty="0">
                <a:solidFill>
                  <a:srgbClr val="003399"/>
                </a:solidFill>
                <a:ea typeface="宋体" panose="02010600030101010101" pitchFamily="2" charset="-122"/>
              </a:rPr>
              <a:t>重复计数；</a:t>
            </a:r>
            <a:endParaRPr lang="zh-CN" altLang="en-US" sz="1600" dirty="0">
              <a:solidFill>
                <a:srgbClr val="003399"/>
              </a:solidFill>
              <a:ea typeface="宋体" panose="02010600030101010101" pitchFamily="2" charset="-122"/>
            </a:endParaRPr>
          </a:p>
          <a:p>
            <a:pPr lvl="1" eaLnBrk="1" hangingPunct="1"/>
            <a:r>
              <a:rPr lang="zh-CN" altLang="en-US" sz="1600" dirty="0">
                <a:solidFill>
                  <a:srgbClr val="7030A0"/>
                </a:solidFill>
                <a:ea typeface="宋体" panose="02010600030101010101" pitchFamily="2" charset="-122"/>
              </a:rPr>
              <a:t>删除</a:t>
            </a:r>
            <a:r>
              <a:rPr lang="zh-CN" altLang="en-US" sz="1600" dirty="0">
                <a:ea typeface="宋体" panose="02010600030101010101" pitchFamily="2" charset="-122"/>
              </a:rPr>
              <a:t>共享文件时，可能造成其他共享该文件的路径留下</a:t>
            </a:r>
            <a:r>
              <a:rPr lang="zh-CN" altLang="en-US" sz="1600" b="1" dirty="0">
                <a:solidFill>
                  <a:srgbClr val="003399"/>
                </a:solidFill>
                <a:ea typeface="宋体" panose="02010600030101010101" pitchFamily="2" charset="-122"/>
              </a:rPr>
              <a:t>悬空指针</a:t>
            </a:r>
            <a:r>
              <a:rPr lang="zh-CN" altLang="en-US" sz="1600" dirty="0">
                <a:ea typeface="宋体" panose="02010600030101010101" pitchFamily="2" charset="-122"/>
              </a:rPr>
              <a:t>；</a:t>
            </a:r>
            <a:endParaRPr lang="zh-CN" altLang="en-US" sz="1600" dirty="0">
              <a:ea typeface="宋体" panose="02010600030101010101" pitchFamily="2" charset="-122"/>
            </a:endParaRPr>
          </a:p>
          <a:p>
            <a:pPr lvl="2" eaLnBrk="1" hangingPunct="1"/>
            <a:r>
              <a:rPr lang="zh-CN" altLang="en-US" sz="1400" dirty="0">
                <a:ea typeface="宋体" panose="02010600030101010101" pitchFamily="2" charset="-122"/>
              </a:rPr>
              <a:t>若该指针可能指向实际的磁盘地址，而该空间又被其他文件使用，指向错误文件的错误部分；</a:t>
            </a:r>
            <a:endParaRPr lang="en-US" altLang="zh-CN" sz="1600" dirty="0">
              <a:ea typeface="宋体" panose="02010600030101010101" pitchFamily="2" charset="-122"/>
            </a:endParaRPr>
          </a:p>
          <a:p>
            <a:pPr lvl="2" eaLnBrk="1" hangingPunct="1"/>
            <a:r>
              <a:rPr lang="zh-CN" altLang="en-US" sz="1400" dirty="0">
                <a:ea typeface="宋体" panose="02010600030101010101" pitchFamily="2" charset="-122"/>
              </a:rPr>
              <a:t>悬空指针类似于</a:t>
            </a:r>
            <a:r>
              <a:rPr lang="en-US" altLang="zh-CN" sz="1400" dirty="0">
                <a:ea typeface="宋体" panose="02010600030101010101" pitchFamily="2" charset="-122"/>
              </a:rPr>
              <a:t>C</a:t>
            </a:r>
            <a:r>
              <a:rPr lang="zh-CN" altLang="en-US" sz="1400" dirty="0">
                <a:ea typeface="宋体" panose="02010600030101010101" pitchFamily="2" charset="-122"/>
              </a:rPr>
              <a:t>语言中定义了一个尚未赋值的指针类型的变量；</a:t>
            </a:r>
            <a:endParaRPr lang="en-US" altLang="zh-CN" sz="1400" dirty="0">
              <a:ea typeface="宋体" panose="02010600030101010101" pitchFamily="2" charset="-122"/>
            </a:endParaRPr>
          </a:p>
          <a:p>
            <a:pPr eaLnBrk="1" hangingPunct="1"/>
            <a:r>
              <a:rPr lang="en-US" altLang="zh-CN" sz="1800" dirty="0">
                <a:solidFill>
                  <a:srgbClr val="C00000"/>
                </a:solidFill>
                <a:ea typeface="宋体" panose="02010600030101010101" pitchFamily="2" charset="-122"/>
              </a:rPr>
              <a:t>Solutions:</a:t>
            </a:r>
            <a:endParaRPr lang="en-US" altLang="zh-CN" sz="1800" dirty="0">
              <a:solidFill>
                <a:srgbClr val="C00000"/>
              </a:solidFill>
              <a:ea typeface="宋体" panose="02010600030101010101" pitchFamily="2" charset="-122"/>
            </a:endParaRPr>
          </a:p>
          <a:p>
            <a:pPr lvl="1" eaLnBrk="1" hangingPunct="1"/>
            <a:r>
              <a:rPr lang="zh-CN" altLang="en-US" sz="1600" b="1" dirty="0">
                <a:solidFill>
                  <a:srgbClr val="FF0000"/>
                </a:solidFill>
                <a:ea typeface="宋体" panose="02010600030101010101" pitchFamily="2" charset="-122"/>
              </a:rPr>
              <a:t>符号链接文件（UNIX，</a:t>
            </a:r>
            <a:r>
              <a:rPr lang="zh-CN" altLang="en-US" sz="1600" dirty="0">
                <a:ea typeface="宋体" panose="02010600030101010101" pitchFamily="2" charset="-122"/>
              </a:rPr>
              <a:t>文件中存有指向文件的路径</a:t>
            </a:r>
            <a:r>
              <a:rPr lang="zh-CN" altLang="en-US" sz="1600" b="1" dirty="0">
                <a:solidFill>
                  <a:srgbClr val="FF0000"/>
                </a:solidFill>
                <a:ea typeface="宋体" panose="02010600030101010101" pitchFamily="2" charset="-122"/>
              </a:rPr>
              <a:t>）</a:t>
            </a:r>
            <a:r>
              <a:rPr lang="en-US" altLang="zh-CN" sz="1600" b="1" dirty="0" smtClean="0">
                <a:solidFill>
                  <a:srgbClr val="003399"/>
                </a:solidFill>
                <a:ea typeface="宋体" panose="02010600030101010101" pitchFamily="2" charset="-122"/>
              </a:rPr>
              <a:t>(</a:t>
            </a:r>
            <a:r>
              <a:rPr lang="zh-CN" altLang="en-US" sz="1600" b="1" dirty="0" smtClean="0">
                <a:solidFill>
                  <a:srgbClr val="003399"/>
                </a:solidFill>
                <a:ea typeface="宋体" panose="02010600030101010101" pitchFamily="2" charset="-122"/>
              </a:rPr>
              <a:t>类似于</a:t>
            </a:r>
            <a:r>
              <a:rPr lang="en-US" altLang="zh-CN" sz="1600" b="1" dirty="0" smtClean="0">
                <a:solidFill>
                  <a:srgbClr val="003399"/>
                </a:solidFill>
                <a:ea typeface="宋体" panose="02010600030101010101" pitchFamily="2" charset="-122"/>
              </a:rPr>
              <a:t>Widows</a:t>
            </a:r>
            <a:r>
              <a:rPr lang="zh-CN" altLang="en-US" sz="1600" b="1" dirty="0">
                <a:solidFill>
                  <a:srgbClr val="003399"/>
                </a:solidFill>
                <a:ea typeface="宋体" panose="02010600030101010101" pitchFamily="2" charset="-122"/>
              </a:rPr>
              <a:t>中的快捷方式</a:t>
            </a:r>
            <a:r>
              <a:rPr lang="en-US" altLang="zh-CN" sz="1600" b="1" dirty="0">
                <a:solidFill>
                  <a:srgbClr val="003399"/>
                </a:solidFill>
                <a:ea typeface="宋体" panose="02010600030101010101" pitchFamily="2" charset="-122"/>
              </a:rPr>
              <a:t>) </a:t>
            </a:r>
            <a:r>
              <a:rPr lang="zh-CN" altLang="en-US" sz="1600" b="1" dirty="0">
                <a:solidFill>
                  <a:srgbClr val="003399"/>
                </a:solidFill>
                <a:ea typeface="宋体" panose="02010600030101010101" pitchFamily="2" charset="-122"/>
              </a:rPr>
              <a:t>（</a:t>
            </a:r>
            <a:r>
              <a:rPr lang="en-US" altLang="zh-CN" sz="1600" b="1" dirty="0">
                <a:solidFill>
                  <a:srgbClr val="003399"/>
                </a:solidFill>
                <a:ea typeface="宋体" panose="02010600030101010101" pitchFamily="2" charset="-122"/>
              </a:rPr>
              <a:t>UNIX</a:t>
            </a:r>
            <a:r>
              <a:rPr lang="zh-CN" altLang="en-US" sz="1600" b="1" dirty="0">
                <a:solidFill>
                  <a:srgbClr val="003399"/>
                </a:solidFill>
                <a:ea typeface="宋体" panose="02010600030101010101" pitchFamily="2" charset="-122"/>
              </a:rPr>
              <a:t>：</a:t>
            </a:r>
            <a:r>
              <a:rPr lang="en-US" altLang="zh-CN" sz="1600" b="1" dirty="0">
                <a:solidFill>
                  <a:srgbClr val="003399"/>
                </a:solidFill>
                <a:ea typeface="宋体" panose="02010600030101010101" pitchFamily="2" charset="-122"/>
              </a:rPr>
              <a:t>ln </a:t>
            </a:r>
            <a:r>
              <a:rPr lang="en-US" altLang="zh-CN" sz="1600" b="1" dirty="0">
                <a:solidFill>
                  <a:srgbClr val="7030A0"/>
                </a:solidFill>
                <a:ea typeface="宋体" panose="02010600030101010101" pitchFamily="2" charset="-122"/>
              </a:rPr>
              <a:t>–s</a:t>
            </a:r>
            <a:r>
              <a:rPr lang="en-US" altLang="zh-CN" sz="1600" b="1" dirty="0">
                <a:solidFill>
                  <a:srgbClr val="003399"/>
                </a:solidFill>
                <a:ea typeface="宋体" panose="02010600030101010101" pitchFamily="2" charset="-122"/>
              </a:rPr>
              <a:t> file1 file2</a:t>
            </a:r>
            <a:r>
              <a:rPr lang="zh-CN" altLang="en-US" sz="1600" b="1" dirty="0">
                <a:solidFill>
                  <a:srgbClr val="003399"/>
                </a:solidFill>
                <a:ea typeface="宋体" panose="02010600030101010101" pitchFamily="2" charset="-122"/>
              </a:rPr>
              <a:t>，可以跨越文件系统，可以指向目录）</a:t>
            </a:r>
            <a:endParaRPr lang="zh-CN" altLang="en-US" sz="1600" b="1" dirty="0">
              <a:solidFill>
                <a:srgbClr val="003399"/>
              </a:solidFill>
              <a:ea typeface="宋体" panose="02010600030101010101" pitchFamily="2" charset="-122"/>
            </a:endParaRPr>
          </a:p>
          <a:p>
            <a:pPr lvl="1" eaLnBrk="1" hangingPunct="1"/>
            <a:r>
              <a:rPr lang="en-US" altLang="zh-CN" sz="1600" dirty="0" err="1">
                <a:solidFill>
                  <a:srgbClr val="008000"/>
                </a:solidFill>
                <a:ea typeface="宋体" panose="02010600030101010101" pitchFamily="2" charset="-122"/>
              </a:rPr>
              <a:t>Backpointers</a:t>
            </a:r>
            <a:r>
              <a:rPr lang="en-US" altLang="zh-CN" sz="1600" dirty="0">
                <a:ea typeface="宋体" panose="02010600030101010101" pitchFamily="2" charset="-122"/>
              </a:rPr>
              <a:t>, so we can delete all pointers</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600" dirty="0" err="1">
                <a:ea typeface="宋体" panose="02010600030101010101" pitchFamily="2" charset="-122"/>
              </a:rPr>
              <a:t>Backpointers</a:t>
            </a:r>
            <a:r>
              <a:rPr lang="en-US" altLang="zh-CN" sz="1600" dirty="0">
                <a:ea typeface="宋体" panose="02010600030101010101" pitchFamily="2" charset="-122"/>
              </a:rPr>
              <a:t> using a daisy chain organization</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600" b="1" dirty="0">
                <a:solidFill>
                  <a:srgbClr val="FF0000"/>
                </a:solidFill>
                <a:ea typeface="宋体" panose="02010600030101010101" pitchFamily="2" charset="-122"/>
              </a:rPr>
              <a:t>Entry-hold-count solution(</a:t>
            </a:r>
            <a:r>
              <a:rPr lang="zh-CN" altLang="en-US" sz="1600" b="1" dirty="0">
                <a:solidFill>
                  <a:srgbClr val="FF0000"/>
                </a:solidFill>
                <a:ea typeface="宋体" panose="02010600030101010101" pitchFamily="2" charset="-122"/>
              </a:rPr>
              <a:t>链接计数)</a:t>
            </a:r>
            <a:endParaRPr lang="zh-CN" altLang="en-US" sz="1600" b="1" dirty="0">
              <a:solidFill>
                <a:srgbClr val="FF0000"/>
              </a:solidFill>
              <a:ea typeface="宋体" panose="02010600030101010101" pitchFamily="2" charset="-122"/>
            </a:endParaRPr>
          </a:p>
          <a:p>
            <a:pPr eaLnBrk="1" hangingPunct="1"/>
            <a:r>
              <a:rPr lang="zh-CN" altLang="en-US" sz="1800" dirty="0">
                <a:ea typeface="宋体" panose="02010600030101010101" pitchFamily="2" charset="-122"/>
              </a:rPr>
              <a:t>hard link（UNIX） （</a:t>
            </a:r>
            <a:r>
              <a:rPr lang="zh-CN" altLang="en-US" sz="1800" dirty="0">
                <a:solidFill>
                  <a:srgbClr val="7030A0"/>
                </a:solidFill>
                <a:ea typeface="宋体" panose="02010600030101010101" pitchFamily="2" charset="-122"/>
              </a:rPr>
              <a:t>系统调用：</a:t>
            </a:r>
            <a:r>
              <a:rPr lang="en-US" altLang="zh-CN" sz="1800" dirty="0">
                <a:solidFill>
                  <a:srgbClr val="7030A0"/>
                </a:solidFill>
                <a:ea typeface="宋体" panose="02010600030101010101" pitchFamily="2" charset="-122"/>
              </a:rPr>
              <a:t>link</a:t>
            </a:r>
            <a:r>
              <a:rPr lang="zh-CN" altLang="en-US" sz="1800" dirty="0">
                <a:solidFill>
                  <a:srgbClr val="7030A0"/>
                </a:solidFill>
                <a:ea typeface="宋体" panose="02010600030101010101" pitchFamily="2" charset="-122"/>
              </a:rPr>
              <a:t>，命令：</a:t>
            </a:r>
            <a:r>
              <a:rPr lang="en-US" altLang="zh-CN" sz="1800" dirty="0">
                <a:solidFill>
                  <a:srgbClr val="7030A0"/>
                </a:solidFill>
                <a:ea typeface="宋体" panose="02010600030101010101" pitchFamily="2" charset="-122"/>
              </a:rPr>
              <a:t>ln file1 file2</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不能跨越文件系统</a:t>
            </a:r>
            <a:r>
              <a:rPr lang="zh-CN" altLang="en-US" sz="1800" dirty="0">
                <a:ea typeface="宋体" panose="02010600030101010101" pitchFamily="2" charset="-122"/>
              </a:rPr>
              <a:t>，不能指向目录）</a:t>
            </a:r>
            <a:endParaRPr lang="zh-CN" altLang="en-US" sz="1800" dirty="0">
              <a:ea typeface="宋体" panose="02010600030101010101" pitchFamily="2" charset="-122"/>
            </a:endParaRPr>
          </a:p>
          <a:p>
            <a:pPr lvl="1" eaLnBrk="1" hangingPunct="1"/>
            <a:r>
              <a:rPr lang="zh-CN" altLang="en-US" sz="1600" b="1" dirty="0">
                <a:ea typeface="宋体" panose="02010600030101010101" pitchFamily="2" charset="-122"/>
              </a:rPr>
              <a:t>Link</a:t>
            </a:r>
            <a:r>
              <a:rPr lang="zh-CN" altLang="en-US" sz="1600" dirty="0">
                <a:ea typeface="宋体" panose="02010600030101010101" pitchFamily="2" charset="-122"/>
              </a:rPr>
              <a:t> – another name (pointer) to an existing file</a:t>
            </a:r>
            <a:endParaRPr lang="zh-CN" altLang="en-US" sz="1600" dirty="0">
              <a:ea typeface="宋体" panose="02010600030101010101" pitchFamily="2" charset="-122"/>
            </a:endParaRPr>
          </a:p>
          <a:p>
            <a:pPr lvl="1" eaLnBrk="1" hangingPunct="1"/>
            <a:r>
              <a:rPr lang="zh-CN" altLang="en-US" sz="1600" b="1" dirty="0">
                <a:ea typeface="宋体" panose="02010600030101010101" pitchFamily="2" charset="-122"/>
              </a:rPr>
              <a:t>Resolve the link</a:t>
            </a:r>
            <a:r>
              <a:rPr lang="zh-CN" altLang="en-US" sz="1600" dirty="0">
                <a:ea typeface="宋体" panose="02010600030101010101" pitchFamily="2" charset="-122"/>
              </a:rPr>
              <a:t> – follow pointer to locate the file</a:t>
            </a: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自学：系统调用</a:t>
            </a:r>
            <a:r>
              <a:rPr lang="en-US" altLang="zh-CN" dirty="0" smtClean="0">
                <a:effectLst>
                  <a:outerShdw blurRad="38100" dist="38100" dir="2700000" algn="tl">
                    <a:srgbClr val="C0C0C0"/>
                  </a:outerShdw>
                </a:effectLst>
                <a:ea typeface="宋体" panose="02010600030101010101" pitchFamily="2" charset="-122"/>
              </a:rPr>
              <a:t>link</a:t>
            </a:r>
            <a:r>
              <a:rPr lang="zh-CN" altLang="en-US" dirty="0" smtClean="0">
                <a:effectLst>
                  <a:outerShdw blurRad="38100" dist="38100" dir="2700000" algn="tl">
                    <a:srgbClr val="C0C0C0"/>
                  </a:outerShdw>
                </a:effectLst>
                <a:ea typeface="宋体" panose="02010600030101010101" pitchFamily="2" charset="-122"/>
              </a:rPr>
              <a:t>与</a:t>
            </a:r>
            <a:r>
              <a:rPr lang="en-US" altLang="zh-CN" dirty="0" smtClean="0">
                <a:effectLst>
                  <a:outerShdw blurRad="38100" dist="38100" dir="2700000" algn="tl">
                    <a:srgbClr val="C0C0C0"/>
                  </a:outerShdw>
                </a:effectLst>
                <a:ea typeface="宋体" panose="02010600030101010101" pitchFamily="2" charset="-122"/>
              </a:rPr>
              <a:t>unlink</a:t>
            </a:r>
            <a:endParaRPr lang="en-US" altLang="zh-CN" dirty="0">
              <a:effectLst>
                <a:outerShdw blurRad="38100" dist="38100" dir="2700000" algn="tl">
                  <a:srgbClr val="C0C0C0"/>
                </a:outerShdw>
              </a:effectLst>
              <a:ea typeface="宋体" panose="02010600030101010101" pitchFamily="2" charset="-122"/>
            </a:endParaRPr>
          </a:p>
        </p:txBody>
      </p:sp>
      <p:sp>
        <p:nvSpPr>
          <p:cNvPr id="47107" name="Rectangle 3"/>
          <p:cNvSpPr>
            <a:spLocks noGrp="1" noChangeArrowheads="1"/>
          </p:cNvSpPr>
          <p:nvPr>
            <p:ph type="body" idx="4294967295"/>
          </p:nvPr>
        </p:nvSpPr>
        <p:spPr>
          <a:xfrm>
            <a:off x="788194" y="1100029"/>
            <a:ext cx="7872412" cy="5205413"/>
          </a:xfrm>
        </p:spPr>
        <p:txBody>
          <a:bodyPr/>
          <a:lstStyle/>
          <a:p>
            <a:pPr>
              <a:buFont typeface="Wingdings" panose="05000000000000000000" pitchFamily="2" charset="2"/>
              <a:buChar char="l"/>
            </a:pP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原型</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buFont typeface="Wingdings" panose="05000000000000000000" pitchFamily="2" charset="2"/>
              <a:buChar char="ü"/>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unistd.h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buFont typeface="Wingdings" panose="05000000000000000000" pitchFamily="2" charset="2"/>
              <a:buChar char="ü"/>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link(</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oldpath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newpath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spcBef>
                <a:spcPts val="600"/>
              </a:spcBef>
              <a:buFont typeface="Wingdings" panose="05000000000000000000" pitchFamily="2" charset="2"/>
              <a:buChar char="ü"/>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unlink(</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char *pathname);</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link</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ü"/>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oldpath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：原始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文件名，</a:t>
            </a:r>
            <a:r>
              <a:rPr lang="en-US" altLang="zh-CN" sz="2000" dirty="0" err="1" smtClean="0">
                <a:latin typeface="Times New Roman" panose="02020603050405020304" pitchFamily="18" charset="0"/>
                <a:ea typeface="宋体" panose="02010600030101010101" pitchFamily="2" charset="-122"/>
                <a:cs typeface="Times New Roman" panose="02020603050405020304" pitchFamily="18" charset="0"/>
              </a:rPr>
              <a:t>newpath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：新的硬链接名</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函数描述</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link()</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函数的功能是为已经存在的</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文件或目录创建</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一个新的</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硬链接</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，功能和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命令一样，当成功创建了一个硬链接后，</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inode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号的数量加</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。（现有有的版本不支持硬链接到文件）</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返回值</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成功，返回</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；失败，返回</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，并且将</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为相应的</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错误码。</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2"/>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全局变量</a:t>
            </a:r>
            <a:r>
              <a:rPr lang="en-US" altLang="zh-CN" sz="1800" dirty="0" err="1" smtClean="0">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在头文件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errno.h</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中定义；</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endParaRPr lang="en-US" altLang="zh-CN" sz="2400" dirty="0"/>
          </a:p>
          <a:p>
            <a:endParaRPr lang="en-US" altLang="zh-CN"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defRPr/>
            </a:pPr>
            <a:r>
              <a:rPr lang="zh-CN" altLang="en-US" dirty="0">
                <a:solidFill>
                  <a:srgbClr val="7030A0"/>
                </a:solidFill>
                <a:effectLst>
                  <a:outerShdw blurRad="38100" dist="38100" dir="2700000" algn="tl">
                    <a:srgbClr val="C0C0C0"/>
                  </a:outerShdw>
                </a:effectLst>
                <a:ea typeface="宋体" panose="02010600030101010101" pitchFamily="2" charset="-122"/>
              </a:rPr>
              <a:t>自学：系统</a:t>
            </a:r>
            <a:r>
              <a:rPr lang="zh-CN" altLang="en-US" dirty="0" smtClean="0">
                <a:solidFill>
                  <a:srgbClr val="7030A0"/>
                </a:solidFill>
                <a:effectLst>
                  <a:outerShdw blurRad="38100" dist="38100" dir="2700000" algn="tl">
                    <a:srgbClr val="C0C0C0"/>
                  </a:outerShdw>
                </a:effectLst>
                <a:ea typeface="宋体" panose="02010600030101010101" pitchFamily="2" charset="-122"/>
              </a:rPr>
              <a:t>调用</a:t>
            </a:r>
            <a:r>
              <a:rPr lang="en-US" altLang="zh-CN" dirty="0" smtClean="0">
                <a:effectLst>
                  <a:outerShdw blurRad="38100" dist="38100" dir="2700000" algn="tl">
                    <a:srgbClr val="C0C0C0"/>
                  </a:outerShdw>
                </a:effectLst>
                <a:ea typeface="宋体" panose="02010600030101010101" pitchFamily="2" charset="-122"/>
              </a:rPr>
              <a:t>link</a:t>
            </a:r>
            <a:r>
              <a:rPr lang="zh-CN" altLang="en-US" dirty="0" smtClean="0">
                <a:effectLst>
                  <a:outerShdw blurRad="38100" dist="38100" dir="2700000" algn="tl">
                    <a:srgbClr val="C0C0C0"/>
                  </a:outerShdw>
                </a:effectLst>
                <a:ea typeface="宋体" panose="02010600030101010101" pitchFamily="2" charset="-122"/>
              </a:rPr>
              <a:t>与</a:t>
            </a:r>
            <a:r>
              <a:rPr lang="en-US" altLang="zh-CN" dirty="0" smtClean="0">
                <a:effectLst>
                  <a:outerShdw blurRad="38100" dist="38100" dir="2700000" algn="tl">
                    <a:srgbClr val="C0C0C0"/>
                  </a:outerShdw>
                </a:effectLst>
                <a:ea typeface="宋体" panose="02010600030101010101" pitchFamily="2" charset="-122"/>
              </a:rPr>
              <a:t>unlink</a:t>
            </a:r>
            <a:endParaRPr lang="en-US" altLang="zh-CN" dirty="0">
              <a:effectLst>
                <a:outerShdw blurRad="38100" dist="38100" dir="2700000" algn="tl">
                  <a:srgbClr val="C0C0C0"/>
                </a:outerShdw>
              </a:effectLst>
              <a:ea typeface="宋体" panose="02010600030101010101" pitchFamily="2" charset="-122"/>
            </a:endParaRPr>
          </a:p>
        </p:txBody>
      </p:sp>
      <p:sp>
        <p:nvSpPr>
          <p:cNvPr id="47107" name="Rectangle 3"/>
          <p:cNvSpPr>
            <a:spLocks noGrp="1" noChangeArrowheads="1"/>
          </p:cNvSpPr>
          <p:nvPr>
            <p:ph type="body" idx="4294967295"/>
          </p:nvPr>
        </p:nvSpPr>
        <p:spPr>
          <a:xfrm>
            <a:off x="435006" y="1100029"/>
            <a:ext cx="8225600" cy="5496080"/>
          </a:xfrm>
        </p:spPr>
        <p:txBody>
          <a:bodyPr/>
          <a:lstStyle/>
          <a:p>
            <a:pPr eaLnBrk="1" hangingPunct="1">
              <a:buFont typeface="Wingdings" panose="05000000000000000000" pitchFamily="2" charset="2"/>
              <a:buChar char="l"/>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原型</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lvl="1">
              <a:spcBef>
                <a:spcPts val="0"/>
              </a:spcBef>
              <a:buFont typeface="Wingdings" panose="05000000000000000000" pitchFamily="2" charset="2"/>
              <a:buChar char="ü"/>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unistd.h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spcBef>
                <a:spcPts val="0"/>
              </a:spcBef>
              <a:buFont typeface="Wingdings" panose="05000000000000000000" pitchFamily="2" charset="2"/>
              <a:buChar char="ü"/>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link(</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oldpath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newpath</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0"/>
              </a:spcBef>
              <a:buFont typeface="Wingdings" panose="05000000000000000000" pitchFamily="2" charset="2"/>
              <a:buChar char="ü"/>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unlink(</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const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char *pathname);</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unlink</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参数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pathname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：被删除的</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文件名</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描述</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unlink()</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函数功能从文件系统中中删除一个名字，若这个名字是指向这个文件的最后一个链接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inode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，并且没有进程处于打开这个文件的状态，则删除这个文件，释放这个文件占用的空间。</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如果这个名字是指向这个文件的最后一个链接，但有某个进程处于打开这个文件的状态，则暂时不删除这个文件，要等到打开这个文件的进程关闭这个文件的文件描述符后才删除这个文件。</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如果这个名字指向一个符号链接，则删除这个符号链接。</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返回值</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成功，返回</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；失败，返回</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，并且将</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为相应的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错误码。</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全局变量</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errno</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在头文件</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&lt;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errno.h</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中定义；</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400" dirty="0"/>
          </a:p>
          <a:p>
            <a:pPr eaLnBrk="1" hangingPunct="1">
              <a:buFont typeface="Wingdings" panose="05000000000000000000" pitchFamily="2" charset="2"/>
              <a:buChar char="l"/>
            </a:pPr>
            <a:endParaRPr lang="en-US" altLang="zh-CN" sz="2400" dirty="0"/>
          </a:p>
          <a:p>
            <a:pPr eaLnBrk="1" hangingPunct="1"/>
            <a:endParaRPr lang="en-US" altLang="zh-CN" sz="2400" dirty="0"/>
          </a:p>
          <a:p>
            <a:pPr eaLnBrk="1" hangingPunct="1"/>
            <a:endParaRPr lang="en-US" altLang="zh-CN"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custDataLst>
              <p:tags r:id="rId1"/>
            </p:custDataLst>
          </p:nvPr>
        </p:nvSpPr>
        <p:spPr bwMode="auto">
          <a:xfrm>
            <a:off x="914400" y="785813"/>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400">
                <a:solidFill>
                  <a:srgbClr val="000000"/>
                </a:solidFill>
                <a:latin typeface="微软雅黑" panose="020B0503020204020204" charset="-122"/>
                <a:ea typeface="微软雅黑" panose="020B0503020204020204" charset="-122"/>
                <a:sym typeface="微软雅黑" panose="020B0503020204020204" charset="-122"/>
              </a:rPr>
              <a:t>设文件</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F1</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的当前引用计数值为</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，先建立</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F1</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的符号链接（软链接）文件</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F2</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，再建立</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F1</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的硬链接文件</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F3</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，然后删除</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F1</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、此时，</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F2</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400">
                <a:solidFill>
                  <a:srgbClr val="000000"/>
                </a:solidFill>
                <a:latin typeface="微软雅黑" panose="020B0503020204020204" charset="-122"/>
                <a:ea typeface="微软雅黑" panose="020B0503020204020204" charset="-122"/>
                <a:sym typeface="微软雅黑" panose="020B0503020204020204" charset="-122"/>
              </a:rPr>
              <a:t>F3</a:t>
            </a:r>
            <a:r>
              <a:rPr lang="zh-CN" altLang="en-US" sz="2400">
                <a:solidFill>
                  <a:srgbClr val="000000"/>
                </a:solidFill>
                <a:latin typeface="微软雅黑" panose="020B0503020204020204" charset="-122"/>
                <a:ea typeface="微软雅黑" panose="020B0503020204020204" charset="-122"/>
                <a:sym typeface="微软雅黑" panose="020B0503020204020204" charset="-122"/>
              </a:rPr>
              <a:t>的引用计数值分别是（）。</a:t>
            </a:r>
            <a:endParaRPr lang="zh-CN" altLang="en-US" sz="24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31"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0,1</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32"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1,1</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33"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1,2</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34"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2,1</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35" name="椭圆 8"/>
          <p:cNvSpPr>
            <a:spLocks noChangeAspect="1"/>
          </p:cNvSpPr>
          <p:nvPr>
            <p:custDataLst>
              <p:tags r:id="rId6"/>
            </p:custDataLst>
          </p:nvPr>
        </p:nvSpPr>
        <p:spPr bwMode="auto">
          <a:xfrm>
            <a:off x="1114425" y="284956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8136" name="椭圆 9"/>
          <p:cNvSpPr>
            <a:spLocks noChangeAspect="1"/>
          </p:cNvSpPr>
          <p:nvPr>
            <p:custDataLst>
              <p:tags r:id="rId7"/>
            </p:custDataLst>
          </p:nvPr>
        </p:nvSpPr>
        <p:spPr bwMode="auto">
          <a:xfrm>
            <a:off x="1114425" y="3706813"/>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8137" name="椭圆 10"/>
          <p:cNvSpPr>
            <a:spLocks noChangeAspect="1"/>
          </p:cNvSpPr>
          <p:nvPr>
            <p:custDataLst>
              <p:tags r:id="rId8"/>
            </p:custDataLst>
          </p:nvPr>
        </p:nvSpPr>
        <p:spPr bwMode="auto">
          <a:xfrm>
            <a:off x="1114425" y="456406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8138" name="椭圆 11"/>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8139" name="矩形: 圆角 12"/>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48140" name="矩形 1"/>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48141" name="文本框 23"/>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8142" name="文本框 24"/>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8143" name="组合 22"/>
          <p:cNvGrpSpPr/>
          <p:nvPr>
            <p:custDataLst>
              <p:tags r:id="rId14"/>
            </p:custDataLst>
          </p:nvPr>
        </p:nvGrpSpPr>
        <p:grpSpPr bwMode="auto">
          <a:xfrm>
            <a:off x="9537700" y="0"/>
            <a:ext cx="3814763" cy="647700"/>
            <a:chOff x="9537700" y="0"/>
            <a:chExt cx="3815080" cy="647700"/>
          </a:xfrm>
        </p:grpSpPr>
        <p:sp>
          <p:nvSpPr>
            <p:cNvPr id="48154" name="RemarkBack"/>
            <p:cNvSpPr>
              <a:spLocks noChangeArrowheads="1"/>
            </p:cNvSpPr>
            <p:nvPr>
              <p:custDataLst>
                <p:tags r:id="rId1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5" name="RemarkBlock"/>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6"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48147" name="RemarkBack"/>
          <p:cNvSpPr>
            <a:spLocks noChangeArrowheads="1"/>
          </p:cNvSpPr>
          <p:nvPr>
            <p:custDataLst>
              <p:tags r:id="rId18"/>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48" name="RemarkBlock"/>
          <p:cNvSpPr>
            <a:spLocks noChangeArrowheads="1"/>
          </p:cNvSpPr>
          <p:nvPr>
            <p:custDataLst>
              <p:tags r:id="rId19"/>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49"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8144" name="组合 17"/>
          <p:cNvGrpSpPr/>
          <p:nvPr>
            <p:custDataLst>
              <p:tags r:id="rId21"/>
            </p:custDataLst>
          </p:nvPr>
        </p:nvGrpSpPr>
        <p:grpSpPr bwMode="auto">
          <a:xfrm>
            <a:off x="0" y="0"/>
            <a:ext cx="9144000" cy="635000"/>
            <a:chOff x="0" y="0"/>
            <a:chExt cx="9144000" cy="635000"/>
          </a:xfrm>
        </p:grpSpPr>
        <p:sp>
          <p:nvSpPr>
            <p:cNvPr id="48150"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1"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8152"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8153"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8145"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10.3.7 General Graph Directory</a:t>
            </a:r>
            <a:endParaRPr lang="en-US" altLang="zh-CN" sz="2400">
              <a:effectLst>
                <a:outerShdw blurRad="38100" dist="38100" dir="2700000" algn="tl">
                  <a:srgbClr val="C0C0C0"/>
                </a:outerShdw>
              </a:effectLst>
              <a:ea typeface="宋体" panose="02010600030101010101" pitchFamily="2" charset="-122"/>
            </a:endParaRPr>
          </a:p>
        </p:txBody>
      </p:sp>
      <p:pic>
        <p:nvPicPr>
          <p:cNvPr id="49155" name="Picture 4"/>
          <p:cNvPicPr>
            <a:picLocks noChangeAspect="1" noChangeArrowheads="1"/>
          </p:cNvPicPr>
          <p:nvPr/>
        </p:nvPicPr>
        <p:blipFill>
          <a:blip r:embed="rId1">
            <a:extLst>
              <a:ext uri="{28A0092B-C50C-407E-A947-70E740481C1C}">
                <a14:useLocalDpi xmlns:a14="http://schemas.microsoft.com/office/drawing/2010/main" val="0"/>
              </a:ext>
            </a:extLst>
          </a:blip>
          <a:srcRect l="620" t="10770" r="1062" b="11035"/>
          <a:stretch>
            <a:fillRect/>
          </a:stretch>
        </p:blipFill>
        <p:spPr bwMode="auto">
          <a:xfrm>
            <a:off x="1020763" y="1311275"/>
            <a:ext cx="7053262"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General Graph Directory (Cont.)</a:t>
            </a:r>
            <a:endParaRPr lang="en-US" altLang="zh-CN">
              <a:effectLst>
                <a:outerShdw blurRad="38100" dist="38100" dir="2700000" algn="tl">
                  <a:srgbClr val="C0C0C0"/>
                </a:outerShdw>
              </a:effectLst>
              <a:ea typeface="宋体" panose="02010600030101010101" pitchFamily="2" charset="-122"/>
            </a:endParaRPr>
          </a:p>
        </p:txBody>
      </p:sp>
      <p:sp>
        <p:nvSpPr>
          <p:cNvPr id="50179" name="Rectangle 3"/>
          <p:cNvSpPr>
            <a:spLocks noGrp="1" noChangeArrowheads="1"/>
          </p:cNvSpPr>
          <p:nvPr>
            <p:ph type="body" idx="4294967295"/>
          </p:nvPr>
        </p:nvSpPr>
        <p:spPr/>
        <p:txBody>
          <a:bodyPr/>
          <a:lstStyle/>
          <a:p>
            <a:r>
              <a:rPr lang="en-US" altLang="zh-CN">
                <a:ea typeface="宋体" panose="02010600030101010101" pitchFamily="2" charset="-122"/>
              </a:rPr>
              <a:t>How do we guarantee </a:t>
            </a:r>
            <a:r>
              <a:rPr lang="en-US" altLang="zh-CN">
                <a:solidFill>
                  <a:srgbClr val="FF0000"/>
                </a:solidFill>
                <a:ea typeface="宋体" panose="02010600030101010101" pitchFamily="2" charset="-122"/>
              </a:rPr>
              <a:t>no cycles?</a:t>
            </a:r>
            <a:endParaRPr lang="en-US" altLang="zh-CN">
              <a:solidFill>
                <a:srgbClr val="FF0000"/>
              </a:solidFill>
              <a:ea typeface="宋体" panose="02010600030101010101" pitchFamily="2" charset="-122"/>
            </a:endParaRPr>
          </a:p>
          <a:p>
            <a:pPr lvl="1"/>
            <a:r>
              <a:rPr lang="en-US" altLang="zh-CN">
                <a:ea typeface="宋体" panose="02010600030101010101" pitchFamily="2" charset="-122"/>
              </a:rPr>
              <a:t>Allow only links to </a:t>
            </a:r>
            <a:r>
              <a:rPr lang="en-US" altLang="zh-CN">
                <a:solidFill>
                  <a:srgbClr val="00B050"/>
                </a:solidFill>
                <a:ea typeface="宋体" panose="02010600030101010101" pitchFamily="2" charset="-122"/>
              </a:rPr>
              <a:t>file</a:t>
            </a:r>
            <a:r>
              <a:rPr lang="en-US" altLang="zh-CN">
                <a:ea typeface="宋体" panose="02010600030101010101" pitchFamily="2" charset="-122"/>
              </a:rPr>
              <a:t> </a:t>
            </a:r>
            <a:r>
              <a:rPr lang="en-US" altLang="zh-CN">
                <a:solidFill>
                  <a:srgbClr val="00B0F0"/>
                </a:solidFill>
                <a:ea typeface="宋体" panose="02010600030101010101" pitchFamily="2" charset="-122"/>
              </a:rPr>
              <a:t>not subdirectories</a:t>
            </a:r>
            <a:endParaRPr lang="en-US" altLang="zh-CN">
              <a:solidFill>
                <a:srgbClr val="00B0F0"/>
              </a:solidFill>
              <a:ea typeface="宋体" panose="02010600030101010101" pitchFamily="2" charset="-122"/>
            </a:endParaRPr>
          </a:p>
          <a:p>
            <a:pPr lvl="1"/>
            <a:r>
              <a:rPr lang="en-US" altLang="zh-CN">
                <a:ea typeface="宋体" panose="02010600030101010101" pitchFamily="2" charset="-122"/>
              </a:rPr>
              <a:t>Garbage collection</a:t>
            </a:r>
            <a:endParaRPr lang="en-US" altLang="zh-CN">
              <a:ea typeface="宋体" panose="02010600030101010101" pitchFamily="2" charset="-122"/>
            </a:endParaRPr>
          </a:p>
          <a:p>
            <a:pPr lvl="1"/>
            <a:r>
              <a:rPr lang="en-US" altLang="zh-CN">
                <a:ea typeface="宋体" panose="02010600030101010101" pitchFamily="2" charset="-122"/>
              </a:rPr>
              <a:t>Every time </a:t>
            </a:r>
            <a:r>
              <a:rPr lang="en-US" altLang="zh-CN">
                <a:solidFill>
                  <a:srgbClr val="008000"/>
                </a:solidFill>
                <a:ea typeface="宋体" panose="02010600030101010101" pitchFamily="2" charset="-122"/>
              </a:rPr>
              <a:t>a new link is added</a:t>
            </a:r>
            <a:r>
              <a:rPr lang="en-US" altLang="zh-CN">
                <a:ea typeface="宋体" panose="02010600030101010101" pitchFamily="2" charset="-122"/>
              </a:rPr>
              <a:t> use a </a:t>
            </a:r>
            <a:r>
              <a:rPr lang="en-US" altLang="zh-CN">
                <a:solidFill>
                  <a:srgbClr val="FF0000"/>
                </a:solidFill>
                <a:ea typeface="宋体" panose="02010600030101010101" pitchFamily="2" charset="-122"/>
              </a:rPr>
              <a:t>cycle detection </a:t>
            </a:r>
            <a:r>
              <a:rPr lang="en-US" altLang="zh-CN">
                <a:ea typeface="宋体" panose="02010600030101010101" pitchFamily="2" charset="-122"/>
              </a:rPr>
              <a:t>algorithm to determine whether it is OK</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文本框 3"/>
          <p:cNvSpPr txBox="1">
            <a:spLocks noChangeArrowheads="1"/>
          </p:cNvSpPr>
          <p:nvPr>
            <p:custDataLst>
              <p:tags r:id="rId1"/>
            </p:custDataLst>
          </p:nvPr>
        </p:nvSpPr>
        <p:spPr bwMode="auto">
          <a:xfrm>
            <a:off x="914400" y="1063625"/>
            <a:ext cx="7315200" cy="110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设置</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当前工作目录</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的主要目的是（）。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3" name="文本框 4"/>
          <p:cNvSpPr txBox="1">
            <a:spLocks noChangeArrowheads="1"/>
          </p:cNvSpPr>
          <p:nvPr>
            <p:custDataLst>
              <p:tags r:id="rId2"/>
            </p:custDataLst>
          </p:nvPr>
        </p:nvSpPr>
        <p:spPr bwMode="auto">
          <a:xfrm>
            <a:off x="1749287" y="231892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节省外存空间</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4" name="文本框 5"/>
          <p:cNvSpPr txBox="1">
            <a:spLocks noChangeArrowheads="1"/>
          </p:cNvSpPr>
          <p:nvPr>
            <p:custDataLst>
              <p:tags r:id="rId3"/>
            </p:custDataLst>
          </p:nvPr>
        </p:nvSpPr>
        <p:spPr bwMode="auto">
          <a:xfrm>
            <a:off x="1749287" y="317617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节省内容空间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5" name="文本框 6"/>
          <p:cNvSpPr txBox="1">
            <a:spLocks noChangeArrowheads="1"/>
          </p:cNvSpPr>
          <p:nvPr>
            <p:custDataLst>
              <p:tags r:id="rId4"/>
            </p:custDataLst>
          </p:nvPr>
        </p:nvSpPr>
        <p:spPr bwMode="auto">
          <a:xfrm>
            <a:off x="1749287" y="403342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加快文件的检索速度</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6" name="文本框 7"/>
          <p:cNvSpPr txBox="1">
            <a:spLocks noChangeArrowheads="1"/>
          </p:cNvSpPr>
          <p:nvPr>
            <p:custDataLst>
              <p:tags r:id="rId5"/>
            </p:custDataLst>
          </p:nvPr>
        </p:nvSpPr>
        <p:spPr bwMode="auto">
          <a:xfrm>
            <a:off x="1749287" y="489067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加快文件的读写速度</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7" name="椭圆 8"/>
          <p:cNvSpPr>
            <a:spLocks noChangeAspect="1"/>
          </p:cNvSpPr>
          <p:nvPr>
            <p:custDataLst>
              <p:tags r:id="rId6"/>
            </p:custDataLst>
          </p:nvPr>
        </p:nvSpPr>
        <p:spPr bwMode="auto">
          <a:xfrm>
            <a:off x="1034912" y="238242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08" name="椭圆 9"/>
          <p:cNvSpPr>
            <a:spLocks noChangeAspect="1"/>
          </p:cNvSpPr>
          <p:nvPr>
            <p:custDataLst>
              <p:tags r:id="rId7"/>
            </p:custDataLst>
          </p:nvPr>
        </p:nvSpPr>
        <p:spPr bwMode="auto">
          <a:xfrm>
            <a:off x="1034912" y="323967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09" name="椭圆 10"/>
          <p:cNvSpPr>
            <a:spLocks noChangeAspect="1"/>
          </p:cNvSpPr>
          <p:nvPr>
            <p:custDataLst>
              <p:tags r:id="rId8"/>
            </p:custDataLst>
          </p:nvPr>
        </p:nvSpPr>
        <p:spPr bwMode="auto">
          <a:xfrm>
            <a:off x="1034912" y="4096924"/>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10" name="椭圆 11"/>
          <p:cNvSpPr>
            <a:spLocks noChangeAspect="1"/>
          </p:cNvSpPr>
          <p:nvPr>
            <p:custDataLst>
              <p:tags r:id="rId9"/>
            </p:custDataLst>
          </p:nvPr>
        </p:nvSpPr>
        <p:spPr bwMode="auto">
          <a:xfrm>
            <a:off x="1034912" y="4954174"/>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11" name="矩形: 圆角 12"/>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12" name="矩形 19"/>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51213"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1214"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1215" name="组合 23"/>
          <p:cNvGrpSpPr/>
          <p:nvPr>
            <p:custDataLst>
              <p:tags r:id="rId14"/>
            </p:custDataLst>
          </p:nvPr>
        </p:nvGrpSpPr>
        <p:grpSpPr bwMode="auto">
          <a:xfrm>
            <a:off x="9537700" y="0"/>
            <a:ext cx="3814763" cy="647700"/>
            <a:chOff x="9537700" y="0"/>
            <a:chExt cx="3815080" cy="647700"/>
          </a:xfrm>
        </p:grpSpPr>
        <p:sp>
          <p:nvSpPr>
            <p:cNvPr id="51226" name="RemarkBack"/>
            <p:cNvSpPr>
              <a:spLocks noChangeArrowheads="1"/>
            </p:cNvSpPr>
            <p:nvPr>
              <p:custDataLst>
                <p:tags r:id="rId1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7" name="RemarkBlock"/>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8"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1216" name="RemarkBack"/>
          <p:cNvSpPr>
            <a:spLocks noChangeArrowheads="1"/>
          </p:cNvSpPr>
          <p:nvPr>
            <p:custDataLst>
              <p:tags r:id="rId18"/>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7" name="RemarkBlock"/>
          <p:cNvSpPr>
            <a:spLocks noChangeArrowheads="1"/>
          </p:cNvSpPr>
          <p:nvPr>
            <p:custDataLst>
              <p:tags r:id="rId19"/>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8"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1219" name="组合 17"/>
          <p:cNvGrpSpPr/>
          <p:nvPr>
            <p:custDataLst>
              <p:tags r:id="rId21"/>
            </p:custDataLst>
          </p:nvPr>
        </p:nvGrpSpPr>
        <p:grpSpPr bwMode="auto">
          <a:xfrm>
            <a:off x="0" y="0"/>
            <a:ext cx="9144000" cy="635000"/>
            <a:chOff x="0" y="0"/>
            <a:chExt cx="9144000" cy="635000"/>
          </a:xfrm>
        </p:grpSpPr>
        <p:sp>
          <p:nvSpPr>
            <p:cNvPr id="51222"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3"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2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2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1220"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文本框 3"/>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用户在删除某文件的过程中，操作系统不可能执行的是（）。</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27" name="文本框 4"/>
          <p:cNvSpPr txBox="1">
            <a:spLocks noChangeArrowheads="1"/>
          </p:cNvSpPr>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删除此文件所在的目录</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28" name="文本框 5"/>
          <p:cNvSpPr txBox="1">
            <a:spLocks noChangeArrowheads="1"/>
          </p:cNvSpPr>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删除与此文件关联的目录项</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29" name="文本框 6"/>
          <p:cNvSpPr txBox="1">
            <a:spLocks noChangeArrowheads="1"/>
          </p:cNvSpPr>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删除与此文件对应的控制块</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30" name="文本框 7"/>
          <p:cNvSpPr txBox="1">
            <a:spLocks noChangeArrowheads="1"/>
          </p:cNvSpPr>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释放与此文件关联的内存缓冲区</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31" name="椭圆 8"/>
          <p:cNvSpPr>
            <a:spLocks noChangeAspect="1"/>
          </p:cNvSpPr>
          <p:nvPr>
            <p:custDataLst>
              <p:tags r:id="rId6"/>
            </p:custDataLst>
          </p:nvPr>
        </p:nvSpPr>
        <p:spPr bwMode="auto">
          <a:xfrm>
            <a:off x="1114425" y="2849563"/>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232" name="椭圆 9"/>
          <p:cNvSpPr>
            <a:spLocks noChangeAspect="1"/>
          </p:cNvSpPr>
          <p:nvPr>
            <p:custDataLst>
              <p:tags r:id="rId7"/>
            </p:custDataLst>
          </p:nvPr>
        </p:nvSpPr>
        <p:spPr bwMode="auto">
          <a:xfrm>
            <a:off x="1114425" y="370681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233" name="椭圆 10"/>
          <p:cNvSpPr>
            <a:spLocks noChangeAspect="1"/>
          </p:cNvSpPr>
          <p:nvPr>
            <p:custDataLst>
              <p:tags r:id="rId8"/>
            </p:custDataLst>
          </p:nvPr>
        </p:nvSpPr>
        <p:spPr bwMode="auto">
          <a:xfrm>
            <a:off x="1114425" y="456406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234" name="椭圆 11"/>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235" name="矩形: 圆角 12"/>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236" name="矩形 19"/>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52237"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52238"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2239" name="组合 23"/>
          <p:cNvGrpSpPr/>
          <p:nvPr>
            <p:custDataLst>
              <p:tags r:id="rId14"/>
            </p:custDataLst>
          </p:nvPr>
        </p:nvGrpSpPr>
        <p:grpSpPr bwMode="auto">
          <a:xfrm>
            <a:off x="9537700" y="0"/>
            <a:ext cx="3814763" cy="647700"/>
            <a:chOff x="9537700" y="0"/>
            <a:chExt cx="3815080" cy="647700"/>
          </a:xfrm>
        </p:grpSpPr>
        <p:sp>
          <p:nvSpPr>
            <p:cNvPr id="52250" name="RemarkBack"/>
            <p:cNvSpPr>
              <a:spLocks noChangeArrowheads="1"/>
            </p:cNvSpPr>
            <p:nvPr>
              <p:custDataLst>
                <p:tags r:id="rId1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51" name="RemarkBlock"/>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52"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52240" name="RemarkBack"/>
          <p:cNvSpPr>
            <a:spLocks noChangeArrowheads="1"/>
          </p:cNvSpPr>
          <p:nvPr>
            <p:custDataLst>
              <p:tags r:id="rId18"/>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52241" name="RemarkBlock"/>
          <p:cNvSpPr>
            <a:spLocks noChangeArrowheads="1"/>
          </p:cNvSpPr>
          <p:nvPr>
            <p:custDataLst>
              <p:tags r:id="rId19"/>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52242" name="RemarkTitleText"/>
          <p:cNvSpPr txBox="1">
            <a:spLocks noChangeArrowheads="1"/>
          </p:cNvSpPr>
          <p:nvPr>
            <p:custDataLst>
              <p:tags r:id="rId20"/>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2243" name="组合 17"/>
          <p:cNvGrpSpPr/>
          <p:nvPr>
            <p:custDataLst>
              <p:tags r:id="rId21"/>
            </p:custDataLst>
          </p:nvPr>
        </p:nvGrpSpPr>
        <p:grpSpPr bwMode="auto">
          <a:xfrm>
            <a:off x="0" y="0"/>
            <a:ext cx="9144000" cy="635000"/>
            <a:chOff x="0" y="0"/>
            <a:chExt cx="9144000" cy="635000"/>
          </a:xfrm>
        </p:grpSpPr>
        <p:sp>
          <p:nvSpPr>
            <p:cNvPr id="52246"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47"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2248"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2249"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2244"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10.4 File System Mounting</a:t>
            </a:r>
            <a:endParaRPr lang="en-US" altLang="zh-CN" dirty="0">
              <a:effectLst>
                <a:outerShdw blurRad="38100" dist="38100" dir="2700000" algn="tl">
                  <a:srgbClr val="C0C0C0"/>
                </a:outerShdw>
              </a:effectLst>
              <a:ea typeface="宋体" panose="02010600030101010101" pitchFamily="2" charset="-122"/>
            </a:endParaRPr>
          </a:p>
        </p:txBody>
      </p:sp>
      <p:sp>
        <p:nvSpPr>
          <p:cNvPr id="53251" name="Rectangle 3"/>
          <p:cNvSpPr>
            <a:spLocks noGrp="1" noChangeArrowheads="1"/>
          </p:cNvSpPr>
          <p:nvPr>
            <p:ph type="body" idx="4294967295"/>
          </p:nvPr>
        </p:nvSpPr>
        <p:spPr>
          <a:xfrm>
            <a:off x="685801" y="1250949"/>
            <a:ext cx="7835202" cy="4878545"/>
          </a:xfrm>
        </p:spPr>
        <p:txBody>
          <a:bodyPr/>
          <a:lstStyle/>
          <a:p>
            <a:r>
              <a:rPr lang="zh-CN" altLang="en-US" sz="2400" dirty="0">
                <a:solidFill>
                  <a:srgbClr val="0000CC"/>
                </a:solidFill>
                <a:ea typeface="宋体" panose="02010600030101010101" pitchFamily="2" charset="-122"/>
              </a:rPr>
              <a:t>A file system must be </a:t>
            </a:r>
            <a:r>
              <a:rPr lang="zh-CN" altLang="en-US" sz="2400" b="1" dirty="0">
                <a:solidFill>
                  <a:srgbClr val="7030A0"/>
                </a:solidFill>
                <a:ea typeface="宋体" panose="02010600030101010101" pitchFamily="2" charset="-122"/>
              </a:rPr>
              <a:t>mounted</a:t>
            </a:r>
            <a:r>
              <a:rPr lang="zh-CN" altLang="en-US" sz="2400" dirty="0">
                <a:solidFill>
                  <a:srgbClr val="008000"/>
                </a:solidFill>
                <a:ea typeface="宋体" panose="02010600030101010101" pitchFamily="2" charset="-122"/>
              </a:rPr>
              <a:t> </a:t>
            </a:r>
            <a:r>
              <a:rPr lang="zh-CN" altLang="en-US" sz="2400" dirty="0">
                <a:solidFill>
                  <a:srgbClr val="0000CC"/>
                </a:solidFill>
                <a:ea typeface="宋体" panose="02010600030101010101" pitchFamily="2" charset="-122"/>
              </a:rPr>
              <a:t>before it can be accessed</a:t>
            </a:r>
            <a:endParaRPr lang="zh-CN" altLang="en-US" sz="2400" dirty="0">
              <a:solidFill>
                <a:srgbClr val="0000CC"/>
              </a:solidFill>
              <a:ea typeface="宋体" panose="02010600030101010101" pitchFamily="2" charset="-122"/>
            </a:endParaRPr>
          </a:p>
          <a:p>
            <a:r>
              <a:rPr lang="zh-CN" altLang="en-US" sz="2400" dirty="0">
                <a:ea typeface="宋体" panose="02010600030101010101" pitchFamily="2" charset="-122"/>
              </a:rPr>
              <a:t>A unmounted file system (i.e. Fig. 11-11(b)) is mounted at a </a:t>
            </a:r>
            <a:r>
              <a:rPr lang="zh-CN" altLang="en-US" sz="2400" b="1" dirty="0">
                <a:solidFill>
                  <a:srgbClr val="7030A0"/>
                </a:solidFill>
                <a:ea typeface="宋体" panose="02010600030101010101" pitchFamily="2" charset="-122"/>
              </a:rPr>
              <a:t>mount point</a:t>
            </a:r>
            <a:endParaRPr lang="zh-CN" altLang="en-US" sz="2400" b="1" dirty="0">
              <a:solidFill>
                <a:srgbClr val="7030A0"/>
              </a:solidFill>
              <a:ea typeface="宋体" panose="02010600030101010101" pitchFamily="2" charset="-122"/>
            </a:endParaRPr>
          </a:p>
          <a:p>
            <a:endParaRPr lang="en-US" altLang="zh-CN" sz="1800" b="1" dirty="0">
              <a:ea typeface="宋体" panose="02010600030101010101" pitchFamily="2" charset="-122"/>
            </a:endParaRPr>
          </a:p>
          <a:p>
            <a:r>
              <a:rPr lang="en-US" altLang="zh-CN" sz="1800" dirty="0">
                <a:ea typeface="宋体" panose="02010600030101010101" pitchFamily="2" charset="-122"/>
              </a:rPr>
              <a:t>OS</a:t>
            </a:r>
            <a:r>
              <a:rPr lang="zh-CN" altLang="en-US" sz="1800" dirty="0">
                <a:ea typeface="宋体" panose="02010600030101010101" pitchFamily="2" charset="-122"/>
              </a:rPr>
              <a:t>启动后，系统维护一个根目录</a:t>
            </a:r>
            <a:r>
              <a:rPr lang="en-US" altLang="zh-CN" sz="1800" dirty="0">
                <a:ea typeface="宋体" panose="02010600030101010101" pitchFamily="2" charset="-122"/>
              </a:rPr>
              <a:t>(/)</a:t>
            </a:r>
            <a:r>
              <a:rPr lang="zh-CN" altLang="en-US" sz="1800" dirty="0">
                <a:ea typeface="宋体" panose="02010600030101010101" pitchFamily="2" charset="-122"/>
              </a:rPr>
              <a:t>，或根文件系统，或主文件系统</a:t>
            </a:r>
            <a:endParaRPr lang="en-US" altLang="zh-CN" sz="1800" dirty="0">
              <a:ea typeface="宋体" panose="02010600030101010101" pitchFamily="2" charset="-122"/>
            </a:endParaRPr>
          </a:p>
          <a:p>
            <a:r>
              <a:rPr lang="zh-CN" altLang="en-US" sz="1800" dirty="0">
                <a:ea typeface="宋体" panose="02010600030101010101" pitchFamily="2" charset="-122"/>
              </a:rPr>
              <a:t>系统或用户可以根据自己的权限访问该根文件系统</a:t>
            </a:r>
            <a:endParaRPr lang="en-US" altLang="zh-CN" sz="1800" dirty="0">
              <a:ea typeface="宋体" panose="02010600030101010101" pitchFamily="2" charset="-122"/>
            </a:endParaRPr>
          </a:p>
          <a:p>
            <a:r>
              <a:rPr lang="zh-CN" altLang="en-US" sz="1800" dirty="0">
                <a:ea typeface="宋体" panose="02010600030101010101" pitchFamily="2" charset="-122"/>
              </a:rPr>
              <a:t>其它文件系统必须挂载到该根文件系统，或挂载到一个可访问的文件系统中才能被访问</a:t>
            </a:r>
            <a:endParaRPr lang="en-US" altLang="zh-CN" sz="1800" dirty="0">
              <a:ea typeface="宋体" panose="02010600030101010101" pitchFamily="2" charset="-122"/>
            </a:endParaRPr>
          </a:p>
          <a:p>
            <a:endParaRPr lang="zh-CN" altLang="en-US" sz="1800" b="1" dirty="0">
              <a:ea typeface="宋体" panose="02010600030101010101" pitchFamily="2" charset="-122"/>
            </a:endParaRPr>
          </a:p>
          <a:p>
            <a:r>
              <a:rPr lang="zh-CN" altLang="en-US" sz="2000" b="1" dirty="0">
                <a:solidFill>
                  <a:srgbClr val="7030A0"/>
                </a:solidFill>
                <a:ea typeface="宋体" panose="02010600030101010101" pitchFamily="2" charset="-122"/>
              </a:rPr>
              <a:t>使用U盘(USB硬盘)之前需要mount；</a:t>
            </a:r>
            <a:endParaRPr lang="zh-CN" altLang="en-US" sz="2000" b="1" dirty="0">
              <a:solidFill>
                <a:srgbClr val="7030A0"/>
              </a:solidFill>
              <a:ea typeface="宋体" panose="02010600030101010101" pitchFamily="2" charset="-122"/>
            </a:endParaRPr>
          </a:p>
          <a:p>
            <a:r>
              <a:rPr lang="zh-CN" altLang="en-US" sz="2000" b="1" dirty="0">
                <a:solidFill>
                  <a:srgbClr val="7030A0"/>
                </a:solidFill>
                <a:ea typeface="宋体" panose="02010600030101010101" pitchFamily="2" charset="-122"/>
              </a:rPr>
              <a:t>拔出U盘(USB硬盘)之前需要unmount；</a:t>
            </a:r>
            <a:endParaRPr lang="zh-CN" altLang="en-US" sz="2000" b="1" dirty="0">
              <a:solidFill>
                <a:srgbClr val="7030A0"/>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6444" y="1182862"/>
            <a:ext cx="7419975" cy="83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b="1" kern="0" dirty="0">
                <a:solidFill>
                  <a:srgbClr val="7030A0"/>
                </a:solidFill>
                <a:ea typeface="宋体" panose="02010600030101010101" pitchFamily="2" charset="-122"/>
              </a:rPr>
              <a:t>系统启动后</a:t>
            </a:r>
            <a:r>
              <a:rPr lang="zh-CN" altLang="en-US" sz="2000" kern="0" dirty="0">
                <a:ea typeface="宋体" panose="02010600030101010101" pitchFamily="2" charset="-122"/>
              </a:rPr>
              <a:t>，加载了</a:t>
            </a:r>
            <a:r>
              <a:rPr lang="zh-CN" altLang="en-US" sz="2000" b="1" kern="0" dirty="0">
                <a:solidFill>
                  <a:srgbClr val="C00000"/>
                </a:solidFill>
                <a:ea typeface="宋体" panose="02010600030101010101" pitchFamily="2" charset="-122"/>
              </a:rPr>
              <a:t>主文件系统（根文件系统）</a:t>
            </a:r>
            <a:r>
              <a:rPr lang="zh-CN" altLang="en-US" sz="2000" kern="0" dirty="0">
                <a:ea typeface="宋体" panose="02010600030101010101" pitchFamily="2" charset="-122"/>
              </a:rPr>
              <a:t>；</a:t>
            </a:r>
            <a:endParaRPr lang="en-US" altLang="zh-CN" sz="2000" kern="0" dirty="0">
              <a:ea typeface="宋体" panose="02010600030101010101" pitchFamily="2" charset="-122"/>
            </a:endParaRPr>
          </a:p>
          <a:p>
            <a:r>
              <a:rPr lang="zh-CN" altLang="en-US" sz="2000" kern="0" dirty="0">
                <a:solidFill>
                  <a:srgbClr val="0000CC"/>
                </a:solidFill>
                <a:ea typeface="宋体" panose="02010600030101010101" pitchFamily="2" charset="-122"/>
              </a:rPr>
              <a:t>其它文件系统需要挂载到主文件系统后才能被访问；</a:t>
            </a:r>
            <a:endParaRPr lang="zh-CN" altLang="en-US" sz="2000" kern="0" dirty="0">
              <a:solidFill>
                <a:srgbClr val="0000CC"/>
              </a:solidFill>
              <a:ea typeface="宋体" panose="02010600030101010101" pitchFamily="2" charset="-122"/>
            </a:endParaRPr>
          </a:p>
        </p:txBody>
      </p:sp>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kern="0" dirty="0">
                <a:effectLst>
                  <a:outerShdw blurRad="38100" dist="38100" dir="2700000" algn="tl">
                    <a:srgbClr val="C0C0C0"/>
                  </a:outerShdw>
                </a:effectLst>
                <a:ea typeface="宋体" panose="02010600030101010101" pitchFamily="2" charset="-122"/>
              </a:rPr>
              <a:t>File System Mounting</a:t>
            </a:r>
            <a:endParaRPr lang="en-US" altLang="zh-CN" kern="0" dirty="0">
              <a:effectLst>
                <a:outerShdw blurRad="38100" dist="38100" dir="2700000" algn="tl">
                  <a:srgbClr val="C0C0C0"/>
                </a:outerShdw>
              </a:effectLst>
              <a:ea typeface="宋体" panose="02010600030101010101" pitchFamily="2" charset="-122"/>
            </a:endParaRPr>
          </a:p>
        </p:txBody>
      </p:sp>
      <p:sp>
        <p:nvSpPr>
          <p:cNvPr id="5" name="Rectangle 3"/>
          <p:cNvSpPr txBox="1">
            <a:spLocks noChangeArrowheads="1"/>
          </p:cNvSpPr>
          <p:nvPr/>
        </p:nvSpPr>
        <p:spPr bwMode="auto">
          <a:xfrm>
            <a:off x="1407748" y="5030458"/>
            <a:ext cx="1797092" cy="4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indent="0">
              <a:buNone/>
            </a:pPr>
            <a:r>
              <a:rPr lang="en-US" altLang="zh-CN" sz="1800" kern="0" dirty="0">
                <a:ea typeface="宋体" panose="02010600030101010101" pitchFamily="2" charset="-122"/>
              </a:rPr>
              <a:t>(a)  </a:t>
            </a:r>
            <a:r>
              <a:rPr lang="zh-CN" altLang="en-US" sz="1800" kern="0" dirty="0">
                <a:ea typeface="宋体" panose="02010600030101010101" pitchFamily="2" charset="-122"/>
              </a:rPr>
              <a:t>根文件系统</a:t>
            </a:r>
            <a:endParaRPr lang="zh-CN" altLang="en-US" sz="1800" kern="0" dirty="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756444" y="2431222"/>
            <a:ext cx="3565448" cy="2413637"/>
          </a:xfrm>
          <a:prstGeom prst="rect">
            <a:avLst/>
          </a:prstGeom>
        </p:spPr>
      </p:pic>
      <p:pic>
        <p:nvPicPr>
          <p:cNvPr id="7" name="图片 6"/>
          <p:cNvPicPr>
            <a:picLocks noChangeAspect="1"/>
          </p:cNvPicPr>
          <p:nvPr/>
        </p:nvPicPr>
        <p:blipFill>
          <a:blip r:embed="rId2"/>
          <a:stretch>
            <a:fillRect/>
          </a:stretch>
        </p:blipFill>
        <p:spPr>
          <a:xfrm>
            <a:off x="4520269" y="2431222"/>
            <a:ext cx="3462291" cy="2413637"/>
          </a:xfrm>
          <a:prstGeom prst="rect">
            <a:avLst/>
          </a:prstGeom>
        </p:spPr>
      </p:pic>
      <p:sp>
        <p:nvSpPr>
          <p:cNvPr id="8" name="Rectangle 3"/>
          <p:cNvSpPr txBox="1">
            <a:spLocks noChangeArrowheads="1"/>
          </p:cNvSpPr>
          <p:nvPr/>
        </p:nvSpPr>
        <p:spPr bwMode="auto">
          <a:xfrm>
            <a:off x="4996994" y="5133809"/>
            <a:ext cx="2985566" cy="4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indent="0">
              <a:buNone/>
            </a:pPr>
            <a:r>
              <a:rPr lang="en-US" altLang="zh-CN" sz="1800" kern="0" dirty="0">
                <a:ea typeface="宋体" panose="02010600030101010101" pitchFamily="2" charset="-122"/>
              </a:rPr>
              <a:t>(b)  </a:t>
            </a:r>
            <a:r>
              <a:rPr lang="zh-CN" altLang="en-US" sz="1800" kern="0" dirty="0">
                <a:ea typeface="宋体" panose="02010600030101010101" pitchFamily="2" charset="-122"/>
              </a:rPr>
              <a:t>将要安装的文件系统</a:t>
            </a:r>
            <a:endParaRPr lang="zh-CN" altLang="en-US" sz="1800" kern="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10.1.1 File Attributes</a:t>
            </a:r>
            <a:endParaRPr lang="en-US" altLang="zh-CN">
              <a:effectLst>
                <a:outerShdw blurRad="38100" dist="38100" dir="2700000" algn="tl">
                  <a:srgbClr val="C0C0C0"/>
                </a:outerShdw>
              </a:effectLst>
              <a:ea typeface="宋体" panose="02010600030101010101" pitchFamily="2" charset="-122"/>
            </a:endParaRPr>
          </a:p>
        </p:txBody>
      </p:sp>
      <p:sp>
        <p:nvSpPr>
          <p:cNvPr id="8195" name="Rectangle 3"/>
          <p:cNvSpPr>
            <a:spLocks noGrp="1" noChangeArrowheads="1"/>
          </p:cNvSpPr>
          <p:nvPr>
            <p:ph type="body" idx="4294967295"/>
          </p:nvPr>
        </p:nvSpPr>
        <p:spPr>
          <a:xfrm>
            <a:off x="508000" y="1138238"/>
            <a:ext cx="8083550" cy="4979987"/>
          </a:xfrm>
        </p:spPr>
        <p:txBody>
          <a:bodyPr/>
          <a:lstStyle/>
          <a:p>
            <a:r>
              <a:rPr lang="zh-CN" altLang="en-US" sz="2000" b="1" dirty="0">
                <a:solidFill>
                  <a:srgbClr val="008000"/>
                </a:solidFill>
                <a:ea typeface="宋体" panose="02010600030101010101" pitchFamily="2" charset="-122"/>
              </a:rPr>
              <a:t>Name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only information kept in human-readable form</a:t>
            </a:r>
            <a:endParaRPr lang="zh-CN" altLang="en-US" sz="2000" dirty="0">
              <a:ea typeface="宋体" panose="02010600030101010101" pitchFamily="2" charset="-122"/>
            </a:endParaRPr>
          </a:p>
          <a:p>
            <a:r>
              <a:rPr lang="zh-CN" altLang="en-US" sz="2000" b="1" dirty="0">
                <a:solidFill>
                  <a:srgbClr val="008000"/>
                </a:solidFill>
                <a:ea typeface="宋体" panose="02010600030101010101" pitchFamily="2" charset="-122"/>
              </a:rPr>
              <a:t>Identifier</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unique tag (number) identifies file within file system</a:t>
            </a:r>
            <a:endParaRPr lang="zh-CN" altLang="en-US" sz="2000" dirty="0">
              <a:ea typeface="宋体" panose="02010600030101010101" pitchFamily="2" charset="-122"/>
            </a:endParaRPr>
          </a:p>
          <a:p>
            <a:r>
              <a:rPr lang="zh-CN" altLang="en-US" sz="2000" b="1" dirty="0">
                <a:solidFill>
                  <a:srgbClr val="008000"/>
                </a:solidFill>
                <a:ea typeface="宋体" panose="02010600030101010101" pitchFamily="2" charset="-122"/>
              </a:rPr>
              <a:t>Type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needed for systems that support different types</a:t>
            </a:r>
            <a:endParaRPr lang="zh-CN" altLang="en-US" sz="2000" dirty="0">
              <a:ea typeface="宋体" panose="02010600030101010101" pitchFamily="2" charset="-122"/>
            </a:endParaRPr>
          </a:p>
          <a:p>
            <a:r>
              <a:rPr lang="zh-CN" altLang="en-US" sz="2000" b="1" dirty="0">
                <a:solidFill>
                  <a:srgbClr val="FF0000"/>
                </a:solidFill>
                <a:ea typeface="宋体" panose="02010600030101010101" pitchFamily="2" charset="-122"/>
              </a:rPr>
              <a:t>Location</a:t>
            </a:r>
            <a:r>
              <a:rPr lang="zh-CN" altLang="en-US" sz="2000" dirty="0">
                <a:ea typeface="宋体" panose="02010600030101010101" pitchFamily="2" charset="-122"/>
              </a:rPr>
              <a:t> – </a:t>
            </a:r>
            <a:r>
              <a:rPr lang="zh-CN" altLang="en-US" sz="2000" dirty="0">
                <a:solidFill>
                  <a:srgbClr val="0000CC"/>
                </a:solidFill>
                <a:ea typeface="宋体" panose="02010600030101010101" pitchFamily="2" charset="-122"/>
              </a:rPr>
              <a:t>pointer to file location on device</a:t>
            </a:r>
            <a:endParaRPr lang="zh-CN" altLang="en-US" sz="2000" dirty="0">
              <a:solidFill>
                <a:srgbClr val="0000CC"/>
              </a:solidFill>
              <a:ea typeface="宋体" panose="02010600030101010101" pitchFamily="2" charset="-122"/>
            </a:endParaRPr>
          </a:p>
          <a:p>
            <a:r>
              <a:rPr lang="zh-CN" altLang="en-US" sz="2000" b="1" dirty="0">
                <a:solidFill>
                  <a:srgbClr val="008000"/>
                </a:solidFill>
                <a:ea typeface="宋体" panose="02010600030101010101" pitchFamily="2" charset="-122"/>
              </a:rPr>
              <a:t>Size</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current file size</a:t>
            </a:r>
            <a:endParaRPr lang="zh-CN" altLang="en-US" sz="2000" dirty="0">
              <a:ea typeface="宋体" panose="02010600030101010101" pitchFamily="2" charset="-122"/>
            </a:endParaRPr>
          </a:p>
          <a:p>
            <a:r>
              <a:rPr lang="zh-CN" altLang="en-US" sz="2000" b="1" dirty="0">
                <a:solidFill>
                  <a:srgbClr val="008000"/>
                </a:solidFill>
                <a:ea typeface="宋体" panose="02010600030101010101" pitchFamily="2" charset="-122"/>
              </a:rPr>
              <a:t>Time, date, and user identification</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data for protection, security, and usage monitoring</a:t>
            </a:r>
            <a:endParaRPr lang="zh-CN" altLang="en-US" sz="2000" dirty="0">
              <a:ea typeface="宋体" panose="02010600030101010101" pitchFamily="2" charset="-122"/>
            </a:endParaRPr>
          </a:p>
          <a:p>
            <a:r>
              <a:rPr lang="zh-CN" altLang="en-US" sz="2000" b="1" dirty="0">
                <a:solidFill>
                  <a:srgbClr val="7030A0"/>
                </a:solidFill>
                <a:ea typeface="宋体" panose="02010600030101010101" pitchFamily="2" charset="-122"/>
              </a:rPr>
              <a:t>Protection</a:t>
            </a:r>
            <a:r>
              <a:rPr lang="zh-CN" altLang="en-US" sz="2000" dirty="0">
                <a:solidFill>
                  <a:srgbClr val="008000"/>
                </a:solidFill>
                <a:ea typeface="宋体" panose="02010600030101010101" pitchFamily="2" charset="-122"/>
              </a:rPr>
              <a:t> </a:t>
            </a:r>
            <a:r>
              <a:rPr lang="zh-CN" altLang="en-US" sz="2000" dirty="0">
                <a:ea typeface="宋体" panose="02010600030101010101" pitchFamily="2" charset="-122"/>
              </a:rPr>
              <a:t>– controls who can do reading, writing, executing</a:t>
            </a:r>
            <a:endParaRPr lang="zh-CN" altLang="en-US" sz="2000" dirty="0">
              <a:ea typeface="宋体" panose="02010600030101010101" pitchFamily="2" charset="-122"/>
            </a:endParaRPr>
          </a:p>
          <a:p>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kern="0" dirty="0">
                <a:effectLst>
                  <a:outerShdw blurRad="38100" dist="38100" dir="2700000" algn="tl">
                    <a:srgbClr val="C0C0C0"/>
                  </a:outerShdw>
                </a:effectLst>
                <a:ea typeface="宋体" panose="02010600030101010101" pitchFamily="2" charset="-122"/>
              </a:rPr>
              <a:t>File System Mounting</a:t>
            </a:r>
            <a:endParaRPr lang="en-US" altLang="zh-CN" kern="0" dirty="0">
              <a:effectLst>
                <a:outerShdw blurRad="38100" dist="38100" dir="2700000" algn="tl">
                  <a:srgbClr val="C0C0C0"/>
                </a:outerShdw>
              </a:effectLst>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100831" y="1864310"/>
            <a:ext cx="6942338" cy="3932808"/>
          </a:xfrm>
          <a:prstGeom prst="rect">
            <a:avLst/>
          </a:prstGeom>
        </p:spPr>
      </p:pic>
      <p:sp>
        <p:nvSpPr>
          <p:cNvPr id="5" name="Rectangle 3"/>
          <p:cNvSpPr txBox="1">
            <a:spLocks noChangeArrowheads="1"/>
          </p:cNvSpPr>
          <p:nvPr/>
        </p:nvSpPr>
        <p:spPr bwMode="auto">
          <a:xfrm>
            <a:off x="563731" y="1251527"/>
            <a:ext cx="8077200" cy="50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buFont typeface="Wingdings" panose="05000000000000000000" pitchFamily="2" charset="2"/>
              <a:buChar char="l"/>
            </a:pPr>
            <a:r>
              <a:rPr lang="zh-CN" altLang="en-US" sz="2000" kern="0" dirty="0" smtClean="0">
                <a:ea typeface="宋体" panose="02010600030101010101" pitchFamily="2" charset="-122"/>
              </a:rPr>
              <a:t>挂载后</a:t>
            </a:r>
            <a:r>
              <a:rPr lang="zh-CN" altLang="en-US" sz="2000" kern="0" dirty="0">
                <a:ea typeface="宋体" panose="02010600030101010101" pitchFamily="2" charset="-122"/>
              </a:rPr>
              <a:t>的文件系统目录树</a:t>
            </a:r>
            <a:endParaRPr lang="zh-CN" altLang="en-US" sz="2000" kern="0" dirty="0">
              <a:ea typeface="宋体" panose="02010600030101010101" pitchFamily="2" charset="-122"/>
            </a:endParaRPr>
          </a:p>
        </p:txBody>
      </p:sp>
      <p:sp>
        <p:nvSpPr>
          <p:cNvPr id="2" name="圆角矩形标注 1"/>
          <p:cNvSpPr/>
          <p:nvPr/>
        </p:nvSpPr>
        <p:spPr bwMode="auto">
          <a:xfrm>
            <a:off x="5961888" y="2057400"/>
            <a:ext cx="1618488" cy="641701"/>
          </a:xfrm>
          <a:prstGeom prst="wedgeRoundRectCallout">
            <a:avLst>
              <a:gd name="adj1" fmla="val -80485"/>
              <a:gd name="adj2" fmla="val 7864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Mount point</a:t>
            </a:r>
            <a:endPar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安装点，挂载点</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7" name="圆角矩形标注 6"/>
          <p:cNvSpPr/>
          <p:nvPr/>
        </p:nvSpPr>
        <p:spPr bwMode="auto">
          <a:xfrm>
            <a:off x="6771132" y="3254642"/>
            <a:ext cx="1673352" cy="1152144"/>
          </a:xfrm>
          <a:prstGeom prst="wedgeRoundRectCallout">
            <a:avLst>
              <a:gd name="adj1" fmla="val -62703"/>
              <a:gd name="adj2" fmla="val 2809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U</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盘，光盘，移动硬盘，以及</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主分区之外的其它分区</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6444" y="1003178"/>
            <a:ext cx="7810507" cy="49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l"/>
            </a:pPr>
            <a:r>
              <a:rPr lang="zh-CN" altLang="en-US" sz="1800" kern="0" dirty="0">
                <a:ea typeface="宋体" panose="02010600030101010101" pitchFamily="2" charset="-122"/>
              </a:rPr>
              <a:t>原型</a:t>
            </a:r>
            <a:endParaRPr lang="en-US" altLang="zh-CN" sz="1800" kern="0" dirty="0">
              <a:ea typeface="宋体" panose="02010600030101010101" pitchFamily="2" charset="-122"/>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#include &lt;sys/</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mount.h</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&gt;</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mount(const char *source, const char *target,   const char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filesystemtype</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unsigned long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mountflags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const void *data);</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umount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(const char *target);</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int umount2(const char *target, int flags);</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1800" kern="0" dirty="0">
                <a:ea typeface="宋体" panose="02010600030101010101" pitchFamily="2" charset="-122"/>
              </a:rPr>
              <a:t>主要参数说明</a:t>
            </a:r>
            <a:endParaRPr lang="en-US" altLang="zh-CN" sz="1800" kern="0" dirty="0">
              <a:ea typeface="宋体" panose="02010600030101010101" pitchFamily="2" charset="-122"/>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source</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：将要挂载的文件系统，通常是一个设备名。</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target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：根文件系统的一个目录，被挂载的文件系统的根将要挂载到该目录上，通常称为安装点；</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filesystemtype</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：要挂载的文件系统的类型，可以是</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“ext2”</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msdos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“proc”</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ntfs</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“iso9660”</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mountflags</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：指定要挂载文件系统的读写访问标志（有很多选项），其中，</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MS_RDONLY</a:t>
            </a:r>
            <a:r>
              <a:rPr lang="zh-CN" altLang="en-US" sz="1600" kern="0" dirty="0">
                <a:latin typeface="Times New Roman" panose="02020603050405020304" pitchFamily="18" charset="0"/>
                <a:ea typeface="宋体" panose="02010600030101010101" pitchFamily="2" charset="-122"/>
                <a:cs typeface="Times New Roman" panose="02020603050405020304" pitchFamily="18" charset="0"/>
              </a:rPr>
              <a:t>表示将要挂载的文件系统指定为只读；</a:t>
            </a:r>
            <a:endParaRPr lang="en-US" altLang="zh-CN" sz="16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1800" kern="0" dirty="0">
                <a:solidFill>
                  <a:srgbClr val="0000CC"/>
                </a:solidFill>
                <a:ea typeface="宋体" panose="02010600030101010101" pitchFamily="2" charset="-122"/>
              </a:rPr>
              <a:t>详细说明请自己上网</a:t>
            </a:r>
            <a:r>
              <a:rPr lang="zh-CN" altLang="en-US" sz="1800" kern="0" dirty="0" smtClean="0">
                <a:solidFill>
                  <a:srgbClr val="0000CC"/>
                </a:solidFill>
                <a:ea typeface="宋体" panose="02010600030101010101" pitchFamily="2" charset="-122"/>
              </a:rPr>
              <a:t>查阅，或参阅</a:t>
            </a:r>
            <a:r>
              <a:rPr lang="en-US" altLang="zh-CN"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操作系统设计</a:t>
            </a:r>
            <a:r>
              <a:rPr lang="en-US" altLang="zh-CN"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0" dirty="0" smtClean="0">
                <a:solidFill>
                  <a:srgbClr val="0000CC"/>
                </a:solidFill>
                <a:ea typeface="宋体" panose="02010600030101010101" pitchFamily="2" charset="-122"/>
              </a:rPr>
              <a:t>；</a:t>
            </a:r>
            <a:endParaRPr lang="zh-CN" altLang="en-US" sz="1800" kern="0" dirty="0">
              <a:solidFill>
                <a:srgbClr val="0000CC"/>
              </a:solidFill>
              <a:ea typeface="宋体" panose="02010600030101010101" pitchFamily="2" charset="-122"/>
            </a:endParaRPr>
          </a:p>
          <a:p>
            <a:pPr eaLnBrk="1" hangingPunct="1">
              <a:buFont typeface="Wingdings" panose="05000000000000000000" pitchFamily="2" charset="2"/>
              <a:buChar char="l"/>
            </a:pP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ea typeface="宋体" panose="02010600030101010101" pitchFamily="2" charset="-122"/>
            </a:endParaRPr>
          </a:p>
        </p:txBody>
      </p:sp>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smtClean="0">
                <a:solidFill>
                  <a:srgbClr val="7030A0"/>
                </a:solidFill>
                <a:effectLst>
                  <a:outerShdw blurRad="38100" dist="38100" dir="2700000" algn="tl">
                    <a:srgbClr val="C0C0C0"/>
                  </a:outerShdw>
                </a:effectLst>
                <a:ea typeface="宋体" panose="02010600030101010101" pitchFamily="2" charset="-122"/>
              </a:rPr>
              <a:t>自学：</a:t>
            </a:r>
            <a:r>
              <a:rPr lang="zh-CN" altLang="en-US" kern="0" dirty="0" smtClean="0">
                <a:effectLst>
                  <a:outerShdw blurRad="38100" dist="38100" dir="2700000" algn="tl">
                    <a:srgbClr val="C0C0C0"/>
                  </a:outerShdw>
                </a:effectLst>
                <a:ea typeface="宋体" panose="02010600030101010101" pitchFamily="2" charset="-122"/>
              </a:rPr>
              <a:t>系统</a:t>
            </a:r>
            <a:r>
              <a:rPr lang="zh-CN" altLang="en-US" kern="0" dirty="0">
                <a:effectLst>
                  <a:outerShdw blurRad="38100" dist="38100" dir="2700000" algn="tl">
                    <a:srgbClr val="C0C0C0"/>
                  </a:outerShdw>
                </a:effectLst>
                <a:ea typeface="宋体" panose="02010600030101010101" pitchFamily="2" charset="-122"/>
              </a:rPr>
              <a:t>调用</a:t>
            </a:r>
            <a:r>
              <a:rPr lang="en-US" altLang="zh-CN" kern="0" dirty="0">
                <a:effectLst>
                  <a:outerShdw blurRad="38100" dist="38100" dir="2700000" algn="tl">
                    <a:srgbClr val="C0C0C0"/>
                  </a:outerShdw>
                </a:effectLst>
                <a:ea typeface="宋体" panose="02010600030101010101" pitchFamily="2" charset="-122"/>
              </a:rPr>
              <a:t>mount</a:t>
            </a:r>
            <a:r>
              <a:rPr lang="zh-CN" altLang="en-US" kern="0" dirty="0">
                <a:effectLst>
                  <a:outerShdw blurRad="38100" dist="38100" dir="2700000" algn="tl">
                    <a:srgbClr val="C0C0C0"/>
                  </a:outerShdw>
                </a:effectLst>
                <a:ea typeface="宋体" panose="02010600030101010101" pitchFamily="2" charset="-122"/>
              </a:rPr>
              <a:t>与</a:t>
            </a:r>
            <a:r>
              <a:rPr lang="en-US" altLang="zh-CN" kern="0" dirty="0">
                <a:effectLst>
                  <a:outerShdw blurRad="38100" dist="38100" dir="2700000" algn="tl">
                    <a:srgbClr val="C0C0C0"/>
                  </a:outerShdw>
                </a:effectLst>
                <a:ea typeface="宋体" panose="02010600030101010101" pitchFamily="2" charset="-122"/>
              </a:rPr>
              <a:t>unmount</a:t>
            </a:r>
            <a:endParaRPr lang="en-US" altLang="zh-CN" kern="0" dirty="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6444" y="1003178"/>
            <a:ext cx="7810507" cy="49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l"/>
            </a:pP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内核中维护一</a:t>
            </a:r>
            <a:r>
              <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rPr>
              <a:t>个挂载表</a:t>
            </a: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2000" kern="0" dirty="0" smtClean="0">
                <a:latin typeface="Times New Roman" panose="02020603050405020304" pitchFamily="18" charset="0"/>
                <a:ea typeface="宋体" panose="02010600030101010101" pitchFamily="2" charset="-122"/>
                <a:cs typeface="Times New Roman" panose="02020603050405020304" pitchFamily="18" charset="0"/>
              </a:rPr>
              <a:t>被挂载的</a:t>
            </a:r>
            <a:r>
              <a:rPr lang="zh-CN" altLang="en-US" sz="2000" kern="0" dirty="0">
                <a:latin typeface="Times New Roman" panose="02020603050405020304" pitchFamily="18" charset="0"/>
                <a:ea typeface="宋体" panose="02010600030101010101" pitchFamily="2" charset="-122"/>
                <a:cs typeface="Times New Roman" panose="02020603050405020304" pitchFamily="18" charset="0"/>
              </a:rPr>
              <a:t>文件系统在该表中都占用一个表项；</a:t>
            </a: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000" b="1" kern="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挂载表</a:t>
            </a:r>
            <a:r>
              <a:rPr lang="zh-CN" altLang="en-US" sz="20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项的主要内容</a:t>
            </a:r>
            <a:endParaRPr lang="en-US" altLang="zh-CN" sz="20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设备号</a:t>
            </a:r>
            <a:r>
              <a:rPr lang="zh-CN" altLang="en-US" sz="1800" b="1"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用来识别被安装的文件系统（</a:t>
            </a:r>
            <a:r>
              <a:rPr lang="zh-CN" altLang="en-US" sz="1800" kern="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文件系统号</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指向被安装</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文件系统超级块缓冲区的指针</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指向被安装文件系统的</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根索引节点（“</a:t>
            </a:r>
            <a:r>
              <a:rPr lang="en-US" altLang="zh-CN"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”）的指针</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上例中即为要安装的文件系统“</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/dev/dsk1</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”的根“</a:t>
            </a:r>
            <a:r>
              <a:rPr lang="en-US" altLang="zh-CN" sz="1800"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内核具体</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mount</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算法请参阅</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操作系统设计</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P93</a:t>
            </a:r>
            <a:r>
              <a:rPr lang="zh-CN" altLang="en-US"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endParaRPr lang="en-US" altLang="zh-CN" sz="2000" kern="0" dirty="0">
              <a:ea typeface="宋体" panose="02010600030101010101" pitchFamily="2" charset="-122"/>
            </a:endParaRPr>
          </a:p>
        </p:txBody>
      </p:sp>
      <p:sp>
        <p:nvSpPr>
          <p:cNvPr id="3"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smtClean="0">
                <a:effectLst>
                  <a:outerShdw blurRad="38100" dist="38100" dir="2700000" algn="tl">
                    <a:srgbClr val="C0C0C0"/>
                  </a:outerShdw>
                </a:effectLst>
                <a:ea typeface="宋体" panose="02010600030101010101" pitchFamily="2" charset="-122"/>
              </a:rPr>
              <a:t>挂载表</a:t>
            </a:r>
            <a:endParaRPr lang="en-US" altLang="zh-CN" kern="0" dirty="0">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(a) Existing.  (b) Unmounted Partition</a:t>
            </a:r>
            <a:endParaRPr lang="en-US" altLang="zh-CN" dirty="0">
              <a:effectLst>
                <a:outerShdw blurRad="38100" dist="38100" dir="2700000" algn="tl">
                  <a:srgbClr val="C0C0C0"/>
                </a:outerShdw>
              </a:effectLst>
              <a:ea typeface="宋体" panose="02010600030101010101" pitchFamily="2" charset="-122"/>
            </a:endParaRPr>
          </a:p>
        </p:txBody>
      </p:sp>
      <p:sp>
        <p:nvSpPr>
          <p:cNvPr id="4" name="Rectangle 3"/>
          <p:cNvSpPr txBox="1">
            <a:spLocks noChangeArrowheads="1"/>
          </p:cNvSpPr>
          <p:nvPr/>
        </p:nvSpPr>
        <p:spPr bwMode="auto">
          <a:xfrm>
            <a:off x="756444" y="1182862"/>
            <a:ext cx="7419975" cy="83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kern="0" dirty="0">
                <a:ea typeface="宋体" panose="02010600030101010101" pitchFamily="2" charset="-122"/>
              </a:rPr>
              <a:t>系统启动后，加载了主文件系统；</a:t>
            </a:r>
            <a:endParaRPr lang="en-US" altLang="zh-CN" sz="2000" kern="0" dirty="0">
              <a:ea typeface="宋体" panose="02010600030101010101" pitchFamily="2" charset="-122"/>
            </a:endParaRPr>
          </a:p>
          <a:p>
            <a:r>
              <a:rPr lang="zh-CN" altLang="en-US" sz="2000" kern="0" dirty="0">
                <a:ea typeface="宋体" panose="02010600030101010101" pitchFamily="2" charset="-122"/>
              </a:rPr>
              <a:t>其它文件系统需要挂载到主文件系统后才能被访问；</a:t>
            </a:r>
            <a:endParaRPr lang="zh-CN" altLang="en-US" sz="2000" kern="0" dirty="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925350" y="2161510"/>
            <a:ext cx="3541081" cy="4024324"/>
          </a:xfrm>
          <a:prstGeom prst="rect">
            <a:avLst/>
          </a:prstGeom>
        </p:spPr>
      </p:pic>
      <p:pic>
        <p:nvPicPr>
          <p:cNvPr id="6" name="图片 5"/>
          <p:cNvPicPr>
            <a:picLocks noChangeAspect="1"/>
          </p:cNvPicPr>
          <p:nvPr/>
        </p:nvPicPr>
        <p:blipFill>
          <a:blip r:embed="rId2"/>
          <a:stretch>
            <a:fillRect/>
          </a:stretch>
        </p:blipFill>
        <p:spPr>
          <a:xfrm>
            <a:off x="4652276" y="2103083"/>
            <a:ext cx="3886200" cy="41411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Mount Point</a:t>
            </a:r>
            <a:endParaRPr lang="en-US" altLang="zh-CN" dirty="0">
              <a:effectLst>
                <a:outerShdw blurRad="38100" dist="38100" dir="2700000" algn="tl">
                  <a:srgbClr val="C0C0C0"/>
                </a:outerShdw>
              </a:effectLst>
              <a:ea typeface="宋体" panose="02010600030101010101" pitchFamily="2" charset="-122"/>
            </a:endParaRPr>
          </a:p>
        </p:txBody>
      </p:sp>
      <p:sp>
        <p:nvSpPr>
          <p:cNvPr id="4" name="Rectangle 3"/>
          <p:cNvSpPr txBox="1">
            <a:spLocks noChangeArrowheads="1"/>
          </p:cNvSpPr>
          <p:nvPr/>
        </p:nvSpPr>
        <p:spPr bwMode="auto">
          <a:xfrm>
            <a:off x="756444" y="1182863"/>
            <a:ext cx="7703975" cy="78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dirty="0">
                <a:effectLst>
                  <a:outerShdw blurRad="38100" dist="38100" dir="2700000" algn="tl">
                    <a:srgbClr val="C0C0C0"/>
                  </a:outerShdw>
                </a:effectLst>
                <a:ea typeface="宋体" panose="02010600030101010101" pitchFamily="2" charset="-122"/>
              </a:rPr>
              <a:t>Mount Point--</a:t>
            </a:r>
            <a:r>
              <a:rPr lang="zh-CN" altLang="en-US" sz="2000" kern="0" dirty="0">
                <a:ea typeface="宋体" panose="02010600030101010101" pitchFamily="2" charset="-122"/>
              </a:rPr>
              <a:t>需要指定其它文件系统挂载到主文件系统的哪个目录上；</a:t>
            </a:r>
            <a:endParaRPr lang="zh-CN" altLang="en-US" sz="2000" kern="0" dirty="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925350" y="2161510"/>
            <a:ext cx="3541081" cy="4024324"/>
          </a:xfrm>
          <a:prstGeom prst="rect">
            <a:avLst/>
          </a:prstGeom>
        </p:spPr>
      </p:pic>
      <p:pic>
        <p:nvPicPr>
          <p:cNvPr id="6" name="图片 5"/>
          <p:cNvPicPr>
            <a:picLocks noChangeAspect="1"/>
          </p:cNvPicPr>
          <p:nvPr/>
        </p:nvPicPr>
        <p:blipFill>
          <a:blip r:embed="rId2"/>
          <a:stretch>
            <a:fillRect/>
          </a:stretch>
        </p:blipFill>
        <p:spPr>
          <a:xfrm>
            <a:off x="4652276" y="2103083"/>
            <a:ext cx="3886200" cy="4141179"/>
          </a:xfrm>
          <a:prstGeom prst="rect">
            <a:avLst/>
          </a:prstGeom>
        </p:spPr>
      </p:pic>
      <p:sp>
        <p:nvSpPr>
          <p:cNvPr id="7" name="圆角矩形标注 1"/>
          <p:cNvSpPr>
            <a:spLocks noChangeArrowheads="1"/>
          </p:cNvSpPr>
          <p:nvPr/>
        </p:nvSpPr>
        <p:spPr bwMode="auto">
          <a:xfrm>
            <a:off x="2775789" y="2373976"/>
            <a:ext cx="993775" cy="801688"/>
          </a:xfrm>
          <a:prstGeom prst="wedgeRoundRectCallout">
            <a:avLst>
              <a:gd name="adj1" fmla="val -99242"/>
              <a:gd name="adj2" fmla="val 62507"/>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Mount </a:t>
            </a:r>
            <a:endParaRPr lang="en-US" altLang="zh-CN" sz="1800" dirty="0">
              <a:ea typeface="宋体" panose="02010600030101010101" pitchFamily="2" charset="-122"/>
            </a:endParaRPr>
          </a:p>
          <a:p>
            <a:pPr>
              <a:spcBef>
                <a:spcPct val="0"/>
              </a:spcBef>
              <a:buClrTx/>
              <a:buSzTx/>
              <a:buFont typeface="Arial" panose="020B0604020202020204" pitchFamily="34" charset="0"/>
              <a:buNone/>
            </a:pPr>
            <a:r>
              <a:rPr lang="en-US" altLang="zh-CN" sz="1800" dirty="0">
                <a:ea typeface="宋体" panose="02010600030101010101" pitchFamily="2" charset="-122"/>
              </a:rPr>
              <a:t>Point</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Mount Point &amp; mount</a:t>
            </a:r>
            <a:endParaRPr lang="en-US" altLang="zh-CN" sz="2400" dirty="0">
              <a:effectLst>
                <a:outerShdw blurRad="38100" dist="38100" dir="2700000" algn="tl">
                  <a:srgbClr val="C0C0C0"/>
                </a:outerShdw>
              </a:effectLst>
              <a:ea typeface="宋体" panose="02010600030101010101" pitchFamily="2" charset="-122"/>
            </a:endParaRPr>
          </a:p>
        </p:txBody>
      </p:sp>
      <p:pic>
        <p:nvPicPr>
          <p:cNvPr id="55299" name="Picture 4"/>
          <p:cNvPicPr>
            <a:picLocks noChangeAspect="1" noChangeArrowheads="1"/>
          </p:cNvPicPr>
          <p:nvPr/>
        </p:nvPicPr>
        <p:blipFill>
          <a:blip r:embed="rId1">
            <a:extLst>
              <a:ext uri="{28A0092B-C50C-407E-A947-70E740481C1C}">
                <a14:useLocalDpi xmlns:a14="http://schemas.microsoft.com/office/drawing/2010/main" val="0"/>
              </a:ext>
            </a:extLst>
          </a:blip>
          <a:srcRect l="19032" t="613" r="19032" b="613"/>
          <a:stretch>
            <a:fillRect/>
          </a:stretch>
        </p:blipFill>
        <p:spPr bwMode="auto">
          <a:xfrm>
            <a:off x="1879864" y="1271233"/>
            <a:ext cx="4556447" cy="48625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圆角矩形标注 1"/>
          <p:cNvSpPr>
            <a:spLocks noChangeArrowheads="1"/>
          </p:cNvSpPr>
          <p:nvPr/>
        </p:nvSpPr>
        <p:spPr bwMode="auto">
          <a:xfrm>
            <a:off x="4724400" y="1930091"/>
            <a:ext cx="779755" cy="801688"/>
          </a:xfrm>
          <a:prstGeom prst="wedgeRoundRectCallout">
            <a:avLst>
              <a:gd name="adj1" fmla="val -164982"/>
              <a:gd name="adj2" fmla="val 32608"/>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Mount </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en-US" altLang="zh-CN" sz="1800">
                <a:ea typeface="宋体" panose="02010600030101010101" pitchFamily="2" charset="-122"/>
              </a:rPr>
              <a:t>Point</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703555" y="366465"/>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Unmount</a:t>
            </a:r>
            <a:endParaRPr lang="en-US" altLang="zh-CN" dirty="0">
              <a:effectLst>
                <a:outerShdw blurRad="38100" dist="38100" dir="2700000" algn="tl">
                  <a:srgbClr val="C0C0C0"/>
                </a:outerShdw>
              </a:effectLst>
              <a:ea typeface="宋体" panose="02010600030101010101" pitchFamily="2" charset="-122"/>
            </a:endParaRPr>
          </a:p>
        </p:txBody>
      </p:sp>
      <p:sp>
        <p:nvSpPr>
          <p:cNvPr id="4" name="Rectangle 3"/>
          <p:cNvSpPr txBox="1">
            <a:spLocks noChangeArrowheads="1"/>
          </p:cNvSpPr>
          <p:nvPr/>
        </p:nvSpPr>
        <p:spPr bwMode="auto">
          <a:xfrm>
            <a:off x="756444" y="1182862"/>
            <a:ext cx="7419975" cy="128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en-US" sz="2000" kern="0" dirty="0">
                <a:ea typeface="宋体" panose="02010600030101010101" pitchFamily="2" charset="-122"/>
              </a:rPr>
              <a:t>挂载到文件系统的其它文件系统使用完毕后，</a:t>
            </a:r>
            <a:r>
              <a:rPr lang="zh-CN" altLang="en-US" sz="2000" b="1" kern="0" dirty="0">
                <a:solidFill>
                  <a:srgbClr val="C00000"/>
                </a:solidFill>
                <a:ea typeface="宋体" panose="02010600030101010101" pitchFamily="2" charset="-122"/>
              </a:rPr>
              <a:t>需要先卸载，使被挂载的文件系统从主文件系统上剥离；</a:t>
            </a:r>
            <a:endParaRPr lang="en-US" altLang="zh-CN" sz="2000" b="1" kern="0" dirty="0">
              <a:solidFill>
                <a:srgbClr val="C00000"/>
              </a:solidFill>
              <a:ea typeface="宋体" panose="02010600030101010101" pitchFamily="2" charset="-122"/>
            </a:endParaRPr>
          </a:p>
          <a:p>
            <a:r>
              <a:rPr lang="zh-CN" altLang="en-US" sz="2000" kern="0" dirty="0">
                <a:solidFill>
                  <a:srgbClr val="0000CC"/>
                </a:solidFill>
                <a:ea typeface="宋体" panose="02010600030101010101" pitchFamily="2" charset="-122"/>
              </a:rPr>
              <a:t>然后，才能撤走存储介质；</a:t>
            </a:r>
            <a:endParaRPr lang="zh-CN" altLang="en-US" sz="2000" kern="0" dirty="0">
              <a:solidFill>
                <a:srgbClr val="0000CC"/>
              </a:solidFill>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925350" y="2707688"/>
            <a:ext cx="3541081" cy="3478145"/>
          </a:xfrm>
          <a:prstGeom prst="rect">
            <a:avLst/>
          </a:prstGeom>
        </p:spPr>
      </p:pic>
      <p:pic>
        <p:nvPicPr>
          <p:cNvPr id="6" name="图片 5"/>
          <p:cNvPicPr>
            <a:picLocks noChangeAspect="1"/>
          </p:cNvPicPr>
          <p:nvPr/>
        </p:nvPicPr>
        <p:blipFill>
          <a:blip r:embed="rId2"/>
          <a:stretch>
            <a:fillRect/>
          </a:stretch>
        </p:blipFill>
        <p:spPr>
          <a:xfrm>
            <a:off x="4652276" y="2707688"/>
            <a:ext cx="3886200" cy="35365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Mount Point</a:t>
            </a:r>
            <a:endParaRPr lang="en-US" altLang="zh-CN" sz="2400" dirty="0">
              <a:effectLst>
                <a:outerShdw blurRad="38100" dist="38100" dir="2700000" algn="tl">
                  <a:srgbClr val="C0C0C0"/>
                </a:outerShdw>
              </a:effectLst>
              <a:ea typeface="宋体" panose="02010600030101010101" pitchFamily="2" charset="-122"/>
            </a:endParaRPr>
          </a:p>
        </p:txBody>
      </p:sp>
      <p:sp>
        <p:nvSpPr>
          <p:cNvPr id="5" name="Rectangle 3"/>
          <p:cNvSpPr txBox="1">
            <a:spLocks noChangeArrowheads="1"/>
          </p:cNvSpPr>
          <p:nvPr/>
        </p:nvSpPr>
        <p:spPr bwMode="auto">
          <a:xfrm>
            <a:off x="4873841" y="1510062"/>
            <a:ext cx="3586578" cy="434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r>
              <a:rPr lang="zh-CN" altLang="en-US" sz="2000" dirty="0">
                <a:effectLst>
                  <a:outerShdw blurRad="38100" dist="38100" dir="2700000" algn="tl">
                    <a:srgbClr val="C0C0C0"/>
                  </a:outerShdw>
                </a:effectLst>
                <a:ea typeface="宋体" panose="02010600030101010101" pitchFamily="2" charset="-122"/>
              </a:rPr>
              <a:t>像</a:t>
            </a:r>
            <a:r>
              <a:rPr lang="en-US" altLang="zh-CN" sz="2000" dirty="0">
                <a:effectLst>
                  <a:outerShdw blurRad="38100" dist="38100" dir="2700000" algn="tl">
                    <a:srgbClr val="C0C0C0"/>
                  </a:outerShdw>
                </a:effectLst>
                <a:ea typeface="宋体" panose="02010600030101010101" pitchFamily="2" charset="-122"/>
              </a:rPr>
              <a:t>CDROM</a:t>
            </a:r>
            <a:r>
              <a:rPr lang="zh-CN" altLang="en-US" sz="2000" dirty="0">
                <a:effectLst>
                  <a:outerShdw blurRad="38100" dist="38100" dir="2700000" algn="tl">
                    <a:srgbClr val="C0C0C0"/>
                  </a:outerShdw>
                </a:effectLst>
                <a:ea typeface="宋体" panose="02010600030101010101" pitchFamily="2" charset="-122"/>
              </a:rPr>
              <a:t>，</a:t>
            </a:r>
            <a:r>
              <a:rPr lang="en-US" altLang="zh-CN" sz="2000" dirty="0">
                <a:effectLst>
                  <a:outerShdw blurRad="38100" dist="38100" dir="2700000" algn="tl">
                    <a:srgbClr val="C0C0C0"/>
                  </a:outerShdw>
                </a:effectLst>
                <a:ea typeface="宋体" panose="02010600030101010101" pitchFamily="2" charset="-122"/>
              </a:rPr>
              <a:t>U</a:t>
            </a:r>
            <a:r>
              <a:rPr lang="zh-CN" altLang="en-US" sz="2000" dirty="0">
                <a:effectLst>
                  <a:outerShdw blurRad="38100" dist="38100" dir="2700000" algn="tl">
                    <a:srgbClr val="C0C0C0"/>
                  </a:outerShdw>
                </a:effectLst>
                <a:ea typeface="宋体" panose="02010600030101010101" pitchFamily="2" charset="-122"/>
              </a:rPr>
              <a:t>盘，一般都是指定一个规定的目录作为</a:t>
            </a:r>
            <a:r>
              <a:rPr lang="en-US" altLang="zh-CN" sz="2000" dirty="0">
                <a:effectLst>
                  <a:outerShdw blurRad="38100" dist="38100" dir="2700000" algn="tl">
                    <a:srgbClr val="C0C0C0"/>
                  </a:outerShdw>
                </a:effectLst>
                <a:ea typeface="宋体" panose="02010600030101010101" pitchFamily="2" charset="-122"/>
              </a:rPr>
              <a:t>mount point</a:t>
            </a:r>
            <a:r>
              <a:rPr lang="zh-CN" altLang="en-US" sz="2000" dirty="0">
                <a:effectLst>
                  <a:outerShdw blurRad="38100" dist="38100" dir="2700000" algn="tl">
                    <a:srgbClr val="C0C0C0"/>
                  </a:outerShdw>
                </a:effectLst>
                <a:ea typeface="宋体" panose="02010600030101010101" pitchFamily="2" charset="-122"/>
              </a:rPr>
              <a:t>，如</a:t>
            </a:r>
            <a:r>
              <a:rPr lang="en-US" altLang="zh-CN" sz="2000" dirty="0">
                <a:effectLst>
                  <a:outerShdw blurRad="38100" dist="38100" dir="2700000" algn="tl">
                    <a:srgbClr val="C0C0C0"/>
                  </a:outerShdw>
                </a:effectLst>
                <a:ea typeface="宋体" panose="02010600030101010101" pitchFamily="2" charset="-122"/>
              </a:rPr>
              <a:t>/</a:t>
            </a:r>
            <a:r>
              <a:rPr lang="en-US" altLang="zh-CN" sz="2000" dirty="0" err="1">
                <a:effectLst>
                  <a:outerShdw blurRad="38100" dist="38100" dir="2700000" algn="tl">
                    <a:srgbClr val="C0C0C0"/>
                  </a:outerShdw>
                </a:effectLst>
                <a:ea typeface="宋体" panose="02010600030101010101" pitchFamily="2" charset="-122"/>
              </a:rPr>
              <a:t>cdrom</a:t>
            </a:r>
            <a:r>
              <a:rPr lang="zh-CN" altLang="en-US" sz="2000" dirty="0">
                <a:effectLst>
                  <a:outerShdw blurRad="38100" dist="38100" dir="2700000" algn="tl">
                    <a:srgbClr val="C0C0C0"/>
                  </a:outerShdw>
                </a:effectLst>
                <a:ea typeface="宋体" panose="02010600030101010101" pitchFamily="2" charset="-122"/>
              </a:rPr>
              <a:t>；</a:t>
            </a:r>
            <a:endParaRPr lang="en-US" altLang="zh-CN" sz="2000" dirty="0">
              <a:effectLst>
                <a:outerShdw blurRad="38100" dist="38100" dir="2700000" algn="tl">
                  <a:srgbClr val="C0C0C0"/>
                </a:outerShdw>
              </a:effectLst>
              <a:ea typeface="宋体" panose="02010600030101010101" pitchFamily="2" charset="-122"/>
            </a:endParaRPr>
          </a:p>
          <a:p>
            <a:pPr eaLnBrk="1" hangingPunct="1"/>
            <a:r>
              <a:rPr lang="zh-CN" altLang="en-US" sz="2000" kern="0" dirty="0">
                <a:effectLst>
                  <a:outerShdw blurRad="38100" dist="38100" dir="2700000" algn="tl">
                    <a:srgbClr val="C0C0C0"/>
                  </a:outerShdw>
                </a:effectLst>
                <a:highlight>
                  <a:srgbClr val="FFFF00"/>
                </a:highlight>
                <a:ea typeface="宋体" panose="02010600030101010101" pitchFamily="2" charset="-122"/>
              </a:rPr>
              <a:t>使用</a:t>
            </a:r>
            <a:r>
              <a:rPr lang="en-US" altLang="zh-CN" sz="2000" kern="0" dirty="0">
                <a:effectLst>
                  <a:outerShdw blurRad="38100" dist="38100" dir="2700000" algn="tl">
                    <a:srgbClr val="C0C0C0"/>
                  </a:outerShdw>
                </a:effectLst>
                <a:highlight>
                  <a:srgbClr val="FFFF00"/>
                </a:highlight>
                <a:ea typeface="宋体" panose="02010600030101010101" pitchFamily="2" charset="-122"/>
              </a:rPr>
              <a:t>mount</a:t>
            </a:r>
            <a:r>
              <a:rPr lang="zh-CN" altLang="en-US" sz="2000" kern="0" dirty="0">
                <a:effectLst>
                  <a:outerShdw blurRad="38100" dist="38100" dir="2700000" algn="tl">
                    <a:srgbClr val="C0C0C0"/>
                  </a:outerShdw>
                </a:effectLst>
                <a:highlight>
                  <a:srgbClr val="FFFF00"/>
                </a:highlight>
                <a:ea typeface="宋体" panose="02010600030101010101" pitchFamily="2" charset="-122"/>
              </a:rPr>
              <a:t>命令将光盘挂载到</a:t>
            </a:r>
            <a:r>
              <a:rPr lang="en-US" altLang="zh-CN" sz="2000" kern="0" dirty="0">
                <a:effectLst>
                  <a:outerShdw blurRad="38100" dist="38100" dir="2700000" algn="tl">
                    <a:srgbClr val="C0C0C0"/>
                  </a:outerShdw>
                </a:effectLst>
                <a:highlight>
                  <a:srgbClr val="FFFF00"/>
                </a:highlight>
                <a:ea typeface="宋体" panose="02010600030101010101" pitchFamily="2" charset="-122"/>
              </a:rPr>
              <a:t>/</a:t>
            </a:r>
            <a:r>
              <a:rPr lang="en-US" altLang="zh-CN" sz="2000" kern="0" dirty="0" err="1">
                <a:effectLst>
                  <a:outerShdw blurRad="38100" dist="38100" dir="2700000" algn="tl">
                    <a:srgbClr val="C0C0C0"/>
                  </a:outerShdw>
                </a:effectLst>
                <a:highlight>
                  <a:srgbClr val="FFFF00"/>
                </a:highlight>
                <a:ea typeface="宋体" panose="02010600030101010101" pitchFamily="2" charset="-122"/>
              </a:rPr>
              <a:t>cdrom</a:t>
            </a:r>
            <a:r>
              <a:rPr lang="zh-CN" altLang="en-US" sz="2000" kern="0" dirty="0">
                <a:effectLst>
                  <a:outerShdw blurRad="38100" dist="38100" dir="2700000" algn="tl">
                    <a:srgbClr val="C0C0C0"/>
                  </a:outerShdw>
                </a:effectLst>
                <a:highlight>
                  <a:srgbClr val="FFFF00"/>
                </a:highlight>
                <a:ea typeface="宋体" panose="02010600030101010101" pitchFamily="2" charset="-122"/>
              </a:rPr>
              <a:t>上，该目录即为光盘中文件系统的根目录；</a:t>
            </a:r>
            <a:endParaRPr lang="en-US" altLang="zh-CN" sz="2000" kern="0" dirty="0">
              <a:effectLst>
                <a:outerShdw blurRad="38100" dist="38100" dir="2700000" algn="tl">
                  <a:srgbClr val="C0C0C0"/>
                </a:outerShdw>
              </a:effectLst>
              <a:ea typeface="宋体" panose="02010600030101010101" pitchFamily="2" charset="-122"/>
            </a:endParaRPr>
          </a:p>
          <a:p>
            <a:pPr eaLnBrk="1" hangingPunct="1"/>
            <a:r>
              <a:rPr lang="zh-CN" altLang="en-US" sz="2000" kern="0" dirty="0">
                <a:effectLst>
                  <a:outerShdw blurRad="38100" dist="38100" dir="2700000" algn="tl">
                    <a:srgbClr val="C0C0C0"/>
                  </a:outerShdw>
                </a:effectLst>
                <a:ea typeface="宋体" panose="02010600030101010101" pitchFamily="2" charset="-122"/>
              </a:rPr>
              <a:t>用户可以通过路径</a:t>
            </a:r>
            <a:r>
              <a:rPr lang="en-US" altLang="zh-CN" sz="2000" kern="0" dirty="0">
                <a:effectLst>
                  <a:outerShdw blurRad="38100" dist="38100" dir="2700000" algn="tl">
                    <a:srgbClr val="C0C0C0"/>
                  </a:outerShdw>
                </a:effectLst>
                <a:ea typeface="宋体" panose="02010600030101010101" pitchFamily="2" charset="-122"/>
              </a:rPr>
              <a:t>/</a:t>
            </a:r>
            <a:r>
              <a:rPr lang="en-US" altLang="zh-CN" sz="2000" kern="0" dirty="0" err="1">
                <a:effectLst>
                  <a:outerShdw blurRad="38100" dist="38100" dir="2700000" algn="tl">
                    <a:srgbClr val="C0C0C0"/>
                  </a:outerShdw>
                </a:effectLst>
                <a:ea typeface="宋体" panose="02010600030101010101" pitchFamily="2" charset="-122"/>
              </a:rPr>
              <a:t>cdrom</a:t>
            </a:r>
            <a:r>
              <a:rPr lang="zh-CN" altLang="en-US" sz="2000" kern="0" dirty="0">
                <a:effectLst>
                  <a:outerShdw blurRad="38100" dist="38100" dir="2700000" algn="tl">
                    <a:srgbClr val="C0C0C0"/>
                  </a:outerShdw>
                </a:effectLst>
                <a:ea typeface="宋体" panose="02010600030101010101" pitchFamily="2" charset="-122"/>
              </a:rPr>
              <a:t>访问光盘的文件系统；</a:t>
            </a:r>
            <a:endParaRPr lang="en-US" altLang="zh-CN" sz="2000" kern="0" dirty="0">
              <a:effectLst>
                <a:outerShdw blurRad="38100" dist="38100" dir="2700000" algn="tl">
                  <a:srgbClr val="C0C0C0"/>
                </a:outerShdw>
              </a:effectLst>
              <a:ea typeface="宋体" panose="02010600030101010101" pitchFamily="2" charset="-122"/>
            </a:endParaRPr>
          </a:p>
          <a:p>
            <a:pPr eaLnBrk="1" hangingPunct="1"/>
            <a:endParaRPr lang="en-US" altLang="zh-CN" sz="2000" kern="0" dirty="0">
              <a:effectLst>
                <a:outerShdw blurRad="38100" dist="38100" dir="2700000" algn="tl">
                  <a:srgbClr val="C0C0C0"/>
                </a:outerShdw>
              </a:effectLst>
              <a:ea typeface="宋体" panose="02010600030101010101" pitchFamily="2" charset="-122"/>
            </a:endParaRPr>
          </a:p>
          <a:p>
            <a:pPr eaLnBrk="1" hangingPunct="1"/>
            <a:r>
              <a:rPr lang="zh-CN" altLang="en-US" sz="2000" kern="0" dirty="0">
                <a:effectLst>
                  <a:outerShdw blurRad="38100" dist="38100" dir="2700000" algn="tl">
                    <a:srgbClr val="C0C0C0"/>
                  </a:outerShdw>
                </a:effectLst>
                <a:ea typeface="宋体" panose="02010600030101010101" pitchFamily="2" charset="-122"/>
              </a:rPr>
              <a:t>挂载</a:t>
            </a:r>
            <a:r>
              <a:rPr lang="en-US" altLang="zh-CN" sz="2000" kern="0" dirty="0">
                <a:effectLst>
                  <a:outerShdw blurRad="38100" dist="38100" dir="2700000" algn="tl">
                    <a:srgbClr val="C0C0C0"/>
                  </a:outerShdw>
                </a:effectLst>
                <a:ea typeface="宋体" panose="02010600030101010101" pitchFamily="2" charset="-122"/>
              </a:rPr>
              <a:t>U</a:t>
            </a:r>
            <a:r>
              <a:rPr lang="zh-CN" altLang="en-US" sz="2000" kern="0" dirty="0">
                <a:effectLst>
                  <a:outerShdw blurRad="38100" dist="38100" dir="2700000" algn="tl">
                    <a:srgbClr val="C0C0C0"/>
                  </a:outerShdw>
                </a:effectLst>
                <a:ea typeface="宋体" panose="02010600030101010101" pitchFamily="2" charset="-122"/>
              </a:rPr>
              <a:t>盘的文件系统情况类似；</a:t>
            </a:r>
            <a:endParaRPr lang="en-US" altLang="zh-CN" sz="2000" kern="0" dirty="0">
              <a:effectLst>
                <a:outerShdw blurRad="38100" dist="38100" dir="2700000" algn="tl">
                  <a:srgbClr val="C0C0C0"/>
                </a:outerShdw>
              </a:effectLst>
              <a:ea typeface="宋体" panose="02010600030101010101" pitchFamily="2" charset="-122"/>
            </a:endParaRPr>
          </a:p>
          <a:p>
            <a:pPr eaLnBrk="1" hangingPunct="1"/>
            <a:endParaRPr lang="zh-CN" altLang="en-US" sz="2000" kern="0"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96448" y="1459445"/>
            <a:ext cx="3978600" cy="4349200"/>
          </a:xfrm>
          <a:prstGeom prst="rect">
            <a:avLst/>
          </a:prstGeom>
        </p:spPr>
      </p:pic>
      <p:sp>
        <p:nvSpPr>
          <p:cNvPr id="55300" name="圆角矩形标注 1"/>
          <p:cNvSpPr>
            <a:spLocks noChangeArrowheads="1"/>
          </p:cNvSpPr>
          <p:nvPr/>
        </p:nvSpPr>
        <p:spPr bwMode="auto">
          <a:xfrm>
            <a:off x="3757826" y="1717027"/>
            <a:ext cx="814174" cy="801688"/>
          </a:xfrm>
          <a:prstGeom prst="wedgeRoundRectCallout">
            <a:avLst>
              <a:gd name="adj1" fmla="val -118096"/>
              <a:gd name="adj2" fmla="val 30393"/>
              <a:gd name="adj3" fmla="val 16667"/>
            </a:avLst>
          </a:prstGeom>
          <a:solidFill>
            <a:schemeClr val="accent1"/>
          </a:solidFill>
          <a:ln w="9525">
            <a:solidFill>
              <a:schemeClr val="tx1"/>
            </a:solidFill>
            <a:miter lim="800000"/>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Mount </a:t>
            </a:r>
            <a:endParaRPr lang="en-US" altLang="zh-CN" sz="1800" dirty="0">
              <a:ea typeface="宋体" panose="02010600030101010101" pitchFamily="2" charset="-122"/>
            </a:endParaRPr>
          </a:p>
          <a:p>
            <a:pPr>
              <a:spcBef>
                <a:spcPct val="0"/>
              </a:spcBef>
              <a:buClrTx/>
              <a:buSzTx/>
              <a:buFont typeface="Arial" panose="020B0604020202020204" pitchFamily="34" charset="0"/>
              <a:buNone/>
            </a:pPr>
            <a:r>
              <a:rPr lang="en-US" altLang="zh-CN" sz="1800" dirty="0">
                <a:ea typeface="宋体" panose="02010600030101010101" pitchFamily="2" charset="-122"/>
              </a:rPr>
              <a:t>Point</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10.5 File Sharing</a:t>
            </a:r>
            <a:endParaRPr lang="en-US" altLang="zh-CN">
              <a:effectLst>
                <a:outerShdw blurRad="38100" dist="38100" dir="2700000" algn="tl">
                  <a:srgbClr val="C0C0C0"/>
                </a:outerShdw>
              </a:effectLst>
              <a:ea typeface="宋体" panose="02010600030101010101" pitchFamily="2" charset="-122"/>
            </a:endParaRPr>
          </a:p>
        </p:txBody>
      </p:sp>
      <p:sp>
        <p:nvSpPr>
          <p:cNvPr id="56323" name="Rectangle 3"/>
          <p:cNvSpPr>
            <a:spLocks noGrp="1" noChangeArrowheads="1"/>
          </p:cNvSpPr>
          <p:nvPr>
            <p:ph type="body" idx="4294967295"/>
          </p:nvPr>
        </p:nvSpPr>
        <p:spPr>
          <a:xfrm>
            <a:off x="519113" y="1250950"/>
            <a:ext cx="8351837" cy="4483100"/>
          </a:xfrm>
        </p:spPr>
        <p:txBody>
          <a:bodyPr/>
          <a:lstStyle/>
          <a:p>
            <a:r>
              <a:rPr lang="en-US" altLang="zh-CN" sz="2400" dirty="0">
                <a:ea typeface="宋体" panose="02010600030101010101" pitchFamily="2" charset="-122"/>
              </a:rPr>
              <a:t>Sharing of files on multi-user systems is desirable</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solidFill>
                  <a:srgbClr val="0000CC"/>
                </a:solidFill>
                <a:effectLst>
                  <a:outerShdw blurRad="38100" dist="38100" dir="2700000" algn="tl">
                    <a:srgbClr val="C0C0C0"/>
                  </a:outerShdw>
                </a:effectLst>
                <a:ea typeface="宋体" panose="02010600030101010101" pitchFamily="2" charset="-122"/>
              </a:rPr>
              <a:t>Acyclic-Graph Directories</a:t>
            </a:r>
            <a:endParaRPr lang="en-US" altLang="zh-CN" sz="2400" dirty="0" smtClean="0">
              <a:solidFill>
                <a:srgbClr val="0000CC"/>
              </a:solidFill>
              <a:effectLst>
                <a:outerShdw blurRad="38100" dist="38100" dir="2700000" algn="tl">
                  <a:srgbClr val="C0C0C0"/>
                </a:outerShdw>
              </a:effectLst>
              <a:ea typeface="宋体" panose="02010600030101010101" pitchFamily="2" charset="-122"/>
            </a:endParaRPr>
          </a:p>
          <a:p>
            <a:pPr lvl="1"/>
            <a:r>
              <a:rPr lang="en-US" altLang="zh-CN" sz="2000" dirty="0" err="1">
                <a:solidFill>
                  <a:srgbClr val="7030A0"/>
                </a:solidFill>
                <a:ea typeface="宋体" panose="02010600030101010101" pitchFamily="2" charset="-122"/>
              </a:rPr>
              <a:t>e</a:t>
            </a:r>
            <a:r>
              <a:rPr lang="en-US" altLang="zh-CN" sz="2000" dirty="0" err="1" smtClean="0">
                <a:solidFill>
                  <a:srgbClr val="7030A0"/>
                </a:solidFill>
                <a:ea typeface="宋体" panose="02010600030101010101" pitchFamily="2" charset="-122"/>
              </a:rPr>
              <a:t>,g</a:t>
            </a:r>
            <a:r>
              <a:rPr lang="en-US" altLang="zh-CN" sz="2000" dirty="0" smtClean="0">
                <a:solidFill>
                  <a:srgbClr val="7030A0"/>
                </a:solidFill>
                <a:ea typeface="宋体" panose="02010600030101010101" pitchFamily="2" charset="-122"/>
              </a:rPr>
              <a:t>. Hard link</a:t>
            </a:r>
            <a:r>
              <a:rPr lang="zh-CN" altLang="en-US" sz="2000" dirty="0" smtClean="0">
                <a:solidFill>
                  <a:srgbClr val="7030A0"/>
                </a:solidFill>
                <a:ea typeface="宋体" panose="02010600030101010101" pitchFamily="2" charset="-122"/>
              </a:rPr>
              <a:t>，</a:t>
            </a:r>
            <a:r>
              <a:rPr lang="en-US" altLang="zh-CN" sz="2000" dirty="0" smtClean="0">
                <a:solidFill>
                  <a:srgbClr val="7030A0"/>
                </a:solidFill>
                <a:ea typeface="宋体" panose="02010600030101010101" pitchFamily="2" charset="-122"/>
              </a:rPr>
              <a:t>symbolic link file</a:t>
            </a:r>
            <a:endParaRPr lang="en-US" altLang="zh-CN" sz="2000" dirty="0" smtClean="0">
              <a:solidFill>
                <a:srgbClr val="7030A0"/>
              </a:solidFill>
              <a:ea typeface="宋体" panose="02010600030101010101" pitchFamily="2" charset="-122"/>
            </a:endParaRPr>
          </a:p>
          <a:p>
            <a:r>
              <a:rPr lang="en-US" altLang="zh-CN" sz="2400" dirty="0" smtClean="0">
                <a:ea typeface="宋体" panose="02010600030101010101" pitchFamily="2" charset="-122"/>
              </a:rPr>
              <a:t>Sharing </a:t>
            </a:r>
            <a:r>
              <a:rPr lang="en-US" altLang="zh-CN" sz="2400" dirty="0">
                <a:ea typeface="宋体" panose="02010600030101010101" pitchFamily="2" charset="-122"/>
              </a:rPr>
              <a:t>may be done through a </a:t>
            </a:r>
            <a:r>
              <a:rPr lang="en-US" altLang="zh-CN" sz="2400" b="1" dirty="0">
                <a:solidFill>
                  <a:srgbClr val="FF3300"/>
                </a:solidFill>
                <a:ea typeface="宋体" panose="02010600030101010101" pitchFamily="2" charset="-122"/>
              </a:rPr>
              <a:t>protection</a:t>
            </a:r>
            <a:r>
              <a:rPr lang="en-US" altLang="zh-CN" sz="2400" dirty="0">
                <a:solidFill>
                  <a:srgbClr val="FF3300"/>
                </a:solidFill>
                <a:ea typeface="宋体" panose="02010600030101010101" pitchFamily="2" charset="-122"/>
              </a:rPr>
              <a:t> </a:t>
            </a:r>
            <a:r>
              <a:rPr lang="en-US" altLang="zh-CN" sz="2400" dirty="0">
                <a:ea typeface="宋体" panose="02010600030101010101" pitchFamily="2" charset="-122"/>
              </a:rPr>
              <a:t>scheme</a:t>
            </a:r>
            <a:r>
              <a:rPr lang="zh-CN" altLang="en-US" sz="2400" dirty="0">
                <a:ea typeface="宋体" panose="02010600030101010101" pitchFamily="2" charset="-122"/>
              </a:rPr>
              <a:t>；</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On distributed systems, files may be shared </a:t>
            </a:r>
            <a:r>
              <a:rPr lang="en-US" altLang="zh-CN" sz="2400" b="1" dirty="0">
                <a:ea typeface="宋体" panose="02010600030101010101" pitchFamily="2" charset="-122"/>
              </a:rPr>
              <a:t>across a network</a:t>
            </a:r>
            <a:r>
              <a:rPr lang="zh-CN" altLang="en-US" sz="2400" b="1" dirty="0">
                <a:ea typeface="宋体" panose="02010600030101010101" pitchFamily="2" charset="-122"/>
              </a:rPr>
              <a:t>；</a:t>
            </a:r>
            <a:br>
              <a:rPr lang="en-US" altLang="zh-CN" sz="2400" dirty="0">
                <a:ea typeface="宋体" panose="02010600030101010101" pitchFamily="2" charset="-122"/>
              </a:rPr>
            </a:br>
            <a:r>
              <a:rPr lang="en-US" altLang="zh-CN" sz="2400" b="1" dirty="0" smtClean="0">
                <a:highlight>
                  <a:srgbClr val="FFFF00"/>
                </a:highlight>
                <a:ea typeface="宋体" panose="02010600030101010101" pitchFamily="2" charset="-122"/>
              </a:rPr>
              <a:t>Network </a:t>
            </a:r>
            <a:r>
              <a:rPr lang="en-US" altLang="zh-CN" sz="2400" b="1" dirty="0">
                <a:highlight>
                  <a:srgbClr val="FFFF00"/>
                </a:highlight>
                <a:ea typeface="宋体" panose="02010600030101010101" pitchFamily="2" charset="-122"/>
              </a:rPr>
              <a:t>File System (</a:t>
            </a:r>
            <a:r>
              <a:rPr lang="en-US" altLang="zh-CN" sz="2400" b="1" dirty="0">
                <a:solidFill>
                  <a:srgbClr val="FF3300"/>
                </a:solidFill>
                <a:highlight>
                  <a:srgbClr val="FFFF00"/>
                </a:highlight>
                <a:ea typeface="宋体" panose="02010600030101010101" pitchFamily="2" charset="-122"/>
              </a:rPr>
              <a:t>NFS</a:t>
            </a:r>
            <a:r>
              <a:rPr lang="en-US" altLang="zh-CN" sz="2400" b="1" dirty="0">
                <a:highlight>
                  <a:srgbClr val="FFFF00"/>
                </a:highlight>
                <a:ea typeface="宋体" panose="02010600030101010101" pitchFamily="2" charset="-122"/>
              </a:rPr>
              <a:t>) </a:t>
            </a:r>
            <a:r>
              <a:rPr lang="en-US" altLang="zh-CN" sz="2400" dirty="0">
                <a:highlight>
                  <a:srgbClr val="FFFF00"/>
                </a:highlight>
                <a:ea typeface="宋体" panose="02010600030101010101" pitchFamily="2" charset="-122"/>
              </a:rPr>
              <a:t>is a common distributed file-sharing method</a:t>
            </a:r>
            <a:r>
              <a:rPr lang="zh-CN" altLang="en-US" sz="2400" dirty="0">
                <a:highlight>
                  <a:srgbClr val="FFFF00"/>
                </a:highlight>
                <a:ea typeface="宋体" panose="02010600030101010101" pitchFamily="2" charset="-122"/>
              </a:rPr>
              <a:t>；</a:t>
            </a:r>
            <a:endParaRPr lang="zh-CN" altLang="en-US" sz="2400" dirty="0">
              <a:highlight>
                <a:srgbClr val="FFFF00"/>
              </a:highligh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10.5.1 File Sharing – Multiple Users</a:t>
            </a:r>
            <a:endParaRPr lang="en-US" altLang="zh-CN">
              <a:effectLst>
                <a:outerShdw blurRad="38100" dist="38100" dir="2700000" algn="tl">
                  <a:srgbClr val="C0C0C0"/>
                </a:outerShdw>
              </a:effectLst>
              <a:ea typeface="宋体" panose="02010600030101010101" pitchFamily="2" charset="-122"/>
            </a:endParaRPr>
          </a:p>
        </p:txBody>
      </p:sp>
      <p:sp>
        <p:nvSpPr>
          <p:cNvPr id="57347" name="Rectangle 3"/>
          <p:cNvSpPr>
            <a:spLocks noGrp="1" noChangeArrowheads="1"/>
          </p:cNvSpPr>
          <p:nvPr>
            <p:ph type="body" idx="4294967295"/>
          </p:nvPr>
        </p:nvSpPr>
        <p:spPr>
          <a:xfrm>
            <a:off x="798513" y="1250950"/>
            <a:ext cx="7499350" cy="3479800"/>
          </a:xfrm>
        </p:spPr>
        <p:txBody>
          <a:bodyPr/>
          <a:lstStyle/>
          <a:p>
            <a:r>
              <a:rPr lang="en-US" altLang="zh-CN" sz="2800" b="1">
                <a:solidFill>
                  <a:srgbClr val="0000CC"/>
                </a:solidFill>
                <a:ea typeface="宋体" panose="02010600030101010101" pitchFamily="2" charset="-122"/>
              </a:rPr>
              <a:t>User IDs</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identify users, allowing </a:t>
            </a:r>
            <a:r>
              <a:rPr lang="en-US" altLang="zh-CN" sz="2800">
                <a:solidFill>
                  <a:srgbClr val="00B050"/>
                </a:solidFill>
                <a:ea typeface="宋体" panose="02010600030101010101" pitchFamily="2" charset="-122"/>
              </a:rPr>
              <a:t>permissions</a:t>
            </a:r>
            <a:r>
              <a:rPr lang="en-US" altLang="zh-CN" sz="2800">
                <a:ea typeface="宋体" panose="02010600030101010101" pitchFamily="2" charset="-122"/>
              </a:rPr>
              <a:t> and </a:t>
            </a:r>
            <a:r>
              <a:rPr lang="en-US" altLang="zh-CN" sz="2800">
                <a:solidFill>
                  <a:srgbClr val="00B050"/>
                </a:solidFill>
                <a:ea typeface="宋体" panose="02010600030101010101" pitchFamily="2" charset="-122"/>
              </a:rPr>
              <a:t>protections</a:t>
            </a:r>
            <a:r>
              <a:rPr lang="en-US" altLang="zh-CN" sz="2800">
                <a:ea typeface="宋体" panose="02010600030101010101" pitchFamily="2" charset="-122"/>
              </a:rPr>
              <a:t> to be per-user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b="1">
                <a:solidFill>
                  <a:srgbClr val="0000CC"/>
                </a:solidFill>
                <a:ea typeface="宋体" panose="02010600030101010101" pitchFamily="2" charset="-122"/>
              </a:rPr>
              <a:t>Group IDs</a:t>
            </a:r>
            <a:r>
              <a:rPr lang="en-US" altLang="zh-CN" sz="2800">
                <a:solidFill>
                  <a:srgbClr val="0000CC"/>
                </a:solidFill>
                <a:ea typeface="宋体" panose="02010600030101010101" pitchFamily="2" charset="-122"/>
              </a:rPr>
              <a:t> </a:t>
            </a:r>
            <a:r>
              <a:rPr lang="en-US" altLang="zh-CN" sz="2800">
                <a:ea typeface="宋体" panose="02010600030101010101" pitchFamily="2" charset="-122"/>
              </a:rPr>
              <a:t>allow users to be in groups, permitting </a:t>
            </a:r>
            <a:r>
              <a:rPr lang="en-US" altLang="zh-CN" sz="2800">
                <a:solidFill>
                  <a:srgbClr val="00B050"/>
                </a:solidFill>
                <a:ea typeface="宋体" panose="02010600030101010101" pitchFamily="2" charset="-122"/>
              </a:rPr>
              <a:t>group access rights</a:t>
            </a:r>
            <a:endParaRPr lang="en-US" altLang="zh-CN" sz="2800">
              <a:solidFill>
                <a:srgbClr val="00B05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85800" y="415925"/>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File Attributes (Cont.)</a:t>
            </a:r>
            <a:endParaRPr lang="en-US" altLang="zh-CN" dirty="0">
              <a:effectLst>
                <a:outerShdw blurRad="38100" dist="38100" dir="2700000" algn="tl">
                  <a:srgbClr val="C0C0C0"/>
                </a:outerShdw>
              </a:effectLst>
              <a:ea typeface="宋体" panose="02010600030101010101" pitchFamily="2" charset="-122"/>
            </a:endParaRPr>
          </a:p>
        </p:txBody>
      </p:sp>
      <p:sp>
        <p:nvSpPr>
          <p:cNvPr id="9219" name="Rectangle 3"/>
          <p:cNvSpPr>
            <a:spLocks noGrp="1" noChangeArrowheads="1"/>
          </p:cNvSpPr>
          <p:nvPr>
            <p:ph type="body" idx="4294967295"/>
          </p:nvPr>
        </p:nvSpPr>
        <p:spPr>
          <a:xfrm>
            <a:off x="798513" y="1233996"/>
            <a:ext cx="7600950" cy="4884229"/>
          </a:xfrm>
        </p:spPr>
        <p:txBody>
          <a:bodyPr/>
          <a:lstStyle/>
          <a:p>
            <a:r>
              <a:rPr lang="zh-CN" altLang="en-US" sz="2400" b="1" dirty="0" smtClean="0">
                <a:solidFill>
                  <a:srgbClr val="008000"/>
                </a:solidFill>
                <a:ea typeface="宋体" panose="02010600030101010101" pitchFamily="2" charset="-122"/>
              </a:rPr>
              <a:t>Discussion</a:t>
            </a:r>
            <a:r>
              <a:rPr lang="zh-CN" altLang="en-US" sz="2400" b="1" dirty="0">
                <a:solidFill>
                  <a:srgbClr val="008000"/>
                </a:solidFill>
                <a:ea typeface="宋体" panose="02010600030101010101" pitchFamily="2" charset="-122"/>
              </a:rPr>
              <a:t>：</a:t>
            </a:r>
            <a:endParaRPr lang="zh-CN" altLang="en-US" sz="2400" b="1" dirty="0">
              <a:solidFill>
                <a:srgbClr val="008000"/>
              </a:solidFill>
              <a:ea typeface="宋体" panose="02010600030101010101" pitchFamily="2" charset="-122"/>
            </a:endParaRPr>
          </a:p>
          <a:p>
            <a:pPr lvl="1"/>
            <a:r>
              <a:rPr lang="zh-CN" altLang="en-US" sz="2000" b="1" dirty="0">
                <a:solidFill>
                  <a:srgbClr val="0000CC"/>
                </a:solidFill>
                <a:ea typeface="宋体" panose="02010600030101010101" pitchFamily="2" charset="-122"/>
              </a:rPr>
              <a:t>文件的这些属性存放在什么地方？</a:t>
            </a:r>
            <a:r>
              <a:rPr lang="zh-CN" altLang="en-US" sz="2000" b="1" dirty="0">
                <a:ea typeface="宋体" panose="02010600030101010101" pitchFamily="2" charset="-122"/>
              </a:rPr>
              <a:t>（文件目录表、FCB、Inode）</a:t>
            </a:r>
            <a:endParaRPr lang="zh-CN" altLang="en-US" sz="2000" b="1" dirty="0">
              <a:ea typeface="宋体" panose="02010600030101010101" pitchFamily="2" charset="-122"/>
            </a:endParaRPr>
          </a:p>
          <a:p>
            <a:pPr lvl="2"/>
            <a:r>
              <a:rPr lang="zh-CN" altLang="en-US" sz="1800" b="1" dirty="0">
                <a:ea typeface="宋体" panose="02010600030101010101" pitchFamily="2" charset="-122"/>
              </a:rPr>
              <a:t>UNIX中称</a:t>
            </a:r>
            <a:r>
              <a:rPr lang="en-US" altLang="zh-CN" sz="1800" b="1" dirty="0">
                <a:ea typeface="宋体" panose="02010600030101010101" pitchFamily="2" charset="-122"/>
              </a:rPr>
              <a:t>FCB</a:t>
            </a:r>
            <a:r>
              <a:rPr lang="zh-CN" altLang="en-US" sz="1800" b="1" dirty="0">
                <a:ea typeface="宋体" panose="02010600030101010101" pitchFamily="2" charset="-122"/>
              </a:rPr>
              <a:t>为索引</a:t>
            </a:r>
            <a:r>
              <a:rPr lang="zh-CN" altLang="en-US" sz="1800" b="1" dirty="0" smtClean="0">
                <a:ea typeface="宋体" panose="02010600030101010101" pitchFamily="2" charset="-122"/>
              </a:rPr>
              <a:t>节点（</a:t>
            </a:r>
            <a:r>
              <a:rPr lang="en-US" altLang="zh-CN" sz="1800" b="1" dirty="0" smtClean="0">
                <a:ea typeface="宋体" panose="02010600030101010101" pitchFamily="2" charset="-122"/>
              </a:rPr>
              <a:t>index node, </a:t>
            </a:r>
            <a:r>
              <a:rPr lang="zh-CN" altLang="en-US" sz="1800" b="1" dirty="0" smtClean="0">
                <a:ea typeface="宋体" panose="02010600030101010101" pitchFamily="2" charset="-122"/>
              </a:rPr>
              <a:t>简称</a:t>
            </a:r>
            <a:r>
              <a:rPr lang="en-US" altLang="zh-CN" sz="1800" b="1" dirty="0" err="1" smtClean="0">
                <a:ea typeface="宋体" panose="02010600030101010101" pitchFamily="2" charset="-122"/>
              </a:rPr>
              <a:t>inode</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3"/>
            <a:r>
              <a:rPr lang="zh-CN" altLang="en-US" sz="1600" b="1" dirty="0" smtClean="0">
                <a:ea typeface="宋体" panose="02010600030101010101" pitchFamily="2" charset="-122"/>
              </a:rPr>
              <a:t>inode</a:t>
            </a:r>
            <a:r>
              <a:rPr lang="zh-CN" altLang="en-US" sz="1600" b="1" dirty="0">
                <a:ea typeface="宋体" panose="02010600030101010101" pitchFamily="2" charset="-122"/>
              </a:rPr>
              <a:t>的概念及引入的原因：便于文件</a:t>
            </a:r>
            <a:r>
              <a:rPr lang="zh-CN" altLang="en-US" sz="1600" b="1" dirty="0" smtClean="0">
                <a:ea typeface="宋体" panose="02010600030101010101" pitchFamily="2" charset="-122"/>
              </a:rPr>
              <a:t>共享</a:t>
            </a:r>
            <a:endParaRPr lang="zh-CN" altLang="en-US" sz="1600" b="1" dirty="0">
              <a:ea typeface="宋体" panose="02010600030101010101" pitchFamily="2" charset="-122"/>
            </a:endParaRPr>
          </a:p>
          <a:p>
            <a:pPr lvl="1"/>
            <a:r>
              <a:rPr lang="zh-CN" altLang="en-US" sz="2000" b="1" dirty="0">
                <a:solidFill>
                  <a:srgbClr val="FF0000"/>
                </a:solidFill>
                <a:ea typeface="宋体" panose="02010600030101010101" pitchFamily="2" charset="-122"/>
              </a:rPr>
              <a:t>文件在磁盘上的位置如何表示？（由物理文件的类型决定）</a:t>
            </a:r>
            <a:endParaRPr lang="zh-CN" altLang="en-US" sz="2000" dirty="0">
              <a:solidFill>
                <a:srgbClr val="FF0000"/>
              </a:solidFill>
              <a:ea typeface="宋体" panose="02010600030101010101" pitchFamily="2" charset="-122"/>
            </a:endParaRPr>
          </a:p>
          <a:p>
            <a:r>
              <a:rPr lang="zh-CN" altLang="en-US" sz="2400" dirty="0" smtClean="0">
                <a:ea typeface="宋体" panose="02010600030101010101" pitchFamily="2" charset="-122"/>
              </a:rPr>
              <a:t>The </a:t>
            </a:r>
            <a:r>
              <a:rPr lang="zh-CN" altLang="en-US" sz="2400" dirty="0">
                <a:solidFill>
                  <a:srgbClr val="008000"/>
                </a:solidFill>
                <a:ea typeface="宋体" panose="02010600030101010101" pitchFamily="2" charset="-122"/>
              </a:rPr>
              <a:t>information about </a:t>
            </a:r>
            <a:r>
              <a:rPr lang="zh-CN" altLang="en-US" sz="2400" dirty="0">
                <a:solidFill>
                  <a:srgbClr val="0000CC"/>
                </a:solidFill>
                <a:ea typeface="宋体" panose="02010600030101010101" pitchFamily="2" charset="-122"/>
              </a:rPr>
              <a:t>files</a:t>
            </a:r>
            <a:r>
              <a:rPr lang="zh-CN" altLang="en-US" sz="2400" dirty="0">
                <a:solidFill>
                  <a:srgbClr val="008000"/>
                </a:solidFill>
                <a:ea typeface="宋体" panose="02010600030101010101" pitchFamily="2" charset="-122"/>
              </a:rPr>
              <a:t> </a:t>
            </a:r>
            <a:r>
              <a:rPr lang="zh-CN" altLang="en-US" sz="2400" dirty="0">
                <a:ea typeface="宋体" panose="02010600030101010101" pitchFamily="2" charset="-122"/>
              </a:rPr>
              <a:t>are kept in the </a:t>
            </a:r>
            <a:r>
              <a:rPr lang="zh-CN" altLang="en-US" sz="2400" b="1" dirty="0">
                <a:solidFill>
                  <a:srgbClr val="003399"/>
                </a:solidFill>
                <a:ea typeface="宋体" panose="02010600030101010101" pitchFamily="2" charset="-122"/>
              </a:rPr>
              <a:t>directory structure</a:t>
            </a:r>
            <a:r>
              <a:rPr lang="zh-CN" altLang="en-US" sz="2400" dirty="0">
                <a:ea typeface="宋体" panose="02010600030101010101" pitchFamily="2" charset="-122"/>
              </a:rPr>
              <a:t>, which is maintained </a:t>
            </a:r>
            <a:r>
              <a:rPr lang="zh-CN" altLang="en-US" sz="2400" dirty="0">
                <a:solidFill>
                  <a:srgbClr val="7030A0"/>
                </a:solidFill>
                <a:ea typeface="宋体" panose="02010600030101010101" pitchFamily="2" charset="-122"/>
              </a:rPr>
              <a:t>on the disk</a:t>
            </a:r>
            <a:endParaRPr lang="en-US" altLang="zh-CN" sz="2400" dirty="0">
              <a:solidFill>
                <a:srgbClr val="7030A0"/>
              </a:solidFill>
              <a:ea typeface="宋体" panose="02010600030101010101" pitchFamily="2" charset="-122"/>
            </a:endParaRPr>
          </a:p>
          <a:p>
            <a:pPr lvl="1"/>
            <a:r>
              <a:rPr lang="en-US" altLang="zh-CN" sz="2000" b="1" dirty="0" smtClean="0">
                <a:solidFill>
                  <a:srgbClr val="7030A0"/>
                </a:solidFill>
                <a:ea typeface="宋体" panose="02010600030101010101" pitchFamily="2" charset="-122"/>
              </a:rPr>
              <a:t>FCB</a:t>
            </a:r>
            <a:r>
              <a:rPr lang="en-US" altLang="zh-CN" sz="2000" b="1" dirty="0" smtClean="0">
                <a:solidFill>
                  <a:srgbClr val="003399"/>
                </a:solidFill>
                <a:ea typeface="宋体" panose="02010600030101010101" pitchFamily="2" charset="-122"/>
              </a:rPr>
              <a:t> </a:t>
            </a:r>
            <a:r>
              <a:rPr lang="zh-CN" altLang="en-US" sz="2000" b="1" dirty="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DOS—FAT</a:t>
            </a:r>
            <a:r>
              <a:rPr lang="zh-CN" altLang="en-US" sz="2000" b="1" dirty="0">
                <a:solidFill>
                  <a:srgbClr val="003399"/>
                </a:solidFill>
                <a:ea typeface="宋体" panose="02010600030101010101" pitchFamily="2" charset="-122"/>
              </a:rPr>
              <a:t>文件系统）</a:t>
            </a:r>
            <a:endParaRPr lang="en-US" altLang="zh-CN" sz="2000" b="1" dirty="0">
              <a:solidFill>
                <a:srgbClr val="003399"/>
              </a:solidFill>
              <a:ea typeface="宋体" panose="02010600030101010101" pitchFamily="2" charset="-122"/>
            </a:endParaRPr>
          </a:p>
          <a:p>
            <a:pPr lvl="1"/>
            <a:r>
              <a:rPr lang="en-US" altLang="zh-CN" sz="2000" b="1" dirty="0" err="1" smtClean="0">
                <a:solidFill>
                  <a:srgbClr val="7030A0"/>
                </a:solidFill>
                <a:ea typeface="宋体" panose="02010600030101010101" pitchFamily="2" charset="-122"/>
              </a:rPr>
              <a:t>Inode</a:t>
            </a:r>
            <a:r>
              <a:rPr lang="en-US" altLang="zh-CN" sz="2000" b="1" dirty="0" smtClean="0">
                <a:solidFill>
                  <a:srgbClr val="003399"/>
                </a:solidFill>
                <a:ea typeface="宋体" panose="02010600030101010101" pitchFamily="2" charset="-122"/>
              </a:rPr>
              <a:t>  </a:t>
            </a:r>
            <a:r>
              <a:rPr lang="zh-CN" altLang="en-US" sz="2000" b="1" dirty="0">
                <a:solidFill>
                  <a:srgbClr val="003399"/>
                </a:solidFill>
                <a:ea typeface="宋体" panose="02010600030101010101" pitchFamily="2" charset="-122"/>
              </a:rPr>
              <a:t>（</a:t>
            </a:r>
            <a:r>
              <a:rPr lang="en-US" altLang="zh-CN" sz="2000" b="1" dirty="0" smtClean="0">
                <a:solidFill>
                  <a:srgbClr val="003399"/>
                </a:solidFill>
                <a:ea typeface="宋体" panose="02010600030101010101" pitchFamily="2" charset="-122"/>
              </a:rPr>
              <a:t>Linux—Ext2</a:t>
            </a:r>
            <a:r>
              <a:rPr lang="zh-CN" altLang="en-US" sz="2000" b="1" dirty="0" smtClean="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E</a:t>
            </a:r>
            <a:r>
              <a:rPr lang="en-US" altLang="zh-CN" sz="2000" b="1" dirty="0" smtClean="0">
                <a:solidFill>
                  <a:srgbClr val="003399"/>
                </a:solidFill>
                <a:ea typeface="宋体" panose="02010600030101010101" pitchFamily="2" charset="-122"/>
              </a:rPr>
              <a:t>xt3</a:t>
            </a:r>
            <a:r>
              <a:rPr lang="zh-CN" altLang="en-US" sz="2000" b="1" dirty="0" smtClean="0">
                <a:solidFill>
                  <a:srgbClr val="003399"/>
                </a:solidFill>
                <a:ea typeface="宋体" panose="02010600030101010101" pitchFamily="2" charset="-122"/>
              </a:rPr>
              <a:t>文件系统</a:t>
            </a:r>
            <a:r>
              <a:rPr lang="zh-CN" altLang="en-US" sz="2000" b="1" dirty="0">
                <a:solidFill>
                  <a:srgbClr val="003399"/>
                </a:solidFill>
                <a:ea typeface="宋体" panose="02010600030101010101" pitchFamily="2" charset="-122"/>
              </a:rPr>
              <a:t>，</a:t>
            </a:r>
            <a:r>
              <a:rPr lang="en-US" altLang="zh-CN" sz="2000" b="1" dirty="0">
                <a:solidFill>
                  <a:srgbClr val="003399"/>
                </a:solidFill>
                <a:ea typeface="宋体" panose="02010600030101010101" pitchFamily="2" charset="-122"/>
              </a:rPr>
              <a:t>NTFS?</a:t>
            </a:r>
            <a:r>
              <a:rPr lang="zh-CN" altLang="en-US" sz="2000" b="1" dirty="0" smtClean="0">
                <a:solidFill>
                  <a:srgbClr val="003399"/>
                </a:solidFill>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10.5.2 File Sharing – Remote File Systems</a:t>
            </a:r>
            <a:endParaRPr lang="en-US" altLang="zh-CN" sz="2800">
              <a:effectLst>
                <a:outerShdw blurRad="38100" dist="38100" dir="2700000" algn="tl">
                  <a:srgbClr val="C0C0C0"/>
                </a:outerShdw>
              </a:effectLst>
              <a:ea typeface="宋体" panose="02010600030101010101" pitchFamily="2" charset="-122"/>
            </a:endParaRPr>
          </a:p>
        </p:txBody>
      </p:sp>
      <p:sp>
        <p:nvSpPr>
          <p:cNvPr id="58371" name="Rectangle 3"/>
          <p:cNvSpPr>
            <a:spLocks noGrp="1" noChangeArrowheads="1"/>
          </p:cNvSpPr>
          <p:nvPr>
            <p:ph type="body" idx="4294967295"/>
          </p:nvPr>
        </p:nvSpPr>
        <p:spPr>
          <a:xfrm>
            <a:off x="798513" y="1250950"/>
            <a:ext cx="7351712" cy="5237163"/>
          </a:xfrm>
        </p:spPr>
        <p:txBody>
          <a:bodyPr/>
          <a:lstStyle/>
          <a:p>
            <a:pPr>
              <a:lnSpc>
                <a:spcPct val="90000"/>
              </a:lnSpc>
            </a:pPr>
            <a:r>
              <a:rPr lang="en-US" altLang="zh-CN" sz="2000">
                <a:ea typeface="宋体" panose="02010600030101010101" pitchFamily="2" charset="-122"/>
              </a:rPr>
              <a:t>Uses networking to allow file system access between systems</a:t>
            </a:r>
            <a:endParaRPr lang="en-US" altLang="zh-CN" sz="2000">
              <a:ea typeface="宋体" panose="02010600030101010101" pitchFamily="2" charset="-122"/>
            </a:endParaRPr>
          </a:p>
          <a:p>
            <a:pPr lvl="1">
              <a:lnSpc>
                <a:spcPct val="90000"/>
              </a:lnSpc>
            </a:pPr>
            <a:r>
              <a:rPr lang="en-US" altLang="zh-CN" sz="1800">
                <a:ea typeface="宋体" panose="02010600030101010101" pitchFamily="2" charset="-122"/>
              </a:rPr>
              <a:t>Manually via programs like FTP</a:t>
            </a:r>
            <a:endParaRPr lang="en-US" altLang="zh-CN" sz="1800">
              <a:ea typeface="宋体" panose="02010600030101010101" pitchFamily="2" charset="-122"/>
            </a:endParaRPr>
          </a:p>
          <a:p>
            <a:pPr lvl="1">
              <a:lnSpc>
                <a:spcPct val="90000"/>
              </a:lnSpc>
            </a:pPr>
            <a:r>
              <a:rPr lang="en-US" altLang="zh-CN" sz="1800">
                <a:ea typeface="宋体" panose="02010600030101010101" pitchFamily="2" charset="-122"/>
              </a:rPr>
              <a:t>Automatically, seamlessly using </a:t>
            </a:r>
            <a:r>
              <a:rPr lang="en-US" altLang="zh-CN" sz="1800" b="1">
                <a:ea typeface="宋体" panose="02010600030101010101" pitchFamily="2" charset="-122"/>
              </a:rPr>
              <a:t>distributed file systems</a:t>
            </a:r>
            <a:endParaRPr lang="en-US" altLang="zh-CN" sz="1800" b="1">
              <a:ea typeface="宋体" panose="02010600030101010101" pitchFamily="2" charset="-122"/>
            </a:endParaRPr>
          </a:p>
          <a:p>
            <a:pPr lvl="1">
              <a:lnSpc>
                <a:spcPct val="90000"/>
              </a:lnSpc>
            </a:pPr>
            <a:r>
              <a:rPr lang="en-US" altLang="zh-CN" sz="1800">
                <a:ea typeface="宋体" panose="02010600030101010101" pitchFamily="2" charset="-122"/>
              </a:rPr>
              <a:t>Semi automatically via the</a:t>
            </a:r>
            <a:r>
              <a:rPr lang="en-US" altLang="zh-CN" sz="1800" b="1">
                <a:solidFill>
                  <a:schemeClr val="tx2"/>
                </a:solidFill>
                <a:ea typeface="宋体" panose="02010600030101010101" pitchFamily="2" charset="-122"/>
              </a:rPr>
              <a:t> </a:t>
            </a:r>
            <a:r>
              <a:rPr lang="en-US" altLang="zh-CN" sz="1800" b="1">
                <a:ea typeface="宋体" panose="02010600030101010101" pitchFamily="2" charset="-122"/>
              </a:rPr>
              <a:t>world wide web</a:t>
            </a:r>
            <a:endParaRPr lang="en-US" altLang="zh-CN" sz="1800" b="1">
              <a:ea typeface="宋体" panose="02010600030101010101" pitchFamily="2" charset="-122"/>
            </a:endParaRPr>
          </a:p>
          <a:p>
            <a:pPr>
              <a:lnSpc>
                <a:spcPct val="90000"/>
              </a:lnSpc>
            </a:pPr>
            <a:r>
              <a:rPr lang="en-US" altLang="zh-CN" sz="2000" b="1">
                <a:ea typeface="宋体" panose="02010600030101010101" pitchFamily="2" charset="-122"/>
              </a:rPr>
              <a:t>Client-server</a:t>
            </a:r>
            <a:r>
              <a:rPr lang="en-US" altLang="zh-CN" sz="2000">
                <a:ea typeface="宋体" panose="02010600030101010101" pitchFamily="2" charset="-122"/>
              </a:rPr>
              <a:t> model allows clients to mount remote file systems from servers</a:t>
            </a:r>
            <a:endParaRPr lang="en-US" altLang="zh-CN" sz="2000">
              <a:ea typeface="宋体" panose="02010600030101010101" pitchFamily="2" charset="-122"/>
            </a:endParaRPr>
          </a:p>
          <a:p>
            <a:pPr lvl="1">
              <a:lnSpc>
                <a:spcPct val="90000"/>
              </a:lnSpc>
            </a:pPr>
            <a:r>
              <a:rPr lang="en-US" altLang="zh-CN" sz="1800">
                <a:ea typeface="宋体" panose="02010600030101010101" pitchFamily="2" charset="-122"/>
              </a:rPr>
              <a:t>Server can serve multiple clients</a:t>
            </a:r>
            <a:endParaRPr lang="en-US" altLang="zh-CN" sz="1800">
              <a:ea typeface="宋体" panose="02010600030101010101" pitchFamily="2" charset="-122"/>
            </a:endParaRPr>
          </a:p>
          <a:p>
            <a:pPr lvl="1">
              <a:lnSpc>
                <a:spcPct val="90000"/>
              </a:lnSpc>
            </a:pPr>
            <a:r>
              <a:rPr lang="en-US" altLang="zh-CN" sz="1800">
                <a:ea typeface="宋体" panose="02010600030101010101" pitchFamily="2" charset="-122"/>
              </a:rPr>
              <a:t>Client and user-on-client identification is insecure or complicated</a:t>
            </a:r>
            <a:endParaRPr lang="en-US" altLang="zh-CN" sz="1800">
              <a:ea typeface="宋体" panose="02010600030101010101" pitchFamily="2" charset="-122"/>
            </a:endParaRPr>
          </a:p>
          <a:p>
            <a:pPr lvl="1">
              <a:lnSpc>
                <a:spcPct val="90000"/>
              </a:lnSpc>
            </a:pPr>
            <a:r>
              <a:rPr lang="en-US" altLang="zh-CN" sz="1800" b="1">
                <a:ea typeface="宋体" panose="02010600030101010101" pitchFamily="2" charset="-122"/>
              </a:rPr>
              <a:t>NFS</a:t>
            </a:r>
            <a:r>
              <a:rPr lang="en-US" altLang="zh-CN" sz="1800">
                <a:ea typeface="宋体" panose="02010600030101010101" pitchFamily="2" charset="-122"/>
              </a:rPr>
              <a:t> is standard UNIX client-server file sharing protocol</a:t>
            </a:r>
            <a:endParaRPr lang="en-US" altLang="zh-CN" sz="1800">
              <a:ea typeface="宋体" panose="02010600030101010101" pitchFamily="2" charset="-122"/>
            </a:endParaRPr>
          </a:p>
          <a:p>
            <a:pPr lvl="1">
              <a:lnSpc>
                <a:spcPct val="90000"/>
              </a:lnSpc>
            </a:pPr>
            <a:r>
              <a:rPr lang="en-US" altLang="zh-CN" sz="1800" b="1">
                <a:ea typeface="宋体" panose="02010600030101010101" pitchFamily="2" charset="-122"/>
              </a:rPr>
              <a:t>CIFS</a:t>
            </a:r>
            <a:r>
              <a:rPr lang="en-US" altLang="zh-CN" sz="1800">
                <a:ea typeface="宋体" panose="02010600030101010101" pitchFamily="2" charset="-122"/>
              </a:rPr>
              <a:t> is standard Windows protocol</a:t>
            </a:r>
            <a:endParaRPr lang="en-US" altLang="zh-CN" sz="1800">
              <a:ea typeface="宋体" panose="02010600030101010101" pitchFamily="2" charset="-122"/>
            </a:endParaRPr>
          </a:p>
          <a:p>
            <a:pPr lvl="1">
              <a:lnSpc>
                <a:spcPct val="90000"/>
              </a:lnSpc>
            </a:pPr>
            <a:r>
              <a:rPr lang="en-US" altLang="zh-CN" sz="1800">
                <a:ea typeface="宋体" panose="02010600030101010101" pitchFamily="2" charset="-122"/>
              </a:rPr>
              <a:t>Standard operating system file calls are translated into remote calls</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File Sharing – Remote File Systems(Cont.)</a:t>
            </a:r>
            <a:endParaRPr lang="en-US" altLang="zh-CN" sz="2800">
              <a:effectLst>
                <a:outerShdw blurRad="38100" dist="38100" dir="2700000" algn="tl">
                  <a:srgbClr val="C0C0C0"/>
                </a:outerShdw>
              </a:effectLst>
              <a:ea typeface="宋体" panose="02010600030101010101" pitchFamily="2" charset="-122"/>
            </a:endParaRPr>
          </a:p>
        </p:txBody>
      </p:sp>
      <p:sp>
        <p:nvSpPr>
          <p:cNvPr id="59395" name="Rectangle 3"/>
          <p:cNvSpPr>
            <a:spLocks noGrp="1" noChangeArrowheads="1"/>
          </p:cNvSpPr>
          <p:nvPr>
            <p:ph type="body" idx="4294967295"/>
          </p:nvPr>
        </p:nvSpPr>
        <p:spPr>
          <a:xfrm>
            <a:off x="798513" y="1250950"/>
            <a:ext cx="6734175" cy="4383088"/>
          </a:xfrm>
        </p:spPr>
        <p:txBody>
          <a:bodyPr/>
          <a:lstStyle/>
          <a:p>
            <a:r>
              <a:rPr lang="zh-CN" altLang="en-US" sz="2000">
                <a:ea typeface="宋体" panose="02010600030101010101" pitchFamily="2" charset="-122"/>
              </a:rPr>
              <a:t>Distributed Information Systems </a:t>
            </a:r>
            <a:r>
              <a:rPr lang="zh-CN" altLang="en-US" sz="2000" b="1">
                <a:ea typeface="宋体" panose="02010600030101010101" pitchFamily="2" charset="-122"/>
              </a:rPr>
              <a:t>(distributed naming services)</a:t>
            </a:r>
            <a:r>
              <a:rPr lang="zh-CN" altLang="en-US" sz="2000">
                <a:ea typeface="宋体" panose="02010600030101010101" pitchFamily="2" charset="-122"/>
              </a:rPr>
              <a:t> such </a:t>
            </a:r>
            <a:r>
              <a:rPr lang="zh-CN" altLang="en-US" sz="2000" b="1">
                <a:ea typeface="宋体" panose="02010600030101010101" pitchFamily="2" charset="-122"/>
              </a:rPr>
              <a:t>as LDAP, DNS, NIS</a:t>
            </a:r>
            <a:r>
              <a:rPr lang="zh-CN" altLang="en-US" sz="2000">
                <a:ea typeface="宋体" panose="02010600030101010101" pitchFamily="2" charset="-122"/>
              </a:rPr>
              <a:t>, Active Directory implement unified access to information needed for remote computing</a:t>
            </a:r>
            <a:endParaRPr lang="zh-CN" altLang="en-US" sz="2000">
              <a:ea typeface="宋体" panose="02010600030101010101" pitchFamily="2" charset="-122"/>
            </a:endParaRPr>
          </a:p>
          <a:p>
            <a:endParaRPr lang="zh-CN" altLang="en-US" sz="2000">
              <a:ea typeface="宋体" panose="02010600030101010101" pitchFamily="2" charset="-122"/>
            </a:endParaRPr>
          </a:p>
          <a:p>
            <a:r>
              <a:rPr lang="en-US" altLang="zh-CN" sz="2000">
                <a:ea typeface="宋体" panose="02010600030101010101" pitchFamily="2" charset="-122"/>
              </a:rPr>
              <a:t>Failure Modes</a:t>
            </a:r>
            <a:endParaRPr lang="en-US" altLang="zh-CN" sz="2000">
              <a:ea typeface="宋体" panose="02010600030101010101" pitchFamily="2" charset="-122"/>
            </a:endParaRPr>
          </a:p>
          <a:p>
            <a:pPr lvl="1"/>
            <a:r>
              <a:rPr lang="en-US" altLang="zh-CN" sz="1800">
                <a:ea typeface="宋体" panose="02010600030101010101" pitchFamily="2" charset="-122"/>
              </a:rPr>
              <a:t>Remote file systems add new failure modes, due to network failure, server failure</a:t>
            </a:r>
            <a:endParaRPr lang="en-US" altLang="zh-CN" sz="1800">
              <a:ea typeface="宋体" panose="02010600030101010101" pitchFamily="2" charset="-122"/>
            </a:endParaRPr>
          </a:p>
          <a:p>
            <a:pPr lvl="1"/>
            <a:r>
              <a:rPr lang="en-US" altLang="zh-CN" sz="1800">
                <a:ea typeface="宋体" panose="02010600030101010101" pitchFamily="2" charset="-122"/>
              </a:rPr>
              <a:t>Recovery from failure can involve state information about status of each remote request</a:t>
            </a:r>
            <a:endParaRPr lang="en-US" altLang="zh-CN" sz="1800">
              <a:ea typeface="宋体" panose="02010600030101010101" pitchFamily="2" charset="-122"/>
            </a:endParaRPr>
          </a:p>
          <a:p>
            <a:pPr lvl="1"/>
            <a:r>
              <a:rPr lang="en-US" altLang="zh-CN" sz="1800">
                <a:ea typeface="宋体" panose="02010600030101010101" pitchFamily="2" charset="-122"/>
              </a:rPr>
              <a:t>Stateless protocols such as NFS include all information in each request, allowing easy recovery but less security</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10.5.3 File Sharing – Consistency Semantics</a:t>
            </a:r>
            <a:endParaRPr lang="en-US" altLang="zh-CN" sz="2800">
              <a:effectLst>
                <a:outerShdw blurRad="38100" dist="38100" dir="2700000" algn="tl">
                  <a:srgbClr val="C0C0C0"/>
                </a:outerShdw>
              </a:effectLst>
              <a:ea typeface="宋体" panose="02010600030101010101" pitchFamily="2" charset="-122"/>
            </a:endParaRPr>
          </a:p>
        </p:txBody>
      </p:sp>
      <p:sp>
        <p:nvSpPr>
          <p:cNvPr id="60419" name="Rectangle 3"/>
          <p:cNvSpPr>
            <a:spLocks noGrp="1" noChangeArrowheads="1"/>
          </p:cNvSpPr>
          <p:nvPr>
            <p:ph type="body" idx="4294967295"/>
          </p:nvPr>
        </p:nvSpPr>
        <p:spPr/>
        <p:txBody>
          <a:bodyPr/>
          <a:lstStyle/>
          <a:p>
            <a:pPr>
              <a:lnSpc>
                <a:spcPct val="90000"/>
              </a:lnSpc>
            </a:pPr>
            <a:r>
              <a:rPr lang="en-US" altLang="zh-CN" sz="1800" b="1">
                <a:solidFill>
                  <a:srgbClr val="FF0000"/>
                </a:solidFill>
                <a:ea typeface="宋体" panose="02010600030101010101" pitchFamily="2" charset="-122"/>
              </a:rPr>
              <a:t>Consistency semantics</a:t>
            </a:r>
            <a:r>
              <a:rPr lang="en-US" altLang="zh-CN" sz="1800">
                <a:solidFill>
                  <a:srgbClr val="FF0000"/>
                </a:solidFill>
                <a:ea typeface="宋体" panose="02010600030101010101" pitchFamily="2" charset="-122"/>
              </a:rPr>
              <a:t> specify how multiple users are to access a shared file simultaneously</a:t>
            </a:r>
            <a:endParaRPr lang="en-US" altLang="zh-CN" sz="1800">
              <a:solidFill>
                <a:srgbClr val="FF0000"/>
              </a:solidFill>
              <a:ea typeface="宋体" panose="02010600030101010101" pitchFamily="2" charset="-122"/>
            </a:endParaRPr>
          </a:p>
          <a:p>
            <a:pPr lvl="1">
              <a:lnSpc>
                <a:spcPct val="90000"/>
              </a:lnSpc>
            </a:pPr>
            <a:r>
              <a:rPr lang="en-US" altLang="zh-CN" sz="1800">
                <a:ea typeface="宋体" panose="02010600030101010101" pitchFamily="2" charset="-122"/>
              </a:rPr>
              <a:t>Similar to Ch 7 process synchronization algorithms</a:t>
            </a:r>
            <a:endParaRPr lang="en-US" altLang="zh-CN" sz="1800">
              <a:ea typeface="宋体" panose="02010600030101010101" pitchFamily="2" charset="-122"/>
            </a:endParaRPr>
          </a:p>
          <a:p>
            <a:pPr lvl="2">
              <a:lnSpc>
                <a:spcPct val="90000"/>
              </a:lnSpc>
            </a:pPr>
            <a:r>
              <a:rPr lang="en-US" altLang="zh-CN" sz="1800">
                <a:ea typeface="宋体" panose="02010600030101010101" pitchFamily="2" charset="-122"/>
              </a:rPr>
              <a:t>Tend to be less complex due to disk I/O and network latency (for remote file systems)</a:t>
            </a:r>
            <a:endParaRPr lang="en-US" altLang="zh-CN" sz="1800">
              <a:ea typeface="宋体" panose="02010600030101010101" pitchFamily="2" charset="-122"/>
            </a:endParaRPr>
          </a:p>
          <a:p>
            <a:pPr lvl="1">
              <a:lnSpc>
                <a:spcPct val="90000"/>
              </a:lnSpc>
            </a:pPr>
            <a:r>
              <a:rPr lang="en-US" altLang="zh-CN" sz="1800">
                <a:ea typeface="宋体" panose="02010600030101010101" pitchFamily="2" charset="-122"/>
              </a:rPr>
              <a:t>Andrew File System (AFS) implemented complex remote file sharing semantics</a:t>
            </a:r>
            <a:endParaRPr lang="en-US" altLang="zh-CN" sz="1800">
              <a:ea typeface="宋体" panose="02010600030101010101" pitchFamily="2" charset="-122"/>
            </a:endParaRPr>
          </a:p>
          <a:p>
            <a:pPr lvl="1">
              <a:lnSpc>
                <a:spcPct val="90000"/>
              </a:lnSpc>
            </a:pPr>
            <a:r>
              <a:rPr lang="en-US" altLang="zh-CN" sz="1800" b="1" u="sng">
                <a:ea typeface="宋体" panose="02010600030101010101" pitchFamily="2" charset="-122"/>
              </a:rPr>
              <a:t>Unix file system (UFS) implements</a:t>
            </a:r>
            <a:r>
              <a:rPr lang="en-US" altLang="zh-CN" sz="1800" u="sng">
                <a:ea typeface="宋体" panose="02010600030101010101" pitchFamily="2" charset="-122"/>
              </a:rPr>
              <a:t>:</a:t>
            </a:r>
            <a:endParaRPr lang="en-US" altLang="zh-CN" sz="1800" u="sng">
              <a:ea typeface="宋体" panose="02010600030101010101" pitchFamily="2" charset="-122"/>
            </a:endParaRPr>
          </a:p>
          <a:p>
            <a:pPr lvl="2">
              <a:lnSpc>
                <a:spcPct val="90000"/>
              </a:lnSpc>
            </a:pPr>
            <a:r>
              <a:rPr lang="en-US" altLang="zh-CN" sz="1800">
                <a:ea typeface="宋体" panose="02010600030101010101" pitchFamily="2" charset="-122"/>
              </a:rPr>
              <a:t>Writes to an open file visible immediately to other users of the same open file</a:t>
            </a:r>
            <a:endParaRPr lang="en-US" altLang="zh-CN" sz="1800">
              <a:ea typeface="宋体" panose="02010600030101010101" pitchFamily="2" charset="-122"/>
            </a:endParaRPr>
          </a:p>
          <a:p>
            <a:pPr lvl="2">
              <a:lnSpc>
                <a:spcPct val="90000"/>
              </a:lnSpc>
            </a:pPr>
            <a:r>
              <a:rPr lang="en-US" altLang="zh-CN" sz="1800">
                <a:ea typeface="宋体" panose="02010600030101010101" pitchFamily="2" charset="-122"/>
              </a:rPr>
              <a:t>Sharing file pointer to allow multiple users to read and write concurrently</a:t>
            </a:r>
            <a:endParaRPr lang="en-US" altLang="zh-CN" sz="1800">
              <a:ea typeface="宋体" panose="02010600030101010101" pitchFamily="2" charset="-122"/>
            </a:endParaRPr>
          </a:p>
          <a:p>
            <a:pPr lvl="1">
              <a:lnSpc>
                <a:spcPct val="90000"/>
              </a:lnSpc>
            </a:pPr>
            <a:r>
              <a:rPr lang="en-US" altLang="zh-CN" sz="1800">
                <a:ea typeface="宋体" panose="02010600030101010101" pitchFamily="2" charset="-122"/>
              </a:rPr>
              <a:t>AFS has session semantics</a:t>
            </a:r>
            <a:endParaRPr lang="en-US" altLang="zh-CN" sz="1800">
              <a:ea typeface="宋体" panose="02010600030101010101" pitchFamily="2" charset="-122"/>
            </a:endParaRPr>
          </a:p>
          <a:p>
            <a:pPr lvl="2">
              <a:lnSpc>
                <a:spcPct val="90000"/>
              </a:lnSpc>
            </a:pPr>
            <a:r>
              <a:rPr lang="en-US" altLang="zh-CN" sz="1800">
                <a:ea typeface="宋体" panose="02010600030101010101" pitchFamily="2" charset="-122"/>
              </a:rPr>
              <a:t>Writes only visible to sessions starting after the file is closed</a:t>
            </a:r>
            <a:endParaRPr lang="en-US" altLang="zh-CN" sz="1800">
              <a:ea typeface="宋体" panose="02010600030101010101" pitchFamily="2" charset="-122"/>
            </a:endParaRPr>
          </a:p>
          <a:p>
            <a:pPr lvl="2">
              <a:lnSpc>
                <a:spcPct val="90000"/>
              </a:lnSpc>
            </a:pPr>
            <a:endParaRPr lang="en-US" altLang="zh-CN" sz="1800">
              <a:ea typeface="宋体" panose="02010600030101010101" pitchFamily="2" charset="-122"/>
            </a:endParaRPr>
          </a:p>
          <a:p>
            <a:pPr>
              <a:lnSpc>
                <a:spcPct val="90000"/>
              </a:lnSpc>
            </a:pP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10.6 Protection</a:t>
            </a:r>
            <a:endParaRPr lang="en-US" altLang="zh-CN">
              <a:effectLst>
                <a:outerShdw blurRad="38100" dist="38100" dir="2700000" algn="tl">
                  <a:srgbClr val="C0C0C0"/>
                </a:outerShdw>
              </a:effectLst>
              <a:ea typeface="宋体" panose="02010600030101010101" pitchFamily="2" charset="-122"/>
            </a:endParaRPr>
          </a:p>
        </p:txBody>
      </p:sp>
      <p:sp>
        <p:nvSpPr>
          <p:cNvPr id="61443" name="Rectangle 3"/>
          <p:cNvSpPr>
            <a:spLocks noGrp="1" noChangeArrowheads="1"/>
          </p:cNvSpPr>
          <p:nvPr>
            <p:ph type="body" idx="4294967295"/>
          </p:nvPr>
        </p:nvSpPr>
        <p:spPr>
          <a:xfrm>
            <a:off x="798513" y="1250950"/>
            <a:ext cx="7804150" cy="4483100"/>
          </a:xfrm>
        </p:spPr>
        <p:txBody>
          <a:bodyPr/>
          <a:lstStyle/>
          <a:p>
            <a:r>
              <a:rPr lang="en-US" altLang="zh-CN" sz="2400" dirty="0">
                <a:ea typeface="宋体" panose="02010600030101010101" pitchFamily="2" charset="-122"/>
              </a:rPr>
              <a:t>File </a:t>
            </a:r>
            <a:r>
              <a:rPr lang="en-US" altLang="zh-CN" sz="2400" dirty="0">
                <a:solidFill>
                  <a:srgbClr val="FF0000"/>
                </a:solidFill>
                <a:ea typeface="宋体" panose="02010600030101010101" pitchFamily="2" charset="-122"/>
              </a:rPr>
              <a:t>owner/creator</a:t>
            </a:r>
            <a:r>
              <a:rPr lang="en-US" altLang="zh-CN" sz="2400" dirty="0">
                <a:ea typeface="宋体" panose="02010600030101010101" pitchFamily="2" charset="-122"/>
              </a:rPr>
              <a:t> should be able to control:</a:t>
            </a:r>
            <a:endParaRPr lang="en-US" altLang="zh-CN" sz="2400" dirty="0">
              <a:ea typeface="宋体" panose="02010600030101010101" pitchFamily="2" charset="-122"/>
            </a:endParaRPr>
          </a:p>
          <a:p>
            <a:pPr lvl="1"/>
            <a:r>
              <a:rPr lang="en-US" altLang="zh-CN" sz="2000" dirty="0">
                <a:ea typeface="宋体" panose="02010600030101010101" pitchFamily="2" charset="-122"/>
              </a:rPr>
              <a:t>what can be done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by whom</a:t>
            </a:r>
            <a:r>
              <a:rPr lang="zh-CN" altLang="en-US" sz="2000" dirty="0">
                <a:ea typeface="宋体" panose="02010600030101010101" pitchFamily="2" charset="-122"/>
              </a:rPr>
              <a:t>；</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400" dirty="0">
                <a:ea typeface="宋体" panose="02010600030101010101" pitchFamily="2" charset="-122"/>
              </a:rPr>
              <a:t>Types of access (Chapter 10.6.1)</a:t>
            </a:r>
            <a:endParaRPr lang="en-US" altLang="zh-CN" sz="2400" dirty="0">
              <a:ea typeface="宋体" panose="02010600030101010101" pitchFamily="2" charset="-122"/>
            </a:endParaRPr>
          </a:p>
          <a:p>
            <a:pPr lvl="1"/>
            <a:r>
              <a:rPr lang="en-US" altLang="zh-CN" sz="2000" b="1" dirty="0">
                <a:solidFill>
                  <a:srgbClr val="FF0000"/>
                </a:solidFill>
                <a:ea typeface="宋体" panose="02010600030101010101" pitchFamily="2" charset="-122"/>
              </a:rPr>
              <a:t>Read</a:t>
            </a:r>
            <a:endParaRPr lang="en-US" altLang="zh-CN" sz="2000" b="1" dirty="0">
              <a:solidFill>
                <a:srgbClr val="FF0000"/>
              </a:solidFill>
              <a:ea typeface="宋体" panose="02010600030101010101" pitchFamily="2" charset="-122"/>
            </a:endParaRPr>
          </a:p>
          <a:p>
            <a:pPr lvl="1"/>
            <a:r>
              <a:rPr lang="en-US" altLang="zh-CN" sz="2000" b="1" dirty="0">
                <a:solidFill>
                  <a:srgbClr val="FF0000"/>
                </a:solidFill>
                <a:ea typeface="宋体" panose="02010600030101010101" pitchFamily="2" charset="-122"/>
              </a:rPr>
              <a:t>Write</a:t>
            </a:r>
            <a:endParaRPr lang="en-US" altLang="zh-CN" sz="2000" b="1" dirty="0">
              <a:solidFill>
                <a:srgbClr val="FF0000"/>
              </a:solidFill>
              <a:ea typeface="宋体" panose="02010600030101010101" pitchFamily="2" charset="-122"/>
            </a:endParaRPr>
          </a:p>
          <a:p>
            <a:pPr lvl="1"/>
            <a:r>
              <a:rPr lang="en-US" altLang="zh-CN" sz="2000" b="1" dirty="0">
                <a:solidFill>
                  <a:srgbClr val="FF0000"/>
                </a:solidFill>
                <a:ea typeface="宋体" panose="02010600030101010101" pitchFamily="2" charset="-122"/>
              </a:rPr>
              <a:t>Execute</a:t>
            </a:r>
            <a:endParaRPr lang="en-US" altLang="zh-CN" sz="2000" b="1" dirty="0">
              <a:solidFill>
                <a:srgbClr val="FF0000"/>
              </a:solidFill>
              <a:ea typeface="宋体" panose="02010600030101010101" pitchFamily="2" charset="-122"/>
            </a:endParaRPr>
          </a:p>
          <a:p>
            <a:pPr lvl="1"/>
            <a:r>
              <a:rPr lang="en-US" altLang="zh-CN" sz="2000" b="1" dirty="0">
                <a:ea typeface="宋体" panose="02010600030101010101" pitchFamily="2" charset="-122"/>
              </a:rPr>
              <a:t>Append</a:t>
            </a:r>
            <a:endParaRPr lang="en-US" altLang="zh-CN" sz="2000" b="1" dirty="0">
              <a:ea typeface="宋体" panose="02010600030101010101" pitchFamily="2" charset="-122"/>
            </a:endParaRPr>
          </a:p>
          <a:p>
            <a:pPr lvl="1"/>
            <a:r>
              <a:rPr lang="en-US" altLang="zh-CN" sz="2000" b="1" dirty="0">
                <a:ea typeface="宋体" panose="02010600030101010101" pitchFamily="2" charset="-122"/>
              </a:rPr>
              <a:t>Delete</a:t>
            </a:r>
            <a:endParaRPr lang="en-US" altLang="zh-CN" sz="2000" b="1" dirty="0">
              <a:ea typeface="宋体" panose="02010600030101010101" pitchFamily="2" charset="-122"/>
            </a:endParaRPr>
          </a:p>
          <a:p>
            <a:pPr lvl="1"/>
            <a:r>
              <a:rPr lang="en-US" altLang="zh-CN" sz="2000" b="1" dirty="0">
                <a:ea typeface="宋体" panose="02010600030101010101" pitchFamily="2" charset="-122"/>
              </a:rPr>
              <a:t>List</a:t>
            </a:r>
            <a:endParaRPr lang="en-US" altLang="zh-CN"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604838" y="288925"/>
            <a:ext cx="8077200" cy="669925"/>
          </a:xfrm>
        </p:spPr>
        <p:txBody>
          <a:bodyPr/>
          <a:lstStyle/>
          <a:p>
            <a:pPr>
              <a:defRPr/>
            </a:pPr>
            <a:r>
              <a:rPr lang="en-US" altLang="zh-CN" dirty="0">
                <a:effectLst>
                  <a:outerShdw blurRad="38100" dist="38100" dir="2700000" algn="tl">
                    <a:srgbClr val="C0C0C0"/>
                  </a:outerShdw>
                </a:effectLst>
                <a:ea typeface="宋体" panose="02010600030101010101" pitchFamily="2" charset="-122"/>
              </a:rPr>
              <a:t>10.6.2 Access Control </a:t>
            </a:r>
            <a:endParaRPr lang="en-US" altLang="zh-CN" sz="2400"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798513" y="1476375"/>
            <a:ext cx="6559550" cy="3238500"/>
          </a:xfrm>
        </p:spPr>
        <p:txBody>
          <a:bodyPr/>
          <a:lstStyle/>
          <a:p>
            <a:pPr>
              <a:lnSpc>
                <a:spcPct val="90000"/>
              </a:lnSpc>
              <a:tabLst>
                <a:tab pos="1833245" algn="l"/>
                <a:tab pos="4458970" algn="l"/>
                <a:tab pos="5195570" algn="l"/>
                <a:tab pos="5887720" algn="l"/>
              </a:tabLst>
            </a:pPr>
            <a:r>
              <a:rPr lang="en-US" altLang="zh-CN" sz="1600">
                <a:ea typeface="宋体" panose="02010600030101010101" pitchFamily="2" charset="-122"/>
              </a:rPr>
              <a:t>Mode of access:  read, write, execute</a:t>
            </a:r>
            <a:endParaRPr lang="en-US" altLang="zh-CN" sz="1600">
              <a:ea typeface="宋体" panose="02010600030101010101" pitchFamily="2" charset="-122"/>
            </a:endParaRPr>
          </a:p>
          <a:p>
            <a:pPr>
              <a:lnSpc>
                <a:spcPct val="90000"/>
              </a:lnSpc>
              <a:tabLst>
                <a:tab pos="1833245" algn="l"/>
                <a:tab pos="4458970" algn="l"/>
                <a:tab pos="5195570" algn="l"/>
                <a:tab pos="5887720" algn="l"/>
              </a:tabLst>
            </a:pPr>
            <a:r>
              <a:rPr lang="en-US" altLang="zh-CN" sz="1600">
                <a:ea typeface="宋体" panose="02010600030101010101" pitchFamily="2" charset="-122"/>
              </a:rPr>
              <a:t>Three classes of users</a:t>
            </a:r>
            <a:endParaRPr lang="en-US" altLang="zh-CN" sz="1600">
              <a:ea typeface="宋体" panose="02010600030101010101" pitchFamily="2" charset="-122"/>
            </a:endParaRPr>
          </a:p>
          <a:p>
            <a:pPr>
              <a:lnSpc>
                <a:spcPct val="90000"/>
              </a:lnSpc>
              <a:spcBef>
                <a:spcPct val="10000"/>
              </a:spcBef>
              <a:buFont typeface="Monotype Sorts" pitchFamily="2" charset="2"/>
              <a:buNone/>
              <a:tabLst>
                <a:tab pos="1833245" algn="l"/>
                <a:tab pos="4458970" algn="l"/>
                <a:tab pos="5195570" algn="l"/>
                <a:tab pos="5887720" algn="l"/>
              </a:tabLst>
            </a:pPr>
            <a:r>
              <a:rPr lang="en-US" altLang="zh-CN" sz="1600">
                <a:ea typeface="宋体" panose="02010600030101010101" pitchFamily="2" charset="-122"/>
              </a:rPr>
              <a:t>					RWX</a:t>
            </a:r>
            <a:endParaRPr lang="en-US" altLang="zh-CN" sz="1600">
              <a:ea typeface="宋体" panose="02010600030101010101" pitchFamily="2" charset="-122"/>
            </a:endParaRPr>
          </a:p>
          <a:p>
            <a:pPr>
              <a:lnSpc>
                <a:spcPct val="90000"/>
              </a:lnSpc>
              <a:spcBef>
                <a:spcPct val="10000"/>
              </a:spcBef>
              <a:buFont typeface="Monotype Sorts" pitchFamily="2" charset="2"/>
              <a:buNone/>
              <a:tabLst>
                <a:tab pos="1833245" algn="l"/>
                <a:tab pos="4458970" algn="l"/>
                <a:tab pos="5195570" algn="l"/>
                <a:tab pos="5887720" algn="l"/>
              </a:tabLst>
            </a:pPr>
            <a:r>
              <a:rPr lang="en-US" altLang="zh-CN" sz="1600">
                <a:ea typeface="宋体" panose="02010600030101010101" pitchFamily="2" charset="-122"/>
              </a:rPr>
              <a:t>		a) </a:t>
            </a:r>
            <a:r>
              <a:rPr lang="en-US" altLang="zh-CN" sz="1600" b="1">
                <a:solidFill>
                  <a:srgbClr val="006600"/>
                </a:solidFill>
                <a:ea typeface="宋体" panose="02010600030101010101" pitchFamily="2" charset="-122"/>
              </a:rPr>
              <a:t>owner access</a:t>
            </a:r>
            <a:r>
              <a:rPr lang="en-US" altLang="zh-CN" sz="1600">
                <a:solidFill>
                  <a:srgbClr val="006600"/>
                </a:solidFill>
                <a:ea typeface="宋体" panose="02010600030101010101" pitchFamily="2" charset="-122"/>
              </a:rPr>
              <a:t> </a:t>
            </a:r>
            <a:r>
              <a:rPr lang="en-US" altLang="zh-CN" sz="1600">
                <a:ea typeface="宋体" panose="02010600030101010101" pitchFamily="2" charset="-122"/>
              </a:rPr>
              <a:t>	7	</a:t>
            </a:r>
            <a:r>
              <a:rPr lang="en-US" altLang="zh-CN" sz="1600">
                <a:ea typeface="宋体" panose="02010600030101010101" pitchFamily="2" charset="-122"/>
                <a:sym typeface="Symbol" panose="05050102010706020507" pitchFamily="18" charset="2"/>
              </a:rPr>
              <a:t>	1 1 1</a:t>
            </a:r>
            <a:br>
              <a:rPr lang="en-US" altLang="zh-CN" sz="1600">
                <a:ea typeface="宋体" panose="02010600030101010101" pitchFamily="2" charset="-122"/>
                <a:sym typeface="Symbol" panose="05050102010706020507" pitchFamily="18" charset="2"/>
              </a:rPr>
            </a:br>
            <a:r>
              <a:rPr lang="en-US" altLang="zh-CN" sz="1600">
                <a:ea typeface="宋体" panose="02010600030101010101" pitchFamily="2" charset="-122"/>
                <a:sym typeface="Symbol" panose="05050102010706020507" pitchFamily="18" charset="2"/>
              </a:rPr>
              <a:t>				RWX</a:t>
            </a:r>
            <a:endParaRPr lang="en-US" altLang="zh-CN" sz="1600">
              <a:ea typeface="宋体" panose="02010600030101010101" pitchFamily="2" charset="-122"/>
              <a:sym typeface="Symbol" panose="05050102010706020507" pitchFamily="18" charset="2"/>
            </a:endParaRPr>
          </a:p>
          <a:p>
            <a:pPr>
              <a:lnSpc>
                <a:spcPct val="90000"/>
              </a:lnSpc>
              <a:spcBef>
                <a:spcPct val="10000"/>
              </a:spcBef>
              <a:buFont typeface="Monotype Sorts" pitchFamily="2" charset="2"/>
              <a:buNone/>
              <a:tabLst>
                <a:tab pos="1833245" algn="l"/>
                <a:tab pos="4458970" algn="l"/>
                <a:tab pos="5195570" algn="l"/>
                <a:tab pos="5887720" algn="l"/>
              </a:tabLst>
            </a:pPr>
            <a:r>
              <a:rPr lang="en-US" altLang="zh-CN" sz="1600">
                <a:ea typeface="宋体" panose="02010600030101010101" pitchFamily="2" charset="-122"/>
                <a:sym typeface="Symbol" panose="05050102010706020507" pitchFamily="18" charset="2"/>
              </a:rPr>
              <a:t>		b) </a:t>
            </a:r>
            <a:r>
              <a:rPr lang="en-US" altLang="zh-CN" sz="1600" b="1">
                <a:solidFill>
                  <a:srgbClr val="006600"/>
                </a:solidFill>
                <a:ea typeface="宋体" panose="02010600030101010101" pitchFamily="2" charset="-122"/>
                <a:sym typeface="Symbol" panose="05050102010706020507" pitchFamily="18" charset="2"/>
              </a:rPr>
              <a:t>group access</a:t>
            </a:r>
            <a:r>
              <a:rPr lang="en-US" altLang="zh-CN" sz="1600">
                <a:solidFill>
                  <a:srgbClr val="006600"/>
                </a:solidFill>
                <a:ea typeface="宋体" panose="02010600030101010101" pitchFamily="2" charset="-122"/>
                <a:sym typeface="Symbol" panose="05050102010706020507" pitchFamily="18" charset="2"/>
              </a:rPr>
              <a:t> </a:t>
            </a:r>
            <a:r>
              <a:rPr lang="en-US" altLang="zh-CN" sz="1600">
                <a:ea typeface="宋体" panose="02010600030101010101" pitchFamily="2" charset="-122"/>
                <a:sym typeface="Symbol" panose="05050102010706020507" pitchFamily="18" charset="2"/>
              </a:rPr>
              <a:t>	6	 	1 1 0</a:t>
            </a:r>
            <a:endParaRPr lang="en-US" altLang="zh-CN" sz="1600">
              <a:ea typeface="宋体" panose="02010600030101010101" pitchFamily="2" charset="-122"/>
              <a:sym typeface="Symbol" panose="05050102010706020507" pitchFamily="18" charset="2"/>
            </a:endParaRPr>
          </a:p>
          <a:p>
            <a:pPr>
              <a:lnSpc>
                <a:spcPct val="90000"/>
              </a:lnSpc>
              <a:spcBef>
                <a:spcPct val="10000"/>
              </a:spcBef>
              <a:buFont typeface="Monotype Sorts" pitchFamily="2" charset="2"/>
              <a:buNone/>
              <a:tabLst>
                <a:tab pos="1833245" algn="l"/>
                <a:tab pos="4458970" algn="l"/>
                <a:tab pos="5195570" algn="l"/>
                <a:tab pos="5887720" algn="l"/>
              </a:tabLst>
            </a:pPr>
            <a:r>
              <a:rPr lang="en-US" altLang="zh-CN" sz="1600">
                <a:ea typeface="宋体" panose="02010600030101010101" pitchFamily="2" charset="-122"/>
                <a:sym typeface="Symbol" panose="05050102010706020507" pitchFamily="18" charset="2"/>
              </a:rPr>
              <a:t>					RWX</a:t>
            </a:r>
            <a:endParaRPr lang="en-US" altLang="zh-CN" sz="1600">
              <a:ea typeface="宋体" panose="02010600030101010101" pitchFamily="2" charset="-122"/>
              <a:sym typeface="Symbol" panose="05050102010706020507" pitchFamily="18" charset="2"/>
            </a:endParaRPr>
          </a:p>
          <a:p>
            <a:pPr>
              <a:lnSpc>
                <a:spcPct val="90000"/>
              </a:lnSpc>
              <a:spcBef>
                <a:spcPct val="10000"/>
              </a:spcBef>
              <a:buFont typeface="Monotype Sorts" pitchFamily="2" charset="2"/>
              <a:buNone/>
              <a:tabLst>
                <a:tab pos="1833245" algn="l"/>
                <a:tab pos="4458970" algn="l"/>
                <a:tab pos="5195570" algn="l"/>
                <a:tab pos="5887720" algn="l"/>
              </a:tabLst>
            </a:pPr>
            <a:r>
              <a:rPr lang="en-US" altLang="zh-CN" sz="1600">
                <a:ea typeface="宋体" panose="02010600030101010101" pitchFamily="2" charset="-122"/>
                <a:sym typeface="Symbol" panose="05050102010706020507" pitchFamily="18" charset="2"/>
              </a:rPr>
              <a:t>		c) </a:t>
            </a:r>
            <a:r>
              <a:rPr lang="en-US" altLang="zh-CN" sz="1600" b="1">
                <a:solidFill>
                  <a:srgbClr val="006600"/>
                </a:solidFill>
                <a:ea typeface="宋体" panose="02010600030101010101" pitchFamily="2" charset="-122"/>
                <a:sym typeface="Symbol" panose="05050102010706020507" pitchFamily="18" charset="2"/>
              </a:rPr>
              <a:t>public access</a:t>
            </a:r>
            <a:r>
              <a:rPr lang="en-US" altLang="zh-CN" sz="1600">
                <a:ea typeface="宋体" panose="02010600030101010101" pitchFamily="2" charset="-122"/>
                <a:sym typeface="Symbol" panose="05050102010706020507" pitchFamily="18" charset="2"/>
              </a:rPr>
              <a:t>	1	 	0 0 1</a:t>
            </a:r>
            <a:endParaRPr lang="en-US" altLang="zh-CN" sz="1600">
              <a:ea typeface="宋体" panose="02010600030101010101" pitchFamily="2" charset="-122"/>
              <a:sym typeface="Symbol" panose="05050102010706020507" pitchFamily="18" charset="2"/>
            </a:endParaRPr>
          </a:p>
          <a:p>
            <a:pPr>
              <a:lnSpc>
                <a:spcPct val="90000"/>
              </a:lnSpc>
              <a:tabLst>
                <a:tab pos="1833245" algn="l"/>
                <a:tab pos="4458970" algn="l"/>
                <a:tab pos="5195570" algn="l"/>
                <a:tab pos="5887720" algn="l"/>
              </a:tabLst>
            </a:pPr>
            <a:r>
              <a:rPr lang="en-US" altLang="zh-CN" sz="1600">
                <a:ea typeface="宋体" panose="02010600030101010101" pitchFamily="2" charset="-122"/>
                <a:sym typeface="Symbol" panose="05050102010706020507" pitchFamily="18" charset="2"/>
              </a:rPr>
              <a:t>Ask manager to create a group (unique name), say G, and add some users to the group.</a:t>
            </a:r>
            <a:endParaRPr lang="en-US" altLang="zh-CN" sz="1600">
              <a:ea typeface="宋体" panose="02010600030101010101" pitchFamily="2" charset="-122"/>
              <a:sym typeface="Symbol" panose="05050102010706020507" pitchFamily="18" charset="2"/>
            </a:endParaRPr>
          </a:p>
          <a:p>
            <a:pPr>
              <a:lnSpc>
                <a:spcPct val="90000"/>
              </a:lnSpc>
              <a:tabLst>
                <a:tab pos="1833245" algn="l"/>
                <a:tab pos="4458970" algn="l"/>
                <a:tab pos="5195570" algn="l"/>
                <a:tab pos="5887720" algn="l"/>
              </a:tabLst>
            </a:pPr>
            <a:r>
              <a:rPr lang="en-US" altLang="zh-CN" sz="1600">
                <a:ea typeface="宋体" panose="02010600030101010101" pitchFamily="2" charset="-122"/>
                <a:sym typeface="Symbol" panose="05050102010706020507" pitchFamily="18" charset="2"/>
              </a:rPr>
              <a:t>For a particular file (say </a:t>
            </a:r>
            <a:r>
              <a:rPr lang="en-US" altLang="zh-CN" sz="1600" i="1">
                <a:ea typeface="宋体" panose="02010600030101010101" pitchFamily="2" charset="-122"/>
                <a:sym typeface="Symbol" panose="05050102010706020507" pitchFamily="18" charset="2"/>
              </a:rPr>
              <a:t>game</a:t>
            </a:r>
            <a:r>
              <a:rPr lang="en-US" altLang="zh-CN" sz="1600">
                <a:ea typeface="宋体" panose="02010600030101010101" pitchFamily="2" charset="-122"/>
                <a:sym typeface="Symbol" panose="05050102010706020507" pitchFamily="18" charset="2"/>
              </a:rPr>
              <a:t>) or subdirectory, define an appropriate access.</a:t>
            </a:r>
            <a:endParaRPr lang="en-US" altLang="zh-CN" sz="1600">
              <a:ea typeface="宋体" panose="02010600030101010101" pitchFamily="2" charset="-122"/>
              <a:sym typeface="Symbol" panose="05050102010706020507" pitchFamily="18" charset="2"/>
            </a:endParaRPr>
          </a:p>
        </p:txBody>
      </p:sp>
      <p:sp>
        <p:nvSpPr>
          <p:cNvPr id="62468" name="Text Box 4"/>
          <p:cNvSpPr txBox="1">
            <a:spLocks noChangeArrowheads="1"/>
          </p:cNvSpPr>
          <p:nvPr/>
        </p:nvSpPr>
        <p:spPr bwMode="auto">
          <a:xfrm>
            <a:off x="3416300" y="4884738"/>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owner</a:t>
            </a:r>
            <a:endParaRPr lang="en-US" altLang="zh-CN" sz="1200">
              <a:ea typeface="宋体" panose="02010600030101010101" pitchFamily="2" charset="-122"/>
            </a:endParaRPr>
          </a:p>
        </p:txBody>
      </p:sp>
      <p:sp>
        <p:nvSpPr>
          <p:cNvPr id="62469" name="Text Box 5"/>
          <p:cNvSpPr txBox="1">
            <a:spLocks noChangeArrowheads="1"/>
          </p:cNvSpPr>
          <p:nvPr/>
        </p:nvSpPr>
        <p:spPr bwMode="auto">
          <a:xfrm>
            <a:off x="4071938" y="4884738"/>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group</a:t>
            </a:r>
            <a:endParaRPr lang="en-US" altLang="zh-CN" sz="1200">
              <a:ea typeface="宋体" panose="02010600030101010101" pitchFamily="2" charset="-122"/>
            </a:endParaRPr>
          </a:p>
        </p:txBody>
      </p:sp>
      <p:sp>
        <p:nvSpPr>
          <p:cNvPr id="62470" name="Text Box 6"/>
          <p:cNvSpPr txBox="1">
            <a:spLocks noChangeArrowheads="1"/>
          </p:cNvSpPr>
          <p:nvPr/>
        </p:nvSpPr>
        <p:spPr bwMode="auto">
          <a:xfrm>
            <a:off x="4814888" y="4884738"/>
            <a:ext cx="5794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public</a:t>
            </a:r>
            <a:endParaRPr lang="en-US" altLang="zh-CN" sz="1200">
              <a:ea typeface="宋体" panose="02010600030101010101" pitchFamily="2" charset="-122"/>
            </a:endParaRPr>
          </a:p>
        </p:txBody>
      </p:sp>
      <p:sp>
        <p:nvSpPr>
          <p:cNvPr id="62471" name="Text Box 7"/>
          <p:cNvSpPr txBox="1">
            <a:spLocks noChangeArrowheads="1"/>
          </p:cNvSpPr>
          <p:nvPr/>
        </p:nvSpPr>
        <p:spPr bwMode="auto">
          <a:xfrm>
            <a:off x="3475038" y="5399088"/>
            <a:ext cx="639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chmod</a:t>
            </a:r>
            <a:endParaRPr lang="en-US" altLang="zh-CN" sz="1200">
              <a:ea typeface="宋体" panose="02010600030101010101" pitchFamily="2" charset="-122"/>
            </a:endParaRPr>
          </a:p>
        </p:txBody>
      </p:sp>
      <p:sp>
        <p:nvSpPr>
          <p:cNvPr id="62472" name="Text Box 8"/>
          <p:cNvSpPr txBox="1">
            <a:spLocks noChangeArrowheads="1"/>
          </p:cNvSpPr>
          <p:nvPr/>
        </p:nvSpPr>
        <p:spPr bwMode="auto">
          <a:xfrm>
            <a:off x="4108450" y="5399088"/>
            <a:ext cx="436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761</a:t>
            </a:r>
            <a:endParaRPr lang="en-US" altLang="zh-CN" sz="1200">
              <a:ea typeface="宋体" panose="02010600030101010101" pitchFamily="2" charset="-122"/>
            </a:endParaRPr>
          </a:p>
        </p:txBody>
      </p:sp>
      <p:sp>
        <p:nvSpPr>
          <p:cNvPr id="62473" name="Text Box 9"/>
          <p:cNvSpPr txBox="1">
            <a:spLocks noChangeArrowheads="1"/>
          </p:cNvSpPr>
          <p:nvPr/>
        </p:nvSpPr>
        <p:spPr bwMode="auto">
          <a:xfrm>
            <a:off x="4591050" y="5399088"/>
            <a:ext cx="5635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200">
                <a:ea typeface="宋体" panose="02010600030101010101" pitchFamily="2" charset="-122"/>
              </a:rPr>
              <a:t>game</a:t>
            </a:r>
            <a:endParaRPr lang="en-US" altLang="zh-CN" sz="1200">
              <a:ea typeface="宋体" panose="02010600030101010101" pitchFamily="2" charset="-122"/>
            </a:endParaRPr>
          </a:p>
        </p:txBody>
      </p:sp>
      <p:sp>
        <p:nvSpPr>
          <p:cNvPr id="62474" name="Line 10"/>
          <p:cNvSpPr>
            <a:spLocks noChangeShapeType="1"/>
          </p:cNvSpPr>
          <p:nvPr/>
        </p:nvSpPr>
        <p:spPr bwMode="auto">
          <a:xfrm>
            <a:off x="3736975" y="5065713"/>
            <a:ext cx="461963" cy="3317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1"/>
          <p:cNvSpPr>
            <a:spLocks noChangeShapeType="1"/>
          </p:cNvSpPr>
          <p:nvPr/>
        </p:nvSpPr>
        <p:spPr bwMode="auto">
          <a:xfrm>
            <a:off x="4343400" y="5108575"/>
            <a:ext cx="0" cy="2746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2"/>
          <p:cNvSpPr>
            <a:spLocks noChangeShapeType="1"/>
          </p:cNvSpPr>
          <p:nvPr/>
        </p:nvSpPr>
        <p:spPr bwMode="auto">
          <a:xfrm flipH="1">
            <a:off x="4494213" y="5080000"/>
            <a:ext cx="600075" cy="3460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3"/>
          <p:cNvSpPr>
            <a:spLocks noChangeArrowheads="1"/>
          </p:cNvSpPr>
          <p:nvPr/>
        </p:nvSpPr>
        <p:spPr bwMode="auto">
          <a:xfrm>
            <a:off x="798513" y="5643563"/>
            <a:ext cx="70294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1833245" algn="l"/>
                <a:tab pos="4458970" algn="l"/>
                <a:tab pos="5195570" algn="l"/>
                <a:tab pos="5887720" algn="l"/>
              </a:tabLst>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tabLst>
                <a:tab pos="1833245" algn="l"/>
                <a:tab pos="4458970" algn="l"/>
                <a:tab pos="5195570" algn="l"/>
                <a:tab pos="5887720" algn="l"/>
              </a:tabLst>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tabLst>
                <a:tab pos="1833245" algn="l"/>
                <a:tab pos="4458970" algn="l"/>
                <a:tab pos="5195570" algn="l"/>
                <a:tab pos="5887720" algn="l"/>
              </a:tabLst>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833245" algn="l"/>
                <a:tab pos="4458970" algn="l"/>
                <a:tab pos="5195570" algn="l"/>
                <a:tab pos="5887720" algn="l"/>
              </a:tabLst>
              <a:defRPr sz="2000">
                <a:solidFill>
                  <a:schemeClr val="tx1"/>
                </a:solidFill>
                <a:latin typeface="Helvetica" panose="020B0604020202020204" pitchFamily="34" charset="0"/>
              </a:defRPr>
            </a:lvl9pPr>
          </a:lstStyle>
          <a:p>
            <a:pPr>
              <a:spcBef>
                <a:spcPct val="20000"/>
              </a:spcBef>
              <a:buClr>
                <a:schemeClr val="folHlink"/>
              </a:buClr>
              <a:buSzTx/>
              <a:buFont typeface="Monotype Sorts" pitchFamily="2" charset="2"/>
              <a:buNone/>
            </a:pPr>
            <a:r>
              <a:rPr lang="en-US" altLang="zh-CN" sz="1800">
                <a:latin typeface="Arial" panose="020B0604020202020204" pitchFamily="34" charset="0"/>
                <a:ea typeface="宋体" panose="02010600030101010101" pitchFamily="2" charset="-122"/>
                <a:sym typeface="Symbol" panose="05050102010706020507" pitchFamily="18" charset="2"/>
              </a:rPr>
              <a:t>Attach a group to a file</a:t>
            </a:r>
            <a:br>
              <a:rPr lang="en-US" altLang="zh-CN" sz="1800">
                <a:latin typeface="Arial" panose="020B0604020202020204" pitchFamily="34" charset="0"/>
                <a:ea typeface="宋体" panose="02010600030101010101" pitchFamily="2" charset="-122"/>
                <a:sym typeface="Symbol" panose="05050102010706020507" pitchFamily="18" charset="2"/>
              </a:rPr>
            </a:br>
            <a:r>
              <a:rPr lang="en-US" altLang="zh-CN" sz="1800">
                <a:latin typeface="Arial" panose="020B0604020202020204" pitchFamily="34" charset="0"/>
                <a:ea typeface="宋体" panose="02010600030101010101" pitchFamily="2" charset="-122"/>
                <a:sym typeface="Symbol" panose="05050102010706020507" pitchFamily="18" charset="2"/>
              </a:rPr>
              <a:t>	         chgrp     G    game</a:t>
            </a:r>
            <a:endParaRPr lang="en-US" altLang="zh-CN" sz="1800">
              <a:latin typeface="Arial" panose="020B0604020202020204" pitchFamily="34" charset="0"/>
              <a:ea typeface="宋体" panose="02010600030101010101" pitchFamily="2" charset="-122"/>
              <a:sym typeface="Symbol" panose="05050102010706020507" pitchFamily="18" charset="2"/>
            </a:endParaRPr>
          </a:p>
        </p:txBody>
      </p:sp>
      <p:sp>
        <p:nvSpPr>
          <p:cNvPr id="2" name="对话气泡: 圆角矩形 1"/>
          <p:cNvSpPr/>
          <p:nvPr/>
        </p:nvSpPr>
        <p:spPr bwMode="auto">
          <a:xfrm>
            <a:off x="5940256" y="4524174"/>
            <a:ext cx="2741782" cy="1450498"/>
          </a:xfrm>
          <a:prstGeom prst="wedgeRoundRectCallout">
            <a:avLst>
              <a:gd name="adj1" fmla="val -20400"/>
              <a:gd name="adj2" fmla="val 5052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dirty="0">
                <a:latin typeface="Helvetica" panose="020B0604020202020204" pitchFamily="34" charset="0"/>
              </a:rPr>
              <a:t>修改访问权限的命令：</a:t>
            </a:r>
            <a:endParaRPr kumimoji="0" lang="en-US" altLang="zh-CN" sz="1800" b="0" i="0" u="none" strike="noStrike" cap="none" normalizeH="0" baseline="0" dirty="0">
              <a:ln>
                <a:noFill/>
              </a:ln>
              <a:solidFill>
                <a:schemeClr val="tx1"/>
              </a:solidFill>
              <a:effectLst/>
              <a:latin typeface="Helvetica"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chemeClr val="tx1"/>
                </a:solidFill>
                <a:effectLst/>
                <a:latin typeface="Helvetica" panose="020B0604020202020204" pitchFamily="34" charset="0"/>
              </a:rPr>
              <a:t>chmod</a:t>
            </a:r>
            <a:endParaRPr kumimoji="0" lang="en-US" altLang="zh-CN" sz="1800" b="0" i="0" u="none" strike="noStrike" cap="none" normalizeH="0" baseline="0" dirty="0">
              <a:ln>
                <a:noFill/>
              </a:ln>
              <a:solidFill>
                <a:schemeClr val="tx1"/>
              </a:solidFill>
              <a:effectLst/>
              <a:latin typeface="Helvetica" panose="020B0604020202020204" pitchFamily="34" charset="0"/>
            </a:endParaRPr>
          </a:p>
          <a:p>
            <a:r>
              <a:rPr lang="en-US" altLang="zh-CN" dirty="0" err="1">
                <a:latin typeface="Helvetica" panose="020B0604020202020204" pitchFamily="34" charset="0"/>
              </a:rPr>
              <a:t>chown</a:t>
            </a:r>
            <a:endParaRPr lang="en-US" altLang="zh-CN" dirty="0">
              <a:latin typeface="Helvetica" panose="020B0604020202020204" pitchFamily="34" charset="0"/>
            </a:endParaRPr>
          </a:p>
          <a:p>
            <a:r>
              <a:rPr lang="en-US" altLang="zh-CN" dirty="0" err="1">
                <a:latin typeface="Helvetica" panose="020B0604020202020204" pitchFamily="34" charset="0"/>
              </a:rPr>
              <a:t>chgrp</a:t>
            </a:r>
            <a:endParaRPr lang="en-US" altLang="zh-CN" dirty="0">
              <a:latin typeface="Helvetica"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Helvetica"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Sample UNIX Directory Listing</a:t>
            </a:r>
            <a:endParaRPr lang="en-US" altLang="zh-CN">
              <a:effectLst>
                <a:outerShdw blurRad="38100" dist="38100" dir="2700000" algn="tl">
                  <a:srgbClr val="C0C0C0"/>
                </a:outerShdw>
              </a:effectLst>
              <a:ea typeface="宋体" panose="02010600030101010101" pitchFamily="2" charset="-122"/>
            </a:endParaRPr>
          </a:p>
        </p:txBody>
      </p:sp>
      <p:pic>
        <p:nvPicPr>
          <p:cNvPr id="63491" name="Picture 4"/>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l="722" t="27065" r="722" b="27065"/>
          <a:stretch>
            <a:fillRect/>
          </a:stretch>
        </p:blipFill>
        <p:spPr>
          <a:xfrm>
            <a:off x="934947" y="2137024"/>
            <a:ext cx="6431624" cy="2866490"/>
          </a:xfr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50850" y="174625"/>
            <a:ext cx="8413750"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Windows XP Access-control List Management (Server)</a:t>
            </a:r>
            <a:endParaRPr lang="en-US" altLang="zh-CN" sz="2400">
              <a:effectLst>
                <a:outerShdw blurRad="38100" dist="38100" dir="2700000" algn="tl">
                  <a:srgbClr val="C0C0C0"/>
                </a:outerShdw>
              </a:effectLst>
              <a:ea typeface="宋体" panose="02010600030101010101" pitchFamily="2" charset="-122"/>
            </a:endParaRPr>
          </a:p>
        </p:txBody>
      </p:sp>
      <p:pic>
        <p:nvPicPr>
          <p:cNvPr id="64515" name="Picture 4"/>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l="21805" t="1199" r="22041" b="1831"/>
          <a:stretch>
            <a:fillRect/>
          </a:stretch>
        </p:blipFill>
        <p:spPr>
          <a:xfrm>
            <a:off x="1339850" y="808038"/>
            <a:ext cx="6502400" cy="5729287"/>
          </a:xfr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文本框 3"/>
          <p:cNvSpPr txBox="1">
            <a:spLocks noChangeArrowheads="1"/>
          </p:cNvSpPr>
          <p:nvPr>
            <p:custDataLst>
              <p:tags r:id="rId1"/>
            </p:custDataLst>
          </p:nvPr>
        </p:nvSpPr>
        <p:spPr bwMode="auto">
          <a:xfrm>
            <a:off x="914400" y="635000"/>
            <a:ext cx="7461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文件系统中，</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文件访问控制信息</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存储的合理位置是（）。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39" name="文本框 4"/>
          <p:cNvSpPr txBox="1">
            <a:spLocks noChangeArrowheads="1"/>
          </p:cNvSpPr>
          <p:nvPr>
            <p:custDataLst>
              <p:tags r:id="rId2"/>
            </p:custDataLst>
          </p:nvPr>
        </p:nvSpPr>
        <p:spPr bwMode="auto">
          <a:xfrm>
            <a:off x="1828800" y="24574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文件控制块</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40" name="文本框 5"/>
          <p:cNvSpPr txBox="1">
            <a:spLocks noChangeArrowheads="1"/>
          </p:cNvSpPr>
          <p:nvPr>
            <p:custDataLst>
              <p:tags r:id="rId3"/>
            </p:custDataLst>
          </p:nvPr>
        </p:nvSpPr>
        <p:spPr bwMode="auto">
          <a:xfrm>
            <a:off x="1828800" y="33147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文件分配表</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(FAT)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41" name="文本框 6"/>
          <p:cNvSpPr txBox="1">
            <a:spLocks noChangeArrowheads="1"/>
          </p:cNvSpPr>
          <p:nvPr>
            <p:custDataLst>
              <p:tags r:id="rId4"/>
            </p:custDataLst>
          </p:nvPr>
        </p:nvSpPr>
        <p:spPr bwMode="auto">
          <a:xfrm>
            <a:off x="1828800" y="41719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用户口令表</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42" name="文本框 7"/>
          <p:cNvSpPr txBox="1">
            <a:spLocks noChangeArrowheads="1"/>
          </p:cNvSpPr>
          <p:nvPr>
            <p:custDataLst>
              <p:tags r:id="rId5"/>
            </p:custDataLst>
          </p:nvPr>
        </p:nvSpPr>
        <p:spPr bwMode="auto">
          <a:xfrm>
            <a:off x="1828800" y="50292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系统注册表</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43" name="椭圆 8"/>
          <p:cNvSpPr>
            <a:spLocks noChangeAspect="1"/>
          </p:cNvSpPr>
          <p:nvPr>
            <p:custDataLst>
              <p:tags r:id="rId6"/>
            </p:custDataLst>
          </p:nvPr>
        </p:nvSpPr>
        <p:spPr bwMode="auto">
          <a:xfrm>
            <a:off x="1114425" y="2520950"/>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5544" name="椭圆 9"/>
          <p:cNvSpPr>
            <a:spLocks noChangeAspect="1"/>
          </p:cNvSpPr>
          <p:nvPr>
            <p:custDataLst>
              <p:tags r:id="rId7"/>
            </p:custDataLst>
          </p:nvPr>
        </p:nvSpPr>
        <p:spPr bwMode="auto">
          <a:xfrm>
            <a:off x="1114425" y="337820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5545" name="椭圆 10"/>
          <p:cNvSpPr>
            <a:spLocks noChangeAspect="1"/>
          </p:cNvSpPr>
          <p:nvPr>
            <p:custDataLst>
              <p:tags r:id="rId8"/>
            </p:custDataLst>
          </p:nvPr>
        </p:nvSpPr>
        <p:spPr bwMode="auto">
          <a:xfrm>
            <a:off x="1114425" y="423545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5546" name="椭圆 11"/>
          <p:cNvSpPr>
            <a:spLocks noChangeAspect="1"/>
          </p:cNvSpPr>
          <p:nvPr>
            <p:custDataLst>
              <p:tags r:id="rId9"/>
            </p:custDataLst>
          </p:nvPr>
        </p:nvSpPr>
        <p:spPr bwMode="auto">
          <a:xfrm>
            <a:off x="1114425" y="509270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5547" name="矩形: 圆角 12"/>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3"/>
            </p:custDataLst>
          </p:nvPr>
        </p:nvSpPr>
        <p:spPr>
          <a:xfrm>
            <a:off x="9779000" y="1270000"/>
            <a:ext cx="3332480" cy="400110"/>
          </a:xfrm>
          <a:prstGeom prst="rect">
            <a:avLst/>
          </a:prstGeom>
          <a:noFill/>
        </p:spPr>
        <p:txBody>
          <a:bodyPr vert="horz" rtlCol="0" anchor="t" anchorCtr="0">
            <a:sp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9"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0"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1"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5548" name="组合 17"/>
          <p:cNvGrpSpPr/>
          <p:nvPr>
            <p:custDataLst>
              <p:tags r:id="rId21"/>
            </p:custDataLst>
          </p:nvPr>
        </p:nvGrpSpPr>
        <p:grpSpPr bwMode="auto">
          <a:xfrm>
            <a:off x="0" y="0"/>
            <a:ext cx="9144000" cy="635000"/>
            <a:chOff x="0" y="0"/>
            <a:chExt cx="9144000" cy="635000"/>
          </a:xfrm>
        </p:grpSpPr>
        <p:sp>
          <p:nvSpPr>
            <p:cNvPr id="65551"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5552"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5553"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5554"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65549"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文本框 2"/>
          <p:cNvSpPr txBox="1">
            <a:spLocks noChangeArrowheads="1"/>
          </p:cNvSpPr>
          <p:nvPr>
            <p:custDataLst>
              <p:tags r:id="rId1"/>
            </p:custDataLst>
          </p:nvPr>
        </p:nvSpPr>
        <p:spPr bwMode="auto">
          <a:xfrm>
            <a:off x="914400" y="824064"/>
            <a:ext cx="78755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某文件系统中，针对每个文件，用户类别分为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类：安全管理员、文件主、文件主的伙伴、其它用户；访问权限分为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种：完全控制、执行、修改、读取、写入。若文件控制块中用二进制位串表示文件权限，为表示不同类别用户对一个文件的访问权限，则描述文件权限的位数至少应为（）位。</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63" name="文本框 3"/>
          <p:cNvSpPr txBox="1">
            <a:spLocks noChangeArrowheads="1"/>
          </p:cNvSpPr>
          <p:nvPr>
            <p:custDataLst>
              <p:tags r:id="rId2"/>
            </p:custDataLst>
          </p:nvPr>
        </p:nvSpPr>
        <p:spPr bwMode="auto">
          <a:xfrm>
            <a:off x="1828800" y="30972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5</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64" name="文本框 4"/>
          <p:cNvSpPr txBox="1">
            <a:spLocks noChangeArrowheads="1"/>
          </p:cNvSpPr>
          <p:nvPr>
            <p:custDataLst>
              <p:tags r:id="rId3"/>
            </p:custDataLst>
          </p:nvPr>
        </p:nvSpPr>
        <p:spPr bwMode="auto">
          <a:xfrm>
            <a:off x="1828800" y="39544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9</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65" name="文本框 5"/>
          <p:cNvSpPr txBox="1">
            <a:spLocks noChangeArrowheads="1"/>
          </p:cNvSpPr>
          <p:nvPr>
            <p:custDataLst>
              <p:tags r:id="rId4"/>
            </p:custDataLst>
          </p:nvPr>
        </p:nvSpPr>
        <p:spPr bwMode="auto">
          <a:xfrm>
            <a:off x="1828800" y="46878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12</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66" name="文本框 6"/>
          <p:cNvSpPr txBox="1">
            <a:spLocks noChangeArrowheads="1"/>
          </p:cNvSpPr>
          <p:nvPr>
            <p:custDataLst>
              <p:tags r:id="rId5"/>
            </p:custDataLst>
          </p:nvPr>
        </p:nvSpPr>
        <p:spPr bwMode="auto">
          <a:xfrm>
            <a:off x="1828800" y="54197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20</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67" name="椭圆 7"/>
          <p:cNvSpPr>
            <a:spLocks noChangeAspect="1"/>
          </p:cNvSpPr>
          <p:nvPr>
            <p:custDataLst>
              <p:tags r:id="rId6"/>
            </p:custDataLst>
          </p:nvPr>
        </p:nvSpPr>
        <p:spPr bwMode="auto">
          <a:xfrm>
            <a:off x="1114425" y="316230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6568" name="椭圆 8"/>
          <p:cNvSpPr>
            <a:spLocks noChangeAspect="1"/>
          </p:cNvSpPr>
          <p:nvPr>
            <p:custDataLst>
              <p:tags r:id="rId7"/>
            </p:custDataLst>
          </p:nvPr>
        </p:nvSpPr>
        <p:spPr bwMode="auto">
          <a:xfrm>
            <a:off x="1114425" y="4019550"/>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6569" name="椭圆 9"/>
          <p:cNvSpPr>
            <a:spLocks noChangeAspect="1"/>
          </p:cNvSpPr>
          <p:nvPr>
            <p:custDataLst>
              <p:tags r:id="rId8"/>
            </p:custDataLst>
          </p:nvPr>
        </p:nvSpPr>
        <p:spPr bwMode="auto">
          <a:xfrm>
            <a:off x="1114425" y="4751388"/>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6570" name="圆角矩形 11"/>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66571" name="矩形 18"/>
          <p:cNvSpPr>
            <a:spLocks noChangeArrowheads="1"/>
          </p:cNvSpPr>
          <p:nvPr>
            <p:custDataLst>
              <p:tags r:id="rId10"/>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solidFill>
                <a:srgbClr val="FFFFFF"/>
              </a:solidFill>
              <a:ea typeface="宋体" panose="02010600030101010101" pitchFamily="2" charset="-122"/>
            </a:endParaRPr>
          </a:p>
        </p:txBody>
      </p:sp>
      <p:sp>
        <p:nvSpPr>
          <p:cNvPr id="66572" name="文本框 23"/>
          <p:cNvSpPr txBox="1">
            <a:spLocks noChangeArrowheads="1"/>
          </p:cNvSpPr>
          <p:nvPr>
            <p:custDataLst>
              <p:tags r:id="rId11"/>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66573" name="文本框 24"/>
          <p:cNvSpPr txBox="1">
            <a:spLocks noChangeArrowheads="1"/>
          </p:cNvSpPr>
          <p:nvPr>
            <p:custDataLst>
              <p:tags r:id="rId12"/>
            </p:custDataLst>
          </p:nvPr>
        </p:nvSpPr>
        <p:spPr bwMode="auto">
          <a:xfrm>
            <a:off x="9779001" y="1270000"/>
            <a:ext cx="3332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D</a:t>
            </a:r>
            <a:endParaRPr lang="en-US" altLang="zh-CN" sz="200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endParaRPr lang="en-US" altLang="zh-CN" sz="200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4*5=20</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66574" name="组合 22"/>
          <p:cNvGrpSpPr/>
          <p:nvPr>
            <p:custDataLst>
              <p:tags r:id="rId13"/>
            </p:custDataLst>
          </p:nvPr>
        </p:nvGrpSpPr>
        <p:grpSpPr bwMode="auto">
          <a:xfrm>
            <a:off x="9537700" y="0"/>
            <a:ext cx="3814763" cy="647700"/>
            <a:chOff x="9537700" y="0"/>
            <a:chExt cx="3815080" cy="647700"/>
          </a:xfrm>
        </p:grpSpPr>
        <p:sp>
          <p:nvSpPr>
            <p:cNvPr id="66586" name="RemarkBack"/>
            <p:cNvSpPr>
              <a:spLocks noChangeArrowheads="1"/>
            </p:cNvSpPr>
            <p:nvPr>
              <p:custDataLst>
                <p:tags r:id="rId14"/>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7" name="RemarkBlock"/>
            <p:cNvSpPr>
              <a:spLocks noChangeArrowheads="1"/>
            </p:cNvSpPr>
            <p:nvPr>
              <p:custDataLst>
                <p:tags r:id="rId15"/>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8" name="RemarkTitleText"/>
            <p:cNvSpPr txBox="1">
              <a:spLocks noChangeArrowheads="1"/>
            </p:cNvSpPr>
            <p:nvPr>
              <p:custDataLst>
                <p:tags r:id="rId16"/>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66575" name="RemarkBack"/>
          <p:cNvSpPr>
            <a:spLocks noChangeArrowheads="1"/>
          </p:cNvSpPr>
          <p:nvPr>
            <p:custDataLst>
              <p:tags r:id="rId17"/>
            </p:custDataLst>
          </p:nvPr>
        </p:nvSpPr>
        <p:spPr bwMode="auto">
          <a:xfrm>
            <a:off x="9537700" y="12700"/>
            <a:ext cx="3814763"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76" name="RemarkBlock"/>
          <p:cNvSpPr>
            <a:spLocks noChangeArrowheads="1"/>
          </p:cNvSpPr>
          <p:nvPr>
            <p:custDataLst>
              <p:tags r:id="rId18"/>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77" name="RemarkTitleText"/>
          <p:cNvSpPr txBox="1">
            <a:spLocks noChangeArrowheads="1"/>
          </p:cNvSpPr>
          <p:nvPr>
            <p:custDataLst>
              <p:tags r:id="rId19"/>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78" name="椭圆 9"/>
          <p:cNvSpPr>
            <a:spLocks noChangeAspect="1"/>
          </p:cNvSpPr>
          <p:nvPr>
            <p:custDataLst>
              <p:tags r:id="rId20"/>
            </p:custDataLst>
          </p:nvPr>
        </p:nvSpPr>
        <p:spPr bwMode="auto">
          <a:xfrm>
            <a:off x="1114425" y="5419725"/>
            <a:ext cx="514350" cy="514350"/>
          </a:xfrm>
          <a:prstGeom prst="ellipse">
            <a:avLst/>
          </a:prstGeom>
          <a:solidFill>
            <a:srgbClr val="00FF00"/>
          </a:solidFill>
          <a:ln w="254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66579" name="组合 16"/>
          <p:cNvGrpSpPr/>
          <p:nvPr>
            <p:custDataLst>
              <p:tags r:id="rId21"/>
            </p:custDataLst>
          </p:nvPr>
        </p:nvGrpSpPr>
        <p:grpSpPr bwMode="auto">
          <a:xfrm>
            <a:off x="0" y="0"/>
            <a:ext cx="9144000" cy="635000"/>
            <a:chOff x="0" y="0"/>
            <a:chExt cx="9144000" cy="635000"/>
          </a:xfrm>
        </p:grpSpPr>
        <p:sp>
          <p:nvSpPr>
            <p:cNvPr id="66582"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3"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658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658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66580"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85800" y="107950"/>
            <a:ext cx="8077200"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本章主要内容</a:t>
            </a:r>
            <a:endParaRPr lang="en-US" altLang="zh-CN" dirty="0">
              <a:effectLst>
                <a:outerShdw blurRad="38100" dist="38100" dir="2700000" algn="tl">
                  <a:srgbClr val="C0C0C0"/>
                </a:outerShdw>
              </a:effectLst>
              <a:ea typeface="宋体" panose="02010600030101010101" pitchFamily="2" charset="-122"/>
            </a:endParaRPr>
          </a:p>
        </p:txBody>
      </p:sp>
      <p:sp>
        <p:nvSpPr>
          <p:cNvPr id="5123" name="Rectangle 3"/>
          <p:cNvSpPr>
            <a:spLocks noGrp="1" noChangeArrowheads="1"/>
          </p:cNvSpPr>
          <p:nvPr>
            <p:ph type="body" idx="4294967295"/>
          </p:nvPr>
        </p:nvSpPr>
        <p:spPr>
          <a:xfrm>
            <a:off x="827087" y="717550"/>
            <a:ext cx="7794625" cy="5602287"/>
          </a:xfrm>
        </p:spPr>
        <p:txBody>
          <a:bodyPr/>
          <a:lstStyle/>
          <a:p>
            <a:pPr>
              <a:defRPr/>
            </a:pPr>
            <a:r>
              <a:rPr lang="zh-CN" altLang="en-US" sz="1800" dirty="0">
                <a:solidFill>
                  <a:srgbClr val="000000"/>
                </a:solidFill>
                <a:ea typeface="宋体" panose="02010600030101010101" pitchFamily="2" charset="-122"/>
              </a:rPr>
              <a:t>本章介绍</a:t>
            </a:r>
            <a:r>
              <a:rPr lang="zh-CN" altLang="en-US" sz="1800" dirty="0">
                <a:solidFill>
                  <a:srgbClr val="1306BA"/>
                </a:solidFill>
                <a:ea typeface="宋体" panose="02010600030101010101" pitchFamily="2" charset="-122"/>
              </a:rPr>
              <a:t>文件系统的接口</a:t>
            </a:r>
            <a:r>
              <a:rPr lang="zh-CN" altLang="en-US" sz="1800" dirty="0">
                <a:solidFill>
                  <a:srgbClr val="000000"/>
                </a:solidFill>
                <a:ea typeface="宋体" panose="02010600030101010101" pitchFamily="2" charset="-122"/>
              </a:rPr>
              <a:t>，下章介绍</a:t>
            </a:r>
            <a:r>
              <a:rPr lang="zh-CN" altLang="en-US" sz="1800" dirty="0">
                <a:solidFill>
                  <a:srgbClr val="1306BA"/>
                </a:solidFill>
                <a:ea typeface="宋体" panose="02010600030101010101" pitchFamily="2" charset="-122"/>
              </a:rPr>
              <a:t>具体实现方法；</a:t>
            </a:r>
            <a:endParaRPr lang="en-US" altLang="zh-CN" sz="1800" dirty="0">
              <a:ea typeface="宋体" panose="02010600030101010101" pitchFamily="2" charset="-122"/>
            </a:endParaRPr>
          </a:p>
          <a:p>
            <a:pPr lvl="1">
              <a:defRPr/>
            </a:pPr>
            <a:r>
              <a:rPr lang="zh-CN" altLang="en-US" sz="1600" b="1" dirty="0">
                <a:ea typeface="宋体" panose="02010600030101010101" pitchFamily="2" charset="-122"/>
              </a:rPr>
              <a:t>什么是文件？</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为了文件的管理与使用，文件包括许多属性</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主要文件属性有哪些？</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这些属性一般存放在什么地方？（</a:t>
            </a:r>
            <a:r>
              <a:rPr lang="en-US" altLang="zh-CN" sz="1400" dirty="0">
                <a:ea typeface="宋体" panose="02010600030101010101" pitchFamily="2" charset="-122"/>
              </a:rPr>
              <a:t>FCB</a:t>
            </a:r>
            <a:r>
              <a:rPr lang="zh-CN" altLang="en-US" sz="1400" dirty="0">
                <a:ea typeface="宋体" panose="02010600030101010101" pitchFamily="2" charset="-122"/>
              </a:rPr>
              <a:t>、</a:t>
            </a:r>
            <a:r>
              <a:rPr lang="en-US" altLang="zh-CN" sz="1400" dirty="0">
                <a:ea typeface="宋体" panose="02010600030101010101" pitchFamily="2" charset="-122"/>
              </a:rPr>
              <a:t>Index-Node--</a:t>
            </a:r>
            <a:r>
              <a:rPr lang="en-US" altLang="zh-CN" sz="1400" dirty="0" err="1">
                <a:ea typeface="宋体" panose="02010600030101010101" pitchFamily="2" charset="-122"/>
              </a:rPr>
              <a:t>inode</a:t>
            </a:r>
            <a:r>
              <a:rPr lang="zh-CN" altLang="en-US" sz="1400" dirty="0">
                <a:ea typeface="宋体" panose="02010600030101010101" pitchFamily="2" charset="-122"/>
              </a:rPr>
              <a:t>）</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文件的主要操作</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文件是一个抽象数据类型，定义了一些操作</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主要掌握</a:t>
            </a:r>
            <a:r>
              <a:rPr lang="en-US" altLang="zh-CN" sz="1400" dirty="0">
                <a:ea typeface="宋体" panose="02010600030101010101" pitchFamily="2" charset="-122"/>
              </a:rPr>
              <a:t>open</a:t>
            </a:r>
            <a:r>
              <a:rPr lang="zh-CN" altLang="en-US" sz="1400" dirty="0">
                <a:ea typeface="宋体" panose="02010600030101010101" pitchFamily="2" charset="-122"/>
              </a:rPr>
              <a:t>、</a:t>
            </a:r>
            <a:r>
              <a:rPr lang="en-US" altLang="zh-CN" sz="1400" dirty="0">
                <a:ea typeface="宋体" panose="02010600030101010101" pitchFamily="2" charset="-122"/>
              </a:rPr>
              <a:t>close</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文件类型（扩展名）及其作用</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文件的逻辑结构与存储结构</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文件的访问方法：顺序访问与直接访问</a:t>
            </a:r>
            <a:endParaRPr lang="en-US" altLang="zh-CN" sz="1600" b="1" dirty="0">
              <a:ea typeface="宋体" panose="02010600030101010101" pitchFamily="2" charset="-122"/>
            </a:endParaRPr>
          </a:p>
          <a:p>
            <a:pPr lvl="1">
              <a:defRPr/>
            </a:pPr>
            <a:r>
              <a:rPr lang="zh-CN" altLang="en-US" sz="1600" b="1" dirty="0">
                <a:ea typeface="宋体" panose="02010600030101010101" pitchFamily="2" charset="-122"/>
              </a:rPr>
              <a:t>文件的目录结构</a:t>
            </a:r>
            <a:endParaRPr lang="en-US" altLang="zh-CN" sz="1600" b="1" dirty="0">
              <a:ea typeface="宋体" panose="02010600030101010101" pitchFamily="2" charset="-122"/>
            </a:endParaRPr>
          </a:p>
          <a:p>
            <a:pPr lvl="2">
              <a:defRPr/>
            </a:pPr>
            <a:r>
              <a:rPr lang="zh-CN" altLang="en-US" sz="1400" dirty="0">
                <a:ea typeface="宋体" panose="02010600030101010101" pitchFamily="2" charset="-122"/>
              </a:rPr>
              <a:t>实现文件的按名访问（文件系统的创建，磁盘的逻辑格式化）</a:t>
            </a:r>
            <a:endParaRPr lang="en-US" altLang="zh-CN" sz="1400" dirty="0">
              <a:ea typeface="宋体" panose="02010600030101010101" pitchFamily="2" charset="-122"/>
            </a:endParaRPr>
          </a:p>
          <a:p>
            <a:pPr lvl="2">
              <a:defRPr/>
            </a:pPr>
            <a:r>
              <a:rPr lang="zh-CN" altLang="en-US" sz="1400" dirty="0">
                <a:ea typeface="宋体" panose="02010600030101010101" pitchFamily="2" charset="-122"/>
              </a:rPr>
              <a:t>为提高文件的访问效率，便于文件命名、文件的组织及文件的共享，采用什么结构对文件进行组织</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文件系统的加载</a:t>
            </a:r>
            <a:r>
              <a:rPr lang="en-US" altLang="zh-CN" sz="1600" b="1" dirty="0">
                <a:ea typeface="宋体" panose="02010600030101010101" pitchFamily="2" charset="-122"/>
              </a:rPr>
              <a:t>(</a:t>
            </a:r>
            <a:r>
              <a:rPr lang="zh-CN" altLang="en-US" sz="1600" b="1" dirty="0">
                <a:ea typeface="宋体" panose="02010600030101010101" pitchFamily="2" charset="-122"/>
              </a:rPr>
              <a:t>安装</a:t>
            </a:r>
            <a:r>
              <a:rPr lang="en-US" altLang="zh-CN" sz="1600" b="1" dirty="0">
                <a:ea typeface="宋体" panose="02010600030101010101" pitchFamily="2" charset="-122"/>
              </a:rPr>
              <a:t>)</a:t>
            </a:r>
            <a:r>
              <a:rPr lang="zh-CN" altLang="en-US" sz="1600" b="1" dirty="0">
                <a:ea typeface="宋体" panose="02010600030101010101" pitchFamily="2" charset="-122"/>
              </a:rPr>
              <a:t>（</a:t>
            </a:r>
            <a:r>
              <a:rPr lang="en-US" altLang="zh-CN" sz="1600" b="1" dirty="0">
                <a:effectLst>
                  <a:outerShdw blurRad="38100" dist="38100" dir="2700000" algn="tl">
                    <a:srgbClr val="C0C0C0"/>
                  </a:outerShdw>
                </a:effectLst>
                <a:ea typeface="宋体" panose="02010600030101010101" pitchFamily="2" charset="-122"/>
              </a:rPr>
              <a:t>File System Mounting</a:t>
            </a:r>
            <a:r>
              <a:rPr lang="zh-CN" altLang="en-US" sz="1600" b="1" dirty="0">
                <a:effectLst>
                  <a:outerShdw blurRad="38100" dist="38100" dir="2700000" algn="tl">
                    <a:srgbClr val="C0C0C0"/>
                  </a:outerShdw>
                </a:effectLst>
                <a:ea typeface="宋体" panose="02010600030101010101" pitchFamily="2" charset="-122"/>
              </a:rPr>
              <a:t>）</a:t>
            </a:r>
            <a:endParaRPr lang="en-US" altLang="zh-CN" sz="1600" b="1" dirty="0">
              <a:effectLst>
                <a:outerShdw blurRad="38100" dist="38100" dir="2700000" algn="tl">
                  <a:srgbClr val="C0C0C0"/>
                </a:outerShdw>
              </a:effectLst>
              <a:ea typeface="宋体" panose="02010600030101010101" pitchFamily="2" charset="-122"/>
            </a:endParaRPr>
          </a:p>
          <a:p>
            <a:pPr lvl="2">
              <a:defRPr/>
            </a:pPr>
            <a:r>
              <a:rPr lang="zh-CN" altLang="en-US" sz="1400" dirty="0">
                <a:ea typeface="宋体" panose="02010600030101010101" pitchFamily="2" charset="-122"/>
              </a:rPr>
              <a:t>如何有效地管理多个文件系统</a:t>
            </a:r>
            <a:endParaRPr lang="en-US" altLang="zh-CN" sz="1400" dirty="0">
              <a:ea typeface="宋体" panose="02010600030101010101" pitchFamily="2" charset="-122"/>
            </a:endParaRPr>
          </a:p>
          <a:p>
            <a:pPr lvl="1">
              <a:defRPr/>
            </a:pPr>
            <a:r>
              <a:rPr lang="zh-CN" altLang="en-US" sz="1600" b="1" dirty="0">
                <a:ea typeface="宋体" panose="02010600030101010101" pitchFamily="2" charset="-122"/>
              </a:rPr>
              <a:t>文件的共享与保护</a:t>
            </a: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sz="2800" dirty="0">
                <a:effectLst>
                  <a:outerShdw blurRad="38100" dist="38100" dir="2700000" algn="tl">
                    <a:srgbClr val="C0C0C0"/>
                  </a:outerShdw>
                </a:effectLst>
                <a:ea typeface="宋体" panose="02010600030101010101" pitchFamily="2" charset="-122"/>
              </a:rPr>
              <a:t> </a:t>
            </a:r>
            <a:r>
              <a:rPr lang="en-US" altLang="zh-CN" sz="2800" dirty="0" smtClean="0">
                <a:effectLst>
                  <a:outerShdw blurRad="38100" dist="38100" dir="2700000" algn="tl">
                    <a:srgbClr val="C0C0C0"/>
                  </a:outerShdw>
                </a:effectLst>
                <a:ea typeface="宋体" panose="02010600030101010101" pitchFamily="2" charset="-122"/>
              </a:rPr>
              <a:t>File </a:t>
            </a:r>
            <a:r>
              <a:rPr lang="zh-CN" altLang="en-US" sz="2800" dirty="0" smtClean="0">
                <a:effectLst>
                  <a:outerShdw blurRad="38100" dist="38100" dir="2700000" algn="tl">
                    <a:srgbClr val="C0C0C0"/>
                  </a:outerShdw>
                </a:effectLst>
                <a:ea typeface="宋体" panose="02010600030101010101" pitchFamily="2" charset="-122"/>
              </a:rPr>
              <a:t>Directory </a:t>
            </a:r>
            <a:r>
              <a:rPr lang="en-US" altLang="zh-CN" sz="2800" dirty="0" smtClean="0">
                <a:effectLst>
                  <a:outerShdw blurRad="38100" dist="38100" dir="2700000" algn="tl">
                    <a:srgbClr val="C0C0C0"/>
                  </a:outerShdw>
                </a:effectLst>
                <a:ea typeface="宋体" panose="02010600030101010101" pitchFamily="2" charset="-122"/>
              </a:rPr>
              <a:t>&amp; </a:t>
            </a:r>
            <a:r>
              <a:rPr lang="en-US" altLang="zh-CN" sz="2800" dirty="0" err="1" smtClean="0">
                <a:effectLst>
                  <a:outerShdw blurRad="38100" dist="38100" dir="2700000" algn="tl">
                    <a:srgbClr val="C0C0C0"/>
                  </a:outerShdw>
                </a:effectLst>
                <a:ea typeface="宋体" panose="02010600030101010101" pitchFamily="2" charset="-122"/>
              </a:rPr>
              <a:t>FCB（index-node</a:t>
            </a:r>
            <a:r>
              <a:rPr lang="en-US" altLang="zh-CN" sz="2800" dirty="0" smtClean="0">
                <a:effectLst>
                  <a:outerShdw blurRad="38100" dist="38100" dir="2700000" algn="tl">
                    <a:srgbClr val="C0C0C0"/>
                  </a:outerShdw>
                </a:effectLst>
                <a:ea typeface="宋体" panose="02010600030101010101" pitchFamily="2" charset="-122"/>
              </a:rPr>
              <a:t>）</a:t>
            </a:r>
            <a:endParaRPr lang="zh-CN" altLang="en-US" sz="2800" dirty="0">
              <a:effectLst>
                <a:outerShdw blurRad="38100" dist="38100" dir="2700000" algn="tl">
                  <a:srgbClr val="C0C0C0"/>
                </a:outerShdw>
              </a:effectLst>
              <a:ea typeface="宋体" panose="02010600030101010101" pitchFamily="2" charset="-122"/>
            </a:endParaRPr>
          </a:p>
        </p:txBody>
      </p:sp>
      <p:sp>
        <p:nvSpPr>
          <p:cNvPr id="34819" name="Rectangle 3"/>
          <p:cNvSpPr>
            <a:spLocks noGrp="1" noChangeArrowheads="1"/>
          </p:cNvSpPr>
          <p:nvPr>
            <p:ph type="body" idx="4294967295"/>
          </p:nvPr>
        </p:nvSpPr>
        <p:spPr>
          <a:xfrm>
            <a:off x="741362" y="1004888"/>
            <a:ext cx="7798955" cy="5181600"/>
          </a:xfrm>
        </p:spPr>
        <p:txBody>
          <a:bodyPr/>
          <a:lstStyle/>
          <a:p>
            <a:r>
              <a:rPr lang="zh-CN" altLang="en-US" sz="2000" b="1" dirty="0" smtClean="0">
                <a:solidFill>
                  <a:srgbClr val="FF0000"/>
                </a:solidFill>
                <a:ea typeface="宋体" panose="02010600030101010101" pitchFamily="2" charset="-122"/>
              </a:rPr>
              <a:t>两种</a:t>
            </a:r>
            <a:r>
              <a:rPr lang="zh-CN" altLang="en-US" sz="2000" b="1" dirty="0">
                <a:solidFill>
                  <a:srgbClr val="FF0000"/>
                </a:solidFill>
                <a:ea typeface="宋体" panose="02010600030101010101" pitchFamily="2" charset="-122"/>
              </a:rPr>
              <a:t>常用的文件目录表</a:t>
            </a:r>
            <a:endParaRPr lang="zh-CN" altLang="en-US" sz="2000" b="1" dirty="0">
              <a:solidFill>
                <a:srgbClr val="FF0000"/>
              </a:solidFill>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a:p>
            <a:endParaRPr lang="en-US" altLang="zh-CN" sz="2000" dirty="0" smtClean="0">
              <a:ea typeface="宋体" panose="02010600030101010101" pitchFamily="2" charset="-122"/>
            </a:endParaRPr>
          </a:p>
          <a:p>
            <a:r>
              <a:rPr lang="zh-CN" altLang="en-US" sz="1800" dirty="0" smtClean="0">
                <a:ea typeface="宋体" panose="02010600030101010101" pitchFamily="2" charset="-122"/>
              </a:rPr>
              <a:t>Unix</a:t>
            </a:r>
            <a:r>
              <a:rPr lang="zh-CN" altLang="en-US" sz="1800" dirty="0">
                <a:ea typeface="宋体" panose="02010600030101010101" pitchFamily="2" charset="-122"/>
              </a:rPr>
              <a:t>中将</a:t>
            </a:r>
            <a:r>
              <a:rPr lang="zh-CN" altLang="en-US" sz="1800" dirty="0">
                <a:solidFill>
                  <a:srgbClr val="7030A0"/>
                </a:solidFill>
                <a:ea typeface="宋体" panose="02010600030101010101" pitchFamily="2" charset="-122"/>
              </a:rPr>
              <a:t>目录视为文件</a:t>
            </a:r>
            <a:r>
              <a:rPr lang="zh-CN" altLang="en-US" sz="1800" dirty="0">
                <a:ea typeface="宋体" panose="02010600030101010101" pitchFamily="2" charset="-122"/>
              </a:rPr>
              <a:t>，称为</a:t>
            </a:r>
            <a:r>
              <a:rPr lang="zh-CN" altLang="en-US" sz="1800" dirty="0">
                <a:solidFill>
                  <a:srgbClr val="7030A0"/>
                </a:solidFill>
                <a:ea typeface="宋体" panose="02010600030101010101" pitchFamily="2" charset="-122"/>
              </a:rPr>
              <a:t>目录文件</a:t>
            </a:r>
            <a:r>
              <a:rPr lang="zh-CN" altLang="en-US" sz="1800" dirty="0">
                <a:ea typeface="宋体" panose="02010600030101010101" pitchFamily="2" charset="-122"/>
              </a:rPr>
              <a:t>，</a:t>
            </a:r>
            <a:r>
              <a:rPr lang="zh-CN" altLang="en-US" sz="1800" dirty="0">
                <a:solidFill>
                  <a:srgbClr val="008000"/>
                </a:solidFill>
                <a:ea typeface="宋体" panose="02010600030101010101" pitchFamily="2" charset="-122"/>
              </a:rPr>
              <a:t>目录文件中的内容是目录</a:t>
            </a:r>
            <a:r>
              <a:rPr lang="zh-CN" altLang="en-US" sz="1800" dirty="0" smtClean="0">
                <a:solidFill>
                  <a:srgbClr val="008000"/>
                </a:solidFill>
                <a:ea typeface="宋体" panose="02010600030101010101" pitchFamily="2" charset="-122"/>
              </a:rPr>
              <a:t>表</a:t>
            </a:r>
            <a:endParaRPr lang="en-US" altLang="zh-CN" sz="1800" dirty="0" smtClean="0">
              <a:solidFill>
                <a:srgbClr val="008000"/>
              </a:solidFill>
              <a:ea typeface="宋体" panose="02010600030101010101" pitchFamily="2" charset="-122"/>
            </a:endParaRPr>
          </a:p>
          <a:p>
            <a:r>
              <a:rPr lang="en-US" altLang="zh-CN" sz="1800" b="1" dirty="0" smtClean="0">
                <a:solidFill>
                  <a:srgbClr val="FF3300"/>
                </a:solidFill>
                <a:ea typeface="宋体" panose="02010600030101010101" pitchFamily="2" charset="-122"/>
              </a:rPr>
              <a:t>UNIX</a:t>
            </a:r>
            <a:r>
              <a:rPr lang="zh-CN" altLang="en-US" sz="1800" b="1" dirty="0" smtClean="0">
                <a:solidFill>
                  <a:srgbClr val="FF3300"/>
                </a:solidFill>
                <a:ea typeface="宋体" panose="02010600030101010101" pitchFamily="2" charset="-122"/>
              </a:rPr>
              <a:t>：一切皆文件，</a:t>
            </a:r>
            <a:r>
              <a:rPr lang="zh-CN" altLang="en-US" sz="1800" dirty="0">
                <a:ea typeface="宋体" panose="02010600030101010101" pitchFamily="2" charset="-122"/>
              </a:rPr>
              <a:t>将</a:t>
            </a:r>
            <a:r>
              <a:rPr lang="zh-CN" altLang="en-US" sz="1800" dirty="0" smtClean="0">
                <a:ea typeface="宋体" panose="02010600030101010101" pitchFamily="2" charset="-122"/>
              </a:rPr>
              <a:t>设备也视为文件；</a:t>
            </a:r>
            <a:r>
              <a:rPr lang="zh-CN" altLang="en-US" sz="1800" b="1" dirty="0" smtClean="0">
                <a:solidFill>
                  <a:srgbClr val="7030A0"/>
                </a:solidFill>
                <a:ea typeface="宋体" panose="02010600030101010101" pitchFamily="2" charset="-122"/>
              </a:rPr>
              <a:t>操作方式统一，便于设计实现</a:t>
            </a:r>
            <a:endParaRPr lang="en-US" altLang="zh-CN" sz="1800" b="1" dirty="0">
              <a:solidFill>
                <a:srgbClr val="7030A0"/>
              </a:solidFill>
              <a:ea typeface="宋体" panose="02010600030101010101" pitchFamily="2" charset="-122"/>
            </a:endParaRPr>
          </a:p>
          <a:p>
            <a:r>
              <a:rPr lang="zh-CN" altLang="en-US" sz="1800" dirty="0" smtClean="0">
                <a:ea typeface="宋体" panose="02010600030101010101" pitchFamily="2" charset="-122"/>
              </a:rPr>
              <a:t>Inode</a:t>
            </a:r>
            <a:r>
              <a:rPr lang="zh-CN" altLang="en-US" sz="1800" dirty="0">
                <a:ea typeface="宋体" panose="02010600030101010101" pitchFamily="2" charset="-122"/>
              </a:rPr>
              <a:t>—Index node, </a:t>
            </a:r>
            <a:r>
              <a:rPr lang="zh-CN" altLang="en-US" sz="1800" dirty="0" smtClean="0">
                <a:ea typeface="宋体" panose="02010600030101010101" pitchFamily="2" charset="-122"/>
              </a:rPr>
              <a:t>FCB</a:t>
            </a:r>
            <a:r>
              <a:rPr lang="en-US" altLang="zh-CN" sz="1800" dirty="0" smtClean="0">
                <a:ea typeface="宋体" panose="02010600030101010101" pitchFamily="2" charset="-122"/>
              </a:rPr>
              <a:t>--</a:t>
            </a:r>
            <a:r>
              <a:rPr lang="zh-CN" altLang="en-US" sz="1800" dirty="0" smtClean="0">
                <a:ea typeface="宋体" panose="02010600030101010101" pitchFamily="2" charset="-122"/>
              </a:rPr>
              <a:t>File </a:t>
            </a:r>
            <a:r>
              <a:rPr lang="zh-CN" altLang="en-US" sz="1800" dirty="0">
                <a:ea typeface="宋体" panose="02010600030101010101" pitchFamily="2" charset="-122"/>
              </a:rPr>
              <a:t>Control </a:t>
            </a:r>
            <a:r>
              <a:rPr lang="zh-CN" altLang="en-US" sz="1800" dirty="0" smtClean="0">
                <a:ea typeface="宋体" panose="02010600030101010101" pitchFamily="2" charset="-122"/>
              </a:rPr>
              <a:t>Block</a:t>
            </a:r>
            <a:endParaRPr lang="zh-CN" altLang="en-US" sz="1800" dirty="0">
              <a:ea typeface="宋体" panose="02010600030101010101" pitchFamily="2" charset="-122"/>
            </a:endParaRPr>
          </a:p>
          <a:p>
            <a:r>
              <a:rPr lang="zh-CN" altLang="en-US" sz="1800" dirty="0" smtClean="0">
                <a:ea typeface="宋体" panose="02010600030101010101" pitchFamily="2" charset="-122"/>
              </a:rPr>
              <a:t>根目录：</a:t>
            </a:r>
            <a:endParaRPr lang="en-US" altLang="zh-CN" sz="1800" dirty="0" smtClean="0">
              <a:ea typeface="宋体" panose="02010600030101010101" pitchFamily="2" charset="-122"/>
            </a:endParaRPr>
          </a:p>
          <a:p>
            <a:pPr lvl="1"/>
            <a:r>
              <a:rPr lang="en-US" altLang="zh-CN" sz="1600" dirty="0" smtClean="0">
                <a:solidFill>
                  <a:srgbClr val="0000CC"/>
                </a:solidFill>
                <a:ea typeface="宋体" panose="02010600030101010101" pitchFamily="2" charset="-122"/>
              </a:rPr>
              <a:t>FAT</a:t>
            </a:r>
            <a:r>
              <a:rPr lang="zh-CN" altLang="en-US" sz="1600" dirty="0" smtClean="0">
                <a:ea typeface="宋体" panose="02010600030101010101" pitchFamily="2" charset="-122"/>
              </a:rPr>
              <a:t>：根目录表，</a:t>
            </a:r>
            <a:r>
              <a:rPr lang="en-US" altLang="zh-CN" sz="1600" dirty="0" smtClean="0">
                <a:solidFill>
                  <a:srgbClr val="0000CC"/>
                </a:solidFill>
                <a:ea typeface="宋体" panose="02010600030101010101" pitchFamily="2" charset="-122"/>
              </a:rPr>
              <a:t>Ext2</a:t>
            </a:r>
            <a:r>
              <a:rPr lang="zh-CN" altLang="en-US" sz="1600" dirty="0" smtClean="0">
                <a:ea typeface="宋体" panose="02010600030101010101" pitchFamily="2" charset="-122"/>
              </a:rPr>
              <a:t>：有</a:t>
            </a:r>
            <a:r>
              <a:rPr lang="zh-CN" altLang="en-US" sz="1600" dirty="0">
                <a:ea typeface="宋体" panose="02010600030101010101" pitchFamily="2" charset="-122"/>
              </a:rPr>
              <a:t>一个根索引</a:t>
            </a:r>
            <a:r>
              <a:rPr lang="zh-CN" altLang="en-US" sz="1600" dirty="0" smtClean="0">
                <a:ea typeface="宋体" panose="02010600030101010101" pitchFamily="2" charset="-122"/>
              </a:rPr>
              <a:t>节点</a:t>
            </a:r>
            <a:endParaRPr lang="zh-CN" altLang="en-US" sz="2000" b="1" dirty="0">
              <a:ea typeface="宋体" panose="02010600030101010101" pitchFamily="2" charset="-122"/>
            </a:endParaRPr>
          </a:p>
        </p:txBody>
      </p:sp>
      <p:graphicFrame>
        <p:nvGraphicFramePr>
          <p:cNvPr id="32772" name="Group 4"/>
          <p:cNvGraphicFramePr>
            <a:graphicFrameLocks noGrp="1"/>
          </p:cNvGraphicFramePr>
          <p:nvPr/>
        </p:nvGraphicFramePr>
        <p:xfrm>
          <a:off x="1204635" y="1934115"/>
          <a:ext cx="6491287" cy="1044184"/>
        </p:xfrm>
        <a:graphic>
          <a:graphicData uri="http://schemas.openxmlformats.org/drawingml/2006/table">
            <a:tbl>
              <a:tblPr/>
              <a:tblGrid>
                <a:gridCol w="866775"/>
                <a:gridCol w="989012"/>
                <a:gridCol w="927100"/>
                <a:gridCol w="927100"/>
                <a:gridCol w="927100"/>
                <a:gridCol w="927100"/>
                <a:gridCol w="927100"/>
              </a:tblGrid>
              <a:tr h="2486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扩展名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文件位置</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2983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73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32806" name="Group 38"/>
          <p:cNvGraphicFramePr>
            <a:graphicFrameLocks noGrp="1"/>
          </p:cNvGraphicFramePr>
          <p:nvPr/>
        </p:nvGraphicFramePr>
        <p:xfrm>
          <a:off x="1204635" y="3144987"/>
          <a:ext cx="6524625" cy="1068833"/>
        </p:xfrm>
        <a:graphic>
          <a:graphicData uri="http://schemas.openxmlformats.org/drawingml/2006/table">
            <a:tbl>
              <a:tblPr/>
              <a:tblGrid>
                <a:gridCol w="3262312"/>
                <a:gridCol w="3262313"/>
              </a:tblGrid>
              <a:tr h="2793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文件名</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rPr>
                        <a:t>索引结点号</a:t>
                      </a:r>
                      <a:endParaRPr kumimoji="0" lang="zh-CN" altLang="en-US" sz="14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37368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90412">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34868" name="左大括号 5"/>
          <p:cNvSpPr/>
          <p:nvPr/>
        </p:nvSpPr>
        <p:spPr bwMode="auto">
          <a:xfrm rot="5400000">
            <a:off x="4735236" y="-1026573"/>
            <a:ext cx="242887" cy="5576887"/>
          </a:xfrm>
          <a:prstGeom prst="leftBrace">
            <a:avLst>
              <a:gd name="adj1" fmla="val 8291"/>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4869" name="TextBox 6"/>
          <p:cNvSpPr txBox="1">
            <a:spLocks noChangeArrowheads="1"/>
          </p:cNvSpPr>
          <p:nvPr/>
        </p:nvSpPr>
        <p:spPr bwMode="auto">
          <a:xfrm>
            <a:off x="4577719" y="130619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FCB</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68611" name="Rectangle 3"/>
          <p:cNvSpPr>
            <a:spLocks noGrp="1" noChangeArrowheads="1"/>
          </p:cNvSpPr>
          <p:nvPr>
            <p:ph type="body" idx="4294967295"/>
          </p:nvPr>
        </p:nvSpPr>
        <p:spPr>
          <a:xfrm>
            <a:off x="831850" y="1262063"/>
            <a:ext cx="7351713" cy="4483100"/>
          </a:xfrm>
        </p:spPr>
        <p:txBody>
          <a:bodyPr/>
          <a:lstStyle/>
          <a:p>
            <a:r>
              <a:rPr lang="zh-CN" altLang="en-US" sz="1800" dirty="0">
                <a:ea typeface="宋体" panose="02010600030101010101" pitchFamily="2" charset="-122"/>
              </a:rPr>
              <a:t>思考 </a:t>
            </a:r>
            <a:endParaRPr lang="en-US" altLang="zh-CN" sz="1800" dirty="0">
              <a:ea typeface="宋体" panose="02010600030101010101" pitchFamily="2" charset="-122"/>
            </a:endParaRPr>
          </a:p>
          <a:p>
            <a:pPr lvl="1"/>
            <a:r>
              <a:rPr lang="zh-CN" altLang="en-US" sz="1400" dirty="0">
                <a:ea typeface="宋体" panose="02010600030101010101" pitchFamily="2" charset="-122"/>
              </a:rPr>
              <a:t>Page 408  </a:t>
            </a:r>
            <a:r>
              <a:rPr lang="en-US" altLang="zh-CN" sz="1400" dirty="0">
                <a:ea typeface="宋体" panose="02010600030101010101" pitchFamily="2" charset="-122"/>
              </a:rPr>
              <a:t>3,5</a:t>
            </a:r>
            <a:endParaRPr lang="zh-CN" altLang="en-US" sz="1400" dirty="0">
              <a:ea typeface="宋体" panose="02010600030101010101" pitchFamily="2" charset="-122"/>
            </a:endParaRPr>
          </a:p>
          <a:p>
            <a:pPr>
              <a:buFont typeface="Wingdings" panose="05000000000000000000" pitchFamily="2" charset="2"/>
              <a:buChar char="n"/>
            </a:pPr>
            <a:r>
              <a:rPr lang="zh-CN" altLang="en-US" sz="2000" dirty="0">
                <a:ea typeface="宋体" panose="02010600030101010101" pitchFamily="2" charset="-122"/>
              </a:rPr>
              <a:t>思考题</a:t>
            </a:r>
            <a:endParaRPr lang="zh-CN" altLang="en-US" sz="2000" dirty="0">
              <a:ea typeface="宋体" panose="02010600030101010101" pitchFamily="2" charset="-122"/>
            </a:endParaRPr>
          </a:p>
          <a:p>
            <a:pPr lvl="1">
              <a:buNone/>
            </a:pPr>
            <a:r>
              <a:rPr lang="zh-CN" altLang="en-US" sz="1400" dirty="0">
                <a:ea typeface="宋体" panose="02010600030101010101" pitchFamily="2" charset="-122"/>
              </a:rPr>
              <a:t>1、</a:t>
            </a:r>
            <a:r>
              <a:rPr lang="zh-CN" altLang="en-US" sz="1800" dirty="0">
                <a:ea typeface="宋体" panose="02010600030101010101" pitchFamily="2" charset="-122"/>
              </a:rPr>
              <a:t>文件、文件目录的概念</a:t>
            </a:r>
            <a:endParaRPr lang="en-US" altLang="zh-CN" sz="1800" dirty="0">
              <a:ea typeface="宋体" panose="02010600030101010101" pitchFamily="2" charset="-122"/>
            </a:endParaRPr>
          </a:p>
          <a:p>
            <a:pPr lvl="1">
              <a:buNone/>
            </a:pPr>
            <a:r>
              <a:rPr lang="en-US" altLang="zh-CN" sz="1800" dirty="0">
                <a:ea typeface="宋体" panose="02010600030101010101" pitchFamily="2" charset="-122"/>
              </a:rPr>
              <a:t>2</a:t>
            </a:r>
            <a:r>
              <a:rPr lang="zh-CN" altLang="en-US" sz="1800" dirty="0">
                <a:ea typeface="宋体" panose="02010600030101010101" pitchFamily="2" charset="-122"/>
              </a:rPr>
              <a:t>、文件类型的作用</a:t>
            </a:r>
            <a:endParaRPr lang="zh-CN" altLang="en-US" sz="1800" dirty="0">
              <a:ea typeface="宋体" panose="02010600030101010101" pitchFamily="2" charset="-122"/>
            </a:endParaRPr>
          </a:p>
          <a:p>
            <a:pPr lvl="1">
              <a:buNone/>
            </a:pPr>
            <a:r>
              <a:rPr lang="en-US" altLang="zh-CN" sz="1800" dirty="0">
                <a:ea typeface="宋体" panose="02010600030101010101" pitchFamily="2" charset="-122"/>
              </a:rPr>
              <a:t>3</a:t>
            </a:r>
            <a:r>
              <a:rPr lang="zh-CN" altLang="en-US" sz="1800" dirty="0">
                <a:ea typeface="宋体" panose="02010600030101010101" pitchFamily="2" charset="-122"/>
              </a:rPr>
              <a:t>、文件的物理格式化与逻辑格式化（</a:t>
            </a:r>
            <a:r>
              <a:rPr lang="en-US" altLang="zh-CN" sz="1800" dirty="0">
                <a:ea typeface="宋体" panose="02010600030101010101" pitchFamily="2" charset="-122"/>
              </a:rPr>
              <a:t>Format</a:t>
            </a:r>
            <a:r>
              <a:rPr lang="zh-CN" altLang="en-US" sz="1800" dirty="0">
                <a:ea typeface="宋体" panose="02010600030101010101" pitchFamily="2" charset="-122"/>
              </a:rPr>
              <a:t>）</a:t>
            </a:r>
            <a:endParaRPr lang="en-US" altLang="zh-CN" sz="1800" dirty="0">
              <a:ea typeface="宋体" panose="02010600030101010101" pitchFamily="2" charset="-122"/>
            </a:endParaRPr>
          </a:p>
          <a:p>
            <a:pPr lvl="1">
              <a:buNone/>
            </a:pPr>
            <a:r>
              <a:rPr lang="en-US" altLang="zh-CN" sz="1800" dirty="0">
                <a:ea typeface="宋体" panose="02010600030101010101" pitchFamily="2" charset="-122"/>
              </a:rPr>
              <a:t>4</a:t>
            </a:r>
            <a:r>
              <a:rPr lang="zh-CN" altLang="en-US" sz="1800" dirty="0">
                <a:ea typeface="宋体" panose="02010600030101010101" pitchFamily="2" charset="-122"/>
              </a:rPr>
              <a:t>、便于共享的目录结构有哪些？说明其基本思想及特点。</a:t>
            </a:r>
            <a:endParaRPr lang="zh-CN" altLang="en-US" sz="1800" dirty="0">
              <a:ea typeface="宋体" panose="02010600030101010101" pitchFamily="2" charset="-122"/>
            </a:endParaRPr>
          </a:p>
          <a:p>
            <a:pPr lvl="1">
              <a:buNone/>
            </a:pPr>
            <a:r>
              <a:rPr lang="en-US" altLang="zh-CN" sz="1800" dirty="0">
                <a:ea typeface="宋体" panose="02010600030101010101" pitchFamily="2" charset="-122"/>
              </a:rPr>
              <a:t>5</a:t>
            </a:r>
            <a:r>
              <a:rPr lang="zh-CN" altLang="en-US" sz="1800" dirty="0">
                <a:ea typeface="宋体" panose="02010600030101010101" pitchFamily="2" charset="-122"/>
              </a:rPr>
              <a:t>、说明文件卷安装与卸载的思想及其作用。</a:t>
            </a:r>
            <a:endParaRPr lang="zh-CN" altLang="en-US" sz="1800" dirty="0">
              <a:ea typeface="宋体" panose="02010600030101010101" pitchFamily="2" charset="-122"/>
            </a:endParaRPr>
          </a:p>
          <a:p>
            <a:pPr lvl="1">
              <a:buNone/>
            </a:pPr>
            <a:r>
              <a:rPr lang="en-US" altLang="zh-CN" sz="1800" dirty="0">
                <a:ea typeface="宋体" panose="02010600030101010101" pitchFamily="2" charset="-122"/>
              </a:rPr>
              <a:t>6</a:t>
            </a:r>
            <a:r>
              <a:rPr lang="zh-CN" altLang="en-US" sz="1800" dirty="0">
                <a:ea typeface="宋体" panose="02010600030101010101" pitchFamily="2" charset="-122"/>
              </a:rPr>
              <a:t>、打开及关闭文件的思想及作用（open，close）。</a:t>
            </a:r>
            <a:endParaRPr lang="zh-CN" altLang="en-US" sz="1800" dirty="0">
              <a:ea typeface="宋体" panose="02010600030101010101" pitchFamily="2" charset="-122"/>
            </a:endParaRPr>
          </a:p>
          <a:p>
            <a:pPr lvl="1">
              <a:buNone/>
            </a:pPr>
            <a:r>
              <a:rPr lang="en-US" altLang="zh-CN" sz="1800" dirty="0">
                <a:ea typeface="宋体" panose="02010600030101010101" pitchFamily="2" charset="-122"/>
              </a:rPr>
              <a:t>7</a:t>
            </a:r>
            <a:r>
              <a:rPr lang="zh-CN" altLang="en-US" sz="1800" dirty="0">
                <a:ea typeface="宋体" panose="02010600030101010101" pitchFamily="2" charset="-122"/>
              </a:rPr>
              <a:t>、文件的共享与保护概念及措施。</a:t>
            </a:r>
            <a:endParaRPr lang="zh-CN" altLang="en-US" sz="1800" dirty="0">
              <a:ea typeface="宋体" panose="02010600030101010101" pitchFamily="2" charset="-122"/>
            </a:endParaRPr>
          </a:p>
          <a:p>
            <a:r>
              <a:rPr lang="zh-CN" altLang="en-US" sz="2000" dirty="0" smtClean="0">
                <a:ea typeface="宋体" panose="02010600030101010101" pitchFamily="2" charset="-122"/>
              </a:rPr>
              <a:t>Page </a:t>
            </a:r>
            <a:r>
              <a:rPr lang="zh-CN" altLang="en-US" sz="2000" dirty="0">
                <a:ea typeface="宋体" panose="02010600030101010101" pitchFamily="2" charset="-122"/>
              </a:rPr>
              <a:t>408</a:t>
            </a:r>
            <a:endParaRPr lang="zh-CN" altLang="en-US" sz="2000" dirty="0">
              <a:ea typeface="宋体" panose="02010600030101010101" pitchFamily="2" charset="-122"/>
            </a:endParaRPr>
          </a:p>
          <a:p>
            <a:pPr>
              <a:buFont typeface="Monotype Sorts" pitchFamily="2" charset="2"/>
              <a:buNone/>
            </a:pPr>
            <a:r>
              <a:rPr lang="zh-CN" altLang="en-US" sz="1800" dirty="0">
                <a:ea typeface="宋体" panose="02010600030101010101" pitchFamily="2" charset="-122"/>
              </a:rPr>
              <a:t>      1,2,6,8,</a:t>
            </a:r>
            <a:r>
              <a:rPr lang="zh-CN" altLang="en-US" sz="1800" dirty="0" smtClean="0">
                <a:ea typeface="宋体" panose="02010600030101010101" pitchFamily="2" charset="-122"/>
              </a:rPr>
              <a:t>9</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10</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几种常见的文件系统</a:t>
            </a:r>
            <a:endParaRPr lang="zh-CN" altLang="en-US">
              <a:effectLst>
                <a:outerShdw blurRad="38100" dist="38100" dir="2700000" algn="tl">
                  <a:srgbClr val="C0C0C0"/>
                </a:outerShdw>
              </a:effectLst>
              <a:ea typeface="宋体" panose="02010600030101010101" pitchFamily="2" charset="-122"/>
            </a:endParaRPr>
          </a:p>
        </p:txBody>
      </p:sp>
      <p:sp>
        <p:nvSpPr>
          <p:cNvPr id="70659" name="Rectangle 3"/>
          <p:cNvSpPr>
            <a:spLocks noGrp="1" noChangeArrowheads="1"/>
          </p:cNvSpPr>
          <p:nvPr>
            <p:ph type="body" idx="4294967295"/>
          </p:nvPr>
        </p:nvSpPr>
        <p:spPr>
          <a:xfrm>
            <a:off x="1214438" y="1260475"/>
            <a:ext cx="7029450" cy="5119688"/>
          </a:xfrm>
        </p:spPr>
        <p:txBody>
          <a:bodyPr/>
          <a:lstStyle/>
          <a:p>
            <a:r>
              <a:rPr lang="zh-CN" altLang="en-US" sz="1800" b="1">
                <a:ea typeface="宋体" panose="02010600030101010101" pitchFamily="2" charset="-122"/>
              </a:rPr>
              <a:t>NTFS （NT、XP）</a:t>
            </a:r>
            <a:endParaRPr lang="zh-CN" altLang="en-US" sz="1800" b="1">
              <a:ea typeface="宋体" panose="02010600030101010101" pitchFamily="2" charset="-122"/>
            </a:endParaRPr>
          </a:p>
          <a:p>
            <a:r>
              <a:rPr lang="zh-CN" altLang="en-US" sz="1800" b="1">
                <a:ea typeface="宋体" panose="02010600030101010101" pitchFamily="2" charset="-122"/>
              </a:rPr>
              <a:t>FAT     (NT、XP、DOS) (FAT 8,12,16,32,)</a:t>
            </a:r>
            <a:endParaRPr lang="zh-CN" altLang="en-US" sz="1800" b="1">
              <a:ea typeface="宋体" panose="02010600030101010101" pitchFamily="2" charset="-122"/>
            </a:endParaRPr>
          </a:p>
          <a:p>
            <a:r>
              <a:rPr lang="zh-CN" altLang="en-US" sz="1800" b="1">
                <a:ea typeface="宋体" panose="02010600030101010101" pitchFamily="2" charset="-122"/>
              </a:rPr>
              <a:t>Ext2     (UNIX、Linux)</a:t>
            </a:r>
            <a:endParaRPr lang="zh-CN" altLang="en-US" sz="1800" b="1">
              <a:ea typeface="宋体" panose="02010600030101010101" pitchFamily="2" charset="-122"/>
            </a:endParaRPr>
          </a:p>
          <a:p>
            <a:r>
              <a:rPr lang="zh-CN" altLang="en-US" sz="1800" b="1">
                <a:ea typeface="宋体" panose="02010600030101010101" pitchFamily="2" charset="-122"/>
              </a:rPr>
              <a:t>Ext3     (UNIX、Linux)</a:t>
            </a:r>
            <a:endParaRPr lang="zh-CN" altLang="en-US" sz="1800" b="1">
              <a:ea typeface="宋体" panose="02010600030101010101" pitchFamily="2" charset="-122"/>
            </a:endParaRPr>
          </a:p>
          <a:p>
            <a:r>
              <a:rPr lang="zh-CN" altLang="en-US" sz="1800" b="1">
                <a:ea typeface="宋体" panose="02010600030101010101" pitchFamily="2" charset="-122"/>
              </a:rPr>
              <a:t>Reiserfs   (UNIX、Linux)</a:t>
            </a:r>
            <a:endParaRPr lang="zh-CN" altLang="en-US" sz="1800" b="1">
              <a:ea typeface="宋体" panose="02010600030101010101" pitchFamily="2" charset="-122"/>
            </a:endParaRPr>
          </a:p>
          <a:p>
            <a:r>
              <a:rPr lang="zh-CN" altLang="en-US" sz="1800" b="1">
                <a:ea typeface="宋体" panose="02010600030101010101" pitchFamily="2" charset="-122"/>
              </a:rPr>
              <a:t>Hfs   (MAC ） </a:t>
            </a:r>
            <a:endParaRPr lang="zh-CN" altLang="en-US" sz="1800" b="1">
              <a:ea typeface="宋体" panose="02010600030101010101" pitchFamily="2" charset="-122"/>
            </a:endParaRPr>
          </a:p>
          <a:p>
            <a:r>
              <a:rPr lang="zh-CN" altLang="en-US" sz="1800" b="1">
                <a:ea typeface="宋体" panose="02010600030101010101" pitchFamily="2" charset="-122"/>
              </a:rPr>
              <a:t>VFS, UFS, NFS (Solaris)</a:t>
            </a:r>
            <a:endParaRPr lang="zh-CN" altLang="en-US" sz="1800" b="1">
              <a:ea typeface="宋体" panose="02010600030101010101" pitchFamily="2" charset="-122"/>
            </a:endParaRPr>
          </a:p>
          <a:p>
            <a:endParaRPr lang="zh-CN" altLang="en-US" sz="1800" b="1">
              <a:ea typeface="宋体" panose="02010600030101010101" pitchFamily="2" charset="-122"/>
            </a:endParaRPr>
          </a:p>
          <a:p>
            <a:r>
              <a:rPr lang="zh-CN" altLang="en-US" sz="1800" b="1">
                <a:ea typeface="宋体" panose="02010600030101010101" pitchFamily="2" charset="-122"/>
              </a:rPr>
              <a:t>UNIX对几种文件系统的支持</a:t>
            </a:r>
            <a:endParaRPr lang="zh-CN" altLang="en-US" sz="1800" b="1">
              <a:ea typeface="宋体" panose="02010600030101010101" pitchFamily="2" charset="-122"/>
            </a:endParaRPr>
          </a:p>
          <a:p>
            <a:pPr lvl="1"/>
            <a:r>
              <a:rPr lang="zh-CN" altLang="en-US" sz="1800" b="1">
                <a:ea typeface="宋体" panose="02010600030101010101" pitchFamily="2" charset="-122"/>
              </a:rPr>
              <a:t>NTFS（只读）</a:t>
            </a:r>
            <a:endParaRPr lang="zh-CN" altLang="en-US" sz="1800" b="1">
              <a:ea typeface="宋体" panose="02010600030101010101" pitchFamily="2" charset="-122"/>
            </a:endParaRPr>
          </a:p>
          <a:p>
            <a:pPr lvl="1"/>
            <a:r>
              <a:rPr lang="zh-CN" altLang="en-US" sz="1800" b="1">
                <a:ea typeface="宋体" panose="02010600030101010101" pitchFamily="2" charset="-122"/>
              </a:rPr>
              <a:t>FAT（可读可写）</a:t>
            </a:r>
            <a:endParaRPr lang="zh-CN" altLang="en-US" sz="1800" b="1">
              <a:ea typeface="宋体" panose="02010600030101010101" pitchFamily="2" charset="-122"/>
            </a:endParaRPr>
          </a:p>
          <a:p>
            <a:pPr lvl="1"/>
            <a:r>
              <a:rPr lang="zh-CN" altLang="en-US" sz="1800" b="1">
                <a:ea typeface="宋体" panose="02010600030101010101" pitchFamily="2" charset="-122"/>
              </a:rPr>
              <a:t>ext2、ext3、reiserfs</a:t>
            </a:r>
            <a:endParaRPr lang="zh-CN" altLang="en-US" sz="1800" b="1">
              <a:ea typeface="宋体" panose="02010600030101010101" pitchFamily="2" charset="-122"/>
            </a:endParaRPr>
          </a:p>
          <a:p>
            <a:pPr lvl="1"/>
            <a:r>
              <a:rPr lang="zh-CN" altLang="en-US" sz="1800" b="1">
                <a:ea typeface="宋体" panose="02010600030101010101" pitchFamily="2" charset="-122"/>
              </a:rPr>
              <a:t>hfs (MAC 操作系统的文件系统） </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文件的分类</a:t>
            </a:r>
            <a:endParaRPr lang="zh-CN" altLang="en-US">
              <a:effectLst>
                <a:outerShdw blurRad="38100" dist="38100" dir="2700000" algn="tl">
                  <a:srgbClr val="C0C0C0"/>
                </a:outerShdw>
              </a:effectLst>
              <a:ea typeface="宋体" panose="02010600030101010101" pitchFamily="2" charset="-122"/>
            </a:endParaRPr>
          </a:p>
        </p:txBody>
      </p:sp>
      <p:sp>
        <p:nvSpPr>
          <p:cNvPr id="71683" name="Rectangle 3"/>
          <p:cNvSpPr>
            <a:spLocks noGrp="1" noChangeArrowheads="1"/>
          </p:cNvSpPr>
          <p:nvPr>
            <p:ph type="body" idx="4294967295"/>
          </p:nvPr>
        </p:nvSpPr>
        <p:spPr/>
        <p:txBody>
          <a:bodyPr/>
          <a:lstStyle/>
          <a:p>
            <a:r>
              <a:rPr lang="zh-CN" altLang="en-US" sz="2000" b="1">
                <a:ea typeface="宋体" panose="02010600030101010101" pitchFamily="2" charset="-122"/>
              </a:rPr>
              <a:t>逻辑文件－从用户的观点</a:t>
            </a:r>
            <a:endParaRPr lang="zh-CN" altLang="en-US" sz="2000" b="1">
              <a:ea typeface="宋体" panose="02010600030101010101" pitchFamily="2" charset="-122"/>
            </a:endParaRPr>
          </a:p>
          <a:p>
            <a:pPr lvl="1"/>
            <a:r>
              <a:rPr lang="zh-CN" altLang="en-US" sz="2000" b="1">
                <a:ea typeface="宋体" panose="02010600030101010101" pitchFamily="2" charset="-122"/>
              </a:rPr>
              <a:t>无结构文件（又称为流式文件）</a:t>
            </a:r>
            <a:endParaRPr lang="zh-CN" altLang="en-US" sz="2000" b="1">
              <a:ea typeface="宋体" panose="02010600030101010101" pitchFamily="2" charset="-122"/>
            </a:endParaRPr>
          </a:p>
          <a:p>
            <a:pPr lvl="1"/>
            <a:r>
              <a:rPr lang="zh-CN" altLang="en-US" sz="2000" b="1">
                <a:ea typeface="宋体" panose="02010600030101010101" pitchFamily="2" charset="-122"/>
              </a:rPr>
              <a:t>有结构文件</a:t>
            </a:r>
            <a:endParaRPr lang="zh-CN" altLang="en-US" sz="2000" b="1">
              <a:ea typeface="宋体" panose="02010600030101010101" pitchFamily="2" charset="-122"/>
            </a:endParaRPr>
          </a:p>
          <a:p>
            <a:pPr lvl="1"/>
            <a:endParaRPr lang="zh-CN" altLang="en-US" sz="2000" b="1">
              <a:ea typeface="宋体" panose="02010600030101010101" pitchFamily="2" charset="-122"/>
            </a:endParaRPr>
          </a:p>
          <a:p>
            <a:endParaRPr lang="zh-CN" altLang="en-US" sz="2000" b="1">
              <a:ea typeface="宋体" panose="02010600030101010101" pitchFamily="2" charset="-122"/>
            </a:endParaRPr>
          </a:p>
          <a:p>
            <a:endParaRPr lang="zh-CN" altLang="en-US" sz="2000" b="1">
              <a:ea typeface="宋体" panose="02010600030101010101" pitchFamily="2" charset="-122"/>
            </a:endParaRPr>
          </a:p>
          <a:p>
            <a:r>
              <a:rPr lang="zh-CN" altLang="en-US" sz="2000" b="1">
                <a:ea typeface="宋体" panose="02010600030101010101" pitchFamily="2" charset="-122"/>
              </a:rPr>
              <a:t>物理文件－系统的观点（下一章介绍）</a:t>
            </a:r>
            <a:endParaRPr lang="zh-CN" altLang="en-US" sz="2000" b="1">
              <a:ea typeface="宋体" panose="02010600030101010101" pitchFamily="2" charset="-122"/>
            </a:endParaRPr>
          </a:p>
          <a:p>
            <a:pPr lvl="1"/>
            <a:r>
              <a:rPr lang="zh-CN" altLang="en-US" sz="2000" b="1">
                <a:ea typeface="宋体" panose="02010600030101010101" pitchFamily="2" charset="-122"/>
              </a:rPr>
              <a:t>连续文件</a:t>
            </a:r>
            <a:endParaRPr lang="zh-CN" altLang="en-US" sz="2000" b="1">
              <a:ea typeface="宋体" panose="02010600030101010101" pitchFamily="2" charset="-122"/>
            </a:endParaRPr>
          </a:p>
          <a:p>
            <a:pPr lvl="1"/>
            <a:r>
              <a:rPr lang="zh-CN" altLang="en-US" sz="2000" b="1">
                <a:ea typeface="宋体" panose="02010600030101010101" pitchFamily="2" charset="-122"/>
              </a:rPr>
              <a:t>链接文件</a:t>
            </a:r>
            <a:endParaRPr lang="zh-CN" altLang="en-US" sz="2000" b="1">
              <a:ea typeface="宋体" panose="02010600030101010101" pitchFamily="2" charset="-122"/>
            </a:endParaRPr>
          </a:p>
          <a:p>
            <a:pPr lvl="1"/>
            <a:r>
              <a:rPr lang="zh-CN" altLang="en-US" sz="2000" b="1">
                <a:ea typeface="宋体" panose="02010600030101010101" pitchFamily="2" charset="-122"/>
              </a:rPr>
              <a:t>索引文件</a:t>
            </a:r>
            <a:endParaRPr lang="zh-CN" altLang="en-US" sz="2000" b="1">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85800" y="228600"/>
            <a:ext cx="8077200" cy="609600"/>
          </a:xfrm>
          <a:prstGeom prst="rect">
            <a:avLst/>
          </a:prstGeom>
          <a:noFill/>
          <a:ln>
            <a:noFill/>
          </a:ln>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kern="0" dirty="0">
                <a:effectLst>
                  <a:outerShdw blurRad="38100" dist="38100" dir="2700000" algn="tl">
                    <a:srgbClr val="C0C0C0"/>
                  </a:outerShdw>
                </a:effectLst>
                <a:ea typeface="宋体" panose="02010600030101010101" pitchFamily="2" charset="-122"/>
              </a:rPr>
              <a:t> Directory </a:t>
            </a:r>
            <a:r>
              <a:rPr lang="en-US" altLang="zh-CN" kern="0" dirty="0">
                <a:effectLst>
                  <a:outerShdw blurRad="38100" dist="38100" dir="2700000" algn="tl">
                    <a:srgbClr val="C0C0C0"/>
                  </a:outerShdw>
                </a:effectLst>
                <a:ea typeface="宋体" panose="02010600030101010101" pitchFamily="2" charset="-122"/>
              </a:rPr>
              <a:t>(Cont.)</a:t>
            </a:r>
            <a:endParaRPr lang="zh-CN" altLang="en-US" kern="0" dirty="0">
              <a:effectLst>
                <a:outerShdw blurRad="38100" dist="38100" dir="2700000" algn="tl">
                  <a:srgbClr val="C0C0C0"/>
                </a:outerShdw>
              </a:effectLst>
              <a:ea typeface="宋体" panose="02010600030101010101" pitchFamily="2" charset="-122"/>
            </a:endParaRPr>
          </a:p>
        </p:txBody>
      </p:sp>
      <p:sp>
        <p:nvSpPr>
          <p:cNvPr id="3" name="Rectangle 3"/>
          <p:cNvSpPr txBox="1">
            <a:spLocks noChangeArrowheads="1"/>
          </p:cNvSpPr>
          <p:nvPr/>
        </p:nvSpPr>
        <p:spPr bwMode="auto">
          <a:xfrm>
            <a:off x="523784" y="1390650"/>
            <a:ext cx="7988392" cy="5072294"/>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lnSpc>
                <a:spcPct val="90000"/>
              </a:lnSpc>
              <a:defRPr/>
            </a:pPr>
            <a:r>
              <a:rPr lang="zh-CN" altLang="en-US" sz="2400" kern="0" dirty="0">
                <a:ea typeface="宋体" panose="02010600030101010101" pitchFamily="2" charset="-122"/>
              </a:rPr>
              <a:t>对于第一种情况，</a:t>
            </a:r>
            <a:endParaRPr lang="en-US" altLang="zh-CN" sz="2400" kern="0" dirty="0">
              <a:ea typeface="宋体" panose="02010600030101010101" pitchFamily="2" charset="-122"/>
            </a:endParaRPr>
          </a:p>
          <a:p>
            <a:pPr lvl="1">
              <a:lnSpc>
                <a:spcPct val="90000"/>
              </a:lnSpc>
              <a:defRPr/>
            </a:pPr>
            <a:r>
              <a:rPr lang="en-US" altLang="zh-CN" sz="2000" kern="0" dirty="0">
                <a:ea typeface="宋体" panose="02010600030101010101" pitchFamily="2" charset="-122"/>
              </a:rPr>
              <a:t>FAT</a:t>
            </a:r>
            <a:r>
              <a:rPr lang="zh-CN" altLang="en-US" sz="2000" kern="0" dirty="0" smtClean="0">
                <a:ea typeface="宋体" panose="02010600030101010101" pitchFamily="2" charset="-122"/>
              </a:rPr>
              <a:t>文件系统采用，如</a:t>
            </a:r>
            <a:r>
              <a:rPr lang="en-US" altLang="zh-CN" sz="2000" kern="0" dirty="0" smtClean="0">
                <a:ea typeface="宋体" panose="02010600030101010101" pitchFamily="2" charset="-122"/>
              </a:rPr>
              <a:t>DOS</a:t>
            </a:r>
            <a:r>
              <a:rPr lang="zh-CN" altLang="en-US" sz="2000" kern="0" dirty="0" smtClean="0">
                <a:ea typeface="宋体" panose="02010600030101010101" pitchFamily="2" charset="-122"/>
              </a:rPr>
              <a:t>操作系统</a:t>
            </a:r>
            <a:endParaRPr lang="en-US" altLang="zh-CN" sz="2000" kern="0" dirty="0" smtClean="0">
              <a:ea typeface="宋体" panose="02010600030101010101" pitchFamily="2" charset="-122"/>
            </a:endParaRPr>
          </a:p>
          <a:p>
            <a:pPr lvl="1">
              <a:lnSpc>
                <a:spcPct val="90000"/>
              </a:lnSpc>
              <a:defRPr/>
            </a:pPr>
            <a:r>
              <a:rPr lang="zh-CN" altLang="en-US" sz="2000" kern="0" dirty="0" smtClean="0">
                <a:ea typeface="宋体" panose="02010600030101010101" pitchFamily="2" charset="-122"/>
              </a:rPr>
              <a:t>实现</a:t>
            </a:r>
            <a:r>
              <a:rPr lang="zh-CN" altLang="en-US" sz="2000" kern="0" dirty="0">
                <a:ea typeface="宋体" panose="02010600030101010101" pitchFamily="2" charset="-122"/>
              </a:rPr>
              <a:t>简单</a:t>
            </a:r>
            <a:endParaRPr lang="en-US" altLang="zh-CN" sz="2000" kern="0" dirty="0">
              <a:ea typeface="宋体" panose="02010600030101010101" pitchFamily="2" charset="-122"/>
            </a:endParaRPr>
          </a:p>
          <a:p>
            <a:pPr lvl="1">
              <a:lnSpc>
                <a:spcPct val="90000"/>
              </a:lnSpc>
              <a:defRPr/>
            </a:pPr>
            <a:r>
              <a:rPr lang="zh-CN" altLang="en-US" sz="2000" kern="0" dirty="0">
                <a:ea typeface="宋体" panose="02010600030101010101" pitchFamily="2" charset="-122"/>
              </a:rPr>
              <a:t>不利于实现文件</a:t>
            </a:r>
            <a:r>
              <a:rPr lang="zh-CN" altLang="en-US" sz="2000" kern="0" dirty="0" smtClean="0">
                <a:ea typeface="宋体" panose="02010600030101010101" pitchFamily="2" charset="-122"/>
              </a:rPr>
              <a:t>共享</a:t>
            </a:r>
            <a:endParaRPr lang="en-US" altLang="zh-CN" sz="2000" kern="0" dirty="0">
              <a:ea typeface="宋体" panose="02010600030101010101" pitchFamily="2" charset="-122"/>
            </a:endParaRPr>
          </a:p>
          <a:p>
            <a:pPr>
              <a:lnSpc>
                <a:spcPct val="90000"/>
              </a:lnSpc>
              <a:defRPr/>
            </a:pPr>
            <a:r>
              <a:rPr lang="zh-CN" altLang="en-US" sz="2400" kern="0" dirty="0">
                <a:ea typeface="宋体" panose="02010600030101010101" pitchFamily="2" charset="-122"/>
              </a:rPr>
              <a:t>对于第二种</a:t>
            </a:r>
            <a:endParaRPr lang="en-US" altLang="zh-CN" sz="2400" kern="0" dirty="0">
              <a:ea typeface="宋体" panose="02010600030101010101" pitchFamily="2" charset="-122"/>
            </a:endParaRPr>
          </a:p>
          <a:p>
            <a:pPr lvl="1">
              <a:lnSpc>
                <a:spcPct val="90000"/>
              </a:lnSpc>
              <a:defRPr/>
            </a:pPr>
            <a:r>
              <a:rPr lang="en-US" altLang="zh-CN" sz="2000" kern="0" dirty="0" smtClean="0">
                <a:ea typeface="宋体" panose="02010600030101010101" pitchFamily="2" charset="-122"/>
              </a:rPr>
              <a:t>Ext2</a:t>
            </a:r>
            <a:r>
              <a:rPr lang="zh-CN" altLang="en-US" sz="2000" kern="0" dirty="0" smtClean="0">
                <a:ea typeface="宋体" panose="02010600030101010101" pitchFamily="2" charset="-122"/>
              </a:rPr>
              <a:t>，</a:t>
            </a:r>
            <a:r>
              <a:rPr lang="en-US" altLang="zh-CN" sz="2000" kern="0" dirty="0" smtClean="0">
                <a:ea typeface="宋体" panose="02010600030101010101" pitchFamily="2" charset="-122"/>
              </a:rPr>
              <a:t>Ext3</a:t>
            </a:r>
            <a:r>
              <a:rPr lang="zh-CN" altLang="en-US" sz="2000" kern="0" dirty="0">
                <a:ea typeface="宋体" panose="02010600030101010101" pitchFamily="2" charset="-122"/>
              </a:rPr>
              <a:t>，</a:t>
            </a:r>
            <a:r>
              <a:rPr lang="en-US" altLang="zh-CN" sz="2000" kern="0" dirty="0" smtClean="0">
                <a:ea typeface="宋体" panose="02010600030101010101" pitchFamily="2" charset="-122"/>
              </a:rPr>
              <a:t>….</a:t>
            </a:r>
            <a:r>
              <a:rPr lang="zh-CN" altLang="en-US" sz="2000" kern="0" dirty="0" smtClean="0">
                <a:ea typeface="宋体" panose="02010600030101010101" pitchFamily="2" charset="-122"/>
              </a:rPr>
              <a:t>等文件系统采用，如</a:t>
            </a:r>
            <a:r>
              <a:rPr lang="en-US" altLang="zh-CN" sz="2000" kern="0" dirty="0" smtClean="0">
                <a:ea typeface="宋体" panose="02010600030101010101" pitchFamily="2" charset="-122"/>
              </a:rPr>
              <a:t>Unix</a:t>
            </a:r>
            <a:endParaRPr lang="en-US" altLang="zh-CN" sz="2000" kern="0" dirty="0" smtClean="0">
              <a:ea typeface="宋体" panose="02010600030101010101" pitchFamily="2" charset="-122"/>
            </a:endParaRPr>
          </a:p>
          <a:p>
            <a:pPr lvl="1">
              <a:lnSpc>
                <a:spcPct val="90000"/>
              </a:lnSpc>
              <a:defRPr/>
            </a:pPr>
            <a:r>
              <a:rPr lang="zh-CN" altLang="en-US" sz="2000" kern="0" dirty="0" smtClean="0">
                <a:ea typeface="宋体" panose="02010600030101010101" pitchFamily="2" charset="-122"/>
              </a:rPr>
              <a:t>将</a:t>
            </a:r>
            <a:r>
              <a:rPr lang="en-US" altLang="zh-CN" sz="2000" kern="0" dirty="0">
                <a:ea typeface="宋体" panose="02010600030101010101" pitchFamily="2" charset="-122"/>
              </a:rPr>
              <a:t>FCB</a:t>
            </a:r>
            <a:r>
              <a:rPr lang="zh-CN" altLang="en-US" sz="2000" kern="0" dirty="0">
                <a:ea typeface="宋体" panose="02010600030101010101" pitchFamily="2" charset="-122"/>
              </a:rPr>
              <a:t>（</a:t>
            </a:r>
            <a:r>
              <a:rPr lang="en-US" altLang="zh-CN" sz="2000" kern="0" dirty="0" err="1">
                <a:ea typeface="宋体" panose="02010600030101010101" pitchFamily="2" charset="-122"/>
              </a:rPr>
              <a:t>inode</a:t>
            </a:r>
            <a:r>
              <a:rPr lang="zh-CN" altLang="en-US" sz="2000" kern="0" dirty="0">
                <a:ea typeface="宋体" panose="02010600030101010101" pitchFamily="2" charset="-122"/>
              </a:rPr>
              <a:t>）与文件名分开</a:t>
            </a:r>
            <a:endParaRPr lang="en-US" altLang="zh-CN" sz="2000" kern="0" dirty="0">
              <a:ea typeface="宋体" panose="02010600030101010101" pitchFamily="2" charset="-122"/>
            </a:endParaRPr>
          </a:p>
          <a:p>
            <a:pPr lvl="1">
              <a:lnSpc>
                <a:spcPct val="90000"/>
              </a:lnSpc>
              <a:defRPr/>
            </a:pPr>
            <a:r>
              <a:rPr lang="zh-CN" altLang="en-US" sz="2000" kern="0" dirty="0">
                <a:ea typeface="宋体" panose="02010600030101010101" pitchFamily="2" charset="-122"/>
              </a:rPr>
              <a:t>目录表简单（名号目录项）</a:t>
            </a:r>
            <a:endParaRPr lang="en-US" altLang="zh-CN" sz="2000" kern="0" dirty="0">
              <a:ea typeface="宋体" panose="02010600030101010101" pitchFamily="2" charset="-122"/>
            </a:endParaRPr>
          </a:p>
          <a:p>
            <a:pPr lvl="1">
              <a:lnSpc>
                <a:spcPct val="90000"/>
              </a:lnSpc>
              <a:defRPr/>
            </a:pPr>
            <a:r>
              <a:rPr lang="zh-CN" altLang="en-US" sz="2000" kern="0" dirty="0">
                <a:solidFill>
                  <a:srgbClr val="7030A0"/>
                </a:solidFill>
                <a:ea typeface="宋体" panose="02010600030101010101" pitchFamily="2" charset="-122"/>
              </a:rPr>
              <a:t>便于</a:t>
            </a:r>
            <a:r>
              <a:rPr lang="zh-CN" altLang="en-US" sz="2000" kern="0" dirty="0" smtClean="0">
                <a:solidFill>
                  <a:srgbClr val="7030A0"/>
                </a:solidFill>
                <a:ea typeface="宋体" panose="02010600030101010101" pitchFamily="2" charset="-122"/>
              </a:rPr>
              <a:t>文件的管理与共享</a:t>
            </a:r>
            <a:endParaRPr lang="en-US" altLang="zh-CN" sz="2000" kern="0" dirty="0" smtClean="0">
              <a:solidFill>
                <a:srgbClr val="7030A0"/>
              </a:solidFill>
              <a:ea typeface="宋体" panose="02010600030101010101" pitchFamily="2" charset="-122"/>
            </a:endParaRPr>
          </a:p>
          <a:p>
            <a:pPr>
              <a:lnSpc>
                <a:spcPct val="90000"/>
              </a:lnSpc>
              <a:defRPr/>
            </a:pPr>
            <a:r>
              <a:rPr lang="en-US" altLang="zh-CN" sz="2400" kern="0" dirty="0" smtClean="0">
                <a:solidFill>
                  <a:srgbClr val="0000CC"/>
                </a:solidFill>
                <a:ea typeface="宋体" panose="02010600030101010101" pitchFamily="2" charset="-122"/>
              </a:rPr>
              <a:t>NTFS</a:t>
            </a:r>
            <a:r>
              <a:rPr lang="zh-CN" altLang="en-US" sz="2400" kern="0" dirty="0" smtClean="0">
                <a:solidFill>
                  <a:srgbClr val="0000CC"/>
                </a:solidFill>
                <a:ea typeface="宋体" panose="02010600030101010101" pitchFamily="2" charset="-122"/>
              </a:rPr>
              <a:t>？</a:t>
            </a:r>
            <a:endParaRPr lang="en-US" altLang="zh-CN" sz="2400" kern="0" dirty="0">
              <a:solidFill>
                <a:srgbClr val="0000CC"/>
              </a:solidFill>
              <a:ea typeface="宋体" panose="02010600030101010101" pitchFamily="2" charset="-122"/>
            </a:endParaRPr>
          </a:p>
          <a:p>
            <a:pPr lvl="1">
              <a:lnSpc>
                <a:spcPct val="90000"/>
              </a:lnSpc>
              <a:defRPr/>
            </a:pPr>
            <a:endParaRPr lang="en-US" altLang="zh-CN" sz="2000" kern="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RemarkBoard"/>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RAINPROBLEMTYPE" val="ProblemTypeMarker"/>
</p:tagLst>
</file>

<file path=ppt/tags/tag103.xml><?xml version="1.0" encoding="utf-8"?>
<p:tagLst xmlns:p="http://schemas.openxmlformats.org/presentationml/2006/main">
  <p:tag name="RAINPROBLEMTYPE" val="ProblemTypeMarker"/>
</p:tagLst>
</file>

<file path=ppt/tags/tag104.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 val="ProblemSetting"/>
  <p:tag name="RAINPROBLEMTYPE" val="MultipleChoice"/>
</p:tagLst>
</file>

<file path=ppt/tags/tag108.xml><?xml version="1.0" encoding="utf-8"?>
<p:tagLst xmlns:p="http://schemas.openxmlformats.org/presentationml/2006/main">
  <p:tag name="RAINPROBLEM" val="MultipleChoice"/>
  <p:tag name="PROBLEMSCORE" val="1.0"/>
  <p:tag name="PROBLEMHASREMARK" val="True"/>
  <p:tag name="PROBLEMREMARK" val="A"/>
</p:tagLst>
</file>

<file path=ppt/tags/tag109.xml><?xml version="1.0" encoding="utf-8"?>
<p:tagLst xmlns:p="http://schemas.openxmlformats.org/presentationml/2006/main">
  <p:tag name="RAINPROBLEM" val="ProblemBody"/>
</p:tagLst>
</file>

<file path=ppt/tags/tag11.xml><?xml version="1.0" encoding="utf-8"?>
<p:tagLst xmlns:p="http://schemas.openxmlformats.org/presentationml/2006/main">
  <p:tag name="PROBLEMREMARKTITLE" val="ProblemRemarkBoardTip"/>
</p:tagLst>
</file>

<file path=ppt/tags/tag110.xml><?xml version="1.0" encoding="utf-8"?>
<p:tagLst xmlns:p="http://schemas.openxmlformats.org/presentationml/2006/main">
  <p:tag name="RAINPROBLEM" val="ProblemItem"/>
</p:tagLst>
</file>

<file path=ppt/tags/tag111.xml><?xml version="1.0" encoding="utf-8"?>
<p:tagLst xmlns:p="http://schemas.openxmlformats.org/presentationml/2006/main">
  <p:tag name="RAINPROBLEM" val="ProblemItem"/>
</p:tagLst>
</file>

<file path=ppt/tags/tag112.xml><?xml version="1.0" encoding="utf-8"?>
<p:tagLst xmlns:p="http://schemas.openxmlformats.org/presentationml/2006/main">
  <p:tag name="RAINPROBLEM" val="ProblemItem"/>
</p:tagLst>
</file>

<file path=ppt/tags/tag113.xml><?xml version="1.0" encoding="utf-8"?>
<p:tagLst xmlns:p="http://schemas.openxmlformats.org/presentationml/2006/main">
  <p:tag name="RAINPROBLEM" val="ProblemItem"/>
</p:tagLst>
</file>

<file path=ppt/tags/tag114.xml><?xml version="1.0" encoding="utf-8"?>
<p:tagLst xmlns:p="http://schemas.openxmlformats.org/presentationml/2006/main">
  <p:tag name="RAINPROBLEM" val="ProblemBullet"/>
  <p:tag name="RAINPROBLEMTYPE" val="MultipleChoice"/>
  <p:tag name="RAINBULLET" val="Correct"/>
</p:tagLst>
</file>

<file path=ppt/tags/tag115.xml><?xml version="1.0" encoding="utf-8"?>
<p:tagLst xmlns:p="http://schemas.openxmlformats.org/presentationml/2006/main">
  <p:tag name="RAINPROBLEM" val="ProblemBullet"/>
  <p:tag name="RAINPROBLEMTYPE" val="MultipleChoice"/>
  <p:tag name="RAINBULLET" val="Wrong"/>
</p:tagLst>
</file>

<file path=ppt/tags/tag116.xml><?xml version="1.0" encoding="utf-8"?>
<p:tagLst xmlns:p="http://schemas.openxmlformats.org/presentationml/2006/main">
  <p:tag name="RAINPROBLEM" val="ProblemBullet"/>
  <p:tag name="RAINPROBLEMTYPE" val="MultipleChoice"/>
  <p:tag name="RAINBULLET" val="Wrong"/>
</p:tagLst>
</file>

<file path=ppt/tags/tag117.xml><?xml version="1.0" encoding="utf-8"?>
<p:tagLst xmlns:p="http://schemas.openxmlformats.org/presentationml/2006/main">
  <p:tag name="RAINPROBLEM" val="ProblemBullet"/>
  <p:tag name="RAINPROBLEMTYPE" val="MultipleChoice"/>
  <p:tag name="RAINBULLET" val="Wrong"/>
</p:tagLst>
</file>

<file path=ppt/tags/tag118.xml><?xml version="1.0" encoding="utf-8"?>
<p:tagLst xmlns:p="http://schemas.openxmlformats.org/presentationml/2006/main">
  <p:tag name="RAINPROBLEM" val="ProblemSubmit"/>
  <p:tag name="RAINPROBLEMTYPE" val="MultipleChoice"/>
</p:tagLst>
</file>

<file path=ppt/tags/tag119.xml><?xml version="1.0" encoding="utf-8"?>
<p:tagLst xmlns:p="http://schemas.openxmlformats.org/presentationml/2006/main">
  <p:tag name="RAINPROBLEM" val="ProblemRemarkBoard"/>
</p:tagLst>
</file>

<file path=ppt/tags/tag12.xml><?xml version="1.0" encoding="utf-8"?>
<p:tagLst xmlns:p="http://schemas.openxmlformats.org/presentationml/2006/main">
  <p:tag name="RAINPROBLEM" val="ProblemRemark"/>
</p:tagLst>
</file>

<file path=ppt/tags/tag120.xml><?xml version="1.0" encoding="utf-8"?>
<p:tagLst xmlns:p="http://schemas.openxmlformats.org/presentationml/2006/main">
  <p:tag name="PROBLEMREMARKTITLE" val="ProblemRemarkBoardTip"/>
</p:tagLst>
</file>

<file path=ppt/tags/tag121.xml><?xml version="1.0" encoding="utf-8"?>
<p:tagLst xmlns:p="http://schemas.openxmlformats.org/presentationml/2006/main">
  <p:tag name="RAINPROBLEM" val="ProblemRemark"/>
</p:tagLst>
</file>

<file path=ppt/tags/tag122.xml><?xml version="1.0" encoding="utf-8"?>
<p:tagLst xmlns:p="http://schemas.openxmlformats.org/presentationml/2006/main">
  <p:tag name="PROBLEMREMARKTITLE" val="ProblemRemarkBoardTitle"/>
</p:tagLst>
</file>

<file path=ppt/tags/tag123.xml><?xml version="1.0" encoding="utf-8"?>
<p:tagLst xmlns:p="http://schemas.openxmlformats.org/presentationml/2006/main">
  <p:tag name="PROBLEMREMARKTITLE" val="ProblemRemarkBoardTitle"/>
</p:tagLst>
</file>

<file path=ppt/tags/tag124.xml><?xml version="1.0" encoding="utf-8"?>
<p:tagLst xmlns:p="http://schemas.openxmlformats.org/presentationml/2006/main">
  <p:tag name="PROBLEMREMARKTITLE" val="ProblemRemarkBoardTitle"/>
</p:tagLst>
</file>

<file path=ppt/tags/tag125.xml><?xml version="1.0" encoding="utf-8"?>
<p:tagLst xmlns:p="http://schemas.openxmlformats.org/presentationml/2006/main">
  <p:tag name="PROBLEMREMARKTITLE" val="ProblemRemarkBoardTitle"/>
</p:tagLst>
</file>

<file path=ppt/tags/tag126.xml><?xml version="1.0" encoding="utf-8"?>
<p:tagLst xmlns:p="http://schemas.openxmlformats.org/presentationml/2006/main">
  <p:tag name="PROBLEMREMARKTITLE" val="ProblemRemarkBoardTitle"/>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 val="ProblemBullet"/>
  <p:tag name="RAINPROBLEMTYPE" val="MultipleChoice"/>
  <p:tag name="RAINBULLET" val="Correct"/>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 val="ProblemSetting"/>
  <p:tag name="RAINPROBLEMTYPE" val="MultipleChoice"/>
</p:tagLst>
</file>

<file path=ppt/tags/tag135.xml><?xml version="1.0" encoding="utf-8"?>
<p:tagLst xmlns:p="http://schemas.openxmlformats.org/presentationml/2006/main">
  <p:tag name="RAINPROBLEM" val="MultipleChoice"/>
  <p:tag name="PROBLEMSCORE" val="1.0"/>
  <p:tag name="PROBLEMHASREMARK" val="True"/>
  <p:tag name="PROBLEMREMARK" val="A"/>
</p:tagLst>
</file>

<file path=ppt/tags/tag136.xml><?xml version="1.0" encoding="utf-8"?>
<p:tagLst xmlns:p="http://schemas.openxmlformats.org/presentationml/2006/main">
  <p:tag name="RAINPROBLEM" val="ProblemBody"/>
</p:tagLst>
</file>

<file path=ppt/tags/tag137.xml><?xml version="1.0" encoding="utf-8"?>
<p:tagLst xmlns:p="http://schemas.openxmlformats.org/presentationml/2006/main">
  <p:tag name="RAINPROBLEM" val="ProblemItem"/>
</p:tagLst>
</file>

<file path=ppt/tags/tag138.xml><?xml version="1.0" encoding="utf-8"?>
<p:tagLst xmlns:p="http://schemas.openxmlformats.org/presentationml/2006/main">
  <p:tag name="RAINPROBLEM" val="ProblemItem"/>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Bullet"/>
  <p:tag name="RAINPROBLEMTYPE" val="MultipleChoice"/>
  <p:tag name="RAINBULLET" val="Wrong"/>
</p:tagLst>
</file>

<file path=ppt/tags/tag142.xml><?xml version="1.0" encoding="utf-8"?>
<p:tagLst xmlns:p="http://schemas.openxmlformats.org/presentationml/2006/main">
  <p:tag name="RAINPROBLEM" val="ProblemBullet"/>
  <p:tag name="RAINPROBLEMTYPE" val="MultipleChoice"/>
  <p:tag name="RAINBULLET" val="Wrong"/>
</p:tagLst>
</file>

<file path=ppt/tags/tag143.xml><?xml version="1.0" encoding="utf-8"?>
<p:tagLst xmlns:p="http://schemas.openxmlformats.org/presentationml/2006/main">
  <p:tag name="RAINPROBLEM" val="ProblemBullet"/>
  <p:tag name="RAINPROBLEMTYPE" val="MultipleChoice"/>
  <p:tag name="RAINBULLET" val="Wrong"/>
</p:tagLst>
</file>

<file path=ppt/tags/tag144.xml><?xml version="1.0" encoding="utf-8"?>
<p:tagLst xmlns:p="http://schemas.openxmlformats.org/presentationml/2006/main">
  <p:tag name="RAINPROBLEM" val="ProblemSubmit"/>
  <p:tag name="RAINPROBLEMTYPE" val="MultipleChoice"/>
</p:tagLst>
</file>

<file path=ppt/tags/tag145.xml><?xml version="1.0" encoding="utf-8"?>
<p:tagLst xmlns:p="http://schemas.openxmlformats.org/presentationml/2006/main">
  <p:tag name="RAINPROBLEM" val="ProblemRemarkBoard"/>
</p:tagLst>
</file>

<file path=ppt/tags/tag146.xml><?xml version="1.0" encoding="utf-8"?>
<p:tagLst xmlns:p="http://schemas.openxmlformats.org/presentationml/2006/main">
  <p:tag name="PROBLEMREMARKTITLE" val="ProblemRemarkBoardTip"/>
</p:tagLst>
</file>

<file path=ppt/tags/tag147.xml><?xml version="1.0" encoding="utf-8"?>
<p:tagLst xmlns:p="http://schemas.openxmlformats.org/presentationml/2006/main">
  <p:tag name="RAINPROBLEM" val="ProblemRemark"/>
</p:tagLst>
</file>

<file path=ppt/tags/tag148.xml><?xml version="1.0" encoding="utf-8"?>
<p:tagLst xmlns:p="http://schemas.openxmlformats.org/presentationml/2006/main">
  <p:tag name="PROBLEMREMARKTITLE" val="ProblemRemarkBoardTitle"/>
</p:tagLst>
</file>

<file path=ppt/tags/tag149.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PROBLEMREMARKTITLE" val="ProblemRemarkBoardTitle"/>
</p:tagLst>
</file>

<file path=ppt/tags/tag151.xml><?xml version="1.0" encoding="utf-8"?>
<p:tagLst xmlns:p="http://schemas.openxmlformats.org/presentationml/2006/main">
  <p:tag name="PROBLEMREMARKTITLE" val="ProblemRemarkBoardTitle"/>
</p:tagLst>
</file>

<file path=ppt/tags/tag152.xml><?xml version="1.0" encoding="utf-8"?>
<p:tagLst xmlns:p="http://schemas.openxmlformats.org/presentationml/2006/main">
  <p:tag name="PROBLEMREMARKTITLE" val="ProblemRemarkBoardTitle"/>
</p:tagLst>
</file>

<file path=ppt/tags/tag153.xml><?xml version="1.0" encoding="utf-8"?>
<p:tagLst xmlns:p="http://schemas.openxmlformats.org/presentationml/2006/main">
  <p:tag name="PROBLEMREMARKTITLE" val="ProblemRemarkBoardTitle"/>
</p:tagLst>
</file>

<file path=ppt/tags/tag154.xml><?xml version="1.0" encoding="utf-8"?>
<p:tagLst xmlns:p="http://schemas.openxmlformats.org/presentationml/2006/main">
  <p:tag name="PROBLEMREMARKTITLE" val="ProblemRemarkBoardTitle"/>
</p:tagLst>
</file>

<file path=ppt/tags/tag155.xml><?xml version="1.0" encoding="utf-8"?>
<p:tagLst xmlns:p="http://schemas.openxmlformats.org/presentationml/2006/main">
  <p:tag name="RAINPROBLEM" val="ProblemBullet"/>
  <p:tag name="RAINPROBLEMTYPE" val="MultipleChoice"/>
  <p:tag name="RAINBULLET" val="Correct"/>
</p:tagLst>
</file>

<file path=ppt/tags/tag156.xml><?xml version="1.0" encoding="utf-8"?>
<p:tagLst xmlns:p="http://schemas.openxmlformats.org/presentationml/2006/main">
  <p:tag name="RAINPROBLEMTYPE" val="ProblemTypeMarker"/>
</p:tagLst>
</file>

<file path=ppt/tags/tag157.xml><?xml version="1.0" encoding="utf-8"?>
<p:tagLst xmlns:p="http://schemas.openxmlformats.org/presentationml/2006/main">
  <p:tag name="RAINPROBLEMTYPE" val="ProblemTypeMarker"/>
</p:tagLst>
</file>

<file path=ppt/tags/tag158.xml><?xml version="1.0" encoding="utf-8"?>
<p:tagLst xmlns:p="http://schemas.openxmlformats.org/presentationml/2006/main">
  <p:tag name="RAINPROBLEMTYPE" val="ProblemTypeMarker"/>
</p:tagLst>
</file>

<file path=ppt/tags/tag159.xml><?xml version="1.0" encoding="utf-8"?>
<p:tagLst xmlns:p="http://schemas.openxmlformats.org/presentationml/2006/main">
  <p:tag name="RAINPROBLEMTYPE" val="ProblemTypeMarker"/>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RAINPROBLEMTYPE" val="ProblemTypeMarker"/>
</p:tagLst>
</file>

<file path=ppt/tags/tag161.xml><?xml version="1.0" encoding="utf-8"?>
<p:tagLst xmlns:p="http://schemas.openxmlformats.org/presentationml/2006/main">
  <p:tag name="RAINPROBLEM" val="ProblemSetting"/>
  <p:tag name="RAINPROBLEMTYPE" val="MultipleChoice"/>
</p:tagLst>
</file>

<file path=ppt/tags/tag162.xml><?xml version="1.0" encoding="utf-8"?>
<p:tagLst xmlns:p="http://schemas.openxmlformats.org/presentationml/2006/main">
  <p:tag name="RAINPROBLEM" val="MultipleChoice"/>
  <p:tag name="PROBLEMSCORE" val="1.0"/>
  <p:tag name="PROBLEMHASREMARK" val="True"/>
  <p:tag name="PROBLEMREMARK" val="D&#10;&#10;4*5=20"/>
</p:tagLst>
</file>

<file path=ppt/tags/tag163.xml><?xml version="1.0" encoding="utf-8"?>
<p:tagLst xmlns:p="http://schemas.openxmlformats.org/presentationml/2006/main">
  <p:tag name="KSO_WPP_MARK_KEY" val="eb323e3d-714a-44b5-8be6-2ed2f13e5cab"/>
  <p:tag name="COMMONDATA" val="eyJoZGlkIjoiZTJlYTQ4NDIyY2RmNWIyZGE3NzBlYTRmZmM4YmU0NzUifQ=="/>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MultipleChoice"/>
  <p:tag name="PROBLEMSCORE" val="1.0"/>
  <p:tag name="PROBLEMHASREMARK" val="True"/>
  <p:tag name="PROBLEMREMARK" val="B"/>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Correct"/>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Submit"/>
  <p:tag name="RAINPROBLEMTYPE" val="MultipleChoice"/>
</p:tagLst>
</file>

<file path=ppt/tags/tag38.xml><?xml version="1.0" encoding="utf-8"?>
<p:tagLst xmlns:p="http://schemas.openxmlformats.org/presentationml/2006/main">
  <p:tag name="RAINPROBLEM" val="ProblemRemarkBoard"/>
</p:tagLst>
</file>

<file path=ppt/tags/tag39.xml><?xml version="1.0" encoding="utf-8"?>
<p:tagLst xmlns:p="http://schemas.openxmlformats.org/presentationml/2006/main">
  <p:tag name="PROBLEMREMARKTITLE" val="ProblemRemarkBoardTip"/>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Remark"/>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 val="ProblemSetting"/>
  <p:tag name="RAINPROBLEMTYPE" val="MultipleChoice"/>
</p:tagLst>
</file>

<file path=ppt/tags/tag54.xml><?xml version="1.0" encoding="utf-8"?>
<p:tagLst xmlns:p="http://schemas.openxmlformats.org/presentationml/2006/main">
  <p:tag name="RAINPROBLEM" val="MultipleChoice"/>
  <p:tag name="PROBLEMSCORE" val="1.0"/>
  <p:tag name="PROBLEMHASREMARK" val="True"/>
  <p:tag name="PROBLEMREMARK" val="B"/>
</p:tagLst>
</file>

<file path=ppt/tags/tag55.xml><?xml version="1.0" encoding="utf-8"?>
<p:tagLst xmlns:p="http://schemas.openxmlformats.org/presentationml/2006/main">
  <p:tag name="RAINPROBLEM" val="ProblemBody"/>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Bullet"/>
  <p:tag name="RAINPROBLEMTYPE" val="MultipleChoice"/>
  <p:tag name="RAINBULLET" val="Wrong"/>
</p:tagLst>
</file>

<file path=ppt/tags/tag61.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 val="ProblemBullet"/>
  <p:tag name="RAINPROBLEMTYPE" val="MultipleChoice"/>
  <p:tag name="RAINBULLET" val="Correct"/>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Submit"/>
  <p:tag name="RAINPROBLEMTYPE" val="MultipleChoice"/>
</p:tagLst>
</file>

<file path=ppt/tags/tag65.xml><?xml version="1.0" encoding="utf-8"?>
<p:tagLst xmlns:p="http://schemas.openxmlformats.org/presentationml/2006/main">
  <p:tag name="RAINPROBLEM" val="ProblemRemarkBoard"/>
</p:tagLst>
</file>

<file path=ppt/tags/tag66.xml><?xml version="1.0" encoding="utf-8"?>
<p:tagLst xmlns:p="http://schemas.openxmlformats.org/presentationml/2006/main">
  <p:tag name="PROBLEMREMARKTITLE" val="ProblemRemarkBoardTip"/>
</p:tagLst>
</file>

<file path=ppt/tags/tag67.xml><?xml version="1.0" encoding="utf-8"?>
<p:tagLst xmlns:p="http://schemas.openxmlformats.org/presentationml/2006/main">
  <p:tag name="RAINPROBLEM" val="ProblemRemark"/>
</p:tagLst>
</file>

<file path=ppt/tags/tag68.xml><?xml version="1.0" encoding="utf-8"?>
<p:tagLst xmlns:p="http://schemas.openxmlformats.org/presentationml/2006/main">
  <p:tag name="PROBLEMREMARKTITLE" val="ProblemRemarkBoardTitle"/>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 val="ProblemSetting"/>
  <p:tag name="RAINPROBLEMTYPE" val="MultipleChoice"/>
</p:tagLst>
</file>

<file path=ppt/tags/tag81.xml><?xml version="1.0" encoding="utf-8"?>
<p:tagLst xmlns:p="http://schemas.openxmlformats.org/presentationml/2006/main">
  <p:tag name="RAINPROBLEM" val="MultipleChoice"/>
  <p:tag name="PROBLEMSCORE" val="1.0"/>
  <p:tag name="PROBLEMHASREMARK" val="True"/>
  <p:tag name="PROBLEMREMARK" val="C"/>
</p:tagLst>
</file>

<file path=ppt/tags/tag82.xml><?xml version="1.0" encoding="utf-8"?>
<p:tagLst xmlns:p="http://schemas.openxmlformats.org/presentationml/2006/main">
  <p:tag name="RAINPROBLEM" val="ProblemBody"/>
</p:tagLst>
</file>

<file path=ppt/tags/tag83.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Bullet"/>
  <p:tag name="RAINPROBLEMTYPE" val="MultipleChoice"/>
  <p:tag name="RAINBULLET" val="Correct"/>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Submit"/>
  <p:tag name="RAINPROBLEMTYPE" val="MultipleChoice"/>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Submit"/>
  <p:tag name="RAINPROBLEMTYPE" val="MultipleChoice"/>
</p:tagLst>
</file>

<file path=ppt/tags/tag92.xml><?xml version="1.0" encoding="utf-8"?>
<p:tagLst xmlns:p="http://schemas.openxmlformats.org/presentationml/2006/main">
  <p:tag name="RAINPROBLEM" val="ProblemRemarkBoard"/>
</p:tagLst>
</file>

<file path=ppt/tags/tag93.xml><?xml version="1.0" encoding="utf-8"?>
<p:tagLst xmlns:p="http://schemas.openxmlformats.org/presentationml/2006/main">
  <p:tag name="PROBLEMREMARKTITLE" val="ProblemRemarkBoardTip"/>
</p:tagLst>
</file>

<file path=ppt/tags/tag94.xml><?xml version="1.0" encoding="utf-8"?>
<p:tagLst xmlns:p="http://schemas.openxmlformats.org/presentationml/2006/main">
  <p:tag name="RAINPROBLEM" val="ProblemRemark"/>
</p:tagLst>
</file>

<file path=ppt/tags/tag95.xml><?xml version="1.0" encoding="utf-8"?>
<p:tagLst xmlns:p="http://schemas.openxmlformats.org/presentationml/2006/main">
  <p:tag name="PROBLEMREMARKTITLE" val="ProblemRemarkBoardTitle"/>
</p:tagLst>
</file>

<file path=ppt/tags/tag96.xml><?xml version="1.0" encoding="utf-8"?>
<p:tagLst xmlns:p="http://schemas.openxmlformats.org/presentationml/2006/main">
  <p:tag name="PROBLEMREMARKTITLE" val="ProblemRemarkBoardTitle"/>
</p:tagLst>
</file>

<file path=ppt/tags/tag97.xml><?xml version="1.0" encoding="utf-8"?>
<p:tagLst xmlns:p="http://schemas.openxmlformats.org/presentationml/2006/main">
  <p:tag name="PROBLEMREMARKTITLE" val="ProblemRemarkBoardTitle"/>
</p:tagLst>
</file>

<file path=ppt/tags/tag98.xml><?xml version="1.0" encoding="utf-8"?>
<p:tagLst xmlns:p="http://schemas.openxmlformats.org/presentationml/2006/main">
  <p:tag name="PROBLEMREMARKTITLE" val="ProblemRemarkBoardTitle"/>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0</TotalTime>
  <Words>18840</Words>
  <Application>WPS 演示</Application>
  <PresentationFormat>全屏显示(4:3)</PresentationFormat>
  <Paragraphs>1200</Paragraphs>
  <Slides>83</Slides>
  <Notes>0</Notes>
  <HiddenSlides>28</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83</vt:i4>
      </vt:variant>
    </vt:vector>
  </HeadingPairs>
  <TitlesOfParts>
    <vt:vector size="98" baseType="lpstr">
      <vt:lpstr>Arial</vt:lpstr>
      <vt:lpstr>宋体</vt:lpstr>
      <vt:lpstr>Wingdings</vt:lpstr>
      <vt:lpstr>Helvetica</vt:lpstr>
      <vt:lpstr>Monotype Sorts</vt:lpstr>
      <vt:lpstr>Wingdings</vt:lpstr>
      <vt:lpstr>Times New Roman</vt:lpstr>
      <vt:lpstr>微软雅黑</vt:lpstr>
      <vt:lpstr>Arial Unicode MS</vt:lpstr>
      <vt:lpstr>Calibri</vt:lpstr>
      <vt:lpstr>黑体</vt:lpstr>
      <vt:lpstr>Webdings</vt:lpstr>
      <vt:lpstr>Symbol</vt:lpstr>
      <vt:lpstr>os-w-java</vt:lpstr>
      <vt:lpstr>1_os-w-java</vt:lpstr>
      <vt:lpstr>Chapter 10:  File-System Interface</vt:lpstr>
      <vt:lpstr>Chapter 10:  File-System Interface</vt:lpstr>
      <vt:lpstr>Objectives</vt:lpstr>
      <vt:lpstr>本章主要内容</vt:lpstr>
      <vt:lpstr>10.1 File Concept</vt:lpstr>
      <vt:lpstr>10.1.1 File Attributes</vt:lpstr>
      <vt:lpstr>File Attributes (Cont.)</vt:lpstr>
      <vt:lpstr> File Directory &amp; FCB（index-node）</vt:lpstr>
      <vt:lpstr>PowerPoint 演示文稿</vt:lpstr>
      <vt:lpstr>A Typical File Control Block (FCB)</vt:lpstr>
      <vt:lpstr>Ext2 文件系统的索引节点（inode,FCB）</vt:lpstr>
      <vt:lpstr>10.1.2 File Operations</vt:lpstr>
      <vt:lpstr>File Operations</vt:lpstr>
      <vt:lpstr>PowerPoint 演示文稿</vt:lpstr>
      <vt:lpstr>PowerPoint 演示文稿</vt:lpstr>
      <vt:lpstr>PowerPoint 演示文稿</vt:lpstr>
      <vt:lpstr>PowerPoint 演示文稿</vt:lpstr>
      <vt:lpstr>Open Files</vt:lpstr>
      <vt:lpstr>讨论：系统级的打开文件描述符表</vt:lpstr>
      <vt:lpstr>Open &amp; close（UNIX为例）</vt:lpstr>
      <vt:lpstr>10.1.3 File Types – Name, Extension</vt:lpstr>
      <vt:lpstr>10.1.4 File Structure</vt:lpstr>
      <vt:lpstr>File Structure(Cont.)</vt:lpstr>
      <vt:lpstr>10.1.5 Internal File Structure</vt:lpstr>
      <vt:lpstr>Internal File Structure (Cont.)</vt:lpstr>
      <vt:lpstr>10.2 Access Methods</vt:lpstr>
      <vt:lpstr>Sequential-access File</vt:lpstr>
      <vt:lpstr>Simulation of Sequential Access on a Direct-access File</vt:lpstr>
      <vt:lpstr>Example of Index and Relative Files</vt:lpstr>
      <vt:lpstr>10.3 Directory Structure</vt:lpstr>
      <vt:lpstr> File Directory &amp; FCB</vt:lpstr>
      <vt:lpstr>A Typical File-system Organization</vt:lpstr>
      <vt:lpstr> 硬盘的物理格式化与逻辑格式化（参见12.5.1）</vt:lpstr>
      <vt:lpstr>磁盘的逻辑块与物理块</vt:lpstr>
      <vt:lpstr>自学：Windows文件系统的主引导记录</vt:lpstr>
      <vt:lpstr>PowerPoint 演示文稿</vt:lpstr>
      <vt:lpstr>MS-DOS Disk Layout（FAT）</vt:lpstr>
      <vt:lpstr>在一个分区上创建的FAT32文件系统结构</vt:lpstr>
      <vt:lpstr>创建ext文件系统所做的工作（UNIX）</vt:lpstr>
      <vt:lpstr>PowerPoint 演示文稿</vt:lpstr>
      <vt:lpstr>10.3.2 Directory Overview</vt:lpstr>
      <vt:lpstr>Operations Performed on Directory</vt:lpstr>
      <vt:lpstr>Organize the Directory (Logically) to Obtain</vt:lpstr>
      <vt:lpstr>10.3.3 Single-Level Directory</vt:lpstr>
      <vt:lpstr>10.3.4 Two-Level Directory</vt:lpstr>
      <vt:lpstr>10.3.5 Tree-Structured Directories</vt:lpstr>
      <vt:lpstr>Tree-Structured Directories (Cont)</vt:lpstr>
      <vt:lpstr>Tree-Structured Directories (Cont)</vt:lpstr>
      <vt:lpstr>10.3.6 Acyclic-Graph Directories</vt:lpstr>
      <vt:lpstr>Acyclic-Graph Directories (Cont.)</vt:lpstr>
      <vt:lpstr>自学：系统调用link与unlink</vt:lpstr>
      <vt:lpstr>自学：系统调用link与unlink</vt:lpstr>
      <vt:lpstr>PowerPoint 演示文稿</vt:lpstr>
      <vt:lpstr>10.3.7 General Graph Directory</vt:lpstr>
      <vt:lpstr>General Graph Directory (Cont.)</vt:lpstr>
      <vt:lpstr>PowerPoint 演示文稿</vt:lpstr>
      <vt:lpstr>PowerPoint 演示文稿</vt:lpstr>
      <vt:lpstr>10.4 File System Mounting</vt:lpstr>
      <vt:lpstr>PowerPoint 演示文稿</vt:lpstr>
      <vt:lpstr>PowerPoint 演示文稿</vt:lpstr>
      <vt:lpstr>PowerPoint 演示文稿</vt:lpstr>
      <vt:lpstr>PowerPoint 演示文稿</vt:lpstr>
      <vt:lpstr>(a) Existing.  (b) Unmounted Partition</vt:lpstr>
      <vt:lpstr>Mount Point</vt:lpstr>
      <vt:lpstr>Mount Point &amp; mount</vt:lpstr>
      <vt:lpstr>Unmount</vt:lpstr>
      <vt:lpstr>Mount Point</vt:lpstr>
      <vt:lpstr>10.5 File Sharing</vt:lpstr>
      <vt:lpstr>10.5.1 File Sharing – Multiple Users</vt:lpstr>
      <vt:lpstr>10.5.2 File Sharing – Remote File Systems</vt:lpstr>
      <vt:lpstr>File Sharing – Remote File Systems(Cont.)</vt:lpstr>
      <vt:lpstr>10.5.3 File Sharing – Consistency Semantics</vt:lpstr>
      <vt:lpstr>10.6 Protection</vt:lpstr>
      <vt:lpstr>10.6.2 Access Control </vt:lpstr>
      <vt:lpstr>A Sample UNIX Directory Listing</vt:lpstr>
      <vt:lpstr>Windows XP Access-control List Management (Server)</vt:lpstr>
      <vt:lpstr>PowerPoint 演示文稿</vt:lpstr>
      <vt:lpstr>PowerPoint 演示文稿</vt:lpstr>
      <vt:lpstr>本章主要内容</vt:lpstr>
      <vt:lpstr>课后复习题</vt:lpstr>
      <vt:lpstr>End of Chapter 10</vt:lpstr>
      <vt:lpstr>几种常见的文件系统</vt:lpstr>
      <vt:lpstr>文件的分类</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小鬼u</cp:lastModifiedBy>
  <cp:revision>600</cp:revision>
  <dcterms:created xsi:type="dcterms:W3CDTF">2004-10-07T18:29:00Z</dcterms:created>
  <dcterms:modified xsi:type="dcterms:W3CDTF">2023-02-06T04:28:20Z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7BA4C17EF8B64F398285114A1E51735A</vt:lpwstr>
  </property>
</Properties>
</file>