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02"/>
  </p:notesMasterIdLst>
  <p:sldIdLst>
    <p:sldId id="327" r:id="rId4"/>
    <p:sldId id="263" r:id="rId5"/>
    <p:sldId id="264" r:id="rId6"/>
    <p:sldId id="479" r:id="rId7"/>
    <p:sldId id="500" r:id="rId8"/>
    <p:sldId id="481" r:id="rId9"/>
    <p:sldId id="329" r:id="rId10"/>
    <p:sldId id="330" r:id="rId11"/>
    <p:sldId id="331" r:id="rId12"/>
    <p:sldId id="332" r:id="rId13"/>
    <p:sldId id="333" r:id="rId14"/>
    <p:sldId id="480" r:id="rId15"/>
    <p:sldId id="509" r:id="rId16"/>
    <p:sldId id="510" r:id="rId17"/>
    <p:sldId id="517" r:id="rId18"/>
    <p:sldId id="518" r:id="rId19"/>
    <p:sldId id="516" r:id="rId20"/>
    <p:sldId id="335" r:id="rId21"/>
    <p:sldId id="336" r:id="rId22"/>
    <p:sldId id="495" r:id="rId23"/>
    <p:sldId id="374" r:id="rId24"/>
    <p:sldId id="427" r:id="rId25"/>
    <p:sldId id="384" r:id="rId26"/>
    <p:sldId id="519" r:id="rId27"/>
    <p:sldId id="385" r:id="rId28"/>
    <p:sldId id="520" r:id="rId29"/>
    <p:sldId id="386" r:id="rId30"/>
    <p:sldId id="387" r:id="rId31"/>
    <p:sldId id="486" r:id="rId32"/>
    <p:sldId id="487" r:id="rId33"/>
    <p:sldId id="497" r:id="rId34"/>
    <p:sldId id="499" r:id="rId35"/>
    <p:sldId id="501" r:id="rId36"/>
    <p:sldId id="508" r:id="rId37"/>
    <p:sldId id="376" r:id="rId38"/>
    <p:sldId id="377" r:id="rId39"/>
    <p:sldId id="378" r:id="rId40"/>
    <p:sldId id="379" r:id="rId41"/>
    <p:sldId id="380" r:id="rId42"/>
    <p:sldId id="381" r:id="rId43"/>
    <p:sldId id="389" r:id="rId44"/>
    <p:sldId id="388" r:id="rId45"/>
    <p:sldId id="371" r:id="rId46"/>
    <p:sldId id="490" r:id="rId47"/>
    <p:sldId id="491" r:id="rId48"/>
    <p:sldId id="485" r:id="rId49"/>
    <p:sldId id="489" r:id="rId50"/>
    <p:sldId id="347" r:id="rId51"/>
    <p:sldId id="348" r:id="rId52"/>
    <p:sldId id="349" r:id="rId53"/>
    <p:sldId id="484" r:id="rId54"/>
    <p:sldId id="521" r:id="rId55"/>
    <p:sldId id="483" r:id="rId56"/>
    <p:sldId id="512" r:id="rId57"/>
    <p:sldId id="513" r:id="rId58"/>
    <p:sldId id="514" r:id="rId59"/>
    <p:sldId id="515" r:id="rId60"/>
    <p:sldId id="522" r:id="rId61"/>
    <p:sldId id="506" r:id="rId62"/>
    <p:sldId id="507" r:id="rId63"/>
    <p:sldId id="482" r:id="rId64"/>
    <p:sldId id="505" r:id="rId65"/>
    <p:sldId id="511" r:id="rId66"/>
    <p:sldId id="502" r:id="rId67"/>
    <p:sldId id="503" r:id="rId68"/>
    <p:sldId id="365" r:id="rId69"/>
    <p:sldId id="476" r:id="rId70"/>
    <p:sldId id="477" r:id="rId71"/>
    <p:sldId id="478" r:id="rId72"/>
    <p:sldId id="488" r:id="rId73"/>
    <p:sldId id="361" r:id="rId74"/>
    <p:sldId id="350" r:id="rId75"/>
    <p:sldId id="351" r:id="rId76"/>
    <p:sldId id="352" r:id="rId77"/>
    <p:sldId id="353" r:id="rId78"/>
    <p:sldId id="354" r:id="rId79"/>
    <p:sldId id="355" r:id="rId80"/>
    <p:sldId id="356" r:id="rId81"/>
    <p:sldId id="357" r:id="rId82"/>
    <p:sldId id="358" r:id="rId83"/>
    <p:sldId id="359" r:id="rId84"/>
    <p:sldId id="360" r:id="rId85"/>
    <p:sldId id="287" r:id="rId86"/>
    <p:sldId id="305" r:id="rId87"/>
    <p:sldId id="306" r:id="rId88"/>
    <p:sldId id="307" r:id="rId89"/>
    <p:sldId id="337" r:id="rId90"/>
    <p:sldId id="308" r:id="rId91"/>
    <p:sldId id="309" r:id="rId92"/>
    <p:sldId id="310" r:id="rId93"/>
    <p:sldId id="362" r:id="rId94"/>
    <p:sldId id="289" r:id="rId95"/>
    <p:sldId id="290" r:id="rId96"/>
    <p:sldId id="471" r:id="rId97"/>
    <p:sldId id="472" r:id="rId98"/>
    <p:sldId id="473" r:id="rId99"/>
    <p:sldId id="363" r:id="rId100"/>
    <p:sldId id="328" r:id="rId101"/>
  </p:sldIdLst>
  <p:sldSz cx="9144000" cy="6858000" type="screen4x3"/>
  <p:notesSz cx="7315200" cy="9601200"/>
  <p:custDataLst>
    <p:tags r:id="rId10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8" userDrawn="1">
          <p15:clr>
            <a:srgbClr val="A4A3A4"/>
          </p15:clr>
        </p15:guide>
        <p15:guide id="2" pos="5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728" y="102"/>
      </p:cViewPr>
      <p:guideLst>
        <p:guide orient="horz" pos="808"/>
        <p:guide pos="5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6" Type="http://schemas.openxmlformats.org/officeDocument/2006/relationships/tags" Target="tags/tag57.xml"/><Relationship Id="rId105" Type="http://schemas.openxmlformats.org/officeDocument/2006/relationships/tableStyles" Target="tableStyles.xml"/><Relationship Id="rId104" Type="http://schemas.openxmlformats.org/officeDocument/2006/relationships/viewProps" Target="viewProps.xml"/><Relationship Id="rId103" Type="http://schemas.openxmlformats.org/officeDocument/2006/relationships/presProps" Target="presProps.xml"/><Relationship Id="rId102" Type="http://schemas.openxmlformats.org/officeDocument/2006/relationships/notesMaster" Target="notesMasters/notesMaster1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187700" cy="473075"/>
          </a:xfrm>
          <a:prstGeom prst="rect">
            <a:avLst/>
          </a:prstGeom>
          <a:noFill/>
          <a:ln>
            <a:noFill/>
          </a:ln>
        </p:spPr>
        <p:txBody>
          <a:bodyPr vert="horz" wrap="none" lIns="95045" tIns="47522" rIns="95045" bIns="47522" numCol="1" anchor="ctr" anchorCtr="0" compatLnSpc="1"/>
          <a:lstStyle>
            <a:lvl1pPr defTabSz="949325" eaLnBrk="1" hangingPunct="1">
              <a:buFont typeface="Arial" panose="020B0604020202020204" pitchFamily="34" charset="0"/>
              <a:buNone/>
              <a:defRPr sz="1300">
                <a:latin typeface="Helvetica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9"/>
          </p:nvPr>
        </p:nvSpPr>
        <p:spPr bwMode="auto">
          <a:xfrm>
            <a:off x="4146550" y="0"/>
            <a:ext cx="3189288" cy="473075"/>
          </a:xfrm>
          <a:prstGeom prst="rect">
            <a:avLst/>
          </a:prstGeom>
          <a:noFill/>
          <a:ln>
            <a:noFill/>
          </a:ln>
        </p:spPr>
        <p:txBody>
          <a:bodyPr vert="horz" wrap="none" lIns="95045" tIns="47522" rIns="95045" bIns="47522" numCol="1" anchor="ctr" anchorCtr="0" compatLnSpc="1"/>
          <a:lstStyle>
            <a:lvl1pPr algn="r" defTabSz="949325" eaLnBrk="1" hangingPunct="1">
              <a:buFont typeface="Arial" panose="020B0604020202020204" pitchFamily="34" charset="0"/>
              <a:buNone/>
              <a:defRPr sz="1300">
                <a:latin typeface="Helvetica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19"/>
          </p:nvPr>
        </p:nvSpPr>
        <p:spPr bwMode="auto">
          <a:xfrm>
            <a:off x="1211263" y="711200"/>
            <a:ext cx="4832350" cy="362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29"/>
          </p:nvPr>
        </p:nvSpPr>
        <p:spPr bwMode="auto">
          <a:xfrm>
            <a:off x="957263" y="4572000"/>
            <a:ext cx="5421312" cy="4333875"/>
          </a:xfrm>
          <a:prstGeom prst="rect">
            <a:avLst/>
          </a:prstGeom>
          <a:noFill/>
          <a:ln>
            <a:noFill/>
          </a:ln>
        </p:spPr>
        <p:txBody>
          <a:bodyPr vert="horz" wrap="none" lIns="95045" tIns="47522" rIns="95045" bIns="47522" numCol="1" anchor="ctr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9"/>
          </p:nvPr>
        </p:nvSpPr>
        <p:spPr bwMode="auto">
          <a:xfrm>
            <a:off x="0" y="9144000"/>
            <a:ext cx="3187700" cy="471488"/>
          </a:xfrm>
          <a:prstGeom prst="rect">
            <a:avLst/>
          </a:prstGeom>
          <a:noFill/>
          <a:ln>
            <a:noFill/>
          </a:ln>
        </p:spPr>
        <p:txBody>
          <a:bodyPr vert="horz" wrap="none" lIns="95045" tIns="47522" rIns="95045" bIns="47522" numCol="1" anchor="b" anchorCtr="0" compatLnSpc="1"/>
          <a:lstStyle>
            <a:lvl1pPr defTabSz="949325" eaLnBrk="1" hangingPunct="1">
              <a:buFont typeface="Arial" panose="020B0604020202020204" pitchFamily="34" charset="0"/>
              <a:buNone/>
              <a:defRPr sz="1300">
                <a:latin typeface="Helvetica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9"/>
          </p:nvPr>
        </p:nvSpPr>
        <p:spPr bwMode="auto">
          <a:xfrm>
            <a:off x="4146550" y="9144000"/>
            <a:ext cx="3189288" cy="471488"/>
          </a:xfrm>
          <a:prstGeom prst="rect">
            <a:avLst/>
          </a:prstGeom>
          <a:noFill/>
          <a:ln>
            <a:noFill/>
          </a:ln>
        </p:spPr>
        <p:txBody>
          <a:bodyPr vert="horz" wrap="none" lIns="95045" tIns="47522" rIns="95045" bIns="47522" numCol="1" anchor="b" anchorCtr="0" compatLnSpc="1"/>
          <a:lstStyle>
            <a:lvl1pPr algn="r" defTabSz="949325" eaLnBrk="1" hangingPunct="1">
              <a:buFont typeface="Arial" panose="020B0604020202020204" pitchFamily="34" charset="0"/>
              <a:buNone/>
              <a:defRPr sz="1300">
                <a:latin typeface="Helvetica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69713F4-A75A-4620-BF63-F49885889FC2}" type="slidenum">
              <a:rPr lang="zh-CN" altLang="en-US"/>
            </a:fld>
            <a:endParaRPr 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7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8862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8350" y="1282700"/>
            <a:ext cx="3600450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7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8862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8350" y="1282700"/>
            <a:ext cx="3600450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openxmlformats.org/officeDocument/2006/relationships/vmlDrawing" Target="../drawings/vmlDrawing1.vml"/><Relationship Id="rId14" Type="http://schemas.openxmlformats.org/officeDocument/2006/relationships/image" Target="../media/image4.png"/><Relationship Id="rId13" Type="http://schemas.openxmlformats.org/officeDocument/2006/relationships/image" Target="../media/image3.jpeg"/><Relationship Id="rId12" Type="http://schemas.openxmlformats.org/officeDocument/2006/relationships/oleObject" Target="../embeddings/oleObject1.bin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244975" y="6613525"/>
            <a:ext cx="4889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4.</a:t>
            </a:r>
            <a:fld id="{D5F2364D-3987-4EB4-8A1A-D67C131F7E90}" type="slidenum">
              <a:rPr lang="en-US" altLang="zh-CN" sz="1000" b="1" smtClean="0">
                <a:solidFill>
                  <a:srgbClr val="993300"/>
                </a:solidFill>
                <a:latin typeface="Helvetica" panose="020B0604020202020204" pitchFamily="34" charset="0"/>
              </a:rPr>
            </a:fld>
            <a:endParaRPr lang="en-US" altLang="zh-CN" sz="1000" b="1">
              <a:solidFill>
                <a:srgbClr val="993300"/>
              </a:solidFill>
              <a:latin typeface="Helvetica" panose="020B0604020202020204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 idx="9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9" name="Freeform 5"/>
          <p:cNvSpPr/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>
              <a:gd name="T0" fmla="*/ 2147483646 w 20"/>
              <a:gd name="T1" fmla="*/ 2147483646 h 4"/>
              <a:gd name="T2" fmla="*/ 0 w 20"/>
              <a:gd name="T3" fmla="*/ 0 h 4"/>
              <a:gd name="T4" fmla="*/ 2147483646 w 20"/>
              <a:gd name="T5" fmla="*/ 0 h 4"/>
              <a:gd name="T6" fmla="*/ 2147483646 w 20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Freeform 6"/>
          <p:cNvSpPr/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>
              <a:gd name="T0" fmla="*/ 2147483646 w 12"/>
              <a:gd name="T1" fmla="*/ 2147483646 h 4"/>
              <a:gd name="T2" fmla="*/ 0 w 12"/>
              <a:gd name="T3" fmla="*/ 0 h 4"/>
              <a:gd name="T4" fmla="*/ 2147483646 w 12"/>
              <a:gd name="T5" fmla="*/ 0 h 4"/>
              <a:gd name="T6" fmla="*/ 2147483646 w 12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Freeform 7"/>
          <p:cNvSpPr/>
          <p:nvPr/>
        </p:nvSpPr>
        <p:spPr bwMode="auto">
          <a:xfrm>
            <a:off x="5164138" y="4206875"/>
            <a:ext cx="7937" cy="9525"/>
          </a:xfrm>
          <a:custGeom>
            <a:avLst/>
            <a:gdLst>
              <a:gd name="T0" fmla="*/ 2147483646 w 12"/>
              <a:gd name="T1" fmla="*/ 2147483646 h 12"/>
              <a:gd name="T2" fmla="*/ 0 w 12"/>
              <a:gd name="T3" fmla="*/ 2147483646 h 12"/>
              <a:gd name="T4" fmla="*/ 2147483646 w 12"/>
              <a:gd name="T5" fmla="*/ 0 h 12"/>
              <a:gd name="T6" fmla="*/ 2147483646 w 12"/>
              <a:gd name="T7" fmla="*/ 2147483646 h 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Silberschatz, Galvin and Gagne ©2005</a:t>
            </a:r>
            <a:endParaRPr lang="en-US" altLang="zh-CN" sz="1000" b="1">
              <a:solidFill>
                <a:srgbClr val="993300"/>
              </a:solidFill>
              <a:latin typeface="Helvetica" panose="020B0604020202020204" pitchFamily="34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13525"/>
            <a:ext cx="385127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Operating System Concepts – 7</a:t>
            </a:r>
            <a:r>
              <a:rPr lang="en-US" altLang="zh-CN" sz="1000" b="1" baseline="30000">
                <a:solidFill>
                  <a:srgbClr val="993300"/>
                </a:solidFill>
                <a:latin typeface="Helvetica" panose="020B0604020202020204" pitchFamily="34" charset="0"/>
              </a:rPr>
              <a:t>th</a:t>
            </a: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 edition, Jan 23, 2005</a:t>
            </a:r>
            <a:endParaRPr lang="en-US" altLang="zh-CN" sz="1000" b="1">
              <a:solidFill>
                <a:srgbClr val="993300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Freeform 10"/>
          <p:cNvSpPr/>
          <p:nvPr/>
        </p:nvSpPr>
        <p:spPr bwMode="auto">
          <a:xfrm>
            <a:off x="-1658938" y="1109663"/>
            <a:ext cx="4763" cy="1587"/>
          </a:xfrm>
          <a:custGeom>
            <a:avLst/>
            <a:gdLst>
              <a:gd name="T0" fmla="*/ 2147483646 w 13"/>
              <a:gd name="T1" fmla="*/ 0 h 1587"/>
              <a:gd name="T2" fmla="*/ 0 w 13"/>
              <a:gd name="T3" fmla="*/ 0 h 1587"/>
              <a:gd name="T4" fmla="*/ 2147483646 w 13"/>
              <a:gd name="T5" fmla="*/ 0 h 1587"/>
              <a:gd name="T6" fmla="*/ 2147483646 w 13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Freeform 11"/>
          <p:cNvSpPr/>
          <p:nvPr/>
        </p:nvSpPr>
        <p:spPr bwMode="auto">
          <a:xfrm>
            <a:off x="-898525" y="1169988"/>
            <a:ext cx="3175" cy="1587"/>
          </a:xfrm>
          <a:custGeom>
            <a:avLst/>
            <a:gdLst>
              <a:gd name="T0" fmla="*/ 0 w 10"/>
              <a:gd name="T1" fmla="*/ 0 h 1587"/>
              <a:gd name="T2" fmla="*/ 2147483646 w 10"/>
              <a:gd name="T3" fmla="*/ 0 h 1587"/>
              <a:gd name="T4" fmla="*/ 2147483646 w 10"/>
              <a:gd name="T5" fmla="*/ 0 h 1587"/>
              <a:gd name="T6" fmla="*/ 0 w 10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1037" name="Freeform 13"/>
          <p:cNvSpPr/>
          <p:nvPr/>
        </p:nvSpPr>
        <p:spPr bwMode="auto">
          <a:xfrm>
            <a:off x="-1466850" y="889000"/>
            <a:ext cx="6350" cy="1588"/>
          </a:xfrm>
          <a:custGeom>
            <a:avLst/>
            <a:gdLst>
              <a:gd name="T0" fmla="*/ 0 w 18"/>
              <a:gd name="T1" fmla="*/ 2147483646 h 7"/>
              <a:gd name="T2" fmla="*/ 2147483646 w 18"/>
              <a:gd name="T3" fmla="*/ 0 h 7"/>
              <a:gd name="T4" fmla="*/ 2147483646 w 18"/>
              <a:gd name="T5" fmla="*/ 0 h 7"/>
              <a:gd name="T6" fmla="*/ 0 w 18"/>
              <a:gd name="T7" fmla="*/ 2147483646 h 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Freeform 14"/>
          <p:cNvSpPr/>
          <p:nvPr/>
        </p:nvSpPr>
        <p:spPr bwMode="auto">
          <a:xfrm>
            <a:off x="-1639888" y="1144588"/>
            <a:ext cx="1588" cy="6350"/>
          </a:xfrm>
          <a:custGeom>
            <a:avLst/>
            <a:gdLst>
              <a:gd name="T0" fmla="*/ 0 w 6"/>
              <a:gd name="T1" fmla="*/ 2147483646 h 16"/>
              <a:gd name="T2" fmla="*/ 2147483646 w 6"/>
              <a:gd name="T3" fmla="*/ 0 h 16"/>
              <a:gd name="T4" fmla="*/ 2147483646 w 6"/>
              <a:gd name="T5" fmla="*/ 2147483646 h 16"/>
              <a:gd name="T6" fmla="*/ 0 w 6"/>
              <a:gd name="T7" fmla="*/ 2147483646 h 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Freeform 15"/>
          <p:cNvSpPr/>
          <p:nvPr/>
        </p:nvSpPr>
        <p:spPr bwMode="auto">
          <a:xfrm>
            <a:off x="-1247775" y="1146175"/>
            <a:ext cx="4762" cy="7938"/>
          </a:xfrm>
          <a:custGeom>
            <a:avLst/>
            <a:gdLst>
              <a:gd name="T0" fmla="*/ 2147483646 w 11"/>
              <a:gd name="T1" fmla="*/ 2147483646 h 20"/>
              <a:gd name="T2" fmla="*/ 0 w 11"/>
              <a:gd name="T3" fmla="*/ 0 h 20"/>
              <a:gd name="T4" fmla="*/ 2147483646 w 11"/>
              <a:gd name="T5" fmla="*/ 2147483646 h 20"/>
              <a:gd name="T6" fmla="*/ 2147483646 w 11"/>
              <a:gd name="T7" fmla="*/ 2147483646 h 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Freeform 16"/>
          <p:cNvSpPr/>
          <p:nvPr/>
        </p:nvSpPr>
        <p:spPr bwMode="auto">
          <a:xfrm>
            <a:off x="-1101725" y="1228725"/>
            <a:ext cx="1587" cy="6350"/>
          </a:xfrm>
          <a:custGeom>
            <a:avLst/>
            <a:gdLst>
              <a:gd name="T0" fmla="*/ 0 w 7"/>
              <a:gd name="T1" fmla="*/ 2147483646 h 14"/>
              <a:gd name="T2" fmla="*/ 2147483646 w 7"/>
              <a:gd name="T3" fmla="*/ 0 h 14"/>
              <a:gd name="T4" fmla="*/ 2147483646 w 7"/>
              <a:gd name="T5" fmla="*/ 2147483646 h 14"/>
              <a:gd name="T6" fmla="*/ 0 w 7"/>
              <a:gd name="T7" fmla="*/ 2147483646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Freeform 17"/>
          <p:cNvSpPr/>
          <p:nvPr/>
        </p:nvSpPr>
        <p:spPr bwMode="auto">
          <a:xfrm>
            <a:off x="-1303338" y="1270000"/>
            <a:ext cx="12700" cy="1588"/>
          </a:xfrm>
          <a:custGeom>
            <a:avLst/>
            <a:gdLst>
              <a:gd name="T0" fmla="*/ 0 w 30"/>
              <a:gd name="T1" fmla="*/ 2147483646 h 3"/>
              <a:gd name="T2" fmla="*/ 2147483646 w 30"/>
              <a:gd name="T3" fmla="*/ 0 h 3"/>
              <a:gd name="T4" fmla="*/ 2147483646 w 30"/>
              <a:gd name="T5" fmla="*/ 0 h 3"/>
              <a:gd name="T6" fmla="*/ 0 w 30"/>
              <a:gd name="T7" fmla="*/ 2147483646 h 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Freeform 18"/>
          <p:cNvSpPr/>
          <p:nvPr/>
        </p:nvSpPr>
        <p:spPr bwMode="auto">
          <a:xfrm>
            <a:off x="1176338" y="885825"/>
            <a:ext cx="4762" cy="9525"/>
          </a:xfrm>
          <a:custGeom>
            <a:avLst/>
            <a:gdLst>
              <a:gd name="T0" fmla="*/ 0 w 9"/>
              <a:gd name="T1" fmla="*/ 2147483646 h 24"/>
              <a:gd name="T2" fmla="*/ 2147483646 w 9"/>
              <a:gd name="T3" fmla="*/ 0 h 24"/>
              <a:gd name="T4" fmla="*/ 2147483646 w 9"/>
              <a:gd name="T5" fmla="*/ 2147483646 h 24"/>
              <a:gd name="T6" fmla="*/ 0 w 9"/>
              <a:gd name="T7" fmla="*/ 2147483646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43" name="Picture 19" descr="Slide_iconblue_pc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75" y="6010275"/>
            <a:ext cx="10112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20" descr="Slide_iconvertical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007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99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Rectangle 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" name="" r:id="rId12" imgW="0" imgH="0" progId="">
                  <p:embed/>
                </p:oleObj>
              </mc:Choice>
              <mc:Fallback>
                <p:oleObj name="" r:id="rId1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7" descr="Slide_iconblue_pc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4829175"/>
            <a:ext cx="2349500" cy="14192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8" descr="BD21332_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3603625"/>
            <a:ext cx="60356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title" idx="9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2055" name="Rectangle 4"/>
          <p:cNvSpPr>
            <a:spLocks noGrp="1" noChangeArrowheads="1"/>
          </p:cNvSpPr>
          <p:nvPr>
            <p:ph type="dt" sz="half" idx="19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50000"/>
              </a:spcBef>
              <a:buFont typeface="Arial" panose="020B0604020202020204" pitchFamily="34" charset="0"/>
              <a:buNone/>
              <a:defRPr sz="1400">
                <a:solidFill>
                  <a:srgbClr val="578963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6" name="Rectangle 5"/>
          <p:cNvSpPr>
            <a:spLocks noGrp="1" noChangeArrowheads="1"/>
          </p:cNvSpPr>
          <p:nvPr>
            <p:ph type="ftr" sz="quarter" idx="29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spcBef>
                <a:spcPct val="50000"/>
              </a:spcBef>
              <a:buFont typeface="Arial" panose="020B0604020202020204" pitchFamily="34" charset="0"/>
              <a:buNone/>
              <a:defRPr sz="1400">
                <a:solidFill>
                  <a:srgbClr val="578963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0" Type="http://schemas.openxmlformats.org/officeDocument/2006/relationships/slideLayout" Target="../slideLayouts/slideLayout7.xml"/><Relationship Id="rId3" Type="http://schemas.openxmlformats.org/officeDocument/2006/relationships/tags" Target="../tags/tag31.xml"/><Relationship Id="rId29" Type="http://schemas.openxmlformats.org/officeDocument/2006/relationships/tags" Target="../tags/tag56.xml"/><Relationship Id="rId28" Type="http://schemas.openxmlformats.org/officeDocument/2006/relationships/tags" Target="../tags/tag55.xml"/><Relationship Id="rId27" Type="http://schemas.openxmlformats.org/officeDocument/2006/relationships/image" Target="../media/image6.png"/><Relationship Id="rId26" Type="http://schemas.openxmlformats.org/officeDocument/2006/relationships/tags" Target="../tags/tag54.xml"/><Relationship Id="rId25" Type="http://schemas.openxmlformats.org/officeDocument/2006/relationships/tags" Target="../tags/tag53.xml"/><Relationship Id="rId24" Type="http://schemas.openxmlformats.org/officeDocument/2006/relationships/tags" Target="../tags/tag52.xml"/><Relationship Id="rId23" Type="http://schemas.openxmlformats.org/officeDocument/2006/relationships/tags" Target="../tags/tag51.xml"/><Relationship Id="rId22" Type="http://schemas.openxmlformats.org/officeDocument/2006/relationships/tags" Target="../tags/tag50.xml"/><Relationship Id="rId21" Type="http://schemas.openxmlformats.org/officeDocument/2006/relationships/tags" Target="../tags/tag49.xml"/><Relationship Id="rId20" Type="http://schemas.openxmlformats.org/officeDocument/2006/relationships/tags" Target="../tags/tag48.xml"/><Relationship Id="rId2" Type="http://schemas.openxmlformats.org/officeDocument/2006/relationships/tags" Target="../tags/tag30.xml"/><Relationship Id="rId19" Type="http://schemas.openxmlformats.org/officeDocument/2006/relationships/tags" Target="../tags/tag47.xml"/><Relationship Id="rId18" Type="http://schemas.openxmlformats.org/officeDocument/2006/relationships/tags" Target="../tags/tag46.xml"/><Relationship Id="rId17" Type="http://schemas.openxmlformats.org/officeDocument/2006/relationships/tags" Target="../tags/tag45.xml"/><Relationship Id="rId16" Type="http://schemas.openxmlformats.org/officeDocument/2006/relationships/tags" Target="../tags/tag44.xml"/><Relationship Id="rId15" Type="http://schemas.openxmlformats.org/officeDocument/2006/relationships/tags" Target="../tags/tag43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tags" Target="../tags/tag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2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0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image" Target="../media/image6.png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e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Chapter 4:  Threads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Why threads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315652"/>
            <a:ext cx="7029450" cy="4503738"/>
          </a:xfrm>
        </p:spPr>
        <p:txBody>
          <a:bodyPr/>
          <a:lstStyle/>
          <a:p>
            <a:r>
              <a:rPr lang="zh-CN" altLang="en-US" sz="2800" dirty="0"/>
              <a:t>进程是一个资源的拥有者</a:t>
            </a:r>
            <a:endParaRPr lang="en-US" altLang="zh-CN" sz="28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创建进程、撤销进程，</a:t>
            </a:r>
            <a:r>
              <a:rPr lang="zh-CN" altLang="en-US" sz="2400" dirty="0"/>
              <a:t>以及</a:t>
            </a:r>
            <a:r>
              <a:rPr lang="zh-CN" altLang="en-US" sz="2400" dirty="0">
                <a:solidFill>
                  <a:srgbClr val="FF0000"/>
                </a:solidFill>
              </a:rPr>
              <a:t>上下文切换</a:t>
            </a:r>
            <a:r>
              <a:rPr lang="zh-CN" altLang="en-US" sz="2400" dirty="0"/>
              <a:t>，系统必须为之付出</a:t>
            </a:r>
            <a:r>
              <a:rPr lang="zh-CN" altLang="en-US" sz="2400" dirty="0">
                <a:solidFill>
                  <a:srgbClr val="0000CC"/>
                </a:solidFill>
              </a:rPr>
              <a:t>很大的时空开销</a:t>
            </a:r>
            <a:r>
              <a:rPr lang="zh-CN" altLang="en-US" sz="2400" dirty="0"/>
              <a:t>；</a:t>
            </a:r>
            <a:endParaRPr lang="zh-CN" altLang="en-US" sz="2400" dirty="0"/>
          </a:p>
          <a:p>
            <a:pPr lvl="1"/>
            <a:r>
              <a:rPr lang="zh-CN" altLang="en-US" sz="2400" dirty="0"/>
              <a:t>进程</a:t>
            </a:r>
            <a:r>
              <a:rPr lang="zh-CN" altLang="en-US" sz="2400" dirty="0">
                <a:solidFill>
                  <a:srgbClr val="0000CC"/>
                </a:solidFill>
              </a:rPr>
              <a:t>切换的频率</a:t>
            </a:r>
            <a:r>
              <a:rPr lang="zh-CN" altLang="en-US" sz="2400" dirty="0"/>
              <a:t>不宜过高；</a:t>
            </a:r>
            <a:endParaRPr lang="zh-CN" altLang="en-US" sz="2400" dirty="0"/>
          </a:p>
          <a:p>
            <a:pPr lvl="1"/>
            <a:r>
              <a:rPr lang="zh-CN" altLang="en-US" sz="2400" dirty="0"/>
              <a:t>系统中所</a:t>
            </a:r>
            <a:r>
              <a:rPr lang="zh-CN" altLang="en-US" sz="2400" dirty="0">
                <a:solidFill>
                  <a:srgbClr val="0000CC"/>
                </a:solidFill>
              </a:rPr>
              <a:t>设置的进程数目</a:t>
            </a:r>
            <a:r>
              <a:rPr lang="zh-CN" altLang="en-US" sz="2400" dirty="0"/>
              <a:t>不宜过多</a:t>
            </a:r>
            <a:endParaRPr lang="en-US" altLang="zh-CN" sz="2400" dirty="0"/>
          </a:p>
          <a:p>
            <a:pPr lvl="1"/>
            <a:r>
              <a:rPr lang="zh-CN" altLang="en-US" sz="2400" dirty="0"/>
              <a:t>限制了</a:t>
            </a:r>
            <a:r>
              <a:rPr lang="zh-CN" altLang="en-US" sz="2400" dirty="0">
                <a:solidFill>
                  <a:srgbClr val="0000CC"/>
                </a:solidFill>
              </a:rPr>
              <a:t>并发程度</a:t>
            </a:r>
            <a:r>
              <a:rPr lang="zh-CN" altLang="en-US" sz="2400" dirty="0"/>
              <a:t>的进一步提高；</a:t>
            </a:r>
            <a:endParaRPr lang="zh-CN" altLang="en-US" sz="2400" dirty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Why threads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339977"/>
            <a:ext cx="7029450" cy="4503738"/>
          </a:xfrm>
        </p:spPr>
        <p:txBody>
          <a:bodyPr/>
          <a:lstStyle/>
          <a:p>
            <a:pPr eaLnBrk="1"/>
            <a:r>
              <a:rPr lang="zh-CN" altLang="en-US" sz="2000" dirty="0"/>
              <a:t>如果将进程作为</a:t>
            </a:r>
            <a:r>
              <a:rPr lang="zh-CN" altLang="en-US" sz="2000" dirty="0">
                <a:solidFill>
                  <a:srgbClr val="7030A0"/>
                </a:solidFill>
              </a:rPr>
              <a:t>独立申请资源</a:t>
            </a:r>
            <a:r>
              <a:rPr lang="zh-CN" altLang="en-US" sz="2000" dirty="0"/>
              <a:t>基本单位与</a:t>
            </a:r>
            <a:r>
              <a:rPr lang="en-US" altLang="zh-CN" sz="2000" dirty="0">
                <a:solidFill>
                  <a:srgbClr val="7030A0"/>
                </a:solidFill>
              </a:rPr>
              <a:t>CPU</a:t>
            </a:r>
            <a:r>
              <a:rPr lang="zh-CN" altLang="en-US" sz="2000" dirty="0">
                <a:solidFill>
                  <a:srgbClr val="7030A0"/>
                </a:solidFill>
              </a:rPr>
              <a:t>调度和分派</a:t>
            </a:r>
            <a:r>
              <a:rPr lang="zh-CN" altLang="en-US" sz="2000" dirty="0"/>
              <a:t>的基本单位这两个基本属性分开</a:t>
            </a:r>
            <a:endParaRPr lang="en-US" altLang="zh-CN" sz="2000" dirty="0"/>
          </a:p>
          <a:p>
            <a:pPr lvl="1" eaLnBrk="1"/>
            <a:r>
              <a:rPr lang="zh-CN" altLang="en-US" dirty="0"/>
              <a:t>拥有资源的，不频繁调度</a:t>
            </a:r>
            <a:endParaRPr lang="en-US" altLang="zh-CN" dirty="0"/>
          </a:p>
          <a:p>
            <a:pPr lvl="1" eaLnBrk="1"/>
            <a:r>
              <a:rPr lang="zh-CN" altLang="en-US" dirty="0"/>
              <a:t>频繁调度的，基本不拥有资源（轻装上阵）</a:t>
            </a:r>
            <a:endParaRPr lang="en-US" altLang="zh-CN" dirty="0"/>
          </a:p>
          <a:p>
            <a:pPr eaLnBrk="1"/>
            <a:r>
              <a:rPr lang="zh-CN" altLang="en-US" sz="2000" dirty="0">
                <a:solidFill>
                  <a:srgbClr val="FF0000"/>
                </a:solidFill>
              </a:rPr>
              <a:t>这种观点导致了线程的产生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eaLnBrk="1"/>
            <a:r>
              <a:rPr lang="zh-CN" altLang="en-US" sz="2000" dirty="0"/>
              <a:t>进程仍然是作为</a:t>
            </a:r>
            <a:r>
              <a:rPr lang="zh-CN" altLang="en-US" sz="2000" b="1" dirty="0">
                <a:solidFill>
                  <a:srgbClr val="0000CC"/>
                </a:solidFill>
              </a:rPr>
              <a:t>独立分配资源</a:t>
            </a:r>
            <a:r>
              <a:rPr lang="zh-CN" altLang="en-US" sz="2000" dirty="0"/>
              <a:t>的基本单位（</a:t>
            </a:r>
            <a:r>
              <a:rPr lang="zh-CN" altLang="en-US" sz="2000" dirty="0">
                <a:solidFill>
                  <a:srgbClr val="C00000"/>
                </a:solidFill>
              </a:rPr>
              <a:t>拥有资源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 eaLnBrk="1"/>
            <a:r>
              <a:rPr lang="zh-CN" altLang="en-US" dirty="0"/>
              <a:t>不适合频繁进行</a:t>
            </a:r>
            <a:r>
              <a:rPr lang="zh-CN" altLang="en-US" dirty="0">
                <a:solidFill>
                  <a:srgbClr val="0000CC"/>
                </a:solidFill>
              </a:rPr>
              <a:t>上下文切换</a:t>
            </a:r>
            <a:endParaRPr lang="en-US" altLang="zh-CN" dirty="0"/>
          </a:p>
          <a:p>
            <a:pPr lvl="1" eaLnBrk="1"/>
            <a:r>
              <a:rPr lang="zh-CN" altLang="en-US" dirty="0"/>
              <a:t>不将其作为</a:t>
            </a:r>
            <a:r>
              <a:rPr lang="zh-CN" altLang="en-US" b="1" dirty="0">
                <a:solidFill>
                  <a:srgbClr val="003399"/>
                </a:solidFill>
              </a:rPr>
              <a:t>调度和分派</a:t>
            </a:r>
            <a:r>
              <a:rPr lang="zh-CN" altLang="en-US" dirty="0"/>
              <a:t>的基本单位</a:t>
            </a:r>
            <a:endParaRPr lang="en-US" altLang="zh-CN" dirty="0"/>
          </a:p>
          <a:p>
            <a:pPr eaLnBrk="1"/>
            <a:r>
              <a:rPr lang="zh-CN" altLang="en-US" dirty="0"/>
              <a:t>线程</a:t>
            </a:r>
            <a:endParaRPr lang="en-US" altLang="zh-CN" dirty="0"/>
          </a:p>
          <a:p>
            <a:pPr lvl="1" eaLnBrk="1"/>
            <a:r>
              <a:rPr lang="zh-CN" altLang="en-US" dirty="0"/>
              <a:t>仅拥有其</a:t>
            </a:r>
            <a:r>
              <a:rPr lang="zh-CN" altLang="en-US" dirty="0">
                <a:solidFill>
                  <a:srgbClr val="7030A0"/>
                </a:solidFill>
              </a:rPr>
              <a:t>运行所需</a:t>
            </a:r>
            <a:r>
              <a:rPr lang="zh-CN" altLang="en-US" dirty="0"/>
              <a:t>的极少的</a:t>
            </a:r>
            <a:r>
              <a:rPr lang="zh-CN" altLang="en-US" dirty="0">
                <a:solidFill>
                  <a:srgbClr val="7030A0"/>
                </a:solidFill>
              </a:rPr>
              <a:t>资源</a:t>
            </a:r>
            <a:endParaRPr lang="en-US" altLang="zh-CN" dirty="0">
              <a:solidFill>
                <a:srgbClr val="7030A0"/>
              </a:solidFill>
            </a:endParaRPr>
          </a:p>
          <a:p>
            <a:pPr lvl="1" eaLnBrk="1"/>
            <a:r>
              <a:rPr lang="zh-CN" altLang="en-US" dirty="0"/>
              <a:t>可以轻装上阵，作为</a:t>
            </a:r>
            <a:r>
              <a:rPr lang="en-US" altLang="zh-CN" dirty="0">
                <a:solidFill>
                  <a:srgbClr val="7030A0"/>
                </a:solidFill>
              </a:rPr>
              <a:t>CPU</a:t>
            </a:r>
            <a:r>
              <a:rPr lang="zh-CN" altLang="en-US" dirty="0">
                <a:solidFill>
                  <a:srgbClr val="7030A0"/>
                </a:solidFill>
              </a:rPr>
              <a:t>调度的基本单位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33693" y="4350758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dirty="0">
                <a:solidFill>
                  <a:srgbClr val="006600"/>
                </a:solidFill>
              </a:rPr>
              <a:t>light-weight </a:t>
            </a:r>
            <a:r>
              <a:rPr lang="en-US" altLang="zh-CN" dirty="0">
                <a:solidFill>
                  <a:srgbClr val="006600"/>
                </a:solidFill>
              </a:rPr>
              <a:t>p</a:t>
            </a:r>
            <a:r>
              <a:rPr lang="zh-CN" altLang="en-US" dirty="0">
                <a:solidFill>
                  <a:srgbClr val="006600"/>
                </a:solidFill>
              </a:rPr>
              <a:t>rocess</a:t>
            </a:r>
            <a:endParaRPr lang="zh-CN" altLang="en-US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195309"/>
            <a:ext cx="7158037" cy="555579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threads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7713" y="874713"/>
            <a:ext cx="7927975" cy="5319712"/>
          </a:xfrm>
        </p:spPr>
        <p:txBody>
          <a:bodyPr/>
          <a:lstStyle/>
          <a:p>
            <a:pPr eaLnBrk="1">
              <a:spcBef>
                <a:spcPts val="6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Thread</a:t>
            </a:r>
            <a:r>
              <a:rPr lang="zh-CN" altLang="en-US" sz="2000" dirty="0">
                <a:solidFill>
                  <a:srgbClr val="FF0000"/>
                </a:solidFill>
              </a:rPr>
              <a:t>（线程）</a:t>
            </a:r>
            <a:r>
              <a:rPr lang="en-US" altLang="zh-CN" sz="2000" dirty="0">
                <a:solidFill>
                  <a:srgbClr val="FF0000"/>
                </a:solidFill>
              </a:rPr>
              <a:t>---</a:t>
            </a:r>
            <a:r>
              <a:rPr lang="zh-CN" altLang="en-US" sz="2000" dirty="0"/>
              <a:t>light-weight </a:t>
            </a:r>
            <a:r>
              <a:rPr lang="en-US" altLang="zh-CN" sz="2000" dirty="0"/>
              <a:t>p</a:t>
            </a:r>
            <a:r>
              <a:rPr lang="zh-CN" altLang="en-US" sz="2000" dirty="0"/>
              <a:t>rocess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1" eaLnBrk="1">
              <a:spcBef>
                <a:spcPts val="600"/>
              </a:spcBef>
            </a:pPr>
            <a:r>
              <a:rPr lang="zh-CN" altLang="en-US" dirty="0"/>
              <a:t>线程隶属于进程，且一个线程只能属于一个进程</a:t>
            </a:r>
            <a:endParaRPr lang="en-US" altLang="zh-CN" dirty="0"/>
          </a:p>
          <a:p>
            <a:pPr lvl="2" eaLnBrk="1">
              <a:spcBef>
                <a:spcPts val="600"/>
              </a:spcBef>
            </a:pPr>
            <a:r>
              <a:rPr lang="zh-CN" altLang="en-US" sz="1600" dirty="0"/>
              <a:t>一个进程可以有多个线程，至少需要一个线程。</a:t>
            </a:r>
            <a:endParaRPr lang="en-US" altLang="zh-CN" sz="1600" dirty="0"/>
          </a:p>
          <a:p>
            <a:pPr lvl="1" eaLnBrk="1">
              <a:spcBef>
                <a:spcPts val="600"/>
              </a:spcBef>
            </a:pPr>
            <a:r>
              <a:rPr lang="zh-CN" altLang="en-US" dirty="0"/>
              <a:t>系统将资源分配给进程，同一进程的所有线程共享该进程的所有资源</a:t>
            </a:r>
            <a:endParaRPr lang="en-US" altLang="zh-CN" dirty="0"/>
          </a:p>
          <a:p>
            <a:pPr lvl="2" eaLnBrk="1">
              <a:spcBef>
                <a:spcPts val="600"/>
              </a:spcBef>
            </a:pPr>
            <a:r>
              <a:rPr lang="zh-CN" altLang="en-US" sz="1600" dirty="0"/>
              <a:t>同一进程中的多个线程共享进程代码段</a:t>
            </a:r>
            <a:r>
              <a:rPr lang="en-US" altLang="zh-CN" sz="1600" dirty="0"/>
              <a:t>(</a:t>
            </a:r>
            <a:r>
              <a:rPr lang="zh-CN" altLang="en-US" sz="1600" dirty="0"/>
              <a:t>代码和常量</a:t>
            </a:r>
            <a:r>
              <a:rPr lang="en-US" altLang="zh-CN" sz="1600" dirty="0"/>
              <a:t>)</a:t>
            </a:r>
            <a:r>
              <a:rPr lang="zh-CN" altLang="en-US" sz="1600" dirty="0"/>
              <a:t>，数据段</a:t>
            </a:r>
            <a:r>
              <a:rPr lang="en-US" altLang="zh-CN" sz="1600" dirty="0"/>
              <a:t>(</a:t>
            </a:r>
            <a:r>
              <a:rPr lang="zh-CN" altLang="en-US" sz="1600" dirty="0"/>
              <a:t>全局变量和静态变量</a:t>
            </a:r>
            <a:r>
              <a:rPr lang="en-US" altLang="zh-CN" sz="1600" dirty="0"/>
              <a:t>)</a:t>
            </a:r>
            <a:r>
              <a:rPr lang="zh-CN" altLang="en-US" sz="1600" dirty="0"/>
              <a:t>，堆。</a:t>
            </a:r>
            <a:r>
              <a:rPr lang="zh-CN" altLang="en-US" sz="1600" dirty="0">
                <a:solidFill>
                  <a:srgbClr val="FF0000"/>
                </a:solidFill>
              </a:rPr>
              <a:t>注：线程不能共享进程的栈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3" eaLnBrk="1">
              <a:spcBef>
                <a:spcPts val="600"/>
              </a:spcBef>
            </a:pPr>
            <a:r>
              <a:rPr lang="zh-CN" altLang="en-US" sz="1400" dirty="0"/>
              <a:t>线程自己基本不拥有资源，只拥有一些在运行中必不可少的资源如.，程序计数器、寄存器、栈（用来存放所有局部变量和临时变量），因此线程又称为light-weight </a:t>
            </a:r>
            <a:r>
              <a:rPr lang="en-US" altLang="zh-CN" sz="1400" dirty="0"/>
              <a:t>p</a:t>
            </a:r>
            <a:r>
              <a:rPr lang="zh-CN" altLang="en-US" sz="1400" dirty="0"/>
              <a:t>rocess。</a:t>
            </a:r>
            <a:endParaRPr lang="zh-CN" altLang="en-US" sz="1400" dirty="0"/>
          </a:p>
          <a:p>
            <a:pPr lvl="1" eaLnBrk="1">
              <a:spcBef>
                <a:spcPts val="600"/>
              </a:spcBef>
            </a:pPr>
            <a:r>
              <a:rPr lang="zh-CN" altLang="en-US" dirty="0"/>
              <a:t>线程是进程的一个实体，是操作系统调度和分派的基本单位（处理机上运行的是线程），</a:t>
            </a:r>
            <a:r>
              <a:rPr lang="zh-CN" altLang="zh-CN" b="1" dirty="0">
                <a:solidFill>
                  <a:srgbClr val="006600"/>
                </a:solidFill>
              </a:rPr>
              <a:t>线程运行在进程的上下文中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 eaLnBrk="1">
              <a:spcBef>
                <a:spcPts val="600"/>
              </a:spcBef>
            </a:pPr>
            <a:r>
              <a:rPr lang="zh-CN" altLang="en-US" dirty="0"/>
              <a:t>同一进程中的多个线程可以并发执行</a:t>
            </a:r>
            <a:endParaRPr lang="zh-CN" altLang="en-US" dirty="0"/>
          </a:p>
          <a:p>
            <a:pPr eaLnBrk="1">
              <a:spcBef>
                <a:spcPts val="600"/>
              </a:spcBef>
            </a:pPr>
            <a:r>
              <a:rPr lang="zh-CN" altLang="en-US" sz="2000" dirty="0">
                <a:solidFill>
                  <a:srgbClr val="FF0000"/>
                </a:solidFill>
              </a:rPr>
              <a:t>Process –</a:t>
            </a:r>
            <a:r>
              <a:rPr lang="en-US" altLang="zh-CN" sz="2000" dirty="0">
                <a:solidFill>
                  <a:srgbClr val="FF0000"/>
                </a:solidFill>
              </a:rPr>
              <a:t>-</a:t>
            </a:r>
            <a:r>
              <a:rPr lang="zh-CN" altLang="en-US" sz="2000" dirty="0">
                <a:solidFill>
                  <a:srgbClr val="FF0000"/>
                </a:solidFill>
              </a:rPr>
              <a:t>heavy-weight process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1" eaLnBrk="1">
              <a:spcBef>
                <a:spcPts val="600"/>
              </a:spcBef>
            </a:pPr>
            <a:r>
              <a:rPr lang="zh-CN" altLang="en-US" dirty="0"/>
              <a:t>一个进程一般拥有若干线程，</a:t>
            </a:r>
            <a:r>
              <a:rPr lang="zh-CN" altLang="en-US" dirty="0">
                <a:solidFill>
                  <a:srgbClr val="0000CC"/>
                </a:solidFill>
              </a:rPr>
              <a:t>至少需要一个线程；</a:t>
            </a:r>
            <a:endParaRPr lang="zh-CN" altLang="en-US" dirty="0">
              <a:solidFill>
                <a:srgbClr val="0000CC"/>
              </a:solidFill>
            </a:endParaRPr>
          </a:p>
          <a:p>
            <a:pPr lvl="1" eaLnBrk="1">
              <a:spcBef>
                <a:spcPts val="600"/>
              </a:spcBef>
            </a:pP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进程不再是一个可执行的实体</a:t>
            </a:r>
            <a:r>
              <a:rPr lang="zh-CN" altLang="en-US" dirty="0">
                <a:latin typeface="Times New Roman" panose="02020603050405020304" pitchFamily="18" charset="0"/>
              </a:rPr>
              <a:t>。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eaLnBrk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新月形 4"/>
          <p:cNvSpPr/>
          <p:nvPr/>
        </p:nvSpPr>
        <p:spPr>
          <a:xfrm>
            <a:off x="7543800" y="5802313"/>
            <a:ext cx="1298575" cy="533400"/>
          </a:xfrm>
          <a:prstGeom prst="moon">
            <a:avLst>
              <a:gd name="adj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284163"/>
            <a:ext cx="80772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threads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106488"/>
            <a:ext cx="7351712" cy="4908550"/>
          </a:xfrm>
        </p:spPr>
        <p:txBody>
          <a:bodyPr/>
          <a:lstStyle/>
          <a:p>
            <a:pPr eaLnBrk="1" hangingPunct="1"/>
            <a:r>
              <a:rPr lang="zh-CN" altLang="en-US" sz="2000" dirty="0"/>
              <a:t>进程与线程</a:t>
            </a:r>
            <a:endParaRPr lang="en-US" altLang="zh-CN" sz="2000" dirty="0"/>
          </a:p>
          <a:p>
            <a:pPr lvl="1" eaLnBrk="1" hangingPunct="1">
              <a:spcBef>
                <a:spcPts val="60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隶属关系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线程是进程的运行实体，一个进程至少需要一个线程，可以拥有多个线程，</a:t>
            </a:r>
            <a:r>
              <a:rPr lang="zh-CN" altLang="en-US" sz="1600" b="1" dirty="0">
                <a:solidFill>
                  <a:srgbClr val="7030A0"/>
                </a:solidFill>
              </a:rPr>
              <a:t>这些</a:t>
            </a:r>
            <a:r>
              <a:rPr lang="zh-CN" altLang="zh-CN" sz="1600" b="1" dirty="0">
                <a:solidFill>
                  <a:srgbClr val="7030A0"/>
                </a:solidFill>
              </a:rPr>
              <a:t>线程运行在</a:t>
            </a:r>
            <a:r>
              <a:rPr lang="zh-CN" altLang="en-US" sz="1600" b="1" dirty="0">
                <a:solidFill>
                  <a:srgbClr val="7030A0"/>
                </a:solidFill>
              </a:rPr>
              <a:t>其所属</a:t>
            </a:r>
            <a:r>
              <a:rPr lang="zh-CN" altLang="zh-CN" sz="1600" b="1" dirty="0">
                <a:solidFill>
                  <a:srgbClr val="7030A0"/>
                </a:solidFill>
              </a:rPr>
              <a:t>进程的上下文中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>
                <a:solidFill>
                  <a:srgbClr val="C00000"/>
                </a:solidFill>
              </a:rPr>
              <a:t>线程隶属于进程</a:t>
            </a:r>
            <a:r>
              <a:rPr lang="zh-CN" altLang="en-US" sz="1600" dirty="0"/>
              <a:t>，</a:t>
            </a:r>
            <a:r>
              <a:rPr lang="zh-CN" altLang="en-US" sz="1600" b="1" dirty="0">
                <a:solidFill>
                  <a:srgbClr val="7030A0"/>
                </a:solidFill>
              </a:rPr>
              <a:t>线程不能脱离进程而独立存在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>
                <a:solidFill>
                  <a:srgbClr val="006600"/>
                </a:solidFill>
              </a:rPr>
              <a:t>一个线程能且只能属于一个进程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拥有资源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进程是拥有资源的基本单位，隶属于同一个进程的多个线程</a:t>
            </a:r>
            <a:r>
              <a:rPr lang="zh-CN" altLang="en-US" sz="1600" b="1" u="sng" dirty="0">
                <a:solidFill>
                  <a:srgbClr val="7030A0"/>
                </a:solidFill>
              </a:rPr>
              <a:t>共享该进程的代码、数据、堆、打开的文件（包括标准设备）等</a:t>
            </a:r>
            <a:r>
              <a:rPr lang="en-US" altLang="zh-CN" sz="1600" b="1" u="sng" dirty="0">
                <a:solidFill>
                  <a:srgbClr val="7030A0"/>
                </a:solidFill>
              </a:rPr>
              <a:t>I/O</a:t>
            </a:r>
            <a:r>
              <a:rPr lang="zh-CN" altLang="en-US" sz="1600" b="1" u="sng" dirty="0">
                <a:solidFill>
                  <a:srgbClr val="7030A0"/>
                </a:solidFill>
              </a:rPr>
              <a:t>资源</a:t>
            </a:r>
            <a:endParaRPr lang="en-US" altLang="zh-CN" sz="1600" b="1" u="sng" dirty="0">
              <a:solidFill>
                <a:srgbClr val="7030A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b="1" u="sng" dirty="0">
                <a:solidFill>
                  <a:srgbClr val="7030A0"/>
                </a:solidFill>
              </a:rPr>
              <a:t>这些线程不能共享进程（主线程）的栈、寄存器等资源</a:t>
            </a:r>
            <a:endParaRPr lang="en-US" altLang="zh-CN" sz="1600" b="1" u="sng" dirty="0">
              <a:solidFill>
                <a:srgbClr val="7030A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b="1" u="sng" dirty="0">
                <a:solidFill>
                  <a:srgbClr val="C00000"/>
                </a:solidFill>
              </a:rPr>
              <a:t>因此线程只拥有</a:t>
            </a:r>
            <a:r>
              <a:rPr lang="zh-CN" altLang="en-US" sz="1600" b="1" u="sng" dirty="0">
                <a:solidFill>
                  <a:srgbClr val="7030A0"/>
                </a:solidFill>
              </a:rPr>
              <a:t>其运行</a:t>
            </a:r>
            <a:r>
              <a:rPr lang="zh-CN" altLang="en-US" sz="1600" b="1" u="sng" dirty="0">
                <a:solidFill>
                  <a:srgbClr val="C00000"/>
                </a:solidFill>
              </a:rPr>
              <a:t>所必需的资源，如寄存器、栈等</a:t>
            </a:r>
            <a:endParaRPr lang="en-US" altLang="zh-CN" sz="1600" b="1" u="sng" dirty="0">
              <a:solidFill>
                <a:srgbClr val="C0000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CPU</a:t>
            </a:r>
            <a:r>
              <a:rPr lang="zh-CN" altLang="en-US" b="1" dirty="0">
                <a:solidFill>
                  <a:srgbClr val="0000CC"/>
                </a:solidFill>
              </a:rPr>
              <a:t>调度与分派的基本单位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线程是进程的实体，</a:t>
            </a:r>
            <a:r>
              <a:rPr lang="zh-CN" altLang="zh-CN" sz="1600" dirty="0"/>
              <a:t>线程运行在</a:t>
            </a:r>
            <a:r>
              <a:rPr lang="zh-CN" altLang="en-US" sz="1600" dirty="0"/>
              <a:t>其所属</a:t>
            </a:r>
            <a:r>
              <a:rPr lang="zh-CN" altLang="zh-CN" sz="1600" dirty="0"/>
              <a:t>进程的上下文中</a:t>
            </a:r>
            <a:endParaRPr lang="zh-CN" altLang="en-US" sz="1600" dirty="0"/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线程是</a:t>
            </a:r>
            <a:r>
              <a:rPr lang="en-US" altLang="zh-CN" sz="1600" dirty="0"/>
              <a:t>CPU</a:t>
            </a:r>
            <a:r>
              <a:rPr lang="zh-CN" altLang="en-US" sz="1600" dirty="0"/>
              <a:t>调度与分派的基本单位（</a:t>
            </a:r>
            <a:r>
              <a:rPr lang="en-US" altLang="zh-CN" sz="1600" dirty="0"/>
              <a:t>CPU</a:t>
            </a:r>
            <a:r>
              <a:rPr lang="zh-CN" altLang="en-US" sz="1600" dirty="0"/>
              <a:t>调度）</a:t>
            </a:r>
            <a:endParaRPr lang="en-US" altLang="zh-CN" sz="1600" dirty="0"/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同一进程中的多个线程可以并发执行</a:t>
            </a:r>
            <a:endParaRPr lang="zh-CN" altLang="en-US" sz="1600" dirty="0"/>
          </a:p>
          <a:p>
            <a:pPr lvl="2" eaLnBrk="1" hangingPunct="1">
              <a:spcBef>
                <a:spcPts val="600"/>
              </a:spcBef>
            </a:pPr>
            <a:endParaRPr lang="en-US" altLang="zh-CN" sz="1600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1825" y="397276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Thread 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States（Java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） 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t="25182" r="2225" b="26837"/>
          <a:stretch>
            <a:fillRect/>
          </a:stretch>
        </p:blipFill>
        <p:spPr bwMode="auto">
          <a:xfrm>
            <a:off x="1307592" y="1968437"/>
            <a:ext cx="6592824" cy="28479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标注 1"/>
          <p:cNvSpPr/>
          <p:nvPr/>
        </p:nvSpPr>
        <p:spPr bwMode="auto">
          <a:xfrm>
            <a:off x="3922776" y="1389888"/>
            <a:ext cx="2359152" cy="448056"/>
          </a:xfrm>
          <a:prstGeom prst="wedgeRoundRectCallout">
            <a:avLst>
              <a:gd name="adj1" fmla="val -14562"/>
              <a:gd name="adj2" fmla="val 13317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Ready + Running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1825" y="397276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Thread States （Java）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847" y="1578469"/>
            <a:ext cx="7173157" cy="424528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1825" y="397276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Java Thread States 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AutoShape 2" descr="https://bkimg.cdn.bcebos.com/pic/a5c27d1ed21b0ef4a9c88f08ddc451da81cb3e47?x-bce-process=image/watermark,image_d2F0ZXIvYmFpa2U5Mg==,g_7,xp_5,yp_5/format,f_aut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0831" y="1633491"/>
            <a:ext cx="6414394" cy="383515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31825" y="39727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线程实体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27088" y="1106488"/>
            <a:ext cx="7351712" cy="4983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线程的实体主要包括</a:t>
            </a:r>
            <a:endParaRPr lang="en-US" altLang="zh-CN" sz="2000" dirty="0">
              <a:solidFill>
                <a:srgbClr val="333333"/>
              </a:solidFill>
              <a:latin typeface="Helvetica Neue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dirty="0">
                <a:solidFill>
                  <a:srgbClr val="000000"/>
                </a:solidFill>
              </a:rPr>
              <a:t>程序</a:t>
            </a:r>
            <a:endParaRPr lang="en-US" altLang="zh-CN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dirty="0">
                <a:solidFill>
                  <a:srgbClr val="000000"/>
                </a:solidFill>
              </a:rPr>
              <a:t>数据</a:t>
            </a:r>
            <a:endParaRPr lang="en-US" altLang="zh-CN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zh-CN" dirty="0">
                <a:solidFill>
                  <a:srgbClr val="7030A0"/>
                </a:solidFill>
              </a:rPr>
              <a:t>TCB</a:t>
            </a:r>
            <a:endParaRPr lang="en-US" altLang="zh-CN" dirty="0">
              <a:solidFill>
                <a:srgbClr val="7030A0"/>
              </a:solidFill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dirty="0">
                <a:solidFill>
                  <a:srgbClr val="FF0000"/>
                </a:solidFill>
                <a:latin typeface="Helvetica Neue"/>
              </a:rPr>
              <a:t>TCB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包括以下信息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线程状态</a:t>
            </a:r>
            <a:endParaRPr lang="zh-CN" altLang="en-US" dirty="0">
              <a:solidFill>
                <a:srgbClr val="333333"/>
              </a:solidFill>
              <a:latin typeface="Helvetica Neue"/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当线程不运行时，被保存的现场资源（线程的上下文）</a:t>
            </a:r>
            <a:endParaRPr lang="zh-CN" altLang="en-US" dirty="0">
              <a:solidFill>
                <a:srgbClr val="333333"/>
              </a:solidFill>
              <a:latin typeface="Helvetica Neue"/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一组执行堆栈</a:t>
            </a:r>
            <a:endParaRPr lang="zh-CN" altLang="en-US" dirty="0">
              <a:solidFill>
                <a:srgbClr val="333333"/>
              </a:solidFill>
              <a:latin typeface="Helvetica Neue"/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存放每个线程的局部变量主存区</a:t>
            </a:r>
            <a:endParaRPr lang="zh-CN" altLang="en-US" dirty="0">
              <a:solidFill>
                <a:srgbClr val="333333"/>
              </a:solidFill>
              <a:latin typeface="Helvetica Neue"/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访问同一个进程中的主存和其它资源</a:t>
            </a:r>
            <a:endParaRPr lang="zh-CN" altLang="en-US" dirty="0">
              <a:solidFill>
                <a:srgbClr val="333333"/>
              </a:solidFill>
              <a:latin typeface="Helvetica Neue"/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用于指示被执行指令序列的</a:t>
            </a:r>
            <a:r>
              <a:rPr lang="zh-CN" altLang="en-US" dirty="0">
                <a:solidFill>
                  <a:srgbClr val="136EC2"/>
                </a:solidFill>
                <a:latin typeface="Helvetica Neue"/>
              </a:rPr>
              <a:t>程序计数器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、保留</a:t>
            </a:r>
            <a:r>
              <a:rPr lang="zh-CN" altLang="en-US" dirty="0">
                <a:solidFill>
                  <a:srgbClr val="136EC2"/>
                </a:solidFill>
                <a:latin typeface="Helvetica Neue"/>
              </a:rPr>
              <a:t>局部变量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、少数</a:t>
            </a:r>
            <a:r>
              <a:rPr lang="zh-CN" altLang="en-US" dirty="0">
                <a:solidFill>
                  <a:srgbClr val="136EC2"/>
                </a:solidFill>
                <a:latin typeface="Helvetica Neue"/>
              </a:rPr>
              <a:t>状态参数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和</a:t>
            </a:r>
            <a:r>
              <a:rPr lang="zh-CN" altLang="en-US" dirty="0">
                <a:solidFill>
                  <a:srgbClr val="136EC2"/>
                </a:solidFill>
                <a:latin typeface="Helvetica Neue"/>
              </a:rPr>
              <a:t>返回地址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等的一组</a:t>
            </a:r>
            <a:r>
              <a:rPr lang="zh-CN" altLang="en-US" dirty="0">
                <a:solidFill>
                  <a:srgbClr val="136EC2"/>
                </a:solidFill>
                <a:latin typeface="Helvetica Neue"/>
              </a:rPr>
              <a:t>寄存器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和</a:t>
            </a:r>
            <a:r>
              <a:rPr lang="zh-CN" altLang="en-US" dirty="0">
                <a:solidFill>
                  <a:srgbClr val="136EC2"/>
                </a:solidFill>
                <a:latin typeface="Helvetica Neue"/>
              </a:rPr>
              <a:t>堆栈</a:t>
            </a:r>
            <a:endParaRPr lang="zh-CN" altLang="en-US" dirty="0">
              <a:solidFill>
                <a:srgbClr val="333333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Thread vs. Process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428750"/>
            <a:ext cx="7513637" cy="45037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00CC"/>
                </a:solidFill>
              </a:rPr>
              <a:t>调度</a:t>
            </a:r>
            <a:endParaRPr lang="zh-CN" altLang="en-US" sz="2000" dirty="0">
              <a:solidFill>
                <a:srgbClr val="0000CC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传统的OS中，调度和分派的基本单位是</a:t>
            </a:r>
            <a:r>
              <a:rPr lang="zh-CN" altLang="en-US" sz="2000" dirty="0">
                <a:solidFill>
                  <a:srgbClr val="003399"/>
                </a:solidFill>
              </a:rPr>
              <a:t>进程</a:t>
            </a:r>
            <a:r>
              <a:rPr lang="zh-CN" altLang="en-US" sz="2000" dirty="0"/>
              <a:t>，拥有资源的基本单位也是进程；</a:t>
            </a:r>
            <a:endParaRPr lang="zh-CN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引入线程的OS中，调度和分派的基本单位是</a:t>
            </a:r>
            <a:r>
              <a:rPr lang="zh-CN" altLang="en-US" sz="2000" dirty="0">
                <a:solidFill>
                  <a:srgbClr val="003399"/>
                </a:solidFill>
              </a:rPr>
              <a:t>线程</a:t>
            </a:r>
            <a:r>
              <a:rPr lang="zh-CN" altLang="en-US" sz="2000" dirty="0"/>
              <a:t>，拥有资源的基本单位是进程；</a:t>
            </a:r>
            <a:endParaRPr lang="zh-CN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线程能轻装上阵，可显著地提高系统的并发度；</a:t>
            </a:r>
            <a:endParaRPr lang="zh-CN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u="sng" dirty="0">
                <a:solidFill>
                  <a:srgbClr val="FF0000"/>
                </a:solidFill>
              </a:rPr>
              <a:t>同一进程中，线程的切换不会引起进程切换</a:t>
            </a:r>
            <a:r>
              <a:rPr lang="zh-CN" altLang="en-US" sz="2000" dirty="0">
                <a:solidFill>
                  <a:srgbClr val="FF0000"/>
                </a:solidFill>
              </a:rPr>
              <a:t>；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不同进程中的线程之间的切换要引起进程的切换；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00CC"/>
                </a:solidFill>
              </a:rPr>
              <a:t>并发性</a:t>
            </a:r>
            <a:endParaRPr lang="zh-CN" altLang="en-US" sz="2000" dirty="0">
              <a:solidFill>
                <a:srgbClr val="0000CC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引入线程的系统中，同一进程中的多个线之间可并发执行，使系统具有更好的并发性，进一步提高了资源的利用率及系统的吞吐量；</a:t>
            </a:r>
            <a:endParaRPr lang="zh-CN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例如web server，迅雷等</a:t>
            </a:r>
            <a:endParaRPr lang="zh-CN" altLang="en-US" sz="2000" dirty="0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Thread vs. Process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7725" y="1006475"/>
            <a:ext cx="7673975" cy="4879975"/>
          </a:xfrm>
        </p:spPr>
        <p:txBody>
          <a:bodyPr/>
          <a:lstStyle/>
          <a:p>
            <a:pPr eaLnBrk="1" hangingPunct="1"/>
            <a:r>
              <a:rPr lang="zh-CN" altLang="en-US" sz="2000" dirty="0">
                <a:solidFill>
                  <a:srgbClr val="0000CC"/>
                </a:solidFill>
              </a:rPr>
              <a:t>拥有资源</a:t>
            </a:r>
            <a:endParaRPr lang="zh-CN" altLang="en-US" sz="2000" dirty="0">
              <a:solidFill>
                <a:srgbClr val="0000CC"/>
              </a:solidFill>
            </a:endParaRPr>
          </a:p>
          <a:p>
            <a:pPr lvl="1" eaLnBrk="1" hangingPunct="1"/>
            <a:r>
              <a:rPr lang="zh-CN" altLang="en-US" sz="2000" dirty="0"/>
              <a:t>进程是拥有资源的独立单位；</a:t>
            </a:r>
            <a:endParaRPr lang="zh-CN" altLang="en-US" sz="2000" dirty="0"/>
          </a:p>
          <a:p>
            <a:pPr lvl="1" eaLnBrk="1" hangingPunct="1"/>
            <a:r>
              <a:rPr lang="zh-CN" altLang="en-US" sz="2000" dirty="0"/>
              <a:t>线程仅拥有比不可少的资源，可以访问其隶属进程的资源；例如进程的代码段、数据段及系统资源，如已打开的文件、I/O设备等，可供同一进程的线程共享；</a:t>
            </a:r>
            <a:endParaRPr lang="zh-CN" altLang="en-US" sz="2000" dirty="0"/>
          </a:p>
          <a:p>
            <a:pPr eaLnBrk="1" hangingPunct="1"/>
            <a:r>
              <a:rPr lang="zh-CN" altLang="en-US" sz="2000" dirty="0">
                <a:solidFill>
                  <a:srgbClr val="0000CC"/>
                </a:solidFill>
              </a:rPr>
              <a:t>系统开销</a:t>
            </a:r>
            <a:endParaRPr lang="zh-CN" altLang="en-US" sz="2000" dirty="0">
              <a:solidFill>
                <a:srgbClr val="0000CC"/>
              </a:solidFill>
            </a:endParaRPr>
          </a:p>
          <a:p>
            <a:pPr lvl="1" eaLnBrk="1" hangingPunct="1"/>
            <a:r>
              <a:rPr lang="zh-CN" altLang="en-US" sz="2000" dirty="0"/>
              <a:t>系统创建及撤销进程时的开销远远大于创建及撤销线程时的开销；</a:t>
            </a:r>
            <a:endParaRPr lang="zh-CN" altLang="en-US" sz="2000" dirty="0"/>
          </a:p>
          <a:p>
            <a:pPr lvl="1" eaLnBrk="1" hangingPunct="1"/>
            <a:r>
              <a:rPr lang="zh-CN" altLang="en-US" sz="2000" dirty="0"/>
              <a:t>进程切换时的开销也远远大于线程切换时的开销；</a:t>
            </a:r>
            <a:endParaRPr lang="zh-CN" altLang="en-US" sz="2000" dirty="0"/>
          </a:p>
          <a:p>
            <a:pPr lvl="1" eaLnBrk="1" hangingPunct="1"/>
            <a:r>
              <a:rPr lang="zh-CN" altLang="en-US" sz="2000" dirty="0"/>
              <a:t>由于同一进程中的多个线程具有相同的地址空间，致使他们之间的同步和通信的实现，也变得比较容易；</a:t>
            </a:r>
            <a:endParaRPr lang="zh-CN" altLang="en-US" sz="2000" dirty="0"/>
          </a:p>
          <a:p>
            <a:pPr lvl="1" eaLnBrk="1" hangingPunct="1"/>
            <a:r>
              <a:rPr lang="zh-CN" altLang="en-US" sz="2000" dirty="0">
                <a:highlight>
                  <a:srgbClr val="FFFF00"/>
                </a:highlight>
              </a:rPr>
              <a:t>在有的OS中，线程的切换、同步和通信都无需OS内核的干预；</a:t>
            </a:r>
            <a:endParaRPr lang="zh-CN" altLang="en-US" sz="2000" dirty="0">
              <a:highlight>
                <a:srgbClr val="FFFF00"/>
              </a:highlight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Chapter 4: Threads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3638550"/>
          </a:xfrm>
        </p:spPr>
        <p:txBody>
          <a:bodyPr/>
          <a:lstStyle/>
          <a:p>
            <a:r>
              <a:rPr lang="zh-CN" altLang="en-US" sz="2400" b="1" dirty="0"/>
              <a:t>Overview</a:t>
            </a:r>
            <a:endParaRPr lang="zh-CN" altLang="en-US" sz="2400" b="1" dirty="0"/>
          </a:p>
          <a:p>
            <a:r>
              <a:rPr lang="zh-CN" altLang="en-US" sz="2400" b="1" dirty="0"/>
              <a:t>Multithreading Models</a:t>
            </a:r>
            <a:endParaRPr lang="zh-CN" altLang="en-US" sz="2400" b="1" dirty="0"/>
          </a:p>
          <a:p>
            <a:r>
              <a:rPr lang="zh-CN" altLang="en-US" sz="2400" b="1" dirty="0"/>
              <a:t>Threading Issues</a:t>
            </a:r>
            <a:endParaRPr lang="zh-CN" altLang="en-US" sz="2400" b="1" dirty="0"/>
          </a:p>
          <a:p>
            <a:r>
              <a:rPr lang="zh-CN" altLang="en-US" sz="2400" b="1" dirty="0"/>
              <a:t>Pthreads</a:t>
            </a:r>
            <a:endParaRPr lang="zh-CN" altLang="en-US" sz="2400" b="1" dirty="0"/>
          </a:p>
          <a:p>
            <a:r>
              <a:rPr lang="zh-CN" altLang="en-US" sz="2400" dirty="0"/>
              <a:t>Windows XP Threads</a:t>
            </a:r>
            <a:endParaRPr lang="zh-CN" altLang="en-US" sz="2400" dirty="0"/>
          </a:p>
          <a:p>
            <a:r>
              <a:rPr lang="zh-CN" altLang="en-US" sz="2400" dirty="0"/>
              <a:t>Linux Threads</a:t>
            </a:r>
            <a:endParaRPr lang="zh-CN" altLang="en-US" sz="2400" dirty="0"/>
          </a:p>
          <a:p>
            <a:r>
              <a:rPr lang="zh-CN" altLang="en-US" sz="2400" dirty="0"/>
              <a:t>Java Threads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6600" y="217488"/>
            <a:ext cx="7158038" cy="7874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Benefits (Why thread?)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5975" y="1514475"/>
            <a:ext cx="7351713" cy="38735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tx2"/>
                </a:solidFill>
              </a:rPr>
              <a:t>Responsiveness（响应性）</a:t>
            </a:r>
            <a:endParaRPr lang="zh-CN" altLang="en-US" sz="2000" dirty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 dirty="0"/>
              <a:t>A</a:t>
            </a:r>
            <a:r>
              <a:rPr lang="zh-CN" altLang="en-US" dirty="0"/>
              <a:t>llowing a program to </a:t>
            </a:r>
            <a:r>
              <a:rPr lang="zh-CN" altLang="en-US" dirty="0">
                <a:solidFill>
                  <a:srgbClr val="7030A0"/>
                </a:solidFill>
              </a:rPr>
              <a:t>continue running </a:t>
            </a:r>
            <a:r>
              <a:rPr lang="zh-CN" altLang="en-US" dirty="0"/>
              <a:t>even if </a:t>
            </a:r>
            <a:r>
              <a:rPr lang="zh-CN" altLang="en-US" dirty="0">
                <a:solidFill>
                  <a:srgbClr val="7030A0"/>
                </a:solidFill>
              </a:rPr>
              <a:t>parts of it </a:t>
            </a:r>
            <a:r>
              <a:rPr lang="zh-CN" altLang="en-US" dirty="0"/>
              <a:t>is </a:t>
            </a:r>
            <a:r>
              <a:rPr lang="zh-CN" altLang="en-US" dirty="0">
                <a:solidFill>
                  <a:srgbClr val="7030A0"/>
                </a:solidFill>
              </a:rPr>
              <a:t>blocked</a:t>
            </a:r>
            <a:r>
              <a:rPr lang="zh-CN" altLang="en-US" dirty="0"/>
              <a:t> or is </a:t>
            </a:r>
            <a:r>
              <a:rPr lang="zh-CN" altLang="en-US" dirty="0">
                <a:solidFill>
                  <a:srgbClr val="7030A0"/>
                </a:solidFill>
              </a:rPr>
              <a:t>performing a lengthy operation</a:t>
            </a:r>
            <a:endParaRPr lang="zh-CN" altLang="en-US" dirty="0">
              <a:solidFill>
                <a:srgbClr val="7030A0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tx2"/>
                </a:solidFill>
              </a:rPr>
              <a:t>Resource Sharing（共享资源）</a:t>
            </a:r>
            <a:endParaRPr lang="zh-CN" altLang="en-US" sz="2000" dirty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 dirty="0">
                <a:sym typeface="Arial" panose="020B0604020202020204" pitchFamily="34" charset="0"/>
              </a:rPr>
              <a:t>T</a:t>
            </a:r>
            <a:r>
              <a:rPr lang="zh-CN" altLang="en-US" dirty="0">
                <a:sym typeface="Arial" panose="020B0604020202020204" pitchFamily="34" charset="0"/>
              </a:rPr>
              <a:t>hreads sharing the </a:t>
            </a:r>
            <a:r>
              <a:rPr lang="zh-CN" altLang="en-US" dirty="0">
                <a:solidFill>
                  <a:srgbClr val="0000CC"/>
                </a:solidFill>
                <a:sym typeface="Arial" panose="020B0604020202020204" pitchFamily="34" charset="0"/>
              </a:rPr>
              <a:t>memory and the resources </a:t>
            </a:r>
            <a:r>
              <a:rPr lang="zh-CN" altLang="en-US" dirty="0">
                <a:sym typeface="Arial" panose="020B0604020202020204" pitchFamily="34" charset="0"/>
              </a:rPr>
              <a:t>of the process to which they belong</a:t>
            </a:r>
            <a:endParaRPr lang="zh-CN" altLang="en-US" dirty="0"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tx2"/>
                </a:solidFill>
              </a:rPr>
              <a:t>Economy（经济）</a:t>
            </a:r>
            <a:endParaRPr lang="zh-CN" altLang="en-US" sz="2000" dirty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 dirty="0">
                <a:solidFill>
                  <a:srgbClr val="003399"/>
                </a:solidFill>
                <a:sym typeface="Arial" panose="020B0604020202020204" pitchFamily="34" charset="0"/>
              </a:rPr>
              <a:t>A</a:t>
            </a: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llocating memory</a:t>
            </a:r>
            <a:r>
              <a:rPr lang="zh-CN" altLang="en-US" dirty="0">
                <a:sym typeface="Arial" panose="020B0604020202020204" pitchFamily="34" charset="0"/>
              </a:rPr>
              <a:t> and </a:t>
            </a: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resources</a:t>
            </a:r>
            <a:r>
              <a:rPr lang="zh-CN" altLang="en-US" dirty="0">
                <a:sym typeface="Arial" panose="020B0604020202020204" pitchFamily="34" charset="0"/>
              </a:rPr>
              <a:t> for process </a:t>
            </a:r>
            <a:r>
              <a:rPr lang="zh-CN" altLang="en-US" b="1" u="sng" dirty="0">
                <a:solidFill>
                  <a:srgbClr val="0070C0"/>
                </a:solidFill>
                <a:sym typeface="Arial" panose="020B0604020202020204" pitchFamily="34" charset="0"/>
              </a:rPr>
              <a:t>creating</a:t>
            </a:r>
            <a:r>
              <a:rPr lang="zh-CN" altLang="en-US" u="sng" dirty="0">
                <a:solidFill>
                  <a:srgbClr val="0070C0"/>
                </a:solidFill>
                <a:sym typeface="Arial" panose="020B0604020202020204" pitchFamily="34" charset="0"/>
              </a:rPr>
              <a:t> </a:t>
            </a:r>
            <a:r>
              <a:rPr lang="zh-CN" altLang="en-US" dirty="0">
                <a:sym typeface="Arial" panose="020B0604020202020204" pitchFamily="34" charset="0"/>
              </a:rPr>
              <a:t>is </a:t>
            </a:r>
            <a:r>
              <a:rPr lang="zh-CN" altLang="en-US" dirty="0">
                <a:solidFill>
                  <a:srgbClr val="7030A0"/>
                </a:solidFill>
                <a:sym typeface="Arial" panose="020B0604020202020204" pitchFamily="34" charset="0"/>
              </a:rPr>
              <a:t>constly</a:t>
            </a:r>
            <a:r>
              <a:rPr lang="zh-CN" altLang="en-US" dirty="0">
                <a:sym typeface="Arial" panose="020B0604020202020204" pitchFamily="34" charset="0"/>
              </a:rPr>
              <a:t>,  </a:t>
            </a:r>
            <a:r>
              <a:rPr lang="zh-CN" altLang="en-US" b="1" u="sng" dirty="0">
                <a:solidFill>
                  <a:srgbClr val="0070C0"/>
                </a:solidFill>
                <a:sym typeface="Arial" panose="020B0604020202020204" pitchFamily="34" charset="0"/>
              </a:rPr>
              <a:t>context switch </a:t>
            </a:r>
            <a:r>
              <a:rPr lang="zh-CN" altLang="en-US" sz="2000" dirty="0">
                <a:sym typeface="Arial" panose="020B0604020202020204" pitchFamily="34" charset="0"/>
              </a:rPr>
              <a:t>is </a:t>
            </a:r>
            <a:r>
              <a:rPr lang="zh-CN" altLang="en-US" dirty="0">
                <a:sym typeface="Arial" panose="020B0604020202020204" pitchFamily="34" charset="0"/>
              </a:rPr>
              <a:t>the same</a:t>
            </a:r>
            <a:endParaRPr lang="zh-CN" altLang="en-US" dirty="0"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tx2"/>
                </a:solidFill>
              </a:rPr>
              <a:t>Utilization of MP Architectures（充分利用多处理器）</a:t>
            </a:r>
            <a:endParaRPr lang="zh-CN" altLang="en-US" sz="2000" dirty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 dirty="0">
                <a:sym typeface="Arial" panose="020B0604020202020204" pitchFamily="34" charset="0"/>
              </a:rPr>
              <a:t>A</a:t>
            </a:r>
            <a:r>
              <a:rPr lang="zh-CN" altLang="en-US" dirty="0">
                <a:sym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single-threaded process</a:t>
            </a:r>
            <a:r>
              <a:rPr lang="zh-CN" altLang="en-US" dirty="0">
                <a:sym typeface="Arial" panose="020B0604020202020204" pitchFamily="34" charset="0"/>
              </a:rPr>
              <a:t> can </a:t>
            </a: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only run on one CPU</a:t>
            </a:r>
            <a:r>
              <a:rPr lang="zh-CN" altLang="en-US" dirty="0">
                <a:sym typeface="Arial" panose="020B0604020202020204" pitchFamily="34" charset="0"/>
              </a:rPr>
              <a:t>, while threads belong to one process </a:t>
            </a: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can run on diffrent CPUs</a:t>
            </a:r>
            <a:r>
              <a:rPr lang="zh-CN" altLang="en-US" dirty="0">
                <a:sym typeface="Arial" panose="020B0604020202020204" pitchFamily="34" charset="0"/>
              </a:rPr>
              <a:t>.</a:t>
            </a:r>
            <a:endParaRPr lang="zh-CN" altLang="en-US" dirty="0"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0326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4.2 Multithreading Models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73824" y="1304100"/>
            <a:ext cx="7351712" cy="3921125"/>
          </a:xfrm>
        </p:spPr>
        <p:txBody>
          <a:bodyPr/>
          <a:lstStyle/>
          <a:p>
            <a:r>
              <a:rPr lang="zh-CN" altLang="en-US" sz="2400"/>
              <a:t>Mapping of </a:t>
            </a:r>
            <a:r>
              <a:rPr lang="zh-CN" altLang="en-US" sz="2400">
                <a:solidFill>
                  <a:srgbClr val="FF3300"/>
                </a:solidFill>
              </a:rPr>
              <a:t>user-level threads</a:t>
            </a:r>
            <a:r>
              <a:rPr lang="zh-CN" altLang="en-US" sz="2400"/>
              <a:t> and </a:t>
            </a:r>
            <a:r>
              <a:rPr lang="zh-CN" altLang="en-US" sz="2400">
                <a:solidFill>
                  <a:srgbClr val="FF3300"/>
                </a:solidFill>
              </a:rPr>
              <a:t>kernel-level threads</a:t>
            </a:r>
            <a:endParaRPr lang="zh-CN" altLang="en-US" sz="2400">
              <a:solidFill>
                <a:srgbClr val="FF3300"/>
              </a:solidFill>
            </a:endParaRPr>
          </a:p>
          <a:p>
            <a:endParaRPr lang="zh-CN" altLang="en-US" sz="2400">
              <a:solidFill>
                <a:srgbClr val="003399"/>
              </a:solidFill>
            </a:endParaRPr>
          </a:p>
          <a:p>
            <a:r>
              <a:rPr lang="zh-CN" altLang="en-US" sz="2400"/>
              <a:t>Models</a:t>
            </a:r>
            <a:endParaRPr lang="zh-CN" altLang="en-US" sz="2400"/>
          </a:p>
          <a:p>
            <a:pPr lvl="1"/>
            <a:r>
              <a:rPr lang="zh-CN" altLang="en-US" sz="2000"/>
              <a:t>Many-to-One</a:t>
            </a:r>
            <a:endParaRPr lang="zh-CN" altLang="en-US" sz="2000"/>
          </a:p>
          <a:p>
            <a:pPr lvl="1"/>
            <a:r>
              <a:rPr lang="zh-CN" altLang="en-US" sz="2000"/>
              <a:t>One-to-One</a:t>
            </a:r>
            <a:endParaRPr lang="zh-CN" altLang="en-US" sz="2000"/>
          </a:p>
          <a:p>
            <a:pPr lvl="1"/>
            <a:r>
              <a:rPr lang="zh-CN" altLang="en-US" sz="2000"/>
              <a:t>Many-to-Many</a:t>
            </a:r>
            <a:endParaRPr lang="zh-CN" altLang="en-US" sz="2000"/>
          </a:p>
          <a:p>
            <a:pPr lvl="1"/>
            <a:r>
              <a:rPr lang="zh-CN" altLang="en-US" sz="2000"/>
              <a:t>Two-level</a:t>
            </a:r>
            <a:endParaRPr lang="zh-CN" altLang="en-US" sz="20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708025" y="1231900"/>
            <a:ext cx="77724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" indent="28448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70000"/>
              </a:lnSpc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Helvetica" panose="020B0604020202020204" pitchFamily="34" charset="0"/>
              </a:rPr>
              <a:t>类比：客户到银行接受服务</a:t>
            </a:r>
            <a:endParaRPr lang="zh-CN" altLang="en-US" sz="2000" b="1" dirty="0">
              <a:latin typeface="Helvetica" panose="020B0604020202020204" pitchFamily="34" charset="0"/>
            </a:endParaRPr>
          </a:p>
          <a:p>
            <a:pPr lvl="1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Helvetica" panose="020B0604020202020204" pitchFamily="34" charset="0"/>
              </a:rPr>
              <a:t>众多客户到银行办理业务，银行职员提供相应的服务。</a:t>
            </a:r>
            <a:endParaRPr lang="zh-CN" altLang="en-US" dirty="0">
              <a:latin typeface="Helvetica" panose="020B0604020202020204" pitchFamily="34" charset="0"/>
            </a:endParaRPr>
          </a:p>
          <a:p>
            <a:pPr lvl="2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Helvetica" panose="020B0604020202020204" pitchFamily="34" charset="0"/>
              </a:rPr>
              <a:t>客户到达银行，离开银行，可以自己协商服务顺序；</a:t>
            </a:r>
            <a:endParaRPr lang="zh-CN" altLang="en-US" sz="1600" dirty="0">
              <a:latin typeface="Helvetica" panose="020B0604020202020204" pitchFamily="34" charset="0"/>
            </a:endParaRPr>
          </a:p>
          <a:p>
            <a:pPr lvl="2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Helvetica" panose="020B0604020202020204" pitchFamily="34" charset="0"/>
              </a:rPr>
              <a:t>客户之间可以进行通信交流；</a:t>
            </a:r>
            <a:endParaRPr lang="en-US" altLang="zh-CN" sz="1600" dirty="0">
              <a:latin typeface="Helvetica" panose="020B0604020202020204" pitchFamily="34" charset="0"/>
            </a:endParaRPr>
          </a:p>
          <a:p>
            <a:pPr lvl="2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Helvetica" panose="020B0604020202020204" pitchFamily="34" charset="0"/>
              </a:rPr>
              <a:t>在为客户提供服务之前，银行感知不到客户的存在</a:t>
            </a:r>
            <a:endParaRPr lang="zh-CN" altLang="en-US" sz="1600" dirty="0">
              <a:latin typeface="Helvetica" panose="020B0604020202020204" pitchFamily="34" charset="0"/>
            </a:endParaRPr>
          </a:p>
          <a:p>
            <a:pPr lvl="2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b="1" dirty="0">
                <a:solidFill>
                  <a:srgbClr val="006600"/>
                </a:solidFill>
                <a:latin typeface="Helvetica" panose="020B0604020202020204" pitchFamily="34" charset="0"/>
              </a:rPr>
              <a:t>客户必须通过银行职员才能办理相应业务；</a:t>
            </a:r>
            <a:endParaRPr lang="zh-CN" altLang="en-US" sz="1600" b="1" dirty="0">
              <a:solidFill>
                <a:srgbClr val="006600"/>
              </a:solidFill>
              <a:latin typeface="Helvetica" panose="020B0604020202020204" pitchFamily="34" charset="0"/>
            </a:endParaRPr>
          </a:p>
          <a:p>
            <a:pPr lvl="2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b="1" dirty="0">
                <a:solidFill>
                  <a:srgbClr val="7030A0"/>
                </a:solidFill>
                <a:latin typeface="Helvetica" panose="020B0604020202020204" pitchFamily="34" charset="0"/>
              </a:rPr>
              <a:t>用户自己管理效率高，因此系统提供一些线程库来管理用户级线程</a:t>
            </a:r>
            <a:endParaRPr lang="zh-CN" altLang="en-US" sz="1600" b="1" dirty="0">
              <a:solidFill>
                <a:srgbClr val="7030A0"/>
              </a:solidFill>
              <a:latin typeface="Helvetica" panose="020B0604020202020204" pitchFamily="34" charset="0"/>
            </a:endParaRPr>
          </a:p>
          <a:p>
            <a:pPr lvl="1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3399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客户</a:t>
            </a:r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可以视为</a:t>
            </a:r>
            <a:r>
              <a:rPr lang="zh-CN" altLang="en-US" b="1" dirty="0">
                <a:solidFill>
                  <a:srgbClr val="FF33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用户级线程</a:t>
            </a:r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，</a:t>
            </a:r>
            <a:r>
              <a:rPr lang="zh-CN" altLang="en-US" dirty="0">
                <a:solidFill>
                  <a:srgbClr val="003399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银行职员</a:t>
            </a:r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可以理解为</a:t>
            </a:r>
            <a:r>
              <a:rPr lang="zh-CN" altLang="en-US" b="1" dirty="0">
                <a:solidFill>
                  <a:srgbClr val="FF33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核心线程</a:t>
            </a:r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；</a:t>
            </a:r>
            <a:endParaRPr lang="zh-CN" altLang="en-US" dirty="0">
              <a:latin typeface="Helvetica" panose="020B0604020202020204" pitchFamily="34" charset="0"/>
              <a:sym typeface="Arial" panose="020B0604020202020204" pitchFamily="34" charset="0"/>
            </a:endParaRPr>
          </a:p>
          <a:p>
            <a:pPr lvl="2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Helvetica" panose="020B0604020202020204" pitchFamily="34" charset="0"/>
                <a:sym typeface="Arial" panose="020B0604020202020204" pitchFamily="34" charset="0"/>
              </a:rPr>
              <a:t>用户级线程的管理无需通过</a:t>
            </a:r>
            <a:r>
              <a:rPr lang="zh-CN" altLang="en-US" sz="1600" b="1" dirty="0">
                <a:solidFill>
                  <a:srgbClr val="0066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核心线程</a:t>
            </a:r>
            <a:r>
              <a:rPr lang="zh-CN" altLang="en-US" sz="1600" dirty="0">
                <a:latin typeface="Helvetica" panose="020B0604020202020204" pitchFamily="34" charset="0"/>
                <a:sym typeface="Arial" panose="020B0604020202020204" pitchFamily="34" charset="0"/>
              </a:rPr>
              <a:t>干预；</a:t>
            </a:r>
            <a:endParaRPr lang="zh-CN" altLang="en-US" sz="1600" dirty="0">
              <a:latin typeface="Helvetica" panose="020B0604020202020204" pitchFamily="34" charset="0"/>
              <a:sym typeface="Arial" panose="020B0604020202020204" pitchFamily="34" charset="0"/>
            </a:endParaRPr>
          </a:p>
          <a:p>
            <a:pPr lvl="2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b="1" dirty="0">
                <a:solidFill>
                  <a:srgbClr val="C000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用户级线程的运行需要</a:t>
            </a:r>
            <a:r>
              <a:rPr lang="zh-CN" altLang="en-US" sz="1600" b="1" dirty="0">
                <a:solidFill>
                  <a:srgbClr val="0000CC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映射到</a:t>
            </a:r>
            <a:r>
              <a:rPr lang="zh-CN" altLang="en-US" sz="1600" b="1" dirty="0">
                <a:solidFill>
                  <a:srgbClr val="C000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相应的核心线程才能完成；</a:t>
            </a:r>
            <a:endParaRPr lang="zh-CN" altLang="en-US" sz="1600" b="1" dirty="0">
              <a:solidFill>
                <a:srgbClr val="C00000"/>
              </a:solidFill>
              <a:latin typeface="Helvetica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1" name="矩形 2"/>
          <p:cNvSpPr>
            <a:spLocks noChangeArrowheads="1"/>
          </p:cNvSpPr>
          <p:nvPr/>
        </p:nvSpPr>
        <p:spPr bwMode="auto">
          <a:xfrm>
            <a:off x="1017588" y="525463"/>
            <a:ext cx="7067550" cy="5794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User Threads</a:t>
            </a:r>
            <a:r>
              <a:rPr lang="en-US"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 and </a:t>
            </a:r>
            <a:r>
              <a:rPr 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Kernel Threads</a:t>
            </a:r>
            <a:endParaRPr lang="en-US" sz="32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665163" y="1393762"/>
            <a:ext cx="7772400" cy="485159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just" eaLnBrk="1" hangingPunct="1">
              <a:lnSpc>
                <a:spcPct val="17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User Threads</a:t>
            </a:r>
            <a:r>
              <a:rPr lang="zh-CN" altLang="en-US" sz="2400" dirty="0"/>
              <a:t>       </a:t>
            </a:r>
            <a:endParaRPr lang="en-US" sz="2400" dirty="0"/>
          </a:p>
          <a:p>
            <a:pPr>
              <a:spcBef>
                <a:spcPts val="12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lang="zh-CN" altLang="en-US" dirty="0">
                <a:latin typeface="Arial" panose="020B0604020202020204" pitchFamily="34" charset="0"/>
              </a:rPr>
              <a:t>用户级线程仅存在于用户空间中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lang="zh-CN" altLang="en-US" dirty="0">
                <a:latin typeface="Arial" panose="020B0604020202020204" pitchFamily="34" charset="0"/>
              </a:rPr>
              <a:t>用户线程的</a:t>
            </a:r>
            <a:r>
              <a:rPr lang="zh-CN" altLang="en-US" dirty="0">
                <a:solidFill>
                  <a:srgbClr val="7030A0"/>
                </a:solidFill>
                <a:latin typeface="Arial" panose="020B0604020202020204" pitchFamily="34" charset="0"/>
              </a:rPr>
              <a:t>创建、 撤消、线程之间的同步与通信</a:t>
            </a:r>
            <a:r>
              <a:rPr lang="zh-CN" altLang="en-US" dirty="0">
                <a:latin typeface="Arial" panose="020B0604020202020204" pitchFamily="34" charset="0"/>
              </a:rPr>
              <a:t>等功能，都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无须</a:t>
            </a:r>
            <a:r>
              <a:rPr lang="zh-CN" altLang="en-US" dirty="0">
                <a:latin typeface="Arial" panose="020B0604020202020204" pitchFamily="34" charset="0"/>
              </a:rPr>
              <a:t>利用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系统调用</a:t>
            </a:r>
            <a:r>
              <a:rPr lang="zh-CN" altLang="en-US" dirty="0">
                <a:latin typeface="Arial" panose="020B0604020202020204" pitchFamily="34" charset="0"/>
              </a:rPr>
              <a:t>来实现，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</a:rPr>
              <a:t>而是</a:t>
            </a:r>
            <a:r>
              <a:rPr lang="zh-CN" altLang="en-US" dirty="0">
                <a:solidFill>
                  <a:srgbClr val="0070C0"/>
                </a:solidFill>
                <a:sym typeface="宋体" panose="02010600030101010101" pitchFamily="2" charset="-122"/>
              </a:rPr>
              <a:t>通过用户级线程库来实现</a:t>
            </a:r>
            <a:r>
              <a:rPr lang="en-US" altLang="zh-CN" dirty="0">
                <a:sym typeface="宋体" panose="02010600030101010101" pitchFamily="2" charset="-122"/>
              </a:rPr>
              <a:t>(</a:t>
            </a:r>
            <a:r>
              <a:rPr lang="zh-CN" altLang="en-US" dirty="0">
                <a:sym typeface="宋体" panose="02010600030101010101" pitchFamily="2" charset="-122"/>
              </a:rPr>
              <a:t>如</a:t>
            </a:r>
            <a:r>
              <a:rPr lang="en-US" altLang="zh-CN" dirty="0" err="1">
                <a:sym typeface="宋体" panose="02010600030101010101" pitchFamily="2" charset="-122"/>
              </a:rPr>
              <a:t>pthread</a:t>
            </a:r>
            <a:r>
              <a:rPr lang="zh-CN" altLang="en-US" dirty="0">
                <a:sym typeface="宋体" panose="02010600030101010101" pitchFamily="2" charset="-122"/>
              </a:rPr>
              <a:t>等</a:t>
            </a:r>
            <a:r>
              <a:rPr lang="en-US" altLang="zh-CN" dirty="0">
                <a:sym typeface="宋体" panose="02010600030101010101" pitchFamily="2" charset="-122"/>
              </a:rPr>
              <a:t>)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lang="zh-CN" altLang="en-US" dirty="0">
                <a:latin typeface="Arial" panose="020B0604020202020204" pitchFamily="34" charset="0"/>
              </a:rPr>
              <a:t> 对于</a:t>
            </a:r>
            <a:r>
              <a:rPr lang="zh-CN" altLang="en-US" u="sng" dirty="0">
                <a:solidFill>
                  <a:srgbClr val="7030A0"/>
                </a:solidFill>
                <a:latin typeface="Arial" panose="020B0604020202020204" pitchFamily="34" charset="0"/>
              </a:rPr>
              <a:t>用户级线程的</a:t>
            </a:r>
            <a:r>
              <a:rPr lang="zh-CN" altLang="en-US" b="1" u="sng" dirty="0">
                <a:solidFill>
                  <a:srgbClr val="7030A0"/>
                </a:solidFill>
                <a:latin typeface="Arial" panose="020B0604020202020204" pitchFamily="34" charset="0"/>
              </a:rPr>
              <a:t>切换</a:t>
            </a:r>
            <a:r>
              <a:rPr lang="zh-CN" altLang="en-US" dirty="0">
                <a:latin typeface="Arial" panose="020B0604020202020204" pitchFamily="34" charset="0"/>
              </a:rPr>
              <a:t>，通常是发生在一个应用进程的诸多线程之间，</a:t>
            </a:r>
            <a:r>
              <a:rPr lang="zh-CN" altLang="en-US" u="sng" dirty="0">
                <a:solidFill>
                  <a:srgbClr val="FF0000"/>
                </a:solidFill>
                <a:latin typeface="Arial" panose="020B0604020202020204" pitchFamily="34" charset="0"/>
              </a:rPr>
              <a:t>无需内核的支持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，</a:t>
            </a:r>
            <a:r>
              <a:rPr lang="zh-CN" altLang="en-US" dirty="0"/>
              <a:t>也是</a:t>
            </a:r>
            <a:r>
              <a:rPr lang="zh-CN" altLang="en-US" dirty="0">
                <a:sym typeface="宋体" panose="02010600030101010101" pitchFamily="2" charset="-122"/>
              </a:rPr>
              <a:t>通过</a:t>
            </a:r>
            <a:r>
              <a:rPr lang="zh-CN" altLang="en-US" dirty="0">
                <a:solidFill>
                  <a:srgbClr val="006600"/>
                </a:solidFill>
                <a:sym typeface="宋体" panose="02010600030101010101" pitchFamily="2" charset="-122"/>
              </a:rPr>
              <a:t>用户级线程库</a:t>
            </a:r>
            <a:r>
              <a:rPr lang="zh-CN" altLang="en-US" dirty="0">
                <a:sym typeface="宋体" panose="02010600030101010101" pitchFamily="2" charset="-122"/>
              </a:rPr>
              <a:t>来管理的。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lang="zh-CN" altLang="en-US" dirty="0">
                <a:latin typeface="Arial" panose="020B0604020202020204" pitchFamily="34" charset="0"/>
              </a:rPr>
              <a:t> 由于切换的规则远比进程调度和切换的规则简单，因而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</a:rPr>
              <a:t>使线程的切换速度特别快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435" name="矩形 2"/>
          <p:cNvSpPr>
            <a:spLocks noChangeArrowheads="1"/>
          </p:cNvSpPr>
          <p:nvPr/>
        </p:nvSpPr>
        <p:spPr bwMode="auto">
          <a:xfrm>
            <a:off x="1017588" y="250825"/>
            <a:ext cx="7067550" cy="5794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User Threads and Kernel Threads</a:t>
            </a:r>
            <a:endParaRPr lang="en-US" sz="3200" b="1" dirty="0"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1017588" y="1274890"/>
            <a:ext cx="7419975" cy="30746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lang="zh-CN" altLang="en-US" b="1" dirty="0">
                <a:latin typeface="Arial" panose="020B0604020202020204" pitchFamily="34" charset="0"/>
              </a:rPr>
              <a:t>用户线程的管理</a:t>
            </a:r>
            <a:r>
              <a:rPr lang="zh-CN" altLang="en-US" dirty="0">
                <a:latin typeface="Arial" panose="020B0604020202020204" pitchFamily="34" charset="0"/>
              </a:rPr>
              <a:t>与</a:t>
            </a:r>
            <a:r>
              <a:rPr lang="zh-CN" altLang="en-US" b="1" dirty="0">
                <a:latin typeface="Arial" panose="020B0604020202020204" pitchFamily="34" charset="0"/>
              </a:rPr>
              <a:t>内核</a:t>
            </a:r>
            <a:r>
              <a:rPr lang="zh-CN" altLang="en-US" b="1" dirty="0">
                <a:solidFill>
                  <a:srgbClr val="7030A0"/>
                </a:solidFill>
                <a:latin typeface="Arial" panose="020B0604020202020204" pitchFamily="34" charset="0"/>
              </a:rPr>
              <a:t>无关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zh-CN" altLang="en-US" b="1" u="sng" dirty="0">
                <a:solidFill>
                  <a:srgbClr val="0000CC"/>
                </a:solidFill>
                <a:latin typeface="Arial" panose="020B0604020202020204" pitchFamily="34" charset="0"/>
              </a:rPr>
              <a:t>不需要通过系统调用来完成</a:t>
            </a:r>
            <a:endParaRPr lang="zh-CN" altLang="en-US" b="1" u="sng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eaLnBrk="1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lang="zh-CN" altLang="en-US" b="1" u="sng" dirty="0">
                <a:solidFill>
                  <a:srgbClr val="006600"/>
                </a:solidFill>
              </a:rPr>
              <a:t>用户级线程是</a:t>
            </a:r>
            <a:r>
              <a:rPr lang="en-US" altLang="zh-CN" b="1" u="sng" dirty="0">
                <a:solidFill>
                  <a:srgbClr val="7030A0"/>
                </a:solidFill>
              </a:rPr>
              <a:t>OS</a:t>
            </a:r>
            <a:r>
              <a:rPr lang="zh-CN" altLang="en-US" b="1" u="sng" dirty="0">
                <a:solidFill>
                  <a:srgbClr val="7030A0"/>
                </a:solidFill>
              </a:rPr>
              <a:t>内核</a:t>
            </a:r>
            <a:r>
              <a:rPr lang="zh-CN" altLang="en-US" b="1" u="sng" dirty="0">
                <a:solidFill>
                  <a:srgbClr val="0070C0"/>
                </a:solidFill>
              </a:rPr>
              <a:t>不可感知</a:t>
            </a:r>
            <a:r>
              <a:rPr lang="zh-CN" altLang="en-US" b="1" u="sng" dirty="0">
                <a:solidFill>
                  <a:srgbClr val="006600"/>
                </a:solidFill>
              </a:rPr>
              <a:t>的，即核心</a:t>
            </a:r>
            <a:r>
              <a:rPr lang="zh-CN" altLang="en-US" b="1" u="sng" dirty="0">
                <a:solidFill>
                  <a:srgbClr val="0000CC"/>
                </a:solidFill>
              </a:rPr>
              <a:t>感知不到</a:t>
            </a:r>
            <a:r>
              <a:rPr lang="zh-CN" altLang="en-US" b="1" u="sng" dirty="0">
                <a:solidFill>
                  <a:srgbClr val="006600"/>
                </a:solidFill>
              </a:rPr>
              <a:t>用户级线程的存在。</a:t>
            </a:r>
            <a:endParaRPr lang="zh-CN" altLang="en-US" b="1" u="sng" dirty="0">
              <a:solidFill>
                <a:srgbClr val="006600"/>
              </a:solidFill>
              <a:latin typeface="Arial" panose="020B0604020202020204" pitchFamily="34" charset="0"/>
            </a:endParaRPr>
          </a:p>
          <a:p>
            <a:pPr eaLnBrk="1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lang="zh-CN" altLang="en-US" b="1" i="1" u="sng" dirty="0">
                <a:solidFill>
                  <a:srgbClr val="FF0000"/>
                </a:solidFill>
                <a:latin typeface="Arial" panose="020B0604020202020204" pitchFamily="34" charset="0"/>
              </a:rPr>
              <a:t>当用户级线程</a:t>
            </a:r>
            <a:r>
              <a:rPr lang="zh-CN" altLang="en-US" b="1" i="1" u="sng" dirty="0">
                <a:solidFill>
                  <a:srgbClr val="7030A0"/>
                </a:solidFill>
                <a:latin typeface="Arial" panose="020B0604020202020204" pitchFamily="34" charset="0"/>
              </a:rPr>
              <a:t>执行时</a:t>
            </a:r>
            <a:r>
              <a:rPr lang="zh-CN" altLang="en-US" b="1" i="1" u="sng" dirty="0">
                <a:solidFill>
                  <a:srgbClr val="FF0000"/>
                </a:solidFill>
                <a:latin typeface="Arial" panose="020B0604020202020204" pitchFamily="34" charset="0"/>
              </a:rPr>
              <a:t>，</a:t>
            </a:r>
            <a:r>
              <a:rPr lang="zh-CN" altLang="en-US" b="1" i="1" u="sng" dirty="0">
                <a:solidFill>
                  <a:srgbClr val="7030A0"/>
                </a:solidFill>
                <a:latin typeface="Arial" panose="020B0604020202020204" pitchFamily="34" charset="0"/>
              </a:rPr>
              <a:t>需要将</a:t>
            </a:r>
            <a:r>
              <a:rPr lang="zh-CN" altLang="en-US" b="1" i="1" u="sng" dirty="0">
                <a:solidFill>
                  <a:srgbClr val="FF0000"/>
                </a:solidFill>
                <a:latin typeface="Arial" panose="020B0604020202020204" pitchFamily="34" charset="0"/>
              </a:rPr>
              <a:t>用户线程</a:t>
            </a:r>
            <a:r>
              <a:rPr lang="zh-CN" altLang="en-US" b="1" i="1" u="sng" dirty="0">
                <a:solidFill>
                  <a:srgbClr val="7030A0"/>
                </a:solidFill>
                <a:latin typeface="Arial" panose="020B0604020202020204" pitchFamily="34" charset="0"/>
              </a:rPr>
              <a:t>映射到</a:t>
            </a:r>
            <a:r>
              <a:rPr lang="zh-CN" altLang="en-US" b="1" i="1" u="sng" dirty="0">
                <a:solidFill>
                  <a:srgbClr val="FF0000"/>
                </a:solidFill>
                <a:latin typeface="Arial" panose="020B0604020202020204" pitchFamily="34" charset="0"/>
              </a:rPr>
              <a:t>核心线程</a:t>
            </a:r>
            <a:r>
              <a:rPr lang="zh-CN" altLang="en-US" b="1" i="1" u="sng" dirty="0">
                <a:solidFill>
                  <a:srgbClr val="7030A0"/>
                </a:solidFill>
                <a:latin typeface="Arial" panose="020B0604020202020204" pitchFamily="34" charset="0"/>
              </a:rPr>
              <a:t>，由</a:t>
            </a:r>
            <a:r>
              <a:rPr lang="zh-CN" altLang="en-US" b="1" i="1" u="sng" dirty="0">
                <a:solidFill>
                  <a:srgbClr val="C00000"/>
                </a:solidFill>
                <a:latin typeface="Arial" panose="020B0604020202020204" pitchFamily="34" charset="0"/>
              </a:rPr>
              <a:t>核心线程</a:t>
            </a:r>
            <a:r>
              <a:rPr lang="zh-CN" altLang="en-US" b="1" i="1" u="sng" dirty="0">
                <a:solidFill>
                  <a:srgbClr val="7030A0"/>
                </a:solidFill>
                <a:latin typeface="Arial" panose="020B0604020202020204" pitchFamily="34" charset="0"/>
              </a:rPr>
              <a:t>控制</a:t>
            </a:r>
            <a:r>
              <a:rPr lang="zh-CN" altLang="en-US" b="1" i="1" u="sng" dirty="0">
                <a:solidFill>
                  <a:srgbClr val="C00000"/>
                </a:solidFill>
                <a:latin typeface="Arial" panose="020B0604020202020204" pitchFamily="34" charset="0"/>
              </a:rPr>
              <a:t>用户线程</a:t>
            </a:r>
            <a:r>
              <a:rPr lang="zh-CN" altLang="en-US" b="1" i="1" u="sng" dirty="0">
                <a:solidFill>
                  <a:srgbClr val="7030A0"/>
                </a:solidFill>
                <a:latin typeface="Arial" panose="020B0604020202020204" pitchFamily="34" charset="0"/>
              </a:rPr>
              <a:t>的执行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。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742950" lvl="1" indent="-285750" eaLnBrk="1">
              <a:spcBef>
                <a:spcPct val="35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0000CC"/>
                </a:solidFill>
                <a:latin typeface="Arial" panose="020B0604020202020204" pitchFamily="34" charset="0"/>
              </a:rPr>
              <a:t>如果</a:t>
            </a:r>
            <a:r>
              <a:rPr lang="en-US" altLang="zh-CN" sz="1600" dirty="0">
                <a:solidFill>
                  <a:srgbClr val="0000CC"/>
                </a:solidFill>
                <a:latin typeface="Arial" panose="020B0604020202020204" pitchFamily="34" charset="0"/>
              </a:rPr>
              <a:t>OS</a:t>
            </a:r>
            <a:r>
              <a:rPr lang="zh-CN" altLang="en-US" sz="1600" dirty="0">
                <a:solidFill>
                  <a:srgbClr val="0000CC"/>
                </a:solidFill>
                <a:latin typeface="Arial" panose="020B0604020202020204" pitchFamily="34" charset="0"/>
              </a:rPr>
              <a:t>不支持多线程机制，</a:t>
            </a:r>
            <a:r>
              <a:rPr lang="en-US" altLang="zh-CN" sz="1600" dirty="0">
                <a:solidFill>
                  <a:srgbClr val="0000CC"/>
                </a:solidFill>
                <a:latin typeface="Arial" panose="020B0604020202020204" pitchFamily="34" charset="0"/>
              </a:rPr>
              <a:t>OS</a:t>
            </a:r>
            <a:r>
              <a:rPr lang="zh-CN" altLang="en-US" sz="1600" dirty="0">
                <a:solidFill>
                  <a:srgbClr val="0000CC"/>
                </a:solidFill>
                <a:latin typeface="Arial" panose="020B0604020202020204" pitchFamily="34" charset="0"/>
              </a:rPr>
              <a:t>内核只能感知到进程的存在（一个线程），因此即使用户创建了多个用户线程，</a:t>
            </a:r>
            <a:r>
              <a:rPr lang="zh-CN" altLang="en-US" sz="1600" b="1" dirty="0">
                <a:solidFill>
                  <a:srgbClr val="0070C0"/>
                </a:solidFill>
                <a:latin typeface="Arial" panose="020B0604020202020204" pitchFamily="34" charset="0"/>
              </a:rPr>
              <a:t>这些用户线程也不能分派到多个</a:t>
            </a:r>
            <a:r>
              <a:rPr lang="en-US" altLang="zh-CN" sz="1600" b="1" dirty="0">
                <a:solidFill>
                  <a:srgbClr val="0070C0"/>
                </a:solidFill>
                <a:latin typeface="Arial" panose="020B0604020202020204" pitchFamily="34" charset="0"/>
              </a:rPr>
              <a:t>CPU</a:t>
            </a:r>
            <a:r>
              <a:rPr lang="zh-CN" altLang="en-US" sz="1600" b="1" dirty="0">
                <a:solidFill>
                  <a:srgbClr val="0070C0"/>
                </a:solidFill>
                <a:latin typeface="Arial" panose="020B0604020202020204" pitchFamily="34" charset="0"/>
              </a:rPr>
              <a:t>上并行执行</a:t>
            </a:r>
            <a:r>
              <a:rPr lang="zh-CN" altLang="en-US" sz="1600" dirty="0">
                <a:solidFill>
                  <a:srgbClr val="0000CC"/>
                </a:solidFill>
                <a:latin typeface="Arial" panose="020B0604020202020204" pitchFamily="34" charset="0"/>
              </a:rPr>
              <a:t>；</a:t>
            </a:r>
            <a:endParaRPr lang="en-US" altLang="zh-CN" sz="1600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marL="742950" lvl="1" indent="-285750" eaLnBrk="1">
              <a:spcBef>
                <a:spcPct val="35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solidFill>
                  <a:srgbClr val="7030A0"/>
                </a:solidFill>
                <a:latin typeface="Arial" panose="020B0604020202020204" pitchFamily="34" charset="0"/>
              </a:rPr>
              <a:t>当正在执行的用户线程被阻塞，进程就被阻塞，其他用户线程也无法执行；</a:t>
            </a:r>
            <a:endParaRPr lang="zh-CN" altLang="en-US" sz="1600" b="1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矩形 2"/>
          <p:cNvSpPr>
            <a:spLocks noChangeArrowheads="1"/>
          </p:cNvSpPr>
          <p:nvPr/>
        </p:nvSpPr>
        <p:spPr bwMode="auto">
          <a:xfrm>
            <a:off x="1127316" y="406273"/>
            <a:ext cx="6937692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User Threads</a:t>
            </a:r>
            <a:endParaRPr lang="en-US" sz="3200" b="1" dirty="0"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User Threads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193800"/>
            <a:ext cx="7351712" cy="478621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0070C0"/>
                </a:solidFill>
              </a:rPr>
              <a:t>Three primary thread libraries: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sz="2000" dirty="0">
                <a:sym typeface="宋体" panose="02010600030101010101" pitchFamily="2" charset="-122"/>
              </a:rPr>
              <a:t>POSIX </a:t>
            </a:r>
            <a:r>
              <a:rPr lang="zh-CN" altLang="en-US" sz="2000" dirty="0">
                <a:solidFill>
                  <a:srgbClr val="FF3300"/>
                </a:solidFill>
                <a:sym typeface="宋体" panose="02010600030101010101" pitchFamily="2" charset="-122"/>
              </a:rPr>
              <a:t>Pthreads </a:t>
            </a:r>
            <a:r>
              <a:rPr lang="zh-CN" altLang="en-US" sz="2000" dirty="0">
                <a:sym typeface="宋体" panose="02010600030101010101" pitchFamily="2" charset="-122"/>
              </a:rPr>
              <a:t>(for the user-level library-</a:t>
            </a:r>
            <a:r>
              <a:rPr lang="en-US" altLang="zh-CN" sz="2000" dirty="0">
                <a:sym typeface="宋体" panose="02010600030101010101" pitchFamily="2" charset="-122"/>
              </a:rPr>
              <a:t>p</a:t>
            </a:r>
            <a:r>
              <a:rPr lang="zh-CN" altLang="en-US" sz="2000" dirty="0">
                <a:sym typeface="宋体" panose="02010600030101010101" pitchFamily="2" charset="-122"/>
              </a:rPr>
              <a:t>thread)</a:t>
            </a:r>
            <a:endParaRPr lang="zh-CN" altLang="en-US" sz="2000" dirty="0">
              <a:sym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000" dirty="0">
                <a:sym typeface="Arial" panose="020B0604020202020204" pitchFamily="34" charset="0"/>
              </a:rPr>
              <a:t>Win32 threads (user-level library)</a:t>
            </a:r>
            <a:endParaRPr lang="zh-CN" altLang="en-US" sz="2000" dirty="0">
              <a:sym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sz="2000" dirty="0">
                <a:sym typeface="宋体" panose="02010600030101010101" pitchFamily="2" charset="-122"/>
              </a:rPr>
              <a:t>Java threads (Windows,UNXI and Linux, for the user-level library)</a:t>
            </a:r>
            <a:endParaRPr lang="zh-CN" altLang="en-US" sz="2000" dirty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User Threads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193800"/>
            <a:ext cx="7351712" cy="478621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Thread management done by user-level threads library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/>
              <a:t>User-level threads are managed by a</a:t>
            </a:r>
            <a:r>
              <a:rPr lang="zh-CN" altLang="en-US" sz="2000" dirty="0">
                <a:solidFill>
                  <a:srgbClr val="003399"/>
                </a:solidFill>
              </a:rPr>
              <a:t> thread library</a:t>
            </a:r>
            <a:r>
              <a:rPr lang="zh-CN" altLang="en-US" sz="2000" dirty="0"/>
              <a:t>, and </a:t>
            </a:r>
            <a:r>
              <a:rPr lang="zh-CN" altLang="en-US" sz="2000" b="1" u="sng" dirty="0">
                <a:solidFill>
                  <a:srgbClr val="0070C0"/>
                </a:solidFill>
              </a:rPr>
              <a:t>the kernel is unaware of them.</a:t>
            </a:r>
            <a:endParaRPr lang="zh-CN" altLang="en-US" sz="2000" b="1" u="sng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/>
              <a:t>To run on a CPU, </a:t>
            </a:r>
            <a:r>
              <a:rPr lang="zh-CN" altLang="en-US" sz="2000" b="1" dirty="0"/>
              <a:t>user-level threads </a:t>
            </a:r>
            <a:r>
              <a:rPr lang="zh-CN" altLang="en-US" sz="2000" dirty="0"/>
              <a:t>must ultimately be </a:t>
            </a:r>
            <a:r>
              <a:rPr lang="zh-CN" altLang="en-US" sz="2000" dirty="0">
                <a:solidFill>
                  <a:srgbClr val="CC6600"/>
                </a:solidFill>
              </a:rPr>
              <a:t>mapped to</a:t>
            </a:r>
            <a:r>
              <a:rPr lang="zh-CN" altLang="en-US" sz="2000" dirty="0"/>
              <a:t> an associated </a:t>
            </a:r>
            <a:r>
              <a:rPr lang="zh-CN" altLang="en-US" sz="2000" b="1" dirty="0"/>
              <a:t>kernel-level thread</a:t>
            </a:r>
            <a:endParaRPr lang="zh-CN" altLang="en-US" sz="2000" b="1" dirty="0"/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solidFill>
                  <a:srgbClr val="006600"/>
                </a:solidFill>
                <a:sym typeface="Arial" panose="020B0604020202020204" pitchFamily="34" charset="0"/>
              </a:rPr>
              <a:t>If an OS does not support multithreaded, e</a:t>
            </a:r>
            <a:r>
              <a:rPr lang="zh-CN" altLang="en-US" sz="2000" dirty="0">
                <a:solidFill>
                  <a:srgbClr val="006600"/>
                </a:solidFill>
                <a:sym typeface="Arial" panose="020B0604020202020204" pitchFamily="34" charset="0"/>
              </a:rPr>
              <a:t>ven thouth a process could comproise of several user-level threads, </a:t>
            </a:r>
            <a:r>
              <a:rPr lang="zh-CN" altLang="en-US" sz="2000" dirty="0">
                <a:solidFill>
                  <a:srgbClr val="7030A0"/>
                </a:solidFill>
                <a:sym typeface="Arial" panose="020B0604020202020204" pitchFamily="34" charset="0"/>
              </a:rPr>
              <a:t>the operating system sees only a single process</a:t>
            </a:r>
            <a:r>
              <a:rPr lang="zh-CN" altLang="en-US" sz="2000" dirty="0">
                <a:solidFill>
                  <a:srgbClr val="006600"/>
                </a:solidFill>
                <a:sym typeface="Arial" panose="020B0604020202020204" pitchFamily="34" charset="0"/>
              </a:rPr>
              <a:t> and will </a:t>
            </a:r>
            <a:r>
              <a:rPr lang="zh-CN" altLang="en-US" sz="2000" dirty="0">
                <a:solidFill>
                  <a:srgbClr val="7030A0"/>
                </a:solidFill>
                <a:sym typeface="Arial" panose="020B0604020202020204" pitchFamily="34" charset="0"/>
              </a:rPr>
              <a:t>not </a:t>
            </a:r>
            <a:r>
              <a:rPr lang="zh-CN" altLang="en-US" sz="2000" dirty="0">
                <a:solidFill>
                  <a:srgbClr val="006600"/>
                </a:solidFill>
                <a:sym typeface="Arial" panose="020B0604020202020204" pitchFamily="34" charset="0"/>
              </a:rPr>
              <a:t>schedule the different threads of the process on</a:t>
            </a:r>
            <a:r>
              <a:rPr lang="zh-CN" altLang="en-US" sz="2000" dirty="0">
                <a:solidFill>
                  <a:srgbClr val="7030A0"/>
                </a:solidFill>
                <a:sym typeface="Arial" panose="020B0604020202020204" pitchFamily="34" charset="0"/>
              </a:rPr>
              <a:t> separate processors.</a:t>
            </a:r>
            <a:endParaRPr lang="zh-CN" altLang="en-US" sz="2000" dirty="0">
              <a:solidFill>
                <a:srgbClr val="7030A0"/>
              </a:solidFill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en-US" altLang="zh-CN" sz="2000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0070C0"/>
                </a:solidFill>
              </a:rPr>
              <a:t>Three primary thread libraries:</a:t>
            </a:r>
            <a:endParaRPr lang="zh-CN" altLang="en-US" sz="2000" dirty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宋体" panose="02010600030101010101" pitchFamily="2" charset="-122"/>
              </a:rPr>
              <a:t>POSIX </a:t>
            </a:r>
            <a:r>
              <a:rPr lang="zh-CN" altLang="en-US" dirty="0">
                <a:solidFill>
                  <a:srgbClr val="FF3300"/>
                </a:solidFill>
                <a:sym typeface="宋体" panose="02010600030101010101" pitchFamily="2" charset="-122"/>
              </a:rPr>
              <a:t>Pthreads </a:t>
            </a:r>
            <a:r>
              <a:rPr lang="zh-CN" altLang="en-US" dirty="0">
                <a:sym typeface="宋体" panose="02010600030101010101" pitchFamily="2" charset="-122"/>
              </a:rPr>
              <a:t>(for the user-level library-</a:t>
            </a:r>
            <a:r>
              <a:rPr lang="en-US" altLang="zh-CN" dirty="0">
                <a:sym typeface="宋体" panose="02010600030101010101" pitchFamily="2" charset="-122"/>
              </a:rPr>
              <a:t>p</a:t>
            </a:r>
            <a:r>
              <a:rPr lang="zh-CN" altLang="en-US" dirty="0">
                <a:sym typeface="宋体" panose="02010600030101010101" pitchFamily="2" charset="-122"/>
              </a:rPr>
              <a:t>thread)</a:t>
            </a:r>
            <a:endParaRPr lang="zh-CN" altLang="en-US" dirty="0">
              <a:sym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Arial" panose="020B0604020202020204" pitchFamily="34" charset="0"/>
              </a:rPr>
              <a:t>Win32 threads (user-level library)</a:t>
            </a:r>
            <a:endParaRPr lang="zh-CN" altLang="en-US" dirty="0">
              <a:sym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宋体" panose="02010600030101010101" pitchFamily="2" charset="-122"/>
              </a:rPr>
              <a:t>Java threads (Windows,UNXI and Linux, for the user-level library)</a:t>
            </a:r>
            <a:endParaRPr lang="zh-CN" altLang="en-US" dirty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Kernel Threads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79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827088" y="1282700"/>
            <a:ext cx="7777162" cy="4483100"/>
          </a:xfrm>
        </p:spPr>
        <p:txBody>
          <a:bodyPr/>
          <a:lstStyle/>
          <a:p>
            <a:r>
              <a:rPr lang="zh-CN" altLang="en-US" sz="2000" dirty="0"/>
              <a:t>如果系统支持线程，</a:t>
            </a:r>
            <a:r>
              <a:rPr lang="zh-CN" altLang="en-US" sz="2000" u="sng" dirty="0"/>
              <a:t>核心线程的管理由内核完成</a:t>
            </a:r>
            <a:endParaRPr lang="en-US" altLang="zh-CN" sz="2000" u="sng" dirty="0"/>
          </a:p>
          <a:p>
            <a:r>
              <a:rPr lang="zh-CN" altLang="en-US" sz="2000" dirty="0"/>
              <a:t>线程的</a:t>
            </a:r>
            <a:r>
              <a:rPr lang="zh-CN" altLang="en-US" sz="2000" dirty="0">
                <a:solidFill>
                  <a:srgbClr val="7030A0"/>
                </a:solidFill>
              </a:rPr>
              <a:t>创建、撤消和切换</a:t>
            </a:r>
            <a:r>
              <a:rPr lang="zh-CN" altLang="en-US" sz="2000" dirty="0"/>
              <a:t>等，都是</a:t>
            </a:r>
            <a:r>
              <a:rPr lang="zh-CN" altLang="en-US" sz="2000" b="1" i="1" u="sng" dirty="0">
                <a:solidFill>
                  <a:srgbClr val="FF0000"/>
                </a:solidFill>
              </a:rPr>
              <a:t>依靠内核来实现</a:t>
            </a:r>
            <a:endParaRPr lang="en-US" altLang="zh-CN" sz="2000" dirty="0"/>
          </a:p>
          <a:p>
            <a:r>
              <a:rPr lang="zh-CN" altLang="en-US" sz="2000" u="sng" dirty="0">
                <a:solidFill>
                  <a:srgbClr val="0000CC"/>
                </a:solidFill>
              </a:rPr>
              <a:t>需要直接或间接通过</a:t>
            </a:r>
            <a:r>
              <a:rPr lang="zh-CN" altLang="en-US" sz="2000" i="1" u="sng" dirty="0">
                <a:solidFill>
                  <a:srgbClr val="C00000"/>
                </a:solidFill>
              </a:rPr>
              <a:t>系统调用</a:t>
            </a:r>
            <a:r>
              <a:rPr lang="zh-CN" altLang="en-US" sz="2000" u="sng" dirty="0">
                <a:solidFill>
                  <a:srgbClr val="0000CC"/>
                </a:solidFill>
              </a:rPr>
              <a:t>来完成</a:t>
            </a:r>
            <a:endParaRPr lang="zh-CN" altLang="en-US" sz="2000" u="sng" dirty="0">
              <a:solidFill>
                <a:srgbClr val="0000CC"/>
              </a:solidFill>
            </a:endParaRPr>
          </a:p>
          <a:p>
            <a:r>
              <a:rPr lang="zh-CN" altLang="en-US" sz="2000" dirty="0"/>
              <a:t>在内核空间中为每一个内核支持线程设置了一个</a:t>
            </a:r>
            <a:r>
              <a:rPr lang="zh-CN" altLang="en-US" sz="2000" dirty="0">
                <a:solidFill>
                  <a:srgbClr val="CC6600"/>
                </a:solidFill>
              </a:rPr>
              <a:t>线程控制块(TCB)</a:t>
            </a:r>
            <a:r>
              <a:rPr lang="zh-CN" altLang="en-US" sz="2000" dirty="0"/>
              <a:t>， 内核是根据该控制块而感知某线程的存在的，并对其加以控制。 </a:t>
            </a:r>
            <a:endParaRPr lang="en-US" altLang="zh-CN" sz="2000" dirty="0"/>
          </a:p>
          <a:p>
            <a:r>
              <a:rPr lang="zh-CN" altLang="en-US" sz="2000" b="1" dirty="0">
                <a:solidFill>
                  <a:srgbClr val="C00000"/>
                </a:solidFill>
              </a:rPr>
              <a:t>内核支持线程是</a:t>
            </a:r>
            <a:r>
              <a:rPr lang="en-US" altLang="zh-CN" sz="2000" b="1" dirty="0">
                <a:solidFill>
                  <a:srgbClr val="C00000"/>
                </a:solidFill>
              </a:rPr>
              <a:t>OS</a:t>
            </a:r>
            <a:r>
              <a:rPr lang="zh-CN" altLang="en-US" sz="2000" b="1" dirty="0">
                <a:solidFill>
                  <a:srgbClr val="C00000"/>
                </a:solidFill>
              </a:rPr>
              <a:t>内核可感知的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lvl="1"/>
            <a:r>
              <a:rPr lang="zh-CN" altLang="en-US" b="1" dirty="0">
                <a:solidFill>
                  <a:srgbClr val="006600"/>
                </a:solidFill>
              </a:rPr>
              <a:t>用户级线程内核是不可感知的</a:t>
            </a:r>
            <a:endParaRPr lang="en-US" altLang="zh-CN" b="1" dirty="0">
              <a:solidFill>
                <a:srgbClr val="006600"/>
              </a:solidFill>
            </a:endParaRPr>
          </a:p>
          <a:p>
            <a:r>
              <a:rPr lang="en-US" altLang="zh-CN" sz="2400" b="1" i="1" u="sng" dirty="0">
                <a:solidFill>
                  <a:srgbClr val="C00000"/>
                </a:solidFill>
              </a:rPr>
              <a:t>OS</a:t>
            </a:r>
            <a:r>
              <a:rPr lang="zh-CN" altLang="en-US" sz="2400" b="1" i="1" u="sng" dirty="0">
                <a:solidFill>
                  <a:srgbClr val="C00000"/>
                </a:solidFill>
              </a:rPr>
              <a:t>只为核心线程分配</a:t>
            </a:r>
            <a:r>
              <a:rPr lang="en-US" altLang="zh-CN" sz="2400" b="1" i="1" u="sng" dirty="0">
                <a:solidFill>
                  <a:srgbClr val="C00000"/>
                </a:solidFill>
              </a:rPr>
              <a:t>CPU</a:t>
            </a:r>
            <a:r>
              <a:rPr lang="zh-CN" altLang="en-US" sz="2400" b="1" i="1" u="sng" dirty="0">
                <a:solidFill>
                  <a:srgbClr val="C00000"/>
                </a:solidFill>
              </a:rPr>
              <a:t>等资源</a:t>
            </a:r>
            <a:endParaRPr lang="zh-CN" altLang="en-US" sz="2400" b="1" i="1" u="sng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Kernel Threads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003399"/>
                </a:solidFill>
              </a:rPr>
              <a:t>Supported </a:t>
            </a:r>
            <a:r>
              <a:rPr lang="en-US" altLang="zh-CN" sz="2400" dirty="0">
                <a:solidFill>
                  <a:schemeClr val="tx2"/>
                </a:solidFill>
              </a:rPr>
              <a:t>by the </a:t>
            </a:r>
            <a:r>
              <a:rPr lang="en-US" altLang="zh-CN" sz="2400" dirty="0">
                <a:solidFill>
                  <a:srgbClr val="006600"/>
                </a:solidFill>
              </a:rPr>
              <a:t>Kernel </a:t>
            </a:r>
            <a:r>
              <a:rPr lang="en-US" altLang="zh-CN" sz="2400" dirty="0">
                <a:solidFill>
                  <a:schemeClr val="tx2"/>
                </a:solidFill>
              </a:rPr>
              <a:t>and </a:t>
            </a:r>
            <a:r>
              <a:rPr lang="en-US" altLang="zh-CN" sz="2400" dirty="0">
                <a:solidFill>
                  <a:srgbClr val="003399"/>
                </a:solidFill>
              </a:rPr>
              <a:t>managed </a:t>
            </a:r>
            <a:r>
              <a:rPr lang="en-US" altLang="zh-CN" sz="2400" dirty="0">
                <a:solidFill>
                  <a:schemeClr val="tx2"/>
                </a:solidFill>
              </a:rPr>
              <a:t>by the </a:t>
            </a:r>
            <a:r>
              <a:rPr lang="en-US" altLang="zh-CN" sz="2400" dirty="0">
                <a:solidFill>
                  <a:srgbClr val="006600"/>
                </a:solidFill>
              </a:rPr>
              <a:t>Kernel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Examples</a:t>
            </a:r>
            <a:endParaRPr lang="en-US" altLang="zh-CN" sz="2400" dirty="0"/>
          </a:p>
          <a:p>
            <a:pPr lvl="1"/>
            <a:r>
              <a:rPr lang="en-US" altLang="zh-CN" sz="2000" dirty="0"/>
              <a:t>Windows XP/2000</a:t>
            </a:r>
            <a:endParaRPr lang="en-US" altLang="zh-CN" sz="2000" dirty="0"/>
          </a:p>
          <a:p>
            <a:pPr lvl="1"/>
            <a:r>
              <a:rPr lang="en-US" altLang="zh-CN" sz="2000" dirty="0"/>
              <a:t>Solaris</a:t>
            </a:r>
            <a:endParaRPr lang="en-US" altLang="zh-CN" sz="2000" dirty="0"/>
          </a:p>
          <a:p>
            <a:pPr lvl="1"/>
            <a:r>
              <a:rPr lang="en-US" altLang="zh-CN" sz="2000" dirty="0"/>
              <a:t>Linux</a:t>
            </a:r>
            <a:endParaRPr lang="en-US" altLang="zh-CN" sz="2000" dirty="0"/>
          </a:p>
          <a:p>
            <a:pPr lvl="1"/>
            <a:r>
              <a:rPr lang="en-US" altLang="zh-CN" sz="2000" dirty="0"/>
              <a:t>Tru64 UNIX</a:t>
            </a:r>
            <a:endParaRPr lang="en-US" altLang="zh-CN" sz="2000" dirty="0"/>
          </a:p>
          <a:p>
            <a:pPr lvl="1"/>
            <a:r>
              <a:rPr lang="en-US" altLang="zh-CN" sz="2000" dirty="0"/>
              <a:t>Mac OS X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讨论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4672" y="1079500"/>
            <a:ext cx="7379208" cy="52435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/>
              <a:t>某计算机系统包括多个</a:t>
            </a:r>
            <a:r>
              <a:rPr lang="en-US" altLang="zh-CN" sz="2000" dirty="0"/>
              <a:t>CPU</a:t>
            </a:r>
            <a:r>
              <a:rPr lang="zh-CN" altLang="en-US" sz="2000" dirty="0"/>
              <a:t>，但操作系统核心</a:t>
            </a:r>
            <a:r>
              <a:rPr lang="zh-CN" altLang="en-US" sz="2000" dirty="0">
                <a:solidFill>
                  <a:srgbClr val="C00000"/>
                </a:solidFill>
              </a:rPr>
              <a:t>不支持</a:t>
            </a:r>
            <a:r>
              <a:rPr lang="zh-CN" altLang="en-US" sz="2000" dirty="0"/>
              <a:t>多线程机制；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当用户使用</a:t>
            </a:r>
            <a:r>
              <a:rPr lang="en-US" altLang="zh-CN" sz="2000" dirty="0" err="1"/>
              <a:t>pthread</a:t>
            </a:r>
            <a:r>
              <a:rPr lang="zh-CN" altLang="en-US" sz="2000" dirty="0"/>
              <a:t>或</a:t>
            </a:r>
            <a:r>
              <a:rPr lang="en-US" altLang="zh-CN" sz="2000" dirty="0"/>
              <a:t>java</a:t>
            </a:r>
            <a:r>
              <a:rPr lang="zh-CN" altLang="en-US" sz="2000" dirty="0"/>
              <a:t>提供的多线程机制创建了多个</a:t>
            </a:r>
            <a:r>
              <a:rPr lang="zh-CN" altLang="en-US" sz="2000" dirty="0">
                <a:solidFill>
                  <a:srgbClr val="7030A0"/>
                </a:solidFill>
              </a:rPr>
              <a:t>用户级线程</a:t>
            </a:r>
            <a:r>
              <a:rPr lang="zh-CN" altLang="en-US" sz="2000" dirty="0"/>
              <a:t>时，这些用户级线程</a:t>
            </a:r>
            <a:r>
              <a:rPr lang="zh-CN" altLang="en-US" sz="2000" dirty="0">
                <a:solidFill>
                  <a:srgbClr val="0000CC"/>
                </a:solidFill>
              </a:rPr>
              <a:t>是否可以分配到多个处理器上运行</a:t>
            </a:r>
            <a:r>
              <a:rPr lang="zh-CN" altLang="en-US" sz="2000" dirty="0"/>
              <a:t>？为什么？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7050" y="11541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Single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and </a:t>
            </a:r>
            <a:r>
              <a:rPr lang="en-US" altLang="zh-CN" sz="28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Multithreaded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Processes(fig.4.1)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8" name="Rectangle 2"/>
          <p:cNvSpPr txBox="1">
            <a:spLocks noChangeArrowheads="1"/>
          </p:cNvSpPr>
          <p:nvPr/>
        </p:nvSpPr>
        <p:spPr bwMode="auto">
          <a:xfrm>
            <a:off x="642938" y="449263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4.1 Overview</a:t>
            </a:r>
            <a:endParaRPr lang="en-US" sz="3200" b="1" dirty="0"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7172" name="文本框 1"/>
          <p:cNvSpPr txBox="1">
            <a:spLocks noChangeArrowheads="1"/>
          </p:cNvSpPr>
          <p:nvPr/>
        </p:nvSpPr>
        <p:spPr bwMode="auto">
          <a:xfrm>
            <a:off x="746125" y="6062663"/>
            <a:ext cx="62947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/>
              <a:t>思考：线程</a:t>
            </a:r>
            <a:r>
              <a:rPr lang="zh-CN" altLang="en-US" dirty="0">
                <a:solidFill>
                  <a:srgbClr val="FF0000"/>
                </a:solidFill>
              </a:rPr>
              <a:t>可共享的资源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0000"/>
                </a:solidFill>
              </a:rPr>
              <a:t>不可共享的资源</a:t>
            </a:r>
            <a:r>
              <a:rPr lang="zh-CN" altLang="en-US" dirty="0"/>
              <a:t>分别有哪些？</a:t>
            </a:r>
            <a:endParaRPr lang="zh-CN" altLang="en-US" dirty="0"/>
          </a:p>
        </p:txBody>
      </p:sp>
      <p:pic>
        <p:nvPicPr>
          <p:cNvPr id="7173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8" y="1885950"/>
            <a:ext cx="7210425" cy="395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讨论</a:t>
            </a:r>
            <a:r>
              <a:rPr lang="en-US" altLang="zh-CN" dirty="0"/>
              <a:t>(Cont.)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1079500"/>
            <a:ext cx="8026400" cy="52435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/>
              <a:t>某计算机系统包括多个</a:t>
            </a:r>
            <a:r>
              <a:rPr lang="en-US" altLang="zh-CN" sz="2000" dirty="0"/>
              <a:t>CPU</a:t>
            </a:r>
            <a:r>
              <a:rPr lang="zh-CN" altLang="en-US" sz="2000" dirty="0"/>
              <a:t>，但操作系统核心不支持多线程机制；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000" dirty="0">
                <a:highlight>
                  <a:srgbClr val="FFFF00"/>
                </a:highlight>
              </a:rPr>
              <a:t>当用户使用</a:t>
            </a:r>
            <a:r>
              <a:rPr lang="en-US" altLang="zh-CN" sz="2000" dirty="0" err="1">
                <a:highlight>
                  <a:srgbClr val="FFFF00"/>
                </a:highlight>
              </a:rPr>
              <a:t>pthread</a:t>
            </a:r>
            <a:r>
              <a:rPr lang="zh-CN" altLang="en-US" sz="2000" dirty="0">
                <a:highlight>
                  <a:srgbClr val="FFFF00"/>
                </a:highlight>
              </a:rPr>
              <a:t>或</a:t>
            </a:r>
            <a:r>
              <a:rPr lang="en-US" altLang="zh-CN" sz="2000" dirty="0">
                <a:highlight>
                  <a:srgbClr val="FFFF00"/>
                </a:highlight>
              </a:rPr>
              <a:t>java</a:t>
            </a:r>
            <a:r>
              <a:rPr lang="zh-CN" altLang="en-US" sz="2000" dirty="0">
                <a:highlight>
                  <a:srgbClr val="FFFF00"/>
                </a:highlight>
              </a:rPr>
              <a:t>提供的多线程机制创建了多个用户级线程时，这些用户级线程是否可以分配到多个处理器上运行？为什么？</a:t>
            </a:r>
            <a:endParaRPr lang="zh-CN" altLang="en-US" sz="2000" dirty="0">
              <a:highlight>
                <a:srgbClr val="FFFF00"/>
              </a:highlight>
            </a:endParaRPr>
          </a:p>
          <a:p>
            <a:pPr>
              <a:spcBef>
                <a:spcPts val="1200"/>
              </a:spcBef>
            </a:pP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000" b="1" dirty="0">
                <a:solidFill>
                  <a:srgbClr val="C00000"/>
                </a:solidFill>
              </a:rPr>
              <a:t>系统内核管理的是核心线程，</a:t>
            </a:r>
            <a:r>
              <a:rPr lang="zh-CN" altLang="en-US" sz="2000" b="1" u="sng" dirty="0">
                <a:solidFill>
                  <a:srgbClr val="C00000"/>
                </a:solidFill>
              </a:rPr>
              <a:t>只能为核心线程分配</a:t>
            </a:r>
            <a:r>
              <a:rPr lang="en-US" altLang="zh-CN" sz="2000" b="1" u="sng" dirty="0">
                <a:solidFill>
                  <a:srgbClr val="C00000"/>
                </a:solidFill>
              </a:rPr>
              <a:t>CPU</a:t>
            </a:r>
            <a:endParaRPr lang="en-US" altLang="zh-CN" sz="2000" b="1" u="sng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2000" b="1" dirty="0">
                <a:solidFill>
                  <a:srgbClr val="C00000"/>
                </a:solidFill>
              </a:rPr>
              <a:t>一个用户线程必须要</a:t>
            </a:r>
            <a:r>
              <a:rPr lang="zh-CN" altLang="en-US" sz="2000" b="1" u="sng" dirty="0">
                <a:solidFill>
                  <a:srgbClr val="C00000"/>
                </a:solidFill>
              </a:rPr>
              <a:t>映射</a:t>
            </a:r>
            <a:r>
              <a:rPr lang="zh-CN" altLang="en-US" sz="2000" b="1" dirty="0">
                <a:solidFill>
                  <a:srgbClr val="C00000"/>
                </a:solidFill>
              </a:rPr>
              <a:t>到一个核心线程，才能在</a:t>
            </a:r>
            <a:r>
              <a:rPr lang="en-US" altLang="zh-CN" sz="2000" b="1" dirty="0">
                <a:solidFill>
                  <a:srgbClr val="C00000"/>
                </a:solidFill>
              </a:rPr>
              <a:t>CPU</a:t>
            </a:r>
            <a:r>
              <a:rPr lang="zh-CN" altLang="en-US" sz="2000" b="1" dirty="0">
                <a:solidFill>
                  <a:srgbClr val="C00000"/>
                </a:solidFill>
              </a:rPr>
              <a:t>上执行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/>
              <a:t>核心无法感知用户线程的存在；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若核心不支持多线程机制，</a:t>
            </a:r>
            <a:r>
              <a:rPr lang="zh-CN" altLang="en-US" sz="2000" b="1" dirty="0">
                <a:solidFill>
                  <a:srgbClr val="0000CC"/>
                </a:solidFill>
              </a:rPr>
              <a:t>核心仅能感知到一个用户进程的存在</a:t>
            </a:r>
            <a:endParaRPr lang="en-US" altLang="zh-CN" sz="2000" b="1" dirty="0">
              <a:solidFill>
                <a:srgbClr val="0000CC"/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dirty="0"/>
              <a:t>一个进程至少应包括一个线程，</a:t>
            </a:r>
            <a:r>
              <a:rPr lang="en-US" altLang="zh-CN" dirty="0"/>
              <a:t>OS</a:t>
            </a:r>
            <a:r>
              <a:rPr lang="zh-CN" altLang="en-US" dirty="0"/>
              <a:t>只能感知到进程的一个线程存在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sz="2000" b="1" dirty="0">
                <a:solidFill>
                  <a:srgbClr val="7030A0"/>
                </a:solidFill>
              </a:rPr>
              <a:t>因此内核无法将多个用户线程调度到多个</a:t>
            </a:r>
            <a:r>
              <a:rPr lang="en-US" altLang="zh-CN" sz="2000" b="1" dirty="0">
                <a:solidFill>
                  <a:srgbClr val="7030A0"/>
                </a:solidFill>
              </a:rPr>
              <a:t>CPU</a:t>
            </a:r>
            <a:r>
              <a:rPr lang="zh-CN" altLang="en-US" sz="2000" b="1" dirty="0">
                <a:solidFill>
                  <a:srgbClr val="7030A0"/>
                </a:solidFill>
              </a:rPr>
              <a:t>上运行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pPr>
              <a:spcBef>
                <a:spcPts val="1200"/>
              </a:spcBef>
            </a:pPr>
            <a:endParaRPr lang="en-US" altLang="zh-CN" sz="2000" dirty="0"/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如何映射：将用户线程映射到核心线程？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1079500"/>
            <a:ext cx="8026400" cy="9588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/>
              <a:t>考察</a:t>
            </a:r>
            <a:r>
              <a:rPr lang="en-US" altLang="zh-CN" sz="2000" dirty="0"/>
              <a:t>Nachos</a:t>
            </a:r>
            <a:r>
              <a:rPr lang="zh-CN" altLang="en-US" sz="2000" dirty="0"/>
              <a:t>的</a:t>
            </a:r>
            <a:r>
              <a:rPr lang="en-US" altLang="zh-CN" sz="2000" dirty="0"/>
              <a:t>Thread</a:t>
            </a:r>
            <a:r>
              <a:rPr lang="zh-CN" altLang="en-US" sz="2000" dirty="0"/>
              <a:t>类的构造函数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en-US" altLang="zh-CN" sz="2000" dirty="0"/>
              <a:t>Thread *thread=new Thread(“map”); //</a:t>
            </a:r>
            <a:r>
              <a:rPr lang="zh-CN" altLang="en-US" sz="2000" dirty="0">
                <a:solidFill>
                  <a:srgbClr val="0000CC"/>
                </a:solidFill>
              </a:rPr>
              <a:t>创建一个</a:t>
            </a:r>
            <a:r>
              <a:rPr lang="zh-CN" altLang="en-US" sz="2000" b="1" dirty="0">
                <a:solidFill>
                  <a:srgbClr val="7030A0"/>
                </a:solidFill>
              </a:rPr>
              <a:t>核心</a:t>
            </a:r>
            <a:r>
              <a:rPr lang="zh-CN" altLang="en-US" sz="2000" dirty="0">
                <a:solidFill>
                  <a:srgbClr val="0000CC"/>
                </a:solidFill>
              </a:rPr>
              <a:t>线程</a:t>
            </a:r>
            <a:endParaRPr lang="en-US" altLang="zh-CN" sz="2000" dirty="0">
              <a:solidFill>
                <a:srgbClr val="0000CC"/>
              </a:solidFill>
            </a:endParaRPr>
          </a:p>
        </p:txBody>
      </p:sp>
      <p:sp>
        <p:nvSpPr>
          <p:cNvPr id="28676" name="矩形 1"/>
          <p:cNvSpPr>
            <a:spLocks noChangeArrowheads="1"/>
          </p:cNvSpPr>
          <p:nvPr/>
        </p:nvSpPr>
        <p:spPr bwMode="auto">
          <a:xfrm>
            <a:off x="935038" y="2279650"/>
            <a:ext cx="7112000" cy="36925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Thread::Thread(char*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threadName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//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核心线程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=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threadName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stackTop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NULL;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= NULL;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=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JUST_CREATED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//new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ifdef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USER_PROGRAM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= NULL;</a:t>
            </a:r>
            <a:endParaRPr lang="zh-CN" altLang="en-US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圆角矩形标注 1"/>
          <p:cNvSpPr/>
          <p:nvPr/>
        </p:nvSpPr>
        <p:spPr bwMode="auto">
          <a:xfrm>
            <a:off x="3617140" y="4125912"/>
            <a:ext cx="4175490" cy="1294724"/>
          </a:xfrm>
          <a:prstGeom prst="wedgeRoundRectCallout">
            <a:avLst>
              <a:gd name="adj1" fmla="val -70163"/>
              <a:gd name="adj2" fmla="val -2883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Nachos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为用户创建一个用户线程时，系统为应用程序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用户线程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分配内存地址空间，并建立了一个内存地址空间标识，以标识该用户线程。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如何映射：将用户线程映射到核心线程？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36600" y="1187450"/>
            <a:ext cx="8026400" cy="4302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/>
              <a:t>考察</a:t>
            </a:r>
            <a:r>
              <a:rPr lang="en-US" altLang="zh-CN" sz="2000" dirty="0"/>
              <a:t>Nacho</a:t>
            </a:r>
            <a:r>
              <a:rPr lang="zh-CN" altLang="en-US" sz="2000" dirty="0"/>
              <a:t>中</a:t>
            </a:r>
            <a:r>
              <a:rPr lang="zh-CN" altLang="en-US" sz="2000" b="1" dirty="0">
                <a:solidFill>
                  <a:srgbClr val="0000CC"/>
                </a:solidFill>
              </a:rPr>
              <a:t>用户线程</a:t>
            </a:r>
            <a:r>
              <a:rPr lang="zh-CN" altLang="en-US" sz="2000" dirty="0"/>
              <a:t>的创建启动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  <p:sp>
        <p:nvSpPr>
          <p:cNvPr id="29700" name="矩形 1"/>
          <p:cNvSpPr>
            <a:spLocks noChangeArrowheads="1"/>
          </p:cNvSpPr>
          <p:nvPr/>
        </p:nvSpPr>
        <p:spPr bwMode="auto">
          <a:xfrm>
            <a:off x="685800" y="1731582"/>
            <a:ext cx="7862887" cy="452431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StartProcess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 *filename)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OpenFile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*executable =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fileSystem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-&gt;Open(filename);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AddrSpace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*space;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space = new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AddrSpace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(executable);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为应用程序</a:t>
            </a: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用户线程</a:t>
            </a: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分配地址空间</a:t>
            </a:r>
            <a:endParaRPr lang="zh-CN" altLang="en-US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Thread*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cueentThread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Thread(“main”);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currentThread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-&gt;space = space; </a:t>
            </a:r>
            <a:r>
              <a:rPr lang="en-US" altLang="zh-CN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将用户线程映射到当前系统核心线程</a:t>
            </a:r>
            <a:endParaRPr lang="zh-CN" altLang="en-US" sz="1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executable;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close file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space-&gt;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InitRegisters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set the initial register values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space-&gt;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RestoreState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load page table register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machine-&gt;Run();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jump to the user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progam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ASSERT(FALSE);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machine-&gt;Run never returns;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the address space exits by doing the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syscall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"exit"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本框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63500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下列关于进程和线程的叙述中，正确的是（）。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23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85144" y="2246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不管系统是否支持线程，进程都是资源分配的基本单位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24" name="文本框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85144" y="3103563"/>
            <a:ext cx="6554788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线程是资源分配的基本单位，进程是调度的基本单位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25" name="文本框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85144" y="3960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系统级线程和用户级线程的切换都需要内核的支持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26" name="文本框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85144" y="4818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同一进程中的各个线程拥有各自不同的地址空间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27" name="椭圆 8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070769" y="2309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28" name="椭圆 9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070769" y="3167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29" name="椭圆 10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070769" y="40243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30" name="椭圆 11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070769" y="4881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31" name="矩形: 圆角 1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32" name="矩形 19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33" name="文本框 2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34" name="文本框 2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779001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0735" name="组合 23"/>
          <p:cNvGrpSpPr/>
          <p:nvPr>
            <p:custDataLst>
              <p:tags r:id="rId14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30746" name="RemarkBack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0747" name="RemarkBlock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0748" name="RemarkTitleText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0736" name="RemarkBack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0737" name="RemarkBlock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0738" name="RemarkTitleText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0739" name="组合 17"/>
          <p:cNvGrpSpPr/>
          <p:nvPr>
            <p:custDataLst>
              <p:tags r:id="rId21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30742" name="TitleBackground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0743" name="ColorBlock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0744" name="TypeText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0745" name="TipText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0740" name="图片 2"/>
          <p:cNvPicPr>
            <a:picLocks noChangeArrowheads="1"/>
          </p:cNvPicPr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1" name="文本框 18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914400" y="635000"/>
            <a:ext cx="7315200" cy="365125"/>
          </a:xfrm>
          <a:prstGeom prst="rect">
            <a:avLst/>
          </a:prstGeom>
          <a:solidFill>
            <a:srgbClr val="FBFAEF">
              <a:alpha val="9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29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Multithreading Models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779588"/>
            <a:ext cx="7351712" cy="3921125"/>
          </a:xfrm>
        </p:spPr>
        <p:txBody>
          <a:bodyPr/>
          <a:lstStyle/>
          <a:p>
            <a:r>
              <a:rPr lang="zh-CN" altLang="en-US" sz="2400"/>
              <a:t>Mapping of </a:t>
            </a:r>
            <a:r>
              <a:rPr lang="zh-CN" altLang="en-US" sz="2400">
                <a:solidFill>
                  <a:srgbClr val="FF3300"/>
                </a:solidFill>
              </a:rPr>
              <a:t>user-level threads</a:t>
            </a:r>
            <a:r>
              <a:rPr lang="zh-CN" altLang="en-US" sz="2400"/>
              <a:t> and </a:t>
            </a:r>
            <a:r>
              <a:rPr lang="zh-CN" altLang="en-US" sz="2400">
                <a:solidFill>
                  <a:srgbClr val="FF3300"/>
                </a:solidFill>
              </a:rPr>
              <a:t>kernel-level threads</a:t>
            </a:r>
            <a:endParaRPr lang="zh-CN" altLang="en-US" sz="2400">
              <a:solidFill>
                <a:srgbClr val="FF3300"/>
              </a:solidFill>
            </a:endParaRPr>
          </a:p>
          <a:p>
            <a:endParaRPr lang="zh-CN" altLang="en-US" sz="2400">
              <a:solidFill>
                <a:srgbClr val="003399"/>
              </a:solidFill>
            </a:endParaRPr>
          </a:p>
          <a:p>
            <a:r>
              <a:rPr lang="zh-CN" altLang="en-US" sz="2400"/>
              <a:t>Models</a:t>
            </a:r>
            <a:endParaRPr lang="zh-CN" altLang="en-US" sz="2400"/>
          </a:p>
          <a:p>
            <a:pPr lvl="1"/>
            <a:r>
              <a:rPr lang="zh-CN" altLang="en-US" sz="2000"/>
              <a:t>Many-to-One</a:t>
            </a:r>
            <a:endParaRPr lang="zh-CN" altLang="en-US" sz="2000"/>
          </a:p>
          <a:p>
            <a:pPr lvl="1"/>
            <a:r>
              <a:rPr lang="zh-CN" altLang="en-US" sz="2000"/>
              <a:t>One-to-One</a:t>
            </a:r>
            <a:endParaRPr lang="zh-CN" altLang="en-US" sz="2000"/>
          </a:p>
          <a:p>
            <a:pPr lvl="1"/>
            <a:r>
              <a:rPr lang="zh-CN" altLang="en-US" sz="2000"/>
              <a:t>Many-to-Many</a:t>
            </a:r>
            <a:endParaRPr lang="zh-CN" altLang="en-US" sz="2000"/>
          </a:p>
          <a:p>
            <a:pPr lvl="1"/>
            <a:r>
              <a:rPr lang="zh-CN" altLang="en-US" sz="2000"/>
              <a:t>Two-level</a:t>
            </a:r>
            <a:endParaRPr lang="zh-CN" altLang="en-US" sz="20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4.2.1 Many-to-One Model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2" t="1207" r="12682" b="1208"/>
          <a:stretch>
            <a:fillRect/>
          </a:stretch>
        </p:blipFill>
        <p:spPr bwMode="auto">
          <a:xfrm>
            <a:off x="1422400" y="1539875"/>
            <a:ext cx="4473575" cy="43878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8" name="文本框 22531"/>
          <p:cNvSpPr txBox="1">
            <a:spLocks noChangeArrowheads="1"/>
          </p:cNvSpPr>
          <p:nvPr/>
        </p:nvSpPr>
        <p:spPr bwMode="auto">
          <a:xfrm>
            <a:off x="6461125" y="1752600"/>
            <a:ext cx="23114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latin typeface="Helvetica" panose="020B0604020202020204" pitchFamily="34" charset="0"/>
              </a:rPr>
              <a:t>e.g.</a:t>
            </a:r>
            <a:endParaRPr lang="en-US" altLang="zh-CN" sz="200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Helvetica" panose="020B0604020202020204" pitchFamily="34" charset="0"/>
              </a:rPr>
              <a:t>1</a:t>
            </a:r>
            <a:r>
              <a:rPr lang="zh-CN" altLang="en-US" sz="2000">
                <a:latin typeface="Helvetica" panose="020B0604020202020204" pitchFamily="34" charset="0"/>
              </a:rPr>
              <a:t>、 In a bank,</a:t>
            </a:r>
            <a:endParaRPr lang="zh-CN" altLang="en-US" sz="200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latin typeface="Helvetica" panose="020B0604020202020204" pitchFamily="34" charset="0"/>
              </a:rPr>
              <a:t>a lot of custmers, </a:t>
            </a:r>
            <a:endParaRPr lang="zh-CN" altLang="en-US" sz="200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latin typeface="Helvetica" panose="020B0604020202020204" pitchFamily="34" charset="0"/>
              </a:rPr>
              <a:t>only one staff.</a:t>
            </a:r>
            <a:endParaRPr lang="en-US" altLang="zh-CN" sz="200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Helvetica" panose="020B0604020202020204" pitchFamily="34" charset="0"/>
              </a:rPr>
              <a:t>2</a:t>
            </a:r>
            <a:r>
              <a:rPr lang="zh-CN" altLang="en-US" sz="2000">
                <a:latin typeface="Helvetica" panose="020B0604020202020204" pitchFamily="34" charset="0"/>
              </a:rPr>
              <a:t>、</a:t>
            </a:r>
            <a:r>
              <a:rPr lang="en-US" altLang="zh-CN" sz="2000">
                <a:latin typeface="Helvetica" panose="020B0604020202020204" pitchFamily="34" charset="0"/>
              </a:rPr>
              <a:t>In a mess hall</a:t>
            </a:r>
            <a:r>
              <a:rPr lang="zh-CN" altLang="en-US" sz="2000">
                <a:latin typeface="Helvetica" panose="020B0604020202020204" pitchFamily="34" charset="0"/>
              </a:rPr>
              <a:t> </a:t>
            </a:r>
            <a:endParaRPr lang="en-US" altLang="zh-CN" sz="200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Many-to-One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1079500"/>
            <a:ext cx="8152130" cy="55308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FF3300"/>
                </a:solidFill>
              </a:rPr>
              <a:t>Many user-level threads mapped to single kernel thread</a:t>
            </a:r>
            <a:endParaRPr lang="zh-CN" altLang="en-US" sz="2000" dirty="0">
              <a:solidFill>
                <a:srgbClr val="FF330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Arial" panose="020B0604020202020204" pitchFamily="34" charset="0"/>
              </a:rPr>
              <a:t>E.g. in a bank，only one clerk，and many customers</a:t>
            </a:r>
            <a:endParaRPr lang="zh-CN" altLang="en-US" dirty="0">
              <a:solidFill>
                <a:srgbClr val="FF3300"/>
              </a:solidFill>
            </a:endParaRPr>
          </a:p>
          <a:p>
            <a:pPr lvl="1">
              <a:lnSpc>
                <a:spcPct val="80000"/>
              </a:lnSpc>
            </a:pPr>
            <a:endParaRPr lang="zh-CN" altLang="en-US" dirty="0"/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FF3300"/>
                </a:solidFill>
              </a:rPr>
              <a:t>Thread management is done by the</a:t>
            </a:r>
            <a:r>
              <a:rPr lang="zh-CN" altLang="en-US" sz="2000" dirty="0">
                <a:solidFill>
                  <a:srgbClr val="0000CC"/>
                </a:solidFill>
              </a:rPr>
              <a:t> thread libray</a:t>
            </a:r>
            <a:r>
              <a:rPr lang="zh-CN" altLang="en-US" sz="2000" dirty="0">
                <a:solidFill>
                  <a:srgbClr val="FF3300"/>
                </a:solidFill>
              </a:rPr>
              <a:t> in </a:t>
            </a:r>
            <a:r>
              <a:rPr lang="zh-CN" altLang="en-US" sz="2000" dirty="0">
                <a:solidFill>
                  <a:srgbClr val="006600"/>
                </a:solidFill>
              </a:rPr>
              <a:t>user space</a:t>
            </a:r>
            <a:r>
              <a:rPr lang="zh-CN" altLang="en-US" sz="2000" dirty="0">
                <a:solidFill>
                  <a:srgbClr val="0000CC"/>
                </a:solidFill>
              </a:rPr>
              <a:t>.</a:t>
            </a:r>
            <a:endParaRPr lang="zh-CN" altLang="en-US" sz="2000" dirty="0">
              <a:solidFill>
                <a:srgbClr val="0000CC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Efficient</a:t>
            </a:r>
            <a:endParaRPr lang="zh-CN" altLang="en-US" dirty="0">
              <a:solidFill>
                <a:srgbClr val="003399"/>
              </a:solidFill>
              <a:sym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b="1" i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anose="020B0604020202020204" pitchFamily="34" charset="0"/>
              </a:rPr>
              <a:t>Developer can </a:t>
            </a:r>
            <a:r>
              <a:rPr lang="zh-CN" altLang="en-US" b="1" i="1" u="sng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anose="020B0604020202020204" pitchFamily="34" charset="0"/>
              </a:rPr>
              <a:t>create as many user threads </a:t>
            </a:r>
            <a:r>
              <a:rPr lang="zh-CN" altLang="en-US" b="1" i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anose="020B0604020202020204" pitchFamily="34" charset="0"/>
              </a:rPr>
              <a:t>as necessary</a:t>
            </a:r>
            <a:endParaRPr lang="zh-CN" altLang="en-US" b="1" i="1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endParaRPr lang="zh-CN" altLang="en-US" dirty="0">
              <a:solidFill>
                <a:srgbClr val="003399"/>
              </a:solidFill>
              <a:sym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b="1" dirty="0">
                <a:solidFill>
                  <a:srgbClr val="C00000"/>
                </a:solidFill>
                <a:sym typeface="Arial" panose="020B0604020202020204" pitchFamily="34" charset="0"/>
              </a:rPr>
              <a:t>Only one </a:t>
            </a: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thread can access the kernel at a time</a:t>
            </a:r>
            <a:endParaRPr lang="zh-CN" altLang="en-US" dirty="0">
              <a:solidFill>
                <a:srgbClr val="003399"/>
              </a:solidFill>
              <a:sym typeface="Arial" panose="020B0604020202020204" pitchFamily="34" charset="0"/>
            </a:endParaRPr>
          </a:p>
          <a:p>
            <a:pPr lvl="2">
              <a:lnSpc>
                <a:spcPct val="80000"/>
              </a:lnSpc>
            </a:pPr>
            <a:r>
              <a:rPr lang="zh-CN" altLang="en-US" sz="1600" u="sng" dirty="0">
                <a:sym typeface="Arial" panose="020B0604020202020204" pitchFamily="34" charset="0"/>
              </a:rPr>
              <a:t>Multiple threads </a:t>
            </a:r>
            <a:r>
              <a:rPr lang="zh-CN" altLang="en-US" sz="1600" u="sng" dirty="0">
                <a:solidFill>
                  <a:srgbClr val="0000CC"/>
                </a:solidFill>
                <a:sym typeface="Arial" panose="020B0604020202020204" pitchFamily="34" charset="0"/>
              </a:rPr>
              <a:t>are unable to</a:t>
            </a:r>
            <a:r>
              <a:rPr lang="zh-CN" altLang="en-US" sz="1600" u="sng" dirty="0">
                <a:sym typeface="Arial" panose="020B0604020202020204" pitchFamily="34" charset="0"/>
              </a:rPr>
              <a:t> run  in parallel on multiprocessors</a:t>
            </a:r>
            <a:endParaRPr lang="zh-CN" altLang="en-US" sz="1600" u="sng" dirty="0">
              <a:sym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宋体" panose="02010600030101010101" pitchFamily="2" charset="-122"/>
              </a:rPr>
              <a:t>The </a:t>
            </a:r>
            <a:r>
              <a:rPr lang="zh-CN" altLang="en-US" b="1" dirty="0">
                <a:solidFill>
                  <a:srgbClr val="006600"/>
                </a:solidFill>
                <a:sym typeface="宋体" panose="02010600030101010101" pitchFamily="2" charset="-122"/>
              </a:rPr>
              <a:t>entire process will block</a:t>
            </a:r>
            <a:r>
              <a:rPr lang="zh-CN" altLang="en-US" b="1" dirty="0">
                <a:sym typeface="宋体" panose="02010600030101010101" pitchFamily="2" charset="-122"/>
              </a:rPr>
              <a:t> </a:t>
            </a:r>
            <a:r>
              <a:rPr lang="zh-CN" altLang="en-US" dirty="0">
                <a:sym typeface="宋体" panose="02010600030101010101" pitchFamily="2" charset="-122"/>
              </a:rPr>
              <a:t>if a thread makes a blocking system call</a:t>
            </a:r>
            <a:endParaRPr lang="zh-CN" altLang="en-US" dirty="0">
              <a:sym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zh-CN" altLang="en-US" sz="1600" dirty="0"/>
          </a:p>
          <a:p>
            <a:pPr>
              <a:lnSpc>
                <a:spcPct val="80000"/>
              </a:lnSpc>
            </a:pPr>
            <a:r>
              <a:rPr lang="zh-CN" altLang="en-US" sz="2000" b="1" u="sng" dirty="0">
                <a:solidFill>
                  <a:srgbClr val="FF3300"/>
                </a:solidFill>
              </a:rPr>
              <a:t>Usually used on systems that do not support kernel threads</a:t>
            </a:r>
            <a:r>
              <a:rPr lang="zh-CN" altLang="en-US" sz="2000" u="sng" dirty="0">
                <a:solidFill>
                  <a:srgbClr val="FF3300"/>
                </a:solidFill>
              </a:rPr>
              <a:t>.</a:t>
            </a:r>
            <a:endParaRPr lang="zh-CN" altLang="en-US" sz="2000" u="sng" dirty="0">
              <a:solidFill>
                <a:srgbClr val="FF3300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dirty="0"/>
              <a:t>Examples:</a:t>
            </a:r>
            <a:endParaRPr lang="zh-CN" altLang="en-US" dirty="0"/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Arial" panose="020B0604020202020204" pitchFamily="34" charset="0"/>
              </a:rPr>
              <a:t>Solaris Green Threads</a:t>
            </a:r>
            <a:endParaRPr lang="zh-CN" altLang="en-US" dirty="0"/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Arial" panose="020B0604020202020204" pitchFamily="34" charset="0"/>
              </a:rPr>
              <a:t>GNU Portable Threads</a:t>
            </a:r>
            <a:endParaRPr lang="zh-CN" altLang="en-US" dirty="0"/>
          </a:p>
          <a:p>
            <a:pPr lvl="1">
              <a:lnSpc>
                <a:spcPct val="80000"/>
              </a:lnSpc>
            </a:pPr>
            <a:endParaRPr lang="zh-CN" altLang="en-US" dirty="0"/>
          </a:p>
          <a:p>
            <a:pPr lvl="1">
              <a:lnSpc>
                <a:spcPct val="8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4.2.2 One-to-one Model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3795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25420" r="540" b="25180"/>
          <a:stretch>
            <a:fillRect/>
          </a:stretch>
        </p:blipFill>
        <p:spPr bwMode="auto">
          <a:xfrm>
            <a:off x="862013" y="2047875"/>
            <a:ext cx="5229225" cy="24590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6" name="文本框 24579"/>
          <p:cNvSpPr txBox="1">
            <a:spLocks noChangeArrowheads="1"/>
          </p:cNvSpPr>
          <p:nvPr/>
        </p:nvSpPr>
        <p:spPr bwMode="auto">
          <a:xfrm>
            <a:off x="6334125" y="2005013"/>
            <a:ext cx="2311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e.g.  In a bank,</a:t>
            </a:r>
            <a:endParaRPr lang="zh-CN" altLang="en-US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one staff for each custmer. </a:t>
            </a:r>
            <a:endParaRPr lang="zh-CN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444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One-to-One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7725" y="954088"/>
            <a:ext cx="7351713" cy="52308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rgbClr val="FF3300"/>
                </a:solidFill>
              </a:rPr>
              <a:t>Each user-level thread maps to kernel thread</a:t>
            </a:r>
            <a:endParaRPr lang="zh-CN" altLang="en-US" sz="2000" b="1" dirty="0">
              <a:solidFill>
                <a:srgbClr val="FF330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dirty="0"/>
              <a:t>.</a:t>
            </a:r>
            <a:r>
              <a:rPr lang="zh-CN" altLang="en-US" dirty="0">
                <a:sym typeface="Arial" panose="020B0604020202020204" pitchFamily="34" charset="0"/>
              </a:rPr>
              <a:t>E.g. in a bank，each customer has her own clerk.</a:t>
            </a:r>
            <a:endParaRPr lang="zh-CN" altLang="en-US" dirty="0"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/>
              <a:t>Provides</a:t>
            </a:r>
            <a:r>
              <a:rPr lang="zh-CN" altLang="en-US" sz="2000" dirty="0">
                <a:solidFill>
                  <a:srgbClr val="003399"/>
                </a:solidFill>
              </a:rPr>
              <a:t> </a:t>
            </a:r>
            <a:r>
              <a:rPr lang="zh-CN" altLang="en-US" sz="2000" b="1" u="sng" dirty="0">
                <a:solidFill>
                  <a:srgbClr val="003399"/>
                </a:solidFill>
              </a:rPr>
              <a:t>more concurrency</a:t>
            </a:r>
            <a:r>
              <a:rPr lang="zh-CN" altLang="en-US" sz="2000" b="1" u="sng" dirty="0"/>
              <a:t> </a:t>
            </a:r>
            <a:r>
              <a:rPr lang="zh-CN" altLang="en-US" sz="2000" dirty="0"/>
              <a:t>than  </a:t>
            </a:r>
            <a:r>
              <a:rPr lang="zh-CN" altLang="en-US" sz="2000" b="1" dirty="0"/>
              <a:t>many-to-one </a:t>
            </a:r>
            <a:r>
              <a:rPr lang="zh-CN" altLang="en-US" sz="2000" dirty="0"/>
              <a:t>model</a:t>
            </a:r>
            <a:endParaRPr lang="zh-CN" altLang="en-US" sz="2000" dirty="0"/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6600"/>
                </a:solidFill>
              </a:rPr>
              <a:t>Allow another thread to run</a:t>
            </a:r>
            <a:r>
              <a:rPr lang="zh-CN" altLang="en-US" dirty="0"/>
              <a:t> when a thread makes a blocking system call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6600"/>
                </a:solidFill>
              </a:rPr>
              <a:t>Allow  multiple threads to run in </a:t>
            </a:r>
            <a:r>
              <a:rPr lang="zh-CN" altLang="en-US" b="1" dirty="0">
                <a:solidFill>
                  <a:srgbClr val="006600"/>
                </a:solidFill>
              </a:rPr>
              <a:t>parallel on </a:t>
            </a:r>
            <a:r>
              <a:rPr lang="zh-CN" altLang="en-US" b="1" dirty="0"/>
              <a:t>multiprocessors</a:t>
            </a:r>
            <a:endParaRPr lang="zh-CN" altLang="en-US" b="1" dirty="0"/>
          </a:p>
          <a:p>
            <a:pPr>
              <a:lnSpc>
                <a:spcPct val="90000"/>
              </a:lnSpc>
            </a:pPr>
            <a:r>
              <a:rPr lang="zh-CN" altLang="en-US" sz="2000" b="1" u="sng" dirty="0">
                <a:solidFill>
                  <a:srgbClr val="FF3300"/>
                </a:solidFill>
              </a:rPr>
              <a:t>Creating </a:t>
            </a:r>
            <a:r>
              <a:rPr lang="zh-CN" altLang="en-US" sz="2000" b="1" u="sng" dirty="0">
                <a:solidFill>
                  <a:srgbClr val="0000CC"/>
                </a:solidFill>
              </a:rPr>
              <a:t>a user thread </a:t>
            </a:r>
            <a:r>
              <a:rPr lang="zh-CN" altLang="en-US" sz="2000" b="1" u="sng" dirty="0">
                <a:solidFill>
                  <a:srgbClr val="FF3300"/>
                </a:solidFill>
              </a:rPr>
              <a:t>required creating the </a:t>
            </a:r>
            <a:r>
              <a:rPr lang="zh-CN" altLang="en-US" sz="2000" b="1" u="sng" dirty="0">
                <a:solidFill>
                  <a:srgbClr val="0000CC"/>
                </a:solidFill>
              </a:rPr>
              <a:t>corresponding kernel thread</a:t>
            </a:r>
            <a:endParaRPr lang="zh-CN" altLang="en-US" sz="2000" b="1" u="sng" dirty="0">
              <a:solidFill>
                <a:srgbClr val="0000CC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>
                <a:solidFill>
                  <a:srgbClr val="003399"/>
                </a:solidFill>
              </a:rPr>
              <a:t>Overhead</a:t>
            </a:r>
            <a:r>
              <a:rPr lang="zh-CN" altLang="en-US" dirty="0">
                <a:solidFill>
                  <a:srgbClr val="003399"/>
                </a:solidFill>
              </a:rPr>
              <a:t> </a:t>
            </a:r>
            <a:r>
              <a:rPr lang="zh-CN" altLang="en-US" dirty="0">
                <a:solidFill>
                  <a:srgbClr val="006600"/>
                </a:solidFill>
              </a:rPr>
              <a:t>of creating kernel threads </a:t>
            </a:r>
            <a:r>
              <a:rPr lang="zh-CN" altLang="en-US" dirty="0"/>
              <a:t>can burden the performance of an application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b="1" u="sng" dirty="0">
                <a:solidFill>
                  <a:srgbClr val="7030A0"/>
                </a:solidFill>
              </a:rPr>
              <a:t>Restrict the number of threads </a:t>
            </a:r>
            <a:r>
              <a:rPr lang="zh-CN" altLang="en-US" u="sng" dirty="0"/>
              <a:t>supported by the system</a:t>
            </a:r>
            <a:endParaRPr lang="zh-CN" altLang="en-US" u="sng" dirty="0"/>
          </a:p>
          <a:p>
            <a:pPr>
              <a:lnSpc>
                <a:spcPct val="90000"/>
              </a:lnSpc>
            </a:pPr>
            <a:r>
              <a:rPr lang="zh-CN" altLang="en-US" sz="2000" dirty="0"/>
              <a:t>Examples</a:t>
            </a:r>
            <a:endParaRPr lang="zh-CN" altLang="en-US" sz="2000" dirty="0"/>
          </a:p>
          <a:p>
            <a:pPr lvl="1">
              <a:lnSpc>
                <a:spcPct val="90000"/>
              </a:lnSpc>
            </a:pPr>
            <a:r>
              <a:rPr lang="zh-CN" altLang="en-US" sz="1600" dirty="0"/>
              <a:t>Windows 95/98/NT/2000/XP…</a:t>
            </a:r>
            <a:endParaRPr lang="zh-CN" altLang="en-US" sz="1600" dirty="0"/>
          </a:p>
          <a:p>
            <a:pPr lvl="1">
              <a:lnSpc>
                <a:spcPct val="90000"/>
              </a:lnSpc>
            </a:pPr>
            <a:r>
              <a:rPr lang="zh-CN" altLang="en-US" sz="1600" dirty="0"/>
              <a:t>Linux</a:t>
            </a:r>
            <a:endParaRPr lang="zh-CN" altLang="en-US" sz="1600" dirty="0"/>
          </a:p>
          <a:p>
            <a:pPr lvl="1">
              <a:lnSpc>
                <a:spcPct val="90000"/>
              </a:lnSpc>
            </a:pPr>
            <a:r>
              <a:rPr lang="zh-CN" altLang="en-US" sz="1600" dirty="0"/>
              <a:t>Solaris 9 and later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4.2.3 Many-to-Many Model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" t="838" r="6912" b="838"/>
          <a:stretch>
            <a:fillRect/>
          </a:stretch>
        </p:blipFill>
        <p:spPr bwMode="auto">
          <a:xfrm>
            <a:off x="1285875" y="1790700"/>
            <a:ext cx="4714875" cy="40243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4" name="文本框 26627"/>
          <p:cNvSpPr txBox="1">
            <a:spLocks noChangeArrowheads="1"/>
          </p:cNvSpPr>
          <p:nvPr/>
        </p:nvSpPr>
        <p:spPr bwMode="auto">
          <a:xfrm>
            <a:off x="6461125" y="1752600"/>
            <a:ext cx="2311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e.g.  In a bank,</a:t>
            </a:r>
            <a:endParaRPr lang="zh-CN" altLang="en-US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many custmers, </a:t>
            </a:r>
            <a:endParaRPr lang="zh-CN" altLang="en-US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many staffs. </a:t>
            </a:r>
            <a:endParaRPr lang="zh-CN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284163"/>
            <a:ext cx="80772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Overview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106488"/>
            <a:ext cx="7351712" cy="490855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2000" dirty="0"/>
              <a:t>从图中可以看出：</a:t>
            </a:r>
            <a:endParaRPr lang="en-US" altLang="zh-CN" sz="2000" dirty="0"/>
          </a:p>
          <a:p>
            <a:pPr lvl="1" eaLnBrk="1" hangingPunct="1">
              <a:spcBef>
                <a:spcPts val="60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隶属关系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线程是进程的运行实体，一个进程至少需要一个线程，可以拥有多个线程，</a:t>
            </a:r>
            <a:r>
              <a:rPr lang="zh-CN" altLang="en-US" sz="1600" b="1" dirty="0">
                <a:solidFill>
                  <a:srgbClr val="7030A0"/>
                </a:solidFill>
              </a:rPr>
              <a:t>这些</a:t>
            </a:r>
            <a:r>
              <a:rPr lang="zh-CN" altLang="zh-CN" sz="1600" b="1" dirty="0">
                <a:solidFill>
                  <a:srgbClr val="7030A0"/>
                </a:solidFill>
              </a:rPr>
              <a:t>线程运行在</a:t>
            </a:r>
            <a:r>
              <a:rPr lang="zh-CN" altLang="en-US" sz="1600" b="1" dirty="0">
                <a:solidFill>
                  <a:srgbClr val="7030A0"/>
                </a:solidFill>
              </a:rPr>
              <a:t>其所属</a:t>
            </a:r>
            <a:r>
              <a:rPr lang="zh-CN" altLang="zh-CN" sz="1600" b="1" dirty="0">
                <a:solidFill>
                  <a:srgbClr val="7030A0"/>
                </a:solidFill>
              </a:rPr>
              <a:t>进程的上下文中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>
                <a:solidFill>
                  <a:srgbClr val="C00000"/>
                </a:solidFill>
              </a:rPr>
              <a:t>线程隶属于进程</a:t>
            </a:r>
            <a:r>
              <a:rPr lang="zh-CN" altLang="en-US" sz="1600" dirty="0"/>
              <a:t>，</a:t>
            </a:r>
            <a:r>
              <a:rPr lang="zh-CN" altLang="en-US" sz="1600" b="1" dirty="0">
                <a:solidFill>
                  <a:srgbClr val="7030A0"/>
                </a:solidFill>
              </a:rPr>
              <a:t>线程不能脱离进程而独立存在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>
                <a:solidFill>
                  <a:srgbClr val="006600"/>
                </a:solidFill>
              </a:rPr>
              <a:t>一个线程能且只能属于一个进程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拥有资源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进程是拥有资源的基本单位，隶属于同一个进程的多个线程</a:t>
            </a:r>
            <a:r>
              <a:rPr lang="zh-CN" altLang="en-US" sz="1600" b="1" u="sng" dirty="0">
                <a:solidFill>
                  <a:srgbClr val="7030A0"/>
                </a:solidFill>
              </a:rPr>
              <a:t>共享该进程的代码、数据、堆、打开的文件（包括标准设备）等</a:t>
            </a:r>
            <a:r>
              <a:rPr lang="en-US" altLang="zh-CN" sz="1600" b="1" u="sng" dirty="0">
                <a:solidFill>
                  <a:srgbClr val="7030A0"/>
                </a:solidFill>
              </a:rPr>
              <a:t>I/O</a:t>
            </a:r>
            <a:r>
              <a:rPr lang="zh-CN" altLang="en-US" sz="1600" b="1" u="sng" dirty="0">
                <a:solidFill>
                  <a:srgbClr val="7030A0"/>
                </a:solidFill>
              </a:rPr>
              <a:t>资源</a:t>
            </a:r>
            <a:endParaRPr lang="en-US" altLang="zh-CN" sz="1600" b="1" u="sng" dirty="0">
              <a:solidFill>
                <a:srgbClr val="7030A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b="1" u="sng" dirty="0">
                <a:solidFill>
                  <a:srgbClr val="7030A0"/>
                </a:solidFill>
              </a:rPr>
              <a:t>这些线程不能共享进程（主线程）的栈、寄存器等资源</a:t>
            </a:r>
            <a:endParaRPr lang="en-US" altLang="zh-CN" sz="1600" b="1" u="sng" dirty="0">
              <a:solidFill>
                <a:srgbClr val="7030A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b="1" u="sng" dirty="0">
                <a:solidFill>
                  <a:srgbClr val="C00000"/>
                </a:solidFill>
              </a:rPr>
              <a:t>因此线程只拥有</a:t>
            </a:r>
            <a:r>
              <a:rPr lang="zh-CN" altLang="en-US" sz="1600" b="1" u="sng" dirty="0">
                <a:solidFill>
                  <a:srgbClr val="7030A0"/>
                </a:solidFill>
              </a:rPr>
              <a:t>其运行</a:t>
            </a:r>
            <a:r>
              <a:rPr lang="zh-CN" altLang="en-US" sz="1600" b="1" u="sng" dirty="0">
                <a:solidFill>
                  <a:srgbClr val="C00000"/>
                </a:solidFill>
              </a:rPr>
              <a:t>所必需的资源，如寄存器、栈等</a:t>
            </a:r>
            <a:endParaRPr lang="en-US" altLang="zh-CN" sz="1600" b="1" u="sng" dirty="0">
              <a:solidFill>
                <a:srgbClr val="C0000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CPU</a:t>
            </a:r>
            <a:r>
              <a:rPr lang="zh-CN" altLang="en-US" b="1" dirty="0">
                <a:solidFill>
                  <a:srgbClr val="0000CC"/>
                </a:solidFill>
              </a:rPr>
              <a:t>调度与分派的基本单位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线程是进程的实体，</a:t>
            </a:r>
            <a:r>
              <a:rPr lang="zh-CN" altLang="zh-CN" sz="1600" dirty="0"/>
              <a:t>线程运行在</a:t>
            </a:r>
            <a:r>
              <a:rPr lang="zh-CN" altLang="en-US" sz="1600" dirty="0"/>
              <a:t>其所属</a:t>
            </a:r>
            <a:r>
              <a:rPr lang="zh-CN" altLang="zh-CN" sz="1600" dirty="0"/>
              <a:t>进程的上下文中</a:t>
            </a:r>
            <a:endParaRPr lang="zh-CN" altLang="en-US" sz="1600" dirty="0"/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线程是</a:t>
            </a:r>
            <a:r>
              <a:rPr lang="en-US" altLang="zh-CN" sz="1600" dirty="0"/>
              <a:t>CPU</a:t>
            </a:r>
            <a:r>
              <a:rPr lang="zh-CN" altLang="en-US" sz="1600" dirty="0"/>
              <a:t>调度与分派的基本单位（</a:t>
            </a:r>
            <a:r>
              <a:rPr lang="en-US" altLang="zh-CN" sz="1600" dirty="0"/>
              <a:t>CPU</a:t>
            </a:r>
            <a:r>
              <a:rPr lang="zh-CN" altLang="en-US" sz="1600" dirty="0"/>
              <a:t>调度）</a:t>
            </a:r>
            <a:endParaRPr lang="en-US" altLang="zh-CN" sz="1600" dirty="0"/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同一进程中的多个线程可以并发执行</a:t>
            </a:r>
            <a:endParaRPr lang="zh-CN" altLang="en-US" sz="1600" dirty="0"/>
          </a:p>
          <a:p>
            <a:pPr lvl="2" eaLnBrk="1" hangingPunct="1">
              <a:spcBef>
                <a:spcPts val="600"/>
              </a:spcBef>
            </a:pPr>
            <a:endParaRPr lang="en-US" altLang="zh-CN" sz="16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Many-to-Many Model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574800"/>
            <a:ext cx="7358062" cy="4445000"/>
          </a:xfrm>
        </p:spPr>
        <p:txBody>
          <a:bodyPr/>
          <a:lstStyle/>
          <a:p>
            <a:r>
              <a:rPr lang="zh-CN" altLang="en-US" sz="2400" dirty="0">
                <a:solidFill>
                  <a:srgbClr val="FF3300"/>
                </a:solidFill>
              </a:rPr>
              <a:t>Multiplexes many user-level threads to a smaller or equal number of kernel threads</a:t>
            </a:r>
            <a:endParaRPr lang="zh-CN" altLang="en-US" sz="2400" dirty="0">
              <a:solidFill>
                <a:srgbClr val="FF3300"/>
              </a:solidFill>
            </a:endParaRPr>
          </a:p>
          <a:p>
            <a:pPr marL="342900" lvl="1" indent="-342900"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lang="zh-CN" altLang="en-US" sz="2400" b="1" u="sng" dirty="0">
                <a:solidFill>
                  <a:srgbClr val="7030A0"/>
                </a:solidFill>
              </a:rPr>
              <a:t>Developer can create as many user threads as necessary</a:t>
            </a:r>
            <a:endParaRPr lang="zh-CN" altLang="en-US" sz="2400" b="1" u="sng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006600"/>
                </a:solidFill>
              </a:rPr>
              <a:t>Allow  multiple threads to run in parallel on multiprocessors</a:t>
            </a:r>
            <a:endParaRPr lang="zh-CN" altLang="en-US" sz="2400" dirty="0">
              <a:solidFill>
                <a:srgbClr val="006600"/>
              </a:solidFill>
            </a:endParaRPr>
          </a:p>
          <a:p>
            <a:endParaRPr lang="zh-CN" altLang="en-US" sz="2400" dirty="0"/>
          </a:p>
          <a:p>
            <a:r>
              <a:rPr lang="zh-CN" altLang="en-US" sz="2400" dirty="0"/>
              <a:t>Solaris prior to version 9</a:t>
            </a:r>
            <a:endParaRPr lang="zh-CN" altLang="en-US" sz="2400" dirty="0"/>
          </a:p>
          <a:p>
            <a:r>
              <a:rPr lang="zh-CN" altLang="en-US" sz="2400" dirty="0"/>
              <a:t>Windows NT/2000 with the </a:t>
            </a:r>
            <a:r>
              <a:rPr lang="zh-CN" altLang="en-US" sz="2400" i="1" dirty="0"/>
              <a:t>ThreadFiber</a:t>
            </a:r>
            <a:r>
              <a:rPr lang="zh-CN" altLang="en-US" sz="2400" dirty="0"/>
              <a:t>  package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Two-level Model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7891" name="Picture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" t="5733" r="240" b="5414"/>
          <a:stretch>
            <a:fillRect/>
          </a:stretch>
        </p:blipFill>
        <p:spPr bwMode="auto">
          <a:xfrm>
            <a:off x="795338" y="1736725"/>
            <a:ext cx="5191125" cy="3759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92" name="文本框 28675"/>
          <p:cNvSpPr txBox="1">
            <a:spLocks noChangeArrowheads="1"/>
          </p:cNvSpPr>
          <p:nvPr/>
        </p:nvSpPr>
        <p:spPr bwMode="auto">
          <a:xfrm>
            <a:off x="6461125" y="1752600"/>
            <a:ext cx="2311400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e.g.  In a bank,</a:t>
            </a:r>
            <a:endParaRPr lang="zh-CN" altLang="en-US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many custmers, </a:t>
            </a:r>
            <a:endParaRPr lang="zh-CN" altLang="en-US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many staffs,</a:t>
            </a:r>
            <a:endParaRPr lang="zh-CN" altLang="en-US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and a lot of staffs for VIPs. </a:t>
            </a:r>
            <a:endParaRPr lang="zh-CN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Two-level Model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447800"/>
            <a:ext cx="7391400" cy="4456113"/>
          </a:xfrm>
        </p:spPr>
        <p:txBody>
          <a:bodyPr/>
          <a:lstStyle/>
          <a:p>
            <a:r>
              <a:rPr lang="en-US" altLang="zh-CN" sz="2400"/>
              <a:t>Similar to M:M,</a:t>
            </a:r>
            <a:r>
              <a:rPr lang="en-US" altLang="zh-CN" sz="2400">
                <a:solidFill>
                  <a:srgbClr val="006600"/>
                </a:solidFill>
              </a:rPr>
              <a:t> except that it allows</a:t>
            </a:r>
            <a:r>
              <a:rPr lang="en-US" altLang="zh-CN" sz="2400">
                <a:solidFill>
                  <a:srgbClr val="003399"/>
                </a:solidFill>
              </a:rPr>
              <a:t> a user thread to be </a:t>
            </a:r>
            <a:r>
              <a:rPr lang="en-US" altLang="zh-CN" sz="2400" b="1">
                <a:solidFill>
                  <a:srgbClr val="003399"/>
                </a:solidFill>
              </a:rPr>
              <a:t>bound</a:t>
            </a:r>
            <a:r>
              <a:rPr lang="en-US" altLang="zh-CN" sz="2400">
                <a:solidFill>
                  <a:srgbClr val="003399"/>
                </a:solidFill>
              </a:rPr>
              <a:t> to a kernel thread</a:t>
            </a:r>
            <a:endParaRPr lang="en-US" altLang="zh-CN" sz="2400">
              <a:solidFill>
                <a:srgbClr val="003399"/>
              </a:solidFill>
            </a:endParaRPr>
          </a:p>
          <a:p>
            <a:endParaRPr lang="en-US" altLang="zh-CN" sz="2400">
              <a:solidFill>
                <a:srgbClr val="006600"/>
              </a:solidFill>
            </a:endParaRPr>
          </a:p>
          <a:p>
            <a:r>
              <a:rPr lang="en-US" altLang="zh-CN" sz="2400"/>
              <a:t>Examples</a:t>
            </a:r>
            <a:endParaRPr lang="en-US" altLang="zh-CN" sz="2400"/>
          </a:p>
          <a:p>
            <a:pPr lvl="1"/>
            <a:r>
              <a:rPr lang="en-US" altLang="zh-CN" sz="2400"/>
              <a:t>IRIX</a:t>
            </a:r>
            <a:endParaRPr lang="en-US" altLang="zh-CN" sz="2400"/>
          </a:p>
          <a:p>
            <a:pPr lvl="1"/>
            <a:r>
              <a:rPr lang="en-US" altLang="zh-CN" sz="2400"/>
              <a:t>HP-UX</a:t>
            </a:r>
            <a:endParaRPr lang="en-US" altLang="zh-CN" sz="2400"/>
          </a:p>
          <a:p>
            <a:pPr lvl="1"/>
            <a:r>
              <a:rPr lang="en-US" altLang="zh-CN" sz="2400"/>
              <a:t>Tru64 UNIX</a:t>
            </a:r>
            <a:endParaRPr lang="en-US" altLang="zh-CN" sz="2400"/>
          </a:p>
          <a:p>
            <a:pPr lvl="1"/>
            <a:r>
              <a:rPr lang="en-US" altLang="zh-CN" sz="2400"/>
              <a:t>Solaris 8 and earlier</a:t>
            </a:r>
            <a:endParaRPr lang="en-US" altLang="zh-CN"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3021013" y="5954713"/>
            <a:ext cx="30829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Helvetica" panose="020B0604020202020204" pitchFamily="34" charset="0"/>
              </a:rPr>
              <a:t> </a:t>
            </a:r>
            <a:r>
              <a:rPr lang="zh-CN" altLang="en-US">
                <a:latin typeface="Helvetica" panose="020B0604020202020204" pitchFamily="34" charset="0"/>
              </a:rPr>
              <a:t>利用轻型进程作为中间系统 </a:t>
            </a:r>
            <a:endParaRPr lang="zh-CN" altLang="en-US">
              <a:latin typeface="Helvetica" panose="020B0604020202020204" pitchFamily="34" charset="0"/>
            </a:endParaRPr>
          </a:p>
        </p:txBody>
      </p:sp>
      <p:graphicFrame>
        <p:nvGraphicFramePr>
          <p:cNvPr id="39939" name="Object 2"/>
          <p:cNvGraphicFramePr>
            <a:graphicFrameLocks noChangeAspect="1"/>
          </p:cNvGraphicFramePr>
          <p:nvPr/>
        </p:nvGraphicFramePr>
        <p:xfrm>
          <a:off x="152400" y="762000"/>
          <a:ext cx="8991600" cy="504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9" name="" r:id="rId1" imgW="4023360" imgH="2263140" progId="">
                  <p:embed/>
                </p:oleObj>
              </mc:Choice>
              <mc:Fallback>
                <p:oleObj name="" r:id="rId1" imgW="4023360" imgH="22631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762000"/>
                        <a:ext cx="8991600" cy="504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534400" y="6470650"/>
            <a:ext cx="609600" cy="3810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讨论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8952" y="1079500"/>
            <a:ext cx="7756398" cy="52435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某计算机系统包括多个</a:t>
            </a:r>
            <a:r>
              <a:rPr lang="en-US" altLang="zh-CN" sz="2400" dirty="0"/>
              <a:t>CPU</a:t>
            </a:r>
            <a:r>
              <a:rPr lang="zh-CN" altLang="en-US" sz="2400" dirty="0"/>
              <a:t>，</a:t>
            </a:r>
            <a:r>
              <a:rPr lang="en-US" altLang="zh-CN" sz="2400" dirty="0"/>
              <a:t>OS</a:t>
            </a:r>
            <a:r>
              <a:rPr lang="zh-CN" altLang="en-US" sz="2400" dirty="0"/>
              <a:t>支持多线程机制；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当用户使用</a:t>
            </a:r>
            <a:r>
              <a:rPr lang="en-US" altLang="zh-CN" sz="2400" dirty="0" err="1"/>
              <a:t>pthread</a:t>
            </a:r>
            <a:r>
              <a:rPr lang="zh-CN" altLang="en-US" sz="2400" dirty="0"/>
              <a:t>或</a:t>
            </a:r>
            <a:r>
              <a:rPr lang="en-US" altLang="zh-CN" sz="2400" dirty="0"/>
              <a:t>Java</a:t>
            </a:r>
            <a:r>
              <a:rPr lang="zh-CN" altLang="en-US" sz="2400" dirty="0"/>
              <a:t>提供的多线程机制创建了多个用户级线程时，这些用户级线程是否可以分配到多个处理器上运行？为什么？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讨论（</a:t>
            </a:r>
            <a:r>
              <a:rPr lang="en-US" altLang="zh-CN" dirty="0"/>
              <a:t>Cont.</a:t>
            </a:r>
            <a:r>
              <a:rPr lang="zh-CN" altLang="en-US" dirty="0"/>
              <a:t>）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925513"/>
            <a:ext cx="8026400" cy="5673725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dirty="0"/>
              <a:t>某计算机系统包括多个</a:t>
            </a:r>
            <a:r>
              <a:rPr lang="en-US" altLang="zh-CN" dirty="0"/>
              <a:t>CPU</a:t>
            </a:r>
            <a:r>
              <a:rPr lang="zh-CN" altLang="en-US" dirty="0"/>
              <a:t>，支持多线程机制，当用户使用</a:t>
            </a:r>
            <a:r>
              <a:rPr lang="en-US" altLang="zh-CN" dirty="0" err="1"/>
              <a:t>pthread</a:t>
            </a:r>
            <a:r>
              <a:rPr lang="zh-CN" altLang="en-US" dirty="0"/>
              <a:t>或</a:t>
            </a:r>
            <a:r>
              <a:rPr lang="en-US" altLang="zh-CN" dirty="0"/>
              <a:t>java</a:t>
            </a:r>
            <a:r>
              <a:rPr lang="zh-CN" altLang="en-US" dirty="0"/>
              <a:t>提供的多线程机制创建了多个用户级线程时，这些用户级线程是否可以分配到多个处理器上运行？为什么？</a:t>
            </a:r>
            <a:endParaRPr lang="en-US" altLang="zh-CN" dirty="0"/>
          </a:p>
          <a:p>
            <a:pPr eaLnBrk="1" hangingPunct="1">
              <a:spcBef>
                <a:spcPts val="1200"/>
              </a:spcBef>
            </a:pPr>
            <a:r>
              <a:rPr lang="zh-CN" altLang="en-US" dirty="0"/>
              <a:t>参考</a:t>
            </a:r>
            <a:endParaRPr lang="en-US" altLang="zh-CN" dirty="0"/>
          </a:p>
          <a:p>
            <a:pPr lvl="1" eaLnBrk="1" hangingPunct="1">
              <a:spcBef>
                <a:spcPts val="600"/>
              </a:spcBef>
            </a:pPr>
            <a:r>
              <a:rPr lang="zh-CN" altLang="en-US" b="1" u="sng" dirty="0">
                <a:solidFill>
                  <a:srgbClr val="0000CC"/>
                </a:solidFill>
              </a:rPr>
              <a:t>要点：</a:t>
            </a:r>
            <a:r>
              <a:rPr lang="en-US" altLang="zh-CN" b="1" u="sng" dirty="0">
                <a:solidFill>
                  <a:srgbClr val="0000CC"/>
                </a:solidFill>
              </a:rPr>
              <a:t>OS</a:t>
            </a:r>
            <a:r>
              <a:rPr lang="zh-CN" altLang="en-US" b="1" u="sng" dirty="0">
                <a:solidFill>
                  <a:srgbClr val="0000CC"/>
                </a:solidFill>
              </a:rPr>
              <a:t>只能为核心线程分配</a:t>
            </a:r>
            <a:r>
              <a:rPr lang="en-US" altLang="zh-CN" b="1" u="sng" dirty="0">
                <a:solidFill>
                  <a:srgbClr val="0000CC"/>
                </a:solidFill>
              </a:rPr>
              <a:t>CPU</a:t>
            </a:r>
            <a:r>
              <a:rPr lang="zh-CN" altLang="en-US" b="1" u="sng" dirty="0">
                <a:solidFill>
                  <a:srgbClr val="0000CC"/>
                </a:solidFill>
              </a:rPr>
              <a:t>，</a:t>
            </a:r>
            <a:r>
              <a:rPr lang="zh-CN" altLang="en-US" b="1" u="sng" dirty="0">
                <a:solidFill>
                  <a:srgbClr val="FF0000"/>
                </a:solidFill>
              </a:rPr>
              <a:t>且只能当每个用户线程映射到一个核心线程时才能运行</a:t>
            </a:r>
            <a:endParaRPr lang="en-US" altLang="zh-CN" b="1" u="sng" dirty="0">
              <a:solidFill>
                <a:srgbClr val="FF000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dirty="0">
                <a:solidFill>
                  <a:srgbClr val="0070C0"/>
                </a:solidFill>
              </a:rPr>
              <a:t>若采用</a:t>
            </a:r>
            <a:r>
              <a:rPr lang="en-US" altLang="zh-CN" dirty="0">
                <a:solidFill>
                  <a:srgbClr val="0070C0"/>
                </a:solidFill>
              </a:rPr>
              <a:t>Many-to-One</a:t>
            </a:r>
            <a:r>
              <a:rPr lang="zh-CN" altLang="en-US" dirty="0">
                <a:solidFill>
                  <a:srgbClr val="0070C0"/>
                </a:solidFill>
              </a:rPr>
              <a:t>模型</a:t>
            </a:r>
            <a:endParaRPr lang="en-US" altLang="zh-CN" dirty="0">
              <a:solidFill>
                <a:srgbClr val="0070C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每个时刻只能有一个用户线程映射到核心线程运行；（不能）</a:t>
            </a:r>
            <a:endParaRPr lang="en-US" altLang="zh-CN" sz="1600" dirty="0"/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当一个用户线程调用一个系统调用进入阻塞状态后，整个进程将会被阻塞；</a:t>
            </a:r>
            <a:endParaRPr lang="en-US" altLang="zh-CN" sz="1600" dirty="0"/>
          </a:p>
          <a:p>
            <a:pPr lvl="1" eaLnBrk="1" hangingPunct="1">
              <a:spcBef>
                <a:spcPts val="600"/>
              </a:spcBef>
            </a:pPr>
            <a:r>
              <a:rPr lang="zh-CN" altLang="en-US" dirty="0">
                <a:solidFill>
                  <a:srgbClr val="0070C0"/>
                </a:solidFill>
              </a:rPr>
              <a:t>若采用</a:t>
            </a:r>
            <a:r>
              <a:rPr lang="en-US" altLang="zh-CN" dirty="0">
                <a:solidFill>
                  <a:srgbClr val="0070C0"/>
                </a:solidFill>
              </a:rPr>
              <a:t>One-to-One</a:t>
            </a:r>
            <a:r>
              <a:rPr lang="zh-CN" altLang="en-US" dirty="0">
                <a:solidFill>
                  <a:srgbClr val="0070C0"/>
                </a:solidFill>
              </a:rPr>
              <a:t>模型</a:t>
            </a:r>
            <a:endParaRPr lang="en-US" altLang="zh-CN" dirty="0">
              <a:solidFill>
                <a:srgbClr val="0070C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如果操作系统</a:t>
            </a:r>
            <a:r>
              <a:rPr lang="zh-CN" altLang="en-US" sz="1600" u="sng" dirty="0">
                <a:solidFill>
                  <a:srgbClr val="0000CC"/>
                </a:solidFill>
              </a:rPr>
              <a:t>允许创建的核心线程数不少于</a:t>
            </a:r>
            <a:r>
              <a:rPr lang="en-US" altLang="zh-CN" sz="1600" u="sng" dirty="0">
                <a:solidFill>
                  <a:srgbClr val="0000CC"/>
                </a:solidFill>
              </a:rPr>
              <a:t>CPU</a:t>
            </a:r>
            <a:r>
              <a:rPr lang="zh-CN" altLang="en-US" sz="1600" u="sng" dirty="0">
                <a:solidFill>
                  <a:srgbClr val="0000CC"/>
                </a:solidFill>
              </a:rPr>
              <a:t>的数量</a:t>
            </a:r>
            <a:r>
              <a:rPr lang="zh-CN" altLang="en-US" sz="1600" dirty="0"/>
              <a:t>，是可以的；</a:t>
            </a:r>
            <a:endParaRPr lang="en-US" altLang="zh-CN" sz="1600" dirty="0"/>
          </a:p>
          <a:p>
            <a:pPr lvl="1" eaLnBrk="1" hangingPunct="1">
              <a:spcBef>
                <a:spcPts val="600"/>
              </a:spcBef>
            </a:pPr>
            <a:r>
              <a:rPr lang="zh-CN" altLang="en-US" dirty="0">
                <a:solidFill>
                  <a:srgbClr val="0070C0"/>
                </a:solidFill>
              </a:rPr>
              <a:t>若采用</a:t>
            </a:r>
            <a:r>
              <a:rPr lang="en-US" altLang="zh-CN" dirty="0">
                <a:solidFill>
                  <a:srgbClr val="0070C0"/>
                </a:solidFill>
              </a:rPr>
              <a:t>Many-to-Many</a:t>
            </a:r>
            <a:r>
              <a:rPr lang="zh-CN" altLang="en-US" dirty="0">
                <a:solidFill>
                  <a:srgbClr val="0070C0"/>
                </a:solidFill>
              </a:rPr>
              <a:t>模型</a:t>
            </a:r>
            <a:endParaRPr lang="en-US" altLang="zh-CN" dirty="0">
              <a:solidFill>
                <a:srgbClr val="0070C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如果核心线程的数量足够多，多个用户线程可以映射到多个核心线程上运行，多个用户线程可以在多个</a:t>
            </a:r>
            <a:r>
              <a:rPr lang="en-US" altLang="zh-CN" sz="1600" dirty="0"/>
              <a:t>CPU</a:t>
            </a:r>
            <a:r>
              <a:rPr lang="zh-CN" altLang="en-US" sz="1600" dirty="0"/>
              <a:t>上运行；</a:t>
            </a:r>
            <a:endParaRPr lang="en-US" altLang="zh-CN" sz="1600" dirty="0"/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但不能保证为每个用户线程都分配一个</a:t>
            </a:r>
            <a:r>
              <a:rPr lang="en-US" altLang="zh-CN" sz="1600" dirty="0"/>
              <a:t>CPU</a:t>
            </a:r>
            <a:r>
              <a:rPr lang="zh-CN" altLang="en-US" sz="1600" dirty="0"/>
              <a:t>，取决于核心线程的数量及用户线程与核心线程的映射关系；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讨论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79500"/>
            <a:ext cx="7829550" cy="5530850"/>
          </a:xfrm>
        </p:spPr>
        <p:txBody>
          <a:bodyPr/>
          <a:lstStyle/>
          <a:p>
            <a:r>
              <a:rPr lang="zh-CN" altLang="en-US" sz="2400" dirty="0"/>
              <a:t>在</a:t>
            </a:r>
            <a:r>
              <a:rPr lang="en-US" altLang="zh-CN" sz="2400" dirty="0">
                <a:solidFill>
                  <a:srgbClr val="7030A0"/>
                </a:solidFill>
              </a:rPr>
              <a:t>many-to-many</a:t>
            </a:r>
            <a:r>
              <a:rPr lang="zh-CN" altLang="en-US" sz="2400" dirty="0"/>
              <a:t>用户线程与核心线程映射模型中，对于下列三种情况：</a:t>
            </a:r>
            <a:endParaRPr lang="en-US" altLang="zh-CN" sz="2400" dirty="0"/>
          </a:p>
          <a:p>
            <a:pPr lvl="1"/>
            <a:r>
              <a:rPr lang="zh-CN" altLang="en-US" sz="2000" dirty="0"/>
              <a:t>用户线程的数量</a:t>
            </a:r>
            <a:r>
              <a:rPr lang="zh-CN" altLang="en-US" sz="2000" dirty="0">
                <a:solidFill>
                  <a:srgbClr val="0000CC"/>
                </a:solidFill>
              </a:rPr>
              <a:t>多于</a:t>
            </a:r>
            <a:r>
              <a:rPr lang="zh-CN" altLang="en-US" sz="2000" dirty="0"/>
              <a:t>处理器数量</a:t>
            </a:r>
            <a:endParaRPr lang="en-US" altLang="zh-CN" sz="2000" dirty="0"/>
          </a:p>
          <a:p>
            <a:pPr lvl="1"/>
            <a:r>
              <a:rPr lang="zh-CN" altLang="en-US" sz="2000" dirty="0"/>
              <a:t>用户线程的数量</a:t>
            </a:r>
            <a:r>
              <a:rPr lang="zh-CN" altLang="en-US" sz="2000" dirty="0">
                <a:solidFill>
                  <a:srgbClr val="0000CC"/>
                </a:solidFill>
              </a:rPr>
              <a:t>等于</a:t>
            </a:r>
            <a:r>
              <a:rPr lang="zh-CN" altLang="en-US" sz="2000" dirty="0"/>
              <a:t>处理器数量</a:t>
            </a:r>
            <a:endParaRPr lang="en-US" altLang="zh-CN" sz="2000" dirty="0"/>
          </a:p>
          <a:p>
            <a:pPr lvl="1"/>
            <a:r>
              <a:rPr lang="zh-CN" altLang="en-US" sz="2000" dirty="0"/>
              <a:t>用户线程的数量</a:t>
            </a:r>
            <a:r>
              <a:rPr lang="zh-CN" altLang="en-US" sz="2000" dirty="0">
                <a:solidFill>
                  <a:srgbClr val="0000CC"/>
                </a:solidFill>
              </a:rPr>
              <a:t>少于</a:t>
            </a:r>
            <a:r>
              <a:rPr lang="zh-CN" altLang="en-US" sz="2000" dirty="0"/>
              <a:t>处理器数量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请讨论多线程机制对系统性能的影响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endParaRPr lang="en-US" altLang="zh-CN" sz="2000" dirty="0"/>
          </a:p>
          <a:p>
            <a:pPr lvl="1">
              <a:lnSpc>
                <a:spcPct val="80000"/>
              </a:lnSpc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讨论（</a:t>
            </a:r>
            <a:r>
              <a:rPr lang="en-US" altLang="zh-CN" dirty="0"/>
              <a:t>Cont.</a:t>
            </a:r>
            <a:r>
              <a:rPr lang="zh-CN" altLang="en-US" dirty="0"/>
              <a:t>）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1079500"/>
            <a:ext cx="8274050" cy="5530850"/>
          </a:xfrm>
        </p:spPr>
        <p:txBody>
          <a:bodyPr/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many-to-many</a:t>
            </a:r>
            <a:r>
              <a:rPr lang="zh-CN" altLang="en-US" sz="2400" dirty="0"/>
              <a:t>用户线程与核心线程映射模型中，对于下列三种情况：</a:t>
            </a:r>
            <a:endParaRPr lang="en-US" altLang="zh-CN" sz="2400" dirty="0"/>
          </a:p>
          <a:p>
            <a:pPr lvl="1"/>
            <a:r>
              <a:rPr lang="zh-CN" altLang="en-US" sz="2000" dirty="0"/>
              <a:t>用户线程的数量小于处理器数量</a:t>
            </a:r>
            <a:endParaRPr lang="en-US" altLang="zh-CN" sz="2000" dirty="0"/>
          </a:p>
          <a:p>
            <a:pPr lvl="1"/>
            <a:r>
              <a:rPr lang="zh-CN" altLang="en-US" sz="2000" dirty="0"/>
              <a:t>用户线程的数量等于处理器数量</a:t>
            </a:r>
            <a:endParaRPr lang="en-US" altLang="zh-CN" sz="2000" dirty="0"/>
          </a:p>
          <a:p>
            <a:pPr lvl="1"/>
            <a:r>
              <a:rPr lang="zh-CN" altLang="en-US" sz="2000" dirty="0"/>
              <a:t>用户线程的数量大于处理器数量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请讨论多线程机制对系统性能的影响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三种情况</a:t>
            </a:r>
            <a:endParaRPr lang="en-US" altLang="zh-CN" sz="2000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如果核心线程数量</a:t>
            </a:r>
            <a:r>
              <a:rPr lang="zh-CN" altLang="en-US" dirty="0">
                <a:solidFill>
                  <a:srgbClr val="0000CC"/>
                </a:solidFill>
              </a:rPr>
              <a:t>小于</a:t>
            </a:r>
            <a:r>
              <a:rPr lang="en-US" altLang="zh-CN" dirty="0"/>
              <a:t>CPU</a:t>
            </a:r>
            <a:r>
              <a:rPr lang="zh-CN" altLang="en-US" dirty="0"/>
              <a:t>的个数</a:t>
            </a:r>
            <a:endParaRPr lang="en-US" altLang="zh-CN" dirty="0"/>
          </a:p>
          <a:p>
            <a:pPr lvl="2">
              <a:lnSpc>
                <a:spcPct val="80000"/>
              </a:lnSpc>
            </a:pPr>
            <a:r>
              <a:rPr lang="zh-CN" altLang="en-US" sz="1600" dirty="0"/>
              <a:t>有些</a:t>
            </a:r>
            <a:r>
              <a:rPr lang="en-US" altLang="zh-CN" sz="1600" dirty="0"/>
              <a:t>CPU</a:t>
            </a:r>
            <a:r>
              <a:rPr lang="zh-CN" altLang="en-US" sz="1600" dirty="0"/>
              <a:t>会空闲</a:t>
            </a:r>
            <a:endParaRPr lang="en-US" altLang="zh-CN" sz="1600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如果核心线程数量</a:t>
            </a:r>
            <a:r>
              <a:rPr lang="zh-CN" altLang="en-US" dirty="0">
                <a:solidFill>
                  <a:srgbClr val="0000CC"/>
                </a:solidFill>
              </a:rPr>
              <a:t>等于</a:t>
            </a:r>
            <a:r>
              <a:rPr lang="en-US" altLang="zh-CN" dirty="0"/>
              <a:t>CPU</a:t>
            </a:r>
            <a:r>
              <a:rPr lang="zh-CN" altLang="en-US" dirty="0"/>
              <a:t>的个数</a:t>
            </a:r>
            <a:endParaRPr lang="en-US" altLang="zh-CN" dirty="0"/>
          </a:p>
          <a:p>
            <a:pPr lvl="2">
              <a:lnSpc>
                <a:spcPct val="80000"/>
              </a:lnSpc>
            </a:pPr>
            <a:r>
              <a:rPr lang="zh-CN" altLang="en-US" sz="1600" dirty="0"/>
              <a:t>所有</a:t>
            </a:r>
            <a:r>
              <a:rPr lang="en-US" altLang="zh-CN" sz="1600" dirty="0"/>
              <a:t>CPU</a:t>
            </a:r>
            <a:r>
              <a:rPr lang="zh-CN" altLang="en-US" sz="1600" dirty="0"/>
              <a:t>可能会充分利用，但若有的线程阻塞，则这些</a:t>
            </a:r>
            <a:r>
              <a:rPr lang="en-US" altLang="zh-CN" sz="1600" dirty="0"/>
              <a:t>CPU</a:t>
            </a:r>
            <a:r>
              <a:rPr lang="zh-CN" altLang="en-US" sz="1600" dirty="0"/>
              <a:t>会空闲</a:t>
            </a:r>
            <a:endParaRPr lang="en-US" altLang="zh-CN" sz="1600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如果核心线程数量</a:t>
            </a:r>
            <a:r>
              <a:rPr lang="zh-CN" altLang="en-US" dirty="0">
                <a:solidFill>
                  <a:srgbClr val="0000CC"/>
                </a:solidFill>
              </a:rPr>
              <a:t>大于</a:t>
            </a:r>
            <a:r>
              <a:rPr lang="en-US" altLang="zh-CN" dirty="0"/>
              <a:t>CPU</a:t>
            </a:r>
            <a:r>
              <a:rPr lang="zh-CN" altLang="en-US" dirty="0"/>
              <a:t>的个数</a:t>
            </a:r>
            <a:endParaRPr lang="en-US" altLang="zh-CN" dirty="0"/>
          </a:p>
          <a:p>
            <a:pPr lvl="2">
              <a:lnSpc>
                <a:spcPct val="80000"/>
              </a:lnSpc>
            </a:pPr>
            <a:r>
              <a:rPr lang="zh-CN" altLang="en-US" sz="1600" dirty="0"/>
              <a:t>若有的线程阻塞，其他线程会被调度到这些</a:t>
            </a:r>
            <a:r>
              <a:rPr lang="en-US" altLang="zh-CN" sz="1600" dirty="0"/>
              <a:t>CPU</a:t>
            </a:r>
            <a:r>
              <a:rPr lang="zh-CN" altLang="en-US" sz="1600" dirty="0"/>
              <a:t>上执行，</a:t>
            </a:r>
            <a:r>
              <a:rPr lang="en-US" altLang="zh-CN" sz="1600" dirty="0"/>
              <a:t>CPU</a:t>
            </a:r>
            <a:r>
              <a:rPr lang="zh-CN" altLang="en-US" sz="1600" dirty="0"/>
              <a:t>会得到充分利用</a:t>
            </a:r>
            <a:endParaRPr lang="en-US" altLang="zh-CN" sz="1600" dirty="0"/>
          </a:p>
          <a:p>
            <a:pPr lvl="1">
              <a:lnSpc>
                <a:spcPct val="80000"/>
              </a:lnSpc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4.3 Thread libraries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5003800"/>
          </a:xfrm>
        </p:spPr>
        <p:txBody>
          <a:bodyPr/>
          <a:lstStyle/>
          <a:p>
            <a:r>
              <a:rPr lang="en-US" altLang="zh-CN" b="1" u="sng" dirty="0"/>
              <a:t>A </a:t>
            </a:r>
            <a:r>
              <a:rPr lang="en-US" altLang="zh-CN" b="1" u="sng" dirty="0">
                <a:solidFill>
                  <a:srgbClr val="FF3300"/>
                </a:solidFill>
              </a:rPr>
              <a:t>thread library</a:t>
            </a:r>
            <a:r>
              <a:rPr lang="en-US" altLang="zh-CN" b="1" u="sng" dirty="0"/>
              <a:t> provides the </a:t>
            </a:r>
            <a:r>
              <a:rPr lang="en-US" altLang="zh-CN" b="1" u="sng" dirty="0">
                <a:solidFill>
                  <a:srgbClr val="FF3300"/>
                </a:solidFill>
              </a:rPr>
              <a:t>programmer </a:t>
            </a:r>
            <a:r>
              <a:rPr lang="en-US" altLang="zh-CN" b="1" u="sng" dirty="0"/>
              <a:t>an </a:t>
            </a:r>
            <a:r>
              <a:rPr lang="en-US" altLang="zh-CN" b="1" u="sng" dirty="0">
                <a:solidFill>
                  <a:srgbClr val="003399"/>
                </a:solidFill>
              </a:rPr>
              <a:t>API</a:t>
            </a:r>
            <a:r>
              <a:rPr lang="en-US" altLang="zh-CN" b="1" u="sng" dirty="0"/>
              <a:t> for creating and managing threads</a:t>
            </a:r>
            <a:r>
              <a:rPr lang="en-US" altLang="zh-CN" u="sng" dirty="0"/>
              <a:t>.</a:t>
            </a:r>
            <a:endParaRPr lang="en-US" altLang="zh-CN" u="sng" dirty="0"/>
          </a:p>
          <a:p>
            <a:r>
              <a:rPr lang="en-US" altLang="zh-CN" b="1" u="sng" dirty="0">
                <a:solidFill>
                  <a:schemeClr val="tx2"/>
                </a:solidFill>
              </a:rPr>
              <a:t>Two ways</a:t>
            </a:r>
            <a:r>
              <a:rPr lang="en-US" altLang="zh-CN" b="1" u="sng" dirty="0"/>
              <a:t> of implementing a thread library</a:t>
            </a:r>
            <a:endParaRPr lang="en-US" altLang="zh-CN" b="1" u="sng" dirty="0"/>
          </a:p>
          <a:p>
            <a:pPr lvl="1"/>
            <a:r>
              <a:rPr lang="en-US" altLang="zh-CN" b="1" dirty="0"/>
              <a:t>Provides </a:t>
            </a:r>
            <a:r>
              <a:rPr lang="en-US" altLang="zh-CN" b="1" dirty="0">
                <a:solidFill>
                  <a:schemeClr val="tx2"/>
                </a:solidFill>
              </a:rPr>
              <a:t>a library entirely in user space</a:t>
            </a:r>
            <a:r>
              <a:rPr lang="en-US" altLang="zh-CN" b="1" dirty="0">
                <a:solidFill>
                  <a:srgbClr val="006600"/>
                </a:solidFill>
              </a:rPr>
              <a:t> </a:t>
            </a:r>
            <a:r>
              <a:rPr lang="en-US" altLang="zh-CN" b="1" dirty="0"/>
              <a:t>with</a:t>
            </a:r>
            <a:r>
              <a:rPr lang="en-US" altLang="zh-CN" b="1" dirty="0">
                <a:solidFill>
                  <a:srgbClr val="006600"/>
                </a:solidFill>
              </a:rPr>
              <a:t> no kernel support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2"/>
            <a:r>
              <a:rPr lang="en-US" altLang="zh-CN" sz="1600" dirty="0"/>
              <a:t>All </a:t>
            </a:r>
            <a:r>
              <a:rPr lang="en-US" altLang="zh-CN" sz="1600" dirty="0">
                <a:solidFill>
                  <a:srgbClr val="003399"/>
                </a:solidFill>
              </a:rPr>
              <a:t>code and data structures</a:t>
            </a:r>
            <a:r>
              <a:rPr lang="en-US" altLang="zh-CN" sz="1600" dirty="0"/>
              <a:t> for the library exists in </a:t>
            </a:r>
            <a:r>
              <a:rPr lang="en-US" altLang="zh-CN" sz="1600" dirty="0">
                <a:solidFill>
                  <a:srgbClr val="006600"/>
                </a:solidFill>
              </a:rPr>
              <a:t>user space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lvl="2"/>
            <a:r>
              <a:rPr lang="en-US" altLang="zh-CN" sz="1600" dirty="0"/>
              <a:t>Invoking a function in the library results in a</a:t>
            </a:r>
            <a:r>
              <a:rPr lang="en-US" altLang="zh-CN" sz="1600" b="1" dirty="0">
                <a:solidFill>
                  <a:srgbClr val="0070C0"/>
                </a:solidFill>
              </a:rPr>
              <a:t> </a:t>
            </a:r>
            <a:r>
              <a:rPr lang="en-US" altLang="zh-CN" sz="1600" b="1" u="sng" dirty="0">
                <a:solidFill>
                  <a:srgbClr val="0070C0"/>
                </a:solidFill>
              </a:rPr>
              <a:t>local call </a:t>
            </a:r>
            <a:r>
              <a:rPr lang="en-US" altLang="zh-CN" sz="1600" dirty="0"/>
              <a:t>in </a:t>
            </a:r>
            <a:r>
              <a:rPr lang="en-US" altLang="zh-CN" sz="1600" dirty="0">
                <a:solidFill>
                  <a:srgbClr val="006600"/>
                </a:solidFill>
              </a:rPr>
              <a:t>user space </a:t>
            </a:r>
            <a:r>
              <a:rPr lang="en-US" altLang="zh-CN" sz="1600" dirty="0"/>
              <a:t>and </a:t>
            </a:r>
            <a:r>
              <a:rPr lang="en-US" altLang="zh-CN" sz="1600" b="1" u="sng" dirty="0">
                <a:solidFill>
                  <a:srgbClr val="FF3300"/>
                </a:solidFill>
              </a:rPr>
              <a:t>not </a:t>
            </a:r>
            <a:r>
              <a:rPr lang="en-US" altLang="zh-CN" sz="1600" dirty="0"/>
              <a:t>a </a:t>
            </a:r>
            <a:r>
              <a:rPr lang="en-US" altLang="zh-CN" sz="1600" b="1" u="sng" dirty="0">
                <a:solidFill>
                  <a:srgbClr val="0070C0"/>
                </a:solidFill>
              </a:rPr>
              <a:t>system call</a:t>
            </a:r>
            <a:endParaRPr lang="en-US" altLang="zh-CN" sz="1600" b="1" u="sng" dirty="0">
              <a:solidFill>
                <a:srgbClr val="0070C0"/>
              </a:solidFill>
            </a:endParaRPr>
          </a:p>
          <a:p>
            <a:pPr lvl="1"/>
            <a:r>
              <a:rPr lang="en-US" altLang="zh-CN" b="1" dirty="0"/>
              <a:t>Provides </a:t>
            </a:r>
            <a:r>
              <a:rPr lang="en-US" altLang="zh-CN" b="1" dirty="0">
                <a:solidFill>
                  <a:schemeClr val="tx2"/>
                </a:solidFill>
              </a:rPr>
              <a:t>a kernel-level library supported</a:t>
            </a:r>
            <a:r>
              <a:rPr lang="en-US" altLang="zh-CN" b="1" dirty="0"/>
              <a:t> directly by the kernel</a:t>
            </a:r>
            <a:endParaRPr lang="en-US" altLang="zh-CN" b="1" dirty="0"/>
          </a:p>
          <a:p>
            <a:pPr lvl="2"/>
            <a:r>
              <a:rPr lang="en-US" altLang="zh-CN" sz="1600" dirty="0"/>
              <a:t>All </a:t>
            </a:r>
            <a:r>
              <a:rPr lang="en-US" altLang="zh-CN" sz="1600" dirty="0">
                <a:solidFill>
                  <a:srgbClr val="003399"/>
                </a:solidFill>
              </a:rPr>
              <a:t>code and data structures</a:t>
            </a:r>
            <a:r>
              <a:rPr lang="en-US" altLang="zh-CN" sz="1600" dirty="0"/>
              <a:t> for the library exists in </a:t>
            </a:r>
            <a:r>
              <a:rPr lang="en-US" altLang="zh-CN" sz="1600" dirty="0">
                <a:solidFill>
                  <a:srgbClr val="006600"/>
                </a:solidFill>
              </a:rPr>
              <a:t>kernel space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lvl="2"/>
            <a:r>
              <a:rPr lang="en-US" altLang="zh-CN" sz="1600" dirty="0"/>
              <a:t>Invoking a function </a:t>
            </a:r>
            <a:r>
              <a:rPr lang="en-US" altLang="zh-CN" sz="1600" dirty="0">
                <a:solidFill>
                  <a:srgbClr val="003399"/>
                </a:solidFill>
              </a:rPr>
              <a:t>in the API </a:t>
            </a:r>
            <a:r>
              <a:rPr lang="en-US" altLang="zh-CN" sz="1600" dirty="0"/>
              <a:t>for the library typically results in a </a:t>
            </a:r>
            <a:r>
              <a:rPr lang="en-US" altLang="zh-CN" sz="1600" b="1" dirty="0">
                <a:solidFill>
                  <a:srgbClr val="FF3300"/>
                </a:solidFill>
              </a:rPr>
              <a:t>system call</a:t>
            </a:r>
            <a:r>
              <a:rPr lang="en-US" altLang="zh-CN" sz="1600" dirty="0">
                <a:solidFill>
                  <a:srgbClr val="FF3300"/>
                </a:solidFill>
              </a:rPr>
              <a:t> </a:t>
            </a:r>
            <a:r>
              <a:rPr lang="en-US" altLang="zh-CN" sz="1600" dirty="0"/>
              <a:t>to the kernel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Three primary thread libraries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b="1" dirty="0"/>
              <a:t>POSIX </a:t>
            </a:r>
            <a:r>
              <a:rPr lang="zh-CN" altLang="en-US" sz="2000" b="1" u="sng" dirty="0">
                <a:solidFill>
                  <a:srgbClr val="0000CC"/>
                </a:solidFill>
              </a:rPr>
              <a:t>Pthreads </a:t>
            </a:r>
            <a:r>
              <a:rPr lang="zh-CN" altLang="en-US" sz="2000" b="1" dirty="0"/>
              <a:t>(UNIX,LINUX)</a:t>
            </a:r>
            <a:endParaRPr lang="zh-CN" altLang="en-US" sz="2000" b="1" dirty="0"/>
          </a:p>
          <a:p>
            <a:pPr lvl="1"/>
            <a:r>
              <a:rPr lang="en-US" altLang="zh-CN" dirty="0"/>
              <a:t>May </a:t>
            </a:r>
            <a:r>
              <a:rPr lang="zh-CN" altLang="en-US" dirty="0"/>
              <a:t>Provide either a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zh-CN" altLang="en-US" u="sng" dirty="0">
                <a:solidFill>
                  <a:schemeClr val="tx2"/>
                </a:solidFill>
              </a:rPr>
              <a:t>user-level</a:t>
            </a:r>
            <a:r>
              <a:rPr lang="zh-CN" altLang="en-US" u="sng" dirty="0"/>
              <a:t> </a:t>
            </a:r>
            <a:r>
              <a:rPr lang="zh-CN" altLang="en-US" dirty="0"/>
              <a:t>or </a:t>
            </a:r>
            <a:r>
              <a:rPr lang="zh-CN" altLang="en-US" u="sng" dirty="0">
                <a:solidFill>
                  <a:schemeClr val="tx2"/>
                </a:solidFill>
              </a:rPr>
              <a:t>kernel-level </a:t>
            </a:r>
            <a:r>
              <a:rPr lang="zh-CN" altLang="en-US" dirty="0"/>
              <a:t>library </a:t>
            </a:r>
            <a:endParaRPr lang="en-US" altLang="zh-CN" dirty="0"/>
          </a:p>
          <a:p>
            <a:pPr lvl="1"/>
            <a:r>
              <a:rPr lang="en-US" altLang="zh-CN" dirty="0"/>
              <a:t>NPTL(Native POSIX Thread Library)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sz="2000" b="1" dirty="0"/>
              <a:t>Win32 threads</a:t>
            </a:r>
            <a:endParaRPr lang="zh-CN" altLang="en-US" sz="2000" b="1" dirty="0"/>
          </a:p>
          <a:p>
            <a:pPr lvl="1"/>
            <a:r>
              <a:rPr lang="zh-CN" altLang="en-US" dirty="0"/>
              <a:t>Provides </a:t>
            </a:r>
            <a:r>
              <a:rPr lang="zh-CN" altLang="en-US" b="1" u="sng" dirty="0">
                <a:solidFill>
                  <a:schemeClr val="tx2"/>
                </a:solidFill>
              </a:rPr>
              <a:t>kernel-level library</a:t>
            </a:r>
            <a:r>
              <a:rPr lang="zh-CN" altLang="en-US" u="sng" dirty="0"/>
              <a:t> </a:t>
            </a:r>
            <a:r>
              <a:rPr lang="zh-CN" altLang="en-US" dirty="0"/>
              <a:t>on Windows systems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sz="2000" b="1" dirty="0"/>
              <a:t>Java threads</a:t>
            </a:r>
            <a:endParaRPr lang="zh-CN" altLang="en-US" sz="2000" b="1" dirty="0"/>
          </a:p>
          <a:p>
            <a:pPr lvl="1"/>
            <a:r>
              <a:rPr lang="zh-CN" altLang="en-US" dirty="0"/>
              <a:t>Allows threads creating and management directly in </a:t>
            </a:r>
            <a:r>
              <a:rPr lang="zh-CN" altLang="en-US" dirty="0">
                <a:solidFill>
                  <a:schemeClr val="tx2"/>
                </a:solidFill>
              </a:rPr>
              <a:t>Java programs.</a:t>
            </a:r>
            <a:endParaRPr lang="zh-CN" altLang="en-US" dirty="0">
              <a:solidFill>
                <a:schemeClr val="tx2"/>
              </a:solidFill>
            </a:endParaRPr>
          </a:p>
          <a:p>
            <a:pPr lvl="1"/>
            <a:r>
              <a:rPr lang="zh-CN" altLang="en-US" dirty="0"/>
              <a:t>Java thread API is typically i</a:t>
            </a:r>
            <a:r>
              <a:rPr lang="zh-CN" altLang="en-US" b="1" dirty="0">
                <a:solidFill>
                  <a:srgbClr val="7030A0"/>
                </a:solidFill>
              </a:rPr>
              <a:t>mplemented</a:t>
            </a:r>
            <a:r>
              <a:rPr lang="zh-CN" altLang="en-US" dirty="0"/>
              <a:t> using a </a:t>
            </a:r>
            <a:r>
              <a:rPr lang="zh-CN" altLang="en-US" dirty="0">
                <a:solidFill>
                  <a:srgbClr val="0000CC"/>
                </a:solidFill>
              </a:rPr>
              <a:t>thread library </a:t>
            </a:r>
            <a:r>
              <a:rPr lang="zh-CN" altLang="en-US" dirty="0"/>
              <a:t>available </a:t>
            </a:r>
            <a:r>
              <a:rPr lang="zh-CN" altLang="en-US" b="1" dirty="0">
                <a:solidFill>
                  <a:srgbClr val="C00000"/>
                </a:solidFill>
              </a:rPr>
              <a:t>on the host system</a:t>
            </a:r>
            <a:r>
              <a:rPr lang="zh-CN" altLang="en-US" dirty="0"/>
              <a:t>.</a:t>
            </a:r>
            <a:endParaRPr lang="zh-CN" altLang="en-US" dirty="0"/>
          </a:p>
          <a:p>
            <a:pPr lvl="2"/>
            <a:r>
              <a:rPr lang="zh-CN" altLang="en-US" dirty="0"/>
              <a:t> Windows system – </a:t>
            </a:r>
            <a:r>
              <a:rPr lang="zh-CN" altLang="en-US" b="1" dirty="0">
                <a:solidFill>
                  <a:srgbClr val="C00000"/>
                </a:solidFill>
              </a:rPr>
              <a:t>Win32 API</a:t>
            </a:r>
            <a:endParaRPr lang="zh-CN" altLang="en-US" b="1" dirty="0">
              <a:solidFill>
                <a:srgbClr val="C00000"/>
              </a:solidFill>
            </a:endParaRPr>
          </a:p>
          <a:p>
            <a:pPr lvl="2"/>
            <a:r>
              <a:rPr lang="zh-CN" altLang="en-US" dirty="0"/>
              <a:t>UNIX and Linux system -- </a:t>
            </a:r>
            <a:r>
              <a:rPr lang="en-US" altLang="zh-CN" b="1" dirty="0">
                <a:solidFill>
                  <a:srgbClr val="C00000"/>
                </a:solidFill>
              </a:rPr>
              <a:t>p</a:t>
            </a:r>
            <a:r>
              <a:rPr lang="zh-CN" altLang="en-US" b="1" dirty="0">
                <a:solidFill>
                  <a:srgbClr val="C00000"/>
                </a:solidFill>
              </a:rPr>
              <a:t>threads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本框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635001"/>
            <a:ext cx="7315200" cy="1601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在支持多线程的系统中，进程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所创建的若干个线程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不能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共享的是（）。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19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554381"/>
            <a:ext cx="3974394" cy="48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进程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的代码段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20" name="文本框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159000" y="3175000"/>
            <a:ext cx="3974394" cy="48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进程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中打开的文件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21" name="文本框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59000" y="3843131"/>
            <a:ext cx="3974394" cy="48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进程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的全局变量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22" name="文本框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159000" y="4558774"/>
            <a:ext cx="3974394" cy="48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进程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中某线程的栈指针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23" name="椭圆 8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425532" y="2601893"/>
            <a:ext cx="386439" cy="386439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24" name="椭圆 9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425532" y="3222512"/>
            <a:ext cx="386439" cy="386439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25" name="椭圆 10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425532" y="3890643"/>
            <a:ext cx="386439" cy="386439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26" name="椭圆 11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425532" y="4606286"/>
            <a:ext cx="386439" cy="386439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27" name="矩形: 圆角 1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172200" y="5884337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28" name="矩形 19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229" name="文本框 2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30" name="文本框 2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779001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231" name="组合 23"/>
          <p:cNvGrpSpPr/>
          <p:nvPr>
            <p:custDataLst>
              <p:tags r:id="rId14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9242" name="RemarkBack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9243" name="RemarkBlock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9244" name="RemarkTitleText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232" name="RemarkBack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9233" name="RemarkBlock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9234" name="RemarkTitleText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235" name="组合 17"/>
          <p:cNvGrpSpPr/>
          <p:nvPr>
            <p:custDataLst>
              <p:tags r:id="rId21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9238" name="TitleBackground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9239" name="ColorBlock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9240" name="TypeText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241" name="TipText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9236" name="图片 2"/>
          <p:cNvPicPr>
            <a:picLocks noChangeArrowheads="1"/>
          </p:cNvPicPr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7" name="文本框 18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914400" y="635000"/>
            <a:ext cx="7315200" cy="365125"/>
          </a:xfrm>
          <a:prstGeom prst="rect">
            <a:avLst/>
          </a:prstGeom>
          <a:solidFill>
            <a:srgbClr val="FBFAEF">
              <a:alpha val="9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5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此题未设置答案，请点击右侧设置按钮</a:t>
            </a:r>
            <a:endParaRPr lang="zh-CN" altLang="en-US" sz="105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29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Pthreads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418013"/>
          </a:xfrm>
        </p:spPr>
        <p:txBody>
          <a:bodyPr/>
          <a:lstStyle/>
          <a:p>
            <a:r>
              <a:rPr lang="zh-CN" altLang="en-US" sz="2000"/>
              <a:t>A POSIX standard (IEEE 1003.1c) API for thread creation and synchronization</a:t>
            </a:r>
            <a:endParaRPr lang="zh-CN" altLang="en-US" sz="2000"/>
          </a:p>
          <a:p>
            <a:r>
              <a:rPr lang="zh-CN" altLang="en-US" sz="2000"/>
              <a:t>API specifies behavior of the thread library, implementation is up to development of the library</a:t>
            </a:r>
            <a:endParaRPr lang="zh-CN" altLang="en-US" sz="2000"/>
          </a:p>
          <a:p>
            <a:r>
              <a:rPr lang="zh-CN" altLang="en-US" sz="2000"/>
              <a:t>Common in UNIX operating systems (Solaris, Linux, Mac OS X)</a:t>
            </a:r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Pthreads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4180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/>
              <a:t>关于</a:t>
            </a:r>
            <a:r>
              <a:rPr lang="en-US" altLang="zh-CN" sz="2400" dirty="0"/>
              <a:t>UNIX</a:t>
            </a:r>
            <a:r>
              <a:rPr lang="zh-CN" altLang="en-US" sz="2400" dirty="0"/>
              <a:t>环境下线程的编程规范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dirty="0"/>
              <a:t>进程（主线程）定义线程的执行体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dirty="0"/>
              <a:t>进程（主线程）利用</a:t>
            </a:r>
            <a:r>
              <a:rPr lang="en-US" altLang="zh-CN" sz="2000" dirty="0" err="1">
                <a:solidFill>
                  <a:srgbClr val="006600"/>
                </a:solidFill>
              </a:rPr>
              <a:t>pthread_create</a:t>
            </a:r>
            <a:r>
              <a:rPr lang="en-US" altLang="zh-CN" sz="2000" dirty="0">
                <a:solidFill>
                  <a:srgbClr val="006600"/>
                </a:solidFill>
              </a:rPr>
              <a:t>(…)</a:t>
            </a:r>
            <a:r>
              <a:rPr lang="zh-CN" altLang="en-US" sz="2000" dirty="0"/>
              <a:t>创建子线程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dirty="0"/>
              <a:t>进程（主线程）利用</a:t>
            </a:r>
            <a:r>
              <a:rPr lang="en-US" altLang="zh-CN" sz="2000" dirty="0" err="1">
                <a:solidFill>
                  <a:srgbClr val="006600"/>
                </a:solidFill>
              </a:rPr>
              <a:t>pthread_join</a:t>
            </a:r>
            <a:r>
              <a:rPr lang="en-US" altLang="zh-CN" sz="2000" dirty="0">
                <a:solidFill>
                  <a:srgbClr val="006600"/>
                </a:solidFill>
              </a:rPr>
              <a:t>(</a:t>
            </a:r>
            <a:r>
              <a:rPr lang="en-US" altLang="zh-CN" sz="2000" dirty="0" err="1">
                <a:solidFill>
                  <a:srgbClr val="006600"/>
                </a:solidFill>
              </a:rPr>
              <a:t>tid</a:t>
            </a:r>
            <a:r>
              <a:rPr lang="en-US" altLang="zh-CN" sz="2000" dirty="0">
                <a:solidFill>
                  <a:srgbClr val="006600"/>
                </a:solidFill>
              </a:rPr>
              <a:t>,…)</a:t>
            </a:r>
            <a:r>
              <a:rPr lang="zh-CN" altLang="en-US" sz="2000" dirty="0"/>
              <a:t>等待子线程结束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r>
              <a:rPr lang="en-US" altLang="zh-CN" sz="2000" dirty="0"/>
              <a:t>Example: </a:t>
            </a:r>
            <a:r>
              <a:rPr lang="zh-CN" altLang="en-US" sz="2000" dirty="0"/>
              <a:t>Page 133 figure 4.6 (next page)</a:t>
            </a:r>
            <a:endParaRPr lang="zh-CN" altLang="en-US" sz="2000" dirty="0"/>
          </a:p>
          <a:p>
            <a:pPr>
              <a:buFont typeface="Monotype Sorts" pitchFamily="2" charset="2"/>
              <a:buNone/>
            </a:pPr>
            <a:endParaRPr lang="zh-CN" altLang="en-US" dirty="0"/>
          </a:p>
          <a:p>
            <a:pPr lvl="1"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8077200" cy="44608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pthread1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—P133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55" name="TextBox 5"/>
          <p:cNvSpPr txBox="1">
            <a:spLocks noChangeArrowheads="1"/>
          </p:cNvSpPr>
          <p:nvPr/>
        </p:nvSpPr>
        <p:spPr bwMode="auto">
          <a:xfrm>
            <a:off x="5562601" y="4063082"/>
            <a:ext cx="3341687" cy="86177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sz="1600" dirty="0">
                <a:latin typeface="Helvetica" panose="020B0604020202020204" pitchFamily="34" charset="0"/>
              </a:rPr>
              <a:t>编译命令：</a:t>
            </a:r>
            <a:endParaRPr lang="en-US" altLang="zh-CN" sz="1600" dirty="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 sz="1600" dirty="0" err="1">
                <a:latin typeface="Helvetica" panose="020B0604020202020204" pitchFamily="34" charset="0"/>
              </a:rPr>
              <a:t>gcc</a:t>
            </a:r>
            <a:r>
              <a:rPr lang="en-US" altLang="zh-CN" sz="1600" dirty="0">
                <a:latin typeface="Helvetica" panose="020B0604020202020204" pitchFamily="34" charset="0"/>
              </a:rPr>
              <a:t> </a:t>
            </a:r>
            <a:r>
              <a:rPr lang="en-US" altLang="zh-CN" sz="1600" dirty="0" err="1">
                <a:latin typeface="Helvetica" panose="020B0604020202020204" pitchFamily="34" charset="0"/>
              </a:rPr>
              <a:t>filename.c</a:t>
            </a:r>
            <a:r>
              <a:rPr lang="en-US" altLang="zh-CN" sz="1600" dirty="0">
                <a:latin typeface="Helvetica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Helvetica" panose="020B0604020202020204" pitchFamily="34" charset="0"/>
              </a:rPr>
              <a:t>–</a:t>
            </a:r>
            <a:r>
              <a:rPr lang="en-US" altLang="zh-CN" sz="1600" dirty="0" err="1">
                <a:solidFill>
                  <a:srgbClr val="C00000"/>
                </a:solidFill>
                <a:latin typeface="Helvetica" panose="020B0604020202020204" pitchFamily="34" charset="0"/>
              </a:rPr>
              <a:t>pthread</a:t>
            </a:r>
            <a:r>
              <a:rPr lang="zh-CN" altLang="en-US" sz="1600" dirty="0">
                <a:latin typeface="Helvetica" panose="020B0604020202020204" pitchFamily="34" charset="0"/>
              </a:rPr>
              <a:t>，或</a:t>
            </a:r>
            <a:endParaRPr lang="en-US" altLang="zh-CN" sz="1600" dirty="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 sz="1600" dirty="0" err="1">
                <a:latin typeface="Helvetica" panose="020B0604020202020204" pitchFamily="34" charset="0"/>
              </a:rPr>
              <a:t>gcc</a:t>
            </a:r>
            <a:r>
              <a:rPr lang="en-US" altLang="zh-CN" sz="1600" dirty="0">
                <a:latin typeface="Helvetica" panose="020B0604020202020204" pitchFamily="34" charset="0"/>
              </a:rPr>
              <a:t> </a:t>
            </a:r>
            <a:r>
              <a:rPr lang="en-US" altLang="zh-CN" sz="1600" dirty="0" err="1">
                <a:latin typeface="Helvetica" panose="020B0604020202020204" pitchFamily="34" charset="0"/>
              </a:rPr>
              <a:t>filename.c</a:t>
            </a:r>
            <a:r>
              <a:rPr lang="en-US" altLang="zh-CN" sz="1600" dirty="0">
                <a:latin typeface="Helvetica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Helvetica" panose="020B0604020202020204" pitchFamily="34" charset="0"/>
              </a:rPr>
              <a:t>–</a:t>
            </a:r>
            <a:r>
              <a:rPr lang="en-US" altLang="zh-CN" sz="1600" dirty="0" err="1">
                <a:solidFill>
                  <a:srgbClr val="C00000"/>
                </a:solidFill>
                <a:latin typeface="Helvetica" panose="020B0604020202020204" pitchFamily="34" charset="0"/>
              </a:rPr>
              <a:t>lpthread</a:t>
            </a:r>
            <a:endParaRPr lang="en-US" altLang="zh-CN" sz="1600" dirty="0">
              <a:latin typeface="Helvetica" panose="020B0604020202020204" pitchFamily="34" charset="0"/>
            </a:endParaRPr>
          </a:p>
        </p:txBody>
      </p:sp>
      <p:sp>
        <p:nvSpPr>
          <p:cNvPr id="49156" name="文本框 1"/>
          <p:cNvSpPr txBox="1">
            <a:spLocks noChangeArrowheads="1"/>
          </p:cNvSpPr>
          <p:nvPr/>
        </p:nvSpPr>
        <p:spPr bwMode="auto">
          <a:xfrm>
            <a:off x="566738" y="700088"/>
            <a:ext cx="4886325" cy="52629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pthread.h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 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stdlib.h</a:t>
            </a:r>
            <a:r>
              <a:rPr lang="en-US" altLang="zh-CN" sz="1600" dirty="0"/>
              <a:t>&gt;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int </a:t>
            </a:r>
            <a:r>
              <a:rPr lang="en-US" altLang="zh-CN" sz="1600" dirty="0">
                <a:solidFill>
                  <a:srgbClr val="FF0000"/>
                </a:solidFill>
              </a:rPr>
              <a:t>sum</a:t>
            </a:r>
            <a:r>
              <a:rPr lang="en-US" altLang="zh-CN" sz="1600" dirty="0">
                <a:solidFill>
                  <a:srgbClr val="0070C0"/>
                </a:solidFill>
              </a:rPr>
              <a:t>=10</a:t>
            </a:r>
            <a:r>
              <a:rPr lang="en-US" altLang="zh-CN" sz="1600" dirty="0"/>
              <a:t>; /*this data is shared by the threads*/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7030A0"/>
                </a:solidFill>
              </a:rPr>
              <a:t>void *runner(void *param);  </a:t>
            </a:r>
            <a:r>
              <a:rPr lang="en-US" altLang="zh-CN" sz="1600" dirty="0"/>
              <a:t>/* the thread*/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int main(int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 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{  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pthread_t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</a:rPr>
              <a:t> ;         </a:t>
            </a:r>
            <a:r>
              <a:rPr lang="en-US" altLang="zh-CN" sz="1600" dirty="0"/>
              <a:t>/*the thread identifier*/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pthread_attr_t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;  </a:t>
            </a:r>
            <a:r>
              <a:rPr lang="en-US" altLang="zh-CN" sz="1600" dirty="0"/>
              <a:t>/* set of thread attributes*/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if (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!=2) {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fprintf</a:t>
            </a:r>
            <a:r>
              <a:rPr lang="en-US" altLang="zh-CN" sz="1600" dirty="0"/>
              <a:t>(stderr, “usage: </a:t>
            </a:r>
            <a:r>
              <a:rPr lang="en-US" altLang="zh-CN" sz="1600" dirty="0" err="1"/>
              <a:t>a.out</a:t>
            </a:r>
            <a:r>
              <a:rPr lang="en-US" altLang="zh-CN" sz="1600" dirty="0"/>
              <a:t> &lt;integer value&gt;\n”);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return -1; 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} 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check if the 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[1] is a positive integer*/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/*get the default attributes*/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pthread_attr_init</a:t>
            </a:r>
            <a:r>
              <a:rPr lang="en-US" altLang="zh-CN" sz="1600" dirty="0">
                <a:solidFill>
                  <a:srgbClr val="006600"/>
                </a:solidFill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);   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create the thread*/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pthread_create</a:t>
            </a:r>
            <a:r>
              <a:rPr lang="en-US" altLang="zh-CN" sz="1600" dirty="0">
                <a:solidFill>
                  <a:srgbClr val="006600"/>
                </a:solidFill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</a:rPr>
              <a:t>, &amp;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, runner, </a:t>
            </a:r>
            <a:r>
              <a:rPr lang="en-US" altLang="zh-CN" sz="1600" dirty="0" err="1">
                <a:solidFill>
                  <a:srgbClr val="FF0000"/>
                </a:solidFill>
              </a:rPr>
              <a:t>argv</a:t>
            </a:r>
            <a:r>
              <a:rPr lang="en-US" altLang="zh-CN" sz="1600" dirty="0">
                <a:solidFill>
                  <a:srgbClr val="FF0000"/>
                </a:solidFill>
              </a:rPr>
              <a:t>[1]</a:t>
            </a:r>
            <a:r>
              <a:rPr lang="en-US" altLang="zh-CN" sz="1600" dirty="0">
                <a:solidFill>
                  <a:srgbClr val="006600"/>
                </a:solidFill>
              </a:rPr>
              <a:t>);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/*wait for the thread to exit */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</a:rPr>
              <a:t>    </a:t>
            </a:r>
            <a:r>
              <a:rPr lang="en-US" altLang="zh-CN" sz="1600" b="1" dirty="0" err="1">
                <a:solidFill>
                  <a:srgbClr val="C00000"/>
                </a:solidFill>
              </a:rPr>
              <a:t>pthread_join</a:t>
            </a:r>
            <a:r>
              <a:rPr lang="en-US" altLang="zh-CN" sz="1600" b="1" dirty="0">
                <a:solidFill>
                  <a:srgbClr val="C00000"/>
                </a:solidFill>
              </a:rPr>
              <a:t>(</a:t>
            </a:r>
            <a:r>
              <a:rPr lang="en-US" altLang="zh-CN" sz="1600" b="1" dirty="0" err="1">
                <a:solidFill>
                  <a:srgbClr val="C00000"/>
                </a:solidFill>
              </a:rPr>
              <a:t>tid,NULL</a:t>
            </a:r>
            <a:r>
              <a:rPr lang="en-US" altLang="zh-CN" sz="1600" b="1" dirty="0">
                <a:solidFill>
                  <a:srgbClr val="C00000"/>
                </a:solidFill>
              </a:rPr>
              <a:t>);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</a:t>
            </a:r>
            <a:r>
              <a:rPr lang="en-US" altLang="zh-CN" sz="1600" dirty="0" err="1">
                <a:solidFill>
                  <a:srgbClr val="0000CC"/>
                </a:solidFill>
              </a:rPr>
              <a:t>printf</a:t>
            </a:r>
            <a:r>
              <a:rPr lang="en-US" altLang="zh-CN" sz="1600" dirty="0">
                <a:solidFill>
                  <a:srgbClr val="0000CC"/>
                </a:solidFill>
              </a:rPr>
              <a:t>(“sum=%d\</a:t>
            </a:r>
            <a:r>
              <a:rPr lang="en-US" altLang="zh-CN" sz="1600" dirty="0" err="1">
                <a:solidFill>
                  <a:srgbClr val="0000CC"/>
                </a:solidFill>
              </a:rPr>
              <a:t>n”,sum</a:t>
            </a:r>
            <a:r>
              <a:rPr lang="en-US" altLang="zh-CN" sz="1600" dirty="0">
                <a:solidFill>
                  <a:srgbClr val="0000CC"/>
                </a:solidFill>
              </a:rPr>
              <a:t>);</a:t>
            </a:r>
            <a:endParaRPr lang="en-US" altLang="zh-CN" sz="1600" dirty="0">
              <a:solidFill>
                <a:srgbClr val="0000CC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} //main</a:t>
            </a:r>
            <a:endParaRPr lang="zh-CN" altLang="en-US" sz="1600" dirty="0"/>
          </a:p>
        </p:txBody>
      </p:sp>
      <p:sp>
        <p:nvSpPr>
          <p:cNvPr id="49157" name="文本框 2"/>
          <p:cNvSpPr txBox="1">
            <a:spLocks noChangeArrowheads="1"/>
          </p:cNvSpPr>
          <p:nvPr/>
        </p:nvSpPr>
        <p:spPr bwMode="auto">
          <a:xfrm>
            <a:off x="5605463" y="863600"/>
            <a:ext cx="3298825" cy="3108543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/* the thread will begin control in this function */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void *runner(void *</a:t>
            </a:r>
            <a:r>
              <a:rPr lang="en-US" altLang="zh-CN" sz="1600" dirty="0">
                <a:solidFill>
                  <a:srgbClr val="FF0000"/>
                </a:solidFill>
              </a:rPr>
              <a:t>param</a:t>
            </a:r>
            <a:r>
              <a:rPr lang="en-US" altLang="zh-CN" sz="1600" dirty="0">
                <a:solidFill>
                  <a:srgbClr val="0000CC"/>
                </a:solidFill>
              </a:rPr>
              <a:t>)</a:t>
            </a:r>
            <a:endParaRPr lang="en-US" altLang="zh-CN" sz="1600" dirty="0">
              <a:solidFill>
                <a:srgbClr val="0000CC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{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int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, upper=</a:t>
            </a:r>
            <a:r>
              <a:rPr lang="en-US" altLang="zh-CN" sz="1600" dirty="0" err="1"/>
              <a:t>atoi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FF0000"/>
                </a:solidFill>
              </a:rPr>
              <a:t>param</a:t>
            </a:r>
            <a:r>
              <a:rPr lang="en-US" altLang="zh-CN" sz="1600" dirty="0"/>
              <a:t>);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</a:t>
            </a:r>
            <a:r>
              <a:rPr lang="en-US" altLang="zh-CN" sz="1600" dirty="0">
                <a:solidFill>
                  <a:srgbClr val="0070C0"/>
                </a:solidFill>
              </a:rPr>
              <a:t>sum=0; 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=1;i&lt;=upper;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</a:t>
            </a:r>
            <a:r>
              <a:rPr lang="en-US" altLang="zh-CN" sz="1600" dirty="0">
                <a:solidFill>
                  <a:srgbClr val="0070C0"/>
                </a:solidFill>
              </a:rPr>
              <a:t>sum</a:t>
            </a:r>
            <a:r>
              <a:rPr lang="en-US" altLang="zh-CN" sz="1600" dirty="0"/>
              <a:t>+=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</a:t>
            </a:r>
            <a:r>
              <a:rPr lang="en-US" altLang="zh-CN" sz="1600" dirty="0" err="1"/>
              <a:t>pthread_exit</a:t>
            </a:r>
            <a:r>
              <a:rPr lang="en-US" altLang="zh-CN" sz="1600" dirty="0"/>
              <a:t>(0);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9158" name="文本框 3"/>
          <p:cNvSpPr txBox="1">
            <a:spLocks noChangeArrowheads="1"/>
          </p:cNvSpPr>
          <p:nvPr/>
        </p:nvSpPr>
        <p:spPr bwMode="auto">
          <a:xfrm>
            <a:off x="1278061" y="6261100"/>
            <a:ext cx="6715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Figure 4.6 Multithreaded C program using the Pthreads API</a:t>
            </a:r>
            <a:endParaRPr lang="zh-CN" altLang="en-US"/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5562600" y="5139110"/>
            <a:ext cx="3341687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sz="1600" dirty="0">
                <a:latin typeface="Helvetica" panose="020B0604020202020204" pitchFamily="34" charset="0"/>
              </a:rPr>
              <a:t>运行例：  </a:t>
            </a:r>
            <a:r>
              <a:rPr lang="en-US" altLang="zh-CN" sz="1600" dirty="0">
                <a:latin typeface="Helvetica" panose="020B0604020202020204" pitchFamily="34" charset="0"/>
              </a:rPr>
              <a:t>./</a:t>
            </a:r>
            <a:r>
              <a:rPr lang="en-US" altLang="zh-CN" sz="1600" dirty="0" err="1">
                <a:latin typeface="Helvetica" panose="020B0604020202020204" pitchFamily="34" charset="0"/>
              </a:rPr>
              <a:t>a,out</a:t>
            </a:r>
            <a:r>
              <a:rPr lang="en-US" altLang="zh-CN" sz="1600" dirty="0">
                <a:latin typeface="Helvetica" panose="020B0604020202020204" pitchFamily="34" charset="0"/>
              </a:rPr>
              <a:t> 5</a:t>
            </a:r>
            <a:endParaRPr lang="en-US" altLang="zh-CN" sz="1600" dirty="0">
              <a:latin typeface="Helvetica" panose="020B0604020202020204" pitchFamily="34" charset="0"/>
            </a:endParaRPr>
          </a:p>
        </p:txBody>
      </p:sp>
      <p:sp>
        <p:nvSpPr>
          <p:cNvPr id="8" name="圆角矩形标注 7"/>
          <p:cNvSpPr/>
          <p:nvPr/>
        </p:nvSpPr>
        <p:spPr bwMode="auto">
          <a:xfrm>
            <a:off x="4042160" y="1665288"/>
            <a:ext cx="1281721" cy="624985"/>
          </a:xfrm>
          <a:prstGeom prst="wedgeRoundRectCallout">
            <a:avLst>
              <a:gd name="adj1" fmla="val -99341"/>
              <a:gd name="adj2" fmla="val 2305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主线程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dirty="0"/>
              <a:t>（进程？）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圆角矩形标注 8"/>
          <p:cNvSpPr/>
          <p:nvPr/>
        </p:nvSpPr>
        <p:spPr bwMode="auto">
          <a:xfrm>
            <a:off x="7087332" y="1281433"/>
            <a:ext cx="905854" cy="353382"/>
          </a:xfrm>
          <a:prstGeom prst="wedgeRoundRectCallout">
            <a:avLst>
              <a:gd name="adj1" fmla="val -92961"/>
              <a:gd name="adj2" fmla="val 5760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子线程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圆角矩形标注 10"/>
          <p:cNvSpPr/>
          <p:nvPr/>
        </p:nvSpPr>
        <p:spPr bwMode="auto">
          <a:xfrm>
            <a:off x="6977604" y="2376826"/>
            <a:ext cx="1572036" cy="353382"/>
          </a:xfrm>
          <a:prstGeom prst="wedgeRoundRectCallout">
            <a:avLst>
              <a:gd name="adj1" fmla="val -76400"/>
              <a:gd name="adj2" fmla="val -1485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共享进程的资源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pthread1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—P133 (Cont.)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418013"/>
          </a:xfrm>
        </p:spPr>
        <p:txBody>
          <a:bodyPr/>
          <a:lstStyle/>
          <a:p>
            <a:r>
              <a:rPr lang="zh-CN" altLang="en-US" sz="2000" dirty="0"/>
              <a:t>功能：运行时携带一个整数作为参数，计算</a:t>
            </a:r>
            <a:r>
              <a:rPr lang="en-US" altLang="zh-CN" sz="2000" dirty="0"/>
              <a:t>1</a:t>
            </a:r>
            <a:r>
              <a:rPr lang="zh-CN" altLang="en-US" sz="2000" dirty="0"/>
              <a:t>到该整数的累加。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1" dirty="0"/>
              <a:t>线程</a:t>
            </a:r>
            <a:r>
              <a:rPr lang="en-US" altLang="zh-CN" sz="2000" b="1" dirty="0"/>
              <a:t>runner</a:t>
            </a:r>
            <a:r>
              <a:rPr lang="zh-CN" altLang="en-US" sz="2000" b="1" i="1" u="sng" dirty="0">
                <a:solidFill>
                  <a:srgbClr val="C00000"/>
                </a:solidFill>
              </a:rPr>
              <a:t>共享</a:t>
            </a:r>
            <a:r>
              <a:rPr lang="zh-CN" altLang="en-US" sz="2000" b="1" dirty="0"/>
              <a:t>进程的变量</a:t>
            </a:r>
            <a:r>
              <a:rPr lang="en-US" altLang="zh-CN" sz="2000" b="1" dirty="0"/>
              <a:t>sum</a:t>
            </a:r>
            <a:endParaRPr lang="en-US" altLang="zh-CN" sz="2000" b="1" dirty="0"/>
          </a:p>
          <a:p>
            <a:endParaRPr lang="en-US" altLang="zh-CN" sz="2000" dirty="0"/>
          </a:p>
          <a:p>
            <a:r>
              <a:rPr lang="zh-CN" altLang="en-US" sz="2000" dirty="0"/>
              <a:t>进程输出</a:t>
            </a:r>
            <a:r>
              <a:rPr lang="en-US" altLang="zh-CN" sz="2000" dirty="0"/>
              <a:t>sum</a:t>
            </a:r>
            <a:r>
              <a:rPr lang="zh-CN" altLang="en-US" sz="2000" dirty="0"/>
              <a:t>的值是线程</a:t>
            </a:r>
            <a:r>
              <a:rPr lang="en-US" altLang="zh-CN" sz="2000" dirty="0"/>
              <a:t>runner</a:t>
            </a:r>
            <a:r>
              <a:rPr lang="zh-CN" altLang="en-US" sz="2000" dirty="0"/>
              <a:t>运算后的结果，如</a:t>
            </a:r>
            <a:endParaRPr lang="en-US" altLang="zh-CN" sz="2000" dirty="0"/>
          </a:p>
          <a:p>
            <a:pPr lvl="1"/>
            <a:r>
              <a:rPr lang="zh-CN" altLang="en-US" sz="2000" dirty="0"/>
              <a:t> </a:t>
            </a:r>
            <a:r>
              <a:rPr lang="en-US" altLang="zh-CN" sz="2000" dirty="0"/>
              <a:t>./</a:t>
            </a:r>
            <a:r>
              <a:rPr lang="en-US" altLang="zh-CN" sz="2000" dirty="0" err="1"/>
              <a:t>a.out</a:t>
            </a:r>
            <a:r>
              <a:rPr lang="en-US" altLang="zh-CN" sz="2000" dirty="0"/>
              <a:t> 5</a:t>
            </a:r>
            <a:r>
              <a:rPr lang="zh-CN" altLang="en-US" sz="2000" dirty="0"/>
              <a:t>，输出</a:t>
            </a:r>
            <a:r>
              <a:rPr lang="en-US" altLang="zh-CN" sz="2000" dirty="0"/>
              <a:t>15</a:t>
            </a:r>
            <a:endParaRPr lang="en-US" altLang="zh-CN" sz="2000" dirty="0"/>
          </a:p>
          <a:p>
            <a:pPr lvl="1"/>
            <a:r>
              <a:rPr lang="en-US" altLang="zh-CN" sz="2000" dirty="0"/>
              <a:t>./</a:t>
            </a:r>
            <a:r>
              <a:rPr lang="en-US" altLang="zh-CN" sz="2000" dirty="0" err="1"/>
              <a:t>a.out</a:t>
            </a:r>
            <a:r>
              <a:rPr lang="en-US" altLang="zh-CN" sz="2000" dirty="0"/>
              <a:t> 100</a:t>
            </a:r>
            <a:r>
              <a:rPr lang="zh-CN" altLang="en-US" sz="2000" dirty="0"/>
              <a:t>，输出</a:t>
            </a:r>
            <a:r>
              <a:rPr lang="en-US" altLang="zh-CN" sz="2000" dirty="0"/>
              <a:t>5050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自学：关于线程属性：</a:t>
            </a:r>
            <a:r>
              <a:rPr lang="en-US" altLang="zh-CN" dirty="0" err="1"/>
              <a:t>pthread_attr_t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754116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zh-CN" sz="1600" dirty="0"/>
              <a:t>头文件</a:t>
            </a:r>
            <a:r>
              <a:rPr lang="en-US" altLang="zh-CN" sz="1600" dirty="0" err="1"/>
              <a:t>pthread.h</a:t>
            </a:r>
            <a:r>
              <a:rPr lang="zh-CN" altLang="zh-CN" sz="1600" dirty="0"/>
              <a:t>中声明了一个线程的属性结构体</a:t>
            </a:r>
            <a:r>
              <a:rPr lang="en-US" altLang="zh-CN" sz="1600" dirty="0" err="1"/>
              <a:t>pthread_attr_t</a:t>
            </a:r>
            <a:r>
              <a:rPr lang="zh-CN" altLang="zh-CN" sz="1600" dirty="0"/>
              <a:t>，其成员变量是要创建线程的各种属性值</a:t>
            </a:r>
            <a:endParaRPr lang="en-US" altLang="zh-CN" sz="16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zh-CN" sz="1600" dirty="0"/>
              <a:t>在创建线程之前，使用</a:t>
            </a:r>
            <a:r>
              <a:rPr lang="en-US" altLang="zh-CN" sz="1600" dirty="0" err="1"/>
              <a:t>pthread_attr_init</a:t>
            </a:r>
            <a:r>
              <a:rPr lang="en-US" altLang="zh-CN" sz="1600" dirty="0"/>
              <a:t>()</a:t>
            </a:r>
            <a:r>
              <a:rPr lang="zh-CN" altLang="zh-CN" sz="1600" dirty="0"/>
              <a:t>初始化线程的属性值</a:t>
            </a:r>
            <a:endParaRPr lang="en-US" altLang="zh-CN" sz="16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zh-CN" sz="1600" dirty="0"/>
              <a:t>然后，可以使用一组函数</a:t>
            </a:r>
            <a:r>
              <a:rPr lang="en-US" altLang="zh-CN" sz="1600" dirty="0" err="1"/>
              <a:t>pthread_attr_getxxx</a:t>
            </a:r>
            <a:r>
              <a:rPr lang="en-US" altLang="zh-CN" sz="1600" dirty="0"/>
              <a:t>()</a:t>
            </a:r>
            <a:r>
              <a:rPr lang="zh-CN" altLang="zh-CN" sz="1600" dirty="0"/>
              <a:t>和</a:t>
            </a:r>
            <a:r>
              <a:rPr lang="en-US" altLang="zh-CN" sz="1600" dirty="0" err="1"/>
              <a:t>pthread_attr_setxxx</a:t>
            </a:r>
            <a:r>
              <a:rPr lang="en-US" altLang="zh-CN" sz="1600" dirty="0"/>
              <a:t>()</a:t>
            </a:r>
            <a:r>
              <a:rPr lang="zh-CN" altLang="zh-CN" sz="1600" dirty="0"/>
              <a:t>获取或设置相应的属性值</a:t>
            </a:r>
            <a:endParaRPr lang="en-US" altLang="zh-CN" sz="1600" dirty="0"/>
          </a:p>
          <a:p>
            <a:pPr marL="0" indent="0">
              <a:spcBef>
                <a:spcPts val="0"/>
              </a:spcBef>
              <a:buNone/>
            </a:pPr>
            <a:endParaRPr lang="en-US" altLang="zh-CN" sz="16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 err="1"/>
              <a:t>typedef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struct</a:t>
            </a:r>
            <a:r>
              <a:rPr lang="en-US" altLang="zh-CN" sz="1600" dirty="0"/>
              <a:t> </a:t>
            </a:r>
            <a:endParaRPr lang="zh-CN" altLang="zh-CN" sz="16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/>
              <a:t>{</a:t>
            </a:r>
            <a:endParaRPr lang="zh-CN" altLang="zh-CN" sz="16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		            </a:t>
            </a:r>
            <a:r>
              <a:rPr lang="en-US" altLang="zh-CN" sz="1600" dirty="0" err="1"/>
              <a:t>detachstate</a:t>
            </a:r>
            <a:r>
              <a:rPr lang="en-US" altLang="zh-CN" sz="1600" dirty="0"/>
              <a:t>;   	//</a:t>
            </a:r>
            <a:r>
              <a:rPr lang="zh-CN" altLang="zh-CN" sz="1600" dirty="0"/>
              <a:t>线程分离属性</a:t>
            </a:r>
            <a:endParaRPr lang="zh-CN" altLang="zh-CN" sz="16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            	            </a:t>
            </a:r>
            <a:r>
              <a:rPr lang="en-US" altLang="zh-CN" sz="1600" dirty="0" err="1"/>
              <a:t>schedpolicy</a:t>
            </a:r>
            <a:r>
              <a:rPr lang="en-US" altLang="zh-CN" sz="1600" dirty="0"/>
              <a:t>;  	//</a:t>
            </a:r>
            <a:r>
              <a:rPr lang="zh-CN" altLang="zh-CN" sz="1600" dirty="0"/>
              <a:t>线程调度策略</a:t>
            </a:r>
            <a:endParaRPr lang="zh-CN" altLang="zh-CN" sz="16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struct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sched_param</a:t>
            </a:r>
            <a:r>
              <a:rPr lang="en-US" altLang="zh-CN" sz="1600" dirty="0"/>
              <a:t>  </a:t>
            </a:r>
            <a:r>
              <a:rPr lang="en-US" altLang="zh-CN" sz="1600" dirty="0" err="1"/>
              <a:t>schedparam</a:t>
            </a:r>
            <a:r>
              <a:rPr lang="en-US" altLang="zh-CN" sz="1600" dirty="0"/>
              <a:t>;  	//</a:t>
            </a:r>
            <a:r>
              <a:rPr lang="zh-CN" altLang="zh-CN" sz="1600" dirty="0"/>
              <a:t>线程的优先级</a:t>
            </a:r>
            <a:endParaRPr lang="zh-CN" altLang="zh-CN" sz="16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		             </a:t>
            </a:r>
            <a:r>
              <a:rPr lang="en-US" altLang="zh-CN" sz="1600" dirty="0" err="1"/>
              <a:t>inheritsched</a:t>
            </a:r>
            <a:r>
              <a:rPr lang="en-US" altLang="zh-CN" sz="1600" dirty="0"/>
              <a:t>; 	//</a:t>
            </a:r>
            <a:r>
              <a:rPr lang="zh-CN" altLang="zh-CN" sz="1600" dirty="0"/>
              <a:t>线程的继承性</a:t>
            </a:r>
            <a:endParaRPr lang="zh-CN" altLang="zh-CN" sz="16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		             scope;		//</a:t>
            </a:r>
            <a:r>
              <a:rPr lang="zh-CN" altLang="zh-CN" sz="1600" dirty="0"/>
              <a:t>线程的作用域</a:t>
            </a:r>
            <a:endParaRPr lang="zh-CN" altLang="zh-CN" sz="16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size_t</a:t>
            </a:r>
            <a:r>
              <a:rPr lang="en-US" altLang="zh-CN" sz="1600" dirty="0"/>
              <a:t>	             </a:t>
            </a:r>
            <a:r>
              <a:rPr lang="en-US" altLang="zh-CN" sz="1600" dirty="0" err="1"/>
              <a:t>gurdsize</a:t>
            </a:r>
            <a:r>
              <a:rPr lang="en-US" altLang="zh-CN" sz="1600" dirty="0"/>
              <a:t>; 		//</a:t>
            </a:r>
            <a:r>
              <a:rPr lang="zh-CN" altLang="zh-CN" sz="1600" dirty="0"/>
              <a:t>线程栈尾部的警戒缓冲区大小</a:t>
            </a:r>
            <a:endParaRPr lang="zh-CN" altLang="zh-CN" sz="16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		             </a:t>
            </a:r>
            <a:r>
              <a:rPr lang="en-US" altLang="zh-CN" sz="1600" dirty="0" err="1"/>
              <a:t>stackaddr_set</a:t>
            </a:r>
            <a:r>
              <a:rPr lang="en-US" altLang="zh-CN" sz="1600" dirty="0"/>
              <a:t>; 	//</a:t>
            </a:r>
            <a:r>
              <a:rPr lang="zh-CN" altLang="zh-CN" sz="1600" dirty="0"/>
              <a:t>线程栈地址集</a:t>
            </a:r>
            <a:endParaRPr lang="zh-CN" altLang="zh-CN" sz="16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/>
              <a:t>    void	            *</a:t>
            </a:r>
            <a:r>
              <a:rPr lang="en-US" altLang="zh-CN" sz="1600" dirty="0" err="1"/>
              <a:t>stackaddr</a:t>
            </a:r>
            <a:r>
              <a:rPr lang="en-US" altLang="zh-CN" sz="1600" dirty="0"/>
              <a:t>;		//</a:t>
            </a:r>
            <a:r>
              <a:rPr lang="zh-CN" altLang="zh-CN" sz="1600" dirty="0"/>
              <a:t>线程栈位置</a:t>
            </a:r>
            <a:endParaRPr lang="zh-CN" altLang="zh-CN" sz="16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size_t</a:t>
            </a:r>
            <a:r>
              <a:rPr lang="en-US" altLang="zh-CN" sz="1600" dirty="0"/>
              <a:t>	             </a:t>
            </a:r>
            <a:r>
              <a:rPr lang="en-US" altLang="zh-CN" sz="1600" dirty="0" err="1"/>
              <a:t>stacksize</a:t>
            </a:r>
            <a:r>
              <a:rPr lang="en-US" altLang="zh-CN" sz="1600" dirty="0"/>
              <a:t>;		//</a:t>
            </a:r>
            <a:r>
              <a:rPr lang="zh-CN" altLang="zh-CN" sz="1600" dirty="0"/>
              <a:t>线程栈大小</a:t>
            </a:r>
            <a:endParaRPr lang="zh-CN" altLang="zh-CN" sz="16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/>
              <a:t>} </a:t>
            </a:r>
            <a:r>
              <a:rPr lang="en-US" altLang="zh-CN" sz="1600" dirty="0" err="1"/>
              <a:t>pthread_attr_t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endParaRPr lang="en-US" altLang="zh-CN" sz="20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自学：线程属性：</a:t>
            </a:r>
            <a:r>
              <a:rPr lang="en-US" altLang="zh-CN" dirty="0"/>
              <a:t> </a:t>
            </a:r>
            <a:r>
              <a:rPr lang="en-US" altLang="zh-CN" dirty="0" err="1"/>
              <a:t>detachstate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754116"/>
          </a:xfrm>
        </p:spPr>
        <p:txBody>
          <a:bodyPr/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线程的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detachstate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属性包括两种，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PTHREAD_CREATE_JOINABLE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PTHREAD_CREATE_DETACHED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缺省为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PTHREAD_CREATE_JOINABLE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PTHREAD_CREATE_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JOINABLE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dirty="0"/>
              <a:t>当子线程执行结束后，不会自动释放其所占用栈与线程描述符等资源（大约</a:t>
            </a:r>
            <a:r>
              <a:rPr lang="en-US" altLang="zh-CN" dirty="0"/>
              <a:t>8KB</a:t>
            </a:r>
            <a:r>
              <a:rPr lang="zh-CN" altLang="zh-CN" dirty="0"/>
              <a:t>），也就没有真正退出</a:t>
            </a:r>
            <a:endParaRPr lang="en-US" altLang="zh-CN" dirty="0"/>
          </a:p>
          <a:p>
            <a:pPr lvl="1"/>
            <a:r>
              <a:rPr lang="zh-CN" altLang="zh-CN" dirty="0"/>
              <a:t>需要创建它的父线程调用</a:t>
            </a:r>
            <a:r>
              <a:rPr lang="en-US" altLang="zh-CN" dirty="0" err="1">
                <a:solidFill>
                  <a:srgbClr val="7030A0"/>
                </a:solidFill>
              </a:rPr>
              <a:t>pthread_join</a:t>
            </a:r>
            <a:r>
              <a:rPr lang="en-US" altLang="zh-CN" dirty="0">
                <a:solidFill>
                  <a:srgbClr val="7030A0"/>
                </a:solidFill>
              </a:rPr>
              <a:t>()</a:t>
            </a:r>
            <a:r>
              <a:rPr lang="zh-CN" altLang="zh-CN" dirty="0"/>
              <a:t>来等待子线程结束，返回子线程的状态，并释放子线程所占资源</a:t>
            </a:r>
            <a:endParaRPr lang="en-US" altLang="zh-CN" dirty="0"/>
          </a:p>
          <a:p>
            <a:pPr lvl="1"/>
            <a:r>
              <a:rPr lang="zh-CN" altLang="zh-CN" dirty="0"/>
              <a:t>父线程调用</a:t>
            </a:r>
            <a:r>
              <a:rPr lang="en-US" altLang="zh-CN" dirty="0" err="1"/>
              <a:t>pthread_join</a:t>
            </a:r>
            <a:r>
              <a:rPr lang="en-US" altLang="zh-CN" dirty="0"/>
              <a:t>()</a:t>
            </a:r>
            <a:r>
              <a:rPr lang="zh-CN" altLang="en-US" dirty="0"/>
              <a:t>时</a:t>
            </a:r>
            <a:endParaRPr lang="en-US" altLang="zh-CN" dirty="0"/>
          </a:p>
          <a:p>
            <a:pPr lvl="2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如果子线程结束，父线程立即从</a:t>
            </a:r>
            <a:r>
              <a:rPr lang="en-US" altLang="zh-CN" sz="1600" dirty="0" err="1"/>
              <a:t>pthread_join</a:t>
            </a:r>
            <a:r>
              <a:rPr lang="en-US" altLang="zh-CN" sz="1600" dirty="0"/>
              <a:t>()</a:t>
            </a:r>
            <a:r>
              <a:rPr lang="zh-CN" altLang="en-US" sz="1600" dirty="0"/>
              <a:t>返回</a:t>
            </a:r>
            <a:endParaRPr lang="en-US" altLang="zh-CN" sz="1600" dirty="0"/>
          </a:p>
          <a:p>
            <a:pPr lvl="2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如果子线程尚未结束，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父线程阻塞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，直到子线程结束将父线程唤醒</a:t>
            </a:r>
            <a:endParaRPr lang="en-US" altLang="zh-CN" sz="1600" dirty="0"/>
          </a:p>
          <a:p>
            <a:pPr lvl="2"/>
            <a:r>
              <a:rPr lang="en-US" altLang="zh-CN" sz="1600" dirty="0" err="1"/>
              <a:t>pthread_join</a:t>
            </a:r>
            <a:r>
              <a:rPr lang="en-US" altLang="zh-CN" sz="1600" dirty="0"/>
              <a:t>(</a:t>
            </a:r>
            <a:r>
              <a:rPr lang="en-US" altLang="zh-CN" sz="1600" dirty="0" err="1">
                <a:solidFill>
                  <a:srgbClr val="006600"/>
                </a:solidFill>
              </a:rPr>
              <a:t>pthread_t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/>
              <a:t>tid</a:t>
            </a:r>
            <a:r>
              <a:rPr lang="en-US" altLang="zh-CN" sz="1600" dirty="0"/>
              <a:t>,…)</a:t>
            </a:r>
            <a:r>
              <a:rPr lang="zh-CN" altLang="en-US" sz="1600" dirty="0"/>
              <a:t>的功能类似于</a:t>
            </a:r>
            <a:r>
              <a:rPr lang="en-US" altLang="zh-CN" sz="1600" dirty="0" err="1"/>
              <a:t>waitpid</a:t>
            </a:r>
            <a:r>
              <a:rPr lang="en-US" altLang="zh-CN" sz="1600" dirty="0"/>
              <a:t>(</a:t>
            </a:r>
            <a:r>
              <a:rPr lang="en-US" altLang="zh-CN" sz="1600" dirty="0" err="1">
                <a:solidFill>
                  <a:srgbClr val="006600"/>
                </a:solidFill>
              </a:rPr>
              <a:t>pid_t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/>
              <a:t>pid</a:t>
            </a:r>
            <a:r>
              <a:rPr lang="en-US" altLang="zh-CN" sz="1600" dirty="0"/>
              <a:t>, …)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自学：线程属性：</a:t>
            </a:r>
            <a:r>
              <a:rPr lang="en-US" altLang="zh-CN" dirty="0"/>
              <a:t> </a:t>
            </a:r>
            <a:r>
              <a:rPr lang="en-US" altLang="zh-CN" dirty="0" err="1"/>
              <a:t>detachstate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8171" y="1282700"/>
            <a:ext cx="8194829" cy="4754116"/>
          </a:xfrm>
        </p:spPr>
        <p:txBody>
          <a:bodyPr/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PTHREAD_CREATE_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DETACHED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dirty="0"/>
              <a:t>当子线程执行结束后，自动释放其所占用栈与线程描述符等资源</a:t>
            </a:r>
            <a:endParaRPr lang="en-US" altLang="zh-CN" dirty="0"/>
          </a:p>
          <a:p>
            <a:pPr lvl="1"/>
            <a:r>
              <a:rPr lang="zh-CN" altLang="en-US" dirty="0"/>
              <a:t>不需要</a:t>
            </a:r>
            <a:r>
              <a:rPr lang="zh-CN" altLang="zh-CN" dirty="0"/>
              <a:t>父线程调用</a:t>
            </a:r>
            <a:r>
              <a:rPr lang="en-US" altLang="zh-CN" dirty="0" err="1"/>
              <a:t>pthread_join</a:t>
            </a:r>
            <a:r>
              <a:rPr lang="en-US" altLang="zh-CN" dirty="0"/>
              <a:t>()</a:t>
            </a:r>
            <a:r>
              <a:rPr lang="zh-CN" altLang="zh-CN" dirty="0"/>
              <a:t>来等待子线程结束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000" dirty="0"/>
              <a:t>应用场景</a:t>
            </a:r>
            <a:endParaRPr lang="en-US" altLang="zh-CN" sz="2000" dirty="0"/>
          </a:p>
          <a:p>
            <a:pPr lvl="1"/>
            <a:r>
              <a:rPr lang="zh-CN" altLang="zh-CN" dirty="0"/>
              <a:t>在</a:t>
            </a:r>
            <a:r>
              <a:rPr lang="en-US" altLang="zh-CN" dirty="0"/>
              <a:t>Web</a:t>
            </a:r>
            <a:r>
              <a:rPr lang="zh-CN" altLang="zh-CN" dirty="0"/>
              <a:t>服务器中，当主线程为每个新来的链接请求创建一个子线程进行处理时，因为主线程还要继续处理之后到来的链接，因此主线程并不希望因为调用</a:t>
            </a:r>
            <a:r>
              <a:rPr lang="en-US" altLang="zh-CN" dirty="0" err="1"/>
              <a:t>pthread_join</a:t>
            </a:r>
            <a:r>
              <a:rPr lang="zh-CN" altLang="zh-CN" dirty="0"/>
              <a:t>因等待子线程而阻塞自己</a:t>
            </a:r>
            <a:endParaRPr lang="en-US" altLang="zh-CN" dirty="0"/>
          </a:p>
          <a:p>
            <a:pPr lvl="1"/>
            <a:r>
              <a:rPr lang="zh-CN" altLang="en-US" dirty="0"/>
              <a:t>需要将子线程的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detachstate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属性设置为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PTHREAD_CREATE_DETACHED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/>
              <a:t>可以通过两个函数查看或设置该属性</a:t>
            </a:r>
            <a:endParaRPr lang="en-US" altLang="zh-CN" sz="2000" dirty="0"/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pthread_attr_getdetachstate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,&amp;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detachstate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pthread_attr_setdetachstate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attr,PTHREAD_CREATE_DETACHED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自学：线程属性：</a:t>
            </a:r>
            <a:r>
              <a:rPr lang="en-US" altLang="zh-CN" dirty="0"/>
              <a:t> </a:t>
            </a:r>
            <a:r>
              <a:rPr lang="en-US" altLang="zh-CN" dirty="0" err="1"/>
              <a:t>detachstate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7" y="1282700"/>
            <a:ext cx="7810885" cy="4754116"/>
          </a:xfrm>
        </p:spPr>
        <p:txBody>
          <a:bodyPr/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设置方法有三种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父线程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创建一个子线程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之前，利用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pthread_attr_setdetachstate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函数设置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父线程调用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pthread_detach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thread_id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thread_id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所指定的子线程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在子线程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的第一条语句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调用函数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pthread_detach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pthread_self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其中，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pthread_self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，其作用是获得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线程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自身的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线程属性结构体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pthread_attr_t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中的线程的属性的具体内容，参见参见实验指导书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8077200" cy="44608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共享代码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55" name="TextBox 5"/>
          <p:cNvSpPr txBox="1">
            <a:spLocks noChangeArrowheads="1"/>
          </p:cNvSpPr>
          <p:nvPr/>
        </p:nvSpPr>
        <p:spPr bwMode="auto">
          <a:xfrm>
            <a:off x="5562599" y="864142"/>
            <a:ext cx="3341687" cy="1911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//</a:t>
            </a:r>
            <a:r>
              <a:rPr lang="zh-CN" altLang="en-US" sz="1600" dirty="0"/>
              <a:t>进程自定义函数：实现</a:t>
            </a:r>
            <a:r>
              <a:rPr lang="en-US" altLang="zh-CN" sz="1600" dirty="0"/>
              <a:t>1~n</a:t>
            </a:r>
            <a:r>
              <a:rPr lang="zh-CN" altLang="en-US" sz="1600" dirty="0"/>
              <a:t>的累加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add(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n) {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tmp</a:t>
            </a:r>
            <a:r>
              <a:rPr lang="en-US" altLang="zh-CN" sz="1600" dirty="0"/>
              <a:t>=0; 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   for 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=1;i&lt;=n;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tmp</a:t>
            </a:r>
            <a:r>
              <a:rPr lang="en-US" altLang="zh-CN" sz="1600" dirty="0"/>
              <a:t>+=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   return </a:t>
            </a:r>
            <a:r>
              <a:rPr lang="en-US" altLang="zh-CN" sz="1600" dirty="0" err="1"/>
              <a:t>tmp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}</a:t>
            </a:r>
            <a:endParaRPr lang="en-US" altLang="zh-CN" sz="1600" dirty="0"/>
          </a:p>
        </p:txBody>
      </p:sp>
      <p:sp>
        <p:nvSpPr>
          <p:cNvPr id="49156" name="文本框 1"/>
          <p:cNvSpPr txBox="1">
            <a:spLocks noChangeArrowheads="1"/>
          </p:cNvSpPr>
          <p:nvPr/>
        </p:nvSpPr>
        <p:spPr bwMode="auto">
          <a:xfrm>
            <a:off x="566738" y="700088"/>
            <a:ext cx="4886325" cy="53860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pthread.h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 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stdlib.h</a:t>
            </a:r>
            <a:r>
              <a:rPr lang="en-US" altLang="zh-CN" sz="1600" dirty="0"/>
              <a:t>&gt;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int </a:t>
            </a:r>
            <a:r>
              <a:rPr lang="en-US" altLang="zh-CN" sz="1600" dirty="0">
                <a:solidFill>
                  <a:srgbClr val="FF0000"/>
                </a:solidFill>
              </a:rPr>
              <a:t>sum</a:t>
            </a:r>
            <a:r>
              <a:rPr lang="en-US" altLang="zh-CN" sz="1600" dirty="0">
                <a:solidFill>
                  <a:srgbClr val="0070C0"/>
                </a:solidFill>
              </a:rPr>
              <a:t>=10</a:t>
            </a:r>
            <a:r>
              <a:rPr lang="en-US" altLang="zh-CN" sz="1600" dirty="0"/>
              <a:t>; /*this data is shared by the threads*/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7030A0"/>
                </a:solidFill>
              </a:rPr>
              <a:t>void *runner(void *param);  </a:t>
            </a:r>
            <a:r>
              <a:rPr lang="en-US" altLang="zh-CN" sz="1600" dirty="0"/>
              <a:t>/* the thread*/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int main(int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 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{  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pthread_t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</a:rPr>
              <a:t> ;         </a:t>
            </a:r>
            <a:r>
              <a:rPr lang="en-US" altLang="zh-CN" sz="1600" dirty="0"/>
              <a:t>/*the thread identifier*/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pthread_attr_t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;  </a:t>
            </a:r>
            <a:r>
              <a:rPr lang="en-US" altLang="zh-CN" sz="1600" dirty="0"/>
              <a:t>/* set of thread attributes*/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if (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!=2) {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fprintf</a:t>
            </a:r>
            <a:r>
              <a:rPr lang="en-US" altLang="zh-CN" sz="1600" dirty="0"/>
              <a:t>(stderr, “usage: </a:t>
            </a:r>
            <a:r>
              <a:rPr lang="en-US" altLang="zh-CN" sz="1600" dirty="0" err="1"/>
              <a:t>a.out</a:t>
            </a:r>
            <a:r>
              <a:rPr lang="en-US" altLang="zh-CN" sz="1600" dirty="0"/>
              <a:t> &lt;integer value&gt;\n”);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return -1; 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} 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check if the 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[1] is a positive integer*/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/*get the default attributes*/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pthread_attr_init</a:t>
            </a:r>
            <a:r>
              <a:rPr lang="en-US" altLang="zh-CN" sz="1600" dirty="0">
                <a:solidFill>
                  <a:srgbClr val="006600"/>
                </a:solidFill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);   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create the thread*/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pthread_create</a:t>
            </a:r>
            <a:r>
              <a:rPr lang="en-US" altLang="zh-CN" sz="1600" dirty="0">
                <a:solidFill>
                  <a:srgbClr val="006600"/>
                </a:solidFill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</a:rPr>
              <a:t>, &amp;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, </a:t>
            </a:r>
            <a:r>
              <a:rPr lang="en-US" altLang="zh-CN" sz="2400" b="1" dirty="0">
                <a:solidFill>
                  <a:srgbClr val="006600"/>
                </a:solidFill>
              </a:rPr>
              <a:t>runner</a:t>
            </a:r>
            <a:r>
              <a:rPr lang="en-US" altLang="zh-CN" sz="1600" dirty="0">
                <a:solidFill>
                  <a:srgbClr val="006600"/>
                </a:solidFill>
              </a:rPr>
              <a:t>, </a:t>
            </a:r>
            <a:r>
              <a:rPr lang="en-US" altLang="zh-CN" sz="1600" dirty="0" err="1">
                <a:solidFill>
                  <a:srgbClr val="FF0000"/>
                </a:solidFill>
              </a:rPr>
              <a:t>argv</a:t>
            </a:r>
            <a:r>
              <a:rPr lang="en-US" altLang="zh-CN" sz="1600" dirty="0">
                <a:solidFill>
                  <a:srgbClr val="FF0000"/>
                </a:solidFill>
              </a:rPr>
              <a:t>[1]</a:t>
            </a:r>
            <a:r>
              <a:rPr lang="en-US" altLang="zh-CN" sz="1600" dirty="0">
                <a:solidFill>
                  <a:srgbClr val="006600"/>
                </a:solidFill>
              </a:rPr>
              <a:t>);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/*wait for the thread to exit */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</a:rPr>
              <a:t>    </a:t>
            </a:r>
            <a:r>
              <a:rPr lang="en-US" altLang="zh-CN" sz="1600" b="1" dirty="0" err="1">
                <a:solidFill>
                  <a:srgbClr val="C00000"/>
                </a:solidFill>
              </a:rPr>
              <a:t>pthread_join</a:t>
            </a:r>
            <a:r>
              <a:rPr lang="en-US" altLang="zh-CN" sz="1600" b="1" dirty="0">
                <a:solidFill>
                  <a:srgbClr val="C00000"/>
                </a:solidFill>
              </a:rPr>
              <a:t>(</a:t>
            </a:r>
            <a:r>
              <a:rPr lang="en-US" altLang="zh-CN" sz="1600" b="1" dirty="0" err="1">
                <a:solidFill>
                  <a:srgbClr val="C00000"/>
                </a:solidFill>
              </a:rPr>
              <a:t>tid,NULL</a:t>
            </a:r>
            <a:r>
              <a:rPr lang="en-US" altLang="zh-CN" sz="1600" b="1" dirty="0">
                <a:solidFill>
                  <a:srgbClr val="C00000"/>
                </a:solidFill>
              </a:rPr>
              <a:t>);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</a:t>
            </a:r>
            <a:r>
              <a:rPr lang="en-US" altLang="zh-CN" sz="1600" dirty="0" err="1">
                <a:solidFill>
                  <a:srgbClr val="0000CC"/>
                </a:solidFill>
              </a:rPr>
              <a:t>printf</a:t>
            </a:r>
            <a:r>
              <a:rPr lang="en-US" altLang="zh-CN" sz="1600" dirty="0">
                <a:solidFill>
                  <a:srgbClr val="0000CC"/>
                </a:solidFill>
              </a:rPr>
              <a:t>(“sum=%d\</a:t>
            </a:r>
            <a:r>
              <a:rPr lang="en-US" altLang="zh-CN" sz="1600" dirty="0" err="1">
                <a:solidFill>
                  <a:srgbClr val="0000CC"/>
                </a:solidFill>
              </a:rPr>
              <a:t>n”,sum</a:t>
            </a:r>
            <a:r>
              <a:rPr lang="en-US" altLang="zh-CN" sz="1600" dirty="0">
                <a:solidFill>
                  <a:srgbClr val="0000CC"/>
                </a:solidFill>
              </a:rPr>
              <a:t>);</a:t>
            </a:r>
            <a:endParaRPr lang="en-US" altLang="zh-CN" sz="1600" dirty="0">
              <a:solidFill>
                <a:srgbClr val="0000CC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} //main</a:t>
            </a:r>
            <a:endParaRPr lang="zh-CN" altLang="en-US" sz="1600" dirty="0"/>
          </a:p>
        </p:txBody>
      </p:sp>
      <p:sp>
        <p:nvSpPr>
          <p:cNvPr id="49157" name="文本框 2"/>
          <p:cNvSpPr txBox="1">
            <a:spLocks noChangeArrowheads="1"/>
          </p:cNvSpPr>
          <p:nvPr/>
        </p:nvSpPr>
        <p:spPr bwMode="auto">
          <a:xfrm>
            <a:off x="5562599" y="3005534"/>
            <a:ext cx="3298825" cy="281005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/* the thread will begin control in this function */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void *runner(void *</a:t>
            </a:r>
            <a:r>
              <a:rPr lang="en-US" altLang="zh-CN" sz="1600" dirty="0">
                <a:solidFill>
                  <a:srgbClr val="FF0000"/>
                </a:solidFill>
              </a:rPr>
              <a:t>param</a:t>
            </a:r>
            <a:r>
              <a:rPr lang="en-US" altLang="zh-CN" sz="1600" dirty="0">
                <a:solidFill>
                  <a:srgbClr val="0000CC"/>
                </a:solidFill>
              </a:rPr>
              <a:t>)</a:t>
            </a:r>
            <a:endParaRPr lang="en-US" altLang="zh-CN" sz="1600" dirty="0">
              <a:solidFill>
                <a:srgbClr val="0000CC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{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upper=</a:t>
            </a:r>
            <a:r>
              <a:rPr lang="en-US" altLang="zh-CN" sz="1600" dirty="0" err="1"/>
              <a:t>atoi</a:t>
            </a:r>
            <a:r>
              <a:rPr lang="en-US" altLang="zh-CN" sz="1600" dirty="0"/>
              <a:t>(</a:t>
            </a:r>
            <a:r>
              <a:rPr lang="en-US" altLang="zh-CN" sz="1600" dirty="0" err="1">
                <a:solidFill>
                  <a:srgbClr val="FF0000"/>
                </a:solidFill>
              </a:rPr>
              <a:t>param</a:t>
            </a:r>
            <a:r>
              <a:rPr lang="en-US" altLang="zh-CN" sz="1600" dirty="0"/>
              <a:t>);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//</a:t>
            </a:r>
            <a:r>
              <a:rPr lang="zh-CN" altLang="en-US" sz="1600" dirty="0"/>
              <a:t>线程共享进程代码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sum</a:t>
            </a:r>
            <a:r>
              <a:rPr lang="en-US" altLang="zh-CN" sz="1600" dirty="0"/>
              <a:t>=</a:t>
            </a:r>
            <a:r>
              <a:rPr lang="en-US" altLang="zh-CN" sz="1600" dirty="0">
                <a:solidFill>
                  <a:srgbClr val="7030A0"/>
                </a:solidFill>
              </a:rPr>
              <a:t>add</a:t>
            </a:r>
            <a:r>
              <a:rPr lang="en-US" altLang="zh-CN" sz="1600" dirty="0"/>
              <a:t>(upper);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err="1"/>
              <a:t>pthread_exit</a:t>
            </a:r>
            <a:r>
              <a:rPr lang="en-US" altLang="zh-CN" sz="1600" dirty="0"/>
              <a:t>(0);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9158" name="文本框 3"/>
          <p:cNvSpPr txBox="1">
            <a:spLocks noChangeArrowheads="1"/>
          </p:cNvSpPr>
          <p:nvPr/>
        </p:nvSpPr>
        <p:spPr bwMode="auto">
          <a:xfrm>
            <a:off x="1278061" y="6261100"/>
            <a:ext cx="6715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Figure 4.6 Multithreaded C program using the Pthreads API</a:t>
            </a:r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8077200" cy="44608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pthread1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—P133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55" name="TextBox 5"/>
          <p:cNvSpPr txBox="1">
            <a:spLocks noChangeArrowheads="1"/>
          </p:cNvSpPr>
          <p:nvPr/>
        </p:nvSpPr>
        <p:spPr bwMode="auto">
          <a:xfrm>
            <a:off x="5584031" y="4346574"/>
            <a:ext cx="3341687" cy="92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dirty="0">
                <a:latin typeface="Helvetica" panose="020B0604020202020204" pitchFamily="34" charset="0"/>
              </a:rPr>
              <a:t>编译命令：</a:t>
            </a:r>
            <a:endParaRPr lang="en-US" altLang="zh-CN" dirty="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 dirty="0" err="1">
                <a:latin typeface="Helvetica" panose="020B0604020202020204" pitchFamily="34" charset="0"/>
              </a:rPr>
              <a:t>gcc</a:t>
            </a:r>
            <a:r>
              <a:rPr lang="en-US" altLang="zh-CN" dirty="0">
                <a:latin typeface="Helvetica" panose="020B0604020202020204" pitchFamily="34" charset="0"/>
              </a:rPr>
              <a:t> </a:t>
            </a:r>
            <a:r>
              <a:rPr lang="en-US" altLang="zh-CN" dirty="0" err="1">
                <a:latin typeface="Helvetica" panose="020B0604020202020204" pitchFamily="34" charset="0"/>
              </a:rPr>
              <a:t>filename.c</a:t>
            </a:r>
            <a:r>
              <a:rPr lang="en-US" altLang="zh-CN" dirty="0">
                <a:latin typeface="Helvetica" panose="020B0604020202020204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Helvetica" panose="020B0604020202020204" pitchFamily="34" charset="0"/>
              </a:rPr>
              <a:t>–</a:t>
            </a:r>
            <a:r>
              <a:rPr lang="en-US" altLang="zh-CN" dirty="0" err="1">
                <a:solidFill>
                  <a:srgbClr val="C00000"/>
                </a:solidFill>
                <a:latin typeface="Helvetica" panose="020B0604020202020204" pitchFamily="34" charset="0"/>
              </a:rPr>
              <a:t>pthread</a:t>
            </a:r>
            <a:r>
              <a:rPr lang="zh-CN" altLang="en-US" dirty="0">
                <a:latin typeface="Helvetica" panose="020B0604020202020204" pitchFamily="34" charset="0"/>
              </a:rPr>
              <a:t>，或</a:t>
            </a:r>
            <a:endParaRPr lang="en-US" altLang="zh-CN" dirty="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 dirty="0" err="1">
                <a:latin typeface="Helvetica" panose="020B0604020202020204" pitchFamily="34" charset="0"/>
              </a:rPr>
              <a:t>gcc</a:t>
            </a:r>
            <a:r>
              <a:rPr lang="en-US" altLang="zh-CN" dirty="0">
                <a:latin typeface="Helvetica" panose="020B0604020202020204" pitchFamily="34" charset="0"/>
              </a:rPr>
              <a:t> </a:t>
            </a:r>
            <a:r>
              <a:rPr lang="en-US" altLang="zh-CN" dirty="0" err="1">
                <a:latin typeface="Helvetica" panose="020B0604020202020204" pitchFamily="34" charset="0"/>
              </a:rPr>
              <a:t>filename.c</a:t>
            </a:r>
            <a:r>
              <a:rPr lang="en-US" altLang="zh-CN" dirty="0">
                <a:latin typeface="Helvetica" panose="020B0604020202020204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Helvetica" panose="020B0604020202020204" pitchFamily="34" charset="0"/>
              </a:rPr>
              <a:t>–</a:t>
            </a:r>
            <a:r>
              <a:rPr lang="en-US" altLang="zh-CN" dirty="0" err="1">
                <a:solidFill>
                  <a:srgbClr val="C00000"/>
                </a:solidFill>
                <a:latin typeface="Helvetica" panose="020B0604020202020204" pitchFamily="34" charset="0"/>
              </a:rPr>
              <a:t>lpthread</a:t>
            </a:r>
            <a:endParaRPr lang="en-US" altLang="zh-CN" dirty="0">
              <a:latin typeface="Helvetica" panose="020B0604020202020204" pitchFamily="34" charset="0"/>
            </a:endParaRPr>
          </a:p>
        </p:txBody>
      </p:sp>
      <p:sp>
        <p:nvSpPr>
          <p:cNvPr id="49156" name="文本框 1"/>
          <p:cNvSpPr txBox="1">
            <a:spLocks noChangeArrowheads="1"/>
          </p:cNvSpPr>
          <p:nvPr/>
        </p:nvSpPr>
        <p:spPr bwMode="auto">
          <a:xfrm>
            <a:off x="566738" y="700088"/>
            <a:ext cx="4886325" cy="550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pthread.h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 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stdlib.h</a:t>
            </a:r>
            <a:r>
              <a:rPr lang="en-US" altLang="zh-CN" sz="1600" dirty="0"/>
              <a:t>&gt;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int sum=10</a:t>
            </a:r>
            <a:r>
              <a:rPr lang="en-US" altLang="zh-CN" sz="1600" dirty="0"/>
              <a:t>; /*this data is shared by the threads*/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void *runner(void *param);  </a:t>
            </a:r>
            <a:r>
              <a:rPr lang="en-US" altLang="zh-CN" sz="1600" dirty="0"/>
              <a:t>/* the thread*/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int main(int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 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{  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pthread_t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</a:rPr>
              <a:t> ;         </a:t>
            </a:r>
            <a:r>
              <a:rPr lang="en-US" altLang="zh-CN" sz="1600" dirty="0"/>
              <a:t>/*the thread identifier*/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pthread_attr_t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;  </a:t>
            </a:r>
            <a:r>
              <a:rPr lang="en-US" altLang="zh-CN" sz="1600" dirty="0"/>
              <a:t>/* set of thread attributes*/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if (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!=2) {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fprintf</a:t>
            </a:r>
            <a:r>
              <a:rPr lang="en-US" altLang="zh-CN" sz="1600" dirty="0"/>
              <a:t>(stderr, “usage: </a:t>
            </a:r>
            <a:r>
              <a:rPr lang="en-US" altLang="zh-CN" sz="1600" dirty="0" err="1"/>
              <a:t>a.out</a:t>
            </a:r>
            <a:r>
              <a:rPr lang="en-US" altLang="zh-CN" sz="1600" dirty="0"/>
              <a:t> &lt;integer value&gt;\n”);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return -1; 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} 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check if the 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[1] is a positive integer*/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/*get the default attributes*/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pthread_attr_init</a:t>
            </a:r>
            <a:r>
              <a:rPr lang="en-US" altLang="zh-CN" sz="1600" dirty="0">
                <a:solidFill>
                  <a:srgbClr val="006600"/>
                </a:solidFill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);   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create the thread*/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pthread_create</a:t>
            </a:r>
            <a:r>
              <a:rPr lang="en-US" altLang="zh-CN" sz="1600" dirty="0">
                <a:solidFill>
                  <a:srgbClr val="006600"/>
                </a:solidFill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</a:rPr>
              <a:t>, &amp;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, runner, </a:t>
            </a:r>
            <a:r>
              <a:rPr lang="en-US" altLang="zh-CN" sz="1600" dirty="0" err="1">
                <a:solidFill>
                  <a:srgbClr val="FF0000"/>
                </a:solidFill>
              </a:rPr>
              <a:t>argv</a:t>
            </a:r>
            <a:r>
              <a:rPr lang="en-US" altLang="zh-CN" sz="1600" dirty="0">
                <a:solidFill>
                  <a:srgbClr val="FF0000"/>
                </a:solidFill>
              </a:rPr>
              <a:t>[1]</a:t>
            </a:r>
            <a:r>
              <a:rPr lang="en-US" altLang="zh-CN" sz="1600" dirty="0">
                <a:solidFill>
                  <a:srgbClr val="006600"/>
                </a:solidFill>
              </a:rPr>
              <a:t>);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/*wait for the thread to exit */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</a:rPr>
              <a:t>    </a:t>
            </a:r>
            <a:r>
              <a:rPr lang="en-US" altLang="zh-CN" sz="1600" b="1" dirty="0" err="1">
                <a:solidFill>
                  <a:srgbClr val="C00000"/>
                </a:solidFill>
              </a:rPr>
              <a:t>pthread_join</a:t>
            </a:r>
            <a:r>
              <a:rPr lang="en-US" altLang="zh-CN" sz="1600" b="1" dirty="0">
                <a:solidFill>
                  <a:srgbClr val="C00000"/>
                </a:solidFill>
              </a:rPr>
              <a:t>(</a:t>
            </a:r>
            <a:r>
              <a:rPr lang="en-US" altLang="zh-CN" sz="1600" b="1" dirty="0" err="1">
                <a:solidFill>
                  <a:srgbClr val="C00000"/>
                </a:solidFill>
              </a:rPr>
              <a:t>tid,NULL</a:t>
            </a:r>
            <a:r>
              <a:rPr lang="en-US" altLang="zh-CN" sz="1600" b="1" dirty="0">
                <a:solidFill>
                  <a:srgbClr val="C00000"/>
                </a:solidFill>
              </a:rPr>
              <a:t>);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 sum+=10;  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</a:t>
            </a:r>
            <a:r>
              <a:rPr lang="en-US" altLang="zh-CN" sz="1600" dirty="0" err="1">
                <a:solidFill>
                  <a:srgbClr val="0000CC"/>
                </a:solidFill>
              </a:rPr>
              <a:t>printf</a:t>
            </a:r>
            <a:r>
              <a:rPr lang="en-US" altLang="zh-CN" sz="1600" dirty="0">
                <a:solidFill>
                  <a:srgbClr val="0000CC"/>
                </a:solidFill>
              </a:rPr>
              <a:t>(“sum=%d\</a:t>
            </a:r>
            <a:r>
              <a:rPr lang="en-US" altLang="zh-CN" sz="1600" dirty="0" err="1">
                <a:solidFill>
                  <a:srgbClr val="0000CC"/>
                </a:solidFill>
              </a:rPr>
              <a:t>n”,sum</a:t>
            </a:r>
            <a:r>
              <a:rPr lang="en-US" altLang="zh-CN" sz="1600" dirty="0">
                <a:solidFill>
                  <a:srgbClr val="0000CC"/>
                </a:solidFill>
              </a:rPr>
              <a:t>);</a:t>
            </a:r>
            <a:endParaRPr lang="en-US" altLang="zh-CN" sz="1600" dirty="0">
              <a:solidFill>
                <a:srgbClr val="0000CC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} //main</a:t>
            </a:r>
            <a:endParaRPr lang="zh-CN" altLang="en-US" sz="1600" dirty="0"/>
          </a:p>
        </p:txBody>
      </p:sp>
      <p:sp>
        <p:nvSpPr>
          <p:cNvPr id="49157" name="文本框 2"/>
          <p:cNvSpPr txBox="1">
            <a:spLocks noChangeArrowheads="1"/>
          </p:cNvSpPr>
          <p:nvPr/>
        </p:nvSpPr>
        <p:spPr bwMode="auto">
          <a:xfrm>
            <a:off x="5605463" y="863600"/>
            <a:ext cx="3298825" cy="341630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/* the thread will begin control in this function */</a:t>
            </a: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CC"/>
                </a:solidFill>
              </a:rPr>
              <a:t>void *runner(void *</a:t>
            </a:r>
            <a:r>
              <a:rPr lang="en-US" altLang="zh-CN" dirty="0">
                <a:solidFill>
                  <a:srgbClr val="FF0000"/>
                </a:solidFill>
              </a:rPr>
              <a:t>param</a:t>
            </a:r>
            <a:r>
              <a:rPr lang="en-US" altLang="zh-CN" dirty="0">
                <a:solidFill>
                  <a:srgbClr val="0000CC"/>
                </a:solidFill>
              </a:rPr>
              <a:t>)</a:t>
            </a:r>
            <a:endParaRPr lang="en-US" altLang="zh-CN" dirty="0">
              <a:solidFill>
                <a:srgbClr val="0000CC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int </a:t>
            </a:r>
            <a:r>
              <a:rPr lang="en-US" altLang="zh-CN" dirty="0" err="1"/>
              <a:t>i</a:t>
            </a:r>
            <a:r>
              <a:rPr lang="en-US" altLang="zh-CN" dirty="0"/>
              <a:t>, upper=</a:t>
            </a:r>
            <a:r>
              <a:rPr lang="en-US" altLang="zh-CN" dirty="0" err="1"/>
              <a:t>atoi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param</a:t>
            </a:r>
            <a:r>
              <a:rPr lang="en-US" altLang="zh-CN" dirty="0"/>
              <a:t>);</a:t>
            </a: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70C0"/>
                </a:solidFill>
              </a:rPr>
              <a:t>sum=0; </a:t>
            </a:r>
            <a:endParaRPr lang="en-US" altLang="zh-CN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for (</a:t>
            </a:r>
            <a:r>
              <a:rPr lang="en-US" altLang="zh-CN" dirty="0" err="1"/>
              <a:t>i</a:t>
            </a:r>
            <a:r>
              <a:rPr lang="en-US" altLang="zh-CN" dirty="0"/>
              <a:t>=1;i&lt;=upper;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    </a:t>
            </a:r>
            <a:r>
              <a:rPr lang="en-US" altLang="zh-CN" dirty="0">
                <a:solidFill>
                  <a:srgbClr val="0070C0"/>
                </a:solidFill>
              </a:rPr>
              <a:t>sum</a:t>
            </a:r>
            <a:r>
              <a:rPr lang="en-US" altLang="zh-CN" dirty="0"/>
              <a:t>+=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pthread_exit</a:t>
            </a:r>
            <a:r>
              <a:rPr lang="en-US" altLang="zh-CN" dirty="0"/>
              <a:t>(0);</a:t>
            </a: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9158" name="文本框 3"/>
          <p:cNvSpPr txBox="1">
            <a:spLocks noChangeArrowheads="1"/>
          </p:cNvSpPr>
          <p:nvPr/>
        </p:nvSpPr>
        <p:spPr bwMode="auto">
          <a:xfrm>
            <a:off x="1278061" y="6261100"/>
            <a:ext cx="6715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Figure 4.6 Multithreaded C program using the Pthreads API</a:t>
            </a:r>
            <a:endParaRPr lang="zh-CN" altLang="en-US"/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5584031" y="5338866"/>
            <a:ext cx="3341687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dirty="0">
                <a:latin typeface="Helvetica" panose="020B0604020202020204" pitchFamily="34" charset="0"/>
              </a:rPr>
              <a:t>运行  </a:t>
            </a:r>
            <a:r>
              <a:rPr lang="en-US" altLang="zh-CN" dirty="0">
                <a:latin typeface="Helvetica" panose="020B0604020202020204" pitchFamily="34" charset="0"/>
              </a:rPr>
              <a:t>./</a:t>
            </a:r>
            <a:r>
              <a:rPr lang="en-US" altLang="zh-CN" dirty="0" err="1">
                <a:latin typeface="Helvetica" panose="020B0604020202020204" pitchFamily="34" charset="0"/>
              </a:rPr>
              <a:t>a,out</a:t>
            </a:r>
            <a:r>
              <a:rPr lang="en-US" altLang="zh-CN" dirty="0">
                <a:latin typeface="Helvetica" panose="020B0604020202020204" pitchFamily="34" charset="0"/>
              </a:rPr>
              <a:t> 5</a:t>
            </a:r>
            <a:endParaRPr lang="en-US" altLang="zh-CN" dirty="0">
              <a:latin typeface="Helvetica" panose="020B0604020202020204" pitchFamily="34" charset="0"/>
            </a:endParaRPr>
          </a:p>
        </p:txBody>
      </p:sp>
      <p:sp>
        <p:nvSpPr>
          <p:cNvPr id="2" name="圆角矩形标注 1"/>
          <p:cNvSpPr/>
          <p:nvPr/>
        </p:nvSpPr>
        <p:spPr bwMode="auto">
          <a:xfrm>
            <a:off x="3520867" y="4914870"/>
            <a:ext cx="1717704" cy="880216"/>
          </a:xfrm>
          <a:prstGeom prst="wedgeRoundRectCallout">
            <a:avLst>
              <a:gd name="adj1" fmla="val -149729"/>
              <a:gd name="adj2" fmla="val 1910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假定添加该语句，对输出结果有何影响？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284163"/>
            <a:ext cx="80772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Why </a:t>
            </a:r>
            <a:r>
              <a:rPr lang="en-US" altLang="zh-CN" dirty="0">
                <a:solidFill>
                  <a:srgbClr val="0000CC"/>
                </a:solidFill>
              </a:rPr>
              <a:t>separate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register set </a:t>
            </a:r>
            <a:r>
              <a:rPr lang="en-US" altLang="zh-CN" dirty="0">
                <a:solidFill>
                  <a:srgbClr val="000000"/>
                </a:solidFill>
              </a:rPr>
              <a:t>and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stack</a:t>
            </a:r>
            <a:r>
              <a:rPr lang="zh-CN" altLang="en-US" dirty="0">
                <a:solidFill>
                  <a:srgbClr val="0000CC"/>
                </a:solidFill>
              </a:rPr>
              <a:t>？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4908550"/>
          </a:xfrm>
        </p:spPr>
        <p:txBody>
          <a:bodyPr/>
          <a:lstStyle/>
          <a:p>
            <a:r>
              <a:rPr lang="en-US" altLang="zh-CN" sz="2400" dirty="0"/>
              <a:t>Threads </a:t>
            </a:r>
            <a:r>
              <a:rPr lang="en-US" altLang="zh-CN" sz="2400" dirty="0">
                <a:solidFill>
                  <a:srgbClr val="FF0000"/>
                </a:solidFill>
              </a:rPr>
              <a:t>share</a:t>
            </a:r>
            <a:r>
              <a:rPr lang="en-US" altLang="zh-CN" sz="2400" dirty="0"/>
              <a:t> the </a:t>
            </a:r>
            <a:r>
              <a:rPr lang="en-US" altLang="zh-CN" sz="2400" dirty="0">
                <a:solidFill>
                  <a:srgbClr val="0000CC"/>
                </a:solidFill>
              </a:rPr>
              <a:t>text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00CC"/>
                </a:solidFill>
              </a:rPr>
              <a:t>data</a:t>
            </a:r>
            <a:r>
              <a:rPr lang="en-US" altLang="zh-CN" sz="2400" dirty="0"/>
              <a:t> sections, </a:t>
            </a:r>
            <a:r>
              <a:rPr lang="en-US" altLang="zh-CN" sz="2400" dirty="0">
                <a:solidFill>
                  <a:srgbClr val="0000CC"/>
                </a:solidFill>
              </a:rPr>
              <a:t>identity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00CC"/>
                </a:solidFill>
              </a:rPr>
              <a:t>resources</a:t>
            </a:r>
            <a:r>
              <a:rPr lang="en-US" altLang="zh-CN" sz="2400" dirty="0"/>
              <a:t> of the process to which they belong. </a:t>
            </a:r>
            <a:endParaRPr lang="en-US" altLang="zh-CN" sz="2400" dirty="0"/>
          </a:p>
          <a:p>
            <a:r>
              <a:rPr lang="en-US" altLang="zh-CN" sz="2400" dirty="0"/>
              <a:t>But, each thread has a </a:t>
            </a:r>
            <a:r>
              <a:rPr lang="en-US" altLang="zh-CN" sz="2400" dirty="0">
                <a:solidFill>
                  <a:srgbClr val="FF0000"/>
                </a:solidFill>
              </a:rPr>
              <a:t>separate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register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set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00CC"/>
                </a:solidFill>
              </a:rPr>
              <a:t>stack</a:t>
            </a:r>
            <a:endParaRPr lang="en-US" altLang="zh-CN" sz="2400" dirty="0">
              <a:solidFill>
                <a:srgbClr val="0000CC"/>
              </a:solidFill>
            </a:endParaRPr>
          </a:p>
          <a:p>
            <a:r>
              <a:rPr lang="en-US" altLang="zh-CN" sz="2400" dirty="0">
                <a:solidFill>
                  <a:srgbClr val="7030A0"/>
                </a:solidFill>
              </a:rPr>
              <a:t>Why does a thread needs a </a:t>
            </a:r>
            <a:r>
              <a:rPr lang="en-US" altLang="zh-CN" sz="2400" u="sng" dirty="0">
                <a:solidFill>
                  <a:srgbClr val="C00000"/>
                </a:solidFill>
              </a:rPr>
              <a:t>separate stack </a:t>
            </a:r>
            <a:r>
              <a:rPr lang="en-US" altLang="zh-CN" sz="2400" dirty="0">
                <a:solidFill>
                  <a:srgbClr val="7030A0"/>
                </a:solidFill>
              </a:rPr>
              <a:t>and </a:t>
            </a:r>
            <a:r>
              <a:rPr lang="en-US" altLang="zh-CN" sz="2400" u="sng" dirty="0">
                <a:solidFill>
                  <a:srgbClr val="C00000"/>
                </a:solidFill>
              </a:rPr>
              <a:t>register set</a:t>
            </a:r>
            <a:r>
              <a:rPr lang="en-US" altLang="zh-CN" sz="2400" dirty="0">
                <a:solidFill>
                  <a:srgbClr val="7030A0"/>
                </a:solidFill>
              </a:rPr>
              <a:t>? 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en-US" altLang="zh-CN" sz="2000" dirty="0"/>
              <a:t>The </a:t>
            </a:r>
            <a:r>
              <a:rPr lang="en-US" altLang="zh-CN" sz="2000" dirty="0">
                <a:solidFill>
                  <a:srgbClr val="006600"/>
                </a:solidFill>
              </a:rPr>
              <a:t>stack </a:t>
            </a:r>
            <a:r>
              <a:rPr lang="en-US" altLang="zh-CN" sz="2000" dirty="0"/>
              <a:t>and</a:t>
            </a:r>
            <a:r>
              <a:rPr lang="en-US" altLang="zh-CN" sz="2000" dirty="0">
                <a:solidFill>
                  <a:srgbClr val="006600"/>
                </a:solidFill>
              </a:rPr>
              <a:t> register set</a:t>
            </a:r>
            <a:r>
              <a:rPr lang="en-US" altLang="zh-CN" sz="2000" dirty="0"/>
              <a:t> are the components that </a:t>
            </a:r>
            <a:r>
              <a:rPr lang="en-US" altLang="zh-CN" sz="2000" u="sng" dirty="0"/>
              <a:t>define the </a:t>
            </a:r>
            <a:r>
              <a:rPr lang="en-US" altLang="zh-CN" sz="2000" b="1" u="sng" dirty="0">
                <a:solidFill>
                  <a:srgbClr val="0000CC"/>
                </a:solidFill>
              </a:rPr>
              <a:t>dynamic context</a:t>
            </a:r>
            <a:r>
              <a:rPr lang="en-US" altLang="zh-CN" sz="2000" b="1" u="sng" dirty="0"/>
              <a:t> </a:t>
            </a:r>
            <a:r>
              <a:rPr lang="en-US" altLang="zh-CN" sz="2000" u="sng" dirty="0"/>
              <a:t>of the program execution</a:t>
            </a:r>
            <a:r>
              <a:rPr lang="en-US" altLang="zh-CN" sz="2000" dirty="0"/>
              <a:t>.</a:t>
            </a:r>
            <a:endParaRPr lang="en-US" altLang="zh-CN" sz="2000" dirty="0"/>
          </a:p>
          <a:p>
            <a:pPr lvl="1"/>
            <a:r>
              <a:rPr lang="en-US" altLang="zh-CN" sz="2000" dirty="0"/>
              <a:t>The stack grows and shrinks as functions are called and returned and the contents of registers change after every instruction executed.</a:t>
            </a:r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pthread1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—P133 (Cont.)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418013"/>
          </a:xfrm>
        </p:spPr>
        <p:txBody>
          <a:bodyPr/>
          <a:lstStyle/>
          <a:p>
            <a:r>
              <a:rPr lang="zh-CN" altLang="en-US" sz="2000" dirty="0"/>
              <a:t>线程</a:t>
            </a:r>
            <a:r>
              <a:rPr lang="en-US" altLang="zh-CN" sz="2000" dirty="0">
                <a:solidFill>
                  <a:srgbClr val="006600"/>
                </a:solidFill>
              </a:rPr>
              <a:t>runner</a:t>
            </a:r>
            <a:r>
              <a:rPr lang="zh-CN" altLang="en-US" sz="2000" dirty="0"/>
              <a:t>与</a:t>
            </a:r>
            <a:r>
              <a:rPr lang="zh-CN" altLang="en-US" sz="2000" dirty="0">
                <a:solidFill>
                  <a:srgbClr val="0000CC"/>
                </a:solidFill>
              </a:rPr>
              <a:t>主线程</a:t>
            </a:r>
            <a:r>
              <a:rPr lang="zh-CN" altLang="en-US" sz="2000" b="1" u="sng" dirty="0">
                <a:solidFill>
                  <a:srgbClr val="C00000"/>
                </a:solidFill>
              </a:rPr>
              <a:t>共享</a:t>
            </a:r>
            <a:r>
              <a:rPr lang="zh-CN" altLang="en-US" sz="2000" dirty="0"/>
              <a:t>进程的变量</a:t>
            </a:r>
            <a:r>
              <a:rPr lang="en-US" altLang="zh-CN" sz="2000" dirty="0"/>
              <a:t>sum</a:t>
            </a:r>
            <a:endParaRPr lang="en-US" altLang="zh-CN" sz="2000" dirty="0"/>
          </a:p>
          <a:p>
            <a:r>
              <a:rPr lang="zh-CN" altLang="en-US" sz="2000" dirty="0"/>
              <a:t>进程输出</a:t>
            </a:r>
            <a:r>
              <a:rPr lang="en-US" altLang="zh-CN" sz="2000" dirty="0"/>
              <a:t>sum</a:t>
            </a:r>
            <a:r>
              <a:rPr lang="zh-CN" altLang="en-US" sz="2000" dirty="0"/>
              <a:t>的值是线程</a:t>
            </a:r>
            <a:r>
              <a:rPr lang="en-US" altLang="zh-CN" sz="2000" dirty="0"/>
              <a:t>runner</a:t>
            </a:r>
            <a:r>
              <a:rPr lang="zh-CN" altLang="en-US" sz="2000" dirty="0"/>
              <a:t>和主线程</a:t>
            </a:r>
            <a:r>
              <a:rPr lang="zh-CN" altLang="en-US" sz="2000" dirty="0">
                <a:solidFill>
                  <a:srgbClr val="0000CC"/>
                </a:solidFill>
              </a:rPr>
              <a:t>共同运算后的结果</a:t>
            </a:r>
            <a:r>
              <a:rPr lang="zh-CN" altLang="en-US" sz="2000" dirty="0"/>
              <a:t>，如</a:t>
            </a:r>
            <a:endParaRPr lang="en-US" altLang="zh-CN" sz="2000" dirty="0"/>
          </a:p>
          <a:p>
            <a:pPr lvl="1"/>
            <a:r>
              <a:rPr lang="zh-CN" altLang="en-US" sz="2000" dirty="0"/>
              <a:t> </a:t>
            </a:r>
            <a:r>
              <a:rPr lang="en-US" altLang="zh-CN" sz="2000" dirty="0"/>
              <a:t>./</a:t>
            </a:r>
            <a:r>
              <a:rPr lang="en-US" altLang="zh-CN" sz="2000" dirty="0" err="1"/>
              <a:t>a.out</a:t>
            </a:r>
            <a:r>
              <a:rPr lang="en-US" altLang="zh-CN" sz="2000" dirty="0"/>
              <a:t> 5</a:t>
            </a:r>
            <a:r>
              <a:rPr lang="zh-CN" altLang="en-US" sz="2000" dirty="0"/>
              <a:t>，输出</a:t>
            </a:r>
            <a:r>
              <a:rPr lang="en-US" altLang="zh-CN" sz="2000" dirty="0"/>
              <a:t>25 </a:t>
            </a:r>
            <a:r>
              <a:rPr lang="zh-CN" altLang="en-US" sz="2000" dirty="0"/>
              <a:t>（</a:t>
            </a:r>
            <a:r>
              <a:rPr lang="en-US" altLang="zh-CN" sz="2000" dirty="0"/>
              <a:t>15+10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en-US" altLang="zh-CN" sz="2000" dirty="0"/>
              <a:t>./</a:t>
            </a:r>
            <a:r>
              <a:rPr lang="en-US" altLang="zh-CN" sz="2000" dirty="0" err="1"/>
              <a:t>a.out</a:t>
            </a:r>
            <a:r>
              <a:rPr lang="en-US" altLang="zh-CN" sz="2000" dirty="0"/>
              <a:t> 100</a:t>
            </a:r>
            <a:r>
              <a:rPr lang="zh-CN" altLang="en-US" sz="2000" dirty="0"/>
              <a:t>，输出</a:t>
            </a:r>
            <a:r>
              <a:rPr lang="en-US" altLang="zh-CN" sz="2000" dirty="0"/>
              <a:t>5060  </a:t>
            </a:r>
            <a:r>
              <a:rPr lang="zh-CN" altLang="en-US" sz="2000" dirty="0"/>
              <a:t>（</a:t>
            </a:r>
            <a:r>
              <a:rPr lang="en-US" altLang="zh-CN" sz="2000" dirty="0"/>
              <a:t>5050+10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8077200" cy="44608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--join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55" name="TextBox 5"/>
          <p:cNvSpPr txBox="1">
            <a:spLocks noChangeArrowheads="1"/>
          </p:cNvSpPr>
          <p:nvPr/>
        </p:nvSpPr>
        <p:spPr bwMode="auto">
          <a:xfrm>
            <a:off x="5584031" y="4346574"/>
            <a:ext cx="3341687" cy="92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>
                <a:latin typeface="Helvetica" panose="020B0604020202020204" pitchFamily="34" charset="0"/>
              </a:rPr>
              <a:t>编译命令：</a:t>
            </a:r>
            <a:endParaRPr lang="en-US" altLang="zh-CN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>
                <a:latin typeface="Helvetica" panose="020B0604020202020204" pitchFamily="34" charset="0"/>
              </a:rPr>
              <a:t>gcc filename.c </a:t>
            </a:r>
            <a:r>
              <a:rPr lang="en-US" altLang="zh-CN">
                <a:solidFill>
                  <a:srgbClr val="C00000"/>
                </a:solidFill>
                <a:latin typeface="Helvetica" panose="020B0604020202020204" pitchFamily="34" charset="0"/>
              </a:rPr>
              <a:t>–pthread</a:t>
            </a:r>
            <a:r>
              <a:rPr lang="zh-CN" altLang="en-US">
                <a:latin typeface="Helvetica" panose="020B0604020202020204" pitchFamily="34" charset="0"/>
              </a:rPr>
              <a:t>，或</a:t>
            </a:r>
            <a:endParaRPr lang="en-US" altLang="zh-CN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>
                <a:latin typeface="Helvetica" panose="020B0604020202020204" pitchFamily="34" charset="0"/>
              </a:rPr>
              <a:t>gcc filename.c </a:t>
            </a:r>
            <a:r>
              <a:rPr lang="en-US" altLang="zh-CN">
                <a:solidFill>
                  <a:srgbClr val="C00000"/>
                </a:solidFill>
                <a:latin typeface="Helvetica" panose="020B0604020202020204" pitchFamily="34" charset="0"/>
              </a:rPr>
              <a:t>–lpthread</a:t>
            </a:r>
            <a:endParaRPr lang="en-US" altLang="zh-CN">
              <a:latin typeface="Helvetica" panose="020B0604020202020204" pitchFamily="34" charset="0"/>
            </a:endParaRPr>
          </a:p>
        </p:txBody>
      </p:sp>
      <p:sp>
        <p:nvSpPr>
          <p:cNvPr id="49156" name="文本框 1"/>
          <p:cNvSpPr txBox="1">
            <a:spLocks noChangeArrowheads="1"/>
          </p:cNvSpPr>
          <p:nvPr/>
        </p:nvSpPr>
        <p:spPr bwMode="auto">
          <a:xfrm>
            <a:off x="566738" y="700088"/>
            <a:ext cx="4886325" cy="52629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pthread.h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 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stdlib.h</a:t>
            </a:r>
            <a:r>
              <a:rPr lang="en-US" altLang="zh-CN" sz="1600" dirty="0"/>
              <a:t>&gt;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int sum=10</a:t>
            </a:r>
            <a:r>
              <a:rPr lang="en-US" altLang="zh-CN" sz="1600" dirty="0"/>
              <a:t>; /*this data is shared by the threads*/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void *runner(void *param);  </a:t>
            </a:r>
            <a:r>
              <a:rPr lang="en-US" altLang="zh-CN" sz="1600" dirty="0"/>
              <a:t>/* the thread*/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int main(int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 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{  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pthread_t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</a:rPr>
              <a:t> ;         </a:t>
            </a:r>
            <a:r>
              <a:rPr lang="en-US" altLang="zh-CN" sz="1600" dirty="0"/>
              <a:t>/*the thread identifier*/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pthread_attr_t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;  </a:t>
            </a:r>
            <a:r>
              <a:rPr lang="en-US" altLang="zh-CN" sz="1600" dirty="0"/>
              <a:t>/* set of thread attributes*/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if (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!=2) {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fprintf</a:t>
            </a:r>
            <a:r>
              <a:rPr lang="en-US" altLang="zh-CN" sz="1600" dirty="0"/>
              <a:t>(stderr, “usage: </a:t>
            </a:r>
            <a:r>
              <a:rPr lang="en-US" altLang="zh-CN" sz="1600" dirty="0" err="1"/>
              <a:t>a.out</a:t>
            </a:r>
            <a:r>
              <a:rPr lang="en-US" altLang="zh-CN" sz="1600" dirty="0"/>
              <a:t> &lt;integer value&gt;\n”);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return -1; 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} 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check if the 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[1] is a positive integer*/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/*get the default attributes*/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pthread_attr_init</a:t>
            </a:r>
            <a:r>
              <a:rPr lang="en-US" altLang="zh-CN" sz="1600" dirty="0">
                <a:solidFill>
                  <a:srgbClr val="006600"/>
                </a:solidFill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);   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create the thread*/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pthread_create</a:t>
            </a:r>
            <a:r>
              <a:rPr lang="en-US" altLang="zh-CN" sz="1600" dirty="0">
                <a:solidFill>
                  <a:srgbClr val="006600"/>
                </a:solidFill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</a:rPr>
              <a:t>, &amp;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, runner, </a:t>
            </a:r>
            <a:r>
              <a:rPr lang="en-US" altLang="zh-CN" sz="1600" dirty="0" err="1">
                <a:solidFill>
                  <a:srgbClr val="FF0000"/>
                </a:solidFill>
              </a:rPr>
              <a:t>argv</a:t>
            </a:r>
            <a:r>
              <a:rPr lang="en-US" altLang="zh-CN" sz="1600" dirty="0">
                <a:solidFill>
                  <a:srgbClr val="FF0000"/>
                </a:solidFill>
              </a:rPr>
              <a:t>[1]</a:t>
            </a:r>
            <a:r>
              <a:rPr lang="en-US" altLang="zh-CN" sz="1600" dirty="0">
                <a:solidFill>
                  <a:srgbClr val="006600"/>
                </a:solidFill>
              </a:rPr>
              <a:t>);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/*wait for the thread to exit */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</a:rPr>
              <a:t>    </a:t>
            </a:r>
            <a:r>
              <a:rPr lang="en-US" altLang="zh-CN" sz="1600" b="1" dirty="0">
                <a:solidFill>
                  <a:srgbClr val="7030A0"/>
                </a:solidFill>
              </a:rPr>
              <a:t>//</a:t>
            </a:r>
            <a:r>
              <a:rPr lang="en-US" altLang="zh-CN" sz="1600" b="1" dirty="0" err="1">
                <a:solidFill>
                  <a:srgbClr val="7030A0"/>
                </a:solidFill>
              </a:rPr>
              <a:t>pthread_join</a:t>
            </a:r>
            <a:r>
              <a:rPr lang="en-US" altLang="zh-CN" sz="1600" b="1" dirty="0">
                <a:solidFill>
                  <a:srgbClr val="7030A0"/>
                </a:solidFill>
              </a:rPr>
              <a:t>(</a:t>
            </a:r>
            <a:r>
              <a:rPr lang="en-US" altLang="zh-CN" sz="1600" b="1" dirty="0" err="1">
                <a:solidFill>
                  <a:srgbClr val="7030A0"/>
                </a:solidFill>
              </a:rPr>
              <a:t>tid,NULL</a:t>
            </a:r>
            <a:r>
              <a:rPr lang="en-US" altLang="zh-CN" sz="1600" b="1" dirty="0">
                <a:solidFill>
                  <a:srgbClr val="7030A0"/>
                </a:solidFill>
              </a:rPr>
              <a:t>);</a:t>
            </a:r>
            <a:endParaRPr lang="en-US" altLang="zh-CN" sz="1600" dirty="0">
              <a:solidFill>
                <a:srgbClr val="7030A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</a:t>
            </a:r>
            <a:r>
              <a:rPr lang="en-US" altLang="zh-CN" sz="1600" dirty="0" err="1">
                <a:solidFill>
                  <a:srgbClr val="0000CC"/>
                </a:solidFill>
              </a:rPr>
              <a:t>printf</a:t>
            </a:r>
            <a:r>
              <a:rPr lang="en-US" altLang="zh-CN" sz="1600" dirty="0">
                <a:solidFill>
                  <a:srgbClr val="0000CC"/>
                </a:solidFill>
              </a:rPr>
              <a:t>(“sum=%d\</a:t>
            </a:r>
            <a:r>
              <a:rPr lang="en-US" altLang="zh-CN" sz="1600" dirty="0" err="1">
                <a:solidFill>
                  <a:srgbClr val="0000CC"/>
                </a:solidFill>
              </a:rPr>
              <a:t>n”,sum</a:t>
            </a:r>
            <a:r>
              <a:rPr lang="en-US" altLang="zh-CN" sz="1600" dirty="0">
                <a:solidFill>
                  <a:srgbClr val="0000CC"/>
                </a:solidFill>
              </a:rPr>
              <a:t>);</a:t>
            </a:r>
            <a:endParaRPr lang="en-US" altLang="zh-CN" sz="1600" dirty="0">
              <a:solidFill>
                <a:srgbClr val="0000CC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} //main</a:t>
            </a:r>
            <a:endParaRPr lang="zh-CN" altLang="en-US" sz="1600" dirty="0"/>
          </a:p>
        </p:txBody>
      </p:sp>
      <p:sp>
        <p:nvSpPr>
          <p:cNvPr id="49157" name="文本框 2"/>
          <p:cNvSpPr txBox="1">
            <a:spLocks noChangeArrowheads="1"/>
          </p:cNvSpPr>
          <p:nvPr/>
        </p:nvSpPr>
        <p:spPr bwMode="auto">
          <a:xfrm>
            <a:off x="5605463" y="863600"/>
            <a:ext cx="3298825" cy="341630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/* the thread will begin control in this function */</a:t>
            </a: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CC"/>
                </a:solidFill>
              </a:rPr>
              <a:t>void *runner(void *</a:t>
            </a:r>
            <a:r>
              <a:rPr lang="en-US" altLang="zh-CN" dirty="0">
                <a:solidFill>
                  <a:srgbClr val="FF0000"/>
                </a:solidFill>
              </a:rPr>
              <a:t>param</a:t>
            </a:r>
            <a:r>
              <a:rPr lang="en-US" altLang="zh-CN" dirty="0">
                <a:solidFill>
                  <a:srgbClr val="0000CC"/>
                </a:solidFill>
              </a:rPr>
              <a:t>)</a:t>
            </a:r>
            <a:endParaRPr lang="en-US" altLang="zh-CN" dirty="0">
              <a:solidFill>
                <a:srgbClr val="0000CC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int </a:t>
            </a:r>
            <a:r>
              <a:rPr lang="en-US" altLang="zh-CN" dirty="0" err="1"/>
              <a:t>i</a:t>
            </a:r>
            <a:r>
              <a:rPr lang="en-US" altLang="zh-CN" dirty="0"/>
              <a:t>, upper=</a:t>
            </a:r>
            <a:r>
              <a:rPr lang="en-US" altLang="zh-CN" dirty="0" err="1"/>
              <a:t>atoi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param</a:t>
            </a:r>
            <a:r>
              <a:rPr lang="en-US" altLang="zh-CN" dirty="0"/>
              <a:t>);</a:t>
            </a: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sum=0; </a:t>
            </a: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for (</a:t>
            </a:r>
            <a:r>
              <a:rPr lang="en-US" altLang="zh-CN" dirty="0" err="1"/>
              <a:t>i</a:t>
            </a:r>
            <a:r>
              <a:rPr lang="en-US" altLang="zh-CN" dirty="0"/>
              <a:t>=1;i&lt;=upper;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    </a:t>
            </a:r>
            <a:r>
              <a:rPr lang="en-US" altLang="zh-CN" dirty="0">
                <a:solidFill>
                  <a:srgbClr val="0070C0"/>
                </a:solidFill>
              </a:rPr>
              <a:t>sum</a:t>
            </a:r>
            <a:r>
              <a:rPr lang="en-US" altLang="zh-CN" dirty="0"/>
              <a:t>+=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pthread_exit</a:t>
            </a:r>
            <a:r>
              <a:rPr lang="en-US" altLang="zh-CN" dirty="0"/>
              <a:t>(0);</a:t>
            </a: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9158" name="文本框 3"/>
          <p:cNvSpPr txBox="1">
            <a:spLocks noChangeArrowheads="1"/>
          </p:cNvSpPr>
          <p:nvPr/>
        </p:nvSpPr>
        <p:spPr bwMode="auto">
          <a:xfrm>
            <a:off x="1278061" y="6261100"/>
            <a:ext cx="6715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Figure 4.6 Multithreaded C program using the Pthreads API</a:t>
            </a:r>
            <a:endParaRPr lang="zh-CN" altLang="en-US"/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5584031" y="5338866"/>
            <a:ext cx="3341687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dirty="0">
                <a:latin typeface="Helvetica" panose="020B0604020202020204" pitchFamily="34" charset="0"/>
              </a:rPr>
              <a:t>运行  </a:t>
            </a:r>
            <a:r>
              <a:rPr lang="en-US" altLang="zh-CN" dirty="0">
                <a:latin typeface="Helvetica" panose="020B0604020202020204" pitchFamily="34" charset="0"/>
              </a:rPr>
              <a:t>./</a:t>
            </a:r>
            <a:r>
              <a:rPr lang="en-US" altLang="zh-CN" dirty="0" err="1">
                <a:latin typeface="Helvetica" panose="020B0604020202020204" pitchFamily="34" charset="0"/>
              </a:rPr>
              <a:t>a,out</a:t>
            </a:r>
            <a:r>
              <a:rPr lang="en-US" altLang="zh-CN" dirty="0">
                <a:latin typeface="Helvetica" panose="020B0604020202020204" pitchFamily="34" charset="0"/>
              </a:rPr>
              <a:t> 5</a:t>
            </a:r>
            <a:endParaRPr lang="en-US" altLang="zh-CN" dirty="0">
              <a:latin typeface="Helvetica" panose="020B0604020202020204" pitchFamily="34" charset="0"/>
            </a:endParaRPr>
          </a:p>
        </p:txBody>
      </p:sp>
      <p:sp>
        <p:nvSpPr>
          <p:cNvPr id="9" name="圆角矩形标注 8"/>
          <p:cNvSpPr/>
          <p:nvPr/>
        </p:nvSpPr>
        <p:spPr bwMode="auto">
          <a:xfrm>
            <a:off x="3520867" y="4914870"/>
            <a:ext cx="1717704" cy="880216"/>
          </a:xfrm>
          <a:prstGeom prst="wedgeRoundRectCallout">
            <a:avLst>
              <a:gd name="adj1" fmla="val -61172"/>
              <a:gd name="adj2" fmla="val -904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假定去掉该语句，对输出结果有何影响？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--join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418013"/>
          </a:xfrm>
        </p:spPr>
        <p:txBody>
          <a:bodyPr/>
          <a:lstStyle/>
          <a:p>
            <a:r>
              <a:rPr lang="zh-CN" altLang="en-US" sz="2000" dirty="0"/>
              <a:t>主线程（进程）创建线程</a:t>
            </a:r>
            <a:r>
              <a:rPr lang="en-US" altLang="zh-CN" sz="2000" dirty="0"/>
              <a:t>runner</a:t>
            </a:r>
            <a:r>
              <a:rPr lang="zh-CN" altLang="en-US" sz="2000" dirty="0"/>
              <a:t>后，没有等待子线程结束，而是执行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(“sum=%d\</a:t>
            </a:r>
            <a:r>
              <a:rPr lang="en-US" altLang="zh-CN" sz="2000" dirty="0" err="1"/>
              <a:t>n”,sum</a:t>
            </a:r>
            <a:r>
              <a:rPr lang="en-US" altLang="zh-CN" sz="2000" dirty="0"/>
              <a:t>)</a:t>
            </a:r>
            <a:r>
              <a:rPr lang="zh-CN" altLang="en-US" sz="2000" dirty="0"/>
              <a:t>语句，然后退出；</a:t>
            </a:r>
            <a:endParaRPr lang="en-US" altLang="zh-CN" sz="2000" dirty="0"/>
          </a:p>
          <a:p>
            <a:r>
              <a:rPr lang="zh-CN" altLang="en-US" sz="2000" b="1" dirty="0">
                <a:solidFill>
                  <a:srgbClr val="C00000"/>
                </a:solidFill>
              </a:rPr>
              <a:t>主线程（进程）退出后，隶属于进程的线程</a:t>
            </a:r>
            <a:r>
              <a:rPr lang="zh-CN" altLang="en-US" sz="2000" b="1" dirty="0">
                <a:solidFill>
                  <a:srgbClr val="0000CC"/>
                </a:solidFill>
              </a:rPr>
              <a:t>也不复存在</a:t>
            </a:r>
            <a:endParaRPr lang="en-US" altLang="zh-CN" sz="2000" b="1" dirty="0">
              <a:solidFill>
                <a:srgbClr val="0000CC"/>
              </a:solidFill>
            </a:endParaRPr>
          </a:p>
          <a:p>
            <a:pPr lvl="1"/>
            <a:r>
              <a:rPr lang="zh-CN" altLang="en-US" dirty="0"/>
              <a:t>即使主线程退出之前，已经调度子线程，主线程终止，子线程也会终止；</a:t>
            </a:r>
            <a:endParaRPr lang="en-US" altLang="zh-CN" dirty="0"/>
          </a:p>
          <a:p>
            <a:r>
              <a:rPr lang="zh-CN" altLang="en-US" sz="2000" dirty="0"/>
              <a:t>输出：</a:t>
            </a:r>
            <a:r>
              <a:rPr lang="en-US" altLang="zh-CN" sz="2000" dirty="0">
                <a:solidFill>
                  <a:srgbClr val="0000CC"/>
                </a:solidFill>
              </a:rPr>
              <a:t>sum=10</a:t>
            </a:r>
            <a:r>
              <a:rPr lang="zh-CN" altLang="en-US" sz="2000" dirty="0"/>
              <a:t>，</a:t>
            </a:r>
            <a:r>
              <a:rPr lang="zh-CN" altLang="en-US" sz="2000" b="1" dirty="0">
                <a:solidFill>
                  <a:srgbClr val="7030A0"/>
                </a:solidFill>
              </a:rPr>
              <a:t>或子线程中累加计算的部分和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pPr lvl="1"/>
            <a:r>
              <a:rPr lang="zh-CN" altLang="en-US" dirty="0"/>
              <a:t>如果主线程退出之前，已经调度了子线程，结果可能是子线程计算的部分和</a:t>
            </a:r>
            <a:endParaRPr lang="en-US" altLang="zh-CN" dirty="0"/>
          </a:p>
          <a:p>
            <a:pPr lvl="1"/>
            <a:r>
              <a:rPr lang="zh-CN" altLang="en-US" dirty="0"/>
              <a:t>例如，运行</a:t>
            </a:r>
            <a:r>
              <a:rPr lang="en-US" altLang="zh-CN" dirty="0"/>
              <a:t>./</a:t>
            </a:r>
            <a:r>
              <a:rPr lang="en-US" altLang="zh-CN" dirty="0" err="1"/>
              <a:t>a.out</a:t>
            </a:r>
            <a:r>
              <a:rPr lang="en-US" altLang="zh-CN" dirty="0"/>
              <a:t> 10</a:t>
            </a:r>
            <a:r>
              <a:rPr lang="zh-CN" altLang="en-US" dirty="0"/>
              <a:t>，子线程循环到</a:t>
            </a:r>
            <a:r>
              <a:rPr lang="en-US" altLang="zh-CN" dirty="0"/>
              <a:t>7</a:t>
            </a:r>
            <a:r>
              <a:rPr lang="zh-CN" altLang="en-US" dirty="0"/>
              <a:t>时，主线程退出，子线程也随之退出，</a:t>
            </a:r>
            <a:r>
              <a:rPr lang="en-US" altLang="zh-CN" dirty="0"/>
              <a:t>sum</a:t>
            </a:r>
            <a:r>
              <a:rPr lang="zh-CN" altLang="en-US" dirty="0"/>
              <a:t>的值即为</a:t>
            </a:r>
            <a:r>
              <a:rPr lang="en-US" altLang="zh-CN" dirty="0"/>
              <a:t>1~7</a:t>
            </a:r>
            <a:r>
              <a:rPr lang="zh-CN" altLang="en-US" dirty="0"/>
              <a:t>的累加和</a:t>
            </a:r>
            <a:endParaRPr lang="en-US" altLang="zh-CN" dirty="0"/>
          </a:p>
          <a:p>
            <a:pPr lvl="1"/>
            <a:r>
              <a:rPr lang="zh-CN" altLang="en-US" dirty="0"/>
              <a:t>参考测试代码见下页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sz="20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599"/>
            <a:ext cx="8077200" cy="560909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主线程退出对子线程的影响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55" name="TextBox 5"/>
          <p:cNvSpPr txBox="1">
            <a:spLocks noChangeArrowheads="1"/>
          </p:cNvSpPr>
          <p:nvPr/>
        </p:nvSpPr>
        <p:spPr bwMode="auto">
          <a:xfrm>
            <a:off x="5584031" y="4346574"/>
            <a:ext cx="3341687" cy="92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>
                <a:latin typeface="Helvetica" panose="020B0604020202020204" pitchFamily="34" charset="0"/>
              </a:rPr>
              <a:t>编译命令：</a:t>
            </a:r>
            <a:endParaRPr lang="en-US" altLang="zh-CN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>
                <a:latin typeface="Helvetica" panose="020B0604020202020204" pitchFamily="34" charset="0"/>
              </a:rPr>
              <a:t>gcc filename.c </a:t>
            </a:r>
            <a:r>
              <a:rPr lang="en-US" altLang="zh-CN">
                <a:solidFill>
                  <a:srgbClr val="C00000"/>
                </a:solidFill>
                <a:latin typeface="Helvetica" panose="020B0604020202020204" pitchFamily="34" charset="0"/>
              </a:rPr>
              <a:t>–pthread</a:t>
            </a:r>
            <a:r>
              <a:rPr lang="zh-CN" altLang="en-US">
                <a:latin typeface="Helvetica" panose="020B0604020202020204" pitchFamily="34" charset="0"/>
              </a:rPr>
              <a:t>，或</a:t>
            </a:r>
            <a:endParaRPr lang="en-US" altLang="zh-CN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>
                <a:latin typeface="Helvetica" panose="020B0604020202020204" pitchFamily="34" charset="0"/>
              </a:rPr>
              <a:t>gcc filename.c </a:t>
            </a:r>
            <a:r>
              <a:rPr lang="en-US" altLang="zh-CN">
                <a:solidFill>
                  <a:srgbClr val="C00000"/>
                </a:solidFill>
                <a:latin typeface="Helvetica" panose="020B0604020202020204" pitchFamily="34" charset="0"/>
              </a:rPr>
              <a:t>–lpthread</a:t>
            </a:r>
            <a:endParaRPr lang="en-US" altLang="zh-CN">
              <a:latin typeface="Helvetica" panose="020B0604020202020204" pitchFamily="34" charset="0"/>
            </a:endParaRPr>
          </a:p>
        </p:txBody>
      </p:sp>
      <p:sp>
        <p:nvSpPr>
          <p:cNvPr id="49156" name="文本框 1"/>
          <p:cNvSpPr txBox="1">
            <a:spLocks noChangeArrowheads="1"/>
          </p:cNvSpPr>
          <p:nvPr/>
        </p:nvSpPr>
        <p:spPr bwMode="auto">
          <a:xfrm>
            <a:off x="557861" y="857876"/>
            <a:ext cx="4886325" cy="5410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pthread.h</a:t>
            </a:r>
            <a:r>
              <a:rPr lang="en-US" altLang="zh-CN" sz="1600" dirty="0"/>
              <a:t>&gt; 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 </a:t>
            </a:r>
            <a:endParaRPr lang="en-US" altLang="zh-CN" sz="16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stdlib.h</a:t>
            </a:r>
            <a:r>
              <a:rPr lang="en-US" altLang="zh-CN" sz="1600" dirty="0"/>
              <a:t>&gt; #include &lt;</a:t>
            </a:r>
            <a:r>
              <a:rPr lang="en-US" altLang="zh-CN" sz="1600" dirty="0" err="1"/>
              <a:t>unistd.h</a:t>
            </a:r>
            <a:r>
              <a:rPr lang="en-US" altLang="zh-CN" sz="1600" dirty="0"/>
              <a:t>&gt;</a:t>
            </a:r>
            <a:endParaRPr lang="en-US" altLang="zh-CN" sz="16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sum=10; /*this data is shared by the threads*/</a:t>
            </a:r>
            <a:endParaRPr lang="en-US" altLang="zh-CN" sz="16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summ</a:t>
            </a:r>
            <a:r>
              <a:rPr lang="en-US" altLang="zh-CN" sz="1600" dirty="0"/>
              <a:t>=10;</a:t>
            </a:r>
            <a:endParaRPr lang="en-US" altLang="zh-CN" sz="16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void *runner(void *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);  /* the thread*/</a:t>
            </a:r>
            <a:endParaRPr lang="en-US" altLang="zh-CN" sz="16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main(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 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</a:t>
            </a:r>
            <a:endParaRPr lang="en-US" altLang="zh-CN" sz="16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{   </a:t>
            </a:r>
            <a:r>
              <a:rPr lang="en-US" altLang="zh-CN" sz="1600" dirty="0" err="1"/>
              <a:t>pthread_t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tid</a:t>
            </a:r>
            <a:r>
              <a:rPr lang="en-US" altLang="zh-CN" sz="1600" dirty="0"/>
              <a:t> ;         /*the thread identifier*/</a:t>
            </a:r>
            <a:endParaRPr lang="en-US" altLang="zh-CN" sz="16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pthread_attr_t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attr</a:t>
            </a:r>
            <a:r>
              <a:rPr lang="en-US" altLang="zh-CN" sz="1600" dirty="0"/>
              <a:t>;  /* set of thread attributes*/</a:t>
            </a:r>
            <a:endParaRPr lang="en-US" altLang="zh-CN" sz="16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if (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!=2) {</a:t>
            </a:r>
            <a:endParaRPr lang="en-US" altLang="zh-CN" sz="16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fprintf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stderr</a:t>
            </a:r>
            <a:r>
              <a:rPr lang="en-US" altLang="zh-CN" sz="1600" dirty="0"/>
              <a:t>, "usage: </a:t>
            </a:r>
            <a:r>
              <a:rPr lang="en-US" altLang="zh-CN" sz="1600" dirty="0" err="1"/>
              <a:t>a.out</a:t>
            </a:r>
            <a:r>
              <a:rPr lang="en-US" altLang="zh-CN" sz="1600" dirty="0"/>
              <a:t> &lt;integer value&gt;\n");</a:t>
            </a:r>
            <a:endParaRPr lang="en-US" altLang="zh-CN" sz="16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return -1; </a:t>
            </a:r>
            <a:endParaRPr lang="en-US" altLang="zh-CN" sz="16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} </a:t>
            </a:r>
            <a:endParaRPr lang="en-US" altLang="zh-CN" sz="16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/*get the default attributes*/</a:t>
            </a:r>
            <a:endParaRPr lang="en-US" altLang="zh-CN" sz="16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pthread_attr_init</a:t>
            </a:r>
            <a:r>
              <a:rPr lang="en-US" altLang="zh-CN" sz="1600" dirty="0"/>
              <a:t>(&amp;</a:t>
            </a:r>
            <a:r>
              <a:rPr lang="en-US" altLang="zh-CN" sz="1600" dirty="0" err="1"/>
              <a:t>attr</a:t>
            </a:r>
            <a:r>
              <a:rPr lang="en-US" altLang="zh-CN" sz="1600" dirty="0"/>
              <a:t>);   </a:t>
            </a:r>
            <a:endParaRPr lang="en-US" altLang="zh-CN" sz="16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create the thread*/</a:t>
            </a:r>
            <a:endParaRPr lang="en-US" altLang="zh-CN" sz="16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pthread_create</a:t>
            </a:r>
            <a:r>
              <a:rPr lang="en-US" altLang="zh-CN" sz="1600" dirty="0"/>
              <a:t>(&amp;</a:t>
            </a:r>
            <a:r>
              <a:rPr lang="en-US" altLang="zh-CN" sz="1600" dirty="0" err="1"/>
              <a:t>tid</a:t>
            </a:r>
            <a:r>
              <a:rPr lang="en-US" altLang="zh-CN" sz="1600" dirty="0"/>
              <a:t>, &amp;</a:t>
            </a:r>
            <a:r>
              <a:rPr lang="en-US" altLang="zh-CN" sz="1600" dirty="0" err="1"/>
              <a:t>attr</a:t>
            </a:r>
            <a:r>
              <a:rPr lang="en-US" altLang="zh-CN" sz="1600" dirty="0"/>
              <a:t>, runner, 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[1]);</a:t>
            </a:r>
            <a:endParaRPr lang="en-US" altLang="zh-CN" sz="16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for (</a:t>
            </a:r>
            <a:r>
              <a:rPr lang="en-US" altLang="zh-CN" sz="1600" dirty="0" err="1">
                <a:solidFill>
                  <a:srgbClr val="0000CC"/>
                </a:solidFill>
              </a:rPr>
              <a:t>int</a:t>
            </a:r>
            <a:r>
              <a:rPr lang="en-US" altLang="zh-CN" sz="1600" dirty="0">
                <a:solidFill>
                  <a:srgbClr val="0000CC"/>
                </a:solidFill>
              </a:rPr>
              <a:t> </a:t>
            </a:r>
            <a:r>
              <a:rPr lang="en-US" altLang="zh-CN" sz="1600" dirty="0" err="1">
                <a:solidFill>
                  <a:srgbClr val="0000CC"/>
                </a:solidFill>
              </a:rPr>
              <a:t>i</a:t>
            </a:r>
            <a:r>
              <a:rPr lang="en-US" altLang="zh-CN" sz="1600" dirty="0">
                <a:solidFill>
                  <a:srgbClr val="0000CC"/>
                </a:solidFill>
              </a:rPr>
              <a:t>=0;i&lt;10;i++)   //</a:t>
            </a:r>
            <a:r>
              <a:rPr lang="zh-CN" altLang="en-US" sz="1600" dirty="0">
                <a:solidFill>
                  <a:srgbClr val="C00000"/>
                </a:solidFill>
              </a:rPr>
              <a:t>跟踪线程的累加过程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{</a:t>
            </a:r>
            <a:endParaRPr lang="en-US" altLang="zh-CN" sz="1600" dirty="0">
              <a:solidFill>
                <a:srgbClr val="0000CC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  </a:t>
            </a:r>
            <a:r>
              <a:rPr lang="en-US" altLang="zh-CN" sz="1600" dirty="0" err="1">
                <a:solidFill>
                  <a:srgbClr val="0000CC"/>
                </a:solidFill>
              </a:rPr>
              <a:t>usleep</a:t>
            </a:r>
            <a:r>
              <a:rPr lang="en-US" altLang="zh-CN" sz="1600" dirty="0">
                <a:solidFill>
                  <a:srgbClr val="0000CC"/>
                </a:solidFill>
              </a:rPr>
              <a:t>(1);</a:t>
            </a:r>
            <a:endParaRPr lang="en-US" altLang="zh-CN" sz="1600" dirty="0">
              <a:solidFill>
                <a:srgbClr val="0000CC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  if (sum!=</a:t>
            </a:r>
            <a:r>
              <a:rPr lang="en-US" altLang="zh-CN" sz="1600" dirty="0" err="1">
                <a:solidFill>
                  <a:srgbClr val="0000CC"/>
                </a:solidFill>
              </a:rPr>
              <a:t>summ</a:t>
            </a:r>
            <a:r>
              <a:rPr lang="en-US" altLang="zh-CN" sz="1600" dirty="0">
                <a:solidFill>
                  <a:srgbClr val="0000CC"/>
                </a:solidFill>
              </a:rPr>
              <a:t>)</a:t>
            </a:r>
            <a:endParaRPr lang="en-US" altLang="zh-CN" sz="1600" dirty="0">
              <a:solidFill>
                <a:srgbClr val="0000CC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  { </a:t>
            </a:r>
            <a:endParaRPr lang="en-US" altLang="zh-CN" sz="1600" dirty="0">
              <a:solidFill>
                <a:srgbClr val="0000CC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    </a:t>
            </a:r>
            <a:r>
              <a:rPr lang="en-US" altLang="zh-CN" sz="1600" dirty="0" err="1">
                <a:solidFill>
                  <a:srgbClr val="0000CC"/>
                </a:solidFill>
              </a:rPr>
              <a:t>printf</a:t>
            </a:r>
            <a:r>
              <a:rPr lang="en-US" altLang="zh-CN" sz="1600" dirty="0">
                <a:solidFill>
                  <a:srgbClr val="0000CC"/>
                </a:solidFill>
              </a:rPr>
              <a:t>("sum=%d\</a:t>
            </a:r>
            <a:r>
              <a:rPr lang="en-US" altLang="zh-CN" sz="1600" dirty="0" err="1">
                <a:solidFill>
                  <a:srgbClr val="0000CC"/>
                </a:solidFill>
              </a:rPr>
              <a:t>n",sum</a:t>
            </a:r>
            <a:r>
              <a:rPr lang="en-US" altLang="zh-CN" sz="1600" dirty="0">
                <a:solidFill>
                  <a:srgbClr val="0000CC"/>
                </a:solidFill>
              </a:rPr>
              <a:t>);</a:t>
            </a:r>
            <a:endParaRPr lang="en-US" altLang="zh-CN" sz="1600" dirty="0">
              <a:solidFill>
                <a:srgbClr val="0000CC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    </a:t>
            </a:r>
            <a:r>
              <a:rPr lang="en-US" altLang="zh-CN" sz="1600" dirty="0" err="1">
                <a:solidFill>
                  <a:srgbClr val="0000CC"/>
                </a:solidFill>
              </a:rPr>
              <a:t>summ</a:t>
            </a:r>
            <a:r>
              <a:rPr lang="en-US" altLang="zh-CN" sz="1600" dirty="0">
                <a:solidFill>
                  <a:srgbClr val="0000CC"/>
                </a:solidFill>
              </a:rPr>
              <a:t>=sum;</a:t>
            </a:r>
            <a:endParaRPr lang="en-US" altLang="zh-CN" sz="1600" dirty="0">
              <a:solidFill>
                <a:srgbClr val="0000CC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  }</a:t>
            </a:r>
            <a:endParaRPr lang="en-US" altLang="zh-CN" sz="1600" dirty="0">
              <a:solidFill>
                <a:srgbClr val="0000CC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}</a:t>
            </a:r>
            <a:endParaRPr lang="en-US" altLang="zh-CN" sz="1600" dirty="0">
              <a:solidFill>
                <a:srgbClr val="0000CC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} //main</a:t>
            </a:r>
            <a:endParaRPr lang="zh-CN" altLang="en-US" sz="1600" dirty="0"/>
          </a:p>
        </p:txBody>
      </p:sp>
      <p:sp>
        <p:nvSpPr>
          <p:cNvPr id="49157" name="文本框 2"/>
          <p:cNvSpPr txBox="1">
            <a:spLocks noChangeArrowheads="1"/>
          </p:cNvSpPr>
          <p:nvPr/>
        </p:nvSpPr>
        <p:spPr bwMode="auto">
          <a:xfrm>
            <a:off x="5605463" y="863600"/>
            <a:ext cx="3298825" cy="3243965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/* the thread will begin control in this function */</a:t>
            </a:r>
            <a:endParaRPr lang="en-US" altLang="zh-CN" sz="16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void *runner(void *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)</a:t>
            </a:r>
            <a:endParaRPr lang="en-US" altLang="zh-CN" sz="16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{</a:t>
            </a:r>
            <a:endParaRPr lang="en-US" altLang="zh-CN" sz="16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, upper=</a:t>
            </a:r>
            <a:r>
              <a:rPr lang="en-US" altLang="zh-CN" sz="1600" dirty="0" err="1"/>
              <a:t>atoi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);</a:t>
            </a:r>
            <a:endParaRPr lang="en-US" altLang="zh-CN" sz="16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sum=0; </a:t>
            </a:r>
            <a:endParaRPr lang="en-US" altLang="zh-CN" sz="16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=1;i&lt;=upper;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  <a:endParaRPr lang="en-US" altLang="zh-CN" sz="16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{</a:t>
            </a:r>
            <a:endParaRPr lang="en-US" altLang="zh-CN" sz="16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sum+=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usleep</a:t>
            </a:r>
            <a:r>
              <a:rPr lang="en-US" altLang="zh-CN" sz="1600" dirty="0"/>
              <a:t>(100);</a:t>
            </a:r>
            <a:endParaRPr lang="en-US" altLang="zh-CN" sz="16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("Child sum=%d\</a:t>
            </a:r>
            <a:r>
              <a:rPr lang="en-US" altLang="zh-CN" sz="1600" dirty="0" err="1"/>
              <a:t>n",sum</a:t>
            </a:r>
            <a:r>
              <a:rPr lang="en-US" altLang="zh-CN" sz="1600" dirty="0"/>
              <a:t>);</a:t>
            </a:r>
            <a:endParaRPr lang="en-US" altLang="zh-CN" sz="16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}</a:t>
            </a:r>
            <a:endParaRPr lang="en-US" altLang="zh-CN" sz="16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</a:t>
            </a:r>
            <a:r>
              <a:rPr lang="en-US" altLang="zh-CN" sz="1600" dirty="0" err="1"/>
              <a:t>pthread_exit</a:t>
            </a:r>
            <a:r>
              <a:rPr lang="en-US" altLang="zh-CN" sz="1600" dirty="0"/>
              <a:t>(0);</a:t>
            </a:r>
            <a:endParaRPr lang="en-US" altLang="zh-CN" sz="16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9158" name="文本框 3"/>
          <p:cNvSpPr txBox="1">
            <a:spLocks noChangeArrowheads="1"/>
          </p:cNvSpPr>
          <p:nvPr/>
        </p:nvSpPr>
        <p:spPr bwMode="auto">
          <a:xfrm>
            <a:off x="1366837" y="6346004"/>
            <a:ext cx="6715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Figure 4.6 Multithreaded C program using the </a:t>
            </a:r>
            <a:r>
              <a:rPr lang="en-US" altLang="zh-CN" dirty="0" err="1"/>
              <a:t>Pthreads</a:t>
            </a:r>
            <a:r>
              <a:rPr lang="en-US" altLang="zh-CN" dirty="0"/>
              <a:t> API</a:t>
            </a:r>
            <a:endParaRPr lang="zh-CN" altLang="en-US" dirty="0"/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5584031" y="5338866"/>
            <a:ext cx="3341687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dirty="0">
                <a:latin typeface="Helvetica" panose="020B0604020202020204" pitchFamily="34" charset="0"/>
              </a:rPr>
              <a:t>运行  </a:t>
            </a:r>
            <a:r>
              <a:rPr lang="en-US" altLang="zh-CN" dirty="0">
                <a:latin typeface="Helvetica" panose="020B0604020202020204" pitchFamily="34" charset="0"/>
              </a:rPr>
              <a:t>./</a:t>
            </a:r>
            <a:r>
              <a:rPr lang="en-US" altLang="zh-CN" dirty="0" err="1">
                <a:latin typeface="Helvetica" panose="020B0604020202020204" pitchFamily="34" charset="0"/>
              </a:rPr>
              <a:t>a,out</a:t>
            </a:r>
            <a:r>
              <a:rPr lang="en-US" altLang="zh-CN" dirty="0">
                <a:latin typeface="Helvetica" panose="020B0604020202020204" pitchFamily="34" charset="0"/>
              </a:rPr>
              <a:t> 10</a:t>
            </a:r>
            <a:endParaRPr lang="en-US" altLang="zh-CN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8077200" cy="44608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共享主线程资源？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55" name="TextBox 5"/>
          <p:cNvSpPr txBox="1">
            <a:spLocks noChangeArrowheads="1"/>
          </p:cNvSpPr>
          <p:nvPr/>
        </p:nvSpPr>
        <p:spPr bwMode="auto">
          <a:xfrm>
            <a:off x="5802313" y="4468813"/>
            <a:ext cx="3101975" cy="92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>
                <a:latin typeface="Helvetica" panose="020B0604020202020204" pitchFamily="34" charset="0"/>
              </a:rPr>
              <a:t>编译命令：</a:t>
            </a:r>
            <a:endParaRPr lang="en-US" altLang="zh-CN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>
                <a:latin typeface="Helvetica" panose="020B0604020202020204" pitchFamily="34" charset="0"/>
              </a:rPr>
              <a:t>gcc filename.c </a:t>
            </a:r>
            <a:r>
              <a:rPr lang="en-US" altLang="zh-CN">
                <a:solidFill>
                  <a:srgbClr val="C00000"/>
                </a:solidFill>
                <a:latin typeface="Helvetica" panose="020B0604020202020204" pitchFamily="34" charset="0"/>
              </a:rPr>
              <a:t>–pthread</a:t>
            </a:r>
            <a:r>
              <a:rPr lang="zh-CN" altLang="en-US">
                <a:latin typeface="Helvetica" panose="020B0604020202020204" pitchFamily="34" charset="0"/>
              </a:rPr>
              <a:t>，或</a:t>
            </a:r>
            <a:endParaRPr lang="en-US" altLang="zh-CN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>
                <a:latin typeface="Helvetica" panose="020B0604020202020204" pitchFamily="34" charset="0"/>
              </a:rPr>
              <a:t>gcc filename.c </a:t>
            </a:r>
            <a:r>
              <a:rPr lang="en-US" altLang="zh-CN">
                <a:solidFill>
                  <a:srgbClr val="C00000"/>
                </a:solidFill>
                <a:latin typeface="Helvetica" panose="020B0604020202020204" pitchFamily="34" charset="0"/>
              </a:rPr>
              <a:t>–lpthread</a:t>
            </a:r>
            <a:endParaRPr lang="en-US" altLang="zh-CN">
              <a:latin typeface="Helvetica" panose="020B0604020202020204" pitchFamily="34" charset="0"/>
            </a:endParaRPr>
          </a:p>
        </p:txBody>
      </p:sp>
      <p:sp>
        <p:nvSpPr>
          <p:cNvPr id="49156" name="文本框 1"/>
          <p:cNvSpPr txBox="1">
            <a:spLocks noChangeArrowheads="1"/>
          </p:cNvSpPr>
          <p:nvPr/>
        </p:nvSpPr>
        <p:spPr bwMode="auto">
          <a:xfrm>
            <a:off x="566738" y="700088"/>
            <a:ext cx="4886325" cy="52629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pthread.h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zh-CN" sz="16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sum=10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/*this data is shared by the threads*/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*runner(void *param);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the thread*/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main(int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char *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sum=5,x,y;  //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线程能否访问这三个变量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   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/*the thread identifier*/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pthread_attr_t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set of thread attributes*/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!=2) {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(stderr, “usage: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&lt;integer value&gt;\n”);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-1;      }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check if the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is a positive integer*/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/*get the default attributes*/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pthread_attr_init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</a:t>
            </a:r>
            <a:endParaRPr lang="en-US" altLang="zh-CN" sz="16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create the thread*/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&amp;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runner, 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16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/*wait for the thread to exit */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tid,NULL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(“sum=%d\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n”,sum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1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//main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57" name="文本框 2"/>
          <p:cNvSpPr txBox="1">
            <a:spLocks noChangeArrowheads="1"/>
          </p:cNvSpPr>
          <p:nvPr/>
        </p:nvSpPr>
        <p:spPr bwMode="auto">
          <a:xfrm>
            <a:off x="5605463" y="863600"/>
            <a:ext cx="3298825" cy="341630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/* the thread will begin control in this function */</a:t>
            </a: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CC"/>
                </a:solidFill>
              </a:rPr>
              <a:t>void *runner(void *</a:t>
            </a:r>
            <a:r>
              <a:rPr lang="en-US" altLang="zh-CN" dirty="0">
                <a:solidFill>
                  <a:srgbClr val="FF0000"/>
                </a:solidFill>
              </a:rPr>
              <a:t>param</a:t>
            </a:r>
            <a:r>
              <a:rPr lang="en-US" altLang="zh-CN" dirty="0">
                <a:solidFill>
                  <a:srgbClr val="0000CC"/>
                </a:solidFill>
              </a:rPr>
              <a:t>)</a:t>
            </a:r>
            <a:endParaRPr lang="en-US" altLang="zh-CN" dirty="0">
              <a:solidFill>
                <a:srgbClr val="0000CC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int </a:t>
            </a:r>
            <a:r>
              <a:rPr lang="en-US" altLang="zh-CN" dirty="0" err="1"/>
              <a:t>i</a:t>
            </a:r>
            <a:r>
              <a:rPr lang="en-US" altLang="zh-CN" dirty="0"/>
              <a:t>, upper=</a:t>
            </a:r>
            <a:r>
              <a:rPr lang="en-US" altLang="zh-CN" dirty="0" err="1"/>
              <a:t>atoi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param</a:t>
            </a:r>
            <a:r>
              <a:rPr lang="en-US" altLang="zh-CN" dirty="0"/>
              <a:t>);</a:t>
            </a: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sum=0; </a:t>
            </a: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for (</a:t>
            </a:r>
            <a:r>
              <a:rPr lang="en-US" altLang="zh-CN" dirty="0" err="1"/>
              <a:t>i</a:t>
            </a:r>
            <a:r>
              <a:rPr lang="en-US" altLang="zh-CN" dirty="0"/>
              <a:t>=1;i&lt;=upper;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    </a:t>
            </a:r>
            <a:r>
              <a:rPr lang="en-US" altLang="zh-CN" dirty="0">
                <a:solidFill>
                  <a:srgbClr val="0070C0"/>
                </a:solidFill>
              </a:rPr>
              <a:t>sum</a:t>
            </a:r>
            <a:r>
              <a:rPr lang="en-US" altLang="zh-CN" dirty="0"/>
              <a:t>+=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pthread_exit</a:t>
            </a:r>
            <a:r>
              <a:rPr lang="en-US" altLang="zh-CN" dirty="0"/>
              <a:t>(0);</a:t>
            </a: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5802313" y="5487464"/>
            <a:ext cx="2960688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dirty="0">
                <a:latin typeface="Helvetica" panose="020B0604020202020204" pitchFamily="34" charset="0"/>
              </a:rPr>
              <a:t>运行  </a:t>
            </a:r>
            <a:r>
              <a:rPr lang="en-US" altLang="zh-CN" dirty="0">
                <a:latin typeface="Helvetica" panose="020B0604020202020204" pitchFamily="34" charset="0"/>
              </a:rPr>
              <a:t>./</a:t>
            </a:r>
            <a:r>
              <a:rPr lang="en-US" altLang="zh-CN" dirty="0" err="1">
                <a:latin typeface="Helvetica" panose="020B0604020202020204" pitchFamily="34" charset="0"/>
              </a:rPr>
              <a:t>a,out</a:t>
            </a:r>
            <a:r>
              <a:rPr lang="en-US" altLang="zh-CN" dirty="0">
                <a:latin typeface="Helvetica" panose="020B0604020202020204" pitchFamily="34" charset="0"/>
              </a:rPr>
              <a:t> 5</a:t>
            </a:r>
            <a:endParaRPr lang="en-US" altLang="zh-CN" dirty="0">
              <a:latin typeface="Helvetica" panose="020B0604020202020204" pitchFamily="34" charset="0"/>
            </a:endParaRPr>
          </a:p>
        </p:txBody>
      </p:sp>
      <p:sp>
        <p:nvSpPr>
          <p:cNvPr id="8" name="圆角矩形标注 7"/>
          <p:cNvSpPr/>
          <p:nvPr/>
        </p:nvSpPr>
        <p:spPr bwMode="auto">
          <a:xfrm>
            <a:off x="5635595" y="1691534"/>
            <a:ext cx="2457271" cy="1316586"/>
          </a:xfrm>
          <a:prstGeom prst="wedgeRoundRectCallout">
            <a:avLst>
              <a:gd name="adj1" fmla="val -83183"/>
              <a:gd name="adj2" fmla="val -329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假定添加该语句，对输出结果有何影响？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sz="1600" dirty="0"/>
              <a:t>子线程是否可以访问变量</a:t>
            </a:r>
            <a:r>
              <a:rPr lang="en-US" altLang="zh-CN" sz="1600" dirty="0"/>
              <a:t>x</a:t>
            </a:r>
            <a:r>
              <a:rPr lang="zh-CN" altLang="en-US" sz="1600" dirty="0"/>
              <a:t>，</a:t>
            </a:r>
            <a:r>
              <a:rPr lang="en-US" altLang="zh-CN" sz="1600" dirty="0"/>
              <a:t>y</a:t>
            </a:r>
            <a:r>
              <a:rPr lang="zh-CN" altLang="en-US" sz="1600" dirty="0"/>
              <a:t>？</a:t>
            </a:r>
            <a:endParaRPr lang="zh-CN" altLang="en-US" sz="1600" dirty="0"/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pthread1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共享主线程资源？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4180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/>
              <a:t>线程</a:t>
            </a:r>
            <a:r>
              <a:rPr lang="en-US" altLang="zh-CN" sz="2000" dirty="0"/>
              <a:t>runner</a:t>
            </a:r>
            <a:r>
              <a:rPr lang="zh-CN" altLang="en-US" sz="2000" dirty="0">
                <a:solidFill>
                  <a:srgbClr val="0000CC"/>
                </a:solidFill>
              </a:rPr>
              <a:t>不能访问</a:t>
            </a:r>
            <a:r>
              <a:rPr lang="en-US" altLang="zh-CN" sz="2000" dirty="0"/>
              <a:t>main()</a:t>
            </a:r>
            <a:r>
              <a:rPr lang="zh-CN" altLang="en-US" sz="2000" dirty="0"/>
              <a:t>函数中的变量</a:t>
            </a:r>
            <a:r>
              <a:rPr lang="en-US" altLang="zh-CN" sz="2000" dirty="0"/>
              <a:t>int </a:t>
            </a:r>
            <a:r>
              <a:rPr lang="en-US" altLang="zh-CN" sz="2000" dirty="0" err="1"/>
              <a:t>sum,x,y</a:t>
            </a:r>
            <a:r>
              <a:rPr lang="zh-CN" altLang="en-US" sz="2000" dirty="0"/>
              <a:t>，因为它们</a:t>
            </a:r>
            <a:r>
              <a:rPr lang="zh-CN" altLang="en-US" sz="2000" dirty="0">
                <a:solidFill>
                  <a:srgbClr val="C00000"/>
                </a:solidFill>
              </a:rPr>
              <a:t>属于主线程栈（栈不能共享）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/>
              <a:t>可以认为</a:t>
            </a:r>
            <a:r>
              <a:rPr lang="en-US" altLang="zh-CN" sz="2000" dirty="0"/>
              <a:t>main()</a:t>
            </a:r>
            <a:r>
              <a:rPr lang="zh-CN" altLang="en-US" sz="2000" dirty="0"/>
              <a:t>函数中的变量</a:t>
            </a:r>
            <a:r>
              <a:rPr lang="en-US" altLang="zh-CN" sz="2000" dirty="0">
                <a:solidFill>
                  <a:srgbClr val="C00000"/>
                </a:solidFill>
              </a:rPr>
              <a:t>int </a:t>
            </a:r>
            <a:r>
              <a:rPr lang="en-US" altLang="zh-CN" sz="2000" dirty="0" err="1">
                <a:solidFill>
                  <a:srgbClr val="C00000"/>
                </a:solidFill>
              </a:rPr>
              <a:t>sum,x,y</a:t>
            </a:r>
            <a:r>
              <a:rPr lang="zh-CN" altLang="en-US" sz="2000" dirty="0">
                <a:solidFill>
                  <a:srgbClr val="C00000"/>
                </a:solidFill>
              </a:rPr>
              <a:t>属于主线程的资源</a:t>
            </a:r>
            <a:r>
              <a:rPr lang="zh-CN" altLang="en-US" sz="2000" dirty="0"/>
              <a:t>，其它线程只能共享进程资源，</a:t>
            </a:r>
            <a:r>
              <a:rPr lang="zh-CN" altLang="en-US" sz="2000" dirty="0">
                <a:solidFill>
                  <a:srgbClr val="0070C0"/>
                </a:solidFill>
              </a:rPr>
              <a:t>而不能共享其它线程中的资源；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/>
              <a:t>线程</a:t>
            </a:r>
            <a:r>
              <a:rPr lang="en-US" altLang="zh-CN" sz="2000" dirty="0"/>
              <a:t>runner</a:t>
            </a:r>
            <a:r>
              <a:rPr lang="zh-CN" altLang="en-US" sz="2000" dirty="0"/>
              <a:t>共享进程的全局变量</a:t>
            </a:r>
            <a:r>
              <a:rPr lang="en-US" altLang="zh-CN" sz="2000" dirty="0"/>
              <a:t>sum</a:t>
            </a:r>
            <a:r>
              <a:rPr lang="zh-CN" altLang="en-US" sz="2000" dirty="0"/>
              <a:t>，而进程的主线程访问的是局部变量</a:t>
            </a:r>
            <a:r>
              <a:rPr lang="en-US" altLang="zh-CN" sz="2000" dirty="0"/>
              <a:t>sum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C00000"/>
                </a:solidFill>
              </a:rPr>
              <a:t>不能共享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0000CC"/>
                </a:solidFill>
              </a:rPr>
              <a:t>因此输出：</a:t>
            </a:r>
            <a:r>
              <a:rPr lang="en-US" altLang="zh-CN" sz="2000" dirty="0">
                <a:solidFill>
                  <a:srgbClr val="0000CC"/>
                </a:solidFill>
              </a:rPr>
              <a:t>sum=5</a:t>
            </a:r>
            <a:r>
              <a:rPr lang="zh-CN" altLang="en-US" sz="2000" dirty="0">
                <a:solidFill>
                  <a:srgbClr val="0000CC"/>
                </a:solidFill>
              </a:rPr>
              <a:t>；</a:t>
            </a:r>
            <a:endParaRPr lang="zh-CN" altLang="en-US" sz="20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Eaxmple of pthread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--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2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(P148)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03" name="Text Box 6"/>
          <p:cNvSpPr txBox="1">
            <a:spLocks noChangeArrowheads="1"/>
          </p:cNvSpPr>
          <p:nvPr/>
        </p:nvSpPr>
        <p:spPr bwMode="auto">
          <a:xfrm>
            <a:off x="1232389" y="6163746"/>
            <a:ext cx="69840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  <a:sym typeface="Arial" panose="020B0604020202020204" pitchFamily="34" charset="0"/>
              </a:rPr>
              <a:t>Figure 4.11 C program for question 4. </a:t>
            </a:r>
            <a:r>
              <a:rPr lang="en-US" altLang="zh-CN" dirty="0">
                <a:latin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zh-CN" altLang="en-US" dirty="0">
                <a:latin typeface="宋体" panose="02010600030101010101" pitchFamily="2" charset="-122"/>
                <a:sym typeface="Arial" panose="020B0604020202020204" pitchFamily="34" charset="0"/>
              </a:rPr>
              <a:t>改自 </a:t>
            </a:r>
            <a:r>
              <a:rPr lang="en-US" altLang="zh-CN" dirty="0">
                <a:latin typeface="宋体" panose="02010600030101010101" pitchFamily="2" charset="-122"/>
              </a:rPr>
              <a:t>P147  4.7)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51204" name="文本框 3"/>
          <p:cNvSpPr txBox="1">
            <a:spLocks noChangeArrowheads="1"/>
          </p:cNvSpPr>
          <p:nvPr/>
        </p:nvSpPr>
        <p:spPr bwMode="auto">
          <a:xfrm>
            <a:off x="460375" y="927100"/>
            <a:ext cx="4233863" cy="5016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&lt;pthread.h&gt;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value=0;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*runner(void *param);  /* the thread*/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main(int argc, char *argv[])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 pid;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pthread_t tid;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pthread_attr_t attr;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pid=fork();</a:t>
            </a:r>
            <a:endParaRPr lang="zh-CN" altLang="en-US" sz="1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if (pid==0)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/* CHILD prcess */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pthread_attr_init(&amp;attr);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pthread_create(&amp;tid,&amp;attr,runner,NULL);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pthread_join(tid,NULL)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//挂起当前主线程，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//等待线程tid结束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printf("CHILD: value= %d \n",value);</a:t>
            </a:r>
            <a:endParaRPr lang="zh-CN" alt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9" name="文本框 4"/>
          <p:cNvSpPr txBox="1">
            <a:spLocks noChangeArrowheads="1"/>
          </p:cNvSpPr>
          <p:nvPr/>
        </p:nvSpPr>
        <p:spPr bwMode="auto">
          <a:xfrm>
            <a:off x="4837113" y="1249363"/>
            <a:ext cx="3748087" cy="3016250"/>
          </a:xfrm>
          <a:prstGeom prst="rect">
            <a:avLst/>
          </a:prstGeom>
          <a:noFill/>
          <a:ln w="12700">
            <a:solidFill>
              <a:schemeClr val="accent4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else if (pid&gt;0)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/* praent process */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  </a:t>
            </a:r>
            <a:r>
              <a:rPr lang="zh-CN" altLang="en-US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wait(NULL);</a:t>
            </a:r>
            <a:endParaRPr lang="zh-CN" altLang="en-US" sz="16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  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printf("PARENT: value=%d\n",value)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} 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void *runner(void *param) {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  value=5;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  pthread_exit(0);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1400" dirty="0">
              <a:latin typeface="宋体" panose="02010600030101010101" pitchFamily="2" charset="-122"/>
            </a:endParaRPr>
          </a:p>
        </p:txBody>
      </p:sp>
      <p:sp>
        <p:nvSpPr>
          <p:cNvPr id="51206" name="文本框 1"/>
          <p:cNvSpPr txBox="1">
            <a:spLocks noChangeArrowheads="1"/>
          </p:cNvSpPr>
          <p:nvPr/>
        </p:nvSpPr>
        <p:spPr bwMode="auto">
          <a:xfrm>
            <a:off x="4968875" y="4670425"/>
            <a:ext cx="35036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思考：两个</a:t>
            </a:r>
            <a:r>
              <a:rPr lang="en-US" altLang="zh-CN" b="1" dirty="0" err="1">
                <a:solidFill>
                  <a:srgbClr val="0000CC"/>
                </a:solidFill>
              </a:rPr>
              <a:t>printf</a:t>
            </a:r>
            <a:r>
              <a:rPr lang="en-US" altLang="zh-CN" b="1" dirty="0">
                <a:solidFill>
                  <a:srgbClr val="0000CC"/>
                </a:solidFill>
              </a:rPr>
              <a:t>()</a:t>
            </a:r>
            <a:r>
              <a:rPr lang="zh-CN" altLang="en-US" b="1" dirty="0">
                <a:solidFill>
                  <a:srgbClr val="0000CC"/>
                </a:solidFill>
              </a:rPr>
              <a:t>的输出结果分别是多少？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Eaxmple of pthread2  (P148) (Cont.)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418013"/>
          </a:xfrm>
        </p:spPr>
        <p:txBody>
          <a:bodyPr/>
          <a:lstStyle/>
          <a:p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注意资源的</a:t>
            </a:r>
            <a:r>
              <a:rPr lang="zh-CN" altLang="en-US" dirty="0">
                <a:solidFill>
                  <a:srgbClr val="C000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继承</a:t>
            </a:r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与</a:t>
            </a:r>
            <a:r>
              <a:rPr lang="zh-CN" altLang="en-US" dirty="0">
                <a:solidFill>
                  <a:srgbClr val="C000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共享</a:t>
            </a:r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问题：</a:t>
            </a:r>
            <a:endParaRPr lang="zh-CN" altLang="en-US" dirty="0">
              <a:latin typeface="Helvetica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子进程继承</a:t>
            </a:r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了父进程的变量value=0，然后分离；</a:t>
            </a:r>
            <a:endParaRPr lang="zh-CN" altLang="en-US" dirty="0">
              <a:latin typeface="Helvetica" panose="020B0604020202020204" pitchFamily="34" charset="0"/>
            </a:endParaRPr>
          </a:p>
          <a:p>
            <a:pPr lvl="1"/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 线程共享创建该线程的进程的资源，包括value；</a:t>
            </a:r>
            <a:endParaRPr lang="zh-CN" altLang="en-US" dirty="0">
              <a:latin typeface="Helvetica" panose="020B0604020202020204" pitchFamily="34" charset="0"/>
              <a:sym typeface="Arial" panose="020B0604020202020204" pitchFamily="34" charset="0"/>
            </a:endParaRPr>
          </a:p>
          <a:p>
            <a:pPr lvl="1"/>
            <a:endParaRPr lang="zh-CN" altLang="en-US" dirty="0">
              <a:latin typeface="Helvetica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dirty="0">
                <a:latin typeface="Helvetica" panose="020B0604020202020204" pitchFamily="34" charset="0"/>
                <a:sym typeface="Arial" panose="020B0604020202020204" pitchFamily="34" charset="0"/>
              </a:rPr>
              <a:t>therefore</a:t>
            </a:r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，the result is:</a:t>
            </a:r>
            <a:endParaRPr lang="zh-CN" altLang="en-US" dirty="0">
              <a:latin typeface="Helvetica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zh-CN" altLang="en-US" dirty="0"/>
              <a:t>PARENT value=0</a:t>
            </a:r>
            <a:endParaRPr lang="zh-CN" altLang="en-US" dirty="0"/>
          </a:p>
          <a:p>
            <a:pPr lvl="1"/>
            <a:r>
              <a:rPr lang="zh-CN" altLang="en-US" dirty="0"/>
              <a:t>CHILD value=5</a:t>
            </a:r>
            <a:endParaRPr lang="zh-CN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Eaxmple of pthread3  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833437"/>
            <a:ext cx="4672709" cy="5548313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C00000"/>
                </a:solidFill>
                <a:latin typeface="Arial Unicode MS" panose="020B0604020202020204" charset="-122"/>
                <a:ea typeface="Arial Unicode MS" panose="020B0604020202020204" charset="-122"/>
              </a:rPr>
              <a:t>int value=5;</a:t>
            </a:r>
            <a:endParaRPr lang="zh-CN" altLang="en-US" sz="1600" dirty="0">
              <a:solidFill>
                <a:srgbClr val="C000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006600"/>
                </a:solidFill>
                <a:latin typeface="Arial Unicode MS" panose="020B0604020202020204" charset="-122"/>
                <a:ea typeface="Arial Unicode MS" panose="020B0604020202020204" charset="-122"/>
              </a:rPr>
              <a:t>void *runner1(void *param);</a:t>
            </a:r>
            <a:endParaRPr lang="zh-CN" altLang="en-US" sz="1600" dirty="0">
              <a:solidFill>
                <a:srgbClr val="0066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006600"/>
                </a:solidFill>
                <a:latin typeface="Arial Unicode MS" panose="020B0604020202020204" charset="-122"/>
                <a:ea typeface="Arial Unicode MS" panose="020B0604020202020204" charset="-122"/>
              </a:rPr>
              <a:t>void *runner2(void *param);</a:t>
            </a:r>
            <a:endParaRPr lang="zh-CN" altLang="en-US" sz="1600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anose="020B0604020202020204" charset="-122"/>
                <a:ea typeface="Arial Unicode MS" panose="020B0604020202020204" charset="-122"/>
              </a:rPr>
              <a:t>int main(int argc, char *argv[])</a:t>
            </a:r>
            <a:endParaRPr lang="zh-CN" altLang="en-US" sz="1600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anose="020B0604020202020204" charset="-122"/>
                <a:ea typeface="Arial Unicode MS" panose="020B0604020202020204" charset="-122"/>
              </a:rPr>
              <a:t>{</a:t>
            </a:r>
            <a:endParaRPr lang="zh-CN" altLang="en-US" sz="1600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anose="020B0604020202020204" charset="-122"/>
                <a:ea typeface="Arial Unicode MS" panose="020B0604020202020204" charset="-122"/>
              </a:rPr>
              <a:t>  int pid;</a:t>
            </a:r>
            <a:endParaRPr lang="zh-CN" altLang="en-US" sz="1600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anose="020B0604020202020204" charset="-122"/>
                <a:ea typeface="Arial Unicode MS" panose="020B0604020202020204" charset="-122"/>
              </a:rPr>
              <a:t>  pthread_t tid1,tid2;</a:t>
            </a:r>
            <a:endParaRPr lang="zh-CN" altLang="en-US" sz="1600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anose="020B0604020202020204" charset="-122"/>
                <a:ea typeface="Arial Unicode MS" panose="020B0604020202020204" charset="-122"/>
              </a:rPr>
              <a:t>  pthread_attr_t attr1,attr2;</a:t>
            </a:r>
            <a:endParaRPr lang="zh-CN" altLang="en-US" sz="1600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anose="020B0604020202020204" charset="-122"/>
                <a:ea typeface="Arial Unicode MS" panose="020B0604020202020204" charset="-122"/>
              </a:rPr>
              <a:t>  </a:t>
            </a:r>
            <a:endParaRPr lang="zh-CN" altLang="en-US" sz="1600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anose="020B0604020202020204" charset="-122"/>
                <a:ea typeface="Arial Unicode MS" panose="020B0604020202020204" charset="-122"/>
              </a:rPr>
              <a:t>  </a:t>
            </a:r>
            <a:r>
              <a:rPr lang="zh-CN" altLang="en-US" sz="1600" b="1" dirty="0">
                <a:solidFill>
                  <a:srgbClr val="7030A0"/>
                </a:solidFill>
                <a:latin typeface="Arial Unicode MS" panose="020B0604020202020204" charset="-122"/>
                <a:ea typeface="Arial Unicode MS" panose="020B0604020202020204" charset="-122"/>
              </a:rPr>
              <a:t>pid=fork(); </a:t>
            </a:r>
            <a:endParaRPr lang="zh-CN" altLang="en-US" sz="1600" b="1" dirty="0">
              <a:solidFill>
                <a:srgbClr val="7030A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Arial Unicode MS" panose="020B0604020202020204" charset="-122"/>
                <a:ea typeface="Arial Unicode MS" panose="020B0604020202020204" charset="-122"/>
              </a:rPr>
              <a:t>  if (pid==0) {</a:t>
            </a:r>
            <a:r>
              <a:rPr lang="zh-CN" altLang="en-US" sz="1600" b="1" dirty="0">
                <a:solidFill>
                  <a:srgbClr val="7030A0"/>
                </a:solidFill>
                <a:latin typeface="Arial Unicode MS" panose="020B0604020202020204" charset="-122"/>
                <a:ea typeface="Arial Unicode MS" panose="020B0604020202020204" charset="-122"/>
              </a:rPr>
              <a:t>//子进程</a:t>
            </a:r>
            <a:endParaRPr lang="zh-CN" altLang="en-US" sz="1600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anose="020B0604020202020204" charset="-122"/>
                <a:ea typeface="Arial Unicode MS" panose="020B0604020202020204" charset="-122"/>
              </a:rPr>
              <a:t>     pthread_attr_init(&amp;attr1); </a:t>
            </a:r>
            <a:endParaRPr lang="en-US" altLang="zh-CN" sz="1600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1600" dirty="0">
                <a:latin typeface="Arial Unicode MS" panose="020B0604020202020204" charset="-122"/>
                <a:ea typeface="Arial Unicode MS" panose="020B0604020202020204" charset="-122"/>
              </a:rPr>
              <a:t>   </a:t>
            </a:r>
            <a:r>
              <a:rPr lang="zh-CN" altLang="en-US" sz="1600" dirty="0">
                <a:latin typeface="Arial Unicode MS" panose="020B0604020202020204" charset="-122"/>
                <a:ea typeface="Arial Unicode MS" panose="020B0604020202020204" charset="-122"/>
              </a:rPr>
              <a:t>  </a:t>
            </a:r>
            <a:r>
              <a:rPr lang="zh-CN" altLang="en-US" sz="1600" dirty="0">
                <a:solidFill>
                  <a:srgbClr val="006600"/>
                </a:solidFill>
                <a:latin typeface="Arial Unicode MS" panose="020B0604020202020204" charset="-122"/>
                <a:ea typeface="Arial Unicode MS" panose="020B0604020202020204" charset="-122"/>
              </a:rPr>
              <a:t>pthread_create(&amp;tid1,&amp;attr1,runner1,NULL);</a:t>
            </a:r>
            <a:endParaRPr lang="zh-CN" altLang="en-US" sz="1600" dirty="0">
              <a:solidFill>
                <a:srgbClr val="0066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anose="020B0604020202020204" charset="-122"/>
                <a:ea typeface="Arial Unicode MS" panose="020B0604020202020204" charset="-122"/>
              </a:rPr>
              <a:t>     </a:t>
            </a:r>
            <a:r>
              <a:rPr lang="zh-CN" altLang="en-US" sz="1600" dirty="0">
                <a:solidFill>
                  <a:srgbClr val="C00000"/>
                </a:solidFill>
                <a:latin typeface="Arial Unicode MS" panose="020B0604020202020204" charset="-122"/>
                <a:ea typeface="Arial Unicode MS" panose="020B0604020202020204" charset="-122"/>
              </a:rPr>
              <a:t>pthread_join(tid1,NULL);</a:t>
            </a:r>
            <a:endParaRPr lang="zh-CN" altLang="en-US" sz="1600" dirty="0">
              <a:solidFill>
                <a:srgbClr val="C000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anose="020B0604020202020204" charset="-122"/>
                <a:ea typeface="Arial Unicode MS" panose="020B0604020202020204" charset="-122"/>
              </a:rPr>
              <a:t>    </a:t>
            </a:r>
            <a:r>
              <a:rPr lang="zh-CN" altLang="en-US" sz="1600" dirty="0">
                <a:solidFill>
                  <a:srgbClr val="003399"/>
                </a:solidFill>
                <a:latin typeface="Arial Unicode MS" panose="020B0604020202020204" charset="-122"/>
                <a:ea typeface="Arial Unicode MS" panose="020B0604020202020204" charset="-122"/>
              </a:rPr>
              <a:t> printf("\nCHILD: Runner1: value=%d\n",value);</a:t>
            </a:r>
            <a:endParaRPr lang="zh-CN" altLang="en-US" sz="1600" dirty="0">
              <a:solidFill>
                <a:srgbClr val="003399"/>
              </a:solidFill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anose="020B0604020202020204" charset="-122"/>
                <a:ea typeface="Arial Unicode MS" panose="020B0604020202020204" charset="-122"/>
              </a:rPr>
              <a:t>     </a:t>
            </a:r>
            <a:endParaRPr lang="zh-CN" altLang="en-US" sz="1600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anose="020B0604020202020204" charset="-122"/>
                <a:ea typeface="Arial Unicode MS" panose="020B0604020202020204" charset="-122"/>
              </a:rPr>
              <a:t>     pthread_attr_init(&amp;attr2);     </a:t>
            </a:r>
            <a:endParaRPr lang="en-US" altLang="zh-CN" sz="1600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1600" dirty="0">
                <a:solidFill>
                  <a:srgbClr val="006600"/>
                </a:solidFill>
                <a:latin typeface="Arial Unicode MS" panose="020B0604020202020204" charset="-122"/>
                <a:ea typeface="Arial Unicode MS" panose="020B0604020202020204" charset="-122"/>
              </a:rPr>
              <a:t>     </a:t>
            </a:r>
            <a:r>
              <a:rPr lang="zh-CN" altLang="en-US" sz="1600" dirty="0">
                <a:solidFill>
                  <a:srgbClr val="006600"/>
                </a:solidFill>
                <a:latin typeface="Arial Unicode MS" panose="020B0604020202020204" charset="-122"/>
                <a:ea typeface="Arial Unicode MS" panose="020B0604020202020204" charset="-122"/>
              </a:rPr>
              <a:t>pthread_create(&amp;tid2,&amp;attr2,runner2,NULL);</a:t>
            </a:r>
            <a:endParaRPr lang="zh-CN" altLang="en-US" sz="1600" dirty="0">
              <a:solidFill>
                <a:srgbClr val="0066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C00000"/>
                </a:solidFill>
                <a:latin typeface="Arial Unicode MS" panose="020B0604020202020204" charset="-122"/>
                <a:ea typeface="Arial Unicode MS" panose="020B0604020202020204" charset="-122"/>
              </a:rPr>
              <a:t>     pthread_join(tid2,NULL);</a:t>
            </a:r>
            <a:endParaRPr lang="zh-CN" altLang="en-US" sz="1600" dirty="0">
              <a:solidFill>
                <a:srgbClr val="C000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anose="020B0604020202020204" charset="-122"/>
                <a:ea typeface="Arial Unicode MS" panose="020B0604020202020204" charset="-122"/>
              </a:rPr>
              <a:t>     </a:t>
            </a:r>
            <a:r>
              <a:rPr lang="zh-CN" altLang="en-US" sz="1600" dirty="0">
                <a:solidFill>
                  <a:srgbClr val="003399"/>
                </a:solidFill>
                <a:latin typeface="Arial Unicode MS" panose="020B0604020202020204" charset="-122"/>
                <a:ea typeface="Arial Unicode MS" panose="020B0604020202020204" charset="-122"/>
              </a:rPr>
              <a:t>printf("\nCHILD: Runner2: value=%d\n",value);</a:t>
            </a:r>
            <a:endParaRPr lang="zh-CN" altLang="en-US" sz="1600" dirty="0">
              <a:solidFill>
                <a:srgbClr val="003399"/>
              </a:solidFill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anose="020B0604020202020204" charset="-122"/>
                <a:ea typeface="Arial Unicode MS" panose="020B0604020202020204" charset="-122"/>
              </a:rPr>
              <a:t>  } </a:t>
            </a:r>
            <a:r>
              <a:rPr lang="en-US" altLang="zh-CN" sz="1600" dirty="0">
                <a:latin typeface="Arial Unicode MS" panose="020B0604020202020204" charset="-122"/>
                <a:ea typeface="Arial Unicode MS" panose="020B0604020202020204" charset="-122"/>
              </a:rPr>
              <a:t>//if</a:t>
            </a:r>
            <a:endParaRPr lang="zh-CN" altLang="en-US" sz="1600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/>
        </p:nvSpPr>
        <p:spPr bwMode="auto">
          <a:xfrm>
            <a:off x="5072063" y="1398588"/>
            <a:ext cx="3709987" cy="44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1200"/>
              <a:t>  </a:t>
            </a:r>
            <a:endParaRPr lang="en-US" altLang="zh-CN" sz="1200"/>
          </a:p>
        </p:txBody>
      </p:sp>
      <p:sp>
        <p:nvSpPr>
          <p:cNvPr id="53253" name="Rectangle 3"/>
          <p:cNvSpPr>
            <a:spLocks noGrp="1" noChangeArrowheads="1"/>
          </p:cNvSpPr>
          <p:nvPr/>
        </p:nvSpPr>
        <p:spPr bwMode="auto">
          <a:xfrm>
            <a:off x="5334000" y="842963"/>
            <a:ext cx="3711575" cy="5538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1600" dirty="0"/>
              <a:t>else if (</a:t>
            </a:r>
            <a:r>
              <a:rPr lang="en-US" altLang="zh-CN" sz="1600" dirty="0" err="1"/>
              <a:t>pid</a:t>
            </a:r>
            <a:r>
              <a:rPr lang="en-US" altLang="zh-CN" sz="1600" dirty="0"/>
              <a:t>&gt;0) { //</a:t>
            </a:r>
            <a:r>
              <a:rPr lang="zh-CN" altLang="en-US" sz="1600" dirty="0">
                <a:latin typeface="Helvetica" panose="020B0604020202020204" pitchFamily="34" charset="0"/>
              </a:rPr>
              <a:t>父进程</a:t>
            </a:r>
            <a:endParaRPr lang="zh-CN" altLang="en-US" sz="1600" dirty="0">
              <a:latin typeface="Helvetica" panose="020B0604020202020204" pitchFamily="34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   wait(NULL);</a:t>
            </a:r>
            <a:endParaRPr lang="en-US" altLang="zh-CN" sz="1600" dirty="0"/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  </a:t>
            </a:r>
            <a:r>
              <a:rPr lang="en-US" altLang="zh-CN" sz="1600" dirty="0">
                <a:solidFill>
                  <a:srgbClr val="003399"/>
                </a:solidFill>
              </a:rPr>
              <a:t> </a:t>
            </a:r>
            <a:r>
              <a:rPr lang="en-US" altLang="zh-CN" sz="1600" dirty="0" err="1">
                <a:solidFill>
                  <a:srgbClr val="003399"/>
                </a:solidFill>
              </a:rPr>
              <a:t>printf</a:t>
            </a:r>
            <a:r>
              <a:rPr lang="en-US" altLang="zh-CN" sz="1600" dirty="0">
                <a:solidFill>
                  <a:srgbClr val="003399"/>
                </a:solidFill>
              </a:rPr>
              <a:t>("PARENT: value=%d\</a:t>
            </a:r>
            <a:r>
              <a:rPr lang="en-US" altLang="zh-CN" sz="1600" dirty="0" err="1">
                <a:solidFill>
                  <a:srgbClr val="003399"/>
                </a:solidFill>
              </a:rPr>
              <a:t>n",value</a:t>
            </a:r>
            <a:r>
              <a:rPr lang="en-US" altLang="zh-CN" sz="1600" dirty="0">
                <a:solidFill>
                  <a:srgbClr val="003399"/>
                </a:solidFill>
              </a:rPr>
              <a:t>);</a:t>
            </a:r>
            <a:endParaRPr lang="en-US" altLang="zh-CN" sz="1600" dirty="0">
              <a:solidFill>
                <a:srgbClr val="003399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 }//if  </a:t>
            </a:r>
            <a:endParaRPr lang="en-US" altLang="zh-CN" sz="1600" dirty="0"/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}//main</a:t>
            </a:r>
            <a:endParaRPr lang="en-US" altLang="zh-CN" sz="1600" dirty="0"/>
          </a:p>
          <a:p>
            <a:pPr>
              <a:buFont typeface="Monotype Sorts" pitchFamily="2" charset="2"/>
              <a:buNone/>
            </a:pPr>
            <a:endParaRPr lang="en-US" altLang="zh-CN" sz="1600" dirty="0"/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//threads</a:t>
            </a:r>
            <a:endParaRPr lang="en-US" altLang="zh-CN" sz="1600" dirty="0"/>
          </a:p>
          <a:p>
            <a:pPr>
              <a:buFont typeface="Monotype Sorts" pitchFamily="2" charset="2"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void *runner1(void *</a:t>
            </a:r>
            <a:r>
              <a:rPr lang="en-US" altLang="zh-CN" sz="1600" dirty="0" err="1">
                <a:solidFill>
                  <a:srgbClr val="0000CC"/>
                </a:solidFill>
              </a:rPr>
              <a:t>param</a:t>
            </a:r>
            <a:r>
              <a:rPr lang="en-US" altLang="zh-CN" sz="1600" dirty="0">
                <a:solidFill>
                  <a:srgbClr val="0000CC"/>
                </a:solidFill>
              </a:rPr>
              <a:t>) </a:t>
            </a:r>
            <a:r>
              <a:rPr lang="en-US" altLang="zh-CN" sz="1600" dirty="0"/>
              <a:t>{</a:t>
            </a:r>
            <a:endParaRPr lang="en-US" altLang="zh-CN" sz="1600" dirty="0"/>
          </a:p>
          <a:p>
            <a:pPr>
              <a:buFont typeface="Monotype Sorts" pitchFamily="2" charset="2"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    value=value+3;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pthread_exit</a:t>
            </a:r>
            <a:r>
              <a:rPr lang="en-US" altLang="zh-CN" sz="1600" dirty="0"/>
              <a:t>(0);</a:t>
            </a:r>
            <a:endParaRPr lang="en-US" altLang="zh-CN" sz="1600" dirty="0"/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}</a:t>
            </a:r>
            <a:endParaRPr lang="en-US" altLang="zh-CN" sz="1600" dirty="0"/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0000CC"/>
                </a:solidFill>
              </a:rPr>
              <a:t>void *runner2(void *</a:t>
            </a:r>
            <a:r>
              <a:rPr lang="en-US" altLang="zh-CN" sz="1600" dirty="0" err="1">
                <a:solidFill>
                  <a:srgbClr val="0000CC"/>
                </a:solidFill>
              </a:rPr>
              <a:t>param</a:t>
            </a:r>
            <a:r>
              <a:rPr lang="en-US" altLang="zh-CN" sz="1600" dirty="0">
                <a:solidFill>
                  <a:srgbClr val="0000CC"/>
                </a:solidFill>
              </a:rPr>
              <a:t>) </a:t>
            </a:r>
            <a:r>
              <a:rPr lang="en-US" altLang="zh-CN" sz="1600" dirty="0"/>
              <a:t>{</a:t>
            </a:r>
            <a:endParaRPr lang="en-US" altLang="zh-CN" sz="1600" dirty="0"/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  </a:t>
            </a:r>
            <a:r>
              <a:rPr lang="en-US" altLang="zh-CN" sz="1600" dirty="0">
                <a:solidFill>
                  <a:srgbClr val="003399"/>
                </a:solidFill>
              </a:rPr>
              <a:t> </a:t>
            </a:r>
            <a:r>
              <a:rPr lang="en-US" altLang="zh-CN" sz="1600" dirty="0">
                <a:solidFill>
                  <a:srgbClr val="C00000"/>
                </a:solidFill>
              </a:rPr>
              <a:t>value=value-2;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pthread_exit</a:t>
            </a:r>
            <a:r>
              <a:rPr lang="en-US" altLang="zh-CN" sz="1600" dirty="0"/>
              <a:t>(0);</a:t>
            </a:r>
            <a:endParaRPr lang="en-US" altLang="zh-CN" sz="1600" dirty="0"/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}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Eaxmple of pthread3 (Cont.) 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4863" y="1016000"/>
            <a:ext cx="7516812" cy="4418013"/>
          </a:xfrm>
        </p:spPr>
        <p:txBody>
          <a:bodyPr/>
          <a:lstStyle/>
          <a:p>
            <a:r>
              <a:rPr lang="zh-CN" altLang="en-US" sz="2000" dirty="0"/>
              <a:t>facts</a:t>
            </a:r>
            <a:endParaRPr lang="zh-CN" altLang="en-US" sz="2000" dirty="0"/>
          </a:p>
          <a:p>
            <a:pPr lvl="1"/>
            <a:r>
              <a:rPr lang="zh-CN" altLang="en-US" dirty="0"/>
              <a:t>子进程继承了父进程的value=5</a:t>
            </a:r>
            <a:endParaRPr lang="zh-CN" altLang="en-US" dirty="0"/>
          </a:p>
          <a:p>
            <a:pPr lvl="1"/>
            <a:r>
              <a:rPr lang="zh-CN" altLang="en-US" dirty="0"/>
              <a:t>子进程中的两个线程runner1与runner2共享子进程的变量value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sz="2000" dirty="0"/>
              <a:t>因此，执行结果</a:t>
            </a:r>
            <a:endParaRPr lang="zh-CN" altLang="en-US" sz="2000" dirty="0"/>
          </a:p>
          <a:p>
            <a:pPr lvl="1"/>
            <a:r>
              <a:rPr lang="zh-CN" altLang="en-US" dirty="0"/>
              <a:t>CHILD: runner1: value=8</a:t>
            </a:r>
            <a:endParaRPr lang="zh-CN" altLang="en-US" dirty="0"/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CHILD: runner2: value=</a:t>
            </a:r>
            <a:r>
              <a:rPr lang="en-US" altLang="zh-CN" dirty="0">
                <a:sym typeface="Arial" panose="020B0604020202020204" pitchFamily="34" charset="0"/>
              </a:rPr>
              <a:t>6</a:t>
            </a:r>
            <a:endParaRPr lang="zh-CN" altLang="en-US" dirty="0"/>
          </a:p>
          <a:p>
            <a:pPr lvl="1"/>
            <a:r>
              <a:rPr lang="zh-CN" altLang="en-US" dirty="0"/>
              <a:t>PARENT: value=5</a:t>
            </a:r>
            <a:endParaRPr lang="en-US" altLang="zh-CN" dirty="0"/>
          </a:p>
          <a:p>
            <a:pPr lvl="1"/>
            <a:r>
              <a:rPr lang="zh-CN" altLang="en-US" dirty="0"/>
              <a:t>由于</a:t>
            </a:r>
            <a:r>
              <a:rPr lang="zh-CN" altLang="en-US" dirty="0">
                <a:solidFill>
                  <a:srgbClr val="C00000"/>
                </a:solidFill>
                <a:latin typeface="Arial Unicode MS" panose="020B0604020202020204" charset="-122"/>
                <a:ea typeface="Arial Unicode MS" panose="020B0604020202020204" charset="-122"/>
              </a:rPr>
              <a:t>pthread_join</a:t>
            </a:r>
            <a:r>
              <a:rPr lang="zh-CN" altLang="en-US" dirty="0"/>
              <a:t>的原因，线程</a:t>
            </a:r>
            <a:r>
              <a:rPr lang="en-US" altLang="zh-CN" dirty="0">
                <a:solidFill>
                  <a:srgbClr val="0000CC"/>
                </a:solidFill>
              </a:rPr>
              <a:t>runner1</a:t>
            </a:r>
            <a:r>
              <a:rPr lang="zh-CN" altLang="en-US" dirty="0"/>
              <a:t>与</a:t>
            </a:r>
            <a:r>
              <a:rPr lang="en-US" altLang="zh-CN" dirty="0">
                <a:solidFill>
                  <a:srgbClr val="0000CC"/>
                </a:solidFill>
              </a:rPr>
              <a:t>runner2</a:t>
            </a:r>
            <a:r>
              <a:rPr lang="zh-CN" altLang="en-US" dirty="0">
                <a:solidFill>
                  <a:srgbClr val="7030A0"/>
                </a:solidFill>
              </a:rPr>
              <a:t>顺序执行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54276" name="Rectangle 3"/>
          <p:cNvSpPr>
            <a:spLocks noGrp="1" noChangeArrowheads="1"/>
          </p:cNvSpPr>
          <p:nvPr/>
        </p:nvSpPr>
        <p:spPr bwMode="auto">
          <a:xfrm>
            <a:off x="5072063" y="1398588"/>
            <a:ext cx="3709987" cy="44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1200"/>
              <a:t>  </a:t>
            </a:r>
            <a:endParaRPr lang="en-US" altLang="zh-CN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Why threads?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7" y="1282700"/>
            <a:ext cx="7597721" cy="4483100"/>
          </a:xfrm>
        </p:spPr>
        <p:txBody>
          <a:bodyPr/>
          <a:lstStyle/>
          <a:p>
            <a:pPr eaLnBrk="1">
              <a:buFont typeface="Wingdings" panose="05000000000000000000" pitchFamily="2" charset="2"/>
              <a:buChar char="n"/>
            </a:pPr>
            <a:r>
              <a:rPr lang="zh-CN" altLang="en-US" sz="2400" dirty="0"/>
              <a:t>OS中引入</a:t>
            </a:r>
            <a:r>
              <a:rPr lang="zh-CN" altLang="en-US" sz="2400" dirty="0">
                <a:solidFill>
                  <a:srgbClr val="0000CC"/>
                </a:solidFill>
              </a:rPr>
              <a:t>进程</a:t>
            </a:r>
            <a:endParaRPr lang="zh-CN" altLang="en-US" sz="2400" dirty="0">
              <a:solidFill>
                <a:srgbClr val="0000CC"/>
              </a:solidFill>
            </a:endParaRPr>
          </a:p>
          <a:p>
            <a:pPr lvl="1" eaLnBrk="1">
              <a:buFont typeface="Wingdings" panose="05000000000000000000" pitchFamily="2" charset="2"/>
              <a:buChar char="l"/>
            </a:pPr>
            <a:r>
              <a:rPr lang="zh-CN" altLang="en-US" sz="2000" dirty="0"/>
              <a:t>多个程序并发执行，提高资源利用率，提高系统的吞吐量；</a:t>
            </a:r>
            <a:endParaRPr lang="zh-CN" altLang="en-US" sz="2000" dirty="0"/>
          </a:p>
          <a:p>
            <a:pPr eaLnBrk="1">
              <a:buFont typeface="Wingdings" panose="05000000000000000000" pitchFamily="2" charset="2"/>
              <a:buChar char="n"/>
            </a:pPr>
            <a:r>
              <a:rPr lang="zh-CN" altLang="en-US" sz="2400" dirty="0"/>
              <a:t>OS中引入</a:t>
            </a:r>
            <a:r>
              <a:rPr lang="zh-CN" altLang="en-US" sz="2400" dirty="0">
                <a:solidFill>
                  <a:srgbClr val="7030A0"/>
                </a:solidFill>
              </a:rPr>
              <a:t>线程</a:t>
            </a:r>
            <a:endParaRPr lang="zh-CN" altLang="en-US" sz="2400" dirty="0">
              <a:solidFill>
                <a:srgbClr val="7030A0"/>
              </a:solidFill>
            </a:endParaRPr>
          </a:p>
          <a:p>
            <a:pPr lvl="1" eaLnBrk="1">
              <a:buFont typeface="Wingdings" panose="05000000000000000000" pitchFamily="2" charset="2"/>
              <a:buChar char="l"/>
            </a:pPr>
            <a:r>
              <a:rPr lang="zh-CN" altLang="en-US" sz="2000" dirty="0"/>
              <a:t>隶属于同一个进程的多个线程可以并发执行，缩短了进程任务的执行时间</a:t>
            </a:r>
            <a:endParaRPr lang="en-US" altLang="zh-CN" sz="2000" dirty="0"/>
          </a:p>
          <a:p>
            <a:pPr lvl="1" eaLnBrk="1">
              <a:buFont typeface="Wingdings" panose="05000000000000000000" pitchFamily="2" charset="2"/>
              <a:buChar char="l"/>
            </a:pPr>
            <a:r>
              <a:rPr lang="zh-CN" altLang="en-US" sz="2000" dirty="0"/>
              <a:t>减少进程并发执行时所付出的时空开销（如上下文切换），使OS具有更好的并发性</a:t>
            </a:r>
            <a:endParaRPr lang="en-US" altLang="zh-CN" sz="2000" dirty="0"/>
          </a:p>
          <a:p>
            <a:pPr lvl="1" eaLnBrk="1">
              <a:buFont typeface="Wingdings" panose="05000000000000000000" pitchFamily="2" charset="2"/>
              <a:buChar char="l"/>
            </a:pPr>
            <a:r>
              <a:rPr lang="zh-CN" altLang="en-US" sz="2000" dirty="0"/>
              <a:t>进一步提高了资源的利用率</a:t>
            </a:r>
            <a:endParaRPr lang="zh-CN" altLang="en-US" sz="2000" dirty="0"/>
          </a:p>
          <a:p>
            <a:pPr eaLnBrk="1"/>
            <a:endParaRPr lang="zh-CN" altLang="en-US" sz="2400" dirty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Eaxmple of pthread3  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3250" y="979488"/>
            <a:ext cx="4713288" cy="5119687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C00000"/>
                </a:solidFill>
                <a:latin typeface="Arial Unicode MS" panose="020B0604020202020204" charset="-122"/>
                <a:ea typeface="Arial Unicode MS" panose="020B0604020202020204" charset="-122"/>
              </a:rPr>
              <a:t>int value=5;</a:t>
            </a:r>
            <a:endParaRPr lang="zh-CN" altLang="en-US" sz="1600" dirty="0">
              <a:solidFill>
                <a:srgbClr val="C000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006600"/>
                </a:solidFill>
                <a:latin typeface="Arial Unicode MS" panose="020B0604020202020204" charset="-122"/>
                <a:ea typeface="Arial Unicode MS" panose="020B0604020202020204" charset="-122"/>
              </a:rPr>
              <a:t>void *runner1(void *param);</a:t>
            </a:r>
            <a:endParaRPr lang="zh-CN" altLang="en-US" sz="1600" dirty="0">
              <a:solidFill>
                <a:srgbClr val="0066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006600"/>
                </a:solidFill>
                <a:latin typeface="Arial Unicode MS" panose="020B0604020202020204" charset="-122"/>
                <a:ea typeface="Arial Unicode MS" panose="020B0604020202020204" charset="-122"/>
              </a:rPr>
              <a:t>void *runner2(void *param);</a:t>
            </a:r>
            <a:endParaRPr lang="zh-CN" altLang="en-US" sz="1600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anose="020B0604020202020204" charset="-122"/>
                <a:ea typeface="Arial Unicode MS" panose="020B0604020202020204" charset="-122"/>
              </a:rPr>
              <a:t>int main(int argc, char *argv[])</a:t>
            </a:r>
            <a:endParaRPr lang="zh-CN" altLang="en-US" sz="1600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anose="020B0604020202020204" charset="-122"/>
                <a:ea typeface="Arial Unicode MS" panose="020B0604020202020204" charset="-122"/>
              </a:rPr>
              <a:t>{</a:t>
            </a:r>
            <a:endParaRPr lang="zh-CN" altLang="en-US" sz="1600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anose="020B0604020202020204" charset="-122"/>
                <a:ea typeface="Arial Unicode MS" panose="020B0604020202020204" charset="-122"/>
              </a:rPr>
              <a:t>   pthread_t tid1,tid2;</a:t>
            </a:r>
            <a:endParaRPr lang="zh-CN" altLang="en-US" sz="1600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anose="020B0604020202020204" charset="-122"/>
                <a:ea typeface="Arial Unicode MS" panose="020B0604020202020204" charset="-122"/>
              </a:rPr>
              <a:t>   pthread_attr_t attr1,attr2;</a:t>
            </a:r>
            <a:endParaRPr lang="zh-CN" altLang="en-US" sz="1600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anose="020B0604020202020204" charset="-122"/>
                <a:ea typeface="Arial Unicode MS" panose="020B0604020202020204" charset="-122"/>
              </a:rPr>
              <a:t>  </a:t>
            </a:r>
            <a:r>
              <a:rPr lang="en-US" altLang="zh-CN" sz="1600" dirty="0">
                <a:latin typeface="Arial Unicode MS" panose="020B0604020202020204" charset="-122"/>
                <a:ea typeface="Arial Unicode MS" panose="020B0604020202020204" charset="-122"/>
              </a:rPr>
              <a:t>//============</a:t>
            </a:r>
            <a:endParaRPr lang="zh-CN" altLang="en-US" sz="1600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anose="020B0604020202020204" charset="-122"/>
                <a:ea typeface="Arial Unicode MS" panose="020B0604020202020204" charset="-122"/>
              </a:rPr>
              <a:t>   pthread_attr_init(&amp;attr1);    </a:t>
            </a:r>
            <a:endParaRPr lang="en-US" altLang="zh-CN" sz="1600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anose="020B0604020202020204" charset="-122"/>
                <a:ea typeface="Arial Unicode MS" panose="020B0604020202020204" charset="-122"/>
              </a:rPr>
              <a:t>   </a:t>
            </a:r>
            <a:r>
              <a:rPr lang="zh-CN" altLang="en-US" sz="1600" dirty="0">
                <a:solidFill>
                  <a:srgbClr val="006600"/>
                </a:solidFill>
                <a:latin typeface="Arial Unicode MS" panose="020B0604020202020204" charset="-122"/>
                <a:ea typeface="Arial Unicode MS" panose="020B0604020202020204" charset="-122"/>
              </a:rPr>
              <a:t>pthread_create(&amp;tid1,&amp;attr1,runner1,NULL);</a:t>
            </a:r>
            <a:endParaRPr lang="zh-CN" altLang="en-US" sz="1600" dirty="0">
              <a:solidFill>
                <a:srgbClr val="0066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1600" dirty="0">
                <a:latin typeface="Arial Unicode MS" panose="020B0604020202020204" charset="-122"/>
                <a:ea typeface="Arial Unicode MS" panose="020B0604020202020204" charset="-122"/>
              </a:rPr>
              <a:t>   //=============</a:t>
            </a:r>
            <a:r>
              <a:rPr lang="zh-CN" altLang="en-US" sz="1600" dirty="0">
                <a:latin typeface="Arial Unicode MS" panose="020B0604020202020204" charset="-122"/>
                <a:ea typeface="Arial Unicode MS" panose="020B0604020202020204" charset="-122"/>
              </a:rPr>
              <a:t>  </a:t>
            </a:r>
            <a:endParaRPr lang="zh-CN" altLang="en-US" sz="1600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anose="020B0604020202020204" charset="-122"/>
                <a:ea typeface="Arial Unicode MS" panose="020B0604020202020204" charset="-122"/>
              </a:rPr>
              <a:t>   pthread_attr_init(&amp;attr2);     </a:t>
            </a:r>
            <a:endParaRPr lang="en-US" altLang="zh-CN" sz="1600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1600" dirty="0">
                <a:solidFill>
                  <a:srgbClr val="006600"/>
                </a:solidFill>
                <a:latin typeface="Arial Unicode MS" panose="020B0604020202020204" charset="-122"/>
                <a:ea typeface="Arial Unicode MS" panose="020B0604020202020204" charset="-122"/>
              </a:rPr>
              <a:t>   </a:t>
            </a:r>
            <a:r>
              <a:rPr lang="zh-CN" altLang="en-US" sz="1600" dirty="0">
                <a:solidFill>
                  <a:srgbClr val="006600"/>
                </a:solidFill>
                <a:latin typeface="Arial Unicode MS" panose="020B0604020202020204" charset="-122"/>
                <a:ea typeface="Arial Unicode MS" panose="020B0604020202020204" charset="-122"/>
              </a:rPr>
              <a:t>pthread_create(&amp;tid2,&amp;attr2,runner2,NULL);</a:t>
            </a:r>
            <a:endParaRPr lang="en-US" altLang="zh-CN" sz="1600" dirty="0">
              <a:solidFill>
                <a:srgbClr val="0066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CN" sz="1400" dirty="0">
              <a:solidFill>
                <a:srgbClr val="0066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rgbClr val="7030A0"/>
                </a:solidFill>
              </a:rPr>
              <a:t>   </a:t>
            </a:r>
            <a:r>
              <a:rPr lang="en-US" altLang="zh-CN" sz="1400" dirty="0" err="1">
                <a:solidFill>
                  <a:srgbClr val="7030A0"/>
                </a:solidFill>
              </a:rPr>
              <a:t>printf</a:t>
            </a:r>
            <a:r>
              <a:rPr lang="en-US" altLang="zh-CN" sz="1400" dirty="0">
                <a:solidFill>
                  <a:srgbClr val="7030A0"/>
                </a:solidFill>
              </a:rPr>
              <a:t>(“value=%d\</a:t>
            </a:r>
            <a:r>
              <a:rPr lang="en-US" altLang="zh-CN" sz="1400" dirty="0" err="1">
                <a:solidFill>
                  <a:srgbClr val="7030A0"/>
                </a:solidFill>
              </a:rPr>
              <a:t>n”,value</a:t>
            </a:r>
            <a:r>
              <a:rPr lang="en-US" altLang="zh-CN" sz="1400" dirty="0">
                <a:solidFill>
                  <a:srgbClr val="7030A0"/>
                </a:solidFill>
              </a:rPr>
              <a:t>);;</a:t>
            </a:r>
            <a:endParaRPr lang="en-US" altLang="zh-CN" sz="1400" dirty="0">
              <a:solidFill>
                <a:srgbClr val="7030A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400" dirty="0">
                <a:solidFill>
                  <a:srgbClr val="C00000"/>
                </a:solidFill>
                <a:latin typeface="Arial Unicode MS" panose="020B0604020202020204" charset="-122"/>
                <a:ea typeface="Arial Unicode MS" panose="020B0604020202020204" charset="-122"/>
              </a:rPr>
              <a:t>   </a:t>
            </a:r>
            <a:r>
              <a:rPr lang="zh-CN" altLang="en-US" sz="1600" dirty="0">
                <a:solidFill>
                  <a:srgbClr val="C00000"/>
                </a:solidFill>
                <a:latin typeface="Arial Unicode MS" panose="020B0604020202020204" charset="-122"/>
                <a:ea typeface="Arial Unicode MS" panose="020B0604020202020204" charset="-122"/>
              </a:rPr>
              <a:t>pthread_join(tid1,NULL);</a:t>
            </a:r>
            <a:endParaRPr lang="zh-CN" altLang="en-US" sz="1600" dirty="0">
              <a:solidFill>
                <a:srgbClr val="C000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C00000"/>
                </a:solidFill>
                <a:latin typeface="Arial Unicode MS" panose="020B0604020202020204" charset="-122"/>
                <a:ea typeface="Arial Unicode MS" panose="020B0604020202020204" charset="-122"/>
              </a:rPr>
              <a:t>   pthread_join(tid2,NULL);</a:t>
            </a:r>
            <a:endParaRPr lang="zh-CN" altLang="en-US" sz="1600" dirty="0">
              <a:solidFill>
                <a:srgbClr val="C000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1600" dirty="0"/>
              <a:t>}//main</a:t>
            </a:r>
            <a:endParaRPr lang="en-US" altLang="zh-CN" sz="1600" dirty="0"/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CN" sz="1600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CN" sz="1600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anose="020B0604020202020204" charset="-122"/>
                <a:ea typeface="Arial Unicode MS" panose="020B0604020202020204" charset="-122"/>
              </a:rPr>
              <a:t>问：输出结果是什么？</a:t>
            </a:r>
            <a:endParaRPr lang="en-US" altLang="zh-CN" sz="1600"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1600">
                <a:latin typeface="Arial Unicode MS" panose="020B0604020202020204" charset="-122"/>
                <a:ea typeface="Arial Unicode MS" panose="020B0604020202020204" charset="-122"/>
              </a:rPr>
              <a:t>//</a:t>
            </a:r>
            <a:r>
              <a:rPr lang="zh-CN" altLang="en-US" sz="1600" dirty="0">
                <a:latin typeface="Arial Unicode MS" panose="020B0604020202020204" charset="-122"/>
                <a:ea typeface="Arial Unicode MS" panose="020B0604020202020204" charset="-122"/>
              </a:rPr>
              <a:t>理论上，该程序存在问题，缺少对共享变量</a:t>
            </a:r>
            <a:r>
              <a:rPr lang="en-US" altLang="zh-CN" sz="1600" dirty="0">
                <a:latin typeface="Arial Unicode MS" panose="020B0604020202020204" charset="-122"/>
                <a:ea typeface="Arial Unicode MS" panose="020B0604020202020204" charset="-122"/>
              </a:rPr>
              <a:t>value</a:t>
            </a:r>
            <a:r>
              <a:rPr lang="zh-CN" altLang="en-US" sz="1600" dirty="0">
                <a:latin typeface="Arial Unicode MS" panose="020B0604020202020204" charset="-122"/>
                <a:ea typeface="Arial Unicode MS" panose="020B0604020202020204" charset="-122"/>
              </a:rPr>
              <a:t>的</a:t>
            </a:r>
            <a:r>
              <a:rPr lang="zh-CN" altLang="en-US" sz="1600" dirty="0">
                <a:solidFill>
                  <a:srgbClr val="C00000"/>
                </a:solidFill>
                <a:latin typeface="Arial Unicode MS" panose="020B0604020202020204" charset="-122"/>
                <a:ea typeface="Arial Unicode MS" panose="020B0604020202020204" charset="-122"/>
              </a:rPr>
              <a:t>互斥访问</a:t>
            </a:r>
            <a:endParaRPr lang="zh-CN" altLang="en-US" sz="1600" dirty="0">
              <a:solidFill>
                <a:srgbClr val="C000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55300" name="Rectangle 3"/>
          <p:cNvSpPr>
            <a:spLocks noGrp="1" noChangeArrowheads="1"/>
          </p:cNvSpPr>
          <p:nvPr/>
        </p:nvSpPr>
        <p:spPr bwMode="auto">
          <a:xfrm>
            <a:off x="5072063" y="1398588"/>
            <a:ext cx="3709987" cy="44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1200"/>
              <a:t>  </a:t>
            </a:r>
            <a:endParaRPr lang="en-US" altLang="zh-CN" sz="1200"/>
          </a:p>
        </p:txBody>
      </p:sp>
      <p:sp>
        <p:nvSpPr>
          <p:cNvPr id="55301" name="Rectangle 3"/>
          <p:cNvSpPr>
            <a:spLocks noGrp="1" noChangeArrowheads="1"/>
          </p:cNvSpPr>
          <p:nvPr/>
        </p:nvSpPr>
        <p:spPr bwMode="auto">
          <a:xfrm>
            <a:off x="5454650" y="838200"/>
            <a:ext cx="3189288" cy="5260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endParaRPr lang="en-US" altLang="zh-CN" sz="1600" dirty="0"/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//threads</a:t>
            </a:r>
            <a:endParaRPr lang="en-US" altLang="zh-CN" sz="1600" dirty="0"/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void *runner1(void *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) {</a:t>
            </a:r>
            <a:endParaRPr lang="en-US" altLang="zh-CN" sz="1600" dirty="0"/>
          </a:p>
          <a:p>
            <a:pPr>
              <a:buFont typeface="Monotype Sorts" pitchFamily="2" charset="2"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     </a:t>
            </a:r>
            <a:r>
              <a:rPr lang="en-US" altLang="zh-CN" sz="1600" dirty="0">
                <a:solidFill>
                  <a:srgbClr val="003399"/>
                </a:solidFill>
              </a:rPr>
              <a:t>value += 1;</a:t>
            </a:r>
            <a:endParaRPr lang="en-US" altLang="zh-CN" sz="1600" dirty="0">
              <a:solidFill>
                <a:srgbClr val="003399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    </a:t>
            </a:r>
            <a:r>
              <a:rPr lang="en-US" altLang="zh-CN" sz="1600" dirty="0" err="1"/>
              <a:t>pthread_exit</a:t>
            </a:r>
            <a:r>
              <a:rPr lang="en-US" altLang="zh-CN" sz="1600" dirty="0"/>
              <a:t>(0);</a:t>
            </a:r>
            <a:endParaRPr lang="en-US" altLang="zh-CN" sz="1600" dirty="0"/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}</a:t>
            </a:r>
            <a:endParaRPr lang="en-US" altLang="zh-CN" sz="1600" dirty="0"/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void *runner2(void *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) {</a:t>
            </a:r>
            <a:endParaRPr lang="en-US" altLang="zh-CN" sz="1600" dirty="0"/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  </a:t>
            </a:r>
            <a:r>
              <a:rPr lang="en-US" altLang="zh-CN" sz="1600" dirty="0">
                <a:solidFill>
                  <a:srgbClr val="003399"/>
                </a:solidFill>
              </a:rPr>
              <a:t> value -= 1;</a:t>
            </a:r>
            <a:endParaRPr lang="en-US" altLang="zh-CN" sz="1600" dirty="0">
              <a:solidFill>
                <a:srgbClr val="003399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1600" dirty="0" err="1"/>
              <a:t>pthread_exit</a:t>
            </a:r>
            <a:r>
              <a:rPr lang="en-US" altLang="zh-CN" sz="1600" dirty="0"/>
              <a:t>(0);</a:t>
            </a:r>
            <a:endParaRPr lang="en-US" altLang="zh-CN" sz="1600" dirty="0"/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}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Win32 Threads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34125"/>
            <a:ext cx="7351712" cy="412935"/>
          </a:xfrm>
        </p:spPr>
        <p:txBody>
          <a:bodyPr/>
          <a:lstStyle/>
          <a:p>
            <a:r>
              <a:rPr lang="en-US" altLang="zh-CN" dirty="0" err="1"/>
              <a:t>CreateThread</a:t>
            </a:r>
            <a:r>
              <a:rPr lang="en-US" altLang="zh-CN" dirty="0"/>
              <a:t>(…) API</a:t>
            </a:r>
            <a:r>
              <a:rPr lang="zh-CN" altLang="en-US" dirty="0"/>
              <a:t>（见</a:t>
            </a:r>
            <a:r>
              <a:rPr lang="en-US" altLang="zh-CN" dirty="0"/>
              <a:t>Page 135 figure 4.7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649" y="1447059"/>
            <a:ext cx="5654379" cy="477618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自学：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Java Threads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1850" y="1281113"/>
            <a:ext cx="6280150" cy="3065462"/>
          </a:xfrm>
        </p:spPr>
        <p:txBody>
          <a:bodyPr/>
          <a:lstStyle/>
          <a:p>
            <a:r>
              <a:rPr lang="en-US" altLang="zh-CN" sz="2400"/>
              <a:t>Java threads are managed by the JVM</a:t>
            </a:r>
            <a:endParaRPr lang="en-US" altLang="zh-CN" sz="2400"/>
          </a:p>
          <a:p>
            <a:pPr>
              <a:buFont typeface="Monotype Sorts" pitchFamily="2" charset="2"/>
              <a:buNone/>
            </a:pPr>
            <a:endParaRPr lang="en-US" altLang="zh-CN" sz="2400"/>
          </a:p>
          <a:p>
            <a:r>
              <a:rPr lang="en-US" altLang="zh-CN" sz="2400"/>
              <a:t>Java threads may be created by: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000"/>
              <a:t>Extending Thread class</a:t>
            </a:r>
            <a:endParaRPr lang="en-US" altLang="zh-CN" sz="2000"/>
          </a:p>
          <a:p>
            <a:pPr lvl="1"/>
            <a:r>
              <a:rPr lang="en-US" altLang="zh-CN" sz="2000"/>
              <a:t>Implementing the Runnable interface</a:t>
            </a:r>
            <a:br>
              <a:rPr lang="en-US" altLang="zh-CN" sz="2000"/>
            </a:br>
            <a:endParaRPr lang="en-US" altLang="zh-CN" sz="2000"/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Java Thread States 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t="25182" r="2225" b="26837"/>
          <a:stretch>
            <a:fillRect/>
          </a:stretch>
        </p:blipFill>
        <p:spPr bwMode="auto">
          <a:xfrm>
            <a:off x="831850" y="1776413"/>
            <a:ext cx="7677150" cy="28479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Java Thread Management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 b="1"/>
              <a:t>suspend()</a:t>
            </a:r>
            <a:r>
              <a:rPr lang="en-US" altLang="zh-CN" sz="2400"/>
              <a:t> – suspends execution of the currently running thread.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 b="1"/>
              <a:t>sleep()</a:t>
            </a:r>
            <a:r>
              <a:rPr lang="en-US" altLang="zh-CN" sz="2400"/>
              <a:t> – puts the currently running thread to sleep for a specified amount of time.</a:t>
            </a:r>
            <a:endParaRPr lang="en-US" altLang="zh-CN" sz="2400"/>
          </a:p>
          <a:p>
            <a:r>
              <a:rPr lang="en-US" altLang="zh-CN" sz="2400" b="1"/>
              <a:t>resume()</a:t>
            </a:r>
            <a:r>
              <a:rPr lang="en-US" altLang="zh-CN" sz="2400"/>
              <a:t> – resumes execution of a suspended thread.</a:t>
            </a:r>
            <a:endParaRPr lang="en-US" altLang="zh-CN" sz="2400"/>
          </a:p>
          <a:p>
            <a:r>
              <a:rPr lang="en-US" altLang="zh-CN" sz="2400" b="1"/>
              <a:t>stop()</a:t>
            </a:r>
            <a:r>
              <a:rPr lang="en-US" altLang="zh-CN" sz="2400"/>
              <a:t> – stops execution of a thread.</a:t>
            </a:r>
            <a:endParaRPr lang="en-US" altLang="zh-CN" sz="2400"/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Extending the Thread Class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zh-CN" altLang="en-US" sz="2000"/>
              <a:t>class  Worker1 extends Thread</a:t>
            </a:r>
            <a:endParaRPr lang="zh-CN" altLang="en-US" sz="2000"/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{</a:t>
            </a:r>
            <a:endParaRPr lang="zh-CN" altLang="en-US" sz="2000"/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	public void run() {</a:t>
            </a:r>
            <a:endParaRPr lang="zh-CN" altLang="en-US" sz="2000"/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		System.out.println(“I am a Worker Thread”);</a:t>
            </a:r>
            <a:endParaRPr lang="zh-CN" altLang="en-US" sz="2000"/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	}</a:t>
            </a:r>
            <a:endParaRPr lang="zh-CN" altLang="en-US" sz="2000"/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}</a:t>
            </a:r>
            <a:endParaRPr lang="zh-CN" altLang="en-US" sz="2000"/>
          </a:p>
          <a:p>
            <a:pPr>
              <a:buFont typeface="Monotype Sorts" pitchFamily="2" charset="2"/>
              <a:buNone/>
            </a:pPr>
            <a:endParaRPr lang="zh-CN" altLang="en-US" sz="2000"/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Creating the Thread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000"/>
              <a:t>public class First</a:t>
            </a:r>
            <a:endParaRPr lang="en-US" altLang="zh-CN" sz="2000"/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{</a:t>
            </a:r>
            <a:endParaRPr lang="en-US" altLang="zh-CN" sz="2000"/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public static void main(String args[]) {</a:t>
            </a:r>
            <a:endParaRPr lang="en-US" altLang="zh-CN" sz="2000"/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Worker runner = new Worker1();</a:t>
            </a:r>
            <a:endParaRPr lang="en-US" altLang="zh-CN" sz="2000"/>
          </a:p>
          <a:p>
            <a:pPr>
              <a:buFont typeface="Monotype Sorts" pitchFamily="2" charset="2"/>
              <a:buNone/>
            </a:pPr>
            <a:endParaRPr lang="en-US" altLang="zh-CN" sz="2000"/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runner.start();</a:t>
            </a:r>
            <a:endParaRPr lang="en-US" altLang="zh-CN" sz="2000"/>
          </a:p>
          <a:p>
            <a:pPr>
              <a:buFont typeface="Monotype Sorts" pitchFamily="2" charset="2"/>
              <a:buNone/>
            </a:pPr>
            <a:endParaRPr lang="en-US" altLang="zh-CN" sz="2000"/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System.out.println(“I am the main thread”);</a:t>
            </a:r>
            <a:endParaRPr lang="en-US" altLang="zh-CN" sz="2000"/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}</a:t>
            </a:r>
            <a:endParaRPr lang="en-US" altLang="zh-CN" sz="2000"/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}</a:t>
            </a:r>
            <a:endParaRPr lang="en-US" altLang="zh-CN" sz="2000"/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The Runnable Interface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zh-CN" altLang="en-US" sz="2400"/>
              <a:t>public interface Runnable</a:t>
            </a:r>
            <a:endParaRPr lang="zh-CN" altLang="en-US" sz="2400"/>
          </a:p>
          <a:p>
            <a:pPr>
              <a:buFont typeface="Monotype Sorts" pitchFamily="2" charset="2"/>
              <a:buNone/>
            </a:pPr>
            <a:r>
              <a:rPr lang="zh-CN" altLang="en-US" sz="2400"/>
              <a:t>{</a:t>
            </a:r>
            <a:endParaRPr lang="zh-CN" altLang="en-US" sz="2400"/>
          </a:p>
          <a:p>
            <a:pPr>
              <a:buFont typeface="Monotype Sorts" pitchFamily="2" charset="2"/>
              <a:buNone/>
            </a:pPr>
            <a:r>
              <a:rPr lang="zh-CN" altLang="en-US" sz="2400"/>
              <a:t>	public abstract void run();</a:t>
            </a:r>
            <a:endParaRPr lang="zh-CN" altLang="en-US" sz="2400"/>
          </a:p>
          <a:p>
            <a:pPr>
              <a:buFont typeface="Monotype Sorts" pitchFamily="2" charset="2"/>
              <a:buNone/>
            </a:pPr>
            <a:r>
              <a:rPr lang="zh-CN" altLang="en-US" sz="2400"/>
              <a:t>}</a:t>
            </a:r>
            <a:endParaRPr lang="zh-CN" altLang="en-US" sz="2400"/>
          </a:p>
          <a:p>
            <a:pPr>
              <a:buFont typeface="Monotype Sorts" pitchFamily="2" charset="2"/>
              <a:buNone/>
            </a:pPr>
            <a:endParaRPr lang="zh-CN" altLang="en-US" sz="2400"/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7288" y="322263"/>
            <a:ext cx="7235825" cy="84455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Implementing the Runnable Interface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zh-CN" altLang="en-US" sz="2000"/>
              <a:t>class  Worker2 implements Runnable</a:t>
            </a:r>
            <a:endParaRPr lang="zh-CN" altLang="en-US" sz="2000"/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{</a:t>
            </a:r>
            <a:endParaRPr lang="zh-CN" altLang="en-US" sz="2000"/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	public void run() {</a:t>
            </a:r>
            <a:endParaRPr lang="zh-CN" altLang="en-US" sz="2000"/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		System.out.println(“I am a Worker Thread”);</a:t>
            </a:r>
            <a:endParaRPr lang="zh-CN" altLang="en-US" sz="2000"/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	}</a:t>
            </a:r>
            <a:endParaRPr lang="zh-CN" altLang="en-US" sz="2000"/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}</a:t>
            </a:r>
            <a:endParaRPr lang="zh-CN" altLang="en-US" sz="2000"/>
          </a:p>
          <a:p>
            <a:pPr>
              <a:buFont typeface="Monotype Sorts" pitchFamily="2" charset="2"/>
              <a:buNone/>
            </a:pPr>
            <a:endParaRPr lang="zh-CN" altLang="en-US" sz="2000"/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Creating the Thread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000"/>
              <a:t>public class Second</a:t>
            </a:r>
            <a:endParaRPr lang="en-US" altLang="zh-CN" sz="2000"/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{</a:t>
            </a:r>
            <a:endParaRPr lang="en-US" altLang="zh-CN" sz="2000"/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public static void main(String args[]) {</a:t>
            </a:r>
            <a:endParaRPr lang="en-US" altLang="zh-CN" sz="2000"/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Runnable runner = new Worker2();</a:t>
            </a:r>
            <a:endParaRPr lang="en-US" altLang="zh-CN" sz="2000"/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Thread thrd = new Thread(runner);</a:t>
            </a:r>
            <a:endParaRPr lang="en-US" altLang="zh-CN" sz="2000"/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thrd.start();</a:t>
            </a:r>
            <a:endParaRPr lang="en-US" altLang="zh-CN" sz="2000"/>
          </a:p>
          <a:p>
            <a:pPr>
              <a:buFont typeface="Monotype Sorts" pitchFamily="2" charset="2"/>
              <a:buNone/>
            </a:pPr>
            <a:endParaRPr lang="en-US" altLang="zh-CN" sz="2000"/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System.out.println(“I am the main thread”);</a:t>
            </a:r>
            <a:endParaRPr lang="en-US" altLang="zh-CN" sz="2000"/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}</a:t>
            </a:r>
            <a:endParaRPr lang="en-US" altLang="zh-CN" sz="2000"/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}</a:t>
            </a:r>
            <a:endParaRPr lang="en-US" altLang="zh-CN" sz="200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Why threads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 dirty="0"/>
              <a:t>早期的操作系统中，进程的两个基本特征</a:t>
            </a:r>
            <a:endParaRPr lang="zh-CN" altLang="en-US" sz="2400" dirty="0"/>
          </a:p>
          <a:p>
            <a:pPr lvl="1"/>
            <a:r>
              <a:rPr lang="zh-CN" altLang="en-US" sz="2400" dirty="0"/>
              <a:t>可</a:t>
            </a:r>
            <a:r>
              <a:rPr lang="zh-CN" altLang="en-US" sz="2400" b="1" dirty="0">
                <a:solidFill>
                  <a:srgbClr val="003399"/>
                </a:solidFill>
              </a:rPr>
              <a:t>独立申请和拥有资源</a:t>
            </a:r>
            <a:r>
              <a:rPr lang="zh-CN" altLang="en-US" sz="2400" dirty="0"/>
              <a:t>的独立单位；</a:t>
            </a:r>
            <a:endParaRPr lang="zh-CN" altLang="en-US" sz="2400" dirty="0"/>
          </a:p>
          <a:p>
            <a:pPr lvl="1"/>
            <a:r>
              <a:rPr lang="zh-CN" altLang="en-US" sz="2400" dirty="0"/>
              <a:t>可以作为</a:t>
            </a:r>
            <a:r>
              <a:rPr lang="en-US" altLang="zh-CN" sz="2400" b="1" dirty="0">
                <a:solidFill>
                  <a:srgbClr val="003399"/>
                </a:solidFill>
              </a:rPr>
              <a:t>CPU</a:t>
            </a:r>
            <a:r>
              <a:rPr lang="zh-CN" altLang="en-US" sz="2400" b="1" dirty="0">
                <a:solidFill>
                  <a:srgbClr val="003399"/>
                </a:solidFill>
              </a:rPr>
              <a:t>独立调度和分派</a:t>
            </a:r>
            <a:r>
              <a:rPr lang="zh-CN" altLang="en-US" sz="2400" dirty="0"/>
              <a:t>的基本单位；</a:t>
            </a:r>
            <a:endParaRPr lang="zh-CN" altLang="en-US" sz="2400" dirty="0"/>
          </a:p>
          <a:p>
            <a:pPr lvl="1"/>
            <a:endParaRPr lang="zh-CN" altLang="en-US" sz="2400" dirty="0"/>
          </a:p>
          <a:p>
            <a:r>
              <a:rPr lang="zh-CN" altLang="en-US" sz="2400" dirty="0"/>
              <a:t>进程的这两个基本属性，使进程成为一个</a:t>
            </a:r>
            <a:r>
              <a:rPr lang="zh-CN" altLang="en-US" sz="2400" b="1" dirty="0">
                <a:solidFill>
                  <a:srgbClr val="006600"/>
                </a:solidFill>
              </a:rPr>
              <a:t>能独立运行基本单位</a:t>
            </a:r>
            <a:r>
              <a:rPr lang="zh-CN" altLang="en-US" sz="2400" dirty="0"/>
              <a:t>，从而构成了</a:t>
            </a:r>
            <a:r>
              <a:rPr lang="zh-CN" altLang="en-US" sz="2400" b="1" dirty="0">
                <a:solidFill>
                  <a:srgbClr val="006600"/>
                </a:solidFill>
              </a:rPr>
              <a:t>进程并发执行的基础</a:t>
            </a:r>
            <a:r>
              <a:rPr lang="zh-CN" altLang="en-US" sz="2400" b="1" dirty="0"/>
              <a:t>；</a:t>
            </a:r>
            <a:endParaRPr lang="zh-CN" altLang="en-US" sz="2400" b="1" dirty="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Producer Consumer Problem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public class Server {  </a:t>
            </a: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public Server() {</a:t>
            </a: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MessageQueue mailBox = new MessageQueue();</a:t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	Producer producerThread = new Producer(mailBox);</a:t>
            </a: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	Consumer consumerThread = new Consumer(mailBox);</a:t>
            </a: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</a:t>
            </a: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	producerThread.start();</a:t>
            </a: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	consumerThread.start();               </a:t>
            </a: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}</a:t>
            </a: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public static void main(String args[])   {</a:t>
            </a: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Server server = new Server();</a:t>
            </a: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}</a:t>
            </a: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Producer Thread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03338" y="1427163"/>
            <a:ext cx="6908800" cy="477202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class Producer extends Thread {</a:t>
            </a: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public Producer(MessageQueue m) {</a:t>
            </a: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mbox = m;</a:t>
            </a: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}              </a:t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public void run() {</a:t>
            </a: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 while (true) {</a:t>
            </a: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 // produce an item &amp; enter it into the buffer</a:t>
            </a: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	Date message = new Date();                 </a:t>
            </a: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   	mbox.send(message);</a:t>
            </a: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}</a:t>
            </a: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}</a:t>
            </a: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private  MessageQueue mbox;</a:t>
            </a: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Consumer Thread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class Consumer extends Thread {</a:t>
            </a: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public Consumer(MessageQueue m) {</a:t>
            </a: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mbox = m;</a:t>
            </a: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}              </a:t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public void run() {</a:t>
            </a: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 while (true) {</a:t>
            </a: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	Date message = (Date)mbox.receive();</a:t>
            </a: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if (message != null) </a:t>
            </a: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	// consume the message</a:t>
            </a: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}</a:t>
            </a: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}</a:t>
            </a: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private  MessageQueue mbox;</a:t>
            </a: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4.4 Threading Issues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8388" y="1485900"/>
            <a:ext cx="7351712" cy="4483100"/>
          </a:xfrm>
        </p:spPr>
        <p:txBody>
          <a:bodyPr/>
          <a:lstStyle/>
          <a:p>
            <a:r>
              <a:rPr lang="en-US" altLang="zh-CN" sz="2400" dirty="0"/>
              <a:t>Semantics of </a:t>
            </a:r>
            <a:r>
              <a:rPr lang="en-US" altLang="zh-CN" sz="2400" b="1" dirty="0">
                <a:solidFill>
                  <a:srgbClr val="003399"/>
                </a:solidFill>
              </a:rPr>
              <a:t>fork()</a:t>
            </a:r>
            <a:r>
              <a:rPr lang="en-US" altLang="zh-CN" sz="2400" dirty="0"/>
              <a:t> and </a:t>
            </a:r>
            <a:r>
              <a:rPr lang="en-US" altLang="zh-CN" sz="2400" b="1" dirty="0">
                <a:solidFill>
                  <a:srgbClr val="003399"/>
                </a:solidFill>
              </a:rPr>
              <a:t>exec()</a:t>
            </a:r>
            <a:r>
              <a:rPr lang="en-US" altLang="zh-CN" sz="2400" dirty="0"/>
              <a:t> system calls</a:t>
            </a:r>
            <a:endParaRPr lang="en-US" altLang="zh-CN" sz="2400" dirty="0"/>
          </a:p>
          <a:p>
            <a:r>
              <a:rPr lang="en-US" altLang="zh-CN" sz="2400" dirty="0"/>
              <a:t>Thread cancellation</a:t>
            </a:r>
            <a:endParaRPr lang="en-US" altLang="zh-CN" sz="2400" dirty="0"/>
          </a:p>
          <a:p>
            <a:r>
              <a:rPr lang="en-US" altLang="zh-CN" sz="2400" dirty="0"/>
              <a:t>Signal handling</a:t>
            </a:r>
            <a:endParaRPr lang="en-US" altLang="zh-CN" sz="2400" dirty="0"/>
          </a:p>
          <a:p>
            <a:r>
              <a:rPr lang="en-US" altLang="zh-CN" sz="2400" dirty="0"/>
              <a:t>Thread pools</a:t>
            </a:r>
            <a:endParaRPr lang="en-US" altLang="zh-CN" sz="2400" dirty="0"/>
          </a:p>
          <a:p>
            <a:r>
              <a:rPr lang="en-US" altLang="zh-CN" sz="2400" dirty="0"/>
              <a:t>Thread specific data</a:t>
            </a:r>
            <a:endParaRPr lang="en-US" altLang="zh-CN" sz="2400" dirty="0"/>
          </a:p>
          <a:p>
            <a:r>
              <a:rPr lang="en-US" altLang="zh-CN" sz="2400" dirty="0"/>
              <a:t>Scheduler activations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Semantics of fork() and exec()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 dirty="0"/>
              <a:t>Once </a:t>
            </a:r>
            <a:r>
              <a:rPr lang="zh-CN" altLang="en-US" sz="2400" dirty="0">
                <a:solidFill>
                  <a:srgbClr val="006600"/>
                </a:solidFill>
              </a:rPr>
              <a:t>a thread </a:t>
            </a:r>
            <a:r>
              <a:rPr lang="zh-CN" altLang="en-US" sz="2400" dirty="0"/>
              <a:t>invoke the </a:t>
            </a:r>
            <a:r>
              <a:rPr lang="zh-CN" altLang="en-US" sz="2400" dirty="0">
                <a:solidFill>
                  <a:srgbClr val="FF0000"/>
                </a:solidFill>
              </a:rPr>
              <a:t>fork()</a:t>
            </a:r>
            <a:r>
              <a:rPr lang="zh-CN" altLang="en-US" sz="2400" dirty="0"/>
              <a:t> system call</a:t>
            </a:r>
            <a:endParaRPr lang="zh-CN" altLang="en-US" sz="2400" dirty="0"/>
          </a:p>
          <a:p>
            <a:pPr lvl="1"/>
            <a:r>
              <a:rPr lang="en-US" altLang="zh-CN" sz="2000" dirty="0"/>
              <a:t>D</a:t>
            </a:r>
            <a:r>
              <a:rPr lang="zh-CN" altLang="en-US" sz="2000" dirty="0"/>
              <a:t>uplicate </a:t>
            </a:r>
            <a:r>
              <a:rPr lang="zh-CN" altLang="en-US" sz="2000" dirty="0">
                <a:solidFill>
                  <a:srgbClr val="FF3300"/>
                </a:solidFill>
              </a:rPr>
              <a:t>all the threads</a:t>
            </a:r>
            <a:r>
              <a:rPr lang="zh-CN" altLang="en-US" sz="2000" dirty="0"/>
              <a:t> in the process?</a:t>
            </a:r>
            <a:endParaRPr lang="zh-CN" altLang="en-US" sz="2000" dirty="0"/>
          </a:p>
          <a:p>
            <a:pPr lvl="1"/>
            <a:r>
              <a:rPr lang="en-US" altLang="zh-CN" sz="2000" dirty="0"/>
              <a:t>D</a:t>
            </a:r>
            <a:r>
              <a:rPr lang="zh-CN" altLang="en-US" sz="2000" dirty="0"/>
              <a:t>uplicate </a:t>
            </a:r>
            <a:r>
              <a:rPr lang="zh-CN" altLang="en-US" sz="2000" dirty="0">
                <a:solidFill>
                  <a:srgbClr val="FF0000"/>
                </a:solidFill>
              </a:rPr>
              <a:t>only the thread </a:t>
            </a:r>
            <a:r>
              <a:rPr lang="zh-CN" altLang="en-US" sz="2000" dirty="0"/>
              <a:t>that invoke the </a:t>
            </a:r>
            <a:r>
              <a:rPr lang="zh-CN" altLang="en-US" sz="2000" dirty="0">
                <a:solidFill>
                  <a:srgbClr val="7030A0"/>
                </a:solidFill>
              </a:rPr>
              <a:t>fork() </a:t>
            </a:r>
            <a:r>
              <a:rPr lang="zh-CN" altLang="en-US" sz="2000" dirty="0"/>
              <a:t>system call? (</a:t>
            </a:r>
            <a:r>
              <a:rPr lang="zh-CN" altLang="en-US" sz="2000" dirty="0">
                <a:solidFill>
                  <a:srgbClr val="003399"/>
                </a:solidFill>
              </a:rPr>
              <a:t>Linux采用</a:t>
            </a:r>
            <a:r>
              <a:rPr lang="zh-CN" altLang="en-US" sz="2000" dirty="0"/>
              <a:t>)</a:t>
            </a:r>
            <a:endParaRPr lang="zh-CN" altLang="en-US" sz="2000" dirty="0"/>
          </a:p>
          <a:p>
            <a:r>
              <a:rPr lang="zh-CN" altLang="en-US" sz="2400" dirty="0"/>
              <a:t>Once a  thread invoke the </a:t>
            </a:r>
            <a:r>
              <a:rPr lang="zh-CN" altLang="en-US" sz="2400" dirty="0">
                <a:solidFill>
                  <a:srgbClr val="FF0000"/>
                </a:solidFill>
              </a:rPr>
              <a:t>exec() </a:t>
            </a:r>
            <a:r>
              <a:rPr lang="zh-CN" altLang="en-US" sz="2400" dirty="0"/>
              <a:t>system call</a:t>
            </a:r>
            <a:endParaRPr lang="zh-CN" altLang="en-US" sz="2400" dirty="0"/>
          </a:p>
          <a:p>
            <a:pPr lvl="1"/>
            <a:r>
              <a:rPr lang="zh-CN" altLang="en-US" sz="2000" dirty="0"/>
              <a:t>Replace the </a:t>
            </a:r>
            <a:r>
              <a:rPr lang="zh-CN" altLang="en-US" sz="2000" dirty="0">
                <a:solidFill>
                  <a:srgbClr val="FF0000"/>
                </a:solidFill>
              </a:rPr>
              <a:t>entire process</a:t>
            </a:r>
            <a:r>
              <a:rPr lang="zh-CN" altLang="en-US" sz="2000" dirty="0"/>
              <a:t>, including  all the threads in the process？</a:t>
            </a:r>
            <a:endParaRPr lang="zh-CN" altLang="en-US" sz="2000" dirty="0"/>
          </a:p>
          <a:p>
            <a:pPr lvl="1"/>
            <a:r>
              <a:rPr lang="zh-CN" altLang="en-US" sz="2000" dirty="0"/>
              <a:t>Replace </a:t>
            </a:r>
            <a:r>
              <a:rPr lang="zh-CN" altLang="en-US" sz="2000" dirty="0">
                <a:solidFill>
                  <a:srgbClr val="FF3300"/>
                </a:solidFill>
              </a:rPr>
              <a:t>only the thread</a:t>
            </a:r>
            <a:r>
              <a:rPr lang="zh-CN" altLang="en-US" sz="2000" dirty="0"/>
              <a:t> that invoke the </a:t>
            </a:r>
            <a:r>
              <a:rPr lang="zh-CN" altLang="en-US" sz="2000" dirty="0">
                <a:solidFill>
                  <a:srgbClr val="7030A0"/>
                </a:solidFill>
              </a:rPr>
              <a:t>exec() </a:t>
            </a:r>
            <a:r>
              <a:rPr lang="zh-CN" altLang="en-US" sz="2000" dirty="0"/>
              <a:t>system call?  (</a:t>
            </a:r>
            <a:r>
              <a:rPr lang="zh-CN" altLang="en-US" sz="2000" dirty="0">
                <a:solidFill>
                  <a:srgbClr val="003399"/>
                </a:solidFill>
              </a:rPr>
              <a:t>Linux采用</a:t>
            </a:r>
            <a:r>
              <a:rPr lang="zh-CN" altLang="en-US" sz="2000" dirty="0"/>
              <a:t>)</a:t>
            </a:r>
            <a:endParaRPr lang="zh-CN" altLang="en-US" sz="2000" dirty="0"/>
          </a:p>
          <a:p>
            <a:r>
              <a:rPr lang="zh-CN" altLang="en-US" sz="2400" dirty="0"/>
              <a:t>Solution: </a:t>
            </a:r>
            <a:r>
              <a:rPr lang="zh-CN" altLang="en-US" sz="2400" dirty="0">
                <a:solidFill>
                  <a:srgbClr val="0000CC"/>
                </a:solidFill>
              </a:rPr>
              <a:t>two versions</a:t>
            </a:r>
            <a:endParaRPr lang="zh-CN" alt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Thread Cancellation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435100"/>
            <a:ext cx="7307262" cy="4430713"/>
          </a:xfrm>
        </p:spPr>
        <p:txBody>
          <a:bodyPr/>
          <a:lstStyle/>
          <a:p>
            <a:r>
              <a:rPr lang="en-US" altLang="zh-CN" sz="2800"/>
              <a:t>Terminating a thread before it has finished</a:t>
            </a:r>
            <a:endParaRPr lang="en-US" altLang="zh-CN" sz="2800"/>
          </a:p>
          <a:p>
            <a:r>
              <a:rPr lang="en-US" altLang="zh-CN" sz="2800"/>
              <a:t>Two general approaches:</a:t>
            </a:r>
            <a:endParaRPr lang="en-US" altLang="zh-CN" sz="2800"/>
          </a:p>
          <a:p>
            <a:pPr lvl="1"/>
            <a:r>
              <a:rPr lang="en-US" altLang="zh-CN" sz="2400" b="1"/>
              <a:t>Asynchronous cancellation</a:t>
            </a:r>
            <a:r>
              <a:rPr lang="en-US" altLang="zh-CN" sz="2400"/>
              <a:t> terminates the target thread  </a:t>
            </a:r>
            <a:r>
              <a:rPr lang="en-US" altLang="zh-CN" sz="2400">
                <a:solidFill>
                  <a:srgbClr val="003399"/>
                </a:solidFill>
              </a:rPr>
              <a:t>immediately</a:t>
            </a:r>
            <a:endParaRPr lang="en-US" altLang="zh-CN" sz="2400">
              <a:solidFill>
                <a:srgbClr val="003399"/>
              </a:solidFill>
            </a:endParaRPr>
          </a:p>
          <a:p>
            <a:pPr lvl="1"/>
            <a:r>
              <a:rPr lang="en-US" altLang="zh-CN" sz="2400" b="1"/>
              <a:t>Deferred cancellation</a:t>
            </a:r>
            <a:r>
              <a:rPr lang="en-US" altLang="zh-CN" sz="2400"/>
              <a:t> allows the target thread to </a:t>
            </a:r>
            <a:r>
              <a:rPr lang="en-US" altLang="zh-CN" sz="2400">
                <a:solidFill>
                  <a:srgbClr val="003399"/>
                </a:solidFill>
              </a:rPr>
              <a:t>periodically check if it should be cancelled</a:t>
            </a:r>
            <a:endParaRPr lang="en-US" altLang="zh-CN" sz="2400">
              <a:solidFill>
                <a:srgbClr val="003399"/>
              </a:solidFill>
            </a:endParaRPr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Signal Handling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57275"/>
            <a:ext cx="7764463" cy="5233988"/>
          </a:xfrm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en-US" altLang="zh-CN" sz="2000" b="1" dirty="0"/>
              <a:t>Signals are used in UNIX systems to notify a process that a particular event has occurred</a:t>
            </a:r>
            <a:endParaRPr lang="en-US" altLang="zh-CN" sz="2000" b="1" dirty="0"/>
          </a:p>
          <a:p>
            <a:pPr marL="381000" indent="-381000">
              <a:lnSpc>
                <a:spcPct val="90000"/>
              </a:lnSpc>
            </a:pPr>
            <a:r>
              <a:rPr lang="en-US" altLang="zh-CN" sz="2000" dirty="0"/>
              <a:t>A </a:t>
            </a:r>
            <a:r>
              <a:rPr lang="en-US" altLang="zh-CN" sz="2000" b="1" dirty="0"/>
              <a:t>signal handler</a:t>
            </a:r>
            <a:r>
              <a:rPr lang="en-US" altLang="zh-CN" sz="2000" dirty="0"/>
              <a:t> is used to process signals</a:t>
            </a:r>
            <a:endParaRPr lang="en-US" altLang="zh-CN" sz="2000" dirty="0"/>
          </a:p>
          <a:p>
            <a:pPr marL="800100" lvl="1" indent="-342900">
              <a:lnSpc>
                <a:spcPct val="90000"/>
              </a:lnSpc>
              <a:buFont typeface="Webdings" panose="05030102010509060703" pitchFamily="18" charset="2"/>
              <a:buAutoNum type="arabicPeriod"/>
            </a:pPr>
            <a:r>
              <a:rPr lang="en-US" altLang="zh-CN" dirty="0"/>
              <a:t>Signal is generated by particular event</a:t>
            </a:r>
            <a:endParaRPr lang="en-US" altLang="zh-CN" dirty="0"/>
          </a:p>
          <a:p>
            <a:pPr marL="800100" lvl="1" indent="-342900">
              <a:lnSpc>
                <a:spcPct val="90000"/>
              </a:lnSpc>
              <a:buFont typeface="Webdings" panose="05030102010509060703" pitchFamily="18" charset="2"/>
              <a:buAutoNum type="arabicPeriod"/>
            </a:pPr>
            <a:r>
              <a:rPr lang="en-US" altLang="zh-CN" dirty="0"/>
              <a:t>Signal is delivered to a process</a:t>
            </a:r>
            <a:endParaRPr lang="en-US" altLang="zh-CN" dirty="0"/>
          </a:p>
          <a:p>
            <a:pPr marL="800100" lvl="1" indent="-342900">
              <a:lnSpc>
                <a:spcPct val="90000"/>
              </a:lnSpc>
              <a:buFont typeface="Webdings" panose="05030102010509060703" pitchFamily="18" charset="2"/>
              <a:buAutoNum type="arabicPeriod"/>
            </a:pPr>
            <a:r>
              <a:rPr lang="en-US" altLang="zh-CN" dirty="0"/>
              <a:t>Signal is handled</a:t>
            </a:r>
            <a:endParaRPr lang="en-US" altLang="zh-CN" dirty="0"/>
          </a:p>
          <a:p>
            <a:pPr marL="1200150" lvl="2" indent="-342900">
              <a:lnSpc>
                <a:spcPct val="90000"/>
              </a:lnSpc>
            </a:pPr>
            <a:r>
              <a:rPr lang="en-US" altLang="zh-CN" sz="1600" dirty="0"/>
              <a:t>Two possible handlers</a:t>
            </a:r>
            <a:endParaRPr lang="en-US" altLang="zh-CN" sz="1600" dirty="0"/>
          </a:p>
          <a:p>
            <a:pPr marL="1543050" lvl="3" indent="-342900">
              <a:lnSpc>
                <a:spcPct val="90000"/>
              </a:lnSpc>
            </a:pPr>
            <a:r>
              <a:rPr lang="en-US" altLang="zh-CN" sz="1400" dirty="0"/>
              <a:t>A default signal handler</a:t>
            </a:r>
            <a:endParaRPr lang="en-US" altLang="zh-CN" sz="1400" dirty="0"/>
          </a:p>
          <a:p>
            <a:pPr marL="1543050" lvl="3" indent="-342900">
              <a:lnSpc>
                <a:spcPct val="90000"/>
              </a:lnSpc>
            </a:pPr>
            <a:r>
              <a:rPr lang="en-US" altLang="zh-CN" sz="1400" dirty="0"/>
              <a:t>A user-defined signal handler</a:t>
            </a:r>
            <a:endParaRPr lang="en-US" altLang="zh-CN" sz="1400" dirty="0"/>
          </a:p>
          <a:p>
            <a:pPr marL="1543050" lvl="3" indent="-342900">
              <a:lnSpc>
                <a:spcPct val="90000"/>
              </a:lnSpc>
              <a:buFont typeface="Webdings" panose="05030102010509060703" pitchFamily="18" charset="2"/>
              <a:buAutoNum type="arabicPeriod"/>
            </a:pPr>
            <a:endParaRPr lang="en-US" altLang="zh-CN" sz="1400" dirty="0"/>
          </a:p>
          <a:p>
            <a:pPr marL="381000" indent="-381000">
              <a:lnSpc>
                <a:spcPct val="90000"/>
              </a:lnSpc>
            </a:pPr>
            <a:r>
              <a:rPr lang="en-US" altLang="zh-CN" sz="2000" b="1" dirty="0">
                <a:solidFill>
                  <a:srgbClr val="0000CC"/>
                </a:solidFill>
              </a:rPr>
              <a:t>Options:</a:t>
            </a:r>
            <a:endParaRPr lang="en-US" altLang="zh-CN" sz="2000" b="1" dirty="0">
              <a:solidFill>
                <a:srgbClr val="0000CC"/>
              </a:solidFill>
            </a:endParaRPr>
          </a:p>
          <a:p>
            <a:pPr marL="800100" lvl="1" indent="-342900">
              <a:lnSpc>
                <a:spcPct val="90000"/>
              </a:lnSpc>
            </a:pPr>
            <a:r>
              <a:rPr lang="en-US" altLang="zh-CN" dirty="0"/>
              <a:t>Deliver the signal to </a:t>
            </a:r>
            <a:r>
              <a:rPr lang="en-US" altLang="zh-CN" dirty="0">
                <a:solidFill>
                  <a:srgbClr val="FF0000"/>
                </a:solidFill>
              </a:rPr>
              <a:t>the thread </a:t>
            </a:r>
            <a:r>
              <a:rPr lang="en-US" altLang="zh-CN" dirty="0"/>
              <a:t>to which the </a:t>
            </a:r>
            <a:r>
              <a:rPr lang="en-US" altLang="zh-CN" dirty="0">
                <a:solidFill>
                  <a:srgbClr val="7030A0"/>
                </a:solidFill>
              </a:rPr>
              <a:t>signal</a:t>
            </a:r>
            <a:r>
              <a:rPr lang="en-US" altLang="zh-CN" dirty="0"/>
              <a:t> applies</a:t>
            </a:r>
            <a:endParaRPr lang="en-US" altLang="zh-CN" dirty="0"/>
          </a:p>
          <a:p>
            <a:pPr marL="800100" lvl="1" indent="-342900">
              <a:lnSpc>
                <a:spcPct val="90000"/>
              </a:lnSpc>
            </a:pPr>
            <a:r>
              <a:rPr lang="en-US" altLang="zh-CN" dirty="0"/>
              <a:t>Deliver the signal to </a:t>
            </a:r>
            <a:r>
              <a:rPr lang="en-US" altLang="zh-CN" dirty="0">
                <a:solidFill>
                  <a:srgbClr val="FF0000"/>
                </a:solidFill>
              </a:rPr>
              <a:t>every thread </a:t>
            </a:r>
            <a:r>
              <a:rPr lang="en-US" altLang="zh-CN" dirty="0"/>
              <a:t>in the process</a:t>
            </a:r>
            <a:endParaRPr lang="en-US" altLang="zh-CN" dirty="0"/>
          </a:p>
          <a:p>
            <a:pPr marL="800100" lvl="1" indent="-342900">
              <a:lnSpc>
                <a:spcPct val="90000"/>
              </a:lnSpc>
            </a:pPr>
            <a:r>
              <a:rPr lang="en-US" altLang="zh-CN" dirty="0"/>
              <a:t>Deliver the signal to </a:t>
            </a:r>
            <a:r>
              <a:rPr lang="en-US" altLang="zh-CN" dirty="0">
                <a:solidFill>
                  <a:srgbClr val="FF0000"/>
                </a:solidFill>
              </a:rPr>
              <a:t>certain threads </a:t>
            </a:r>
            <a:r>
              <a:rPr lang="en-US" altLang="zh-CN" dirty="0"/>
              <a:t>in the process</a:t>
            </a:r>
            <a:endParaRPr lang="en-US" altLang="zh-CN" dirty="0"/>
          </a:p>
          <a:p>
            <a:pPr marL="800100" lvl="1" indent="-342900">
              <a:lnSpc>
                <a:spcPct val="90000"/>
              </a:lnSpc>
            </a:pPr>
            <a:r>
              <a:rPr lang="en-US" altLang="zh-CN" b="1" dirty="0"/>
              <a:t>Assign a </a:t>
            </a:r>
            <a:r>
              <a:rPr lang="en-US" altLang="zh-CN" b="1" dirty="0">
                <a:solidFill>
                  <a:srgbClr val="FF0000"/>
                </a:solidFill>
              </a:rPr>
              <a:t>specific thread </a:t>
            </a:r>
            <a:r>
              <a:rPr lang="en-US" altLang="zh-CN" b="1" dirty="0"/>
              <a:t>to </a:t>
            </a:r>
            <a:r>
              <a:rPr lang="en-US" altLang="zh-CN" b="1" dirty="0">
                <a:solidFill>
                  <a:srgbClr val="003399"/>
                </a:solidFill>
              </a:rPr>
              <a:t>receive </a:t>
            </a:r>
            <a:r>
              <a:rPr lang="en-US" altLang="zh-CN" b="1" dirty="0">
                <a:solidFill>
                  <a:srgbClr val="7030A0"/>
                </a:solidFill>
              </a:rPr>
              <a:t>all signals </a:t>
            </a:r>
            <a:r>
              <a:rPr lang="en-US" altLang="zh-CN" b="1" dirty="0">
                <a:solidFill>
                  <a:srgbClr val="003399"/>
                </a:solidFill>
              </a:rPr>
              <a:t>for the process</a:t>
            </a:r>
            <a:endParaRPr lang="en-US" altLang="zh-CN" b="1" dirty="0">
              <a:solidFill>
                <a:srgbClr val="003399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71575" y="417513"/>
            <a:ext cx="7235825" cy="844550"/>
          </a:xfrm>
        </p:spPr>
        <p:txBody>
          <a:bodyPr/>
          <a:lstStyle/>
          <a:p>
            <a:pPr>
              <a:defRPr/>
            </a:pPr>
            <a:r>
              <a:rPr lang="en-US" altLang="zh-CN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Thread pools</a:t>
            </a:r>
            <a:endParaRPr lang="en-US" altLang="zh-CN" sz="4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724025"/>
            <a:ext cx="7553325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Especially used on the server, such as web server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When a request comes, create a thread for it , and discarded once it has completed its work.</a:t>
            </a:r>
            <a:endParaRPr lang="en-US" altLang="zh-CN" sz="2400" dirty="0"/>
          </a:p>
          <a:p>
            <a:pPr lvl="2">
              <a:lnSpc>
                <a:spcPct val="90000"/>
              </a:lnSpc>
            </a:pPr>
            <a:r>
              <a:rPr lang="en-US" altLang="zh-CN" sz="2400" dirty="0"/>
              <a:t> problems</a:t>
            </a:r>
            <a:endParaRPr lang="en-US" altLang="zh-CN" sz="2400" dirty="0"/>
          </a:p>
          <a:p>
            <a:pPr lvl="3">
              <a:lnSpc>
                <a:spcPct val="90000"/>
              </a:lnSpc>
            </a:pPr>
            <a:r>
              <a:rPr lang="en-US" altLang="zh-CN" sz="2400" dirty="0"/>
              <a:t>waste time, inefficient</a:t>
            </a:r>
            <a:endParaRPr lang="en-US" altLang="zh-CN" sz="2400" dirty="0"/>
          </a:p>
          <a:p>
            <a:pPr lvl="3">
              <a:lnSpc>
                <a:spcPct val="90000"/>
              </a:lnSpc>
            </a:pPr>
            <a:r>
              <a:rPr lang="en-US" altLang="zh-CN" sz="2400" dirty="0"/>
              <a:t>unlimited threads could exhaust systems resources.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Solution</a:t>
            </a:r>
            <a:endParaRPr lang="en-US" altLang="zh-CN" sz="2400" dirty="0"/>
          </a:p>
          <a:p>
            <a:pPr lvl="2">
              <a:lnSpc>
                <a:spcPct val="90000"/>
              </a:lnSpc>
            </a:pPr>
            <a:r>
              <a:rPr lang="en-US" altLang="zh-CN" sz="2400" dirty="0"/>
              <a:t> thread pools</a:t>
            </a:r>
            <a:endParaRPr lang="en-US" altLang="zh-CN" sz="2400" dirty="0"/>
          </a:p>
        </p:txBody>
      </p:sp>
      <p:sp>
        <p:nvSpPr>
          <p:cNvPr id="72708" name="文本框 1"/>
          <p:cNvSpPr txBox="1">
            <a:spLocks noChangeArrowheads="1"/>
          </p:cNvSpPr>
          <p:nvPr/>
        </p:nvSpPr>
        <p:spPr bwMode="auto">
          <a:xfrm>
            <a:off x="7718425" y="5703888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抓壮丁</a:t>
            </a:r>
            <a:endParaRPr lang="zh-CN" alt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Thread Pools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6816725" cy="4926013"/>
          </a:xfrm>
        </p:spPr>
        <p:txBody>
          <a:bodyPr/>
          <a:lstStyle/>
          <a:p>
            <a:r>
              <a:rPr lang="zh-CN" altLang="en-US" sz="2400" dirty="0"/>
              <a:t>Create a number of threads in a pool where they await work</a:t>
            </a:r>
            <a:endParaRPr lang="zh-CN" altLang="en-US" sz="2400" dirty="0"/>
          </a:p>
          <a:p>
            <a:r>
              <a:rPr lang="zh-CN" altLang="en-US" sz="2400" dirty="0"/>
              <a:t>Advantages:</a:t>
            </a:r>
            <a:endParaRPr lang="zh-CN" altLang="en-US" sz="2400" dirty="0"/>
          </a:p>
          <a:p>
            <a:pPr lvl="1"/>
            <a:r>
              <a:rPr lang="zh-CN" altLang="en-US" sz="2400" dirty="0"/>
              <a:t>Usually slightly faster to service a request with an existing thread than create a new thread</a:t>
            </a:r>
            <a:endParaRPr lang="zh-CN" altLang="en-US" sz="2400" dirty="0"/>
          </a:p>
          <a:p>
            <a:pPr lvl="1"/>
            <a:r>
              <a:rPr lang="zh-CN" altLang="en-US" sz="2400" dirty="0"/>
              <a:t>Allows the number of threads in the application(s) to be bound to the size of the pool</a:t>
            </a:r>
            <a:endParaRPr lang="zh-CN" altLang="en-US" sz="2400" dirty="0"/>
          </a:p>
          <a:p>
            <a:endParaRPr lang="zh-CN" altLang="en-US" sz="2400" dirty="0"/>
          </a:p>
          <a:p>
            <a:r>
              <a:rPr lang="zh-CN" altLang="en-US" sz="2000" dirty="0"/>
              <a:t>抓壮丁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Thread Specific Data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004050" cy="4430713"/>
          </a:xfrm>
        </p:spPr>
        <p:txBody>
          <a:bodyPr/>
          <a:lstStyle/>
          <a:p>
            <a:r>
              <a:rPr lang="en-US" altLang="zh-CN" sz="2400" dirty="0">
                <a:solidFill>
                  <a:srgbClr val="003399"/>
                </a:solidFill>
              </a:rPr>
              <a:t>Threads share the data of the process they belong to</a:t>
            </a:r>
            <a:r>
              <a:rPr lang="en-US" altLang="zh-CN" sz="2400" dirty="0"/>
              <a:t>  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Allows </a:t>
            </a:r>
            <a:r>
              <a:rPr lang="en-US" altLang="zh-CN" sz="2400" dirty="0">
                <a:solidFill>
                  <a:srgbClr val="7030A0"/>
                </a:solidFill>
              </a:rPr>
              <a:t>each thread </a:t>
            </a:r>
            <a:r>
              <a:rPr lang="en-US" altLang="zh-CN" sz="2400" dirty="0"/>
              <a:t>to </a:t>
            </a:r>
            <a:r>
              <a:rPr lang="en-US" altLang="zh-CN" sz="2400" dirty="0">
                <a:solidFill>
                  <a:srgbClr val="FF0000"/>
                </a:solidFill>
              </a:rPr>
              <a:t>have its own copy </a:t>
            </a:r>
            <a:r>
              <a:rPr lang="en-US" altLang="zh-CN" sz="2400" dirty="0"/>
              <a:t>of data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Useful when you do not have control over the thread creation process (i.e., </a:t>
            </a:r>
            <a:r>
              <a:rPr lang="en-US" altLang="zh-CN" sz="2400" dirty="0">
                <a:solidFill>
                  <a:srgbClr val="003399"/>
                </a:solidFill>
              </a:rPr>
              <a:t>when using a thread pool</a:t>
            </a:r>
            <a:r>
              <a:rPr lang="en-US" altLang="zh-CN" sz="2400" dirty="0"/>
              <a:t>)</a:t>
            </a:r>
            <a:endParaRPr lang="en-US" altLang="zh-CN" sz="240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Why threads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158875"/>
            <a:ext cx="7029450" cy="47228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为使进程能并发执行，系统还必须提供一些相应的操作: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7030A0"/>
                </a:solidFill>
              </a:rPr>
              <a:t>创建进程</a:t>
            </a:r>
            <a:endParaRPr lang="zh-CN" altLang="en-US" sz="2400" dirty="0">
              <a:solidFill>
                <a:srgbClr val="7030A0"/>
              </a:solidFill>
            </a:endParaRPr>
          </a:p>
          <a:p>
            <a:pPr lvl="2">
              <a:lnSpc>
                <a:spcPct val="90000"/>
              </a:lnSpc>
            </a:pPr>
            <a:r>
              <a:rPr lang="zh-CN" altLang="en-US" sz="2000" dirty="0"/>
              <a:t>OS需要为之分配必需的、除CPU以外的所有资源，如内存空间、I/O设备、PCB等；</a:t>
            </a:r>
            <a:endParaRPr lang="zh-CN" altLang="en-US" sz="2000" dirty="0"/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7030A0"/>
                </a:solidFill>
              </a:rPr>
              <a:t>撤销进程</a:t>
            </a:r>
            <a:endParaRPr lang="zh-CN" altLang="en-US" sz="2400" dirty="0">
              <a:solidFill>
                <a:srgbClr val="7030A0"/>
              </a:solidFill>
            </a:endParaRPr>
          </a:p>
          <a:p>
            <a:pPr lvl="2">
              <a:lnSpc>
                <a:spcPct val="90000"/>
              </a:lnSpc>
            </a:pPr>
            <a:r>
              <a:rPr lang="zh-CN" altLang="en-US" sz="2000" dirty="0"/>
              <a:t>回收资源，撤销PCB</a:t>
            </a:r>
            <a:endParaRPr lang="zh-CN" altLang="en-US" sz="2000" dirty="0"/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7030A0"/>
                </a:solidFill>
              </a:rPr>
              <a:t>进程切换</a:t>
            </a:r>
            <a:endParaRPr lang="zh-CN" altLang="en-US" sz="2400" dirty="0">
              <a:solidFill>
                <a:srgbClr val="7030A0"/>
              </a:solidFill>
            </a:endParaRPr>
          </a:p>
          <a:p>
            <a:pPr lvl="2">
              <a:lnSpc>
                <a:spcPct val="90000"/>
              </a:lnSpc>
            </a:pPr>
            <a:r>
              <a:rPr lang="zh-CN" altLang="en-US" sz="2000" dirty="0"/>
              <a:t>保留当前进程的运行环境，设置新选中的进程的运行环境；</a:t>
            </a:r>
            <a:endParaRPr lang="zh-CN" altLang="en-US" sz="2000" dirty="0"/>
          </a:p>
          <a:p>
            <a:pPr lvl="2">
              <a:lnSpc>
                <a:spcPct val="90000"/>
              </a:lnSpc>
            </a:pPr>
            <a:r>
              <a:rPr lang="zh-CN" altLang="en-US" sz="2000" dirty="0"/>
              <a:t>要花费很多额外开销；</a:t>
            </a:r>
            <a:endParaRPr lang="zh-CN" altLang="en-US" sz="2000" dirty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12888" y="393700"/>
            <a:ext cx="3100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Scheduler Activations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9293" y="1282700"/>
            <a:ext cx="8336132" cy="4445000"/>
          </a:xfrm>
        </p:spPr>
        <p:txBody>
          <a:bodyPr/>
          <a:lstStyle/>
          <a:p>
            <a:r>
              <a:rPr lang="en-US" altLang="zh-CN" sz="2400" dirty="0"/>
              <a:t>Both</a:t>
            </a:r>
            <a:r>
              <a:rPr lang="en-US" altLang="zh-CN" sz="2400" dirty="0">
                <a:solidFill>
                  <a:srgbClr val="FF3300"/>
                </a:solidFill>
              </a:rPr>
              <a:t> M:M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6600"/>
                </a:solidFill>
              </a:rPr>
              <a:t>Two-level models </a:t>
            </a:r>
            <a:r>
              <a:rPr lang="en-US" altLang="zh-CN" sz="2400" dirty="0"/>
              <a:t>require communication to maintain </a:t>
            </a:r>
            <a:r>
              <a:rPr lang="en-US" altLang="zh-CN" sz="2400" dirty="0">
                <a:solidFill>
                  <a:srgbClr val="FF0000"/>
                </a:solidFill>
              </a:rPr>
              <a:t>the appropriate number </a:t>
            </a:r>
            <a:r>
              <a:rPr lang="en-US" altLang="zh-CN" sz="2400" dirty="0"/>
              <a:t>of kernel threads allocated to the </a:t>
            </a:r>
            <a:r>
              <a:rPr lang="en-US" altLang="zh-CN" sz="2400" dirty="0">
                <a:solidFill>
                  <a:srgbClr val="FF0000"/>
                </a:solidFill>
              </a:rPr>
              <a:t>application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Scheduler activations provide </a:t>
            </a:r>
            <a:r>
              <a:rPr lang="en-US" altLang="zh-CN" sz="2400" b="1" dirty="0" err="1"/>
              <a:t>upcalls</a:t>
            </a:r>
            <a:r>
              <a:rPr lang="en-US" altLang="zh-CN" sz="2400" dirty="0"/>
              <a:t> -- a communication mechanism </a:t>
            </a:r>
            <a:r>
              <a:rPr lang="en-US" altLang="zh-CN" sz="2400" b="1" dirty="0"/>
              <a:t>from the kernel to the thread library</a:t>
            </a:r>
            <a:endParaRPr lang="en-US" altLang="zh-CN" sz="2400" b="1" dirty="0"/>
          </a:p>
          <a:p>
            <a:r>
              <a:rPr lang="en-US" altLang="zh-CN" sz="2400" dirty="0"/>
              <a:t>This communication allows </a:t>
            </a:r>
            <a:r>
              <a:rPr lang="en-US" altLang="zh-CN" sz="2400" dirty="0">
                <a:solidFill>
                  <a:srgbClr val="FF0000"/>
                </a:solidFill>
              </a:rPr>
              <a:t>an application to maintain the correct number kernel threads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Operating-System Examples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/>
              <a:t>Windows XP Threads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Linux Threads</a:t>
            </a:r>
            <a:endParaRPr lang="zh-CN" altLang="en-US" sz="24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Windows XP Threads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462837" cy="4587875"/>
          </a:xfrm>
        </p:spPr>
        <p:txBody>
          <a:bodyPr/>
          <a:lstStyle/>
          <a:p>
            <a:r>
              <a:rPr lang="en-US" altLang="zh-CN" b="1" u="sng" dirty="0"/>
              <a:t>Implements the </a:t>
            </a:r>
            <a:r>
              <a:rPr lang="en-US" altLang="zh-CN" b="1" u="sng" dirty="0">
                <a:solidFill>
                  <a:srgbClr val="FF0000"/>
                </a:solidFill>
              </a:rPr>
              <a:t>one-to-one</a:t>
            </a:r>
            <a:r>
              <a:rPr lang="en-US" altLang="zh-CN" b="1" u="sng" dirty="0"/>
              <a:t> mapping</a:t>
            </a:r>
            <a:endParaRPr lang="en-US" altLang="zh-CN" b="1" u="sng" dirty="0"/>
          </a:p>
          <a:p>
            <a:r>
              <a:rPr lang="en-US" altLang="zh-CN" dirty="0"/>
              <a:t>Each thread contains</a:t>
            </a:r>
            <a:endParaRPr lang="en-US" altLang="zh-CN" dirty="0"/>
          </a:p>
          <a:p>
            <a:pPr lvl="1"/>
            <a:r>
              <a:rPr lang="en-US" altLang="zh-CN" dirty="0"/>
              <a:t>A thread id</a:t>
            </a:r>
            <a:endParaRPr lang="en-US" altLang="zh-CN" dirty="0"/>
          </a:p>
          <a:p>
            <a:pPr lvl="1"/>
            <a:r>
              <a:rPr lang="en-US" altLang="zh-CN" dirty="0"/>
              <a:t>Register set</a:t>
            </a:r>
            <a:endParaRPr lang="en-US" altLang="zh-CN" dirty="0"/>
          </a:p>
          <a:p>
            <a:pPr lvl="1"/>
            <a:r>
              <a:rPr lang="en-US" altLang="zh-CN" dirty="0"/>
              <a:t>Separate user and kernel stacks</a:t>
            </a:r>
            <a:endParaRPr lang="en-US" altLang="zh-CN" dirty="0"/>
          </a:p>
          <a:p>
            <a:pPr lvl="1"/>
            <a:r>
              <a:rPr lang="en-US" altLang="zh-CN" dirty="0"/>
              <a:t>Private data storage area</a:t>
            </a:r>
            <a:endParaRPr lang="en-US" altLang="zh-CN" dirty="0"/>
          </a:p>
          <a:p>
            <a:r>
              <a:rPr lang="en-US" altLang="zh-CN" dirty="0"/>
              <a:t>The </a:t>
            </a:r>
            <a:r>
              <a:rPr lang="en-US" altLang="zh-CN" b="1" dirty="0">
                <a:solidFill>
                  <a:schemeClr val="tx2"/>
                </a:solidFill>
              </a:rPr>
              <a:t>register set, stacks, and private storage area</a:t>
            </a:r>
            <a:r>
              <a:rPr lang="en-US" altLang="zh-CN" dirty="0"/>
              <a:t> are known as the </a:t>
            </a:r>
            <a:r>
              <a:rPr lang="en-US" altLang="zh-CN" b="1" dirty="0"/>
              <a:t>context </a:t>
            </a:r>
            <a:r>
              <a:rPr lang="en-US" altLang="zh-CN" dirty="0"/>
              <a:t>of the threads</a:t>
            </a:r>
            <a:endParaRPr lang="en-US" altLang="zh-CN" dirty="0"/>
          </a:p>
          <a:p>
            <a:r>
              <a:rPr lang="en-US" altLang="zh-CN" dirty="0"/>
              <a:t>The primary data structures of a thread include:</a:t>
            </a:r>
            <a:endParaRPr lang="en-US" altLang="zh-CN" dirty="0"/>
          </a:p>
          <a:p>
            <a:pPr lvl="1"/>
            <a:r>
              <a:rPr lang="en-US" altLang="zh-CN" dirty="0"/>
              <a:t>ETHREAD (executive thread block)</a:t>
            </a:r>
            <a:endParaRPr lang="en-US" altLang="zh-CN" dirty="0"/>
          </a:p>
          <a:p>
            <a:pPr lvl="1"/>
            <a:r>
              <a:rPr lang="en-US" altLang="zh-CN" dirty="0"/>
              <a:t>KTHREAD (kernel thread block)</a:t>
            </a:r>
            <a:endParaRPr lang="en-US" altLang="zh-CN" dirty="0"/>
          </a:p>
          <a:p>
            <a:pPr lvl="1"/>
            <a:r>
              <a:rPr lang="en-US" altLang="zh-CN" dirty="0"/>
              <a:t>TEB (thread environment block)</a:t>
            </a:r>
            <a:endParaRPr lang="en-US" altLang="zh-CN" dirty="0"/>
          </a:p>
          <a:p>
            <a:pPr>
              <a:buFont typeface="Monotype Sorts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Linux Threads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460500"/>
            <a:ext cx="7138987" cy="4495800"/>
          </a:xfrm>
        </p:spPr>
        <p:txBody>
          <a:bodyPr/>
          <a:lstStyle/>
          <a:p>
            <a:r>
              <a:rPr lang="en-US" altLang="zh-CN" sz="2400" dirty="0"/>
              <a:t>Linux refers to them as </a:t>
            </a:r>
            <a:r>
              <a:rPr lang="en-US" altLang="zh-CN" sz="2400" b="1" i="1" dirty="0">
                <a:solidFill>
                  <a:schemeClr val="tx2"/>
                </a:solidFill>
              </a:rPr>
              <a:t>tasks</a:t>
            </a:r>
            <a:r>
              <a:rPr lang="en-US" altLang="zh-CN" sz="2400" dirty="0"/>
              <a:t> rather than</a:t>
            </a:r>
            <a:r>
              <a:rPr lang="en-US" altLang="zh-CN" sz="2400" b="1" dirty="0">
                <a:solidFill>
                  <a:schemeClr val="tx2"/>
                </a:solidFill>
              </a:rPr>
              <a:t> </a:t>
            </a:r>
            <a:r>
              <a:rPr lang="en-US" altLang="zh-CN" sz="2400" b="1" i="1" dirty="0">
                <a:solidFill>
                  <a:schemeClr val="tx2"/>
                </a:solidFill>
              </a:rPr>
              <a:t>threads</a:t>
            </a:r>
            <a:endParaRPr lang="en-US" altLang="zh-CN" sz="2400" b="1" dirty="0">
              <a:solidFill>
                <a:schemeClr val="tx2"/>
              </a:solidFill>
            </a:endParaRPr>
          </a:p>
          <a:p>
            <a:r>
              <a:rPr lang="en-US" altLang="zh-CN" sz="2400" dirty="0">
                <a:solidFill>
                  <a:srgbClr val="7030A0"/>
                </a:solidFill>
              </a:rPr>
              <a:t>Thread creation </a:t>
            </a:r>
            <a:r>
              <a:rPr lang="en-US" altLang="zh-CN" sz="2400" dirty="0"/>
              <a:t>is done through </a:t>
            </a:r>
            <a:r>
              <a:rPr lang="en-US" altLang="zh-CN" sz="2400" b="1" dirty="0">
                <a:solidFill>
                  <a:srgbClr val="003399"/>
                </a:solidFill>
              </a:rPr>
              <a:t>clone()</a:t>
            </a:r>
            <a:r>
              <a:rPr lang="en-US" altLang="zh-CN" sz="2400" dirty="0"/>
              <a:t> system call</a:t>
            </a:r>
            <a:endParaRPr lang="en-US" altLang="zh-CN" sz="2400" dirty="0"/>
          </a:p>
          <a:p>
            <a:r>
              <a:rPr lang="en-US" altLang="zh-CN" sz="2400" b="1" dirty="0">
                <a:solidFill>
                  <a:srgbClr val="003399"/>
                </a:solidFill>
              </a:rPr>
              <a:t>clone()</a:t>
            </a:r>
            <a:r>
              <a:rPr lang="en-US" altLang="zh-CN" sz="2400" dirty="0">
                <a:solidFill>
                  <a:srgbClr val="003399"/>
                </a:solidFill>
              </a:rPr>
              <a:t> </a:t>
            </a:r>
            <a:r>
              <a:rPr lang="en-US" altLang="zh-CN" sz="2400" dirty="0"/>
              <a:t>allows a child task to share the address space of the parent task (process)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04449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实验2--hints</a:t>
            </a:r>
            <a:endParaRPr lang="zh-CN" altLang="en-US"/>
          </a:p>
        </p:txBody>
      </p:sp>
      <p:sp>
        <p:nvSpPr>
          <p:cNvPr id="63491" name="文本占位符 104450"/>
          <p:cNvSpPr>
            <a:spLocks noGrp="1" noChangeArrowheads="1"/>
          </p:cNvSpPr>
          <p:nvPr>
            <p:ph idx="4294967295"/>
          </p:nvPr>
        </p:nvSpPr>
        <p:spPr>
          <a:xfrm>
            <a:off x="838200" y="892175"/>
            <a:ext cx="7718425" cy="35179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/>
              <a:buNone/>
              <a:defRPr/>
            </a:pPr>
            <a:r>
              <a:rPr lang="zh-CN" altLang="en-US" dirty="0"/>
              <a:t>设有二元函数 f(x,y) = f(x) + f(y)</a:t>
            </a:r>
            <a:endParaRPr lang="zh-CN" altLang="en-US" dirty="0"/>
          </a:p>
          <a:p>
            <a:pPr marL="0" indent="0">
              <a:lnSpc>
                <a:spcPct val="80000"/>
              </a:lnSpc>
              <a:buFont typeface="Monotype Sorts"/>
              <a:buNone/>
              <a:defRPr/>
            </a:pPr>
            <a:r>
              <a:rPr lang="zh-CN" altLang="en-US" dirty="0"/>
              <a:t>其中：</a:t>
            </a:r>
            <a:r>
              <a:rPr lang="zh-CN" altLang="en-US" dirty="0">
                <a:sym typeface="宋体" panose="02010600030101010101" pitchFamily="2" charset="-122"/>
              </a:rPr>
              <a:t>f(x) = f(x-1) * x, (x &gt;1), 其中  f(x)=1,  (x=1) </a:t>
            </a:r>
            <a:endParaRPr lang="zh-CN" altLang="en-US" dirty="0"/>
          </a:p>
          <a:p>
            <a:pPr marL="0" indent="0">
              <a:lnSpc>
                <a:spcPct val="80000"/>
              </a:lnSpc>
              <a:buFont typeface="Monotype Sorts"/>
              <a:buNone/>
              <a:defRPr/>
            </a:pPr>
            <a:r>
              <a:rPr lang="zh-CN" altLang="en-US" dirty="0"/>
              <a:t>           </a:t>
            </a:r>
            <a:r>
              <a:rPr lang="zh-CN" altLang="en-US" dirty="0">
                <a:sym typeface="宋体" panose="02010600030101010101" pitchFamily="2" charset="-122"/>
              </a:rPr>
              <a:t>f(y) = f(y-1) + f(y-2) , (y&gt; 2), 其中 f(y)=1 ,(y=1,2)</a:t>
            </a:r>
            <a:endParaRPr lang="zh-CN" altLang="en-US" dirty="0"/>
          </a:p>
          <a:p>
            <a:pPr marL="0" indent="0">
              <a:lnSpc>
                <a:spcPct val="80000"/>
              </a:lnSpc>
              <a:buFont typeface="Monotype Sorts"/>
              <a:buNone/>
              <a:defRPr/>
            </a:pPr>
            <a:r>
              <a:rPr lang="zh-CN" altLang="en-US" dirty="0"/>
              <a:t>请编程建立 3 个并发协作进程或线程，它们分别完成 f(x)、f(y)及 f(x,y)</a:t>
            </a:r>
            <a:endParaRPr lang="zh-CN" altLang="en-US" dirty="0"/>
          </a:p>
          <a:p>
            <a:pPr marL="0" indent="0">
              <a:lnSpc>
                <a:spcPct val="80000"/>
              </a:lnSpc>
              <a:buFont typeface="Monotype Sorts"/>
              <a:buNone/>
              <a:defRPr/>
            </a:pPr>
            <a:endParaRPr lang="zh-CN" altLang="en-US" dirty="0"/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函数f(x)与f(y)利用递归函数实现；</a:t>
            </a:r>
            <a:endParaRPr lang="zh-CN" altLang="en-US" sz="1600" dirty="0"/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创建4个或5管道文件；</a:t>
            </a:r>
            <a:endParaRPr lang="zh-CN" altLang="en-US" sz="1600" dirty="0"/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创建三个子进程或者三个线程，</a:t>
            </a:r>
            <a:endParaRPr lang="en-US" altLang="zh-CN" sz="1600" dirty="0"/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主线程分别向管道</a:t>
            </a:r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2</a:t>
            </a:r>
            <a:r>
              <a:rPr lang="zh-CN" altLang="en-US" sz="1600" dirty="0"/>
              <a:t>写入</a:t>
            </a:r>
            <a:r>
              <a:rPr lang="en-US" altLang="zh-CN" sz="1600" dirty="0"/>
              <a:t>x</a:t>
            </a:r>
            <a:r>
              <a:rPr lang="zh-CN" altLang="en-US" sz="1600" dirty="0"/>
              <a:t>及</a:t>
            </a:r>
            <a:r>
              <a:rPr lang="en-US" altLang="zh-CN" sz="1600" dirty="0"/>
              <a:t>y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线程1从管道</a:t>
            </a:r>
            <a:r>
              <a:rPr lang="zh-CN" altLang="en-US" sz="1600"/>
              <a:t>1读取x，并向</a:t>
            </a:r>
            <a:r>
              <a:rPr lang="zh-CN" altLang="en-US" sz="1600" dirty="0"/>
              <a:t>管道</a:t>
            </a:r>
            <a:r>
              <a:rPr lang="en-US" altLang="zh-CN" sz="1600" dirty="0"/>
              <a:t>3</a:t>
            </a:r>
            <a:r>
              <a:rPr lang="zh-CN" altLang="en-US" sz="1600" dirty="0"/>
              <a:t>写入</a:t>
            </a:r>
            <a:r>
              <a:rPr lang="en-US" altLang="zh-CN" sz="1600" dirty="0"/>
              <a:t>f(x);</a:t>
            </a:r>
            <a:endParaRPr lang="en-US" altLang="zh-CN" sz="1600" dirty="0"/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线程</a:t>
            </a:r>
            <a:r>
              <a:rPr lang="en-US" altLang="zh-CN" sz="1600" dirty="0"/>
              <a:t>2</a:t>
            </a:r>
            <a:r>
              <a:rPr lang="zh-CN" altLang="en-US" sz="1600" dirty="0"/>
              <a:t>从管道</a:t>
            </a:r>
            <a:r>
              <a:rPr lang="en-US" altLang="zh-CN" sz="1600" dirty="0"/>
              <a:t>2</a:t>
            </a:r>
            <a:r>
              <a:rPr lang="zh-CN" altLang="en-US" sz="1600" dirty="0"/>
              <a:t>读取</a:t>
            </a:r>
            <a:r>
              <a:rPr lang="en-US" altLang="zh-CN" sz="1600" dirty="0"/>
              <a:t>y</a:t>
            </a:r>
            <a:r>
              <a:rPr lang="zh-CN" altLang="en-US" sz="1600" dirty="0"/>
              <a:t>，并向管道</a:t>
            </a:r>
            <a:r>
              <a:rPr lang="en-US" altLang="zh-CN" sz="1600" dirty="0"/>
              <a:t>4</a:t>
            </a:r>
            <a:r>
              <a:rPr lang="zh-CN" altLang="en-US" sz="1600" dirty="0"/>
              <a:t>写入f(</a:t>
            </a:r>
            <a:r>
              <a:rPr lang="en-US" altLang="zh-CN" sz="1600" dirty="0"/>
              <a:t>y</a:t>
            </a:r>
            <a:r>
              <a:rPr lang="zh-CN" altLang="en-US" sz="1600" dirty="0"/>
              <a:t>)；</a:t>
            </a:r>
            <a:endParaRPr lang="zh-CN" altLang="en-US" sz="1600" dirty="0"/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线程3分别从管道</a:t>
            </a:r>
            <a:r>
              <a:rPr lang="en-US" altLang="zh-CN" sz="1600" dirty="0"/>
              <a:t>3</a:t>
            </a:r>
            <a:r>
              <a:rPr lang="zh-CN" altLang="en-US" sz="1600" dirty="0"/>
              <a:t>、4中读出f(x)及f(y), 并计算f(x,y)=f(x)+f(y)，输出结果。</a:t>
            </a:r>
            <a:endParaRPr lang="zh-CN" altLang="en-US" sz="1600" dirty="0"/>
          </a:p>
        </p:txBody>
      </p:sp>
      <p:sp>
        <p:nvSpPr>
          <p:cNvPr id="79876" name="流程图: 终止 1"/>
          <p:cNvSpPr>
            <a:spLocks noChangeArrowheads="1"/>
          </p:cNvSpPr>
          <p:nvPr/>
        </p:nvSpPr>
        <p:spPr bwMode="auto">
          <a:xfrm>
            <a:off x="4467225" y="4478338"/>
            <a:ext cx="1928813" cy="428625"/>
          </a:xfrm>
          <a:prstGeom prst="flowChartTerminator">
            <a:avLst/>
          </a:prstGeom>
          <a:solidFill>
            <a:schemeClr val="accent1"/>
          </a:solidFill>
          <a:ln w="25400">
            <a:solidFill>
              <a:srgbClr val="BC9595"/>
            </a:solidFill>
            <a:miter lim="800000"/>
          </a:ln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79877" name="文本框 2"/>
          <p:cNvSpPr txBox="1">
            <a:spLocks noChangeArrowheads="1"/>
          </p:cNvSpPr>
          <p:nvPr/>
        </p:nvSpPr>
        <p:spPr bwMode="auto">
          <a:xfrm>
            <a:off x="4916488" y="4500563"/>
            <a:ext cx="1149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Helvetica" panose="020B0604020202020204" pitchFamily="34" charset="0"/>
              </a:rPr>
              <a:t>pipeline3</a:t>
            </a:r>
            <a:endParaRPr lang="en-US" altLang="zh-CN" sz="1600">
              <a:latin typeface="Helvetica" panose="020B0604020202020204" pitchFamily="34" charset="0"/>
            </a:endParaRPr>
          </a:p>
        </p:txBody>
      </p:sp>
      <p:sp>
        <p:nvSpPr>
          <p:cNvPr id="79878" name="文本框 3"/>
          <p:cNvSpPr txBox="1">
            <a:spLocks noChangeArrowheads="1"/>
          </p:cNvSpPr>
          <p:nvPr/>
        </p:nvSpPr>
        <p:spPr bwMode="auto">
          <a:xfrm>
            <a:off x="3630613" y="4524375"/>
            <a:ext cx="5699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Helvetica" panose="020B0604020202020204" pitchFamily="34" charset="0"/>
              </a:rPr>
              <a:t>f(x)</a:t>
            </a:r>
            <a:endParaRPr lang="en-US" altLang="zh-CN">
              <a:latin typeface="Helvetica" panose="020B0604020202020204" pitchFamily="34" charset="0"/>
            </a:endParaRPr>
          </a:p>
        </p:txBody>
      </p:sp>
      <p:cxnSp>
        <p:nvCxnSpPr>
          <p:cNvPr id="79879" name="直接箭头连接符 4"/>
          <p:cNvCxnSpPr>
            <a:cxnSpLocks noChangeShapeType="1"/>
            <a:endCxn id="79876" idx="1"/>
          </p:cNvCxnSpPr>
          <p:nvPr/>
        </p:nvCxnSpPr>
        <p:spPr bwMode="auto">
          <a:xfrm flipV="1">
            <a:off x="4070350" y="4703763"/>
            <a:ext cx="396875" cy="19050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80" name="文本框 9"/>
          <p:cNvSpPr txBox="1">
            <a:spLocks noChangeArrowheads="1"/>
          </p:cNvSpPr>
          <p:nvPr/>
        </p:nvSpPr>
        <p:spPr bwMode="auto">
          <a:xfrm>
            <a:off x="7427913" y="4862513"/>
            <a:ext cx="990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Helvetica" panose="020B0604020202020204" pitchFamily="34" charset="0"/>
              </a:rPr>
              <a:t>f(x,y)</a:t>
            </a:r>
            <a:endParaRPr lang="en-US" altLang="zh-CN">
              <a:latin typeface="Helvetica" panose="020B0604020202020204" pitchFamily="34" charset="0"/>
            </a:endParaRPr>
          </a:p>
        </p:txBody>
      </p:sp>
      <p:cxnSp>
        <p:nvCxnSpPr>
          <p:cNvPr id="79881" name="直接箭头连接符 10"/>
          <p:cNvCxnSpPr>
            <a:cxnSpLocks noChangeShapeType="1"/>
          </p:cNvCxnSpPr>
          <p:nvPr/>
        </p:nvCxnSpPr>
        <p:spPr bwMode="auto">
          <a:xfrm>
            <a:off x="6407150" y="4683125"/>
            <a:ext cx="1023938" cy="231775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2" name="直接箭头连接符 11"/>
          <p:cNvCxnSpPr>
            <a:cxnSpLocks noChangeShapeType="1"/>
          </p:cNvCxnSpPr>
          <p:nvPr/>
        </p:nvCxnSpPr>
        <p:spPr bwMode="auto">
          <a:xfrm flipV="1">
            <a:off x="6453188" y="5164138"/>
            <a:ext cx="977900" cy="265112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83" name="流程图: 终止 12"/>
          <p:cNvSpPr>
            <a:spLocks noChangeArrowheads="1"/>
          </p:cNvSpPr>
          <p:nvPr/>
        </p:nvSpPr>
        <p:spPr bwMode="auto">
          <a:xfrm>
            <a:off x="1417638" y="4513263"/>
            <a:ext cx="1927225" cy="427037"/>
          </a:xfrm>
          <a:prstGeom prst="flowChartTerminator">
            <a:avLst/>
          </a:prstGeom>
          <a:solidFill>
            <a:schemeClr val="accent1"/>
          </a:solidFill>
          <a:ln w="25400">
            <a:solidFill>
              <a:srgbClr val="BC9595"/>
            </a:solidFill>
            <a:miter lim="800000"/>
          </a:ln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79884" name="文本框 13"/>
          <p:cNvSpPr txBox="1">
            <a:spLocks noChangeArrowheads="1"/>
          </p:cNvSpPr>
          <p:nvPr/>
        </p:nvSpPr>
        <p:spPr bwMode="auto">
          <a:xfrm>
            <a:off x="1893888" y="4537075"/>
            <a:ext cx="11493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Helvetica" panose="020B0604020202020204" pitchFamily="34" charset="0"/>
              </a:rPr>
              <a:t>pipeline1</a:t>
            </a:r>
            <a:endParaRPr lang="en-US" altLang="zh-CN" sz="1600">
              <a:latin typeface="Helvetica" panose="020B0604020202020204" pitchFamily="34" charset="0"/>
            </a:endParaRPr>
          </a:p>
        </p:txBody>
      </p:sp>
      <p:sp>
        <p:nvSpPr>
          <p:cNvPr id="79885" name="文本框 14"/>
          <p:cNvSpPr txBox="1">
            <a:spLocks noChangeArrowheads="1"/>
          </p:cNvSpPr>
          <p:nvPr/>
        </p:nvSpPr>
        <p:spPr bwMode="auto">
          <a:xfrm>
            <a:off x="885825" y="4535488"/>
            <a:ext cx="460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Helvetica" panose="020B0604020202020204" pitchFamily="34" charset="0"/>
              </a:rPr>
              <a:t>x</a:t>
            </a:r>
            <a:endParaRPr lang="en-US" altLang="zh-CN">
              <a:latin typeface="Helvetica" panose="020B0604020202020204" pitchFamily="34" charset="0"/>
            </a:endParaRPr>
          </a:p>
        </p:txBody>
      </p:sp>
      <p:cxnSp>
        <p:nvCxnSpPr>
          <p:cNvPr id="79886" name="直接箭头连接符 15"/>
          <p:cNvCxnSpPr>
            <a:cxnSpLocks noChangeShapeType="1"/>
            <a:endCxn id="79883" idx="1"/>
          </p:cNvCxnSpPr>
          <p:nvPr/>
        </p:nvCxnSpPr>
        <p:spPr bwMode="auto">
          <a:xfrm>
            <a:off x="1087438" y="4735513"/>
            <a:ext cx="330200" cy="3175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7" name="直接箭头连接符 16"/>
          <p:cNvCxnSpPr>
            <a:cxnSpLocks noChangeShapeType="1"/>
          </p:cNvCxnSpPr>
          <p:nvPr/>
        </p:nvCxnSpPr>
        <p:spPr bwMode="auto">
          <a:xfrm>
            <a:off x="3325813" y="4711700"/>
            <a:ext cx="328612" cy="3175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88" name="流程图: 终止 17"/>
          <p:cNvSpPr>
            <a:spLocks noChangeArrowheads="1"/>
          </p:cNvSpPr>
          <p:nvPr/>
        </p:nvSpPr>
        <p:spPr bwMode="auto">
          <a:xfrm>
            <a:off x="4467225" y="5235575"/>
            <a:ext cx="1928813" cy="427038"/>
          </a:xfrm>
          <a:prstGeom prst="flowChartTerminator">
            <a:avLst/>
          </a:prstGeom>
          <a:solidFill>
            <a:schemeClr val="accent1"/>
          </a:solidFill>
          <a:ln w="25400">
            <a:solidFill>
              <a:srgbClr val="BC9595"/>
            </a:solidFill>
            <a:miter lim="800000"/>
          </a:ln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79889" name="文本框 18"/>
          <p:cNvSpPr txBox="1">
            <a:spLocks noChangeArrowheads="1"/>
          </p:cNvSpPr>
          <p:nvPr/>
        </p:nvSpPr>
        <p:spPr bwMode="auto">
          <a:xfrm>
            <a:off x="4916488" y="5257800"/>
            <a:ext cx="11493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Helvetica" panose="020B0604020202020204" pitchFamily="34" charset="0"/>
              </a:rPr>
              <a:t>pipeline4</a:t>
            </a:r>
            <a:endParaRPr lang="en-US" altLang="zh-CN" sz="1600">
              <a:latin typeface="Helvetica" panose="020B0604020202020204" pitchFamily="34" charset="0"/>
            </a:endParaRPr>
          </a:p>
        </p:txBody>
      </p:sp>
      <p:sp>
        <p:nvSpPr>
          <p:cNvPr id="79890" name="文本框 19"/>
          <p:cNvSpPr txBox="1">
            <a:spLocks noChangeArrowheads="1"/>
          </p:cNvSpPr>
          <p:nvPr/>
        </p:nvSpPr>
        <p:spPr bwMode="auto">
          <a:xfrm>
            <a:off x="3630613" y="5281613"/>
            <a:ext cx="5921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Helvetica" panose="020B0604020202020204" pitchFamily="34" charset="0"/>
              </a:rPr>
              <a:t>f(y)</a:t>
            </a:r>
            <a:endParaRPr lang="en-US" altLang="zh-CN">
              <a:latin typeface="Helvetica" panose="020B0604020202020204" pitchFamily="34" charset="0"/>
            </a:endParaRPr>
          </a:p>
        </p:txBody>
      </p:sp>
      <p:cxnSp>
        <p:nvCxnSpPr>
          <p:cNvPr id="79891" name="直接箭头连接符 20"/>
          <p:cNvCxnSpPr>
            <a:cxnSpLocks noChangeShapeType="1"/>
            <a:endCxn id="79888" idx="1"/>
          </p:cNvCxnSpPr>
          <p:nvPr/>
        </p:nvCxnSpPr>
        <p:spPr bwMode="auto">
          <a:xfrm flipV="1">
            <a:off x="4070350" y="5461000"/>
            <a:ext cx="396875" cy="19050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92" name="流程图: 终止 21"/>
          <p:cNvSpPr>
            <a:spLocks noChangeArrowheads="1"/>
          </p:cNvSpPr>
          <p:nvPr/>
        </p:nvSpPr>
        <p:spPr bwMode="auto">
          <a:xfrm>
            <a:off x="1417638" y="5268913"/>
            <a:ext cx="1927225" cy="428625"/>
          </a:xfrm>
          <a:prstGeom prst="flowChartTerminator">
            <a:avLst/>
          </a:prstGeom>
          <a:solidFill>
            <a:schemeClr val="accent1"/>
          </a:solidFill>
          <a:ln w="25400">
            <a:solidFill>
              <a:srgbClr val="BC9595"/>
            </a:solidFill>
            <a:miter lim="800000"/>
          </a:ln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79893" name="文本框 22"/>
          <p:cNvSpPr txBox="1">
            <a:spLocks noChangeArrowheads="1"/>
          </p:cNvSpPr>
          <p:nvPr/>
        </p:nvSpPr>
        <p:spPr bwMode="auto">
          <a:xfrm>
            <a:off x="1920875" y="5313363"/>
            <a:ext cx="11493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Helvetica" panose="020B0604020202020204" pitchFamily="34" charset="0"/>
              </a:rPr>
              <a:t>pipeline2</a:t>
            </a:r>
            <a:endParaRPr lang="en-US" altLang="zh-CN" sz="1600">
              <a:latin typeface="Helvetica" panose="020B0604020202020204" pitchFamily="34" charset="0"/>
            </a:endParaRPr>
          </a:p>
        </p:txBody>
      </p:sp>
      <p:sp>
        <p:nvSpPr>
          <p:cNvPr id="79894" name="文本框 23"/>
          <p:cNvSpPr txBox="1">
            <a:spLocks noChangeArrowheads="1"/>
          </p:cNvSpPr>
          <p:nvPr/>
        </p:nvSpPr>
        <p:spPr bwMode="auto">
          <a:xfrm>
            <a:off x="885825" y="5292725"/>
            <a:ext cx="460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Helvetica" panose="020B0604020202020204" pitchFamily="34" charset="0"/>
              </a:rPr>
              <a:t>y</a:t>
            </a:r>
            <a:endParaRPr lang="en-US" altLang="zh-CN">
              <a:latin typeface="Helvetica" panose="020B0604020202020204" pitchFamily="34" charset="0"/>
            </a:endParaRPr>
          </a:p>
        </p:txBody>
      </p:sp>
      <p:cxnSp>
        <p:nvCxnSpPr>
          <p:cNvPr id="79895" name="直接箭头连接符 24"/>
          <p:cNvCxnSpPr>
            <a:cxnSpLocks noChangeShapeType="1"/>
            <a:endCxn id="79892" idx="1"/>
          </p:cNvCxnSpPr>
          <p:nvPr/>
        </p:nvCxnSpPr>
        <p:spPr bwMode="auto">
          <a:xfrm>
            <a:off x="1087438" y="5491163"/>
            <a:ext cx="330200" cy="3175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96" name="直接箭头连接符 25"/>
          <p:cNvCxnSpPr>
            <a:cxnSpLocks noChangeShapeType="1"/>
          </p:cNvCxnSpPr>
          <p:nvPr/>
        </p:nvCxnSpPr>
        <p:spPr bwMode="auto">
          <a:xfrm>
            <a:off x="3325813" y="5468938"/>
            <a:ext cx="328612" cy="3175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04449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实验2--hints（Cont.）</a:t>
            </a:r>
            <a:endParaRPr lang="zh-CN" altLang="en-US"/>
          </a:p>
        </p:txBody>
      </p:sp>
      <p:sp>
        <p:nvSpPr>
          <p:cNvPr id="80899" name="文本占位符 104450"/>
          <p:cNvSpPr>
            <a:spLocks noGrp="1" noChangeArrowheads="1"/>
          </p:cNvSpPr>
          <p:nvPr>
            <p:ph idx="4294967295"/>
          </p:nvPr>
        </p:nvSpPr>
        <p:spPr>
          <a:xfrm>
            <a:off x="869950" y="1046163"/>
            <a:ext cx="7312025" cy="5102225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函数的递归实现：</a:t>
            </a:r>
            <a:endParaRPr lang="zh-CN" altLang="en-US">
              <a:sym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>
              <a:sym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函数：f(x) = f(x-1) * x, (x &gt;1), 其中  f(x)=1,  (x=1) 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int fx(int x) {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    if (x==1) return 1 else return fx(x-1)*x; 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 }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 函数：f(y) = f(y-1) + f(y-2) , (y&gt; 2), 其中 f(y)=1 ,(y=1,2)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int fy(int x) {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    if (x==1 || x==2 ) return 1 else return fy(x-1)+fy(x-2); 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 }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</p:txBody>
      </p:sp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04449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实验2--hints</a:t>
            </a:r>
            <a:r>
              <a:rPr lang="zh-CN" altLang="en-US">
                <a:sym typeface="Arial" panose="020B0604020202020204" pitchFamily="34" charset="0"/>
              </a:rPr>
              <a:t>（Cont.）</a:t>
            </a:r>
            <a:endParaRPr lang="zh-CN" altLang="en-US"/>
          </a:p>
        </p:txBody>
      </p:sp>
      <p:sp>
        <p:nvSpPr>
          <p:cNvPr id="81923" name="文本占位符 104450"/>
          <p:cNvSpPr>
            <a:spLocks noGrp="1" noChangeArrowheads="1"/>
          </p:cNvSpPr>
          <p:nvPr>
            <p:ph idx="4294967295"/>
          </p:nvPr>
        </p:nvSpPr>
        <p:spPr>
          <a:xfrm>
            <a:off x="1012825" y="1049338"/>
            <a:ext cx="7223125" cy="5102225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管道文件：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int pipe1[2]；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if(pipe(pipe1) &lt; 0) {  //创建一个管道文件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    perror("pipe1 not create");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    exit(EXIT_FAILURE);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//向管道文件写入一个整数x，占用一个int空间；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write(pipe1[1],&amp;x,sizeof(int)); 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 </a:t>
            </a:r>
            <a:r>
              <a:rPr lang="zh-CN" altLang="en-US">
                <a:sym typeface="宋体" panose="02010600030101010101" pitchFamily="2" charset="-122"/>
              </a:rPr>
              <a:t>//从管道文件读取一个整数x，占用一个int空间；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read(pipe2[0],&amp;x,sizeof(int));  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课后复习题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dirty="0"/>
              <a:t>思考题</a:t>
            </a:r>
            <a:endParaRPr lang="en-US" altLang="zh-CN" sz="2000" dirty="0"/>
          </a:p>
          <a:p>
            <a:pPr lvl="1"/>
            <a:r>
              <a:rPr lang="zh-CN" altLang="en-US" dirty="0"/>
              <a:t>为什么要引入线程？</a:t>
            </a:r>
            <a:endParaRPr lang="en-US" altLang="zh-CN" dirty="0"/>
          </a:p>
          <a:p>
            <a:pPr lvl="1"/>
            <a:r>
              <a:rPr lang="zh-CN" altLang="en-US" dirty="0"/>
              <a:t>结合图</a:t>
            </a:r>
            <a:r>
              <a:rPr lang="en-US" altLang="zh-CN" dirty="0"/>
              <a:t>4.1</a:t>
            </a:r>
            <a:r>
              <a:rPr lang="zh-CN" altLang="en-US" dirty="0"/>
              <a:t>，说明什么是线程？（比较线程与进程）</a:t>
            </a:r>
            <a:endParaRPr lang="en-US" altLang="zh-CN" dirty="0"/>
          </a:p>
          <a:p>
            <a:pPr lvl="1"/>
            <a:r>
              <a:rPr lang="zh-CN" altLang="zh-CN" dirty="0"/>
              <a:t>用户级线程</a:t>
            </a:r>
            <a:r>
              <a:rPr lang="zh-CN" altLang="en-US" dirty="0"/>
              <a:t>与</a:t>
            </a:r>
            <a:r>
              <a:rPr lang="zh-CN" altLang="zh-CN" dirty="0"/>
              <a:t>内核级线程</a:t>
            </a:r>
            <a:r>
              <a:rPr lang="zh-CN" altLang="en-US" dirty="0"/>
              <a:t>的概念，以及他们的优缺点。</a:t>
            </a:r>
            <a:endParaRPr lang="zh-CN" altLang="zh-CN" dirty="0"/>
          </a:p>
          <a:p>
            <a:pPr lvl="1"/>
            <a:r>
              <a:rPr lang="zh-CN" altLang="en-US" dirty="0"/>
              <a:t>用户线程与核心线程之间有哪些映射模型？说明其原理及特点。</a:t>
            </a:r>
            <a:endParaRPr lang="en-US" altLang="zh-CN" dirty="0"/>
          </a:p>
          <a:p>
            <a:pPr lvl="1"/>
            <a:r>
              <a:rPr lang="zh-CN" altLang="en-US" dirty="0"/>
              <a:t>根据映射模型，分析一些问题（如例题等）</a:t>
            </a:r>
            <a:endParaRPr lang="en-US" altLang="zh-CN" dirty="0"/>
          </a:p>
          <a:p>
            <a:pPr lvl="1"/>
            <a:r>
              <a:rPr lang="zh-CN" altLang="en-US" dirty="0"/>
              <a:t>线程对进程资源的共享（</a:t>
            </a:r>
            <a:r>
              <a:rPr lang="en-US" altLang="zh-CN" dirty="0" err="1"/>
              <a:t>pthread</a:t>
            </a:r>
            <a:r>
              <a:rPr lang="zh-CN" altLang="en-US"/>
              <a:t>的几个例子）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P146  </a:t>
            </a:r>
            <a:r>
              <a:rPr lang="en-US" altLang="zh-CN" dirty="0"/>
              <a:t>2,</a:t>
            </a:r>
            <a:r>
              <a:rPr lang="zh-CN" altLang="en-US" dirty="0"/>
              <a:t>4,5,7,8</a:t>
            </a:r>
            <a:endParaRPr lang="zh-CN" altLang="en-US" dirty="0"/>
          </a:p>
          <a:p>
            <a:r>
              <a:rPr lang="zh-CN" altLang="en-US" dirty="0"/>
              <a:t>思考：P146   1,3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2948" name="文本框 1"/>
          <p:cNvSpPr txBox="1">
            <a:spLocks noChangeArrowheads="1"/>
          </p:cNvSpPr>
          <p:nvPr/>
        </p:nvSpPr>
        <p:spPr bwMode="auto">
          <a:xfrm>
            <a:off x="6389688" y="5765800"/>
            <a:ext cx="1154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+KTZY1</a:t>
            </a:r>
            <a:endParaRPr lang="zh-CN" altLang="en-US"/>
          </a:p>
        </p:txBody>
      </p:sp>
      <p:sp>
        <p:nvSpPr>
          <p:cNvPr id="5" name="新月形 4"/>
          <p:cNvSpPr/>
          <p:nvPr/>
        </p:nvSpPr>
        <p:spPr>
          <a:xfrm>
            <a:off x="7354888" y="5676900"/>
            <a:ext cx="1298575" cy="533400"/>
          </a:xfrm>
          <a:prstGeom prst="moon">
            <a:avLst>
              <a:gd name="adj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End of Chapter 4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Submit"/>
  <p:tag name="RAINPROBLEMTYPE" val="MultipleChoice"/>
</p:tagLst>
</file>

<file path=ppt/tags/tag11.xml><?xml version="1.0" encoding="utf-8"?>
<p:tagLst xmlns:p="http://schemas.openxmlformats.org/presentationml/2006/main">
  <p:tag name="RAINPROBLEM" val="ProblemRemarkBoard"/>
</p:tagLst>
</file>

<file path=ppt/tags/tag12.xml><?xml version="1.0" encoding="utf-8"?>
<p:tagLst xmlns:p="http://schemas.openxmlformats.org/presentationml/2006/main">
  <p:tag name="PROBLEMREMARKTITLE" val="ProblemRemarkBoardTip"/>
</p:tagLst>
</file>

<file path=ppt/tags/tag13.xml><?xml version="1.0" encoding="utf-8"?>
<p:tagLst xmlns:p="http://schemas.openxmlformats.org/presentationml/2006/main">
  <p:tag name="RAINPROBLEM" val="ProblemRemark"/>
</p:tagLst>
</file>

<file path=ppt/tags/tag14.xml><?xml version="1.0" encoding="utf-8"?>
<p:tagLst xmlns:p="http://schemas.openxmlformats.org/presentationml/2006/main">
  <p:tag name="PROBLEMREMARKTITLE" val="ProblemRemarkBoardTitle"/>
</p:tagLst>
</file>

<file path=ppt/tags/tag15.xml><?xml version="1.0" encoding="utf-8"?>
<p:tagLst xmlns:p="http://schemas.openxmlformats.org/presentationml/2006/main">
  <p:tag name="PROBLEMREMARKTITLE" val="ProblemRemarkBoardTitle"/>
</p:tagLst>
</file>

<file path=ppt/tags/tag16.xml><?xml version="1.0" encoding="utf-8"?>
<p:tagLst xmlns:p="http://schemas.openxmlformats.org/presentationml/2006/main">
  <p:tag name="PROBLEMREMARKTITLE" val="ProblemRemarkBoardTitle"/>
</p:tagLst>
</file>

<file path=ppt/tags/tag17.xml><?xml version="1.0" encoding="utf-8"?>
<p:tagLst xmlns:p="http://schemas.openxmlformats.org/presentationml/2006/main">
  <p:tag name="PROBLEMREMARKTITLE" val="ProblemRemarkBoardTitle"/>
</p:tagLst>
</file>

<file path=ppt/tags/tag18.xml><?xml version="1.0" encoding="utf-8"?>
<p:tagLst xmlns:p="http://schemas.openxmlformats.org/presentationml/2006/main">
  <p:tag name="PROBLEMREMARKTITLE" val="ProblemRemarkBoardTitle"/>
</p:tagLst>
</file>

<file path=ppt/tags/tag19.xml><?xml version="1.0" encoding="utf-8"?>
<p:tagLst xmlns:p="http://schemas.openxmlformats.org/presentationml/2006/main">
  <p:tag name="PROBLEMREMARKTITLE" val="ProblemRemarkBoardTitle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PROBLEMREMARKTITLE" val="ProblemRemarkBoardTitle"/>
</p:tagLst>
</file>

<file path=ppt/tags/tag21.xml><?xml version="1.0" encoding="utf-8"?>
<p:tagLst xmlns:p="http://schemas.openxmlformats.org/presentationml/2006/main">
  <p:tag name="RAINPROBLEMTYPE" val="ProblemTypeMarker"/>
</p:tagLst>
</file>

<file path=ppt/tags/tag22.xml><?xml version="1.0" encoding="utf-8"?>
<p:tagLst xmlns:p="http://schemas.openxmlformats.org/presentationml/2006/main">
  <p:tag name="RAINPROBLEMTYPE" val="ProblemTypeMarker"/>
</p:tagLst>
</file>

<file path=ppt/tags/tag23.xml><?xml version="1.0" encoding="utf-8"?>
<p:tagLst xmlns:p="http://schemas.openxmlformats.org/presentationml/2006/main">
  <p:tag name="RAINPROBLEMTYPE" val="ProblemTypeMarker"/>
</p:tagLst>
</file>

<file path=ppt/tags/tag24.xml><?xml version="1.0" encoding="utf-8"?>
<p:tagLst xmlns:p="http://schemas.openxmlformats.org/presentationml/2006/main">
  <p:tag name="RAINPROBLEMTYPE" val="ProblemTypeMarker"/>
</p:tagLst>
</file>

<file path=ppt/tags/tag25.xml><?xml version="1.0" encoding="utf-8"?>
<p:tagLst xmlns:p="http://schemas.openxmlformats.org/presentationml/2006/main">
  <p:tag name="RAINPROBLEMTYPE" val="ProblemTypeMarker"/>
</p:tagLst>
</file>

<file path=ppt/tags/tag26.xml><?xml version="1.0" encoding="utf-8"?>
<p:tagLst xmlns:p="http://schemas.openxmlformats.org/presentationml/2006/main">
  <p:tag name="RAINPROBLEM" val="ProblemSetting"/>
  <p:tag name="RAINPROBLEMTYPE" val="MultipleChoice"/>
</p:tagLst>
</file>

<file path=ppt/tags/tag27.xml><?xml version="1.0" encoding="utf-8"?>
<p:tagLst xmlns:p="http://schemas.openxmlformats.org/presentationml/2006/main">
  <p:tag name="RAINPROBLEM" val="ProblemWarning"/>
</p:tagLst>
</file>

<file path=ppt/tags/tag28.xml><?xml version="1.0" encoding="utf-8"?>
<p:tagLst xmlns:p="http://schemas.openxmlformats.org/presentationml/2006/main">
  <p:tag name="RAINPROBLEM" val="MultipleChoice"/>
  <p:tag name="PROBLEMSCORE" val="1.0"/>
  <p:tag name="PROBLEMHASREMARK" val="True"/>
  <p:tag name="PROBLEMREMARK" val="D"/>
</p:tagLst>
</file>

<file path=ppt/tags/tag29.xml><?xml version="1.0" encoding="utf-8"?>
<p:tagLst xmlns:p="http://schemas.openxmlformats.org/presentationml/2006/main">
  <p:tag name="RAINPROBLEM" val="ProblemBody"/>
</p:tagLst>
</file>

<file path=ppt/tags/tag3.xml><?xml version="1.0" encoding="utf-8"?>
<p:tagLst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RAINPROBLEM" val="ProblemItem"/>
</p:tagLst>
</file>

<file path=ppt/tags/tag31.xml><?xml version="1.0" encoding="utf-8"?>
<p:tagLst xmlns:p="http://schemas.openxmlformats.org/presentationml/2006/main">
  <p:tag name="RAINPROBLEM" val="ProblemItem"/>
</p:tagLst>
</file>

<file path=ppt/tags/tag32.xml><?xml version="1.0" encoding="utf-8"?>
<p:tagLst xmlns:p="http://schemas.openxmlformats.org/presentationml/2006/main">
  <p:tag name="RAINPROBLEM" val="ProblemItem"/>
</p:tagLst>
</file>

<file path=ppt/tags/tag33.xml><?xml version="1.0" encoding="utf-8"?>
<p:tagLst xmlns:p="http://schemas.openxmlformats.org/presentationml/2006/main">
  <p:tag name="RAINPROBLEM" val="ProblemItem"/>
</p:tagLst>
</file>

<file path=ppt/tags/tag3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8.xml><?xml version="1.0" encoding="utf-8"?>
<p:tagLst xmlns:p="http://schemas.openxmlformats.org/presentationml/2006/main">
  <p:tag name="RAINPROBLEM" val="ProblemSubmit"/>
  <p:tag name="RAINPROBLEMTYPE" val="MultipleChoice"/>
</p:tagLst>
</file>

<file path=ppt/tags/tag39.xml><?xml version="1.0" encoding="utf-8"?>
<p:tagLst xmlns:p="http://schemas.openxmlformats.org/presentationml/2006/main">
  <p:tag name="RAINPROBLEM" val="ProblemRemarkBoard"/>
</p:tagLst>
</file>

<file path=ppt/tags/tag4.xml><?xml version="1.0" encoding="utf-8"?>
<p:tagLst xmlns:p="http://schemas.openxmlformats.org/presentationml/2006/main">
  <p:tag name="RAINPROBLEM" val="ProblemItem"/>
</p:tagLst>
</file>

<file path=ppt/tags/tag40.xml><?xml version="1.0" encoding="utf-8"?>
<p:tagLst xmlns:p="http://schemas.openxmlformats.org/presentationml/2006/main">
  <p:tag name="PROBLEMREMARKTITLE" val="ProblemRemarkBoardTip"/>
</p:tagLst>
</file>

<file path=ppt/tags/tag41.xml><?xml version="1.0" encoding="utf-8"?>
<p:tagLst xmlns:p="http://schemas.openxmlformats.org/presentationml/2006/main">
  <p:tag name="RAINPROBLEM" val="ProblemRemark"/>
</p:tagLst>
</file>

<file path=ppt/tags/tag42.xml><?xml version="1.0" encoding="utf-8"?>
<p:tagLst xmlns:p="http://schemas.openxmlformats.org/presentationml/2006/main">
  <p:tag name="PROBLEMREMARKTITLE" val="ProblemRemarkBoardTitle"/>
</p:tagLst>
</file>

<file path=ppt/tags/tag43.xml><?xml version="1.0" encoding="utf-8"?>
<p:tagLst xmlns:p="http://schemas.openxmlformats.org/presentationml/2006/main">
  <p:tag name="PROBLEMREMARKTITLE" val="ProblemRemarkBoardTitle"/>
</p:tagLst>
</file>

<file path=ppt/tags/tag44.xml><?xml version="1.0" encoding="utf-8"?>
<p:tagLst xmlns:p="http://schemas.openxmlformats.org/presentationml/2006/main">
  <p:tag name="PROBLEMREMARKTITLE" val="ProblemRemarkBoardTitle"/>
</p:tagLst>
</file>

<file path=ppt/tags/tag45.xml><?xml version="1.0" encoding="utf-8"?>
<p:tagLst xmlns:p="http://schemas.openxmlformats.org/presentationml/2006/main">
  <p:tag name="PROBLEMREMARKTITLE" val="ProblemRemarkBoardTitle"/>
</p:tagLst>
</file>

<file path=ppt/tags/tag46.xml><?xml version="1.0" encoding="utf-8"?>
<p:tagLst xmlns:p="http://schemas.openxmlformats.org/presentationml/2006/main">
  <p:tag name="PROBLEMREMARKTITLE" val="ProblemRemarkBoardTitle"/>
</p:tagLst>
</file>

<file path=ppt/tags/tag47.xml><?xml version="1.0" encoding="utf-8"?>
<p:tagLst xmlns:p="http://schemas.openxmlformats.org/presentationml/2006/main">
  <p:tag name="PROBLEMREMARKTITLE" val="ProblemRemarkBoardTitle"/>
</p:tagLst>
</file>

<file path=ppt/tags/tag48.xml><?xml version="1.0" encoding="utf-8"?>
<p:tagLst xmlns:p="http://schemas.openxmlformats.org/presentationml/2006/main">
  <p:tag name="PROBLEMREMARKTITLE" val="ProblemRemarkBoardTitle"/>
</p:tagLst>
</file>

<file path=ppt/tags/tag49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" val="ProblemItem"/>
</p:tagLst>
</file>

<file path=ppt/tags/tag50.xml><?xml version="1.0" encoding="utf-8"?>
<p:tagLst xmlns:p="http://schemas.openxmlformats.org/presentationml/2006/main">
  <p:tag name="RAINPROBLEMTYPE" val="ProblemTypeMarker"/>
</p:tagLst>
</file>

<file path=ppt/tags/tag51.xml><?xml version="1.0" encoding="utf-8"?>
<p:tagLst xmlns:p="http://schemas.openxmlformats.org/presentationml/2006/main">
  <p:tag name="RAINPROBLEMTYPE" val="ProblemTypeMarker"/>
</p:tagLst>
</file>

<file path=ppt/tags/tag52.xml><?xml version="1.0" encoding="utf-8"?>
<p:tagLst xmlns:p="http://schemas.openxmlformats.org/presentationml/2006/main">
  <p:tag name="RAINPROBLEMTYPE" val="ProblemTypeMarker"/>
</p:tagLst>
</file>

<file path=ppt/tags/tag53.xml><?xml version="1.0" encoding="utf-8"?>
<p:tagLst xmlns:p="http://schemas.openxmlformats.org/presentationml/2006/main">
  <p:tag name="RAINPROBLEMTYPE" val="ProblemTypeMarker"/>
</p:tagLst>
</file>

<file path=ppt/tags/tag54.xml><?xml version="1.0" encoding="utf-8"?>
<p:tagLst xmlns:p="http://schemas.openxmlformats.org/presentationml/2006/main">
  <p:tag name="RAINPROBLEM" val="ProblemSetting"/>
  <p:tag name="RAINPROBLEMTYPE" val="MultipleChoice"/>
</p:tagLst>
</file>

<file path=ppt/tags/tag55.xml><?xml version="1.0" encoding="utf-8"?>
<p:tagLst xmlns:p="http://schemas.openxmlformats.org/presentationml/2006/main">
  <p:tag name="RAINPROBLEM" val="ProblemWarning"/>
</p:tagLst>
</file>

<file path=ppt/tags/tag56.xml><?xml version="1.0" encoding="utf-8"?>
<p:tagLst xmlns:p="http://schemas.openxmlformats.org/presentationml/2006/main">
  <p:tag name="RAINPROBLEM" val="MultipleChoice"/>
  <p:tag name="PROBLEMSCORE" val="1.0"/>
  <p:tag name="PROBLEMREMARK" val="A"/>
  <p:tag name="PROBLEMHASREMARK" val="True"/>
</p:tagLst>
</file>

<file path=ppt/tags/tag57.xml><?xml version="1.0" encoding="utf-8"?>
<p:tagLst xmlns:p="http://schemas.openxmlformats.org/presentationml/2006/main">
  <p:tag name="KSO_WPP_MARK_KEY" val="9950dd07-8071-450e-a827-f79ad1920ef1"/>
  <p:tag name="COMMONDATA" val="eyJoZGlkIjoiZTJlYTQ4NDIyY2RmNWIyZGE3NzBlYTRmZmM4YmU0NzUifQ=="/>
</p:tagLst>
</file>

<file path=ppt/tags/tag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os-w-java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1_os-w-java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Data\Microsoft\Templates\os-w-java.pot</Template>
  <TotalTime>0</TotalTime>
  <Words>28751</Words>
  <Application>WPS 演示</Application>
  <PresentationFormat>全屏显示(4:3)</PresentationFormat>
  <Paragraphs>1429</Paragraphs>
  <Slides>98</Slides>
  <Notes>0</Notes>
  <HiddenSlides>24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98</vt:i4>
      </vt:variant>
    </vt:vector>
  </HeadingPairs>
  <TitlesOfParts>
    <vt:vector size="112" baseType="lpstr">
      <vt:lpstr>Arial</vt:lpstr>
      <vt:lpstr>宋体</vt:lpstr>
      <vt:lpstr>Wingdings</vt:lpstr>
      <vt:lpstr>Helvetica</vt:lpstr>
      <vt:lpstr>Monotype Sorts</vt:lpstr>
      <vt:lpstr>Times New Roman</vt:lpstr>
      <vt:lpstr>Wingdings</vt:lpstr>
      <vt:lpstr>微软雅黑</vt:lpstr>
      <vt:lpstr>Arial Unicode MS</vt:lpstr>
      <vt:lpstr>Helvetica Neue</vt:lpstr>
      <vt:lpstr>Webdings</vt:lpstr>
      <vt:lpstr>Monotype Sorts</vt:lpstr>
      <vt:lpstr>os-w-java</vt:lpstr>
      <vt:lpstr>1_os-w-java</vt:lpstr>
      <vt:lpstr>Chapter 4:  Threads</vt:lpstr>
      <vt:lpstr>Chapter 4: Threads</vt:lpstr>
      <vt:lpstr>Single and Multithreaded Processes(fig.4.1)</vt:lpstr>
      <vt:lpstr>Overview</vt:lpstr>
      <vt:lpstr>PowerPoint 演示文稿</vt:lpstr>
      <vt:lpstr>Why separate register set and stack？</vt:lpstr>
      <vt:lpstr>Why threads?</vt:lpstr>
      <vt:lpstr>Why threads</vt:lpstr>
      <vt:lpstr>Why threads</vt:lpstr>
      <vt:lpstr>Why threads</vt:lpstr>
      <vt:lpstr>Why threads</vt:lpstr>
      <vt:lpstr>threads</vt:lpstr>
      <vt:lpstr>threads</vt:lpstr>
      <vt:lpstr>Thread States（Java） </vt:lpstr>
      <vt:lpstr>Thread States （Java）</vt:lpstr>
      <vt:lpstr>Java Thread States </vt:lpstr>
      <vt:lpstr>PowerPoint 演示文稿</vt:lpstr>
      <vt:lpstr>Thread vs. Process</vt:lpstr>
      <vt:lpstr>Thread vs. Process</vt:lpstr>
      <vt:lpstr>Benefits (Why thread?)</vt:lpstr>
      <vt:lpstr>4.2 Multithreading Models</vt:lpstr>
      <vt:lpstr>PowerPoint 演示文稿</vt:lpstr>
      <vt:lpstr>PowerPoint 演示文稿</vt:lpstr>
      <vt:lpstr>PowerPoint 演示文稿</vt:lpstr>
      <vt:lpstr>User Threads</vt:lpstr>
      <vt:lpstr>User Threads</vt:lpstr>
      <vt:lpstr>Kernel Threads</vt:lpstr>
      <vt:lpstr>Kernel Threads</vt:lpstr>
      <vt:lpstr>讨论</vt:lpstr>
      <vt:lpstr>讨论(Cont.)</vt:lpstr>
      <vt:lpstr>如何映射：将用户线程映射到核心线程？</vt:lpstr>
      <vt:lpstr>如何映射：将用户线程映射到核心线程？</vt:lpstr>
      <vt:lpstr>PowerPoint 演示文稿</vt:lpstr>
      <vt:lpstr>Multithreading Models</vt:lpstr>
      <vt:lpstr>4.2.1 Many-to-One Model</vt:lpstr>
      <vt:lpstr>Many-to-One</vt:lpstr>
      <vt:lpstr>4.2.2 One-to-one Model</vt:lpstr>
      <vt:lpstr>One-to-One</vt:lpstr>
      <vt:lpstr>4.2.3 Many-to-Many Model</vt:lpstr>
      <vt:lpstr>Many-to-Many Model</vt:lpstr>
      <vt:lpstr>Two-level Model</vt:lpstr>
      <vt:lpstr>Two-level Model</vt:lpstr>
      <vt:lpstr>PowerPoint 演示文稿</vt:lpstr>
      <vt:lpstr>讨论</vt:lpstr>
      <vt:lpstr>讨论（Cont.）</vt:lpstr>
      <vt:lpstr>讨论</vt:lpstr>
      <vt:lpstr>讨论（Cont.）</vt:lpstr>
      <vt:lpstr>4.3 Thread libraries</vt:lpstr>
      <vt:lpstr>Three primary thread libraries</vt:lpstr>
      <vt:lpstr>Pthreads</vt:lpstr>
      <vt:lpstr>Pthreads</vt:lpstr>
      <vt:lpstr>Eaxmple of pthread1—P133</vt:lpstr>
      <vt:lpstr>Eaxmple of pthread1—P133 (Cont.)</vt:lpstr>
      <vt:lpstr>自学：关于线程属性：pthread_attr_t</vt:lpstr>
      <vt:lpstr>自学：线程属性： detachstate</vt:lpstr>
      <vt:lpstr>自学：线程属性： detachstate</vt:lpstr>
      <vt:lpstr>自学：线程属性： detachstate</vt:lpstr>
      <vt:lpstr>Eaxmple of pthread—共享代码</vt:lpstr>
      <vt:lpstr>Eaxmple of pthread1—P133</vt:lpstr>
      <vt:lpstr>Eaxmple of pthread1—P133 (Cont.)</vt:lpstr>
      <vt:lpstr>Eaxmple of pthread--join</vt:lpstr>
      <vt:lpstr>Eaxmple of pthread--join</vt:lpstr>
      <vt:lpstr>主线程退出对子线程的影响</vt:lpstr>
      <vt:lpstr>Eaxmple of pthread—共享主线程资源？</vt:lpstr>
      <vt:lpstr>Eaxmple of pthread1—共享主线程资源？</vt:lpstr>
      <vt:lpstr>Eaxmple of pthread--2  (P148)</vt:lpstr>
      <vt:lpstr>Eaxmple of pthread2  (P148) (Cont.)</vt:lpstr>
      <vt:lpstr>Eaxmple of pthread3  </vt:lpstr>
      <vt:lpstr>Eaxmple of pthread3 (Cont.) </vt:lpstr>
      <vt:lpstr>Eaxmple of pthread3  </vt:lpstr>
      <vt:lpstr>Win32 Threads</vt:lpstr>
      <vt:lpstr>自学：Java Threads</vt:lpstr>
      <vt:lpstr>Java Thread States </vt:lpstr>
      <vt:lpstr>Java Thread Management</vt:lpstr>
      <vt:lpstr>Extending the Thread Class</vt:lpstr>
      <vt:lpstr>Creating the Thread</vt:lpstr>
      <vt:lpstr>The Runnable Interface</vt:lpstr>
      <vt:lpstr>Implementing the Runnable Interface</vt:lpstr>
      <vt:lpstr>Creating the Thread</vt:lpstr>
      <vt:lpstr>Producer Consumer Problem</vt:lpstr>
      <vt:lpstr>Producer Thread</vt:lpstr>
      <vt:lpstr>Consumer Thread</vt:lpstr>
      <vt:lpstr>4.4 Threading Issues</vt:lpstr>
      <vt:lpstr>Semantics of fork() and exec()</vt:lpstr>
      <vt:lpstr>Thread Cancellation</vt:lpstr>
      <vt:lpstr>Signal Handling</vt:lpstr>
      <vt:lpstr>Thread pools</vt:lpstr>
      <vt:lpstr>Thread Pools</vt:lpstr>
      <vt:lpstr>Thread Specific Data</vt:lpstr>
      <vt:lpstr>Scheduler Activations</vt:lpstr>
      <vt:lpstr>Operating-System Examples</vt:lpstr>
      <vt:lpstr>Windows XP Threads</vt:lpstr>
      <vt:lpstr>Linux Threads</vt:lpstr>
      <vt:lpstr>实验2--hints</vt:lpstr>
      <vt:lpstr>实验2--hints（Cont.）</vt:lpstr>
      <vt:lpstr>实验2--hints（Cont.）</vt:lpstr>
      <vt:lpstr>课后复习题</vt:lpstr>
      <vt:lpstr>End of Chapter 4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5.01</dc:title>
  <dc:creator>Marilyn Turnamian</dc:creator>
  <cp:lastModifiedBy>小鬼u</cp:lastModifiedBy>
  <cp:revision>747</cp:revision>
  <cp:lastPrinted>2001-06-14T14:23:00Z</cp:lastPrinted>
  <dcterms:created xsi:type="dcterms:W3CDTF">1999-07-15T18:20:00Z</dcterms:created>
  <dcterms:modified xsi:type="dcterms:W3CDTF">2023-02-05T12:05:16Z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A798E60616494F15B4A82B76C46C8BD9</vt:lpwstr>
  </property>
</Properties>
</file>