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9"/>
  </p:notesMasterIdLst>
  <p:sldIdLst>
    <p:sldId id="389" r:id="rId4"/>
    <p:sldId id="284" r:id="rId5"/>
    <p:sldId id="419" r:id="rId6"/>
    <p:sldId id="515" r:id="rId7"/>
    <p:sldId id="441" r:id="rId8"/>
    <p:sldId id="507" r:id="rId9"/>
    <p:sldId id="442" r:id="rId10"/>
    <p:sldId id="508" r:id="rId11"/>
    <p:sldId id="512" r:id="rId12"/>
    <p:sldId id="653" r:id="rId13"/>
    <p:sldId id="287" r:id="rId14"/>
    <p:sldId id="447" r:id="rId15"/>
    <p:sldId id="514" r:id="rId16"/>
    <p:sldId id="370" r:id="rId17"/>
    <p:sldId id="373" r:id="rId18"/>
    <p:sldId id="505" r:id="rId19"/>
    <p:sldId id="506" r:id="rId20"/>
    <p:sldId id="510" r:id="rId21"/>
    <p:sldId id="670" r:id="rId22"/>
    <p:sldId id="288" r:id="rId23"/>
    <p:sldId id="511" r:id="rId24"/>
    <p:sldId id="661" r:id="rId25"/>
    <p:sldId id="285" r:id="rId26"/>
    <p:sldId id="292" r:id="rId27"/>
    <p:sldId id="293" r:id="rId28"/>
    <p:sldId id="448" r:id="rId29"/>
    <p:sldId id="513" r:id="rId30"/>
    <p:sldId id="294" r:id="rId31"/>
    <p:sldId id="449" r:id="rId32"/>
    <p:sldId id="638" r:id="rId33"/>
    <p:sldId id="450" r:id="rId34"/>
    <p:sldId id="451" r:id="rId35"/>
    <p:sldId id="636" r:id="rId36"/>
    <p:sldId id="516" r:id="rId37"/>
    <p:sldId id="452" r:id="rId38"/>
    <p:sldId id="662" r:id="rId39"/>
    <p:sldId id="498" r:id="rId40"/>
    <p:sldId id="453" r:id="rId41"/>
    <p:sldId id="295" r:id="rId42"/>
    <p:sldId id="517" r:id="rId43"/>
    <p:sldId id="501" r:id="rId44"/>
    <p:sldId id="499" r:id="rId45"/>
    <p:sldId id="296" r:id="rId46"/>
    <p:sldId id="500" r:id="rId47"/>
    <p:sldId id="297" r:id="rId48"/>
    <p:sldId id="521" r:id="rId49"/>
    <p:sldId id="676" r:id="rId50"/>
    <p:sldId id="483" r:id="rId51"/>
    <p:sldId id="484" r:id="rId52"/>
    <p:sldId id="651" r:id="rId53"/>
    <p:sldId id="648" r:id="rId54"/>
    <p:sldId id="649" r:id="rId55"/>
    <p:sldId id="657" r:id="rId56"/>
    <p:sldId id="454" r:id="rId57"/>
    <p:sldId id="298" r:id="rId58"/>
    <p:sldId id="455" r:id="rId59"/>
    <p:sldId id="677" r:id="rId60"/>
    <p:sldId id="301" r:id="rId61"/>
    <p:sldId id="375" r:id="rId62"/>
    <p:sldId id="376" r:id="rId63"/>
    <p:sldId id="461" r:id="rId64"/>
    <p:sldId id="462" r:id="rId65"/>
    <p:sldId id="463" r:id="rId66"/>
    <p:sldId id="456" r:id="rId67"/>
    <p:sldId id="629" r:id="rId68"/>
    <p:sldId id="464" r:id="rId69"/>
    <p:sldId id="465" r:id="rId70"/>
    <p:sldId id="628" r:id="rId71"/>
    <p:sldId id="302" r:id="rId72"/>
    <p:sldId id="482" r:id="rId73"/>
    <p:sldId id="303" r:id="rId74"/>
    <p:sldId id="377" r:id="rId75"/>
    <p:sldId id="304" r:id="rId76"/>
    <p:sldId id="467" r:id="rId77"/>
    <p:sldId id="644" r:id="rId78"/>
    <p:sldId id="495" r:id="rId79"/>
    <p:sldId id="639" r:id="rId80"/>
    <p:sldId id="468" r:id="rId81"/>
    <p:sldId id="305" r:id="rId82"/>
    <p:sldId id="378" r:id="rId83"/>
    <p:sldId id="491" r:id="rId84"/>
    <p:sldId id="440" r:id="rId85"/>
    <p:sldId id="634" r:id="rId86"/>
    <p:sldId id="640" r:id="rId87"/>
    <p:sldId id="417" r:id="rId88"/>
    <p:sldId id="659" r:id="rId89"/>
    <p:sldId id="658" r:id="rId90"/>
    <p:sldId id="671" r:id="rId91"/>
    <p:sldId id="380" r:id="rId92"/>
    <p:sldId id="416" r:id="rId93"/>
    <p:sldId id="665" r:id="rId94"/>
    <p:sldId id="667" r:id="rId95"/>
    <p:sldId id="666" r:id="rId96"/>
    <p:sldId id="668" r:id="rId97"/>
    <p:sldId id="669" r:id="rId98"/>
    <p:sldId id="489" r:id="rId100"/>
    <p:sldId id="642" r:id="rId101"/>
    <p:sldId id="643" r:id="rId102"/>
    <p:sldId id="641" r:id="rId103"/>
    <p:sldId id="656" r:id="rId104"/>
    <p:sldId id="490" r:id="rId105"/>
    <p:sldId id="492" r:id="rId106"/>
    <p:sldId id="493" r:id="rId107"/>
    <p:sldId id="494" r:id="rId108"/>
    <p:sldId id="626" r:id="rId109"/>
    <p:sldId id="627" r:id="rId110"/>
    <p:sldId id="652" r:id="rId111"/>
    <p:sldId id="645" r:id="rId112"/>
    <p:sldId id="647" r:id="rId113"/>
    <p:sldId id="654" r:id="rId114"/>
    <p:sldId id="384" r:id="rId115"/>
    <p:sldId id="672" r:id="rId116"/>
    <p:sldId id="673" r:id="rId117"/>
    <p:sldId id="674" r:id="rId118"/>
    <p:sldId id="675" r:id="rId119"/>
    <p:sldId id="655" r:id="rId120"/>
    <p:sldId id="382" r:id="rId121"/>
    <p:sldId id="310" r:id="rId122"/>
    <p:sldId id="311" r:id="rId123"/>
    <p:sldId id="470" r:id="rId124"/>
    <p:sldId id="314" r:id="rId125"/>
    <p:sldId id="485" r:id="rId126"/>
    <p:sldId id="486" r:id="rId127"/>
    <p:sldId id="471" r:id="rId128"/>
    <p:sldId id="387" r:id="rId129"/>
    <p:sldId id="487" r:id="rId130"/>
    <p:sldId id="472" r:id="rId131"/>
    <p:sldId id="496" r:id="rId132"/>
    <p:sldId id="678" r:id="rId133"/>
    <p:sldId id="414" r:id="rId134"/>
    <p:sldId id="522" r:id="rId135"/>
    <p:sldId id="473" r:id="rId136"/>
    <p:sldId id="650" r:id="rId137"/>
    <p:sldId id="475" r:id="rId138"/>
    <p:sldId id="474" r:id="rId139"/>
    <p:sldId id="476" r:id="rId140"/>
    <p:sldId id="660" r:id="rId141"/>
    <p:sldId id="478" r:id="rId142"/>
    <p:sldId id="477" r:id="rId143"/>
    <p:sldId id="479" r:id="rId144"/>
    <p:sldId id="420" r:id="rId145"/>
    <p:sldId id="422" r:id="rId146"/>
    <p:sldId id="423" r:id="rId147"/>
    <p:sldId id="518" r:id="rId148"/>
    <p:sldId id="424" r:id="rId149"/>
    <p:sldId id="435" r:id="rId150"/>
    <p:sldId id="425" r:id="rId151"/>
    <p:sldId id="637" r:id="rId152"/>
    <p:sldId id="480" r:id="rId153"/>
    <p:sldId id="413" r:id="rId154"/>
  </p:sldIdLst>
  <p:sldSz cx="9144000" cy="6858000" type="screen4x3"/>
  <p:notesSz cx="7315200" cy="9601200"/>
  <p:custDataLst>
    <p:tags r:id="rId158"/>
  </p:custDataLst>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68"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C"/>
    <a:srgbClr val="006600"/>
    <a:srgbClr val="0000CC"/>
    <a:srgbClr val="000000"/>
    <a:srgbClr val="CCCCFF"/>
    <a:srgbClr val="FFFF99"/>
    <a:srgbClr val="CC6600"/>
    <a:srgbClr val="020266"/>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96"/>
      </p:cViewPr>
      <p:guideLst>
        <p:guide orient="horz" pos="868"/>
        <p:guide pos="4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notesMaster" Target="notesMasters/notesMaster1.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8" Type="http://schemas.openxmlformats.org/officeDocument/2006/relationships/tags" Target="tags/tag218.xml"/><Relationship Id="rId157" Type="http://schemas.openxmlformats.org/officeDocument/2006/relationships/tableStyles" Target="tableStyles.xml"/><Relationship Id="rId156" Type="http://schemas.openxmlformats.org/officeDocument/2006/relationships/viewProps" Target="viewProps.xml"/><Relationship Id="rId155" Type="http://schemas.openxmlformats.org/officeDocument/2006/relationships/presProps" Target="presProps.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defTabSz="967105">
              <a:buFont typeface="Arial" panose="020B0604020202020204" pitchFamily="34" charset="0"/>
              <a:buNone/>
              <a:defRPr sz="1300"/>
            </a:lvl1pPr>
          </a:lstStyle>
          <a:p>
            <a:pPr>
              <a:defRPr/>
            </a:pPr>
            <a:endParaRPr lang="zh-CN" altLang="en-US"/>
          </a:p>
        </p:txBody>
      </p:sp>
      <p:sp>
        <p:nvSpPr>
          <p:cNvPr id="3075" name="Rectangle 3"/>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algn="r" defTabSz="967105">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defTabSz="967105">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algn="r" defTabSz="967105">
              <a:buFont typeface="Arial" panose="020B0604020202020204" pitchFamily="34" charset="0"/>
              <a:buNone/>
              <a:defRPr sz="1300"/>
            </a:lvl1pPr>
          </a:lstStyle>
          <a:p>
            <a:pPr>
              <a:defRPr/>
            </a:pPr>
            <a:fld id="{3BCE8FB8-D2FD-4CFD-8CC1-6AA94C9F433E}" type="slidenum">
              <a:rPr lang="zh-CN" altLang="en-US"/>
            </a:fld>
            <a:endParaRPr lang="en-US">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8CD5CA-FB4D-41B8-81E9-E2BAC199D691}"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CE8FB8-D2FD-4CFD-8CC1-6AA94C9F433E}" type="slidenum">
              <a:rPr lang="zh-CN" altLang="en-US" smtClean="0"/>
            </a:fld>
            <a:endParaRPr 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8.</a:t>
            </a:r>
            <a:fld id="{05FDF4C0-99BC-461E-B03C-1F7E19266CCC}" type="slidenum">
              <a:rPr lang="en-US" sz="1000" b="1" smtClean="0">
                <a:solidFill>
                  <a:srgbClr val="993300"/>
                </a:solidFill>
                <a:ea typeface="宋体" panose="02010600030101010101" pitchFamily="2" charset="-122"/>
              </a:rPr>
            </a:fld>
            <a:endParaRPr lang="en-US" sz="1000" b="1">
              <a:solidFill>
                <a:srgbClr val="993300"/>
              </a:solidFill>
              <a:ea typeface="宋体" panose="02010600030101010101" pitchFamily="2" charset="-122"/>
            </a:endParaRPr>
          </a:p>
        </p:txBody>
      </p:sp>
      <p:sp>
        <p:nvSpPr>
          <p:cNvPr id="1028"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endParaRPr lang="en-US" sz="1000" b="1">
              <a:solidFill>
                <a:srgbClr val="993300"/>
              </a:solidFill>
              <a:ea typeface="宋体" panose="02010600030101010101" pitchFamily="2" charset="-122"/>
            </a:endParaRPr>
          </a:p>
        </p:txBody>
      </p:sp>
      <p:sp>
        <p:nvSpPr>
          <p:cNvPr id="1033" name="Text Box 9"/>
          <p:cNvSpPr txBox="1">
            <a:spLocks noChangeArrowheads="1"/>
          </p:cNvSpPr>
          <p:nvPr/>
        </p:nvSpPr>
        <p:spPr bwMode="auto">
          <a:xfrm>
            <a:off x="0" y="6613525"/>
            <a:ext cx="3851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22, 2005</a:t>
            </a:r>
            <a:endParaRPr lang="en-US" sz="1000" b="1">
              <a:solidFill>
                <a:srgbClr val="993300"/>
              </a:solidFill>
              <a:ea typeface="宋体" panose="02010600030101010101" pitchFamily="2" charset="-122"/>
            </a:endParaRPr>
          </a:p>
        </p:txBody>
      </p:sp>
      <p:sp>
        <p:nvSpPr>
          <p:cNvPr id="1034" name="Freeform 10"/>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742"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image" Target="../media/image6.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1" Type="http://schemas.openxmlformats.org/officeDocument/2006/relationships/notesSlide" Target="../notesSlides/notesSlide2.xml"/><Relationship Id="rId30" Type="http://schemas.openxmlformats.org/officeDocument/2006/relationships/slideLayout" Target="../slideLayouts/slideLayout7.xml"/><Relationship Id="rId3" Type="http://schemas.openxmlformats.org/officeDocument/2006/relationships/tags" Target="../tags/tag144.xml"/><Relationship Id="rId29" Type="http://schemas.openxmlformats.org/officeDocument/2006/relationships/tags" Target="../tags/tag169.xml"/><Relationship Id="rId28" Type="http://schemas.openxmlformats.org/officeDocument/2006/relationships/tags" Target="../tags/tag168.xml"/><Relationship Id="rId27" Type="http://schemas.openxmlformats.org/officeDocument/2006/relationships/image" Target="../media/image6.png"/><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2.xml"/></Relationships>
</file>

<file path=ppt/slides/_rels/slide108.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2" Type="http://schemas.openxmlformats.org/officeDocument/2006/relationships/slideLayout" Target="../slideLayouts/slideLayout7.xml"/><Relationship Id="rId11" Type="http://schemas.openxmlformats.org/officeDocument/2006/relationships/tags" Target="../tags/tag179.xml"/><Relationship Id="rId10" Type="http://schemas.openxmlformats.org/officeDocument/2006/relationships/image" Target="../media/image6.png"/><Relationship Id="rId1" Type="http://schemas.openxmlformats.org/officeDocument/2006/relationships/tags" Target="../tags/tag17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2" Type="http://schemas.openxmlformats.org/officeDocument/2006/relationships/slideLayout" Target="../slideLayouts/slideLayout7.xml"/><Relationship Id="rId11" Type="http://schemas.openxmlformats.org/officeDocument/2006/relationships/tags" Target="../tags/tag189.xml"/><Relationship Id="rId10" Type="http://schemas.openxmlformats.org/officeDocument/2006/relationships/image" Target="../media/image6.png"/><Relationship Id="rId1" Type="http://schemas.openxmlformats.org/officeDocument/2006/relationships/tags" Target="../tags/tag18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0" Type="http://schemas.openxmlformats.org/officeDocument/2006/relationships/slideLayout" Target="../slideLayouts/slideLayout7.xml"/><Relationship Id="rId3" Type="http://schemas.openxmlformats.org/officeDocument/2006/relationships/tags" Target="../tags/tag192.xml"/><Relationship Id="rId29" Type="http://schemas.openxmlformats.org/officeDocument/2006/relationships/tags" Target="../tags/tag217.xml"/><Relationship Id="rId28" Type="http://schemas.openxmlformats.org/officeDocument/2006/relationships/tags" Target="../tags/tag216.xml"/><Relationship Id="rId27" Type="http://schemas.openxmlformats.org/officeDocument/2006/relationships/image" Target="../media/image6.png"/><Relationship Id="rId26" Type="http://schemas.openxmlformats.org/officeDocument/2006/relationships/tags" Target="../tags/tag215.xml"/><Relationship Id="rId25" Type="http://schemas.openxmlformats.org/officeDocument/2006/relationships/tags" Target="../tags/tag214.xml"/><Relationship Id="rId24" Type="http://schemas.openxmlformats.org/officeDocument/2006/relationships/tags" Target="../tags/tag213.xml"/><Relationship Id="rId23" Type="http://schemas.openxmlformats.org/officeDocument/2006/relationships/tags" Target="../tags/tag212.xml"/><Relationship Id="rId22" Type="http://schemas.openxmlformats.org/officeDocument/2006/relationships/tags" Target="../tags/tag211.xml"/><Relationship Id="rId21" Type="http://schemas.openxmlformats.org/officeDocument/2006/relationships/tags" Target="../tags/tag210.xml"/><Relationship Id="rId20" Type="http://schemas.openxmlformats.org/officeDocument/2006/relationships/tags" Target="../tags/tag209.xml"/><Relationship Id="rId2" Type="http://schemas.openxmlformats.org/officeDocument/2006/relationships/tags" Target="../tags/tag191.xml"/><Relationship Id="rId19" Type="http://schemas.openxmlformats.org/officeDocument/2006/relationships/tags" Target="../tags/tag208.xml"/><Relationship Id="rId18" Type="http://schemas.openxmlformats.org/officeDocument/2006/relationships/tags" Target="../tags/tag207.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0.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0" Type="http://schemas.openxmlformats.org/officeDocument/2006/relationships/slideLayout" Target="../slideLayouts/slideLayout7.xml"/><Relationship Id="rId3" Type="http://schemas.openxmlformats.org/officeDocument/2006/relationships/tags" Target="../tags/tag31.xml"/><Relationship Id="rId29" Type="http://schemas.openxmlformats.org/officeDocument/2006/relationships/tags" Target="../tags/tag56.xml"/><Relationship Id="rId28" Type="http://schemas.openxmlformats.org/officeDocument/2006/relationships/tags" Target="../tags/tag55.xml"/><Relationship Id="rId27" Type="http://schemas.openxmlformats.org/officeDocument/2006/relationships/image" Target="../media/image6.png"/><Relationship Id="rId26" Type="http://schemas.openxmlformats.org/officeDocument/2006/relationships/tags" Target="../tags/tag54.xml"/><Relationship Id="rId25" Type="http://schemas.openxmlformats.org/officeDocument/2006/relationships/tags" Target="../tags/tag53.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0.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5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1" Type="http://schemas.openxmlformats.org/officeDocument/2006/relationships/slideLayout" Target="../slideLayouts/slideLayout7.xml"/><Relationship Id="rId30" Type="http://schemas.openxmlformats.org/officeDocument/2006/relationships/tags" Target="../tags/tag85.xml"/><Relationship Id="rId3" Type="http://schemas.openxmlformats.org/officeDocument/2006/relationships/tags" Target="../tags/tag59.xml"/><Relationship Id="rId29" Type="http://schemas.openxmlformats.org/officeDocument/2006/relationships/tags" Target="../tags/tag84.xml"/><Relationship Id="rId28" Type="http://schemas.openxmlformats.org/officeDocument/2006/relationships/image" Target="../media/image6.png"/><Relationship Id="rId27" Type="http://schemas.openxmlformats.org/officeDocument/2006/relationships/tags" Target="../tags/tag83.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52.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0" Type="http://schemas.openxmlformats.org/officeDocument/2006/relationships/slideLayout" Target="../slideLayouts/slideLayout7.xml"/><Relationship Id="rId3" Type="http://schemas.openxmlformats.org/officeDocument/2006/relationships/tags" Target="../tags/tag88.xml"/><Relationship Id="rId29" Type="http://schemas.openxmlformats.org/officeDocument/2006/relationships/tags" Target="../tags/tag113.xml"/><Relationship Id="rId28" Type="http://schemas.openxmlformats.org/officeDocument/2006/relationships/tags" Target="../tags/tag112.xml"/><Relationship Id="rId27" Type="http://schemas.openxmlformats.org/officeDocument/2006/relationships/image" Target="../media/image6.png"/><Relationship Id="rId26" Type="http://schemas.openxmlformats.org/officeDocument/2006/relationships/tags" Target="../tags/tag111.xml"/><Relationship Id="rId25" Type="http://schemas.openxmlformats.org/officeDocument/2006/relationships/tags" Target="../tags/tag110.xml"/><Relationship Id="rId24" Type="http://schemas.openxmlformats.org/officeDocument/2006/relationships/tags" Target="../tags/tag109.xml"/><Relationship Id="rId23" Type="http://schemas.openxmlformats.org/officeDocument/2006/relationships/tags" Target="../tags/tag108.xml"/><Relationship Id="rId22" Type="http://schemas.openxmlformats.org/officeDocument/2006/relationships/tags" Target="../tags/tag107.xml"/><Relationship Id="rId21" Type="http://schemas.openxmlformats.org/officeDocument/2006/relationships/tags" Target="../tags/tag106.xml"/><Relationship Id="rId20" Type="http://schemas.openxmlformats.org/officeDocument/2006/relationships/tags" Target="../tags/tag105.xml"/><Relationship Id="rId2" Type="http://schemas.openxmlformats.org/officeDocument/2006/relationships/tags" Target="../tags/tag87.xml"/><Relationship Id="rId19" Type="http://schemas.openxmlformats.org/officeDocument/2006/relationships/tags" Target="../tags/tag104.xml"/><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0" Type="http://schemas.openxmlformats.org/officeDocument/2006/relationships/slideLayout" Target="../slideLayouts/slideLayout7.xml"/><Relationship Id="rId3" Type="http://schemas.openxmlformats.org/officeDocument/2006/relationships/tags" Target="../tags/tag116.xml"/><Relationship Id="rId29" Type="http://schemas.openxmlformats.org/officeDocument/2006/relationships/tags" Target="../tags/tag141.xml"/><Relationship Id="rId28" Type="http://schemas.openxmlformats.org/officeDocument/2006/relationships/tags" Target="../tags/tag140.xml"/><Relationship Id="rId27" Type="http://schemas.openxmlformats.org/officeDocument/2006/relationships/image" Target="../media/image6.png"/><Relationship Id="rId26" Type="http://schemas.openxmlformats.org/officeDocument/2006/relationships/tags" Target="../tags/tag139.xml"/><Relationship Id="rId25" Type="http://schemas.openxmlformats.org/officeDocument/2006/relationships/tags" Target="../tags/tag138.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tags" Target="../tags/tag115.xml"/><Relationship Id="rId19" Type="http://schemas.openxmlformats.org/officeDocument/2006/relationships/tags" Target="../tags/tag132.xml"/><Relationship Id="rId18" Type="http://schemas.openxmlformats.org/officeDocument/2006/relationships/tags" Target="../tags/tag131.xml"/><Relationship Id="rId17" Type="http://schemas.openxmlformats.org/officeDocument/2006/relationships/tags" Target="../tags/tag130.xml"/><Relationship Id="rId16" Type="http://schemas.openxmlformats.org/officeDocument/2006/relationships/tags" Target="../tags/tag129.xml"/><Relationship Id="rId15" Type="http://schemas.openxmlformats.org/officeDocument/2006/relationships/tags" Target="../tags/tag128.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tags" Target="../tags/tag1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8:  Main Memory</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在内存管理中，地址变换机构将逻辑地址变换为物理地址，</a:t>
            </a:r>
            <a:r>
              <a:rPr lang="zh-CN" altLang="en-US" sz="20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形成逻辑地址的阶段</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1862138" y="23333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编辑</a:t>
            </a:r>
            <a:endPar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6" name="文本框 5"/>
          <p:cNvSpPr txBox="1"/>
          <p:nvPr>
            <p:custDataLst>
              <p:tags r:id="rId3"/>
            </p:custDataLst>
          </p:nvPr>
        </p:nvSpPr>
        <p:spPr>
          <a:xfrm>
            <a:off x="1862138" y="31906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编译</a:t>
            </a:r>
            <a:endPar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7" name="文本框 6"/>
          <p:cNvSpPr txBox="1"/>
          <p:nvPr>
            <p:custDataLst>
              <p:tags r:id="rId4"/>
            </p:custDataLst>
          </p:nvPr>
        </p:nvSpPr>
        <p:spPr>
          <a:xfrm>
            <a:off x="1862138" y="40478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链接</a:t>
            </a:r>
            <a:endPar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8" name="文本框 7"/>
          <p:cNvSpPr txBox="1"/>
          <p:nvPr>
            <p:custDataLst>
              <p:tags r:id="rId5"/>
            </p:custDataLst>
          </p:nvPr>
        </p:nvSpPr>
        <p:spPr>
          <a:xfrm>
            <a:off x="1862138" y="49051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装载</a:t>
            </a:r>
            <a:endPar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9" name="椭圆 8"/>
          <p:cNvSpPr>
            <a:spLocks noChangeAspect="1"/>
          </p:cNvSpPr>
          <p:nvPr>
            <p:custDataLst>
              <p:tags r:id="rId6"/>
            </p:custDataLst>
          </p:nvPr>
        </p:nvSpPr>
        <p:spPr bwMode="auto">
          <a:xfrm>
            <a:off x="1147763" y="23976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A</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10" name="椭圆 9"/>
          <p:cNvSpPr>
            <a:spLocks noChangeAspect="1"/>
          </p:cNvSpPr>
          <p:nvPr>
            <p:custDataLst>
              <p:tags r:id="rId7"/>
            </p:custDataLst>
          </p:nvPr>
        </p:nvSpPr>
        <p:spPr bwMode="auto">
          <a:xfrm>
            <a:off x="1147763" y="32549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B</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11" name="椭圆 10"/>
          <p:cNvSpPr>
            <a:spLocks noChangeAspect="1"/>
          </p:cNvSpPr>
          <p:nvPr>
            <p:custDataLst>
              <p:tags r:id="rId8"/>
            </p:custDataLst>
          </p:nvPr>
        </p:nvSpPr>
        <p:spPr bwMode="auto">
          <a:xfrm>
            <a:off x="1147763" y="41121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C</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12" name="椭圆 11"/>
          <p:cNvSpPr>
            <a:spLocks noChangeAspect="1"/>
          </p:cNvSpPr>
          <p:nvPr>
            <p:custDataLst>
              <p:tags r:id="rId9"/>
            </p:custDataLst>
          </p:nvPr>
        </p:nvSpPr>
        <p:spPr bwMode="auto">
          <a:xfrm>
            <a:off x="1147763" y="49694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D</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提交</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24"/>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 name="组合 22"/>
          <p:cNvGrpSpPr/>
          <p:nvPr>
            <p:custDataLst>
              <p:tags r:id="rId14"/>
            </p:custDataLst>
          </p:nvPr>
        </p:nvGrpSpPr>
        <p:grpSpPr>
          <a:xfrm>
            <a:off x="9537700" y="0"/>
            <a:ext cx="3815080" cy="647700"/>
            <a:chOff x="9537700" y="0"/>
            <a:chExt cx="3815080" cy="647700"/>
          </a:xfrm>
        </p:grpSpPr>
        <p:sp>
          <p:nvSpPr>
            <p:cNvPr id="20"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endParaRPr lang="zh-CN" altLang="en-US" dirty="0">
              <a:effectLst>
                <a:outerShdw blurRad="38100" dist="38100" dir="2700000" algn="tl">
                  <a:srgbClr val="C0C0C0"/>
                </a:outerShdw>
              </a:effectLst>
              <a:ea typeface="宋体" panose="02010600030101010101" pitchFamily="2" charset="-122"/>
            </a:endParaRPr>
          </a:p>
        </p:txBody>
      </p:sp>
      <p:sp>
        <p:nvSpPr>
          <p:cNvPr id="96259" name="内容占位符 2"/>
          <p:cNvSpPr>
            <a:spLocks noGrp="1"/>
          </p:cNvSpPr>
          <p:nvPr>
            <p:ph idx="4294967295"/>
          </p:nvPr>
        </p:nvSpPr>
        <p:spPr>
          <a:xfrm>
            <a:off x="685800" y="1293813"/>
            <a:ext cx="7650163" cy="4954587"/>
          </a:xfrm>
        </p:spPr>
        <p:txBody>
          <a:bodyPr/>
          <a:lstStyle/>
          <a:p>
            <a:pPr>
              <a:lnSpc>
                <a:spcPct val="90000"/>
              </a:lnSpc>
            </a:pPr>
            <a:r>
              <a:rPr lang="zh-CN" altLang="en-US" sz="2000" dirty="0">
                <a:ea typeface="宋体" panose="02010600030101010101" pitchFamily="2" charset="-122"/>
              </a:rPr>
              <a:t>某系统逻辑地址10位，页面大小为16bytes；</a:t>
            </a:r>
            <a:endParaRPr lang="zh-CN" altLang="en-US" sz="2000" dirty="0">
              <a:ea typeface="宋体" panose="02010600030101010101" pitchFamily="2" charset="-122"/>
            </a:endParaRPr>
          </a:p>
          <a:p>
            <a:pPr marL="685800" lvl="2" indent="-342900">
              <a:lnSpc>
                <a:spcPct val="90000"/>
              </a:lnSpc>
              <a:buClr>
                <a:srgbClr val="993300"/>
              </a:buClr>
              <a:buSzPct val="90000"/>
              <a:buFont typeface="Wingdings" panose="05000000000000000000" pitchFamily="2" charset="2"/>
              <a:buChar char="l"/>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marL="685800" lvl="2" indent="-342900">
              <a:lnSpc>
                <a:spcPct val="90000"/>
              </a:lnSpc>
              <a:buClr>
                <a:srgbClr val="993300"/>
              </a:buClr>
              <a:buSzPct val="90000"/>
              <a:buFont typeface="Wingdings" panose="05000000000000000000" pitchFamily="2" charset="2"/>
              <a:buChar char="l"/>
            </a:pPr>
            <a:r>
              <a:rPr lang="zh-CN" altLang="en-US" sz="1800" dirty="0">
                <a:solidFill>
                  <a:srgbClr val="FF0000"/>
                </a:solidFill>
                <a:ea typeface="宋体" panose="02010600030101010101" pitchFamily="2" charset="-122"/>
              </a:rPr>
              <a:t>假定每个页表项占用2个字节</a:t>
            </a:r>
            <a:endParaRPr lang="zh-CN" altLang="en-US" sz="1800" dirty="0">
              <a:solidFill>
                <a:srgbClr val="FF0000"/>
              </a:solidFill>
              <a:ea typeface="宋体" panose="02010600030101010101" pitchFamily="2" charset="-122"/>
            </a:endParaRPr>
          </a:p>
          <a:p>
            <a:pPr>
              <a:lnSpc>
                <a:spcPct val="90000"/>
              </a:lnSpc>
            </a:pPr>
            <a:r>
              <a:rPr lang="zh-CN" altLang="en-US" sz="2000" dirty="0">
                <a:ea typeface="宋体" panose="02010600030101010101" pitchFamily="2" charset="-122"/>
              </a:rPr>
              <a:t>如果采用</a:t>
            </a:r>
            <a:r>
              <a:rPr lang="zh-CN" altLang="en-US" sz="2000" b="1" dirty="0">
                <a:solidFill>
                  <a:srgbClr val="C00000"/>
                </a:solidFill>
                <a:ea typeface="宋体" panose="02010600030101010101" pitchFamily="2" charset="-122"/>
              </a:rPr>
              <a:t>一级页表</a:t>
            </a:r>
            <a:r>
              <a:rPr lang="zh-CN" altLang="en-US" sz="2000" dirty="0">
                <a:ea typeface="宋体" panose="02010600030101010101" pitchFamily="2" charset="-122"/>
              </a:rPr>
              <a:t>，则页号为6位，页表大小为64项；</a:t>
            </a:r>
            <a:r>
              <a:rPr lang="en-US" altLang="zh-CN" sz="2000" dirty="0">
                <a:ea typeface="宋体" panose="02010600030101010101" pitchFamily="2" charset="-122"/>
              </a:rPr>
              <a:t>(6,4);</a:t>
            </a:r>
            <a:endParaRPr lang="zh-CN" altLang="en-US" sz="2000" dirty="0">
              <a:ea typeface="宋体" panose="02010600030101010101" pitchFamily="2" charset="-122"/>
            </a:endParaRPr>
          </a:p>
          <a:p>
            <a:pPr lvl="1">
              <a:lnSpc>
                <a:spcPct val="90000"/>
              </a:lnSpc>
            </a:pPr>
            <a:r>
              <a:rPr lang="zh-CN" altLang="en-US" sz="1800" b="1" dirty="0">
                <a:solidFill>
                  <a:srgbClr val="020266"/>
                </a:solidFill>
                <a:ea typeface="宋体" panose="02010600030101010101" pitchFamily="2" charset="-122"/>
              </a:rPr>
              <a:t>由于每个页表项为2字节，因此页表占用128字节，即8个物理帧；</a:t>
            </a:r>
            <a:endParaRPr lang="zh-CN" altLang="en-US" sz="2000" dirty="0">
              <a:ea typeface="宋体" panose="02010600030101010101" pitchFamily="2" charset="-122"/>
            </a:endParaRPr>
          </a:p>
          <a:p>
            <a:pPr>
              <a:lnSpc>
                <a:spcPct val="90000"/>
              </a:lnSpc>
            </a:pPr>
            <a:r>
              <a:rPr lang="zh-CN" altLang="en-US" sz="2000" dirty="0">
                <a:ea typeface="宋体" panose="02010600030101010101" pitchFamily="2" charset="-122"/>
              </a:rPr>
              <a:t>若采用层次页表的思想，</a:t>
            </a:r>
            <a:r>
              <a:rPr lang="zh-CN" altLang="en-US" sz="2000" b="1" dirty="0">
                <a:solidFill>
                  <a:srgbClr val="C00000"/>
                </a:solidFill>
                <a:ea typeface="宋体" panose="02010600030101010101" pitchFamily="2" charset="-122"/>
              </a:rPr>
              <a:t>由于每个帧存放8个页表项</a:t>
            </a:r>
            <a:r>
              <a:rPr lang="zh-CN" altLang="en-US" sz="2000" dirty="0">
                <a:ea typeface="宋体" panose="02010600030101010101" pitchFamily="2" charset="-122"/>
              </a:rPr>
              <a:t>，因此可将逻辑地址划分为（3，3，4）位</a:t>
            </a:r>
            <a:endParaRPr lang="zh-CN" altLang="en-US" sz="2000" dirty="0">
              <a:ea typeface="宋体" panose="02010600030101010101" pitchFamily="2" charset="-122"/>
            </a:endParaRPr>
          </a:p>
          <a:p>
            <a:pPr lvl="1">
              <a:lnSpc>
                <a:spcPct val="90000"/>
              </a:lnSpc>
            </a:pPr>
            <a:r>
              <a:rPr lang="zh-CN" altLang="en-US" sz="1800" b="1" dirty="0">
                <a:solidFill>
                  <a:srgbClr val="020266"/>
                </a:solidFill>
                <a:ea typeface="宋体" panose="02010600030101010101" pitchFamily="2" charset="-122"/>
              </a:rPr>
              <a:t>表项数目：外层页表(8项)，每个内部页表(8项)，每页字节数(16个)</a:t>
            </a:r>
            <a:endParaRPr lang="zh-CN" altLang="en-US" sz="1800" b="1" dirty="0">
              <a:solidFill>
                <a:srgbClr val="020266"/>
              </a:solidFill>
              <a:ea typeface="宋体" panose="02010600030101010101" pitchFamily="2" charset="-122"/>
            </a:endParaRPr>
          </a:p>
          <a:p>
            <a:pPr lvl="1">
              <a:lnSpc>
                <a:spcPct val="90000"/>
              </a:lnSpc>
            </a:pPr>
            <a:r>
              <a:rPr lang="zh-CN" altLang="en-US" sz="1800" dirty="0">
                <a:highlight>
                  <a:srgbClr val="FFFF00"/>
                </a:highlight>
                <a:ea typeface="宋体" panose="02010600030101010101" pitchFamily="2" charset="-122"/>
              </a:rPr>
              <a:t>这样外部页表及每个内部页表均可以在一个帧中存储</a:t>
            </a:r>
            <a:endParaRPr lang="zh-CN" altLang="en-US" sz="1800" dirty="0">
              <a:highlight>
                <a:srgbClr val="FFFF00"/>
              </a:highlight>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给定逻辑地址：121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=000</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111</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1001</a:t>
            </a:r>
            <a:r>
              <a:rPr lang="zh-CN" altLang="en-US" sz="2000" b="1" baseline="-25000" dirty="0">
                <a:solidFill>
                  <a:srgbClr val="0000CC"/>
                </a:solidFill>
                <a:ea typeface="宋体" panose="02010600030101010101" pitchFamily="2" charset="-122"/>
              </a:rPr>
              <a:t>2</a:t>
            </a:r>
            <a:endParaRPr lang="zh-CN" altLang="en-US" sz="2000" b="1" baseline="-25000" dirty="0">
              <a:solidFill>
                <a:srgbClr val="0000CC"/>
              </a:solidFill>
              <a:ea typeface="宋体" panose="02010600030101010101" pitchFamily="2" charset="-122"/>
            </a:endParaRPr>
          </a:p>
          <a:p>
            <a:pPr lvl="1">
              <a:lnSpc>
                <a:spcPct val="90000"/>
              </a:lnSpc>
            </a:pPr>
            <a:r>
              <a:rPr lang="zh-CN" altLang="en-US" sz="1800" dirty="0">
                <a:ea typeface="宋体" panose="02010600030101010101" pitchFamily="2" charset="-122"/>
              </a:rPr>
              <a:t>若</a:t>
            </a:r>
            <a:r>
              <a:rPr lang="zh-CN" altLang="en-US" sz="1800" dirty="0">
                <a:solidFill>
                  <a:srgbClr val="CC6600"/>
                </a:solidFill>
                <a:ea typeface="宋体" panose="02010600030101010101" pitchFamily="2" charset="-122"/>
              </a:rPr>
              <a:t>不</a:t>
            </a:r>
            <a:r>
              <a:rPr lang="zh-CN" altLang="en-US" sz="1800" dirty="0">
                <a:ea typeface="宋体" panose="02010600030101010101" pitchFamily="2" charset="-122"/>
              </a:rPr>
              <a:t>采用层次页表，则p=7,d=9</a:t>
            </a:r>
            <a:endParaRPr lang="zh-CN" altLang="en-US" sz="1800" dirty="0">
              <a:solidFill>
                <a:srgbClr val="020266"/>
              </a:solidFill>
              <a:ea typeface="宋体" panose="02010600030101010101" pitchFamily="2" charset="-122"/>
            </a:endParaRPr>
          </a:p>
          <a:p>
            <a:pPr lvl="1">
              <a:lnSpc>
                <a:spcPct val="90000"/>
              </a:lnSpc>
            </a:pPr>
            <a:r>
              <a:rPr lang="zh-CN" altLang="en-US" sz="1800" dirty="0">
                <a:ea typeface="宋体" panose="02010600030101010101" pitchFamily="2" charset="-122"/>
              </a:rPr>
              <a:t>若采用</a:t>
            </a:r>
            <a:r>
              <a:rPr lang="en-US" altLang="zh-CN" sz="1800" dirty="0">
                <a:ea typeface="宋体" panose="02010600030101010101" pitchFamily="2" charset="-122"/>
              </a:rPr>
              <a:t>2</a:t>
            </a:r>
            <a:r>
              <a:rPr lang="zh-CN" altLang="en-US" sz="1800" dirty="0">
                <a:ea typeface="宋体" panose="02010600030101010101" pitchFamily="2" charset="-122"/>
              </a:rPr>
              <a:t>级页表：说明寻址过程；</a:t>
            </a:r>
            <a:endParaRPr lang="zh-CN" altLang="en-US" sz="1800" dirty="0">
              <a:ea typeface="宋体" panose="02010600030101010101" pitchFamily="2" charset="-122"/>
            </a:endParaRPr>
          </a:p>
          <a:p>
            <a:pPr lvl="1">
              <a:lnSpc>
                <a:spcPct val="90000"/>
              </a:lnSpc>
            </a:pPr>
            <a:r>
              <a:rPr lang="zh-CN" altLang="en-US" sz="1800" dirty="0">
                <a:highlight>
                  <a:srgbClr val="FFFF00"/>
                </a:highlight>
                <a:ea typeface="宋体" panose="02010600030101010101" pitchFamily="2" charset="-122"/>
              </a:rPr>
              <a:t>121/</a:t>
            </a:r>
            <a:r>
              <a:rPr lang="zh-CN" altLang="en-US" sz="1800" b="1" dirty="0">
                <a:highlight>
                  <a:srgbClr val="FFFF00"/>
                </a:highlight>
                <a:ea typeface="宋体" panose="02010600030101010101" pitchFamily="2" charset="-122"/>
              </a:rPr>
              <a:t>16</a:t>
            </a:r>
            <a:r>
              <a:rPr lang="zh-CN" altLang="en-US" sz="1800" dirty="0">
                <a:highlight>
                  <a:srgbClr val="FFFF00"/>
                </a:highlight>
                <a:ea typeface="宋体" panose="02010600030101010101" pitchFamily="2" charset="-122"/>
              </a:rPr>
              <a:t>=</a:t>
            </a:r>
            <a:r>
              <a:rPr lang="zh-CN" altLang="en-US" sz="1800" dirty="0">
                <a:solidFill>
                  <a:srgbClr val="0000CC"/>
                </a:solidFill>
                <a:highlight>
                  <a:srgbClr val="FFFF00"/>
                </a:highlight>
                <a:ea typeface="宋体" panose="02010600030101010101" pitchFamily="2" charset="-122"/>
              </a:rPr>
              <a:t>7</a:t>
            </a:r>
            <a:r>
              <a:rPr lang="zh-CN" altLang="en-US" sz="1800" dirty="0">
                <a:highlight>
                  <a:srgbClr val="FFFF00"/>
                </a:highlight>
                <a:ea typeface="宋体" panose="02010600030101010101" pitchFamily="2" charset="-122"/>
              </a:rPr>
              <a:t>…</a:t>
            </a:r>
            <a:r>
              <a:rPr lang="zh-CN" altLang="en-US" sz="1800" dirty="0">
                <a:solidFill>
                  <a:srgbClr val="CC6600"/>
                </a:solidFill>
                <a:highlight>
                  <a:srgbClr val="FFFF00"/>
                </a:highlight>
                <a:ea typeface="宋体" panose="02010600030101010101" pitchFamily="2" charset="-122"/>
              </a:rPr>
              <a:t>9</a:t>
            </a:r>
            <a:r>
              <a:rPr lang="zh-CN" altLang="en-US" sz="1800" dirty="0">
                <a:highlight>
                  <a:srgbClr val="FFFF00"/>
                </a:highlight>
                <a:ea typeface="宋体" panose="02010600030101010101" pitchFamily="2" charset="-122"/>
              </a:rPr>
              <a:t>, </a:t>
            </a:r>
            <a:r>
              <a:rPr lang="zh-CN" altLang="en-US" sz="1800" dirty="0">
                <a:solidFill>
                  <a:srgbClr val="0000CC"/>
                </a:solidFill>
                <a:highlight>
                  <a:srgbClr val="FFFF00"/>
                </a:highlight>
                <a:ea typeface="宋体" panose="02010600030101010101" pitchFamily="2" charset="-122"/>
              </a:rPr>
              <a:t>7</a:t>
            </a:r>
            <a:r>
              <a:rPr lang="zh-CN" altLang="en-US" sz="1800" dirty="0">
                <a:highlight>
                  <a:srgbClr val="FFFF00"/>
                </a:highlight>
                <a:ea typeface="宋体" panose="02010600030101010101" pitchFamily="2" charset="-122"/>
              </a:rPr>
              <a:t>/</a:t>
            </a:r>
            <a:r>
              <a:rPr lang="en-US" altLang="zh-CN" sz="1800" b="1" dirty="0">
                <a:highlight>
                  <a:srgbClr val="FFFF00"/>
                </a:highlight>
                <a:ea typeface="宋体" panose="02010600030101010101" pitchFamily="2" charset="-122"/>
              </a:rPr>
              <a:t>8</a:t>
            </a:r>
            <a:r>
              <a:rPr lang="zh-CN" altLang="en-US" sz="1800" dirty="0">
                <a:highlight>
                  <a:srgbClr val="FFFF00"/>
                </a:highlight>
                <a:ea typeface="宋体" panose="02010600030101010101" pitchFamily="2" charset="-122"/>
              </a:rPr>
              <a:t>=</a:t>
            </a:r>
            <a:r>
              <a:rPr lang="zh-CN" altLang="en-US" sz="1800" dirty="0">
                <a:solidFill>
                  <a:srgbClr val="FF0000"/>
                </a:solidFill>
                <a:highlight>
                  <a:srgbClr val="FFFF00"/>
                </a:highlight>
                <a:ea typeface="宋体" panose="02010600030101010101" pitchFamily="2" charset="-122"/>
              </a:rPr>
              <a:t>0</a:t>
            </a:r>
            <a:r>
              <a:rPr lang="zh-CN" altLang="en-US" sz="1800" dirty="0">
                <a:highlight>
                  <a:srgbClr val="FFFF00"/>
                </a:highlight>
                <a:ea typeface="宋体" panose="02010600030101010101" pitchFamily="2" charset="-122"/>
              </a:rPr>
              <a:t>..</a:t>
            </a:r>
            <a:r>
              <a:rPr lang="zh-CN" altLang="en-US" sz="1800" dirty="0">
                <a:solidFill>
                  <a:srgbClr val="006600"/>
                </a:solidFill>
                <a:highlight>
                  <a:srgbClr val="FFFF00"/>
                </a:highlight>
                <a:ea typeface="宋体" panose="02010600030101010101" pitchFamily="2" charset="-122"/>
              </a:rPr>
              <a:t>7</a:t>
            </a:r>
            <a:r>
              <a:rPr lang="zh-CN" altLang="en-US" sz="1800" dirty="0">
                <a:highlight>
                  <a:srgbClr val="FFFF00"/>
                </a:highlight>
                <a:ea typeface="宋体" panose="02010600030101010101" pitchFamily="2" charset="-122"/>
              </a:rPr>
              <a:t>，因此逻辑地址：</a:t>
            </a:r>
            <a:r>
              <a:rPr lang="zh-CN" altLang="en-US" sz="1800" dirty="0">
                <a:solidFill>
                  <a:srgbClr val="C00000"/>
                </a:solidFill>
                <a:highlight>
                  <a:srgbClr val="FFFF00"/>
                </a:highlight>
                <a:ea typeface="宋体" panose="02010600030101010101" pitchFamily="2" charset="-122"/>
              </a:rPr>
              <a:t> 0</a:t>
            </a:r>
            <a:r>
              <a:rPr lang="en-US" altLang="zh-CN" sz="1800" dirty="0">
                <a:solidFill>
                  <a:srgbClr val="C00000"/>
                </a:solidFill>
                <a:highlight>
                  <a:srgbClr val="FFFF00"/>
                </a:highlight>
                <a:ea typeface="宋体" panose="02010600030101010101" pitchFamily="2" charset="-122"/>
              </a:rPr>
              <a:t>,</a:t>
            </a:r>
            <a:r>
              <a:rPr lang="zh-CN" altLang="en-US" sz="1800" dirty="0">
                <a:solidFill>
                  <a:srgbClr val="006600"/>
                </a:solidFill>
                <a:highlight>
                  <a:srgbClr val="FFFF00"/>
                </a:highlight>
                <a:ea typeface="宋体" panose="02010600030101010101" pitchFamily="2" charset="-122"/>
              </a:rPr>
              <a:t>7</a:t>
            </a:r>
            <a:r>
              <a:rPr lang="en-US" altLang="zh-CN" sz="1800" dirty="0">
                <a:solidFill>
                  <a:srgbClr val="C00000"/>
                </a:solidFill>
                <a:highlight>
                  <a:srgbClr val="FFFF00"/>
                </a:highlight>
                <a:ea typeface="宋体" panose="02010600030101010101" pitchFamily="2" charset="-122"/>
              </a:rPr>
              <a:t>,</a:t>
            </a:r>
            <a:r>
              <a:rPr lang="zh-CN" altLang="en-US" sz="1800" dirty="0">
                <a:solidFill>
                  <a:srgbClr val="CC6600"/>
                </a:solidFill>
                <a:highlight>
                  <a:srgbClr val="FFFF00"/>
                </a:highlight>
                <a:ea typeface="宋体" panose="02010600030101010101" pitchFamily="2" charset="-122"/>
              </a:rPr>
              <a:t>9</a:t>
            </a:r>
            <a:r>
              <a:rPr lang="zh-CN" altLang="en-US" sz="1800" dirty="0">
                <a:solidFill>
                  <a:srgbClr val="C00000"/>
                </a:solidFill>
                <a:highlight>
                  <a:srgbClr val="FFFF00"/>
                </a:highlight>
                <a:ea typeface="宋体" panose="02010600030101010101" pitchFamily="2" charset="-122"/>
              </a:rPr>
              <a:t>，</a:t>
            </a:r>
            <a:r>
              <a:rPr lang="zh-CN" altLang="en-US" sz="1800" dirty="0">
                <a:highlight>
                  <a:srgbClr val="FFFF00"/>
                </a:highlight>
                <a:ea typeface="宋体" panose="02010600030101010101" pitchFamily="2" charset="-122"/>
              </a:rPr>
              <a:t>即000,</a:t>
            </a:r>
            <a:r>
              <a:rPr lang="zh-CN" altLang="en-US" sz="1800" dirty="0">
                <a:solidFill>
                  <a:srgbClr val="020266"/>
                </a:solidFill>
                <a:highlight>
                  <a:srgbClr val="FFFF00"/>
                </a:highlight>
                <a:ea typeface="宋体" panose="02010600030101010101" pitchFamily="2" charset="-122"/>
              </a:rPr>
              <a:t>111</a:t>
            </a:r>
            <a:r>
              <a:rPr lang="zh-CN" altLang="en-US" sz="1800" dirty="0">
                <a:highlight>
                  <a:srgbClr val="FFFF00"/>
                </a:highlight>
                <a:ea typeface="宋体" panose="02010600030101010101" pitchFamily="2" charset="-122"/>
              </a:rPr>
              <a:t>;1001</a:t>
            </a:r>
            <a:endParaRPr lang="zh-CN" altLang="en-US" sz="1800" dirty="0">
              <a:highlight>
                <a:srgbClr val="FFFF00"/>
              </a:highlight>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地址：000,111,1001</a:t>
            </a:r>
            <a:endParaRPr lang="zh-CN" altLang="en-US" dirty="0">
              <a:effectLst>
                <a:outerShdw blurRad="38100" dist="38100" dir="2700000" algn="tl">
                  <a:srgbClr val="C0C0C0"/>
                </a:outerShdw>
              </a:effectLst>
              <a:ea typeface="宋体" panose="02010600030101010101" pitchFamily="2" charset="-122"/>
            </a:endParaRPr>
          </a:p>
        </p:txBody>
      </p:sp>
      <p:graphicFrame>
        <p:nvGraphicFramePr>
          <p:cNvPr id="82947"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bl>
          </a:graphicData>
        </a:graphic>
      </p:graphicFrame>
      <p:graphicFrame>
        <p:nvGraphicFramePr>
          <p:cNvPr id="82959" name="Group 15"/>
          <p:cNvGraphicFramePr>
            <a:graphicFrameLocks noGrp="1"/>
          </p:cNvGraphicFramePr>
          <p:nvPr/>
        </p:nvGraphicFramePr>
        <p:xfrm>
          <a:off x="2728913" y="1057275"/>
          <a:ext cx="1046162" cy="1484313"/>
        </p:xfrm>
        <a:graphic>
          <a:graphicData uri="http://schemas.openxmlformats.org/drawingml/2006/table">
            <a:tbl>
              <a:tblPr/>
              <a:tblGrid>
                <a:gridCol w="1046162"/>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2969" name="Group 25"/>
          <p:cNvGraphicFramePr>
            <a:graphicFrameLocks noGrp="1"/>
          </p:cNvGraphicFramePr>
          <p:nvPr/>
        </p:nvGraphicFramePr>
        <p:xfrm>
          <a:off x="2747963" y="2876550"/>
          <a:ext cx="1047750" cy="1484313"/>
        </p:xfrm>
        <a:graphic>
          <a:graphicData uri="http://schemas.openxmlformats.org/drawingml/2006/table">
            <a:tbl>
              <a:tblPr/>
              <a:tblGrid>
                <a:gridCol w="1047750"/>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2979" name="Group 35"/>
          <p:cNvGraphicFramePr>
            <a:graphicFrameLocks noGrp="1"/>
          </p:cNvGraphicFramePr>
          <p:nvPr/>
        </p:nvGraphicFramePr>
        <p:xfrm>
          <a:off x="2724150" y="4837113"/>
          <a:ext cx="1046163" cy="1373187"/>
        </p:xfrm>
        <a:graphic>
          <a:graphicData uri="http://schemas.openxmlformats.org/drawingml/2006/table">
            <a:tbl>
              <a:tblPr/>
              <a:tblGrid>
                <a:gridCol w="1046163"/>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sp>
        <p:nvSpPr>
          <p:cNvPr id="97325"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endParaRPr lang="zh-CN" altLang="en-US" sz="1800">
              <a:ea typeface="宋体" panose="02010600030101010101" pitchFamily="2" charset="-122"/>
            </a:endParaRPr>
          </a:p>
        </p:txBody>
      </p:sp>
      <p:graphicFrame>
        <p:nvGraphicFramePr>
          <p:cNvPr id="82990" name="Group 46"/>
          <p:cNvGraphicFramePr>
            <a:graphicFrameLocks noGrp="1"/>
          </p:cNvGraphicFramePr>
          <p:nvPr/>
        </p:nvGraphicFramePr>
        <p:xfrm>
          <a:off x="5453063" y="1133475"/>
          <a:ext cx="1905000" cy="6746877"/>
        </p:xfrm>
        <a:graphic>
          <a:graphicData uri="http://schemas.openxmlformats.org/drawingml/2006/table">
            <a:tbl>
              <a:tblPr/>
              <a:tblGrid>
                <a:gridCol w="1905000"/>
              </a:tblGrid>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2074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sp>
        <p:nvSpPr>
          <p:cNvPr id="97356"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7357"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7358"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7359"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7360"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7361" name="TextBox 13"/>
          <p:cNvSpPr txBox="1">
            <a:spLocks noChangeArrowheads="1"/>
          </p:cNvSpPr>
          <p:nvPr/>
        </p:nvSpPr>
        <p:spPr bwMode="auto">
          <a:xfrm>
            <a:off x="5530850" y="6362700"/>
            <a:ext cx="187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endParaRPr lang="zh-CN" altLang="en-US" sz="1800">
              <a:ea typeface="宋体" panose="02010600030101010101" pitchFamily="2" charset="-122"/>
            </a:endParaRPr>
          </a:p>
        </p:txBody>
      </p:sp>
      <p:sp>
        <p:nvSpPr>
          <p:cNvPr id="97362" name="TextBox 14"/>
          <p:cNvSpPr txBox="1">
            <a:spLocks noChangeArrowheads="1"/>
          </p:cNvSpPr>
          <p:nvPr/>
        </p:nvSpPr>
        <p:spPr bwMode="auto">
          <a:xfrm>
            <a:off x="2657475" y="6264275"/>
            <a:ext cx="17865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dirty="0">
                <a:ea typeface="宋体" panose="02010600030101010101" pitchFamily="2" charset="-122"/>
              </a:rPr>
              <a:t>Page </a:t>
            </a:r>
            <a:r>
              <a:rPr lang="zh-CN" altLang="en-US" sz="1400" dirty="0" smtClean="0">
                <a:ea typeface="宋体" panose="02010600030101010101" pitchFamily="2" charset="-122"/>
              </a:rPr>
              <a:t>table（二级）</a:t>
            </a:r>
            <a:endParaRPr lang="zh-CN" altLang="en-US" sz="1400" dirty="0">
              <a:ea typeface="宋体" panose="02010600030101010101" pitchFamily="2" charset="-122"/>
            </a:endParaRPr>
          </a:p>
        </p:txBody>
      </p:sp>
      <p:sp>
        <p:nvSpPr>
          <p:cNvPr id="97363" name="TextBox 15"/>
          <p:cNvSpPr txBox="1">
            <a:spLocks noChangeArrowheads="1"/>
          </p:cNvSpPr>
          <p:nvPr/>
        </p:nvSpPr>
        <p:spPr bwMode="auto">
          <a:xfrm>
            <a:off x="649288" y="4968875"/>
            <a:ext cx="12223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outer page </a:t>
            </a:r>
            <a:r>
              <a:rPr lang="zh-CN" altLang="en-US" sz="1800" dirty="0" smtClean="0">
                <a:ea typeface="宋体" panose="02010600030101010101" pitchFamily="2" charset="-122"/>
              </a:rPr>
              <a:t>table</a:t>
            </a:r>
            <a:endParaRPr lang="en-US" altLang="zh-CN" sz="1800" dirty="0" smtClean="0">
              <a:ea typeface="宋体" panose="02010600030101010101" pitchFamily="2" charset="-122"/>
            </a:endParaRPr>
          </a:p>
          <a:p>
            <a:pPr>
              <a:spcBef>
                <a:spcPct val="0"/>
              </a:spcBef>
              <a:buClrTx/>
              <a:buSzTx/>
              <a:buFont typeface="Arial" panose="020B0604020202020204" pitchFamily="34" charset="0"/>
              <a:buNone/>
            </a:pPr>
            <a:r>
              <a:rPr lang="en-US" altLang="zh-CN" sz="1800" dirty="0" smtClean="0">
                <a:ea typeface="宋体" panose="02010600030101010101" pitchFamily="2" charset="-122"/>
              </a:rPr>
              <a:t>(</a:t>
            </a:r>
            <a:r>
              <a:rPr lang="zh-CN" altLang="en-US" sz="1800" dirty="0" smtClean="0">
                <a:ea typeface="宋体" panose="02010600030101010101" pitchFamily="2" charset="-122"/>
              </a:rPr>
              <a:t>一级</a:t>
            </a:r>
            <a:r>
              <a:rPr lang="en-US" altLang="zh-CN" sz="1800" dirty="0" smtClean="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a:t>
            </a:r>
            <a:r>
              <a:rPr lang="zh-CN" altLang="en-US" dirty="0">
                <a:solidFill>
                  <a:srgbClr val="00B050"/>
                </a:solidFill>
                <a:effectLst>
                  <a:outerShdw blurRad="38100" dist="38100" dir="2700000" algn="tl">
                    <a:srgbClr val="C0C0C0"/>
                  </a:outerShdw>
                </a:effectLst>
                <a:ea typeface="宋体" panose="02010600030101010101" pitchFamily="2" charset="-122"/>
              </a:rPr>
              <a:t>000,</a:t>
            </a:r>
            <a:r>
              <a:rPr lang="zh-CN" altLang="en-US" dirty="0">
                <a:effectLst>
                  <a:outerShdw blurRad="38100" dist="38100" dir="2700000" algn="tl">
                    <a:srgbClr val="C0C0C0"/>
                  </a:outerShdw>
                </a:effectLst>
                <a:ea typeface="宋体" panose="02010600030101010101" pitchFamily="2" charset="-122"/>
              </a:rPr>
              <a:t>111,1001</a:t>
            </a:r>
            <a:endParaRPr lang="zh-CN" altLang="en-US" dirty="0">
              <a:effectLst>
                <a:outerShdw blurRad="38100" dist="38100" dir="2700000" algn="tl">
                  <a:srgbClr val="C0C0C0"/>
                </a:outerShdw>
              </a:effectLst>
              <a:ea typeface="宋体" panose="02010600030101010101" pitchFamily="2" charset="-122"/>
            </a:endParaRPr>
          </a:p>
        </p:txBody>
      </p:sp>
      <p:graphicFrame>
        <p:nvGraphicFramePr>
          <p:cNvPr id="83971"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bl>
          </a:graphicData>
        </a:graphic>
      </p:graphicFrame>
      <p:graphicFrame>
        <p:nvGraphicFramePr>
          <p:cNvPr id="83983" name="Group 15"/>
          <p:cNvGraphicFramePr>
            <a:graphicFrameLocks noGrp="1"/>
          </p:cNvGraphicFramePr>
          <p:nvPr/>
        </p:nvGraphicFramePr>
        <p:xfrm>
          <a:off x="2728913" y="1057275"/>
          <a:ext cx="1046162" cy="1484313"/>
        </p:xfrm>
        <a:graphic>
          <a:graphicData uri="http://schemas.openxmlformats.org/drawingml/2006/table">
            <a:tbl>
              <a:tblPr/>
              <a:tblGrid>
                <a:gridCol w="1046162"/>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3993" name="Group 25"/>
          <p:cNvGraphicFramePr>
            <a:graphicFrameLocks noGrp="1"/>
          </p:cNvGraphicFramePr>
          <p:nvPr/>
        </p:nvGraphicFramePr>
        <p:xfrm>
          <a:off x="2747963" y="2876550"/>
          <a:ext cx="1047750" cy="1484313"/>
        </p:xfrm>
        <a:graphic>
          <a:graphicData uri="http://schemas.openxmlformats.org/drawingml/2006/table">
            <a:tbl>
              <a:tblPr/>
              <a:tblGrid>
                <a:gridCol w="1047750"/>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4003" name="Group 35"/>
          <p:cNvGraphicFramePr>
            <a:graphicFrameLocks noGrp="1"/>
          </p:cNvGraphicFramePr>
          <p:nvPr/>
        </p:nvGraphicFramePr>
        <p:xfrm>
          <a:off x="2724150" y="4837113"/>
          <a:ext cx="1046163" cy="1373187"/>
        </p:xfrm>
        <a:graphic>
          <a:graphicData uri="http://schemas.openxmlformats.org/drawingml/2006/table">
            <a:tbl>
              <a:tblPr/>
              <a:tblGrid>
                <a:gridCol w="1046163"/>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sp>
        <p:nvSpPr>
          <p:cNvPr id="98349"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endParaRPr lang="zh-CN" altLang="en-US" sz="1800">
              <a:ea typeface="宋体" panose="02010600030101010101" pitchFamily="2" charset="-122"/>
            </a:endParaRPr>
          </a:p>
        </p:txBody>
      </p:sp>
      <p:graphicFrame>
        <p:nvGraphicFramePr>
          <p:cNvPr id="84014" name="Group 46"/>
          <p:cNvGraphicFramePr>
            <a:graphicFrameLocks noGrp="1"/>
          </p:cNvGraphicFramePr>
          <p:nvPr/>
        </p:nvGraphicFramePr>
        <p:xfrm>
          <a:off x="5230813" y="1069975"/>
          <a:ext cx="1944687" cy="5181600"/>
        </p:xfrm>
        <a:graphic>
          <a:graphicData uri="http://schemas.openxmlformats.org/drawingml/2006/table">
            <a:tbl>
              <a:tblPr/>
              <a:tblGrid>
                <a:gridCol w="1944687"/>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bl>
          </a:graphicData>
        </a:graphic>
      </p:graphicFrame>
      <p:sp>
        <p:nvSpPr>
          <p:cNvPr id="98374" name="TextBox 11"/>
          <p:cNvSpPr txBox="1">
            <a:spLocks noChangeArrowheads="1"/>
          </p:cNvSpPr>
          <p:nvPr/>
        </p:nvSpPr>
        <p:spPr bwMode="auto">
          <a:xfrm>
            <a:off x="236538" y="2492375"/>
            <a:ext cx="412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0</a:t>
            </a:r>
            <a:endParaRPr lang="zh-CN" altLang="en-US" sz="1800">
              <a:solidFill>
                <a:srgbClr val="FF0000"/>
              </a:solidFill>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1</a:t>
            </a:r>
            <a:endParaRPr lang="zh-CN" altLang="en-US" sz="1800">
              <a:solidFill>
                <a:srgbClr val="020266"/>
              </a:solidFill>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8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8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8378"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endParaRPr lang="zh-CN" altLang="en-US" sz="1800">
              <a:ea typeface="宋体" panose="02010600030101010101" pitchFamily="2" charset="-122"/>
            </a:endParaRPr>
          </a:p>
        </p:txBody>
      </p:sp>
      <p:sp>
        <p:nvSpPr>
          <p:cNvPr id="98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endParaRPr lang="zh-CN" altLang="en-US" sz="1400">
              <a:ea typeface="宋体" panose="02010600030101010101" pitchFamily="2" charset="-122"/>
            </a:endParaRPr>
          </a:p>
        </p:txBody>
      </p:sp>
      <p:sp>
        <p:nvSpPr>
          <p:cNvPr id="98381" name="TextBox 15"/>
          <p:cNvSpPr txBox="1">
            <a:spLocks noChangeArrowheads="1"/>
          </p:cNvSpPr>
          <p:nvPr/>
        </p:nvSpPr>
        <p:spPr bwMode="auto">
          <a:xfrm>
            <a:off x="771525"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endParaRPr lang="zh-CN" altLang="en-US" sz="1800">
              <a:ea typeface="宋体" panose="02010600030101010101" pitchFamily="2" charset="-122"/>
            </a:endParaRPr>
          </a:p>
        </p:txBody>
      </p:sp>
      <p:cxnSp>
        <p:nvCxnSpPr>
          <p:cNvPr id="98382" name="直接箭头连接符 17"/>
          <p:cNvCxnSpPr>
            <a:cxnSpLocks noChangeShapeType="1"/>
          </p:cNvCxnSpPr>
          <p:nvPr/>
        </p:nvCxnSpPr>
        <p:spPr bwMode="auto">
          <a:xfrm flipV="1">
            <a:off x="1592263" y="1196975"/>
            <a:ext cx="1062037" cy="15113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a:t>
            </a:r>
            <a:r>
              <a:rPr lang="zh-CN" altLang="en-US" dirty="0">
                <a:solidFill>
                  <a:srgbClr val="00B050"/>
                </a:solidFill>
                <a:effectLst>
                  <a:outerShdw blurRad="38100" dist="38100" dir="2700000" algn="tl">
                    <a:srgbClr val="C0C0C0"/>
                  </a:outerShdw>
                </a:effectLst>
                <a:ea typeface="宋体" panose="02010600030101010101" pitchFamily="2" charset="-122"/>
              </a:rPr>
              <a:t>111</a:t>
            </a:r>
            <a:r>
              <a:rPr lang="zh-CN" altLang="en-US" dirty="0">
                <a:effectLst>
                  <a:outerShdw blurRad="38100" dist="38100" dir="2700000" algn="tl">
                    <a:srgbClr val="C0C0C0"/>
                  </a:outerShdw>
                </a:effectLst>
                <a:ea typeface="宋体" panose="02010600030101010101" pitchFamily="2" charset="-122"/>
              </a:rPr>
              <a:t>,1001</a:t>
            </a:r>
            <a:endParaRPr lang="zh-CN" altLang="en-US" dirty="0">
              <a:effectLst>
                <a:outerShdw blurRad="38100" dist="38100" dir="2700000" algn="tl">
                  <a:srgbClr val="C0C0C0"/>
                </a:outerShdw>
              </a:effectLst>
              <a:ea typeface="宋体" panose="02010600030101010101" pitchFamily="2" charset="-122"/>
            </a:endParaRPr>
          </a:p>
        </p:txBody>
      </p:sp>
      <p:graphicFrame>
        <p:nvGraphicFramePr>
          <p:cNvPr id="84995"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bl>
          </a:graphicData>
        </a:graphic>
      </p:graphicFrame>
      <p:graphicFrame>
        <p:nvGraphicFramePr>
          <p:cNvPr id="85007" name="Group 15"/>
          <p:cNvGraphicFramePr>
            <a:graphicFrameLocks noGrp="1"/>
          </p:cNvGraphicFramePr>
          <p:nvPr/>
        </p:nvGraphicFramePr>
        <p:xfrm>
          <a:off x="2728913" y="1057275"/>
          <a:ext cx="1046162" cy="1484313"/>
        </p:xfrm>
        <a:graphic>
          <a:graphicData uri="http://schemas.openxmlformats.org/drawingml/2006/table">
            <a:tbl>
              <a:tblPr/>
              <a:tblGrid>
                <a:gridCol w="1046162"/>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5017" name="Group 25"/>
          <p:cNvGraphicFramePr>
            <a:graphicFrameLocks noGrp="1"/>
          </p:cNvGraphicFramePr>
          <p:nvPr/>
        </p:nvGraphicFramePr>
        <p:xfrm>
          <a:off x="2747963" y="2876550"/>
          <a:ext cx="1047750" cy="1484313"/>
        </p:xfrm>
        <a:graphic>
          <a:graphicData uri="http://schemas.openxmlformats.org/drawingml/2006/table">
            <a:tbl>
              <a:tblPr/>
              <a:tblGrid>
                <a:gridCol w="1047750"/>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20266"/>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20266"/>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5027" name="Group 35"/>
          <p:cNvGraphicFramePr>
            <a:graphicFrameLocks noGrp="1"/>
          </p:cNvGraphicFramePr>
          <p:nvPr/>
        </p:nvGraphicFramePr>
        <p:xfrm>
          <a:off x="2724150" y="4837113"/>
          <a:ext cx="1046163" cy="1373187"/>
        </p:xfrm>
        <a:graphic>
          <a:graphicData uri="http://schemas.openxmlformats.org/drawingml/2006/table">
            <a:tbl>
              <a:tblPr/>
              <a:tblGrid>
                <a:gridCol w="1046163"/>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sp>
        <p:nvSpPr>
          <p:cNvPr id="99373"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endParaRPr lang="zh-CN" altLang="en-US" sz="1800">
              <a:ea typeface="宋体" panose="02010600030101010101" pitchFamily="2" charset="-122"/>
            </a:endParaRPr>
          </a:p>
        </p:txBody>
      </p:sp>
      <p:sp>
        <p:nvSpPr>
          <p:cNvPr id="99374"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9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7</a:t>
            </a:r>
            <a:endParaRPr lang="zh-CN" altLang="en-US" sz="1800">
              <a:solidFill>
                <a:srgbClr val="FF0000"/>
              </a:solidFill>
              <a:ea typeface="宋体" panose="02010600030101010101" pitchFamily="2" charset="-122"/>
            </a:endParaRPr>
          </a:p>
        </p:txBody>
      </p:sp>
      <p:sp>
        <p:nvSpPr>
          <p:cNvPr id="99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7</a:t>
            </a:r>
            <a:endParaRPr lang="zh-CN" altLang="en-US" sz="1800">
              <a:solidFill>
                <a:srgbClr val="020266"/>
              </a:solidFill>
              <a:ea typeface="宋体" panose="02010600030101010101" pitchFamily="2" charset="-122"/>
            </a:endParaRPr>
          </a:p>
        </p:txBody>
      </p:sp>
      <p:sp>
        <p:nvSpPr>
          <p:cNvPr id="99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99378" name="TextBox 16"/>
          <p:cNvSpPr txBox="1">
            <a:spLocks noChangeArrowheads="1"/>
          </p:cNvSpPr>
          <p:nvPr/>
        </p:nvSpPr>
        <p:spPr bwMode="auto">
          <a:xfrm>
            <a:off x="4902200" y="1028700"/>
            <a:ext cx="51435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endParaRPr lang="zh-CN" altLang="en-US" sz="1800">
              <a:ea typeface="宋体" panose="02010600030101010101" pitchFamily="2" charset="-122"/>
            </a:endParaRPr>
          </a:p>
        </p:txBody>
      </p:sp>
      <p:sp>
        <p:nvSpPr>
          <p:cNvPr id="99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endParaRPr lang="zh-CN" altLang="en-US" sz="1400">
              <a:ea typeface="宋体" panose="02010600030101010101" pitchFamily="2" charset="-122"/>
            </a:endParaRPr>
          </a:p>
        </p:txBody>
      </p:sp>
      <p:sp>
        <p:nvSpPr>
          <p:cNvPr id="99381" name="TextBox 15"/>
          <p:cNvSpPr txBox="1">
            <a:spLocks noChangeArrowheads="1"/>
          </p:cNvSpPr>
          <p:nvPr/>
        </p:nvSpPr>
        <p:spPr bwMode="auto">
          <a:xfrm>
            <a:off x="854075" y="4959350"/>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endParaRPr lang="zh-CN" altLang="en-US" sz="1800">
              <a:ea typeface="宋体" panose="02010600030101010101" pitchFamily="2" charset="-122"/>
            </a:endParaRPr>
          </a:p>
        </p:txBody>
      </p:sp>
      <p:cxnSp>
        <p:nvCxnSpPr>
          <p:cNvPr id="99382" name="直接箭头连接符 17"/>
          <p:cNvCxnSpPr>
            <a:cxnSpLocks noChangeShapeType="1"/>
          </p:cNvCxnSpPr>
          <p:nvPr/>
        </p:nvCxnSpPr>
        <p:spPr bwMode="auto">
          <a:xfrm flipV="1">
            <a:off x="1643063" y="1066800"/>
            <a:ext cx="1011237" cy="16891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99383" name="直接箭头连接符 19"/>
          <p:cNvCxnSpPr>
            <a:cxnSpLocks noChangeShapeType="1"/>
          </p:cNvCxnSpPr>
          <p:nvPr/>
        </p:nvCxnSpPr>
        <p:spPr bwMode="auto">
          <a:xfrm>
            <a:off x="3756025" y="2351088"/>
            <a:ext cx="1462088" cy="288925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19" name="Group 46"/>
          <p:cNvGraphicFramePr>
            <a:graphicFrameLocks noGrp="1"/>
          </p:cNvGraphicFramePr>
          <p:nvPr/>
        </p:nvGraphicFramePr>
        <p:xfrm>
          <a:off x="5330825" y="1027113"/>
          <a:ext cx="1943100" cy="5181600"/>
        </p:xfrm>
        <a:graphic>
          <a:graphicData uri="http://schemas.openxmlformats.org/drawingml/2006/table">
            <a:tbl>
              <a:tblPr/>
              <a:tblGrid>
                <a:gridCol w="1943100"/>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a:t>
            </a:r>
            <a:r>
              <a:rPr lang="zh-CN" altLang="en-US" dirty="0">
                <a:solidFill>
                  <a:srgbClr val="006600"/>
                </a:solidFill>
                <a:effectLst>
                  <a:outerShdw blurRad="38100" dist="38100" dir="2700000" algn="tl">
                    <a:srgbClr val="C0C0C0"/>
                  </a:outerShdw>
                </a:effectLst>
                <a:ea typeface="宋体" panose="02010600030101010101" pitchFamily="2" charset="-122"/>
              </a:rPr>
              <a:t>1001</a:t>
            </a:r>
            <a:endParaRPr lang="zh-CN" altLang="en-US" dirty="0">
              <a:solidFill>
                <a:srgbClr val="006600"/>
              </a:solidFill>
              <a:effectLst>
                <a:outerShdw blurRad="38100" dist="38100" dir="2700000" algn="tl">
                  <a:srgbClr val="C0C0C0"/>
                </a:outerShdw>
              </a:effectLst>
              <a:ea typeface="宋体" panose="02010600030101010101" pitchFamily="2" charset="-122"/>
            </a:endParaRPr>
          </a:p>
        </p:txBody>
      </p:sp>
      <p:graphicFrame>
        <p:nvGraphicFramePr>
          <p:cNvPr id="86019"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bl>
          </a:graphicData>
        </a:graphic>
      </p:graphicFrame>
      <p:graphicFrame>
        <p:nvGraphicFramePr>
          <p:cNvPr id="86031" name="Group 15"/>
          <p:cNvGraphicFramePr>
            <a:graphicFrameLocks noGrp="1"/>
          </p:cNvGraphicFramePr>
          <p:nvPr/>
        </p:nvGraphicFramePr>
        <p:xfrm>
          <a:off x="2728913" y="1057275"/>
          <a:ext cx="1046162" cy="1484313"/>
        </p:xfrm>
        <a:graphic>
          <a:graphicData uri="http://schemas.openxmlformats.org/drawingml/2006/table">
            <a:tbl>
              <a:tblPr/>
              <a:tblGrid>
                <a:gridCol w="1046162"/>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6041" name="Group 25"/>
          <p:cNvGraphicFramePr>
            <a:graphicFrameLocks noGrp="1"/>
          </p:cNvGraphicFramePr>
          <p:nvPr/>
        </p:nvGraphicFramePr>
        <p:xfrm>
          <a:off x="2747963" y="2876550"/>
          <a:ext cx="1047750" cy="1484313"/>
        </p:xfrm>
        <a:graphic>
          <a:graphicData uri="http://schemas.openxmlformats.org/drawingml/2006/table">
            <a:tbl>
              <a:tblPr/>
              <a:tblGrid>
                <a:gridCol w="1047750"/>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graphicFrame>
        <p:nvGraphicFramePr>
          <p:cNvPr id="86051" name="Group 35"/>
          <p:cNvGraphicFramePr>
            <a:graphicFrameLocks noGrp="1"/>
          </p:cNvGraphicFramePr>
          <p:nvPr/>
        </p:nvGraphicFramePr>
        <p:xfrm>
          <a:off x="2724150" y="4837113"/>
          <a:ext cx="1046163" cy="1373187"/>
        </p:xfrm>
        <a:graphic>
          <a:graphicData uri="http://schemas.openxmlformats.org/drawingml/2006/table">
            <a:tbl>
              <a:tblPr/>
              <a:tblGrid>
                <a:gridCol w="1046163"/>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bl>
          </a:graphicData>
        </a:graphic>
      </p:graphicFrame>
      <p:sp>
        <p:nvSpPr>
          <p:cNvPr id="100397"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endParaRPr lang="zh-CN" altLang="en-US" sz="1800">
              <a:ea typeface="宋体" panose="02010600030101010101" pitchFamily="2" charset="-122"/>
            </a:endParaRPr>
          </a:p>
        </p:txBody>
      </p:sp>
      <p:sp>
        <p:nvSpPr>
          <p:cNvPr id="100398" name="TextBox 11"/>
          <p:cNvSpPr txBox="1">
            <a:spLocks noChangeArrowheads="1"/>
          </p:cNvSpPr>
          <p:nvPr/>
        </p:nvSpPr>
        <p:spPr bwMode="auto">
          <a:xfrm>
            <a:off x="236538" y="24923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3</a:t>
            </a:r>
            <a:endParaRPr lang="zh-CN" altLang="en-US" sz="1800">
              <a:ea typeface="宋体" panose="02010600030101010101" pitchFamily="2" charset="-122"/>
            </a:endParaRPr>
          </a:p>
        </p:txBody>
      </p:sp>
      <p:sp>
        <p:nvSpPr>
          <p:cNvPr id="100399"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100400"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100401"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endParaRPr lang="zh-CN" altLang="en-US" sz="1800">
              <a:ea typeface="宋体" panose="02010600030101010101" pitchFamily="2" charset="-122"/>
            </a:endParaRPr>
          </a:p>
        </p:txBody>
      </p:sp>
      <p:sp>
        <p:nvSpPr>
          <p:cNvPr id="100402" name="TextBox 16"/>
          <p:cNvSpPr txBox="1">
            <a:spLocks noChangeArrowheads="1"/>
          </p:cNvSpPr>
          <p:nvPr/>
        </p:nvSpPr>
        <p:spPr bwMode="auto">
          <a:xfrm>
            <a:off x="4841875" y="958850"/>
            <a:ext cx="5461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00403"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endParaRPr lang="zh-CN" altLang="en-US" sz="1800">
              <a:ea typeface="宋体" panose="02010600030101010101" pitchFamily="2" charset="-122"/>
            </a:endParaRPr>
          </a:p>
        </p:txBody>
      </p:sp>
      <p:sp>
        <p:nvSpPr>
          <p:cNvPr id="100404"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endParaRPr lang="zh-CN" altLang="en-US" sz="1400">
              <a:ea typeface="宋体" panose="02010600030101010101" pitchFamily="2" charset="-122"/>
            </a:endParaRPr>
          </a:p>
        </p:txBody>
      </p:sp>
      <p:sp>
        <p:nvSpPr>
          <p:cNvPr id="100405" name="TextBox 15"/>
          <p:cNvSpPr txBox="1">
            <a:spLocks noChangeArrowheads="1"/>
          </p:cNvSpPr>
          <p:nvPr/>
        </p:nvSpPr>
        <p:spPr bwMode="auto">
          <a:xfrm>
            <a:off x="798513"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endParaRPr lang="zh-CN" altLang="en-US" sz="1800">
              <a:ea typeface="宋体" panose="02010600030101010101" pitchFamily="2" charset="-122"/>
            </a:endParaRPr>
          </a:p>
        </p:txBody>
      </p:sp>
      <p:cxnSp>
        <p:nvCxnSpPr>
          <p:cNvPr id="100406" name="直接箭头连接符 17"/>
          <p:cNvCxnSpPr>
            <a:cxnSpLocks noChangeShapeType="1"/>
          </p:cNvCxnSpPr>
          <p:nvPr/>
        </p:nvCxnSpPr>
        <p:spPr bwMode="auto">
          <a:xfrm flipV="1">
            <a:off x="1666875" y="1062038"/>
            <a:ext cx="1000125" cy="1576387"/>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00407" name="直接箭头连接符 19"/>
          <p:cNvCxnSpPr>
            <a:cxnSpLocks noChangeShapeType="1"/>
          </p:cNvCxnSpPr>
          <p:nvPr/>
        </p:nvCxnSpPr>
        <p:spPr bwMode="auto">
          <a:xfrm>
            <a:off x="3833813" y="2360613"/>
            <a:ext cx="1362075" cy="28575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21" name="Group 46"/>
          <p:cNvGraphicFramePr>
            <a:graphicFrameLocks noGrp="1"/>
          </p:cNvGraphicFramePr>
          <p:nvPr/>
        </p:nvGraphicFramePr>
        <p:xfrm>
          <a:off x="5240338" y="1027113"/>
          <a:ext cx="1944687" cy="5241980"/>
        </p:xfrm>
        <a:graphic>
          <a:graphicData uri="http://schemas.openxmlformats.org/drawingml/2006/table">
            <a:tbl>
              <a:tblPr/>
              <a:tblGrid>
                <a:gridCol w="1944687"/>
              </a:tblGrid>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r h="579056">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访问页内偏移量为</a:t>
                      </a:r>
                      <a:r>
                        <a:rPr kumimoji="0" lang="en-US" altLang="zh-CN"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9</a:t>
                      </a: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的单元</a:t>
                      </a:r>
                      <a:endPar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tr>
            </a:tbl>
          </a:graphicData>
        </a:graphic>
      </p:graphicFrame>
      <p:sp>
        <p:nvSpPr>
          <p:cNvPr id="100408" name="TextBox 18"/>
          <p:cNvSpPr txBox="1">
            <a:spLocks noChangeArrowheads="1"/>
          </p:cNvSpPr>
          <p:nvPr/>
        </p:nvSpPr>
        <p:spPr bwMode="auto">
          <a:xfrm>
            <a:off x="5299076" y="1381368"/>
            <a:ext cx="1930399" cy="3139321"/>
          </a:xfrm>
          <a:prstGeom prst="rect">
            <a:avLst/>
          </a:prstGeom>
          <a:solidFill>
            <a:srgbClr val="FFC000"/>
          </a:solidFill>
          <a:ln>
            <a:noFill/>
          </a:ln>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000,111,1001在内存的第50号页框中，因此：</a:t>
            </a: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 对应的物理地址为：110010 1001</a:t>
            </a: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即：</a:t>
            </a: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50*16+9</a:t>
            </a:r>
            <a:r>
              <a:rPr lang="en-US" altLang="zh-CN" sz="1800" dirty="0">
                <a:ea typeface="宋体" panose="02010600030101010101" pitchFamily="2" charset="-122"/>
              </a:rPr>
              <a:t>=</a:t>
            </a:r>
            <a:r>
              <a:rPr lang="zh-CN" altLang="en-US" sz="1800" dirty="0">
                <a:ea typeface="宋体" panose="02010600030101010101" pitchFamily="2" charset="-122"/>
              </a:rPr>
              <a:t> 809</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a:t>
            </a:r>
            <a:endParaRPr lang="zh-CN" altLang="en-US" dirty="0">
              <a:ea typeface="宋体" panose="02010600030101010101" pitchFamily="2" charset="-122"/>
            </a:endParaRPr>
          </a:p>
        </p:txBody>
      </p:sp>
      <p:sp>
        <p:nvSpPr>
          <p:cNvPr id="101379" name="Rectangle 3"/>
          <p:cNvSpPr>
            <a:spLocks noGrp="1" noChangeArrowheads="1"/>
          </p:cNvSpPr>
          <p:nvPr>
            <p:ph type="body" idx="1"/>
          </p:nvPr>
        </p:nvSpPr>
        <p:spPr/>
        <p:txBody>
          <a:bodyPr/>
          <a:lstStyle/>
          <a:p>
            <a:r>
              <a:rPr lang="zh-CN" altLang="en-US" sz="2400" dirty="0">
                <a:ea typeface="宋体" panose="02010600030101010101" pitchFamily="2" charset="-122"/>
              </a:rPr>
              <a:t>分页系统，逻辑地址为</a:t>
            </a:r>
            <a:r>
              <a:rPr lang="en-US" altLang="zh-CN" sz="2400" dirty="0">
                <a:ea typeface="宋体" panose="02010600030101010101" pitchFamily="2" charset="-122"/>
              </a:rPr>
              <a:t>32</a:t>
            </a:r>
            <a:r>
              <a:rPr lang="zh-CN" altLang="en-US" sz="2400" dirty="0">
                <a:ea typeface="宋体" panose="02010600030101010101" pitchFamily="2" charset="-122"/>
              </a:rPr>
              <a:t>位，页的大小为</a:t>
            </a:r>
            <a:r>
              <a:rPr lang="en-US" altLang="zh-CN" sz="2400" dirty="0">
                <a:ea typeface="宋体" panose="02010600030101010101" pitchFamily="2" charset="-122"/>
              </a:rPr>
              <a:t>16KB</a:t>
            </a:r>
            <a:r>
              <a:rPr lang="zh-CN" altLang="en-US" sz="2400" dirty="0">
                <a:ea typeface="宋体" panose="02010600030101010101" pitchFamily="2" charset="-122"/>
              </a:rPr>
              <a:t>，一个页表项占</a:t>
            </a:r>
            <a:r>
              <a:rPr lang="en-US" altLang="zh-CN" sz="2400" dirty="0">
                <a:ea typeface="宋体" panose="02010600030101010101" pitchFamily="2" charset="-122"/>
              </a:rPr>
              <a:t>4</a:t>
            </a:r>
            <a:r>
              <a:rPr lang="zh-CN" altLang="en-US" sz="2400" dirty="0">
                <a:ea typeface="宋体" panose="02010600030101010101" pitchFamily="2" charset="-122"/>
              </a:rPr>
              <a:t>个字节。</a:t>
            </a:r>
            <a:endParaRPr lang="zh-CN" altLang="en-US" sz="2400" dirty="0">
              <a:ea typeface="宋体" panose="02010600030101010101" pitchFamily="2" charset="-122"/>
            </a:endParaRPr>
          </a:p>
          <a:p>
            <a:pPr lvl="1"/>
            <a:r>
              <a:rPr lang="zh-CN" altLang="en-US" sz="2100" dirty="0">
                <a:ea typeface="宋体" panose="02010600030101010101" pitchFamily="2" charset="-122"/>
              </a:rPr>
              <a:t>（</a:t>
            </a:r>
            <a:r>
              <a:rPr lang="en-US" altLang="zh-CN" sz="2100" dirty="0">
                <a:ea typeface="宋体" panose="02010600030101010101" pitchFamily="2" charset="-122"/>
              </a:rPr>
              <a:t>1</a:t>
            </a:r>
            <a:r>
              <a:rPr lang="zh-CN" altLang="en-US" sz="2100" dirty="0">
                <a:ea typeface="宋体" panose="02010600030101010101" pitchFamily="2" charset="-122"/>
              </a:rPr>
              <a:t>）若采用多级页表使页表也分页存放，请说明页表的结构，应采用几级页表比较合适？逻辑地址的页号部分相应地如何划分？页内偏移占几个比特？</a:t>
            </a:r>
            <a:endParaRPr lang="zh-CN" altLang="en-US" sz="2100" dirty="0">
              <a:ea typeface="宋体" panose="02010600030101010101" pitchFamily="2" charset="-122"/>
            </a:endParaRPr>
          </a:p>
          <a:p>
            <a:pPr lvl="1"/>
            <a:r>
              <a:rPr lang="zh-CN" altLang="en-US" sz="2100" dirty="0">
                <a:ea typeface="宋体" panose="02010600030101010101" pitchFamily="2" charset="-122"/>
              </a:rPr>
              <a:t>（</a:t>
            </a:r>
            <a:r>
              <a:rPr lang="en-US" altLang="zh-CN" sz="2100" dirty="0">
                <a:ea typeface="宋体" panose="02010600030101010101" pitchFamily="2" charset="-122"/>
              </a:rPr>
              <a:t>2</a:t>
            </a:r>
            <a:r>
              <a:rPr lang="zh-CN" altLang="en-US" sz="2100" dirty="0">
                <a:ea typeface="宋体" panose="02010600030101010101" pitchFamily="2" charset="-122"/>
              </a:rPr>
              <a:t>）在不考虑缺页异常的情况下，简述逻辑地址</a:t>
            </a:r>
            <a:r>
              <a:rPr lang="en-US" altLang="zh-CN" sz="2100" dirty="0">
                <a:ea typeface="宋体" panose="02010600030101010101" pitchFamily="2" charset="-122"/>
              </a:rPr>
              <a:t>54321</a:t>
            </a:r>
            <a:r>
              <a:rPr lang="zh-CN" altLang="en-US" sz="2100" dirty="0">
                <a:ea typeface="宋体" panose="02010600030101010101" pitchFamily="2" charset="-122"/>
              </a:rPr>
              <a:t>（</a:t>
            </a:r>
            <a:r>
              <a:rPr lang="en-US" altLang="zh-CN" sz="2100" dirty="0">
                <a:ea typeface="宋体" panose="02010600030101010101" pitchFamily="2" charset="-122"/>
              </a:rPr>
              <a:t>10</a:t>
            </a:r>
            <a:r>
              <a:rPr lang="zh-CN" altLang="en-US" sz="2100" dirty="0">
                <a:ea typeface="宋体" panose="02010600030101010101" pitchFamily="2" charset="-122"/>
              </a:rPr>
              <a:t>进制）的地址转换过程。</a:t>
            </a:r>
            <a:endParaRPr lang="zh-CN" altLang="en-US" sz="2100" dirty="0">
              <a:ea typeface="宋体" panose="02010600030101010101" pitchFamily="2" charset="-122"/>
            </a:endParaRPr>
          </a:p>
          <a:p>
            <a:pPr lvl="1"/>
            <a:r>
              <a:rPr lang="zh-CN" altLang="en-US" sz="2100" dirty="0">
                <a:ea typeface="宋体" panose="02010600030101010101" pitchFamily="2" charset="-122"/>
              </a:rPr>
              <a:t>（</a:t>
            </a:r>
            <a:r>
              <a:rPr lang="en-US" altLang="zh-CN" sz="2100" dirty="0">
                <a:ea typeface="宋体" panose="02010600030101010101" pitchFamily="2" charset="-122"/>
              </a:rPr>
              <a:t>3</a:t>
            </a:r>
            <a:r>
              <a:rPr lang="zh-CN" altLang="en-US" sz="2100" dirty="0">
                <a:ea typeface="宋体" panose="02010600030101010101" pitchFamily="2" charset="-122"/>
              </a:rPr>
              <a:t>）</a:t>
            </a:r>
            <a:r>
              <a:rPr lang="zh-CN" altLang="en-US" sz="2100" dirty="0">
                <a:solidFill>
                  <a:srgbClr val="0000CC"/>
                </a:solidFill>
                <a:ea typeface="宋体" panose="02010600030101010101" pitchFamily="2" charset="-122"/>
              </a:rPr>
              <a:t>说明操作系统和</a:t>
            </a:r>
            <a:r>
              <a:rPr lang="en-US" altLang="zh-CN" sz="2100" dirty="0">
                <a:solidFill>
                  <a:srgbClr val="0000CC"/>
                </a:solidFill>
                <a:ea typeface="宋体" panose="02010600030101010101" pitchFamily="2" charset="-122"/>
              </a:rPr>
              <a:t>CPU</a:t>
            </a:r>
            <a:r>
              <a:rPr lang="zh-CN" altLang="en-US" sz="2100" dirty="0">
                <a:solidFill>
                  <a:srgbClr val="0000CC"/>
                </a:solidFill>
                <a:ea typeface="宋体" panose="02010600030101010101" pitchFamily="2" charset="-122"/>
              </a:rPr>
              <a:t>在分页系统中的分工。</a:t>
            </a:r>
            <a:endParaRPr lang="zh-CN" altLang="en-US" sz="21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example(Cont.)</a:t>
            </a:r>
            <a:endParaRPr lang="zh-CN" altLang="en-US" dirty="0">
              <a:ea typeface="宋体" panose="02010600030101010101" pitchFamily="2" charset="-122"/>
            </a:endParaRPr>
          </a:p>
        </p:txBody>
      </p:sp>
      <p:sp>
        <p:nvSpPr>
          <p:cNvPr id="3" name="内容占位符 2"/>
          <p:cNvSpPr>
            <a:spLocks noGrp="1"/>
          </p:cNvSpPr>
          <p:nvPr>
            <p:ph idx="1"/>
          </p:nvPr>
        </p:nvSpPr>
        <p:spPr>
          <a:xfrm>
            <a:off x="827088" y="1100138"/>
            <a:ext cx="7351712" cy="5105400"/>
          </a:xfrm>
        </p:spPr>
        <p:txBody>
          <a:bodyPr/>
          <a:lstStyle/>
          <a:p>
            <a:pPr>
              <a:defRPr/>
            </a:pPr>
            <a:r>
              <a:rPr lang="zh-CN" altLang="en-US" sz="2000" dirty="0">
                <a:ea typeface="宋体" panose="02010600030101010101" pitchFamily="2" charset="-122"/>
              </a:rPr>
              <a:t>页的大小为</a:t>
            </a:r>
            <a:r>
              <a:rPr lang="en-US" altLang="zh-CN" sz="2000" dirty="0">
                <a:ea typeface="宋体" panose="02010600030101010101" pitchFamily="2" charset="-122"/>
              </a:rPr>
              <a:t>16KB</a:t>
            </a:r>
            <a:r>
              <a:rPr lang="zh-CN" altLang="en-US" sz="2000" dirty="0">
                <a:ea typeface="宋体" panose="02010600030101010101" pitchFamily="2" charset="-122"/>
              </a:rPr>
              <a:t>，因此页内偏移量为</a:t>
            </a:r>
            <a:r>
              <a:rPr lang="en-US" altLang="zh-CN" sz="2000" dirty="0">
                <a:ea typeface="宋体" panose="02010600030101010101" pitchFamily="2" charset="-122"/>
              </a:rPr>
              <a:t>14</a:t>
            </a:r>
            <a:r>
              <a:rPr lang="zh-CN" altLang="en-US" sz="2000" dirty="0">
                <a:ea typeface="宋体" panose="02010600030101010101" pitchFamily="2" charset="-122"/>
              </a:rPr>
              <a:t>位；</a:t>
            </a:r>
            <a:endParaRPr lang="en-US" altLang="zh-CN" sz="2000" dirty="0">
              <a:ea typeface="宋体" panose="02010600030101010101" pitchFamily="2" charset="-122"/>
            </a:endParaRPr>
          </a:p>
          <a:p>
            <a:pPr>
              <a:defRPr/>
            </a:pPr>
            <a:r>
              <a:rPr lang="en-US" altLang="zh-CN" sz="2000" dirty="0">
                <a:ea typeface="宋体" panose="02010600030101010101" pitchFamily="2" charset="-122"/>
              </a:rPr>
              <a:t>1</a:t>
            </a:r>
            <a:r>
              <a:rPr lang="zh-CN" altLang="en-US" sz="2000" dirty="0">
                <a:ea typeface="宋体" panose="02010600030101010101" pitchFamily="2" charset="-122"/>
              </a:rPr>
              <a:t>、要将页表的一页放到一个帧中，需要将页表分成</a:t>
            </a:r>
            <a:r>
              <a:rPr lang="en-US" altLang="zh-CN" sz="2000" dirty="0">
                <a:ea typeface="宋体" panose="02010600030101010101" pitchFamily="2" charset="-122"/>
              </a:rPr>
              <a:t>16K</a:t>
            </a:r>
            <a:r>
              <a:rPr lang="zh-CN" altLang="en-US" sz="2000" dirty="0">
                <a:ea typeface="宋体" panose="02010600030101010101" pitchFamily="2" charset="-122"/>
              </a:rPr>
              <a:t>字节大小的块。由于每个页表项占用</a:t>
            </a:r>
            <a:r>
              <a:rPr lang="en-US" altLang="zh-CN" sz="2000" dirty="0">
                <a:ea typeface="宋体" panose="02010600030101010101" pitchFamily="2" charset="-122"/>
              </a:rPr>
              <a:t>4</a:t>
            </a:r>
            <a:r>
              <a:rPr lang="zh-CN" altLang="en-US" sz="2000" dirty="0">
                <a:ea typeface="宋体" panose="02010600030101010101" pitchFamily="2" charset="-122"/>
              </a:rPr>
              <a:t>个字节，因此一个帧中所能容纳的页表项数为</a:t>
            </a:r>
            <a:r>
              <a:rPr lang="en-US" altLang="zh-CN" sz="2000" dirty="0">
                <a:ea typeface="宋体" panose="02010600030101010101" pitchFamily="2" charset="-122"/>
              </a:rPr>
              <a:t>2</a:t>
            </a:r>
            <a:r>
              <a:rPr lang="en-US" altLang="zh-CN" sz="2000" baseline="30000" dirty="0">
                <a:ea typeface="宋体" panose="02010600030101010101" pitchFamily="2" charset="-122"/>
              </a:rPr>
              <a:t>14</a:t>
            </a:r>
            <a:r>
              <a:rPr lang="en-US" altLang="zh-CN" sz="2000" dirty="0">
                <a:ea typeface="宋体" panose="02010600030101010101" pitchFamily="2" charset="-122"/>
              </a:rPr>
              <a:t>/2</a:t>
            </a:r>
            <a:r>
              <a:rPr lang="en-US" altLang="zh-CN" sz="2000" baseline="30000" dirty="0">
                <a:ea typeface="宋体" panose="02010600030101010101" pitchFamily="2" charset="-122"/>
              </a:rPr>
              <a:t>2</a:t>
            </a:r>
            <a:r>
              <a:rPr lang="en-US" altLang="zh-CN" sz="2000" dirty="0">
                <a:ea typeface="宋体" panose="02010600030101010101" pitchFamily="2" charset="-122"/>
              </a:rPr>
              <a:t>=2</a:t>
            </a:r>
            <a:r>
              <a:rPr lang="en-US" altLang="zh-CN" sz="2000" baseline="30000" dirty="0">
                <a:ea typeface="宋体" panose="02010600030101010101" pitchFamily="2" charset="-122"/>
              </a:rPr>
              <a:t>12</a:t>
            </a:r>
            <a:r>
              <a:rPr lang="zh-CN" altLang="en-US" sz="2000" dirty="0">
                <a:ea typeface="宋体" panose="02010600030101010101" pitchFamily="2" charset="-122"/>
              </a:rPr>
              <a:t>项</a:t>
            </a:r>
            <a:r>
              <a:rPr lang="en-US" altLang="zh-CN" sz="2000" dirty="0">
                <a:ea typeface="宋体" panose="02010600030101010101" pitchFamily="2" charset="-122"/>
              </a:rPr>
              <a:t> </a:t>
            </a:r>
            <a:r>
              <a:rPr lang="zh-CN" altLang="en-US" sz="2000" dirty="0">
                <a:ea typeface="宋体" panose="02010600030101010101" pitchFamily="2" charset="-122"/>
              </a:rPr>
              <a:t>，</a:t>
            </a:r>
            <a:r>
              <a:rPr lang="zh-CN" altLang="en-US" sz="2000" dirty="0" smtClean="0">
                <a:ea typeface="宋体" panose="02010600030101010101" pitchFamily="2" charset="-122"/>
              </a:rPr>
              <a:t>故二级</a:t>
            </a:r>
            <a:r>
              <a:rPr lang="zh-CN" altLang="en-US" sz="2000" dirty="0">
                <a:ea typeface="宋体" panose="02010600030101010101" pitchFamily="2" charset="-122"/>
              </a:rPr>
              <a:t>页表在地址中所占的位数为</a:t>
            </a:r>
            <a:r>
              <a:rPr lang="en-US" altLang="zh-CN" sz="2000" dirty="0">
                <a:ea typeface="宋体" panose="02010600030101010101" pitchFamily="2" charset="-122"/>
              </a:rPr>
              <a:t>14-2=12</a:t>
            </a:r>
            <a:r>
              <a:rPr lang="zh-CN" altLang="en-US" sz="2000" dirty="0">
                <a:ea typeface="宋体" panose="02010600030101010101" pitchFamily="2" charset="-122"/>
              </a:rPr>
              <a:t>位</a:t>
            </a:r>
            <a:r>
              <a:rPr lang="zh-CN" altLang="en-US" sz="2000" dirty="0" smtClean="0">
                <a:ea typeface="宋体" panose="02010600030101010101" pitchFamily="2" charset="-122"/>
              </a:rPr>
              <a:t>，一级页表（外页表）在</a:t>
            </a:r>
            <a:r>
              <a:rPr lang="zh-CN" altLang="en-US" sz="2000" dirty="0">
                <a:ea typeface="宋体" panose="02010600030101010101" pitchFamily="2" charset="-122"/>
              </a:rPr>
              <a:t>地址中所占的位数就为</a:t>
            </a:r>
            <a:r>
              <a:rPr lang="en-US" altLang="zh-CN" sz="2000" dirty="0">
                <a:ea typeface="宋体" panose="02010600030101010101" pitchFamily="2" charset="-122"/>
              </a:rPr>
              <a:t>32-14-12=6</a:t>
            </a:r>
            <a:r>
              <a:rPr lang="zh-CN" altLang="en-US" sz="2000" dirty="0">
                <a:ea typeface="宋体" panose="02010600030101010101" pitchFamily="2" charset="-122"/>
              </a:rPr>
              <a:t>位。地址格式：</a:t>
            </a:r>
            <a:endParaRPr lang="en-US" altLang="zh-CN" sz="2000" dirty="0">
              <a:ea typeface="宋体" panose="02010600030101010101" pitchFamily="2" charset="-122"/>
            </a:endParaRPr>
          </a:p>
          <a:p>
            <a:pPr>
              <a:defRPr/>
            </a:pPr>
            <a:r>
              <a:rPr lang="en-US" altLang="zh-CN" sz="2000" dirty="0">
                <a:ea typeface="宋体" panose="02010600030101010101" pitchFamily="2" charset="-122"/>
              </a:rPr>
              <a:t>2</a:t>
            </a:r>
            <a:r>
              <a:rPr lang="zh-CN" altLang="en-US" sz="2000" dirty="0">
                <a:ea typeface="宋体" panose="02010600030101010101" pitchFamily="2" charset="-122"/>
              </a:rPr>
              <a:t>、</a:t>
            </a:r>
            <a:r>
              <a:rPr lang="en-US" altLang="zh-CN" sz="2000" dirty="0">
                <a:ea typeface="宋体" panose="02010600030101010101" pitchFamily="2" charset="-122"/>
              </a:rPr>
              <a:t> 54321</a:t>
            </a:r>
            <a:r>
              <a:rPr lang="zh-CN" altLang="en-US" sz="2000" dirty="0">
                <a:ea typeface="宋体" panose="02010600030101010101" pitchFamily="2" charset="-122"/>
              </a:rPr>
              <a:t>的地址变换过程：</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54321/16KB(2</a:t>
            </a:r>
            <a:r>
              <a:rPr lang="en-US" altLang="zh-CN" sz="2000" baseline="30000" dirty="0">
                <a:ea typeface="宋体" panose="02010600030101010101" pitchFamily="2" charset="-122"/>
              </a:rPr>
              <a:t>14</a:t>
            </a:r>
            <a:r>
              <a:rPr lang="en-US" altLang="zh-CN" sz="2000" dirty="0">
                <a:ea typeface="宋体" panose="02010600030101010101" pitchFamily="2" charset="-122"/>
              </a:rPr>
              <a:t>)=5…2401,</a:t>
            </a:r>
            <a:r>
              <a:rPr lang="zh-CN" altLang="en-US" sz="2000" dirty="0">
                <a:ea typeface="宋体" panose="02010600030101010101" pitchFamily="2" charset="-122"/>
              </a:rPr>
              <a:t>余数</a:t>
            </a:r>
            <a:r>
              <a:rPr lang="en-US" altLang="zh-CN" sz="2000" dirty="0">
                <a:ea typeface="宋体" panose="02010600030101010101" pitchFamily="2" charset="-122"/>
              </a:rPr>
              <a:t>2401</a:t>
            </a:r>
            <a:r>
              <a:rPr lang="zh-CN" altLang="en-US" sz="2000" dirty="0">
                <a:ea typeface="宋体" panose="02010600030101010101" pitchFamily="2" charset="-122"/>
              </a:rPr>
              <a:t>即为页内偏移量；  </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5/2</a:t>
            </a:r>
            <a:r>
              <a:rPr lang="en-US" altLang="zh-CN" sz="2000" baseline="30000" dirty="0">
                <a:ea typeface="宋体" panose="02010600030101010101" pitchFamily="2" charset="-122"/>
              </a:rPr>
              <a:t>12</a:t>
            </a:r>
            <a:r>
              <a:rPr lang="en-US" altLang="zh-CN" sz="2000" dirty="0">
                <a:ea typeface="宋体" panose="02010600030101010101" pitchFamily="2" charset="-122"/>
              </a:rPr>
              <a:t>=0…5, </a:t>
            </a:r>
            <a:r>
              <a:rPr lang="zh-CN" altLang="en-US" sz="2000" dirty="0">
                <a:ea typeface="宋体" panose="02010600030101010101" pitchFamily="2" charset="-122"/>
              </a:rPr>
              <a:t>因此</a:t>
            </a:r>
            <a:r>
              <a:rPr lang="en-US" altLang="zh-CN" sz="2000" dirty="0">
                <a:ea typeface="宋体" panose="02010600030101010101" pitchFamily="2" charset="-122"/>
              </a:rPr>
              <a:t>outer page</a:t>
            </a:r>
            <a:r>
              <a:rPr lang="zh-CN" altLang="en-US" sz="2000" dirty="0">
                <a:ea typeface="宋体" panose="02010600030101010101" pitchFamily="2" charset="-122"/>
              </a:rPr>
              <a:t>是</a:t>
            </a:r>
            <a:r>
              <a:rPr lang="en-US" altLang="zh-CN" sz="2000" dirty="0">
                <a:ea typeface="宋体" panose="02010600030101010101" pitchFamily="2" charset="-122"/>
              </a:rPr>
              <a:t>0</a:t>
            </a:r>
            <a:r>
              <a:rPr lang="zh-CN" altLang="en-US" sz="2000" dirty="0">
                <a:ea typeface="宋体" panose="02010600030101010101" pitchFamily="2" charset="-122"/>
              </a:rPr>
              <a:t>，</a:t>
            </a:r>
            <a:r>
              <a:rPr lang="en-US" altLang="zh-CN" sz="2000" dirty="0">
                <a:ea typeface="宋体" panose="02010600030101010101" pitchFamily="2" charset="-122"/>
              </a:rPr>
              <a:t>inner page</a:t>
            </a:r>
            <a:r>
              <a:rPr lang="zh-CN" altLang="en-US" sz="2000" dirty="0">
                <a:ea typeface="宋体" panose="02010600030101010101" pitchFamily="2" charset="-122"/>
              </a:rPr>
              <a:t>是</a:t>
            </a:r>
            <a:r>
              <a:rPr lang="en-US" altLang="zh-CN" sz="2000" dirty="0">
                <a:ea typeface="宋体" panose="02010600030101010101" pitchFamily="2" charset="-122"/>
              </a:rPr>
              <a:t>5</a:t>
            </a:r>
            <a:r>
              <a:rPr lang="zh-CN" altLang="en-US" sz="2000" dirty="0">
                <a:ea typeface="宋体" panose="02010600030101010101" pitchFamily="2" charset="-122"/>
              </a:rPr>
              <a:t>；</a:t>
            </a:r>
            <a:endParaRPr lang="en-US" altLang="zh-CN" sz="2000" dirty="0">
              <a:ea typeface="宋体" panose="02010600030101010101" pitchFamily="2" charset="-122"/>
            </a:endParaRPr>
          </a:p>
          <a:p>
            <a:pPr>
              <a:buFont typeface="Arial" panose="020B0604020202020204" pitchFamily="34" charset="0"/>
              <a:buChar char="•"/>
              <a:defRPr/>
            </a:pPr>
            <a:r>
              <a:rPr lang="zh-CN" altLang="en-US" sz="2000" b="1" dirty="0">
                <a:solidFill>
                  <a:srgbClr val="003399"/>
                </a:solidFill>
                <a:ea typeface="宋体" panose="02010600030101010101" pitchFamily="2" charset="-122"/>
              </a:rPr>
              <a:t>地址变换过程</a:t>
            </a:r>
            <a:r>
              <a:rPr lang="zh-CN" altLang="en-US" sz="2000" dirty="0">
                <a:ea typeface="宋体" panose="02010600030101010101" pitchFamily="2" charset="-122"/>
              </a:rPr>
              <a:t>：首先查找</a:t>
            </a:r>
            <a:r>
              <a:rPr lang="en-US" altLang="zh-CN" sz="2000" dirty="0">
                <a:ea typeface="宋体" panose="02010600030101010101" pitchFamily="2" charset="-122"/>
              </a:rPr>
              <a:t>outer page</a:t>
            </a:r>
            <a:r>
              <a:rPr lang="zh-CN" altLang="en-US" sz="2000" dirty="0">
                <a:ea typeface="宋体" panose="02010600030101010101" pitchFamily="2" charset="-122"/>
              </a:rPr>
              <a:t>中的第</a:t>
            </a:r>
            <a:r>
              <a:rPr lang="en-US" altLang="zh-CN" sz="2000" dirty="0">
                <a:ea typeface="宋体" panose="02010600030101010101" pitchFamily="2" charset="-122"/>
              </a:rPr>
              <a:t>0</a:t>
            </a:r>
            <a:r>
              <a:rPr lang="zh-CN" altLang="en-US" sz="2000" dirty="0">
                <a:ea typeface="宋体" panose="02010600030101010101" pitchFamily="2" charset="-122"/>
              </a:rPr>
              <a:t>项，得到相应</a:t>
            </a:r>
            <a:r>
              <a:rPr lang="en-US" altLang="zh-CN" sz="2000" dirty="0">
                <a:ea typeface="宋体" panose="02010600030101010101" pitchFamily="2" charset="-122"/>
              </a:rPr>
              <a:t>inner page</a:t>
            </a:r>
            <a:r>
              <a:rPr lang="zh-CN" altLang="en-US" sz="2000" dirty="0">
                <a:ea typeface="宋体" panose="02010600030101010101" pitchFamily="2" charset="-122"/>
              </a:rPr>
              <a:t>的地址，然后查找相应</a:t>
            </a:r>
            <a:r>
              <a:rPr lang="en-US" altLang="zh-CN" sz="2000" dirty="0">
                <a:ea typeface="宋体" panose="02010600030101010101" pitchFamily="2" charset="-122"/>
              </a:rPr>
              <a:t>inner page</a:t>
            </a:r>
            <a:r>
              <a:rPr lang="zh-CN" altLang="en-US" sz="2000" dirty="0">
                <a:ea typeface="宋体" panose="02010600030101010101" pitchFamily="2" charset="-122"/>
              </a:rPr>
              <a:t>中的第</a:t>
            </a:r>
            <a:r>
              <a:rPr lang="en-US" altLang="zh-CN" sz="2000" dirty="0">
                <a:ea typeface="宋体" panose="02010600030101010101" pitchFamily="2" charset="-122"/>
              </a:rPr>
              <a:t>5</a:t>
            </a:r>
            <a:r>
              <a:rPr lang="zh-CN" altLang="en-US" sz="2000" dirty="0">
                <a:ea typeface="宋体" panose="02010600030101010101" pitchFamily="2" charset="-122"/>
              </a:rPr>
              <a:t>项，得到地址、</a:t>
            </a:r>
            <a:r>
              <a:rPr lang="en-US" altLang="zh-CN" sz="2000" dirty="0">
                <a:ea typeface="宋体" panose="02010600030101010101" pitchFamily="2" charset="-122"/>
              </a:rPr>
              <a:t> 54321</a:t>
            </a:r>
            <a:r>
              <a:rPr lang="zh-CN" altLang="en-US" sz="2000" dirty="0">
                <a:ea typeface="宋体" panose="02010600030101010101" pitchFamily="2" charset="-122"/>
              </a:rPr>
              <a:t>所对应页面所在的帧号，将帧号与页内偏移量</a:t>
            </a:r>
            <a:r>
              <a:rPr lang="en-US" altLang="zh-CN" sz="2000" dirty="0">
                <a:ea typeface="宋体" panose="02010600030101010101" pitchFamily="2" charset="-122"/>
              </a:rPr>
              <a:t>2401</a:t>
            </a:r>
            <a:r>
              <a:rPr lang="zh-CN" altLang="en-US" sz="2000" dirty="0">
                <a:ea typeface="宋体" panose="02010600030101010101" pitchFamily="2" charset="-122"/>
              </a:rPr>
              <a:t>拼接，得到</a:t>
            </a:r>
            <a:r>
              <a:rPr lang="en-US" altLang="zh-CN" sz="2000" dirty="0">
                <a:ea typeface="宋体" panose="02010600030101010101" pitchFamily="2" charset="-122"/>
              </a:rPr>
              <a:t>54321</a:t>
            </a:r>
            <a:r>
              <a:rPr lang="zh-CN" altLang="en-US" sz="2000" dirty="0">
                <a:ea typeface="宋体" panose="02010600030101010101" pitchFamily="2" charset="-122"/>
              </a:rPr>
              <a:t>所对应的物理地址。</a:t>
            </a:r>
            <a:endParaRPr lang="en-US" altLang="zh-CN" sz="2400" dirty="0">
              <a:ea typeface="宋体" panose="02010600030101010101" pitchFamily="2" charset="-122"/>
            </a:endParaRPr>
          </a:p>
          <a:p>
            <a:pPr>
              <a:defRPr/>
            </a:pPr>
            <a:r>
              <a:rPr lang="en-US" altLang="zh-CN" sz="2000" dirty="0">
                <a:ea typeface="宋体" panose="02010600030101010101" pitchFamily="2" charset="-122"/>
              </a:rPr>
              <a:t>3</a:t>
            </a:r>
            <a:r>
              <a:rPr lang="zh-CN" altLang="en-US" sz="2000" dirty="0">
                <a:ea typeface="宋体" panose="02010600030101010101" pitchFamily="2" charset="-122"/>
              </a:rPr>
              <a:t>、</a:t>
            </a:r>
            <a:r>
              <a:rPr lang="en-US" altLang="zh-CN" sz="2000" dirty="0">
                <a:ea typeface="宋体" panose="02010600030101010101" pitchFamily="2" charset="-122"/>
              </a:rPr>
              <a:t>OS</a:t>
            </a:r>
            <a:r>
              <a:rPr lang="zh-CN" altLang="en-US" sz="2000" dirty="0">
                <a:ea typeface="宋体" panose="02010600030101010101" pitchFamily="2" charset="-122"/>
              </a:rPr>
              <a:t>与</a:t>
            </a:r>
            <a:r>
              <a:rPr lang="en-US" altLang="zh-CN" sz="2000" dirty="0" err="1">
                <a:ea typeface="宋体" panose="02010600030101010101" pitchFamily="2" charset="-122"/>
              </a:rPr>
              <a:t>cpu</a:t>
            </a:r>
            <a:r>
              <a:rPr lang="zh-CN" altLang="en-US" sz="2000" dirty="0">
                <a:ea typeface="宋体" panose="02010600030101010101" pitchFamily="2" charset="-122"/>
              </a:rPr>
              <a:t>的分工</a:t>
            </a:r>
            <a:r>
              <a:rPr lang="en-US" altLang="zh-CN" sz="2000" dirty="0">
                <a:ea typeface="宋体" panose="02010600030101010101" pitchFamily="2" charset="-122"/>
                <a:sym typeface="Wingdings" panose="05000000000000000000" pitchFamily="2" charset="2"/>
              </a:rPr>
              <a:t>: (</a:t>
            </a:r>
            <a:r>
              <a:rPr lang="zh-CN" altLang="en-US" sz="2000" dirty="0">
                <a:ea typeface="宋体" panose="02010600030101010101" pitchFamily="2" charset="-122"/>
                <a:sym typeface="Wingdings" panose="05000000000000000000" pitchFamily="2" charset="2"/>
              </a:rPr>
              <a:t>参照前面的说明</a:t>
            </a:r>
            <a:r>
              <a:rPr lang="en-US" altLang="zh-CN" sz="2000" dirty="0">
                <a:ea typeface="宋体" panose="02010600030101010101" pitchFamily="2" charset="-122"/>
                <a:sym typeface="Wingdings" panose="05000000000000000000" pitchFamily="2" charset="2"/>
              </a:rPr>
              <a:t>)</a:t>
            </a:r>
            <a:endParaRPr lang="en-US" altLang="zh-CN" sz="2000" dirty="0">
              <a:ea typeface="宋体" panose="02010600030101010101" pitchFamily="2" charset="-122"/>
            </a:endParaRPr>
          </a:p>
        </p:txBody>
      </p:sp>
      <p:graphicFrame>
        <p:nvGraphicFramePr>
          <p:cNvPr id="4" name="表格 3"/>
          <p:cNvGraphicFramePr>
            <a:graphicFrameLocks noGrp="1"/>
          </p:cNvGraphicFramePr>
          <p:nvPr/>
        </p:nvGraphicFramePr>
        <p:xfrm>
          <a:off x="4879975" y="2828487"/>
          <a:ext cx="3298825" cy="373063"/>
        </p:xfrm>
        <a:graphic>
          <a:graphicData uri="http://schemas.openxmlformats.org/drawingml/2006/table">
            <a:tbl>
              <a:tblPr/>
              <a:tblGrid>
                <a:gridCol w="1098550"/>
                <a:gridCol w="1100137"/>
                <a:gridCol w="1100138"/>
              </a:tblGrid>
              <a:tr h="3730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12</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14</a:t>
                      </a:r>
                      <a:endParaRPr kumimoji="0" lang="zh-CN" altLang="en-US"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914400" y="1145722"/>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某计算机采用二级页表的分页存储管理方式，按字节编址，</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页大小为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10</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页表项大小为</a:t>
            </a:r>
            <a:r>
              <a:rPr lang="en-US" altLang="zh-CN"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2</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，逻辑地址结构为：</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逻辑地址空间大小为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16</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页</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，则表示整个逻辑地址空间的页目录</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表（外页表、一级页表）中</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包含表项的个数</a:t>
            </a:r>
            <a:r>
              <a:rPr lang="zh-CN" altLang="en-US"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至少</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是（）。</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p:txBody>
      </p:sp>
      <p:sp>
        <p:nvSpPr>
          <p:cNvPr id="7" name="文本框 6"/>
          <p:cNvSpPr txBox="1"/>
          <p:nvPr>
            <p:custDataLst>
              <p:tags r:id="rId2"/>
            </p:custDataLst>
          </p:nvPr>
        </p:nvSpPr>
        <p:spPr>
          <a:xfrm>
            <a:off x="1828800" y="3457177"/>
            <a:ext cx="801278"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64</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3"/>
            </p:custDataLst>
          </p:nvPr>
        </p:nvSpPr>
        <p:spPr>
          <a:xfrm>
            <a:off x="1828800" y="4127275"/>
            <a:ext cx="801278"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128</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4"/>
            </p:custDataLst>
          </p:nvPr>
        </p:nvSpPr>
        <p:spPr>
          <a:xfrm>
            <a:off x="1828800" y="4723192"/>
            <a:ext cx="9144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256</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5"/>
            </p:custDataLst>
          </p:nvPr>
        </p:nvSpPr>
        <p:spPr>
          <a:xfrm>
            <a:off x="1828800" y="5357813"/>
            <a:ext cx="9144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512</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6"/>
            </p:custDataLst>
          </p:nvPr>
        </p:nvSpPr>
        <p:spPr bwMode="auto">
          <a:xfrm>
            <a:off x="1114425" y="352147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A</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7"/>
            </p:custDataLst>
          </p:nvPr>
        </p:nvSpPr>
        <p:spPr bwMode="auto">
          <a:xfrm>
            <a:off x="1114425" y="419156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B</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8"/>
            </p:custDataLst>
          </p:nvPr>
        </p:nvSpPr>
        <p:spPr bwMode="auto">
          <a:xfrm>
            <a:off x="1114425" y="478748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C</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圆角 14"/>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提交</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2" name="表格 22"/>
          <p:cNvGraphicFramePr>
            <a:graphicFrameLocks noGrp="1"/>
          </p:cNvGraphicFramePr>
          <p:nvPr/>
        </p:nvGraphicFramePr>
        <p:xfrm>
          <a:off x="1525905" y="2045857"/>
          <a:ext cx="3633927" cy="335280"/>
        </p:xfrm>
        <a:graphic>
          <a:graphicData uri="http://schemas.openxmlformats.org/drawingml/2006/table">
            <a:tbl>
              <a:tblPr firstRow="1" bandRow="1">
                <a:tableStyleId>{5C22544A-7EE6-4342-B048-85BDC9FD1C3A}</a:tableStyleId>
              </a:tblPr>
              <a:tblGrid>
                <a:gridCol w="1211309"/>
                <a:gridCol w="1211309"/>
                <a:gridCol w="1211309"/>
              </a:tblGrid>
              <a:tr h="242085">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bl>
          </a:graphicData>
        </a:graphic>
      </p:graphicFrame>
      <p:sp>
        <p:nvSpPr>
          <p:cNvPr id="24" name="矩形 23"/>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9" name="文本框 28"/>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29"/>
          <p:cNvSpPr txBox="1"/>
          <p:nvPr>
            <p:custDataLst>
              <p:tags r:id="rId13"/>
            </p:custDataLst>
          </p:nvPr>
        </p:nvSpPr>
        <p:spPr>
          <a:xfrm>
            <a:off x="9779000" y="1270000"/>
            <a:ext cx="3332480" cy="4551680"/>
          </a:xfrm>
          <a:prstGeom prst="rect">
            <a:avLst/>
          </a:prstGeom>
          <a:noFill/>
        </p:spPr>
        <p:txBody>
          <a:bodyPr vert="horz" rtlCol="0" anchor="t" anchorCtr="0">
            <a:noAutofit/>
          </a:bodyPr>
          <a:lstStyle/>
          <a:p>
            <a:pPr eaLnBrk="1"/>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逻辑地址空间大小</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baseline="30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个页，页表需要有</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64K</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个页表项，每个页表项占用</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字节，则页表项占用的空间是</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128KB</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页大小</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1K</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，页表需要分成</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128</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个页面，则二级页表中的页目录号为</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128</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项。</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故</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8" name="组合 27"/>
          <p:cNvGrpSpPr/>
          <p:nvPr>
            <p:custDataLst>
              <p:tags r:id="rId14"/>
            </p:custDataLst>
          </p:nvPr>
        </p:nvGrpSpPr>
        <p:grpSpPr>
          <a:xfrm>
            <a:off x="9537700" y="0"/>
            <a:ext cx="3815080" cy="647700"/>
            <a:chOff x="9537700" y="0"/>
            <a:chExt cx="3815080" cy="647700"/>
          </a:xfrm>
        </p:grpSpPr>
        <p:sp>
          <p:nvSpPr>
            <p:cNvPr id="25"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6"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custDataLst>
              <p:tags r:id="rId21"/>
            </p:custDataLst>
          </p:nvPr>
        </p:nvGrpSpPr>
        <p:grpSpPr>
          <a:xfrm>
            <a:off x="0" y="0"/>
            <a:ext cx="9144000" cy="635000"/>
            <a:chOff x="0" y="0"/>
            <a:chExt cx="9144000" cy="635000"/>
          </a:xfrm>
        </p:grpSpPr>
        <p:sp>
          <p:nvSpPr>
            <p:cNvPr id="16"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7"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8"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24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1" name="表格 22"/>
          <p:cNvGraphicFramePr>
            <a:graphicFrameLocks noGrp="1"/>
          </p:cNvGraphicFramePr>
          <p:nvPr/>
        </p:nvGraphicFramePr>
        <p:xfrm>
          <a:off x="3665789" y="3710383"/>
          <a:ext cx="3633927" cy="335280"/>
        </p:xfrm>
        <a:graphic>
          <a:graphicData uri="http://schemas.openxmlformats.org/drawingml/2006/table">
            <a:tbl>
              <a:tblPr firstRow="1" bandRow="1">
                <a:tableStyleId>{5C22544A-7EE6-4342-B048-85BDC9FD1C3A}</a:tableStyleId>
              </a:tblPr>
              <a:tblGrid>
                <a:gridCol w="1211309"/>
                <a:gridCol w="1211309"/>
                <a:gridCol w="1211309"/>
              </a:tblGrid>
              <a:tr h="242085">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bl>
          </a:graphicData>
        </a:graphic>
      </p:graphicFrame>
      <p:sp>
        <p:nvSpPr>
          <p:cNvPr id="23" name="圆角矩形标注 22"/>
          <p:cNvSpPr/>
          <p:nvPr/>
        </p:nvSpPr>
        <p:spPr bwMode="auto">
          <a:xfrm>
            <a:off x="6278252" y="4196079"/>
            <a:ext cx="782424" cy="375924"/>
          </a:xfrm>
          <a:prstGeom prst="wedgeRoundRectCallout">
            <a:avLst>
              <a:gd name="adj1" fmla="val -23243"/>
              <a:gd name="adj2" fmla="val 40177"/>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圆角矩形标注 31"/>
          <p:cNvSpPr/>
          <p:nvPr/>
        </p:nvSpPr>
        <p:spPr bwMode="auto">
          <a:xfrm>
            <a:off x="5159832" y="4196079"/>
            <a:ext cx="782424" cy="375924"/>
          </a:xfrm>
          <a:prstGeom prst="wedgeRoundRectCallout">
            <a:avLst>
              <a:gd name="adj1" fmla="val -23243"/>
              <a:gd name="adj2" fmla="val 40177"/>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圆角矩形标注 32"/>
          <p:cNvSpPr/>
          <p:nvPr/>
        </p:nvSpPr>
        <p:spPr bwMode="auto">
          <a:xfrm>
            <a:off x="3991974" y="4196079"/>
            <a:ext cx="782424" cy="375924"/>
          </a:xfrm>
          <a:prstGeom prst="wedgeRoundRectCallout">
            <a:avLst>
              <a:gd name="adj1" fmla="val -23243"/>
              <a:gd name="adj2" fmla="val 40177"/>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圆角矩形标注 33"/>
          <p:cNvSpPr/>
          <p:nvPr/>
        </p:nvSpPr>
        <p:spPr bwMode="auto">
          <a:xfrm>
            <a:off x="3665789" y="3241038"/>
            <a:ext cx="3633927" cy="375924"/>
          </a:xfrm>
          <a:prstGeom prst="wedgeRoundRectCallout">
            <a:avLst>
              <a:gd name="adj1" fmla="val -23243"/>
              <a:gd name="adj2" fmla="val 40177"/>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26</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2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3" grpId="0" animBg="1"/>
      <p:bldP spid="3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4"/>
          <p:cNvSpPr txBox="1">
            <a:spLocks noChangeArrowheads="1"/>
          </p:cNvSpPr>
          <p:nvPr>
            <p:custDataLst>
              <p:tags r:id="rId1"/>
            </p:custDataLst>
          </p:nvPr>
        </p:nvSpPr>
        <p:spPr bwMode="auto">
          <a:xfrm>
            <a:off x="467519" y="1049614"/>
            <a:ext cx="8208962" cy="480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某计算机系统按字节编址，采用二级页表的分页存储管理方式，虚拟地址格式如下所示：</a:t>
            </a:r>
            <a:endPar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   10</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10</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12</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位</a:t>
            </a:r>
            <a:endPar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页目录号    页表索引   页内偏移量</a:t>
            </a:r>
            <a:endPar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a:p>
            <a:endPar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请回答下列问题：</a:t>
            </a:r>
            <a:endPar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1</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）页和页框的大小各为多少字节？进程虚拟地址空间大小为多少页？</a:t>
            </a:r>
            <a:endPar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2</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）假设页目录项和页表项均占用</a:t>
            </a:r>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4</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个字节，则进程的页目录和</a:t>
            </a:r>
            <a:r>
              <a:rPr lang="zh-CN" altLang="en-US" sz="20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页表共</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占多少页？</a:t>
            </a:r>
            <a:endPar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3</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）若某</a:t>
            </a:r>
            <a:r>
              <a:rPr lang="zh-CN" altLang="en-US" sz="20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指令周期内访问</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的虚拟地址为</a:t>
            </a:r>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0100 0000H</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和</a:t>
            </a:r>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0111 2048H</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，则进行地址转换时共访问多少个二级</a:t>
            </a:r>
            <a:r>
              <a:rPr lang="zh-CN" altLang="en-US" sz="20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页表？</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要求说明理由。（</a:t>
            </a:r>
            <a:r>
              <a:rPr lang="en-US" altLang="zh-CN"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2015</a:t>
            </a:r>
            <a:r>
              <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rPr>
              <a:t>）</a:t>
            </a:r>
            <a:endParaRPr lang="zh-CN" altLang="en-US" sz="2000" dirty="0">
              <a:solidFill>
                <a:srgbClr val="000000"/>
              </a:solidFill>
              <a:latin typeface="宋体" panose="02010600030101010101" pitchFamily="2" charset="-122"/>
              <a:ea typeface="宋体" panose="02010600030101010101" pitchFamily="2" charset="-122"/>
              <a:sym typeface="微软雅黑" panose="020B0503020204020204" pitchFamily="34" charset="-122"/>
            </a:endParaRPr>
          </a:p>
        </p:txBody>
      </p:sp>
      <p:sp>
        <p:nvSpPr>
          <p:cNvPr id="103427" name="圆角矩形 5"/>
          <p:cNvSpPr>
            <a:spLocks noChangeArrowheads="1"/>
          </p:cNvSpPr>
          <p:nvPr>
            <p:custDataLst>
              <p:tags r:id="rId2"/>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28" name="矩形 11"/>
          <p:cNvSpPr>
            <a:spLocks noChangeArrowheads="1"/>
          </p:cNvSpPr>
          <p:nvPr>
            <p:custDataLst>
              <p:tags r:id="rId3"/>
            </p:custDataLst>
          </p:nvPr>
        </p:nvSpPr>
        <p:spPr bwMode="auto">
          <a:xfrm>
            <a:off x="0" y="5849938"/>
            <a:ext cx="9144000" cy="365125"/>
          </a:xfrm>
          <a:prstGeom prst="rect">
            <a:avLst/>
          </a:prstGeom>
          <a:solidFill>
            <a:srgbClr val="FBFAE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3429" name="组合 10"/>
          <p:cNvGrpSpPr/>
          <p:nvPr>
            <p:custDataLst>
              <p:tags r:id="rId4"/>
            </p:custDataLst>
          </p:nvPr>
        </p:nvGrpSpPr>
        <p:grpSpPr bwMode="auto">
          <a:xfrm>
            <a:off x="0" y="0"/>
            <a:ext cx="9144000" cy="635000"/>
            <a:chOff x="0" y="0"/>
            <a:chExt cx="9144000" cy="635000"/>
          </a:xfrm>
        </p:grpSpPr>
        <p:sp>
          <p:nvSpPr>
            <p:cNvPr id="103431" name="TitleBackground"/>
            <p:cNvSpPr>
              <a:spLocks noChangeArrowheads="1"/>
            </p:cNvSpPr>
            <p:nvPr>
              <p:custDataLst>
                <p:tags r:id="rId5"/>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2" name="ColorBlock"/>
            <p:cNvSpPr>
              <a:spLocks noChangeArrowheads="1"/>
            </p:cNvSpPr>
            <p:nvPr>
              <p:custDataLst>
                <p:tags r:id="rId6"/>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3" name="TypeText"/>
            <p:cNvSpPr txBox="1">
              <a:spLocks noChangeArrowheads="1"/>
            </p:cNvSpPr>
            <p:nvPr>
              <p:custDataLst>
                <p:tags r:id="rId7"/>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34" name="TipText"/>
            <p:cNvSpPr txBox="1">
              <a:spLocks noChangeArrowheads="1"/>
            </p:cNvSpPr>
            <p:nvPr>
              <p:custDataLst>
                <p:tags r:id="rId8"/>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03430" name="图片 3"/>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bwMode="auto">
          <a:xfrm>
            <a:off x="2852928" y="2487168"/>
            <a:ext cx="1517904" cy="374904"/>
          </a:xfrm>
          <a:prstGeom prst="wedgeRoundRectCallou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4KB</a:t>
            </a:r>
            <a:endPar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圆角矩形标注 11"/>
          <p:cNvSpPr/>
          <p:nvPr/>
        </p:nvSpPr>
        <p:spPr bwMode="auto">
          <a:xfrm>
            <a:off x="4530264" y="2423160"/>
            <a:ext cx="3991944" cy="374904"/>
          </a:xfrm>
          <a:prstGeom prst="wedgeRoundRectCallou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r>
              <a:rPr lang="zh-CN" altLang="en-US" sz="1600" dirty="0">
                <a:solidFill>
                  <a:srgbClr val="000000"/>
                </a:solidFill>
                <a:latin typeface="宋体" panose="02010600030101010101" pitchFamily="2" charset="-122"/>
                <a:ea typeface="宋体" panose="02010600030101010101" pitchFamily="2" charset="-122"/>
                <a:sym typeface="微软雅黑" panose="020B0503020204020204" pitchFamily="34" charset="-122"/>
              </a:rPr>
              <a:t>进程虚拟地址空间</a:t>
            </a:r>
            <a:r>
              <a:rPr lang="zh-CN" altLang="en-US"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大小：</a:t>
            </a:r>
            <a:r>
              <a:rPr lang="en-US" altLang="zh-CN"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2</a:t>
            </a:r>
            <a:r>
              <a:rPr lang="en-US" altLang="zh-CN" sz="1600" baseline="300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10+10+12</a:t>
            </a:r>
            <a:r>
              <a:rPr lang="en-US" altLang="zh-CN"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/2</a:t>
            </a:r>
            <a:r>
              <a:rPr lang="en-US" altLang="zh-CN" sz="1600" baseline="300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12</a:t>
            </a:r>
            <a:r>
              <a:rPr lang="en-US" altLang="zh-CN"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=2</a:t>
            </a:r>
            <a:r>
              <a:rPr lang="en-US" altLang="zh-CN" sz="1600" baseline="300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20</a:t>
            </a:r>
            <a:r>
              <a:rPr lang="zh-CN" altLang="en-US"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页</a:t>
            </a:r>
            <a:endPar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圆角矩形标注 12"/>
          <p:cNvSpPr/>
          <p:nvPr/>
        </p:nvSpPr>
        <p:spPr bwMode="auto">
          <a:xfrm>
            <a:off x="1553337" y="3594578"/>
            <a:ext cx="7014385" cy="981138"/>
          </a:xfrm>
          <a:prstGeom prst="wedgeRoundRectCallout">
            <a:avLst>
              <a:gd name="adj1" fmla="val -21087"/>
              <a:gd name="adj2" fmla="val 45427"/>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进程分成</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32-12</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个页，需要</a:t>
            </a:r>
            <a:r>
              <a:rPr lang="en-US" altLang="zh-CN"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20 </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存储页表，即占用</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20 </a:t>
            </a:r>
            <a:r>
              <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4B)/2</a:t>
            </a:r>
            <a:r>
              <a:rPr lang="en-US" altLang="zh-CN" sz="1600" baseline="300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B =2</a:t>
            </a:r>
            <a:r>
              <a:rPr lang="en-US" altLang="zh-CN" sz="1600" baseline="300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 = 1024</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个页存储。因此页</a:t>
            </a:r>
            <a:r>
              <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目录</a:t>
            </a:r>
            <a:r>
              <a:rPr lang="en-US" altLang="zh-CN"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号</a:t>
            </a:r>
            <a:r>
              <a:rPr lang="en-US" altLang="zh-CN"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需要有</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项，以便能够保存</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个页</a:t>
            </a:r>
            <a:r>
              <a:rPr lang="zh-CN" altLang="en-US"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表索引的页框号</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，存储页目录</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号</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需要</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4B)/2</a:t>
            </a:r>
            <a:r>
              <a:rPr lang="en-US" altLang="zh-CN" sz="1600" baseline="300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B=1</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页。共需</a:t>
            </a:r>
            <a:r>
              <a:rPr lang="en-US" altLang="zh-CN"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1024+1</a:t>
            </a:r>
            <a:r>
              <a:rPr lang="zh-CN" altLang="en-US" sz="1600" dirty="0" smtClean="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a:t>
            </a:r>
            <a:endParaRPr lang="zh-CN" altLang="en-US" sz="16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圆角矩形标注 13"/>
          <p:cNvSpPr/>
          <p:nvPr/>
        </p:nvSpPr>
        <p:spPr bwMode="auto">
          <a:xfrm>
            <a:off x="1507823" y="4726174"/>
            <a:ext cx="7014385" cy="664844"/>
          </a:xfrm>
          <a:prstGeom prst="wedgeRoundRectCallout">
            <a:avLst>
              <a:gd name="adj1" fmla="val -21087"/>
              <a:gd name="adj2" fmla="val 45427"/>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1600" dirty="0">
                <a:solidFill>
                  <a:srgbClr val="000000"/>
                </a:solidFill>
                <a:latin typeface="宋体" panose="02010600030101010101" pitchFamily="2" charset="-122"/>
                <a:ea typeface="宋体" panose="02010600030101010101" pitchFamily="2" charset="-122"/>
                <a:sym typeface="微软雅黑" panose="020B0503020204020204" pitchFamily="34" charset="-122"/>
              </a:rPr>
              <a:t>虚拟地址为</a:t>
            </a:r>
            <a:r>
              <a:rPr lang="en-US" altLang="zh-CN" sz="1600" dirty="0">
                <a:solidFill>
                  <a:srgbClr val="000000"/>
                </a:solidFill>
                <a:latin typeface="宋体" panose="02010600030101010101" pitchFamily="2" charset="-122"/>
                <a:ea typeface="宋体" panose="02010600030101010101" pitchFamily="2" charset="-122"/>
                <a:sym typeface="微软雅黑" panose="020B0503020204020204" pitchFamily="34" charset="-122"/>
              </a:rPr>
              <a:t>0100 0000H</a:t>
            </a:r>
            <a:r>
              <a:rPr lang="zh-CN" altLang="en-US" sz="1600" dirty="0">
                <a:solidFill>
                  <a:srgbClr val="000000"/>
                </a:solidFill>
                <a:latin typeface="宋体" panose="02010600030101010101" pitchFamily="2" charset="-122"/>
                <a:ea typeface="宋体" panose="02010600030101010101" pitchFamily="2" charset="-122"/>
                <a:sym typeface="微软雅黑" panose="020B0503020204020204" pitchFamily="34" charset="-122"/>
              </a:rPr>
              <a:t>和</a:t>
            </a:r>
            <a:r>
              <a:rPr lang="en-US" altLang="zh-CN" sz="1600" dirty="0">
                <a:solidFill>
                  <a:srgbClr val="000000"/>
                </a:solidFill>
                <a:latin typeface="宋体" panose="02010600030101010101" pitchFamily="2" charset="-122"/>
                <a:ea typeface="宋体" panose="02010600030101010101" pitchFamily="2" charset="-122"/>
                <a:sym typeface="微软雅黑" panose="020B0503020204020204" pitchFamily="34" charset="-122"/>
              </a:rPr>
              <a:t>0111 </a:t>
            </a:r>
            <a:r>
              <a:rPr lang="en-US" altLang="zh-CN"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2048H</a:t>
            </a:r>
            <a:r>
              <a:rPr lang="zh-CN" altLang="en-US"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的最高</a:t>
            </a:r>
            <a:r>
              <a:rPr lang="en-US" altLang="zh-CN"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10</a:t>
            </a:r>
            <a:r>
              <a:rPr lang="zh-CN" altLang="en-US" sz="1600" dirty="0" smtClean="0">
                <a:solidFill>
                  <a:srgbClr val="000000"/>
                </a:solidFill>
                <a:latin typeface="宋体" panose="02010600030101010101" pitchFamily="2" charset="-122"/>
                <a:ea typeface="宋体" panose="02010600030101010101" pitchFamily="2" charset="-122"/>
                <a:sym typeface="微软雅黑" panose="020B0503020204020204" pitchFamily="34" charset="-122"/>
              </a:rPr>
              <a:t>位都相同，即两个地址访问的是同一个二级页表（页表索引），</a:t>
            </a:r>
            <a:r>
              <a:rPr lang="zh-CN" altLang="en-US" sz="1600" dirty="0">
                <a:solidFill>
                  <a:srgbClr val="000000"/>
                </a:solidFill>
                <a:latin typeface="宋体" panose="02010600030101010101" pitchFamily="2" charset="-122"/>
                <a:ea typeface="宋体" panose="02010600030101010101" pitchFamily="2" charset="-122"/>
              </a:rPr>
              <a:t>故需要访问一个二级</a:t>
            </a:r>
            <a:r>
              <a:rPr lang="zh-CN" altLang="en-US" sz="1600" dirty="0" smtClean="0">
                <a:solidFill>
                  <a:srgbClr val="000000"/>
                </a:solidFill>
                <a:latin typeface="宋体" panose="02010600030101010101" pitchFamily="2" charset="-122"/>
                <a:ea typeface="宋体" panose="02010600030101010101" pitchFamily="2" charset="-122"/>
              </a:rPr>
              <a:t>页表。</a:t>
            </a:r>
            <a:endParaRPr lang="zh-CN" altLang="en-US" sz="1600" dirty="0">
              <a:solidFill>
                <a:srgbClr val="000000"/>
              </a:solidFill>
              <a:latin typeface="宋体" panose="02010600030101010101" pitchFamily="2" charset="-122"/>
              <a:ea typeface="宋体" panose="02010600030101010101" pitchFamily="2" charset="-122"/>
            </a:endParaRPr>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dirty="0">
                <a:ea typeface="宋体" panose="02010600030101010101" pitchFamily="2" charset="-122"/>
              </a:rPr>
              <a:t>参考答案</a:t>
            </a:r>
            <a:endParaRPr lang="zh-CN" altLang="en-US" dirty="0">
              <a:ea typeface="宋体" panose="02010600030101010101" pitchFamily="2" charset="-122"/>
            </a:endParaRPr>
          </a:p>
        </p:txBody>
      </p:sp>
      <p:sp>
        <p:nvSpPr>
          <p:cNvPr id="2" name="内容占位符 1"/>
          <p:cNvSpPr>
            <a:spLocks noGrp="1"/>
          </p:cNvSpPr>
          <p:nvPr>
            <p:ph idx="1"/>
          </p:nvPr>
        </p:nvSpPr>
        <p:spPr>
          <a:xfrm>
            <a:off x="599090" y="987971"/>
            <a:ext cx="8163910" cy="5370788"/>
          </a:xfrm>
        </p:spPr>
        <p:txBody>
          <a:bodyPr/>
          <a:lstStyle/>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和页框大小均</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B=4 KB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进程的逻辑地址位数：</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10+10+12=32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位，因此进程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的虚拟地址空间大小</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页表需要</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：：虚拟地址空间大小是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页，即页表需要有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个页表项，每个页表项大小是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页表需要的存储空间是</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，因此，需要将页表分到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页中。（页表占用的页数）</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页</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目录所占页数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：页表分散到</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中，页目录中需要有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页目录</a:t>
            </a:r>
            <a:r>
              <a:rPr lang="zh-CN" altLang="en-US"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的存储空间是</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，页目录表需要的页数：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zh-CN" altLang="en-US" sz="16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进程的页目录和页表共</a:t>
            </a:r>
            <a:r>
              <a:rPr lang="zh-CN" altLang="en-US" sz="1600" dirty="0" smtClean="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占 </a:t>
            </a:r>
            <a:r>
              <a:rPr lang="en-US" altLang="zh-CN" sz="1600" dirty="0" smtClean="0">
                <a:solidFill>
                  <a:srgbClr val="C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1024+1</a:t>
            </a:r>
            <a:r>
              <a:rPr lang="zh-CN" altLang="en-US" sz="1600" dirty="0">
                <a:solidFill>
                  <a:srgbClr val="C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C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dirty="0">
                <a:solidFill>
                  <a:srgbClr val="C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分别截取虚拟地址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2048H</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位，用于查找这两个地址对应的二级页表所在的帧号。</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因为</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2048H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位的值都是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，访问的是同一个二级</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页表，只是访问了同一个页表中的不同的页表项。故</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访问一个二级页表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求教：对于问题（</a:t>
            </a:r>
            <a:r>
              <a:rPr lang="en-US" altLang="zh-CN" sz="1600" b="1"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），有人给出的这样一个式子，</a:t>
            </a:r>
            <a:r>
              <a:rPr lang="en-US" altLang="zh-CN" sz="1600" b="1"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页目录所占页数</a:t>
            </a:r>
            <a:r>
              <a:rPr lang="en-US" altLang="zh-CN"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1" baseline="30000"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×4)/2</a:t>
            </a:r>
            <a:r>
              <a:rPr lang="en-US" altLang="zh-CN" sz="1600" b="1" baseline="30000"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页表所占页数</a:t>
            </a:r>
            <a:r>
              <a:rPr lang="en-US" altLang="zh-CN"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)×2^10</a:t>
            </a:r>
            <a:r>
              <a:rPr lang="zh-CN" altLang="en-US"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b="1"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。请问如何解释？</a:t>
            </a:r>
            <a:endParaRPr lang="zh-CN" altLang="en-US"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zh-CN" altLang="en-US" sz="1600" b="1"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009650" y="307975"/>
            <a:ext cx="7850188" cy="4572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4339" name="Rectangle 3"/>
          <p:cNvSpPr>
            <a:spLocks noGrp="1" noChangeArrowheads="1"/>
          </p:cNvSpPr>
          <p:nvPr>
            <p:ph type="body" idx="4294967295"/>
          </p:nvPr>
        </p:nvSpPr>
        <p:spPr>
          <a:xfrm>
            <a:off x="581025" y="1139824"/>
            <a:ext cx="7772400" cy="4834847"/>
          </a:xfrm>
        </p:spPr>
        <p:txBody>
          <a:bodyPr/>
          <a:lstStyle/>
          <a:p>
            <a:r>
              <a:rPr lang="en-US" altLang="zh-CN" sz="2400" dirty="0">
                <a:solidFill>
                  <a:srgbClr val="7030A0"/>
                </a:solidFill>
                <a:ea typeface="宋体" panose="02010600030101010101" pitchFamily="2" charset="-122"/>
              </a:rPr>
              <a:t>Address binding </a:t>
            </a:r>
            <a:r>
              <a:rPr lang="en-US" altLang="zh-CN" sz="2400" dirty="0">
                <a:ea typeface="宋体" panose="02010600030101010101" pitchFamily="2" charset="-122"/>
              </a:rPr>
              <a:t>of </a:t>
            </a:r>
            <a:r>
              <a:rPr lang="en-US" altLang="zh-CN" sz="2400" dirty="0">
                <a:solidFill>
                  <a:srgbClr val="003399"/>
                </a:solidFill>
                <a:ea typeface="宋体" panose="02010600030101010101" pitchFamily="2" charset="-122"/>
              </a:rPr>
              <a:t>instructions and data </a:t>
            </a:r>
            <a:r>
              <a:rPr lang="en-US" altLang="zh-CN" sz="2400" dirty="0">
                <a:ea typeface="宋体" panose="02010600030101010101" pitchFamily="2" charset="-122"/>
              </a:rPr>
              <a:t>to memory addresses can happen at three different stages</a:t>
            </a:r>
            <a:endParaRPr lang="en-US" altLang="zh-CN" sz="2400" dirty="0">
              <a:ea typeface="宋体" panose="02010600030101010101" pitchFamily="2" charset="-122"/>
            </a:endParaRPr>
          </a:p>
          <a:p>
            <a:pPr lvl="1"/>
            <a:r>
              <a:rPr lang="en-US" altLang="zh-CN" sz="2000" b="1" dirty="0">
                <a:solidFill>
                  <a:srgbClr val="FF0000"/>
                </a:solidFill>
                <a:ea typeface="宋体" panose="02010600030101010101" pitchFamily="2" charset="-122"/>
              </a:rPr>
              <a:t>Compile time</a:t>
            </a:r>
            <a:r>
              <a:rPr lang="en-US" altLang="zh-CN" sz="2000" dirty="0">
                <a:ea typeface="宋体" panose="02010600030101010101" pitchFamily="2" charset="-122"/>
              </a:rPr>
              <a:t>:  </a:t>
            </a:r>
            <a:r>
              <a:rPr lang="en-US" altLang="zh-CN" sz="2000" b="1" dirty="0">
                <a:solidFill>
                  <a:srgbClr val="7030A0"/>
                </a:solidFill>
                <a:ea typeface="宋体" panose="02010600030101010101" pitchFamily="2" charset="-122"/>
              </a:rPr>
              <a:t>If memory location known a priori</a:t>
            </a:r>
            <a:r>
              <a:rPr lang="en-US" altLang="zh-CN" sz="2000" dirty="0">
                <a:ea typeface="宋体" panose="02010600030101010101" pitchFamily="2" charset="-122"/>
              </a:rPr>
              <a:t>, </a:t>
            </a:r>
            <a:r>
              <a:rPr lang="en-US" altLang="zh-CN" sz="2000" b="1" dirty="0">
                <a:solidFill>
                  <a:srgbClr val="006600"/>
                </a:solidFill>
                <a:ea typeface="宋体" panose="02010600030101010101" pitchFamily="2" charset="-122"/>
              </a:rPr>
              <a:t>absolute code</a:t>
            </a:r>
            <a:r>
              <a:rPr lang="en-US" altLang="zh-CN" sz="2000" dirty="0">
                <a:ea typeface="宋体" panose="02010600030101010101" pitchFamily="2" charset="-122"/>
              </a:rPr>
              <a:t> can be generated; </a:t>
            </a:r>
            <a:r>
              <a:rPr lang="en-US" altLang="zh-CN" sz="2000" dirty="0">
                <a:solidFill>
                  <a:srgbClr val="0000CC"/>
                </a:solidFill>
                <a:ea typeface="宋体" panose="02010600030101010101" pitchFamily="2" charset="-122"/>
              </a:rPr>
              <a:t>must recompile code if starting location changes</a:t>
            </a:r>
            <a:endParaRPr lang="en-US" altLang="zh-CN" sz="2000" dirty="0">
              <a:solidFill>
                <a:srgbClr val="0000CC"/>
              </a:solidFill>
              <a:ea typeface="宋体" panose="02010600030101010101" pitchFamily="2" charset="-122"/>
            </a:endParaRPr>
          </a:p>
          <a:p>
            <a:pPr lvl="1"/>
            <a:r>
              <a:rPr lang="en-US" altLang="zh-CN" sz="2000" b="1" dirty="0">
                <a:solidFill>
                  <a:srgbClr val="FF0000"/>
                </a:solidFill>
                <a:ea typeface="宋体" panose="02010600030101010101" pitchFamily="2" charset="-122"/>
              </a:rPr>
              <a:t>Load time</a:t>
            </a:r>
            <a:r>
              <a:rPr lang="en-US" altLang="zh-CN" sz="2000" dirty="0">
                <a:ea typeface="宋体" panose="02010600030101010101" pitchFamily="2" charset="-122"/>
              </a:rPr>
              <a:t>:  Must generate </a:t>
            </a:r>
            <a:r>
              <a:rPr lang="en-US" altLang="zh-CN" sz="2000" b="1" dirty="0">
                <a:solidFill>
                  <a:srgbClr val="003399"/>
                </a:solidFill>
                <a:ea typeface="宋体" panose="02010600030101010101" pitchFamily="2" charset="-122"/>
              </a:rPr>
              <a:t>relocatable code</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if memory location </a:t>
            </a:r>
            <a:r>
              <a:rPr lang="en-US" altLang="zh-CN" sz="2000" b="1" dirty="0">
                <a:solidFill>
                  <a:srgbClr val="7030A0"/>
                </a:solidFill>
                <a:ea typeface="宋体" panose="02010600030101010101" pitchFamily="2" charset="-122"/>
              </a:rPr>
              <a:t>is not known at compile time</a:t>
            </a:r>
            <a:endParaRPr lang="en-US" altLang="zh-CN" sz="2000" b="1" dirty="0">
              <a:solidFill>
                <a:srgbClr val="7030A0"/>
              </a:solidFill>
              <a:ea typeface="宋体" panose="02010600030101010101" pitchFamily="2" charset="-122"/>
            </a:endParaRPr>
          </a:p>
          <a:p>
            <a:pPr lvl="1"/>
            <a:r>
              <a:rPr lang="en-US" altLang="zh-CN" sz="2000" b="1" dirty="0">
                <a:solidFill>
                  <a:srgbClr val="FF0000"/>
                </a:solidFill>
                <a:ea typeface="宋体" panose="02010600030101010101" pitchFamily="2" charset="-122"/>
              </a:rPr>
              <a:t>Execution time</a:t>
            </a:r>
            <a:r>
              <a:rPr lang="en-US" altLang="zh-CN" sz="2000" dirty="0">
                <a:solidFill>
                  <a:srgbClr val="0000CC"/>
                </a:solidFill>
                <a:ea typeface="宋体" panose="02010600030101010101" pitchFamily="2" charset="-122"/>
              </a:rPr>
              <a:t>:  Binding delayed until run time </a:t>
            </a:r>
            <a:r>
              <a:rPr lang="en-US" altLang="zh-CN" sz="2000" dirty="0">
                <a:ea typeface="宋体" panose="02010600030101010101" pitchFamily="2" charset="-122"/>
              </a:rPr>
              <a:t>if the </a:t>
            </a:r>
            <a:r>
              <a:rPr lang="en-US" altLang="zh-CN" sz="2000" b="1" dirty="0">
                <a:solidFill>
                  <a:srgbClr val="7030A0"/>
                </a:solidFill>
                <a:ea typeface="宋体" panose="02010600030101010101" pitchFamily="2" charset="-122"/>
              </a:rPr>
              <a:t>process can be moved during its execution from one memory segment to another</a:t>
            </a:r>
            <a:r>
              <a:rPr lang="en-US" altLang="zh-CN" sz="2000" dirty="0">
                <a:solidFill>
                  <a:srgbClr val="003399"/>
                </a:solidFill>
                <a:ea typeface="宋体" panose="02010600030101010101" pitchFamily="2" charset="-122"/>
              </a:rPr>
              <a:t>.  Need hardware support for address maps (e.g., base and limit</a:t>
            </a:r>
            <a:r>
              <a:rPr lang="en-US" altLang="zh-CN" sz="2000" i="1" dirty="0">
                <a:solidFill>
                  <a:srgbClr val="003399"/>
                </a:solidFill>
                <a:ea typeface="宋体" panose="02010600030101010101" pitchFamily="2" charset="-122"/>
              </a:rPr>
              <a:t> </a:t>
            </a:r>
            <a:r>
              <a:rPr lang="en-US" altLang="zh-CN" sz="2000" dirty="0">
                <a:solidFill>
                  <a:srgbClr val="003399"/>
                </a:solidFill>
                <a:ea typeface="宋体" panose="02010600030101010101" pitchFamily="2" charset="-122"/>
              </a:rPr>
              <a:t>registers</a:t>
            </a:r>
            <a:r>
              <a:rPr lang="zh-CN" altLang="en-US" sz="2000" dirty="0">
                <a:solidFill>
                  <a:srgbClr val="003399"/>
                </a:solidFill>
                <a:ea typeface="宋体" panose="02010600030101010101" pitchFamily="2" charset="-122"/>
              </a:rPr>
              <a:t>，</a:t>
            </a:r>
            <a:r>
              <a:rPr lang="en-US" altLang="zh-CN" sz="2000" dirty="0">
                <a:solidFill>
                  <a:srgbClr val="003399"/>
                </a:solidFill>
                <a:ea typeface="宋体" panose="02010600030101010101" pitchFamily="2" charset="-122"/>
              </a:rPr>
              <a:t>MMU)</a:t>
            </a:r>
            <a:endParaRPr lang="en-US" altLang="zh-CN" sz="2000" dirty="0">
              <a:solidFill>
                <a:srgbClr val="003399"/>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914400" y="635000"/>
            <a:ext cx="7431314" cy="5339672"/>
          </a:xfrm>
          <a:prstGeom prst="rect">
            <a:avLst/>
          </a:prstGeom>
          <a:noFill/>
        </p:spPr>
        <p:txBody>
          <a:bodyPr vert="horz" wrap="square" rtlCol="0" anchor="t" anchorCtr="0">
            <a:noAutofit/>
          </a:bodyPr>
          <a:lstStyle/>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某计算机主存按字节编址，逻辑地址与物理地址均为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位，每个页表项大小为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请回答：</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）若采用一级页表的分页存储管理方式，逻辑地址结构为：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   </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则页的大小是多少字节？页表最大占用多少字节？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）若使用二级页表的分页存储管理方式，逻辑地址结构为：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设逻辑地址为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LA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，请分别给出其对应的页目录号和页表索引。</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）采用（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）中的分页管理方式，一个代码段起始逻辑地址为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0000 8000H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，其长度为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8KB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，被装载到从物理地址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0090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开始的连续主存空间中。</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页表从主存</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0020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开始的物理地址处连续存放，页表按物理地址大小自下向上递增。</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请计算出该代码段对应的两个页表项物理地址、这两个页表项中的页框号以及代码页面</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rPr>
              <a:t>的物理起始地址。</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pitchFamily="34" charset="-122"/>
            </a:endParaRPr>
          </a:p>
          <a:p>
            <a:pPr eaLnBrk="1"/>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圆角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r>
              <a:rPr kumimoji="0" lang="zh-CN" altLang="en-US" sz="1200" b="0" i="0" u="none" strike="noStrike" cap="none" normalizeH="0" baseline="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0" lang="en-US" altLang="zh-CN" sz="1200" b="0" i="0" u="none" strike="noStrike" cap="none" normalizeH="0" baseline="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0" lang="zh-CN" altLang="en-US" sz="1200" b="0" i="0" u="none" strike="noStrike" cap="none" normalizeH="0" baseline="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0" lang="zh-CN" altLang="en-US" sz="1200" b="0" i="0" u="none" strike="noStrike" cap="none" normalizeH="0" baseline="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4" name="表格 14"/>
          <p:cNvGraphicFramePr>
            <a:graphicFrameLocks noGrp="1"/>
          </p:cNvGraphicFramePr>
          <p:nvPr/>
        </p:nvGraphicFramePr>
        <p:xfrm>
          <a:off x="1498600" y="1886346"/>
          <a:ext cx="6096000" cy="335280"/>
        </p:xfrm>
        <a:graphic>
          <a:graphicData uri="http://schemas.openxmlformats.org/drawingml/2006/table">
            <a:tbl>
              <a:tblPr firstRow="1" bandRow="1">
                <a:tableStyleId>{5C22544A-7EE6-4342-B048-85BDC9FD1C3A}</a:tableStyleId>
              </a:tblPr>
              <a:tblGrid>
                <a:gridCol w="3048000"/>
                <a:gridCol w="3048000"/>
              </a:tblGrid>
              <a:tr h="188009">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bl>
          </a:graphicData>
        </a:graphic>
      </p:graphicFrame>
      <p:graphicFrame>
        <p:nvGraphicFramePr>
          <p:cNvPr id="18" name="表格 18"/>
          <p:cNvGraphicFramePr>
            <a:graphicFrameLocks noGrp="1"/>
          </p:cNvGraphicFramePr>
          <p:nvPr/>
        </p:nvGraphicFramePr>
        <p:xfrm>
          <a:off x="1233805" y="2965138"/>
          <a:ext cx="6096000" cy="335280"/>
        </p:xfrm>
        <a:graphic>
          <a:graphicData uri="http://schemas.openxmlformats.org/drawingml/2006/table">
            <a:tbl>
              <a:tblPr firstRow="1" bandRow="1">
                <a:tableStyleId>{5C22544A-7EE6-4342-B048-85BDC9FD1C3A}</a:tableStyleId>
              </a:tblPr>
              <a:tblGrid>
                <a:gridCol w="2032000"/>
                <a:gridCol w="2032000"/>
                <a:gridCol w="2032000"/>
              </a:tblGrid>
              <a:tr h="188233">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endPar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bl>
          </a:graphicData>
        </a:graphic>
      </p:graphicFrame>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9"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0"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105475" name="Rectangle 3"/>
          <p:cNvSpPr>
            <a:spLocks noGrp="1" noChangeArrowheads="1"/>
          </p:cNvSpPr>
          <p:nvPr>
            <p:ph type="body" idx="4294967295"/>
          </p:nvPr>
        </p:nvSpPr>
        <p:spPr>
          <a:xfrm>
            <a:off x="685800" y="1022350"/>
            <a:ext cx="7351713" cy="5256530"/>
          </a:xfrm>
        </p:spPr>
        <p:txBody>
          <a:bodyPr/>
          <a:lstStyle/>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）页内偏移量是</a:t>
            </a:r>
            <a:r>
              <a:rPr lang="en-US" altLang="zh-CN" sz="1600" dirty="0">
                <a:ea typeface="宋体" panose="02010600030101010101" pitchFamily="2" charset="-122"/>
              </a:rPr>
              <a:t>12</a:t>
            </a:r>
            <a:r>
              <a:rPr lang="zh-CN" altLang="en-US" sz="1600" dirty="0">
                <a:ea typeface="宋体" panose="02010600030101010101" pitchFamily="2" charset="-122"/>
              </a:rPr>
              <a:t>位，页大小</a:t>
            </a:r>
            <a:r>
              <a:rPr lang="en-US" altLang="zh-CN" sz="1600" dirty="0">
                <a:ea typeface="宋体" panose="02010600030101010101" pitchFamily="2" charset="-122"/>
              </a:rPr>
              <a:t>2</a:t>
            </a:r>
            <a:r>
              <a:rPr lang="en-US" altLang="zh-CN" sz="1600" baseline="30000" dirty="0">
                <a:ea typeface="宋体" panose="02010600030101010101" pitchFamily="2" charset="-122"/>
              </a:rPr>
              <a:t>12</a:t>
            </a:r>
            <a:r>
              <a:rPr lang="en-US" altLang="zh-CN" sz="1600" dirty="0">
                <a:ea typeface="宋体" panose="02010600030101010101" pitchFamily="2" charset="-122"/>
              </a:rPr>
              <a:t>B=4KB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en-US" altLang="zh-CN" sz="1600" dirty="0">
                <a:ea typeface="宋体" panose="02010600030101010101" pitchFamily="2" charset="-122"/>
              </a:rPr>
              <a:t>    </a:t>
            </a:r>
            <a:r>
              <a:rPr lang="zh-CN" altLang="en-US" sz="1600" dirty="0" smtClean="0">
                <a:ea typeface="宋体" panose="02010600030101010101" pitchFamily="2" charset="-122"/>
              </a:rPr>
              <a:t>页号</a:t>
            </a:r>
            <a:r>
              <a:rPr lang="en-US" altLang="zh-CN" sz="1600" dirty="0" smtClean="0">
                <a:ea typeface="宋体" panose="02010600030101010101" pitchFamily="2" charset="-122"/>
              </a:rPr>
              <a:t>20</a:t>
            </a:r>
            <a:r>
              <a:rPr lang="zh-CN" altLang="en-US" sz="1600" dirty="0" smtClean="0">
                <a:ea typeface="宋体" panose="02010600030101010101" pitchFamily="2" charset="-122"/>
              </a:rPr>
              <a:t>位，页表项数是</a:t>
            </a:r>
            <a:r>
              <a:rPr lang="en-US" altLang="zh-CN" sz="1600" dirty="0" smtClean="0">
                <a:ea typeface="宋体" panose="02010600030101010101" pitchFamily="2" charset="-122"/>
              </a:rPr>
              <a:t>2</a:t>
            </a:r>
            <a:r>
              <a:rPr lang="en-US" altLang="zh-CN" sz="1600" baseline="30000" dirty="0" smtClean="0">
                <a:ea typeface="宋体" panose="02010600030101010101" pitchFamily="2" charset="-122"/>
              </a:rPr>
              <a:t>20</a:t>
            </a:r>
            <a:r>
              <a:rPr lang="zh-CN" altLang="en-US" sz="1600" dirty="0" smtClean="0">
                <a:ea typeface="宋体" panose="02010600030101010101" pitchFamily="2" charset="-122"/>
              </a:rPr>
              <a:t>个，</a:t>
            </a:r>
            <a:r>
              <a:rPr lang="zh-CN" altLang="en-US" sz="1600" dirty="0">
                <a:ea typeface="宋体" panose="02010600030101010101" pitchFamily="2" charset="-122"/>
              </a:rPr>
              <a:t>每个页表项占用</a:t>
            </a:r>
            <a:r>
              <a:rPr lang="en-US" altLang="zh-CN" sz="1600" dirty="0">
                <a:ea typeface="宋体" panose="02010600030101010101" pitchFamily="2" charset="-122"/>
              </a:rPr>
              <a:t>4B</a:t>
            </a:r>
            <a:r>
              <a:rPr lang="zh-CN" altLang="en-US" sz="1600" dirty="0">
                <a:ea typeface="宋体" panose="02010600030101010101" pitchFamily="2" charset="-122"/>
              </a:rPr>
              <a:t>，则页表最大占用</a:t>
            </a:r>
            <a:r>
              <a:rPr lang="en-US" altLang="zh-CN" sz="1600" dirty="0">
                <a:ea typeface="宋体" panose="02010600030101010101" pitchFamily="2" charset="-122"/>
              </a:rPr>
              <a:t>2</a:t>
            </a:r>
            <a:r>
              <a:rPr lang="en-US" altLang="zh-CN" sz="1600" baseline="30000" dirty="0">
                <a:ea typeface="宋体" panose="02010600030101010101" pitchFamily="2" charset="-122"/>
              </a:rPr>
              <a:t>20</a:t>
            </a:r>
            <a:r>
              <a:rPr lang="en-US" altLang="zh-CN" sz="1600" dirty="0">
                <a:ea typeface="宋体" panose="02010600030101010101" pitchFamily="2" charset="-122"/>
              </a:rPr>
              <a:t>*4B=4MB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）每页大小</a:t>
            </a:r>
            <a:r>
              <a:rPr lang="en-US" altLang="zh-CN" sz="1600" dirty="0">
                <a:ea typeface="宋体" panose="02010600030101010101" pitchFamily="2" charset="-122"/>
              </a:rPr>
              <a:t>4KB</a:t>
            </a:r>
            <a:r>
              <a:rPr lang="zh-CN" altLang="en-US" sz="1600" dirty="0">
                <a:ea typeface="宋体" panose="02010600030101010101" pitchFamily="2" charset="-122"/>
              </a:rPr>
              <a:t>，则</a:t>
            </a:r>
            <a:r>
              <a:rPr lang="en-US" altLang="zh-CN" sz="1600" dirty="0">
                <a:ea typeface="宋体" panose="02010600030101010101" pitchFamily="2" charset="-122"/>
              </a:rPr>
              <a:t>LA</a:t>
            </a:r>
            <a:r>
              <a:rPr lang="zh-CN" altLang="en-US" sz="1600" dirty="0">
                <a:ea typeface="宋体" panose="02010600030101010101" pitchFamily="2" charset="-122"/>
              </a:rPr>
              <a:t>对应的页号是 </a:t>
            </a:r>
            <a:r>
              <a:rPr lang="en-US" altLang="zh-CN" sz="1600" dirty="0">
                <a:ea typeface="宋体" panose="02010600030101010101" pitchFamily="2" charset="-122"/>
              </a:rPr>
              <a:t>(LA/4K)</a:t>
            </a:r>
            <a:r>
              <a:rPr lang="zh-CN" altLang="en-US" sz="1600" dirty="0">
                <a:ea typeface="宋体" panose="02010600030101010101" pitchFamily="2" charset="-122"/>
              </a:rPr>
              <a:t>的整数部分</a:t>
            </a:r>
            <a:r>
              <a:rPr lang="zh-CN" altLang="en-US" sz="1600" dirty="0" smtClean="0">
                <a:ea typeface="宋体" panose="02010600030101010101" pitchFamily="2" charset="-122"/>
              </a:rPr>
              <a:t>，也可</a:t>
            </a:r>
            <a:r>
              <a:rPr lang="zh-CN" altLang="en-US" sz="1600" dirty="0">
                <a:ea typeface="宋体" panose="02010600030101010101" pitchFamily="2" charset="-122"/>
              </a:rPr>
              <a:t>表示成   </a:t>
            </a:r>
            <a:r>
              <a:rPr lang="en-US" altLang="zh-CN" sz="1600" dirty="0">
                <a:ea typeface="宋体" panose="02010600030101010101" pitchFamily="2" charset="-122"/>
              </a:rPr>
              <a:t>((unsigned int )(LA))&gt;&gt;12;</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页表索引与页目录号均为</a:t>
            </a:r>
            <a:r>
              <a:rPr lang="en-US" altLang="zh-CN" sz="1600" dirty="0">
                <a:ea typeface="宋体" panose="02010600030101010101" pitchFamily="2" charset="-122"/>
              </a:rPr>
              <a:t>10</a:t>
            </a:r>
            <a:r>
              <a:rPr lang="zh-CN" altLang="en-US" sz="1600" dirty="0">
                <a:ea typeface="宋体" panose="02010600030101010101" pitchFamily="2" charset="-122"/>
              </a:rPr>
              <a:t>位，则对</a:t>
            </a:r>
            <a:r>
              <a:rPr lang="en-US" altLang="zh-CN" sz="1600" dirty="0">
                <a:ea typeface="宋体" panose="02010600030101010101" pitchFamily="2" charset="-122"/>
              </a:rPr>
              <a:t>(LA/4K)</a:t>
            </a:r>
            <a:r>
              <a:rPr lang="zh-CN" altLang="en-US" sz="1600" dirty="0">
                <a:ea typeface="宋体" panose="02010600030101010101" pitchFamily="2" charset="-122"/>
              </a:rPr>
              <a:t>取整后的低</a:t>
            </a:r>
            <a:r>
              <a:rPr lang="en-US" altLang="zh-CN" sz="1600" dirty="0">
                <a:ea typeface="宋体" panose="02010600030101010101" pitchFamily="2" charset="-122"/>
              </a:rPr>
              <a:t>10</a:t>
            </a:r>
            <a:r>
              <a:rPr lang="zh-CN" altLang="en-US" sz="1600" dirty="0">
                <a:ea typeface="宋体" panose="02010600030101010101" pitchFamily="2" charset="-122"/>
              </a:rPr>
              <a:t>位是页表索引，高</a:t>
            </a:r>
            <a:r>
              <a:rPr lang="en-US" altLang="zh-CN" sz="1600" dirty="0">
                <a:ea typeface="宋体" panose="02010600030101010101" pitchFamily="2" charset="-122"/>
              </a:rPr>
              <a:t>10</a:t>
            </a:r>
            <a:r>
              <a:rPr lang="zh-CN" altLang="en-US" sz="1600" dirty="0">
                <a:ea typeface="宋体" panose="02010600030101010101" pitchFamily="2" charset="-122"/>
              </a:rPr>
              <a:t>位是页目录号。因此</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页目录号：</a:t>
            </a:r>
            <a:r>
              <a:rPr lang="en-US" altLang="zh-CN" sz="1600" dirty="0">
                <a:ea typeface="宋体" panose="02010600030101010101" pitchFamily="2" charset="-122"/>
              </a:rPr>
              <a:t> ((unsigned int )(LA))&gt;&gt;(12+10) </a:t>
            </a:r>
            <a:r>
              <a:rPr lang="en-US" altLang="zh-CN" sz="1600" dirty="0">
                <a:solidFill>
                  <a:srgbClr val="7030A0"/>
                </a:solidFill>
                <a:ea typeface="宋体" panose="02010600030101010101" pitchFamily="2" charset="-122"/>
              </a:rPr>
              <a:t>&amp; 0x3FF  </a:t>
            </a:r>
            <a:r>
              <a:rPr lang="en-US" altLang="zh-CN" sz="1600" dirty="0">
                <a:ea typeface="宋体" panose="02010600030101010101" pitchFamily="2" charset="-122"/>
              </a:rPr>
              <a:t>//</a:t>
            </a:r>
            <a:r>
              <a:rPr lang="zh-CN" altLang="en-US" sz="1600" dirty="0">
                <a:ea typeface="宋体" panose="02010600030101010101" pitchFamily="2" charset="-122"/>
              </a:rPr>
              <a:t>高</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页表索引：</a:t>
            </a:r>
            <a:r>
              <a:rPr lang="en-US" altLang="zh-CN" sz="1600" dirty="0">
                <a:ea typeface="宋体" panose="02010600030101010101" pitchFamily="2" charset="-122"/>
              </a:rPr>
              <a:t> ((unsigned int )(LA))&gt;&gt;12 &amp; </a:t>
            </a:r>
            <a:r>
              <a:rPr lang="en-US" altLang="zh-CN" sz="1600" dirty="0">
                <a:solidFill>
                  <a:srgbClr val="7030A0"/>
                </a:solidFill>
                <a:ea typeface="宋体" panose="02010600030101010101" pitchFamily="2" charset="-122"/>
              </a:rPr>
              <a:t>0x3FF</a:t>
            </a:r>
            <a:r>
              <a:rPr lang="en-US" altLang="zh-CN" sz="1600" dirty="0">
                <a:ea typeface="宋体" panose="02010600030101010101" pitchFamily="2" charset="-122"/>
              </a:rPr>
              <a:t>   //</a:t>
            </a:r>
            <a:r>
              <a:rPr lang="zh-CN" altLang="en-US" sz="1600" dirty="0">
                <a:ea typeface="宋体" panose="02010600030101010101" pitchFamily="2" charset="-122"/>
              </a:rPr>
              <a:t>低</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a:t>
            </a:r>
            <a:r>
              <a:rPr lang="zh-CN" altLang="en-US" sz="1600" dirty="0">
                <a:ea typeface="宋体" panose="02010600030101010101" pitchFamily="2" charset="-122"/>
                <a:sym typeface="微软雅黑" panose="020B0503020204020204" pitchFamily="34" charset="-122"/>
              </a:rPr>
              <a:t>代码段起始逻辑地址为</a:t>
            </a:r>
            <a:r>
              <a:rPr lang="en-US" altLang="zh-CN" sz="1600" dirty="0">
                <a:ea typeface="宋体" panose="02010600030101010101" pitchFamily="2" charset="-122"/>
                <a:sym typeface="微软雅黑" panose="020B0503020204020204" pitchFamily="34" charset="-122"/>
              </a:rPr>
              <a:t>0000 8000H</a:t>
            </a:r>
            <a:r>
              <a:rPr lang="zh-CN" altLang="en-US" sz="1600" dirty="0">
                <a:ea typeface="宋体" panose="02010600030101010101" pitchFamily="2" charset="-122"/>
                <a:sym typeface="微软雅黑" panose="020B0503020204020204" pitchFamily="34" charset="-122"/>
              </a:rPr>
              <a:t>，长度为</a:t>
            </a:r>
            <a:r>
              <a:rPr lang="en-US" altLang="zh-CN" sz="1600" dirty="0">
                <a:ea typeface="宋体" panose="02010600030101010101" pitchFamily="2" charset="-122"/>
                <a:sym typeface="微软雅黑" panose="020B0503020204020204" pitchFamily="34" charset="-122"/>
              </a:rPr>
              <a:t>8KB</a:t>
            </a:r>
            <a:r>
              <a:rPr lang="zh-CN" altLang="en-US" sz="1600" dirty="0">
                <a:ea typeface="宋体" panose="02010600030101010101" pitchFamily="2" charset="-122"/>
                <a:sym typeface="微软雅黑" panose="020B0503020204020204" pitchFamily="34" charset="-122"/>
              </a:rPr>
              <a:t>，页大小为</a:t>
            </a:r>
            <a:r>
              <a:rPr lang="en-US" altLang="zh-CN" sz="1600" dirty="0">
                <a:ea typeface="宋体" panose="02010600030101010101" pitchFamily="2" charset="-122"/>
                <a:sym typeface="微软雅黑" panose="020B0503020204020204" pitchFamily="34" charset="-122"/>
              </a:rPr>
              <a:t>4KB</a:t>
            </a:r>
            <a:r>
              <a:rPr lang="zh-CN" altLang="en-US" sz="1600" dirty="0">
                <a:ea typeface="宋体" panose="02010600030101010101" pitchFamily="2" charset="-122"/>
                <a:sym typeface="微软雅黑" panose="020B0503020204020204" pitchFamily="34" charset="-122"/>
              </a:rPr>
              <a:t>，则该代码段包含两个页面。其中代码段的第一个页面处于作业的第</a:t>
            </a:r>
            <a:r>
              <a:rPr lang="en-US" altLang="zh-CN" sz="1600" dirty="0">
                <a:ea typeface="宋体" panose="02010600030101010101" pitchFamily="2" charset="-122"/>
                <a:sym typeface="微软雅黑" panose="020B0503020204020204" pitchFamily="34" charset="-122"/>
              </a:rPr>
              <a:t>8</a:t>
            </a:r>
            <a:r>
              <a:rPr lang="zh-CN" altLang="en-US" sz="1600" dirty="0">
                <a:ea typeface="宋体" panose="02010600030101010101" pitchFamily="2" charset="-122"/>
                <a:sym typeface="微软雅黑" panose="020B0503020204020204" pitchFamily="34" charset="-122"/>
              </a:rPr>
              <a:t>号页，对应页表的第</a:t>
            </a:r>
            <a:r>
              <a:rPr lang="en-US" altLang="zh-CN" sz="1600" dirty="0">
                <a:ea typeface="宋体" panose="02010600030101010101" pitchFamily="2" charset="-122"/>
                <a:sym typeface="微软雅黑" panose="020B0503020204020204" pitchFamily="34" charset="-122"/>
              </a:rPr>
              <a:t>8</a:t>
            </a:r>
            <a:r>
              <a:rPr lang="zh-CN" altLang="en-US" sz="1600" dirty="0">
                <a:ea typeface="宋体" panose="02010600030101010101" pitchFamily="2" charset="-122"/>
                <a:sym typeface="微软雅黑" panose="020B0503020204020204" pitchFamily="34" charset="-122"/>
              </a:rPr>
              <a:t>个页表项，第二个页面是处于作业的第</a:t>
            </a:r>
            <a:r>
              <a:rPr lang="en-US" altLang="zh-CN" sz="1600" dirty="0">
                <a:ea typeface="宋体" panose="02010600030101010101" pitchFamily="2" charset="-122"/>
                <a:sym typeface="微软雅黑" panose="020B0503020204020204" pitchFamily="34" charset="-122"/>
              </a:rPr>
              <a:t>9</a:t>
            </a:r>
            <a:r>
              <a:rPr lang="zh-CN" altLang="en-US" sz="1600" dirty="0">
                <a:ea typeface="宋体" panose="02010600030101010101" pitchFamily="2" charset="-122"/>
                <a:sym typeface="微软雅黑" panose="020B0503020204020204" pitchFamily="34" charset="-122"/>
              </a:rPr>
              <a:t>号页面，对应页表的第</a:t>
            </a:r>
            <a:r>
              <a:rPr lang="en-US" altLang="zh-CN" sz="1600" dirty="0">
                <a:ea typeface="宋体" panose="02010600030101010101" pitchFamily="2" charset="-122"/>
                <a:sym typeface="微软雅黑" panose="020B0503020204020204" pitchFamily="34" charset="-122"/>
              </a:rPr>
              <a:t>9</a:t>
            </a:r>
            <a:r>
              <a:rPr lang="zh-CN" altLang="en-US" sz="1600" dirty="0">
                <a:ea typeface="宋体" panose="02010600030101010101" pitchFamily="2" charset="-122"/>
                <a:sym typeface="微软雅黑" panose="020B0503020204020204" pitchFamily="34" charset="-122"/>
              </a:rPr>
              <a:t>个页表项。</a:t>
            </a:r>
            <a:endParaRPr lang="en-US" altLang="zh-CN" sz="1600" dirty="0">
              <a:ea typeface="宋体" panose="02010600030101010101" pitchFamily="2" charset="-122"/>
              <a:sym typeface="微软雅黑" panose="020B0503020204020204" pitchFamily="34" charset="-122"/>
            </a:endParaRPr>
          </a:p>
          <a:p>
            <a:pPr marL="0" indent="0" eaLnBrk="1">
              <a:spcBef>
                <a:spcPts val="600"/>
              </a:spcBef>
              <a:buNone/>
            </a:pPr>
            <a:r>
              <a:rPr lang="zh-CN" altLang="en-US" sz="1600" dirty="0">
                <a:ea typeface="宋体" panose="02010600030101010101" pitchFamily="2" charset="-122"/>
                <a:sym typeface="微软雅黑" panose="020B0503020204020204" pitchFamily="34" charset="-122"/>
              </a:rPr>
              <a:t>每个页表项占用</a:t>
            </a:r>
            <a:r>
              <a:rPr lang="en-US" altLang="zh-CN" sz="1600" dirty="0">
                <a:ea typeface="宋体" panose="02010600030101010101" pitchFamily="2" charset="-122"/>
                <a:sym typeface="微软雅黑" panose="020B0503020204020204" pitchFamily="34" charset="-122"/>
              </a:rPr>
              <a:t>4B</a:t>
            </a:r>
            <a:r>
              <a:rPr lang="zh-CN" altLang="en-US" sz="1600" dirty="0">
                <a:ea typeface="宋体" panose="02010600030101010101" pitchFamily="2" charset="-122"/>
                <a:sym typeface="微软雅黑" panose="020B0503020204020204" pitchFamily="34" charset="-122"/>
              </a:rPr>
              <a:t>，代码段的第一个页面其页表项的物理地址为：</a:t>
            </a:r>
            <a:r>
              <a:rPr lang="en-US" altLang="zh-CN" sz="1600" dirty="0">
                <a:ea typeface="宋体" panose="02010600030101010101" pitchFamily="2" charset="-122"/>
              </a:rPr>
              <a:t>0020 0000H+8*4=0020 0020H</a:t>
            </a:r>
            <a:r>
              <a:rPr lang="zh-CN" altLang="en-US" sz="1600" dirty="0">
                <a:ea typeface="宋体" panose="02010600030101010101" pitchFamily="2" charset="-122"/>
              </a:rPr>
              <a:t>，对应的页框号是截取地址</a:t>
            </a:r>
            <a:r>
              <a:rPr lang="en-US" altLang="zh-CN" sz="1600" dirty="0">
                <a:ea typeface="宋体" panose="02010600030101010101" pitchFamily="2" charset="-122"/>
              </a:rPr>
              <a:t>0090 0000H</a:t>
            </a:r>
            <a:r>
              <a:rPr lang="zh-CN" altLang="en-US" sz="1600" dirty="0">
                <a:ea typeface="宋体" panose="02010600030101010101" pitchFamily="2" charset="-122"/>
              </a:rPr>
              <a:t>中的高</a:t>
            </a:r>
            <a:r>
              <a:rPr lang="en-US" altLang="zh-CN" sz="1600" dirty="0">
                <a:ea typeface="宋体" panose="02010600030101010101" pitchFamily="2" charset="-122"/>
              </a:rPr>
              <a:t>20</a:t>
            </a:r>
            <a:r>
              <a:rPr lang="zh-CN" altLang="en-US" sz="1600" dirty="0">
                <a:ea typeface="宋体" panose="02010600030101010101" pitchFamily="2" charset="-122"/>
              </a:rPr>
              <a:t>位，即</a:t>
            </a:r>
            <a:r>
              <a:rPr lang="en-US" altLang="zh-CN" sz="1600" dirty="0">
                <a:ea typeface="宋体" panose="02010600030101010101" pitchFamily="2" charset="-122"/>
              </a:rPr>
              <a:t>00900H</a:t>
            </a:r>
            <a:r>
              <a:rPr lang="zh-CN" altLang="en-US" sz="1600" dirty="0">
                <a:ea typeface="宋体" panose="02010600030101010101" pitchFamily="2" charset="-122"/>
              </a:rPr>
              <a:t>；</a:t>
            </a:r>
            <a:r>
              <a:rPr lang="zh-CN" altLang="en-US" sz="1600" dirty="0">
                <a:ea typeface="宋体" panose="02010600030101010101" pitchFamily="2" charset="-122"/>
                <a:sym typeface="微软雅黑" panose="020B0503020204020204" pitchFamily="34" charset="-122"/>
              </a:rPr>
              <a:t>代码段的第二个页面其页表项的物理地址为：</a:t>
            </a:r>
            <a:r>
              <a:rPr lang="en-US" altLang="zh-CN" sz="1600" dirty="0">
                <a:ea typeface="宋体" panose="02010600030101010101" pitchFamily="2" charset="-122"/>
              </a:rPr>
              <a:t>0020 0000H+9*4=0020 0024H</a:t>
            </a:r>
            <a:r>
              <a:rPr lang="zh-CN" altLang="en-US" sz="1600" dirty="0">
                <a:ea typeface="宋体" panose="02010600030101010101" pitchFamily="2" charset="-122"/>
              </a:rPr>
              <a:t>，对应的页框号是</a:t>
            </a:r>
            <a:r>
              <a:rPr lang="en-US" altLang="zh-CN" sz="1600" dirty="0">
                <a:ea typeface="宋体" panose="02010600030101010101" pitchFamily="2" charset="-122"/>
              </a:rPr>
              <a:t>00901H</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代码</a:t>
            </a:r>
            <a:r>
              <a:rPr lang="en-US" altLang="zh-CN" sz="1600" dirty="0">
                <a:ea typeface="宋体" panose="02010600030101010101" pitchFamily="2" charset="-122"/>
              </a:rPr>
              <a:t>2</a:t>
            </a:r>
            <a:r>
              <a:rPr lang="zh-CN" altLang="en-US" sz="1600" dirty="0">
                <a:ea typeface="宋体" panose="02010600030101010101" pitchFamily="2" charset="-122"/>
              </a:rPr>
              <a:t>号页面的起始物理地址即为：</a:t>
            </a:r>
            <a:r>
              <a:rPr lang="en-US" altLang="zh-CN" sz="1600" dirty="0">
                <a:ea typeface="宋体" panose="02010600030101010101" pitchFamily="2" charset="-122"/>
              </a:rPr>
              <a:t> 00901H</a:t>
            </a:r>
            <a:r>
              <a:rPr lang="zh-CN" altLang="en-US" sz="1600" dirty="0">
                <a:ea typeface="宋体" panose="02010600030101010101" pitchFamily="2" charset="-122"/>
              </a:rPr>
              <a:t>后拼接</a:t>
            </a:r>
            <a:r>
              <a:rPr lang="en-US" altLang="zh-CN" sz="1600" dirty="0">
                <a:ea typeface="宋体" panose="02010600030101010101" pitchFamily="2" charset="-122"/>
              </a:rPr>
              <a:t>000H</a:t>
            </a:r>
            <a:r>
              <a:rPr lang="zh-CN" altLang="en-US" sz="1600" dirty="0">
                <a:ea typeface="宋体" panose="02010600030101010101" pitchFamily="2" charset="-122"/>
              </a:rPr>
              <a:t>，即</a:t>
            </a:r>
            <a:r>
              <a:rPr lang="en-US" altLang="zh-CN" sz="1600" dirty="0">
                <a:ea typeface="宋体" panose="02010600030101010101" pitchFamily="2" charset="-122"/>
              </a:rPr>
              <a:t>0090 1000H</a:t>
            </a:r>
            <a:endParaRPr lang="en-US" altLang="zh-CN" sz="1600" dirty="0">
              <a:ea typeface="宋体" panose="02010600030101010101" pitchFamily="2" charset="-122"/>
            </a:endParaRPr>
          </a:p>
          <a:p>
            <a:pPr marL="0" indent="0" eaLnBrk="1">
              <a:spcBef>
                <a:spcPts val="600"/>
              </a:spcBef>
              <a:buNone/>
            </a:pPr>
            <a:endParaRPr lang="en-US" altLang="zh-CN"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例题</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539496" y="1038748"/>
            <a:ext cx="816159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endParaRPr lang="zh-CN" altLang="zh-CN" sz="1800" dirty="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endParaRPr lang="zh-CN" altLang="zh-CN" sz="1800" dirty="0">
              <a:latin typeface="宋体" panose="02010600030101010101" pitchFamily="2" charset="-122"/>
              <a:ea typeface="宋体" panose="02010600030101010101" pitchFamily="2" charset="-122"/>
            </a:endParaRP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gridCol w="2068498"/>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格 10"/>
          <p:cNvGraphicFramePr>
            <a:graphicFrameLocks noGrp="1"/>
          </p:cNvGraphicFramePr>
          <p:nvPr/>
        </p:nvGraphicFramePr>
        <p:xfrm>
          <a:off x="929196" y="3199168"/>
          <a:ext cx="6243961" cy="280879"/>
        </p:xfrm>
        <a:graphic>
          <a:graphicData uri="http://schemas.openxmlformats.org/drawingml/2006/table">
            <a:tbl>
              <a:tblPr firstRow="1" bandRow="1">
                <a:tableStyleId>{5C22544A-7EE6-4342-B048-85BDC9FD1C3A}</a:tableStyleId>
              </a:tblPr>
              <a:tblGrid>
                <a:gridCol w="2084742"/>
                <a:gridCol w="1922046"/>
                <a:gridCol w="2237173"/>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1571801"/>
          </a:xfrm>
        </p:spPr>
        <p:txBody>
          <a:bodyPr/>
          <a:lstStyle/>
          <a:p>
            <a:pPr marL="0" indent="457200">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）中的分页存储管理方式，一个代码段起始逻辑地址为</a:t>
            </a:r>
            <a:r>
              <a:rPr lang="en-US" altLang="zh-CN" sz="1800" dirty="0">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其长度为</a:t>
            </a:r>
            <a:r>
              <a:rPr lang="en-US" altLang="zh-CN" sz="1800" dirty="0">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开始的物理地址处连续存放，如下图所示（地址大小自下向上递增）。请计算出该代码段对应的</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个页表项的物理地址、这</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个页表项中的页框号以及代码页面</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a:buNone/>
            </a:pPr>
            <a:endParaRPr lang="zh-CN" altLang="zh-CN" sz="1800" dirty="0">
              <a:latin typeface="宋体" panose="02010600030101010101" pitchFamily="2" charset="-122"/>
              <a:ea typeface="宋体" panose="02010600030101010101" pitchFamily="2" charset="-122"/>
            </a:endParaRP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r>
              <a:rPr lang="zh-CN" altLang="en-US" sz="1800" dirty="0" smtClean="0">
                <a:latin typeface="宋体" panose="02010600030101010101" pitchFamily="2" charset="-122"/>
                <a:ea typeface="宋体" panose="02010600030101010101" pitchFamily="2" charset="-122"/>
              </a:rPr>
              <a:t>注：</a:t>
            </a: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中的</a:t>
            </a:r>
            <a:r>
              <a:rPr lang="zh-CN" altLang="zh-CN" sz="1800" dirty="0" smtClean="0">
                <a:latin typeface="宋体" panose="02010600030101010101" pitchFamily="2" charset="-122"/>
                <a:ea typeface="宋体" panose="02010600030101010101" pitchFamily="2" charset="-122"/>
              </a:rPr>
              <a:t>逻辑</a:t>
            </a:r>
            <a:r>
              <a:rPr lang="zh-CN" altLang="zh-CN" sz="1800" dirty="0">
                <a:latin typeface="宋体" panose="02010600030101010101" pitchFamily="2" charset="-122"/>
                <a:ea typeface="宋体" panose="02010600030101010101" pitchFamily="2" charset="-122"/>
              </a:rPr>
              <a:t>地址结构为：</a:t>
            </a:r>
            <a:endParaRPr lang="en-US" altLang="zh-CN" sz="1800" dirty="0">
              <a:latin typeface="宋体" panose="02010600030101010101" pitchFamily="2" charset="-122"/>
              <a:ea typeface="宋体" panose="02010600030101010101" pitchFamily="2" charset="-122"/>
            </a:endParaRPr>
          </a:p>
          <a:p>
            <a:pPr marL="0" indent="457200" eaLnBrk="1">
              <a:buNone/>
            </a:pPr>
            <a:r>
              <a:rPr lang="en-US" altLang="zh-CN" sz="1800" dirty="0">
                <a:latin typeface="宋体" panose="02010600030101010101" pitchFamily="2" charset="-122"/>
                <a:ea typeface="宋体" panose="02010600030101010101" pitchFamily="2" charset="-122"/>
              </a:rPr>
              <a:t>                                 </a:t>
            </a:r>
            <a:endParaRPr lang="en-US" altLang="zh-CN" sz="1800" dirty="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794053"/>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a:solidFill>
                    <a:srgbClr val="000000"/>
                  </a:solidFill>
                  <a:effectLst/>
                  <a:latin typeface="Times New Roman" panose="02020603050405020304" pitchFamily="18" charset="0"/>
                  <a:ea typeface="宋体" panose="02010600030101010101" pitchFamily="2" charset="-122"/>
                </a:rPr>
                <a:t>页表</a:t>
              </a:r>
              <a:endParaRPr lang="zh-CN" sz="1050" kern="10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graphicFrame>
        <p:nvGraphicFramePr>
          <p:cNvPr id="28" name="表格 27"/>
          <p:cNvGraphicFramePr>
            <a:graphicFrameLocks noGrp="1"/>
          </p:cNvGraphicFramePr>
          <p:nvPr/>
        </p:nvGraphicFramePr>
        <p:xfrm>
          <a:off x="4457076" y="5138237"/>
          <a:ext cx="3598416" cy="280879"/>
        </p:xfrm>
        <a:graphic>
          <a:graphicData uri="http://schemas.openxmlformats.org/drawingml/2006/table">
            <a:tbl>
              <a:tblPr firstRow="1" bandRow="1">
                <a:tableStyleId>{5C22544A-7EE6-4342-B048-85BDC9FD1C3A}</a:tableStyleId>
              </a:tblPr>
              <a:tblGrid>
                <a:gridCol w="1529918"/>
                <a:gridCol w="2068498"/>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文本框 2"/>
          <p:cNvSpPr txBox="1"/>
          <p:nvPr/>
        </p:nvSpPr>
        <p:spPr>
          <a:xfrm>
            <a:off x="5220069" y="2296682"/>
            <a:ext cx="3329127" cy="2284026"/>
          </a:xfrm>
          <a:prstGeom prst="rect">
            <a:avLst/>
          </a:prstGeom>
          <a:noFill/>
          <a:ln>
            <a:solidFill>
              <a:srgbClr val="000000"/>
            </a:solidFill>
          </a:ln>
        </p:spPr>
        <p:txBody>
          <a:bodyPr wrap="square" rtlCol="0">
            <a:noAutofit/>
          </a:bodyPr>
          <a:lstStyle/>
          <a:p>
            <a:pPr eaLnBrk="1"/>
            <a:r>
              <a:rPr lang="zh-CN" altLang="en-US" sz="1600" dirty="0" smtClean="0">
                <a:latin typeface="宋体" panose="02010600030101010101" pitchFamily="2" charset="-122"/>
                <a:ea typeface="宋体" panose="02010600030101010101" pitchFamily="2" charset="-122"/>
              </a:rPr>
              <a:t>几点说明：</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）页表在内存中的存放起始物理地址是</a:t>
            </a:r>
            <a:r>
              <a:rPr lang="en-US" altLang="zh-CN" sz="1600" dirty="0" smtClean="0">
                <a:latin typeface="宋体" panose="02010600030101010101" pitchFamily="2" charset="-122"/>
                <a:ea typeface="宋体" panose="02010600030101010101" pitchFamily="2" charset="-122"/>
              </a:rPr>
              <a:t>0020 0000H</a:t>
            </a:r>
            <a:r>
              <a:rPr lang="zh-CN" altLang="en-US" sz="1600" dirty="0" smtClean="0">
                <a:latin typeface="宋体" panose="02010600030101010101" pitchFamily="2" charset="-122"/>
                <a:ea typeface="宋体" panose="02010600030101010101" pitchFamily="2" charset="-122"/>
              </a:rPr>
              <a:t>，即</a:t>
            </a:r>
            <a:r>
              <a:rPr lang="en-US" altLang="zh-CN" sz="1600" dirty="0" smtClean="0">
                <a:latin typeface="宋体" panose="02010600030101010101" pitchFamily="2" charset="-122"/>
                <a:ea typeface="宋体" panose="02010600030101010101" pitchFamily="2" charset="-122"/>
              </a:rPr>
              <a:t>0</a:t>
            </a:r>
            <a:r>
              <a:rPr lang="zh-CN" altLang="en-US" sz="1600" dirty="0" smtClean="0">
                <a:latin typeface="宋体" panose="02010600030101010101" pitchFamily="2" charset="-122"/>
                <a:ea typeface="宋体" panose="02010600030101010101" pitchFamily="2" charset="-122"/>
              </a:rPr>
              <a:t>号页面的页表项的物理地址；</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2</a:t>
            </a:r>
            <a:r>
              <a:rPr lang="zh-CN" altLang="en-US" sz="1600" dirty="0" smtClean="0">
                <a:latin typeface="宋体" panose="02010600030101010101" pitchFamily="2" charset="-122"/>
                <a:ea typeface="宋体" panose="02010600030101010101" pitchFamily="2" charset="-122"/>
              </a:rPr>
              <a:t>）给出的代码段包含两个连续的页面，每个页面大小是</a:t>
            </a:r>
            <a:r>
              <a:rPr lang="en-US" altLang="zh-CN" sz="1600" dirty="0">
                <a:latin typeface="宋体" panose="02010600030101010101" pitchFamily="2" charset="-122"/>
                <a:ea typeface="宋体" panose="02010600030101010101" pitchFamily="2" charset="-122"/>
              </a:rPr>
              <a:t>4</a:t>
            </a:r>
            <a:r>
              <a:rPr lang="en-US" altLang="zh-CN" sz="1600" dirty="0" smtClean="0">
                <a:latin typeface="宋体" panose="02010600030101010101" pitchFamily="2" charset="-122"/>
                <a:ea typeface="宋体" panose="02010600030101010101" pitchFamily="2" charset="-122"/>
              </a:rPr>
              <a:t>KB</a:t>
            </a:r>
            <a:r>
              <a:rPr lang="zh-CN" altLang="en-US" sz="1600" dirty="0" smtClean="0">
                <a:latin typeface="宋体" panose="02010600030101010101" pitchFamily="2" charset="-122"/>
                <a:ea typeface="宋体" panose="02010600030101010101" pitchFamily="2" charset="-122"/>
              </a:rPr>
              <a:t>，其中第一个页面的起始逻辑地址是</a:t>
            </a:r>
            <a:r>
              <a:rPr lang="en-US" altLang="zh-CN" sz="1600" dirty="0">
                <a:latin typeface="宋体" panose="02010600030101010101" pitchFamily="2" charset="-122"/>
                <a:ea typeface="宋体" panose="02010600030101010101" pitchFamily="2" charset="-122"/>
              </a:rPr>
              <a:t>0000 </a:t>
            </a:r>
            <a:r>
              <a:rPr lang="en-US" altLang="zh-CN" sz="1600" dirty="0" smtClean="0">
                <a:latin typeface="宋体" panose="02010600030101010101" pitchFamily="2" charset="-122"/>
                <a:ea typeface="宋体" panose="02010600030101010101" pitchFamily="2" charset="-122"/>
              </a:rPr>
              <a:t>8000H</a:t>
            </a:r>
            <a:r>
              <a:rPr lang="zh-CN" altLang="en-US" sz="1600" dirty="0" smtClean="0">
                <a:latin typeface="宋体" panose="02010600030101010101" pitchFamily="2" charset="-122"/>
                <a:ea typeface="宋体" panose="02010600030101010101" pitchFamily="2" charset="-122"/>
              </a:rPr>
              <a:t>，起始物理地址是</a:t>
            </a:r>
            <a:r>
              <a:rPr lang="en-US" altLang="zh-CN" sz="1600" dirty="0">
                <a:latin typeface="宋体" panose="02010600030101010101" pitchFamily="2" charset="-122"/>
                <a:ea typeface="宋体" panose="02010600030101010101" pitchFamily="2" charset="-122"/>
              </a:rPr>
              <a:t>0090 </a:t>
            </a:r>
            <a:r>
              <a:rPr lang="en-US" altLang="zh-CN" sz="1600" dirty="0" smtClean="0">
                <a:latin typeface="宋体" panose="02010600030101010101" pitchFamily="2" charset="-122"/>
                <a:ea typeface="宋体" panose="02010600030101010101" pitchFamily="2" charset="-122"/>
              </a:rPr>
              <a:t>0000H</a:t>
            </a:r>
            <a:r>
              <a:rPr lang="zh-CN" altLang="en-US"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0">
              <a:buNone/>
            </a:pPr>
            <a:r>
              <a:rPr lang="en-US" altLang="zh-CN" sz="1800" dirty="0" smtClean="0">
                <a:latin typeface="宋体" panose="02010600030101010101" pitchFamily="2" charset="-122"/>
                <a:ea typeface="宋体" panose="02010600030101010101" pitchFamily="2" charset="-122"/>
              </a:rPr>
              <a:t>    </a:t>
            </a:r>
            <a:r>
              <a:rPr lang="zh-CN" altLang="zh-CN" sz="1800" dirty="0" smtClean="0">
                <a:solidFill>
                  <a:srgbClr val="0000CC"/>
                </a:solidFill>
                <a:latin typeface="宋体" panose="02010600030101010101" pitchFamily="2" charset="-122"/>
                <a:ea typeface="宋体" panose="02010600030101010101" pitchFamily="2" charset="-122"/>
              </a:rPr>
              <a:t>页</a:t>
            </a:r>
            <a:r>
              <a:rPr lang="zh-CN" altLang="zh-CN" sz="1800" dirty="0">
                <a:solidFill>
                  <a:srgbClr val="0000CC"/>
                </a:solidFill>
                <a:latin typeface="宋体" panose="02010600030101010101" pitchFamily="2" charset="-122"/>
                <a:ea typeface="宋体" panose="02010600030101010101" pitchFamily="2" charset="-122"/>
              </a:rPr>
              <a:t>大小是</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12</a:t>
            </a:r>
            <a:r>
              <a:rPr lang="zh-CN" altLang="en-US" sz="1800" dirty="0" smtClean="0">
                <a:solidFill>
                  <a:srgbClr val="0000CC"/>
                </a:solidFill>
                <a:latin typeface="宋体" panose="02010600030101010101" pitchFamily="2" charset="-122"/>
                <a:ea typeface="宋体" panose="02010600030101010101" pitchFamily="2" charset="-122"/>
              </a:rPr>
              <a:t>字节</a:t>
            </a:r>
            <a:r>
              <a:rPr lang="en-US" altLang="zh-CN" sz="1800" dirty="0" smtClean="0">
                <a:solidFill>
                  <a:srgbClr val="0000CC"/>
                </a:solidFill>
                <a:latin typeface="宋体" panose="02010600030101010101" pitchFamily="2" charset="-122"/>
                <a:ea typeface="宋体" panose="02010600030101010101" pitchFamily="2" charset="-122"/>
              </a:rPr>
              <a:t>=</a:t>
            </a:r>
            <a:r>
              <a:rPr lang="en-US" altLang="zh-CN" sz="1800" dirty="0">
                <a:solidFill>
                  <a:srgbClr val="0000CC"/>
                </a:solidFill>
                <a:latin typeface="宋体" panose="02010600030101010101" pitchFamily="2" charset="-122"/>
                <a:ea typeface="宋体" panose="02010600030101010101" pitchFamily="2" charset="-122"/>
              </a:rPr>
              <a:t>4K</a:t>
            </a:r>
            <a:r>
              <a:rPr lang="zh-CN" altLang="zh-CN" sz="1800" dirty="0">
                <a:solidFill>
                  <a:srgbClr val="0000CC"/>
                </a:solidFill>
                <a:latin typeface="宋体" panose="02010600030101010101" pitchFamily="2" charset="-122"/>
                <a:ea typeface="宋体" panose="02010600030101010101" pitchFamily="2" charset="-122"/>
              </a:rPr>
              <a:t>字节</a:t>
            </a:r>
            <a:r>
              <a:rPr lang="zh-CN" altLang="zh-CN" sz="1800" dirty="0" smtClean="0">
                <a:solidFill>
                  <a:srgbClr val="0000CC"/>
                </a:solidFill>
                <a:latin typeface="宋体" panose="02010600030101010101" pitchFamily="2" charset="-122"/>
                <a:ea typeface="宋体" panose="02010600030101010101" pitchFamily="2" charset="-122"/>
              </a:rPr>
              <a:t>；页表</a:t>
            </a:r>
            <a:r>
              <a:rPr lang="zh-CN" altLang="zh-CN" sz="1800" dirty="0">
                <a:solidFill>
                  <a:srgbClr val="0000CC"/>
                </a:solidFill>
                <a:latin typeface="宋体" panose="02010600030101010101" pitchFamily="2" charset="-122"/>
                <a:ea typeface="宋体" panose="02010600030101010101" pitchFamily="2" charset="-122"/>
              </a:rPr>
              <a:t>占用</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20</a:t>
            </a:r>
            <a:r>
              <a:rPr lang="en-US" altLang="zh-CN" sz="1800" dirty="0" smtClean="0">
                <a:solidFill>
                  <a:srgbClr val="0000CC"/>
                </a:solidFill>
                <a:latin typeface="宋体" panose="02010600030101010101" pitchFamily="2" charset="-122"/>
                <a:ea typeface="宋体" panose="02010600030101010101" pitchFamily="2" charset="-122"/>
              </a:rPr>
              <a:t>x4=2</a:t>
            </a:r>
            <a:r>
              <a:rPr lang="en-US" altLang="zh-CN" sz="1800" baseline="30000" dirty="0" smtClean="0">
                <a:solidFill>
                  <a:srgbClr val="0000CC"/>
                </a:solidFill>
                <a:latin typeface="宋体" panose="02010600030101010101" pitchFamily="2" charset="-122"/>
                <a:ea typeface="宋体" panose="02010600030101010101" pitchFamily="2" charset="-122"/>
              </a:rPr>
              <a:t>22</a:t>
            </a:r>
            <a:r>
              <a:rPr lang="en-US" altLang="zh-CN" sz="1800" dirty="0" smtClean="0">
                <a:solidFill>
                  <a:srgbClr val="0000CC"/>
                </a:solidFill>
                <a:latin typeface="宋体" panose="02010600030101010101" pitchFamily="2" charset="-122"/>
                <a:ea typeface="宋体" panose="02010600030101010101" pitchFamily="2" charset="-122"/>
              </a:rPr>
              <a:t>=4M</a:t>
            </a:r>
            <a:r>
              <a:rPr lang="zh-CN" altLang="zh-CN" sz="1800" dirty="0">
                <a:solidFill>
                  <a:srgbClr val="0000CC"/>
                </a:solidFill>
                <a:latin typeface="宋体" panose="02010600030101010101" pitchFamily="2" charset="-122"/>
                <a:ea typeface="宋体" panose="02010600030101010101" pitchFamily="2" charset="-122"/>
              </a:rPr>
              <a:t>字节；</a:t>
            </a:r>
            <a:endParaRPr lang="zh-CN" altLang="zh-CN" sz="1800" dirty="0">
              <a:solidFill>
                <a:srgbClr val="0000CC"/>
              </a:solidFill>
              <a:latin typeface="宋体" panose="02010600030101010101" pitchFamily="2" charset="-122"/>
              <a:ea typeface="宋体" panose="02010600030101010101" pitchFamily="2" charset="-122"/>
            </a:endParaRPr>
          </a:p>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endParaRPr lang="zh-CN" altLang="zh-CN" sz="1800" dirty="0">
              <a:latin typeface="宋体" panose="02010600030101010101" pitchFamily="2" charset="-122"/>
              <a:ea typeface="宋体" panose="02010600030101010101" pitchFamily="2" charset="-122"/>
            </a:endParaRP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=(LA&gt;&gt;22)&amp;3FFH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，或逻辑右移</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(LA/(4K*1K)) </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=(LA&gt;&gt;12)&amp;3FFH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mod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 % 1K</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=P…Q</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Q/2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=R…S</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，则页目录号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gridCol w="2068498"/>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格 10"/>
          <p:cNvGraphicFramePr>
            <a:graphicFrameLocks noGrp="1"/>
          </p:cNvGraphicFramePr>
          <p:nvPr/>
        </p:nvGraphicFramePr>
        <p:xfrm>
          <a:off x="929197" y="3552700"/>
          <a:ext cx="6243961" cy="280879"/>
        </p:xfrm>
        <a:graphic>
          <a:graphicData uri="http://schemas.openxmlformats.org/drawingml/2006/table">
            <a:tbl>
              <a:tblPr firstRow="1" bandRow="1">
                <a:tableStyleId>{5C22544A-7EE6-4342-B048-85BDC9FD1C3A}</a:tableStyleId>
              </a:tblPr>
              <a:tblGrid>
                <a:gridCol w="2084742"/>
                <a:gridCol w="1922046"/>
                <a:gridCol w="2237173"/>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endParaRPr lang="zh-CN" sz="16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a:effectLst>
                  <a:outerShdw blurRad="38100" dist="38100" dir="2700000" algn="tl">
                    <a:srgbClr val="C0C0C0"/>
                  </a:outerShdw>
                </a:effectLst>
                <a:ea typeface="宋体" panose="02010600030101010101" pitchFamily="2" charset="-122"/>
              </a:rPr>
              <a:t>—</a:t>
            </a:r>
            <a:r>
              <a:rPr lang="zh-CN" altLang="en-US">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309964" y="872276"/>
            <a:ext cx="8194845" cy="1459453"/>
          </a:xfrm>
        </p:spPr>
        <p:txBody>
          <a:bodyPr/>
          <a:lstStyle/>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a:t>
            </a:r>
            <a:r>
              <a:rPr lang="zh-CN" altLang="zh-CN" sz="1800" dirty="0">
                <a:solidFill>
                  <a:srgbClr val="0000CC"/>
                </a:solidFill>
                <a:latin typeface="宋体" panose="02010600030101010101" pitchFamily="2" charset="-122"/>
                <a:ea typeface="宋体" panose="02010600030101010101" pitchFamily="2" charset="-122"/>
              </a:rPr>
              <a:t>一个代码段起始逻辑地址为</a:t>
            </a:r>
            <a:r>
              <a:rPr lang="en-US" altLang="zh-CN" sz="1800" dirty="0">
                <a:solidFill>
                  <a:srgbClr val="0000CC"/>
                </a:solidFill>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solidFill>
                  <a:srgbClr val="7030A0"/>
                </a:solidFill>
                <a:latin typeface="宋体" panose="02010600030101010101" pitchFamily="2" charset="-122"/>
                <a:ea typeface="宋体" panose="02010600030101010101" pitchFamily="2" charset="-122"/>
              </a:rPr>
              <a:t>其长度为</a:t>
            </a:r>
            <a:r>
              <a:rPr lang="en-US" altLang="zh-CN" sz="1800" dirty="0">
                <a:solidFill>
                  <a:srgbClr val="7030A0"/>
                </a:solidFill>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a:t>
            </a:r>
            <a:r>
              <a:rPr lang="zh-CN" altLang="zh-CN" sz="1800" dirty="0">
                <a:solidFill>
                  <a:srgbClr val="7030A0"/>
                </a:solidFill>
                <a:latin typeface="宋体" panose="02010600030101010101" pitchFamily="2" charset="-122"/>
                <a:ea typeface="宋体" panose="02010600030101010101" pitchFamily="2" charset="-122"/>
              </a:rPr>
              <a:t>该代码段对应的</a:t>
            </a:r>
            <a:r>
              <a:rPr lang="en-US" altLang="zh-CN" sz="1800" dirty="0">
                <a:solidFill>
                  <a:srgbClr val="7030A0"/>
                </a:solidFill>
                <a:latin typeface="宋体" panose="02010600030101010101" pitchFamily="2" charset="-122"/>
                <a:ea typeface="宋体" panose="02010600030101010101" pitchFamily="2" charset="-122"/>
              </a:rPr>
              <a:t>2</a:t>
            </a:r>
            <a:r>
              <a:rPr lang="zh-CN" altLang="zh-CN" sz="1800" dirty="0">
                <a:solidFill>
                  <a:srgbClr val="7030A0"/>
                </a:solidFill>
                <a:latin typeface="宋体" panose="02010600030101010101" pitchFamily="2" charset="-122"/>
                <a:ea typeface="宋体" panose="02010600030101010101" pitchFamily="2" charset="-122"/>
              </a:rPr>
              <a:t>个页表项的物理地址</a:t>
            </a:r>
            <a:r>
              <a:rPr lang="zh-CN" altLang="zh-CN" sz="1800" dirty="0">
                <a:latin typeface="宋体" panose="02010600030101010101" pitchFamily="2" charset="-122"/>
                <a:ea typeface="宋体" panose="02010600030101010101" pitchFamily="2" charset="-122"/>
              </a:rPr>
              <a:t>、这</a:t>
            </a:r>
            <a:r>
              <a:rPr lang="en-US" altLang="zh-CN" sz="1800" dirty="0">
                <a:solidFill>
                  <a:srgbClr val="006600"/>
                </a:solidFill>
                <a:latin typeface="宋体" panose="02010600030101010101" pitchFamily="2" charset="-122"/>
                <a:ea typeface="宋体" panose="02010600030101010101" pitchFamily="2" charset="-122"/>
              </a:rPr>
              <a:t>2</a:t>
            </a:r>
            <a:r>
              <a:rPr lang="zh-CN" altLang="zh-CN" sz="1800" dirty="0">
                <a:solidFill>
                  <a:srgbClr val="006600"/>
                </a:solidFill>
                <a:latin typeface="宋体" panose="02010600030101010101" pitchFamily="2" charset="-122"/>
                <a:ea typeface="宋体" panose="02010600030101010101" pitchFamily="2" charset="-122"/>
              </a:rPr>
              <a:t>个页表项中的页框号</a:t>
            </a:r>
            <a:r>
              <a:rPr lang="zh-CN" altLang="zh-CN" sz="1800" dirty="0">
                <a:latin typeface="宋体" panose="02010600030101010101" pitchFamily="2" charset="-122"/>
                <a:ea typeface="宋体" panose="02010600030101010101" pitchFamily="2" charset="-122"/>
              </a:rPr>
              <a:t>以及</a:t>
            </a:r>
            <a:r>
              <a:rPr lang="zh-CN" altLang="zh-CN" sz="1800" dirty="0">
                <a:solidFill>
                  <a:srgbClr val="0070C0"/>
                </a:solidFill>
                <a:latin typeface="宋体" panose="02010600030101010101" pitchFamily="2" charset="-122"/>
                <a:ea typeface="宋体" panose="02010600030101010101" pitchFamily="2" charset="-122"/>
              </a:rPr>
              <a:t>代码页面</a:t>
            </a:r>
            <a:r>
              <a:rPr lang="en-US" altLang="zh-CN" sz="1800" dirty="0">
                <a:solidFill>
                  <a:srgbClr val="0070C0"/>
                </a:solidFill>
                <a:latin typeface="宋体" panose="02010600030101010101" pitchFamily="2" charset="-122"/>
                <a:ea typeface="宋体" panose="02010600030101010101" pitchFamily="2" charset="-122"/>
              </a:rPr>
              <a:t>2</a:t>
            </a:r>
            <a:r>
              <a:rPr lang="zh-CN" altLang="zh-CN" sz="1800" dirty="0">
                <a:solidFill>
                  <a:srgbClr val="0070C0"/>
                </a:solidFill>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419617"/>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rPr>
                <a:t>页表</a:t>
              </a:r>
              <a:endParaRPr lang="zh-CN" sz="1050" kern="100" dirty="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sp>
        <p:nvSpPr>
          <p:cNvPr id="28" name="Rectangle 3"/>
          <p:cNvSpPr txBox="1">
            <a:spLocks noChangeArrowheads="1"/>
          </p:cNvSpPr>
          <p:nvPr/>
        </p:nvSpPr>
        <p:spPr bwMode="auto">
          <a:xfrm>
            <a:off x="309674" y="4033227"/>
            <a:ext cx="8417001" cy="232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该</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代码段的逻辑地址</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0000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8000H</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处于作业的第</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8</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号页面</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，每个页表项占用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，因此</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0020 0000H+8*4=0020 0000H +32=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0020H=2097184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1+4=0020 0020H+4=</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0024H=2097188</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页框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latin typeface="Times New Roman" panose="02020603050405020304" pitchFamily="18" charset="0"/>
                <a:ea typeface="宋体" panose="02010600030101010101" pitchFamily="2" charset="-122"/>
                <a:cs typeface="Times New Roman" panose="02020603050405020304" pitchFamily="18" charset="0"/>
              </a:rPr>
              <a:t>代码</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0090 0000H&gt;&gt;12=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00900H=2304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的页框号</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+1=00900H+1=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00901H=2305</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每</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页大小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，即代码页面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的起始物理地址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+4K=0090 0000H+4K=</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 1000H=9441280</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457200">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indent="457200" eaLnBrk="1"/>
            <a:endParaRPr lang="en-US" altLang="zh-CN" sz="1600" dirty="0" smtClean="0">
              <a:latin typeface="宋体" panose="02010600030101010101" pitchFamily="2" charset="-122"/>
              <a:ea typeface="宋体" panose="02010600030101010101" pitchFamily="2" charset="-122"/>
            </a:endParaRPr>
          </a:p>
          <a:p>
            <a:pPr indent="457200" eaLnBrk="1"/>
            <a:endParaRPr lang="zh-CN" altLang="en-US" sz="1600" dirty="0">
              <a:latin typeface="宋体" panose="02010600030101010101" pitchFamily="2" charset="-122"/>
              <a:ea typeface="宋体" panose="02010600030101010101" pitchFamily="2" charset="-122"/>
            </a:endParaRPr>
          </a:p>
        </p:txBody>
      </p:sp>
      <p:sp>
        <p:nvSpPr>
          <p:cNvPr id="29" name="Rectangle 3"/>
          <p:cNvSpPr txBox="1">
            <a:spLocks noChangeArrowheads="1"/>
          </p:cNvSpPr>
          <p:nvPr/>
        </p:nvSpPr>
        <p:spPr bwMode="auto">
          <a:xfrm>
            <a:off x="5288123" y="2331729"/>
            <a:ext cx="3438552" cy="38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smtClean="0">
                <a:solidFill>
                  <a:srgbClr val="0000CC"/>
                </a:solidFill>
                <a:latin typeface="宋体" panose="02010600030101010101" pitchFamily="2" charset="-122"/>
                <a:ea typeface="宋体" panose="02010600030101010101" pitchFamily="2" charset="-122"/>
              </a:rPr>
              <a:t>注：</a:t>
            </a:r>
            <a:r>
              <a:rPr lang="zh-CN" altLang="zh-CN" sz="1800" dirty="0" smtClean="0">
                <a:solidFill>
                  <a:srgbClr val="0000CC"/>
                </a:solidFill>
                <a:latin typeface="宋体" panose="02010600030101010101" pitchFamily="2" charset="-122"/>
                <a:ea typeface="宋体" panose="02010600030101010101" pitchFamily="2" charset="-122"/>
              </a:rPr>
              <a:t>（</a:t>
            </a:r>
            <a:r>
              <a:rPr lang="en-US" altLang="zh-CN" sz="1800" dirty="0" smtClean="0">
                <a:solidFill>
                  <a:srgbClr val="0000CC"/>
                </a:solidFill>
                <a:latin typeface="宋体" panose="02010600030101010101" pitchFamily="2" charset="-122"/>
                <a:ea typeface="宋体" panose="02010600030101010101" pitchFamily="2" charset="-122"/>
              </a:rPr>
              <a:t>1</a:t>
            </a:r>
            <a:r>
              <a:rPr lang="zh-CN" altLang="zh-CN" sz="1800" dirty="0" smtClean="0">
                <a:solidFill>
                  <a:srgbClr val="0000CC"/>
                </a:solidFill>
                <a:latin typeface="宋体" panose="02010600030101010101" pitchFamily="2" charset="-122"/>
                <a:ea typeface="宋体" panose="02010600030101010101" pitchFamily="2" charset="-122"/>
              </a:rPr>
              <a:t>）</a:t>
            </a:r>
            <a:r>
              <a:rPr lang="zh-CN" altLang="en-US" sz="1800" dirty="0" smtClean="0">
                <a:solidFill>
                  <a:srgbClr val="0000CC"/>
                </a:solidFill>
                <a:latin typeface="宋体" panose="02010600030101010101" pitchFamily="2" charset="-122"/>
                <a:ea typeface="宋体" panose="02010600030101010101" pitchFamily="2" charset="-122"/>
              </a:rPr>
              <a:t>中的</a:t>
            </a:r>
            <a:r>
              <a:rPr lang="zh-CN" altLang="zh-CN" sz="1800" dirty="0" smtClean="0">
                <a:solidFill>
                  <a:srgbClr val="0000CC"/>
                </a:solidFill>
                <a:latin typeface="宋体" panose="02010600030101010101" pitchFamily="2" charset="-122"/>
                <a:ea typeface="宋体" panose="02010600030101010101" pitchFamily="2" charset="-122"/>
              </a:rPr>
              <a:t>逻辑地址结构为</a:t>
            </a:r>
            <a:r>
              <a:rPr lang="zh-CN" altLang="en-US" sz="1800" dirty="0" smtClean="0">
                <a:solidFill>
                  <a:srgbClr val="0000CC"/>
                </a:solidFill>
                <a:latin typeface="宋体" panose="02010600030101010101" pitchFamily="2" charset="-122"/>
                <a:ea typeface="宋体" panose="02010600030101010101" pitchFamily="2" charset="-122"/>
              </a:rPr>
              <a:t>：</a:t>
            </a:r>
            <a:endParaRPr lang="en-US" altLang="zh-CN" sz="1800" dirty="0" smtClean="0">
              <a:solidFill>
                <a:srgbClr val="0000CC"/>
              </a:solidFill>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30" name="表格 29"/>
          <p:cNvGraphicFramePr>
            <a:graphicFrameLocks noGrp="1"/>
          </p:cNvGraphicFramePr>
          <p:nvPr/>
        </p:nvGraphicFramePr>
        <p:xfrm>
          <a:off x="5332521" y="2713165"/>
          <a:ext cx="3172288" cy="336018"/>
        </p:xfrm>
        <a:graphic>
          <a:graphicData uri="http://schemas.openxmlformats.org/drawingml/2006/table">
            <a:tbl>
              <a:tblPr firstRow="1" bandRow="1">
                <a:tableStyleId>{5C22544A-7EE6-4342-B048-85BDC9FD1C3A}</a:tableStyleId>
              </a:tblPr>
              <a:tblGrid>
                <a:gridCol w="1236955"/>
                <a:gridCol w="1935333"/>
              </a:tblGrid>
              <a:tr h="336018">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页号（</a:t>
                      </a:r>
                      <a:r>
                        <a:rPr lang="en-US" sz="1600" b="0" kern="1200" dirty="0">
                          <a:solidFill>
                            <a:srgbClr val="0000CC"/>
                          </a:solidFill>
                          <a:latin typeface="宋体" panose="02010600030101010101" pitchFamily="2" charset="-122"/>
                          <a:ea typeface="宋体" panose="02010600030101010101" pitchFamily="2" charset="-122"/>
                          <a:cs typeface="+mn-cs"/>
                        </a:rPr>
                        <a:t>20</a:t>
                      </a:r>
                      <a:r>
                        <a:rPr lang="zh-CN" sz="1600" b="0" kern="1200" dirty="0">
                          <a:solidFill>
                            <a:srgbClr val="0000CC"/>
                          </a:solidFill>
                          <a:latin typeface="宋体" panose="02010600030101010101" pitchFamily="2" charset="-122"/>
                          <a:ea typeface="宋体" panose="02010600030101010101" pitchFamily="2" charset="-122"/>
                          <a:cs typeface="+mn-cs"/>
                        </a:rPr>
                        <a:t>位）</a:t>
                      </a:r>
                      <a:endParaRPr lang="zh-CN" sz="1600" b="0" kern="1200" dirty="0">
                        <a:solidFill>
                          <a:srgbClr val="0000CC"/>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页内偏移量（</a:t>
                      </a:r>
                      <a:r>
                        <a:rPr lang="en-US" sz="1600" b="0" kern="1200" dirty="0">
                          <a:solidFill>
                            <a:srgbClr val="0000CC"/>
                          </a:solidFill>
                          <a:latin typeface="宋体" panose="02010600030101010101" pitchFamily="2" charset="-122"/>
                          <a:ea typeface="宋体" panose="02010600030101010101" pitchFamily="2" charset="-122"/>
                          <a:cs typeface="+mn-cs"/>
                        </a:rPr>
                        <a:t>12</a:t>
                      </a:r>
                      <a:r>
                        <a:rPr lang="zh-CN" sz="1600" b="0" kern="1200" dirty="0">
                          <a:solidFill>
                            <a:srgbClr val="0000CC"/>
                          </a:solidFill>
                          <a:latin typeface="宋体" panose="02010600030101010101" pitchFamily="2" charset="-122"/>
                          <a:ea typeface="宋体" panose="02010600030101010101" pitchFamily="2" charset="-122"/>
                          <a:cs typeface="+mn-cs"/>
                        </a:rPr>
                        <a:t>位）</a:t>
                      </a:r>
                      <a:endParaRPr lang="zh-CN" sz="1600" b="0" kern="1200" dirty="0">
                        <a:solidFill>
                          <a:srgbClr val="0000CC"/>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8.5.2 Hashed Page Tables</a:t>
            </a:r>
            <a:endParaRPr lang="en-US" altLang="zh-CN">
              <a:effectLst>
                <a:outerShdw blurRad="38100" dist="38100" dir="2700000" algn="tl">
                  <a:srgbClr val="C0C0C0"/>
                </a:outerShdw>
              </a:effectLst>
              <a:ea typeface="宋体" panose="02010600030101010101" pitchFamily="2" charset="-122"/>
            </a:endParaRPr>
          </a:p>
        </p:txBody>
      </p:sp>
      <p:sp>
        <p:nvSpPr>
          <p:cNvPr id="105475"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Common in address spaces &gt; 32 bits</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The </a:t>
            </a:r>
            <a:r>
              <a:rPr lang="en-US" altLang="zh-CN" sz="2400" i="1" u="sng" dirty="0">
                <a:solidFill>
                  <a:srgbClr val="FF0000"/>
                </a:solidFill>
                <a:ea typeface="宋体" panose="02010600030101010101" pitchFamily="2" charset="-122"/>
              </a:rPr>
              <a:t>virtual page number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is </a:t>
            </a:r>
            <a:r>
              <a:rPr lang="en-US" altLang="zh-CN" sz="2400" dirty="0">
                <a:solidFill>
                  <a:srgbClr val="0000CC"/>
                </a:solidFill>
                <a:ea typeface="宋体" panose="02010600030101010101" pitchFamily="2" charset="-122"/>
              </a:rPr>
              <a:t>hashed into a page table.</a:t>
            </a:r>
            <a:r>
              <a:rPr lang="en-US" altLang="zh-CN" sz="2400" dirty="0">
                <a:ea typeface="宋体" panose="02010600030101010101" pitchFamily="2" charset="-122"/>
              </a:rPr>
              <a:t> This page table contains a chain of elements hashing to the same location.</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i="1" u="sng" dirty="0">
                <a:solidFill>
                  <a:srgbClr val="FF0000"/>
                </a:solidFill>
                <a:ea typeface="宋体" panose="02010600030101010101" pitchFamily="2" charset="-122"/>
              </a:rPr>
              <a:t>Virtual page numbers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are compared in this chain searching for a match. If a match is found, the corresponding physical frame is extracted.</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Hashed Page Table</a:t>
            </a:r>
            <a:endParaRPr lang="en-US" altLang="zh-CN" sz="2400">
              <a:effectLst>
                <a:outerShdw blurRad="38100" dist="38100" dir="2700000" algn="tl">
                  <a:srgbClr val="C0C0C0"/>
                </a:outerShdw>
              </a:effectLst>
              <a:ea typeface="宋体" panose="02010600030101010101" pitchFamily="2" charset="-122"/>
            </a:endParaRPr>
          </a:p>
        </p:txBody>
      </p:sp>
      <p:pic>
        <p:nvPicPr>
          <p:cNvPr id="106499" name="Picture 4"/>
          <p:cNvPicPr>
            <a:picLocks noChangeAspect="1" noChangeArrowheads="1"/>
          </p:cNvPicPr>
          <p:nvPr/>
        </p:nvPicPr>
        <p:blipFill>
          <a:blip r:embed="rId1">
            <a:extLst>
              <a:ext uri="{28A0092B-C50C-407E-A947-70E740481C1C}">
                <a14:useLocalDpi xmlns:a14="http://schemas.microsoft.com/office/drawing/2010/main" val="0"/>
              </a:ext>
            </a:extLst>
          </a:blip>
          <a:srcRect l="439" t="14206" r="670" b="13898"/>
          <a:stretch>
            <a:fillRect/>
          </a:stretch>
        </p:blipFill>
        <p:spPr bwMode="auto">
          <a:xfrm>
            <a:off x="941388" y="1338263"/>
            <a:ext cx="6848475" cy="4162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6500" name="圆角矩形标注 1"/>
          <p:cNvSpPr>
            <a:spLocks noChangeArrowheads="1"/>
          </p:cNvSpPr>
          <p:nvPr/>
        </p:nvSpPr>
        <p:spPr bwMode="auto">
          <a:xfrm>
            <a:off x="3553651" y="4485704"/>
            <a:ext cx="1792287" cy="431800"/>
          </a:xfrm>
          <a:prstGeom prst="wedgeRoundRectCallout">
            <a:avLst>
              <a:gd name="adj1" fmla="val -42501"/>
              <a:gd name="adj2" fmla="val -198701"/>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h(p)=h(q)</a:t>
            </a:r>
            <a:endParaRPr lang="zh-CN" altLang="en-US" sz="1800">
              <a:ea typeface="宋体" panose="02010600030101010101" pitchFamily="2" charset="-122"/>
            </a:endParaRPr>
          </a:p>
        </p:txBody>
      </p:sp>
      <p:sp>
        <p:nvSpPr>
          <p:cNvPr id="106501" name="文本框 1"/>
          <p:cNvSpPr txBox="1">
            <a:spLocks noChangeArrowheads="1"/>
          </p:cNvSpPr>
          <p:nvPr/>
        </p:nvSpPr>
        <p:spPr bwMode="auto">
          <a:xfrm>
            <a:off x="868363" y="5748338"/>
            <a:ext cx="284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ea typeface="宋体" panose="02010600030101010101" pitchFamily="2" charset="-122"/>
              </a:rPr>
              <a:t>记录的存储位置 </a:t>
            </a:r>
            <a:r>
              <a:rPr lang="en-US" altLang="zh-CN" sz="1800">
                <a:ea typeface="宋体" panose="02010600030101010101" pitchFamily="2" charset="-122"/>
              </a:rPr>
              <a:t>= h(</a:t>
            </a:r>
            <a:r>
              <a:rPr lang="zh-CN" altLang="en-US" sz="1800">
                <a:ea typeface="宋体" panose="02010600030101010101" pitchFamily="2" charset="-122"/>
              </a:rPr>
              <a:t>页号</a:t>
            </a:r>
            <a:r>
              <a:rPr lang="en-US" altLang="zh-CN" sz="1800">
                <a:ea typeface="宋体" panose="02010600030101010101" pitchFamily="2" charset="-122"/>
              </a:rPr>
              <a:t>)</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8.5.3 Inverted Page Table</a:t>
            </a:r>
            <a:endParaRPr lang="en-US" altLang="zh-CN">
              <a:effectLst>
                <a:outerShdw blurRad="38100" dist="38100" dir="2700000" algn="tl">
                  <a:srgbClr val="C0C0C0"/>
                </a:outerShdw>
              </a:effectLst>
              <a:ea typeface="宋体" panose="02010600030101010101" pitchFamily="2" charset="-122"/>
            </a:endParaRPr>
          </a:p>
        </p:txBody>
      </p:sp>
      <p:sp>
        <p:nvSpPr>
          <p:cNvPr id="107523" name="Rectangle 3"/>
          <p:cNvSpPr>
            <a:spLocks noGrp="1" noChangeArrowheads="1"/>
          </p:cNvSpPr>
          <p:nvPr>
            <p:ph type="body" idx="4294967295"/>
          </p:nvPr>
        </p:nvSpPr>
        <p:spPr>
          <a:xfrm>
            <a:off x="663575" y="1420813"/>
            <a:ext cx="7669213" cy="4792662"/>
          </a:xfrm>
        </p:spPr>
        <p:txBody>
          <a:bodyPr/>
          <a:lstStyle/>
          <a:p>
            <a:r>
              <a:rPr lang="en-US" altLang="zh-CN" sz="2400" dirty="0">
                <a:solidFill>
                  <a:srgbClr val="FF0000"/>
                </a:solidFill>
                <a:ea typeface="宋体" panose="02010600030101010101" pitchFamily="2" charset="-122"/>
              </a:rPr>
              <a:t>One entry for each real page of </a:t>
            </a:r>
            <a:r>
              <a:rPr lang="en-US" altLang="zh-CN" sz="2400" dirty="0" smtClean="0">
                <a:solidFill>
                  <a:srgbClr val="FF0000"/>
                </a:solidFill>
                <a:ea typeface="宋体" panose="02010600030101010101" pitchFamily="2" charset="-122"/>
              </a:rPr>
              <a:t>memory</a:t>
            </a:r>
            <a:r>
              <a:rPr lang="zh-CN" altLang="en-US" sz="2400" dirty="0" smtClean="0">
                <a:solidFill>
                  <a:srgbClr val="FF0000"/>
                </a:solidFill>
                <a:ea typeface="宋体" panose="02010600030101010101" pitchFamily="2" charset="-122"/>
              </a:rPr>
              <a:t>；</a:t>
            </a:r>
            <a:endParaRPr lang="en-US" altLang="zh-CN" sz="2400" dirty="0">
              <a:solidFill>
                <a:srgbClr val="FF0000"/>
              </a:solidFill>
              <a:ea typeface="宋体" panose="02010600030101010101" pitchFamily="2" charset="-122"/>
            </a:endParaRPr>
          </a:p>
          <a:p>
            <a:r>
              <a:rPr lang="en-US" altLang="zh-CN" sz="2400" dirty="0">
                <a:ea typeface="宋体" panose="02010600030101010101" pitchFamily="2" charset="-122"/>
              </a:rPr>
              <a:t>Entry consists of the </a:t>
            </a:r>
            <a:r>
              <a:rPr lang="en-US" altLang="zh-CN" sz="2400" dirty="0">
                <a:solidFill>
                  <a:srgbClr val="020266"/>
                </a:solidFill>
                <a:ea typeface="宋体" panose="02010600030101010101" pitchFamily="2" charset="-122"/>
              </a:rPr>
              <a:t>virtual address of the page </a:t>
            </a:r>
            <a:r>
              <a:rPr lang="en-US" altLang="zh-CN" sz="2400" dirty="0">
                <a:ea typeface="宋体" panose="02010600030101010101" pitchFamily="2" charset="-122"/>
              </a:rPr>
              <a:t>stored in that real memory location, with information about the </a:t>
            </a:r>
            <a:r>
              <a:rPr lang="en-US" altLang="zh-CN" sz="2400" b="1" dirty="0">
                <a:solidFill>
                  <a:srgbClr val="020266"/>
                </a:solidFill>
                <a:ea typeface="宋体" panose="02010600030101010101" pitchFamily="2" charset="-122"/>
              </a:rPr>
              <a:t>process that owns that </a:t>
            </a:r>
            <a:r>
              <a:rPr lang="en-US" altLang="zh-CN" sz="2400" b="1" dirty="0" smtClean="0">
                <a:solidFill>
                  <a:srgbClr val="020266"/>
                </a:solidFill>
                <a:ea typeface="宋体" panose="02010600030101010101" pitchFamily="2" charset="-122"/>
              </a:rPr>
              <a:t>page</a:t>
            </a:r>
            <a:r>
              <a:rPr lang="zh-CN" altLang="en-US" sz="2400" b="1" dirty="0" smtClean="0">
                <a:solidFill>
                  <a:srgbClr val="020266"/>
                </a:solidFill>
                <a:ea typeface="宋体" panose="02010600030101010101" pitchFamily="2" charset="-122"/>
              </a:rPr>
              <a:t>；</a:t>
            </a:r>
            <a:endParaRPr lang="en-US" altLang="zh-CN" sz="2400" b="1" dirty="0">
              <a:solidFill>
                <a:srgbClr val="020266"/>
              </a:solidFill>
              <a:ea typeface="宋体" panose="02010600030101010101" pitchFamily="2" charset="-122"/>
            </a:endParaRPr>
          </a:p>
          <a:p>
            <a:r>
              <a:rPr lang="en-US" altLang="zh-CN" sz="2400" dirty="0">
                <a:ea typeface="宋体" panose="02010600030101010101" pitchFamily="2" charset="-122"/>
              </a:rPr>
              <a:t>Decreases memory needed to store each page table, but increases time needed to search the table when a page reference </a:t>
            </a:r>
            <a:r>
              <a:rPr lang="en-US" altLang="zh-CN" sz="2400" dirty="0" smtClean="0">
                <a:ea typeface="宋体" panose="02010600030101010101" pitchFamily="2" charset="-122"/>
              </a:rPr>
              <a:t>occurs</a:t>
            </a:r>
            <a:r>
              <a:rPr lang="zh-CN" altLang="en-US" sz="2400" dirty="0" smtClean="0">
                <a:ea typeface="宋体" panose="02010600030101010101" pitchFamily="2" charset="-122"/>
              </a:rPr>
              <a:t>；</a:t>
            </a:r>
            <a:endParaRPr lang="en-US" altLang="zh-CN" sz="2400" dirty="0">
              <a:ea typeface="宋体" panose="02010600030101010101" pitchFamily="2" charset="-122"/>
            </a:endParaRPr>
          </a:p>
          <a:p>
            <a:r>
              <a:rPr lang="en-US" altLang="zh-CN" sz="2400" dirty="0">
                <a:ea typeface="宋体" panose="02010600030101010101" pitchFamily="2" charset="-122"/>
              </a:rPr>
              <a:t>Use hash table to limit the search to one — or at most a few — page-table </a:t>
            </a:r>
            <a:r>
              <a:rPr lang="en-US" altLang="zh-CN" sz="2400" dirty="0" smtClean="0">
                <a:ea typeface="宋体" panose="02010600030101010101" pitchFamily="2" charset="-122"/>
              </a:rPr>
              <a:t>entries</a:t>
            </a:r>
            <a:r>
              <a:rPr lang="zh-CN" altLang="en-US" sz="2400" dirty="0" smtClean="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Inverted Page Table Architecture</a:t>
            </a:r>
            <a:endParaRPr lang="en-US" altLang="zh-CN" sz="2400">
              <a:effectLst>
                <a:outerShdw blurRad="38100" dist="38100" dir="2700000" algn="tl">
                  <a:srgbClr val="C0C0C0"/>
                </a:outerShdw>
              </a:effectLst>
              <a:ea typeface="宋体" panose="02010600030101010101" pitchFamily="2" charset="-122"/>
            </a:endParaRPr>
          </a:p>
        </p:txBody>
      </p:sp>
      <p:pic>
        <p:nvPicPr>
          <p:cNvPr id="108547" name="Picture 5"/>
          <p:cNvPicPr>
            <a:picLocks noChangeAspect="1" noChangeArrowheads="1"/>
          </p:cNvPicPr>
          <p:nvPr/>
        </p:nvPicPr>
        <p:blipFill>
          <a:blip r:embed="rId1">
            <a:extLst>
              <a:ext uri="{28A0092B-C50C-407E-A947-70E740481C1C}">
                <a14:useLocalDpi xmlns:a14="http://schemas.microsoft.com/office/drawing/2010/main" val="0"/>
              </a:ext>
            </a:extLst>
          </a:blip>
          <a:srcRect l="706" t="4347" r="706" b="4672"/>
          <a:stretch>
            <a:fillRect/>
          </a:stretch>
        </p:blipFill>
        <p:spPr bwMode="auto">
          <a:xfrm>
            <a:off x="1023938" y="1146176"/>
            <a:ext cx="6837362" cy="351460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8548" name="TextBox 1"/>
          <p:cNvSpPr txBox="1">
            <a:spLocks noChangeArrowheads="1"/>
          </p:cNvSpPr>
          <p:nvPr/>
        </p:nvSpPr>
        <p:spPr bwMode="auto">
          <a:xfrm>
            <a:off x="854661" y="4968754"/>
            <a:ext cx="7516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smtClean="0">
                <a:highlight>
                  <a:srgbClr val="FFFF00"/>
                </a:highlight>
                <a:ea typeface="宋体" panose="02010600030101010101" pitchFamily="2" charset="-122"/>
              </a:rPr>
              <a:t>依据进程的pid与页号P</a:t>
            </a:r>
            <a:r>
              <a:rPr lang="zh-CN" altLang="en-US" sz="1800" dirty="0">
                <a:highlight>
                  <a:srgbClr val="FFFF00"/>
                </a:highlight>
                <a:ea typeface="宋体" panose="02010600030101010101" pitchFamily="2" charset="-122"/>
              </a:rPr>
              <a:t>查找页表，找到的项在页表中的位置就是页框号</a:t>
            </a:r>
            <a:r>
              <a:rPr lang="zh-CN" altLang="en-US" sz="1800" dirty="0" smtClean="0">
                <a:highlight>
                  <a:srgbClr val="FFFF00"/>
                </a:highlight>
                <a:ea typeface="宋体" panose="02010600030101010101" pitchFamily="2" charset="-122"/>
              </a:rPr>
              <a:t>。</a:t>
            </a:r>
            <a:endParaRPr lang="zh-CN" altLang="en-US" sz="1800" dirty="0" smtClean="0">
              <a:highlight>
                <a:srgbClr val="FFFF00"/>
              </a:highlight>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73100" y="271463"/>
            <a:ext cx="8077200" cy="6096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zh-CN" altLang="en-US" sz="2800" dirty="0">
              <a:effectLst>
                <a:outerShdw blurRad="38100" dist="38100" dir="2700000" algn="tl">
                  <a:srgbClr val="C0C0C0"/>
                </a:outerShdw>
              </a:effectLst>
              <a:ea typeface="宋体" panose="02010600030101010101" pitchFamily="2" charset="-122"/>
            </a:endParaRPr>
          </a:p>
        </p:txBody>
      </p:sp>
      <p:sp>
        <p:nvSpPr>
          <p:cNvPr id="15363" name="Rectangle 3"/>
          <p:cNvSpPr>
            <a:spLocks noGrp="1" noChangeArrowheads="1"/>
          </p:cNvSpPr>
          <p:nvPr>
            <p:ph type="body" idx="4294967295"/>
          </p:nvPr>
        </p:nvSpPr>
        <p:spPr>
          <a:xfrm>
            <a:off x="736600" y="1173163"/>
            <a:ext cx="7751763" cy="5214937"/>
          </a:xfrm>
        </p:spPr>
        <p:txBody>
          <a:bodyPr/>
          <a:lstStyle/>
          <a:p>
            <a:pPr>
              <a:lnSpc>
                <a:spcPct val="85000"/>
              </a:lnSpc>
            </a:pPr>
            <a:r>
              <a:rPr lang="zh-CN" altLang="en-US" sz="2000" b="1" dirty="0">
                <a:solidFill>
                  <a:srgbClr val="C00000"/>
                </a:solidFill>
                <a:ea typeface="宋体" panose="02010600030101010101" pitchFamily="2" charset="-122"/>
              </a:rPr>
              <a:t>逻辑地址</a:t>
            </a:r>
            <a:r>
              <a:rPr lang="zh-CN" altLang="en-US" sz="2000" b="1" dirty="0">
                <a:solidFill>
                  <a:srgbClr val="002060"/>
                </a:solidFill>
                <a:ea typeface="宋体" panose="02010600030101010101" pitchFamily="2" charset="-122"/>
              </a:rPr>
              <a:t>到</a:t>
            </a:r>
            <a:r>
              <a:rPr lang="zh-CN" altLang="en-US" sz="2000" b="1" dirty="0">
                <a:solidFill>
                  <a:srgbClr val="C00000"/>
                </a:solidFill>
                <a:ea typeface="宋体" panose="02010600030101010101" pitchFamily="2" charset="-122"/>
              </a:rPr>
              <a:t>物理地址</a:t>
            </a:r>
            <a:r>
              <a:rPr lang="zh-CN" altLang="en-US" sz="2000" b="1" dirty="0">
                <a:solidFill>
                  <a:srgbClr val="002060"/>
                </a:solidFill>
                <a:ea typeface="宋体" panose="02010600030101010101" pitchFamily="2" charset="-122"/>
              </a:rPr>
              <a:t>的映射（地址变换、重定位, 地址绑定、地址）</a:t>
            </a:r>
            <a:endParaRPr lang="zh-CN" altLang="en-US" sz="2000" b="1" dirty="0">
              <a:solidFill>
                <a:srgbClr val="002060"/>
              </a:solidFill>
              <a:ea typeface="宋体" panose="02010600030101010101" pitchFamily="2" charset="-122"/>
            </a:endParaRPr>
          </a:p>
          <a:p>
            <a:pPr lvl="1">
              <a:lnSpc>
                <a:spcPct val="85000"/>
              </a:lnSpc>
            </a:pPr>
            <a:r>
              <a:rPr lang="zh-CN" altLang="en-US" sz="1800" b="1" dirty="0">
                <a:solidFill>
                  <a:srgbClr val="0000CC"/>
                </a:solidFill>
                <a:ea typeface="宋体" panose="02010600030101010101" pitchFamily="2" charset="-122"/>
              </a:rPr>
              <a:t>编译（汇编时）</a:t>
            </a:r>
            <a:r>
              <a:rPr lang="zh-CN" altLang="en-US" sz="1800" b="1" dirty="0">
                <a:ea typeface="宋体" panose="02010600030101010101" pitchFamily="2" charset="-122"/>
              </a:rPr>
              <a:t>时完成地址映射(</a:t>
            </a:r>
            <a:r>
              <a:rPr lang="zh-CN" altLang="en-US" sz="2000" b="1" i="1" u="sng" dirty="0">
                <a:solidFill>
                  <a:srgbClr val="7030A0"/>
                </a:solidFill>
                <a:ea typeface="宋体" panose="02010600030101010101" pitchFamily="2" charset="-122"/>
              </a:rPr>
              <a:t>Compile time</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2">
              <a:lnSpc>
                <a:spcPct val="85000"/>
              </a:lnSpc>
            </a:pPr>
            <a:r>
              <a:rPr lang="zh-CN" altLang="en-US" sz="1600" b="1" dirty="0">
                <a:ea typeface="宋体" panose="02010600030101010101" pitchFamily="2" charset="-122"/>
              </a:rPr>
              <a:t>编译（汇编时）</a:t>
            </a:r>
            <a:r>
              <a:rPr lang="zh-CN" altLang="en-US" sz="1600" b="1" dirty="0" smtClean="0">
                <a:ea typeface="宋体" panose="02010600030101010101" pitchFamily="2" charset="-122"/>
              </a:rPr>
              <a:t>生成</a:t>
            </a:r>
            <a:r>
              <a:rPr lang="zh-CN" altLang="en-US" sz="1600" b="1" dirty="0" smtClean="0">
                <a:solidFill>
                  <a:srgbClr val="006600"/>
                </a:solidFill>
                <a:ea typeface="宋体" panose="02010600030101010101" pitchFamily="2" charset="-122"/>
              </a:rPr>
              <a:t>直接使用</a:t>
            </a:r>
            <a:r>
              <a:rPr lang="zh-CN" altLang="en-US" sz="1600" b="1" dirty="0" smtClean="0">
                <a:solidFill>
                  <a:srgbClr val="C00000"/>
                </a:solidFill>
                <a:ea typeface="宋体" panose="02010600030101010101" pitchFamily="2" charset="-122"/>
              </a:rPr>
              <a:t>内存</a:t>
            </a:r>
            <a:r>
              <a:rPr lang="zh-CN" altLang="en-US" sz="1600" b="1" dirty="0">
                <a:solidFill>
                  <a:srgbClr val="C00000"/>
                </a:solidFill>
                <a:ea typeface="宋体" panose="02010600030101010101" pitchFamily="2" charset="-122"/>
              </a:rPr>
              <a:t>的物理地址；</a:t>
            </a:r>
            <a:endParaRPr lang="zh-CN" altLang="en-US" sz="1600" b="1" dirty="0">
              <a:solidFill>
                <a:srgbClr val="C00000"/>
              </a:solidFill>
              <a:ea typeface="宋体" panose="02010600030101010101" pitchFamily="2" charset="-122"/>
            </a:endParaRPr>
          </a:p>
          <a:p>
            <a:pPr lvl="2">
              <a:lnSpc>
                <a:spcPct val="85000"/>
              </a:lnSpc>
            </a:pPr>
            <a:r>
              <a:rPr lang="zh-CN" altLang="en-US" sz="1600" b="1" dirty="0" smtClean="0">
                <a:ea typeface="宋体" panose="02010600030101010101" pitchFamily="2" charset="-122"/>
              </a:rPr>
              <a:t>内存</a:t>
            </a:r>
            <a:r>
              <a:rPr lang="zh-CN" altLang="en-US" sz="1600" b="1" dirty="0">
                <a:ea typeface="宋体" panose="02010600030101010101" pitchFamily="2" charset="-122"/>
              </a:rPr>
              <a:t>的</a:t>
            </a:r>
            <a:r>
              <a:rPr lang="zh-CN" altLang="en-US" sz="1600" b="1" dirty="0" smtClean="0">
                <a:ea typeface="宋体" panose="02010600030101010101" pitchFamily="2" charset="-122"/>
              </a:rPr>
              <a:t>使用位置比较固定；</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不利于程序的浮动；</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不支持虚拟存储机制；</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早期</a:t>
            </a:r>
            <a:r>
              <a:rPr lang="zh-CN" altLang="en-US" sz="1600" b="1" dirty="0" smtClean="0">
                <a:ea typeface="宋体" panose="02010600030101010101" pitchFamily="2" charset="-122"/>
              </a:rPr>
              <a:t>的（单任务）系统使用（如</a:t>
            </a:r>
            <a:r>
              <a:rPr lang="en-US" altLang="zh-CN" sz="1600" b="1" dirty="0" smtClean="0">
                <a:ea typeface="宋体" panose="02010600030101010101" pitchFamily="2" charset="-122"/>
              </a:rPr>
              <a:t>DOS</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1">
              <a:lnSpc>
                <a:spcPct val="85000"/>
              </a:lnSpc>
            </a:pPr>
            <a:r>
              <a:rPr lang="zh-CN" altLang="en-US" sz="1800" b="1" dirty="0">
                <a:solidFill>
                  <a:srgbClr val="0000CC"/>
                </a:solidFill>
                <a:ea typeface="宋体" panose="02010600030101010101" pitchFamily="2" charset="-122"/>
              </a:rPr>
              <a:t>装入时</a:t>
            </a:r>
            <a:r>
              <a:rPr lang="zh-CN" altLang="en-US" sz="1800" b="1" dirty="0">
                <a:ea typeface="宋体" panose="02010600030101010101" pitchFamily="2" charset="-122"/>
              </a:rPr>
              <a:t>完成地址映射 (</a:t>
            </a:r>
            <a:r>
              <a:rPr lang="zh-CN" altLang="en-US" sz="2000" b="1" i="1" u="sng" dirty="0">
                <a:solidFill>
                  <a:srgbClr val="7030A0"/>
                </a:solidFill>
                <a:ea typeface="宋体" panose="02010600030101010101" pitchFamily="2" charset="-122"/>
              </a:rPr>
              <a:t>Load time</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2">
              <a:lnSpc>
                <a:spcPct val="85000"/>
              </a:lnSpc>
            </a:pPr>
            <a:r>
              <a:rPr lang="zh-CN" altLang="en-US" sz="1600" b="1" dirty="0" smtClean="0">
                <a:ea typeface="宋体" panose="02010600030101010101" pitchFamily="2" charset="-122"/>
              </a:rPr>
              <a:t>装入程序时，将程序中指令使用逻辑</a:t>
            </a:r>
            <a:r>
              <a:rPr lang="zh-CN" altLang="en-US" sz="1600" b="1" dirty="0">
                <a:ea typeface="宋体" panose="02010600030101010101" pitchFamily="2" charset="-122"/>
              </a:rPr>
              <a:t>地址映射为物理地址；</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不利于程序的浮动；</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不支持虚拟存储机制；</a:t>
            </a:r>
            <a:endParaRPr lang="zh-CN" altLang="en-US" sz="1600" b="1" dirty="0">
              <a:ea typeface="宋体" panose="02010600030101010101" pitchFamily="2" charset="-122"/>
            </a:endParaRPr>
          </a:p>
          <a:p>
            <a:pPr lvl="1">
              <a:lnSpc>
                <a:spcPct val="85000"/>
              </a:lnSpc>
            </a:pPr>
            <a:r>
              <a:rPr lang="zh-CN" altLang="en-US" sz="1800" b="1" dirty="0">
                <a:solidFill>
                  <a:srgbClr val="0000CC"/>
                </a:solidFill>
                <a:ea typeface="宋体" panose="02010600030101010101" pitchFamily="2" charset="-122"/>
              </a:rPr>
              <a:t>运行时</a:t>
            </a:r>
            <a:r>
              <a:rPr lang="zh-CN" altLang="en-US" sz="1800" b="1" dirty="0">
                <a:ea typeface="宋体" panose="02010600030101010101" pitchFamily="2" charset="-122"/>
              </a:rPr>
              <a:t>完成地址映射(</a:t>
            </a:r>
            <a:r>
              <a:rPr lang="zh-CN" altLang="en-US" sz="2000" b="1" i="1" u="sng" dirty="0">
                <a:solidFill>
                  <a:srgbClr val="7030A0"/>
                </a:solidFill>
                <a:ea typeface="宋体" panose="02010600030101010101" pitchFamily="2" charset="-122"/>
              </a:rPr>
              <a:t>Execution time</a:t>
            </a:r>
            <a:r>
              <a:rPr lang="zh-CN" altLang="en-US" sz="1800" b="1" dirty="0">
                <a:ea typeface="宋体" panose="02010600030101010101" pitchFamily="2" charset="-122"/>
              </a:rPr>
              <a:t>)（</a:t>
            </a:r>
            <a:r>
              <a:rPr lang="zh-CN" altLang="en-US" sz="1800" b="1" dirty="0">
                <a:solidFill>
                  <a:srgbClr val="C00000"/>
                </a:solidFill>
                <a:ea typeface="宋体" panose="02010600030101010101" pitchFamily="2" charset="-122"/>
              </a:rPr>
              <a:t>现在的</a:t>
            </a:r>
            <a:r>
              <a:rPr lang="en-US" altLang="zh-CN" sz="1800" b="1" dirty="0">
                <a:solidFill>
                  <a:srgbClr val="C00000"/>
                </a:solidFill>
                <a:ea typeface="宋体" panose="02010600030101010101" pitchFamily="2" charset="-122"/>
              </a:rPr>
              <a:t>OS</a:t>
            </a:r>
            <a:r>
              <a:rPr lang="zh-CN" altLang="en-US" sz="1800" b="1" dirty="0">
                <a:solidFill>
                  <a:srgbClr val="C00000"/>
                </a:solidFill>
                <a:ea typeface="宋体" panose="02010600030101010101" pitchFamily="2" charset="-122"/>
              </a:rPr>
              <a:t>多采用</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2">
              <a:lnSpc>
                <a:spcPct val="85000"/>
              </a:lnSpc>
            </a:pPr>
            <a:r>
              <a:rPr lang="zh-CN" altLang="en-US" sz="1600" b="1" dirty="0">
                <a:ea typeface="宋体" panose="02010600030101010101" pitchFamily="2" charset="-122"/>
              </a:rPr>
              <a:t>运行时</a:t>
            </a:r>
            <a:r>
              <a:rPr lang="zh-CN" altLang="en-US" sz="1600" b="1" dirty="0" smtClean="0">
                <a:ea typeface="宋体" panose="02010600030101010101" pitchFamily="2" charset="-122"/>
              </a:rPr>
              <a:t>将指令使用的逻辑</a:t>
            </a:r>
            <a:r>
              <a:rPr lang="zh-CN" altLang="en-US" sz="1600" b="1" dirty="0">
                <a:ea typeface="宋体" panose="02010600030101010101" pitchFamily="2" charset="-122"/>
              </a:rPr>
              <a:t>地址映射为物理地址  (边执行，边变换)；</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需要硬件支持</a:t>
            </a:r>
            <a:r>
              <a:rPr lang="zh-CN" altLang="en-US" sz="1600" b="1" dirty="0" smtClean="0">
                <a:ea typeface="宋体" panose="02010600030101010101" pitchFamily="2" charset="-122"/>
              </a:rPr>
              <a:t>；（</a:t>
            </a:r>
            <a:r>
              <a:rPr lang="en-US" altLang="zh-CN" sz="1600" b="1" dirty="0" smtClean="0">
                <a:ea typeface="宋体" panose="02010600030101010101" pitchFamily="2" charset="-122"/>
              </a:rPr>
              <a:t>MMU</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支持虚拟存储机制（</a:t>
            </a:r>
            <a:r>
              <a:rPr lang="zh-CN" altLang="en-US" sz="1600" b="1" dirty="0">
                <a:solidFill>
                  <a:srgbClr val="C00000"/>
                </a:solidFill>
                <a:ea typeface="宋体" panose="02010600030101010101" pitchFamily="2" charset="-122"/>
              </a:rPr>
              <a:t>程序可以装入到内存的任何位置</a:t>
            </a:r>
            <a:r>
              <a:rPr lang="zh-CN" altLang="en-US" sz="1600" b="1" dirty="0">
                <a:ea typeface="宋体" panose="02010600030101010101" pitchFamily="2" charset="-122"/>
              </a:rPr>
              <a:t>）；</a:t>
            </a:r>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8.6 Segmentation</a:t>
            </a:r>
            <a:endParaRPr lang="zh-CN" altLang="en-US">
              <a:effectLst>
                <a:outerShdw blurRad="38100" dist="38100" dir="2700000" algn="tl">
                  <a:srgbClr val="C0C0C0"/>
                </a:outerShdw>
              </a:effectLst>
              <a:ea typeface="宋体" panose="02010600030101010101" pitchFamily="2" charset="-122"/>
            </a:endParaRPr>
          </a:p>
        </p:txBody>
      </p:sp>
      <p:sp>
        <p:nvSpPr>
          <p:cNvPr id="110595" name="Rectangle 3"/>
          <p:cNvSpPr>
            <a:spLocks noGrp="1" noChangeArrowheads="1"/>
          </p:cNvSpPr>
          <p:nvPr>
            <p:ph type="body" idx="4294967295"/>
          </p:nvPr>
        </p:nvSpPr>
        <p:spPr>
          <a:xfrm>
            <a:off x="806450" y="1341161"/>
            <a:ext cx="7685088" cy="5086272"/>
          </a:xfrm>
        </p:spPr>
        <p:txBody>
          <a:bodyPr/>
          <a:lstStyle/>
          <a:p>
            <a:pPr eaLnBrk="1" hangingPunct="1">
              <a:lnSpc>
                <a:spcPct val="90000"/>
              </a:lnSpc>
            </a:pPr>
            <a:r>
              <a:rPr lang="zh-CN" altLang="en-US" sz="1800" b="1" dirty="0">
                <a:solidFill>
                  <a:srgbClr val="0000CC"/>
                </a:solidFill>
                <a:ea typeface="宋体" panose="02010600030101010101" pitchFamily="2" charset="-122"/>
              </a:rPr>
              <a:t>分页存在的问题</a:t>
            </a:r>
            <a:endParaRPr lang="zh-CN" altLang="en-US" sz="1800" b="1" dirty="0">
              <a:solidFill>
                <a:srgbClr val="0000CC"/>
              </a:solidFill>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实际内存与用户所理解的内存的不一致性</a:t>
            </a:r>
            <a:r>
              <a:rPr lang="zh-CN" altLang="en-US" sz="1600" b="1" dirty="0">
                <a:ea typeface="宋体" panose="02010600030101010101" pitchFamily="2" charset="-122"/>
              </a:rPr>
              <a:t>；</a:t>
            </a:r>
            <a:endParaRPr lang="zh-CN" altLang="en-US" sz="1600" b="1" dirty="0">
              <a:ea typeface="宋体" panose="02010600030101010101" pitchFamily="2" charset="-122"/>
            </a:endParaRPr>
          </a:p>
          <a:p>
            <a:pPr lvl="1" eaLnBrk="1" hangingPunct="1">
              <a:lnSpc>
                <a:spcPct val="90000"/>
              </a:lnSpc>
            </a:pPr>
            <a:r>
              <a:rPr lang="zh-CN" altLang="en-US" sz="1600" b="1" dirty="0" smtClean="0">
                <a:solidFill>
                  <a:srgbClr val="7030A0"/>
                </a:solidFill>
                <a:ea typeface="宋体" panose="02010600030101010101" pitchFamily="2" charset="-122"/>
              </a:rPr>
              <a:t>共享问题</a:t>
            </a:r>
            <a:r>
              <a:rPr lang="zh-CN" altLang="en-US" sz="1600" b="1" dirty="0" smtClean="0">
                <a:ea typeface="宋体" panose="02010600030101010101" pitchFamily="2" charset="-122"/>
              </a:rPr>
              <a:t>（</a:t>
            </a:r>
            <a:r>
              <a:rPr lang="zh-CN" altLang="en-US" sz="1600" b="1" dirty="0">
                <a:ea typeface="宋体" panose="02010600030101010101" pitchFamily="2" charset="-122"/>
              </a:rPr>
              <a:t>可能将一个独立的模块划分到多个页面中）；</a:t>
            </a:r>
            <a:endParaRPr lang="en-US" altLang="zh-CN" sz="1600" b="1" dirty="0">
              <a:ea typeface="宋体" panose="02010600030101010101" pitchFamily="2" charset="-122"/>
            </a:endParaRPr>
          </a:p>
          <a:p>
            <a:pPr lvl="2" eaLnBrk="1" hangingPunct="1">
              <a:lnSpc>
                <a:spcPct val="90000"/>
              </a:lnSpc>
            </a:pPr>
            <a:r>
              <a:rPr lang="zh-CN" altLang="en-US" sz="1200" b="1" dirty="0">
                <a:ea typeface="宋体" panose="02010600030101010101" pitchFamily="2" charset="-122"/>
              </a:rPr>
              <a:t>如某年级同学排成一个队列，每</a:t>
            </a:r>
            <a:r>
              <a:rPr lang="en-US" altLang="zh-CN" sz="1200" b="1" dirty="0">
                <a:ea typeface="宋体" panose="02010600030101010101" pitchFamily="2" charset="-122"/>
              </a:rPr>
              <a:t>10</a:t>
            </a:r>
            <a:r>
              <a:rPr lang="zh-CN" altLang="en-US" sz="1200" b="1" dirty="0">
                <a:ea typeface="宋体" panose="02010600030101010101" pitchFamily="2" charset="-122"/>
              </a:rPr>
              <a:t>人一组参加活动，</a:t>
            </a:r>
            <a:r>
              <a:rPr lang="zh-CN" altLang="en-US" sz="1200" b="1" dirty="0">
                <a:solidFill>
                  <a:srgbClr val="7030A0"/>
                </a:solidFill>
                <a:ea typeface="宋体" panose="02010600030101010101" pitchFamily="2" charset="-122"/>
              </a:rPr>
              <a:t>有的组中可能包含多个班级的同学</a:t>
            </a:r>
            <a:r>
              <a:rPr lang="zh-CN" altLang="en-US" sz="1200" b="1" dirty="0">
                <a:ea typeface="宋体" panose="02010600030101010101" pitchFamily="2" charset="-122"/>
              </a:rPr>
              <a:t>；</a:t>
            </a:r>
            <a:endParaRPr lang="en-US" altLang="zh-CN" sz="1200" b="1" dirty="0">
              <a:ea typeface="宋体" panose="02010600030101010101" pitchFamily="2" charset="-122"/>
            </a:endParaRPr>
          </a:p>
          <a:p>
            <a:pPr eaLnBrk="1" hangingPunct="1">
              <a:lnSpc>
                <a:spcPct val="90000"/>
              </a:lnSpc>
            </a:pPr>
            <a:r>
              <a:rPr lang="zh-CN" altLang="en-US" sz="1800" b="1" dirty="0">
                <a:solidFill>
                  <a:srgbClr val="0000CC"/>
                </a:solidFill>
                <a:ea typeface="宋体" panose="02010600030101010101" pitchFamily="2" charset="-122"/>
              </a:rPr>
              <a:t>分区存在的问题</a:t>
            </a:r>
            <a:endParaRPr lang="en-US" altLang="zh-CN" sz="1800" b="1" dirty="0">
              <a:solidFill>
                <a:srgbClr val="0000CC"/>
              </a:solidFill>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将一个作业的逻辑空间视为一个连续的整体</a:t>
            </a:r>
            <a:r>
              <a:rPr lang="zh-CN" altLang="en-US" sz="1600" b="1" dirty="0">
                <a:ea typeface="宋体" panose="02010600030101010101" pitchFamily="2" charset="-122"/>
              </a:rPr>
              <a:t>，整体分配到一个连续的分区内；</a:t>
            </a:r>
            <a:endParaRPr lang="en-US" altLang="zh-CN" sz="1600" b="1" dirty="0">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有时为一个大作业找一个连续的分区比较困难</a:t>
            </a:r>
            <a:r>
              <a:rPr lang="zh-CN" altLang="en-US" sz="1600" b="1" dirty="0">
                <a:ea typeface="宋体" panose="02010600030101010101" pitchFamily="2" charset="-122"/>
              </a:rPr>
              <a:t>；</a:t>
            </a:r>
            <a:endParaRPr lang="zh-CN" altLang="en-US" sz="1600" b="1" dirty="0">
              <a:ea typeface="宋体" panose="02010600030101010101" pitchFamily="2" charset="-122"/>
            </a:endParaRPr>
          </a:p>
          <a:p>
            <a:pPr eaLnBrk="1" hangingPunct="1">
              <a:lnSpc>
                <a:spcPct val="90000"/>
              </a:lnSpc>
            </a:pPr>
            <a:r>
              <a:rPr lang="zh-CN" altLang="en-US" sz="1800" b="1" dirty="0">
                <a:ea typeface="宋体" panose="02010600030101010101" pitchFamily="2" charset="-122"/>
              </a:rPr>
              <a:t>一般一个程序，由</a:t>
            </a:r>
            <a:endParaRPr lang="zh-CN" altLang="en-US" sz="18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主程序及若干子程序、函数、过程、方法等组成；</a:t>
            </a:r>
            <a:endParaRPr lang="zh-CN" altLang="en-US"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还有若干数据结构：表、堆栈、数组、变量等；</a:t>
            </a:r>
            <a:endParaRPr lang="en-US" altLang="zh-CN"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这些结构应该在内存中连续存放为好；</a:t>
            </a:r>
            <a:endParaRPr lang="zh-CN" altLang="en-US" sz="1600" b="1" dirty="0">
              <a:ea typeface="宋体" panose="02010600030101010101" pitchFamily="2" charset="-122"/>
            </a:endParaRPr>
          </a:p>
          <a:p>
            <a:pPr eaLnBrk="1" hangingPunct="1">
              <a:lnSpc>
                <a:spcPct val="90000"/>
              </a:lnSpc>
            </a:pPr>
            <a:r>
              <a:rPr lang="zh-CN" altLang="en-US" sz="1800" b="1" dirty="0">
                <a:solidFill>
                  <a:srgbClr val="0000CC"/>
                </a:solidFill>
                <a:ea typeface="宋体" panose="02010600030101010101" pitchFamily="2" charset="-122"/>
              </a:rPr>
              <a:t>用户的</a:t>
            </a:r>
            <a:r>
              <a:rPr lang="zh-CN" altLang="en-US" sz="1800" b="1" dirty="0" smtClean="0">
                <a:solidFill>
                  <a:srgbClr val="0000CC"/>
                </a:solidFill>
                <a:ea typeface="宋体" panose="02010600030101010101" pitchFamily="2" charset="-122"/>
              </a:rPr>
              <a:t>观点</a:t>
            </a:r>
            <a:r>
              <a:rPr lang="zh-CN" altLang="en-US" sz="1800" b="1" dirty="0" smtClean="0">
                <a:solidFill>
                  <a:srgbClr val="0070C0"/>
                </a:solidFill>
                <a:ea typeface="宋体" panose="02010600030101010101" pitchFamily="2" charset="-122"/>
              </a:rPr>
              <a:t>（用户看到的程序结构，用户观念中的内存）</a:t>
            </a:r>
            <a:endParaRPr lang="zh-CN" altLang="en-US" sz="1800" b="1" dirty="0">
              <a:solidFill>
                <a:srgbClr val="0070C0"/>
              </a:solidFill>
              <a:ea typeface="宋体" panose="02010600030101010101" pitchFamily="2" charset="-122"/>
            </a:endParaRPr>
          </a:p>
          <a:p>
            <a:pPr lvl="1" eaLnBrk="1" hangingPunct="1">
              <a:lnSpc>
                <a:spcPct val="90000"/>
              </a:lnSpc>
            </a:pPr>
            <a:r>
              <a:rPr lang="zh-CN" altLang="en-US" sz="1600" b="1" dirty="0">
                <a:highlight>
                  <a:srgbClr val="FFFF00"/>
                </a:highlight>
                <a:ea typeface="宋体" panose="02010600030101010101" pitchFamily="2" charset="-122"/>
              </a:rPr>
              <a:t>程序中的每一部分是逻辑上的独立单位；</a:t>
            </a:r>
            <a:endParaRPr lang="zh-CN" altLang="en-US"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在内存中也最好按该逻辑单位进行管理；</a:t>
            </a:r>
            <a:endParaRPr lang="zh-CN" altLang="en-US"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也</a:t>
            </a:r>
            <a:r>
              <a:rPr lang="zh-CN" altLang="en-US" sz="1600" b="1" dirty="0" smtClean="0">
                <a:ea typeface="宋体" panose="02010600030101010101" pitchFamily="2" charset="-122"/>
              </a:rPr>
              <a:t>便于程序模块的共享</a:t>
            </a:r>
            <a:r>
              <a:rPr lang="zh-CN" altLang="en-US" sz="1600" b="1" dirty="0">
                <a:ea typeface="宋体" panose="02010600030101010101" pitchFamily="2" charset="-122"/>
              </a:rPr>
              <a:t>；</a:t>
            </a:r>
            <a:endParaRPr lang="zh-CN" altLang="en-US" sz="1600" b="1" dirty="0">
              <a:ea typeface="宋体" panose="02010600030101010101" pitchFamily="2" charset="-122"/>
            </a:endParaRPr>
          </a:p>
          <a:p>
            <a:pPr eaLnBrk="1" hangingPunct="1">
              <a:lnSpc>
                <a:spcPct val="90000"/>
              </a:lnSpc>
            </a:pPr>
            <a:endParaRPr lang="zh-CN" altLang="en-US" sz="2000" b="1" dirty="0">
              <a:ea typeface="宋体" panose="02010600030101010101" pitchFamily="2" charset="-122"/>
            </a:endParaRPr>
          </a:p>
        </p:txBody>
      </p:sp>
      <p:sp>
        <p:nvSpPr>
          <p:cNvPr id="93188" name="Rectangle 2"/>
          <p:cNvSpPr txBox="1">
            <a:spLocks noChangeArrowheads="1"/>
          </p:cNvSpPr>
          <p:nvPr/>
        </p:nvSpPr>
        <p:spPr bwMode="auto">
          <a:xfrm>
            <a:off x="806450" y="731561"/>
            <a:ext cx="7835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zh-CN" altLang="en-US" sz="2800" b="1" dirty="0">
                <a:solidFill>
                  <a:srgbClr val="993300"/>
                </a:solidFill>
                <a:effectLst>
                  <a:outerShdw blurRad="38100" dist="38100" dir="2700000" algn="tl">
                    <a:srgbClr val="C0C0C0"/>
                  </a:outerShdw>
                </a:effectLst>
                <a:ea typeface="宋体" panose="02010600030101010101" pitchFamily="2" charset="-122"/>
              </a:rPr>
              <a:t>8.6.1 Basic Method</a:t>
            </a:r>
            <a:endParaRPr lang="zh-CN" altLang="en-US" sz="2800" b="1" dirty="0">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a:t>
            </a:r>
            <a:endParaRPr lang="en-US" altLang="zh-CN">
              <a:effectLst>
                <a:outerShdw blurRad="38100" dist="38100" dir="2700000" algn="tl">
                  <a:srgbClr val="C0C0C0"/>
                </a:outerShdw>
              </a:effectLst>
              <a:ea typeface="宋体" panose="02010600030101010101" pitchFamily="2" charset="-122"/>
            </a:endParaRPr>
          </a:p>
        </p:txBody>
      </p:sp>
      <p:sp>
        <p:nvSpPr>
          <p:cNvPr id="111619" name="Rectangle 3"/>
          <p:cNvSpPr>
            <a:spLocks noGrp="1" noChangeArrowheads="1"/>
          </p:cNvSpPr>
          <p:nvPr>
            <p:ph type="body" idx="4294967295"/>
          </p:nvPr>
        </p:nvSpPr>
        <p:spPr>
          <a:xfrm>
            <a:off x="762000" y="1377950"/>
            <a:ext cx="7351713" cy="4483100"/>
          </a:xfrm>
        </p:spPr>
        <p:txBody>
          <a:bodyPr/>
          <a:lstStyle/>
          <a:p>
            <a:pPr>
              <a:lnSpc>
                <a:spcPct val="90000"/>
              </a:lnSpc>
              <a:tabLst>
                <a:tab pos="1833245" algn="l"/>
              </a:tabLst>
            </a:pPr>
            <a:r>
              <a:rPr lang="en-US" altLang="zh-CN" sz="1800" dirty="0">
                <a:ea typeface="宋体" panose="02010600030101010101" pitchFamily="2" charset="-122"/>
              </a:rPr>
              <a:t>Memory-management scheme that supports </a:t>
            </a:r>
            <a:r>
              <a:rPr lang="en-US" altLang="zh-CN" sz="1800" dirty="0">
                <a:solidFill>
                  <a:srgbClr val="0000CC"/>
                </a:solidFill>
                <a:ea typeface="宋体" panose="02010600030101010101" pitchFamily="2" charset="-122"/>
              </a:rPr>
              <a:t>user view of memory </a:t>
            </a:r>
            <a:endParaRPr lang="en-US" altLang="zh-CN" sz="1800" dirty="0">
              <a:solidFill>
                <a:srgbClr val="0000CC"/>
              </a:solidFill>
              <a:ea typeface="宋体" panose="02010600030101010101" pitchFamily="2" charset="-122"/>
            </a:endParaRPr>
          </a:p>
          <a:p>
            <a:pPr>
              <a:lnSpc>
                <a:spcPct val="90000"/>
              </a:lnSpc>
              <a:tabLst>
                <a:tab pos="1833245" algn="l"/>
              </a:tabLst>
            </a:pPr>
            <a:r>
              <a:rPr lang="en-US" altLang="zh-CN" sz="1800" dirty="0">
                <a:ea typeface="宋体" panose="02010600030101010101" pitchFamily="2" charset="-122"/>
              </a:rPr>
              <a:t>A program is a collection of segments.  </a:t>
            </a:r>
            <a:endParaRPr lang="en-US" altLang="zh-CN" sz="1800" dirty="0">
              <a:ea typeface="宋体" panose="02010600030101010101" pitchFamily="2" charset="-122"/>
            </a:endParaRPr>
          </a:p>
          <a:p>
            <a:pPr>
              <a:lnSpc>
                <a:spcPct val="90000"/>
              </a:lnSpc>
              <a:tabLst>
                <a:tab pos="1833245" algn="l"/>
              </a:tabLst>
            </a:pPr>
            <a:r>
              <a:rPr lang="en-US" altLang="zh-CN" sz="1800" dirty="0">
                <a:ea typeface="宋体" panose="02010600030101010101" pitchFamily="2" charset="-122"/>
              </a:rPr>
              <a:t>A segment is a logical unit such as:</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main program,</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procedure, </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function,</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method,</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object,</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local variables, global variables,</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common block,</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stack,</a:t>
            </a:r>
            <a:endParaRPr lang="en-US" altLang="zh-CN" sz="1800" dirty="0">
              <a:ea typeface="宋体" panose="02010600030101010101" pitchFamily="2" charset="-122"/>
            </a:endParaRPr>
          </a:p>
          <a:p>
            <a:pPr>
              <a:lnSpc>
                <a:spcPct val="90000"/>
              </a:lnSpc>
              <a:buFont typeface="Monotype Sorts" pitchFamily="2" charset="2"/>
              <a:buNone/>
              <a:tabLst>
                <a:tab pos="1833245" algn="l"/>
              </a:tabLst>
            </a:pPr>
            <a:r>
              <a:rPr lang="en-US" altLang="zh-CN" sz="1800" dirty="0">
                <a:ea typeface="宋体" panose="02010600030101010101" pitchFamily="2" charset="-122"/>
              </a:rPr>
              <a:t>		symbol table, arrays</a:t>
            </a:r>
            <a:endParaRPr lang="en-US" altLang="zh-CN"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User’s View of a Program</a:t>
            </a:r>
            <a:endParaRPr lang="en-US" altLang="zh-CN" sz="2400" dirty="0">
              <a:effectLst>
                <a:outerShdw blurRad="38100" dist="38100" dir="2700000" algn="tl">
                  <a:srgbClr val="C0C0C0"/>
                </a:outerShdw>
              </a:effectLst>
              <a:ea typeface="宋体" panose="02010600030101010101" pitchFamily="2" charset="-122"/>
            </a:endParaRPr>
          </a:p>
        </p:txBody>
      </p:sp>
      <p:pic>
        <p:nvPicPr>
          <p:cNvPr id="112643" name="Picture 4"/>
          <p:cNvPicPr>
            <a:picLocks noChangeAspect="1" noChangeArrowheads="1"/>
          </p:cNvPicPr>
          <p:nvPr/>
        </p:nvPicPr>
        <p:blipFill>
          <a:blip r:embed="rId1">
            <a:extLst>
              <a:ext uri="{28A0092B-C50C-407E-A947-70E740481C1C}">
                <a14:useLocalDpi xmlns:a14="http://schemas.microsoft.com/office/drawing/2010/main" val="0"/>
              </a:ext>
            </a:extLst>
          </a:blip>
          <a:srcRect l="21812" t="632" r="21811" b="964"/>
          <a:stretch>
            <a:fillRect/>
          </a:stretch>
        </p:blipFill>
        <p:spPr bwMode="auto">
          <a:xfrm>
            <a:off x="1419225" y="1571349"/>
            <a:ext cx="6183313" cy="444369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Logical View of Segmentation</a:t>
            </a:r>
            <a:endParaRPr lang="en-US" altLang="zh-CN">
              <a:effectLst>
                <a:outerShdw blurRad="38100" dist="38100" dir="2700000" algn="tl">
                  <a:srgbClr val="C0C0C0"/>
                </a:outerShdw>
              </a:effectLst>
              <a:ea typeface="宋体" panose="02010600030101010101" pitchFamily="2" charset="-122"/>
            </a:endParaRPr>
          </a:p>
        </p:txBody>
      </p:sp>
      <p:grpSp>
        <p:nvGrpSpPr>
          <p:cNvPr id="2" name="组合 1"/>
          <p:cNvGrpSpPr/>
          <p:nvPr/>
        </p:nvGrpSpPr>
        <p:grpSpPr>
          <a:xfrm>
            <a:off x="972105" y="1224564"/>
            <a:ext cx="2895600" cy="3962400"/>
            <a:chOff x="1371600" y="1171575"/>
            <a:chExt cx="2895600" cy="3962400"/>
          </a:xfrm>
        </p:grpSpPr>
        <p:sp>
          <p:nvSpPr>
            <p:cNvPr id="11366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6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11366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sp>
          <p:nvSpPr>
            <p:cNvPr id="11367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11367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grpSp>
      <p:grpSp>
        <p:nvGrpSpPr>
          <p:cNvPr id="113672" name="Group 24"/>
          <p:cNvGrpSpPr/>
          <p:nvPr/>
        </p:nvGrpSpPr>
        <p:grpSpPr bwMode="auto">
          <a:xfrm>
            <a:off x="4419756" y="1197377"/>
            <a:ext cx="1143000" cy="3962400"/>
            <a:chOff x="0" y="0"/>
            <a:chExt cx="720" cy="2496"/>
          </a:xfrm>
        </p:grpSpPr>
        <p:grpSp>
          <p:nvGrpSpPr>
            <p:cNvPr id="113675" name="Group 11"/>
            <p:cNvGrpSpPr/>
            <p:nvPr/>
          </p:nvGrpSpPr>
          <p:grpSpPr bwMode="auto">
            <a:xfrm>
              <a:off x="0" y="0"/>
              <a:ext cx="720" cy="672"/>
              <a:chOff x="0" y="0"/>
              <a:chExt cx="720" cy="672"/>
            </a:xfrm>
          </p:grpSpPr>
          <p:sp>
            <p:nvSpPr>
              <p:cNvPr id="113686" name="Rectangle 8"/>
              <p:cNvSpPr>
                <a:spLocks noChangeArrowheads="1"/>
              </p:cNvSpPr>
              <p:nvPr/>
            </p:nvSpPr>
            <p:spPr bwMode="auto">
              <a:xfrm>
                <a:off x="0" y="0"/>
                <a:ext cx="720" cy="67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7" name="Line 9"/>
              <p:cNvSpPr>
                <a:spLocks noChangeShapeType="1"/>
              </p:cNvSpPr>
              <p:nvPr/>
            </p:nvSpPr>
            <p:spPr bwMode="auto">
              <a:xfrm>
                <a:off x="0" y="33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76" name="Group 12"/>
            <p:cNvGrpSpPr/>
            <p:nvPr/>
          </p:nvGrpSpPr>
          <p:grpSpPr bwMode="auto">
            <a:xfrm>
              <a:off x="0" y="672"/>
              <a:ext cx="720" cy="672"/>
              <a:chOff x="0" y="0"/>
              <a:chExt cx="720" cy="672"/>
            </a:xfrm>
          </p:grpSpPr>
          <p:sp>
            <p:nvSpPr>
              <p:cNvPr id="113684" name="Rectangle 13"/>
              <p:cNvSpPr>
                <a:spLocks noChangeArrowheads="1"/>
              </p:cNvSpPr>
              <p:nvPr/>
            </p:nvSpPr>
            <p:spPr bwMode="auto">
              <a:xfrm>
                <a:off x="0" y="0"/>
                <a:ext cx="720" cy="672"/>
              </a:xfrm>
              <a:prstGeom prst="rect">
                <a:avLst/>
              </a:prstGeom>
              <a:solidFill>
                <a:srgbClr val="DDDDDD"/>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5" name="Line 14"/>
              <p:cNvSpPr>
                <a:spLocks noChangeShapeType="1"/>
              </p:cNvSpPr>
              <p:nvPr/>
            </p:nvSpPr>
            <p:spPr bwMode="auto">
              <a:xfrm>
                <a:off x="0" y="33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77" name="Text Box 15"/>
            <p:cNvSpPr txBox="1">
              <a:spLocks noChangeArrowheads="1"/>
            </p:cNvSpPr>
            <p:nvPr/>
          </p:nvSpPr>
          <p:spPr bwMode="auto">
            <a:xfrm>
              <a:off x="238" y="7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113678" name="Text Box 16"/>
            <p:cNvSpPr txBox="1">
              <a:spLocks noChangeArrowheads="1"/>
            </p:cNvSpPr>
            <p:nvPr/>
          </p:nvSpPr>
          <p:spPr bwMode="auto">
            <a:xfrm>
              <a:off x="24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endParaRPr lang="en-US" altLang="zh-CN" sz="1800">
                <a:ea typeface="宋体" panose="02010600030101010101" pitchFamily="2" charset="-122"/>
              </a:endParaRPr>
            </a:p>
          </p:txBody>
        </p:sp>
        <p:sp>
          <p:nvSpPr>
            <p:cNvPr id="113679" name="Rectangle 17"/>
            <p:cNvSpPr>
              <a:spLocks noChangeArrowheads="1"/>
            </p:cNvSpPr>
            <p:nvPr/>
          </p:nvSpPr>
          <p:spPr bwMode="auto">
            <a:xfrm>
              <a:off x="0" y="1344"/>
              <a:ext cx="720" cy="91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0" name="Rectangle 18"/>
            <p:cNvSpPr>
              <a:spLocks noChangeArrowheads="1"/>
            </p:cNvSpPr>
            <p:nvPr/>
          </p:nvSpPr>
          <p:spPr bwMode="auto">
            <a:xfrm>
              <a:off x="0" y="2256"/>
              <a:ext cx="720" cy="240"/>
            </a:xfrm>
            <a:prstGeom prst="rect">
              <a:avLst/>
            </a:prstGeom>
            <a:solidFill>
              <a:srgbClr val="DDDDDD"/>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1" name="Line 19"/>
            <p:cNvSpPr>
              <a:spLocks noChangeShapeType="1"/>
            </p:cNvSpPr>
            <p:nvPr/>
          </p:nvSpPr>
          <p:spPr bwMode="auto">
            <a:xfrm>
              <a:off x="0" y="1584"/>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2" name="Text Box 20"/>
            <p:cNvSpPr txBox="1">
              <a:spLocks noChangeArrowheads="1"/>
            </p:cNvSpPr>
            <p:nvPr/>
          </p:nvSpPr>
          <p:spPr bwMode="auto">
            <a:xfrm>
              <a:off x="240" y="13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113683" name="Text Box 21"/>
            <p:cNvSpPr txBox="1">
              <a:spLocks noChangeArrowheads="1"/>
            </p:cNvSpPr>
            <p:nvPr/>
          </p:nvSpPr>
          <p:spPr bwMode="auto">
            <a:xfrm>
              <a:off x="240" y="183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endParaRPr lang="en-US" altLang="zh-CN" sz="1800">
                <a:ea typeface="宋体" panose="02010600030101010101" pitchFamily="2" charset="-122"/>
              </a:endParaRPr>
            </a:p>
          </p:txBody>
        </p:sp>
      </p:grpSp>
      <p:sp>
        <p:nvSpPr>
          <p:cNvPr id="113673" name="Text Box 22"/>
          <p:cNvSpPr txBox="1">
            <a:spLocks noChangeArrowheads="1"/>
          </p:cNvSpPr>
          <p:nvPr/>
        </p:nvSpPr>
        <p:spPr bwMode="auto">
          <a:xfrm>
            <a:off x="1584880" y="5284041"/>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CC6600"/>
                </a:solidFill>
                <a:ea typeface="宋体" panose="02010600030101010101" pitchFamily="2" charset="-122"/>
              </a:rPr>
              <a:t>user space </a:t>
            </a:r>
            <a:endParaRPr lang="en-US" altLang="zh-CN" sz="1800">
              <a:solidFill>
                <a:srgbClr val="CC6600"/>
              </a:solidFill>
              <a:ea typeface="宋体" panose="02010600030101010101" pitchFamily="2" charset="-122"/>
            </a:endParaRPr>
          </a:p>
        </p:txBody>
      </p:sp>
      <p:sp>
        <p:nvSpPr>
          <p:cNvPr id="113674" name="Text Box 23"/>
          <p:cNvSpPr txBox="1">
            <a:spLocks noChangeArrowheads="1"/>
          </p:cNvSpPr>
          <p:nvPr/>
        </p:nvSpPr>
        <p:spPr bwMode="auto">
          <a:xfrm>
            <a:off x="3511706" y="5271903"/>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C6600"/>
                </a:solidFill>
                <a:ea typeface="宋体" panose="02010600030101010101" pitchFamily="2" charset="-122"/>
              </a:rPr>
              <a:t>physical memory space</a:t>
            </a:r>
            <a:endParaRPr lang="en-US" altLang="zh-CN" sz="1800" dirty="0">
              <a:solidFill>
                <a:srgbClr val="CC6600"/>
              </a:solidFill>
              <a:ea typeface="宋体" panose="02010600030101010101" pitchFamily="2" charset="-122"/>
            </a:endParaRPr>
          </a:p>
        </p:txBody>
      </p:sp>
      <p:sp>
        <p:nvSpPr>
          <p:cNvPr id="3" name="文本框 2"/>
          <p:cNvSpPr txBox="1"/>
          <p:nvPr/>
        </p:nvSpPr>
        <p:spPr>
          <a:xfrm>
            <a:off x="5853900" y="1428299"/>
            <a:ext cx="2571750" cy="2862322"/>
          </a:xfrm>
          <a:prstGeom prst="rect">
            <a:avLst/>
          </a:prstGeom>
          <a:noFill/>
        </p:spPr>
        <p:txBody>
          <a:bodyPr wrap="square" rtlCol="0">
            <a:spAutoFit/>
          </a:bodyPr>
          <a:lstStyle/>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不再将一个作业的地址空间视为一个连续的整体；</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0000CC"/>
                </a:solidFill>
                <a:latin typeface="宋体" panose="02010600030101010101" pitchFamily="2" charset="-122"/>
                <a:ea typeface="宋体" panose="02010600030101010101" pitchFamily="2" charset="-122"/>
              </a:rPr>
              <a:t>将一个作业按逻辑组织分成多个段；</a:t>
            </a:r>
            <a:endParaRPr lang="en-US" altLang="zh-CN" b="1" dirty="0">
              <a:solidFill>
                <a:srgbClr val="0000CC"/>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每个段视为一个整体，为其分配一个连续的存储空间；</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整个作业的地址空间，在内存中不再连续；</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1143000" y="304800"/>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Segmentation</a:t>
            </a:r>
            <a:endParaRPr lang="zh-CN" altLang="en-US">
              <a:effectLst>
                <a:outerShdw blurRad="38100" dist="38100" dir="2700000" algn="tl">
                  <a:srgbClr val="C0C0C0"/>
                </a:outerShdw>
              </a:effectLst>
              <a:ea typeface="宋体" panose="02010600030101010101" pitchFamily="2" charset="-122"/>
            </a:endParaRPr>
          </a:p>
        </p:txBody>
      </p:sp>
      <p:sp>
        <p:nvSpPr>
          <p:cNvPr id="114691" name="Rectangle 3"/>
          <p:cNvSpPr>
            <a:spLocks noGrp="1" noChangeArrowheads="1"/>
          </p:cNvSpPr>
          <p:nvPr>
            <p:ph type="body" idx="4294967295"/>
          </p:nvPr>
        </p:nvSpPr>
        <p:spPr>
          <a:xfrm>
            <a:off x="930275" y="1262063"/>
            <a:ext cx="7543800" cy="5311775"/>
          </a:xfrm>
        </p:spPr>
        <p:txBody>
          <a:bodyPr/>
          <a:lstStyle/>
          <a:p>
            <a:pPr>
              <a:lnSpc>
                <a:spcPct val="90000"/>
              </a:lnSpc>
            </a:pPr>
            <a:r>
              <a:rPr lang="zh-CN" altLang="en-US" sz="1800" b="1" dirty="0">
                <a:ea typeface="宋体" panose="02010600030101010101" pitchFamily="2" charset="-122"/>
              </a:rPr>
              <a:t>基本思想</a:t>
            </a:r>
            <a:endParaRPr lang="zh-CN" altLang="en-US" sz="1800" b="1" dirty="0">
              <a:ea typeface="宋体" panose="02010600030101010101" pitchFamily="2" charset="-122"/>
            </a:endParaRPr>
          </a:p>
          <a:p>
            <a:pPr lvl="1">
              <a:lnSpc>
                <a:spcPct val="90000"/>
              </a:lnSpc>
            </a:pPr>
            <a:r>
              <a:rPr lang="zh-CN" altLang="en-US" sz="1600" b="1" dirty="0">
                <a:ea typeface="宋体" panose="02010600030101010101" pitchFamily="2" charset="-122"/>
              </a:rPr>
              <a:t>作业分段，内存按动态分区管理；</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内存分配以段为单位；</a:t>
            </a:r>
            <a:endParaRPr lang="zh-CN" altLang="en-US" sz="1600" b="1" dirty="0">
              <a:ea typeface="宋体" panose="02010600030101010101" pitchFamily="2" charset="-122"/>
            </a:endParaRPr>
          </a:p>
          <a:p>
            <a:pPr lvl="1">
              <a:lnSpc>
                <a:spcPct val="90000"/>
              </a:lnSpc>
            </a:pPr>
            <a:r>
              <a:rPr lang="zh-CN" altLang="en-US" sz="1600" b="1" dirty="0">
                <a:highlight>
                  <a:srgbClr val="FFFF00"/>
                </a:highlight>
                <a:ea typeface="宋体" panose="02010600030101010101" pitchFamily="2" charset="-122"/>
              </a:rPr>
              <a:t>一个作业在内存中可以不连续，但在一个段内是连续的；</a:t>
            </a:r>
            <a:endParaRPr lang="zh-CN" altLang="en-US" sz="1600" b="1" dirty="0">
              <a:highlight>
                <a:srgbClr val="FFFF00"/>
              </a:highlight>
              <a:ea typeface="宋体" panose="02010600030101010101" pitchFamily="2" charset="-122"/>
            </a:endParaRPr>
          </a:p>
          <a:p>
            <a:pPr lvl="1">
              <a:lnSpc>
                <a:spcPct val="90000"/>
              </a:lnSpc>
            </a:pPr>
            <a:r>
              <a:rPr lang="zh-CN" altLang="en-US" sz="1600" b="1" dirty="0">
                <a:ea typeface="宋体" panose="02010600030101010101" pitchFamily="2" charset="-122"/>
              </a:rPr>
              <a:t>每个段都有一个段名和长度；</a:t>
            </a:r>
            <a:endParaRPr lang="zh-CN" altLang="en-US" sz="1600" b="1" dirty="0">
              <a:ea typeface="宋体" panose="02010600030101010101" pitchFamily="2" charset="-122"/>
            </a:endParaRPr>
          </a:p>
          <a:p>
            <a:pPr lvl="1">
              <a:lnSpc>
                <a:spcPct val="90000"/>
              </a:lnSpc>
            </a:pPr>
            <a:r>
              <a:rPr lang="zh-CN" altLang="en-US" sz="1600" b="1" dirty="0">
                <a:solidFill>
                  <a:srgbClr val="0000CC"/>
                </a:solidFill>
                <a:ea typeface="宋体" panose="02010600030101010101" pitchFamily="2" charset="-122"/>
              </a:rPr>
              <a:t>逻辑地址的格式</a:t>
            </a:r>
            <a:r>
              <a:rPr lang="zh-CN" altLang="en-US" sz="1600" b="1" dirty="0">
                <a:ea typeface="宋体" panose="02010600030101010101" pitchFamily="2" charset="-122"/>
              </a:rPr>
              <a:t>：段号 ，段内偏移量；</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段表－段与段所在内存位置的对应关系；</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外碎片；</a:t>
            </a:r>
            <a:endParaRPr lang="zh-CN" altLang="en-US" sz="1600" b="1" dirty="0">
              <a:ea typeface="宋体" panose="02010600030101010101" pitchFamily="2" charset="-122"/>
            </a:endParaRPr>
          </a:p>
          <a:p>
            <a:pPr>
              <a:lnSpc>
                <a:spcPct val="90000"/>
              </a:lnSpc>
            </a:pPr>
            <a:r>
              <a:rPr lang="zh-CN" altLang="en-US" sz="1800" b="1" dirty="0">
                <a:ea typeface="宋体" panose="02010600030101010101" pitchFamily="2" charset="-122"/>
              </a:rPr>
              <a:t>地址变换机构（过程）</a:t>
            </a:r>
            <a:endParaRPr lang="zh-CN" altLang="en-US" sz="1800" b="1" dirty="0">
              <a:ea typeface="宋体" panose="02010600030101010101" pitchFamily="2" charset="-122"/>
            </a:endParaRPr>
          </a:p>
          <a:p>
            <a:pPr>
              <a:lnSpc>
                <a:spcPct val="90000"/>
              </a:lnSpc>
            </a:pPr>
            <a:r>
              <a:rPr lang="zh-CN" altLang="en-US" sz="1800" b="1" dirty="0">
                <a:ea typeface="宋体" panose="02010600030101010101" pitchFamily="2" charset="-122"/>
              </a:rPr>
              <a:t>存储保护</a:t>
            </a:r>
            <a:endParaRPr lang="zh-CN" altLang="en-US" sz="1800" b="1" dirty="0">
              <a:ea typeface="宋体" panose="02010600030101010101" pitchFamily="2" charset="-122"/>
            </a:endParaRPr>
          </a:p>
          <a:p>
            <a:pPr lvl="1">
              <a:lnSpc>
                <a:spcPct val="90000"/>
              </a:lnSpc>
            </a:pPr>
            <a:r>
              <a:rPr lang="zh-CN" altLang="en-US" sz="1600" b="1" dirty="0">
                <a:ea typeface="宋体" panose="02010600030101010101" pitchFamily="2" charset="-122"/>
              </a:rPr>
              <a:t>段号、段内偏移量的越界检查，段的访问权限；</a:t>
            </a:r>
            <a:endParaRPr lang="zh-CN" altLang="en-US" sz="1600" b="1" dirty="0">
              <a:ea typeface="宋体" panose="02010600030101010101" pitchFamily="2" charset="-122"/>
            </a:endParaRPr>
          </a:p>
          <a:p>
            <a:pPr>
              <a:lnSpc>
                <a:spcPct val="90000"/>
              </a:lnSpc>
            </a:pPr>
            <a:r>
              <a:rPr lang="zh-CN" altLang="en-US" sz="1800" b="1" dirty="0">
                <a:ea typeface="宋体" panose="02010600030101010101" pitchFamily="2" charset="-122"/>
              </a:rPr>
              <a:t>段的共享</a:t>
            </a:r>
            <a:endParaRPr lang="zh-CN" altLang="en-US" sz="1800" b="1" dirty="0">
              <a:ea typeface="宋体" panose="02010600030101010101" pitchFamily="2" charset="-122"/>
            </a:endParaRPr>
          </a:p>
          <a:p>
            <a:pPr>
              <a:lnSpc>
                <a:spcPct val="90000"/>
              </a:lnSpc>
            </a:pPr>
            <a:endParaRPr lang="zh-CN" altLang="en-US" sz="1800" b="1" dirty="0">
              <a:ea typeface="宋体" panose="02010600030101010101" pitchFamily="2" charset="-122"/>
            </a:endParaRPr>
          </a:p>
          <a:p>
            <a:pPr>
              <a:lnSpc>
                <a:spcPct val="90000"/>
              </a:lnSpc>
            </a:pPr>
            <a:r>
              <a:rPr lang="zh-CN" altLang="en-US" sz="1800" b="1" dirty="0">
                <a:ea typeface="宋体" panose="02010600030101010101" pitchFamily="2" charset="-122"/>
              </a:rPr>
              <a:t>一般情况下，编译器根据程序的逻辑组织构造段；</a:t>
            </a:r>
            <a:endParaRPr lang="zh-CN" altLang="en-US" sz="1800" b="1" dirty="0">
              <a:ea typeface="宋体" panose="02010600030101010101" pitchFamily="2" charset="-122"/>
            </a:endParaRPr>
          </a:p>
          <a:p>
            <a:pPr>
              <a:lnSpc>
                <a:spcPct val="90000"/>
              </a:lnSpc>
            </a:pPr>
            <a:r>
              <a:rPr lang="zh-CN" altLang="en-US" sz="1800" b="1" dirty="0">
                <a:ea typeface="宋体" panose="02010600030101010101" pitchFamily="2" charset="-122"/>
              </a:rPr>
              <a:t>分段的例子 </a:t>
            </a:r>
            <a:r>
              <a:rPr lang="zh-CN" altLang="en-US" sz="1800" b="1" dirty="0" smtClean="0">
                <a:ea typeface="宋体" panose="02010600030101010101" pitchFamily="2" charset="-122"/>
              </a:rPr>
              <a:t>：</a:t>
            </a:r>
            <a:r>
              <a:rPr lang="en-US" altLang="zh-CN" sz="1800" b="1" dirty="0" smtClean="0">
                <a:ea typeface="宋体" panose="02010600030101010101" pitchFamily="2" charset="-122"/>
              </a:rPr>
              <a:t>x86</a:t>
            </a:r>
            <a:r>
              <a:rPr lang="zh-CN" altLang="en-US" sz="1800" b="1" dirty="0" smtClean="0">
                <a:ea typeface="宋体" panose="02010600030101010101" pitchFamily="2" charset="-122"/>
              </a:rPr>
              <a:t>中的段：</a:t>
            </a:r>
            <a:r>
              <a:rPr lang="en-US" altLang="zh-CN" sz="1800" b="1" dirty="0" smtClean="0">
                <a:ea typeface="宋体" panose="02010600030101010101" pitchFamily="2" charset="-122"/>
              </a:rPr>
              <a:t>CS,DS,ES,SS</a:t>
            </a:r>
            <a:r>
              <a:rPr lang="zh-CN" altLang="en-US" sz="1800" b="1" dirty="0" smtClean="0">
                <a:ea typeface="宋体" panose="02010600030101010101" pitchFamily="2" charset="-122"/>
              </a:rPr>
              <a:t>；</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Example of Segmentation</a:t>
            </a:r>
            <a:endParaRPr lang="en-US" altLang="zh-CN" sz="2400">
              <a:effectLst>
                <a:outerShdw blurRad="38100" dist="38100" dir="2700000" algn="tl">
                  <a:srgbClr val="C0C0C0"/>
                </a:outerShdw>
              </a:effectLst>
              <a:ea typeface="宋体" panose="02010600030101010101" pitchFamily="2" charset="-122"/>
            </a:endParaRPr>
          </a:p>
        </p:txBody>
      </p:sp>
      <p:pic>
        <p:nvPicPr>
          <p:cNvPr id="115715" name="Picture 4"/>
          <p:cNvPicPr>
            <a:picLocks noChangeAspect="1" noChangeArrowheads="1"/>
          </p:cNvPicPr>
          <p:nvPr/>
        </p:nvPicPr>
        <p:blipFill>
          <a:blip r:embed="rId1">
            <a:extLst>
              <a:ext uri="{28A0092B-C50C-407E-A947-70E740481C1C}">
                <a14:useLocalDpi xmlns:a14="http://schemas.microsoft.com/office/drawing/2010/main" val="0"/>
              </a:ext>
            </a:extLst>
          </a:blip>
          <a:srcRect l="7814" t="926" r="7814" b="1534"/>
          <a:stretch>
            <a:fillRect/>
          </a:stretch>
        </p:blipFill>
        <p:spPr bwMode="auto">
          <a:xfrm>
            <a:off x="852488" y="1322388"/>
            <a:ext cx="7291387" cy="5016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a:t>
            </a:r>
            <a:endParaRPr lang="en-US" altLang="zh-CN">
              <a:effectLst>
                <a:outerShdw blurRad="38100" dist="38100" dir="2700000" algn="tl">
                  <a:srgbClr val="C0C0C0"/>
                </a:outerShdw>
              </a:effectLst>
              <a:ea typeface="宋体" panose="02010600030101010101" pitchFamily="2" charset="-122"/>
            </a:endParaRPr>
          </a:p>
        </p:txBody>
      </p:sp>
      <p:sp>
        <p:nvSpPr>
          <p:cNvPr id="116739" name="Rectangle 3"/>
          <p:cNvSpPr>
            <a:spLocks noGrp="1" noChangeArrowheads="1"/>
          </p:cNvSpPr>
          <p:nvPr>
            <p:ph type="body" idx="4294967295"/>
          </p:nvPr>
        </p:nvSpPr>
        <p:spPr>
          <a:xfrm>
            <a:off x="685800" y="1287463"/>
            <a:ext cx="7618413" cy="5184358"/>
          </a:xfrm>
        </p:spPr>
        <p:txBody>
          <a:bodyPr/>
          <a:lstStyle/>
          <a:p>
            <a:pPr>
              <a:tabLst>
                <a:tab pos="1830070" algn="l"/>
                <a:tab pos="2857500" algn="ctr"/>
              </a:tabLst>
            </a:pP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consists of a two tuple:</a:t>
            </a:r>
            <a:endParaRPr lang="en-US" altLang="zh-CN" sz="2000" dirty="0">
              <a:ea typeface="宋体" panose="02010600030101010101" pitchFamily="2" charset="-122"/>
            </a:endParaRPr>
          </a:p>
          <a:p>
            <a:pPr>
              <a:spcBef>
                <a:spcPts val="600"/>
              </a:spcBef>
              <a:buFont typeface="Monotype Sorts" pitchFamily="2" charset="2"/>
              <a:buNone/>
              <a:tabLst>
                <a:tab pos="1830070" algn="l"/>
                <a:tab pos="2857500" algn="ctr"/>
              </a:tabLst>
            </a:pP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&lt;segment-number, offset</a:t>
            </a:r>
            <a:r>
              <a:rPr lang="en-US" altLang="zh-CN" sz="2000" dirty="0" smtClean="0">
                <a:solidFill>
                  <a:srgbClr val="FF0000"/>
                </a:solidFill>
                <a:ea typeface="宋体" panose="02010600030101010101" pitchFamily="2" charset="-122"/>
              </a:rPr>
              <a:t>&gt;</a:t>
            </a:r>
            <a:endParaRPr lang="en-US" altLang="zh-CN" sz="2000" dirty="0" smtClean="0">
              <a:solidFill>
                <a:srgbClr val="FF0000"/>
              </a:solidFill>
              <a:ea typeface="宋体" panose="02010600030101010101" pitchFamily="2" charset="-122"/>
            </a:endParaRPr>
          </a:p>
          <a:p>
            <a:pPr>
              <a:spcBef>
                <a:spcPts val="600"/>
              </a:spcBef>
              <a:buFont typeface="Monotype Sorts" pitchFamily="2" charset="2"/>
              <a:buNone/>
              <a:tabLst>
                <a:tab pos="1830070" algn="l"/>
                <a:tab pos="2857500" algn="ctr"/>
              </a:tabLst>
            </a:pPr>
            <a:r>
              <a:rPr lang="en-US" altLang="zh-CN" sz="2000" dirty="0">
                <a:solidFill>
                  <a:srgbClr val="0070C0"/>
                </a:solidFill>
                <a:ea typeface="宋体" panose="02010600030101010101" pitchFamily="2" charset="-122"/>
              </a:rPr>
              <a:t> </a:t>
            </a:r>
            <a:r>
              <a:rPr lang="en-US" altLang="zh-CN" sz="2000" dirty="0" smtClean="0">
                <a:solidFill>
                  <a:srgbClr val="0070C0"/>
                </a:solidFill>
                <a:ea typeface="宋体" panose="02010600030101010101" pitchFamily="2" charset="-122"/>
              </a:rPr>
              <a:t>                          &lt;</a:t>
            </a:r>
            <a:r>
              <a:rPr lang="zh-CN" altLang="en-US" sz="2000" dirty="0" smtClean="0">
                <a:solidFill>
                  <a:srgbClr val="0070C0"/>
                </a:solidFill>
                <a:ea typeface="宋体" panose="02010600030101010101" pitchFamily="2" charset="-122"/>
              </a:rPr>
              <a:t>段号，段内偏移量</a:t>
            </a:r>
            <a:r>
              <a:rPr lang="en-US" altLang="zh-CN" sz="2000" dirty="0" smtClean="0">
                <a:solidFill>
                  <a:srgbClr val="0070C0"/>
                </a:solidFill>
                <a:ea typeface="宋体" panose="02010600030101010101" pitchFamily="2" charset="-122"/>
              </a:rPr>
              <a:t>&gt;</a:t>
            </a:r>
            <a:endParaRPr lang="en-US" altLang="zh-CN" sz="2000" dirty="0">
              <a:solidFill>
                <a:srgbClr val="0070C0"/>
              </a:solidFill>
              <a:ea typeface="宋体" panose="02010600030101010101" pitchFamily="2" charset="-122"/>
            </a:endParaRPr>
          </a:p>
          <a:p>
            <a:pPr>
              <a:tabLst>
                <a:tab pos="1830070" algn="l"/>
                <a:tab pos="2857500" algn="ctr"/>
              </a:tabLst>
            </a:pPr>
            <a:r>
              <a:rPr lang="en-US" altLang="zh-CN" sz="2000" b="1" dirty="0">
                <a:solidFill>
                  <a:srgbClr val="0000CC"/>
                </a:solidFill>
                <a:ea typeface="宋体" panose="02010600030101010101" pitchFamily="2" charset="-122"/>
              </a:rPr>
              <a:t>Segment table</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maps two-dimensional physical addresses; each table entry </a:t>
            </a:r>
            <a:r>
              <a:rPr lang="en-US" altLang="zh-CN" sz="2000" dirty="0" smtClean="0">
                <a:ea typeface="宋体" panose="02010600030101010101" pitchFamily="2" charset="-122"/>
              </a:rPr>
              <a:t>has:</a:t>
            </a:r>
            <a:r>
              <a:rPr lang="zh-CN" altLang="en-US" sz="2000" dirty="0" smtClean="0">
                <a:ea typeface="宋体" panose="02010600030101010101" pitchFamily="2" charset="-122"/>
              </a:rPr>
              <a:t>（见上页）</a:t>
            </a:r>
            <a:endParaRPr lang="en-US" altLang="zh-CN" sz="2000" dirty="0">
              <a:ea typeface="宋体" panose="02010600030101010101" pitchFamily="2" charset="-122"/>
            </a:endParaRPr>
          </a:p>
          <a:p>
            <a:pPr lvl="1">
              <a:spcBef>
                <a:spcPts val="600"/>
              </a:spcBef>
              <a:tabLst>
                <a:tab pos="1830070" algn="l"/>
                <a:tab pos="2857500" algn="ctr"/>
              </a:tabLst>
            </a:pPr>
            <a:r>
              <a:rPr lang="en-US" altLang="zh-CN" sz="2000" b="1" dirty="0">
                <a:solidFill>
                  <a:srgbClr val="C00000"/>
                </a:solidFill>
                <a:ea typeface="宋体" panose="02010600030101010101" pitchFamily="2" charset="-122"/>
              </a:rPr>
              <a:t>base</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contains the starting physical address where the segments reside in memory</a:t>
            </a:r>
            <a:endParaRPr lang="en-US" altLang="zh-CN" sz="2000" dirty="0">
              <a:ea typeface="宋体" panose="02010600030101010101" pitchFamily="2" charset="-122"/>
            </a:endParaRPr>
          </a:p>
          <a:p>
            <a:pPr lvl="1">
              <a:spcBef>
                <a:spcPts val="600"/>
              </a:spcBef>
              <a:tabLst>
                <a:tab pos="1830070" algn="l"/>
                <a:tab pos="2857500" algn="ctr"/>
              </a:tabLst>
            </a:pPr>
            <a:r>
              <a:rPr lang="en-US" altLang="zh-CN" sz="2000" b="1" dirty="0">
                <a:solidFill>
                  <a:srgbClr val="C00000"/>
                </a:solidFill>
                <a:ea typeface="宋体" panose="02010600030101010101" pitchFamily="2" charset="-122"/>
              </a:rPr>
              <a:t>limit</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specifies the length of the segment</a:t>
            </a:r>
            <a:endParaRPr lang="en-US" altLang="zh-CN" sz="2000" dirty="0">
              <a:ea typeface="宋体" panose="02010600030101010101" pitchFamily="2" charset="-122"/>
            </a:endParaRPr>
          </a:p>
          <a:p>
            <a:pPr>
              <a:tabLst>
                <a:tab pos="1830070" algn="l"/>
                <a:tab pos="2857500" algn="ctr"/>
              </a:tabLst>
            </a:pPr>
            <a:r>
              <a:rPr lang="en-US" altLang="zh-CN" sz="2000" b="1" dirty="0">
                <a:solidFill>
                  <a:srgbClr val="0000CC"/>
                </a:solidFill>
                <a:ea typeface="宋体" panose="02010600030101010101" pitchFamily="2" charset="-122"/>
              </a:rPr>
              <a:t>Segment-table base register (STBR)</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points to the segment table’s location in memory</a:t>
            </a:r>
            <a:endParaRPr lang="en-US" altLang="zh-CN" sz="2000" dirty="0">
              <a:ea typeface="宋体" panose="02010600030101010101" pitchFamily="2" charset="-122"/>
            </a:endParaRPr>
          </a:p>
          <a:p>
            <a:pPr>
              <a:tabLst>
                <a:tab pos="1830070" algn="l"/>
                <a:tab pos="2857500" algn="ctr"/>
              </a:tabLst>
            </a:pPr>
            <a:r>
              <a:rPr lang="en-US" altLang="zh-CN" sz="2000" b="1" dirty="0">
                <a:solidFill>
                  <a:srgbClr val="0000CC"/>
                </a:solidFill>
                <a:ea typeface="宋体" panose="02010600030101010101" pitchFamily="2" charset="-122"/>
              </a:rPr>
              <a:t>Segment-table length register (STLR)</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indicates number of segments used by a program;</a:t>
            </a:r>
            <a:endParaRPr lang="en-US" altLang="zh-CN" sz="2000" dirty="0">
              <a:ea typeface="宋体" panose="02010600030101010101" pitchFamily="2" charset="-122"/>
            </a:endParaRPr>
          </a:p>
          <a:p>
            <a:pPr>
              <a:buFont typeface="Monotype Sorts" pitchFamily="2" charset="2"/>
              <a:buNone/>
              <a:tabLst>
                <a:tab pos="1830070" algn="l"/>
                <a:tab pos="2857500" algn="ctr"/>
              </a:tabLst>
            </a:pPr>
            <a:r>
              <a:rPr lang="en-US" altLang="zh-CN" sz="2000" dirty="0">
                <a:ea typeface="宋体" panose="02010600030101010101" pitchFamily="2" charset="-122"/>
              </a:rPr>
              <a:t>	</a:t>
            </a:r>
            <a:r>
              <a:rPr lang="en-US" altLang="zh-CN" sz="2000" dirty="0">
                <a:solidFill>
                  <a:srgbClr val="020266"/>
                </a:solidFill>
                <a:ea typeface="宋体" panose="02010600030101010101" pitchFamily="2" charset="-122"/>
              </a:rPr>
              <a:t>                  segment number </a:t>
            </a:r>
            <a:r>
              <a:rPr lang="en-US" altLang="zh-CN" sz="2000" b="1" i="1" dirty="0">
                <a:solidFill>
                  <a:srgbClr val="FF0000"/>
                </a:solidFill>
                <a:ea typeface="宋体" panose="02010600030101010101" pitchFamily="2" charset="-122"/>
              </a:rPr>
              <a:t>s</a:t>
            </a:r>
            <a:r>
              <a:rPr lang="en-US" altLang="zh-CN" sz="2000" dirty="0">
                <a:solidFill>
                  <a:srgbClr val="020266"/>
                </a:solidFill>
                <a:ea typeface="宋体" panose="02010600030101010101" pitchFamily="2" charset="-122"/>
              </a:rPr>
              <a:t> is legal if </a:t>
            </a:r>
            <a:r>
              <a:rPr lang="en-US" altLang="zh-CN" sz="2000" b="1" i="1" dirty="0">
                <a:solidFill>
                  <a:srgbClr val="FF0000"/>
                </a:solidFill>
                <a:ea typeface="宋体" panose="02010600030101010101" pitchFamily="2" charset="-122"/>
              </a:rPr>
              <a:t>s</a:t>
            </a:r>
            <a:r>
              <a:rPr lang="en-US" altLang="zh-CN" sz="2000" dirty="0">
                <a:solidFill>
                  <a:srgbClr val="FF0000"/>
                </a:solidFill>
                <a:ea typeface="宋体" panose="02010600030101010101" pitchFamily="2" charset="-122"/>
              </a:rPr>
              <a:t> &lt; </a:t>
            </a:r>
            <a:r>
              <a:rPr lang="en-US" altLang="zh-CN" sz="2000" b="1" dirty="0">
                <a:solidFill>
                  <a:srgbClr val="FF0000"/>
                </a:solidFill>
                <a:ea typeface="宋体" panose="02010600030101010101" pitchFamily="2" charset="-122"/>
              </a:rPr>
              <a:t>STLR</a:t>
            </a:r>
            <a:endParaRPr lang="en-US" altLang="zh-CN"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endParaRPr lang="en-US" altLang="zh-CN">
              <a:effectLst>
                <a:outerShdw blurRad="38100" dist="38100" dir="2700000" algn="tl">
                  <a:srgbClr val="C0C0C0"/>
                </a:outerShdw>
              </a:effectLst>
              <a:ea typeface="宋体" panose="02010600030101010101" pitchFamily="2" charset="-122"/>
            </a:endParaRPr>
          </a:p>
        </p:txBody>
      </p:sp>
      <p:sp>
        <p:nvSpPr>
          <p:cNvPr id="117763" name="Rectangle 3"/>
          <p:cNvSpPr>
            <a:spLocks noGrp="1" noChangeArrowheads="1"/>
          </p:cNvSpPr>
          <p:nvPr>
            <p:ph type="body" idx="4294967295"/>
          </p:nvPr>
        </p:nvSpPr>
        <p:spPr>
          <a:xfrm>
            <a:off x="965200" y="1228725"/>
            <a:ext cx="7283450" cy="5164138"/>
          </a:xfrm>
        </p:spPr>
        <p:txBody>
          <a:bodyPr/>
          <a:lstStyle/>
          <a:p>
            <a:r>
              <a:rPr lang="en-US" altLang="zh-CN" sz="2400" dirty="0">
                <a:ea typeface="宋体" panose="02010600030101010101" pitchFamily="2" charset="-122"/>
              </a:rPr>
              <a:t>Relocation.</a:t>
            </a:r>
            <a:endParaRPr lang="en-US" altLang="zh-CN" sz="2400" dirty="0">
              <a:ea typeface="宋体" panose="02010600030101010101" pitchFamily="2" charset="-122"/>
            </a:endParaRPr>
          </a:p>
          <a:p>
            <a:pPr lvl="1"/>
            <a:r>
              <a:rPr lang="en-US" altLang="zh-CN" sz="2400" dirty="0">
                <a:solidFill>
                  <a:srgbClr val="020266"/>
                </a:solidFill>
                <a:ea typeface="宋体" panose="02010600030101010101" pitchFamily="2" charset="-122"/>
              </a:rPr>
              <a:t>dynamic</a:t>
            </a:r>
            <a:endParaRPr lang="en-US" altLang="zh-CN" sz="2400" dirty="0">
              <a:solidFill>
                <a:srgbClr val="020266"/>
              </a:solidFill>
              <a:ea typeface="宋体" panose="02010600030101010101" pitchFamily="2" charset="-122"/>
            </a:endParaRPr>
          </a:p>
          <a:p>
            <a:pPr lvl="1"/>
            <a:r>
              <a:rPr lang="en-US" altLang="zh-CN" sz="2400" dirty="0">
                <a:solidFill>
                  <a:srgbClr val="020266"/>
                </a:solidFill>
                <a:ea typeface="宋体" panose="02010600030101010101" pitchFamily="2" charset="-122"/>
              </a:rPr>
              <a:t>by segment table </a:t>
            </a:r>
            <a:endParaRPr lang="en-US" altLang="zh-CN" sz="2400" dirty="0">
              <a:ea typeface="宋体" panose="02010600030101010101" pitchFamily="2" charset="-122"/>
            </a:endParaRPr>
          </a:p>
          <a:p>
            <a:r>
              <a:rPr lang="en-US" altLang="zh-CN" sz="2400" dirty="0">
                <a:ea typeface="宋体" panose="02010600030101010101" pitchFamily="2" charset="-122"/>
              </a:rPr>
              <a:t>Sharing.</a:t>
            </a:r>
            <a:endParaRPr lang="en-US" altLang="zh-CN" sz="2400" dirty="0">
              <a:ea typeface="宋体" panose="02010600030101010101" pitchFamily="2" charset="-122"/>
            </a:endParaRPr>
          </a:p>
          <a:p>
            <a:pPr lvl="1"/>
            <a:r>
              <a:rPr lang="en-US" altLang="zh-CN" sz="2400" dirty="0">
                <a:ea typeface="宋体" panose="02010600030101010101" pitchFamily="2" charset="-122"/>
              </a:rPr>
              <a:t>shared segments</a:t>
            </a:r>
            <a:endParaRPr lang="en-US" altLang="zh-CN" sz="2400" dirty="0">
              <a:ea typeface="宋体" panose="02010600030101010101" pitchFamily="2" charset="-122"/>
            </a:endParaRPr>
          </a:p>
          <a:p>
            <a:pPr lvl="1"/>
            <a:r>
              <a:rPr lang="en-US" altLang="zh-CN" sz="2400" b="1" dirty="0">
                <a:solidFill>
                  <a:srgbClr val="FF0000"/>
                </a:solidFill>
                <a:ea typeface="宋体" panose="02010600030101010101" pitchFamily="2" charset="-122"/>
              </a:rPr>
              <a:t>same segment number</a:t>
            </a:r>
            <a:endParaRPr lang="en-US" altLang="zh-CN" sz="2400" b="1" dirty="0">
              <a:solidFill>
                <a:srgbClr val="FF0000"/>
              </a:solidFill>
              <a:ea typeface="宋体" panose="02010600030101010101" pitchFamily="2" charset="-122"/>
            </a:endParaRPr>
          </a:p>
          <a:p>
            <a:r>
              <a:rPr lang="en-US" altLang="zh-CN" sz="2400" dirty="0">
                <a:ea typeface="宋体" panose="02010600030101010101" pitchFamily="2" charset="-122"/>
              </a:rPr>
              <a:t>Allocation.</a:t>
            </a:r>
            <a:endParaRPr lang="en-US" altLang="zh-CN" sz="2400" dirty="0">
              <a:ea typeface="宋体" panose="02010600030101010101" pitchFamily="2" charset="-122"/>
            </a:endParaRP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first fit/best fit/worst fit/next fit</a:t>
            </a:r>
            <a:endParaRPr lang="en-US" altLang="zh-CN" sz="2400" dirty="0">
              <a:solidFill>
                <a:srgbClr val="020266"/>
              </a:solidFill>
              <a:ea typeface="宋体" panose="02010600030101010101" pitchFamily="2" charset="-122"/>
            </a:endParaRP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external fragmentation</a:t>
            </a:r>
            <a:endParaRPr lang="en-US" altLang="zh-CN" sz="2400" dirty="0">
              <a:solidFill>
                <a:srgbClr val="020266"/>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endParaRPr lang="en-US" altLang="zh-CN">
              <a:effectLst>
                <a:outerShdw blurRad="38100" dist="38100" dir="2700000" algn="tl">
                  <a:srgbClr val="C0C0C0"/>
                </a:outerShdw>
              </a:effectLst>
              <a:ea typeface="宋体" panose="02010600030101010101" pitchFamily="2" charset="-122"/>
            </a:endParaRPr>
          </a:p>
        </p:txBody>
      </p:sp>
      <p:sp>
        <p:nvSpPr>
          <p:cNvPr id="118787" name="Rectangle 3"/>
          <p:cNvSpPr>
            <a:spLocks noGrp="1" noChangeArrowheads="1"/>
          </p:cNvSpPr>
          <p:nvPr>
            <p:ph type="body" idx="4294967295"/>
          </p:nvPr>
        </p:nvSpPr>
        <p:spPr>
          <a:xfrm>
            <a:off x="828028" y="1122856"/>
            <a:ext cx="7250113" cy="4468812"/>
          </a:xfrm>
        </p:spPr>
        <p:txBody>
          <a:bodyPr/>
          <a:lstStyle/>
          <a:p>
            <a:r>
              <a:rPr lang="zh-CN" altLang="en-US" sz="2400" dirty="0" smtClean="0">
                <a:solidFill>
                  <a:srgbClr val="00000C"/>
                </a:solidFill>
                <a:ea typeface="宋体" panose="02010600030101010101" pitchFamily="2" charset="-122"/>
              </a:rPr>
              <a:t>内存分配</a:t>
            </a:r>
            <a:endParaRPr lang="en-US" altLang="zh-CN" sz="2400" dirty="0" smtClean="0">
              <a:solidFill>
                <a:srgbClr val="00000C"/>
              </a:solidFill>
              <a:ea typeface="宋体" panose="02010600030101010101" pitchFamily="2" charset="-122"/>
            </a:endParaRPr>
          </a:p>
          <a:p>
            <a:pPr lvl="1"/>
            <a:r>
              <a:rPr lang="en-US" altLang="zh-CN" sz="2000" dirty="0" smtClean="0">
                <a:solidFill>
                  <a:srgbClr val="C00000"/>
                </a:solidFill>
                <a:ea typeface="宋体" panose="02010600030101010101" pitchFamily="2" charset="-122"/>
              </a:rPr>
              <a:t>Since </a:t>
            </a:r>
            <a:r>
              <a:rPr lang="en-US" altLang="zh-CN" sz="2000" dirty="0">
                <a:solidFill>
                  <a:srgbClr val="C00000"/>
                </a:solidFill>
                <a:ea typeface="宋体" panose="02010600030101010101" pitchFamily="2" charset="-122"/>
              </a:rPr>
              <a:t>segments vary in length, </a:t>
            </a:r>
            <a:r>
              <a:rPr lang="en-US" altLang="zh-CN" sz="2000" dirty="0">
                <a:solidFill>
                  <a:srgbClr val="0070C0"/>
                </a:solidFill>
                <a:ea typeface="宋体" panose="02010600030101010101" pitchFamily="2" charset="-122"/>
              </a:rPr>
              <a:t>memory allocation </a:t>
            </a:r>
            <a:r>
              <a:rPr lang="en-US" altLang="zh-CN" sz="2000" dirty="0">
                <a:ea typeface="宋体" panose="02010600030101010101" pitchFamily="2" charset="-122"/>
              </a:rPr>
              <a:t>is a</a:t>
            </a:r>
            <a:r>
              <a:rPr lang="en-US" altLang="zh-CN" sz="2000" dirty="0">
                <a:solidFill>
                  <a:srgbClr val="0070C0"/>
                </a:solidFill>
                <a:ea typeface="宋体" panose="02010600030101010101" pitchFamily="2" charset="-122"/>
              </a:rPr>
              <a:t> </a:t>
            </a:r>
            <a:r>
              <a:rPr lang="en-US" altLang="zh-CN" sz="2000" u="sng" dirty="0">
                <a:solidFill>
                  <a:srgbClr val="7030A0"/>
                </a:solidFill>
                <a:ea typeface="宋体" panose="02010600030101010101" pitchFamily="2" charset="-122"/>
              </a:rPr>
              <a:t>dynamic storage-allocation </a:t>
            </a:r>
            <a:r>
              <a:rPr lang="en-US" altLang="zh-CN" sz="2000" dirty="0" smtClean="0">
                <a:solidFill>
                  <a:srgbClr val="7030A0"/>
                </a:solidFill>
                <a:ea typeface="宋体" panose="02010600030101010101" pitchFamily="2" charset="-122"/>
              </a:rPr>
              <a:t>problem</a:t>
            </a:r>
            <a:endParaRPr lang="en-US" altLang="zh-CN" sz="2000" dirty="0" smtClean="0">
              <a:solidFill>
                <a:srgbClr val="7030A0"/>
              </a:solidFill>
              <a:ea typeface="宋体" panose="02010600030101010101" pitchFamily="2" charset="-122"/>
            </a:endParaRPr>
          </a:p>
          <a:p>
            <a:pPr lvl="1"/>
            <a:r>
              <a:rPr lang="en-US" altLang="zh-CN" sz="2000" dirty="0" smtClean="0">
                <a:solidFill>
                  <a:srgbClr val="006600"/>
                </a:solidFill>
                <a:ea typeface="宋体" panose="02010600030101010101" pitchFamily="2" charset="-122"/>
              </a:rPr>
              <a:t>best</a:t>
            </a:r>
            <a:r>
              <a:rPr lang="en-US" altLang="zh-CN" sz="2000" dirty="0" smtClean="0">
                <a:solidFill>
                  <a:srgbClr val="00000C"/>
                </a:solidFill>
                <a:ea typeface="宋体" panose="02010600030101010101" pitchFamily="2" charset="-122"/>
              </a:rPr>
              <a:t> fit,  </a:t>
            </a:r>
            <a:r>
              <a:rPr lang="en-US" altLang="zh-CN" sz="2000" dirty="0" smtClean="0">
                <a:solidFill>
                  <a:srgbClr val="006600"/>
                </a:solidFill>
                <a:ea typeface="宋体" panose="02010600030101010101" pitchFamily="2" charset="-122"/>
              </a:rPr>
              <a:t>worst</a:t>
            </a:r>
            <a:r>
              <a:rPr lang="en-US" altLang="zh-CN" sz="2000" dirty="0" smtClean="0">
                <a:solidFill>
                  <a:srgbClr val="00000C"/>
                </a:solidFill>
                <a:ea typeface="宋体" panose="02010600030101010101" pitchFamily="2" charset="-122"/>
              </a:rPr>
              <a:t> fit, </a:t>
            </a:r>
            <a:r>
              <a:rPr lang="en-US" altLang="zh-CN" sz="2000" dirty="0" smtClean="0">
                <a:solidFill>
                  <a:srgbClr val="006600"/>
                </a:solidFill>
                <a:ea typeface="宋体" panose="02010600030101010101" pitchFamily="2" charset="-122"/>
              </a:rPr>
              <a:t>first</a:t>
            </a:r>
            <a:r>
              <a:rPr lang="en-US" altLang="zh-CN" sz="2000" dirty="0" smtClean="0">
                <a:solidFill>
                  <a:srgbClr val="00000C"/>
                </a:solidFill>
                <a:ea typeface="宋体" panose="02010600030101010101" pitchFamily="2" charset="-122"/>
              </a:rPr>
              <a:t> fit, </a:t>
            </a:r>
            <a:r>
              <a:rPr lang="en-US" altLang="zh-CN" sz="2000" dirty="0" smtClean="0">
                <a:solidFill>
                  <a:srgbClr val="006600"/>
                </a:solidFill>
                <a:ea typeface="宋体" panose="02010600030101010101" pitchFamily="2" charset="-122"/>
              </a:rPr>
              <a:t>next</a:t>
            </a:r>
            <a:r>
              <a:rPr lang="en-US" altLang="zh-CN" sz="2000" dirty="0" smtClean="0">
                <a:solidFill>
                  <a:srgbClr val="00000C"/>
                </a:solidFill>
                <a:ea typeface="宋体" panose="02010600030101010101" pitchFamily="2" charset="-122"/>
              </a:rPr>
              <a:t> fit</a:t>
            </a:r>
            <a:endParaRPr lang="en-US" altLang="zh-CN" sz="2000" dirty="0" smtClean="0">
              <a:solidFill>
                <a:srgbClr val="00000C"/>
              </a:solidFill>
              <a:ea typeface="宋体" panose="02010600030101010101" pitchFamily="2" charset="-122"/>
            </a:endParaRPr>
          </a:p>
          <a:p>
            <a:pPr lvl="1"/>
            <a:endParaRPr lang="en-US" altLang="zh-CN" sz="2000" dirty="0" smtClean="0">
              <a:solidFill>
                <a:srgbClr val="006600"/>
              </a:solidFill>
              <a:ea typeface="宋体" panose="02010600030101010101" pitchFamily="2" charset="-122"/>
            </a:endParaRPr>
          </a:p>
          <a:p>
            <a:endParaRPr lang="en-US" altLang="zh-CN" sz="24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endParaRPr lang="en-US" altLang="zh-CN">
              <a:effectLst>
                <a:outerShdw blurRad="38100" dist="38100" dir="2700000" algn="tl">
                  <a:srgbClr val="C0C0C0"/>
                </a:outerShdw>
              </a:effectLst>
              <a:ea typeface="宋体" panose="02010600030101010101" pitchFamily="2" charset="-122"/>
            </a:endParaRPr>
          </a:p>
        </p:txBody>
      </p:sp>
      <p:sp>
        <p:nvSpPr>
          <p:cNvPr id="118787" name="Rectangle 3"/>
          <p:cNvSpPr>
            <a:spLocks noGrp="1" noChangeArrowheads="1"/>
          </p:cNvSpPr>
          <p:nvPr>
            <p:ph type="body" idx="4294967295"/>
          </p:nvPr>
        </p:nvSpPr>
        <p:spPr>
          <a:xfrm>
            <a:off x="828028" y="1122856"/>
            <a:ext cx="7250113" cy="4468812"/>
          </a:xfrm>
        </p:spPr>
        <p:txBody>
          <a:bodyPr/>
          <a:lstStyle/>
          <a:p>
            <a:r>
              <a:rPr lang="en-US" altLang="zh-CN" sz="2400" dirty="0">
                <a:solidFill>
                  <a:srgbClr val="C00000"/>
                </a:solidFill>
                <a:ea typeface="宋体" panose="02010600030101010101" pitchFamily="2" charset="-122"/>
              </a:rPr>
              <a:t>Protection</a:t>
            </a:r>
            <a:endParaRPr lang="en-US" altLang="zh-CN" sz="2400" dirty="0">
              <a:solidFill>
                <a:srgbClr val="C00000"/>
              </a:solidFill>
              <a:ea typeface="宋体" panose="02010600030101010101" pitchFamily="2" charset="-122"/>
            </a:endParaRPr>
          </a:p>
          <a:p>
            <a:pPr lvl="1"/>
            <a:r>
              <a:rPr lang="en-US" altLang="zh-CN" sz="2400" dirty="0">
                <a:ea typeface="宋体" panose="02010600030101010101" pitchFamily="2" charset="-122"/>
              </a:rPr>
              <a:t>With each entry in segment table associate:</a:t>
            </a:r>
            <a:endParaRPr lang="en-US" altLang="zh-CN" sz="2400" dirty="0">
              <a:ea typeface="宋体" panose="02010600030101010101" pitchFamily="2" charset="-122"/>
            </a:endParaRPr>
          </a:p>
          <a:p>
            <a:pPr lvl="2"/>
            <a:r>
              <a:rPr lang="en-US" altLang="zh-CN" b="1" dirty="0">
                <a:solidFill>
                  <a:srgbClr val="020266"/>
                </a:solidFill>
                <a:ea typeface="宋体" panose="02010600030101010101" pitchFamily="2" charset="-122"/>
              </a:rPr>
              <a:t>validation bit </a:t>
            </a:r>
            <a:r>
              <a:rPr lang="en-US" altLang="zh-CN" b="1" dirty="0">
                <a:ea typeface="宋体" panose="02010600030101010101" pitchFamily="2" charset="-122"/>
              </a:rPr>
              <a:t>= 0 </a:t>
            </a:r>
            <a:r>
              <a:rPr lang="en-US" altLang="zh-CN" b="1" dirty="0">
                <a:ea typeface="宋体" panose="02010600030101010101" pitchFamily="2" charset="-122"/>
                <a:sym typeface="Symbol" panose="05050102010706020507" pitchFamily="18" charset="2"/>
              </a:rPr>
              <a:t> </a:t>
            </a:r>
            <a:r>
              <a:rPr lang="en-US" altLang="zh-CN" b="1" dirty="0">
                <a:solidFill>
                  <a:srgbClr val="FF0000"/>
                </a:solidFill>
                <a:ea typeface="宋体" panose="02010600030101010101" pitchFamily="2" charset="-122"/>
                <a:sym typeface="Symbol" panose="05050102010706020507" pitchFamily="18" charset="2"/>
              </a:rPr>
              <a:t>illegal</a:t>
            </a:r>
            <a:r>
              <a:rPr lang="en-US" altLang="zh-CN" b="1" dirty="0">
                <a:ea typeface="宋体" panose="02010600030101010101" pitchFamily="2" charset="-122"/>
                <a:sym typeface="Symbol" panose="05050102010706020507" pitchFamily="18" charset="2"/>
              </a:rPr>
              <a:t> segment</a:t>
            </a:r>
            <a:endParaRPr lang="en-US" altLang="zh-CN" b="1" dirty="0">
              <a:ea typeface="宋体" panose="02010600030101010101" pitchFamily="2" charset="-122"/>
              <a:sym typeface="Symbol" panose="05050102010706020507" pitchFamily="18" charset="2"/>
            </a:endParaRPr>
          </a:p>
          <a:p>
            <a:pPr lvl="2"/>
            <a:r>
              <a:rPr lang="en-US" altLang="zh-CN" b="1" dirty="0">
                <a:solidFill>
                  <a:srgbClr val="020266"/>
                </a:solidFill>
                <a:ea typeface="宋体" panose="02010600030101010101" pitchFamily="2" charset="-122"/>
                <a:sym typeface="Symbol" panose="05050102010706020507" pitchFamily="18" charset="2"/>
              </a:rPr>
              <a:t>read/write/execute privileges</a:t>
            </a:r>
            <a:endParaRPr lang="en-US" altLang="zh-CN" b="1" dirty="0">
              <a:solidFill>
                <a:srgbClr val="020266"/>
              </a:solidFill>
              <a:ea typeface="宋体" panose="02010600030101010101" pitchFamily="2" charset="-122"/>
              <a:sym typeface="Symbol" panose="05050102010706020507" pitchFamily="18" charset="2"/>
            </a:endParaRPr>
          </a:p>
          <a:p>
            <a:pPr lvl="2"/>
            <a:r>
              <a:rPr lang="en-US" altLang="zh-CN" b="1" dirty="0">
                <a:solidFill>
                  <a:srgbClr val="020266"/>
                </a:solidFill>
                <a:ea typeface="宋体" panose="02010600030101010101" pitchFamily="2" charset="-122"/>
                <a:sym typeface="Symbol" panose="05050102010706020507" pitchFamily="18" charset="2"/>
              </a:rPr>
              <a:t>limit of  the segmentation</a:t>
            </a:r>
            <a:endParaRPr lang="en-US" altLang="zh-CN" b="1" dirty="0">
              <a:solidFill>
                <a:srgbClr val="020266"/>
              </a:solidFill>
              <a:ea typeface="宋体" panose="02010600030101010101" pitchFamily="2" charset="-122"/>
              <a:sym typeface="Symbol" panose="05050102010706020507" pitchFamily="18" charset="2"/>
            </a:endParaRPr>
          </a:p>
          <a:p>
            <a:r>
              <a:rPr lang="en-US" altLang="zh-CN" sz="2400" dirty="0">
                <a:ea typeface="宋体" panose="02010600030101010101" pitchFamily="2" charset="-122"/>
              </a:rPr>
              <a:t>Protection bits associated with </a:t>
            </a:r>
            <a:r>
              <a:rPr lang="en-US" altLang="zh-CN" sz="2400" dirty="0" smtClean="0">
                <a:ea typeface="宋体" panose="02010600030101010101" pitchFamily="2" charset="-122"/>
              </a:rPr>
              <a:t>segments</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6111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讨论</a:t>
            </a:r>
            <a:endParaRPr lang="zh-CN" altLang="en-US">
              <a:effectLst>
                <a:outerShdw blurRad="38100" dist="38100" dir="2700000" algn="tl">
                  <a:srgbClr val="C0C0C0"/>
                </a:outerShdw>
              </a:effectLst>
              <a:ea typeface="宋体" panose="02010600030101010101" pitchFamily="2" charset="-122"/>
            </a:endParaRPr>
          </a:p>
        </p:txBody>
      </p:sp>
      <p:sp>
        <p:nvSpPr>
          <p:cNvPr id="16387" name="内容占位符 2"/>
          <p:cNvSpPr>
            <a:spLocks noGrp="1"/>
          </p:cNvSpPr>
          <p:nvPr>
            <p:ph idx="4294967295"/>
          </p:nvPr>
        </p:nvSpPr>
        <p:spPr>
          <a:xfrm>
            <a:off x="827088" y="1592263"/>
            <a:ext cx="7351712" cy="3573462"/>
          </a:xfrm>
        </p:spPr>
        <p:txBody>
          <a:bodyPr/>
          <a:lstStyle/>
          <a:p>
            <a:r>
              <a:rPr lang="zh-CN" altLang="en-US" sz="2400" b="1" dirty="0">
                <a:ea typeface="宋体" panose="02010600030101010101" pitchFamily="2" charset="-122"/>
              </a:rPr>
              <a:t>在下述三种地址绑定</a:t>
            </a:r>
            <a:r>
              <a:rPr lang="en-US" altLang="zh-CN" sz="2400" b="1" dirty="0">
                <a:ea typeface="宋体" panose="02010600030101010101" pitchFamily="2" charset="-122"/>
              </a:rPr>
              <a:t>(</a:t>
            </a:r>
            <a:r>
              <a:rPr lang="zh-CN" altLang="en-US" sz="2400" b="1" dirty="0">
                <a:ea typeface="宋体" panose="02010600030101010101" pitchFamily="2" charset="-122"/>
              </a:rPr>
              <a:t>地址变换</a:t>
            </a:r>
            <a:r>
              <a:rPr lang="en-US" altLang="zh-CN" sz="2400" b="1" dirty="0">
                <a:ea typeface="宋体" panose="02010600030101010101" pitchFamily="2" charset="-122"/>
              </a:rPr>
              <a:t>)</a:t>
            </a:r>
            <a:r>
              <a:rPr lang="zh-CN" altLang="en-US" sz="2400" b="1" dirty="0">
                <a:ea typeface="宋体" panose="02010600030101010101" pitchFamily="2" charset="-122"/>
              </a:rPr>
              <a:t>方案中，</a:t>
            </a:r>
            <a:r>
              <a:rPr lang="zh-CN" altLang="en-US" sz="2400" b="1" dirty="0">
                <a:solidFill>
                  <a:srgbClr val="0000CC"/>
                </a:solidFill>
                <a:ea typeface="宋体" panose="02010600030101010101" pitchFamily="2" charset="-122"/>
              </a:rPr>
              <a:t>程序执行时</a:t>
            </a:r>
            <a:r>
              <a:rPr lang="zh-CN" altLang="en-US" sz="2400" b="1" dirty="0">
                <a:ea typeface="宋体" panose="02010600030101010101" pitchFamily="2" charset="-122"/>
              </a:rPr>
              <a:t>CPU给出的地址是</a:t>
            </a:r>
            <a:r>
              <a:rPr lang="zh-CN" altLang="en-US" sz="2400" b="1" dirty="0">
                <a:solidFill>
                  <a:srgbClr val="006600"/>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6600"/>
                </a:solidFill>
                <a:ea typeface="宋体" panose="02010600030101010101" pitchFamily="2" charset="-122"/>
              </a:rPr>
              <a:t>物理地址</a:t>
            </a:r>
            <a:r>
              <a:rPr lang="zh-CN" altLang="en-US" sz="2400" b="1" dirty="0">
                <a:ea typeface="宋体" panose="02010600030101010101" pitchFamily="2" charset="-122"/>
              </a:rPr>
              <a:t>？</a:t>
            </a:r>
            <a:endParaRPr lang="zh-CN" altLang="en-US" sz="2400" b="1" dirty="0">
              <a:ea typeface="宋体" panose="02010600030101010101" pitchFamily="2" charset="-122"/>
            </a:endParaRPr>
          </a:p>
          <a:p>
            <a:r>
              <a:rPr lang="zh-CN" altLang="en-US" sz="2400" b="1" dirty="0">
                <a:ea typeface="宋体" panose="02010600030101010101" pitchFamily="2" charset="-122"/>
              </a:rPr>
              <a:t>也就是说</a:t>
            </a:r>
            <a:r>
              <a:rPr lang="zh-CN" altLang="en-US" sz="2400" b="1" dirty="0" smtClean="0">
                <a:ea typeface="宋体" panose="02010600030101010101" pitchFamily="2" charset="-122"/>
              </a:rPr>
              <a:t>，程序执行时，</a:t>
            </a:r>
            <a:r>
              <a:rPr lang="zh-CN" altLang="en-US" sz="2400" b="1" dirty="0" smtClean="0">
                <a:solidFill>
                  <a:srgbClr val="0000CC"/>
                </a:solidFill>
                <a:ea typeface="宋体" panose="02010600030101010101" pitchFamily="2" charset="-122"/>
              </a:rPr>
              <a:t>指令</a:t>
            </a:r>
            <a:r>
              <a:rPr lang="zh-CN" altLang="en-US" sz="2400" b="1" dirty="0">
                <a:solidFill>
                  <a:srgbClr val="0000CC"/>
                </a:solidFill>
                <a:ea typeface="宋体" panose="02010600030101010101" pitchFamily="2" charset="-122"/>
              </a:rPr>
              <a:t>中的地址码部分</a:t>
            </a:r>
            <a:r>
              <a:rPr lang="zh-CN" altLang="en-US" sz="2400" b="1" dirty="0">
                <a:ea typeface="宋体" panose="02010600030101010101" pitchFamily="2" charset="-122"/>
              </a:rPr>
              <a:t>给出的是</a:t>
            </a:r>
            <a:r>
              <a:rPr lang="zh-CN" altLang="en-US" sz="2400" b="1" dirty="0">
                <a:solidFill>
                  <a:srgbClr val="0000CC"/>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00CC"/>
                </a:solidFill>
                <a:ea typeface="宋体" panose="02010600030101010101" pitchFamily="2" charset="-122"/>
              </a:rPr>
              <a:t>物理地址</a:t>
            </a:r>
            <a:r>
              <a:rPr lang="zh-CN" altLang="en-US" sz="2400" b="1" dirty="0">
                <a:ea typeface="宋体" panose="02010600030101010101" pitchFamily="2" charset="-122"/>
              </a:rPr>
              <a:t>？</a:t>
            </a:r>
            <a:endParaRPr lang="zh-CN" altLang="en-US" sz="2400" b="1" dirty="0">
              <a:ea typeface="宋体" panose="02010600030101010101" pitchFamily="2" charset="-122"/>
            </a:endParaRPr>
          </a:p>
          <a:p>
            <a:endParaRPr lang="zh-CN" altLang="en-US" sz="2400" b="1" dirty="0">
              <a:ea typeface="宋体" panose="02010600030101010101" pitchFamily="2" charset="-122"/>
            </a:endParaRPr>
          </a:p>
          <a:p>
            <a:pPr lvl="1"/>
            <a:r>
              <a:rPr lang="zh-CN" altLang="en-US" sz="2000" b="1" dirty="0">
                <a:ea typeface="宋体" panose="02010600030101010101" pitchFamily="2" charset="-122"/>
              </a:rPr>
              <a:t>Compile time</a:t>
            </a:r>
            <a:r>
              <a:rPr lang="zh-CN" altLang="en-US" sz="2000" dirty="0">
                <a:ea typeface="宋体" panose="02010600030101010101" pitchFamily="2" charset="-122"/>
              </a:rPr>
              <a:t>；</a:t>
            </a:r>
            <a:endParaRPr lang="zh-CN" altLang="en-US" sz="2000" dirty="0">
              <a:ea typeface="宋体" panose="02010600030101010101" pitchFamily="2" charset="-122"/>
            </a:endParaRPr>
          </a:p>
          <a:p>
            <a:pPr lvl="1"/>
            <a:r>
              <a:rPr lang="zh-CN" altLang="en-US" sz="2000" b="1" dirty="0">
                <a:ea typeface="宋体" panose="02010600030101010101" pitchFamily="2" charset="-122"/>
              </a:rPr>
              <a:t>Load time；</a:t>
            </a:r>
            <a:endParaRPr lang="zh-CN" altLang="en-US" sz="2000" dirty="0">
              <a:ea typeface="宋体" panose="02010600030101010101" pitchFamily="2" charset="-122"/>
            </a:endParaRPr>
          </a:p>
          <a:p>
            <a:pPr lvl="1"/>
            <a:r>
              <a:rPr lang="zh-CN" altLang="en-US" sz="2000" b="1" dirty="0">
                <a:ea typeface="宋体" panose="02010600030101010101" pitchFamily="2" charset="-122"/>
              </a:rPr>
              <a:t>Execution time；（现在的</a:t>
            </a:r>
            <a:r>
              <a:rPr lang="en-US" altLang="zh-CN" sz="2000" b="1" dirty="0">
                <a:ea typeface="宋体" panose="02010600030101010101" pitchFamily="2" charset="-122"/>
              </a:rPr>
              <a:t>OS</a:t>
            </a:r>
            <a:r>
              <a:rPr lang="zh-CN" altLang="en-US" sz="2000" b="1" dirty="0">
                <a:ea typeface="宋体" panose="02010600030101010101" pitchFamily="2" charset="-122"/>
              </a:rPr>
              <a:t>多采用）</a:t>
            </a:r>
            <a:endParaRPr lang="zh-CN" altLang="en-US" dirty="0">
              <a:ea typeface="宋体" panose="02010600030101010101" pitchFamily="2" charset="-122"/>
            </a:endParaRPr>
          </a:p>
        </p:txBody>
      </p:sp>
      <p:sp>
        <p:nvSpPr>
          <p:cNvPr id="2" name="圆角矩形标注 1"/>
          <p:cNvSpPr/>
          <p:nvPr/>
        </p:nvSpPr>
        <p:spPr bwMode="auto">
          <a:xfrm>
            <a:off x="3852909" y="3639845"/>
            <a:ext cx="1367161" cy="381739"/>
          </a:xfrm>
          <a:prstGeom prst="wedgeRoundRectCallout">
            <a:avLst>
              <a:gd name="adj1" fmla="val -85768"/>
              <a:gd name="adj2" fmla="val 4854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5" name="圆角矩形标注 4"/>
          <p:cNvSpPr/>
          <p:nvPr/>
        </p:nvSpPr>
        <p:spPr bwMode="auto">
          <a:xfrm>
            <a:off x="3819363" y="4140277"/>
            <a:ext cx="1367161" cy="381739"/>
          </a:xfrm>
          <a:prstGeom prst="wedgeRoundRectCallout">
            <a:avLst>
              <a:gd name="adj1" fmla="val -103950"/>
              <a:gd name="adj2" fmla="val 229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6" name="圆角矩形标注 5"/>
          <p:cNvSpPr/>
          <p:nvPr/>
        </p:nvSpPr>
        <p:spPr bwMode="auto">
          <a:xfrm>
            <a:off x="3819363" y="5064735"/>
            <a:ext cx="1367161" cy="381739"/>
          </a:xfrm>
          <a:prstGeom prst="wedgeRoundRectCallout">
            <a:avLst>
              <a:gd name="adj1" fmla="val -63041"/>
              <a:gd name="adj2" fmla="val -9331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逻辑地址</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8.6.2 Segmentation Hardware</a:t>
            </a:r>
            <a:endParaRPr lang="en-US" altLang="zh-CN" sz="2400">
              <a:effectLst>
                <a:outerShdw blurRad="38100" dist="38100" dir="2700000" algn="tl">
                  <a:srgbClr val="C0C0C0"/>
                </a:outerShdw>
              </a:effectLst>
              <a:ea typeface="宋体" panose="02010600030101010101" pitchFamily="2" charset="-122"/>
            </a:endParaRPr>
          </a:p>
        </p:txBody>
      </p:sp>
      <p:pic>
        <p:nvPicPr>
          <p:cNvPr id="119811" name="Picture 3"/>
          <p:cNvPicPr>
            <a:picLocks noChangeAspect="1" noChangeArrowheads="1"/>
          </p:cNvPicPr>
          <p:nvPr/>
        </p:nvPicPr>
        <p:blipFill>
          <a:blip r:embed="rId1">
            <a:extLst>
              <a:ext uri="{28A0092B-C50C-407E-A947-70E740481C1C}">
                <a14:useLocalDpi xmlns:a14="http://schemas.microsoft.com/office/drawing/2010/main" val="0"/>
              </a:ext>
            </a:extLst>
          </a:blip>
          <a:srcRect l="458" t="3697" r="241" b="3697"/>
          <a:stretch>
            <a:fillRect/>
          </a:stretch>
        </p:blipFill>
        <p:spPr bwMode="auto">
          <a:xfrm>
            <a:off x="1538288" y="2047875"/>
            <a:ext cx="5935662" cy="41513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19812" name="矩形标注 3"/>
          <p:cNvSpPr>
            <a:spLocks noChangeArrowheads="1"/>
          </p:cNvSpPr>
          <p:nvPr/>
        </p:nvSpPr>
        <p:spPr bwMode="auto">
          <a:xfrm>
            <a:off x="247650" y="1025525"/>
            <a:ext cx="5943600" cy="612775"/>
          </a:xfrm>
          <a:prstGeom prst="wedgeRectCallout">
            <a:avLst>
              <a:gd name="adj1" fmla="val -8426"/>
              <a:gd name="adj2" fmla="val 159315"/>
            </a:avLst>
          </a:prstGeom>
          <a:solidFill>
            <a:schemeClr val="accent1"/>
          </a:solidFill>
          <a:ln w="9525">
            <a:solidFill>
              <a:schemeClr val="tx1"/>
            </a:solidFill>
            <a:miter lim="800000"/>
          </a:ln>
        </p:spPr>
        <p:txBody>
          <a:bodyPr wrap="none"/>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在段表中对应每个段设置一个valid/invalid bit，用于检测段号是否越界；</a:t>
            </a:r>
            <a:endParaRPr lang="zh-CN" altLang="en-US" sz="1400" dirty="0">
              <a:ea typeface="宋体" panose="02010600030101010101" pitchFamily="2" charset="-122"/>
            </a:endParaRPr>
          </a:p>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或者将段号与段表长度进行比较，以</a:t>
            </a:r>
            <a:r>
              <a:rPr lang="zh-CN" altLang="en-US" sz="1400" b="1" dirty="0">
                <a:solidFill>
                  <a:srgbClr val="0000CC"/>
                </a:solidFill>
                <a:ea typeface="宋体" panose="02010600030101010101" pitchFamily="2" charset="-122"/>
              </a:rPr>
              <a:t>检测段号是否越界；</a:t>
            </a:r>
            <a:endParaRPr lang="zh-CN" altLang="en-US" sz="1400" b="1" dirty="0">
              <a:solidFill>
                <a:srgbClr val="0000CC"/>
              </a:solidFill>
              <a:ea typeface="宋体" panose="02010600030101010101" pitchFamily="2" charset="-122"/>
            </a:endParaRPr>
          </a:p>
        </p:txBody>
      </p:sp>
      <p:sp>
        <p:nvSpPr>
          <p:cNvPr id="119813" name="圆角矩形标注 4"/>
          <p:cNvSpPr>
            <a:spLocks noChangeArrowheads="1"/>
          </p:cNvSpPr>
          <p:nvPr/>
        </p:nvSpPr>
        <p:spPr bwMode="auto">
          <a:xfrm>
            <a:off x="1704974" y="5127625"/>
            <a:ext cx="1464353" cy="612775"/>
          </a:xfrm>
          <a:prstGeom prst="wedgeRoundRectCallout">
            <a:avLst>
              <a:gd name="adj1" fmla="val 77852"/>
              <a:gd name="adj2" fmla="val -124196"/>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dirty="0">
                <a:ea typeface="宋体" panose="02010600030101010101" pitchFamily="2" charset="-122"/>
              </a:rPr>
              <a:t>检测</a:t>
            </a:r>
            <a:r>
              <a:rPr lang="zh-CN" altLang="en-US" sz="1400" b="1" dirty="0">
                <a:solidFill>
                  <a:srgbClr val="0000CC"/>
                </a:solidFill>
                <a:ea typeface="宋体" panose="02010600030101010101" pitchFamily="2" charset="-122"/>
              </a:rPr>
              <a:t>段内偏移量</a:t>
            </a:r>
            <a:endParaRPr lang="zh-CN" altLang="en-US" sz="1400" b="1" dirty="0">
              <a:solidFill>
                <a:srgbClr val="0000CC"/>
              </a:solidFill>
              <a:ea typeface="宋体" panose="02010600030101010101" pitchFamily="2" charset="-122"/>
            </a:endParaRPr>
          </a:p>
          <a:p>
            <a:pPr>
              <a:spcBef>
                <a:spcPct val="0"/>
              </a:spcBef>
              <a:buClrTx/>
              <a:buSzTx/>
              <a:buFont typeface="Arial" panose="020B0604020202020204" pitchFamily="34" charset="0"/>
              <a:buNone/>
            </a:pPr>
            <a:r>
              <a:rPr lang="zh-CN" altLang="en-US" sz="1400" b="1" dirty="0">
                <a:solidFill>
                  <a:srgbClr val="0000CC"/>
                </a:solidFill>
                <a:ea typeface="宋体" panose="02010600030101010101" pitchFamily="2" charset="-122"/>
              </a:rPr>
              <a:t>是否越界</a:t>
            </a:r>
            <a:r>
              <a:rPr lang="zh-CN" altLang="en-US" sz="1400" dirty="0">
                <a:ea typeface="宋体" panose="02010600030101010101" pitchFamily="2" charset="-122"/>
              </a:rPr>
              <a:t>；</a:t>
            </a:r>
            <a:endParaRPr lang="zh-CN" altLang="en-US" sz="1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fade">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fade">
                                      <p:cBhvr>
                                        <p:cTn id="12"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636588" y="525463"/>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Two memory accesses every data/instruction </a:t>
            </a:r>
            <a:endParaRPr lang="en-US" altLang="zh-CN" sz="2800">
              <a:effectLst>
                <a:outerShdw blurRad="38100" dist="38100" dir="2700000" algn="tl">
                  <a:srgbClr val="C0C0C0"/>
                </a:outerShdw>
              </a:effectLst>
              <a:ea typeface="宋体" panose="02010600030101010101" pitchFamily="2" charset="-122"/>
            </a:endParaRPr>
          </a:p>
        </p:txBody>
      </p:sp>
      <p:sp>
        <p:nvSpPr>
          <p:cNvPr id="120835" name="Rectangle 3"/>
          <p:cNvSpPr>
            <a:spLocks noGrp="1" noChangeArrowheads="1"/>
          </p:cNvSpPr>
          <p:nvPr>
            <p:ph type="body" idx="4294967295"/>
          </p:nvPr>
        </p:nvSpPr>
        <p:spPr>
          <a:xfrm>
            <a:off x="885825" y="1525588"/>
            <a:ext cx="7516813" cy="4887912"/>
          </a:xfrm>
        </p:spPr>
        <p:txBody>
          <a:bodyPr/>
          <a:lstStyle/>
          <a:p>
            <a:r>
              <a:rPr lang="en-US" altLang="zh-CN" sz="2400" b="1">
                <a:solidFill>
                  <a:srgbClr val="020266"/>
                </a:solidFill>
                <a:ea typeface="宋体" panose="02010600030101010101" pitchFamily="2" charset="-122"/>
              </a:rPr>
              <a:t>Segment  table is kept in main memory</a:t>
            </a:r>
            <a:endParaRPr lang="en-US" altLang="zh-CN" sz="2400" b="1">
              <a:solidFill>
                <a:srgbClr val="020266"/>
              </a:solidFill>
              <a:ea typeface="宋体" panose="02010600030101010101" pitchFamily="2" charset="-122"/>
            </a:endParaRPr>
          </a:p>
          <a:p>
            <a:r>
              <a:rPr lang="en-US" altLang="zh-CN" sz="2400" b="1">
                <a:solidFill>
                  <a:srgbClr val="020266"/>
                </a:solidFill>
                <a:ea typeface="宋体" panose="02010600030101010101" pitchFamily="2" charset="-122"/>
              </a:rPr>
              <a:t>Segment-table base register </a:t>
            </a:r>
            <a:r>
              <a:rPr lang="en-US" altLang="zh-CN" sz="2400" b="1">
                <a:ea typeface="宋体" panose="02010600030101010101" pitchFamily="2" charset="-122"/>
              </a:rPr>
              <a:t>(STBR)</a:t>
            </a:r>
            <a:r>
              <a:rPr lang="en-US" altLang="zh-CN" sz="2400">
                <a:ea typeface="宋体" panose="02010600030101010101" pitchFamily="2" charset="-122"/>
              </a:rPr>
              <a:t> points to the segment  table</a:t>
            </a:r>
            <a:endParaRPr lang="en-US" altLang="zh-CN" sz="2400">
              <a:ea typeface="宋体" panose="02010600030101010101" pitchFamily="2" charset="-122"/>
            </a:endParaRPr>
          </a:p>
          <a:p>
            <a:r>
              <a:rPr lang="en-US" altLang="zh-CN" sz="2400" b="1">
                <a:solidFill>
                  <a:srgbClr val="020266"/>
                </a:solidFill>
                <a:ea typeface="宋体" panose="02010600030101010101" pitchFamily="2" charset="-122"/>
              </a:rPr>
              <a:t>Segment -table length register </a:t>
            </a:r>
            <a:r>
              <a:rPr lang="en-US" altLang="zh-CN" sz="2400" b="1">
                <a:ea typeface="宋体" panose="02010600030101010101" pitchFamily="2" charset="-122"/>
              </a:rPr>
              <a:t>(SRLR)</a:t>
            </a:r>
            <a:r>
              <a:rPr lang="en-US" altLang="zh-CN" sz="2400">
                <a:ea typeface="宋体" panose="02010600030101010101" pitchFamily="2" charset="-122"/>
              </a:rPr>
              <a:t> indicates size of the segment table</a:t>
            </a:r>
            <a:endParaRPr lang="en-US" altLang="zh-CN" sz="2400">
              <a:ea typeface="宋体" panose="02010600030101010101" pitchFamily="2" charset="-122"/>
            </a:endParaRPr>
          </a:p>
          <a:p>
            <a:r>
              <a:rPr lang="en-US" altLang="zh-CN" sz="2400" b="1" i="1" u="sng">
                <a:ea typeface="宋体" panose="02010600030101010101" pitchFamily="2" charset="-122"/>
              </a:rPr>
              <a:t>In this scheme every data/instruction access requires </a:t>
            </a:r>
            <a:r>
              <a:rPr lang="en-US" altLang="zh-CN" sz="2400" b="1" i="1" u="sng">
                <a:solidFill>
                  <a:srgbClr val="FF0000"/>
                </a:solidFill>
                <a:ea typeface="宋体" panose="02010600030101010101" pitchFamily="2" charset="-122"/>
              </a:rPr>
              <a:t>two memory accesses</a:t>
            </a:r>
            <a:r>
              <a:rPr lang="en-US" altLang="zh-CN" sz="2400" b="1" i="1" u="sng">
                <a:ea typeface="宋体" panose="02010600030101010101" pitchFamily="2" charset="-122"/>
              </a:rPr>
              <a:t>.  One for the </a:t>
            </a:r>
            <a:r>
              <a:rPr lang="en-US" altLang="zh-CN" sz="2400" b="1" i="1" u="sng">
                <a:solidFill>
                  <a:srgbClr val="FF0000"/>
                </a:solidFill>
                <a:ea typeface="宋体" panose="02010600030101010101" pitchFamily="2" charset="-122"/>
              </a:rPr>
              <a:t>segment </a:t>
            </a:r>
            <a:r>
              <a:rPr lang="en-US" altLang="zh-CN" sz="2400" u="sng">
                <a:ea typeface="宋体" panose="02010600030101010101" pitchFamily="2" charset="-122"/>
              </a:rPr>
              <a:t> </a:t>
            </a:r>
            <a:r>
              <a:rPr lang="en-US" altLang="zh-CN" sz="2400" b="1" i="1" u="sng">
                <a:solidFill>
                  <a:srgbClr val="FF0000"/>
                </a:solidFill>
                <a:ea typeface="宋体" panose="02010600030101010101" pitchFamily="2" charset="-122"/>
              </a:rPr>
              <a:t>table</a:t>
            </a:r>
            <a:r>
              <a:rPr lang="en-US" altLang="zh-CN" sz="2400" b="1" i="1" u="sng">
                <a:ea typeface="宋体" panose="02010600030101010101" pitchFamily="2" charset="-122"/>
              </a:rPr>
              <a:t> and one for the </a:t>
            </a:r>
            <a:r>
              <a:rPr lang="en-US" altLang="zh-CN" sz="2400" b="1" i="1" u="sng">
                <a:solidFill>
                  <a:srgbClr val="FF0000"/>
                </a:solidFill>
                <a:ea typeface="宋体" panose="02010600030101010101" pitchFamily="2" charset="-122"/>
              </a:rPr>
              <a:t>data/instruction.</a:t>
            </a:r>
            <a:endParaRPr lang="en-US" altLang="zh-CN" sz="2400" b="1" i="1" u="sng">
              <a:solidFill>
                <a:srgbClr val="FF0000"/>
              </a:solidFill>
              <a:ea typeface="宋体" panose="02010600030101010101" pitchFamily="2" charset="-122"/>
            </a:endParaRPr>
          </a:p>
          <a:p>
            <a:endParaRPr lang="en-US" altLang="zh-CN" sz="2400" b="1" i="1" u="sng">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685800" y="457200"/>
            <a:ext cx="7772400" cy="685800"/>
          </a:xfrm>
        </p:spPr>
        <p:txBody>
          <a:bodyPr/>
          <a:lstStyle/>
          <a:p>
            <a:pPr>
              <a:defRPr/>
            </a:pPr>
            <a:r>
              <a:rPr lang="zh-CN" altLang="en-US">
                <a:effectLst>
                  <a:outerShdw blurRad="38100" dist="38100" dir="2700000" algn="tl">
                    <a:srgbClr val="C0C0C0"/>
                  </a:outerShdw>
                </a:effectLst>
                <a:ea typeface="宋体" panose="02010600030101010101" pitchFamily="2" charset="-122"/>
              </a:rPr>
              <a:t>地址变换及存储保护例题(P312,12)</a:t>
            </a:r>
            <a:endParaRPr lang="zh-CN" altLang="en-US">
              <a:effectLst>
                <a:outerShdw blurRad="38100" dist="38100" dir="2700000" algn="tl">
                  <a:srgbClr val="C0C0C0"/>
                </a:outerShdw>
              </a:effectLst>
              <a:ea typeface="宋体" panose="02010600030101010101" pitchFamily="2" charset="-122"/>
            </a:endParaRPr>
          </a:p>
        </p:txBody>
      </p:sp>
      <p:sp>
        <p:nvSpPr>
          <p:cNvPr id="121859" name="Rectangle 3"/>
          <p:cNvSpPr>
            <a:spLocks noGrp="1" noChangeArrowheads="1"/>
          </p:cNvSpPr>
          <p:nvPr>
            <p:ph type="body" idx="4294967295"/>
          </p:nvPr>
        </p:nvSpPr>
        <p:spPr>
          <a:xfrm>
            <a:off x="609600" y="1219200"/>
            <a:ext cx="7772400" cy="5410200"/>
          </a:xfrm>
        </p:spPr>
        <p:txBody>
          <a:bodyPr/>
          <a:lstStyle/>
          <a:p>
            <a:pPr marL="533400" indent="-533400">
              <a:lnSpc>
                <a:spcPct val="90000"/>
              </a:lnSpc>
              <a:buFont typeface="Monotype Sorts" pitchFamily="2" charset="2"/>
              <a:buNone/>
            </a:pPr>
            <a:r>
              <a:rPr lang="zh-CN" altLang="en-US" sz="2000" dirty="0">
                <a:ea typeface="宋体" panose="02010600030101010101" pitchFamily="2" charset="-122"/>
              </a:rPr>
              <a:t>考虑下面的段表：</a:t>
            </a:r>
            <a:endParaRPr lang="zh-CN" altLang="en-US" sz="2000" dirty="0">
              <a:ea typeface="宋体" panose="02010600030101010101" pitchFamily="2" charset="-122"/>
            </a:endParaRPr>
          </a:p>
          <a:p>
            <a:pPr marL="533400" indent="-533400">
              <a:lnSpc>
                <a:spcPct val="90000"/>
              </a:lnSpc>
              <a:buFont typeface="Monotype Sorts" pitchFamily="2" charset="2"/>
              <a:buNone/>
            </a:pPr>
            <a:r>
              <a:rPr lang="zh-CN" altLang="en-US" sz="2000" dirty="0">
                <a:ea typeface="宋体" panose="02010600030101010101" pitchFamily="2" charset="-122"/>
              </a:rPr>
              <a:t>   段号            基地址         段长</a:t>
            </a:r>
            <a:endParaRPr lang="zh-CN" altLang="en-US" sz="2000" dirty="0">
              <a:ea typeface="宋体" panose="02010600030101010101" pitchFamily="2" charset="-122"/>
            </a:endParaRPr>
          </a:p>
          <a:p>
            <a:pPr marL="533400" indent="-533400">
              <a:lnSpc>
                <a:spcPct val="90000"/>
              </a:lnSpc>
              <a:buFont typeface="Monotype Sorts" pitchFamily="2" charset="2"/>
              <a:buNone/>
            </a:pPr>
            <a:r>
              <a:rPr lang="zh-CN" altLang="en-US" sz="2000" dirty="0">
                <a:ea typeface="宋体" panose="02010600030101010101" pitchFamily="2" charset="-122"/>
              </a:rPr>
              <a:t>     0                  219            600</a:t>
            </a:r>
            <a:endParaRPr lang="zh-CN" altLang="en-US" sz="2000" dirty="0">
              <a:ea typeface="宋体" panose="02010600030101010101" pitchFamily="2" charset="-122"/>
            </a:endParaRPr>
          </a:p>
          <a:p>
            <a:pPr marL="533400" indent="-533400">
              <a:lnSpc>
                <a:spcPct val="90000"/>
              </a:lnSpc>
              <a:buFont typeface="Monotype Sorts" pitchFamily="2" charset="2"/>
              <a:buNone/>
            </a:pPr>
            <a:r>
              <a:rPr lang="zh-CN" altLang="en-US" sz="2000" dirty="0">
                <a:ea typeface="宋体" panose="02010600030101010101" pitchFamily="2" charset="-122"/>
              </a:rPr>
              <a:t>     1                 2300           14</a:t>
            </a:r>
            <a:endParaRPr lang="zh-CN" altLang="en-US" sz="2000" dirty="0">
              <a:ea typeface="宋体" panose="02010600030101010101" pitchFamily="2" charset="-122"/>
            </a:endParaRPr>
          </a:p>
          <a:p>
            <a:pPr marL="533400" indent="-533400">
              <a:lnSpc>
                <a:spcPct val="90000"/>
              </a:lnSpc>
              <a:buFont typeface="Monotype Sorts" pitchFamily="2" charset="2"/>
              <a:buNone/>
            </a:pPr>
            <a:r>
              <a:rPr lang="zh-CN" altLang="en-US" sz="2000" dirty="0">
                <a:ea typeface="宋体" panose="02010600030101010101" pitchFamily="2" charset="-122"/>
              </a:rPr>
              <a:t>     2                   90             100</a:t>
            </a:r>
            <a:endParaRPr lang="zh-CN" altLang="en-US" sz="2000" dirty="0">
              <a:ea typeface="宋体" panose="02010600030101010101" pitchFamily="2" charset="-122"/>
            </a:endParaRPr>
          </a:p>
          <a:p>
            <a:pPr marL="533400" indent="-533400">
              <a:lnSpc>
                <a:spcPct val="90000"/>
              </a:lnSpc>
              <a:buFont typeface="Monotype Sorts" pitchFamily="2" charset="2"/>
              <a:buNone/>
            </a:pPr>
            <a:r>
              <a:rPr lang="zh-CN" altLang="en-US" sz="2000" dirty="0">
                <a:ea typeface="宋体" panose="02010600030101010101" pitchFamily="2" charset="-122"/>
              </a:rPr>
              <a:t>     3                 1327            580</a:t>
            </a:r>
            <a:endParaRPr lang="zh-CN" altLang="en-US" sz="2000" dirty="0">
              <a:ea typeface="宋体" panose="02010600030101010101" pitchFamily="2" charset="-122"/>
            </a:endParaRPr>
          </a:p>
          <a:p>
            <a:pPr marL="533400" indent="-533400">
              <a:lnSpc>
                <a:spcPct val="90000"/>
              </a:lnSpc>
              <a:buFont typeface="Monotype Sorts" pitchFamily="2" charset="2"/>
              <a:buNone/>
            </a:pPr>
            <a:r>
              <a:rPr lang="zh-CN" altLang="en-US" sz="2000" dirty="0">
                <a:ea typeface="宋体" panose="02010600030101010101" pitchFamily="2" charset="-122"/>
              </a:rPr>
              <a:t>     4                  1592           96</a:t>
            </a:r>
            <a:endParaRPr lang="zh-CN" altLang="en-US" sz="2000" dirty="0">
              <a:ea typeface="宋体" panose="02010600030101010101" pitchFamily="2" charset="-122"/>
            </a:endParaRPr>
          </a:p>
          <a:p>
            <a:pPr marL="533400" indent="-533400">
              <a:lnSpc>
                <a:spcPct val="90000"/>
              </a:lnSpc>
              <a:buFont typeface="Monotype Sorts" pitchFamily="2" charset="2"/>
              <a:buNone/>
            </a:pPr>
            <a:r>
              <a:rPr lang="zh-CN" altLang="en-US" sz="2000" dirty="0">
                <a:ea typeface="宋体" panose="02010600030101010101" pitchFamily="2" charset="-122"/>
              </a:rPr>
              <a:t>计算下面的逻辑地址对应的物理地址：</a:t>
            </a:r>
            <a:endParaRPr lang="zh-CN" altLang="en-US" sz="2000" dirty="0">
              <a:ea typeface="宋体" panose="02010600030101010101" pitchFamily="2" charset="-122"/>
            </a:endParaRPr>
          </a:p>
          <a:p>
            <a:pPr marL="533400" indent="-533400">
              <a:lnSpc>
                <a:spcPct val="90000"/>
              </a:lnSpc>
              <a:buFont typeface="Monotype Sorts" pitchFamily="2" charset="2"/>
              <a:buAutoNum type="alphaLcPeriod"/>
            </a:pPr>
            <a:r>
              <a:rPr lang="zh-CN" altLang="en-US" sz="2000" dirty="0">
                <a:ea typeface="宋体" panose="02010600030101010101" pitchFamily="2" charset="-122"/>
              </a:rPr>
              <a:t>0,430</a:t>
            </a:r>
            <a:endParaRPr lang="zh-CN" altLang="en-US" sz="2000" dirty="0">
              <a:ea typeface="宋体" panose="02010600030101010101" pitchFamily="2" charset="-122"/>
            </a:endParaRP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1,10</a:t>
            </a:r>
            <a:endParaRPr lang="zh-CN" altLang="en-US" sz="2000" dirty="0">
              <a:ea typeface="宋体" panose="02010600030101010101" pitchFamily="2" charset="-122"/>
            </a:endParaRP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2,500    </a:t>
            </a:r>
            <a:endParaRPr lang="zh-CN" altLang="en-US" sz="2000" dirty="0">
              <a:ea typeface="宋体" panose="02010600030101010101" pitchFamily="2" charset="-122"/>
            </a:endParaRP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3,400    </a:t>
            </a:r>
            <a:endParaRPr lang="zh-CN" altLang="en-US" sz="2000" dirty="0">
              <a:ea typeface="宋体" panose="02010600030101010101" pitchFamily="2" charset="-122"/>
            </a:endParaRP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4,112</a:t>
            </a:r>
            <a:endParaRPr lang="zh-CN" altLang="en-US" sz="2000" dirty="0">
              <a:ea typeface="宋体" panose="02010600030101010101" pitchFamily="2" charset="-122"/>
            </a:endParaRPr>
          </a:p>
        </p:txBody>
      </p:sp>
      <p:sp>
        <p:nvSpPr>
          <p:cNvPr id="104452" name="Rectangle 4"/>
          <p:cNvSpPr>
            <a:spLocks noChangeArrowheads="1"/>
          </p:cNvSpPr>
          <p:nvPr/>
        </p:nvSpPr>
        <p:spPr bwMode="auto">
          <a:xfrm>
            <a:off x="2286000" y="4249738"/>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物理地址＝219+430=649</a:t>
            </a:r>
            <a:endParaRPr lang="zh-CN" altLang="en-US" sz="2000">
              <a:solidFill>
                <a:srgbClr val="0000FF"/>
              </a:solidFill>
              <a:latin typeface="Times New Roman" panose="02020603050405020304" pitchFamily="18" charset="0"/>
              <a:ea typeface="宋体" panose="02010600030101010101" pitchFamily="2" charset="-122"/>
            </a:endParaRP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物理地址＝2300+10=2310</a:t>
            </a:r>
            <a:endParaRPr lang="zh-CN" altLang="en-US" sz="2000">
              <a:solidFill>
                <a:srgbClr val="0000FF"/>
              </a:solidFill>
              <a:latin typeface="Times New Roman" panose="02020603050405020304" pitchFamily="18" charset="0"/>
              <a:ea typeface="宋体" panose="02010600030101010101" pitchFamily="2" charset="-122"/>
            </a:endParaRP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因为段内偏移量500&gt;段长100，地址越界；</a:t>
            </a:r>
            <a:endParaRPr lang="zh-CN" altLang="en-US" sz="2000">
              <a:solidFill>
                <a:srgbClr val="0000FF"/>
              </a:solidFill>
              <a:latin typeface="Times New Roman" panose="02020603050405020304" pitchFamily="18" charset="0"/>
              <a:ea typeface="宋体" panose="02010600030101010101" pitchFamily="2" charset="-122"/>
            </a:endParaRP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物理地址＝1327+400=1727</a:t>
            </a:r>
            <a:endParaRPr lang="zh-CN" altLang="en-US" sz="2000">
              <a:solidFill>
                <a:srgbClr val="0000FF"/>
              </a:solidFill>
              <a:latin typeface="Times New Roman" panose="02020603050405020304" pitchFamily="18" charset="0"/>
              <a:ea typeface="宋体" panose="02010600030101010101" pitchFamily="2" charset="-122"/>
            </a:endParaRP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因为段内偏移量112&gt;段长96，地址越界；</a:t>
            </a:r>
            <a:endParaRPr lang="zh-CN" altLang="en-US" sz="2000">
              <a:solidFill>
                <a:srgbClr val="0000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一个分段存储管理系统中，地址长度为</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位，其中段号占</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位，则段长最大是（）字节。</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1828800" y="2786063"/>
            <a:ext cx="6400800" cy="642938"/>
          </a:xfrm>
          <a:prstGeom prst="rect">
            <a:avLst/>
          </a:prstGeom>
          <a:noFill/>
        </p:spPr>
        <p:txBody>
          <a:bodyPr vert="horz" rtlCol="0" anchor="ctr" anchorCtr="0">
            <a:noAutofit/>
          </a:bodyPr>
          <a:lstStyle/>
          <a:p>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A</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7"/>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B</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C</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提交</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a:defRPr/>
            </a:pPr>
            <a:r>
              <a:rPr lang="en-US" altLang="zh-CN" dirty="0">
                <a:solidFill>
                  <a:srgbClr val="0000CC"/>
                </a:solidFill>
                <a:effectLst>
                  <a:outerShdw blurRad="38100" dist="38100" dir="2700000" algn="tl">
                    <a:srgbClr val="C0C0C0"/>
                  </a:outerShdw>
                </a:effectLst>
                <a:ea typeface="宋体" panose="02010600030101010101" pitchFamily="2" charset="-122"/>
              </a:rPr>
              <a:t>Sharing</a:t>
            </a:r>
            <a:r>
              <a:rPr lang="en-US" altLang="zh-CN" dirty="0">
                <a:effectLst>
                  <a:outerShdw blurRad="38100" dist="38100" dir="2700000" algn="tl">
                    <a:srgbClr val="C0C0C0"/>
                  </a:outerShdw>
                </a:effectLst>
                <a:ea typeface="宋体" panose="02010600030101010101" pitchFamily="2" charset="-122"/>
              </a:rPr>
              <a:t> of Segments</a:t>
            </a:r>
            <a:endParaRPr lang="en-US" altLang="zh-CN" sz="2400" dirty="0">
              <a:effectLst>
                <a:outerShdw blurRad="38100" dist="38100" dir="2700000" algn="tl">
                  <a:srgbClr val="C0C0C0"/>
                </a:outerShdw>
              </a:effectLst>
              <a:ea typeface="宋体" panose="02010600030101010101" pitchFamily="2" charset="-122"/>
            </a:endParaRPr>
          </a:p>
        </p:txBody>
      </p:sp>
      <p:pic>
        <p:nvPicPr>
          <p:cNvPr id="123907" name="Picture 3"/>
          <p:cNvPicPr>
            <a:picLocks noChangeAspect="1" noChangeArrowheads="1"/>
          </p:cNvPicPr>
          <p:nvPr/>
        </p:nvPicPr>
        <p:blipFill>
          <a:blip r:embed="rId1">
            <a:extLst>
              <a:ext uri="{28A0092B-C50C-407E-A947-70E740481C1C}">
                <a14:useLocalDpi xmlns:a14="http://schemas.microsoft.com/office/drawing/2010/main" val="0"/>
              </a:ext>
            </a:extLst>
          </a:blip>
          <a:srcRect l="13220" t="877" r="12987" b="1785"/>
          <a:stretch>
            <a:fillRect/>
          </a:stretch>
        </p:blipFill>
        <p:spPr bwMode="auto">
          <a:xfrm>
            <a:off x="1106423" y="1591056"/>
            <a:ext cx="6629401" cy="4692136"/>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bwMode="auto">
          <a:xfrm>
            <a:off x="837172" y="903400"/>
            <a:ext cx="7250113" cy="53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ea typeface="宋体" panose="02010600030101010101" pitchFamily="2" charset="-122"/>
              </a:rPr>
              <a:t>Code/data sharing occurs at segment level</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Shared Segments</a:t>
            </a:r>
            <a:endParaRPr lang="en-US" altLang="zh-CN">
              <a:effectLst>
                <a:outerShdw blurRad="38100" dist="38100" dir="2700000" algn="tl">
                  <a:srgbClr val="C0C0C0"/>
                </a:outerShdw>
              </a:effectLst>
              <a:ea typeface="宋体" panose="02010600030101010101" pitchFamily="2" charset="-122"/>
            </a:endParaRPr>
          </a:p>
        </p:txBody>
      </p:sp>
      <p:sp>
        <p:nvSpPr>
          <p:cNvPr id="122883" name="Rectangle 3"/>
          <p:cNvSpPr>
            <a:spLocks noGrp="1" noChangeArrowheads="1"/>
          </p:cNvSpPr>
          <p:nvPr>
            <p:ph type="body" idx="4294967295"/>
          </p:nvPr>
        </p:nvSpPr>
        <p:spPr>
          <a:xfrm>
            <a:off x="609600" y="1228725"/>
            <a:ext cx="8116888" cy="4883150"/>
          </a:xfrm>
        </p:spPr>
        <p:txBody>
          <a:bodyPr/>
          <a:lstStyle/>
          <a:p>
            <a:pPr>
              <a:lnSpc>
                <a:spcPct val="90000"/>
              </a:lnSpc>
            </a:pPr>
            <a:r>
              <a:rPr lang="en-US" altLang="zh-CN" sz="2000" b="1" dirty="0">
                <a:solidFill>
                  <a:srgbClr val="0000CC"/>
                </a:solidFill>
                <a:ea typeface="宋体" panose="02010600030101010101" pitchFamily="2" charset="-122"/>
              </a:rPr>
              <a:t>Shared code</a:t>
            </a:r>
            <a:endParaRPr lang="en-US" altLang="zh-CN" sz="2000" b="1" dirty="0">
              <a:solidFill>
                <a:srgbClr val="0000CC"/>
              </a:solidFill>
              <a:ea typeface="宋体" panose="02010600030101010101" pitchFamily="2" charset="-122"/>
            </a:endParaRPr>
          </a:p>
          <a:p>
            <a:pPr lvl="1">
              <a:lnSpc>
                <a:spcPct val="90000"/>
              </a:lnSpc>
            </a:pPr>
            <a:r>
              <a:rPr lang="en-US" altLang="zh-CN" sz="2000" dirty="0">
                <a:ea typeface="宋体" panose="02010600030101010101" pitchFamily="2" charset="-122"/>
              </a:rPr>
              <a:t>One copy </a:t>
            </a:r>
            <a:r>
              <a:rPr lang="en-US" altLang="zh-CN" sz="2000" dirty="0">
                <a:solidFill>
                  <a:srgbClr val="020266"/>
                </a:solidFill>
                <a:ea typeface="宋体" panose="02010600030101010101" pitchFamily="2" charset="-122"/>
              </a:rPr>
              <a:t>of read-only code </a:t>
            </a:r>
            <a:r>
              <a:rPr lang="en-US" altLang="zh-CN" sz="2000" dirty="0">
                <a:ea typeface="宋体" panose="02010600030101010101" pitchFamily="2" charset="-122"/>
              </a:rPr>
              <a:t>(</a:t>
            </a:r>
            <a:r>
              <a:rPr lang="en-US" altLang="zh-CN" sz="2000" b="1" i="1" u="sng" dirty="0">
                <a:solidFill>
                  <a:srgbClr val="C00000"/>
                </a:solidFill>
                <a:ea typeface="宋体" panose="02010600030101010101" pitchFamily="2" charset="-122"/>
              </a:rPr>
              <a:t>reentrant code</a:t>
            </a:r>
            <a:r>
              <a:rPr lang="zh-CN" altLang="en-US" sz="2000" b="1" i="1" u="sng" dirty="0">
                <a:solidFill>
                  <a:srgbClr val="C00000"/>
                </a:solidFill>
                <a:ea typeface="宋体" panose="02010600030101010101" pitchFamily="2" charset="-122"/>
              </a:rPr>
              <a:t>，pure code</a:t>
            </a:r>
            <a:r>
              <a:rPr lang="zh-CN" altLang="en-US" sz="2000" dirty="0">
                <a:ea typeface="宋体" panose="02010600030101010101" pitchFamily="2" charset="-122"/>
              </a:rPr>
              <a:t>) shared among processes (i.e., text editors, compilers, window systems). </a:t>
            </a:r>
            <a:endParaRPr lang="zh-CN" altLang="en-US" sz="2000" dirty="0">
              <a:ea typeface="宋体" panose="02010600030101010101" pitchFamily="2" charset="-122"/>
            </a:endParaRPr>
          </a:p>
          <a:p>
            <a:pPr lvl="1">
              <a:lnSpc>
                <a:spcPct val="90000"/>
              </a:lnSpc>
            </a:pPr>
            <a:r>
              <a:rPr lang="zh-CN" altLang="en-US" sz="2000" b="1" i="1" dirty="0">
                <a:solidFill>
                  <a:srgbClr val="020266"/>
                </a:solidFill>
                <a:ea typeface="宋体" panose="02010600030101010101" pitchFamily="2" charset="-122"/>
              </a:rPr>
              <a:t>reentrant code or pure code </a:t>
            </a:r>
            <a:r>
              <a:rPr lang="zh-CN" altLang="en-US" sz="2000" dirty="0">
                <a:solidFill>
                  <a:srgbClr val="020266"/>
                </a:solidFill>
                <a:ea typeface="宋体" panose="02010600030101010101" pitchFamily="2" charset="-122"/>
              </a:rPr>
              <a:t>is non-self-modifying code, it never changes during execution.</a:t>
            </a:r>
            <a:endParaRPr lang="zh-CN" altLang="en-US" sz="2000" dirty="0">
              <a:solidFill>
                <a:srgbClr val="020266"/>
              </a:solidFill>
              <a:ea typeface="宋体" panose="02010600030101010101" pitchFamily="2" charset="-122"/>
            </a:endParaRPr>
          </a:p>
          <a:p>
            <a:pPr lvl="1">
              <a:lnSpc>
                <a:spcPct val="90000"/>
              </a:lnSpc>
            </a:pPr>
            <a:r>
              <a:rPr lang="zh-CN" altLang="en-US" sz="2000" b="1" i="1" u="sng" dirty="0">
                <a:solidFill>
                  <a:srgbClr val="FF0000"/>
                </a:solidFill>
                <a:ea typeface="宋体" panose="02010600030101010101" pitchFamily="2" charset="-122"/>
              </a:rPr>
              <a:t>Shared code must appear in same location in the logical address space of all processes</a:t>
            </a:r>
            <a:r>
              <a:rPr lang="zh-CN" altLang="en-US" sz="2000" dirty="0">
                <a:ea typeface="宋体" panose="02010600030101010101" pitchFamily="2" charset="-122"/>
              </a:rPr>
              <a:t>.（why？）</a:t>
            </a:r>
            <a:endParaRPr lang="zh-CN" altLang="en-US" sz="2000" dirty="0">
              <a:ea typeface="宋体" panose="02010600030101010101" pitchFamily="2" charset="-122"/>
            </a:endParaRPr>
          </a:p>
          <a:p>
            <a:pPr lvl="2">
              <a:lnSpc>
                <a:spcPct val="90000"/>
              </a:lnSpc>
            </a:pPr>
            <a:r>
              <a:rPr lang="zh-CN" altLang="en-US" sz="2000" dirty="0">
                <a:highlight>
                  <a:srgbClr val="FFFF00"/>
                </a:highlight>
                <a:ea typeface="宋体" panose="02010600030101010101" pitchFamily="2" charset="-122"/>
              </a:rPr>
              <a:t>Code segments typically contain references to themselves.</a:t>
            </a:r>
            <a:endParaRPr lang="zh-CN" altLang="en-US" sz="2000" dirty="0">
              <a:highlight>
                <a:srgbClr val="FFFF00"/>
              </a:highlight>
              <a:ea typeface="宋体" panose="02010600030101010101" pitchFamily="2" charset="-122"/>
            </a:endParaRPr>
          </a:p>
          <a:p>
            <a:pPr lvl="2">
              <a:lnSpc>
                <a:spcPct val="90000"/>
              </a:lnSpc>
            </a:pPr>
            <a:r>
              <a:rPr lang="zh-CN" altLang="en-US" sz="2000" dirty="0">
                <a:highlight>
                  <a:srgbClr val="FFFF00"/>
                </a:highlight>
                <a:ea typeface="宋体" panose="02010600030101010101" pitchFamily="2" charset="-122"/>
              </a:rPr>
              <a:t>A conditional jump and/or a loop, for example.</a:t>
            </a:r>
            <a:endParaRPr lang="zh-CN" altLang="en-US" sz="2000" dirty="0">
              <a:highlight>
                <a:srgbClr val="FFFF00"/>
              </a:highlight>
              <a:ea typeface="宋体" panose="02010600030101010101" pitchFamily="2" charset="-122"/>
            </a:endParaRPr>
          </a:p>
          <a:p>
            <a:pPr>
              <a:lnSpc>
                <a:spcPct val="90000"/>
              </a:lnSpc>
            </a:pPr>
            <a:r>
              <a:rPr lang="en-US" altLang="zh-CN" sz="2000" b="1" dirty="0">
                <a:ea typeface="宋体" panose="02010600030101010101" pitchFamily="2" charset="-122"/>
              </a:rPr>
              <a:t>Private code and data </a:t>
            </a:r>
            <a:endParaRPr lang="en-US" altLang="zh-CN" sz="2000" b="1" dirty="0">
              <a:ea typeface="宋体" panose="02010600030101010101" pitchFamily="2" charset="-122"/>
            </a:endParaRPr>
          </a:p>
          <a:p>
            <a:pPr lvl="1">
              <a:lnSpc>
                <a:spcPct val="90000"/>
              </a:lnSpc>
            </a:pPr>
            <a:r>
              <a:rPr lang="en-US" altLang="zh-CN" sz="2000" dirty="0">
                <a:ea typeface="宋体" panose="02010600030101010101" pitchFamily="2" charset="-122"/>
              </a:rPr>
              <a:t>Each process keeps a separate copy of the code and data.</a:t>
            </a:r>
            <a:endParaRPr lang="en-US" altLang="zh-CN" sz="2000" dirty="0">
              <a:ea typeface="宋体" panose="02010600030101010101" pitchFamily="2" charset="-122"/>
            </a:endParaRPr>
          </a:p>
          <a:p>
            <a:pPr lvl="1">
              <a:lnSpc>
                <a:spcPct val="90000"/>
              </a:lnSpc>
            </a:pPr>
            <a:r>
              <a:rPr lang="en-US" altLang="zh-CN" sz="2000" b="1" i="1" u="sng" dirty="0">
                <a:solidFill>
                  <a:srgbClr val="FF0000"/>
                </a:solidFill>
                <a:ea typeface="宋体" panose="02010600030101010101" pitchFamily="2" charset="-122"/>
              </a:rPr>
              <a:t>The pages for the private code and data can appear anywhere in the logical address space.</a:t>
            </a:r>
            <a:endParaRPr lang="en-US" altLang="zh-CN" sz="2000" b="1" i="1" u="sng"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分段</a:t>
            </a:r>
            <a:r>
              <a:rPr lang="zh-CN" altLang="en-US" dirty="0">
                <a:effectLst>
                  <a:outerShdw blurRad="38100" dist="38100" dir="2700000" algn="tl">
                    <a:srgbClr val="C0C0C0"/>
                  </a:outerShdw>
                </a:effectLst>
                <a:ea typeface="宋体" panose="02010600030101010101" pitchFamily="2" charset="-122"/>
              </a:rPr>
              <a:t>与分页的主要区别</a:t>
            </a:r>
            <a:endParaRPr lang="zh-CN" altLang="en-US" dirty="0">
              <a:effectLst>
                <a:outerShdw blurRad="38100" dist="38100" dir="2700000" algn="tl">
                  <a:srgbClr val="C0C0C0"/>
                </a:outerShdw>
              </a:effectLst>
              <a:ea typeface="宋体" panose="02010600030101010101" pitchFamily="2" charset="-122"/>
            </a:endParaRPr>
          </a:p>
        </p:txBody>
      </p:sp>
      <p:sp>
        <p:nvSpPr>
          <p:cNvPr id="124931" name="Rectangle 3"/>
          <p:cNvSpPr>
            <a:spLocks noGrp="1" noChangeArrowheads="1"/>
          </p:cNvSpPr>
          <p:nvPr>
            <p:ph type="body" idx="4294967295"/>
          </p:nvPr>
        </p:nvSpPr>
        <p:spPr>
          <a:xfrm>
            <a:off x="1219200" y="1228725"/>
            <a:ext cx="7029450" cy="4737100"/>
          </a:xfrm>
        </p:spPr>
        <p:txBody>
          <a:bodyPr/>
          <a:lstStyle/>
          <a:p>
            <a:r>
              <a:rPr lang="zh-CN" altLang="en-US" sz="1800" b="1" i="1" u="sng" dirty="0">
                <a:solidFill>
                  <a:srgbClr val="0000CC"/>
                </a:solidFill>
                <a:ea typeface="宋体" panose="02010600030101010101" pitchFamily="2" charset="-122"/>
              </a:rPr>
              <a:t>页是信息的物理单位</a:t>
            </a:r>
            <a:r>
              <a:rPr lang="zh-CN" altLang="en-US" sz="1800" b="1" dirty="0">
                <a:ea typeface="宋体" panose="02010600030101010101" pitchFamily="2" charset="-122"/>
              </a:rPr>
              <a:t>，分页是为实现离散分配方式，以消减内存的外碎片，提高内存的利用率；或者说，分页仅仅是由于系统管理的需要，而不是用户的需要；</a:t>
            </a:r>
            <a:endParaRPr lang="zh-CN" altLang="en-US" sz="1800" b="1" dirty="0">
              <a:ea typeface="宋体" panose="02010600030101010101" pitchFamily="2" charset="-122"/>
            </a:endParaRP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段是信息的逻辑单位</a:t>
            </a:r>
            <a:r>
              <a:rPr lang="zh-CN" altLang="en-US" sz="1800" b="1" dirty="0">
                <a:ea typeface="宋体" panose="02010600030101010101" pitchFamily="2" charset="-122"/>
              </a:rPr>
              <a:t>，它包含有一组其意义完整的信息。分段的目的是为了能更好地满足用户的需要；</a:t>
            </a:r>
            <a:endParaRPr lang="zh-CN" altLang="en-US" sz="1800" b="1" dirty="0">
              <a:ea typeface="宋体" panose="02010600030101010101" pitchFamily="2" charset="-122"/>
            </a:endParaRPr>
          </a:p>
          <a:p>
            <a:r>
              <a:rPr lang="zh-CN" altLang="en-US" sz="1800" b="1" i="1" u="sng" dirty="0">
                <a:solidFill>
                  <a:srgbClr val="0000CC"/>
                </a:solidFill>
                <a:ea typeface="宋体" panose="02010600030101010101" pitchFamily="2" charset="-122"/>
              </a:rPr>
              <a:t>页的大小固定且由系统决定</a:t>
            </a:r>
            <a:r>
              <a:rPr lang="zh-CN" altLang="en-US" sz="1800" b="1" dirty="0">
                <a:ea typeface="宋体" panose="02010600030101010101" pitchFamily="2" charset="-122"/>
              </a:rPr>
              <a:t>，把逻辑地址划分为页号和页内地址两部分，是由机器硬件实现的，因为一个系统只有一种大小的页面；</a:t>
            </a:r>
            <a:endParaRPr lang="zh-CN" altLang="en-US" sz="1800" b="1" dirty="0">
              <a:ea typeface="宋体" panose="02010600030101010101" pitchFamily="2" charset="-122"/>
            </a:endParaRP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段的长度不固定，决定于用户所编写的程序</a:t>
            </a:r>
            <a:r>
              <a:rPr lang="zh-CN" altLang="en-US" sz="1800" b="1" dirty="0">
                <a:ea typeface="宋体" panose="02010600030101010101" pitchFamily="2" charset="-122"/>
              </a:rPr>
              <a:t>，通常由</a:t>
            </a:r>
            <a:r>
              <a:rPr lang="zh-CN" altLang="en-US" sz="1800" b="1" dirty="0">
                <a:solidFill>
                  <a:srgbClr val="FF0000"/>
                </a:solidFill>
                <a:ea typeface="宋体" panose="02010600030101010101" pitchFamily="2" charset="-122"/>
              </a:rPr>
              <a:t>编译程序</a:t>
            </a:r>
            <a:r>
              <a:rPr lang="zh-CN" altLang="en-US" sz="1800" b="1" dirty="0">
                <a:ea typeface="宋体" panose="02010600030101010101" pitchFamily="2" charset="-122"/>
              </a:rPr>
              <a:t>对源程序进行编译时，根据信息的性质来划分；</a:t>
            </a:r>
            <a:endParaRPr lang="zh-CN" altLang="en-US" sz="1800" b="1" dirty="0">
              <a:ea typeface="宋体" panose="02010600030101010101" pitchFamily="2" charset="-122"/>
            </a:endParaRPr>
          </a:p>
          <a:p>
            <a:r>
              <a:rPr lang="zh-CN" altLang="en-US" sz="1800" b="1" i="1" u="sng" dirty="0">
                <a:solidFill>
                  <a:srgbClr val="020266"/>
                </a:solidFill>
                <a:ea typeface="宋体" panose="02010600030101010101" pitchFamily="2" charset="-122"/>
              </a:rPr>
              <a:t>分</a:t>
            </a:r>
            <a:r>
              <a:rPr lang="zh-CN" altLang="en-US" sz="1800" b="1" i="1" u="sng" dirty="0">
                <a:solidFill>
                  <a:srgbClr val="0000CC"/>
                </a:solidFill>
                <a:ea typeface="宋体" panose="02010600030101010101" pitchFamily="2" charset="-122"/>
              </a:rPr>
              <a:t>页的作业地址空间是一维的</a:t>
            </a:r>
            <a:r>
              <a:rPr lang="zh-CN" altLang="en-US" sz="1800" b="1" dirty="0">
                <a:solidFill>
                  <a:srgbClr val="020266"/>
                </a:solidFill>
                <a:ea typeface="宋体" panose="02010600030101010101" pitchFamily="2" charset="-122"/>
              </a:rPr>
              <a:t>，</a:t>
            </a:r>
            <a:r>
              <a:rPr lang="zh-CN" altLang="en-US" sz="1800" b="1" dirty="0">
                <a:ea typeface="宋体" panose="02010600030101010101" pitchFamily="2" charset="-122"/>
              </a:rPr>
              <a:t>即单一的线性地址空间，程序员只须一个地址记忆符，即可表示一个地址；</a:t>
            </a:r>
            <a:endParaRPr lang="zh-CN" altLang="en-US" sz="1800" b="1" dirty="0">
              <a:ea typeface="宋体" panose="02010600030101010101" pitchFamily="2" charset="-122"/>
            </a:endParaRP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分段的作业地址空间是二维的</a:t>
            </a:r>
            <a:r>
              <a:rPr lang="zh-CN" altLang="en-US" sz="1800" b="1" dirty="0">
                <a:ea typeface="宋体" panose="02010600030101010101" pitchFamily="2" charset="-122"/>
              </a:rPr>
              <a:t>，程序员在标识一个地址时，既需给出段名，又需给出段内地址；</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结合下述几个要点，回顾段式管理的思想</a:t>
            </a:r>
            <a:endParaRPr lang="zh-CN" altLang="en-US" dirty="0">
              <a:solidFill>
                <a:schemeClr val="tx1"/>
              </a:solidFill>
              <a:effectLst>
                <a:outerShdw blurRad="38100" dist="38100" dir="2700000" algn="tl">
                  <a:srgbClr val="C0C0C0"/>
                </a:outerShdw>
              </a:effectLst>
              <a:ea typeface="宋体" panose="02010600030101010101" pitchFamily="2" charset="-122"/>
            </a:endParaRP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endParaRPr lang="zh-CN" altLang="en-US" sz="2000" b="1">
              <a:solidFill>
                <a:srgbClr val="FF0000"/>
              </a:solidFill>
              <a:ea typeface="宋体" panose="02010600030101010101" pitchFamily="2" charset="-122"/>
            </a:endParaRPr>
          </a:p>
          <a:p>
            <a:pPr lvl="1"/>
            <a:r>
              <a:rPr lang="zh-CN" altLang="en-US" sz="2000" b="1">
                <a:solidFill>
                  <a:srgbClr val="0000CC"/>
                </a:solidFill>
                <a:ea typeface="宋体" panose="02010600030101010101" pitchFamily="2" charset="-122"/>
              </a:rPr>
              <a:t>逻辑地址空间与物理地址空间的管理方法</a:t>
            </a:r>
            <a:endParaRPr lang="zh-CN" altLang="en-US" sz="2000" b="1">
              <a:solidFill>
                <a:srgbClr val="0000CC"/>
              </a:solidFill>
              <a:ea typeface="宋体" panose="02010600030101010101" pitchFamily="2" charset="-122"/>
            </a:endParaRPr>
          </a:p>
          <a:p>
            <a:pPr lvl="2"/>
            <a:r>
              <a:rPr lang="zh-CN" altLang="en-US" sz="1800" b="1">
                <a:ea typeface="宋体" panose="02010600030101010101" pitchFamily="2" charset="-122"/>
              </a:rPr>
              <a:t>根据不同的内存管理方式，使用不同的管理方法</a:t>
            </a:r>
            <a:endParaRPr lang="zh-CN" altLang="en-US" sz="1800" b="1">
              <a:ea typeface="宋体" panose="02010600030101010101" pitchFamily="2" charset="-122"/>
            </a:endParaRPr>
          </a:p>
          <a:p>
            <a:pPr lvl="3"/>
            <a:r>
              <a:rPr lang="zh-CN" altLang="en-US" sz="1600" b="1">
                <a:ea typeface="宋体" panose="02010600030101010101" pitchFamily="2" charset="-122"/>
              </a:rPr>
              <a:t>分区管理、页式管理、段式管理、段页式管理等</a:t>
            </a:r>
            <a:endParaRPr lang="zh-CN" altLang="en-US" sz="1600" b="1">
              <a:ea typeface="宋体" panose="02010600030101010101" pitchFamily="2" charset="-122"/>
            </a:endParaRP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endParaRPr lang="zh-CN" altLang="en-US" sz="2000" b="1">
              <a:ea typeface="宋体" panose="02010600030101010101" pitchFamily="2" charset="-122"/>
            </a:endParaRP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endParaRPr lang="zh-CN" altLang="en-US" sz="2000" b="1">
              <a:ea typeface="宋体" panose="02010600030101010101" pitchFamily="2" charset="-122"/>
            </a:endParaRPr>
          </a:p>
          <a:p>
            <a:pPr lvl="2"/>
            <a:r>
              <a:rPr lang="zh-CN" altLang="en-US" sz="1800" b="1">
                <a:ea typeface="宋体" panose="02010600030101010101" pitchFamily="2" charset="-122"/>
              </a:rPr>
              <a:t>根据不同的内存管理方式，使用不同的保护机制；</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endParaRPr lang="zh-CN" altLang="en-US" sz="1800" b="1">
              <a:ea typeface="宋体" panose="02010600030101010101" pitchFamily="2" charset="-122"/>
            </a:endParaRPr>
          </a:p>
          <a:p>
            <a:pPr lvl="2"/>
            <a:r>
              <a:rPr lang="zh-CN" altLang="en-US" sz="1800" b="1">
                <a:ea typeface="宋体" panose="02010600030101010101" pitchFamily="2" charset="-122"/>
              </a:rPr>
              <a:t>不同的内存管理方式，有不同的共享方法</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endParaRPr lang="zh-CN" altLang="en-US" sz="1800" b="1">
              <a:ea typeface="宋体" panose="02010600030101010101" pitchFamily="2" charset="-122"/>
            </a:endParaRP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lstStyle/>
          <a:p>
            <a:pPr>
              <a:defRPr/>
            </a:pPr>
            <a:r>
              <a:rPr lang="zh-CN" altLang="en-US" sz="2800" dirty="0">
                <a:effectLst>
                  <a:outerShdw blurRad="38100" dist="38100" dir="2700000" algn="tl">
                    <a:srgbClr val="C0C0C0"/>
                  </a:outerShdw>
                </a:effectLst>
                <a:ea typeface="宋体" panose="02010600030101010101" pitchFamily="2" charset="-122"/>
              </a:rPr>
              <a:t>自学</a:t>
            </a:r>
            <a:r>
              <a:rPr lang="zh-CN" altLang="en-US" sz="2400" dirty="0">
                <a:effectLst>
                  <a:outerShdw blurRad="38100" dist="38100" dir="2700000" algn="tl">
                    <a:srgbClr val="C0C0C0"/>
                  </a:outerShdw>
                </a:effectLst>
                <a:ea typeface="宋体" panose="02010600030101010101" pitchFamily="2" charset="-122"/>
              </a:rPr>
              <a:t>： </a:t>
            </a:r>
            <a:r>
              <a:rPr lang="en-US" altLang="zh-CN" sz="2400" dirty="0" smtClean="0">
                <a:effectLst>
                  <a:outerShdw blurRad="38100" dist="38100" dir="2700000" algn="tl">
                    <a:srgbClr val="C0C0C0"/>
                  </a:outerShdw>
                </a:effectLst>
                <a:ea typeface="宋体" panose="02010600030101010101" pitchFamily="2" charset="-122"/>
              </a:rPr>
              <a:t>Segmentation </a:t>
            </a:r>
            <a:r>
              <a:rPr lang="en-US" altLang="zh-CN" sz="2400" dirty="0">
                <a:effectLst>
                  <a:outerShdw blurRad="38100" dist="38100" dir="2700000" algn="tl">
                    <a:srgbClr val="C0C0C0"/>
                  </a:outerShdw>
                </a:effectLst>
                <a:ea typeface="宋体" panose="02010600030101010101" pitchFamily="2" charset="-122"/>
              </a:rPr>
              <a:t>with Paging – MULTICS</a:t>
            </a:r>
            <a:endParaRPr lang="en-US" altLang="zh-CN" sz="2400" dirty="0">
              <a:effectLst>
                <a:outerShdw blurRad="38100" dist="38100" dir="2700000" algn="tl">
                  <a:srgbClr val="C0C0C0"/>
                </a:outerShdw>
              </a:effectLst>
              <a:ea typeface="宋体" panose="02010600030101010101" pitchFamily="2" charset="-122"/>
            </a:endParaRPr>
          </a:p>
        </p:txBody>
      </p:sp>
      <p:sp>
        <p:nvSpPr>
          <p:cNvPr id="128003" name="Rectangle 3"/>
          <p:cNvSpPr>
            <a:spLocks noGrp="1" noChangeArrowheads="1"/>
          </p:cNvSpPr>
          <p:nvPr>
            <p:ph type="body" idx="4294967295"/>
          </p:nvPr>
        </p:nvSpPr>
        <p:spPr/>
        <p:txBody>
          <a:bodyPr/>
          <a:lstStyle/>
          <a:p>
            <a:r>
              <a:rPr lang="en-US" altLang="zh-CN" sz="2400" dirty="0">
                <a:ea typeface="宋体" panose="02010600030101010101" pitchFamily="2" charset="-122"/>
              </a:rPr>
              <a:t>The </a:t>
            </a:r>
            <a:r>
              <a:rPr lang="en-US" altLang="zh-CN" sz="2400" dirty="0">
                <a:solidFill>
                  <a:srgbClr val="0000CC"/>
                </a:solidFill>
                <a:ea typeface="宋体" panose="02010600030101010101" pitchFamily="2" charset="-122"/>
              </a:rPr>
              <a:t>MULTICS</a:t>
            </a:r>
            <a:r>
              <a:rPr lang="en-US" altLang="zh-CN" sz="2400" dirty="0">
                <a:ea typeface="宋体" panose="02010600030101010101" pitchFamily="2" charset="-122"/>
              </a:rPr>
              <a:t> system solved problems of </a:t>
            </a:r>
            <a:r>
              <a:rPr lang="en-US" altLang="zh-CN" sz="2400" dirty="0">
                <a:solidFill>
                  <a:srgbClr val="006600"/>
                </a:solidFill>
                <a:ea typeface="宋体" panose="02010600030101010101" pitchFamily="2" charset="-122"/>
              </a:rPr>
              <a:t>external fragmentation</a:t>
            </a:r>
            <a:r>
              <a:rPr lang="en-US" altLang="zh-CN" sz="2400" dirty="0">
                <a:ea typeface="宋体" panose="02010600030101010101" pitchFamily="2" charset="-122"/>
              </a:rPr>
              <a:t> and </a:t>
            </a:r>
            <a:r>
              <a:rPr lang="en-US" altLang="zh-CN" sz="2400" dirty="0">
                <a:solidFill>
                  <a:srgbClr val="006600"/>
                </a:solidFill>
                <a:ea typeface="宋体" panose="02010600030101010101" pitchFamily="2" charset="-122"/>
              </a:rPr>
              <a:t>lengthy search times </a:t>
            </a:r>
            <a:r>
              <a:rPr lang="en-US" altLang="zh-CN" sz="2400" dirty="0">
                <a:ea typeface="宋体" panose="02010600030101010101" pitchFamily="2" charset="-122"/>
              </a:rPr>
              <a:t>by </a:t>
            </a:r>
            <a:r>
              <a:rPr lang="en-US" altLang="zh-CN" sz="2400" b="1" u="sng" dirty="0">
                <a:solidFill>
                  <a:srgbClr val="C00000"/>
                </a:solidFill>
                <a:ea typeface="宋体" panose="02010600030101010101" pitchFamily="2" charset="-122"/>
              </a:rPr>
              <a:t>paging the segments</a:t>
            </a:r>
            <a:r>
              <a:rPr lang="en-US" altLang="zh-CN" sz="2400" dirty="0">
                <a:ea typeface="宋体" panose="02010600030101010101" pitchFamily="2" charset="-122"/>
              </a:rPr>
              <a:t>.</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Solution differs from pure segmentation in that the segment-table entry contains </a:t>
            </a:r>
            <a:r>
              <a:rPr lang="en-US" altLang="zh-CN" sz="2400" dirty="0">
                <a:solidFill>
                  <a:srgbClr val="0000CC"/>
                </a:solidFill>
                <a:ea typeface="宋体" panose="02010600030101010101" pitchFamily="2" charset="-122"/>
              </a:rPr>
              <a:t>not the base address of the segment</a:t>
            </a:r>
            <a:r>
              <a:rPr lang="en-US" altLang="zh-CN" sz="2400" dirty="0">
                <a:ea typeface="宋体" panose="02010600030101010101" pitchFamily="2" charset="-122"/>
              </a:rPr>
              <a:t>, but rather the </a:t>
            </a:r>
            <a:r>
              <a:rPr lang="en-US" altLang="zh-CN" sz="2400" dirty="0">
                <a:solidFill>
                  <a:srgbClr val="006600"/>
                </a:solidFill>
                <a:ea typeface="宋体" panose="02010600030101010101" pitchFamily="2" charset="-122"/>
              </a:rPr>
              <a:t>base address of a </a:t>
            </a:r>
            <a:r>
              <a:rPr lang="en-US" altLang="zh-CN" sz="2400" i="1" dirty="0">
                <a:solidFill>
                  <a:srgbClr val="006600"/>
                </a:solidFill>
                <a:ea typeface="宋体" panose="02010600030101010101" pitchFamily="2" charset="-122"/>
              </a:rPr>
              <a:t>page table</a:t>
            </a:r>
            <a:r>
              <a:rPr lang="en-US" altLang="zh-CN" sz="2400" dirty="0">
                <a:solidFill>
                  <a:srgbClr val="006600"/>
                </a:solidFill>
                <a:ea typeface="宋体" panose="02010600030101010101" pitchFamily="2" charset="-122"/>
              </a:rPr>
              <a:t> for this segment.</a:t>
            </a:r>
            <a:endParaRPr lang="en-US" altLang="zh-CN" sz="24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rPr>
              <a:t>自学：Segmentation </a:t>
            </a:r>
            <a:r>
              <a:rPr lang="zh-CN" altLang="en-US" sz="2800" dirty="0">
                <a:effectLst>
                  <a:outerShdw blurRad="38100" dist="38100" dir="2700000" algn="tl">
                    <a:srgbClr val="C0C0C0"/>
                  </a:outerShdw>
                </a:effectLst>
                <a:ea typeface="宋体" panose="02010600030101010101" pitchFamily="2" charset="-122"/>
              </a:rPr>
              <a:t>with Paging – </a:t>
            </a:r>
            <a:r>
              <a:rPr lang="zh-CN" altLang="en-US" sz="2800" dirty="0" smtClean="0">
                <a:effectLst>
                  <a:outerShdw blurRad="38100" dist="38100" dir="2700000" algn="tl">
                    <a:srgbClr val="C0C0C0"/>
                  </a:outerShdw>
                </a:effectLst>
                <a:ea typeface="宋体" panose="02010600030101010101" pitchFamily="2" charset="-122"/>
              </a:rPr>
              <a:t>MULTICS</a:t>
            </a:r>
            <a:endParaRPr lang="zh-CN" altLang="en-US" sz="2800" dirty="0">
              <a:effectLst>
                <a:outerShdw blurRad="38100" dist="38100" dir="2700000" algn="tl">
                  <a:srgbClr val="C0C0C0"/>
                </a:outerShdw>
              </a:effectLst>
              <a:ea typeface="宋体" panose="02010600030101010101" pitchFamily="2" charset="-122"/>
            </a:endParaRPr>
          </a:p>
        </p:txBody>
      </p:sp>
      <p:sp>
        <p:nvSpPr>
          <p:cNvPr id="126979" name="Rectangle 3"/>
          <p:cNvSpPr>
            <a:spLocks noGrp="1" noChangeArrowheads="1"/>
          </p:cNvSpPr>
          <p:nvPr>
            <p:ph type="body" idx="4294967295"/>
          </p:nvPr>
        </p:nvSpPr>
        <p:spPr>
          <a:xfrm>
            <a:off x="1219200" y="1228725"/>
            <a:ext cx="7134225" cy="4957763"/>
          </a:xfrm>
        </p:spPr>
        <p:txBody>
          <a:bodyPr/>
          <a:lstStyle/>
          <a:p>
            <a:r>
              <a:rPr lang="zh-CN" altLang="en-US" sz="2000" b="1" dirty="0">
                <a:ea typeface="宋体" panose="02010600030101010101" pitchFamily="2" charset="-122"/>
              </a:rPr>
              <a:t>基本思想</a:t>
            </a:r>
            <a:endParaRPr lang="zh-CN" altLang="en-US" sz="2000" b="1" dirty="0">
              <a:ea typeface="宋体" panose="02010600030101010101" pitchFamily="2" charset="-122"/>
            </a:endParaRPr>
          </a:p>
          <a:p>
            <a:pPr lvl="1"/>
            <a:r>
              <a:rPr lang="zh-CN" altLang="en-US" sz="1600" b="1" dirty="0">
                <a:ea typeface="宋体" panose="02010600030101010101" pitchFamily="2" charset="-122"/>
              </a:rPr>
              <a:t>作业先分段，各段再分页，内存划分成与页相等的页框；</a:t>
            </a:r>
            <a:endParaRPr lang="zh-CN" altLang="en-US" sz="1600" b="1" dirty="0">
              <a:ea typeface="宋体" panose="02010600030101010101" pitchFamily="2" charset="-122"/>
            </a:endParaRPr>
          </a:p>
          <a:p>
            <a:pPr lvl="1"/>
            <a:r>
              <a:rPr lang="zh-CN" altLang="en-US" sz="1600" b="1" dirty="0">
                <a:ea typeface="宋体" panose="02010600030101010101" pitchFamily="2" charset="-122"/>
              </a:rPr>
              <a:t>每个段都有一个段名；</a:t>
            </a:r>
            <a:endParaRPr lang="zh-CN" altLang="en-US" sz="1600" b="1" dirty="0">
              <a:ea typeface="宋体" panose="02010600030101010101" pitchFamily="2" charset="-122"/>
            </a:endParaRPr>
          </a:p>
          <a:p>
            <a:pPr lvl="1"/>
            <a:r>
              <a:rPr lang="zh-CN" altLang="en-US" sz="1600" b="1" dirty="0">
                <a:ea typeface="宋体" panose="02010600030101010101" pitchFamily="2" charset="-122"/>
              </a:rPr>
              <a:t>内存分配以页为单位；</a:t>
            </a:r>
            <a:endParaRPr lang="zh-CN" altLang="en-US" sz="1600" b="1" dirty="0">
              <a:ea typeface="宋体" panose="02010600030101010101" pitchFamily="2" charset="-122"/>
            </a:endParaRPr>
          </a:p>
          <a:p>
            <a:pPr lvl="1"/>
            <a:r>
              <a:rPr lang="zh-CN" altLang="en-US" sz="1600" b="1" dirty="0">
                <a:ea typeface="宋体" panose="02010600030101010101" pitchFamily="2" charset="-122"/>
              </a:rPr>
              <a:t>每个作业有一个段表，记录段在内存的起始地址以及段长；</a:t>
            </a:r>
            <a:endParaRPr lang="zh-CN" altLang="en-US" sz="1600" b="1" dirty="0">
              <a:ea typeface="宋体" panose="02010600030101010101" pitchFamily="2" charset="-122"/>
            </a:endParaRPr>
          </a:p>
          <a:p>
            <a:pPr lvl="1"/>
            <a:r>
              <a:rPr lang="zh-CN" altLang="en-US" sz="1600" b="1" dirty="0">
                <a:ea typeface="宋体" panose="02010600030101010101" pitchFamily="2" charset="-122"/>
              </a:rPr>
              <a:t>每个段还对应一个页表；</a:t>
            </a:r>
            <a:endParaRPr lang="zh-CN" altLang="en-US" sz="1600" b="1" dirty="0">
              <a:ea typeface="宋体" panose="02010600030101010101" pitchFamily="2" charset="-122"/>
            </a:endParaRPr>
          </a:p>
          <a:p>
            <a:pPr lvl="1"/>
            <a:r>
              <a:rPr lang="zh-CN" altLang="en-US" sz="1600" b="1" dirty="0">
                <a:ea typeface="宋体" panose="02010600030101010101" pitchFamily="2" charset="-122"/>
              </a:rPr>
              <a:t>逻辑地址的格式：段号 ，</a:t>
            </a:r>
            <a:r>
              <a:rPr lang="zh-CN" altLang="en-US" sz="1600" b="1" dirty="0">
                <a:solidFill>
                  <a:srgbClr val="020266"/>
                </a:solidFill>
                <a:ea typeface="宋体" panose="02010600030101010101" pitchFamily="2" charset="-122"/>
              </a:rPr>
              <a:t>段内偏移量</a:t>
            </a:r>
            <a:r>
              <a:rPr lang="zh-CN" altLang="en-US" sz="1600" b="1" dirty="0">
                <a:ea typeface="宋体" panose="02010600030101010101" pitchFamily="2" charset="-122"/>
              </a:rPr>
              <a:t>（页号，页内偏移量）</a:t>
            </a:r>
            <a:endParaRPr lang="zh-CN" altLang="en-US" sz="1600" b="1" dirty="0">
              <a:ea typeface="宋体" panose="02010600030101010101" pitchFamily="2" charset="-122"/>
            </a:endParaRPr>
          </a:p>
          <a:p>
            <a:pPr lvl="1"/>
            <a:r>
              <a:rPr lang="zh-CN" altLang="en-US" sz="1600" b="1" dirty="0">
                <a:ea typeface="宋体" panose="02010600030101010101" pitchFamily="2" charset="-122"/>
              </a:rPr>
              <a:t>内碎片</a:t>
            </a:r>
            <a:endParaRPr lang="zh-CN" altLang="en-US" sz="1600" b="1" dirty="0">
              <a:ea typeface="宋体" panose="02010600030101010101" pitchFamily="2" charset="-122"/>
            </a:endParaRPr>
          </a:p>
          <a:p>
            <a:r>
              <a:rPr lang="zh-CN" altLang="en-US" sz="2000" b="1" dirty="0">
                <a:ea typeface="宋体" panose="02010600030101010101" pitchFamily="2" charset="-122"/>
              </a:rPr>
              <a:t>地址变换机构（过程）</a:t>
            </a:r>
            <a:endParaRPr lang="zh-CN" altLang="en-US" sz="1600" b="1" dirty="0">
              <a:ea typeface="宋体" panose="02010600030101010101" pitchFamily="2" charset="-122"/>
            </a:endParaRPr>
          </a:p>
          <a:p>
            <a:r>
              <a:rPr lang="zh-CN" altLang="en-US" sz="2000" b="1" dirty="0">
                <a:ea typeface="宋体" panose="02010600030101010101" pitchFamily="2" charset="-122"/>
              </a:rPr>
              <a:t>存储保护</a:t>
            </a:r>
            <a:endParaRPr lang="zh-CN" altLang="en-US" sz="2000" b="1" dirty="0">
              <a:ea typeface="宋体" panose="02010600030101010101" pitchFamily="2" charset="-122"/>
            </a:endParaRPr>
          </a:p>
          <a:p>
            <a:pPr lvl="1"/>
            <a:r>
              <a:rPr lang="zh-CN" altLang="en-US" sz="1600" b="1" dirty="0">
                <a:ea typeface="宋体" panose="02010600030101010101" pitchFamily="2" charset="-122"/>
              </a:rPr>
              <a:t>对段号、页号进行地址越界检查</a:t>
            </a:r>
            <a:endParaRPr lang="zh-CN" altLang="en-US" sz="1600" b="1" dirty="0">
              <a:ea typeface="宋体" panose="02010600030101010101" pitchFamily="2" charset="-122"/>
            </a:endParaRPr>
          </a:p>
          <a:p>
            <a:r>
              <a:rPr lang="zh-CN" altLang="en-US" sz="2000" b="1" dirty="0">
                <a:ea typeface="宋体" panose="02010600030101010101" pitchFamily="2" charset="-122"/>
              </a:rPr>
              <a:t>段及页的共享</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 </a:t>
            </a: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8435" name="Rectangle 3"/>
          <p:cNvSpPr>
            <a:spLocks noGrp="1" noChangeArrowheads="1"/>
          </p:cNvSpPr>
          <p:nvPr>
            <p:ph type="body" idx="4294967295"/>
          </p:nvPr>
        </p:nvSpPr>
        <p:spPr>
          <a:xfrm>
            <a:off x="762000" y="1377950"/>
            <a:ext cx="7294563" cy="4468813"/>
          </a:xfrm>
        </p:spPr>
        <p:txBody>
          <a:bodyPr/>
          <a:lstStyle/>
          <a:p>
            <a:r>
              <a:rPr lang="en-US" altLang="zh-CN" sz="2000" b="1" dirty="0">
                <a:ea typeface="宋体" panose="02010600030101010101" pitchFamily="2" charset="-122"/>
              </a:rPr>
              <a:t>The concept of a </a:t>
            </a:r>
            <a:r>
              <a:rPr lang="en-US" altLang="zh-CN" sz="2000" b="1" dirty="0">
                <a:solidFill>
                  <a:srgbClr val="0000CC"/>
                </a:solidFill>
                <a:ea typeface="宋体" panose="02010600030101010101" pitchFamily="2" charset="-122"/>
              </a:rPr>
              <a:t>logical address space </a:t>
            </a:r>
            <a:r>
              <a:rPr lang="en-US" altLang="zh-CN" sz="2000" b="1" dirty="0">
                <a:ea typeface="宋体" panose="02010600030101010101" pitchFamily="2" charset="-122"/>
              </a:rPr>
              <a:t>that is bound to a separate </a:t>
            </a:r>
            <a:r>
              <a:rPr lang="en-US" altLang="zh-CN" sz="2000" b="1" dirty="0">
                <a:solidFill>
                  <a:srgbClr val="0000CC"/>
                </a:solidFill>
                <a:ea typeface="宋体" panose="02010600030101010101" pitchFamily="2" charset="-122"/>
              </a:rPr>
              <a:t>physical address space </a:t>
            </a:r>
            <a:r>
              <a:rPr lang="en-US" altLang="zh-CN" sz="2000" b="1" dirty="0">
                <a:ea typeface="宋体" panose="02010600030101010101" pitchFamily="2" charset="-122"/>
              </a:rPr>
              <a:t>is central to proper memory management</a:t>
            </a:r>
            <a:endParaRPr lang="en-US" altLang="zh-CN" sz="2000" b="1" dirty="0">
              <a:ea typeface="宋体" panose="02010600030101010101" pitchFamily="2" charset="-122"/>
            </a:endParaRPr>
          </a:p>
          <a:p>
            <a:pPr lvl="1"/>
            <a:r>
              <a:rPr lang="en-US" altLang="zh-CN" sz="2000" b="1" dirty="0">
                <a:solidFill>
                  <a:srgbClr val="003399"/>
                </a:solidFill>
                <a:ea typeface="宋体" panose="02010600030101010101" pitchFamily="2" charset="-122"/>
              </a:rPr>
              <a:t>Logical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generated by the CPU</a:t>
            </a:r>
            <a:r>
              <a:rPr lang="en-US" altLang="zh-CN" sz="2000" dirty="0">
                <a:ea typeface="宋体" panose="02010600030101010101" pitchFamily="2" charset="-122"/>
              </a:rPr>
              <a:t>; also referred to as </a:t>
            </a:r>
            <a:r>
              <a:rPr lang="en-US" altLang="zh-CN" sz="2000" b="1" dirty="0">
                <a:ea typeface="宋体" panose="02010600030101010101" pitchFamily="2" charset="-122"/>
              </a:rPr>
              <a:t>virtual address</a:t>
            </a:r>
            <a:endParaRPr lang="en-US" altLang="zh-CN" sz="2000" b="1" dirty="0">
              <a:ea typeface="宋体" panose="02010600030101010101" pitchFamily="2" charset="-122"/>
            </a:endParaRPr>
          </a:p>
          <a:p>
            <a:pPr lvl="1"/>
            <a:r>
              <a:rPr lang="en-US" altLang="zh-CN" sz="2000" b="1" dirty="0">
                <a:solidFill>
                  <a:srgbClr val="003399"/>
                </a:solidFill>
                <a:ea typeface="宋体" panose="02010600030101010101" pitchFamily="2" charset="-122"/>
              </a:rPr>
              <a:t>Physical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address seen by the </a:t>
            </a:r>
            <a:r>
              <a:rPr lang="en-US" altLang="zh-CN" sz="2000" b="1" dirty="0">
                <a:solidFill>
                  <a:srgbClr val="0000CC"/>
                </a:solidFill>
                <a:ea typeface="宋体" panose="02010600030101010101" pitchFamily="2" charset="-122"/>
              </a:rPr>
              <a:t>memory unit</a:t>
            </a:r>
            <a:endParaRPr lang="en-US" altLang="zh-CN" sz="2000" b="1" dirty="0">
              <a:solidFill>
                <a:srgbClr val="0000CC"/>
              </a:solidFill>
              <a:ea typeface="宋体" panose="02010600030101010101" pitchFamily="2" charset="-122"/>
            </a:endParaRPr>
          </a:p>
          <a:p>
            <a:pPr lvl="1"/>
            <a:endParaRPr lang="en-US" altLang="zh-CN" sz="2000" dirty="0">
              <a:solidFill>
                <a:srgbClr val="FF0000"/>
              </a:solidFill>
              <a:ea typeface="宋体" panose="02010600030101010101" pitchFamily="2" charset="-122"/>
            </a:endParaRPr>
          </a:p>
          <a:p>
            <a:r>
              <a:rPr lang="en-US" altLang="zh-CN" sz="2000" dirty="0">
                <a:solidFill>
                  <a:srgbClr val="006600"/>
                </a:solidFill>
                <a:ea typeface="宋体" panose="02010600030101010101" pitchFamily="2" charset="-122"/>
              </a:rPr>
              <a:t>Logical and physical addresses are </a:t>
            </a:r>
            <a:r>
              <a:rPr lang="en-US" altLang="zh-CN" sz="2000" b="1" dirty="0">
                <a:solidFill>
                  <a:srgbClr val="C00000"/>
                </a:solidFill>
                <a:ea typeface="宋体" panose="02010600030101010101" pitchFamily="2" charset="-122"/>
              </a:rPr>
              <a:t>the same </a:t>
            </a:r>
            <a:r>
              <a:rPr lang="en-US" altLang="zh-CN" sz="2000" dirty="0">
                <a:solidFill>
                  <a:srgbClr val="006600"/>
                </a:solidFill>
                <a:ea typeface="宋体" panose="02010600030101010101" pitchFamily="2" charset="-122"/>
              </a:rPr>
              <a:t>in </a:t>
            </a:r>
            <a:r>
              <a:rPr lang="en-US" altLang="zh-CN" sz="2000" b="1" dirty="0">
                <a:solidFill>
                  <a:srgbClr val="0000CC"/>
                </a:solidFill>
                <a:ea typeface="宋体" panose="02010600030101010101" pitchFamily="2" charset="-122"/>
              </a:rPr>
              <a:t>compile-time</a:t>
            </a:r>
            <a:r>
              <a:rPr lang="en-US" altLang="zh-CN" sz="2000" dirty="0">
                <a:solidFill>
                  <a:srgbClr val="006600"/>
                </a:solidFill>
                <a:ea typeface="宋体" panose="02010600030101010101" pitchFamily="2" charset="-122"/>
              </a:rPr>
              <a:t> and </a:t>
            </a:r>
            <a:r>
              <a:rPr lang="en-US" altLang="zh-CN" sz="2000" b="1" dirty="0">
                <a:solidFill>
                  <a:srgbClr val="0000CC"/>
                </a:solidFill>
                <a:ea typeface="宋体" panose="02010600030101010101" pitchFamily="2" charset="-122"/>
              </a:rPr>
              <a:t>load-time address-binding </a:t>
            </a:r>
            <a:r>
              <a:rPr lang="en-US" altLang="zh-CN" sz="2000" dirty="0">
                <a:solidFill>
                  <a:srgbClr val="006600"/>
                </a:solidFill>
                <a:ea typeface="宋体" panose="02010600030101010101" pitchFamily="2" charset="-122"/>
              </a:rPr>
              <a:t>schemes;</a:t>
            </a:r>
            <a:endParaRPr lang="en-US" altLang="zh-CN" sz="2000" dirty="0">
              <a:solidFill>
                <a:srgbClr val="006600"/>
              </a:solidFill>
              <a:ea typeface="宋体" panose="02010600030101010101" pitchFamily="2" charset="-122"/>
            </a:endParaRPr>
          </a:p>
          <a:p>
            <a:r>
              <a:rPr lang="en-US" altLang="zh-CN" sz="2000" dirty="0">
                <a:solidFill>
                  <a:srgbClr val="0070C0"/>
                </a:solidFill>
                <a:ea typeface="宋体" panose="02010600030101010101" pitchFamily="2" charset="-122"/>
              </a:rPr>
              <a:t> </a:t>
            </a:r>
            <a:r>
              <a:rPr lang="en-US" altLang="zh-CN" sz="2000" dirty="0">
                <a:solidFill>
                  <a:srgbClr val="0000CC"/>
                </a:solidFill>
                <a:ea typeface="宋体" panose="02010600030101010101" pitchFamily="2" charset="-122"/>
              </a:rPr>
              <a:t>logical</a:t>
            </a:r>
            <a:r>
              <a:rPr lang="en-US" altLang="zh-CN" sz="2000" dirty="0">
                <a:solidFill>
                  <a:srgbClr val="0070C0"/>
                </a:solidFill>
                <a:ea typeface="宋体" panose="02010600030101010101" pitchFamily="2" charset="-122"/>
              </a:rPr>
              <a:t> (virtual) and </a:t>
            </a:r>
            <a:r>
              <a:rPr lang="en-US" altLang="zh-CN" sz="2000" dirty="0">
                <a:solidFill>
                  <a:srgbClr val="0000CC"/>
                </a:solidFill>
                <a:ea typeface="宋体" panose="02010600030101010101" pitchFamily="2" charset="-122"/>
              </a:rPr>
              <a:t>physical</a:t>
            </a:r>
            <a:r>
              <a:rPr lang="en-US" altLang="zh-CN" sz="2000" dirty="0">
                <a:solidFill>
                  <a:srgbClr val="0070C0"/>
                </a:solidFill>
                <a:ea typeface="宋体" panose="02010600030101010101" pitchFamily="2" charset="-122"/>
              </a:rPr>
              <a:t> addresses </a:t>
            </a:r>
            <a:r>
              <a:rPr lang="en-US" altLang="zh-CN" sz="2000" b="1" dirty="0">
                <a:solidFill>
                  <a:srgbClr val="C00000"/>
                </a:solidFill>
                <a:ea typeface="宋体" panose="02010600030101010101" pitchFamily="2" charset="-122"/>
              </a:rPr>
              <a:t>differ</a:t>
            </a:r>
            <a:r>
              <a:rPr lang="en-US" altLang="zh-CN" sz="2000" dirty="0">
                <a:solidFill>
                  <a:srgbClr val="0070C0"/>
                </a:solidFill>
                <a:ea typeface="宋体" panose="02010600030101010101" pitchFamily="2" charset="-122"/>
              </a:rPr>
              <a:t> in </a:t>
            </a:r>
            <a:r>
              <a:rPr lang="en-US" altLang="zh-CN" sz="2000" b="1" dirty="0">
                <a:solidFill>
                  <a:srgbClr val="0070C0"/>
                </a:solidFill>
                <a:ea typeface="宋体" panose="02010600030101010101" pitchFamily="2" charset="-122"/>
              </a:rPr>
              <a:t>execution-time address-binding scheme</a:t>
            </a:r>
            <a:endParaRPr lang="en-US" altLang="zh-CN" sz="2000" b="1" dirty="0">
              <a:solidFill>
                <a:srgbClr val="0070C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自学： </a:t>
            </a:r>
            <a:r>
              <a:rPr lang="en-US" altLang="zh-CN" sz="2800" dirty="0" smtClean="0">
                <a:effectLst>
                  <a:outerShdw blurRad="38100" dist="38100" dir="2700000" algn="tl">
                    <a:srgbClr val="C0C0C0"/>
                  </a:outerShdw>
                </a:effectLst>
                <a:ea typeface="宋体" panose="02010600030101010101" pitchFamily="2" charset="-122"/>
              </a:rPr>
              <a:t>MULTICS </a:t>
            </a:r>
            <a:r>
              <a:rPr lang="en-US" altLang="zh-CN" sz="2800" dirty="0">
                <a:effectLst>
                  <a:outerShdw blurRad="38100" dist="38100" dir="2700000" algn="tl">
                    <a:srgbClr val="C0C0C0"/>
                  </a:outerShdw>
                </a:effectLst>
                <a:ea typeface="宋体" panose="02010600030101010101" pitchFamily="2" charset="-122"/>
              </a:rPr>
              <a:t>Address Translation Scheme</a:t>
            </a:r>
            <a:endParaRPr lang="en-US" altLang="zh-CN" sz="2800" dirty="0">
              <a:effectLst>
                <a:outerShdw blurRad="38100" dist="38100" dir="2700000" algn="tl">
                  <a:srgbClr val="C0C0C0"/>
                </a:outerShdw>
              </a:effectLst>
              <a:ea typeface="宋体" panose="02010600030101010101" pitchFamily="2" charset="-122"/>
            </a:endParaRPr>
          </a:p>
        </p:txBody>
      </p:sp>
      <p:pic>
        <p:nvPicPr>
          <p:cNvPr id="129027" name="Picture 3"/>
          <p:cNvPicPr>
            <a:picLocks noChangeAspect="1" noChangeArrowheads="1"/>
          </p:cNvPicPr>
          <p:nvPr/>
        </p:nvPicPr>
        <p:blipFill>
          <a:blip r:embed="rId1">
            <a:extLst>
              <a:ext uri="{28A0092B-C50C-407E-A947-70E740481C1C}">
                <a14:useLocalDpi xmlns:a14="http://schemas.microsoft.com/office/drawing/2010/main" val="0"/>
              </a:ext>
            </a:extLst>
          </a:blip>
          <a:srcRect l="6540" t="1048" r="6540" b="420"/>
          <a:stretch>
            <a:fillRect/>
          </a:stretch>
        </p:blipFill>
        <p:spPr bwMode="auto">
          <a:xfrm>
            <a:off x="973138" y="1184275"/>
            <a:ext cx="7329487" cy="53197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8.7 Example: The Intel Pentium</a:t>
            </a:r>
            <a:endParaRPr lang="en-US" altLang="zh-CN" dirty="0">
              <a:effectLst>
                <a:outerShdw blurRad="38100" dist="38100" dir="2700000" algn="tl">
                  <a:srgbClr val="C0C0C0"/>
                </a:outerShdw>
              </a:effectLst>
              <a:ea typeface="宋体" panose="02010600030101010101" pitchFamily="2" charset="-122"/>
            </a:endParaRPr>
          </a:p>
        </p:txBody>
      </p:sp>
      <p:sp>
        <p:nvSpPr>
          <p:cNvPr id="130051" name="Rectangle 3"/>
          <p:cNvSpPr>
            <a:spLocks noGrp="1" noChangeArrowheads="1"/>
          </p:cNvSpPr>
          <p:nvPr>
            <p:ph type="body" idx="4294967295"/>
          </p:nvPr>
        </p:nvSpPr>
        <p:spPr/>
        <p:txBody>
          <a:bodyPr/>
          <a:lstStyle/>
          <a:p>
            <a:r>
              <a:rPr lang="en-US" altLang="zh-CN" sz="2400" dirty="0">
                <a:ea typeface="宋体" panose="02010600030101010101" pitchFamily="2" charset="-122"/>
              </a:rPr>
              <a:t>Supports both </a:t>
            </a:r>
            <a:r>
              <a:rPr lang="en-US" altLang="zh-CN" sz="2400" b="1" dirty="0">
                <a:solidFill>
                  <a:srgbClr val="C00000"/>
                </a:solidFill>
                <a:ea typeface="宋体" panose="02010600030101010101" pitchFamily="2" charset="-122"/>
              </a:rPr>
              <a:t>pure segmentation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segmentation with paging</a:t>
            </a:r>
            <a:endParaRPr lang="en-US" altLang="zh-CN" sz="2400" b="1" dirty="0">
              <a:solidFill>
                <a:srgbClr val="0000CC"/>
              </a:solidFill>
              <a:ea typeface="宋体" panose="02010600030101010101" pitchFamily="2" charset="-122"/>
            </a:endParaRPr>
          </a:p>
          <a:p>
            <a:r>
              <a:rPr lang="en-US" altLang="zh-CN" sz="2400" dirty="0">
                <a:ea typeface="宋体" panose="02010600030101010101" pitchFamily="2" charset="-122"/>
              </a:rPr>
              <a:t>CPU generates logical address</a:t>
            </a:r>
            <a:endParaRPr lang="en-US" altLang="zh-CN" sz="2400" dirty="0">
              <a:ea typeface="宋体" panose="02010600030101010101" pitchFamily="2" charset="-122"/>
            </a:endParaRPr>
          </a:p>
          <a:p>
            <a:pPr lvl="1"/>
            <a:r>
              <a:rPr lang="en-US" altLang="zh-CN" sz="2400" dirty="0">
                <a:ea typeface="宋体" panose="02010600030101010101" pitchFamily="2" charset="-122"/>
              </a:rPr>
              <a:t>Given to segmentation unit</a:t>
            </a:r>
            <a:endParaRPr lang="en-US" altLang="zh-CN" sz="2400" dirty="0">
              <a:ea typeface="宋体" panose="02010600030101010101" pitchFamily="2" charset="-122"/>
            </a:endParaRPr>
          </a:p>
          <a:p>
            <a:pPr lvl="2"/>
            <a:r>
              <a:rPr lang="en-US" altLang="zh-CN" sz="2000" dirty="0">
                <a:ea typeface="宋体" panose="02010600030101010101" pitchFamily="2" charset="-122"/>
              </a:rPr>
              <a:t>Which produces </a:t>
            </a:r>
            <a:r>
              <a:rPr lang="en-US" altLang="zh-CN" sz="2000" dirty="0">
                <a:solidFill>
                  <a:srgbClr val="003399"/>
                </a:solidFill>
                <a:ea typeface="宋体" panose="02010600030101010101" pitchFamily="2" charset="-122"/>
              </a:rPr>
              <a:t>linear addresses </a:t>
            </a:r>
            <a:endParaRPr lang="en-US" altLang="zh-CN" sz="2000" dirty="0">
              <a:solidFill>
                <a:srgbClr val="003399"/>
              </a:solidFill>
              <a:ea typeface="宋体" panose="02010600030101010101" pitchFamily="2" charset="-122"/>
            </a:endParaRPr>
          </a:p>
          <a:p>
            <a:pPr lvl="1"/>
            <a:r>
              <a:rPr lang="en-US" altLang="zh-CN" sz="2400" dirty="0">
                <a:ea typeface="宋体" panose="02010600030101010101" pitchFamily="2" charset="-122"/>
              </a:rPr>
              <a:t>Linear address given to paging unit</a:t>
            </a:r>
            <a:endParaRPr lang="en-US" altLang="zh-CN" sz="2400" dirty="0">
              <a:ea typeface="宋体" panose="02010600030101010101" pitchFamily="2" charset="-122"/>
            </a:endParaRPr>
          </a:p>
          <a:p>
            <a:pPr lvl="2"/>
            <a:r>
              <a:rPr lang="en-US" altLang="zh-CN" sz="2000" dirty="0">
                <a:ea typeface="宋体" panose="02010600030101010101" pitchFamily="2" charset="-122"/>
              </a:rPr>
              <a:t>Which generates </a:t>
            </a:r>
            <a:r>
              <a:rPr lang="en-US" altLang="zh-CN" sz="2000" dirty="0">
                <a:solidFill>
                  <a:srgbClr val="003399"/>
                </a:solidFill>
                <a:ea typeface="宋体" panose="02010600030101010101" pitchFamily="2" charset="-122"/>
              </a:rPr>
              <a:t>physical address in main memory</a:t>
            </a:r>
            <a:endParaRPr lang="en-US" altLang="zh-CN" sz="2000" dirty="0">
              <a:solidFill>
                <a:srgbClr val="003399"/>
              </a:solidFill>
              <a:ea typeface="宋体" panose="02010600030101010101" pitchFamily="2" charset="-122"/>
            </a:endParaRPr>
          </a:p>
          <a:p>
            <a:pPr lvl="2"/>
            <a:r>
              <a:rPr lang="en-US" altLang="zh-CN" sz="2000" dirty="0">
                <a:ea typeface="宋体" panose="02010600030101010101" pitchFamily="2" charset="-122"/>
              </a:rPr>
              <a:t>Paging units form equivalent of MMU</a:t>
            </a:r>
            <a:endParaRPr lang="en-US" altLang="zh-CN" sz="2000" dirty="0">
              <a:ea typeface="宋体" panose="02010600030101010101" pitchFamily="2" charset="-122"/>
            </a:endParaRP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628650" y="685800"/>
            <a:ext cx="8077200" cy="609600"/>
          </a:xfrm>
        </p:spPr>
        <p:txBody>
          <a:bodyPr/>
          <a:lstStyle/>
          <a:p>
            <a:pPr>
              <a:defRPr/>
            </a:pPr>
            <a:r>
              <a:rPr lang="en-US" altLang="zh-CN" sz="2400">
                <a:effectLst>
                  <a:outerShdw blurRad="38100" dist="38100" dir="2700000" algn="tl">
                    <a:srgbClr val="C0C0C0"/>
                  </a:outerShdw>
                </a:effectLst>
                <a:ea typeface="宋体" panose="02010600030101010101" pitchFamily="2" charset="-122"/>
              </a:rPr>
              <a:t>Logical to Physical Address Translation in Pentium</a:t>
            </a:r>
            <a:endParaRPr lang="en-US" altLang="zh-CN" sz="2400">
              <a:effectLst>
                <a:outerShdw blurRad="38100" dist="38100" dir="2700000" algn="tl">
                  <a:srgbClr val="C0C0C0"/>
                </a:outerShdw>
              </a:effectLst>
              <a:ea typeface="宋体" panose="02010600030101010101" pitchFamily="2" charset="-122"/>
            </a:endParaRPr>
          </a:p>
        </p:txBody>
      </p:sp>
      <p:pic>
        <p:nvPicPr>
          <p:cNvPr id="131075" name="Picture 3"/>
          <p:cNvPicPr>
            <a:picLocks noChangeAspect="1" noChangeArrowheads="1"/>
          </p:cNvPicPr>
          <p:nvPr/>
        </p:nvPicPr>
        <p:blipFill>
          <a:blip r:embed="rId1">
            <a:extLst>
              <a:ext uri="{28A0092B-C50C-407E-A947-70E740481C1C}">
                <a14:useLocalDpi xmlns:a14="http://schemas.microsoft.com/office/drawing/2010/main" val="0"/>
              </a:ext>
            </a:extLst>
          </a:blip>
          <a:srcRect l="446" t="43227" r="681" b="42947"/>
          <a:stretch>
            <a:fillRect/>
          </a:stretch>
        </p:blipFill>
        <p:spPr bwMode="auto">
          <a:xfrm>
            <a:off x="628650" y="2239963"/>
            <a:ext cx="7894638" cy="827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l="638" t="35571" r="661" b="35571"/>
          <a:stretch>
            <a:fillRect/>
          </a:stretch>
        </p:blipFill>
        <p:spPr bwMode="auto">
          <a:xfrm>
            <a:off x="1614488" y="4159250"/>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8.7.1 Intel Pentium Segmentation</a:t>
            </a:r>
            <a:endParaRPr lang="en-US" altLang="zh-CN">
              <a:effectLst>
                <a:outerShdw blurRad="38100" dist="38100" dir="2700000" algn="tl">
                  <a:srgbClr val="C0C0C0"/>
                </a:outerShdw>
              </a:effectLst>
              <a:ea typeface="宋体" panose="02010600030101010101" pitchFamily="2" charset="-122"/>
            </a:endParaRPr>
          </a:p>
        </p:txBody>
      </p:sp>
      <p:pic>
        <p:nvPicPr>
          <p:cNvPr id="132099" name="Picture 3"/>
          <p:cNvPicPr>
            <a:picLocks noChangeAspect="1" noChangeArrowheads="1"/>
          </p:cNvPicPr>
          <p:nvPr/>
        </p:nvPicPr>
        <p:blipFill>
          <a:blip r:embed="rId1">
            <a:extLst>
              <a:ext uri="{28A0092B-C50C-407E-A947-70E740481C1C}">
                <a14:useLocalDpi xmlns:a14="http://schemas.microsoft.com/office/drawing/2010/main" val="0"/>
              </a:ext>
            </a:extLst>
          </a:blip>
          <a:srcRect l="665" t="9654" r="665" b="10266"/>
          <a:stretch>
            <a:fillRect/>
          </a:stretch>
        </p:blipFill>
        <p:spPr bwMode="auto">
          <a:xfrm>
            <a:off x="1266825" y="1371600"/>
            <a:ext cx="6435725" cy="2990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2100" name="Rectangle 4"/>
          <p:cNvSpPr>
            <a:spLocks noChangeArrowheads="1"/>
          </p:cNvSpPr>
          <p:nvPr/>
        </p:nvSpPr>
        <p:spPr bwMode="auto">
          <a:xfrm>
            <a:off x="3067050" y="4586288"/>
            <a:ext cx="2592388" cy="43815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2101" name="Line 5"/>
          <p:cNvSpPr>
            <a:spLocks noChangeShapeType="1"/>
          </p:cNvSpPr>
          <p:nvPr/>
        </p:nvSpPr>
        <p:spPr bwMode="auto">
          <a:xfrm>
            <a:off x="4322763" y="4598988"/>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2" name="Line 6"/>
          <p:cNvSpPr>
            <a:spLocks noChangeShapeType="1"/>
          </p:cNvSpPr>
          <p:nvPr/>
        </p:nvSpPr>
        <p:spPr bwMode="auto">
          <a:xfrm>
            <a:off x="4899025" y="4613275"/>
            <a:ext cx="0" cy="3921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3" name="Text Box 7"/>
          <p:cNvSpPr txBox="1">
            <a:spLocks noChangeArrowheads="1"/>
          </p:cNvSpPr>
          <p:nvPr/>
        </p:nvSpPr>
        <p:spPr bwMode="auto">
          <a:xfrm>
            <a:off x="2632075" y="5553075"/>
            <a:ext cx="3502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 Segment number</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en-US" altLang="zh-CN" sz="1800">
                <a:ea typeface="宋体" panose="02010600030101010101" pitchFamily="2" charset="-122"/>
              </a:rPr>
              <a:t>g: the segment is in GDT or LDT</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en-US" altLang="zh-CN" sz="1800">
                <a:ea typeface="宋体" panose="02010600030101010101" pitchFamily="2" charset="-122"/>
              </a:rPr>
              <a:t>p: for  Protection</a:t>
            </a:r>
            <a:endParaRPr lang="en-US" altLang="zh-CN" sz="1800">
              <a:ea typeface="宋体" panose="02010600030101010101" pitchFamily="2" charset="-122"/>
            </a:endParaRPr>
          </a:p>
        </p:txBody>
      </p:sp>
      <p:sp>
        <p:nvSpPr>
          <p:cNvPr id="132104" name="Text Box 9"/>
          <p:cNvSpPr txBox="1">
            <a:spLocks noChangeArrowheads="1"/>
          </p:cNvSpPr>
          <p:nvPr/>
        </p:nvSpPr>
        <p:spPr bwMode="auto">
          <a:xfrm>
            <a:off x="3317875" y="4611688"/>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s</a:t>
            </a:r>
            <a:endParaRPr lang="en-US" altLang="zh-CN" sz="1800">
              <a:ea typeface="宋体" panose="02010600030101010101" pitchFamily="2" charset="-122"/>
            </a:endParaRPr>
          </a:p>
        </p:txBody>
      </p:sp>
      <p:sp>
        <p:nvSpPr>
          <p:cNvPr id="132105" name="Text Box 10"/>
          <p:cNvSpPr txBox="1">
            <a:spLocks noChangeArrowheads="1"/>
          </p:cNvSpPr>
          <p:nvPr/>
        </p:nvSpPr>
        <p:spPr bwMode="auto">
          <a:xfrm>
            <a:off x="4383088" y="46037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g</a:t>
            </a:r>
            <a:endParaRPr lang="en-US" altLang="zh-CN" sz="1800">
              <a:ea typeface="宋体" panose="02010600030101010101" pitchFamily="2" charset="-122"/>
            </a:endParaRPr>
          </a:p>
        </p:txBody>
      </p:sp>
      <p:sp>
        <p:nvSpPr>
          <p:cNvPr id="132106" name="Text Box 11"/>
          <p:cNvSpPr txBox="1">
            <a:spLocks noChangeArrowheads="1"/>
          </p:cNvSpPr>
          <p:nvPr/>
        </p:nvSpPr>
        <p:spPr bwMode="auto">
          <a:xfrm>
            <a:off x="5068888" y="4641850"/>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132107" name="Text Box 12"/>
          <p:cNvSpPr txBox="1">
            <a:spLocks noChangeArrowheads="1"/>
          </p:cNvSpPr>
          <p:nvPr/>
        </p:nvSpPr>
        <p:spPr bwMode="auto">
          <a:xfrm>
            <a:off x="3371850" y="5014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13</a:t>
            </a:r>
            <a:endParaRPr lang="en-US" altLang="zh-CN" sz="1800">
              <a:ea typeface="宋体" panose="02010600030101010101" pitchFamily="2" charset="-122"/>
            </a:endParaRPr>
          </a:p>
        </p:txBody>
      </p:sp>
      <p:sp>
        <p:nvSpPr>
          <p:cNvPr id="132108" name="Text Box 13"/>
          <p:cNvSpPr txBox="1">
            <a:spLocks noChangeArrowheads="1"/>
          </p:cNvSpPr>
          <p:nvPr/>
        </p:nvSpPr>
        <p:spPr bwMode="auto">
          <a:xfrm>
            <a:off x="4335463"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endParaRPr lang="en-US" altLang="zh-CN" sz="1800">
              <a:ea typeface="宋体" panose="02010600030101010101" pitchFamily="2" charset="-122"/>
            </a:endParaRPr>
          </a:p>
        </p:txBody>
      </p:sp>
      <p:sp>
        <p:nvSpPr>
          <p:cNvPr id="132109" name="Text Box 14"/>
          <p:cNvSpPr txBox="1">
            <a:spLocks noChangeArrowheads="1"/>
          </p:cNvSpPr>
          <p:nvPr/>
        </p:nvSpPr>
        <p:spPr bwMode="auto">
          <a:xfrm>
            <a:off x="4994275"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endParaRPr lang="en-US" altLang="zh-CN" sz="1800">
              <a:ea typeface="宋体" panose="02010600030101010101" pitchFamily="2" charset="-122"/>
            </a:endParaRPr>
          </a:p>
        </p:txBody>
      </p:sp>
      <p:sp>
        <p:nvSpPr>
          <p:cNvPr id="132110" name="Text Box 7"/>
          <p:cNvSpPr txBox="1">
            <a:spLocks noChangeArrowheads="1"/>
          </p:cNvSpPr>
          <p:nvPr/>
        </p:nvSpPr>
        <p:spPr bwMode="auto">
          <a:xfrm>
            <a:off x="2074863" y="461962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selector</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p:cNvSpPr>
            <a:spLocks noGrp="1"/>
          </p:cNvSpPr>
          <p:nvPr>
            <p:ph type="title" idx="4294967295"/>
          </p:nvPr>
        </p:nvSpPr>
        <p:spPr>
          <a:xfrm>
            <a:off x="6619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8.7.2 Pentium Paging</a:t>
            </a:r>
            <a:endParaRPr lang="zh-CN" altLang="en-US">
              <a:effectLst>
                <a:outerShdw blurRad="38100" dist="38100" dir="2700000" algn="tl">
                  <a:srgbClr val="C0C0C0"/>
                </a:outerShdw>
              </a:effectLst>
              <a:ea typeface="宋体" panose="02010600030101010101" pitchFamily="2" charset="-122"/>
            </a:endParaRPr>
          </a:p>
        </p:txBody>
      </p:sp>
      <p:sp>
        <p:nvSpPr>
          <p:cNvPr id="133123" name="Rectangle 3"/>
          <p:cNvSpPr txBox="1">
            <a:spLocks noChangeArrowheads="1"/>
          </p:cNvSpPr>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zh-CN" altLang="en-US" sz="1800">
              <a:ea typeface="宋体" panose="02010600030101010101" pitchFamily="2" charset="-122"/>
            </a:endParaRPr>
          </a:p>
        </p:txBody>
      </p:sp>
      <p:sp>
        <p:nvSpPr>
          <p:cNvPr id="133124" name="Rectangle 4"/>
          <p:cNvSpPr>
            <a:spLocks noChangeArrowheads="1"/>
          </p:cNvSpPr>
          <p:nvPr/>
        </p:nvSpPr>
        <p:spPr bwMode="auto">
          <a:xfrm>
            <a:off x="3067050" y="3448050"/>
            <a:ext cx="3105150" cy="43815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3125" name="Line 5"/>
          <p:cNvSpPr>
            <a:spLocks noChangeShapeType="1"/>
          </p:cNvSpPr>
          <p:nvPr/>
        </p:nvSpPr>
        <p:spPr bwMode="auto">
          <a:xfrm>
            <a:off x="3905250" y="348615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6" name="Line 6"/>
          <p:cNvSpPr>
            <a:spLocks noChangeShapeType="1"/>
          </p:cNvSpPr>
          <p:nvPr/>
        </p:nvSpPr>
        <p:spPr bwMode="auto">
          <a:xfrm>
            <a:off x="4700588" y="3105150"/>
            <a:ext cx="0" cy="762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7" name="Text Box 7"/>
          <p:cNvSpPr txBox="1">
            <a:spLocks noChangeArrowheads="1"/>
          </p:cNvSpPr>
          <p:nvPr/>
        </p:nvSpPr>
        <p:spPr bwMode="auto">
          <a:xfrm>
            <a:off x="2908300" y="30162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endParaRPr lang="en-US" altLang="zh-CN" sz="1800">
              <a:ea typeface="宋体" panose="02010600030101010101" pitchFamily="2" charset="-122"/>
            </a:endParaRPr>
          </a:p>
        </p:txBody>
      </p:sp>
      <p:sp>
        <p:nvSpPr>
          <p:cNvPr id="133128" name="Text Box 8"/>
          <p:cNvSpPr txBox="1">
            <a:spLocks noChangeArrowheads="1"/>
          </p:cNvSpPr>
          <p:nvPr/>
        </p:nvSpPr>
        <p:spPr bwMode="auto">
          <a:xfrm>
            <a:off x="4772025" y="30289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endParaRPr lang="en-US" altLang="zh-CN" sz="1800">
              <a:ea typeface="宋体" panose="02010600030101010101" pitchFamily="2" charset="-122"/>
            </a:endParaRPr>
          </a:p>
        </p:txBody>
      </p:sp>
      <p:sp>
        <p:nvSpPr>
          <p:cNvPr id="133129" name="Text Box 9"/>
          <p:cNvSpPr txBox="1">
            <a:spLocks noChangeArrowheads="1"/>
          </p:cNvSpPr>
          <p:nvPr/>
        </p:nvSpPr>
        <p:spPr bwMode="auto">
          <a:xfrm>
            <a:off x="3295650" y="3475038"/>
            <a:ext cx="344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i</a:t>
            </a:r>
            <a:endParaRPr lang="en-US" altLang="zh-CN" sz="1800">
              <a:ea typeface="宋体" panose="02010600030101010101" pitchFamily="2" charset="-122"/>
            </a:endParaRPr>
          </a:p>
        </p:txBody>
      </p:sp>
      <p:sp>
        <p:nvSpPr>
          <p:cNvPr id="133130" name="Text Box 10"/>
          <p:cNvSpPr txBox="1">
            <a:spLocks noChangeArrowheads="1"/>
          </p:cNvSpPr>
          <p:nvPr/>
        </p:nvSpPr>
        <p:spPr bwMode="auto">
          <a:xfrm>
            <a:off x="4070350" y="34671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133131" name="Text Box 11"/>
          <p:cNvSpPr txBox="1">
            <a:spLocks noChangeArrowheads="1"/>
          </p:cNvSpPr>
          <p:nvPr/>
        </p:nvSpPr>
        <p:spPr bwMode="auto">
          <a:xfrm>
            <a:off x="5070475"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133132" name="Text Box 12"/>
          <p:cNvSpPr txBox="1">
            <a:spLocks noChangeArrowheads="1"/>
          </p:cNvSpPr>
          <p:nvPr/>
        </p:nvSpPr>
        <p:spPr bwMode="auto">
          <a:xfrm>
            <a:off x="3371850" y="4064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endParaRPr lang="en-US" altLang="zh-CN" sz="1800">
              <a:ea typeface="宋体" panose="02010600030101010101" pitchFamily="2" charset="-122"/>
            </a:endParaRPr>
          </a:p>
        </p:txBody>
      </p:sp>
      <p:sp>
        <p:nvSpPr>
          <p:cNvPr id="133133" name="Text Box 13"/>
          <p:cNvSpPr txBox="1">
            <a:spLocks noChangeArrowheads="1"/>
          </p:cNvSpPr>
          <p:nvPr/>
        </p:nvSpPr>
        <p:spPr bwMode="auto">
          <a:xfrm>
            <a:off x="40386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endParaRPr lang="en-US" altLang="zh-CN" sz="1800">
              <a:ea typeface="宋体" panose="02010600030101010101" pitchFamily="2" charset="-122"/>
            </a:endParaRPr>
          </a:p>
        </p:txBody>
      </p:sp>
      <p:sp>
        <p:nvSpPr>
          <p:cNvPr id="133134" name="Text Box 14"/>
          <p:cNvSpPr txBox="1">
            <a:spLocks noChangeArrowheads="1"/>
          </p:cNvSpPr>
          <p:nvPr/>
        </p:nvSpPr>
        <p:spPr bwMode="auto">
          <a:xfrm>
            <a:off x="51054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12</a:t>
            </a:r>
            <a:endParaRPr lang="en-US" altLang="zh-CN" sz="1800">
              <a:ea typeface="宋体" panose="02010600030101010101" pitchFamily="2" charset="-122"/>
            </a:endParaRPr>
          </a:p>
        </p:txBody>
      </p:sp>
      <p:sp>
        <p:nvSpPr>
          <p:cNvPr id="133135" name="TextBox 14"/>
          <p:cNvSpPr txBox="1">
            <a:spLocks noChangeArrowheads="1"/>
          </p:cNvSpPr>
          <p:nvPr/>
        </p:nvSpPr>
        <p:spPr bwMode="auto">
          <a:xfrm>
            <a:off x="1249363" y="1470025"/>
            <a:ext cx="7339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2400">
                <a:ea typeface="宋体" panose="02010600030101010101" pitchFamily="2" charset="-122"/>
              </a:rPr>
              <a:t>A Pentium uses </a:t>
            </a:r>
            <a:r>
              <a:rPr lang="zh-CN" altLang="en-US" sz="2400">
                <a:solidFill>
                  <a:srgbClr val="FF0000"/>
                </a:solidFill>
                <a:ea typeface="宋体" panose="02010600030101010101" pitchFamily="2" charset="-122"/>
              </a:rPr>
              <a:t>a two-level paging scheme </a:t>
            </a:r>
            <a:r>
              <a:rPr lang="zh-CN" altLang="en-US" sz="2400">
                <a:ea typeface="宋体" panose="02010600030101010101" pitchFamily="2" charset="-122"/>
              </a:rPr>
              <a:t>in which the division of the 32-bit liner address is as follows: </a:t>
            </a:r>
            <a:endParaRPr lang="zh-CN" altLang="en-US" sz="2400">
              <a:ea typeface="宋体" panose="02010600030101010101" pitchFamily="2" charset="-122"/>
            </a:endParaRPr>
          </a:p>
        </p:txBody>
      </p:sp>
      <p:pic>
        <p:nvPicPr>
          <p:cNvPr id="133136" name="Picture 4"/>
          <p:cNvPicPr>
            <a:picLocks noChangeAspect="1" noChangeArrowheads="1"/>
          </p:cNvPicPr>
          <p:nvPr/>
        </p:nvPicPr>
        <p:blipFill>
          <a:blip r:embed="rId1">
            <a:extLst>
              <a:ext uri="{28A0092B-C50C-407E-A947-70E740481C1C}">
                <a14:useLocalDpi xmlns:a14="http://schemas.microsoft.com/office/drawing/2010/main" val="0"/>
              </a:ext>
            </a:extLst>
          </a:blip>
          <a:srcRect l="638" t="35571" r="661" b="35571"/>
          <a:stretch>
            <a:fillRect/>
          </a:stretch>
        </p:blipFill>
        <p:spPr bwMode="auto">
          <a:xfrm>
            <a:off x="1614488" y="4795838"/>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Pentium Paging Architecture</a:t>
            </a:r>
            <a:endParaRPr lang="en-US" altLang="zh-CN">
              <a:effectLst>
                <a:outerShdw blurRad="38100" dist="38100" dir="2700000" algn="tl">
                  <a:srgbClr val="C0C0C0"/>
                </a:outerShdw>
              </a:effectLst>
              <a:ea typeface="宋体" panose="02010600030101010101" pitchFamily="2" charset="-122"/>
            </a:endParaRPr>
          </a:p>
        </p:txBody>
      </p:sp>
      <p:pic>
        <p:nvPicPr>
          <p:cNvPr id="134147" name="Picture 3"/>
          <p:cNvPicPr>
            <a:picLocks noChangeAspect="1" noChangeArrowheads="1"/>
          </p:cNvPicPr>
          <p:nvPr/>
        </p:nvPicPr>
        <p:blipFill>
          <a:blip r:embed="rId1">
            <a:extLst>
              <a:ext uri="{28A0092B-C50C-407E-A947-70E740481C1C}">
                <a14:useLocalDpi xmlns:a14="http://schemas.microsoft.com/office/drawing/2010/main" val="0"/>
              </a:ext>
            </a:extLst>
          </a:blip>
          <a:srcRect l="13206" t="844" r="13206" b="844"/>
          <a:stretch>
            <a:fillRect/>
          </a:stretch>
        </p:blipFill>
        <p:spPr bwMode="auto">
          <a:xfrm>
            <a:off x="766763" y="1509713"/>
            <a:ext cx="7639050" cy="4803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636588" y="1550988"/>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Linear Address in Linux</a:t>
            </a:r>
            <a:endParaRPr lang="en-US" altLang="zh-CN">
              <a:effectLst>
                <a:outerShdw blurRad="38100" dist="38100" dir="2700000" algn="tl">
                  <a:srgbClr val="C0C0C0"/>
                </a:outerShdw>
              </a:effectLst>
              <a:ea typeface="宋体" panose="02010600030101010101" pitchFamily="2" charset="-122"/>
            </a:endParaRPr>
          </a:p>
        </p:txBody>
      </p:sp>
      <p:pic>
        <p:nvPicPr>
          <p:cNvPr id="135171" name="Picture 3"/>
          <p:cNvPicPr>
            <a:picLocks noChangeAspect="1" noChangeArrowheads="1"/>
          </p:cNvPicPr>
          <p:nvPr/>
        </p:nvPicPr>
        <p:blipFill>
          <a:blip r:embed="rId1">
            <a:extLst>
              <a:ext uri="{28A0092B-C50C-407E-A947-70E740481C1C}">
                <a14:useLocalDpi xmlns:a14="http://schemas.microsoft.com/office/drawing/2010/main" val="0"/>
              </a:ext>
            </a:extLst>
          </a:blip>
          <a:srcRect l="798" t="42778" r="899" b="42778"/>
          <a:stretch>
            <a:fillRect/>
          </a:stretch>
        </p:blipFill>
        <p:spPr bwMode="auto">
          <a:xfrm>
            <a:off x="1235075" y="4586288"/>
            <a:ext cx="6661150" cy="733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5172" name="Text Box 4"/>
          <p:cNvSpPr txBox="1">
            <a:spLocks noChangeArrowheads="1"/>
          </p:cNvSpPr>
          <p:nvPr/>
        </p:nvSpPr>
        <p:spPr bwMode="auto">
          <a:xfrm>
            <a:off x="1038225" y="2252663"/>
            <a:ext cx="725328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2400">
                <a:ea typeface="宋体" panose="02010600030101010101" pitchFamily="2" charset="-122"/>
              </a:rPr>
              <a:t>Linux has adopted a </a:t>
            </a:r>
            <a:r>
              <a:rPr lang="en-US" altLang="zh-CN" sz="2400" b="1">
                <a:solidFill>
                  <a:srgbClr val="C00000"/>
                </a:solidFill>
                <a:ea typeface="宋体" panose="02010600030101010101" pitchFamily="2" charset="-122"/>
              </a:rPr>
              <a:t>three level paging </a:t>
            </a:r>
            <a:r>
              <a:rPr lang="en-US" altLang="zh-CN" sz="2400">
                <a:ea typeface="宋体" panose="02010600030101010101" pitchFamily="2" charset="-122"/>
              </a:rPr>
              <a:t>strategy that works well on both 32-bit </a:t>
            </a:r>
            <a:r>
              <a:rPr lang="en-US" altLang="zh-CN" sz="2400" i="1">
                <a:ea typeface="宋体" panose="02010600030101010101" pitchFamily="2" charset="-122"/>
              </a:rPr>
              <a:t>and </a:t>
            </a:r>
            <a:r>
              <a:rPr lang="en-US" altLang="zh-CN" sz="2400">
                <a:ea typeface="宋体" panose="02010600030101010101" pitchFamily="2" charset="-122"/>
              </a:rPr>
              <a:t>64-b t architectures.</a:t>
            </a:r>
            <a:endParaRPr lang="en-US" altLang="zh-CN" sz="2400">
              <a:ea typeface="宋体" panose="02010600030101010101" pitchFamily="2" charset="-122"/>
            </a:endParaRPr>
          </a:p>
          <a:p>
            <a:pPr>
              <a:spcBef>
                <a:spcPct val="50000"/>
              </a:spcBef>
              <a:buClrTx/>
              <a:buSzTx/>
              <a:buFont typeface="Arial" panose="020B0604020202020204" pitchFamily="34" charset="0"/>
              <a:buNone/>
            </a:pPr>
            <a:r>
              <a:rPr lang="en-US" altLang="zh-CN" sz="2400">
                <a:ea typeface="宋体" panose="02010600030101010101" pitchFamily="2" charset="-122"/>
              </a:rPr>
              <a:t>The linear address in Linux is broken into the following </a:t>
            </a:r>
            <a:r>
              <a:rPr lang="en-US" altLang="zh-CN" sz="2400" b="1">
                <a:solidFill>
                  <a:srgbClr val="C00000"/>
                </a:solidFill>
                <a:ea typeface="宋体" panose="02010600030101010101" pitchFamily="2" charset="-122"/>
              </a:rPr>
              <a:t>four parts</a:t>
            </a:r>
            <a:r>
              <a:rPr lang="en-US" altLang="zh-CN" sz="2400">
                <a:ea typeface="宋体" panose="02010600030101010101" pitchFamily="2" charset="-122"/>
              </a:rPr>
              <a:t>:</a:t>
            </a:r>
            <a:endParaRPr lang="en-US" altLang="zh-CN" sz="2400">
              <a:ea typeface="宋体" panose="02010600030101010101" pitchFamily="2" charset="-122"/>
            </a:endParaRPr>
          </a:p>
        </p:txBody>
      </p:sp>
      <p:sp>
        <p:nvSpPr>
          <p:cNvPr id="117765" name="Rectangle 2"/>
          <p:cNvSpPr txBox="1">
            <a:spLocks noChangeArrowheads="1"/>
          </p:cNvSpPr>
          <p:nvPr/>
        </p:nvSpPr>
        <p:spPr bwMode="auto">
          <a:xfrm>
            <a:off x="788988" y="566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a:solidFill>
                  <a:srgbClr val="993300"/>
                </a:solidFill>
                <a:effectLst>
                  <a:outerShdw blurRad="38100" dist="38100" dir="2700000" algn="tl">
                    <a:srgbClr val="C0C0C0"/>
                  </a:outerShdw>
                </a:effectLst>
                <a:ea typeface="宋体" panose="02010600030101010101" pitchFamily="2" charset="-122"/>
              </a:rPr>
              <a:t>8.7.3  Linux on Pentium Systems</a:t>
            </a:r>
            <a:endParaRPr lang="en-US" altLang="zh-CN" b="1">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Three-level Paging in Linux</a:t>
            </a:r>
            <a:endParaRPr lang="en-US" altLang="zh-CN">
              <a:effectLst>
                <a:outerShdw blurRad="38100" dist="38100" dir="2700000" algn="tl">
                  <a:srgbClr val="C0C0C0"/>
                </a:outerShdw>
              </a:effectLst>
              <a:ea typeface="宋体" panose="02010600030101010101" pitchFamily="2" charset="-122"/>
            </a:endParaRPr>
          </a:p>
        </p:txBody>
      </p:sp>
      <p:pic>
        <p:nvPicPr>
          <p:cNvPr id="136195" name="Picture 3"/>
          <p:cNvPicPr>
            <a:picLocks noChangeAspect="1" noChangeArrowheads="1"/>
          </p:cNvPicPr>
          <p:nvPr/>
        </p:nvPicPr>
        <p:blipFill>
          <a:blip r:embed="rId1">
            <a:extLst>
              <a:ext uri="{28A0092B-C50C-407E-A947-70E740481C1C}">
                <a14:useLocalDpi xmlns:a14="http://schemas.microsoft.com/office/drawing/2010/main" val="0"/>
              </a:ext>
            </a:extLst>
          </a:blip>
          <a:srcRect l="449" t="13278" r="449" b="13594"/>
          <a:stretch>
            <a:fillRect/>
          </a:stretch>
        </p:blipFill>
        <p:spPr bwMode="auto">
          <a:xfrm>
            <a:off x="1098550" y="1768475"/>
            <a:ext cx="6883400" cy="3810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a:solidFill>
                  <a:schemeClr val="tx1"/>
                </a:solidFill>
                <a:effectLst>
                  <a:outerShdw blurRad="38100" dist="38100" dir="2700000" algn="tl">
                    <a:srgbClr val="C0C0C0"/>
                  </a:outerShdw>
                </a:effectLst>
                <a:ea typeface="宋体" panose="02010600030101010101" pitchFamily="2" charset="-122"/>
              </a:rPr>
              <a:t>本章几种具体的内存管理方案的学习要点</a:t>
            </a:r>
            <a:endParaRPr lang="zh-CN" altLang="en-US">
              <a:solidFill>
                <a:schemeClr val="tx1"/>
              </a:solidFill>
              <a:effectLst>
                <a:outerShdw blurRad="38100" dist="38100" dir="2700000" algn="tl">
                  <a:srgbClr val="C0C0C0"/>
                </a:outerShdw>
              </a:effectLst>
              <a:ea typeface="宋体" panose="02010600030101010101" pitchFamily="2" charset="-122"/>
            </a:endParaRPr>
          </a:p>
        </p:txBody>
      </p:sp>
      <p:sp>
        <p:nvSpPr>
          <p:cNvPr id="137219"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endParaRPr lang="zh-CN" altLang="en-US" sz="2000" b="1">
              <a:solidFill>
                <a:srgbClr val="FF0000"/>
              </a:solidFill>
              <a:ea typeface="宋体" panose="02010600030101010101" pitchFamily="2" charset="-122"/>
            </a:endParaRPr>
          </a:p>
          <a:p>
            <a:pPr lvl="1"/>
            <a:r>
              <a:rPr lang="zh-CN" altLang="en-US" sz="2000" b="1">
                <a:solidFill>
                  <a:srgbClr val="0000CC"/>
                </a:solidFill>
                <a:ea typeface="宋体" panose="02010600030101010101" pitchFamily="2" charset="-122"/>
              </a:rPr>
              <a:t>逻辑地址空间与物理地址空间的管理方法</a:t>
            </a:r>
            <a:endParaRPr lang="zh-CN" altLang="en-US" sz="2000" b="1">
              <a:solidFill>
                <a:srgbClr val="0000CC"/>
              </a:solidFill>
              <a:ea typeface="宋体" panose="02010600030101010101" pitchFamily="2" charset="-122"/>
            </a:endParaRPr>
          </a:p>
          <a:p>
            <a:pPr lvl="2"/>
            <a:r>
              <a:rPr lang="zh-CN" altLang="en-US" sz="1800" b="1">
                <a:ea typeface="宋体" panose="02010600030101010101" pitchFamily="2" charset="-122"/>
              </a:rPr>
              <a:t>根据不同的内存管理方式，使用不同的管理方法</a:t>
            </a:r>
            <a:endParaRPr lang="zh-CN" altLang="en-US" sz="1800" b="1">
              <a:ea typeface="宋体" panose="02010600030101010101" pitchFamily="2" charset="-122"/>
            </a:endParaRPr>
          </a:p>
          <a:p>
            <a:pPr lvl="3"/>
            <a:r>
              <a:rPr lang="zh-CN" altLang="en-US" sz="1600" b="1">
                <a:ea typeface="宋体" panose="02010600030101010101" pitchFamily="2" charset="-122"/>
              </a:rPr>
              <a:t>分区管理、页式管理、段式管理、段页式管理等</a:t>
            </a:r>
            <a:endParaRPr lang="zh-CN" altLang="en-US" sz="1600" b="1">
              <a:ea typeface="宋体" panose="02010600030101010101" pitchFamily="2" charset="-122"/>
            </a:endParaRP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endParaRPr lang="zh-CN" altLang="en-US" sz="2000" b="1">
              <a:ea typeface="宋体" panose="02010600030101010101" pitchFamily="2" charset="-122"/>
            </a:endParaRP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endParaRPr lang="zh-CN" altLang="en-US" sz="2000" b="1">
              <a:ea typeface="宋体" panose="02010600030101010101" pitchFamily="2" charset="-122"/>
            </a:endParaRPr>
          </a:p>
          <a:p>
            <a:pPr lvl="2"/>
            <a:r>
              <a:rPr lang="zh-CN" altLang="en-US" sz="1800" b="1">
                <a:ea typeface="宋体" panose="02010600030101010101" pitchFamily="2" charset="-122"/>
              </a:rPr>
              <a:t>根据不同的内存管理方式，使用不同的保护机制；</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endParaRPr lang="zh-CN" altLang="en-US" sz="1800" b="1">
              <a:ea typeface="宋体" panose="02010600030101010101" pitchFamily="2" charset="-122"/>
            </a:endParaRPr>
          </a:p>
          <a:p>
            <a:pPr lvl="2"/>
            <a:r>
              <a:rPr lang="zh-CN" altLang="en-US" sz="1800" b="1">
                <a:ea typeface="宋体" panose="02010600030101010101" pitchFamily="2" charset="-122"/>
              </a:rPr>
              <a:t>不同的内存管理方式，有不同的共享方法</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endParaRPr lang="zh-CN" altLang="en-US" sz="1800" b="1">
              <a:ea typeface="宋体" panose="02010600030101010101" pitchFamily="2" charset="-122"/>
            </a:endParaRP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119811" name="Rectangle 3"/>
          <p:cNvSpPr>
            <a:spLocks noGrp="1" noChangeArrowheads="1"/>
          </p:cNvSpPr>
          <p:nvPr>
            <p:ph type="body" idx="4294967295"/>
          </p:nvPr>
        </p:nvSpPr>
        <p:spPr>
          <a:xfrm>
            <a:off x="1111250" y="1282700"/>
            <a:ext cx="7067550" cy="5084763"/>
          </a:xfrm>
        </p:spPr>
        <p:txBody>
          <a:bodyPr/>
          <a:lstStyle/>
          <a:p>
            <a:pPr>
              <a:lnSpc>
                <a:spcPct val="80000"/>
              </a:lnSpc>
              <a:defRPr/>
            </a:pPr>
            <a:r>
              <a:rPr lang="zh-CN" altLang="en-US" sz="2000" dirty="0">
                <a:ea typeface="宋体" panose="02010600030101010101" pitchFamily="2" charset="-122"/>
              </a:rPr>
              <a:t>思考</a:t>
            </a:r>
            <a:endParaRPr lang="en-US" altLang="zh-CN" sz="2000" dirty="0">
              <a:ea typeface="宋体" panose="02010600030101010101" pitchFamily="2" charset="-122"/>
            </a:endParaRPr>
          </a:p>
          <a:p>
            <a:pPr lvl="1">
              <a:lnSpc>
                <a:spcPct val="80000"/>
              </a:lnSpc>
              <a:defRPr/>
            </a:pPr>
            <a:r>
              <a:rPr lang="en-US" altLang="zh-CN" sz="1600" dirty="0">
                <a:ea typeface="宋体" panose="02010600030101010101" pitchFamily="2" charset="-122"/>
              </a:rPr>
              <a:t>Page 310</a:t>
            </a:r>
            <a:endParaRPr lang="en-US" altLang="zh-CN" sz="1600" dirty="0">
              <a:ea typeface="宋体" panose="02010600030101010101" pitchFamily="2" charset="-122"/>
            </a:endParaRPr>
          </a:p>
          <a:p>
            <a:pPr lvl="2">
              <a:lnSpc>
                <a:spcPct val="80000"/>
              </a:lnSpc>
              <a:defRPr/>
            </a:pPr>
            <a:r>
              <a:rPr lang="en-US" altLang="zh-CN" sz="1600" dirty="0">
                <a:ea typeface="宋体" panose="02010600030101010101" pitchFamily="2" charset="-122"/>
              </a:rPr>
              <a:t>8,10,11,14</a:t>
            </a:r>
            <a:endParaRPr lang="en-US" altLang="zh-CN" sz="1600" dirty="0">
              <a:ea typeface="宋体" panose="02010600030101010101" pitchFamily="2" charset="-122"/>
            </a:endParaRPr>
          </a:p>
          <a:p>
            <a:pPr>
              <a:lnSpc>
                <a:spcPct val="80000"/>
              </a:lnSpc>
              <a:defRPr/>
            </a:pPr>
            <a:r>
              <a:rPr lang="zh-CN" altLang="en-US" sz="2000" dirty="0">
                <a:ea typeface="宋体" panose="02010600030101010101" pitchFamily="2" charset="-122"/>
              </a:rPr>
              <a:t>思考题</a:t>
            </a:r>
            <a:endParaRPr lang="en-US" altLang="zh-CN" sz="2000" dirty="0">
              <a:ea typeface="宋体" panose="02010600030101010101" pitchFamily="2" charset="-122"/>
            </a:endParaRPr>
          </a:p>
          <a:p>
            <a:pPr lvl="1">
              <a:lnSpc>
                <a:spcPct val="80000"/>
              </a:lnSpc>
              <a:defRPr/>
            </a:pPr>
            <a:r>
              <a:rPr lang="zh-CN" altLang="en-US" sz="1600" dirty="0">
                <a:ea typeface="宋体" panose="02010600030101010101" pitchFamily="2" charset="-122"/>
              </a:rPr>
              <a:t>几个地址及相应的地址空间概念；</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静态链接与动态链接</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静态装入与动态装入</a:t>
            </a:r>
            <a:endParaRPr lang="zh-CN" altLang="en-US" sz="1600" dirty="0">
              <a:ea typeface="宋体" panose="02010600030101010101" pitchFamily="2" charset="-122"/>
            </a:endParaRPr>
          </a:p>
          <a:p>
            <a:pPr lvl="1">
              <a:lnSpc>
                <a:spcPct val="80000"/>
              </a:lnSpc>
              <a:defRPr/>
            </a:pPr>
            <a:r>
              <a:rPr lang="zh-CN" altLang="en-US" sz="1600" dirty="0">
                <a:ea typeface="宋体" panose="02010600030101010101" pitchFamily="2" charset="-122"/>
              </a:rPr>
              <a:t>分区管理中的几个分区算法；</a:t>
            </a:r>
            <a:endParaRPr lang="zh-CN" altLang="en-US" sz="1600" dirty="0">
              <a:ea typeface="宋体" panose="02010600030101010101" pitchFamily="2" charset="-122"/>
            </a:endParaRPr>
          </a:p>
          <a:p>
            <a:pPr lvl="1">
              <a:lnSpc>
                <a:spcPct val="80000"/>
              </a:lnSpc>
              <a:defRPr/>
            </a:pPr>
            <a:r>
              <a:rPr lang="zh-CN" altLang="en-US" sz="1600" dirty="0">
                <a:ea typeface="宋体" panose="02010600030101010101" pitchFamily="2" charset="-122"/>
              </a:rPr>
              <a:t>Fragmentation</a:t>
            </a:r>
            <a:endParaRPr lang="zh-CN" altLang="en-US" sz="1600" dirty="0">
              <a:ea typeface="宋体" panose="02010600030101010101" pitchFamily="2" charset="-122"/>
            </a:endParaRPr>
          </a:p>
          <a:p>
            <a:pPr lvl="1">
              <a:lnSpc>
                <a:spcPct val="80000"/>
              </a:lnSpc>
              <a:defRPr/>
            </a:pPr>
            <a:r>
              <a:rPr lang="zh-CN" altLang="en-US" sz="1600" dirty="0">
                <a:ea typeface="宋体" panose="02010600030101010101" pitchFamily="2" charset="-122"/>
              </a:rPr>
              <a:t>分页、分段管理的基本思想；</a:t>
            </a:r>
            <a:endParaRPr lang="zh-CN" altLang="en-US" sz="1600" dirty="0">
              <a:ea typeface="宋体" panose="02010600030101010101" pitchFamily="2" charset="-122"/>
            </a:endParaRPr>
          </a:p>
          <a:p>
            <a:pPr lvl="1">
              <a:lnSpc>
                <a:spcPct val="80000"/>
              </a:lnSpc>
              <a:defRPr/>
            </a:pPr>
            <a:r>
              <a:rPr lang="zh-CN" altLang="en-US" sz="1600" dirty="0">
                <a:ea typeface="宋体" panose="02010600030101010101" pitchFamily="2" charset="-122"/>
              </a:rPr>
              <a:t>分页、分段管理的地址变换过程；变换工作中硬件与软件的分工。</a:t>
            </a:r>
            <a:endParaRPr lang="zh-CN" altLang="en-US" sz="1600" dirty="0">
              <a:ea typeface="宋体" panose="02010600030101010101" pitchFamily="2" charset="-122"/>
            </a:endParaRPr>
          </a:p>
          <a:p>
            <a:pPr lvl="1">
              <a:lnSpc>
                <a:spcPct val="80000"/>
              </a:lnSpc>
              <a:defRPr/>
            </a:pPr>
            <a:r>
              <a:rPr lang="zh-CN" altLang="en-US" sz="1600" dirty="0">
                <a:ea typeface="宋体" panose="02010600030101010101" pitchFamily="2" charset="-122"/>
              </a:rPr>
              <a:t>分页、分段管理的存储保护方法；</a:t>
            </a:r>
            <a:endParaRPr lang="zh-CN" altLang="en-US" sz="1600" dirty="0">
              <a:ea typeface="宋体" panose="02010600030101010101" pitchFamily="2" charset="-122"/>
            </a:endParaRPr>
          </a:p>
          <a:p>
            <a:pPr lvl="1">
              <a:lnSpc>
                <a:spcPct val="80000"/>
              </a:lnSpc>
              <a:defRPr/>
            </a:pPr>
            <a:r>
              <a:rPr lang="zh-CN" altLang="en-US" sz="1600" dirty="0">
                <a:ea typeface="宋体" panose="02010600030101010101" pitchFamily="2" charset="-122"/>
              </a:rPr>
              <a:t>分页、分段管理的内存共享（方法、条件）</a:t>
            </a:r>
            <a:endParaRPr lang="zh-CN" altLang="en-US" sz="1600" dirty="0">
              <a:ea typeface="宋体" panose="02010600030101010101" pitchFamily="2" charset="-122"/>
            </a:endParaRPr>
          </a:p>
          <a:p>
            <a:pPr lvl="1">
              <a:lnSpc>
                <a:spcPct val="80000"/>
              </a:lnSpc>
              <a:defRPr/>
            </a:pPr>
            <a:r>
              <a:rPr lang="zh-CN" altLang="en-US" sz="1600" dirty="0">
                <a:effectLst>
                  <a:outerShdw blurRad="38100" dist="38100" dir="2700000" algn="tl">
                    <a:srgbClr val="C0C0C0"/>
                  </a:outerShdw>
                </a:effectLst>
                <a:ea typeface="宋体" panose="02010600030101010101" pitchFamily="2" charset="-122"/>
              </a:rPr>
              <a:t>Structure of the Page Table(页表结构)</a:t>
            </a:r>
            <a:endParaRPr lang="zh-CN" altLang="en-US" sz="1600" dirty="0">
              <a:effectLst>
                <a:outerShdw blurRad="38100" dist="38100" dir="2700000" algn="tl">
                  <a:srgbClr val="C0C0C0"/>
                </a:outerShdw>
              </a:effectLst>
              <a:ea typeface="宋体" panose="02010600030101010101" pitchFamily="2" charset="-122"/>
            </a:endParaRPr>
          </a:p>
          <a:p>
            <a:pPr>
              <a:lnSpc>
                <a:spcPct val="80000"/>
              </a:lnSpc>
              <a:defRPr/>
            </a:pPr>
            <a:r>
              <a:rPr lang="zh-CN" altLang="en-US" sz="2000" dirty="0" smtClean="0">
                <a:ea typeface="宋体" panose="02010600030101010101" pitchFamily="2" charset="-122"/>
              </a:rPr>
              <a:t>Page </a:t>
            </a:r>
            <a:r>
              <a:rPr lang="zh-CN" altLang="en-US" sz="2000" dirty="0">
                <a:ea typeface="宋体" panose="02010600030101010101" pitchFamily="2" charset="-122"/>
              </a:rPr>
              <a:t>310</a:t>
            </a:r>
            <a:endParaRPr lang="zh-CN" altLang="en-US" sz="2000" dirty="0">
              <a:ea typeface="宋体" panose="02010600030101010101" pitchFamily="2" charset="-122"/>
            </a:endParaRPr>
          </a:p>
          <a:p>
            <a:pPr>
              <a:lnSpc>
                <a:spcPct val="80000"/>
              </a:lnSpc>
              <a:buFont typeface="Monotype Sorts" pitchFamily="2" charset="2"/>
              <a:buNone/>
              <a:defRPr/>
            </a:pPr>
            <a:r>
              <a:rPr lang="zh-CN" altLang="en-US" sz="1600" dirty="0">
                <a:ea typeface="宋体" panose="02010600030101010101" pitchFamily="2" charset="-122"/>
              </a:rPr>
              <a:t>      </a:t>
            </a:r>
            <a:r>
              <a:rPr lang="zh-CN" altLang="en-US" sz="1800" dirty="0">
                <a:ea typeface="宋体" panose="02010600030101010101" pitchFamily="2" charset="-122"/>
              </a:rPr>
              <a:t>1,3,4,</a:t>
            </a:r>
            <a:r>
              <a:rPr lang="en-US" altLang="zh-CN" sz="1800" dirty="0">
                <a:ea typeface="宋体" panose="02010600030101010101" pitchFamily="2" charset="-122"/>
              </a:rPr>
              <a:t>5,</a:t>
            </a:r>
            <a:r>
              <a:rPr lang="zh-CN" altLang="en-US" sz="1800" dirty="0">
                <a:ea typeface="宋体" panose="02010600030101010101" pitchFamily="2" charset="-122"/>
              </a:rPr>
              <a:t>6,9,12,13</a:t>
            </a:r>
            <a:endParaRPr lang="zh-CN" altLang="en-US" sz="1800" dirty="0">
              <a:ea typeface="宋体" panose="02010600030101010101" pitchFamily="2" charset="-122"/>
            </a:endParaRPr>
          </a:p>
          <a:p>
            <a:pPr>
              <a:lnSpc>
                <a:spcPct val="80000"/>
              </a:lnSpc>
              <a:defRPr/>
            </a:pPr>
            <a:endParaRPr lang="zh-CN" altLang="en-US" sz="1600" dirty="0">
              <a:ea typeface="宋体" panose="02010600030101010101" pitchFamily="2" charset="-122"/>
            </a:endParaRPr>
          </a:p>
          <a:p>
            <a:pPr>
              <a:lnSpc>
                <a:spcPct val="80000"/>
              </a:lnSpc>
              <a:defRPr/>
            </a:pPr>
            <a:endParaRPr lang="zh-CN" altLang="en-US" sz="1600" dirty="0">
              <a:ea typeface="宋体" panose="02010600030101010101" pitchFamily="2" charset="-122"/>
            </a:endParaRPr>
          </a:p>
          <a:p>
            <a:pPr>
              <a:lnSpc>
                <a:spcPct val="80000"/>
              </a:lnSpc>
              <a:buFont typeface="Monotype Sorts" pitchFamily="2" charset="2"/>
              <a:buNone/>
              <a:defRPr/>
            </a:pPr>
            <a:r>
              <a:rPr lang="zh-CN" altLang="en-US" sz="1600" dirty="0">
                <a:ea typeface="宋体" panose="02010600030101010101" pitchFamily="2" charset="-122"/>
              </a:rPr>
              <a:t>     </a:t>
            </a:r>
            <a:endParaRPr lang="zh-CN" altLang="en-US" sz="1600" dirty="0">
              <a:ea typeface="宋体" panose="02010600030101010101" pitchFamily="2" charset="-122"/>
            </a:endParaRPr>
          </a:p>
          <a:p>
            <a:pPr>
              <a:lnSpc>
                <a:spcPct val="80000"/>
              </a:lnSpc>
              <a:buFont typeface="Monotype Sorts" pitchFamily="2" charset="2"/>
              <a:buNone/>
              <a:defRPr/>
            </a:pPr>
            <a:endParaRPr lang="zh-CN" altLang="en-US"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74675" y="215900"/>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Memory-Management Unit </a:t>
            </a:r>
            <a:r>
              <a:rPr lang="en-US" altLang="zh-CN" sz="2800" dirty="0">
                <a:effectLst>
                  <a:outerShdw blurRad="38100" dist="38100" dir="2700000" algn="tl">
                    <a:srgbClr val="C0C0C0"/>
                  </a:outerShdw>
                </a:effectLst>
                <a:ea typeface="宋体" panose="02010600030101010101" pitchFamily="2" charset="-122"/>
              </a:rPr>
              <a:t>(</a:t>
            </a:r>
            <a:r>
              <a:rPr lang="en-US" altLang="zh-CN" sz="2800" dirty="0">
                <a:solidFill>
                  <a:srgbClr val="7030A0"/>
                </a:solidFill>
                <a:effectLst>
                  <a:outerShdw blurRad="38100" dist="38100" dir="2700000" algn="tl">
                    <a:srgbClr val="C0C0C0"/>
                  </a:outerShdw>
                </a:effectLst>
                <a:ea typeface="宋体" panose="02010600030101010101" pitchFamily="2" charset="-122"/>
              </a:rPr>
              <a:t>MMU</a:t>
            </a:r>
            <a:r>
              <a:rPr lang="en-US" altLang="zh-CN" sz="2800" dirty="0">
                <a:effectLst>
                  <a:outerShdw blurRad="38100" dist="38100" dir="2700000" algn="tl">
                    <a:srgbClr val="C0C0C0"/>
                  </a:outerShdw>
                </a:effectLst>
                <a:ea typeface="宋体" panose="02010600030101010101" pitchFamily="2" charset="-122"/>
              </a:rPr>
              <a:t>)</a:t>
            </a:r>
            <a:endParaRPr lang="en-US" altLang="zh-CN" sz="2800" dirty="0">
              <a:effectLst>
                <a:outerShdw blurRad="38100" dist="38100" dir="2700000" algn="tl">
                  <a:srgbClr val="C0C0C0"/>
                </a:outerShdw>
              </a:effectLst>
              <a:ea typeface="宋体" panose="02010600030101010101" pitchFamily="2" charset="-122"/>
            </a:endParaRPr>
          </a:p>
        </p:txBody>
      </p:sp>
      <p:sp>
        <p:nvSpPr>
          <p:cNvPr id="19459" name="Rectangle 3"/>
          <p:cNvSpPr>
            <a:spLocks noGrp="1" noChangeArrowheads="1"/>
          </p:cNvSpPr>
          <p:nvPr>
            <p:ph type="body" idx="4294967295"/>
          </p:nvPr>
        </p:nvSpPr>
        <p:spPr>
          <a:xfrm>
            <a:off x="762000" y="1377950"/>
            <a:ext cx="7351713" cy="4483100"/>
          </a:xfrm>
        </p:spPr>
        <p:txBody>
          <a:bodyPr/>
          <a:lstStyle/>
          <a:p>
            <a:r>
              <a:rPr lang="en-US" altLang="zh-CN" sz="2400" dirty="0">
                <a:solidFill>
                  <a:srgbClr val="FF0066"/>
                </a:solidFill>
                <a:ea typeface="宋体" panose="02010600030101010101" pitchFamily="2" charset="-122"/>
              </a:rPr>
              <a:t>Hardware device</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that maps </a:t>
            </a:r>
            <a:r>
              <a:rPr lang="en-US" altLang="zh-CN" sz="2400" dirty="0">
                <a:solidFill>
                  <a:srgbClr val="0070C0"/>
                </a:solidFill>
                <a:ea typeface="宋体" panose="02010600030101010101" pitchFamily="2" charset="-122"/>
              </a:rPr>
              <a:t>virtual</a:t>
            </a:r>
            <a:r>
              <a:rPr lang="en-US" altLang="zh-CN" sz="2400" dirty="0">
                <a:solidFill>
                  <a:srgbClr val="00B050"/>
                </a:solidFill>
                <a:ea typeface="宋体" panose="02010600030101010101" pitchFamily="2" charset="-122"/>
              </a:rPr>
              <a:t> </a:t>
            </a:r>
            <a:r>
              <a:rPr lang="en-US" altLang="zh-CN" sz="2400" dirty="0">
                <a:solidFill>
                  <a:srgbClr val="006600"/>
                </a:solidFill>
                <a:ea typeface="宋体" panose="02010600030101010101" pitchFamily="2" charset="-122"/>
              </a:rPr>
              <a:t>to</a:t>
            </a:r>
            <a:r>
              <a:rPr lang="en-US" altLang="zh-CN" sz="2400" dirty="0">
                <a:solidFill>
                  <a:srgbClr val="00B050"/>
                </a:solidFill>
                <a:ea typeface="宋体" panose="02010600030101010101" pitchFamily="2" charset="-122"/>
              </a:rPr>
              <a:t> </a:t>
            </a:r>
            <a:r>
              <a:rPr lang="en-US" altLang="zh-CN" sz="2400" dirty="0">
                <a:solidFill>
                  <a:srgbClr val="0070C0"/>
                </a:solidFill>
                <a:ea typeface="宋体" panose="02010600030101010101" pitchFamily="2" charset="-122"/>
              </a:rPr>
              <a:t>physical</a:t>
            </a:r>
            <a:r>
              <a:rPr lang="en-US" altLang="zh-CN" sz="2400" dirty="0">
                <a:solidFill>
                  <a:srgbClr val="00B050"/>
                </a:solidFill>
                <a:ea typeface="宋体" panose="02010600030101010101" pitchFamily="2" charset="-122"/>
              </a:rPr>
              <a:t> </a:t>
            </a:r>
            <a:r>
              <a:rPr lang="en-US" altLang="zh-CN" sz="2400" dirty="0" smtClean="0">
                <a:solidFill>
                  <a:srgbClr val="006600"/>
                </a:solidFill>
                <a:ea typeface="宋体" panose="02010600030101010101" pitchFamily="2" charset="-122"/>
              </a:rPr>
              <a:t>address</a:t>
            </a:r>
            <a:r>
              <a:rPr lang="zh-CN" altLang="en-US" sz="2400" dirty="0" smtClean="0">
                <a:solidFill>
                  <a:srgbClr val="006600"/>
                </a:solidFill>
                <a:ea typeface="宋体" panose="02010600030101010101" pitchFamily="2" charset="-122"/>
              </a:rPr>
              <a:t>；</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In MMU scheme, the value in the </a:t>
            </a:r>
            <a:r>
              <a:rPr lang="en-US" altLang="zh-CN" sz="2400" b="1" u="sng" dirty="0" smtClean="0">
                <a:solidFill>
                  <a:srgbClr val="FF0000"/>
                </a:solidFill>
                <a:ea typeface="宋体" panose="02010600030101010101" pitchFamily="2" charset="-122"/>
              </a:rPr>
              <a:t>relocation register</a:t>
            </a:r>
            <a:r>
              <a:rPr lang="en-US" altLang="zh-CN" sz="2400" dirty="0" smtClean="0">
                <a:solidFill>
                  <a:srgbClr val="FF0000"/>
                </a:solidFill>
                <a:ea typeface="宋体" panose="02010600030101010101" pitchFamily="2" charset="-122"/>
              </a:rPr>
              <a:t> </a:t>
            </a:r>
            <a:r>
              <a:rPr lang="en-US" altLang="zh-CN" sz="2400" dirty="0" smtClean="0">
                <a:ea typeface="宋体" panose="02010600030101010101" pitchFamily="2" charset="-122"/>
              </a:rPr>
              <a:t>is added to every address generated by a user process at the time it is sent to memory</a:t>
            </a:r>
            <a:endParaRPr lang="en-US" altLang="zh-CN" sz="2400" dirty="0" smtClean="0">
              <a:ea typeface="宋体" panose="02010600030101010101" pitchFamily="2" charset="-122"/>
            </a:endParaRPr>
          </a:p>
          <a:p>
            <a:pPr lvl="1"/>
            <a:r>
              <a:rPr lang="en-US" altLang="zh-CN" sz="2000" dirty="0" smtClean="0">
                <a:solidFill>
                  <a:srgbClr val="FF0000"/>
                </a:solidFill>
                <a:ea typeface="宋体" panose="02010600030101010101" pitchFamily="2" charset="-122"/>
              </a:rPr>
              <a:t>relocation </a:t>
            </a:r>
            <a:r>
              <a:rPr lang="en-US" altLang="zh-CN" sz="2000" dirty="0">
                <a:solidFill>
                  <a:srgbClr val="FF0000"/>
                </a:solidFill>
                <a:ea typeface="宋体" panose="02010600030101010101" pitchFamily="2" charset="-122"/>
              </a:rPr>
              <a:t>register, i.e. base </a:t>
            </a:r>
            <a:r>
              <a:rPr lang="en-US" altLang="zh-CN" sz="2000" dirty="0" smtClean="0">
                <a:solidFill>
                  <a:srgbClr val="FF0000"/>
                </a:solidFill>
                <a:ea typeface="宋体" panose="02010600030101010101" pitchFamily="2" charset="-122"/>
              </a:rPr>
              <a:t>register</a:t>
            </a:r>
            <a:endParaRPr lang="en-US" altLang="zh-CN" sz="2000" dirty="0">
              <a:ea typeface="宋体" panose="02010600030101010101" pitchFamily="2" charset="-122"/>
            </a:endParaRPr>
          </a:p>
          <a:p>
            <a:r>
              <a:rPr lang="en-US" altLang="zh-CN" sz="2400" u="sng" dirty="0">
                <a:ea typeface="宋体" panose="02010600030101010101" pitchFamily="2" charset="-122"/>
              </a:rPr>
              <a:t>The </a:t>
            </a:r>
            <a:r>
              <a:rPr lang="en-US" altLang="zh-CN" sz="2400" u="sng" dirty="0">
                <a:solidFill>
                  <a:srgbClr val="0070C0"/>
                </a:solidFill>
                <a:ea typeface="宋体" panose="02010600030101010101" pitchFamily="2" charset="-122"/>
              </a:rPr>
              <a:t>user program </a:t>
            </a:r>
            <a:r>
              <a:rPr lang="en-US" altLang="zh-CN" sz="2400" dirty="0">
                <a:ea typeface="宋体" panose="02010600030101010101" pitchFamily="2" charset="-122"/>
              </a:rPr>
              <a:t>deals with </a:t>
            </a:r>
            <a:r>
              <a:rPr lang="en-US" altLang="zh-CN" sz="2400" u="sng" dirty="0">
                <a:solidFill>
                  <a:srgbClr val="0000CC"/>
                </a:solidFill>
                <a:ea typeface="宋体" panose="02010600030101010101" pitchFamily="2" charset="-122"/>
              </a:rPr>
              <a:t>logical addresses</a:t>
            </a:r>
            <a:r>
              <a:rPr lang="en-US" altLang="zh-CN" sz="2400" dirty="0">
                <a:ea typeface="宋体" panose="02010600030101010101" pitchFamily="2" charset="-122"/>
              </a:rPr>
              <a:t>; it </a:t>
            </a:r>
            <a:r>
              <a:rPr lang="en-US" altLang="zh-CN" sz="2400" u="sng" dirty="0">
                <a:solidFill>
                  <a:srgbClr val="C00000"/>
                </a:solidFill>
                <a:ea typeface="宋体" panose="02010600030101010101" pitchFamily="2" charset="-122"/>
              </a:rPr>
              <a:t>never sees </a:t>
            </a:r>
            <a:r>
              <a:rPr lang="en-US" altLang="zh-CN" sz="2400" dirty="0">
                <a:ea typeface="宋体" panose="02010600030101010101" pitchFamily="2" charset="-122"/>
              </a:rPr>
              <a:t>the </a:t>
            </a:r>
            <a:r>
              <a:rPr lang="en-US" altLang="zh-CN" sz="2400" dirty="0">
                <a:solidFill>
                  <a:srgbClr val="0000CC"/>
                </a:solidFill>
                <a:ea typeface="宋体" panose="02010600030101010101" pitchFamily="2" charset="-122"/>
              </a:rPr>
              <a:t>real physical addresses</a:t>
            </a:r>
            <a:endParaRPr lang="en-US" altLang="zh-CN" sz="24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8</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5800" y="228600"/>
            <a:ext cx="7231063"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Hardware</a:t>
            </a:r>
            <a:r>
              <a:rPr lang="zh-CN" altLang="en-US" sz="2800" dirty="0">
                <a:effectLst>
                  <a:outerShdw blurRad="38100" dist="38100" dir="2700000" algn="tl">
                    <a:srgbClr val="C0C0C0"/>
                  </a:outerShdw>
                </a:effectLst>
                <a:ea typeface="宋体" panose="02010600030101010101" pitchFamily="2" charset="-122"/>
              </a:rPr>
              <a:t>：</a:t>
            </a:r>
            <a:r>
              <a:rPr lang="en-US" altLang="zh-CN" sz="2800" dirty="0">
                <a:effectLst>
                  <a:outerShdw blurRad="38100" dist="38100" dir="2700000" algn="tl">
                    <a:srgbClr val="C0C0C0"/>
                  </a:outerShdw>
                </a:effectLst>
                <a:ea typeface="宋体" panose="02010600030101010101" pitchFamily="2" charset="-122"/>
              </a:rPr>
              <a:t>Base and Limit Registers</a:t>
            </a:r>
            <a:endParaRPr lang="en-US" altLang="zh-CN" sz="2800" dirty="0">
              <a:effectLst>
                <a:outerShdw blurRad="38100" dist="38100" dir="2700000" algn="tl">
                  <a:srgbClr val="C0C0C0"/>
                </a:outerShdw>
              </a:effectLst>
              <a:ea typeface="宋体" panose="02010600030101010101" pitchFamily="2" charset="-122"/>
            </a:endParaRPr>
          </a:p>
        </p:txBody>
      </p:sp>
      <p:sp>
        <p:nvSpPr>
          <p:cNvPr id="8195" name="Rectangle 3"/>
          <p:cNvSpPr>
            <a:spLocks noGrp="1" noChangeArrowheads="1"/>
          </p:cNvSpPr>
          <p:nvPr>
            <p:ph type="body" idx="4294967295"/>
          </p:nvPr>
        </p:nvSpPr>
        <p:spPr>
          <a:xfrm>
            <a:off x="531813" y="1239838"/>
            <a:ext cx="8056562" cy="1734181"/>
          </a:xfrm>
        </p:spPr>
        <p:txBody>
          <a:bodyPr/>
          <a:lstStyle/>
          <a:p>
            <a:pPr eaLnBrk="1" hangingPunct="1"/>
            <a:r>
              <a:rPr lang="en-US" altLang="zh-CN" sz="2000" dirty="0">
                <a:ea typeface="宋体" panose="02010600030101010101" pitchFamily="2" charset="-122"/>
              </a:rPr>
              <a:t>A pair of </a:t>
            </a:r>
            <a:r>
              <a:rPr lang="en-US" altLang="zh-CN" sz="2000" b="1" dirty="0">
                <a:solidFill>
                  <a:srgbClr val="FF0000"/>
                </a:solidFill>
                <a:ea typeface="宋体" panose="02010600030101010101" pitchFamily="2" charset="-122"/>
              </a:rPr>
              <a:t>base</a:t>
            </a:r>
            <a:r>
              <a:rPr lang="en-US" altLang="zh-CN" sz="2000" dirty="0">
                <a:ea typeface="宋体" panose="02010600030101010101" pitchFamily="2" charset="-122"/>
              </a:rPr>
              <a:t> and</a:t>
            </a:r>
            <a:r>
              <a:rPr lang="en-US" altLang="zh-CN" sz="2000" b="1" dirty="0">
                <a:solidFill>
                  <a:srgbClr val="FF0000"/>
                </a:solidFill>
                <a:ea typeface="宋体" panose="02010600030101010101" pitchFamily="2" charset="-122"/>
              </a:rPr>
              <a:t> limit</a:t>
            </a:r>
            <a:r>
              <a:rPr lang="en-US" altLang="zh-CN" sz="2000" dirty="0">
                <a:ea typeface="宋体" panose="02010600030101010101" pitchFamily="2" charset="-122"/>
              </a:rPr>
              <a:t> registers define the </a:t>
            </a:r>
            <a:r>
              <a:rPr lang="en-US" altLang="zh-CN" sz="2000" dirty="0">
                <a:solidFill>
                  <a:srgbClr val="006600"/>
                </a:solidFill>
                <a:ea typeface="宋体" panose="02010600030101010101" pitchFamily="2" charset="-122"/>
              </a:rPr>
              <a:t>logical address space</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00CC"/>
                </a:solidFill>
                <a:ea typeface="宋体" panose="02010600030101010101" pitchFamily="2" charset="-122"/>
              </a:rPr>
              <a:t>base registers </a:t>
            </a:r>
            <a:r>
              <a:rPr lang="en-US" altLang="zh-CN" sz="2000" dirty="0">
                <a:ea typeface="宋体" panose="02010600030101010101" pitchFamily="2" charset="-122"/>
              </a:rPr>
              <a:t>also called </a:t>
            </a:r>
            <a:r>
              <a:rPr lang="en-US" altLang="zh-CN" sz="2000" b="1" dirty="0">
                <a:solidFill>
                  <a:srgbClr val="FF0000"/>
                </a:solidFill>
                <a:ea typeface="宋体" panose="02010600030101010101" pitchFamily="2" charset="-122"/>
              </a:rPr>
              <a:t>relocation </a:t>
            </a:r>
            <a:r>
              <a:rPr lang="en-US" altLang="zh-CN" sz="2000" b="1" dirty="0" smtClean="0">
                <a:solidFill>
                  <a:srgbClr val="FF0000"/>
                </a:solidFill>
                <a:ea typeface="宋体" panose="02010600030101010101" pitchFamily="2" charset="-122"/>
              </a:rPr>
              <a:t>register</a:t>
            </a:r>
            <a:r>
              <a:rPr lang="zh-CN" altLang="en-US" sz="2000" b="1" dirty="0" smtClean="0">
                <a:solidFill>
                  <a:srgbClr val="FF0000"/>
                </a:solidFill>
                <a:ea typeface="宋体" panose="02010600030101010101" pitchFamily="2" charset="-122"/>
              </a:rPr>
              <a:t>；</a:t>
            </a:r>
            <a:endParaRPr lang="en-US" altLang="zh-CN" sz="2000" b="1" dirty="0" smtClean="0">
              <a:solidFill>
                <a:srgbClr val="FF0000"/>
              </a:solidFill>
              <a:ea typeface="宋体" panose="02010600030101010101" pitchFamily="2" charset="-122"/>
            </a:endParaRPr>
          </a:p>
          <a:p>
            <a:pPr eaLnBrk="1" hangingPunct="1"/>
            <a:r>
              <a:rPr lang="zh-CN" altLang="en-US" sz="2000" b="1" u="sng" dirty="0" smtClean="0">
                <a:solidFill>
                  <a:srgbClr val="7030A0"/>
                </a:solidFill>
                <a:ea typeface="宋体" panose="02010600030101010101" pitchFamily="2" charset="-122"/>
              </a:rPr>
              <a:t>上述两个寄存器的内容，只能由</a:t>
            </a:r>
            <a:r>
              <a:rPr lang="en-US" altLang="zh-CN" sz="2000" b="1" u="sng" dirty="0" smtClean="0">
                <a:solidFill>
                  <a:srgbClr val="7030A0"/>
                </a:solidFill>
                <a:ea typeface="宋体" panose="02010600030101010101" pitchFamily="2" charset="-122"/>
              </a:rPr>
              <a:t>OS</a:t>
            </a:r>
            <a:r>
              <a:rPr lang="zh-CN" altLang="en-US" sz="2000" b="1" u="sng" dirty="0" smtClean="0">
                <a:solidFill>
                  <a:srgbClr val="7030A0"/>
                </a:solidFill>
                <a:ea typeface="宋体" panose="02010600030101010101" pitchFamily="2" charset="-122"/>
              </a:rPr>
              <a:t>设置，不允许用户直接设置。</a:t>
            </a:r>
            <a:endParaRPr lang="en-US" altLang="zh-CN" sz="2000" b="1" u="sng" dirty="0" smtClean="0">
              <a:solidFill>
                <a:srgbClr val="7030A0"/>
              </a:solidFill>
              <a:ea typeface="宋体" panose="02010600030101010101" pitchFamily="2" charset="-122"/>
            </a:endParaRPr>
          </a:p>
          <a:p>
            <a:pPr lvl="1" eaLnBrk="1" hangingPunct="1"/>
            <a:r>
              <a:rPr lang="zh-CN" altLang="en-US" sz="1800" b="1" dirty="0" smtClean="0">
                <a:solidFill>
                  <a:srgbClr val="006600"/>
                </a:solidFill>
                <a:ea typeface="宋体" panose="02010600030101010101" pitchFamily="2" charset="-122"/>
              </a:rPr>
              <a:t>设置这些寄存器的值通过</a:t>
            </a:r>
            <a:r>
              <a:rPr lang="zh-CN" altLang="en-US" sz="1800" b="1" dirty="0" smtClean="0">
                <a:solidFill>
                  <a:srgbClr val="7030A0"/>
                </a:solidFill>
                <a:ea typeface="宋体" panose="02010600030101010101" pitchFamily="2" charset="-122"/>
              </a:rPr>
              <a:t>特权指令</a:t>
            </a:r>
            <a:r>
              <a:rPr lang="zh-CN" altLang="en-US" sz="1800" b="1" dirty="0" smtClean="0">
                <a:solidFill>
                  <a:srgbClr val="006600"/>
                </a:solidFill>
                <a:ea typeface="宋体" panose="02010600030101010101" pitchFamily="2" charset="-122"/>
              </a:rPr>
              <a:t>完成</a:t>
            </a:r>
            <a:endParaRPr lang="en-US" altLang="zh-CN" sz="1800" b="1" dirty="0">
              <a:solidFill>
                <a:srgbClr val="006600"/>
              </a:solidFill>
              <a:ea typeface="宋体" panose="02010600030101010101" pitchFamily="2" charset="-122"/>
            </a:endParaRPr>
          </a:p>
        </p:txBody>
      </p:sp>
      <p:pic>
        <p:nvPicPr>
          <p:cNvPr id="8196" name="Picture 4"/>
          <p:cNvPicPr>
            <a:picLocks noChangeAspect="1" noChangeArrowheads="1"/>
          </p:cNvPicPr>
          <p:nvPr/>
        </p:nvPicPr>
        <p:blipFill>
          <a:blip r:embed="rId1">
            <a:extLst>
              <a:ext uri="{28A0092B-C50C-407E-A947-70E740481C1C}">
                <a14:useLocalDpi xmlns:a14="http://schemas.microsoft.com/office/drawing/2010/main" val="0"/>
              </a:ext>
            </a:extLst>
          </a:blip>
          <a:srcRect l="16727" t="876" r="16431" b="876"/>
          <a:stretch>
            <a:fillRect/>
          </a:stretch>
        </p:blipFill>
        <p:spPr bwMode="auto">
          <a:xfrm>
            <a:off x="1650291" y="3098306"/>
            <a:ext cx="4723876" cy="252125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圆角矩形标注 4"/>
          <p:cNvSpPr/>
          <p:nvPr/>
        </p:nvSpPr>
        <p:spPr bwMode="auto">
          <a:xfrm>
            <a:off x="6580039" y="3521961"/>
            <a:ext cx="1855433" cy="639192"/>
          </a:xfrm>
          <a:prstGeom prst="wedgeRoundRectCallout">
            <a:avLst>
              <a:gd name="adj1" fmla="val -59950"/>
              <a:gd name="adj2" fmla="val 339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eaLnBrk="1" hangingPunct="1"/>
            <a:r>
              <a:rPr lang="en-US" altLang="zh-CN" sz="1600" b="1" dirty="0">
                <a:solidFill>
                  <a:srgbClr val="0000CC"/>
                </a:solidFill>
                <a:ea typeface="宋体" panose="02010600030101010101" pitchFamily="2" charset="-122"/>
              </a:rPr>
              <a:t>base registers </a:t>
            </a:r>
            <a:endParaRPr lang="en-US" altLang="zh-CN" sz="1600" b="1" dirty="0" smtClean="0">
              <a:solidFill>
                <a:srgbClr val="0000CC"/>
              </a:solidFill>
              <a:ea typeface="宋体" panose="02010600030101010101" pitchFamily="2" charset="-122"/>
            </a:endParaRPr>
          </a:p>
          <a:p>
            <a:pPr eaLnBrk="1" hangingPunct="1"/>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relocation register</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标注 5"/>
          <p:cNvSpPr/>
          <p:nvPr/>
        </p:nvSpPr>
        <p:spPr bwMode="auto">
          <a:xfrm>
            <a:off x="6580039" y="4416486"/>
            <a:ext cx="1855433" cy="850457"/>
          </a:xfrm>
          <a:prstGeom prst="wedgeRoundRectCallout">
            <a:avLst>
              <a:gd name="adj1" fmla="val -61428"/>
              <a:gd name="adj2" fmla="val -133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1" hangingPunct="1"/>
            <a:r>
              <a:rPr lang="en-US" altLang="zh-CN" sz="1600" b="1" dirty="0" smtClean="0">
                <a:solidFill>
                  <a:srgbClr val="0000CC"/>
                </a:solidFill>
                <a:ea typeface="宋体" panose="02010600030101010101" pitchFamily="2" charset="-122"/>
              </a:rPr>
              <a:t>limit </a:t>
            </a:r>
            <a:r>
              <a:rPr lang="en-US" altLang="zh-CN" sz="1600" b="1" dirty="0">
                <a:solidFill>
                  <a:srgbClr val="0000CC"/>
                </a:solidFill>
                <a:ea typeface="宋体" panose="02010600030101010101" pitchFamily="2" charset="-122"/>
              </a:rPr>
              <a:t>registers </a:t>
            </a:r>
            <a:endParaRPr lang="en-US" altLang="zh-CN" sz="1600" b="1" dirty="0" smtClean="0">
              <a:solidFill>
                <a:srgbClr val="0000CC"/>
              </a:solidFill>
              <a:ea typeface="宋体" panose="02010600030101010101" pitchFamily="2" charset="-122"/>
            </a:endParaRPr>
          </a:p>
          <a:p>
            <a:pPr eaLnBrk="1" hangingPunct="1"/>
            <a:r>
              <a:rPr lang="zh-CN" altLang="en-US"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进程的地址空间大小</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17500" y="368299"/>
            <a:ext cx="9018588" cy="595313"/>
          </a:xfrm>
        </p:spPr>
        <p:txBody>
          <a:bodyPr/>
          <a:lstStyle/>
          <a:p>
            <a:r>
              <a:rPr lang="en-US" altLang="zh-CN" sz="2400" dirty="0">
                <a:ea typeface="宋体" panose="02010600030101010101" pitchFamily="2" charset="-122"/>
              </a:rPr>
              <a:t>HW address protection with base and limit registers</a:t>
            </a:r>
            <a:endParaRPr lang="en-US" altLang="zh-CN" sz="2400" dirty="0">
              <a:ea typeface="宋体" panose="02010600030101010101" pitchFamily="2" charset="-122"/>
            </a:endParaRPr>
          </a:p>
        </p:txBody>
      </p:sp>
      <p:sp>
        <p:nvSpPr>
          <p:cNvPr id="4" name="Rectangle 3"/>
          <p:cNvSpPr txBox="1">
            <a:spLocks noChangeArrowheads="1"/>
          </p:cNvSpPr>
          <p:nvPr/>
        </p:nvSpPr>
        <p:spPr bwMode="auto">
          <a:xfrm>
            <a:off x="798513" y="1239838"/>
            <a:ext cx="8056562" cy="8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effectLst>
                  <a:outerShdw blurRad="38100" dist="38100" dir="2700000" algn="tl">
                    <a:srgbClr val="C0C0C0"/>
                  </a:outerShdw>
                </a:effectLst>
                <a:ea typeface="宋体" panose="02010600030101010101" pitchFamily="2" charset="-122"/>
              </a:rPr>
              <a:t> </a:t>
            </a:r>
            <a:r>
              <a:rPr lang="en-US" altLang="zh-CN" sz="2000" dirty="0">
                <a:solidFill>
                  <a:srgbClr val="FF0000"/>
                </a:solidFill>
                <a:effectLst>
                  <a:outerShdw blurRad="38100" dist="38100" dir="2700000" algn="tl">
                    <a:srgbClr val="C0C0C0"/>
                  </a:outerShdw>
                </a:effectLst>
                <a:ea typeface="宋体" panose="02010600030101010101" pitchFamily="2" charset="-122"/>
              </a:rPr>
              <a:t>Binding</a:t>
            </a:r>
            <a:r>
              <a:rPr lang="en-US" altLang="zh-CN" sz="2000" dirty="0">
                <a:effectLst>
                  <a:outerShdw blurRad="38100" dist="38100" dir="2700000" algn="tl">
                    <a:srgbClr val="C0C0C0"/>
                  </a:outerShdw>
                </a:effectLst>
                <a:ea typeface="宋体" panose="02010600030101010101" pitchFamily="2" charset="-122"/>
              </a:rPr>
              <a:t> a </a:t>
            </a: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to a </a:t>
            </a:r>
            <a:r>
              <a:rPr lang="en-US" altLang="zh-CN" sz="2000" dirty="0">
                <a:solidFill>
                  <a:srgbClr val="0000CC"/>
                </a:solidFill>
                <a:ea typeface="宋体" panose="02010600030101010101" pitchFamily="2" charset="-122"/>
              </a:rPr>
              <a:t>physical address ;</a:t>
            </a:r>
            <a:endParaRPr lang="en-US" altLang="zh-CN" sz="2000" dirty="0">
              <a:solidFill>
                <a:srgbClr val="0000CC"/>
              </a:solidFill>
              <a:ea typeface="宋体" panose="02010600030101010101" pitchFamily="2" charset="-122"/>
            </a:endParaRPr>
          </a:p>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solidFill>
                  <a:srgbClr val="FF0000"/>
                </a:solidFill>
                <a:ea typeface="宋体" panose="02010600030101010101" pitchFamily="2" charset="-122"/>
              </a:rPr>
              <a:t>Memory Protection</a:t>
            </a:r>
            <a:r>
              <a:rPr lang="zh-CN" altLang="en-US" sz="2000" dirty="0">
                <a:ea typeface="宋体" panose="02010600030101010101" pitchFamily="2" charset="-122"/>
              </a:rPr>
              <a:t>； </a:t>
            </a:r>
            <a:endParaRPr lang="en-US" altLang="zh-CN" sz="2000" dirty="0">
              <a:ea typeface="宋体" panose="02010600030101010101" pitchFamily="2" charset="-122"/>
            </a:endParaRPr>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301" t="17075" r="1096" b="17879"/>
          <a:stretch>
            <a:fillRect/>
          </a:stretch>
        </p:blipFill>
        <p:spPr bwMode="auto">
          <a:xfrm>
            <a:off x="1013287" y="2273702"/>
            <a:ext cx="7154169" cy="35944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917576" y="4563122"/>
            <a:ext cx="1127465" cy="417250"/>
          </a:xfrm>
          <a:prstGeom prst="wedgeRoundRectCallout">
            <a:avLst>
              <a:gd name="adj1" fmla="val 59952"/>
              <a:gd name="adj2" fmla="val -1319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存储保护</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6" name="圆角矩形标注 5"/>
          <p:cNvSpPr/>
          <p:nvPr/>
        </p:nvSpPr>
        <p:spPr bwMode="auto">
          <a:xfrm>
            <a:off x="4669654" y="4651898"/>
            <a:ext cx="1127465" cy="417250"/>
          </a:xfrm>
          <a:prstGeom prst="wedgeRoundRectCallout">
            <a:avLst>
              <a:gd name="adj1" fmla="val 4834"/>
              <a:gd name="adj2" fmla="val -13403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地址变换</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a:defRPr/>
            </a:pPr>
            <a:r>
              <a:rPr lang="zh-CN" altLang="en-US" sz="2400" dirty="0">
                <a:effectLst>
                  <a:outerShdw blurRad="38100" dist="38100" dir="2700000" algn="tl">
                    <a:srgbClr val="C0C0C0"/>
                  </a:outerShdw>
                </a:effectLst>
                <a:ea typeface="宋体" panose="02010600030101010101" pitchFamily="2" charset="-122"/>
              </a:rPr>
              <a:t>8.1.5 Link    (Dynamic Linking and Shared Libraries)</a:t>
            </a:r>
            <a:endParaRPr lang="zh-CN" altLang="en-US" sz="2400" dirty="0">
              <a:effectLst>
                <a:outerShdw blurRad="38100" dist="38100" dir="2700000" algn="tl">
                  <a:srgbClr val="C0C0C0"/>
                </a:outerShdw>
              </a:effectLst>
              <a:ea typeface="宋体" panose="02010600030101010101" pitchFamily="2" charset="-122"/>
            </a:endParaRPr>
          </a:p>
        </p:txBody>
      </p:sp>
      <p:sp>
        <p:nvSpPr>
          <p:cNvPr id="23555" name="Rectangle 3"/>
          <p:cNvSpPr>
            <a:spLocks noGrp="1" noChangeArrowheads="1"/>
          </p:cNvSpPr>
          <p:nvPr>
            <p:ph type="body" idx="4294967295"/>
          </p:nvPr>
        </p:nvSpPr>
        <p:spPr>
          <a:xfrm>
            <a:off x="708025" y="1003300"/>
            <a:ext cx="8031163" cy="5437188"/>
          </a:xfrm>
        </p:spPr>
        <p:txBody>
          <a:bodyPr/>
          <a:lstStyle/>
          <a:p>
            <a:pPr>
              <a:lnSpc>
                <a:spcPct val="90000"/>
              </a:lnSpc>
            </a:pPr>
            <a:r>
              <a:rPr lang="zh-CN" altLang="en-US" sz="2000" b="1" dirty="0">
                <a:ea typeface="宋体" panose="02010600030101010101" pitchFamily="2" charset="-122"/>
              </a:rPr>
              <a:t>一个用户程序的运行需要经历以下几个步骤：</a:t>
            </a:r>
            <a:endParaRPr lang="zh-CN" altLang="en-US" sz="2000" b="1" dirty="0">
              <a:ea typeface="宋体" panose="02010600030101010101" pitchFamily="2" charset="-122"/>
            </a:endParaRPr>
          </a:p>
          <a:p>
            <a:pPr lvl="1">
              <a:lnSpc>
                <a:spcPct val="90000"/>
              </a:lnSpc>
            </a:pPr>
            <a:r>
              <a:rPr lang="zh-CN" altLang="en-US" sz="1800" b="1" dirty="0">
                <a:ea typeface="宋体" panose="02010600030101010101" pitchFamily="2" charset="-122"/>
              </a:rPr>
              <a:t>编写源程序（Source code）</a:t>
            </a:r>
            <a:endParaRPr lang="zh-CN" altLang="en-US" sz="1800" b="1" dirty="0">
              <a:ea typeface="宋体" panose="02010600030101010101" pitchFamily="2" charset="-122"/>
            </a:endParaRPr>
          </a:p>
          <a:p>
            <a:pPr lvl="1">
              <a:lnSpc>
                <a:spcPct val="90000"/>
              </a:lnSpc>
            </a:pPr>
            <a:r>
              <a:rPr lang="zh-CN" altLang="en-US" sz="1800" b="1" dirty="0">
                <a:ea typeface="宋体" panose="02010600030101010101" pitchFamily="2" charset="-122"/>
              </a:rPr>
              <a:t>编译 （compiler </a:t>
            </a:r>
            <a:r>
              <a:rPr lang="zh-CN" altLang="en-US" sz="1800" b="1" dirty="0">
                <a:ea typeface="宋体" panose="02010600030101010101" pitchFamily="2" charset="-122"/>
                <a:sym typeface="Wingdings" panose="05000000000000000000" pitchFamily="2" charset="2"/>
              </a:rPr>
              <a:t> object module</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1">
              <a:lnSpc>
                <a:spcPct val="90000"/>
              </a:lnSpc>
            </a:pPr>
            <a:r>
              <a:rPr lang="zh-CN" altLang="en-US" sz="1800" b="1" dirty="0">
                <a:solidFill>
                  <a:srgbClr val="C00000"/>
                </a:solidFill>
                <a:ea typeface="宋体" panose="02010600030101010101" pitchFamily="2" charset="-122"/>
              </a:rPr>
              <a:t>链接 （Link）</a:t>
            </a:r>
            <a:endParaRPr lang="zh-CN" altLang="en-US" sz="1800" b="1" dirty="0">
              <a:solidFill>
                <a:srgbClr val="C00000"/>
              </a:solidFill>
              <a:ea typeface="宋体" panose="02010600030101010101" pitchFamily="2" charset="-122"/>
            </a:endParaRPr>
          </a:p>
          <a:p>
            <a:pPr lvl="2">
              <a:lnSpc>
                <a:spcPct val="90000"/>
              </a:lnSpc>
            </a:pPr>
            <a:r>
              <a:rPr lang="zh-CN" altLang="en-US" sz="1600" b="1" dirty="0">
                <a:solidFill>
                  <a:srgbClr val="0000CC"/>
                </a:solidFill>
                <a:ea typeface="宋体" panose="02010600030101010101" pitchFamily="2" charset="-122"/>
              </a:rPr>
              <a:t>静态链接 （.lib）</a:t>
            </a:r>
            <a:endParaRPr lang="zh-CN" altLang="en-US" sz="1600" b="1" dirty="0">
              <a:solidFill>
                <a:srgbClr val="0000CC"/>
              </a:solidFill>
              <a:ea typeface="宋体" panose="02010600030101010101" pitchFamily="2" charset="-122"/>
            </a:endParaRPr>
          </a:p>
          <a:p>
            <a:pPr lvl="3">
              <a:lnSpc>
                <a:spcPct val="90000"/>
              </a:lnSpc>
            </a:pPr>
            <a:r>
              <a:rPr lang="zh-CN" altLang="en-US" sz="1400" b="1" dirty="0">
                <a:ea typeface="宋体" panose="02010600030101010101" pitchFamily="2" charset="-122"/>
              </a:rPr>
              <a:t>运行之前完成链接，将所有的程序模块链接起来，形成一个可执行文件，运行时直接装入内存；</a:t>
            </a:r>
            <a:endParaRPr lang="zh-CN" altLang="en-US" sz="1400" b="1" dirty="0">
              <a:ea typeface="宋体" panose="02010600030101010101" pitchFamily="2" charset="-122"/>
            </a:endParaRPr>
          </a:p>
          <a:p>
            <a:pPr lvl="3">
              <a:lnSpc>
                <a:spcPct val="90000"/>
              </a:lnSpc>
            </a:pPr>
            <a:r>
              <a:rPr lang="zh-CN" altLang="en-US" sz="1400" b="1" dirty="0">
                <a:ea typeface="宋体" panose="02010600030101010101" pitchFamily="2" charset="-122"/>
              </a:rPr>
              <a:t>链接及装入过程费时，有些用不到的模块不需要链接及装入；</a:t>
            </a:r>
            <a:endParaRPr lang="zh-CN" altLang="en-US" sz="1400" b="1" dirty="0">
              <a:ea typeface="宋体" panose="02010600030101010101" pitchFamily="2" charset="-122"/>
            </a:endParaRPr>
          </a:p>
          <a:p>
            <a:pPr lvl="3">
              <a:lnSpc>
                <a:spcPct val="90000"/>
              </a:lnSpc>
            </a:pPr>
            <a:r>
              <a:rPr lang="zh-CN" altLang="en-US" sz="1400" b="1" dirty="0">
                <a:ea typeface="宋体" panose="02010600030101010101" pitchFamily="2" charset="-122"/>
              </a:rPr>
              <a:t>不便于模块的升级；</a:t>
            </a:r>
            <a:endParaRPr lang="zh-CN" altLang="en-US" sz="1400" b="1" dirty="0">
              <a:ea typeface="宋体" panose="02010600030101010101" pitchFamily="2" charset="-122"/>
            </a:endParaRPr>
          </a:p>
          <a:p>
            <a:pPr lvl="3">
              <a:lnSpc>
                <a:spcPct val="90000"/>
              </a:lnSpc>
            </a:pPr>
            <a:r>
              <a:rPr lang="zh-CN" altLang="en-US" sz="1400" b="1" dirty="0">
                <a:ea typeface="宋体" panose="02010600030101010101" pitchFamily="2" charset="-122"/>
              </a:rPr>
              <a:t>运行速度快；</a:t>
            </a:r>
            <a:endParaRPr lang="zh-CN" altLang="en-US" sz="1400" b="1" dirty="0">
              <a:ea typeface="宋体" panose="02010600030101010101" pitchFamily="2" charset="-122"/>
            </a:endParaRPr>
          </a:p>
          <a:p>
            <a:pPr lvl="2">
              <a:lnSpc>
                <a:spcPct val="90000"/>
              </a:lnSpc>
            </a:pPr>
            <a:r>
              <a:rPr lang="zh-CN" altLang="en-US" sz="1600" b="1" u="sng" dirty="0">
                <a:solidFill>
                  <a:srgbClr val="0000CC"/>
                </a:solidFill>
                <a:ea typeface="宋体" panose="02010600030101010101" pitchFamily="2" charset="-122"/>
              </a:rPr>
              <a:t>动态链接 （.DLL）</a:t>
            </a:r>
            <a:endParaRPr lang="zh-CN" altLang="en-US" sz="1600" b="1" u="sng" dirty="0">
              <a:solidFill>
                <a:srgbClr val="0000CC"/>
              </a:solidFill>
              <a:ea typeface="宋体" panose="02010600030101010101" pitchFamily="2" charset="-122"/>
            </a:endParaRPr>
          </a:p>
          <a:p>
            <a:pPr lvl="3">
              <a:lnSpc>
                <a:spcPct val="90000"/>
              </a:lnSpc>
            </a:pPr>
            <a:r>
              <a:rPr lang="zh-CN" altLang="en-US" sz="1400" b="1" dirty="0">
                <a:ea typeface="宋体" panose="02010600030101010101" pitchFamily="2" charset="-122"/>
              </a:rPr>
              <a:t>运行时仅链接需要的模块；</a:t>
            </a:r>
            <a:endParaRPr lang="zh-CN" altLang="en-US" sz="1400" b="1" dirty="0">
              <a:ea typeface="宋体" panose="02010600030101010101" pitchFamily="2" charset="-122"/>
            </a:endParaRPr>
          </a:p>
          <a:p>
            <a:pPr lvl="3">
              <a:lnSpc>
                <a:spcPct val="90000"/>
              </a:lnSpc>
            </a:pPr>
            <a:r>
              <a:rPr lang="zh-CN" altLang="en-US" sz="1400" b="1" dirty="0">
                <a:ea typeface="宋体" panose="02010600030101010101" pitchFamily="2" charset="-122"/>
              </a:rPr>
              <a:t>运行调用时进行链接；</a:t>
            </a:r>
            <a:endParaRPr lang="zh-CN" altLang="en-US" sz="1400" b="1" dirty="0">
              <a:ea typeface="宋体" panose="02010600030101010101" pitchFamily="2" charset="-122"/>
            </a:endParaRPr>
          </a:p>
          <a:p>
            <a:pPr lvl="3">
              <a:lnSpc>
                <a:spcPct val="90000"/>
              </a:lnSpc>
            </a:pPr>
            <a:r>
              <a:rPr lang="zh-CN" altLang="en-US" sz="1400" b="1" dirty="0">
                <a:ea typeface="宋体" panose="02010600030101010101" pitchFamily="2" charset="-122"/>
              </a:rPr>
              <a:t>减少了链接需要的时间；</a:t>
            </a:r>
            <a:endParaRPr lang="zh-CN" altLang="en-US" sz="1400" b="1" dirty="0">
              <a:ea typeface="宋体" panose="02010600030101010101" pitchFamily="2" charset="-122"/>
            </a:endParaRPr>
          </a:p>
          <a:p>
            <a:pPr lvl="3">
              <a:lnSpc>
                <a:spcPct val="90000"/>
              </a:lnSpc>
            </a:pPr>
            <a:r>
              <a:rPr lang="zh-CN" altLang="en-US" sz="1400" b="1" dirty="0">
                <a:ea typeface="宋体" panose="02010600030101010101" pitchFamily="2" charset="-122"/>
              </a:rPr>
              <a:t>节省内存空间；</a:t>
            </a:r>
            <a:endParaRPr lang="zh-CN" altLang="en-US" sz="1400" b="1" dirty="0">
              <a:ea typeface="宋体" panose="02010600030101010101" pitchFamily="2" charset="-122"/>
            </a:endParaRPr>
          </a:p>
          <a:p>
            <a:pPr lvl="3">
              <a:lnSpc>
                <a:spcPct val="90000"/>
              </a:lnSpc>
            </a:pPr>
            <a:r>
              <a:rPr lang="zh-CN" altLang="en-US" sz="1400" b="1" dirty="0">
                <a:ea typeface="宋体" panose="02010600030101010101" pitchFamily="2" charset="-122"/>
              </a:rPr>
              <a:t>便于模块的升级、共享；</a:t>
            </a:r>
            <a:endParaRPr lang="zh-CN" altLang="en-US" sz="1400" b="1" dirty="0">
              <a:ea typeface="宋体" panose="02010600030101010101" pitchFamily="2" charset="-122"/>
            </a:endParaRPr>
          </a:p>
          <a:p>
            <a:pPr lvl="1">
              <a:lnSpc>
                <a:spcPct val="90000"/>
              </a:lnSpc>
            </a:pPr>
            <a:r>
              <a:rPr lang="zh-CN" altLang="en-US" sz="1800" b="1" dirty="0">
                <a:ea typeface="宋体" panose="02010600030101010101" pitchFamily="2" charset="-122"/>
              </a:rPr>
              <a:t>装入 （加载，loading）</a:t>
            </a:r>
            <a:endParaRPr lang="zh-CN" altLang="en-US" sz="1800" b="1" dirty="0">
              <a:ea typeface="宋体" panose="02010600030101010101" pitchFamily="2" charset="-122"/>
            </a:endParaRPr>
          </a:p>
          <a:p>
            <a:pPr lvl="1">
              <a:lnSpc>
                <a:spcPct val="90000"/>
              </a:lnSpc>
            </a:pPr>
            <a:r>
              <a:rPr lang="zh-CN" altLang="en-US" sz="1800" b="1" dirty="0">
                <a:ea typeface="宋体" panose="02010600030101010101" pitchFamily="2" charset="-122"/>
              </a:rPr>
              <a:t>执行（run）</a:t>
            </a:r>
            <a:endParaRPr lang="zh-CN" altLang="en-US" sz="1800" b="1" dirty="0">
              <a:ea typeface="宋体" panose="02010600030101010101" pitchFamily="2" charset="-122"/>
            </a:endParaRPr>
          </a:p>
        </p:txBody>
      </p:sp>
      <p:sp>
        <p:nvSpPr>
          <p:cNvPr id="2" name="圆角矩形标注 1"/>
          <p:cNvSpPr/>
          <p:nvPr/>
        </p:nvSpPr>
        <p:spPr bwMode="auto">
          <a:xfrm>
            <a:off x="4323425" y="3551069"/>
            <a:ext cx="4651900" cy="905522"/>
          </a:xfrm>
          <a:prstGeom prst="wedgeRoundRectCallout">
            <a:avLst>
              <a:gd name="adj1" fmla="val -20833"/>
              <a:gd name="adj2" fmla="val 4768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normAutofit lnSpcReduction="10000"/>
          </a:bodyPr>
          <a:lstStyle/>
          <a:p>
            <a:r>
              <a:rPr lang="zh-CN" altLang="en-US" sz="1600" dirty="0">
                <a:solidFill>
                  <a:srgbClr val="000000"/>
                </a:solidFill>
                <a:ea typeface="宋体" panose="02010600030101010101" pitchFamily="2" charset="-122"/>
              </a:rPr>
              <a:t>关于编译、链接等相关概念与</a:t>
            </a:r>
            <a:r>
              <a:rPr lang="zh-CN" altLang="en-US" sz="1600" dirty="0" smtClean="0">
                <a:solidFill>
                  <a:srgbClr val="000000"/>
                </a:solidFill>
                <a:ea typeface="宋体" panose="02010600030101010101" pitchFamily="2" charset="-122"/>
              </a:rPr>
              <a:t>过程，请参阅</a:t>
            </a:r>
            <a:endParaRPr lang="en-US" altLang="zh-CN" sz="1600" dirty="0" smtClean="0">
              <a:solidFill>
                <a:srgbClr val="000000"/>
              </a:solidFill>
              <a:ea typeface="宋体" panose="02010600030101010101" pitchFamily="2" charset="-122"/>
            </a:endParaRPr>
          </a:p>
          <a:p>
            <a:r>
              <a:rPr lang="zh-CN" altLang="en-US" sz="1600" dirty="0" smtClean="0">
                <a:solidFill>
                  <a:srgbClr val="000000"/>
                </a:solidFill>
                <a:ea typeface="宋体" panose="02010600030101010101" pitchFamily="2" charset="-122"/>
              </a:rPr>
              <a:t>“</a:t>
            </a:r>
            <a:r>
              <a:rPr lang="zh-CN" altLang="en-US" sz="1600" dirty="0">
                <a:solidFill>
                  <a:srgbClr val="000000"/>
                </a:solidFill>
                <a:ea typeface="宋体" panose="02010600030101010101" pitchFamily="2" charset="-122"/>
              </a:rPr>
              <a:t>编译和链接那点事</a:t>
            </a:r>
            <a:r>
              <a:rPr lang="zh-CN" altLang="en-US" sz="1600" dirty="0" smtClean="0">
                <a:solidFill>
                  <a:srgbClr val="000000"/>
                </a:solidFill>
                <a:ea typeface="宋体" panose="02010600030101010101" pitchFamily="2" charset="-122"/>
              </a:rPr>
              <a:t>”</a:t>
            </a:r>
            <a:endParaRPr lang="en-US" altLang="zh-CN" sz="1600" dirty="0" smtClean="0">
              <a:solidFill>
                <a:srgbClr val="000000"/>
              </a:solidFill>
              <a:ea typeface="宋体" panose="02010600030101010101" pitchFamily="2" charset="-122"/>
            </a:endParaRPr>
          </a:p>
          <a:p>
            <a:r>
              <a:rPr lang="en-US" altLang="zh-CN" sz="1600" dirty="0" smtClean="0">
                <a:solidFill>
                  <a:srgbClr val="000000"/>
                </a:solidFill>
                <a:ea typeface="宋体" panose="02010600030101010101" pitchFamily="2" charset="-122"/>
              </a:rPr>
              <a:t>http</a:t>
            </a:r>
            <a:r>
              <a:rPr lang="en-US" altLang="zh-CN" sz="1600" dirty="0">
                <a:solidFill>
                  <a:srgbClr val="000000"/>
                </a:solidFill>
                <a:ea typeface="宋体" panose="02010600030101010101" pitchFamily="2" charset="-122"/>
              </a:rPr>
              <a:t>://</a:t>
            </a:r>
            <a:r>
              <a:rPr lang="en-US" altLang="zh-CN" sz="1600" dirty="0" smtClean="0">
                <a:solidFill>
                  <a:srgbClr val="000000"/>
                </a:solidFill>
                <a:ea typeface="宋体" panose="02010600030101010101" pitchFamily="2" charset="-122"/>
              </a:rPr>
              <a:t>mt.sohu.com/20180424/n535738943.shtml</a:t>
            </a:r>
            <a:endParaRPr lang="en-US" altLang="zh-CN" sz="1600" dirty="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6"/>
          <p:cNvGrpSpPr/>
          <p:nvPr/>
        </p:nvGrpSpPr>
        <p:grpSpPr>
          <a:xfrm>
            <a:off x="1996354" y="1728180"/>
            <a:ext cx="4089400" cy="3768090"/>
            <a:chOff x="1088" y="3606"/>
            <a:chExt cx="3166" cy="2486"/>
          </a:xfrm>
          <a:noFill/>
        </p:grpSpPr>
        <p:sp>
          <p:nvSpPr>
            <p:cNvPr id="3" name="文本框 12"/>
            <p:cNvSpPr txBox="1"/>
            <p:nvPr/>
          </p:nvSpPr>
          <p:spPr>
            <a:xfrm>
              <a:off x="1549" y="36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smtClean="0">
                  <a:latin typeface="Calibri" panose="020F0502020204030204"/>
                  <a:ea typeface="宋体" panose="02010600030101010101" pitchFamily="2" charset="-122"/>
                  <a:cs typeface="Times New Roman" panose="02020603050405020304"/>
                  <a:sym typeface="Times New Roman" panose="02020603050405020304"/>
                </a:rPr>
                <a:t>OBJs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 name="文本框 18"/>
            <p:cNvSpPr txBox="1"/>
            <p:nvPr/>
          </p:nvSpPr>
          <p:spPr>
            <a:xfrm>
              <a:off x="3012" y="3606"/>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err="1" smtClean="0">
                  <a:latin typeface="Calibri" panose="020F0502020204030204"/>
                  <a:ea typeface="宋体" panose="02010600030101010101" pitchFamily="2" charset="-122"/>
                  <a:cs typeface="Times New Roman" panose="02020603050405020304"/>
                  <a:sym typeface="Times New Roman" panose="02020603050405020304"/>
                </a:rPr>
                <a:t>LiBs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26"/>
            <p:cNvSpPr txBox="1"/>
            <p:nvPr/>
          </p:nvSpPr>
          <p:spPr>
            <a:xfrm>
              <a:off x="1088"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libs</a:t>
              </a:r>
              <a:endPar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文本框 29"/>
            <p:cNvSpPr txBox="1"/>
            <p:nvPr/>
          </p:nvSpPr>
          <p:spPr>
            <a:xfrm>
              <a:off x="3464"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exe</a:t>
              </a:r>
              <a:endPar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 name="文本框 35"/>
            <p:cNvSpPr txBox="1"/>
            <p:nvPr/>
          </p:nvSpPr>
          <p:spPr>
            <a:xfrm>
              <a:off x="2273" y="52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dll</a:t>
              </a:r>
              <a:endPar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36"/>
            <p:cNvSpPr txBox="1"/>
            <p:nvPr/>
          </p:nvSpPr>
          <p:spPr>
            <a:xfrm>
              <a:off x="2223" y="4372"/>
              <a:ext cx="885"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sz="2000"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Linker</a:t>
              </a:r>
              <a:endParaRPr lang="en-US" altLang="zh-CN" sz="2000"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 name="椭圆 46"/>
            <p:cNvSpPr/>
            <p:nvPr/>
          </p:nvSpPr>
          <p:spPr>
            <a:xfrm>
              <a:off x="2175" y="4354"/>
              <a:ext cx="954" cy="532"/>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0" name="直接箭头连接符 50"/>
            <p:cNvCxnSpPr>
              <a:stCxn id="3" idx="2"/>
              <a:endCxn id="9" idx="1"/>
            </p:cNvCxnSpPr>
            <p:nvPr/>
          </p:nvCxnSpPr>
          <p:spPr>
            <a:xfrm>
              <a:off x="1945" y="4025"/>
              <a:ext cx="370" cy="407"/>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51"/>
            <p:cNvCxnSpPr>
              <a:stCxn id="4" idx="2"/>
              <a:endCxn id="9" idx="7"/>
            </p:cNvCxnSpPr>
            <p:nvPr/>
          </p:nvCxnSpPr>
          <p:spPr>
            <a:xfrm flipH="1">
              <a:off x="2989" y="4022"/>
              <a:ext cx="419" cy="410"/>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52"/>
            <p:cNvCxnSpPr>
              <a:stCxn id="9" idx="3"/>
              <a:endCxn id="5" idx="0"/>
            </p:cNvCxnSpPr>
            <p:nvPr/>
          </p:nvCxnSpPr>
          <p:spPr>
            <a:xfrm flipH="1">
              <a:off x="1484" y="4808"/>
              <a:ext cx="83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53"/>
            <p:cNvCxnSpPr>
              <a:stCxn id="9" idx="4"/>
              <a:endCxn id="7" idx="0"/>
            </p:cNvCxnSpPr>
            <p:nvPr/>
          </p:nvCxnSpPr>
          <p:spPr>
            <a:xfrm>
              <a:off x="2652" y="4886"/>
              <a:ext cx="17" cy="32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54"/>
            <p:cNvCxnSpPr>
              <a:stCxn id="9" idx="5"/>
              <a:endCxn id="6" idx="0"/>
            </p:cNvCxnSpPr>
            <p:nvPr/>
          </p:nvCxnSpPr>
          <p:spPr>
            <a:xfrm>
              <a:off x="2989" y="4808"/>
              <a:ext cx="87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55"/>
            <p:cNvSpPr txBox="1"/>
            <p:nvPr/>
          </p:nvSpPr>
          <p:spPr>
            <a:xfrm>
              <a:off x="1642" y="5676"/>
              <a:ext cx="1964"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kern="0" dirty="0" err="1">
                  <a:solidFill>
                    <a:schemeClr val="dk1"/>
                  </a:solidFill>
                  <a:latin typeface="Calibri" panose="020F0502020204030204"/>
                  <a:ea typeface="宋体" panose="02010600030101010101" pitchFamily="2" charset="-122"/>
                  <a:cs typeface="Times New Roman" panose="02020603050405020304"/>
                  <a:sym typeface="Times New Roman" panose="02020603050405020304"/>
                </a:rPr>
                <a:t>链接程序的功能</a:t>
              </a:r>
              <a:endParaRPr lang="en-US" altLang="zh-CN"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6" name="矩形 15"/>
          <p:cNvSpPr/>
          <p:nvPr/>
        </p:nvSpPr>
        <p:spPr>
          <a:xfrm>
            <a:off x="1004193" y="377037"/>
            <a:ext cx="7314184" cy="461665"/>
          </a:xfrm>
          <a:prstGeom prst="rect">
            <a:avLst/>
          </a:prstGeom>
        </p:spPr>
        <p:txBody>
          <a:bodyPr wrap="square">
            <a:spAutoFit/>
          </a:bodyPr>
          <a:lstStyle/>
          <a:p>
            <a:r>
              <a:rPr lang="zh-CN" altLang="en-US" sz="2400" b="1" dirty="0" smtClean="0">
                <a:solidFill>
                  <a:srgbClr val="993300"/>
                </a:solidFill>
                <a:effectLst>
                  <a:outerShdw blurRad="38100" dist="38100" dir="2700000" algn="tl">
                    <a:srgbClr val="C0C0C0"/>
                  </a:outerShdw>
                </a:effectLst>
                <a:latin typeface="+mj-lt"/>
                <a:ea typeface="宋体" panose="02010600030101010101" pitchFamily="2" charset="-122"/>
                <a:cs typeface="+mj-cs"/>
              </a:rPr>
              <a:t> </a:t>
            </a:r>
            <a:r>
              <a:rPr lang="zh-CN" altLang="en-US" sz="2400" b="1" dirty="0">
                <a:solidFill>
                  <a:srgbClr val="993300"/>
                </a:solidFill>
                <a:effectLst>
                  <a:outerShdw blurRad="38100" dist="38100" dir="2700000" algn="tl">
                    <a:srgbClr val="C0C0C0"/>
                  </a:outerShdw>
                </a:effectLst>
                <a:latin typeface="+mj-lt"/>
                <a:ea typeface="宋体" panose="02010600030101010101" pitchFamily="2" charset="-122"/>
                <a:cs typeface="+mj-cs"/>
              </a:rPr>
              <a:t>Link    (Dynamic Linking and Shared Libraries)</a:t>
            </a:r>
            <a:endParaRPr lang="zh-CN" altLang="en-US" sz="2400" b="1" dirty="0">
              <a:solidFill>
                <a:srgbClr val="993300"/>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8:  Memory Management</a:t>
            </a:r>
            <a:endParaRPr lang="en-US" altLang="zh-CN">
              <a:effectLst>
                <a:outerShdw blurRad="38100" dist="38100" dir="2700000" algn="tl">
                  <a:srgbClr val="C0C0C0"/>
                </a:outerShdw>
              </a:effectLst>
              <a:ea typeface="宋体" panose="02010600030101010101" pitchFamily="2" charset="-122"/>
            </a:endParaRPr>
          </a:p>
        </p:txBody>
      </p:sp>
      <p:sp>
        <p:nvSpPr>
          <p:cNvPr id="5123"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Background</a:t>
            </a:r>
            <a:endParaRPr lang="en-US" altLang="zh-CN" sz="2400" dirty="0">
              <a:ea typeface="宋体" panose="02010600030101010101" pitchFamily="2" charset="-122"/>
            </a:endParaRPr>
          </a:p>
          <a:p>
            <a:r>
              <a:rPr lang="en-US" altLang="zh-CN" sz="2400" dirty="0">
                <a:ea typeface="宋体" panose="02010600030101010101" pitchFamily="2" charset="-122"/>
              </a:rPr>
              <a:t>Swapping </a:t>
            </a:r>
            <a:endParaRPr lang="en-US" altLang="zh-CN" sz="2400" dirty="0">
              <a:ea typeface="宋体" panose="02010600030101010101" pitchFamily="2" charset="-122"/>
            </a:endParaRPr>
          </a:p>
          <a:p>
            <a:r>
              <a:rPr lang="en-US" altLang="zh-CN" sz="2400" b="1" dirty="0">
                <a:ea typeface="宋体" panose="02010600030101010101" pitchFamily="2" charset="-122"/>
              </a:rPr>
              <a:t>Contiguous Memory Allocation</a:t>
            </a:r>
            <a:endParaRPr lang="en-US" altLang="zh-CN" sz="2400" b="1" dirty="0">
              <a:ea typeface="宋体" panose="02010600030101010101" pitchFamily="2" charset="-122"/>
            </a:endParaRPr>
          </a:p>
          <a:p>
            <a:r>
              <a:rPr lang="en-US" altLang="zh-CN" sz="2400" b="1" dirty="0">
                <a:ea typeface="宋体" panose="02010600030101010101" pitchFamily="2" charset="-122"/>
              </a:rPr>
              <a:t>Paging</a:t>
            </a:r>
            <a:endParaRPr lang="en-US" altLang="zh-CN" sz="2400" b="1" dirty="0">
              <a:ea typeface="宋体" panose="02010600030101010101" pitchFamily="2" charset="-122"/>
            </a:endParaRPr>
          </a:p>
          <a:p>
            <a:r>
              <a:rPr lang="en-US" altLang="zh-CN" sz="2400" b="1" dirty="0">
                <a:ea typeface="宋体" panose="02010600030101010101" pitchFamily="2" charset="-122"/>
              </a:rPr>
              <a:t>Structure of the Page Table</a:t>
            </a:r>
            <a:endParaRPr lang="en-US" altLang="zh-CN" sz="2400" b="1" dirty="0">
              <a:ea typeface="宋体" panose="02010600030101010101" pitchFamily="2" charset="-122"/>
            </a:endParaRPr>
          </a:p>
          <a:p>
            <a:r>
              <a:rPr lang="en-US" altLang="zh-CN" sz="2400" b="1" dirty="0">
                <a:ea typeface="宋体" panose="02010600030101010101" pitchFamily="2" charset="-122"/>
              </a:rPr>
              <a:t>Segmentation</a:t>
            </a:r>
            <a:endParaRPr lang="en-US" altLang="zh-CN" sz="2400" b="1" dirty="0">
              <a:ea typeface="宋体" panose="02010600030101010101" pitchFamily="2" charset="-122"/>
            </a:endParaRPr>
          </a:p>
          <a:p>
            <a:r>
              <a:rPr lang="en-US" altLang="zh-CN" sz="2400" dirty="0">
                <a:ea typeface="宋体" panose="02010600030101010101" pitchFamily="2" charset="-122"/>
              </a:rPr>
              <a:t>Example: The Intel Pentium</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anose="02010600030101010101" pitchFamily="2" charset="-122"/>
              </a:rPr>
              <a:t> Dynamic Linking and Shared Libraries</a:t>
            </a:r>
            <a:endParaRPr lang="en-US" altLang="zh-CN" sz="2400">
              <a:effectLst>
                <a:outerShdw blurRad="38100" dist="38100" dir="2700000" algn="tl">
                  <a:srgbClr val="C0C0C0"/>
                </a:outerShdw>
              </a:effectLst>
              <a:ea typeface="宋体" panose="02010600030101010101" pitchFamily="2" charset="-122"/>
            </a:endParaRPr>
          </a:p>
        </p:txBody>
      </p:sp>
      <p:sp>
        <p:nvSpPr>
          <p:cNvPr id="24579" name="Rectangle 3"/>
          <p:cNvSpPr>
            <a:spLocks noGrp="1" noChangeArrowheads="1"/>
          </p:cNvSpPr>
          <p:nvPr>
            <p:ph type="body" idx="4294967295"/>
          </p:nvPr>
        </p:nvSpPr>
        <p:spPr>
          <a:xfrm>
            <a:off x="882650" y="1235075"/>
            <a:ext cx="7381875" cy="4681538"/>
          </a:xfrm>
        </p:spPr>
        <p:txBody>
          <a:bodyPr/>
          <a:lstStyle/>
          <a:p>
            <a:r>
              <a:rPr lang="en-US" altLang="zh-CN" sz="2000" dirty="0">
                <a:solidFill>
                  <a:srgbClr val="0070C0"/>
                </a:solidFill>
                <a:ea typeface="宋体" panose="02010600030101010101" pitchFamily="2" charset="-122"/>
              </a:rPr>
              <a:t>Linking postponed until execution time</a:t>
            </a:r>
            <a:endParaRPr lang="en-US" altLang="zh-CN" sz="2000" dirty="0">
              <a:solidFill>
                <a:srgbClr val="0070C0"/>
              </a:solidFill>
              <a:ea typeface="宋体" panose="02010600030101010101" pitchFamily="2" charset="-122"/>
            </a:endParaRPr>
          </a:p>
          <a:p>
            <a:r>
              <a:rPr lang="en-US" altLang="zh-CN" sz="2000" dirty="0">
                <a:ea typeface="宋体" panose="02010600030101010101" pitchFamily="2" charset="-122"/>
              </a:rPr>
              <a:t>Small piece of code, </a:t>
            </a:r>
            <a:r>
              <a:rPr lang="en-US" altLang="zh-CN" sz="2000" i="1" dirty="0">
                <a:ea typeface="宋体" panose="02010600030101010101" pitchFamily="2" charset="-122"/>
              </a:rPr>
              <a:t>stub</a:t>
            </a:r>
            <a:r>
              <a:rPr lang="en-US" altLang="zh-CN" sz="2000" dirty="0">
                <a:ea typeface="宋体" panose="02010600030101010101" pitchFamily="2" charset="-122"/>
              </a:rPr>
              <a:t>, used to locate the appropriate memory-resident library routine</a:t>
            </a:r>
            <a:endParaRPr lang="en-US" altLang="zh-CN" sz="2000" dirty="0">
              <a:ea typeface="宋体" panose="02010600030101010101" pitchFamily="2" charset="-122"/>
            </a:endParaRPr>
          </a:p>
          <a:p>
            <a:r>
              <a:rPr lang="en-US" altLang="zh-CN" sz="2000" dirty="0">
                <a:ea typeface="宋体" panose="02010600030101010101" pitchFamily="2" charset="-122"/>
              </a:rPr>
              <a:t>Stub replaces itself with the address of the routine, and executes the routine</a:t>
            </a:r>
            <a:endParaRPr lang="en-US" altLang="zh-CN" sz="2000" dirty="0">
              <a:ea typeface="宋体" panose="02010600030101010101" pitchFamily="2" charset="-122"/>
            </a:endParaRPr>
          </a:p>
          <a:p>
            <a:r>
              <a:rPr lang="en-US" altLang="zh-CN" sz="2000" dirty="0">
                <a:ea typeface="宋体" panose="02010600030101010101" pitchFamily="2" charset="-122"/>
              </a:rPr>
              <a:t>Operating system needed to check if routine is in processes’ memory address</a:t>
            </a:r>
            <a:endParaRPr lang="en-US" altLang="zh-CN" sz="2000" dirty="0">
              <a:ea typeface="宋体" panose="02010600030101010101" pitchFamily="2" charset="-122"/>
            </a:endParaRPr>
          </a:p>
          <a:p>
            <a:r>
              <a:rPr lang="en-US" altLang="zh-CN" sz="2000" b="1" dirty="0">
                <a:ea typeface="宋体" panose="02010600030101010101" pitchFamily="2" charset="-122"/>
              </a:rPr>
              <a:t>Dynamic linking is particularly useful for libraries</a:t>
            </a:r>
            <a:endParaRPr lang="en-US" altLang="zh-CN" sz="2000" b="1" dirty="0">
              <a:ea typeface="宋体" panose="02010600030101010101" pitchFamily="2" charset="-122"/>
            </a:endParaRPr>
          </a:p>
          <a:p>
            <a:r>
              <a:rPr lang="en-US" altLang="zh-CN" sz="2000" dirty="0">
                <a:ea typeface="宋体" panose="02010600030101010101" pitchFamily="2" charset="-122"/>
              </a:rPr>
              <a:t>System also known as </a:t>
            </a:r>
            <a:r>
              <a:rPr lang="en-US" altLang="zh-CN" sz="2000" b="1" dirty="0">
                <a:ea typeface="宋体" panose="02010600030101010101" pitchFamily="2" charset="-122"/>
              </a:rPr>
              <a:t>shared libraries</a:t>
            </a:r>
            <a:endParaRPr lang="en-US" altLang="zh-CN" sz="2000" b="1" dirty="0">
              <a:ea typeface="宋体" panose="02010600030101010101" pitchFamily="2" charset="-122"/>
            </a:endParaRPr>
          </a:p>
          <a:p>
            <a:endParaRPr lang="en-US" altLang="zh-CN" sz="2000" b="1" dirty="0">
              <a:ea typeface="宋体" panose="02010600030101010101" pitchFamily="2" charset="-122"/>
            </a:endParaRPr>
          </a:p>
          <a:p>
            <a:r>
              <a:rPr lang="zh-CN" altLang="en-US" sz="1800" b="1" dirty="0">
                <a:solidFill>
                  <a:srgbClr val="FF0000"/>
                </a:solidFill>
                <a:ea typeface="宋体" panose="02010600030101010101" pitchFamily="2" charset="-122"/>
              </a:rPr>
              <a:t>关于编译、链接等相关概念与过程请参阅“编译和链接那点事”</a:t>
            </a:r>
            <a:r>
              <a:rPr lang="en-US" altLang="zh-CN" sz="1800" b="1" dirty="0">
                <a:solidFill>
                  <a:srgbClr val="FF0000"/>
                </a:solidFill>
                <a:ea typeface="宋体" panose="02010600030101010101" pitchFamily="2" charset="-122"/>
              </a:rPr>
              <a:t>-http://mt.sohu.com/20180424/n535738943.shtml</a:t>
            </a:r>
            <a:endParaRPr lang="en-US" altLang="zh-CN" sz="1800" b="1" dirty="0">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8.1.4 Loading--Dynamic Loading</a:t>
            </a:r>
            <a:endParaRPr lang="zh-CN" altLang="en-US">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708025" y="1003300"/>
            <a:ext cx="7580313" cy="5437188"/>
          </a:xfrm>
        </p:spPr>
        <p:txBody>
          <a:bodyPr/>
          <a:lstStyle/>
          <a:p>
            <a:r>
              <a:rPr lang="zh-CN" altLang="en-US" sz="1800" b="1" dirty="0">
                <a:ea typeface="宋体" panose="02010600030101010101" pitchFamily="2" charset="-122"/>
              </a:rPr>
              <a:t>一个用户程序的运行需要经历以下几个步骤</a:t>
            </a:r>
            <a:endParaRPr lang="zh-CN" altLang="en-US" sz="1800" b="1" dirty="0">
              <a:ea typeface="宋体" panose="02010600030101010101" pitchFamily="2" charset="-122"/>
            </a:endParaRPr>
          </a:p>
          <a:p>
            <a:pPr lvl="1"/>
            <a:r>
              <a:rPr lang="zh-CN" altLang="en-US" sz="1800" b="1" dirty="0">
                <a:ea typeface="宋体" panose="02010600030101010101" pitchFamily="2" charset="-122"/>
              </a:rPr>
              <a:t>编写源程序（Source code）</a:t>
            </a:r>
            <a:endParaRPr lang="zh-CN" altLang="en-US" sz="1800" b="1" dirty="0">
              <a:ea typeface="宋体" panose="02010600030101010101" pitchFamily="2" charset="-122"/>
            </a:endParaRPr>
          </a:p>
          <a:p>
            <a:pPr lvl="1"/>
            <a:r>
              <a:rPr lang="zh-CN" altLang="en-US" sz="1800" b="1" dirty="0">
                <a:ea typeface="宋体" panose="02010600030101010101" pitchFamily="2" charset="-122"/>
              </a:rPr>
              <a:t>编译 （compiler </a:t>
            </a:r>
            <a:r>
              <a:rPr lang="zh-CN" altLang="en-US" sz="1800" b="1" dirty="0">
                <a:ea typeface="宋体" panose="02010600030101010101" pitchFamily="2" charset="-122"/>
                <a:sym typeface="Wingdings" panose="05000000000000000000" pitchFamily="2" charset="2"/>
              </a:rPr>
              <a:t> object module</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1"/>
            <a:r>
              <a:rPr lang="zh-CN" altLang="en-US" sz="1800" b="1" dirty="0">
                <a:ea typeface="宋体" panose="02010600030101010101" pitchFamily="2" charset="-122"/>
              </a:rPr>
              <a:t>链接 （Link）</a:t>
            </a:r>
            <a:endParaRPr lang="zh-CN" altLang="en-US" sz="1800" b="1" dirty="0">
              <a:ea typeface="宋体" panose="02010600030101010101" pitchFamily="2" charset="-122"/>
            </a:endParaRPr>
          </a:p>
          <a:p>
            <a:pPr lvl="1"/>
            <a:r>
              <a:rPr lang="zh-CN" altLang="en-US" sz="1800" b="1" dirty="0">
                <a:solidFill>
                  <a:srgbClr val="C00000"/>
                </a:solidFill>
                <a:ea typeface="宋体" panose="02010600030101010101" pitchFamily="2" charset="-122"/>
              </a:rPr>
              <a:t>装入 （加载，loading）</a:t>
            </a:r>
            <a:endParaRPr lang="zh-CN" altLang="en-US" sz="1800" b="1" dirty="0">
              <a:solidFill>
                <a:srgbClr val="C00000"/>
              </a:solidFill>
              <a:ea typeface="宋体" panose="02010600030101010101" pitchFamily="2" charset="-122"/>
            </a:endParaRPr>
          </a:p>
          <a:p>
            <a:pPr lvl="2"/>
            <a:r>
              <a:rPr lang="zh-CN" altLang="en-US" sz="1600" b="1" dirty="0">
                <a:solidFill>
                  <a:srgbClr val="0000CC"/>
                </a:solidFill>
                <a:ea typeface="宋体" panose="02010600030101010101" pitchFamily="2" charset="-122"/>
              </a:rPr>
              <a:t>绝对装入方式</a:t>
            </a:r>
            <a:endParaRPr lang="zh-CN" altLang="en-US" sz="1600" b="1" dirty="0">
              <a:solidFill>
                <a:srgbClr val="0000CC"/>
              </a:solidFill>
              <a:ea typeface="宋体" panose="02010600030101010101" pitchFamily="2" charset="-122"/>
            </a:endParaRPr>
          </a:p>
          <a:p>
            <a:pPr lvl="3"/>
            <a:r>
              <a:rPr lang="zh-CN" altLang="en-US" sz="1400" b="1" dirty="0" smtClean="0">
                <a:ea typeface="宋体" panose="02010600030101010101" pitchFamily="2" charset="-122"/>
              </a:rPr>
              <a:t>装入程序的</a:t>
            </a:r>
            <a:r>
              <a:rPr lang="zh-CN" altLang="en-US" sz="1400" b="1" dirty="0" smtClean="0">
                <a:solidFill>
                  <a:srgbClr val="C00000"/>
                </a:solidFill>
                <a:ea typeface="宋体" panose="02010600030101010101" pitchFamily="2" charset="-122"/>
              </a:rPr>
              <a:t>所有</a:t>
            </a:r>
            <a:r>
              <a:rPr lang="zh-CN" altLang="en-US" sz="1400" b="1" dirty="0" smtClean="0">
                <a:solidFill>
                  <a:srgbClr val="006600"/>
                </a:solidFill>
                <a:ea typeface="宋体" panose="02010600030101010101" pitchFamily="2" charset="-122"/>
              </a:rPr>
              <a:t>模块，</a:t>
            </a:r>
            <a:r>
              <a:rPr lang="zh-CN" altLang="en-US" sz="1400" b="1" dirty="0">
                <a:ea typeface="宋体" panose="02010600030101010101" pitchFamily="2" charset="-122"/>
              </a:rPr>
              <a:t>程序才可</a:t>
            </a:r>
            <a:r>
              <a:rPr lang="zh-CN" altLang="en-US" sz="1400" b="1" dirty="0" smtClean="0">
                <a:ea typeface="宋体" panose="02010600030101010101" pitchFamily="2" charset="-122"/>
              </a:rPr>
              <a:t>执行；</a:t>
            </a:r>
            <a:endParaRPr lang="zh-CN" altLang="en-US" sz="1400" b="1" dirty="0">
              <a:ea typeface="宋体" panose="02010600030101010101" pitchFamily="2" charset="-122"/>
            </a:endParaRPr>
          </a:p>
          <a:p>
            <a:pPr lvl="3"/>
            <a:r>
              <a:rPr lang="zh-CN" altLang="en-US" sz="1400" b="1" dirty="0">
                <a:ea typeface="宋体" panose="02010600030101010101" pitchFamily="2" charset="-122"/>
              </a:rPr>
              <a:t>装入时费时，浪费内存；但管理简单，运行时速度</a:t>
            </a:r>
            <a:r>
              <a:rPr lang="zh-CN" altLang="en-US" sz="1400" b="1" dirty="0" smtClean="0">
                <a:ea typeface="宋体" panose="02010600030101010101" pitchFamily="2" charset="-122"/>
              </a:rPr>
              <a:t>快，不支持虚拟存储</a:t>
            </a:r>
            <a:endParaRPr lang="zh-CN" altLang="en-US" sz="1400" b="1" dirty="0">
              <a:ea typeface="宋体" panose="02010600030101010101" pitchFamily="2" charset="-122"/>
            </a:endParaRPr>
          </a:p>
          <a:p>
            <a:pPr lvl="2"/>
            <a:r>
              <a:rPr lang="zh-CN" altLang="en-US" sz="1600" b="1" u="sng" dirty="0">
                <a:solidFill>
                  <a:srgbClr val="0000CC"/>
                </a:solidFill>
                <a:ea typeface="宋体" panose="02010600030101010101" pitchFamily="2" charset="-122"/>
              </a:rPr>
              <a:t>动态运行时装入 </a:t>
            </a:r>
            <a:r>
              <a:rPr lang="zh-CN" altLang="en-US" sz="1600" dirty="0">
                <a:solidFill>
                  <a:srgbClr val="0000CC"/>
                </a:solidFill>
                <a:ea typeface="宋体" panose="02010600030101010101" pitchFamily="2" charset="-122"/>
              </a:rPr>
              <a:t>  </a:t>
            </a:r>
            <a:r>
              <a:rPr lang="zh-CN" altLang="en-US" sz="1600" b="1" dirty="0">
                <a:solidFill>
                  <a:srgbClr val="0000CC"/>
                </a:solidFill>
                <a:ea typeface="宋体" panose="02010600030101010101" pitchFamily="2" charset="-122"/>
              </a:rPr>
              <a:t> </a:t>
            </a:r>
            <a:r>
              <a:rPr lang="zh-CN" altLang="en-US" sz="1600" dirty="0">
                <a:ea typeface="宋体" panose="02010600030101010101" pitchFamily="2" charset="-122"/>
              </a:rPr>
              <a:t>(Dynamic Loading)</a:t>
            </a:r>
            <a:endParaRPr lang="zh-CN" altLang="en-US" sz="1600" b="1" u="sng" dirty="0">
              <a:solidFill>
                <a:srgbClr val="C00000"/>
              </a:solidFill>
              <a:ea typeface="宋体" panose="02010600030101010101" pitchFamily="2" charset="-122"/>
            </a:endParaRPr>
          </a:p>
          <a:p>
            <a:pPr lvl="3"/>
            <a:r>
              <a:rPr lang="zh-CN" altLang="en-US" sz="1400" b="1" dirty="0" smtClean="0">
                <a:ea typeface="宋体" panose="02010600030101010101" pitchFamily="2" charset="-122"/>
              </a:rPr>
              <a:t>可</a:t>
            </a:r>
            <a:r>
              <a:rPr lang="zh-CN" altLang="en-US" sz="1400" b="1" dirty="0">
                <a:ea typeface="宋体" panose="02010600030101010101" pitchFamily="2" charset="-122"/>
              </a:rPr>
              <a:t>只装入</a:t>
            </a:r>
            <a:r>
              <a:rPr lang="zh-CN" altLang="en-US" sz="1400" b="1" dirty="0">
                <a:solidFill>
                  <a:srgbClr val="006600"/>
                </a:solidFill>
                <a:ea typeface="宋体" panose="02010600030101010101" pitchFamily="2" charset="-122"/>
              </a:rPr>
              <a:t>主控</a:t>
            </a:r>
            <a:r>
              <a:rPr lang="zh-CN" altLang="en-US" sz="1400" b="1" dirty="0" smtClean="0">
                <a:solidFill>
                  <a:srgbClr val="006600"/>
                </a:solidFill>
                <a:ea typeface="宋体" panose="02010600030101010101" pitchFamily="2" charset="-122"/>
              </a:rPr>
              <a:t>模块，或部分模块，</a:t>
            </a:r>
            <a:r>
              <a:rPr lang="zh-CN" altLang="en-US" sz="1400" b="1" dirty="0">
                <a:ea typeface="宋体" panose="02010600030101010101" pitchFamily="2" charset="-122"/>
              </a:rPr>
              <a:t>即可运行该程序；</a:t>
            </a:r>
            <a:endParaRPr lang="zh-CN" altLang="en-US" sz="1400" b="1" dirty="0">
              <a:ea typeface="宋体" panose="02010600030101010101" pitchFamily="2" charset="-122"/>
            </a:endParaRPr>
          </a:p>
          <a:p>
            <a:pPr lvl="3"/>
            <a:r>
              <a:rPr lang="zh-CN" altLang="en-US" sz="1400" b="1" dirty="0">
                <a:ea typeface="宋体" panose="02010600030101010101" pitchFamily="2" charset="-122"/>
              </a:rPr>
              <a:t>其它模块被调用时再装入；</a:t>
            </a:r>
            <a:endParaRPr lang="zh-CN" altLang="en-US" sz="1400" b="1" dirty="0">
              <a:ea typeface="宋体" panose="02010600030101010101" pitchFamily="2" charset="-122"/>
            </a:endParaRPr>
          </a:p>
          <a:p>
            <a:pPr lvl="4"/>
            <a:r>
              <a:rPr lang="zh-CN" altLang="en-US" sz="1200" b="1" dirty="0">
                <a:ea typeface="宋体" panose="02010600030101010101" pitchFamily="2" charset="-122"/>
              </a:rPr>
              <a:t>提高了内存的利用率，只有需要的模块才被装入；</a:t>
            </a:r>
            <a:endParaRPr lang="zh-CN" altLang="en-US" sz="1200" b="1" dirty="0">
              <a:ea typeface="宋体" panose="02010600030101010101" pitchFamily="2" charset="-122"/>
            </a:endParaRPr>
          </a:p>
          <a:p>
            <a:pPr lvl="3"/>
            <a:r>
              <a:rPr lang="zh-CN" altLang="en-US" sz="1400" b="1" dirty="0">
                <a:ea typeface="宋体" panose="02010600030101010101" pitchFamily="2" charset="-122"/>
              </a:rPr>
              <a:t>管理复杂，运行时速度降低；</a:t>
            </a:r>
            <a:endParaRPr lang="en-US" altLang="zh-CN" sz="1400" b="1" dirty="0">
              <a:ea typeface="宋体" panose="02010600030101010101" pitchFamily="2" charset="-122"/>
            </a:endParaRPr>
          </a:p>
          <a:p>
            <a:pPr lvl="3"/>
            <a:r>
              <a:rPr lang="zh-CN" altLang="en-US" sz="1400" b="1" dirty="0">
                <a:highlight>
                  <a:srgbClr val="FFFF00"/>
                </a:highlight>
                <a:ea typeface="宋体" panose="02010600030101010101" pitchFamily="2" charset="-122"/>
              </a:rPr>
              <a:t>支持虚拟存储</a:t>
            </a:r>
            <a:endParaRPr lang="zh-CN" altLang="en-US" sz="1400" b="1" dirty="0">
              <a:highlight>
                <a:srgbClr val="FFFF00"/>
              </a:highlight>
              <a:ea typeface="宋体" panose="02010600030101010101" pitchFamily="2" charset="-122"/>
            </a:endParaRPr>
          </a:p>
          <a:p>
            <a:pPr lvl="1"/>
            <a:r>
              <a:rPr lang="zh-CN" altLang="en-US" sz="1800" b="1" dirty="0">
                <a:ea typeface="宋体" panose="02010600030101010101" pitchFamily="2" charset="-122"/>
              </a:rPr>
              <a:t>执行（run）</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装入的含义</a:t>
            </a:r>
            <a:endParaRPr lang="zh-CN" altLang="en-US" dirty="0">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708025" y="1003300"/>
            <a:ext cx="6243191" cy="5437188"/>
          </a:xfrm>
          <a:ln>
            <a:solidFill>
              <a:srgbClr val="000000"/>
            </a:solidFill>
          </a:ln>
        </p:spPr>
        <p:txBody>
          <a:bodyPr/>
          <a:lstStyle/>
          <a:p>
            <a:pPr eaLnBrk="1" hangingPunct="1">
              <a:lnSpc>
                <a:spcPct val="120000"/>
              </a:lnSpc>
            </a:pPr>
            <a:r>
              <a:rPr lang="zh-CN" altLang="en-US" sz="1800" dirty="0">
                <a:ea typeface="宋体" panose="02010600030101010101" pitchFamily="2" charset="-122"/>
              </a:rPr>
              <a:t>装入一个可执行程序，也就是为该程序创建一个相应的进程；</a:t>
            </a:r>
            <a:endParaRPr lang="en-US" altLang="zh-CN" sz="1800" dirty="0">
              <a:ea typeface="宋体" panose="02010600030101010101" pitchFamily="2" charset="-122"/>
            </a:endParaRPr>
          </a:p>
          <a:p>
            <a:pPr eaLnBrk="1" hangingPunct="1">
              <a:lnSpc>
                <a:spcPct val="120000"/>
              </a:lnSpc>
            </a:pPr>
            <a:r>
              <a:rPr lang="zh-CN" altLang="en-US" sz="1600" dirty="0">
                <a:ea typeface="宋体" panose="02010600030101010101" pitchFamily="2" charset="-122"/>
              </a:rPr>
              <a:t>创建一个新的进程的过程</a:t>
            </a:r>
            <a:endParaRPr lang="zh-CN" altLang="en-US" sz="1600" dirty="0">
              <a:ea typeface="宋体" panose="02010600030101010101" pitchFamily="2" charset="-122"/>
            </a:endParaRPr>
          </a:p>
          <a:p>
            <a:pPr lvl="1" eaLnBrk="1" hangingPunct="1">
              <a:lnSpc>
                <a:spcPct val="120000"/>
              </a:lnSpc>
            </a:pPr>
            <a:r>
              <a:rPr lang="zh-CN" altLang="en-US" sz="1600" dirty="0" smtClean="0">
                <a:ea typeface="宋体" panose="02010600030101010101" pitchFamily="2" charset="-122"/>
              </a:rPr>
              <a:t>为进程创建</a:t>
            </a:r>
            <a:r>
              <a:rPr lang="zh-CN" altLang="en-US" sz="1600" dirty="0">
                <a:ea typeface="宋体" panose="02010600030101010101" pitchFamily="2" charset="-122"/>
              </a:rPr>
              <a:t>一个独立的</a:t>
            </a:r>
            <a:r>
              <a:rPr lang="zh-CN" altLang="en-US" sz="1600" dirty="0">
                <a:solidFill>
                  <a:srgbClr val="7030A0"/>
                </a:solidFill>
                <a:ea typeface="宋体" panose="02010600030101010101" pitchFamily="2" charset="-122"/>
              </a:rPr>
              <a:t>虚拟地址</a:t>
            </a:r>
            <a:r>
              <a:rPr lang="zh-CN" altLang="en-US" sz="1600" dirty="0" smtClean="0">
                <a:solidFill>
                  <a:srgbClr val="7030A0"/>
                </a:solidFill>
                <a:ea typeface="宋体" panose="02010600030101010101" pitchFamily="2" charset="-122"/>
              </a:rPr>
              <a:t>空间</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eaLnBrk="1" hangingPunct="1">
              <a:lnSpc>
                <a:spcPct val="120000"/>
              </a:lnSpc>
            </a:pPr>
            <a:r>
              <a:rPr lang="zh-CN" altLang="en-US" sz="1400" dirty="0" smtClean="0">
                <a:solidFill>
                  <a:srgbClr val="0000CC"/>
                </a:solidFill>
                <a:ea typeface="宋体" panose="02010600030101010101" pitchFamily="2" charset="-122"/>
              </a:rPr>
              <a:t>不是创建空间，只是建立一个数据结构（如页表），</a:t>
            </a:r>
            <a:r>
              <a:rPr lang="zh-CN" altLang="en-US" sz="1400" dirty="0">
                <a:solidFill>
                  <a:srgbClr val="C00000"/>
                </a:solidFill>
                <a:ea typeface="宋体" panose="02010600030101010101" pitchFamily="2" charset="-122"/>
              </a:rPr>
              <a:t>以实现程序</a:t>
            </a:r>
            <a:r>
              <a:rPr lang="zh-CN" altLang="en-US" sz="1400" dirty="0" smtClean="0">
                <a:solidFill>
                  <a:srgbClr val="C00000"/>
                </a:solidFill>
                <a:ea typeface="宋体" panose="02010600030101010101" pitchFamily="2" charset="-122"/>
              </a:rPr>
              <a:t>的虚拟空间与内存空间的映射；</a:t>
            </a:r>
            <a:endParaRPr lang="en-US" altLang="zh-CN" sz="1400" dirty="0" smtClean="0">
              <a:solidFill>
                <a:srgbClr val="C00000"/>
              </a:solidFill>
              <a:ea typeface="宋体" panose="02010600030101010101" pitchFamily="2" charset="-122"/>
            </a:endParaRPr>
          </a:p>
          <a:p>
            <a:pPr lvl="2" eaLnBrk="1" hangingPunct="1">
              <a:lnSpc>
                <a:spcPct val="120000"/>
              </a:lnSpc>
            </a:pPr>
            <a:r>
              <a:rPr lang="zh-CN" altLang="en-US" sz="1400" dirty="0" smtClean="0">
                <a:ea typeface="宋体" panose="02010600030101010101" pitchFamily="2" charset="-122"/>
              </a:rPr>
              <a:t>在支持虚拟存储管理的系统中，开始时页表可以是空的；</a:t>
            </a:r>
            <a:endParaRPr lang="zh-CN" altLang="en-US" sz="14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读取可执行文件头，建立</a:t>
            </a:r>
            <a:r>
              <a:rPr lang="zh-CN" altLang="en-US" sz="1600" dirty="0">
                <a:solidFill>
                  <a:srgbClr val="7030A0"/>
                </a:solidFill>
                <a:ea typeface="宋体" panose="02010600030101010101" pitchFamily="2" charset="-122"/>
              </a:rPr>
              <a:t>虚拟空间与可执行文件的映射</a:t>
            </a:r>
            <a:r>
              <a:rPr lang="zh-CN" altLang="en-US" sz="1600" dirty="0" smtClean="0">
                <a:solidFill>
                  <a:srgbClr val="7030A0"/>
                </a:solidFill>
                <a:ea typeface="宋体" panose="02010600030101010101" pitchFamily="2" charset="-122"/>
              </a:rPr>
              <a:t>关系</a:t>
            </a:r>
            <a:r>
              <a:rPr lang="zh-CN" altLang="en-US" sz="1600" dirty="0" smtClean="0">
                <a:ea typeface="宋体" panose="02010600030101010101" pitchFamily="2" charset="-122"/>
              </a:rPr>
              <a:t>；</a:t>
            </a:r>
            <a:endParaRPr lang="en-US" altLang="zh-CN" sz="1600" dirty="0">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确定当前</a:t>
            </a:r>
            <a:r>
              <a:rPr lang="zh-CN" altLang="en-US" sz="1400" b="1" dirty="0">
                <a:solidFill>
                  <a:srgbClr val="006600"/>
                </a:solidFill>
                <a:ea typeface="宋体" panose="02010600030101010101" pitchFamily="2" charset="-122"/>
              </a:rPr>
              <a:t>正在执行</a:t>
            </a:r>
            <a:r>
              <a:rPr lang="zh-CN" altLang="en-US" sz="1400" b="1" dirty="0" smtClean="0">
                <a:solidFill>
                  <a:srgbClr val="006600"/>
                </a:solidFill>
                <a:ea typeface="宋体" panose="02010600030101010101" pitchFamily="2" charset="-122"/>
              </a:rPr>
              <a:t>的代码段（页）在可执行文件中的位置；</a:t>
            </a:r>
            <a:endParaRPr lang="en-US" altLang="zh-CN" sz="1400" b="1" dirty="0" smtClean="0">
              <a:solidFill>
                <a:srgbClr val="006600"/>
              </a:solidFill>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当</a:t>
            </a:r>
            <a:r>
              <a:rPr lang="en-US" altLang="zh-CN" sz="1400" b="1" dirty="0" smtClean="0">
                <a:solidFill>
                  <a:srgbClr val="006600"/>
                </a:solidFill>
                <a:ea typeface="宋体" panose="02010600030101010101" pitchFamily="2" charset="-122"/>
              </a:rPr>
              <a:t>CPU</a:t>
            </a:r>
            <a:r>
              <a:rPr lang="zh-CN" altLang="en-US" sz="1400" b="1" dirty="0" smtClean="0">
                <a:solidFill>
                  <a:srgbClr val="006600"/>
                </a:solidFill>
                <a:ea typeface="宋体" panose="02010600030101010101" pitchFamily="2" charset="-122"/>
              </a:rPr>
              <a:t>访问的那部分内容不在内存时，从该位置装入到内存中；</a:t>
            </a:r>
            <a:endParaRPr lang="en-US" altLang="zh-CN" sz="1400" b="1" dirty="0">
              <a:solidFill>
                <a:srgbClr val="006600"/>
              </a:solidFill>
              <a:ea typeface="宋体" panose="02010600030101010101" pitchFamily="2" charset="-122"/>
            </a:endParaRPr>
          </a:p>
          <a:p>
            <a:pPr lvl="1" eaLnBrk="1" hangingPunct="1">
              <a:lnSpc>
                <a:spcPct val="120000"/>
              </a:lnSpc>
            </a:pPr>
            <a:r>
              <a:rPr lang="zh-CN" altLang="en-US" sz="1600" dirty="0" smtClean="0">
                <a:ea typeface="宋体" panose="02010600030101010101" pitchFamily="2" charset="-122"/>
              </a:rPr>
              <a:t>将</a:t>
            </a:r>
            <a:r>
              <a:rPr lang="en-US" altLang="zh-CN" sz="1600" dirty="0">
                <a:ea typeface="宋体" panose="02010600030101010101" pitchFamily="2" charset="-122"/>
              </a:rPr>
              <a:t>CPU</a:t>
            </a:r>
            <a:r>
              <a:rPr lang="zh-CN" altLang="en-US" sz="1600" dirty="0">
                <a:ea typeface="宋体" panose="02010600030101010101" pitchFamily="2" charset="-122"/>
              </a:rPr>
              <a:t>的指令寄存器设置成可执行文件的入口</a:t>
            </a:r>
            <a:r>
              <a:rPr lang="zh-CN" altLang="en-US" sz="1600" dirty="0" smtClean="0">
                <a:ea typeface="宋体" panose="02010600030101010101" pitchFamily="2" charset="-122"/>
              </a:rPr>
              <a:t>地址；</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启动进程的</a:t>
            </a:r>
            <a:r>
              <a:rPr lang="zh-CN" altLang="en-US" sz="1600" dirty="0" smtClean="0">
                <a:ea typeface="宋体" panose="02010600030101010101" pitchFamily="2" charset="-122"/>
              </a:rPr>
              <a:t>执行；（进入就绪队列）</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需要时将要访问的程序和数据从外存装入</a:t>
            </a:r>
            <a:r>
              <a:rPr lang="zh-CN" altLang="en-US" sz="1600" dirty="0" smtClean="0">
                <a:ea typeface="宋体" panose="02010600030101010101" pitchFamily="2" charset="-122"/>
              </a:rPr>
              <a:t>内存；</a:t>
            </a:r>
            <a:endParaRPr lang="zh-CN" altLang="en-US" sz="1600" dirty="0">
              <a:ea typeface="宋体" panose="02010600030101010101" pitchFamily="2" charset="-122"/>
            </a:endParaRPr>
          </a:p>
          <a:p>
            <a:pPr eaLnBrk="1" hangingPunct="1"/>
            <a:r>
              <a:rPr lang="zh-CN" altLang="en-US" sz="1800" dirty="0">
                <a:solidFill>
                  <a:srgbClr val="7030A0"/>
                </a:solidFill>
                <a:ea typeface="宋体" panose="02010600030101010101" pitchFamily="2" charset="-122"/>
              </a:rPr>
              <a:t>参见“程序员的自我修养”第</a:t>
            </a:r>
            <a:r>
              <a:rPr lang="en-US" altLang="zh-CN" sz="1800" dirty="0">
                <a:solidFill>
                  <a:srgbClr val="7030A0"/>
                </a:solidFill>
                <a:ea typeface="宋体" panose="02010600030101010101" pitchFamily="2" charset="-122"/>
              </a:rPr>
              <a:t>6</a:t>
            </a:r>
            <a:r>
              <a:rPr lang="zh-CN" altLang="en-US" sz="1800" dirty="0">
                <a:solidFill>
                  <a:srgbClr val="7030A0"/>
                </a:solidFill>
                <a:ea typeface="宋体" panose="02010600030101010101" pitchFamily="2" charset="-122"/>
              </a:rPr>
              <a:t>章。</a:t>
            </a:r>
            <a:endParaRPr lang="zh-CN" altLang="en-US" sz="1800" dirty="0">
              <a:solidFill>
                <a:srgbClr val="7030A0"/>
              </a:solidFill>
              <a:ea typeface="宋体" panose="02010600030101010101" pitchFamily="2" charset="-122"/>
            </a:endParaRPr>
          </a:p>
        </p:txBody>
      </p:sp>
      <p:pic>
        <p:nvPicPr>
          <p:cNvPr id="4"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l="27092" t="1192" r="27121" b="1192"/>
          <a:stretch>
            <a:fillRect/>
          </a:stretch>
        </p:blipFill>
        <p:spPr bwMode="auto">
          <a:xfrm>
            <a:off x="7084381" y="1338116"/>
            <a:ext cx="1874693" cy="308142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Dynamic Loading</a:t>
            </a:r>
            <a:endParaRPr lang="en-US" altLang="zh-CN">
              <a:effectLst>
                <a:outerShdw blurRad="38100" dist="38100" dir="2700000" algn="tl">
                  <a:srgbClr val="C0C0C0"/>
                </a:outerShdw>
              </a:effectLst>
              <a:ea typeface="宋体" panose="02010600030101010101" pitchFamily="2" charset="-122"/>
            </a:endParaRPr>
          </a:p>
        </p:txBody>
      </p:sp>
      <p:sp>
        <p:nvSpPr>
          <p:cNvPr id="22531" name="Rectangle 3"/>
          <p:cNvSpPr>
            <a:spLocks noGrp="1" noChangeArrowheads="1"/>
          </p:cNvSpPr>
          <p:nvPr>
            <p:ph type="body" idx="4294967295"/>
          </p:nvPr>
        </p:nvSpPr>
        <p:spPr>
          <a:xfrm>
            <a:off x="795338" y="1157288"/>
            <a:ext cx="7578725" cy="4483100"/>
          </a:xfrm>
        </p:spPr>
        <p:txBody>
          <a:bodyPr/>
          <a:lstStyle/>
          <a:p>
            <a:r>
              <a:rPr lang="en-US" altLang="zh-CN" sz="2400" b="1" dirty="0">
                <a:solidFill>
                  <a:srgbClr val="0070C0"/>
                </a:solidFill>
                <a:ea typeface="宋体" panose="02010600030101010101" pitchFamily="2" charset="-122"/>
              </a:rPr>
              <a:t>Routine is not loaded until it is called</a:t>
            </a:r>
            <a:endParaRPr lang="en-US" altLang="zh-CN" sz="2400" b="1" dirty="0">
              <a:solidFill>
                <a:srgbClr val="0070C0"/>
              </a:solidFill>
              <a:ea typeface="宋体" panose="02010600030101010101" pitchFamily="2" charset="-122"/>
            </a:endParaRPr>
          </a:p>
          <a:p>
            <a:r>
              <a:rPr lang="en-US" altLang="zh-CN" sz="2400" dirty="0">
                <a:ea typeface="宋体" panose="02010600030101010101" pitchFamily="2" charset="-122"/>
              </a:rPr>
              <a:t>Better memory-space utilization; unused routine is never loaded</a:t>
            </a:r>
            <a:endParaRPr lang="en-US" altLang="zh-CN" sz="2400" dirty="0">
              <a:ea typeface="宋体" panose="02010600030101010101" pitchFamily="2" charset="-122"/>
            </a:endParaRPr>
          </a:p>
          <a:p>
            <a:r>
              <a:rPr lang="en-US" altLang="zh-CN" sz="2400" dirty="0">
                <a:highlight>
                  <a:srgbClr val="FFFF00"/>
                </a:highlight>
                <a:ea typeface="宋体" panose="02010600030101010101" pitchFamily="2" charset="-122"/>
              </a:rPr>
              <a:t>Useful when large amounts of code are needed to handle infrequently occurring cases</a:t>
            </a:r>
            <a:endParaRPr lang="en-US" altLang="zh-CN" sz="2400" dirty="0">
              <a:highlight>
                <a:srgbClr val="FFFF00"/>
              </a:highlight>
              <a:ea typeface="宋体" panose="02010600030101010101" pitchFamily="2" charset="-122"/>
            </a:endParaRPr>
          </a:p>
          <a:p>
            <a:r>
              <a:rPr lang="en-US" altLang="zh-CN" sz="2400" dirty="0">
                <a:ea typeface="宋体" panose="02010600030101010101" pitchFamily="2" charset="-122"/>
              </a:rPr>
              <a:t>No special support from the operating system is required implemented through program design</a:t>
            </a:r>
            <a:endParaRPr lang="en-US" altLang="zh-CN" sz="24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8.2 Swapping</a:t>
            </a:r>
            <a:endParaRPr lang="en-US" altLang="zh-CN" dirty="0">
              <a:effectLst>
                <a:outerShdw blurRad="38100" dist="38100" dir="2700000" algn="tl">
                  <a:srgbClr val="C0C0C0"/>
                </a:outerShdw>
              </a:effectLst>
              <a:ea typeface="宋体" panose="02010600030101010101" pitchFamily="2" charset="-122"/>
            </a:endParaRPr>
          </a:p>
        </p:txBody>
      </p:sp>
      <p:sp>
        <p:nvSpPr>
          <p:cNvPr id="25603" name="Rectangle 3"/>
          <p:cNvSpPr>
            <a:spLocks noGrp="1" noChangeArrowheads="1"/>
          </p:cNvSpPr>
          <p:nvPr>
            <p:ph type="body" idx="4294967295"/>
          </p:nvPr>
        </p:nvSpPr>
        <p:spPr>
          <a:xfrm>
            <a:off x="774700" y="1130300"/>
            <a:ext cx="7591425" cy="4838700"/>
          </a:xfrm>
        </p:spPr>
        <p:txBody>
          <a:bodyPr/>
          <a:lstStyle/>
          <a:p>
            <a:pPr>
              <a:lnSpc>
                <a:spcPct val="80000"/>
              </a:lnSpc>
            </a:pPr>
            <a:r>
              <a:rPr lang="en-US" altLang="zh-CN" sz="1800" b="1" dirty="0">
                <a:solidFill>
                  <a:srgbClr val="FF0000"/>
                </a:solidFill>
                <a:ea typeface="宋体" panose="02010600030101010101" pitchFamily="2" charset="-122"/>
              </a:rPr>
              <a:t>A process can be swapped temporarily out of memory to a backing store, and then brought back into memory for continued </a:t>
            </a:r>
            <a:r>
              <a:rPr lang="en-US" altLang="zh-CN" sz="1800" b="1" dirty="0" smtClean="0">
                <a:solidFill>
                  <a:srgbClr val="FF0000"/>
                </a:solidFill>
                <a:ea typeface="宋体" panose="02010600030101010101" pitchFamily="2" charset="-122"/>
              </a:rPr>
              <a:t>execution</a:t>
            </a:r>
            <a:r>
              <a:rPr lang="zh-CN" altLang="en-US" sz="1800" b="1" dirty="0" smtClean="0">
                <a:solidFill>
                  <a:srgbClr val="FF0000"/>
                </a:solidFill>
                <a:ea typeface="宋体" panose="02010600030101010101" pitchFamily="2" charset="-122"/>
              </a:rPr>
              <a:t>；</a:t>
            </a:r>
            <a:br>
              <a:rPr lang="en-US" altLang="zh-CN" sz="1800" b="1" dirty="0" smtClean="0">
                <a:solidFill>
                  <a:srgbClr val="FF0000"/>
                </a:solidFill>
                <a:ea typeface="宋体" panose="02010600030101010101" pitchFamily="2" charset="-122"/>
              </a:rPr>
            </a:br>
            <a:endParaRPr lang="en-US" altLang="zh-CN" sz="1800" b="1" dirty="0">
              <a:solidFill>
                <a:srgbClr val="FF0000"/>
              </a:solidFill>
              <a:ea typeface="宋体" panose="02010600030101010101" pitchFamily="2" charset="-122"/>
            </a:endParaRPr>
          </a:p>
          <a:p>
            <a:pPr>
              <a:lnSpc>
                <a:spcPct val="80000"/>
              </a:lnSpc>
            </a:pPr>
            <a:r>
              <a:rPr lang="en-US" altLang="zh-CN" sz="1800" b="1" dirty="0">
                <a:ea typeface="宋体" panose="02010600030101010101" pitchFamily="2" charset="-122"/>
              </a:rPr>
              <a:t>Backing store</a:t>
            </a:r>
            <a:r>
              <a:rPr lang="en-US" altLang="zh-CN" sz="1800" dirty="0">
                <a:ea typeface="宋体" panose="02010600030101010101" pitchFamily="2" charset="-122"/>
              </a:rPr>
              <a:t> – fast disk large enough to accommodate copies of all memory images for all users; must provide direct access to these memory </a:t>
            </a:r>
            <a:r>
              <a:rPr lang="en-US" altLang="zh-CN" sz="1800" dirty="0" smtClean="0">
                <a:ea typeface="宋体" panose="02010600030101010101" pitchFamily="2" charset="-122"/>
              </a:rPr>
              <a:t>images</a:t>
            </a:r>
            <a:r>
              <a:rPr lang="zh-CN" altLang="en-US" sz="1800" dirty="0" smtClean="0">
                <a:ea typeface="宋体" panose="02010600030101010101" pitchFamily="2" charset="-122"/>
              </a:rPr>
              <a:t>；</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b="1" dirty="0">
                <a:ea typeface="宋体" panose="02010600030101010101" pitchFamily="2" charset="-122"/>
              </a:rPr>
              <a:t>Roll out, roll in</a:t>
            </a:r>
            <a:r>
              <a:rPr lang="en-US" altLang="zh-CN" sz="1800" dirty="0">
                <a:ea typeface="宋体" panose="02010600030101010101" pitchFamily="2" charset="-122"/>
              </a:rPr>
              <a:t> – swapping variant used for </a:t>
            </a:r>
            <a:r>
              <a:rPr lang="en-US" altLang="zh-CN" sz="1800" dirty="0">
                <a:highlight>
                  <a:srgbClr val="FFFF00"/>
                </a:highlight>
                <a:ea typeface="宋体" panose="02010600030101010101" pitchFamily="2" charset="-122"/>
              </a:rPr>
              <a:t>priority-based scheduling algorithms</a:t>
            </a:r>
            <a:r>
              <a:rPr lang="en-US" altLang="zh-CN" sz="1800" dirty="0">
                <a:ea typeface="宋体" panose="02010600030101010101" pitchFamily="2" charset="-122"/>
              </a:rPr>
              <a:t>; lower-priority process is swapped out so higher-priority process can be loaded and </a:t>
            </a:r>
            <a:r>
              <a:rPr lang="en-US" altLang="zh-CN" sz="1800" dirty="0" smtClean="0">
                <a:ea typeface="宋体" panose="02010600030101010101" pitchFamily="2" charset="-122"/>
              </a:rPr>
              <a:t>executed</a:t>
            </a:r>
            <a:r>
              <a:rPr lang="zh-CN" altLang="en-US" sz="1800" dirty="0" smtClean="0">
                <a:ea typeface="宋体" panose="02010600030101010101" pitchFamily="2" charset="-122"/>
              </a:rPr>
              <a:t>；</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Major part of swap time is transfer time; total transfer time is directly proportional to the amount of memory </a:t>
            </a:r>
            <a:r>
              <a:rPr lang="en-US" altLang="zh-CN" sz="1800" dirty="0" smtClean="0">
                <a:ea typeface="宋体" panose="02010600030101010101" pitchFamily="2" charset="-122"/>
              </a:rPr>
              <a:t>swapped</a:t>
            </a:r>
            <a:r>
              <a:rPr lang="zh-CN" altLang="en-US" sz="1800" dirty="0" smtClean="0">
                <a:ea typeface="宋体" panose="02010600030101010101" pitchFamily="2" charset="-122"/>
              </a:rPr>
              <a:t>；</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Modified versions of swapping are found on many systems (i.e., UNIX, Linux, and Windows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a:ea typeface="宋体" panose="02010600030101010101" pitchFamily="2" charset="-122"/>
            </a:endParaRPr>
          </a:p>
          <a:p>
            <a:pPr>
              <a:lnSpc>
                <a:spcPct val="80000"/>
              </a:lnSpc>
            </a:pPr>
            <a:r>
              <a:rPr lang="en-US" altLang="zh-CN" sz="1800" dirty="0">
                <a:highlight>
                  <a:srgbClr val="FFFF00"/>
                </a:highlight>
                <a:ea typeface="宋体" panose="02010600030101010101" pitchFamily="2" charset="-122"/>
              </a:rPr>
              <a:t>System maintains a </a:t>
            </a:r>
            <a:r>
              <a:rPr lang="en-US" altLang="zh-CN" sz="1800" b="1" dirty="0">
                <a:highlight>
                  <a:srgbClr val="FFFF00"/>
                </a:highlight>
                <a:ea typeface="宋体" panose="02010600030101010101" pitchFamily="2" charset="-122"/>
              </a:rPr>
              <a:t>ready queue</a:t>
            </a:r>
            <a:r>
              <a:rPr lang="en-US" altLang="zh-CN" sz="1800" dirty="0">
                <a:highlight>
                  <a:srgbClr val="FFFF00"/>
                </a:highlight>
                <a:ea typeface="宋体" panose="02010600030101010101" pitchFamily="2" charset="-122"/>
              </a:rPr>
              <a:t> of ready-to-run processes which have memory images on </a:t>
            </a:r>
            <a:r>
              <a:rPr lang="en-US" altLang="zh-CN" sz="1800" dirty="0" smtClean="0">
                <a:highlight>
                  <a:srgbClr val="FFFF00"/>
                </a:highlight>
                <a:ea typeface="宋体" panose="02010600030101010101" pitchFamily="2" charset="-122"/>
              </a:rPr>
              <a:t>disk</a:t>
            </a:r>
            <a:r>
              <a:rPr lang="zh-CN" altLang="en-US" sz="1800" dirty="0" smtClean="0">
                <a:highlight>
                  <a:srgbClr val="FFFF00"/>
                </a:highlight>
                <a:ea typeface="宋体" panose="02010600030101010101" pitchFamily="2" charset="-122"/>
              </a:rPr>
              <a:t>；</a:t>
            </a:r>
            <a:endParaRPr lang="zh-CN" altLang="en-US" sz="1800" dirty="0" smtClean="0">
              <a:highlight>
                <a:srgbClr val="FFFF00"/>
              </a:highligh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Swapping</a:t>
            </a:r>
            <a:endParaRPr lang="en-US" altLang="zh-CN" sz="2400">
              <a:effectLst>
                <a:outerShdw blurRad="38100" dist="38100" dir="2700000" algn="tl">
                  <a:srgbClr val="C0C0C0"/>
                </a:outerShdw>
              </a:effectLst>
              <a:ea typeface="宋体" panose="02010600030101010101" pitchFamily="2" charset="-122"/>
            </a:endParaRPr>
          </a:p>
        </p:txBody>
      </p:sp>
      <p:pic>
        <p:nvPicPr>
          <p:cNvPr id="26627" name="Picture 6"/>
          <p:cNvPicPr>
            <a:picLocks noChangeAspect="1" noChangeArrowheads="1"/>
          </p:cNvPicPr>
          <p:nvPr/>
        </p:nvPicPr>
        <p:blipFill>
          <a:blip r:embed="rId1">
            <a:extLst>
              <a:ext uri="{28A0092B-C50C-407E-A947-70E740481C1C}">
                <a14:useLocalDpi xmlns:a14="http://schemas.microsoft.com/office/drawing/2010/main" val="0"/>
              </a:ext>
            </a:extLst>
          </a:blip>
          <a:srcRect l="743" t="342" r="487" b="1299"/>
          <a:stretch>
            <a:fillRect/>
          </a:stretch>
        </p:blipFill>
        <p:spPr bwMode="auto">
          <a:xfrm>
            <a:off x="1722438" y="1692275"/>
            <a:ext cx="5578475" cy="4165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812800" y="33178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操作系统对对换区的管理</a:t>
            </a:r>
            <a:endParaRPr lang="zh-CN" altLang="en-US">
              <a:effectLst>
                <a:outerShdw blurRad="38100" dist="38100" dir="2700000" algn="tl">
                  <a:srgbClr val="C0C0C0"/>
                </a:outerShdw>
              </a:effectLst>
              <a:ea typeface="宋体" panose="02010600030101010101" pitchFamily="2" charset="-122"/>
            </a:endParaRPr>
          </a:p>
        </p:txBody>
      </p:sp>
      <p:sp>
        <p:nvSpPr>
          <p:cNvPr id="27651" name="Rectangle 3"/>
          <p:cNvSpPr>
            <a:spLocks noGrp="1" noChangeArrowheads="1"/>
          </p:cNvSpPr>
          <p:nvPr>
            <p:ph type="body" idx="4294967295"/>
          </p:nvPr>
        </p:nvSpPr>
        <p:spPr>
          <a:xfrm>
            <a:off x="1219200" y="1547813"/>
            <a:ext cx="7029450" cy="4908550"/>
          </a:xfrm>
        </p:spPr>
        <p:txBody>
          <a:bodyPr/>
          <a:lstStyle/>
          <a:p>
            <a:r>
              <a:rPr lang="zh-CN" altLang="en-US" sz="2000" b="1" dirty="0" smtClean="0">
                <a:ea typeface="宋体" panose="02010600030101010101" pitchFamily="2" charset="-122"/>
              </a:rPr>
              <a:t>对换区追求速度；</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一般</a:t>
            </a:r>
            <a:r>
              <a:rPr lang="zh-CN" altLang="en-US" sz="2000" b="1" dirty="0">
                <a:ea typeface="宋体" panose="02010600030101010101" pitchFamily="2" charset="-122"/>
              </a:rPr>
              <a:t>文件的管理还追求空间的</a:t>
            </a:r>
            <a:r>
              <a:rPr lang="zh-CN" altLang="en-US" sz="2000" b="1" dirty="0" smtClean="0">
                <a:ea typeface="宋体" panose="02010600030101010101" pitchFamily="2" charset="-122"/>
              </a:rPr>
              <a:t>利用率；</a:t>
            </a:r>
            <a:endParaRPr lang="zh-CN" altLang="en-US" sz="2000" b="1" dirty="0">
              <a:ea typeface="宋体" panose="02010600030101010101" pitchFamily="2" charset="-122"/>
            </a:endParaRPr>
          </a:p>
          <a:p>
            <a:endParaRPr lang="en-US" altLang="zh-CN" sz="2000" b="1" dirty="0">
              <a:ea typeface="宋体" panose="02010600030101010101" pitchFamily="2" charset="-122"/>
            </a:endParaRPr>
          </a:p>
          <a:p>
            <a:r>
              <a:rPr lang="en-US" altLang="zh-CN" sz="2000" b="1" dirty="0">
                <a:ea typeface="宋体" panose="02010600030101010101" pitchFamily="2" charset="-122"/>
              </a:rPr>
              <a:t>Windows 95/98</a:t>
            </a:r>
            <a:endParaRPr lang="en-US" altLang="zh-CN" sz="2000" b="1" dirty="0">
              <a:ea typeface="宋体" panose="02010600030101010101" pitchFamily="2" charset="-122"/>
            </a:endParaRPr>
          </a:p>
          <a:p>
            <a:pPr lvl="1"/>
            <a:r>
              <a:rPr lang="en-US" altLang="zh-CN" sz="2000" b="1" dirty="0">
                <a:ea typeface="宋体" panose="02010600030101010101" pitchFamily="2" charset="-122"/>
              </a:rPr>
              <a:t>Swap (</a:t>
            </a:r>
            <a:r>
              <a:rPr lang="zh-CN" altLang="en-US" sz="2000" b="1" dirty="0">
                <a:ea typeface="宋体" panose="02010600030101010101" pitchFamily="2" charset="-122"/>
              </a:rPr>
              <a:t>连续区域</a:t>
            </a:r>
            <a:r>
              <a:rPr lang="en-US" altLang="zh-CN" sz="2000" b="1" dirty="0">
                <a:ea typeface="宋体" panose="02010600030101010101" pitchFamily="2" charset="-122"/>
              </a:rPr>
              <a:t>)</a:t>
            </a:r>
            <a:endParaRPr lang="en-US" altLang="zh-CN" sz="2000" b="1" dirty="0">
              <a:ea typeface="宋体" panose="02010600030101010101" pitchFamily="2" charset="-122"/>
            </a:endParaRPr>
          </a:p>
          <a:p>
            <a:r>
              <a:rPr lang="en-US" altLang="zh-CN" sz="2000" b="1" dirty="0">
                <a:ea typeface="宋体" panose="02010600030101010101" pitchFamily="2" charset="-122"/>
              </a:rPr>
              <a:t>Windows NT/Windows XP/win7/win8</a:t>
            </a:r>
            <a:endParaRPr lang="en-US" altLang="zh-CN" sz="2000" b="1" dirty="0">
              <a:ea typeface="宋体" panose="02010600030101010101" pitchFamily="2" charset="-122"/>
            </a:endParaRPr>
          </a:p>
          <a:p>
            <a:pPr lvl="1"/>
            <a:r>
              <a:rPr lang="en-US" altLang="zh-CN" sz="2000" b="1" dirty="0">
                <a:solidFill>
                  <a:srgbClr val="003399"/>
                </a:solidFill>
                <a:ea typeface="宋体" panose="02010600030101010101" pitchFamily="2" charset="-122"/>
              </a:rPr>
              <a:t>Pagefile.sys</a:t>
            </a:r>
            <a:r>
              <a:rPr lang="en-US" altLang="zh-CN" sz="2000" b="1" dirty="0">
                <a:ea typeface="宋体" panose="02010600030101010101" pitchFamily="2" charset="-122"/>
              </a:rPr>
              <a:t> </a:t>
            </a:r>
            <a:r>
              <a:rPr lang="zh-CN" altLang="en-US" sz="2000" b="1" dirty="0">
                <a:ea typeface="宋体" panose="02010600030101010101" pitchFamily="2" charset="-122"/>
              </a:rPr>
              <a:t>（区域可以不连续，但最好连续</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r>
              <a:rPr lang="en-US" altLang="zh-CN" sz="2000" b="1" dirty="0">
                <a:ea typeface="宋体" panose="02010600030101010101" pitchFamily="2" charset="-122"/>
              </a:rPr>
              <a:t>Windows </a:t>
            </a:r>
            <a:r>
              <a:rPr lang="en-US" altLang="zh-CN" sz="2000" b="1" dirty="0" smtClean="0">
                <a:ea typeface="宋体" panose="02010600030101010101" pitchFamily="2" charset="-122"/>
              </a:rPr>
              <a:t>10</a:t>
            </a:r>
            <a:endParaRPr lang="en-US" altLang="zh-CN" sz="2000" b="1" dirty="0">
              <a:ea typeface="宋体" panose="02010600030101010101" pitchFamily="2" charset="-122"/>
            </a:endParaRPr>
          </a:p>
          <a:p>
            <a:pPr lvl="1"/>
            <a:r>
              <a:rPr lang="en-US" altLang="zh-CN" sz="2000" b="1" dirty="0">
                <a:solidFill>
                  <a:srgbClr val="7030A0"/>
                </a:solidFill>
                <a:highlight>
                  <a:srgbClr val="FFFF00"/>
                </a:highlight>
                <a:ea typeface="宋体" panose="02010600030101010101" pitchFamily="2" charset="-122"/>
              </a:rPr>
              <a:t>Pagefile.sys </a:t>
            </a:r>
            <a:r>
              <a:rPr lang="zh-CN" altLang="en-US" sz="2000" b="1" dirty="0" smtClean="0">
                <a:highlight>
                  <a:srgbClr val="FFFF00"/>
                </a:highlight>
                <a:ea typeface="宋体" panose="02010600030101010101" pitchFamily="2" charset="-122"/>
              </a:rPr>
              <a:t>，</a:t>
            </a:r>
            <a:r>
              <a:rPr lang="en-US" altLang="zh-CN" sz="2000" b="1" dirty="0">
                <a:solidFill>
                  <a:srgbClr val="0070C0"/>
                </a:solidFill>
                <a:highlight>
                  <a:srgbClr val="FFFF00"/>
                </a:highlight>
                <a:ea typeface="宋体" panose="02010600030101010101" pitchFamily="2" charset="-122"/>
              </a:rPr>
              <a:t>swapfile.sys</a:t>
            </a:r>
            <a:endParaRPr lang="zh-CN" altLang="en-US" sz="2000" b="1" dirty="0" smtClean="0">
              <a:solidFill>
                <a:srgbClr val="0070C0"/>
              </a:solidFill>
              <a:highlight>
                <a:srgbClr val="FFFF00"/>
              </a:highlight>
              <a:ea typeface="宋体" panose="02010600030101010101" pitchFamily="2" charset="-122"/>
            </a:endParaRPr>
          </a:p>
          <a:p>
            <a:r>
              <a:rPr lang="zh-CN" altLang="en-US" sz="2000" b="1" dirty="0" smtClean="0">
                <a:ea typeface="宋体" panose="02010600030101010101" pitchFamily="2" charset="-122"/>
              </a:rPr>
              <a:t>UNIX及Linux</a:t>
            </a:r>
            <a:endParaRPr lang="zh-CN" altLang="en-US" sz="2000" b="1" dirty="0" smtClean="0">
              <a:ea typeface="宋体" panose="02010600030101010101" pitchFamily="2" charset="-122"/>
            </a:endParaRPr>
          </a:p>
          <a:p>
            <a:pPr lvl="1"/>
            <a:r>
              <a:rPr lang="zh-CN" altLang="en-US" sz="2000" b="1" dirty="0" smtClean="0">
                <a:ea typeface="宋体" panose="02010600030101010101" pitchFamily="2" charset="-122"/>
              </a:rPr>
              <a:t>一般</a:t>
            </a:r>
            <a:r>
              <a:rPr lang="zh-CN" altLang="en-US" sz="2000" b="1" dirty="0">
                <a:ea typeface="宋体" panose="02010600030101010101" pitchFamily="2" charset="-122"/>
              </a:rPr>
              <a:t>采用独立磁盘分区作为对换区</a:t>
            </a:r>
            <a:endParaRPr lang="zh-CN" altLang="en-US" sz="2000" b="1" dirty="0">
              <a:ea typeface="宋体" panose="02010600030101010101" pitchFamily="2" charset="-122"/>
            </a:endParaRP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16</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dirty="0">
                <a:solidFill>
                  <a:schemeClr val="tx1"/>
                </a:solidFill>
                <a:effectLst>
                  <a:outerShdw blurRad="38100" dist="38100" dir="2700000" algn="tl">
                    <a:srgbClr val="C0C0C0"/>
                  </a:outerShdw>
                </a:effectLst>
                <a:ea typeface="宋体" panose="02010600030101010101" pitchFamily="2" charset="-122"/>
              </a:rPr>
              <a:t>本章几种具体的内存管理方案的</a:t>
            </a:r>
            <a:r>
              <a:rPr lang="zh-CN" altLang="en-US" dirty="0" smtClean="0">
                <a:solidFill>
                  <a:schemeClr val="tx1"/>
                </a:solidFill>
                <a:effectLst>
                  <a:outerShdw blurRad="38100" dist="38100" dir="2700000" algn="tl">
                    <a:srgbClr val="C0C0C0"/>
                  </a:outerShdw>
                </a:effectLst>
                <a:ea typeface="宋体" panose="02010600030101010101" pitchFamily="2" charset="-122"/>
              </a:rPr>
              <a:t>学习要点</a:t>
            </a:r>
            <a:endParaRPr lang="zh-CN" altLang="en-US" dirty="0">
              <a:solidFill>
                <a:schemeClr val="tx1"/>
              </a:solidFill>
              <a:effectLst>
                <a:outerShdw blurRad="38100" dist="38100" dir="2700000" algn="tl">
                  <a:srgbClr val="C0C0C0"/>
                </a:outerShdw>
              </a:effectLst>
              <a:ea typeface="宋体" panose="02010600030101010101" pitchFamily="2" charset="-122"/>
            </a:endParaRP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endParaRPr lang="zh-CN" altLang="en-US" sz="2000" b="1">
              <a:solidFill>
                <a:srgbClr val="FF0000"/>
              </a:solidFill>
              <a:ea typeface="宋体" panose="02010600030101010101" pitchFamily="2" charset="-122"/>
            </a:endParaRPr>
          </a:p>
          <a:p>
            <a:pPr lvl="1"/>
            <a:r>
              <a:rPr lang="zh-CN" altLang="en-US" sz="2000" b="1">
                <a:solidFill>
                  <a:srgbClr val="0000CC"/>
                </a:solidFill>
                <a:ea typeface="宋体" panose="02010600030101010101" pitchFamily="2" charset="-122"/>
              </a:rPr>
              <a:t>逻辑地址空间与物理地址空间的管理方法</a:t>
            </a:r>
            <a:endParaRPr lang="zh-CN" altLang="en-US" sz="2000" b="1">
              <a:solidFill>
                <a:srgbClr val="0000CC"/>
              </a:solidFill>
              <a:ea typeface="宋体" panose="02010600030101010101" pitchFamily="2" charset="-122"/>
            </a:endParaRPr>
          </a:p>
          <a:p>
            <a:pPr lvl="2"/>
            <a:r>
              <a:rPr lang="zh-CN" altLang="en-US" sz="1800" b="1">
                <a:ea typeface="宋体" panose="02010600030101010101" pitchFamily="2" charset="-122"/>
              </a:rPr>
              <a:t>根据不同的内存管理方式，使用不同的管理方法</a:t>
            </a:r>
            <a:endParaRPr lang="zh-CN" altLang="en-US" sz="1800" b="1">
              <a:ea typeface="宋体" panose="02010600030101010101" pitchFamily="2" charset="-122"/>
            </a:endParaRPr>
          </a:p>
          <a:p>
            <a:pPr lvl="3"/>
            <a:r>
              <a:rPr lang="zh-CN" altLang="en-US" sz="1600" b="1">
                <a:highlight>
                  <a:srgbClr val="FFFF00"/>
                </a:highlight>
                <a:ea typeface="宋体" panose="02010600030101010101" pitchFamily="2" charset="-122"/>
              </a:rPr>
              <a:t>分区管理、页式管理、段式管理、段页式管理等</a:t>
            </a:r>
            <a:endParaRPr lang="zh-CN" altLang="en-US" sz="1600" b="1">
              <a:highlight>
                <a:srgbClr val="FFFF00"/>
              </a:highlight>
              <a:ea typeface="宋体" panose="02010600030101010101" pitchFamily="2" charset="-122"/>
            </a:endParaRP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endParaRPr lang="zh-CN" altLang="en-US" sz="2000" b="1">
              <a:ea typeface="宋体" panose="02010600030101010101" pitchFamily="2" charset="-122"/>
            </a:endParaRP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endParaRPr lang="zh-CN" altLang="en-US" sz="2000" b="1">
              <a:ea typeface="宋体" panose="02010600030101010101" pitchFamily="2" charset="-122"/>
            </a:endParaRPr>
          </a:p>
          <a:p>
            <a:pPr lvl="2"/>
            <a:r>
              <a:rPr lang="zh-CN" altLang="en-US" sz="1800" b="1">
                <a:ea typeface="宋体" panose="02010600030101010101" pitchFamily="2" charset="-122"/>
              </a:rPr>
              <a:t>根据不同的内存管理方式，使用不同的保护机制；</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endParaRPr lang="zh-CN" altLang="en-US" sz="1800" b="1">
              <a:ea typeface="宋体" panose="02010600030101010101" pitchFamily="2" charset="-122"/>
            </a:endParaRPr>
          </a:p>
          <a:p>
            <a:pPr lvl="2"/>
            <a:r>
              <a:rPr lang="zh-CN" altLang="en-US" sz="1800" b="1">
                <a:ea typeface="宋体" panose="02010600030101010101" pitchFamily="2" charset="-122"/>
              </a:rPr>
              <a:t>不同的内存管理方式，有不同的共享方法</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endParaRPr lang="zh-CN" altLang="en-US" sz="1800" b="1">
              <a:ea typeface="宋体" panose="02010600030101010101" pitchFamily="2" charset="-122"/>
            </a:endParaRP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 Contiguous Memory Allocation</a:t>
            </a:r>
            <a:endParaRPr lang="en-US" altLang="zh-CN">
              <a:effectLst>
                <a:outerShdw blurRad="38100" dist="38100" dir="2700000" algn="tl">
                  <a:srgbClr val="C0C0C0"/>
                </a:outerShdw>
              </a:effectLst>
              <a:ea typeface="宋体" panose="02010600030101010101" pitchFamily="2" charset="-122"/>
            </a:endParaRPr>
          </a:p>
        </p:txBody>
      </p:sp>
      <p:sp>
        <p:nvSpPr>
          <p:cNvPr id="29699" name="Rectangle 1027"/>
          <p:cNvSpPr>
            <a:spLocks noGrp="1" noChangeArrowheads="1"/>
          </p:cNvSpPr>
          <p:nvPr>
            <p:ph type="body" idx="4294967295"/>
          </p:nvPr>
        </p:nvSpPr>
        <p:spPr>
          <a:xfrm>
            <a:off x="712788" y="1241425"/>
            <a:ext cx="7664450" cy="5270500"/>
          </a:xfrm>
        </p:spPr>
        <p:txBody>
          <a:bodyPr/>
          <a:lstStyle/>
          <a:p>
            <a:pPr>
              <a:lnSpc>
                <a:spcPct val="90000"/>
              </a:lnSpc>
            </a:pPr>
            <a:r>
              <a:rPr lang="en-US" altLang="zh-CN" sz="1800" dirty="0">
                <a:solidFill>
                  <a:srgbClr val="0000CC"/>
                </a:solidFill>
                <a:ea typeface="宋体" panose="02010600030101010101" pitchFamily="2" charset="-122"/>
              </a:rPr>
              <a:t>Main memory usually </a:t>
            </a:r>
            <a:r>
              <a:rPr lang="en-US" altLang="zh-CN" sz="1800" dirty="0" err="1" smtClean="0">
                <a:solidFill>
                  <a:srgbClr val="0000CC"/>
                </a:solidFill>
                <a:ea typeface="宋体" panose="02010600030101010101" pitchFamily="2" charset="-122"/>
              </a:rPr>
              <a:t>devided</a:t>
            </a:r>
            <a:r>
              <a:rPr lang="en-US" altLang="zh-CN" sz="1800" dirty="0" smtClean="0">
                <a:solidFill>
                  <a:srgbClr val="0000CC"/>
                </a:solidFill>
                <a:ea typeface="宋体" panose="02010600030101010101" pitchFamily="2" charset="-122"/>
              </a:rPr>
              <a:t> into </a:t>
            </a:r>
            <a:r>
              <a:rPr lang="en-US" altLang="zh-CN" sz="1800" dirty="0">
                <a:solidFill>
                  <a:srgbClr val="C00000"/>
                </a:solidFill>
                <a:ea typeface="宋体" panose="02010600030101010101" pitchFamily="2" charset="-122"/>
              </a:rPr>
              <a:t>two</a:t>
            </a:r>
            <a:r>
              <a:rPr lang="en-US" altLang="zh-CN" sz="1800" dirty="0">
                <a:solidFill>
                  <a:srgbClr val="0000CC"/>
                </a:solidFill>
                <a:ea typeface="宋体" panose="02010600030101010101" pitchFamily="2" charset="-122"/>
              </a:rPr>
              <a:t> partitions</a:t>
            </a:r>
            <a:r>
              <a:rPr lang="en-US" altLang="zh-CN"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en-US" altLang="zh-CN" sz="1800" b="1" dirty="0">
                <a:solidFill>
                  <a:srgbClr val="006600"/>
                </a:solidFill>
                <a:ea typeface="宋体" panose="02010600030101010101" pitchFamily="2" charset="-122"/>
              </a:rPr>
              <a:t>Resident operating system</a:t>
            </a:r>
            <a:r>
              <a:rPr lang="en-US" altLang="zh-CN" sz="1800" dirty="0">
                <a:ea typeface="宋体" panose="02010600030101010101" pitchFamily="2" charset="-122"/>
              </a:rPr>
              <a:t>, </a:t>
            </a:r>
            <a:r>
              <a:rPr lang="en-US" altLang="zh-CN" sz="1800" dirty="0">
                <a:solidFill>
                  <a:srgbClr val="0070C0"/>
                </a:solidFill>
                <a:ea typeface="宋体" panose="02010600030101010101" pitchFamily="2" charset="-122"/>
              </a:rPr>
              <a:t>usually held in low memory with </a:t>
            </a:r>
            <a:r>
              <a:rPr lang="en-US" altLang="zh-CN" sz="1800" dirty="0">
                <a:solidFill>
                  <a:srgbClr val="7030A0"/>
                </a:solidFill>
                <a:ea typeface="宋体" panose="02010600030101010101" pitchFamily="2" charset="-122"/>
              </a:rPr>
              <a:t>interrupt </a:t>
            </a:r>
            <a:r>
              <a:rPr lang="en-US" altLang="zh-CN" sz="1800" dirty="0" smtClean="0">
                <a:solidFill>
                  <a:srgbClr val="7030A0"/>
                </a:solidFill>
                <a:ea typeface="宋体" panose="02010600030101010101" pitchFamily="2" charset="-122"/>
              </a:rPr>
              <a:t>vector</a:t>
            </a:r>
            <a:r>
              <a:rPr lang="zh-CN" altLang="en-US" sz="1800" dirty="0" smtClean="0">
                <a:solidFill>
                  <a:srgbClr val="0070C0"/>
                </a:solidFill>
                <a:ea typeface="宋体" panose="02010600030101010101" pitchFamily="2" charset="-122"/>
              </a:rPr>
              <a:t>；</a:t>
            </a:r>
            <a:endParaRPr lang="en-US" altLang="zh-CN" sz="1800" dirty="0">
              <a:solidFill>
                <a:srgbClr val="0070C0"/>
              </a:solidFill>
              <a:ea typeface="宋体" panose="02010600030101010101" pitchFamily="2" charset="-122"/>
            </a:endParaRPr>
          </a:p>
          <a:p>
            <a:pPr lvl="1">
              <a:lnSpc>
                <a:spcPct val="90000"/>
              </a:lnSpc>
            </a:pPr>
            <a:r>
              <a:rPr lang="en-US" altLang="zh-CN" sz="1800" b="1" dirty="0">
                <a:solidFill>
                  <a:srgbClr val="006600"/>
                </a:solidFill>
                <a:ea typeface="宋体" panose="02010600030101010101" pitchFamily="2" charset="-122"/>
              </a:rPr>
              <a:t>User processes </a:t>
            </a:r>
            <a:r>
              <a:rPr lang="en-US" altLang="zh-CN" sz="1800" dirty="0">
                <a:solidFill>
                  <a:srgbClr val="0070C0"/>
                </a:solidFill>
                <a:ea typeface="宋体" panose="02010600030101010101" pitchFamily="2" charset="-122"/>
              </a:rPr>
              <a:t>then held in high memory</a:t>
            </a:r>
            <a:endParaRPr lang="en-US" altLang="zh-CN" sz="1800" dirty="0">
              <a:solidFill>
                <a:srgbClr val="0070C0"/>
              </a:solidFill>
              <a:ea typeface="宋体" panose="02010600030101010101" pitchFamily="2" charset="-122"/>
            </a:endParaRPr>
          </a:p>
          <a:p>
            <a:pPr lvl="2">
              <a:lnSpc>
                <a:spcPct val="90000"/>
              </a:lnSpc>
            </a:pPr>
            <a:r>
              <a:rPr lang="en-US" altLang="zh-CN" sz="1800" b="1" dirty="0">
                <a:solidFill>
                  <a:srgbClr val="CC6600"/>
                </a:solidFill>
                <a:ea typeface="宋体" panose="02010600030101010101" pitchFamily="2" charset="-122"/>
              </a:rPr>
              <a:t>Single-partition allocation</a:t>
            </a:r>
            <a:endParaRPr lang="en-US" altLang="zh-CN" sz="1800" b="1" dirty="0">
              <a:solidFill>
                <a:srgbClr val="CC6600"/>
              </a:solidFill>
              <a:ea typeface="宋体" panose="02010600030101010101" pitchFamily="2" charset="-122"/>
            </a:endParaRPr>
          </a:p>
          <a:p>
            <a:pPr lvl="2">
              <a:lnSpc>
                <a:spcPct val="90000"/>
              </a:lnSpc>
            </a:pPr>
            <a:r>
              <a:rPr lang="en-US" altLang="zh-CN" sz="1800" b="1" dirty="0">
                <a:solidFill>
                  <a:srgbClr val="C00000"/>
                </a:solidFill>
                <a:ea typeface="宋体" panose="02010600030101010101" pitchFamily="2" charset="-122"/>
              </a:rPr>
              <a:t>Multiple- partition allocation</a:t>
            </a:r>
            <a:endParaRPr lang="zh-CN" altLang="en-US" sz="1800" b="1" dirty="0">
              <a:solidFill>
                <a:srgbClr val="C00000"/>
              </a:solidFill>
              <a:ea typeface="宋体" panose="02010600030101010101" pitchFamily="2" charset="-122"/>
            </a:endParaRPr>
          </a:p>
          <a:p>
            <a:pPr lvl="3">
              <a:lnSpc>
                <a:spcPct val="90000"/>
              </a:lnSpc>
            </a:pPr>
            <a:endParaRPr lang="en-US" altLang="zh-CN" sz="1800" dirty="0">
              <a:ea typeface="宋体" panose="02010600030101010101" pitchFamily="2" charset="-122"/>
            </a:endParaRPr>
          </a:p>
          <a:p>
            <a:pPr>
              <a:lnSpc>
                <a:spcPct val="90000"/>
              </a:lnSpc>
            </a:pPr>
            <a:r>
              <a:rPr lang="en-US" altLang="zh-CN" sz="1800" dirty="0">
                <a:solidFill>
                  <a:srgbClr val="006600"/>
                </a:solidFill>
                <a:ea typeface="宋体" panose="02010600030101010101" pitchFamily="2" charset="-122"/>
              </a:rPr>
              <a:t>Relocation registers </a:t>
            </a:r>
            <a:r>
              <a:rPr lang="en-US" altLang="zh-CN" sz="1800" dirty="0">
                <a:ea typeface="宋体" panose="02010600030101010101" pitchFamily="2" charset="-122"/>
              </a:rPr>
              <a:t>used to protect user processes from each other, and from changing operating-system code and data</a:t>
            </a:r>
            <a:endParaRPr lang="en-US" altLang="zh-CN" sz="1800" dirty="0">
              <a:ea typeface="宋体" panose="02010600030101010101" pitchFamily="2" charset="-122"/>
            </a:endParaRPr>
          </a:p>
          <a:p>
            <a:pPr lvl="1">
              <a:lnSpc>
                <a:spcPct val="90000"/>
              </a:lnSpc>
            </a:pPr>
            <a:r>
              <a:rPr lang="en-US" altLang="zh-CN" sz="1600" b="1" dirty="0">
                <a:solidFill>
                  <a:srgbClr val="0000CC"/>
                </a:solidFill>
                <a:ea typeface="宋体" panose="02010600030101010101" pitchFamily="2" charset="-122"/>
              </a:rPr>
              <a:t>Base register </a:t>
            </a:r>
            <a:r>
              <a:rPr lang="en-US" altLang="zh-CN" sz="1600" dirty="0">
                <a:ea typeface="宋体" panose="02010600030101010101" pitchFamily="2" charset="-122"/>
              </a:rPr>
              <a:t>contains value of smallest physical address</a:t>
            </a:r>
            <a:endParaRPr lang="en-US" altLang="zh-CN" sz="1600" dirty="0">
              <a:ea typeface="宋体" panose="02010600030101010101" pitchFamily="2" charset="-122"/>
            </a:endParaRPr>
          </a:p>
          <a:p>
            <a:pPr lvl="1">
              <a:lnSpc>
                <a:spcPct val="90000"/>
              </a:lnSpc>
            </a:pPr>
            <a:r>
              <a:rPr lang="en-US" altLang="zh-CN" sz="1600" b="1" dirty="0">
                <a:solidFill>
                  <a:srgbClr val="0000CC"/>
                </a:solidFill>
                <a:ea typeface="宋体" panose="02010600030101010101" pitchFamily="2" charset="-122"/>
              </a:rPr>
              <a:t>Limit register </a:t>
            </a:r>
            <a:r>
              <a:rPr lang="en-US" altLang="zh-CN" sz="1600" dirty="0">
                <a:ea typeface="宋体" panose="02010600030101010101" pitchFamily="2" charset="-122"/>
              </a:rPr>
              <a:t>contains range of logical addresses – each logical address must be less than the limit register </a:t>
            </a:r>
            <a:endParaRPr lang="en-US" altLang="zh-CN" sz="1600" dirty="0">
              <a:ea typeface="宋体" panose="02010600030101010101" pitchFamily="2" charset="-122"/>
            </a:endParaRPr>
          </a:p>
          <a:p>
            <a:pPr lvl="1">
              <a:lnSpc>
                <a:spcPct val="90000"/>
              </a:lnSpc>
            </a:pPr>
            <a:r>
              <a:rPr lang="en-US" altLang="zh-CN" sz="1600" dirty="0">
                <a:solidFill>
                  <a:srgbClr val="0000CC"/>
                </a:solidFill>
                <a:ea typeface="宋体" panose="02010600030101010101" pitchFamily="2" charset="-122"/>
              </a:rPr>
              <a:t>MMU</a:t>
            </a:r>
            <a:r>
              <a:rPr lang="en-US" altLang="zh-CN" sz="1600" dirty="0">
                <a:ea typeface="宋体" panose="02010600030101010101" pitchFamily="2" charset="-122"/>
              </a:rPr>
              <a:t> maps logical address </a:t>
            </a:r>
            <a:r>
              <a:rPr lang="en-US" altLang="zh-CN" sz="1600" i="1" dirty="0">
                <a:ea typeface="宋体" panose="02010600030101010101" pitchFamily="2" charset="-122"/>
              </a:rPr>
              <a:t>dynamically</a:t>
            </a:r>
            <a:endParaRPr lang="en-US" altLang="zh-CN" sz="1600" i="1" dirty="0">
              <a:ea typeface="宋体" panose="02010600030101010101" pitchFamily="2" charset="-122"/>
            </a:endParaRPr>
          </a:p>
          <a:p>
            <a:pPr>
              <a:lnSpc>
                <a:spcPct val="90000"/>
              </a:lnSpc>
            </a:pPr>
            <a:endParaRPr lang="en-US" altLang="zh-CN" sz="2200" b="1" dirty="0">
              <a:ea typeface="宋体" panose="02010600030101010101" pitchFamily="2" charset="-122"/>
            </a:endParaRPr>
          </a:p>
          <a:p>
            <a:pPr>
              <a:lnSpc>
                <a:spcPct val="90000"/>
              </a:lnSpc>
            </a:pPr>
            <a:r>
              <a:rPr lang="zh-CN" altLang="en-US" sz="2000" b="1" dirty="0">
                <a:solidFill>
                  <a:srgbClr val="7030A0"/>
                </a:solidFill>
                <a:ea typeface="宋体" panose="02010600030101010101" pitchFamily="2" charset="-122"/>
              </a:rPr>
              <a:t>注</a:t>
            </a:r>
            <a:r>
              <a:rPr lang="en-US" altLang="zh-CN" sz="2000" b="1" dirty="0">
                <a:solidFill>
                  <a:srgbClr val="7030A0"/>
                </a:solidFill>
                <a:ea typeface="宋体" panose="02010600030101010101" pitchFamily="2" charset="-122"/>
              </a:rPr>
              <a:t>: </a:t>
            </a:r>
            <a:r>
              <a:rPr lang="zh-CN" altLang="en-US" sz="2000" b="1" dirty="0">
                <a:solidFill>
                  <a:srgbClr val="7030A0"/>
                </a:solidFill>
                <a:ea typeface="宋体" panose="02010600030101010101" pitchFamily="2" charset="-122"/>
              </a:rPr>
              <a:t>课件内容与教材内容的顺序不一致（更条理、清晰）</a:t>
            </a:r>
            <a:endParaRPr lang="zh-CN" altLang="en-US" sz="2000" b="1"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6800" y="22860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Contiguous Allocation - </a:t>
            </a:r>
            <a:r>
              <a:rPr lang="en-US" altLang="zh-CN" sz="2000" dirty="0">
                <a:solidFill>
                  <a:srgbClr val="002060"/>
                </a:solidFill>
                <a:ea typeface="宋体" panose="02010600030101010101" pitchFamily="2" charset="-122"/>
              </a:rPr>
              <a:t>Single-partition allocation</a:t>
            </a:r>
            <a:endParaRPr lang="en-US" altLang="zh-CN" sz="2000" dirty="0">
              <a:solidFill>
                <a:srgbClr val="002060"/>
              </a:solidFill>
              <a:ea typeface="宋体" panose="02010600030101010101" pitchFamily="2" charset="-122"/>
            </a:endParaRPr>
          </a:p>
        </p:txBody>
      </p:sp>
      <p:sp>
        <p:nvSpPr>
          <p:cNvPr id="30723" name="Rectangle 3"/>
          <p:cNvSpPr>
            <a:spLocks noGrp="1" noChangeArrowheads="1"/>
          </p:cNvSpPr>
          <p:nvPr>
            <p:ph type="body" idx="4294967295"/>
          </p:nvPr>
        </p:nvSpPr>
        <p:spPr>
          <a:xfrm>
            <a:off x="735013" y="1184275"/>
            <a:ext cx="7405687" cy="1525588"/>
          </a:xfrm>
        </p:spPr>
        <p:txBody>
          <a:bodyPr/>
          <a:lstStyle/>
          <a:p>
            <a:r>
              <a:rPr lang="zh-CN" altLang="en-US" sz="2000" b="1">
                <a:ea typeface="宋体" panose="02010600030101010101" pitchFamily="2" charset="-122"/>
              </a:rPr>
              <a:t>基本思想</a:t>
            </a:r>
            <a:endParaRPr lang="zh-CN" altLang="en-US" sz="2000" b="1">
              <a:ea typeface="宋体" panose="02010600030101010101" pitchFamily="2" charset="-122"/>
            </a:endParaRPr>
          </a:p>
          <a:p>
            <a:pPr lvl="1"/>
            <a:r>
              <a:rPr lang="zh-CN" altLang="en-US" sz="2000" b="1">
                <a:ea typeface="宋体" panose="02010600030101010101" pitchFamily="2" charset="-122"/>
              </a:rPr>
              <a:t>用户区中只有一个分区，每个时刻只能运行一道程序；</a:t>
            </a:r>
            <a:endParaRPr lang="zh-CN" altLang="en-US" sz="2000" b="1">
              <a:ea typeface="宋体" panose="02010600030101010101" pitchFamily="2" charset="-122"/>
            </a:endParaRPr>
          </a:p>
          <a:p>
            <a:pPr lvl="1"/>
            <a:r>
              <a:rPr lang="zh-CN" altLang="en-US" sz="2000" b="1">
                <a:ea typeface="宋体" panose="02010600030101010101" pitchFamily="2" charset="-122"/>
              </a:rPr>
              <a:t>如：DOS</a:t>
            </a:r>
            <a:endParaRPr lang="en-US" altLang="zh-CN" sz="2000" b="1">
              <a:ea typeface="宋体" panose="02010600030101010101" pitchFamily="2" charset="-122"/>
            </a:endParaRPr>
          </a:p>
          <a:p>
            <a:pPr lvl="1"/>
            <a:endParaRPr lang="zh-CN" altLang="en-US" sz="2000" b="1">
              <a:ea typeface="宋体" panose="02010600030101010101" pitchFamily="2" charset="-122"/>
            </a:endParaRPr>
          </a:p>
        </p:txBody>
      </p:sp>
      <p:pic>
        <p:nvPicPr>
          <p:cNvPr id="3072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22550" y="2847975"/>
            <a:ext cx="2047875"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2"/>
          <p:cNvSpPr txBox="1">
            <a:spLocks noChangeArrowheads="1"/>
          </p:cNvSpPr>
          <p:nvPr/>
        </p:nvSpPr>
        <p:spPr bwMode="auto">
          <a:xfrm>
            <a:off x="2944813" y="527685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DOS</a:t>
            </a:r>
            <a:r>
              <a:rPr lang="zh-CN" altLang="en-US" sz="1800">
                <a:ea typeface="宋体" panose="02010600030101010101" pitchFamily="2" charset="-122"/>
              </a:rPr>
              <a:t>内存图</a:t>
            </a:r>
            <a:endParaRPr lang="zh-CN" altLang="en-US" sz="18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1200" y="48736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endParaRPr lang="en-US" altLang="zh-CN">
              <a:effectLst>
                <a:outerShdw blurRad="38100" dist="38100" dir="2700000" algn="tl">
                  <a:srgbClr val="C0C0C0"/>
                </a:outerShdw>
              </a:effectLst>
              <a:ea typeface="宋体" panose="02010600030101010101" pitchFamily="2" charset="-122"/>
            </a:endParaRPr>
          </a:p>
        </p:txBody>
      </p:sp>
      <p:sp>
        <p:nvSpPr>
          <p:cNvPr id="6147" name="Rectangle 3"/>
          <p:cNvSpPr>
            <a:spLocks noGrp="1" noChangeArrowheads="1"/>
          </p:cNvSpPr>
          <p:nvPr>
            <p:ph type="body" idx="4294967295"/>
          </p:nvPr>
        </p:nvSpPr>
        <p:spPr>
          <a:xfrm>
            <a:off x="901700" y="1585913"/>
            <a:ext cx="6945313" cy="3244850"/>
          </a:xfrm>
        </p:spPr>
        <p:txBody>
          <a:bodyPr/>
          <a:lstStyle/>
          <a:p>
            <a:r>
              <a:rPr lang="en-US" altLang="zh-CN" sz="2400">
                <a:ea typeface="宋体" panose="02010600030101010101" pitchFamily="2" charset="-122"/>
              </a:rPr>
              <a:t>To provide a detailed description of various ways of organizing memory hardware</a:t>
            </a:r>
            <a:endParaRPr lang="en-US" altLang="zh-CN" sz="2400">
              <a:ea typeface="宋体" panose="02010600030101010101" pitchFamily="2" charset="-122"/>
            </a:endParaRPr>
          </a:p>
          <a:p>
            <a:r>
              <a:rPr lang="en-US" altLang="zh-CN" sz="2400">
                <a:ea typeface="宋体" panose="02010600030101010101" pitchFamily="2" charset="-122"/>
              </a:rPr>
              <a:t>To discuss various memory-management techniques, including paging and segmentation</a:t>
            </a:r>
            <a:endParaRPr lang="en-US" altLang="zh-CN" sz="2400">
              <a:ea typeface="宋体" panose="02010600030101010101" pitchFamily="2" charset="-122"/>
            </a:endParaRPr>
          </a:p>
          <a:p>
            <a:r>
              <a:rPr lang="en-US" altLang="zh-CN" sz="2400">
                <a:ea typeface="宋体" panose="02010600030101010101" pitchFamily="2" charset="-122"/>
              </a:rPr>
              <a:t>To provide a detailed description of the Intel Pentium, which supports both pure segmentation and segmentation with paging</a:t>
            </a:r>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2" descr="http://img.my.csdn.net/uploads/201301/30/1359553534_986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88" y="1350963"/>
            <a:ext cx="37671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549275" y="206375"/>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800" dirty="0">
                <a:effectLst>
                  <a:outerShdw blurRad="38100" dist="38100" dir="2700000" algn="tl">
                    <a:srgbClr val="C0C0C0"/>
                  </a:outerShdw>
                </a:effectLst>
                <a:ea typeface="宋体" panose="02010600030101010101" pitchFamily="2" charset="-122"/>
              </a:rPr>
              <a:t>Single-partition allocation—DOS</a:t>
            </a:r>
            <a:endParaRPr lang="en-US" altLang="zh-CN" sz="2800" dirty="0">
              <a:effectLst>
                <a:outerShdw blurRad="38100" dist="38100" dir="2700000" algn="tl">
                  <a:srgbClr val="C0C0C0"/>
                </a:outerShdw>
              </a:effectLst>
              <a:ea typeface="宋体" panose="02010600030101010101" pitchFamily="2" charset="-122"/>
            </a:endParaRPr>
          </a:p>
        </p:txBody>
      </p:sp>
      <p:sp>
        <p:nvSpPr>
          <p:cNvPr id="4" name="Rectangle 2"/>
          <p:cNvSpPr txBox="1">
            <a:spLocks noChangeArrowheads="1"/>
          </p:cNvSpPr>
          <p:nvPr/>
        </p:nvSpPr>
        <p:spPr bwMode="auto">
          <a:xfrm>
            <a:off x="1401763" y="5622925"/>
            <a:ext cx="2409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lgn="l">
              <a:defRPr/>
            </a:pPr>
            <a:r>
              <a:rPr lang="en-US" altLang="zh-CN" sz="1800" dirty="0">
                <a:effectLst>
                  <a:outerShdw blurRad="38100" dist="38100" dir="2700000" algn="tl">
                    <a:srgbClr val="C0C0C0"/>
                  </a:outerShdw>
                </a:effectLst>
                <a:ea typeface="宋体" panose="02010600030101010101" pitchFamily="2" charset="-122"/>
              </a:rPr>
              <a:t>DOS</a:t>
            </a:r>
            <a:r>
              <a:rPr lang="zh-CN" altLang="en-US" sz="1800" dirty="0">
                <a:effectLst>
                  <a:outerShdw blurRad="38100" dist="38100" dir="2700000" algn="tl">
                    <a:srgbClr val="C0C0C0"/>
                  </a:outerShdw>
                </a:effectLst>
                <a:ea typeface="宋体" panose="02010600030101010101" pitchFamily="2" charset="-122"/>
              </a:rPr>
              <a:t>内存分配图</a:t>
            </a:r>
            <a:endParaRPr lang="en-US" altLang="zh-CN" sz="1800" dirty="0">
              <a:effectLst>
                <a:outerShdw blurRad="38100" dist="38100" dir="2700000" algn="tl">
                  <a:srgbClr val="C0C0C0"/>
                </a:outerShdw>
              </a:effectLst>
              <a:ea typeface="宋体" panose="02010600030101010101" pitchFamily="2" charset="-122"/>
            </a:endParaRPr>
          </a:p>
        </p:txBody>
      </p:sp>
      <p:sp>
        <p:nvSpPr>
          <p:cNvPr id="2" name="矩形 1"/>
          <p:cNvSpPr/>
          <p:nvPr/>
        </p:nvSpPr>
        <p:spPr>
          <a:xfrm>
            <a:off x="4398963" y="1335088"/>
            <a:ext cx="4116387" cy="3927475"/>
          </a:xfrm>
          <a:prstGeom prst="rect">
            <a:avLst/>
          </a:prstGeom>
          <a:ln w="9525">
            <a:solidFill>
              <a:schemeClr val="tx1"/>
            </a:solidFill>
          </a:ln>
        </p:spPr>
        <p:txBody>
          <a:bodyPr>
            <a:spAutoFit/>
          </a:bodyPr>
          <a:lstStyle/>
          <a:p>
            <a:pPr marL="285750" indent="-285750" algn="just" latinLnBrk="1">
              <a:lnSpc>
                <a:spcPts val="2300"/>
              </a:lnSpc>
              <a:buFont typeface="Wingdings" panose="05000000000000000000" pitchFamily="2" charset="2"/>
              <a:buChar char="l"/>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操作系统运行于实模式中，</a:t>
            </a:r>
            <a:r>
              <a:rPr lang="en-US" altLang="zh-CN" sz="1600" dirty="0">
                <a:latin typeface="+mn-lt"/>
                <a:ea typeface="宋体" panose="02010600030101010101" pitchFamily="2" charset="-122"/>
              </a:rPr>
              <a:t>8086</a:t>
            </a:r>
            <a:r>
              <a:rPr lang="zh-CN" altLang="en-US" sz="1600" dirty="0">
                <a:latin typeface="+mn-lt"/>
                <a:ea typeface="宋体" panose="02010600030101010101" pitchFamily="2" charset="-122"/>
              </a:rPr>
              <a:t>处理器的寻址空间只用</a:t>
            </a:r>
            <a:r>
              <a:rPr lang="en-US" altLang="zh-CN" sz="1600" dirty="0">
                <a:latin typeface="+mn-lt"/>
                <a:ea typeface="宋体" panose="02010600030101010101" pitchFamily="2" charset="-122"/>
              </a:rPr>
              <a:t>1MB</a:t>
            </a:r>
            <a:endParaRPr lang="en-US" altLang="zh-CN" sz="1600" dirty="0">
              <a:latin typeface="+mn-lt"/>
              <a:ea typeface="宋体" panose="02010600030101010101" pitchFamily="2" charset="-122"/>
            </a:endParaRPr>
          </a:p>
          <a:p>
            <a:pPr marL="285750" indent="-285750" algn="just" latinLnBrk="1">
              <a:lnSpc>
                <a:spcPts val="2300"/>
              </a:lnSpc>
              <a:buFont typeface="Wingdings" panose="05000000000000000000" pitchFamily="2" charset="2"/>
              <a:buChar char="l"/>
              <a:defRPr/>
            </a:pPr>
            <a:r>
              <a:rPr lang="zh-CN" altLang="en-US" sz="1600" b="1" dirty="0">
                <a:solidFill>
                  <a:srgbClr val="C00000"/>
                </a:solidFill>
                <a:ea typeface="宋体" panose="02010600030101010101" pitchFamily="2" charset="-122"/>
              </a:rPr>
              <a:t>常规内存</a:t>
            </a:r>
            <a:r>
              <a:rPr lang="zh-CN" altLang="en-US" sz="1600" dirty="0">
                <a:ea typeface="宋体" panose="02010600030101010101" pitchFamily="2" charset="-122"/>
              </a:rPr>
              <a:t>：地址</a:t>
            </a:r>
            <a:r>
              <a:rPr lang="en-US" altLang="zh-CN" sz="1600" dirty="0">
                <a:ea typeface="宋体" panose="02010600030101010101" pitchFamily="2" charset="-122"/>
              </a:rPr>
              <a:t>00000h--A0000h</a:t>
            </a:r>
            <a:r>
              <a:rPr lang="zh-CN" altLang="en-US" sz="1600" dirty="0">
                <a:ea typeface="宋体" panose="02010600030101010101" pitchFamily="2" charset="-122"/>
              </a:rPr>
              <a:t>的</a:t>
            </a:r>
            <a:r>
              <a:rPr lang="en-US" altLang="zh-CN" sz="1600" dirty="0">
                <a:latin typeface="+mn-lt"/>
                <a:ea typeface="宋体" panose="02010600030101010101" pitchFamily="2" charset="-122"/>
              </a:rPr>
              <a:t>640K</a:t>
            </a:r>
            <a:r>
              <a:rPr lang="zh-CN" altLang="en-US" sz="1600" dirty="0">
                <a:latin typeface="+mn-lt"/>
                <a:ea typeface="宋体" panose="02010600030101010101" pitchFamily="2" charset="-122"/>
              </a:rPr>
              <a:t>的内存区为常规内存 </a:t>
            </a:r>
            <a:endParaRPr lang="en-US" altLang="zh-CN" sz="1600" dirty="0">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在</a:t>
            </a:r>
            <a:r>
              <a:rPr lang="zh-CN" altLang="en-US" sz="1600" dirty="0">
                <a:solidFill>
                  <a:srgbClr val="0000CC"/>
                </a:solidFill>
                <a:latin typeface="+mn-lt"/>
                <a:ea typeface="宋体" panose="02010600030101010101" pitchFamily="2" charset="-122"/>
              </a:rPr>
              <a:t>系统低端</a:t>
            </a:r>
            <a:r>
              <a:rPr lang="zh-CN" altLang="en-US" sz="1600" dirty="0">
                <a:latin typeface="+mn-lt"/>
                <a:ea typeface="宋体" panose="02010600030101010101" pitchFamily="2" charset="-122"/>
              </a:rPr>
              <a:t>，即</a:t>
            </a:r>
            <a:r>
              <a:rPr lang="en-US" altLang="zh-CN" sz="1600" dirty="0">
                <a:latin typeface="+mn-lt"/>
                <a:ea typeface="宋体" panose="02010600030101010101" pitchFamily="2" charset="-122"/>
              </a:rPr>
              <a:t>00000h-00500h</a:t>
            </a:r>
            <a:r>
              <a:rPr lang="zh-CN" altLang="en-US" sz="1600" dirty="0">
                <a:latin typeface="+mn-lt"/>
                <a:ea typeface="宋体" panose="02010600030101010101" pitchFamily="2" charset="-122"/>
              </a:rPr>
              <a:t>是</a:t>
            </a:r>
            <a:r>
              <a:rPr lang="zh-CN" altLang="en-US" sz="1600" dirty="0">
                <a:solidFill>
                  <a:srgbClr val="7030A0"/>
                </a:solidFill>
                <a:latin typeface="+mn-lt"/>
                <a:ea typeface="宋体" panose="02010600030101010101" pitchFamily="2" charset="-122"/>
              </a:rPr>
              <a:t>中断向量表</a:t>
            </a:r>
            <a:r>
              <a:rPr lang="zh-CN" altLang="en-US" sz="1600" dirty="0">
                <a:latin typeface="+mn-lt"/>
                <a:ea typeface="宋体" panose="02010600030101010101" pitchFamily="2" charset="-122"/>
              </a:rPr>
              <a:t>和</a:t>
            </a:r>
            <a:r>
              <a:rPr lang="en-US" altLang="zh-CN" sz="1600" dirty="0">
                <a:solidFill>
                  <a:srgbClr val="7030A0"/>
                </a:solidFill>
                <a:latin typeface="+mn-lt"/>
                <a:ea typeface="宋体" panose="02010600030101010101" pitchFamily="2" charset="-122"/>
              </a:rPr>
              <a:t>BIOS</a:t>
            </a:r>
            <a:r>
              <a:rPr lang="zh-CN" altLang="en-US" sz="1600" dirty="0">
                <a:solidFill>
                  <a:srgbClr val="7030A0"/>
                </a:solidFill>
                <a:latin typeface="+mn-lt"/>
                <a:ea typeface="宋体" panose="02010600030101010101" pitchFamily="2" charset="-122"/>
              </a:rPr>
              <a:t>数据区</a:t>
            </a:r>
            <a:endParaRPr lang="en-US" altLang="zh-CN" sz="1600" dirty="0">
              <a:solidFill>
                <a:srgbClr val="7030A0"/>
              </a:solidFill>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其余的内存由操作系统和应用程序所能使用，</a:t>
            </a:r>
            <a:r>
              <a:rPr lang="zh-CN" altLang="en-US" sz="1600" dirty="0">
                <a:ea typeface="宋体" panose="02010600030101010101" pitchFamily="2" charset="-122"/>
              </a:rPr>
              <a:t>其中</a:t>
            </a:r>
            <a:r>
              <a:rPr lang="en-US" altLang="zh-CN" sz="1600" dirty="0">
                <a:ea typeface="宋体" panose="02010600030101010101" pitchFamily="2" charset="-122"/>
              </a:rPr>
              <a:t>DOS</a:t>
            </a:r>
            <a:r>
              <a:rPr lang="zh-CN" altLang="en-US" sz="1600" dirty="0">
                <a:ea typeface="宋体" panose="02010600030101010101" pitchFamily="2" charset="-122"/>
              </a:rPr>
              <a:t>操作系统占据了低端的一部分，剩余的才是应用程序可用的（大约有</a:t>
            </a:r>
            <a:r>
              <a:rPr lang="en-US" altLang="zh-CN" sz="1600" dirty="0">
                <a:ea typeface="宋体" panose="02010600030101010101" pitchFamily="2" charset="-122"/>
              </a:rPr>
              <a:t>600KB</a:t>
            </a:r>
            <a:r>
              <a:rPr lang="zh-CN" altLang="en-US" sz="1600" dirty="0">
                <a:ea typeface="宋体" panose="02010600030101010101" pitchFamily="2" charset="-122"/>
              </a:rPr>
              <a:t>）</a:t>
            </a:r>
            <a:endParaRPr lang="en-US" altLang="zh-CN" sz="1600" dirty="0">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的“</a:t>
            </a:r>
            <a:r>
              <a:rPr lang="en-US" altLang="zh-CN" sz="1600" dirty="0">
                <a:latin typeface="+mn-lt"/>
                <a:ea typeface="宋体" panose="02010600030101010101" pitchFamily="2" charset="-122"/>
              </a:rPr>
              <a:t>640KB</a:t>
            </a:r>
            <a:r>
              <a:rPr lang="zh-CN" altLang="en-US" sz="1600" dirty="0">
                <a:latin typeface="+mn-lt"/>
                <a:ea typeface="宋体" panose="02010600030101010101" pitchFamily="2" charset="-122"/>
              </a:rPr>
              <a:t>”限制</a:t>
            </a:r>
            <a:endParaRPr lang="en-US" altLang="zh-CN" sz="1600" dirty="0">
              <a:latin typeface="+mn-lt"/>
              <a:ea typeface="宋体" panose="02010600030101010101" pitchFamily="2" charset="-122"/>
            </a:endParaRPr>
          </a:p>
          <a:p>
            <a:pPr marL="285750" indent="-285750" algn="just" latinLnBrk="1">
              <a:lnSpc>
                <a:spcPts val="2300"/>
              </a:lnSpc>
              <a:buFont typeface="Wingdings" panose="05000000000000000000" pitchFamily="2" charset="2"/>
              <a:buChar char="l"/>
              <a:defRPr/>
            </a:pPr>
            <a:r>
              <a:rPr lang="zh-CN" altLang="en-US" sz="1600" dirty="0">
                <a:solidFill>
                  <a:srgbClr val="0000CC"/>
                </a:solidFill>
                <a:latin typeface="+mn-lt"/>
                <a:ea typeface="宋体" panose="02010600030101010101" pitchFamily="2" charset="-122"/>
              </a:rPr>
              <a:t>系统硬件</a:t>
            </a:r>
            <a:r>
              <a:rPr lang="zh-CN" altLang="en-US" sz="1600" dirty="0">
                <a:latin typeface="+mn-lt"/>
                <a:ea typeface="宋体" panose="02010600030101010101" pitchFamily="2" charset="-122"/>
              </a:rPr>
              <a:t>使用的</a:t>
            </a:r>
            <a:r>
              <a:rPr lang="zh-CN" altLang="en-US" sz="1600" dirty="0" smtClean="0">
                <a:latin typeface="+mn-lt"/>
                <a:ea typeface="宋体" panose="02010600030101010101" pitchFamily="2" charset="-122"/>
              </a:rPr>
              <a:t>内存在</a:t>
            </a:r>
            <a:r>
              <a:rPr lang="zh-CN" altLang="en-US" sz="1600" dirty="0">
                <a:latin typeface="+mn-lt"/>
                <a:ea typeface="宋体" panose="02010600030101010101" pitchFamily="2" charset="-122"/>
              </a:rPr>
              <a:t>从</a:t>
            </a:r>
            <a:r>
              <a:rPr lang="en-US" altLang="zh-CN" sz="1600" dirty="0">
                <a:solidFill>
                  <a:srgbClr val="7030A0"/>
                </a:solidFill>
                <a:latin typeface="+mn-lt"/>
                <a:ea typeface="宋体" panose="02010600030101010101" pitchFamily="2" charset="-122"/>
              </a:rPr>
              <a:t>A0000H</a:t>
            </a:r>
            <a:r>
              <a:rPr lang="zh-CN" altLang="en-US" sz="1600" dirty="0">
                <a:solidFill>
                  <a:srgbClr val="7030A0"/>
                </a:solidFill>
                <a:latin typeface="+mn-lt"/>
                <a:ea typeface="宋体" panose="02010600030101010101" pitchFamily="2" charset="-122"/>
              </a:rPr>
              <a:t>开始</a:t>
            </a:r>
            <a:r>
              <a:rPr lang="zh-CN" altLang="en-US" sz="1600" dirty="0">
                <a:latin typeface="+mn-lt"/>
                <a:ea typeface="宋体" panose="02010600030101010101" pitchFamily="2" charset="-122"/>
              </a:rPr>
              <a:t>的</a:t>
            </a:r>
            <a:r>
              <a:rPr lang="zh-CN" altLang="en-US" sz="1600" dirty="0">
                <a:solidFill>
                  <a:srgbClr val="C00000"/>
                </a:solidFill>
                <a:latin typeface="+mn-lt"/>
                <a:ea typeface="宋体" panose="02010600030101010101" pitchFamily="2" charset="-122"/>
              </a:rPr>
              <a:t>高端内存</a:t>
            </a:r>
            <a:endParaRPr lang="en-US" altLang="zh-CN" sz="1600" dirty="0">
              <a:latin typeface="+mn-lt"/>
              <a:ea typeface="宋体" panose="02010600030101010101" pitchFamily="2" charset="-122"/>
            </a:endParaRPr>
          </a:p>
        </p:txBody>
      </p:sp>
      <p:sp>
        <p:nvSpPr>
          <p:cNvPr id="9" name="左中括号 8"/>
          <p:cNvSpPr/>
          <p:nvPr/>
        </p:nvSpPr>
        <p:spPr bwMode="auto">
          <a:xfrm>
            <a:off x="1135433" y="2139517"/>
            <a:ext cx="221942" cy="1109710"/>
          </a:xfrm>
          <a:prstGeom prst="leftBracke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777875" y="252413"/>
            <a:ext cx="8166100" cy="84455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Contiguous Allocation－</a:t>
            </a:r>
            <a:r>
              <a:rPr lang="zh-CN" altLang="en-US" sz="1800" dirty="0">
                <a:solidFill>
                  <a:srgbClr val="002060"/>
                </a:solidFill>
                <a:ea typeface="宋体" panose="02010600030101010101" pitchFamily="2" charset="-122"/>
              </a:rPr>
              <a:t>Multiple- partition allocation</a:t>
            </a:r>
            <a:endParaRPr lang="zh-CN" altLang="en-US" sz="1800" dirty="0">
              <a:solidFill>
                <a:srgbClr val="002060"/>
              </a:solidFill>
              <a:ea typeface="宋体" panose="02010600030101010101" pitchFamily="2" charset="-122"/>
            </a:endParaRPr>
          </a:p>
        </p:txBody>
      </p:sp>
      <p:sp>
        <p:nvSpPr>
          <p:cNvPr id="32771" name="Rectangle 3"/>
          <p:cNvSpPr>
            <a:spLocks noGrp="1" noChangeArrowheads="1"/>
          </p:cNvSpPr>
          <p:nvPr>
            <p:ph type="body" idx="4294967295"/>
          </p:nvPr>
        </p:nvSpPr>
        <p:spPr>
          <a:xfrm>
            <a:off x="777875" y="1413415"/>
            <a:ext cx="7294563" cy="4308475"/>
          </a:xfrm>
        </p:spPr>
        <p:txBody>
          <a:bodyPr/>
          <a:lstStyle/>
          <a:p>
            <a:r>
              <a:rPr lang="zh-CN" altLang="en-US" sz="2400" dirty="0">
                <a:solidFill>
                  <a:srgbClr val="0000CC"/>
                </a:solidFill>
                <a:ea typeface="宋体" panose="02010600030101010101" pitchFamily="2" charset="-122"/>
              </a:rPr>
              <a:t>Multiple- partition </a:t>
            </a:r>
            <a:r>
              <a:rPr lang="zh-CN" altLang="en-US" sz="2400" dirty="0">
                <a:solidFill>
                  <a:srgbClr val="002060"/>
                </a:solidFill>
                <a:ea typeface="宋体" panose="02010600030101010101" pitchFamily="2" charset="-122"/>
              </a:rPr>
              <a:t>allocation</a:t>
            </a:r>
            <a:endParaRPr lang="en-US" altLang="zh-CN" sz="2400" b="1" dirty="0" smtClean="0">
              <a:ea typeface="宋体" panose="02010600030101010101" pitchFamily="2" charset="-122"/>
            </a:endParaRPr>
          </a:p>
          <a:p>
            <a:pPr lvl="1"/>
            <a:r>
              <a:rPr lang="zh-CN" altLang="en-US" sz="2000" b="1" dirty="0" smtClean="0">
                <a:ea typeface="宋体" panose="02010600030101010101" pitchFamily="2" charset="-122"/>
              </a:rPr>
              <a:t>将</a:t>
            </a:r>
            <a:r>
              <a:rPr lang="zh-CN" altLang="en-US" sz="2000" b="1" dirty="0">
                <a:ea typeface="宋体" panose="02010600030101010101" pitchFamily="2" charset="-122"/>
              </a:rPr>
              <a:t>用户区划分成多个</a:t>
            </a:r>
            <a:r>
              <a:rPr lang="zh-CN" altLang="en-US" sz="2000" b="1" dirty="0" smtClean="0">
                <a:ea typeface="宋体" panose="02010600030101010101" pitchFamily="2" charset="-122"/>
              </a:rPr>
              <a:t>分区</a:t>
            </a:r>
            <a:endParaRPr lang="en-US" altLang="zh-CN" sz="2000" b="1" dirty="0" smtClean="0">
              <a:ea typeface="宋体" panose="02010600030101010101" pitchFamily="2" charset="-122"/>
            </a:endParaRPr>
          </a:p>
          <a:p>
            <a:pPr lvl="1"/>
            <a:r>
              <a:rPr lang="zh-CN" altLang="en-US" sz="2000" b="1" dirty="0" smtClean="0">
                <a:ea typeface="宋体" panose="02010600030101010101" pitchFamily="2" charset="-122"/>
              </a:rPr>
              <a:t>每个</a:t>
            </a:r>
            <a:r>
              <a:rPr lang="zh-CN" altLang="en-US" sz="2000" b="1" dirty="0">
                <a:ea typeface="宋体" panose="02010600030101010101" pitchFamily="2" charset="-122"/>
              </a:rPr>
              <a:t>分区每个时刻运行一道程序</a:t>
            </a:r>
            <a:endParaRPr lang="zh-CN" altLang="en-US" sz="2000" b="1" dirty="0">
              <a:ea typeface="宋体" panose="02010600030101010101" pitchFamily="2" charset="-122"/>
            </a:endParaRPr>
          </a:p>
          <a:p>
            <a:r>
              <a:rPr lang="zh-CN" altLang="en-US" sz="2400" b="1" dirty="0">
                <a:ea typeface="宋体" panose="02010600030101010101" pitchFamily="2" charset="-122"/>
              </a:rPr>
              <a:t>支持多道程序设计技术</a:t>
            </a:r>
            <a:endParaRPr lang="zh-CN" altLang="en-US" sz="2400" b="1" dirty="0">
              <a:ea typeface="宋体" panose="02010600030101010101" pitchFamily="2" charset="-122"/>
            </a:endParaRPr>
          </a:p>
          <a:p>
            <a:endParaRPr lang="zh-CN" altLang="en-US" sz="2400" b="1" dirty="0">
              <a:ea typeface="宋体" panose="02010600030101010101" pitchFamily="2" charset="-122"/>
            </a:endParaRPr>
          </a:p>
          <a:p>
            <a:r>
              <a:rPr lang="zh-CN" altLang="en-US" sz="2400" b="1" dirty="0" smtClean="0">
                <a:ea typeface="宋体" panose="02010600030101010101" pitchFamily="2" charset="-122"/>
              </a:rPr>
              <a:t>两种多分区</a:t>
            </a:r>
            <a:r>
              <a:rPr lang="zh-CN" altLang="en-US" sz="2400" b="1" dirty="0">
                <a:ea typeface="宋体" panose="02010600030101010101" pitchFamily="2" charset="-122"/>
              </a:rPr>
              <a:t>管理技术</a:t>
            </a:r>
            <a:endParaRPr lang="zh-CN" altLang="en-US" sz="2400" b="1" dirty="0">
              <a:ea typeface="宋体" panose="02010600030101010101" pitchFamily="2" charset="-122"/>
            </a:endParaRPr>
          </a:p>
          <a:p>
            <a:pPr lvl="1"/>
            <a:r>
              <a:rPr lang="zh-CN" altLang="en-US" sz="2000" b="1" dirty="0">
                <a:solidFill>
                  <a:srgbClr val="006600"/>
                </a:solidFill>
                <a:ea typeface="宋体" panose="02010600030101010101" pitchFamily="2" charset="-122"/>
              </a:rPr>
              <a:t>静态</a:t>
            </a:r>
            <a:r>
              <a:rPr lang="en-US" altLang="zh-CN" sz="2000" b="1" dirty="0">
                <a:solidFill>
                  <a:srgbClr val="006600"/>
                </a:solidFill>
                <a:ea typeface="宋体" panose="02010600030101010101" pitchFamily="2" charset="-122"/>
              </a:rPr>
              <a:t>(</a:t>
            </a:r>
            <a:r>
              <a:rPr lang="zh-CN" altLang="en-US" sz="2000" b="1" dirty="0">
                <a:solidFill>
                  <a:srgbClr val="006600"/>
                </a:solidFill>
                <a:ea typeface="宋体" panose="02010600030101010101" pitchFamily="2" charset="-122"/>
              </a:rPr>
              <a:t>固定</a:t>
            </a:r>
            <a:r>
              <a:rPr lang="en-US" altLang="zh-CN" sz="2000" b="1" dirty="0" smtClean="0">
                <a:solidFill>
                  <a:srgbClr val="006600"/>
                </a:solidFill>
                <a:ea typeface="宋体" panose="02010600030101010101" pitchFamily="2" charset="-122"/>
              </a:rPr>
              <a:t>)(</a:t>
            </a:r>
            <a:r>
              <a:rPr lang="zh-CN" altLang="en-US" sz="2000" b="1" dirty="0" smtClean="0">
                <a:solidFill>
                  <a:srgbClr val="006600"/>
                </a:solidFill>
                <a:ea typeface="宋体" panose="02010600030101010101" pitchFamily="2" charset="-122"/>
              </a:rPr>
              <a:t>多</a:t>
            </a:r>
            <a:r>
              <a:rPr lang="en-US" altLang="zh-CN" sz="2000" b="1" dirty="0" smtClean="0">
                <a:solidFill>
                  <a:srgbClr val="006600"/>
                </a:solidFill>
                <a:ea typeface="宋体" panose="02010600030101010101" pitchFamily="2" charset="-122"/>
              </a:rPr>
              <a:t>)</a:t>
            </a:r>
            <a:r>
              <a:rPr lang="zh-CN" altLang="en-US" sz="2000" b="1" dirty="0" smtClean="0">
                <a:solidFill>
                  <a:srgbClr val="006600"/>
                </a:solidFill>
                <a:ea typeface="宋体" panose="02010600030101010101" pitchFamily="2" charset="-122"/>
              </a:rPr>
              <a:t>分区</a:t>
            </a:r>
            <a:r>
              <a:rPr lang="zh-CN" altLang="en-US" sz="2000" b="1" dirty="0">
                <a:solidFill>
                  <a:srgbClr val="006600"/>
                </a:solidFill>
                <a:ea typeface="宋体" panose="02010600030101010101" pitchFamily="2" charset="-122"/>
              </a:rPr>
              <a:t>管理</a:t>
            </a:r>
            <a:endParaRPr lang="zh-CN" altLang="en-US" sz="2000" b="1" dirty="0">
              <a:solidFill>
                <a:srgbClr val="006600"/>
              </a:solidFill>
              <a:ea typeface="宋体" panose="02010600030101010101" pitchFamily="2" charset="-122"/>
            </a:endParaRPr>
          </a:p>
          <a:p>
            <a:pPr lvl="1"/>
            <a:r>
              <a:rPr lang="zh-CN" altLang="en-US" sz="2000" b="1" dirty="0" smtClean="0">
                <a:solidFill>
                  <a:srgbClr val="C00000"/>
                </a:solidFill>
                <a:ea typeface="宋体" panose="02010600030101010101" pitchFamily="2" charset="-122"/>
              </a:rPr>
              <a:t>动态</a:t>
            </a:r>
            <a:r>
              <a:rPr lang="en-US" altLang="zh-CN" sz="2000" b="1" dirty="0" smtClean="0">
                <a:solidFill>
                  <a:srgbClr val="C00000"/>
                </a:solidFill>
                <a:ea typeface="宋体" panose="02010600030101010101" pitchFamily="2" charset="-122"/>
              </a:rPr>
              <a:t>(</a:t>
            </a:r>
            <a:r>
              <a:rPr lang="zh-CN" altLang="en-US" sz="2000" b="1" dirty="0" smtClean="0">
                <a:solidFill>
                  <a:srgbClr val="C00000"/>
                </a:solidFill>
                <a:ea typeface="宋体" panose="02010600030101010101" pitchFamily="2" charset="-122"/>
              </a:rPr>
              <a:t>多</a:t>
            </a:r>
            <a:r>
              <a:rPr lang="en-US" altLang="zh-CN" sz="2000" b="1" dirty="0" smtClean="0">
                <a:solidFill>
                  <a:srgbClr val="C00000"/>
                </a:solidFill>
                <a:ea typeface="宋体" panose="02010600030101010101" pitchFamily="2" charset="-122"/>
              </a:rPr>
              <a:t>)</a:t>
            </a:r>
            <a:r>
              <a:rPr lang="zh-CN" altLang="en-US" sz="2000" b="1" dirty="0" smtClean="0">
                <a:solidFill>
                  <a:srgbClr val="C00000"/>
                </a:solidFill>
                <a:ea typeface="宋体" panose="02010600030101010101" pitchFamily="2" charset="-122"/>
              </a:rPr>
              <a:t>分区</a:t>
            </a:r>
            <a:r>
              <a:rPr lang="zh-CN" altLang="en-US" sz="2000" b="1" dirty="0">
                <a:solidFill>
                  <a:srgbClr val="C00000"/>
                </a:solidFill>
                <a:ea typeface="宋体" panose="02010600030101010101" pitchFamily="2" charset="-122"/>
              </a:rPr>
              <a:t>管理</a:t>
            </a:r>
            <a:endParaRPr lang="zh-CN" altLang="en-US" sz="20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Contiguous Allocation</a:t>
            </a:r>
            <a:r>
              <a:rPr lang="zh-CN" altLang="en-US" sz="2000" dirty="0">
                <a:effectLst>
                  <a:outerShdw blurRad="38100" dist="38100" dir="2700000" algn="tl">
                    <a:srgbClr val="C0C0C0"/>
                  </a:outerShdw>
                </a:effectLst>
                <a:ea typeface="宋体" panose="02010600030101010101" pitchFamily="2" charset="-122"/>
              </a:rPr>
              <a:t>－静态</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固定</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分区分配</a:t>
            </a:r>
            <a:endParaRPr lang="zh-CN" altLang="en-US" sz="2000" dirty="0">
              <a:effectLst>
                <a:outerShdw blurRad="38100" dist="38100" dir="2700000" algn="tl">
                  <a:srgbClr val="C0C0C0"/>
                </a:outerShdw>
              </a:effectLst>
              <a:ea typeface="宋体" panose="02010600030101010101" pitchFamily="2" charset="-122"/>
            </a:endParaRPr>
          </a:p>
        </p:txBody>
      </p:sp>
      <p:sp>
        <p:nvSpPr>
          <p:cNvPr id="33795" name="Rectangle 3"/>
          <p:cNvSpPr>
            <a:spLocks noGrp="1" noChangeArrowheads="1"/>
          </p:cNvSpPr>
          <p:nvPr>
            <p:ph type="body" sz="half" idx="4294967295"/>
          </p:nvPr>
        </p:nvSpPr>
        <p:spPr>
          <a:xfrm>
            <a:off x="793750" y="979488"/>
            <a:ext cx="6978650" cy="2590800"/>
          </a:xfrm>
        </p:spPr>
        <p:txBody>
          <a:bodyPr/>
          <a:lstStyle/>
          <a:p>
            <a:pPr>
              <a:lnSpc>
                <a:spcPct val="90000"/>
              </a:lnSpc>
            </a:pPr>
            <a:r>
              <a:rPr lang="zh-CN" altLang="en-US" sz="1600" b="1" dirty="0">
                <a:solidFill>
                  <a:srgbClr val="0000CC"/>
                </a:solidFill>
                <a:ea typeface="宋体" panose="02010600030101010101" pitchFamily="2" charset="-122"/>
              </a:rPr>
              <a:t>系统初始化时，系统将内存分成多个分区</a:t>
            </a:r>
            <a:endParaRPr lang="zh-CN" altLang="en-US" sz="1600" b="1" dirty="0">
              <a:solidFill>
                <a:srgbClr val="0000CC"/>
              </a:solidFill>
              <a:ea typeface="宋体" panose="02010600030101010101" pitchFamily="2" charset="-122"/>
            </a:endParaRPr>
          </a:p>
          <a:p>
            <a:pPr lvl="1">
              <a:lnSpc>
                <a:spcPct val="90000"/>
              </a:lnSpc>
              <a:buFont typeface="Wingdings" panose="05000000000000000000" pitchFamily="2" charset="2"/>
              <a:buChar char="l"/>
            </a:pPr>
            <a:r>
              <a:rPr lang="zh-CN" altLang="en-US" sz="1400" b="1" dirty="0">
                <a:ea typeface="宋体" panose="02010600030101010101" pitchFamily="2" charset="-122"/>
              </a:rPr>
              <a:t>分区的数目固定</a:t>
            </a:r>
            <a:endParaRPr lang="zh-CN" altLang="en-US" sz="1400" b="1" dirty="0">
              <a:ea typeface="宋体" panose="02010600030101010101" pitchFamily="2" charset="-122"/>
            </a:endParaRPr>
          </a:p>
          <a:p>
            <a:pPr lvl="1">
              <a:lnSpc>
                <a:spcPct val="90000"/>
              </a:lnSpc>
              <a:buFont typeface="Wingdings" panose="05000000000000000000" pitchFamily="2" charset="2"/>
              <a:buChar char="l"/>
            </a:pPr>
            <a:r>
              <a:rPr lang="zh-CN" altLang="en-US" sz="1400" b="1" dirty="0">
                <a:ea typeface="宋体" panose="02010600030101010101" pitchFamily="2" charset="-122"/>
              </a:rPr>
              <a:t>分区的大小固定</a:t>
            </a:r>
            <a:endParaRPr lang="zh-CN" altLang="en-US" sz="1400" b="1" dirty="0">
              <a:ea typeface="宋体" panose="02010600030101010101" pitchFamily="2" charset="-122"/>
            </a:endParaRPr>
          </a:p>
          <a:p>
            <a:pPr lvl="1">
              <a:lnSpc>
                <a:spcPct val="90000"/>
              </a:lnSpc>
              <a:buFont typeface="Wingdings" panose="05000000000000000000" pitchFamily="2" charset="2"/>
              <a:buChar char="l"/>
            </a:pPr>
            <a:r>
              <a:rPr lang="zh-CN" altLang="en-US" sz="1400" b="1" dirty="0">
                <a:ea typeface="宋体" panose="02010600030101010101" pitchFamily="2" charset="-122"/>
              </a:rPr>
              <a:t>每个分区每个时刻只能运行一道程序 </a:t>
            </a:r>
            <a:r>
              <a:rPr lang="en-US" altLang="zh-CN" sz="1400" b="1" dirty="0">
                <a:ea typeface="宋体" panose="02010600030101010101" pitchFamily="2" charset="-122"/>
              </a:rPr>
              <a:t>(</a:t>
            </a:r>
            <a:r>
              <a:rPr lang="zh-CN" altLang="en-US" sz="1400" b="1" dirty="0">
                <a:ea typeface="宋体" panose="02010600030101010101" pitchFamily="2" charset="-122"/>
              </a:rPr>
              <a:t>内存划分为多个分区已支持多道程序</a:t>
            </a:r>
            <a:r>
              <a:rPr lang="en-US" altLang="zh-CN" sz="1400" b="1" dirty="0">
                <a:ea typeface="宋体" panose="02010600030101010101" pitchFamily="2" charset="-122"/>
              </a:rPr>
              <a:t>)</a:t>
            </a:r>
            <a:endParaRPr lang="zh-CN" altLang="en-US" sz="1400" b="1" dirty="0">
              <a:ea typeface="宋体" panose="02010600030101010101" pitchFamily="2" charset="-122"/>
            </a:endParaRPr>
          </a:p>
          <a:p>
            <a:pPr>
              <a:lnSpc>
                <a:spcPct val="90000"/>
              </a:lnSpc>
            </a:pPr>
            <a:r>
              <a:rPr lang="zh-CN" altLang="en-US" sz="1600" b="1" dirty="0" smtClean="0">
                <a:ea typeface="宋体" panose="02010600030101010101" pitchFamily="2" charset="-122"/>
              </a:rPr>
              <a:t>分区</a:t>
            </a:r>
            <a:r>
              <a:rPr lang="zh-CN" altLang="en-US" sz="1600" b="1" dirty="0">
                <a:ea typeface="宋体" panose="02010600030101010101" pitchFamily="2" charset="-122"/>
              </a:rPr>
              <a:t>表</a:t>
            </a:r>
            <a:endParaRPr lang="zh-CN" altLang="en-US" sz="1600" b="1" dirty="0">
              <a:ea typeface="宋体" panose="02010600030101010101" pitchFamily="2" charset="-122"/>
            </a:endParaRPr>
          </a:p>
          <a:p>
            <a:pPr lvl="1">
              <a:lnSpc>
                <a:spcPct val="90000"/>
              </a:lnSpc>
            </a:pPr>
            <a:r>
              <a:rPr lang="zh-CN" altLang="en-US" sz="1400" b="1" dirty="0">
                <a:ea typeface="宋体" panose="02010600030101010101" pitchFamily="2" charset="-122"/>
              </a:rPr>
              <a:t>记录各分区的位置、大小及使用情况</a:t>
            </a:r>
            <a:endParaRPr lang="zh-CN" altLang="en-US" sz="1400" b="1" dirty="0">
              <a:ea typeface="宋体" panose="02010600030101010101" pitchFamily="2" charset="-122"/>
            </a:endParaRPr>
          </a:p>
          <a:p>
            <a:pPr lvl="1">
              <a:lnSpc>
                <a:spcPct val="90000"/>
              </a:lnSpc>
            </a:pPr>
            <a:r>
              <a:rPr lang="zh-CN" altLang="en-US" sz="1400" b="1" dirty="0">
                <a:ea typeface="宋体" panose="02010600030101010101" pitchFamily="2" charset="-122"/>
              </a:rPr>
              <a:t>用于系统对分区进行管理</a:t>
            </a:r>
            <a:endParaRPr lang="zh-CN" altLang="en-US" sz="1400" b="1" dirty="0">
              <a:ea typeface="宋体" panose="02010600030101010101" pitchFamily="2" charset="-122"/>
            </a:endParaRPr>
          </a:p>
          <a:p>
            <a:pPr>
              <a:lnSpc>
                <a:spcPct val="90000"/>
              </a:lnSpc>
            </a:pPr>
            <a:r>
              <a:rPr lang="zh-CN" altLang="en-US" sz="1600" b="1" dirty="0">
                <a:solidFill>
                  <a:srgbClr val="0070C0"/>
                </a:solidFill>
                <a:ea typeface="宋体" panose="02010600030101010101" pitchFamily="2" charset="-122"/>
              </a:rPr>
              <a:t>内碎片（内</a:t>
            </a:r>
            <a:r>
              <a:rPr lang="zh-CN" altLang="en-US" sz="1600" b="1" dirty="0" smtClean="0">
                <a:solidFill>
                  <a:srgbClr val="0070C0"/>
                </a:solidFill>
                <a:ea typeface="宋体" panose="02010600030101010101" pitchFamily="2" charset="-122"/>
              </a:rPr>
              <a:t>零头，</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Internal Fragmentation</a:t>
            </a:r>
            <a:r>
              <a:rPr lang="en-US" altLang="zh-CN" sz="1600" dirty="0">
                <a:solidFill>
                  <a:srgbClr val="7030A0"/>
                </a:solidFill>
                <a:ea typeface="宋体" panose="02010600030101010101" pitchFamily="2" charset="-122"/>
              </a:rPr>
              <a:t> </a:t>
            </a:r>
            <a:r>
              <a:rPr lang="zh-CN" altLang="en-US" sz="1600" b="1" dirty="0" smtClean="0">
                <a:solidFill>
                  <a:srgbClr val="0070C0"/>
                </a:solidFill>
                <a:ea typeface="宋体" panose="02010600030101010101" pitchFamily="2" charset="-122"/>
              </a:rPr>
              <a:t>）</a:t>
            </a:r>
            <a:endParaRPr lang="zh-CN" altLang="en-US" sz="1600" b="1" dirty="0">
              <a:solidFill>
                <a:srgbClr val="0070C0"/>
              </a:solidFill>
              <a:ea typeface="宋体" panose="02010600030101010101" pitchFamily="2" charset="-122"/>
            </a:endParaRPr>
          </a:p>
          <a:p>
            <a:pPr>
              <a:lnSpc>
                <a:spcPct val="90000"/>
              </a:lnSpc>
            </a:pPr>
            <a:r>
              <a:rPr lang="zh-CN" altLang="en-US" sz="1600" b="1" dirty="0">
                <a:ea typeface="宋体" panose="02010600030101010101" pitchFamily="2" charset="-122"/>
              </a:rPr>
              <a:t>地址映射及存储保护（使用</a:t>
            </a:r>
            <a:r>
              <a:rPr lang="zh-CN" altLang="en-US" sz="1600" b="1" i="1" dirty="0">
                <a:ea typeface="宋体" panose="02010600030101010101" pitchFamily="2" charset="-122"/>
              </a:rPr>
              <a:t>Relocation register</a:t>
            </a:r>
            <a:r>
              <a:rPr lang="zh-CN" altLang="en-US" sz="1600" dirty="0">
                <a:ea typeface="宋体" panose="02010600030101010101" pitchFamily="2" charset="-122"/>
              </a:rPr>
              <a:t>，</a:t>
            </a:r>
            <a:r>
              <a:rPr lang="zh-CN" altLang="en-US" sz="1600" b="1" i="1" dirty="0">
                <a:ea typeface="宋体" panose="02010600030101010101" pitchFamily="2" charset="-122"/>
              </a:rPr>
              <a:t>limit register</a:t>
            </a:r>
            <a:r>
              <a:rPr lang="zh-CN" altLang="en-US" sz="1600" dirty="0">
                <a:ea typeface="宋体" panose="02010600030101010101" pitchFamily="2" charset="-122"/>
              </a:rPr>
              <a:t> </a:t>
            </a:r>
            <a:r>
              <a:rPr lang="zh-CN" altLang="en-US" sz="1600" b="1" dirty="0">
                <a:ea typeface="宋体" panose="02010600030101010101" pitchFamily="2" charset="-122"/>
              </a:rPr>
              <a:t>）</a:t>
            </a:r>
            <a:endParaRPr lang="zh-CN" altLang="en-US" sz="1600" b="1" dirty="0">
              <a:ea typeface="宋体" panose="02010600030101010101" pitchFamily="2" charset="-122"/>
            </a:endParaRPr>
          </a:p>
        </p:txBody>
      </p:sp>
      <p:sp>
        <p:nvSpPr>
          <p:cNvPr id="33796" name="Rectangle 4"/>
          <p:cNvSpPr>
            <a:spLocks noChangeArrowheads="1"/>
          </p:cNvSpPr>
          <p:nvPr/>
        </p:nvSpPr>
        <p:spPr bwMode="auto">
          <a:xfrm>
            <a:off x="1368425" y="3863975"/>
            <a:ext cx="1143000" cy="2133600"/>
          </a:xfrm>
          <a:prstGeom prst="rect">
            <a:avLst/>
          </a:prstGeom>
          <a:no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7" name="Line 5"/>
          <p:cNvSpPr>
            <a:spLocks noChangeShapeType="1"/>
          </p:cNvSpPr>
          <p:nvPr/>
        </p:nvSpPr>
        <p:spPr bwMode="auto">
          <a:xfrm>
            <a:off x="1368425" y="4227513"/>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Line 6"/>
          <p:cNvSpPr>
            <a:spLocks noChangeShapeType="1"/>
          </p:cNvSpPr>
          <p:nvPr/>
        </p:nvSpPr>
        <p:spPr bwMode="auto">
          <a:xfrm>
            <a:off x="1368425" y="4638675"/>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7"/>
          <p:cNvSpPr>
            <a:spLocks noChangeShapeType="1"/>
          </p:cNvSpPr>
          <p:nvPr/>
        </p:nvSpPr>
        <p:spPr bwMode="auto">
          <a:xfrm>
            <a:off x="1368425" y="5570538"/>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Text Box 9"/>
          <p:cNvSpPr txBox="1">
            <a:spLocks noChangeArrowheads="1"/>
          </p:cNvSpPr>
          <p:nvPr/>
        </p:nvSpPr>
        <p:spPr bwMode="auto">
          <a:xfrm>
            <a:off x="1406525" y="4240861"/>
            <a:ext cx="1066800" cy="304800"/>
          </a:xfrm>
          <a:prstGeom prst="rect">
            <a:avLst/>
          </a:prstGeom>
          <a:solidFill>
            <a:srgbClr val="FFFF99"/>
          </a:solidFill>
          <a:ln>
            <a:noFill/>
          </a:ln>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5</a:t>
            </a:r>
            <a:endParaRPr lang="en-US" altLang="zh-CN" sz="1400" dirty="0">
              <a:ea typeface="宋体" panose="02010600030101010101" pitchFamily="2" charset="-122"/>
            </a:endParaRPr>
          </a:p>
        </p:txBody>
      </p:sp>
      <p:sp>
        <p:nvSpPr>
          <p:cNvPr id="33802" name="Text Box 10"/>
          <p:cNvSpPr txBox="1">
            <a:spLocks noChangeArrowheads="1"/>
          </p:cNvSpPr>
          <p:nvPr/>
        </p:nvSpPr>
        <p:spPr bwMode="auto">
          <a:xfrm>
            <a:off x="1406525" y="4669191"/>
            <a:ext cx="1066800" cy="630777"/>
          </a:xfrm>
          <a:prstGeom prst="rect">
            <a:avLst/>
          </a:prstGeom>
          <a:solidFill>
            <a:srgbClr val="FFFF99"/>
          </a:solidFill>
          <a:ln>
            <a:noFill/>
          </a:ln>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8</a:t>
            </a:r>
            <a:endParaRPr lang="en-US" altLang="zh-CN" sz="1400" dirty="0">
              <a:ea typeface="宋体" panose="02010600030101010101" pitchFamily="2" charset="-122"/>
            </a:endParaRPr>
          </a:p>
        </p:txBody>
      </p:sp>
      <p:sp>
        <p:nvSpPr>
          <p:cNvPr id="33803" name="Text Box 11"/>
          <p:cNvSpPr txBox="1">
            <a:spLocks noChangeArrowheads="1"/>
          </p:cNvSpPr>
          <p:nvPr/>
        </p:nvSpPr>
        <p:spPr bwMode="auto">
          <a:xfrm>
            <a:off x="1403874" y="5593655"/>
            <a:ext cx="1066800" cy="304800"/>
          </a:xfrm>
          <a:prstGeom prst="rect">
            <a:avLst/>
          </a:prstGeom>
          <a:solidFill>
            <a:srgbClr val="FFFF99"/>
          </a:solidFill>
          <a:ln>
            <a:noFill/>
          </a:ln>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endParaRPr lang="en-US" altLang="zh-CN" sz="1400" dirty="0">
              <a:ea typeface="宋体" panose="02010600030101010101" pitchFamily="2" charset="-122"/>
            </a:endParaRPr>
          </a:p>
        </p:txBody>
      </p:sp>
      <p:graphicFrame>
        <p:nvGraphicFramePr>
          <p:cNvPr id="32780" name="Group 12"/>
          <p:cNvGraphicFramePr>
            <a:graphicFrameLocks noGrp="1"/>
          </p:cNvGraphicFramePr>
          <p:nvPr>
            <p:ph sz="half" idx="4294967295"/>
          </p:nvPr>
        </p:nvGraphicFramePr>
        <p:xfrm>
          <a:off x="3052763" y="4016375"/>
          <a:ext cx="4949825" cy="1690688"/>
        </p:xfrm>
        <a:graphic>
          <a:graphicData uri="http://schemas.openxmlformats.org/drawingml/2006/table">
            <a:tbl>
              <a:tblPr/>
              <a:tblGrid>
                <a:gridCol w="989013"/>
                <a:gridCol w="990600"/>
                <a:gridCol w="990600"/>
                <a:gridCol w="990600"/>
                <a:gridCol w="989012"/>
              </a:tblGrid>
              <a:tr h="42357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分区号</a:t>
                      </a:r>
                      <a:endPar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起始地址</a:t>
                      </a:r>
                      <a:endPar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分区大小</a:t>
                      </a:r>
                      <a:endPar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状态</a:t>
                      </a:r>
                      <a:endPar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作业</a:t>
                      </a:r>
                      <a:endPar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p5</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p8</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pPr>
                      <a:r>
                        <a:rPr kumimoji="0" lang="en-US" altLang="zh-CN" sz="16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p2</a:t>
                      </a:r>
                      <a:endParaRPr kumimoji="0" lang="en-US" altLang="zh-CN" sz="16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Text Box 9"/>
          <p:cNvSpPr txBox="1">
            <a:spLocks noChangeArrowheads="1"/>
          </p:cNvSpPr>
          <p:nvPr/>
        </p:nvSpPr>
        <p:spPr bwMode="auto">
          <a:xfrm>
            <a:off x="1406525" y="3875819"/>
            <a:ext cx="1066800" cy="338555"/>
          </a:xfrm>
          <a:prstGeom prst="rect">
            <a:avLst/>
          </a:prstGeom>
          <a:solidFill>
            <a:srgbClr val="CCCCFF"/>
          </a:solidFill>
          <a:ln>
            <a:noFill/>
          </a:ln>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None/>
            </a:pPr>
            <a:r>
              <a:rPr lang="en-US" altLang="zh-CN" sz="1400" dirty="0" smtClean="0">
                <a:ea typeface="宋体" panose="02010600030101010101" pitchFamily="2" charset="-122"/>
              </a:rPr>
              <a:t>OS</a:t>
            </a:r>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71550" y="206375"/>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Address mapping and Memory protection</a:t>
            </a:r>
            <a:endParaRPr lang="en-US" altLang="zh-CN" sz="2800" dirty="0">
              <a:effectLst>
                <a:outerShdw blurRad="38100" dist="38100" dir="2700000" algn="tl">
                  <a:srgbClr val="C0C0C0"/>
                </a:outerShdw>
              </a:effectLst>
              <a:ea typeface="宋体" panose="02010600030101010101" pitchFamily="2" charset="-122"/>
            </a:endParaRPr>
          </a:p>
        </p:txBody>
      </p:sp>
      <p:sp>
        <p:nvSpPr>
          <p:cNvPr id="34819" name="Rectangle 3"/>
          <p:cNvSpPr>
            <a:spLocks noGrp="1" noChangeArrowheads="1"/>
          </p:cNvSpPr>
          <p:nvPr>
            <p:ph type="body" idx="4294967295"/>
          </p:nvPr>
        </p:nvSpPr>
        <p:spPr>
          <a:xfrm>
            <a:off x="1219200" y="1228725"/>
            <a:ext cx="7405688" cy="4746625"/>
          </a:xfrm>
        </p:spPr>
        <p:txBody>
          <a:bodyPr/>
          <a:lstStyle/>
          <a:p>
            <a:r>
              <a:rPr lang="en-US" altLang="zh-CN" sz="2400" dirty="0">
                <a:solidFill>
                  <a:srgbClr val="006600"/>
                </a:solidFill>
                <a:ea typeface="宋体" panose="02010600030101010101" pitchFamily="2" charset="-122"/>
              </a:rPr>
              <a:t>Address mapping and Memory protection</a:t>
            </a:r>
            <a:endParaRPr lang="en-US" altLang="zh-CN" sz="2400" dirty="0">
              <a:solidFill>
                <a:srgbClr val="006600"/>
              </a:solidFill>
              <a:ea typeface="宋体" panose="02010600030101010101" pitchFamily="2" charset="-122"/>
            </a:endParaRPr>
          </a:p>
          <a:p>
            <a:pPr lvl="1"/>
            <a:r>
              <a:rPr lang="en-US" altLang="zh-CN" sz="2400" dirty="0">
                <a:solidFill>
                  <a:srgbClr val="0000CC"/>
                </a:solidFill>
                <a:ea typeface="宋体" panose="02010600030101010101" pitchFamily="2" charset="-122"/>
              </a:rPr>
              <a:t>Relocation-register (Base Register)</a:t>
            </a:r>
            <a:r>
              <a:rPr lang="en-US" altLang="zh-CN" sz="2000" b="1" i="1" dirty="0">
                <a:ea typeface="宋体" panose="02010600030101010101" pitchFamily="2" charset="-122"/>
              </a:rPr>
              <a:t> </a:t>
            </a:r>
            <a:r>
              <a:rPr lang="en-US" altLang="zh-CN" sz="2000" dirty="0">
                <a:ea typeface="宋体" panose="02010600030101010101" pitchFamily="2" charset="-122"/>
              </a:rPr>
              <a:t>scheme used to protect user processes from each other, and from changing operating-system code and data.</a:t>
            </a:r>
            <a:endParaRPr lang="en-US" altLang="zh-CN" sz="2000" dirty="0">
              <a:ea typeface="宋体" panose="02010600030101010101" pitchFamily="2" charset="-122"/>
            </a:endParaRPr>
          </a:p>
          <a:p>
            <a:pPr lvl="2"/>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endParaRPr lang="en-US" altLang="zh-CN" sz="1800" dirty="0">
              <a:ea typeface="宋体" panose="02010600030101010101" pitchFamily="2" charset="-122"/>
            </a:endParaRPr>
          </a:p>
          <a:p>
            <a:pPr lvl="2"/>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endParaRPr lang="en-US" altLang="zh-CN" sz="1800" dirty="0">
              <a:solidFill>
                <a:srgbClr val="003399"/>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228600"/>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Base and Limit Registers</a:t>
            </a:r>
            <a:endParaRPr lang="en-US" altLang="zh-CN" dirty="0">
              <a:effectLst>
                <a:outerShdw blurRad="38100" dist="38100" dir="2700000" algn="tl">
                  <a:srgbClr val="C0C0C0"/>
                </a:outerShdw>
              </a:effectLst>
              <a:ea typeface="宋体" panose="02010600030101010101" pitchFamily="2" charset="-122"/>
            </a:endParaRPr>
          </a:p>
        </p:txBody>
      </p:sp>
      <p:sp>
        <p:nvSpPr>
          <p:cNvPr id="35843" name="Rectangle 3"/>
          <p:cNvSpPr>
            <a:spLocks noGrp="1" noChangeArrowheads="1"/>
          </p:cNvSpPr>
          <p:nvPr>
            <p:ph type="body" idx="4294967295"/>
          </p:nvPr>
        </p:nvSpPr>
        <p:spPr>
          <a:xfrm>
            <a:off x="803275" y="1130299"/>
            <a:ext cx="7426325" cy="1843720"/>
          </a:xfrm>
        </p:spPr>
        <p:txBody>
          <a:bodyPr/>
          <a:lstStyle/>
          <a:p>
            <a:pPr>
              <a:spcBef>
                <a:spcPts val="0"/>
              </a:spcBef>
            </a:pPr>
            <a:r>
              <a:rPr lang="en-US" altLang="zh-CN" sz="1800" dirty="0">
                <a:ea typeface="宋体" panose="02010600030101010101" pitchFamily="2" charset="-122"/>
              </a:rPr>
              <a:t>A pair of </a:t>
            </a:r>
            <a:r>
              <a:rPr lang="en-US" altLang="zh-CN" sz="1800" b="1" dirty="0">
                <a:solidFill>
                  <a:srgbClr val="FF0000"/>
                </a:solidFill>
                <a:ea typeface="宋体" panose="02010600030101010101" pitchFamily="2" charset="-122"/>
              </a:rPr>
              <a:t>base</a:t>
            </a:r>
            <a:r>
              <a:rPr lang="en-US" altLang="zh-CN" sz="1800" dirty="0">
                <a:ea typeface="宋体" panose="02010600030101010101" pitchFamily="2" charset="-122"/>
              </a:rPr>
              <a:t> and</a:t>
            </a:r>
            <a:r>
              <a:rPr lang="en-US" altLang="zh-CN" sz="1800" b="1" dirty="0">
                <a:solidFill>
                  <a:srgbClr val="FF0000"/>
                </a:solidFill>
                <a:ea typeface="宋体" panose="02010600030101010101" pitchFamily="2" charset="-122"/>
              </a:rPr>
              <a:t> limit</a:t>
            </a:r>
            <a:r>
              <a:rPr lang="en-US" altLang="zh-CN" sz="1800" dirty="0">
                <a:ea typeface="宋体" panose="02010600030101010101" pitchFamily="2" charset="-122"/>
              </a:rPr>
              <a:t> registers define the logical address </a:t>
            </a:r>
            <a:r>
              <a:rPr lang="en-US" altLang="zh-CN" sz="1800" dirty="0" smtClean="0">
                <a:ea typeface="宋体" panose="02010600030101010101" pitchFamily="2" charset="-122"/>
              </a:rPr>
              <a:t>space</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ts val="0"/>
              </a:spcBef>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endParaRPr lang="en-US" altLang="zh-CN" sz="1800" dirty="0">
              <a:ea typeface="宋体" panose="02010600030101010101" pitchFamily="2" charset="-122"/>
            </a:endParaRPr>
          </a:p>
          <a:p>
            <a:pPr>
              <a:spcBef>
                <a:spcPts val="0"/>
              </a:spcBef>
            </a:pPr>
            <a:r>
              <a:rPr lang="en-US" altLang="zh-CN" sz="2000" dirty="0" smtClean="0">
                <a:solidFill>
                  <a:srgbClr val="FF0000"/>
                </a:solidFill>
                <a:ea typeface="宋体" panose="02010600030101010101" pitchFamily="2" charset="-122"/>
              </a:rPr>
              <a:t>Limit</a:t>
            </a:r>
            <a:r>
              <a:rPr lang="en-US" altLang="zh-CN" sz="2000" b="1" i="1" dirty="0" smtClean="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endParaRPr lang="en-US" altLang="zh-CN" sz="1800" dirty="0" smtClean="0">
              <a:ea typeface="宋体" panose="02010600030101010101" pitchFamily="2" charset="-122"/>
            </a:endParaRPr>
          </a:p>
          <a:p>
            <a:pPr>
              <a:spcBef>
                <a:spcPts val="0"/>
              </a:spcBef>
            </a:pPr>
            <a:r>
              <a:rPr lang="zh-CN" altLang="en-US" sz="1800" dirty="0" smtClean="0">
                <a:ea typeface="宋体" panose="02010600030101010101" pitchFamily="2" charset="-122"/>
              </a:rPr>
              <a:t>只能由操作系统设置两个寄存器的内容；</a:t>
            </a:r>
            <a:endParaRPr lang="en-US" altLang="zh-CN" sz="1800" dirty="0">
              <a:ea typeface="宋体" panose="02010600030101010101" pitchFamily="2" charset="-122"/>
            </a:endParaRPr>
          </a:p>
        </p:txBody>
      </p:sp>
      <p:pic>
        <p:nvPicPr>
          <p:cNvPr id="35844" name="Picture 4"/>
          <p:cNvPicPr>
            <a:picLocks noChangeAspect="1" noChangeArrowheads="1"/>
          </p:cNvPicPr>
          <p:nvPr/>
        </p:nvPicPr>
        <p:blipFill>
          <a:blip r:embed="rId1">
            <a:extLst>
              <a:ext uri="{28A0092B-C50C-407E-A947-70E740481C1C}">
                <a14:useLocalDpi xmlns:a14="http://schemas.microsoft.com/office/drawing/2010/main" val="0"/>
              </a:ext>
            </a:extLst>
          </a:blip>
          <a:srcRect l="16727" t="876" r="16431" b="876"/>
          <a:stretch>
            <a:fillRect/>
          </a:stretch>
        </p:blipFill>
        <p:spPr bwMode="auto">
          <a:xfrm>
            <a:off x="1334686" y="3133818"/>
            <a:ext cx="5595937" cy="302728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5845" name="椭圆形标注 1"/>
          <p:cNvSpPr>
            <a:spLocks noChangeArrowheads="1"/>
          </p:cNvSpPr>
          <p:nvPr/>
        </p:nvSpPr>
        <p:spPr bwMode="auto">
          <a:xfrm>
            <a:off x="7274156" y="3330482"/>
            <a:ext cx="1620837" cy="1157288"/>
          </a:xfrm>
          <a:prstGeom prst="wedgeEllipseCallout">
            <a:avLst>
              <a:gd name="adj1" fmla="val -69012"/>
              <a:gd name="adj2" fmla="val 33784"/>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Relocation</a:t>
            </a:r>
            <a:endParaRPr lang="en-US" altLang="zh-CN" sz="1800">
              <a:solidFill>
                <a:srgbClr val="0000CC"/>
              </a:solidFill>
              <a:ea typeface="宋体" panose="02010600030101010101" pitchFamily="2" charset="-122"/>
            </a:endParaRPr>
          </a:p>
          <a:p>
            <a:pPr>
              <a:spcBef>
                <a:spcPct val="0"/>
              </a:spcBef>
              <a:buClrTx/>
              <a:buSzTx/>
              <a:buFontTx/>
              <a:buNone/>
            </a:pPr>
            <a:r>
              <a:rPr lang="en-US" altLang="zh-CN" sz="1800">
                <a:solidFill>
                  <a:srgbClr val="0000CC"/>
                </a:solidFill>
                <a:ea typeface="宋体" panose="02010600030101010101" pitchFamily="2" charset="-122"/>
              </a:rPr>
              <a:t>(Base)</a:t>
            </a:r>
            <a:endParaRPr lang="en-US" altLang="zh-CN" sz="1800">
              <a:solidFill>
                <a:srgbClr val="0000CC"/>
              </a:solidFill>
              <a:ea typeface="宋体" panose="02010600030101010101" pitchFamily="2" charset="-122"/>
            </a:endParaRPr>
          </a:p>
          <a:p>
            <a:pPr>
              <a:spcBef>
                <a:spcPct val="0"/>
              </a:spcBef>
              <a:buClrTx/>
              <a:buSzTx/>
              <a:buFontTx/>
              <a:buNone/>
            </a:pPr>
            <a:r>
              <a:rPr lang="en-US" altLang="zh-CN" sz="1600" b="1" i="1">
                <a:solidFill>
                  <a:srgbClr val="0000CC"/>
                </a:solidFill>
                <a:ea typeface="宋体" panose="02010600030101010101" pitchFamily="2" charset="-122"/>
              </a:rPr>
              <a:t> </a:t>
            </a: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
        <p:nvSpPr>
          <p:cNvPr id="35846" name="椭圆形标注 1"/>
          <p:cNvSpPr>
            <a:spLocks noChangeArrowheads="1"/>
          </p:cNvSpPr>
          <p:nvPr/>
        </p:nvSpPr>
        <p:spPr bwMode="auto">
          <a:xfrm>
            <a:off x="7350125" y="4647461"/>
            <a:ext cx="1344612" cy="868362"/>
          </a:xfrm>
          <a:prstGeom prst="wedgeEllipseCallout">
            <a:avLst>
              <a:gd name="adj1" fmla="val -81308"/>
              <a:gd name="adj2" fmla="val -7893"/>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limit</a:t>
            </a:r>
            <a:r>
              <a:rPr lang="en-US" altLang="zh-CN" sz="1800" b="1" i="1">
                <a:solidFill>
                  <a:srgbClr val="0000CC"/>
                </a:solidFill>
                <a:ea typeface="宋体" panose="02010600030101010101" pitchFamily="2" charset="-122"/>
              </a:rPr>
              <a:t> </a:t>
            </a:r>
            <a:endParaRPr lang="en-US" altLang="zh-CN" sz="1800" b="1" i="1">
              <a:solidFill>
                <a:srgbClr val="0000CC"/>
              </a:solidFill>
              <a:ea typeface="宋体" panose="02010600030101010101" pitchFamily="2" charset="-122"/>
            </a:endParaRPr>
          </a:p>
          <a:p>
            <a:pPr>
              <a:spcBef>
                <a:spcPct val="0"/>
              </a:spcBef>
              <a:buClrTx/>
              <a:buSzTx/>
              <a:buFontTx/>
              <a:buNone/>
            </a:pP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endParaRPr lang="en-US" altLang="zh-CN" sz="2000">
              <a:ea typeface="宋体" panose="02010600030101010101" pitchFamily="2" charset="-122"/>
            </a:endParaRPr>
          </a:p>
        </p:txBody>
      </p:sp>
      <p:pic>
        <p:nvPicPr>
          <p:cNvPr id="36867" name="Picture 3"/>
          <p:cNvPicPr>
            <a:picLocks noChangeAspect="1" noChangeArrowheads="1"/>
          </p:cNvPicPr>
          <p:nvPr/>
        </p:nvPicPr>
        <p:blipFill>
          <a:blip r:embed="rId1">
            <a:extLst>
              <a:ext uri="{28A0092B-C50C-407E-A947-70E740481C1C}">
                <a14:useLocalDpi xmlns:a14="http://schemas.microsoft.com/office/drawing/2010/main" val="0"/>
              </a:ext>
            </a:extLst>
          </a:blip>
          <a:srcRect l="2301" t="17075" r="1096" b="17879"/>
          <a:stretch>
            <a:fillRect/>
          </a:stretch>
        </p:blipFill>
        <p:spPr bwMode="auto">
          <a:xfrm>
            <a:off x="1322773" y="2403476"/>
            <a:ext cx="6966358" cy="309180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6868" name="TextBox 3"/>
          <p:cNvSpPr txBox="1">
            <a:spLocks noChangeArrowheads="1"/>
          </p:cNvSpPr>
          <p:nvPr/>
        </p:nvSpPr>
        <p:spPr bwMode="auto">
          <a:xfrm>
            <a:off x="3017668" y="5786776"/>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地址变换及存储保护过程</a:t>
            </a:r>
            <a:endParaRPr lang="zh-CN" altLang="en-US" sz="1800" dirty="0">
              <a:ea typeface="宋体" panose="02010600030101010101" pitchFamily="2" charset="-122"/>
            </a:endParaRPr>
          </a:p>
        </p:txBody>
      </p:sp>
      <p:sp>
        <p:nvSpPr>
          <p:cNvPr id="2" name="矩形 1"/>
          <p:cNvSpPr/>
          <p:nvPr/>
        </p:nvSpPr>
        <p:spPr>
          <a:xfrm>
            <a:off x="864393" y="1009650"/>
            <a:ext cx="7424738" cy="1261884"/>
          </a:xfrm>
          <a:prstGeom prst="rect">
            <a:avLst/>
          </a:prstGeom>
        </p:spPr>
        <p:txBody>
          <a:bodyPr wrap="square">
            <a:spAutoFit/>
          </a:bodyPr>
          <a:lstStyle/>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dirty="0">
                <a:ea typeface="宋体" panose="02010600030101010101" pitchFamily="2" charset="-122"/>
              </a:rPr>
              <a:t>contains value of smallest physical address; </a:t>
            </a:r>
            <a:endParaRPr lang="en-US" altLang="zh-CN" dirty="0">
              <a:ea typeface="宋体" panose="02010600030101010101" pitchFamily="2" charset="-122"/>
            </a:endParaRPr>
          </a:p>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dirty="0">
                <a:solidFill>
                  <a:srgbClr val="0000CC"/>
                </a:solidFill>
                <a:ea typeface="宋体" panose="02010600030101010101" pitchFamily="2" charset="-122"/>
              </a:rPr>
              <a:t>contains range of logical addresses </a:t>
            </a:r>
            <a:r>
              <a:rPr lang="en-US" altLang="zh-CN" dirty="0">
                <a:ea typeface="宋体" panose="02010600030101010101" pitchFamily="2" charset="-122"/>
              </a:rPr>
              <a:t>– each </a:t>
            </a:r>
            <a:r>
              <a:rPr lang="en-US" altLang="zh-CN" dirty="0">
                <a:solidFill>
                  <a:srgbClr val="7030A0"/>
                </a:solidFill>
                <a:ea typeface="宋体" panose="02010600030101010101" pitchFamily="2" charset="-122"/>
              </a:rPr>
              <a:t>logical address </a:t>
            </a:r>
            <a:r>
              <a:rPr lang="en-US" altLang="zh-CN" dirty="0">
                <a:solidFill>
                  <a:srgbClr val="003399"/>
                </a:solidFill>
                <a:ea typeface="宋体" panose="02010600030101010101" pitchFamily="2" charset="-122"/>
              </a:rPr>
              <a:t>must be </a:t>
            </a:r>
            <a:r>
              <a:rPr lang="en-US" altLang="zh-CN" dirty="0">
                <a:solidFill>
                  <a:srgbClr val="006600"/>
                </a:solidFill>
                <a:ea typeface="宋体" panose="02010600030101010101" pitchFamily="2" charset="-122"/>
              </a:rPr>
              <a:t>less than </a:t>
            </a:r>
            <a:r>
              <a:rPr lang="en-US" altLang="zh-CN" dirty="0">
                <a:solidFill>
                  <a:srgbClr val="003399"/>
                </a:solidFill>
                <a:ea typeface="宋体" panose="02010600030101010101" pitchFamily="2" charset="-122"/>
              </a:rPr>
              <a:t>the limit register. </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889000" y="0"/>
            <a:ext cx="8054975" cy="844550"/>
          </a:xfrm>
        </p:spPr>
        <p:txBody>
          <a:bodyPr/>
          <a:lstStyle/>
          <a:p>
            <a:r>
              <a:rPr lang="en-US" altLang="zh-CN" sz="2400">
                <a:ea typeface="宋体" panose="02010600030101010101" pitchFamily="2" charset="-122"/>
              </a:rPr>
              <a:t>Dynamic relocation using a </a:t>
            </a:r>
            <a:r>
              <a:rPr lang="en-US" altLang="zh-CN" sz="2400">
                <a:solidFill>
                  <a:srgbClr val="0070C0"/>
                </a:solidFill>
                <a:ea typeface="宋体" panose="02010600030101010101" pitchFamily="2" charset="-122"/>
              </a:rPr>
              <a:t>relocation register</a:t>
            </a:r>
            <a:endParaRPr lang="en-US" altLang="zh-CN" sz="2400">
              <a:solidFill>
                <a:srgbClr val="0070C0"/>
              </a:solidFill>
              <a:ea typeface="宋体" panose="02010600030101010101" pitchFamily="2" charset="-122"/>
            </a:endParaRPr>
          </a:p>
        </p:txBody>
      </p:sp>
      <p:pic>
        <p:nvPicPr>
          <p:cNvPr id="20483" name="Picture 4"/>
          <p:cNvPicPr>
            <a:picLocks noChangeAspect="1" noChangeArrowheads="1"/>
          </p:cNvPicPr>
          <p:nvPr/>
        </p:nvPicPr>
        <p:blipFill>
          <a:blip r:embed="rId1">
            <a:extLst>
              <a:ext uri="{28A0092B-C50C-407E-A947-70E740481C1C}">
                <a14:useLocalDpi xmlns:a14="http://schemas.microsoft.com/office/drawing/2010/main" val="0"/>
              </a:ext>
            </a:extLst>
          </a:blip>
          <a:srcRect l="841" t="3482" r="1089" b="3784"/>
          <a:stretch>
            <a:fillRect/>
          </a:stretch>
        </p:blipFill>
        <p:spPr bwMode="auto">
          <a:xfrm>
            <a:off x="1309688" y="1198563"/>
            <a:ext cx="6400800" cy="39592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endParaRPr lang="zh-CN" altLang="en-US" sz="1800">
              <a:ea typeface="宋体" panose="02010600030101010101" pitchFamily="2" charset="-122"/>
            </a:endParaRPr>
          </a:p>
        </p:txBody>
      </p:sp>
      <p:graphicFrame>
        <p:nvGraphicFramePr>
          <p:cNvPr id="3789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38578" name="Visio" r:id="rId1" imgW="3825240" imgH="1920240" progId="Visio.Drawing.11">
                  <p:embed/>
                </p:oleObj>
              </mc:Choice>
              <mc:Fallback>
                <p:oleObj name="Visio" r:id="rId1" imgW="3825240" imgH="192024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endParaRPr lang="en-US" altLang="zh-CN" sz="2000" b="1">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Contiguous Allocation</a:t>
            </a:r>
            <a:r>
              <a:rPr lang="zh-CN" altLang="en-US" sz="2000" dirty="0">
                <a:effectLst>
                  <a:outerShdw blurRad="38100" dist="38100" dir="2700000" algn="tl">
                    <a:srgbClr val="C0C0C0"/>
                  </a:outerShdw>
                </a:effectLst>
                <a:ea typeface="宋体" panose="02010600030101010101" pitchFamily="2" charset="-122"/>
              </a:rPr>
              <a:t>－</a:t>
            </a:r>
            <a:r>
              <a:rPr lang="zh-CN" altLang="en-US" sz="2000" dirty="0">
                <a:solidFill>
                  <a:srgbClr val="C00000"/>
                </a:solidFill>
                <a:ea typeface="宋体" panose="02010600030101010101" pitchFamily="2" charset="-122"/>
              </a:rPr>
              <a:t>动态</a:t>
            </a:r>
            <a:r>
              <a:rPr lang="zh-CN" altLang="en-US" sz="2000" dirty="0">
                <a:solidFill>
                  <a:srgbClr val="002060"/>
                </a:solidFill>
                <a:ea typeface="宋体" panose="02010600030101010101" pitchFamily="2" charset="-122"/>
              </a:rPr>
              <a:t>分区管理</a:t>
            </a:r>
            <a:endParaRPr lang="zh-CN" altLang="en-US" sz="2000" dirty="0">
              <a:solidFill>
                <a:srgbClr val="002060"/>
              </a:solidFill>
              <a:ea typeface="宋体" panose="02010600030101010101" pitchFamily="2" charset="-122"/>
            </a:endParaRPr>
          </a:p>
        </p:txBody>
      </p:sp>
      <p:sp>
        <p:nvSpPr>
          <p:cNvPr id="38915" name="Rectangle 3"/>
          <p:cNvSpPr>
            <a:spLocks noGrp="1" noChangeArrowheads="1"/>
          </p:cNvSpPr>
          <p:nvPr>
            <p:ph type="body" idx="4294967295"/>
          </p:nvPr>
        </p:nvSpPr>
        <p:spPr>
          <a:xfrm>
            <a:off x="839788" y="1282700"/>
            <a:ext cx="8007350" cy="4483100"/>
          </a:xfrm>
        </p:spPr>
        <p:txBody>
          <a:bodyPr/>
          <a:lstStyle/>
          <a:p>
            <a:pPr>
              <a:lnSpc>
                <a:spcPct val="90000"/>
              </a:lnSpc>
            </a:pPr>
            <a:r>
              <a:rPr lang="zh-CN" altLang="en-US" sz="2000" b="1" dirty="0">
                <a:ea typeface="宋体" panose="02010600030101010101" pitchFamily="2" charset="-122"/>
              </a:rPr>
              <a:t>基本思想</a:t>
            </a:r>
            <a:endParaRPr lang="zh-CN" altLang="en-US" sz="2000" b="1" dirty="0">
              <a:ea typeface="宋体" panose="02010600030101010101" pitchFamily="2" charset="-122"/>
            </a:endParaRPr>
          </a:p>
          <a:p>
            <a:pPr lvl="1">
              <a:lnSpc>
                <a:spcPct val="90000"/>
              </a:lnSpc>
            </a:pPr>
            <a:r>
              <a:rPr lang="zh-CN" altLang="en-US" sz="1800" b="1" dirty="0">
                <a:ea typeface="宋体" panose="02010600030101010101" pitchFamily="2" charset="-122"/>
              </a:rPr>
              <a:t>系统初始化时</a:t>
            </a:r>
            <a:r>
              <a:rPr lang="zh-CN" altLang="en-US" sz="1800" b="1" dirty="0" smtClean="0">
                <a:ea typeface="宋体" panose="02010600030101010101" pitchFamily="2" charset="-122"/>
              </a:rPr>
              <a:t>，将用户所使用的内存空间只</a:t>
            </a:r>
            <a:r>
              <a:rPr lang="zh-CN" altLang="en-US" sz="1800" b="1" dirty="0">
                <a:ea typeface="宋体" panose="02010600030101010101" pitchFamily="2" charset="-122"/>
              </a:rPr>
              <a:t>划分成一个</a:t>
            </a:r>
            <a:r>
              <a:rPr lang="zh-CN" altLang="en-US" sz="1800" b="1" dirty="0" smtClean="0">
                <a:ea typeface="宋体" panose="02010600030101010101" pitchFamily="2" charset="-122"/>
              </a:rPr>
              <a:t>分区；</a:t>
            </a:r>
            <a:endParaRPr lang="zh-CN" altLang="en-US" sz="1800" b="1" dirty="0">
              <a:ea typeface="宋体" panose="02010600030101010101" pitchFamily="2" charset="-122"/>
            </a:endParaRPr>
          </a:p>
          <a:p>
            <a:pPr lvl="1">
              <a:lnSpc>
                <a:spcPct val="90000"/>
              </a:lnSpc>
            </a:pPr>
            <a:r>
              <a:rPr lang="zh-CN" altLang="en-US" sz="1800" b="1" dirty="0" smtClean="0">
                <a:ea typeface="宋体" panose="02010600030101010101" pitchFamily="2" charset="-122"/>
              </a:rPr>
              <a:t>对进程所需内存“按需分配”</a:t>
            </a:r>
            <a:r>
              <a:rPr lang="en-US" altLang="zh-CN" sz="1800" b="1" dirty="0" smtClean="0">
                <a:ea typeface="宋体" panose="02010600030101010101" pitchFamily="2" charset="-122"/>
              </a:rPr>
              <a:t>—</a:t>
            </a:r>
            <a:r>
              <a:rPr lang="zh-CN" altLang="en-US" sz="1800" b="1" dirty="0" smtClean="0">
                <a:ea typeface="宋体" panose="02010600030101010101" pitchFamily="2" charset="-122"/>
              </a:rPr>
              <a:t>按照进程对内存的需求进行分配；</a:t>
            </a:r>
            <a:endParaRPr lang="zh-CN" altLang="en-US" sz="18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分区表</a:t>
            </a:r>
            <a:r>
              <a:rPr lang="zh-CN" altLang="en-US" sz="2000" b="1" dirty="0">
                <a:ea typeface="宋体" panose="02010600030101010101" pitchFamily="2" charset="-122"/>
              </a:rPr>
              <a:t>－ －对已分配的分区进行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空闲分区表</a:t>
            </a:r>
            <a:r>
              <a:rPr lang="zh-CN" altLang="en-US" sz="2000" b="1" dirty="0">
                <a:ea typeface="宋体" panose="02010600030101010101" pitchFamily="2" charset="-122"/>
              </a:rPr>
              <a:t>－ －对空闲分区进行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分区分配算法</a:t>
            </a:r>
            <a:r>
              <a:rPr lang="zh-CN" altLang="en-US" sz="2000" b="1" dirty="0">
                <a:ea typeface="宋体" panose="02010600030101010101" pitchFamily="2" charset="-122"/>
              </a:rPr>
              <a:t>（ </a:t>
            </a:r>
            <a:r>
              <a:rPr lang="zh-CN" altLang="en-US" sz="1800" b="1" dirty="0">
                <a:ea typeface="宋体" panose="02010600030101010101" pitchFamily="2" charset="-122"/>
              </a:rPr>
              <a:t>First-fit</a:t>
            </a:r>
            <a:r>
              <a:rPr lang="zh-CN" altLang="en-US" sz="2000" b="1" dirty="0">
                <a:ea typeface="宋体" panose="02010600030101010101" pitchFamily="2" charset="-122"/>
              </a:rPr>
              <a:t>, </a:t>
            </a:r>
            <a:r>
              <a:rPr lang="zh-CN" altLang="en-US" sz="1800" b="1" dirty="0">
                <a:ea typeface="宋体" panose="02010600030101010101" pitchFamily="2" charset="-122"/>
              </a:rPr>
              <a:t>Best-fit, Worst-fit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地址映射与存储保护</a:t>
            </a:r>
            <a:r>
              <a:rPr lang="zh-CN" altLang="en-US" sz="2000" b="1" dirty="0">
                <a:ea typeface="宋体" panose="02010600030101010101" pitchFamily="2" charset="-122"/>
              </a:rPr>
              <a:t>（使用</a:t>
            </a:r>
            <a:r>
              <a:rPr lang="zh-CN" altLang="en-US" sz="2000" b="1" i="1" dirty="0">
                <a:ea typeface="宋体" panose="02010600030101010101" pitchFamily="2" charset="-122"/>
              </a:rPr>
              <a:t>Relocation register</a:t>
            </a:r>
            <a:r>
              <a:rPr lang="zh-CN" altLang="en-US" sz="2000" b="1" dirty="0">
                <a:ea typeface="宋体" panose="02010600030101010101" pitchFamily="2" charset="-122"/>
              </a:rPr>
              <a:t>，</a:t>
            </a:r>
            <a:r>
              <a:rPr lang="zh-CN" altLang="en-US" sz="2000" b="1" i="1" dirty="0">
                <a:ea typeface="宋体" panose="02010600030101010101" pitchFamily="2" charset="-122"/>
              </a:rPr>
              <a:t>limit register</a:t>
            </a:r>
            <a:r>
              <a:rPr lang="zh-CN" altLang="en-US" sz="2000" b="1" dirty="0">
                <a:ea typeface="宋体" panose="02010600030101010101" pitchFamily="2" charset="-122"/>
              </a:rPr>
              <a:t> ）</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外碎片（外</a:t>
            </a:r>
            <a:r>
              <a:rPr lang="zh-CN" altLang="en-US" sz="2000" b="1" dirty="0" smtClean="0">
                <a:solidFill>
                  <a:srgbClr val="0000CC"/>
                </a:solidFill>
                <a:ea typeface="宋体" panose="02010600030101010101" pitchFamily="2" charset="-122"/>
              </a:rPr>
              <a:t>零头</a:t>
            </a:r>
            <a:r>
              <a:rPr lang="zh-CN" altLang="en-US" sz="2000" b="1" dirty="0" smtClean="0">
                <a:solidFill>
                  <a:srgbClr val="7030A0"/>
                </a:solidFill>
                <a:ea typeface="宋体" panose="02010600030101010101" pitchFamily="2" charset="-122"/>
              </a:rPr>
              <a:t>，</a:t>
            </a:r>
            <a:r>
              <a:rPr lang="en-US" altLang="zh-CN" sz="2000" b="1" dirty="0">
                <a:solidFill>
                  <a:srgbClr val="7030A0"/>
                </a:solidFill>
                <a:ea typeface="宋体" panose="02010600030101010101" pitchFamily="2" charset="-122"/>
              </a:rPr>
              <a:t> External Fragmentation</a:t>
            </a:r>
            <a:r>
              <a:rPr lang="en-US" altLang="zh-CN" sz="2000" dirty="0">
                <a:solidFill>
                  <a:srgbClr val="7030A0"/>
                </a:solidFill>
                <a:ea typeface="宋体" panose="02010600030101010101" pitchFamily="2" charset="-122"/>
              </a:rPr>
              <a: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u="sng" dirty="0">
                <a:solidFill>
                  <a:srgbClr val="FF0000"/>
                </a:solidFill>
                <a:ea typeface="宋体" panose="02010600030101010101" pitchFamily="2" charset="-122"/>
              </a:rPr>
              <a:t>段式管理使用</a:t>
            </a:r>
            <a:r>
              <a:rPr lang="zh-CN" altLang="en-US" sz="2000" b="1" u="sng" dirty="0" smtClean="0">
                <a:solidFill>
                  <a:srgbClr val="FF0000"/>
                </a:solidFill>
                <a:ea typeface="宋体" panose="02010600030101010101" pitchFamily="2" charset="-122"/>
              </a:rPr>
              <a:t>该内存管理方法</a:t>
            </a:r>
            <a:endParaRPr lang="zh-CN" altLang="en-US" sz="2000" b="1" u="sng"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Contiguous Allocation (Cont.)</a:t>
            </a:r>
            <a:endParaRPr lang="en-US" altLang="zh-CN">
              <a:effectLst>
                <a:outerShdw blurRad="38100" dist="38100" dir="2700000" algn="tl">
                  <a:srgbClr val="C0C0C0"/>
                </a:outerShdw>
              </a:effectLst>
              <a:ea typeface="宋体" panose="02010600030101010101" pitchFamily="2" charset="-122"/>
            </a:endParaRPr>
          </a:p>
        </p:txBody>
      </p:sp>
      <p:sp>
        <p:nvSpPr>
          <p:cNvPr id="39939" name="Rectangle 3"/>
          <p:cNvSpPr>
            <a:spLocks noGrp="1" noChangeArrowheads="1"/>
          </p:cNvSpPr>
          <p:nvPr>
            <p:ph type="body" idx="4294967295"/>
          </p:nvPr>
        </p:nvSpPr>
        <p:spPr>
          <a:xfrm>
            <a:off x="762000" y="1335089"/>
            <a:ext cx="7351713" cy="2439988"/>
          </a:xfrm>
        </p:spPr>
        <p:txBody>
          <a:bodyPr/>
          <a:lstStyle/>
          <a:p>
            <a:r>
              <a:rPr lang="en-US" altLang="zh-CN" sz="1800" dirty="0">
                <a:ea typeface="宋体" panose="02010600030101010101" pitchFamily="2" charset="-122"/>
              </a:rPr>
              <a:t>Multiple-partition allocation</a:t>
            </a:r>
            <a:endParaRPr lang="en-US" altLang="zh-CN" sz="1800" dirty="0">
              <a:ea typeface="宋体" panose="02010600030101010101" pitchFamily="2" charset="-122"/>
            </a:endParaRPr>
          </a:p>
          <a:p>
            <a:pPr lvl="1"/>
            <a:r>
              <a:rPr lang="en-US" altLang="zh-CN" sz="1800" dirty="0">
                <a:solidFill>
                  <a:srgbClr val="FF0000"/>
                </a:solidFill>
                <a:ea typeface="宋体" panose="02010600030101010101" pitchFamily="2" charset="-122"/>
              </a:rPr>
              <a:t>Hole</a:t>
            </a:r>
            <a:r>
              <a:rPr lang="en-US" altLang="zh-CN" sz="1800" dirty="0">
                <a:ea typeface="宋体" panose="02010600030101010101" pitchFamily="2" charset="-122"/>
              </a:rPr>
              <a:t> – </a:t>
            </a:r>
            <a:r>
              <a:rPr lang="en-US" altLang="zh-CN" sz="1800" dirty="0">
                <a:solidFill>
                  <a:srgbClr val="0000CC"/>
                </a:solidFill>
                <a:ea typeface="宋体" panose="02010600030101010101" pitchFamily="2" charset="-122"/>
              </a:rPr>
              <a:t>block of available memory; holes of various size are scattered throughout memory</a:t>
            </a:r>
            <a:endParaRPr lang="en-US" altLang="zh-CN" sz="1800" dirty="0">
              <a:solidFill>
                <a:srgbClr val="0000CC"/>
              </a:solidFill>
              <a:ea typeface="宋体" panose="02010600030101010101" pitchFamily="2" charset="-122"/>
            </a:endParaRPr>
          </a:p>
          <a:p>
            <a:pPr lvl="1"/>
            <a:r>
              <a:rPr lang="en-US" altLang="zh-CN" sz="1800" dirty="0">
                <a:ea typeface="宋体" panose="02010600030101010101" pitchFamily="2" charset="-122"/>
              </a:rPr>
              <a:t>When a process arrives, it is allocated memory from a hole large enough to accommodate it</a:t>
            </a:r>
            <a:endParaRPr lang="en-US" altLang="zh-CN" sz="1800" dirty="0">
              <a:ea typeface="宋体" panose="02010600030101010101" pitchFamily="2" charset="-122"/>
            </a:endParaRPr>
          </a:p>
          <a:p>
            <a:pPr lvl="1"/>
            <a:r>
              <a:rPr lang="en-US" altLang="zh-CN" sz="1800" b="1" u="sng" dirty="0">
                <a:solidFill>
                  <a:srgbClr val="C00000"/>
                </a:solidFill>
                <a:ea typeface="宋体" panose="02010600030101010101" pitchFamily="2" charset="-122"/>
              </a:rPr>
              <a:t>Operating system maintains information about:</a:t>
            </a:r>
            <a:br>
              <a:rPr lang="en-US" altLang="zh-CN" sz="1800" b="1" u="sng" dirty="0">
                <a:solidFill>
                  <a:srgbClr val="C00000"/>
                </a:solidFill>
                <a:ea typeface="宋体" panose="02010600030101010101" pitchFamily="2" charset="-122"/>
              </a:rPr>
            </a:br>
            <a:r>
              <a:rPr lang="en-US" altLang="zh-CN" sz="1800" dirty="0">
                <a:solidFill>
                  <a:srgbClr val="0000CC"/>
                </a:solidFill>
                <a:ea typeface="宋体" panose="02010600030101010101" pitchFamily="2" charset="-122"/>
              </a:rPr>
              <a:t>a) allocated partitions    </a:t>
            </a:r>
            <a:r>
              <a:rPr lang="en-US" altLang="zh-CN" sz="1800" dirty="0">
                <a:solidFill>
                  <a:srgbClr val="7030A0"/>
                </a:solidFill>
                <a:ea typeface="宋体" panose="02010600030101010101" pitchFamily="2" charset="-122"/>
              </a:rPr>
              <a:t>b) free partitions (hole)</a:t>
            </a:r>
            <a:endParaRPr lang="en-US" altLang="zh-CN" sz="1800" dirty="0">
              <a:solidFill>
                <a:srgbClr val="7030A0"/>
              </a:solidFill>
              <a:ea typeface="宋体" panose="02010600030101010101" pitchFamily="2" charset="-122"/>
            </a:endParaRPr>
          </a:p>
        </p:txBody>
      </p:sp>
      <p:grpSp>
        <p:nvGrpSpPr>
          <p:cNvPr id="2" name="组合 1"/>
          <p:cNvGrpSpPr/>
          <p:nvPr/>
        </p:nvGrpSpPr>
        <p:grpSpPr>
          <a:xfrm>
            <a:off x="1123156" y="3854111"/>
            <a:ext cx="6629400" cy="2133600"/>
            <a:chOff x="1104900" y="4067175"/>
            <a:chExt cx="6629400" cy="2133600"/>
          </a:xfrm>
        </p:grpSpPr>
        <p:sp>
          <p:nvSpPr>
            <p:cNvPr id="39940"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1" name="Line 5"/>
            <p:cNvSpPr>
              <a:spLocks noChangeShapeType="1"/>
            </p:cNvSpPr>
            <p:nvPr/>
          </p:nvSpPr>
          <p:spPr bwMode="auto">
            <a:xfrm>
              <a:off x="1104900" y="4430713"/>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2" name="Line 6"/>
            <p:cNvSpPr>
              <a:spLocks noChangeShapeType="1"/>
            </p:cNvSpPr>
            <p:nvPr/>
          </p:nvSpPr>
          <p:spPr bwMode="auto">
            <a:xfrm>
              <a:off x="1104900" y="4841875"/>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3" name="Line 7"/>
            <p:cNvSpPr>
              <a:spLocks noChangeShapeType="1"/>
            </p:cNvSpPr>
            <p:nvPr/>
          </p:nvSpPr>
          <p:spPr bwMode="auto">
            <a:xfrm>
              <a:off x="1104900" y="5773738"/>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4" name="Text Box 8"/>
            <p:cNvSpPr txBox="1">
              <a:spLocks noChangeArrowheads="1"/>
            </p:cNvSpPr>
            <p:nvPr/>
          </p:nvSpPr>
          <p:spPr bwMode="auto">
            <a:xfrm>
              <a:off x="14097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endParaRPr lang="en-US" altLang="zh-CN" sz="1400">
                <a:ea typeface="宋体" panose="02010600030101010101" pitchFamily="2" charset="-122"/>
              </a:endParaRPr>
            </a:p>
          </p:txBody>
        </p:sp>
        <p:sp>
          <p:nvSpPr>
            <p:cNvPr id="39945" name="Text Box 9"/>
            <p:cNvSpPr txBox="1">
              <a:spLocks noChangeArrowheads="1"/>
            </p:cNvSpPr>
            <p:nvPr/>
          </p:nvSpPr>
          <p:spPr bwMode="auto">
            <a:xfrm>
              <a:off x="11049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endParaRPr lang="en-US" altLang="zh-CN" sz="1400">
                <a:ea typeface="宋体" panose="02010600030101010101" pitchFamily="2" charset="-122"/>
              </a:endParaRPr>
            </a:p>
          </p:txBody>
        </p:sp>
        <p:sp>
          <p:nvSpPr>
            <p:cNvPr id="39946" name="Text Box 10"/>
            <p:cNvSpPr txBox="1">
              <a:spLocks noChangeArrowheads="1"/>
            </p:cNvSpPr>
            <p:nvPr/>
          </p:nvSpPr>
          <p:spPr bwMode="auto">
            <a:xfrm>
              <a:off x="1104900" y="51943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8</a:t>
              </a:r>
              <a:endParaRPr lang="en-US" altLang="zh-CN" sz="1400">
                <a:ea typeface="宋体" panose="02010600030101010101" pitchFamily="2" charset="-122"/>
              </a:endParaRPr>
            </a:p>
          </p:txBody>
        </p:sp>
        <p:sp>
          <p:nvSpPr>
            <p:cNvPr id="39947" name="Text Box 11"/>
            <p:cNvSpPr txBox="1">
              <a:spLocks noChangeArrowheads="1"/>
            </p:cNvSpPr>
            <p:nvPr/>
          </p:nvSpPr>
          <p:spPr bwMode="auto">
            <a:xfrm>
              <a:off x="11049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endParaRPr lang="en-US" altLang="zh-CN" sz="1400" dirty="0">
                <a:ea typeface="宋体" panose="02010600030101010101" pitchFamily="2" charset="-122"/>
              </a:endParaRPr>
            </a:p>
          </p:txBody>
        </p:sp>
        <p:sp>
          <p:nvSpPr>
            <p:cNvPr id="39948" name="Rectangle 14"/>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9" name="Line 15"/>
            <p:cNvSpPr>
              <a:spLocks noChangeShapeType="1"/>
            </p:cNvSpPr>
            <p:nvPr/>
          </p:nvSpPr>
          <p:spPr bwMode="auto">
            <a:xfrm>
              <a:off x="2933700" y="4430713"/>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16"/>
            <p:cNvSpPr>
              <a:spLocks noChangeShapeType="1"/>
            </p:cNvSpPr>
            <p:nvPr/>
          </p:nvSpPr>
          <p:spPr bwMode="auto">
            <a:xfrm>
              <a:off x="2933700" y="4841875"/>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17"/>
            <p:cNvSpPr>
              <a:spLocks noChangeShapeType="1"/>
            </p:cNvSpPr>
            <p:nvPr/>
          </p:nvSpPr>
          <p:spPr bwMode="auto">
            <a:xfrm>
              <a:off x="2933700" y="5773738"/>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Text Box 18"/>
            <p:cNvSpPr txBox="1">
              <a:spLocks noChangeArrowheads="1"/>
            </p:cNvSpPr>
            <p:nvPr/>
          </p:nvSpPr>
          <p:spPr bwMode="auto">
            <a:xfrm>
              <a:off x="32385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endParaRPr lang="en-US" altLang="zh-CN" sz="1400">
                <a:ea typeface="宋体" panose="02010600030101010101" pitchFamily="2" charset="-122"/>
              </a:endParaRPr>
            </a:p>
          </p:txBody>
        </p:sp>
        <p:sp>
          <p:nvSpPr>
            <p:cNvPr id="39953" name="Text Box 19"/>
            <p:cNvSpPr txBox="1">
              <a:spLocks noChangeArrowheads="1"/>
            </p:cNvSpPr>
            <p:nvPr/>
          </p:nvSpPr>
          <p:spPr bwMode="auto">
            <a:xfrm>
              <a:off x="29337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endParaRPr lang="en-US" altLang="zh-CN" sz="1400">
                <a:ea typeface="宋体" panose="02010600030101010101" pitchFamily="2" charset="-122"/>
              </a:endParaRPr>
            </a:p>
          </p:txBody>
        </p:sp>
        <p:sp>
          <p:nvSpPr>
            <p:cNvPr id="39954" name="Text Box 21"/>
            <p:cNvSpPr txBox="1">
              <a:spLocks noChangeArrowheads="1"/>
            </p:cNvSpPr>
            <p:nvPr/>
          </p:nvSpPr>
          <p:spPr bwMode="auto">
            <a:xfrm>
              <a:off x="29337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endParaRPr lang="en-US" altLang="zh-CN" sz="1400">
                <a:ea typeface="宋体" panose="02010600030101010101" pitchFamily="2" charset="-122"/>
              </a:endParaRPr>
            </a:p>
          </p:txBody>
        </p:sp>
        <p:sp>
          <p:nvSpPr>
            <p:cNvPr id="39955" name="Rectangle 23"/>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56" name="Line 24"/>
            <p:cNvSpPr>
              <a:spLocks noChangeShapeType="1"/>
            </p:cNvSpPr>
            <p:nvPr/>
          </p:nvSpPr>
          <p:spPr bwMode="auto">
            <a:xfrm>
              <a:off x="4762500" y="4430713"/>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Line 25"/>
            <p:cNvSpPr>
              <a:spLocks noChangeShapeType="1"/>
            </p:cNvSpPr>
            <p:nvPr/>
          </p:nvSpPr>
          <p:spPr bwMode="auto">
            <a:xfrm>
              <a:off x="4762500" y="4841875"/>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Line 26"/>
            <p:cNvSpPr>
              <a:spLocks noChangeShapeType="1"/>
            </p:cNvSpPr>
            <p:nvPr/>
          </p:nvSpPr>
          <p:spPr bwMode="auto">
            <a:xfrm>
              <a:off x="4762500" y="5773738"/>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Text Box 27"/>
            <p:cNvSpPr txBox="1">
              <a:spLocks noChangeArrowheads="1"/>
            </p:cNvSpPr>
            <p:nvPr/>
          </p:nvSpPr>
          <p:spPr bwMode="auto">
            <a:xfrm>
              <a:off x="50673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endParaRPr lang="en-US" altLang="zh-CN" sz="1400">
                <a:ea typeface="宋体" panose="02010600030101010101" pitchFamily="2" charset="-122"/>
              </a:endParaRPr>
            </a:p>
          </p:txBody>
        </p:sp>
        <p:sp>
          <p:nvSpPr>
            <p:cNvPr id="39960" name="Text Box 28"/>
            <p:cNvSpPr txBox="1">
              <a:spLocks noChangeArrowheads="1"/>
            </p:cNvSpPr>
            <p:nvPr/>
          </p:nvSpPr>
          <p:spPr bwMode="auto">
            <a:xfrm>
              <a:off x="47625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endParaRPr lang="en-US" altLang="zh-CN" sz="1400">
                <a:ea typeface="宋体" panose="02010600030101010101" pitchFamily="2" charset="-122"/>
              </a:endParaRPr>
            </a:p>
          </p:txBody>
        </p:sp>
        <p:sp>
          <p:nvSpPr>
            <p:cNvPr id="39961" name="Text Box 30"/>
            <p:cNvSpPr txBox="1">
              <a:spLocks noChangeArrowheads="1"/>
            </p:cNvSpPr>
            <p:nvPr/>
          </p:nvSpPr>
          <p:spPr bwMode="auto">
            <a:xfrm>
              <a:off x="47625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endParaRPr lang="en-US" altLang="zh-CN" sz="1400">
                <a:ea typeface="宋体" panose="02010600030101010101" pitchFamily="2" charset="-122"/>
              </a:endParaRPr>
            </a:p>
          </p:txBody>
        </p:sp>
        <p:sp>
          <p:nvSpPr>
            <p:cNvPr id="39962" name="Rectangle 32"/>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63" name="Line 33"/>
            <p:cNvSpPr>
              <a:spLocks noChangeShapeType="1"/>
            </p:cNvSpPr>
            <p:nvPr/>
          </p:nvSpPr>
          <p:spPr bwMode="auto">
            <a:xfrm>
              <a:off x="6591300" y="4430713"/>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34"/>
            <p:cNvSpPr>
              <a:spLocks noChangeShapeType="1"/>
            </p:cNvSpPr>
            <p:nvPr/>
          </p:nvSpPr>
          <p:spPr bwMode="auto">
            <a:xfrm>
              <a:off x="6591300" y="4841875"/>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35"/>
            <p:cNvSpPr>
              <a:spLocks noChangeShapeType="1"/>
            </p:cNvSpPr>
            <p:nvPr/>
          </p:nvSpPr>
          <p:spPr bwMode="auto">
            <a:xfrm>
              <a:off x="6591300" y="5773738"/>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Text Box 36"/>
            <p:cNvSpPr txBox="1">
              <a:spLocks noChangeArrowheads="1"/>
            </p:cNvSpPr>
            <p:nvPr/>
          </p:nvSpPr>
          <p:spPr bwMode="auto">
            <a:xfrm>
              <a:off x="68961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endParaRPr lang="en-US" altLang="zh-CN" sz="1400">
                <a:ea typeface="宋体" panose="02010600030101010101" pitchFamily="2" charset="-122"/>
              </a:endParaRPr>
            </a:p>
          </p:txBody>
        </p:sp>
        <p:sp>
          <p:nvSpPr>
            <p:cNvPr id="39967" name="Text Box 37"/>
            <p:cNvSpPr txBox="1">
              <a:spLocks noChangeArrowheads="1"/>
            </p:cNvSpPr>
            <p:nvPr/>
          </p:nvSpPr>
          <p:spPr bwMode="auto">
            <a:xfrm>
              <a:off x="65913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endParaRPr lang="en-US" altLang="zh-CN" sz="1400">
                <a:ea typeface="宋体" panose="02010600030101010101" pitchFamily="2" charset="-122"/>
              </a:endParaRPr>
            </a:p>
          </p:txBody>
        </p:sp>
        <p:sp>
          <p:nvSpPr>
            <p:cNvPr id="39968" name="Text Box 38"/>
            <p:cNvSpPr txBox="1">
              <a:spLocks noChangeArrowheads="1"/>
            </p:cNvSpPr>
            <p:nvPr/>
          </p:nvSpPr>
          <p:spPr bwMode="auto">
            <a:xfrm>
              <a:off x="65913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endParaRPr lang="en-US" altLang="zh-CN" sz="1400">
                <a:ea typeface="宋体" panose="02010600030101010101" pitchFamily="2" charset="-122"/>
              </a:endParaRPr>
            </a:p>
          </p:txBody>
        </p:sp>
        <p:sp>
          <p:nvSpPr>
            <p:cNvPr id="39969" name="Text Box 39"/>
            <p:cNvSpPr txBox="1">
              <a:spLocks noChangeArrowheads="1"/>
            </p:cNvSpPr>
            <p:nvPr/>
          </p:nvSpPr>
          <p:spPr bwMode="auto">
            <a:xfrm>
              <a:off x="65913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endParaRPr lang="en-US" altLang="zh-CN" sz="1400">
                <a:ea typeface="宋体" panose="02010600030101010101" pitchFamily="2" charset="-122"/>
              </a:endParaRPr>
            </a:p>
          </p:txBody>
        </p:sp>
        <p:sp>
          <p:nvSpPr>
            <p:cNvPr id="39970" name="Rectangle 41"/>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1" name="Rectangle 42"/>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2" name="Text Box 43"/>
            <p:cNvSpPr txBox="1">
              <a:spLocks noChangeArrowheads="1"/>
            </p:cNvSpPr>
            <p:nvPr/>
          </p:nvSpPr>
          <p:spPr bwMode="auto">
            <a:xfrm>
              <a:off x="47625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endParaRPr lang="en-US" altLang="zh-CN" sz="1400">
                <a:ea typeface="宋体" panose="02010600030101010101" pitchFamily="2" charset="-122"/>
              </a:endParaRPr>
            </a:p>
          </p:txBody>
        </p:sp>
        <p:sp>
          <p:nvSpPr>
            <p:cNvPr id="39973" name="Rectangle 44"/>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4" name="Line 45"/>
            <p:cNvSpPr>
              <a:spLocks noChangeShapeType="1"/>
            </p:cNvSpPr>
            <p:nvPr/>
          </p:nvSpPr>
          <p:spPr bwMode="auto">
            <a:xfrm>
              <a:off x="6591300" y="5165725"/>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Text Box 46"/>
            <p:cNvSpPr txBox="1">
              <a:spLocks noChangeArrowheads="1"/>
            </p:cNvSpPr>
            <p:nvPr/>
          </p:nvSpPr>
          <p:spPr bwMode="auto">
            <a:xfrm>
              <a:off x="6591300" y="5210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10</a:t>
              </a:r>
              <a:endParaRPr lang="en-US" altLang="zh-CN" sz="1400">
                <a:ea typeface="宋体" panose="02010600030101010101" pitchFamily="2" charset="-122"/>
              </a:endParaRPr>
            </a:p>
          </p:txBody>
        </p:sp>
        <p:sp>
          <p:nvSpPr>
            <p:cNvPr id="39976" name="AutoShape 47"/>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7" name="AutoShape 48"/>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8" name="AutoShape 49"/>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7"/>
          <p:cNvSpPr>
            <a:spLocks noGrp="1" noChangeArrowheads="1"/>
          </p:cNvSpPr>
          <p:nvPr>
            <p:ph type="body" idx="4294967295"/>
          </p:nvPr>
        </p:nvSpPr>
        <p:spPr>
          <a:xfrm>
            <a:off x="838200" y="1816100"/>
            <a:ext cx="7910513" cy="4089400"/>
          </a:xfrm>
        </p:spPr>
        <p:txBody>
          <a:bodyPr/>
          <a:lstStyle/>
          <a:p>
            <a:pPr eaLnBrk="1" hangingPunct="1"/>
            <a:r>
              <a:rPr lang="en-US" altLang="zh-CN" sz="2000" u="sng" dirty="0">
                <a:solidFill>
                  <a:srgbClr val="0000CC"/>
                </a:solidFill>
                <a:ea typeface="宋体" panose="02010600030101010101" pitchFamily="2" charset="-122"/>
              </a:rPr>
              <a:t>Program</a:t>
            </a:r>
            <a:r>
              <a:rPr lang="en-US" altLang="zh-CN" sz="2000" u="sng" dirty="0">
                <a:ea typeface="宋体" panose="02010600030101010101" pitchFamily="2" charset="-122"/>
              </a:rPr>
              <a:t> must be </a:t>
            </a:r>
            <a:r>
              <a:rPr lang="en-US" altLang="zh-CN" sz="2000" u="sng" dirty="0">
                <a:solidFill>
                  <a:srgbClr val="006600"/>
                </a:solidFill>
                <a:ea typeface="宋体" panose="02010600030101010101" pitchFamily="2" charset="-122"/>
              </a:rPr>
              <a:t>brought (from disk)  into memory </a:t>
            </a:r>
            <a:r>
              <a:rPr lang="en-US" altLang="zh-CN" sz="2000" u="sng" dirty="0">
                <a:ea typeface="宋体" panose="02010600030101010101" pitchFamily="2" charset="-122"/>
              </a:rPr>
              <a:t>and </a:t>
            </a:r>
            <a:r>
              <a:rPr lang="en-US" altLang="zh-CN" sz="2000" u="sng" dirty="0">
                <a:solidFill>
                  <a:srgbClr val="0070C0"/>
                </a:solidFill>
                <a:ea typeface="宋体" panose="02010600030101010101" pitchFamily="2" charset="-122"/>
              </a:rPr>
              <a:t>placed within a process for it to be run</a:t>
            </a:r>
            <a:r>
              <a:rPr lang="zh-CN" altLang="en-US" sz="2000" u="sng" dirty="0">
                <a:solidFill>
                  <a:srgbClr val="0070C0"/>
                </a:solidFill>
                <a:ea typeface="宋体" panose="02010600030101010101" pitchFamily="2" charset="-122"/>
              </a:rPr>
              <a:t>；</a:t>
            </a:r>
            <a:endParaRPr lang="en-US" altLang="zh-CN" sz="2000" u="sng" dirty="0">
              <a:solidFill>
                <a:srgbClr val="0070C0"/>
              </a:solidFill>
              <a:ea typeface="宋体" panose="02010600030101010101" pitchFamily="2" charset="-122"/>
            </a:endParaRPr>
          </a:p>
          <a:p>
            <a:pPr eaLnBrk="1" hangingPunct="1"/>
            <a:r>
              <a:rPr lang="en-US" altLang="zh-CN" sz="2000" dirty="0">
                <a:solidFill>
                  <a:srgbClr val="7030A0"/>
                </a:solidFill>
                <a:ea typeface="宋体" panose="02010600030101010101" pitchFamily="2" charset="-122"/>
              </a:rPr>
              <a:t>Main memory and registers </a:t>
            </a:r>
            <a:r>
              <a:rPr lang="en-US" altLang="zh-CN" sz="2000" dirty="0">
                <a:solidFill>
                  <a:srgbClr val="00000C"/>
                </a:solidFill>
                <a:ea typeface="宋体" panose="02010600030101010101" pitchFamily="2" charset="-122"/>
              </a:rPr>
              <a:t>are</a:t>
            </a:r>
            <a:r>
              <a:rPr lang="en-US" altLang="zh-CN" sz="2000" dirty="0">
                <a:solidFill>
                  <a:srgbClr val="006600"/>
                </a:solidFill>
                <a:ea typeface="宋体" panose="02010600030101010101" pitchFamily="2" charset="-122"/>
              </a:rPr>
              <a:t> only storage CPU can access directly</a:t>
            </a:r>
            <a:r>
              <a:rPr lang="zh-CN" altLang="en-US"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a:p>
            <a:pPr eaLnBrk="1" hangingPunct="1"/>
            <a:r>
              <a:rPr lang="en-US" altLang="zh-CN" sz="2000" dirty="0">
                <a:solidFill>
                  <a:srgbClr val="7030A0"/>
                </a:solidFill>
                <a:ea typeface="宋体" panose="02010600030101010101" pitchFamily="2" charset="-122"/>
              </a:rPr>
              <a:t>Register</a:t>
            </a:r>
            <a:r>
              <a:rPr lang="en-US" altLang="zh-CN" sz="2000" dirty="0">
                <a:ea typeface="宋体" panose="02010600030101010101" pitchFamily="2" charset="-122"/>
              </a:rPr>
              <a:t> access in one CPU clock (or less)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dirty="0">
                <a:solidFill>
                  <a:srgbClr val="7030A0"/>
                </a:solidFill>
                <a:ea typeface="宋体" panose="02010600030101010101" pitchFamily="2" charset="-122"/>
              </a:rPr>
              <a:t>Main memory </a:t>
            </a:r>
            <a:r>
              <a:rPr lang="en-US" altLang="zh-CN" sz="2000" dirty="0">
                <a:ea typeface="宋体" panose="02010600030101010101" pitchFamily="2" charset="-122"/>
              </a:rPr>
              <a:t>can take many cycles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6600"/>
                </a:solidFill>
                <a:ea typeface="宋体" panose="02010600030101010101" pitchFamily="2" charset="-122"/>
              </a:rPr>
              <a:t>Cache</a:t>
            </a:r>
            <a:r>
              <a:rPr lang="en-US" altLang="zh-CN" sz="2000" dirty="0">
                <a:ea typeface="宋体" panose="02010600030101010101" pitchFamily="2" charset="-122"/>
              </a:rPr>
              <a:t> sits between main memory and CPU registers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u="sng" dirty="0">
                <a:solidFill>
                  <a:srgbClr val="C00000"/>
                </a:solidFill>
                <a:ea typeface="宋体" panose="02010600030101010101" pitchFamily="2" charset="-122"/>
              </a:rPr>
              <a:t>Protection of memory required to ensure correct operation</a:t>
            </a:r>
            <a:endParaRPr lang="en-US" altLang="zh-CN" sz="2000" u="sng" dirty="0">
              <a:solidFill>
                <a:srgbClr val="C00000"/>
              </a:solidFill>
              <a:ea typeface="宋体" panose="02010600030101010101" pitchFamily="2" charset="-122"/>
            </a:endParaRPr>
          </a:p>
          <a:p>
            <a:pPr eaLnBrk="1" hangingPunct="1">
              <a:buFont typeface="Monotype Sorts" pitchFamily="2" charset="2"/>
              <a:buNone/>
            </a:pPr>
            <a:endParaRPr lang="en-US" altLang="zh-CN" sz="1800" b="1" dirty="0">
              <a:ea typeface="宋体" panose="02010600030101010101" pitchFamily="2" charset="-122"/>
            </a:endParaRPr>
          </a:p>
        </p:txBody>
      </p:sp>
      <p:sp>
        <p:nvSpPr>
          <p:cNvPr id="7171" name="Rectangle 1026"/>
          <p:cNvSpPr txBox="1">
            <a:spLocks noChangeArrowheads="1"/>
          </p:cNvSpPr>
          <p:nvPr/>
        </p:nvSpPr>
        <p:spPr bwMode="auto">
          <a:xfrm>
            <a:off x="838200" y="1011238"/>
            <a:ext cx="7231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8.1.1 Basic Hardware </a:t>
            </a:r>
            <a:endParaRPr lang="en-US" altLang="zh-CN" b="1" dirty="0">
              <a:solidFill>
                <a:srgbClr val="993300"/>
              </a:solidFill>
              <a:effectLst>
                <a:outerShdw blurRad="38100" dist="38100" dir="2700000" algn="tl">
                  <a:srgbClr val="C0C0C0"/>
                </a:outerShdw>
              </a:effectLst>
              <a:ea typeface="宋体" panose="02010600030101010101" pitchFamily="2" charset="-122"/>
            </a:endParaRPr>
          </a:p>
        </p:txBody>
      </p:sp>
      <p:sp>
        <p:nvSpPr>
          <p:cNvPr id="7172" name="Rectangle 1026"/>
          <p:cNvSpPr>
            <a:spLocks noGrp="1" noChangeArrowheads="1"/>
          </p:cNvSpPr>
          <p:nvPr>
            <p:ph type="title" idx="4294967295"/>
          </p:nvPr>
        </p:nvSpPr>
        <p:spPr>
          <a:xfrm>
            <a:off x="673100" y="401638"/>
            <a:ext cx="7231063" cy="609600"/>
          </a:xfrm>
        </p:spPr>
        <p:txBody>
          <a:bodyPr/>
          <a:lstStyle/>
          <a:p>
            <a:pPr>
              <a:defRPr/>
            </a:pPr>
            <a:r>
              <a:rPr lang="en-US" altLang="zh-CN" sz="3600">
                <a:effectLst>
                  <a:outerShdw blurRad="38100" dist="38100" dir="2700000" algn="tl">
                    <a:srgbClr val="C0C0C0"/>
                  </a:outerShdw>
                </a:effectLst>
                <a:ea typeface="宋体" panose="02010600030101010101" pitchFamily="2" charset="-122"/>
              </a:rPr>
              <a:t>8.1 Background</a:t>
            </a:r>
            <a:endParaRPr lang="en-US" altLang="zh-CN" sz="360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85800" y="228600"/>
            <a:ext cx="723106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Base and Limit Registers</a:t>
            </a:r>
            <a:endParaRPr lang="en-US" altLang="zh-CN">
              <a:effectLst>
                <a:outerShdw blurRad="38100" dist="38100" dir="2700000" algn="tl">
                  <a:srgbClr val="C0C0C0"/>
                </a:outerShdw>
              </a:effectLst>
              <a:ea typeface="宋体" panose="02010600030101010101" pitchFamily="2" charset="-122"/>
            </a:endParaRPr>
          </a:p>
        </p:txBody>
      </p:sp>
      <p:sp>
        <p:nvSpPr>
          <p:cNvPr id="40963" name="Rectangle 3"/>
          <p:cNvSpPr>
            <a:spLocks noGrp="1" noChangeArrowheads="1"/>
          </p:cNvSpPr>
          <p:nvPr>
            <p:ph type="body" idx="4294967295"/>
          </p:nvPr>
        </p:nvSpPr>
        <p:spPr>
          <a:xfrm>
            <a:off x="762000" y="1239838"/>
            <a:ext cx="7351713" cy="466725"/>
          </a:xfrm>
        </p:spPr>
        <p:txBody>
          <a:bodyPr/>
          <a:lstStyle/>
          <a:p>
            <a:r>
              <a:rPr lang="en-US" altLang="zh-CN" sz="1800">
                <a:ea typeface="宋体" panose="02010600030101010101" pitchFamily="2" charset="-122"/>
              </a:rPr>
              <a:t>A pair of </a:t>
            </a:r>
            <a:r>
              <a:rPr lang="en-US" altLang="zh-CN" sz="1800" b="1">
                <a:solidFill>
                  <a:srgbClr val="FF0000"/>
                </a:solidFill>
                <a:ea typeface="宋体" panose="02010600030101010101" pitchFamily="2" charset="-122"/>
              </a:rPr>
              <a:t>base</a:t>
            </a:r>
            <a:r>
              <a:rPr lang="en-US" altLang="zh-CN" sz="1800">
                <a:ea typeface="宋体" panose="02010600030101010101" pitchFamily="2" charset="-122"/>
              </a:rPr>
              <a:t> and</a:t>
            </a:r>
            <a:r>
              <a:rPr lang="en-US" altLang="zh-CN" sz="1800" b="1">
                <a:solidFill>
                  <a:srgbClr val="FF0000"/>
                </a:solidFill>
                <a:ea typeface="宋体" panose="02010600030101010101" pitchFamily="2" charset="-122"/>
              </a:rPr>
              <a:t> limit</a:t>
            </a:r>
            <a:r>
              <a:rPr lang="en-US" altLang="zh-CN" sz="1800">
                <a:ea typeface="宋体" panose="02010600030101010101" pitchFamily="2" charset="-122"/>
              </a:rPr>
              <a:t> registers define the logical address space</a:t>
            </a:r>
            <a:endParaRPr lang="en-US" altLang="zh-CN" sz="1800">
              <a:ea typeface="宋体" panose="02010600030101010101" pitchFamily="2" charset="-122"/>
            </a:endParaRPr>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l="16727" t="876" r="16431" b="876"/>
          <a:stretch>
            <a:fillRect/>
          </a:stretch>
        </p:blipFill>
        <p:spPr bwMode="auto">
          <a:xfrm>
            <a:off x="1054100" y="1917700"/>
            <a:ext cx="6205538" cy="4206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5" name="椭圆形标注 4"/>
          <p:cNvSpPr>
            <a:spLocks noChangeArrowheads="1"/>
          </p:cNvSpPr>
          <p:nvPr/>
        </p:nvSpPr>
        <p:spPr bwMode="auto">
          <a:xfrm>
            <a:off x="7426325" y="2484438"/>
            <a:ext cx="1619250" cy="1038225"/>
          </a:xfrm>
          <a:prstGeom prst="wedgeEllipseCallout">
            <a:avLst>
              <a:gd name="adj1" fmla="val -53676"/>
              <a:gd name="adj2" fmla="val 59866"/>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Relocation</a:t>
            </a:r>
            <a:endParaRPr lang="en-US" altLang="zh-CN" sz="1800" dirty="0">
              <a:solidFill>
                <a:srgbClr val="7030A0"/>
              </a:solidFill>
              <a:ea typeface="宋体" panose="02010600030101010101" pitchFamily="2" charset="-122"/>
            </a:endParaRP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
        <p:nvSpPr>
          <p:cNvPr id="40966" name="椭圆形标注 4"/>
          <p:cNvSpPr>
            <a:spLocks noChangeArrowheads="1"/>
          </p:cNvSpPr>
          <p:nvPr/>
        </p:nvSpPr>
        <p:spPr bwMode="auto">
          <a:xfrm>
            <a:off x="7524750" y="4243388"/>
            <a:ext cx="1619250" cy="1038225"/>
          </a:xfrm>
          <a:prstGeom prst="wedgeEllipseCallout">
            <a:avLst>
              <a:gd name="adj1" fmla="val -63199"/>
              <a:gd name="adj2" fmla="val -21843"/>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Limit</a:t>
            </a:r>
            <a:endParaRPr lang="en-US" altLang="zh-CN" sz="1800" dirty="0">
              <a:solidFill>
                <a:srgbClr val="7030A0"/>
              </a:solidFill>
              <a:ea typeface="宋体" panose="02010600030101010101" pitchFamily="2" charset="-122"/>
            </a:endParaRP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endParaRPr lang="en-US" altLang="zh-CN" sz="2000">
              <a:ea typeface="宋体" panose="02010600030101010101" pitchFamily="2" charset="-122"/>
            </a:endParaRPr>
          </a:p>
        </p:txBody>
      </p:sp>
      <p:pic>
        <p:nvPicPr>
          <p:cNvPr id="41987" name="Picture 3"/>
          <p:cNvPicPr>
            <a:picLocks noChangeAspect="1" noChangeArrowheads="1"/>
          </p:cNvPicPr>
          <p:nvPr/>
        </p:nvPicPr>
        <p:blipFill>
          <a:blip r:embed="rId1">
            <a:extLst>
              <a:ext uri="{28A0092B-C50C-407E-A947-70E740481C1C}">
                <a14:useLocalDpi xmlns:a14="http://schemas.microsoft.com/office/drawing/2010/main" val="0"/>
              </a:ext>
            </a:extLst>
          </a:blip>
          <a:srcRect l="2301" t="17075" r="1096" b="17879"/>
          <a:stretch>
            <a:fillRect/>
          </a:stretch>
        </p:blipFill>
        <p:spPr bwMode="auto">
          <a:xfrm>
            <a:off x="889000" y="1830388"/>
            <a:ext cx="7424738" cy="38655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988" name="TextBox 3"/>
          <p:cNvSpPr txBox="1">
            <a:spLocks noChangeArrowheads="1"/>
          </p:cNvSpPr>
          <p:nvPr/>
        </p:nvSpPr>
        <p:spPr bwMode="auto">
          <a:xfrm>
            <a:off x="3124200" y="5899150"/>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地址变换及存储保护过程</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endParaRPr lang="zh-CN" altLang="en-US" sz="1800">
              <a:ea typeface="宋体" panose="02010600030101010101" pitchFamily="2" charset="-122"/>
            </a:endParaRPr>
          </a:p>
        </p:txBody>
      </p:sp>
      <p:graphicFrame>
        <p:nvGraphicFramePr>
          <p:cNvPr id="4301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43698" name="" r:id="rId1" imgW="3825240" imgH="1920240" progId="Visio.Drawing.11">
                  <p:embed/>
                </p:oleObj>
              </mc:Choice>
              <mc:Fallback>
                <p:oleObj name="" r:id="rId1" imgW="3825240" imgH="192024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endParaRPr lang="en-US" altLang="zh-CN" sz="2000" b="1">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Dynamic Storage-Allocation Problem</a:t>
            </a:r>
            <a:endParaRPr lang="en-US" altLang="zh-CN" dirty="0">
              <a:effectLst>
                <a:outerShdw blurRad="38100" dist="38100" dir="2700000" algn="tl">
                  <a:srgbClr val="C0C0C0"/>
                </a:outerShdw>
              </a:effectLst>
              <a:ea typeface="宋体" panose="02010600030101010101" pitchFamily="2" charset="-122"/>
            </a:endParaRPr>
          </a:p>
        </p:txBody>
      </p:sp>
      <p:sp>
        <p:nvSpPr>
          <p:cNvPr id="44035" name="Rectangle 3"/>
          <p:cNvSpPr>
            <a:spLocks noGrp="1" noChangeArrowheads="1"/>
          </p:cNvSpPr>
          <p:nvPr>
            <p:ph type="body" idx="4294967295"/>
          </p:nvPr>
        </p:nvSpPr>
        <p:spPr>
          <a:xfrm>
            <a:off x="785813" y="1543050"/>
            <a:ext cx="7678737" cy="3635375"/>
          </a:xfrm>
        </p:spPr>
        <p:txBody>
          <a:bodyPr/>
          <a:lstStyle/>
          <a:p>
            <a:pPr>
              <a:lnSpc>
                <a:spcPct val="90000"/>
              </a:lnSpc>
            </a:pPr>
            <a:r>
              <a:rPr lang="en-US" altLang="zh-CN" sz="2000" b="1" dirty="0">
                <a:solidFill>
                  <a:srgbClr val="FF0000"/>
                </a:solidFill>
                <a:ea typeface="宋体" panose="02010600030101010101" pitchFamily="2" charset="-122"/>
              </a:rPr>
              <a:t>Best-fit</a:t>
            </a:r>
            <a:r>
              <a:rPr lang="en-US" altLang="zh-CN" sz="2000" dirty="0">
                <a:ea typeface="宋体" panose="02010600030101010101" pitchFamily="2" charset="-122"/>
              </a:rPr>
              <a:t>:  Allocate the </a:t>
            </a:r>
            <a:r>
              <a:rPr lang="en-US" altLang="zh-CN" sz="2000" i="1" dirty="0">
                <a:ea typeface="宋体" panose="02010600030101010101" pitchFamily="2" charset="-122"/>
              </a:rPr>
              <a:t>smallest</a:t>
            </a:r>
            <a:r>
              <a:rPr lang="en-US" altLang="zh-CN" sz="2000" dirty="0">
                <a:ea typeface="宋体" panose="02010600030101010101" pitchFamily="2" charset="-122"/>
              </a:rPr>
              <a:t> hole that is big enough; must search entire list, unless ordered by size  </a:t>
            </a:r>
            <a:endParaRPr lang="en-US" altLang="zh-CN" sz="2000" dirty="0">
              <a:ea typeface="宋体" panose="02010600030101010101" pitchFamily="2" charset="-122"/>
            </a:endParaRP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r>
              <a:rPr lang="en-US" altLang="zh-CN"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en-US" altLang="zh-CN" sz="1800" dirty="0">
                <a:ea typeface="宋体" panose="02010600030101010101" pitchFamily="2" charset="-122"/>
              </a:rPr>
              <a:t>Produces the smallest leftover hole</a:t>
            </a:r>
            <a:endParaRPr lang="en-US" altLang="zh-CN" sz="1800" dirty="0">
              <a:ea typeface="宋体" panose="02010600030101010101" pitchFamily="2" charset="-122"/>
            </a:endParaRPr>
          </a:p>
          <a:p>
            <a:pPr>
              <a:lnSpc>
                <a:spcPct val="90000"/>
              </a:lnSpc>
            </a:pPr>
            <a:r>
              <a:rPr lang="en-US" altLang="zh-CN" sz="2000" b="1" dirty="0">
                <a:solidFill>
                  <a:srgbClr val="FF0000"/>
                </a:solidFill>
                <a:ea typeface="宋体" panose="02010600030101010101" pitchFamily="2" charset="-122"/>
              </a:rPr>
              <a:t>Worst-fit</a:t>
            </a:r>
            <a:r>
              <a:rPr lang="en-US" altLang="zh-CN" sz="2000" dirty="0">
                <a:ea typeface="宋体" panose="02010600030101010101" pitchFamily="2" charset="-122"/>
              </a:rPr>
              <a:t>:  Allocate the </a:t>
            </a:r>
            <a:r>
              <a:rPr lang="en-US" altLang="zh-CN" sz="2000" i="1" dirty="0">
                <a:ea typeface="宋体" panose="02010600030101010101" pitchFamily="2" charset="-122"/>
              </a:rPr>
              <a:t>largest</a:t>
            </a:r>
            <a:r>
              <a:rPr lang="en-US" altLang="zh-CN" sz="2000" dirty="0">
                <a:ea typeface="宋体" panose="02010600030101010101" pitchFamily="2" charset="-122"/>
              </a:rPr>
              <a:t> hole; must also search entire list </a:t>
            </a:r>
            <a:endParaRPr lang="en-US" altLang="zh-CN" sz="2000" dirty="0">
              <a:ea typeface="宋体" panose="02010600030101010101" pitchFamily="2" charset="-122"/>
            </a:endParaRP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endParaRPr lang="en-US" altLang="zh-CN" sz="1800" dirty="0">
              <a:solidFill>
                <a:srgbClr val="006600"/>
              </a:solidFill>
              <a:ea typeface="宋体" panose="02010600030101010101" pitchFamily="2" charset="-122"/>
            </a:endParaRPr>
          </a:p>
          <a:p>
            <a:pPr lvl="1">
              <a:lnSpc>
                <a:spcPct val="90000"/>
              </a:lnSpc>
            </a:pPr>
            <a:r>
              <a:rPr lang="en-US" altLang="zh-CN" sz="1800" dirty="0">
                <a:ea typeface="宋体" panose="02010600030101010101" pitchFamily="2" charset="-122"/>
              </a:rPr>
              <a:t>Produces the largest leftover hole</a:t>
            </a:r>
            <a:endParaRPr lang="en-US" altLang="zh-CN" sz="1800" dirty="0">
              <a:ea typeface="宋体" panose="02010600030101010101" pitchFamily="2" charset="-122"/>
            </a:endParaRPr>
          </a:p>
          <a:p>
            <a:pPr>
              <a:lnSpc>
                <a:spcPct val="90000"/>
              </a:lnSpc>
            </a:pPr>
            <a:r>
              <a:rPr lang="en-US" altLang="zh-CN" sz="2000" b="1" dirty="0">
                <a:solidFill>
                  <a:srgbClr val="FF0000"/>
                </a:solidFill>
                <a:ea typeface="宋体" panose="02010600030101010101" pitchFamily="2" charset="-122"/>
              </a:rPr>
              <a:t>First-fit</a:t>
            </a:r>
            <a:r>
              <a:rPr lang="en-US" altLang="zh-CN" sz="2000" dirty="0">
                <a:ea typeface="宋体" panose="02010600030101010101" pitchFamily="2" charset="-122"/>
              </a:rPr>
              <a:t>:  Allocate the </a:t>
            </a:r>
            <a:r>
              <a:rPr lang="en-US" altLang="zh-CN" sz="2000" i="1" dirty="0">
                <a:ea typeface="宋体" panose="02010600030101010101" pitchFamily="2" charset="-122"/>
              </a:rPr>
              <a:t>first</a:t>
            </a:r>
            <a:r>
              <a:rPr lang="en-US" altLang="zh-CN" sz="2000" dirty="0">
                <a:ea typeface="宋体" panose="02010600030101010101" pitchFamily="2" charset="-122"/>
              </a:rPr>
              <a:t> hole that is big enough</a:t>
            </a:r>
            <a:endParaRPr lang="en-US" altLang="zh-CN" sz="2000" dirty="0">
              <a:ea typeface="宋体" panose="02010600030101010101" pitchFamily="2" charset="-122"/>
            </a:endParaRP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addresses</a:t>
            </a:r>
            <a:r>
              <a:rPr lang="en-US" altLang="zh-CN" sz="1800" dirty="0">
                <a:ea typeface="宋体" panose="02010600030101010101" pitchFamily="2" charset="-122"/>
              </a:rPr>
              <a:t>;</a:t>
            </a:r>
            <a:endParaRPr lang="en-US" altLang="zh-CN" sz="1800" dirty="0">
              <a:ea typeface="宋体" panose="02010600030101010101" pitchFamily="2" charset="-122"/>
            </a:endParaRPr>
          </a:p>
          <a:p>
            <a:pPr>
              <a:lnSpc>
                <a:spcPct val="90000"/>
              </a:lnSpc>
            </a:pPr>
            <a:r>
              <a:rPr lang="en-US" altLang="zh-CN" sz="2000" b="1" dirty="0">
                <a:solidFill>
                  <a:srgbClr val="FF0000"/>
                </a:solidFill>
                <a:ea typeface="宋体" panose="02010600030101010101" pitchFamily="2" charset="-122"/>
              </a:rPr>
              <a:t>Next-fit</a:t>
            </a:r>
            <a:r>
              <a:rPr lang="en-US" altLang="zh-CN" sz="2000" b="1" dirty="0">
                <a:solidFill>
                  <a:srgbClr val="006600"/>
                </a:solidFill>
                <a:ea typeface="宋体" panose="02010600030101010101" pitchFamily="2" charset="-122"/>
              </a:rPr>
              <a:t> (based on </a:t>
            </a:r>
            <a:r>
              <a:rPr lang="en-US" altLang="zh-CN" sz="2000" b="1" dirty="0">
                <a:solidFill>
                  <a:srgbClr val="FF0000"/>
                </a:solidFill>
                <a:ea typeface="宋体" panose="02010600030101010101" pitchFamily="2" charset="-122"/>
              </a:rPr>
              <a:t>First-fit</a:t>
            </a:r>
            <a:r>
              <a:rPr lang="en-US" altLang="zh-CN" sz="2000" b="1" dirty="0">
                <a:solidFill>
                  <a:srgbClr val="006600"/>
                </a:solidFill>
                <a:ea typeface="宋体" panose="02010600030101010101" pitchFamily="2" charset="-122"/>
              </a:rPr>
              <a:t>)</a:t>
            </a:r>
            <a:endParaRPr lang="en-US" altLang="zh-CN" sz="2000" b="1" dirty="0">
              <a:solidFill>
                <a:srgbClr val="006600"/>
              </a:solidFill>
              <a:ea typeface="宋体" panose="02010600030101010101" pitchFamily="2" charset="-122"/>
            </a:endParaRPr>
          </a:p>
        </p:txBody>
      </p:sp>
      <p:sp>
        <p:nvSpPr>
          <p:cNvPr id="44036" name="Text Box 4"/>
          <p:cNvSpPr txBox="1">
            <a:spLocks noChangeArrowheads="1"/>
          </p:cNvSpPr>
          <p:nvPr/>
        </p:nvSpPr>
        <p:spPr bwMode="auto">
          <a:xfrm>
            <a:off x="469900" y="960438"/>
            <a:ext cx="8780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400" b="1" u="sng" dirty="0">
                <a:solidFill>
                  <a:srgbClr val="006600"/>
                </a:solidFill>
                <a:ea typeface="宋体" panose="02010600030101010101" pitchFamily="2" charset="-122"/>
              </a:rPr>
              <a:t>How to satisfy a request of size </a:t>
            </a:r>
            <a:r>
              <a:rPr lang="en-US" altLang="zh-CN" sz="2400" b="1" i="1" u="sng" dirty="0">
                <a:solidFill>
                  <a:srgbClr val="006600"/>
                </a:solidFill>
                <a:ea typeface="宋体" panose="02010600030101010101" pitchFamily="2" charset="-122"/>
              </a:rPr>
              <a:t>n</a:t>
            </a:r>
            <a:r>
              <a:rPr lang="en-US" altLang="zh-CN" sz="2400" b="1" u="sng" dirty="0">
                <a:solidFill>
                  <a:srgbClr val="006600"/>
                </a:solidFill>
                <a:ea typeface="宋体" panose="02010600030101010101" pitchFamily="2" charset="-122"/>
              </a:rPr>
              <a:t> from a list of </a:t>
            </a:r>
            <a:r>
              <a:rPr lang="en-US" altLang="zh-CN" sz="2400" b="1" u="sng" dirty="0">
                <a:solidFill>
                  <a:srgbClr val="7030A0"/>
                </a:solidFill>
                <a:ea typeface="宋体" panose="02010600030101010101" pitchFamily="2" charset="-122"/>
              </a:rPr>
              <a:t>free holes </a:t>
            </a:r>
            <a:r>
              <a:rPr lang="en-US" altLang="zh-CN" sz="2400" b="1" u="sng" dirty="0">
                <a:solidFill>
                  <a:srgbClr val="006600"/>
                </a:solidFill>
                <a:ea typeface="宋体" panose="02010600030101010101" pitchFamily="2" charset="-122"/>
              </a:rPr>
              <a:t>?</a:t>
            </a:r>
            <a:endParaRPr lang="en-US" altLang="zh-CN" sz="2400" b="1" u="sng" dirty="0">
              <a:solidFill>
                <a:srgbClr val="006600"/>
              </a:solidFill>
              <a:ea typeface="宋体" panose="02010600030101010101" pitchFamily="2" charset="-122"/>
            </a:endParaRPr>
          </a:p>
        </p:txBody>
      </p:sp>
      <p:sp>
        <p:nvSpPr>
          <p:cNvPr id="44037" name="Text Box 5"/>
          <p:cNvSpPr txBox="1">
            <a:spLocks noChangeArrowheads="1"/>
          </p:cNvSpPr>
          <p:nvPr/>
        </p:nvSpPr>
        <p:spPr bwMode="auto">
          <a:xfrm>
            <a:off x="785813" y="5360988"/>
            <a:ext cx="7583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20266"/>
                </a:solidFill>
                <a:ea typeface="宋体" panose="02010600030101010101" pitchFamily="2" charset="-122"/>
              </a:rPr>
              <a:t>First-fit and best-fit better than worst-fit in terms of speed and storage utilization</a:t>
            </a:r>
            <a:endParaRPr lang="en-US" altLang="zh-CN" sz="2000">
              <a:solidFill>
                <a:srgbClr val="020266"/>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3084513" y="5918200"/>
            <a:ext cx="2325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分区分配算法流程图 </a:t>
            </a:r>
            <a:endParaRPr lang="zh-CN" altLang="en-US" sz="1800">
              <a:ea typeface="宋体" panose="02010600030101010101" pitchFamily="2" charset="-122"/>
            </a:endParaRPr>
          </a:p>
        </p:txBody>
      </p:sp>
      <p:graphicFrame>
        <p:nvGraphicFramePr>
          <p:cNvPr id="45060" name="Object 2"/>
          <p:cNvGraphicFramePr>
            <a:graphicFrameLocks noChangeAspect="1"/>
          </p:cNvGraphicFramePr>
          <p:nvPr/>
        </p:nvGraphicFramePr>
        <p:xfrm>
          <a:off x="691796" y="909490"/>
          <a:ext cx="7920037" cy="4919662"/>
        </p:xfrm>
        <a:graphic>
          <a:graphicData uri="http://schemas.openxmlformats.org/presentationml/2006/ole">
            <mc:AlternateContent xmlns:mc="http://schemas.openxmlformats.org/markup-compatibility/2006">
              <mc:Choice xmlns:v="urn:schemas-microsoft-com:vml" Requires="v">
                <p:oleObj spid="_x0000_s45746" name="" r:id="rId1" imgW="4579620" imgH="2583180" progId="Visio.Drawing.11">
                  <p:embed/>
                </p:oleObj>
              </mc:Choice>
              <mc:Fallback>
                <p:oleObj name="" r:id="rId1" imgW="4579620" imgH="258318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96" y="909490"/>
                        <a:ext cx="7920037"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p:cNvSpPr txBox="1">
            <a:spLocks noChangeArrowheads="1"/>
          </p:cNvSpPr>
          <p:nvPr/>
        </p:nvSpPr>
        <p:spPr bwMode="auto">
          <a:xfrm>
            <a:off x="575322" y="21084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smtClean="0">
                <a:effectLst>
                  <a:outerShdw blurRad="38100" dist="38100" dir="2700000" algn="tl">
                    <a:srgbClr val="C0C0C0"/>
                  </a:outerShdw>
                </a:effectLst>
                <a:ea typeface="宋体" panose="02010600030101010101" pitchFamily="2" charset="-122"/>
              </a:rPr>
              <a:t>自学：分区</a:t>
            </a:r>
            <a:r>
              <a:rPr lang="zh-CN" altLang="en-US" dirty="0">
                <a:effectLst>
                  <a:outerShdw blurRad="38100" dist="38100" dir="2700000" algn="tl">
                    <a:srgbClr val="C0C0C0"/>
                  </a:outerShdw>
                </a:effectLst>
                <a:ea typeface="宋体" panose="02010600030101010101" pitchFamily="2" charset="-122"/>
              </a:rPr>
              <a:t>分配算法 </a:t>
            </a:r>
            <a:endParaRPr lang="zh-CN" altLang="en-US" dirty="0">
              <a:effectLst>
                <a:outerShdw blurRad="38100" dist="38100" dir="2700000" algn="tl">
                  <a:srgbClr val="C0C0C0"/>
                </a:outerShdw>
              </a:effectLst>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8.3.3 Fragmentation</a:t>
            </a:r>
            <a:endParaRPr lang="en-US" altLang="zh-CN">
              <a:effectLst>
                <a:outerShdw blurRad="38100" dist="38100" dir="2700000" algn="tl">
                  <a:srgbClr val="C0C0C0"/>
                </a:outerShdw>
              </a:effectLst>
              <a:ea typeface="宋体" panose="02010600030101010101" pitchFamily="2" charset="-122"/>
            </a:endParaRPr>
          </a:p>
        </p:txBody>
      </p:sp>
      <p:sp>
        <p:nvSpPr>
          <p:cNvPr id="48131" name="Rectangle 1027"/>
          <p:cNvSpPr>
            <a:spLocks noGrp="1" noChangeArrowheads="1"/>
          </p:cNvSpPr>
          <p:nvPr>
            <p:ph type="body" idx="4294967295"/>
          </p:nvPr>
        </p:nvSpPr>
        <p:spPr>
          <a:xfrm>
            <a:off x="685800" y="1090613"/>
            <a:ext cx="7351713" cy="5022850"/>
          </a:xfrm>
        </p:spPr>
        <p:txBody>
          <a:bodyPr/>
          <a:lstStyle/>
          <a:p>
            <a:r>
              <a:rPr lang="en-US" altLang="zh-CN" sz="2000" b="1" dirty="0">
                <a:solidFill>
                  <a:srgbClr val="FF0000"/>
                </a:solidFill>
                <a:ea typeface="宋体" panose="02010600030101010101" pitchFamily="2" charset="-122"/>
              </a:rPr>
              <a:t>External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total memory space exists to satisfy a request, but it is not contiguous</a:t>
            </a:r>
            <a:endParaRPr lang="en-US" altLang="zh-CN" sz="2000" dirty="0">
              <a:ea typeface="宋体" panose="02010600030101010101" pitchFamily="2" charset="-122"/>
            </a:endParaRPr>
          </a:p>
          <a:p>
            <a:r>
              <a:rPr lang="en-US" altLang="zh-CN" sz="2000" b="1" dirty="0">
                <a:solidFill>
                  <a:srgbClr val="FF0000"/>
                </a:solidFill>
                <a:ea typeface="宋体" panose="02010600030101010101" pitchFamily="2" charset="-122"/>
              </a:rPr>
              <a:t>Internal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allocated memory may be slightly larger than requested memory; this size difference is memory internal to a partition, but not being used</a:t>
            </a:r>
            <a:endParaRPr lang="en-US" altLang="zh-CN" sz="2000" dirty="0">
              <a:ea typeface="宋体" panose="02010600030101010101" pitchFamily="2" charset="-122"/>
            </a:endParaRPr>
          </a:p>
          <a:p>
            <a:endParaRPr lang="en-US" altLang="zh-CN" sz="2000" dirty="0">
              <a:ea typeface="宋体" panose="02010600030101010101" pitchFamily="2" charset="-122"/>
            </a:endParaRPr>
          </a:p>
          <a:p>
            <a:r>
              <a:rPr lang="en-US" altLang="zh-CN" sz="2000" b="1" dirty="0">
                <a:solidFill>
                  <a:srgbClr val="006600"/>
                </a:solidFill>
                <a:ea typeface="宋体" panose="02010600030101010101" pitchFamily="2" charset="-122"/>
              </a:rPr>
              <a:t>Reduce external fragmentation by </a:t>
            </a:r>
            <a:r>
              <a:rPr lang="en-US" altLang="zh-CN" sz="2000" b="1" dirty="0">
                <a:solidFill>
                  <a:srgbClr val="FF0000"/>
                </a:solidFill>
                <a:ea typeface="宋体" panose="02010600030101010101" pitchFamily="2" charset="-122"/>
              </a:rPr>
              <a:t>compaction</a:t>
            </a:r>
            <a:endParaRPr lang="en-US" altLang="zh-CN" sz="2000" b="1" dirty="0">
              <a:solidFill>
                <a:srgbClr val="FF0000"/>
              </a:solidFill>
              <a:ea typeface="宋体" panose="02010600030101010101" pitchFamily="2" charset="-122"/>
            </a:endParaRPr>
          </a:p>
          <a:p>
            <a:pPr lvl="1"/>
            <a:r>
              <a:rPr lang="en-US" altLang="zh-CN" sz="1800" dirty="0">
                <a:ea typeface="宋体" panose="02010600030101010101" pitchFamily="2" charset="-122"/>
              </a:rPr>
              <a:t>Shuffle memory contents to place all free memory together in one large block</a:t>
            </a:r>
            <a:endParaRPr lang="en-US" altLang="zh-CN" sz="1800" dirty="0">
              <a:ea typeface="宋体" panose="02010600030101010101" pitchFamily="2" charset="-122"/>
            </a:endParaRPr>
          </a:p>
          <a:p>
            <a:pPr lvl="1"/>
            <a:r>
              <a:rPr lang="en-US" altLang="zh-CN" sz="1800" b="1" dirty="0">
                <a:ea typeface="宋体" panose="02010600030101010101" pitchFamily="2" charset="-122"/>
              </a:rPr>
              <a:t>Compaction is possible </a:t>
            </a:r>
            <a:r>
              <a:rPr lang="en-US" altLang="zh-CN" sz="1800" b="1" i="1" dirty="0">
                <a:ea typeface="宋体" panose="02010600030101010101" pitchFamily="2" charset="-122"/>
              </a:rPr>
              <a:t>only</a:t>
            </a:r>
            <a:r>
              <a:rPr lang="en-US" altLang="zh-CN" sz="1800" b="1" dirty="0">
                <a:ea typeface="宋体" panose="02010600030101010101" pitchFamily="2" charset="-122"/>
              </a:rPr>
              <a:t> if </a:t>
            </a:r>
            <a:r>
              <a:rPr lang="en-US" altLang="zh-CN" sz="1800" b="1" dirty="0">
                <a:solidFill>
                  <a:srgbClr val="FF0000"/>
                </a:solidFill>
                <a:ea typeface="宋体" panose="02010600030101010101" pitchFamily="2" charset="-122"/>
              </a:rPr>
              <a:t>relocation</a:t>
            </a:r>
            <a:r>
              <a:rPr lang="en-US" altLang="zh-CN" sz="1800" b="1" dirty="0">
                <a:ea typeface="宋体" panose="02010600030101010101" pitchFamily="2" charset="-122"/>
              </a:rPr>
              <a:t> is dynamic, and is done at execution time</a:t>
            </a:r>
            <a:endParaRPr lang="en-US" altLang="zh-CN" sz="1800" b="1" dirty="0">
              <a:ea typeface="宋体" panose="02010600030101010101" pitchFamily="2" charset="-122"/>
            </a:endParaRPr>
          </a:p>
          <a:p>
            <a:pPr lvl="1"/>
            <a:r>
              <a:rPr lang="en-US" altLang="zh-CN" sz="1800" dirty="0">
                <a:ea typeface="宋体" panose="02010600030101010101" pitchFamily="2" charset="-122"/>
              </a:rPr>
              <a:t>I/O problem</a:t>
            </a:r>
            <a:endParaRPr lang="en-US" altLang="zh-CN" sz="1800" dirty="0">
              <a:ea typeface="宋体" panose="02010600030101010101" pitchFamily="2" charset="-122"/>
            </a:endParaRPr>
          </a:p>
          <a:p>
            <a:pPr lvl="2"/>
            <a:r>
              <a:rPr lang="en-US" altLang="zh-CN" sz="1600" dirty="0">
                <a:ea typeface="宋体" panose="02010600030101010101" pitchFamily="2" charset="-122"/>
              </a:rPr>
              <a:t>Latch job in memory while it is involved in I/O</a:t>
            </a:r>
            <a:endParaRPr lang="en-US" altLang="zh-CN" sz="1600" dirty="0">
              <a:ea typeface="宋体" panose="02010600030101010101" pitchFamily="2" charset="-122"/>
            </a:endParaRPr>
          </a:p>
          <a:p>
            <a:pPr lvl="2"/>
            <a:r>
              <a:rPr lang="en-US" altLang="zh-CN" sz="1600" dirty="0">
                <a:ea typeface="宋体" panose="02010600030101010101" pitchFamily="2" charset="-122"/>
              </a:rPr>
              <a:t>Do I/O only into OS buffers</a:t>
            </a:r>
            <a:endParaRPr lang="en-US" altLang="zh-CN"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685800" y="376238"/>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分区式存储管理的特点</a:t>
            </a:r>
            <a:endParaRPr lang="zh-CN" altLang="en-US">
              <a:effectLst>
                <a:outerShdw blurRad="38100" dist="38100" dir="2700000" algn="tl">
                  <a:srgbClr val="C0C0C0"/>
                </a:outerShdw>
              </a:effectLst>
              <a:ea typeface="宋体" panose="02010600030101010101" pitchFamily="2" charset="-122"/>
            </a:endParaRPr>
          </a:p>
        </p:txBody>
      </p:sp>
      <p:sp>
        <p:nvSpPr>
          <p:cNvPr id="49155" name="内容占位符 2"/>
          <p:cNvSpPr>
            <a:spLocks noGrp="1"/>
          </p:cNvSpPr>
          <p:nvPr>
            <p:ph idx="4294967295"/>
          </p:nvPr>
        </p:nvSpPr>
        <p:spPr/>
        <p:txBody>
          <a:bodyPr/>
          <a:lstStyle/>
          <a:p>
            <a:r>
              <a:rPr lang="zh-CN" altLang="en-US" sz="2400" dirty="0">
                <a:solidFill>
                  <a:srgbClr val="C00000"/>
                </a:solidFill>
                <a:ea typeface="宋体" panose="02010600030101010101" pitchFamily="2" charset="-122"/>
              </a:rPr>
              <a:t>整个</a:t>
            </a:r>
            <a:r>
              <a:rPr lang="zh-CN" altLang="en-US" sz="2400" dirty="0">
                <a:ea typeface="宋体" panose="02010600030101010101" pitchFamily="2" charset="-122"/>
              </a:rPr>
              <a:t>的作业或进程存放在</a:t>
            </a:r>
            <a:r>
              <a:rPr lang="zh-CN" altLang="en-US" sz="2400" dirty="0">
                <a:solidFill>
                  <a:srgbClr val="0000CC"/>
                </a:solidFill>
                <a:ea typeface="宋体" panose="02010600030101010101" pitchFamily="2" charset="-122"/>
              </a:rPr>
              <a:t>一段连续的内存区域</a:t>
            </a:r>
            <a:r>
              <a:rPr lang="zh-CN" altLang="en-US" sz="2400" dirty="0">
                <a:ea typeface="宋体" panose="02010600030101010101" pitchFamily="2" charset="-122"/>
              </a:rPr>
              <a:t>；</a:t>
            </a:r>
            <a:endParaRPr lang="zh-CN" altLang="en-US" sz="2400" dirty="0">
              <a:ea typeface="宋体" panose="02010600030101010101" pitchFamily="2" charset="-122"/>
            </a:endParaRPr>
          </a:p>
          <a:p>
            <a:r>
              <a:rPr lang="zh-CN" altLang="en-US" sz="2400" dirty="0">
                <a:ea typeface="宋体" panose="02010600030101010101" pitchFamily="2" charset="-122"/>
              </a:rPr>
              <a:t>管理简单；</a:t>
            </a:r>
            <a:endParaRPr lang="zh-CN" altLang="en-US" sz="2400" dirty="0">
              <a:ea typeface="宋体" panose="02010600030101010101" pitchFamily="2" charset="-122"/>
            </a:endParaRPr>
          </a:p>
          <a:p>
            <a:r>
              <a:rPr lang="zh-CN" altLang="en-US" sz="2400" dirty="0">
                <a:ea typeface="宋体" panose="02010600030101010101" pitchFamily="2" charset="-122"/>
              </a:rPr>
              <a:t>对于比较大的作业，有时找到一个足够大的连续区域比较困难；</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思考：分区的内存共享问题</a:t>
            </a:r>
            <a:endParaRPr lang="en-US" altLang="zh-CN" dirty="0">
              <a:effectLst>
                <a:outerShdw blurRad="38100" dist="38100" dir="2700000" algn="tl">
                  <a:srgbClr val="C0C0C0"/>
                </a:outerShdw>
              </a:effectLst>
              <a:ea typeface="宋体" panose="02010600030101010101" pitchFamily="2" charset="-122"/>
            </a:endParaRP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400" dirty="0">
                <a:ea typeface="宋体" panose="02010600030101010101" pitchFamily="2" charset="-122"/>
              </a:rPr>
              <a:t>分区管理能否支持</a:t>
            </a:r>
            <a:r>
              <a:rPr lang="zh-CN" altLang="en-US" sz="2400" dirty="0">
                <a:solidFill>
                  <a:srgbClr val="0000CC"/>
                </a:solidFill>
                <a:ea typeface="宋体" panose="02010600030101010101" pitchFamily="2" charset="-122"/>
              </a:rPr>
              <a:t>内存共享</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是否支持</a:t>
            </a:r>
            <a:r>
              <a:rPr lang="zh-CN" altLang="en-US" sz="2400" dirty="0" smtClean="0">
                <a:solidFill>
                  <a:srgbClr val="0000CC"/>
                </a:solidFill>
                <a:ea typeface="宋体" panose="02010600030101010101" pitchFamily="2" charset="-122"/>
              </a:rPr>
              <a:t>虚拟存储技术</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lvl="1"/>
            <a:r>
              <a:rPr lang="zh-CN" altLang="en-US" sz="2000" dirty="0" smtClean="0">
                <a:solidFill>
                  <a:srgbClr val="7030A0"/>
                </a:solidFill>
                <a:ea typeface="宋体" panose="02010600030101010101" pitchFamily="2" charset="-122"/>
              </a:rPr>
              <a:t>不是很好地支持虚拟存储机制</a:t>
            </a:r>
            <a:endParaRPr lang="en-US" altLang="zh-CN" sz="2000" dirty="0" smtClean="0">
              <a:solidFill>
                <a:srgbClr val="7030A0"/>
              </a:solidFill>
              <a:ea typeface="宋体" panose="02010600030101010101" pitchFamily="2" charset="-122"/>
            </a:endParaRPr>
          </a:p>
          <a:p>
            <a:pPr lvl="1"/>
            <a:r>
              <a:rPr lang="zh-CN" altLang="en-US" sz="2000" dirty="0" smtClean="0">
                <a:highlight>
                  <a:srgbClr val="FFFF00"/>
                </a:highlight>
                <a:ea typeface="宋体" panose="02010600030101010101" pitchFamily="2" charset="-122"/>
              </a:rPr>
              <a:t>运行时，将整个作业装入主存</a:t>
            </a:r>
            <a:endParaRPr lang="en-US" altLang="zh-CN" sz="2000" dirty="0" smtClean="0">
              <a:highlight>
                <a:srgbClr val="FFFF00"/>
              </a:highlight>
              <a:ea typeface="宋体" panose="02010600030101010101" pitchFamily="2" charset="-122"/>
            </a:endParaRPr>
          </a:p>
          <a:p>
            <a:pPr lvl="1"/>
            <a:r>
              <a:rPr lang="zh-CN" altLang="en-US" sz="2000" dirty="0" smtClean="0">
                <a:highlight>
                  <a:srgbClr val="FFFF00"/>
                </a:highlight>
                <a:ea typeface="宋体" panose="02010600030101010101" pitchFamily="2" charset="-122"/>
              </a:rPr>
              <a:t>对换也是整个作业进行对换</a:t>
            </a:r>
            <a:endParaRPr lang="en-US" altLang="zh-CN" sz="2000" dirty="0" smtClean="0">
              <a:ea typeface="宋体" panose="02010600030101010101" pitchFamily="2" charset="-122"/>
            </a:endParaRPr>
          </a:p>
          <a:p>
            <a:pPr lvl="1"/>
            <a:r>
              <a:rPr lang="zh-CN" altLang="en-US" sz="2000" dirty="0" smtClean="0">
                <a:solidFill>
                  <a:srgbClr val="006600"/>
                </a:solidFill>
                <a:ea typeface="宋体" panose="02010600030101010101" pitchFamily="2" charset="-122"/>
              </a:rPr>
              <a:t>不符合现在操作系统的虚拟存储机制的理念</a:t>
            </a:r>
            <a:endParaRPr lang="en-US" altLang="zh-CN" sz="2000" dirty="0" smtClean="0">
              <a:solidFill>
                <a:srgbClr val="006600"/>
              </a:solidFill>
              <a:ea typeface="宋体" panose="02010600030101010101" pitchFamily="2" charset="-122"/>
            </a:endParaRPr>
          </a:p>
          <a:p>
            <a:pPr lvl="2"/>
            <a:r>
              <a:rPr lang="zh-CN" altLang="en-US" sz="1600" dirty="0" smtClean="0">
                <a:solidFill>
                  <a:srgbClr val="0070C0"/>
                </a:solidFill>
                <a:ea typeface="宋体" panose="02010600030101010101" pitchFamily="2" charset="-122"/>
              </a:rPr>
              <a:t>可以部分装入主存即可执行</a:t>
            </a:r>
            <a:endParaRPr lang="en-US" altLang="zh-CN" sz="1600" dirty="0" smtClean="0">
              <a:solidFill>
                <a:srgbClr val="0070C0"/>
              </a:solidFill>
              <a:ea typeface="宋体" panose="02010600030101010101" pitchFamily="2" charset="-122"/>
            </a:endParaRPr>
          </a:p>
          <a:p>
            <a:pPr lvl="2"/>
            <a:r>
              <a:rPr lang="zh-CN" altLang="en-US" sz="1600" dirty="0" smtClean="0">
                <a:solidFill>
                  <a:srgbClr val="0070C0"/>
                </a:solidFill>
                <a:ea typeface="宋体" panose="02010600030101010101" pitchFamily="2" charset="-122"/>
              </a:rPr>
              <a:t>对换时也是部分对换</a:t>
            </a:r>
            <a:endParaRPr lang="en-US" altLang="zh-CN" sz="1600" dirty="0">
              <a:solidFill>
                <a:srgbClr val="0070C0"/>
              </a:solidFill>
              <a:ea typeface="宋体" panose="02010600030101010101" pitchFamily="2" charset="-122"/>
            </a:endParaRPr>
          </a:p>
          <a:p>
            <a:endParaRPr lang="en-US" altLang="zh-CN"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分区分配算法例题</a:t>
            </a:r>
            <a:endParaRPr lang="zh-CN" altLang="en-US" dirty="0">
              <a:effectLst>
                <a:outerShdw blurRad="38100" dist="38100" dir="2700000" algn="tl">
                  <a:srgbClr val="C0C0C0"/>
                </a:outerShdw>
              </a:effectLst>
              <a:ea typeface="宋体" panose="02010600030101010101" pitchFamily="2" charset="-122"/>
            </a:endParaRPr>
          </a:p>
        </p:txBody>
      </p:sp>
      <p:sp>
        <p:nvSpPr>
          <p:cNvPr id="46083" name="内容占位符 2"/>
          <p:cNvSpPr>
            <a:spLocks noGrp="1"/>
          </p:cNvSpPr>
          <p:nvPr>
            <p:ph idx="4294967295"/>
          </p:nvPr>
        </p:nvSpPr>
        <p:spPr>
          <a:xfrm>
            <a:off x="685800" y="1271588"/>
            <a:ext cx="7875588" cy="4483100"/>
          </a:xfrm>
        </p:spPr>
        <p:txBody>
          <a:bodyPr/>
          <a:lstStyle/>
          <a:p>
            <a:pPr eaLnBrk="1" hangingPunct="1"/>
            <a:r>
              <a:rPr lang="zh-CN" altLang="en-US" sz="2000" dirty="0">
                <a:ea typeface="宋体" panose="02010600030101010101" pitchFamily="2" charset="-122"/>
              </a:rPr>
              <a:t>有一采用分区存储管理的OS，用户区主存在512KB，</a:t>
            </a:r>
            <a:r>
              <a:rPr lang="zh-CN" altLang="en-US" sz="2000" dirty="0">
                <a:highlight>
                  <a:srgbClr val="FFFF00"/>
                </a:highlight>
                <a:ea typeface="宋体" panose="02010600030101010101" pitchFamily="2" charset="-122"/>
              </a:rPr>
              <a:t>空闲块链入空块表</a:t>
            </a:r>
            <a:r>
              <a:rPr lang="zh-CN" altLang="en-US" sz="2000" dirty="0">
                <a:ea typeface="宋体" panose="02010600030101010101" pitchFamily="2" charset="-122"/>
              </a:rPr>
              <a:t>，分配时截取空块的前半部分（小地址部分）。初始时全部空闲。在执行了如下申请、释放操作序列后：</a:t>
            </a:r>
            <a:endParaRPr lang="zh-CN" altLang="en-US" sz="2000" dirty="0">
              <a:ea typeface="宋体" panose="02010600030101010101" pitchFamily="2" charset="-122"/>
            </a:endParaRPr>
          </a:p>
          <a:p>
            <a:pPr eaLnBrk="1" hangingPunct="1">
              <a:buFont typeface="Monotype Sorts" pitchFamily="2" charset="2"/>
              <a:buNone/>
            </a:pPr>
            <a:r>
              <a:rPr lang="zh-CN" altLang="en-US" sz="2000" dirty="0">
                <a:ea typeface="宋体" panose="02010600030101010101" pitchFamily="2" charset="-122"/>
              </a:rPr>
              <a:t>     request(300kB),request(100kB),release(300KB),request(150KB),request(50KB),reg(90KB)</a:t>
            </a:r>
            <a:endParaRPr lang="zh-CN" altLang="en-US" sz="2000" dirty="0">
              <a:ea typeface="宋体" panose="02010600030101010101" pitchFamily="2" charset="-122"/>
            </a:endParaRPr>
          </a:p>
          <a:p>
            <a:pPr eaLnBrk="1" hangingPunct="1">
              <a:buFont typeface="Monotype Sorts" pitchFamily="2" charset="2"/>
              <a:buNone/>
            </a:pPr>
            <a:r>
              <a:rPr lang="zh-CN" altLang="en-US" sz="2000" dirty="0">
                <a:ea typeface="宋体" panose="02010600030101010101" pitchFamily="2" charset="-122"/>
              </a:rPr>
              <a:t>1、采用</a:t>
            </a:r>
            <a:r>
              <a:rPr lang="zh-CN" altLang="en-US" sz="2000" dirty="0">
                <a:highlight>
                  <a:srgbClr val="FFFF00"/>
                </a:highlight>
                <a:ea typeface="宋体" panose="02010600030101010101" pitchFamily="2" charset="-122"/>
              </a:rPr>
              <a:t>首次（最先）适配</a:t>
            </a:r>
            <a:r>
              <a:rPr lang="zh-CN" altLang="en-US" sz="2000" dirty="0">
                <a:ea typeface="宋体" panose="02010600030101010101" pitchFamily="2" charset="-122"/>
              </a:rPr>
              <a:t>，空块表中有哪些空块（指出大小及始址）</a:t>
            </a:r>
            <a:endParaRPr lang="zh-CN" altLang="en-US" sz="2000" dirty="0">
              <a:ea typeface="宋体" panose="02010600030101010101" pitchFamily="2" charset="-122"/>
            </a:endParaRPr>
          </a:p>
          <a:p>
            <a:pPr eaLnBrk="1" hangingPunct="1">
              <a:buFont typeface="Monotype Sorts" pitchFamily="2" charset="2"/>
              <a:buNone/>
            </a:pPr>
            <a:r>
              <a:rPr lang="zh-CN" altLang="en-US" sz="2000" dirty="0">
                <a:ea typeface="宋体" panose="02010600030101010101" pitchFamily="2" charset="-122"/>
              </a:rPr>
              <a:t>2、采用</a:t>
            </a:r>
            <a:r>
              <a:rPr lang="zh-CN" altLang="en-US" sz="2000" dirty="0">
                <a:highlight>
                  <a:srgbClr val="FFFF00"/>
                </a:highlight>
                <a:ea typeface="宋体" panose="02010600030101010101" pitchFamily="2" charset="-122"/>
              </a:rPr>
              <a:t>最佳适配</a:t>
            </a:r>
            <a:r>
              <a:rPr lang="zh-CN" altLang="en-US" sz="2000" dirty="0">
                <a:ea typeface="宋体" panose="02010600030101010101" pitchFamily="2" charset="-122"/>
              </a:rPr>
              <a:t>，空块表中有哪些空块（指出大小及始址）</a:t>
            </a:r>
            <a:endParaRPr lang="zh-CN" altLang="en-US" sz="2000" dirty="0">
              <a:ea typeface="宋体" panose="02010600030101010101" pitchFamily="2" charset="-122"/>
            </a:endParaRPr>
          </a:p>
          <a:p>
            <a:pPr eaLnBrk="1" hangingPunct="1">
              <a:buFont typeface="Monotype Sorts" pitchFamily="2" charset="2"/>
              <a:buNone/>
            </a:pPr>
            <a:r>
              <a:rPr lang="zh-CN" altLang="en-US" sz="2000" dirty="0">
                <a:ea typeface="宋体" panose="02010600030101010101" pitchFamily="2" charset="-122"/>
              </a:rPr>
              <a:t>3、若随后又要申请80KB，针对上述两种情况，会产生什么后果？</a:t>
            </a:r>
            <a:endParaRPr lang="zh-CN" altLang="en-US" sz="2000" dirty="0">
              <a:ea typeface="宋体" panose="02010600030101010101" pitchFamily="2" charset="-122"/>
            </a:endParaRPr>
          </a:p>
          <a:p>
            <a:pPr eaLnBrk="1" hangingPunct="1">
              <a:buFont typeface="Monotype Sorts" pitchFamily="2" charset="2"/>
              <a:buNone/>
            </a:pP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a:t>
            </a:r>
            <a:r>
              <a:rPr lang="zh-CN" altLang="en-US" dirty="0" smtClean="0">
                <a:effectLst>
                  <a:outerShdw blurRad="38100" dist="38100" dir="2700000" algn="tl">
                    <a:srgbClr val="C0C0C0"/>
                  </a:outerShdw>
                </a:effectLst>
                <a:ea typeface="宋体" panose="02010600030101010101" pitchFamily="2" charset="-122"/>
              </a:rPr>
              <a:t>例题（续）</a:t>
            </a:r>
            <a:endParaRPr lang="zh-CN" altLang="en-US" dirty="0">
              <a:effectLst>
                <a:outerShdw blurRad="38100" dist="38100" dir="2700000" algn="tl">
                  <a:srgbClr val="C0C0C0"/>
                </a:outerShdw>
              </a:effectLst>
              <a:ea typeface="宋体" panose="02010600030101010101" pitchFamily="2" charset="-122"/>
            </a:endParaRPr>
          </a:p>
        </p:txBody>
      </p:sp>
      <p:sp>
        <p:nvSpPr>
          <p:cNvPr id="47107" name="内容占位符 2"/>
          <p:cNvSpPr>
            <a:spLocks noGrp="1"/>
          </p:cNvSpPr>
          <p:nvPr>
            <p:ph idx="4294967295"/>
          </p:nvPr>
        </p:nvSpPr>
        <p:spPr/>
        <p:txBody>
          <a:bodyPr/>
          <a:lstStyle/>
          <a:p>
            <a:pPr eaLnBrk="1" hangingPunct="1"/>
            <a:r>
              <a:rPr lang="zh-CN" altLang="en-US" sz="2400" dirty="0">
                <a:ea typeface="宋体" panose="02010600030101010101" pitchFamily="2" charset="-122"/>
              </a:rPr>
              <a:t>采用首次适应算法</a:t>
            </a:r>
            <a:endParaRPr lang="zh-CN" altLang="en-US" sz="2400" dirty="0">
              <a:ea typeface="宋体" panose="02010600030101010101" pitchFamily="2" charset="-122"/>
            </a:endParaRP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块1：首址290KB，长度10KB</a:t>
            </a:r>
            <a:endParaRPr lang="zh-CN" altLang="en-US" sz="2000" dirty="0">
              <a:ea typeface="宋体" panose="02010600030101010101" pitchFamily="2" charset="-122"/>
            </a:endParaRPr>
          </a:p>
          <a:p>
            <a:pPr eaLnBrk="1" hangingPunct="1">
              <a:buFont typeface="Monotype Sorts" pitchFamily="2" charset="2"/>
              <a:buNone/>
            </a:pPr>
            <a:r>
              <a:rPr lang="zh-CN" altLang="en-US" sz="2000" dirty="0">
                <a:ea typeface="宋体" panose="02010600030101010101" pitchFamily="2" charset="-122"/>
              </a:rPr>
              <a:t>    块2：首址400KB，长度112KB</a:t>
            </a:r>
            <a:endParaRPr lang="zh-CN" altLang="en-US" sz="2000" dirty="0">
              <a:ea typeface="宋体" panose="02010600030101010101" pitchFamily="2" charset="-122"/>
            </a:endParaRPr>
          </a:p>
          <a:p>
            <a:pPr eaLnBrk="1" hangingPunct="1"/>
            <a:r>
              <a:rPr lang="zh-CN" altLang="en-US" sz="2400" dirty="0">
                <a:ea typeface="宋体" panose="02010600030101010101" pitchFamily="2" charset="-122"/>
              </a:rPr>
              <a:t>采用最佳适应算法</a:t>
            </a:r>
            <a:endParaRPr lang="zh-CN" altLang="en-US" sz="2400" dirty="0">
              <a:ea typeface="宋体" panose="02010600030101010101" pitchFamily="2" charset="-122"/>
            </a:endParaRP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块1：首址240KB，长度60KB</a:t>
            </a:r>
            <a:endParaRPr lang="zh-CN" altLang="en-US" sz="2000" dirty="0">
              <a:ea typeface="宋体" panose="02010600030101010101" pitchFamily="2" charset="-122"/>
            </a:endParaRPr>
          </a:p>
          <a:p>
            <a:pPr eaLnBrk="1" hangingPunct="1">
              <a:buFont typeface="Monotype Sorts" pitchFamily="2" charset="2"/>
              <a:buNone/>
            </a:pPr>
            <a:r>
              <a:rPr lang="zh-CN" altLang="en-US" sz="2000" dirty="0">
                <a:ea typeface="宋体" panose="02010600030101010101" pitchFamily="2" charset="-122"/>
              </a:rPr>
              <a:t>    块2：首址450KB，长度62KB</a:t>
            </a:r>
            <a:endParaRPr lang="zh-CN" altLang="en-US" sz="2000" dirty="0">
              <a:ea typeface="宋体" panose="02010600030101010101" pitchFamily="2" charset="-122"/>
            </a:endParaRPr>
          </a:p>
          <a:p>
            <a:pPr eaLnBrk="1" hangingPunct="1"/>
            <a:r>
              <a:rPr lang="zh-CN" altLang="en-US" sz="2400" dirty="0">
                <a:ea typeface="宋体" panose="02010600030101010101" pitchFamily="2" charset="-122"/>
              </a:rPr>
              <a:t>随后又要申请80KB</a:t>
            </a:r>
            <a:endParaRPr lang="zh-CN" altLang="en-US" sz="2400" dirty="0">
              <a:ea typeface="宋体" panose="02010600030101010101" pitchFamily="2" charset="-122"/>
            </a:endParaRPr>
          </a:p>
          <a:p>
            <a:pPr lvl="1" eaLnBrk="1" hangingPunct="1"/>
            <a:r>
              <a:rPr lang="zh-CN" altLang="en-US" sz="2000" dirty="0">
                <a:ea typeface="宋体" panose="02010600030101010101" pitchFamily="2" charset="-122"/>
              </a:rPr>
              <a:t>对于首次适应算法，分配成功；</a:t>
            </a:r>
            <a:endParaRPr lang="zh-CN" altLang="en-US" sz="2000" dirty="0">
              <a:ea typeface="宋体" panose="02010600030101010101" pitchFamily="2" charset="-122"/>
            </a:endParaRPr>
          </a:p>
          <a:p>
            <a:pPr lvl="1" eaLnBrk="1" hangingPunct="1"/>
            <a:r>
              <a:rPr lang="zh-CN" altLang="en-US" sz="2000" dirty="0">
                <a:ea typeface="宋体" panose="02010600030101010101" pitchFamily="2" charset="-122"/>
              </a:rPr>
              <a:t>对于最佳适应算法，分配失败；</a:t>
            </a:r>
            <a:endParaRPr lang="zh-CN" altLang="en-US" sz="20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73100" y="636588"/>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8.1.2 Address Binding</a:t>
            </a:r>
            <a:endParaRPr lang="en-US" altLang="zh-CN" dirty="0">
              <a:effectLst>
                <a:outerShdw blurRad="38100" dist="38100" dir="2700000" algn="tl">
                  <a:srgbClr val="C0C0C0"/>
                </a:outerShdw>
              </a:effectLst>
              <a:ea typeface="宋体" panose="02010600030101010101" pitchFamily="2" charset="-122"/>
            </a:endParaRPr>
          </a:p>
        </p:txBody>
      </p:sp>
      <p:sp>
        <p:nvSpPr>
          <p:cNvPr id="10243" name="Rectangle 3"/>
          <p:cNvSpPr>
            <a:spLocks noGrp="1" noChangeArrowheads="1"/>
          </p:cNvSpPr>
          <p:nvPr>
            <p:ph type="body" idx="4294967295"/>
          </p:nvPr>
        </p:nvSpPr>
        <p:spPr>
          <a:xfrm>
            <a:off x="827088" y="1914525"/>
            <a:ext cx="7351712" cy="3851275"/>
          </a:xfrm>
        </p:spPr>
        <p:txBody>
          <a:bodyPr/>
          <a:lstStyle/>
          <a:p>
            <a:r>
              <a:rPr lang="en-US" altLang="zh-CN" sz="2400" dirty="0">
                <a:ea typeface="宋体" panose="02010600030101010101" pitchFamily="2" charset="-122"/>
              </a:rPr>
              <a:t>User programs go through </a:t>
            </a:r>
            <a:r>
              <a:rPr lang="en-US" altLang="zh-CN" sz="2400" dirty="0">
                <a:solidFill>
                  <a:srgbClr val="7030A0"/>
                </a:solidFill>
                <a:ea typeface="宋体" panose="02010600030101010101" pitchFamily="2" charset="-122"/>
              </a:rPr>
              <a:t>several steps</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before being run</a:t>
            </a:r>
            <a:r>
              <a:rPr lang="en-US" altLang="zh-CN" sz="2400" dirty="0">
                <a:ea typeface="宋体" panose="02010600030101010101" pitchFamily="2" charset="-122"/>
              </a:rPr>
              <a:t>.    </a:t>
            </a:r>
            <a:endParaRPr lang="en-US" altLang="zh-CN" sz="2400" dirty="0">
              <a:ea typeface="宋体" panose="02010600030101010101" pitchFamily="2" charset="-122"/>
            </a:endParaRPr>
          </a:p>
          <a:p>
            <a:r>
              <a:rPr lang="en-US" altLang="zh-CN" sz="2400" dirty="0">
                <a:ea typeface="宋体" panose="02010600030101010101" pitchFamily="2" charset="-122"/>
              </a:rPr>
              <a:t>(What are they?)</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711916"/>
            <a:ext cx="7315200" cy="2143125"/>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基于动态分区存储管理的计算机，其主存容量为</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55MB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（初始为空闲），</a:t>
            </a:r>
            <a:r>
              <a:rPr lang="zh-CN" altLang="en-US" sz="20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采用最佳适配</a:t>
            </a:r>
            <a:r>
              <a:rPr lang="en-US" altLang="zh-CN" sz="20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(best fit)</a:t>
            </a:r>
            <a:r>
              <a:rPr lang="zh-CN" altLang="en-US" sz="20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算法</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，分配和释放的顺序为：分配</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15MB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，分配</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30MB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，释放</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15MB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，分配</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8MB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，分配</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6MB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，此时主存中最大空闲分区的大小是（）</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1828800" y="278606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1828800" y="364331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1828800" y="450056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A</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7"/>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B</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C</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提交</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9"/>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60086" y="898203"/>
            <a:ext cx="8556914" cy="2545926"/>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某计算机按字节编址，其动态分区内存管理采用</a:t>
            </a:r>
            <a:r>
              <a:rPr lang="zh-CN" altLang="en-US" sz="2000" dirty="0">
                <a:solidFill>
                  <a:srgbClr val="0000CC"/>
                </a:solidFill>
                <a:latin typeface="微软雅黑" panose="020B0503020204020204" pitchFamily="34" charset="-122"/>
                <a:ea typeface="微软雅黑" panose="020B0503020204020204" pitchFamily="34" charset="-122"/>
                <a:sym typeface="微软雅黑" panose="020B0503020204020204" pitchFamily="34" charset="-122"/>
              </a:rPr>
              <a:t>最佳适应算法</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每次分配和回收内存后都对空闲分区重新排序</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。当前空闲分区信息如下表所示。</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回收起始地址为</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60K</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，大小为</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140KB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后，系统空闲分区的数量、空闲分区链第一个分区的起始地址和大小分别是（）。</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(2017)</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1828800" y="3409521"/>
            <a:ext cx="2951018"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20K</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380K</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1828800" y="4100517"/>
            <a:ext cx="2951018"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500K</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80K</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1828800" y="4770729"/>
            <a:ext cx="3158836"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20K</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180K</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1828800" y="5357813"/>
            <a:ext cx="2951018"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500K</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80K</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bwMode="auto">
          <a:xfrm>
            <a:off x="1114425" y="347381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A</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7"/>
            </p:custDataLst>
          </p:nvPr>
        </p:nvSpPr>
        <p:spPr bwMode="auto">
          <a:xfrm>
            <a:off x="1114425" y="483502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C</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0" lang="zh-CN" altLang="en-US"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提交</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9" name="表格 18"/>
          <p:cNvGraphicFramePr>
            <a:graphicFrameLocks noGrp="1"/>
          </p:cNvGraphicFramePr>
          <p:nvPr/>
        </p:nvGraphicFramePr>
        <p:xfrm>
          <a:off x="1056409" y="1800326"/>
          <a:ext cx="6096000" cy="741680"/>
        </p:xfrm>
        <a:graphic>
          <a:graphicData uri="http://schemas.openxmlformats.org/drawingml/2006/table">
            <a:tbl>
              <a:tblPr firstRow="1" bandRow="1">
                <a:tableStyleId>{5C22544A-7EE6-4342-B048-85BDC9FD1C3A}</a:tableStyleId>
              </a:tblPr>
              <a:tblGrid>
                <a:gridCol w="1725156"/>
                <a:gridCol w="813187"/>
                <a:gridCol w="1119257"/>
                <a:gridCol w="1219200"/>
                <a:gridCol w="1219200"/>
              </a:tblGrid>
              <a:tr h="370840">
                <a:tc>
                  <a:txBody>
                    <a:bodyPr/>
                    <a:lstStyle/>
                    <a:p>
                      <a:r>
                        <a:rPr lang="zh-CN" altLang="en-US" sz="1800" b="0" kern="1200" dirty="0">
                          <a:solidFill>
                            <a:schemeClr val="dk1"/>
                          </a:solidFill>
                          <a:latin typeface="+mn-lt"/>
                          <a:ea typeface="+mn-ea"/>
                          <a:cs typeface="+mn-cs"/>
                        </a:rPr>
                        <a:t>分区起始地址</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20K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500K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1000K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200K</a:t>
                      </a:r>
                      <a:endParaRPr lang="zh-CN" altLang="en-US" sz="1800" b="0" kern="1200" dirty="0">
                        <a:solidFill>
                          <a:schemeClr val="dk1"/>
                        </a:solidFill>
                        <a:latin typeface="+mn-lt"/>
                        <a:ea typeface="+mn-ea"/>
                        <a:cs typeface="+mn-cs"/>
                      </a:endParaRPr>
                    </a:p>
                  </a:txBody>
                  <a:tcPr/>
                </a:tc>
              </a:tr>
              <a:tr h="370840">
                <a:tc>
                  <a:txBody>
                    <a:bodyPr/>
                    <a:lstStyle/>
                    <a:p>
                      <a:r>
                        <a:rPr lang="zh-CN" altLang="en-US" dirty="0"/>
                        <a:t>分区大小</a:t>
                      </a:r>
                      <a:endParaRPr lang="zh-CN" altLang="en-US" dirty="0"/>
                    </a:p>
                  </a:txBody>
                  <a:tcPr>
                    <a:solidFill>
                      <a:schemeClr val="accent1"/>
                    </a:solidFill>
                  </a:tcPr>
                </a:tc>
                <a:tc>
                  <a:txBody>
                    <a:bodyPr/>
                    <a:lstStyle/>
                    <a:p>
                      <a:r>
                        <a:rPr lang="en-US" altLang="zh-CN" dirty="0"/>
                        <a:t>40KB</a:t>
                      </a:r>
                      <a:endParaRPr lang="zh-CN" altLang="en-US" dirty="0"/>
                    </a:p>
                  </a:txBody>
                  <a:tcPr>
                    <a:solidFill>
                      <a:schemeClr val="accent1"/>
                    </a:solidFill>
                  </a:tcPr>
                </a:tc>
                <a:tc>
                  <a:txBody>
                    <a:bodyPr/>
                    <a:lstStyle/>
                    <a:p>
                      <a:r>
                        <a:rPr lang="en-US" altLang="zh-CN" dirty="0"/>
                        <a:t>80KB</a:t>
                      </a:r>
                      <a:endParaRPr lang="zh-CN" altLang="en-US" dirty="0"/>
                    </a:p>
                  </a:txBody>
                  <a:tcPr>
                    <a:solidFill>
                      <a:schemeClr val="accent1"/>
                    </a:solidFill>
                  </a:tcPr>
                </a:tc>
                <a:tc>
                  <a:txBody>
                    <a:bodyPr/>
                    <a:lstStyle/>
                    <a:p>
                      <a:r>
                        <a:rPr lang="en-US" altLang="zh-CN" dirty="0"/>
                        <a:t>100KB</a:t>
                      </a:r>
                      <a:endParaRPr lang="zh-CN" altLang="en-US" dirty="0"/>
                    </a:p>
                  </a:txBody>
                  <a:tcPr>
                    <a:solidFill>
                      <a:schemeClr val="accent1"/>
                    </a:solidFill>
                  </a:tcPr>
                </a:tc>
                <a:tc>
                  <a:txBody>
                    <a:bodyPr/>
                    <a:lstStyle/>
                    <a:p>
                      <a:r>
                        <a:rPr lang="en-US" altLang="zh-CN" dirty="0"/>
                        <a:t>200KB</a:t>
                      </a:r>
                      <a:endParaRPr lang="zh-CN" altLang="en-US" dirty="0"/>
                    </a:p>
                  </a:txBody>
                  <a:tcPr>
                    <a:solidFill>
                      <a:schemeClr val="accent1"/>
                    </a:solidFill>
                  </a:tcPr>
                </a:tc>
              </a:tr>
            </a:tbl>
          </a:graphicData>
        </a:graphic>
      </p:graphicFrame>
      <p:sp>
        <p:nvSpPr>
          <p:cNvPr id="18" name="矩形 17"/>
          <p:cNvSpPr/>
          <p:nvPr>
            <p:custDataLst>
              <p:tags r:id="rId10"/>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grpSp>
        <p:nvGrpSpPr>
          <p:cNvPr id="23" name="组合 22"/>
          <p:cNvGrpSpPr/>
          <p:nvPr>
            <p:custDataLst>
              <p:tags r:id="rId11"/>
            </p:custDataLst>
          </p:nvPr>
        </p:nvGrpSpPr>
        <p:grpSpPr>
          <a:xfrm>
            <a:off x="9537700" y="0"/>
            <a:ext cx="3815080" cy="647700"/>
            <a:chOff x="9537700" y="0"/>
            <a:chExt cx="3815080" cy="647700"/>
          </a:xfrm>
        </p:grpSpPr>
        <p:sp>
          <p:nvSpPr>
            <p:cNvPr id="20" name="RemarkBack"/>
            <p:cNvSpPr/>
            <p:nvPr>
              <p:custDataLst>
                <p:tags r:id="rId12"/>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p:cNvSpPr/>
            <p:nvPr>
              <p:custDataLst>
                <p:tags r:id="rId13"/>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p:cNvSpPr txBox="1"/>
            <p:nvPr>
              <p:custDataLst>
                <p:tags r:id="rId14"/>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4" name="文本框 23"/>
          <p:cNvSpPr txBox="1"/>
          <p:nvPr>
            <p:custDataLst>
              <p:tags r:id="rId1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24"/>
          <p:cNvSpPr txBox="1"/>
          <p:nvPr>
            <p:custDataLst>
              <p:tags r:id="rId16"/>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椭圆 29"/>
          <p:cNvSpPr>
            <a:spLocks noChangeAspect="1"/>
          </p:cNvSpPr>
          <p:nvPr>
            <p:custDataLst>
              <p:tags r:id="rId20"/>
            </p:custDataLst>
          </p:nvPr>
        </p:nvSpPr>
        <p:spPr bwMode="auto">
          <a:xfrm>
            <a:off x="1114425" y="4164811"/>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kumimoji="0" lang="zh-CN" altLang="en-US"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30"/>
          <p:cNvSpPr txBox="1"/>
          <p:nvPr>
            <p:custDataLst>
              <p:tags r:id="rId21"/>
            </p:custDataLst>
          </p:nvPr>
        </p:nvSpPr>
        <p:spPr>
          <a:xfrm>
            <a:off x="4804199" y="3868606"/>
            <a:ext cx="3339089" cy="642938"/>
          </a:xfrm>
          <a:prstGeom prst="rect">
            <a:avLst/>
          </a:prstGeom>
          <a:noFill/>
        </p:spPr>
        <p:txBody>
          <a:bodyPr vert="horz" rtlCol="0" anchor="ctr" anchorCtr="0">
            <a:noAutofit/>
          </a:bodyPr>
          <a:lstStyle/>
          <a:p>
            <a:r>
              <a:rPr lang="zh-CN" altLang="en-US" sz="2000" dirty="0">
                <a:solidFill>
                  <a:srgbClr val="006600"/>
                </a:solidFill>
                <a:latin typeface="微软雅黑" panose="020B0503020204020204" pitchFamily="34" charset="-122"/>
                <a:ea typeface="微软雅黑" panose="020B0503020204020204" pitchFamily="34" charset="-122"/>
                <a:sym typeface="微软雅黑" panose="020B0503020204020204" pitchFamily="34" charset="-122"/>
              </a:rPr>
              <a:t>追问：</a:t>
            </a:r>
            <a:endParaRPr lang="en-US" altLang="zh-CN" sz="2000" dirty="0">
              <a:solidFill>
                <a:srgbClr val="0066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rgbClr val="0066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画出回收后的空闲分区表。</a:t>
            </a:r>
            <a:endParaRPr lang="zh-CN" altLang="en-US" sz="2000" dirty="0">
              <a:solidFill>
                <a:srgbClr val="0066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22"/>
            </p:custDataLst>
          </p:nvPr>
        </p:nvGrpSpPr>
        <p:grpSpPr>
          <a:xfrm>
            <a:off x="0" y="0"/>
            <a:ext cx="9144000" cy="635000"/>
            <a:chOff x="0" y="0"/>
            <a:chExt cx="9144000" cy="635000"/>
          </a:xfrm>
        </p:grpSpPr>
        <p:sp>
          <p:nvSpPr>
            <p:cNvPr id="13" name="TitleBackground"/>
            <p:cNvSpPr/>
            <p:nvPr>
              <p:custDataLst>
                <p:tags r:id="rId2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4" name="ColorBlock"/>
            <p:cNvSpPr/>
            <p:nvPr>
              <p:custDataLst>
                <p:tags r:id="rId2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TypeText"/>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27"/>
            </p:custDataLst>
          </p:nvPr>
        </p:nvPicPr>
        <p:blipFill>
          <a:blip r:embed="rId2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33" name="文本框 32"/>
          <p:cNvSpPr txBox="1"/>
          <p:nvPr>
            <p:custDataLst>
              <p:tags r:id="rId29"/>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30"/>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797858"/>
            <a:ext cx="7315200" cy="1435892"/>
          </a:xfrm>
          <a:prstGeom prst="rect">
            <a:avLst/>
          </a:prstGeom>
          <a:noFill/>
        </p:spPr>
        <p:txBody>
          <a:bodyPr vert="horz" wrap="square" rtlCol="0" anchor="ctr" anchorCtr="0">
            <a:noAutofit/>
          </a:bodyPr>
          <a:lstStyle/>
          <a:p>
            <a:r>
              <a:rPr lang="zh-CN" altLang="en-US" sz="26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分区分配内存管理方式</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的主要保护措施是（）。</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1828800" y="2349499"/>
            <a:ext cx="6400800" cy="642938"/>
          </a:xfrm>
          <a:prstGeom prst="rect">
            <a:avLst/>
          </a:prstGeom>
          <a:noFill/>
        </p:spPr>
        <p:txBody>
          <a:bodyPr vert="horz" rtlCol="0" anchor="ctr" anchorCtr="0">
            <a:noAutofit/>
          </a:bodyPr>
          <a:lstStyle/>
          <a:p>
            <a:r>
              <a:rPr lang="zh-CN" altLang="en-US" sz="26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界地址保护</a:t>
            </a:r>
            <a:endParaRPr lang="zh-CN" altLang="en-US" sz="2600" dirty="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1828800" y="3206749"/>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程序代码保护</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1828800" y="4063999"/>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数据保护</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1828800" y="4938436"/>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栈保护</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bwMode="auto">
          <a:xfrm>
            <a:off x="1114425" y="24137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A</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7"/>
            </p:custDataLst>
          </p:nvPr>
        </p:nvSpPr>
        <p:spPr bwMode="auto">
          <a:xfrm>
            <a:off x="1114425" y="32710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B</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bwMode="auto">
          <a:xfrm>
            <a:off x="1114425" y="41282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C</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9"/>
            </p:custDataLst>
          </p:nvPr>
        </p:nvSpPr>
        <p:spPr bwMode="auto">
          <a:xfrm>
            <a:off x="1114425" y="49855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提交</a:t>
            </a:r>
            <a:endParaRPr kumimoji="0" lang="zh-CN"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9"/>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结合下述几个要点，回顾分区管理的思想</a:t>
            </a:r>
            <a:endParaRPr lang="zh-CN" altLang="en-US" dirty="0">
              <a:solidFill>
                <a:schemeClr val="tx1"/>
              </a:solidFill>
              <a:effectLst>
                <a:outerShdw blurRad="38100" dist="38100" dir="2700000" algn="tl">
                  <a:srgbClr val="C0C0C0"/>
                </a:outerShdw>
              </a:effectLst>
              <a:ea typeface="宋体" panose="02010600030101010101" pitchFamily="2" charset="-122"/>
            </a:endParaRP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endParaRPr lang="zh-CN" altLang="en-US" sz="2000" b="1">
              <a:solidFill>
                <a:srgbClr val="FF0000"/>
              </a:solidFill>
              <a:ea typeface="宋体" panose="02010600030101010101" pitchFamily="2" charset="-122"/>
            </a:endParaRPr>
          </a:p>
          <a:p>
            <a:pPr lvl="1"/>
            <a:r>
              <a:rPr lang="zh-CN" altLang="en-US" sz="2000" b="1">
                <a:solidFill>
                  <a:srgbClr val="0000CC"/>
                </a:solidFill>
                <a:ea typeface="宋体" panose="02010600030101010101" pitchFamily="2" charset="-122"/>
              </a:rPr>
              <a:t>逻辑地址空间与物理地址空间的管理方法</a:t>
            </a:r>
            <a:endParaRPr lang="zh-CN" altLang="en-US" sz="2000" b="1">
              <a:solidFill>
                <a:srgbClr val="0000CC"/>
              </a:solidFill>
              <a:ea typeface="宋体" panose="02010600030101010101" pitchFamily="2" charset="-122"/>
            </a:endParaRPr>
          </a:p>
          <a:p>
            <a:pPr lvl="2"/>
            <a:r>
              <a:rPr lang="zh-CN" altLang="en-US" sz="1800" b="1">
                <a:ea typeface="宋体" panose="02010600030101010101" pitchFamily="2" charset="-122"/>
              </a:rPr>
              <a:t>根据不同的内存管理方式，使用不同的管理方法</a:t>
            </a:r>
            <a:endParaRPr lang="zh-CN" altLang="en-US" sz="1800" b="1">
              <a:ea typeface="宋体" panose="02010600030101010101" pitchFamily="2" charset="-122"/>
            </a:endParaRPr>
          </a:p>
          <a:p>
            <a:pPr lvl="3"/>
            <a:r>
              <a:rPr lang="zh-CN" altLang="en-US" sz="1600" b="1">
                <a:ea typeface="宋体" panose="02010600030101010101" pitchFamily="2" charset="-122"/>
              </a:rPr>
              <a:t>分区管理、页式管理、段式管理、段页式管理等</a:t>
            </a:r>
            <a:endParaRPr lang="zh-CN" altLang="en-US" sz="1600" b="1">
              <a:ea typeface="宋体" panose="02010600030101010101" pitchFamily="2" charset="-122"/>
            </a:endParaRP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endParaRPr lang="zh-CN" altLang="en-US" sz="2000" b="1">
              <a:ea typeface="宋体" panose="02010600030101010101" pitchFamily="2" charset="-122"/>
            </a:endParaRP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endParaRPr lang="zh-CN" altLang="en-US" sz="2000" b="1">
              <a:ea typeface="宋体" panose="02010600030101010101" pitchFamily="2" charset="-122"/>
            </a:endParaRPr>
          </a:p>
          <a:p>
            <a:pPr lvl="2"/>
            <a:r>
              <a:rPr lang="zh-CN" altLang="en-US" sz="1800" b="1">
                <a:ea typeface="宋体" panose="02010600030101010101" pitchFamily="2" charset="-122"/>
              </a:rPr>
              <a:t>根据不同的内存管理方式，使用不同的保护机制；</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endParaRPr lang="zh-CN" altLang="en-US" sz="1800" b="1">
              <a:ea typeface="宋体" panose="02010600030101010101" pitchFamily="2" charset="-122"/>
            </a:endParaRPr>
          </a:p>
          <a:p>
            <a:pPr lvl="2"/>
            <a:r>
              <a:rPr lang="zh-CN" altLang="en-US" sz="1800" b="1">
                <a:ea typeface="宋体" panose="02010600030101010101" pitchFamily="2" charset="-122"/>
              </a:rPr>
              <a:t>不同的内存管理方式，有不同的共享方法</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endParaRPr lang="zh-CN" altLang="en-US" sz="1800" b="1">
              <a:ea typeface="宋体" panose="02010600030101010101" pitchFamily="2" charset="-122"/>
            </a:endParaRP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 Paging</a:t>
            </a:r>
            <a:endParaRPr lang="en-US" altLang="zh-CN">
              <a:effectLst>
                <a:outerShdw blurRad="38100" dist="38100" dir="2700000" algn="tl">
                  <a:srgbClr val="C0C0C0"/>
                </a:outerShdw>
              </a:effectLst>
              <a:ea typeface="宋体" panose="02010600030101010101" pitchFamily="2" charset="-122"/>
            </a:endParaRPr>
          </a:p>
        </p:txBody>
      </p:sp>
      <p:sp>
        <p:nvSpPr>
          <p:cNvPr id="51203" name="Rectangle 3"/>
          <p:cNvSpPr>
            <a:spLocks noGrp="1" noChangeArrowheads="1"/>
          </p:cNvSpPr>
          <p:nvPr>
            <p:ph type="body" idx="4294967295"/>
          </p:nvPr>
        </p:nvSpPr>
        <p:spPr>
          <a:xfrm>
            <a:off x="1019175" y="1228725"/>
            <a:ext cx="7475538" cy="5048250"/>
          </a:xfrm>
        </p:spPr>
        <p:txBody>
          <a:bodyPr/>
          <a:lstStyle/>
          <a:p>
            <a:r>
              <a:rPr lang="zh-CN" altLang="en-US" sz="2400" dirty="0">
                <a:ea typeface="宋体" panose="02010600030101010101" pitchFamily="2" charset="-122"/>
              </a:rPr>
              <a:t>Problems of Contiguous Allocation</a:t>
            </a:r>
            <a:endParaRPr lang="zh-CN" altLang="en-US" sz="2400" b="1" dirty="0">
              <a:ea typeface="宋体" panose="02010600030101010101" pitchFamily="2" charset="-122"/>
            </a:endParaRPr>
          </a:p>
          <a:p>
            <a:pPr lvl="1"/>
            <a:r>
              <a:rPr lang="zh-CN" altLang="en-US" sz="2000" b="1" dirty="0" smtClean="0">
                <a:ea typeface="宋体" panose="02010600030101010101" pitchFamily="2" charset="-122"/>
              </a:rPr>
              <a:t>内存利用率低</a:t>
            </a:r>
            <a:r>
              <a:rPr lang="en-US" altLang="zh-CN" sz="2000" b="1" dirty="0" smtClean="0">
                <a:ea typeface="宋体" panose="02010600030101010101" pitchFamily="2" charset="-122"/>
              </a:rPr>
              <a:t>—</a:t>
            </a:r>
            <a:r>
              <a:rPr lang="zh-CN" altLang="en-US" sz="2000" b="1" dirty="0" smtClean="0">
                <a:ea typeface="宋体" panose="02010600030101010101" pitchFamily="2" charset="-122"/>
              </a:rPr>
              <a:t>运行时需要将整个作业全部装入主存</a:t>
            </a:r>
            <a:endParaRPr lang="en-US" altLang="zh-CN" sz="2000" b="1" dirty="0" smtClean="0">
              <a:ea typeface="宋体" panose="02010600030101010101" pitchFamily="2" charset="-122"/>
            </a:endParaRPr>
          </a:p>
          <a:p>
            <a:pPr lvl="1"/>
            <a:r>
              <a:rPr lang="zh-CN" altLang="en-US" sz="2000" b="1" dirty="0">
                <a:ea typeface="宋体" panose="02010600030101010101" pitchFamily="2" charset="-122"/>
              </a:rPr>
              <a:t>查找大的连续的区域困难</a:t>
            </a:r>
            <a:endParaRPr lang="zh-CN" altLang="en-US" sz="2000" b="1" dirty="0">
              <a:ea typeface="宋体" panose="02010600030101010101" pitchFamily="2" charset="-122"/>
            </a:endParaRPr>
          </a:p>
          <a:p>
            <a:pPr lvl="1"/>
            <a:r>
              <a:rPr lang="zh-CN" altLang="en-US" sz="2000" b="1" dirty="0">
                <a:ea typeface="宋体" panose="02010600030101010101" pitchFamily="2" charset="-122"/>
              </a:rPr>
              <a:t>当对换时磁盘的对换区(backing store)也面临着同样的问题（查找足够的空间对换、碎片等）</a:t>
            </a:r>
            <a:endParaRPr lang="zh-CN" altLang="en-US" sz="2000" b="1" dirty="0">
              <a:ea typeface="宋体" panose="02010600030101010101" pitchFamily="2" charset="-122"/>
            </a:endParaRPr>
          </a:p>
          <a:p>
            <a:pPr lvl="1"/>
            <a:r>
              <a:rPr lang="zh-CN" altLang="en-US" sz="2000" b="1" dirty="0">
                <a:solidFill>
                  <a:srgbClr val="FF0000"/>
                </a:solidFill>
                <a:ea typeface="宋体" panose="02010600030101010101" pitchFamily="2" charset="-122"/>
              </a:rPr>
              <a:t>不是很好地支持虚拟存储机制</a:t>
            </a:r>
            <a:endParaRPr lang="zh-CN" altLang="en-US" sz="2000" b="1" dirty="0">
              <a:solidFill>
                <a:srgbClr val="FF0000"/>
              </a:solidFill>
              <a:ea typeface="宋体" panose="02010600030101010101" pitchFamily="2" charset="-122"/>
            </a:endParaRPr>
          </a:p>
          <a:p>
            <a:pPr lvl="1"/>
            <a:r>
              <a:rPr lang="zh-CN" altLang="en-US" sz="2000" b="1" dirty="0" smtClean="0">
                <a:ea typeface="宋体" panose="02010600030101010101" pitchFamily="2" charset="-122"/>
              </a:rPr>
              <a:t>碎片</a:t>
            </a:r>
            <a:r>
              <a:rPr lang="zh-CN" altLang="en-US" sz="2000" b="1" dirty="0">
                <a:ea typeface="宋体" panose="02010600030101010101" pitchFamily="2" charset="-122"/>
              </a:rPr>
              <a:t>问题 </a:t>
            </a:r>
            <a:endParaRPr lang="zh-CN" altLang="en-US" sz="2000" b="1" dirty="0">
              <a:ea typeface="宋体" panose="02010600030101010101" pitchFamily="2" charset="-122"/>
            </a:endParaRPr>
          </a:p>
          <a:p>
            <a:pPr lvl="2"/>
            <a:r>
              <a:rPr lang="zh-CN" altLang="en-US" sz="1800" b="1" i="1" dirty="0">
                <a:ea typeface="宋体" panose="02010600030101010101" pitchFamily="2" charset="-122"/>
              </a:rPr>
              <a:t>Internal Fragmentation</a:t>
            </a:r>
            <a:r>
              <a:rPr lang="zh-CN" altLang="en-US" sz="1800" dirty="0">
                <a:ea typeface="宋体" panose="02010600030101010101" pitchFamily="2" charset="-122"/>
              </a:rPr>
              <a:t> </a:t>
            </a:r>
            <a:endParaRPr lang="zh-CN" altLang="en-US" sz="2000" b="1" dirty="0">
              <a:ea typeface="宋体" panose="02010600030101010101" pitchFamily="2" charset="-122"/>
            </a:endParaRPr>
          </a:p>
          <a:p>
            <a:pPr lvl="2"/>
            <a:r>
              <a:rPr lang="zh-CN" altLang="en-US" sz="1800" b="1" i="1" dirty="0" smtClean="0">
                <a:ea typeface="宋体" panose="02010600030101010101" pitchFamily="2" charset="-122"/>
              </a:rPr>
              <a:t>External </a:t>
            </a:r>
            <a:r>
              <a:rPr lang="zh-CN" altLang="en-US" sz="1800" b="1" i="1" dirty="0">
                <a:ea typeface="宋体" panose="02010600030101010101" pitchFamily="2" charset="-122"/>
              </a:rPr>
              <a:t>Fragmentation</a:t>
            </a:r>
            <a:r>
              <a:rPr lang="zh-CN" altLang="en-US" sz="1800" dirty="0">
                <a:ea typeface="宋体" panose="02010600030101010101" pitchFamily="2" charset="-122"/>
              </a:rPr>
              <a:t> </a:t>
            </a:r>
            <a:endParaRPr lang="zh-CN" altLang="en-US" sz="1800" dirty="0">
              <a:ea typeface="宋体" panose="02010600030101010101" pitchFamily="2" charset="-122"/>
            </a:endParaRPr>
          </a:p>
          <a:p>
            <a:r>
              <a:rPr lang="en-US" altLang="zh-CN" sz="2000" b="1" dirty="0" smtClean="0">
                <a:ea typeface="宋体" panose="02010600030101010101" pitchFamily="2" charset="-122"/>
              </a:rPr>
              <a:t>Solution</a:t>
            </a:r>
            <a:endParaRPr lang="en-US" altLang="zh-CN" sz="2000" b="1" dirty="0">
              <a:ea typeface="宋体" panose="02010600030101010101" pitchFamily="2" charset="-122"/>
            </a:endParaRPr>
          </a:p>
          <a:p>
            <a:pPr lvl="1"/>
            <a:r>
              <a:rPr lang="en-US" altLang="zh-CN" sz="2000" b="1" dirty="0">
                <a:solidFill>
                  <a:srgbClr val="0000CC"/>
                </a:solidFill>
                <a:ea typeface="宋体" panose="02010600030101010101" pitchFamily="2" charset="-122"/>
              </a:rPr>
              <a:t>Noncontiguous allocation</a:t>
            </a:r>
            <a:endParaRPr lang="en-US" altLang="zh-CN" sz="2000" b="1" dirty="0">
              <a:solidFill>
                <a:srgbClr val="0000CC"/>
              </a:solidFill>
              <a:ea typeface="宋体" panose="02010600030101010101" pitchFamily="2" charset="-122"/>
            </a:endParaRPr>
          </a:p>
          <a:p>
            <a:pPr lvl="1"/>
            <a:endParaRPr lang="en-US" altLang="zh-CN"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8.4.1 Basic Method </a:t>
            </a:r>
            <a:endParaRPr lang="en-US" altLang="zh-CN">
              <a:effectLst>
                <a:outerShdw blurRad="38100" dist="38100" dir="2700000" algn="tl">
                  <a:srgbClr val="C0C0C0"/>
                </a:outerShdw>
              </a:effectLst>
              <a:ea typeface="宋体" panose="02010600030101010101" pitchFamily="2" charset="-122"/>
            </a:endParaRPr>
          </a:p>
        </p:txBody>
      </p:sp>
      <p:sp>
        <p:nvSpPr>
          <p:cNvPr id="52227" name="Rectangle 1027"/>
          <p:cNvSpPr>
            <a:spLocks noGrp="1" noChangeArrowheads="1"/>
          </p:cNvSpPr>
          <p:nvPr>
            <p:ph type="body" idx="4294967295"/>
          </p:nvPr>
        </p:nvSpPr>
        <p:spPr>
          <a:xfrm>
            <a:off x="850900" y="1081088"/>
            <a:ext cx="7788275" cy="4524375"/>
          </a:xfrm>
        </p:spPr>
        <p:txBody>
          <a:bodyPr/>
          <a:lstStyle/>
          <a:p>
            <a:r>
              <a:rPr lang="en-US" altLang="zh-CN" sz="2000" b="1" dirty="0">
                <a:solidFill>
                  <a:srgbClr val="0000CC"/>
                </a:solidFill>
                <a:ea typeface="宋体" panose="02010600030101010101" pitchFamily="2" charset="-122"/>
              </a:rPr>
              <a:t>Logical address space of a process can be noncontiguous; </a:t>
            </a:r>
            <a:r>
              <a:rPr lang="en-US" altLang="zh-CN" sz="2000" b="1" dirty="0">
                <a:ea typeface="宋体" panose="02010600030101010101" pitchFamily="2" charset="-122"/>
              </a:rPr>
              <a:t>process is allocated physical memory whenever the latter is available</a:t>
            </a:r>
            <a:endParaRPr lang="en-US" altLang="zh-CN" sz="2000" b="1" dirty="0">
              <a:ea typeface="宋体" panose="02010600030101010101" pitchFamily="2" charset="-122"/>
            </a:endParaRPr>
          </a:p>
          <a:p>
            <a:r>
              <a:rPr lang="en-US" altLang="zh-CN" sz="2000" b="1" dirty="0">
                <a:highlight>
                  <a:srgbClr val="FFFF00"/>
                </a:highlight>
                <a:ea typeface="宋体" panose="02010600030101010101" pitchFamily="2" charset="-122"/>
              </a:rPr>
              <a:t>Divide physical memory into fixed-sized blocks </a:t>
            </a:r>
            <a:r>
              <a:rPr lang="en-US" altLang="zh-CN" sz="2000" dirty="0">
                <a:highlight>
                  <a:srgbClr val="FFFF00"/>
                </a:highlight>
                <a:ea typeface="宋体" panose="02010600030101010101" pitchFamily="2" charset="-122"/>
              </a:rPr>
              <a:t>called </a:t>
            </a:r>
            <a:r>
              <a:rPr lang="en-US" altLang="zh-CN" sz="2000" b="1" dirty="0">
                <a:solidFill>
                  <a:srgbClr val="C00000"/>
                </a:solidFill>
                <a:highlight>
                  <a:srgbClr val="FFFF00"/>
                </a:highlight>
                <a:ea typeface="宋体" panose="02010600030101010101" pitchFamily="2" charset="-122"/>
              </a:rPr>
              <a:t>frames</a:t>
            </a:r>
            <a:r>
              <a:rPr lang="en-US" altLang="zh-CN" sz="2000" dirty="0">
                <a:highlight>
                  <a:srgbClr val="FFFF00"/>
                </a:highlight>
                <a:ea typeface="宋体" panose="02010600030101010101" pitchFamily="2" charset="-122"/>
              </a:rPr>
              <a:t> (</a:t>
            </a:r>
            <a:r>
              <a:rPr lang="en-US" altLang="zh-CN" sz="2000" b="1" dirty="0">
                <a:highlight>
                  <a:srgbClr val="FFFF00"/>
                </a:highlight>
                <a:ea typeface="宋体" panose="02010600030101010101" pitchFamily="2" charset="-122"/>
              </a:rPr>
              <a:t>size is power of 2</a:t>
            </a:r>
            <a:r>
              <a:rPr lang="en-US" altLang="zh-CN" sz="2000" dirty="0">
                <a:highlight>
                  <a:srgbClr val="FFFF00"/>
                </a:highlight>
                <a:ea typeface="宋体" panose="02010600030101010101" pitchFamily="2" charset="-122"/>
              </a:rPr>
              <a:t>, between 512 bytes and 8,192 bytes)</a:t>
            </a:r>
            <a:endParaRPr lang="en-US" altLang="zh-CN" sz="2000" dirty="0">
              <a:highlight>
                <a:srgbClr val="FFFF00"/>
              </a:highlight>
              <a:ea typeface="宋体" panose="02010600030101010101" pitchFamily="2" charset="-122"/>
            </a:endParaRPr>
          </a:p>
          <a:p>
            <a:r>
              <a:rPr lang="en-US" altLang="zh-CN" sz="2000" b="1" dirty="0">
                <a:highlight>
                  <a:srgbClr val="FFFF00"/>
                </a:highlight>
                <a:ea typeface="宋体" panose="02010600030101010101" pitchFamily="2" charset="-122"/>
              </a:rPr>
              <a:t>Divide logical memory into blocks of same size</a:t>
            </a:r>
            <a:r>
              <a:rPr lang="en-US" altLang="zh-CN" sz="2000" dirty="0">
                <a:highlight>
                  <a:srgbClr val="FFFF00"/>
                </a:highlight>
                <a:ea typeface="宋体" panose="02010600030101010101" pitchFamily="2" charset="-122"/>
              </a:rPr>
              <a:t> called </a:t>
            </a:r>
            <a:r>
              <a:rPr lang="en-US" altLang="zh-CN" sz="2000" b="1" dirty="0">
                <a:solidFill>
                  <a:srgbClr val="C00000"/>
                </a:solidFill>
                <a:highlight>
                  <a:srgbClr val="FFFF00"/>
                </a:highlight>
                <a:ea typeface="宋体" panose="02010600030101010101" pitchFamily="2" charset="-122"/>
              </a:rPr>
              <a:t>pages</a:t>
            </a:r>
            <a:endParaRPr lang="en-US" altLang="zh-CN" sz="2000" dirty="0">
              <a:solidFill>
                <a:srgbClr val="C00000"/>
              </a:solidFill>
              <a:highlight>
                <a:srgbClr val="FFFF00"/>
              </a:highlight>
              <a:ea typeface="宋体" panose="02010600030101010101" pitchFamily="2" charset="-122"/>
            </a:endParaRPr>
          </a:p>
          <a:p>
            <a:r>
              <a:rPr lang="en-US" altLang="zh-CN" sz="2000" dirty="0">
                <a:ea typeface="宋体" panose="02010600030101010101" pitchFamily="2" charset="-122"/>
              </a:rPr>
              <a:t>Keep track of all free frames</a:t>
            </a:r>
            <a:endParaRPr lang="en-US" altLang="zh-CN" sz="2000" dirty="0">
              <a:ea typeface="宋体" panose="02010600030101010101" pitchFamily="2" charset="-122"/>
            </a:endParaRPr>
          </a:p>
          <a:p>
            <a:r>
              <a:rPr lang="en-US" altLang="zh-CN" sz="2000" dirty="0">
                <a:ea typeface="宋体" panose="02010600030101010101" pitchFamily="2" charset="-122"/>
              </a:rPr>
              <a:t>To run a program of size </a:t>
            </a:r>
            <a:r>
              <a:rPr lang="en-US" altLang="zh-CN" sz="2000" b="1" i="1" dirty="0">
                <a:solidFill>
                  <a:srgbClr val="FF0000"/>
                </a:solidFill>
                <a:ea typeface="宋体" panose="02010600030101010101" pitchFamily="2" charset="-122"/>
              </a:rPr>
              <a:t>n</a:t>
            </a:r>
            <a:r>
              <a:rPr lang="en-US" altLang="zh-CN" sz="2000" dirty="0">
                <a:ea typeface="宋体" panose="02010600030101010101" pitchFamily="2" charset="-122"/>
              </a:rPr>
              <a:t> pages, need to find </a:t>
            </a:r>
            <a:r>
              <a:rPr lang="en-US" altLang="zh-CN" sz="2000" i="1" dirty="0">
                <a:ea typeface="宋体" panose="02010600030101010101" pitchFamily="2" charset="-122"/>
              </a:rPr>
              <a:t>n</a:t>
            </a:r>
            <a:r>
              <a:rPr lang="en-US" altLang="zh-CN" sz="2000" dirty="0">
                <a:ea typeface="宋体" panose="02010600030101010101" pitchFamily="2" charset="-122"/>
              </a:rPr>
              <a:t> free frames and load program</a:t>
            </a:r>
            <a:endParaRPr lang="en-US" altLang="zh-CN" sz="2000" dirty="0">
              <a:ea typeface="宋体" panose="02010600030101010101" pitchFamily="2" charset="-122"/>
            </a:endParaRPr>
          </a:p>
          <a:p>
            <a:r>
              <a:rPr lang="en-US" altLang="zh-CN" sz="2000" b="1" dirty="0">
                <a:solidFill>
                  <a:srgbClr val="C00000"/>
                </a:solidFill>
                <a:ea typeface="宋体" panose="02010600030101010101" pitchFamily="2" charset="-122"/>
              </a:rPr>
              <a:t>Set up a page table </a:t>
            </a:r>
            <a:r>
              <a:rPr lang="en-US" altLang="zh-CN" sz="2000" dirty="0">
                <a:ea typeface="宋体" panose="02010600030101010101" pitchFamily="2" charset="-122"/>
              </a:rPr>
              <a:t>to </a:t>
            </a:r>
            <a:r>
              <a:rPr lang="en-US" altLang="zh-CN" sz="2000" dirty="0">
                <a:solidFill>
                  <a:srgbClr val="0000CC"/>
                </a:solidFill>
                <a:ea typeface="宋体" panose="02010600030101010101" pitchFamily="2" charset="-122"/>
              </a:rPr>
              <a:t>translate logical to physical addresses</a:t>
            </a:r>
            <a:endParaRPr lang="en-US" altLang="zh-CN" sz="2000" dirty="0">
              <a:solidFill>
                <a:srgbClr val="0000CC"/>
              </a:solidFill>
              <a:ea typeface="宋体" panose="02010600030101010101" pitchFamily="2" charset="-122"/>
            </a:endParaRPr>
          </a:p>
          <a:p>
            <a:r>
              <a:rPr lang="en-US" altLang="zh-CN" sz="2000" dirty="0">
                <a:solidFill>
                  <a:srgbClr val="006600"/>
                </a:solidFill>
                <a:ea typeface="宋体" panose="02010600030101010101" pitchFamily="2" charset="-122"/>
              </a:rPr>
              <a:t>Internal fragmentation</a:t>
            </a:r>
            <a:endParaRPr lang="en-US" altLang="zh-CN" sz="2000" dirty="0">
              <a:solidFill>
                <a:srgbClr val="0066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Basic Method </a:t>
            </a:r>
            <a:endParaRPr lang="en-US" altLang="zh-CN">
              <a:effectLst>
                <a:outerShdw blurRad="38100" dist="38100" dir="2700000" algn="tl">
                  <a:srgbClr val="C0C0C0"/>
                </a:outerShdw>
              </a:effectLst>
              <a:ea typeface="宋体" panose="02010600030101010101" pitchFamily="2" charset="-122"/>
            </a:endParaRPr>
          </a:p>
        </p:txBody>
      </p:sp>
      <p:sp>
        <p:nvSpPr>
          <p:cNvPr id="53251" name="Rectangle 3"/>
          <p:cNvSpPr>
            <a:spLocks noGrp="1" noChangeArrowheads="1"/>
          </p:cNvSpPr>
          <p:nvPr>
            <p:ph type="body" idx="4294967295"/>
          </p:nvPr>
        </p:nvSpPr>
        <p:spPr>
          <a:xfrm>
            <a:off x="704850" y="1030288"/>
            <a:ext cx="8018463" cy="5235575"/>
          </a:xfrm>
        </p:spPr>
        <p:txBody>
          <a:bodyPr/>
          <a:lstStyle/>
          <a:p>
            <a:pPr hangingPunct="1">
              <a:lnSpc>
                <a:spcPct val="80000"/>
              </a:lnSpc>
            </a:pPr>
            <a:r>
              <a:rPr lang="zh-CN" altLang="en-US" sz="2000" b="1" dirty="0">
                <a:solidFill>
                  <a:srgbClr val="7030A0"/>
                </a:solidFill>
                <a:ea typeface="宋体" panose="02010600030101010101" pitchFamily="2" charset="-122"/>
              </a:rPr>
              <a:t>基本思想</a:t>
            </a:r>
            <a:endParaRPr lang="zh-CN" altLang="en-US" sz="2000" b="1" dirty="0">
              <a:solidFill>
                <a:srgbClr val="7030A0"/>
              </a:solidFill>
              <a:ea typeface="宋体" panose="02010600030101010101" pitchFamily="2" charset="-122"/>
            </a:endParaRPr>
          </a:p>
          <a:p>
            <a:pPr lvl="1" hangingPunct="1">
              <a:lnSpc>
                <a:spcPct val="80000"/>
              </a:lnSpc>
            </a:pPr>
            <a:r>
              <a:rPr lang="zh-CN" altLang="en-US" sz="1800" b="1" dirty="0">
                <a:ea typeface="宋体" panose="02010600030101010101" pitchFamily="2" charset="-122"/>
              </a:rPr>
              <a:t>内存分块（页框，frame），作业分页（page），页与页框大小相等</a:t>
            </a:r>
            <a:endParaRPr lang="zh-CN" altLang="en-US" sz="1800" b="1" dirty="0">
              <a:ea typeface="宋体" panose="02010600030101010101" pitchFamily="2" charset="-122"/>
            </a:endParaRPr>
          </a:p>
          <a:p>
            <a:pPr lvl="1" hangingPunct="1">
              <a:lnSpc>
                <a:spcPct val="80000"/>
              </a:lnSpc>
            </a:pPr>
            <a:r>
              <a:rPr lang="zh-CN" altLang="en-US" sz="1800" b="1" dirty="0">
                <a:ea typeface="宋体" panose="02010600030101010101" pitchFamily="2" charset="-122"/>
              </a:rPr>
              <a:t>内存分配以页为单位</a:t>
            </a:r>
            <a:endParaRPr lang="zh-CN" altLang="en-US" sz="1800" b="1" dirty="0">
              <a:ea typeface="宋体" panose="02010600030101010101" pitchFamily="2" charset="-122"/>
            </a:endParaRPr>
          </a:p>
          <a:p>
            <a:pPr lvl="1" hangingPunct="1"/>
            <a:r>
              <a:rPr lang="zh-CN" altLang="en-US" sz="1800" b="1" dirty="0">
                <a:ea typeface="宋体" panose="02010600030101010101" pitchFamily="2" charset="-122"/>
              </a:rPr>
              <a:t>一个作业在内存中的各页面可以分配不相邻的页框，但一个页面在内存中是连续的（在一个页框中）</a:t>
            </a:r>
            <a:endParaRPr lang="zh-CN" altLang="en-US" sz="1800" b="1" dirty="0">
              <a:ea typeface="宋体" panose="02010600030101010101" pitchFamily="2" charset="-122"/>
            </a:endParaRPr>
          </a:p>
          <a:p>
            <a:pPr lvl="1" hangingPunct="1">
              <a:lnSpc>
                <a:spcPct val="80000"/>
              </a:lnSpc>
            </a:pPr>
            <a:r>
              <a:rPr lang="zh-CN" altLang="en-US" sz="1800" b="1" dirty="0">
                <a:ea typeface="宋体" panose="02010600030101010101" pitchFamily="2" charset="-122"/>
              </a:rPr>
              <a:t>逻辑地址的格式：页号，页内偏移量</a:t>
            </a:r>
            <a:endParaRPr lang="zh-CN" altLang="en-US" sz="1800" b="1" dirty="0">
              <a:ea typeface="宋体" panose="02010600030101010101" pitchFamily="2" charset="-122"/>
            </a:endParaRPr>
          </a:p>
          <a:p>
            <a:pPr lvl="1" hangingPunct="1">
              <a:lnSpc>
                <a:spcPct val="80000"/>
              </a:lnSpc>
            </a:pPr>
            <a:r>
              <a:rPr lang="zh-CN" altLang="en-US" sz="1800" b="1" dirty="0">
                <a:highlight>
                  <a:srgbClr val="FFFF00"/>
                </a:highlight>
                <a:ea typeface="宋体" panose="02010600030101010101" pitchFamily="2" charset="-122"/>
              </a:rPr>
              <a:t>页表－页号与页框号的对应关系</a:t>
            </a:r>
            <a:endParaRPr lang="zh-CN" altLang="en-US" sz="1800" b="1" dirty="0">
              <a:highlight>
                <a:srgbClr val="FFFF00"/>
              </a:highlight>
              <a:ea typeface="宋体" panose="02010600030101010101" pitchFamily="2" charset="-122"/>
            </a:endParaRPr>
          </a:p>
          <a:p>
            <a:pPr lvl="1" hangingPunct="1">
              <a:lnSpc>
                <a:spcPct val="80000"/>
              </a:lnSpc>
            </a:pPr>
            <a:r>
              <a:rPr lang="zh-CN" altLang="en-US" sz="1800" b="1" dirty="0">
                <a:ea typeface="宋体" panose="02010600030101010101" pitchFamily="2" charset="-122"/>
              </a:rPr>
              <a:t>内碎片</a:t>
            </a:r>
            <a:endParaRPr lang="zh-CN" altLang="en-US" sz="1800" b="1" dirty="0">
              <a:ea typeface="宋体" panose="02010600030101010101" pitchFamily="2" charset="-122"/>
            </a:endParaRPr>
          </a:p>
          <a:p>
            <a:pPr lvl="1" hangingPunct="1"/>
            <a:r>
              <a:rPr lang="zh-CN" altLang="en-US" sz="1800" b="1" dirty="0">
                <a:ea typeface="宋体" panose="02010600030101010101" pitchFamily="2" charset="-122"/>
              </a:rPr>
              <a:t>需要记录块（页框）的使用情况（已分配的、空闲的）－例如位示图，空闲</a:t>
            </a:r>
            <a:r>
              <a:rPr lang="zh-CN" altLang="en-US" sz="1800" b="1">
                <a:ea typeface="宋体" panose="02010600030101010101" pitchFamily="2" charset="-122"/>
              </a:rPr>
              <a:t>块</a:t>
            </a:r>
            <a:r>
              <a:rPr lang="zh-CN" altLang="en-US" sz="1800" b="1" smtClean="0">
                <a:ea typeface="宋体" panose="02010600030101010101" pitchFamily="2" charset="-122"/>
              </a:rPr>
              <a:t>列表等；</a:t>
            </a:r>
            <a:endParaRPr lang="zh-CN" altLang="en-US" sz="1800" b="1" dirty="0">
              <a:ea typeface="宋体" panose="02010600030101010101" pitchFamily="2" charset="-122"/>
            </a:endParaRPr>
          </a:p>
          <a:p>
            <a:pPr lvl="1" hangingPunct="1">
              <a:lnSpc>
                <a:spcPct val="80000"/>
              </a:lnSpc>
              <a:buClr>
                <a:srgbClr val="993300"/>
              </a:buClr>
              <a:buSzPct val="90000"/>
              <a:buFont typeface="Monotype Sorts" pitchFamily="2" charset="2"/>
              <a:buChar char="n"/>
            </a:pPr>
            <a:r>
              <a:rPr lang="zh-CN" altLang="en-US" sz="1800" b="1" dirty="0">
                <a:ea typeface="宋体" panose="02010600030101010101" pitchFamily="2" charset="-122"/>
              </a:rPr>
              <a:t>地址变换机构（过程）</a:t>
            </a:r>
            <a:endParaRPr lang="zh-CN" altLang="en-US" sz="1800" b="1" dirty="0">
              <a:ea typeface="宋体" panose="02010600030101010101" pitchFamily="2" charset="-122"/>
            </a:endParaRPr>
          </a:p>
          <a:p>
            <a:pPr hangingPunct="1">
              <a:lnSpc>
                <a:spcPct val="80000"/>
              </a:lnSpc>
            </a:pPr>
            <a:r>
              <a:rPr lang="zh-CN" altLang="en-US" sz="2000" b="1" dirty="0">
                <a:solidFill>
                  <a:srgbClr val="7030A0"/>
                </a:solidFill>
                <a:ea typeface="宋体" panose="02010600030101010101" pitchFamily="2" charset="-122"/>
              </a:rPr>
              <a:t>存储保护</a:t>
            </a:r>
            <a:endParaRPr lang="zh-CN" altLang="en-US" sz="2000" b="1" dirty="0">
              <a:solidFill>
                <a:srgbClr val="7030A0"/>
              </a:solidFill>
              <a:ea typeface="宋体" panose="02010600030101010101" pitchFamily="2" charset="-122"/>
            </a:endParaRPr>
          </a:p>
          <a:p>
            <a:pPr lvl="1" hangingPunct="1">
              <a:lnSpc>
                <a:spcPct val="80000"/>
              </a:lnSpc>
            </a:pPr>
            <a:r>
              <a:rPr lang="zh-CN" altLang="en-US" sz="1800" b="1" dirty="0">
                <a:ea typeface="宋体" panose="02010600030101010101" pitchFamily="2" charset="-122"/>
              </a:rPr>
              <a:t>页号越界检查（或设置相应的标志位（有效位））</a:t>
            </a:r>
            <a:endParaRPr lang="zh-CN" altLang="en-US" sz="1800" b="1" dirty="0">
              <a:ea typeface="宋体" panose="02010600030101010101" pitchFamily="2" charset="-122"/>
            </a:endParaRPr>
          </a:p>
          <a:p>
            <a:pPr lvl="1" hangingPunct="1">
              <a:lnSpc>
                <a:spcPct val="80000"/>
              </a:lnSpc>
            </a:pPr>
            <a:r>
              <a:rPr lang="zh-CN" altLang="en-US" sz="1800" b="1" dirty="0">
                <a:ea typeface="宋体" panose="02010600030101010101" pitchFamily="2" charset="-122"/>
              </a:rPr>
              <a:t>共享页的访问权限</a:t>
            </a:r>
            <a:endParaRPr lang="zh-CN" altLang="en-US" sz="1800" b="1" dirty="0">
              <a:ea typeface="宋体" panose="02010600030101010101" pitchFamily="2" charset="-122"/>
            </a:endParaRPr>
          </a:p>
          <a:p>
            <a:pPr hangingPunct="1">
              <a:lnSpc>
                <a:spcPct val="80000"/>
              </a:lnSpc>
            </a:pPr>
            <a:r>
              <a:rPr lang="zh-CN" altLang="en-US" sz="2000" b="1" dirty="0">
                <a:solidFill>
                  <a:srgbClr val="7030A0"/>
                </a:solidFill>
                <a:ea typeface="宋体" panose="02010600030101010101" pitchFamily="2" charset="-122"/>
              </a:rPr>
              <a:t>页面共享</a:t>
            </a:r>
            <a:endParaRPr lang="zh-CN" altLang="en-US" sz="2000" b="1" dirty="0">
              <a:solidFill>
                <a:srgbClr val="7030A0"/>
              </a:solidFill>
              <a:ea typeface="宋体" panose="02010600030101010101" pitchFamily="2" charset="-122"/>
            </a:endParaRPr>
          </a:p>
          <a:p>
            <a:pPr lvl="1" hangingPunct="1">
              <a:lnSpc>
                <a:spcPct val="80000"/>
              </a:lnSpc>
            </a:pPr>
            <a:r>
              <a:rPr lang="zh-CN" altLang="en-US" sz="1800" b="1" dirty="0">
                <a:ea typeface="宋体" panose="02010600030101010101" pitchFamily="2" charset="-122"/>
              </a:rPr>
              <a:t>通过页表实现</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Address Translation Scheme</a:t>
            </a:r>
            <a:endParaRPr lang="en-US" altLang="zh-CN">
              <a:effectLst>
                <a:outerShdw blurRad="38100" dist="38100" dir="2700000" algn="tl">
                  <a:srgbClr val="C0C0C0"/>
                </a:outerShdw>
              </a:effectLst>
              <a:ea typeface="宋体" panose="02010600030101010101" pitchFamily="2" charset="-122"/>
            </a:endParaRPr>
          </a:p>
        </p:txBody>
      </p:sp>
      <p:sp>
        <p:nvSpPr>
          <p:cNvPr id="54275" name="Rectangle 1027"/>
          <p:cNvSpPr>
            <a:spLocks noGrp="1" noChangeArrowheads="1"/>
          </p:cNvSpPr>
          <p:nvPr>
            <p:ph type="body" idx="4294967295"/>
          </p:nvPr>
        </p:nvSpPr>
        <p:spPr>
          <a:xfrm>
            <a:off x="868363" y="1116013"/>
            <a:ext cx="7362825" cy="5611812"/>
          </a:xfrm>
        </p:spPr>
        <p:txBody>
          <a:bodyPr/>
          <a:lstStyle/>
          <a:p>
            <a:r>
              <a:rPr lang="en-US" altLang="zh-CN" sz="2000" b="1" u="sng" dirty="0">
                <a:ea typeface="宋体" panose="02010600030101010101" pitchFamily="2" charset="-122"/>
              </a:rPr>
              <a:t>Address generated </a:t>
            </a:r>
            <a:r>
              <a:rPr lang="en-US" altLang="zh-CN" sz="2000" b="1" u="sng" dirty="0">
                <a:solidFill>
                  <a:srgbClr val="FF0000"/>
                </a:solidFill>
                <a:ea typeface="宋体" panose="02010600030101010101" pitchFamily="2" charset="-122"/>
              </a:rPr>
              <a:t>by CPU</a:t>
            </a:r>
            <a:r>
              <a:rPr lang="en-US" altLang="zh-CN" sz="2000" b="1" u="sng" dirty="0">
                <a:ea typeface="宋体" panose="02010600030101010101" pitchFamily="2" charset="-122"/>
              </a:rPr>
              <a:t> is </a:t>
            </a:r>
            <a:r>
              <a:rPr lang="en-US" altLang="zh-CN" sz="2000" b="1" u="sng" dirty="0">
                <a:solidFill>
                  <a:srgbClr val="7030A0"/>
                </a:solidFill>
                <a:ea typeface="宋体" panose="02010600030101010101" pitchFamily="2" charset="-122"/>
              </a:rPr>
              <a:t>divided into</a:t>
            </a:r>
            <a:r>
              <a:rPr lang="en-US" altLang="zh-CN" sz="2000" b="1" u="sng" dirty="0">
                <a:ea typeface="宋体" panose="02010600030101010101" pitchFamily="2" charset="-122"/>
              </a:rPr>
              <a:t>:</a:t>
            </a:r>
            <a:br>
              <a:rPr lang="en-US" altLang="zh-CN" sz="2000" b="1" u="sng" dirty="0">
                <a:ea typeface="宋体" panose="02010600030101010101" pitchFamily="2" charset="-122"/>
              </a:rPr>
            </a:br>
            <a:endParaRPr lang="en-US" altLang="zh-CN" sz="2000" b="1" u="sng" dirty="0">
              <a:ea typeface="宋体" panose="02010600030101010101" pitchFamily="2" charset="-122"/>
            </a:endParaRPr>
          </a:p>
          <a:p>
            <a:pPr lvl="1"/>
            <a:r>
              <a:rPr lang="en-US" altLang="zh-CN" sz="2000" b="1" dirty="0">
                <a:solidFill>
                  <a:srgbClr val="0000CC"/>
                </a:solidFill>
                <a:ea typeface="宋体" panose="02010600030101010101" pitchFamily="2" charset="-122"/>
              </a:rPr>
              <a:t>Page number (</a:t>
            </a:r>
            <a:r>
              <a:rPr lang="en-US" altLang="zh-CN" sz="2000" b="1" i="1" dirty="0">
                <a:solidFill>
                  <a:srgbClr val="0000CC"/>
                </a:solidFill>
                <a:ea typeface="宋体" panose="02010600030101010101" pitchFamily="2" charset="-122"/>
              </a:rPr>
              <a:t>p</a:t>
            </a:r>
            <a:r>
              <a:rPr lang="en-US" altLang="zh-CN" sz="2000" b="1" dirty="0">
                <a:solidFill>
                  <a:srgbClr val="0000CC"/>
                </a:solidFill>
                <a:ea typeface="宋体" panose="02010600030101010101" pitchFamily="2" charset="-122"/>
              </a:rPr>
              <a:t>)</a:t>
            </a:r>
            <a:r>
              <a:rPr lang="en-US" altLang="zh-CN" sz="2000" dirty="0">
                <a:solidFill>
                  <a:srgbClr val="C00000"/>
                </a:solidFill>
                <a:ea typeface="宋体" panose="02010600030101010101" pitchFamily="2" charset="-122"/>
              </a:rPr>
              <a:t> </a:t>
            </a:r>
            <a:r>
              <a:rPr lang="en-US" altLang="zh-CN" sz="2000" dirty="0">
                <a:ea typeface="宋体" panose="02010600030101010101" pitchFamily="2" charset="-122"/>
              </a:rPr>
              <a:t>– used as an index into a </a:t>
            </a:r>
            <a:r>
              <a:rPr lang="en-US" altLang="zh-CN" sz="2000" i="1" dirty="0">
                <a:ea typeface="宋体" panose="02010600030101010101" pitchFamily="2" charset="-122"/>
              </a:rPr>
              <a:t>page</a:t>
            </a:r>
            <a:r>
              <a:rPr lang="en-US" altLang="zh-CN" sz="2000" dirty="0">
                <a:ea typeface="宋体" panose="02010600030101010101" pitchFamily="2" charset="-122"/>
              </a:rPr>
              <a:t> </a:t>
            </a:r>
            <a:r>
              <a:rPr lang="en-US" altLang="zh-CN" sz="2000" i="1" dirty="0">
                <a:ea typeface="宋体" panose="02010600030101010101" pitchFamily="2" charset="-122"/>
              </a:rPr>
              <a:t>table</a:t>
            </a:r>
            <a:r>
              <a:rPr lang="en-US" altLang="zh-CN" sz="2000" dirty="0">
                <a:ea typeface="宋体" panose="02010600030101010101" pitchFamily="2" charset="-122"/>
              </a:rPr>
              <a:t> which contains base address of each page in physical memory</a:t>
            </a:r>
            <a:br>
              <a:rPr lang="en-US" altLang="zh-CN" sz="2000" dirty="0">
                <a:ea typeface="宋体" panose="02010600030101010101" pitchFamily="2" charset="-122"/>
              </a:rPr>
            </a:br>
            <a:endParaRPr lang="en-US" altLang="zh-CN" sz="2000" dirty="0">
              <a:ea typeface="宋体" panose="02010600030101010101" pitchFamily="2" charset="-122"/>
            </a:endParaRPr>
          </a:p>
          <a:p>
            <a:pPr lvl="1"/>
            <a:r>
              <a:rPr lang="en-US" altLang="zh-CN" sz="2000" b="1" dirty="0">
                <a:solidFill>
                  <a:srgbClr val="0000CC"/>
                </a:solidFill>
                <a:ea typeface="宋体" panose="02010600030101010101" pitchFamily="2" charset="-122"/>
              </a:rPr>
              <a:t>Page offset (d)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combined with base address to define the physical memory address that is sent to the memory unit</a:t>
            </a:r>
            <a:endParaRPr lang="en-US" altLang="zh-CN" sz="20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r>
              <a:rPr lang="en-US" altLang="zh-CN" sz="2000" dirty="0">
                <a:ea typeface="宋体" panose="02010600030101010101" pitchFamily="2" charset="-122"/>
              </a:rPr>
              <a:t>For given logical address space 2</a:t>
            </a:r>
            <a:r>
              <a:rPr lang="en-US" altLang="zh-CN" sz="2000" i="1" baseline="30000" dirty="0">
                <a:ea typeface="宋体" panose="02010600030101010101" pitchFamily="2" charset="-122"/>
              </a:rPr>
              <a:t>m </a:t>
            </a:r>
            <a:r>
              <a:rPr lang="en-US" altLang="zh-CN" sz="2000" i="1" dirty="0">
                <a:ea typeface="宋体" panose="02010600030101010101" pitchFamily="2" charset="-122"/>
              </a:rPr>
              <a:t>and page size</a:t>
            </a:r>
            <a:r>
              <a:rPr lang="en-US" altLang="zh-CN" sz="2000" i="1" baseline="30000" dirty="0">
                <a:ea typeface="宋体" panose="02010600030101010101" pitchFamily="2" charset="-122"/>
              </a:rPr>
              <a:t> </a:t>
            </a:r>
            <a:r>
              <a:rPr lang="en-US" altLang="zh-CN" sz="2000" i="1" dirty="0">
                <a:ea typeface="宋体" panose="02010600030101010101" pitchFamily="2" charset="-122"/>
              </a:rPr>
              <a:t>2</a:t>
            </a:r>
            <a:r>
              <a:rPr lang="en-US" altLang="zh-CN" sz="2000" baseline="30000" dirty="0">
                <a:ea typeface="宋体" panose="02010600030101010101" pitchFamily="2" charset="-122"/>
              </a:rPr>
              <a:t>n</a:t>
            </a:r>
            <a:endParaRPr lang="en-US" altLang="zh-CN" sz="2000" baseline="30000" dirty="0">
              <a:ea typeface="宋体" panose="02010600030101010101" pitchFamily="2" charset="-122"/>
            </a:endParaRPr>
          </a:p>
        </p:txBody>
      </p:sp>
      <p:sp>
        <p:nvSpPr>
          <p:cNvPr id="54276" name="Rectangle 1028"/>
          <p:cNvSpPr>
            <a:spLocks noChangeArrowheads="1"/>
          </p:cNvSpPr>
          <p:nvPr/>
        </p:nvSpPr>
        <p:spPr bwMode="auto">
          <a:xfrm>
            <a:off x="2592388" y="4667250"/>
            <a:ext cx="3105150" cy="43815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4277" name="Line 1030"/>
          <p:cNvSpPr>
            <a:spLocks noChangeShapeType="1"/>
          </p:cNvSpPr>
          <p:nvPr/>
        </p:nvSpPr>
        <p:spPr bwMode="auto">
          <a:xfrm>
            <a:off x="4225925" y="4324350"/>
            <a:ext cx="0" cy="762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8" name="Text Box 1031"/>
          <p:cNvSpPr txBox="1">
            <a:spLocks noChangeArrowheads="1"/>
          </p:cNvSpPr>
          <p:nvPr/>
        </p:nvSpPr>
        <p:spPr bwMode="auto">
          <a:xfrm>
            <a:off x="2433638" y="42354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endParaRPr lang="en-US" altLang="zh-CN" sz="1800">
              <a:ea typeface="宋体" panose="02010600030101010101" pitchFamily="2" charset="-122"/>
            </a:endParaRPr>
          </a:p>
        </p:txBody>
      </p:sp>
      <p:sp>
        <p:nvSpPr>
          <p:cNvPr id="54279" name="Text Box 1032"/>
          <p:cNvSpPr txBox="1">
            <a:spLocks noChangeArrowheads="1"/>
          </p:cNvSpPr>
          <p:nvPr/>
        </p:nvSpPr>
        <p:spPr bwMode="auto">
          <a:xfrm>
            <a:off x="4297363" y="42481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endParaRPr lang="en-US" altLang="zh-CN" sz="1800">
              <a:ea typeface="宋体" panose="02010600030101010101" pitchFamily="2" charset="-122"/>
            </a:endParaRPr>
          </a:p>
        </p:txBody>
      </p:sp>
      <p:sp>
        <p:nvSpPr>
          <p:cNvPr id="54280" name="Text Box 1033"/>
          <p:cNvSpPr txBox="1">
            <a:spLocks noChangeArrowheads="1"/>
          </p:cNvSpPr>
          <p:nvPr/>
        </p:nvSpPr>
        <p:spPr bwMode="auto">
          <a:xfrm>
            <a:off x="3146425" y="4694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54281" name="Text Box 1035"/>
          <p:cNvSpPr txBox="1">
            <a:spLocks noChangeArrowheads="1"/>
          </p:cNvSpPr>
          <p:nvPr/>
        </p:nvSpPr>
        <p:spPr bwMode="auto">
          <a:xfrm>
            <a:off x="4595813" y="4724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54282" name="Text Box 1036"/>
          <p:cNvSpPr txBox="1">
            <a:spLocks noChangeArrowheads="1"/>
          </p:cNvSpPr>
          <p:nvPr/>
        </p:nvSpPr>
        <p:spPr bwMode="auto">
          <a:xfrm>
            <a:off x="2952750" y="514191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m - n</a:t>
            </a:r>
            <a:endParaRPr lang="en-US" altLang="zh-CN" sz="1800" i="1">
              <a:ea typeface="宋体" panose="02010600030101010101" pitchFamily="2" charset="-122"/>
            </a:endParaRPr>
          </a:p>
        </p:txBody>
      </p:sp>
      <p:sp>
        <p:nvSpPr>
          <p:cNvPr id="54283" name="Text Box 1038"/>
          <p:cNvSpPr txBox="1">
            <a:spLocks noChangeArrowheads="1"/>
          </p:cNvSpPr>
          <p:nvPr/>
        </p:nvSpPr>
        <p:spPr bwMode="auto">
          <a:xfrm>
            <a:off x="4549775" y="51514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n</a:t>
            </a:r>
            <a:endParaRPr lang="en-US" altLang="zh-CN" sz="1800" i="1">
              <a:ea typeface="宋体" panose="02010600030101010101" pitchFamily="2" charset="-122"/>
            </a:endParaRPr>
          </a:p>
        </p:txBody>
      </p:sp>
      <p:sp>
        <p:nvSpPr>
          <p:cNvPr id="2" name="圆角矩形标注 1"/>
          <p:cNvSpPr/>
          <p:nvPr/>
        </p:nvSpPr>
        <p:spPr bwMode="auto">
          <a:xfrm>
            <a:off x="6782539" y="1116013"/>
            <a:ext cx="2112885" cy="417251"/>
          </a:xfrm>
          <a:prstGeom prst="wedgeRoundRectCallout">
            <a:avLst>
              <a:gd name="adj1" fmla="val -20833"/>
              <a:gd name="adj2" fmla="val 4122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思考：谁负责划分？</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Paging Model of Logical and Physical Memory</a:t>
            </a:r>
            <a:endParaRPr lang="en-US" altLang="zh-CN" sz="2000">
              <a:effectLst>
                <a:outerShdw blurRad="38100" dist="38100" dir="2700000" algn="tl">
                  <a:srgbClr val="C0C0C0"/>
                </a:outerShdw>
              </a:effectLst>
              <a:ea typeface="宋体" panose="02010600030101010101" pitchFamily="2" charset="-122"/>
            </a:endParaRPr>
          </a:p>
        </p:txBody>
      </p:sp>
      <p:pic>
        <p:nvPicPr>
          <p:cNvPr id="55299" name="Picture 1029"/>
          <p:cNvPicPr>
            <a:picLocks noChangeAspect="1" noChangeArrowheads="1"/>
          </p:cNvPicPr>
          <p:nvPr/>
        </p:nvPicPr>
        <p:blipFill>
          <a:blip r:embed="rId1">
            <a:extLst>
              <a:ext uri="{28A0092B-C50C-407E-A947-70E740481C1C}">
                <a14:useLocalDpi xmlns:a14="http://schemas.microsoft.com/office/drawing/2010/main" val="0"/>
              </a:ext>
            </a:extLst>
          </a:blip>
          <a:srcRect l="10391" t="623" r="10611" b="951"/>
          <a:stretch>
            <a:fillRect/>
          </a:stretch>
        </p:blipFill>
        <p:spPr bwMode="auto">
          <a:xfrm>
            <a:off x="685800" y="1403350"/>
            <a:ext cx="7175500" cy="41386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5300" name="Rectangle 1026"/>
          <p:cNvSpPr txBox="1">
            <a:spLocks noChangeArrowheads="1"/>
          </p:cNvSpPr>
          <p:nvPr/>
        </p:nvSpPr>
        <p:spPr bwMode="auto">
          <a:xfrm>
            <a:off x="465138" y="5802313"/>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2000" dirty="0">
                <a:ea typeface="宋体" panose="02010600030101010101" pitchFamily="2" charset="-122"/>
              </a:rPr>
              <a:t>Fig. 8.8 Paging Model of Logical and Physical Memory</a:t>
            </a:r>
            <a:endParaRPr lang="en-US" altLang="zh-CN" sz="2000" dirty="0">
              <a:ea typeface="宋体" panose="02010600030101010101" pitchFamily="2" charset="-122"/>
            </a:endParaRPr>
          </a:p>
        </p:txBody>
      </p:sp>
      <p:sp>
        <p:nvSpPr>
          <p:cNvPr id="2" name="圆角矩形标注 1"/>
          <p:cNvSpPr/>
          <p:nvPr/>
        </p:nvSpPr>
        <p:spPr bwMode="auto">
          <a:xfrm>
            <a:off x="832104" y="4151376"/>
            <a:ext cx="1682496" cy="475488"/>
          </a:xfrm>
          <a:prstGeom prst="wedgeRoundRectCallout">
            <a:avLst>
              <a:gd name="adj1" fmla="val -36104"/>
              <a:gd name="adj2" fmla="val -10705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包括哪些内容？</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7092" t="1192" r="27121" b="1192"/>
          <a:stretch>
            <a:fillRect/>
          </a:stretch>
        </p:blipFill>
        <p:spPr bwMode="auto">
          <a:xfrm>
            <a:off x="2756625" y="3703320"/>
            <a:ext cx="1870178" cy="152624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85775" y="22860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endParaRPr lang="en-US" altLang="zh-CN">
              <a:effectLst>
                <a:outerShdw blurRad="38100" dist="38100" dir="2700000" algn="tl">
                  <a:srgbClr val="C0C0C0"/>
                </a:outerShdw>
              </a:effectLst>
              <a:ea typeface="宋体" panose="02010600030101010101" pitchFamily="2" charset="-122"/>
            </a:endParaRPr>
          </a:p>
        </p:txBody>
      </p:sp>
      <p:pic>
        <p:nvPicPr>
          <p:cNvPr id="56323" name="Picture 4"/>
          <p:cNvPicPr>
            <a:picLocks noChangeAspect="1" noChangeArrowheads="1"/>
          </p:cNvPicPr>
          <p:nvPr/>
        </p:nvPicPr>
        <p:blipFill>
          <a:blip r:embed="rId1">
            <a:extLst>
              <a:ext uri="{28A0092B-C50C-407E-A947-70E740481C1C}">
                <a14:useLocalDpi xmlns:a14="http://schemas.microsoft.com/office/drawing/2010/main" val="0"/>
              </a:ext>
            </a:extLst>
          </a:blip>
          <a:srcRect l="19978" t="639" r="20580" b="639"/>
          <a:stretch>
            <a:fillRect/>
          </a:stretch>
        </p:blipFill>
        <p:spPr bwMode="auto">
          <a:xfrm>
            <a:off x="614363" y="1047750"/>
            <a:ext cx="7553325" cy="46974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p:cNvSpPr txBox="1">
            <a:spLocks noChangeArrowheads="1"/>
          </p:cNvSpPr>
          <p:nvPr/>
        </p:nvSpPr>
        <p:spPr bwMode="auto">
          <a:xfrm>
            <a:off x="1127125" y="6097588"/>
            <a:ext cx="7040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Fig. 8.9   Paging example for </a:t>
            </a:r>
            <a:r>
              <a:rPr lang="en-US" altLang="zh-CN" sz="1800">
                <a:highlight>
                  <a:srgbClr val="FFFF00"/>
                </a:highlight>
                <a:ea typeface="宋体" panose="02010600030101010101" pitchFamily="2" charset="-122"/>
              </a:rPr>
              <a:t>a 32-byte memory and 4-byte pages</a:t>
            </a:r>
            <a:endParaRPr lang="en-US" altLang="zh-CN" sz="1800">
              <a:highlight>
                <a:srgbClr val="FFFF00"/>
              </a:highlight>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Multistep Processing of a User Program </a:t>
            </a:r>
            <a:endParaRPr lang="en-US" altLang="zh-CN" sz="2800">
              <a:effectLst>
                <a:outerShdw blurRad="38100" dist="38100" dir="2700000" algn="tl">
                  <a:srgbClr val="C0C0C0"/>
                </a:outerShdw>
              </a:effectLst>
              <a:ea typeface="宋体" panose="02010600030101010101" pitchFamily="2" charset="-122"/>
            </a:endParaRPr>
          </a:p>
        </p:txBody>
      </p:sp>
      <p:pic>
        <p:nvPicPr>
          <p:cNvPr id="11267" name="Picture 4"/>
          <p:cNvPicPr>
            <a:picLocks noChangeAspect="1" noChangeArrowheads="1"/>
          </p:cNvPicPr>
          <p:nvPr/>
        </p:nvPicPr>
        <p:blipFill>
          <a:blip r:embed="rId1">
            <a:extLst>
              <a:ext uri="{28A0092B-C50C-407E-A947-70E740481C1C}">
                <a14:useLocalDpi xmlns:a14="http://schemas.microsoft.com/office/drawing/2010/main" val="0"/>
              </a:ext>
            </a:extLst>
          </a:blip>
          <a:srcRect l="30183" t="1004" r="30392" b="658"/>
          <a:stretch>
            <a:fillRect/>
          </a:stretch>
        </p:blipFill>
        <p:spPr bwMode="auto">
          <a:xfrm>
            <a:off x="1720295" y="1105194"/>
            <a:ext cx="5124388" cy="4398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Free </a:t>
            </a:r>
            <a:r>
              <a:rPr lang="en-US" altLang="zh-CN" dirty="0" smtClean="0">
                <a:effectLst>
                  <a:outerShdw blurRad="38100" dist="38100" dir="2700000" algn="tl">
                    <a:srgbClr val="C0C0C0"/>
                  </a:outerShdw>
                </a:effectLst>
                <a:ea typeface="宋体" panose="02010600030101010101" pitchFamily="2" charset="-122"/>
              </a:rPr>
              <a:t>Frames </a:t>
            </a:r>
            <a:endParaRPr lang="en-US" altLang="zh-CN" dirty="0">
              <a:effectLst>
                <a:outerShdw blurRad="38100" dist="38100" dir="2700000" algn="tl">
                  <a:srgbClr val="C0C0C0"/>
                </a:outerShdw>
              </a:effectLst>
              <a:ea typeface="宋体" panose="02010600030101010101" pitchFamily="2" charset="-122"/>
            </a:endParaRPr>
          </a:p>
        </p:txBody>
      </p:sp>
      <p:sp>
        <p:nvSpPr>
          <p:cNvPr id="57347" name="Text Box 4"/>
          <p:cNvSpPr txBox="1">
            <a:spLocks noChangeArrowheads="1"/>
          </p:cNvSpPr>
          <p:nvPr/>
        </p:nvSpPr>
        <p:spPr bwMode="auto">
          <a:xfrm>
            <a:off x="778436" y="5430198"/>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Before allocation</a:t>
            </a:r>
            <a:endParaRPr lang="en-US" altLang="zh-CN" sz="1600" dirty="0">
              <a:ea typeface="宋体" panose="02010600030101010101" pitchFamily="2" charset="-122"/>
            </a:endParaRPr>
          </a:p>
        </p:txBody>
      </p:sp>
      <p:sp>
        <p:nvSpPr>
          <p:cNvPr id="57348" name="Text Box 5"/>
          <p:cNvSpPr txBox="1">
            <a:spLocks noChangeArrowheads="1"/>
          </p:cNvSpPr>
          <p:nvPr/>
        </p:nvSpPr>
        <p:spPr bwMode="auto">
          <a:xfrm>
            <a:off x="3383899" y="5341051"/>
            <a:ext cx="15408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After allocation</a:t>
            </a:r>
            <a:endParaRPr lang="en-US" altLang="zh-CN" sz="1600" dirty="0">
              <a:ea typeface="宋体" panose="02010600030101010101" pitchFamily="2" charset="-122"/>
            </a:endParaRPr>
          </a:p>
        </p:txBody>
      </p:sp>
      <p:pic>
        <p:nvPicPr>
          <p:cNvPr id="57349" name="Picture 6"/>
          <p:cNvPicPr>
            <a:picLocks noChangeAspect="1" noChangeArrowheads="1"/>
          </p:cNvPicPr>
          <p:nvPr/>
        </p:nvPicPr>
        <p:blipFill>
          <a:blip r:embed="rId1">
            <a:extLst>
              <a:ext uri="{28A0092B-C50C-407E-A947-70E740481C1C}">
                <a14:useLocalDpi xmlns:a14="http://schemas.microsoft.com/office/drawing/2010/main" val="0"/>
              </a:ext>
            </a:extLst>
          </a:blip>
          <a:srcRect l="699" t="2477" r="699" b="3087"/>
          <a:stretch>
            <a:fillRect/>
          </a:stretch>
        </p:blipFill>
        <p:spPr bwMode="auto">
          <a:xfrm>
            <a:off x="685800" y="1290638"/>
            <a:ext cx="4715722" cy="39471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7350" name="TextBox 1"/>
          <p:cNvSpPr txBox="1">
            <a:spLocks noChangeArrowheads="1"/>
          </p:cNvSpPr>
          <p:nvPr/>
        </p:nvSpPr>
        <p:spPr bwMode="auto">
          <a:xfrm>
            <a:off x="2576774" y="5782831"/>
            <a:ext cx="1098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8.10</a:t>
            </a:r>
            <a:endParaRPr lang="zh-CN" altLang="en-US" sz="1800">
              <a:ea typeface="宋体" panose="02010600030101010101" pitchFamily="2" charset="-122"/>
            </a:endParaRPr>
          </a:p>
        </p:txBody>
      </p:sp>
      <p:sp>
        <p:nvSpPr>
          <p:cNvPr id="57351" name="文本框 1"/>
          <p:cNvSpPr txBox="1">
            <a:spLocks noChangeArrowheads="1"/>
          </p:cNvSpPr>
          <p:nvPr/>
        </p:nvSpPr>
        <p:spPr bwMode="auto">
          <a:xfrm>
            <a:off x="5566300" y="1502484"/>
            <a:ext cx="3009529" cy="175432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smtClean="0">
                <a:solidFill>
                  <a:srgbClr val="7030A0"/>
                </a:solidFill>
                <a:ea typeface="宋体" panose="02010600030101010101" pitchFamily="2" charset="-122"/>
              </a:rPr>
              <a:t>空闲帧</a:t>
            </a:r>
            <a:r>
              <a:rPr lang="en-US" altLang="zh-CN" sz="1800" b="1" dirty="0" smtClean="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页框</a:t>
            </a:r>
            <a:r>
              <a:rPr lang="en-US" altLang="zh-CN" sz="1800" b="1" dirty="0" smtClean="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的管理</a:t>
            </a:r>
            <a:endParaRPr lang="en-US" altLang="zh-CN" sz="1800" b="1" dirty="0" smtClean="0">
              <a:solidFill>
                <a:srgbClr val="7030A0"/>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a:solidFill>
                  <a:srgbClr val="0000CC"/>
                </a:solidFill>
                <a:ea typeface="宋体" panose="02010600030101010101" pitchFamily="2" charset="-122"/>
              </a:rPr>
              <a:t>系统维护一个空闲帧列表</a:t>
            </a:r>
            <a:endParaRPr lang="en-US" altLang="zh-CN" sz="1800" dirty="0">
              <a:solidFill>
                <a:srgbClr val="0000CC"/>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smtClean="0">
                <a:solidFill>
                  <a:srgbClr val="006600"/>
                </a:solidFill>
                <a:ea typeface="宋体" panose="02010600030101010101" pitchFamily="2" charset="-122"/>
              </a:rPr>
              <a:t>也可以采用</a:t>
            </a:r>
            <a:r>
              <a:rPr lang="en-US" altLang="zh-CN" sz="1800" dirty="0" smtClean="0">
                <a:solidFill>
                  <a:srgbClr val="006600"/>
                </a:solidFill>
                <a:ea typeface="宋体" panose="02010600030101010101" pitchFamily="2" charset="-122"/>
              </a:rPr>
              <a:t>Bit-Vector</a:t>
            </a:r>
            <a:r>
              <a:rPr lang="zh-CN" altLang="en-US" sz="1800" dirty="0" smtClean="0">
                <a:solidFill>
                  <a:srgbClr val="006600"/>
                </a:solidFill>
                <a:ea typeface="宋体" panose="02010600030101010101" pitchFamily="2" charset="-122"/>
              </a:rPr>
              <a:t>实现（位向量、位示图）</a:t>
            </a:r>
            <a:endParaRPr lang="en-US" altLang="zh-CN" sz="1800" dirty="0">
              <a:solidFill>
                <a:srgbClr val="006600"/>
              </a:solidFill>
              <a:ea typeface="宋体" panose="02010600030101010101" pitchFamily="2" charset="-122"/>
            </a:endParaRPr>
          </a:p>
          <a:p>
            <a:pPr marL="285750" indent="-285750">
              <a:spcBef>
                <a:spcPct val="0"/>
              </a:spcBef>
              <a:buClrTx/>
              <a:buSzTx/>
              <a:buFont typeface="Arial" panose="020B0604020202020204" pitchFamily="34" charset="0"/>
              <a:buChar char="•"/>
            </a:pPr>
            <a:endParaRPr lang="en-US" altLang="zh-CN" sz="1800" dirty="0">
              <a:ea typeface="宋体" panose="02010600030101010101" pitchFamily="2" charset="-122"/>
            </a:endParaRPr>
          </a:p>
          <a:p>
            <a:pPr marL="285750" indent="-285750">
              <a:spcBef>
                <a:spcPct val="0"/>
              </a:spcBef>
              <a:buClrTx/>
              <a:buSzTx/>
              <a:buFont typeface="Arial" panose="020B0604020202020204" pitchFamily="34" charset="0"/>
              <a:buChar cha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Discussion: Logical Address Space</a:t>
            </a:r>
            <a:endParaRPr lang="en-US" altLang="zh-CN" dirty="0">
              <a:effectLst>
                <a:outerShdw blurRad="38100" dist="38100" dir="2700000" algn="tl">
                  <a:srgbClr val="C0C0C0"/>
                </a:outerShdw>
              </a:effectLst>
              <a:ea typeface="宋体" panose="02010600030101010101" pitchFamily="2" charset="-122"/>
            </a:endParaRPr>
          </a:p>
        </p:txBody>
      </p:sp>
      <p:sp>
        <p:nvSpPr>
          <p:cNvPr id="58371" name="Rectangle 3"/>
          <p:cNvSpPr>
            <a:spLocks noGrp="1" noChangeArrowheads="1"/>
          </p:cNvSpPr>
          <p:nvPr>
            <p:ph type="body" idx="4294967295"/>
          </p:nvPr>
        </p:nvSpPr>
        <p:spPr>
          <a:xfrm>
            <a:off x="685800" y="1519238"/>
            <a:ext cx="7493000" cy="3657600"/>
          </a:xfrm>
        </p:spPr>
        <p:txBody>
          <a:bodyPr/>
          <a:lstStyle/>
          <a:p>
            <a:r>
              <a:rPr lang="zh-CN" altLang="en-US" sz="2400" i="1">
                <a:ea typeface="宋体" panose="02010600030101010101" pitchFamily="2" charset="-122"/>
              </a:rPr>
              <a:t>The logical address space is still </a:t>
            </a:r>
            <a:r>
              <a:rPr lang="zh-CN" altLang="en-US" sz="2400" i="1">
                <a:solidFill>
                  <a:srgbClr val="FF0000"/>
                </a:solidFill>
                <a:ea typeface="宋体" panose="02010600030101010101" pitchFamily="2" charset="-122"/>
              </a:rPr>
              <a:t>a linear address space</a:t>
            </a:r>
            <a:r>
              <a:rPr lang="zh-CN" altLang="en-US" sz="2400" i="1">
                <a:ea typeface="宋体" panose="02010600030101010101" pitchFamily="2" charset="-122"/>
              </a:rPr>
              <a:t> and,  the </a:t>
            </a:r>
            <a:r>
              <a:rPr lang="zh-CN" altLang="en-US" sz="2400">
                <a:ea typeface="宋体" panose="02010600030101010101" pitchFamily="2" charset="-122"/>
              </a:rPr>
              <a:t>physical addresses</a:t>
            </a:r>
            <a:r>
              <a:rPr lang="zh-CN" altLang="en-US" sz="2400" i="1">
                <a:ea typeface="宋体" panose="02010600030101010101" pitchFamily="2" charset="-122"/>
              </a:rPr>
              <a:t> are </a:t>
            </a:r>
            <a:r>
              <a:rPr lang="zh-CN" altLang="en-US" sz="2400" b="1" i="1" u="sng">
                <a:solidFill>
                  <a:srgbClr val="FF0000"/>
                </a:solidFill>
                <a:ea typeface="宋体" panose="02010600030101010101" pitchFamily="2" charset="-122"/>
              </a:rPr>
              <a:t>one-dimensional</a:t>
            </a:r>
            <a:r>
              <a:rPr lang="zh-CN" altLang="en-US" sz="2400" b="1" i="1" u="sng">
                <a:ea typeface="宋体" panose="02010600030101010101" pitchFamily="2" charset="-122"/>
              </a:rPr>
              <a:t> </a:t>
            </a:r>
            <a:r>
              <a:rPr lang="zh-CN" altLang="en-US" sz="2400">
                <a:ea typeface="宋体" panose="02010600030101010101" pitchFamily="2" charset="-122"/>
              </a:rPr>
              <a:t>physical addresses）</a:t>
            </a:r>
            <a:endParaRPr lang="zh-CN" altLang="en-US" sz="2400">
              <a:ea typeface="宋体" panose="02010600030101010101" pitchFamily="2" charset="-122"/>
            </a:endParaRPr>
          </a:p>
          <a:p>
            <a:r>
              <a:rPr lang="zh-CN" altLang="en-US" sz="2400" b="1">
                <a:solidFill>
                  <a:srgbClr val="020266"/>
                </a:solidFill>
                <a:ea typeface="宋体" panose="02010600030101010101" pitchFamily="2" charset="-122"/>
              </a:rPr>
              <a:t>Suppose we have a system with </a:t>
            </a:r>
            <a:r>
              <a:rPr lang="zh-CN" altLang="en-US" sz="2400" b="1">
                <a:solidFill>
                  <a:srgbClr val="C00000"/>
                </a:solidFill>
                <a:ea typeface="宋体" panose="02010600030101010101" pitchFamily="2" charset="-122"/>
              </a:rPr>
              <a:t>16 bytes </a:t>
            </a:r>
            <a:r>
              <a:rPr lang="zh-CN" altLang="en-US" sz="2400" b="1">
                <a:solidFill>
                  <a:srgbClr val="020266"/>
                </a:solidFill>
                <a:ea typeface="宋体" panose="02010600030101010101" pitchFamily="2" charset="-122"/>
              </a:rPr>
              <a:t>logical address space, page size is </a:t>
            </a:r>
            <a:r>
              <a:rPr lang="zh-CN" altLang="en-US" sz="2400" b="1">
                <a:solidFill>
                  <a:srgbClr val="C00000"/>
                </a:solidFill>
                <a:ea typeface="宋体" panose="02010600030101010101" pitchFamily="2" charset="-122"/>
              </a:rPr>
              <a:t>4 bytes, </a:t>
            </a:r>
            <a:r>
              <a:rPr lang="zh-CN" altLang="en-US" sz="2400" b="1">
                <a:solidFill>
                  <a:srgbClr val="020266"/>
                </a:solidFill>
                <a:ea typeface="宋体" panose="02010600030101010101" pitchFamily="2" charset="-122"/>
              </a:rPr>
              <a:t>then how to divide the logical address into </a:t>
            </a:r>
            <a:r>
              <a:rPr lang="zh-CN" altLang="en-US" sz="2400" b="1" i="1">
                <a:solidFill>
                  <a:srgbClr val="C00000"/>
                </a:solidFill>
                <a:ea typeface="宋体" panose="02010600030101010101" pitchFamily="2" charset="-122"/>
              </a:rPr>
              <a:t>Page number</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and </a:t>
            </a:r>
            <a:r>
              <a:rPr lang="zh-CN" altLang="en-US" sz="2400" b="1" i="1">
                <a:solidFill>
                  <a:srgbClr val="C00000"/>
                </a:solidFill>
                <a:ea typeface="宋体" panose="02010600030101010101" pitchFamily="2" charset="-122"/>
              </a:rPr>
              <a:t>Page offset</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t>
            </a:r>
            <a:endParaRPr lang="zh-CN" altLang="en-US" sz="2400" b="1">
              <a:solidFill>
                <a:srgbClr val="020266"/>
              </a:solidFill>
              <a:ea typeface="宋体" panose="02010600030101010101" pitchFamily="2" charset="-122"/>
            </a:endParaRPr>
          </a:p>
          <a:p>
            <a:r>
              <a:rPr lang="zh-CN" altLang="en-US" sz="2400" b="1">
                <a:ea typeface="宋体" panose="02010600030101010101" pitchFamily="2" charset="-122"/>
              </a:rPr>
              <a:t>When the page size is 8 bytes, then ….</a:t>
            </a:r>
            <a:endParaRPr lang="zh-CN" altLang="en-US" sz="24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endParaRPr lang="en-US" altLang="zh-CN">
              <a:effectLst>
                <a:outerShdw blurRad="38100" dist="38100" dir="2700000" algn="tl">
                  <a:srgbClr val="C0C0C0"/>
                </a:outerShdw>
              </a:effectLst>
              <a:ea typeface="宋体" panose="02010600030101010101" pitchFamily="2" charset="-122"/>
            </a:endParaRPr>
          </a:p>
        </p:txBody>
      </p:sp>
      <p:pic>
        <p:nvPicPr>
          <p:cNvPr id="59395" name="Picture 3"/>
          <p:cNvPicPr>
            <a:picLocks noChangeAspect="1" noChangeArrowheads="1"/>
          </p:cNvPicPr>
          <p:nvPr/>
        </p:nvPicPr>
        <p:blipFill>
          <a:blip r:embed="rId1">
            <a:extLst>
              <a:ext uri="{28A0092B-C50C-407E-A947-70E740481C1C}">
                <a14:useLocalDpi xmlns:a14="http://schemas.microsoft.com/office/drawing/2010/main" val="0"/>
              </a:ext>
            </a:extLst>
          </a:blip>
          <a:srcRect l="21315" t="1199" r="22215" b="2017"/>
          <a:stretch>
            <a:fillRect/>
          </a:stretch>
        </p:blipFill>
        <p:spPr bwMode="auto">
          <a:xfrm>
            <a:off x="657225" y="1227138"/>
            <a:ext cx="5854700" cy="442118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9396" name="Text Box 4"/>
          <p:cNvSpPr txBox="1">
            <a:spLocks noChangeArrowheads="1"/>
          </p:cNvSpPr>
          <p:nvPr/>
        </p:nvSpPr>
        <p:spPr bwMode="auto">
          <a:xfrm>
            <a:off x="6821488" y="1657350"/>
            <a:ext cx="19145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b="1">
                <a:ea typeface="宋体" panose="02010600030101010101" pitchFamily="2" charset="-122"/>
              </a:rPr>
              <a:t>How to divide the address generated by CPU  into </a:t>
            </a:r>
            <a:r>
              <a:rPr lang="en-US" altLang="zh-CN" sz="2000" b="1" i="1">
                <a:ea typeface="宋体" panose="02010600030101010101" pitchFamily="2" charset="-122"/>
              </a:rPr>
              <a:t>Page number</a:t>
            </a:r>
            <a:r>
              <a:rPr lang="en-US" altLang="zh-CN" sz="2000" b="1">
                <a:ea typeface="宋体" panose="02010600030101010101" pitchFamily="2" charset="-122"/>
              </a:rPr>
              <a:t>  and </a:t>
            </a:r>
            <a:r>
              <a:rPr lang="en-US" altLang="zh-CN" sz="2000" b="1" i="1">
                <a:ea typeface="宋体" panose="02010600030101010101" pitchFamily="2" charset="-122"/>
              </a:rPr>
              <a:t>Page offset</a:t>
            </a:r>
            <a:r>
              <a:rPr lang="en-US" altLang="zh-CN" sz="2000" b="1">
                <a:ea typeface="宋体" panose="02010600030101010101" pitchFamily="2" charset="-122"/>
              </a:rPr>
              <a:t> ?</a:t>
            </a:r>
            <a:endParaRPr lang="en-US" altLang="zh-CN" sz="2000" b="1">
              <a:ea typeface="宋体" panose="02010600030101010101" pitchFamily="2" charset="-122"/>
            </a:endParaRPr>
          </a:p>
          <a:p>
            <a:pPr algn="just">
              <a:spcBef>
                <a:spcPct val="50000"/>
              </a:spcBef>
              <a:buClrTx/>
              <a:buSzTx/>
              <a:buFont typeface="Arial" panose="020B0604020202020204" pitchFamily="34" charset="0"/>
              <a:buNone/>
            </a:pPr>
            <a:r>
              <a:rPr lang="en-US" altLang="zh-CN" sz="2000" b="1">
                <a:solidFill>
                  <a:srgbClr val="0070C0"/>
                </a:solidFill>
                <a:ea typeface="宋体" panose="02010600030101010101" pitchFamily="2" charset="-122"/>
              </a:rPr>
              <a:t>Page size=4 bytes</a:t>
            </a:r>
            <a:endParaRPr lang="en-US" altLang="zh-CN" sz="2000" b="1">
              <a:solidFill>
                <a:srgbClr val="0070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地址的划分</a:t>
            </a:r>
            <a:endParaRPr lang="zh-CN" altLang="en-US">
              <a:effectLst>
                <a:outerShdw blurRad="38100" dist="38100" dir="2700000" algn="tl">
                  <a:srgbClr val="C0C0C0"/>
                </a:outerShdw>
              </a:effectLst>
              <a:ea typeface="宋体" panose="02010600030101010101" pitchFamily="2" charset="-122"/>
            </a:endParaRPr>
          </a:p>
        </p:txBody>
      </p:sp>
      <p:sp>
        <p:nvSpPr>
          <p:cNvPr id="60419" name="Rectangle 3"/>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rPr>
              <a:t>考虑一个由8页且每页1K字节组成的逻辑地址空间，如果内存被划分成32块(帧)。</a:t>
            </a:r>
            <a:endParaRPr lang="zh-CN" altLang="en-US" sz="2400" b="1" dirty="0">
              <a:ea typeface="宋体" panose="02010600030101010101" pitchFamily="2" charset="-122"/>
            </a:endParaRPr>
          </a:p>
          <a:p>
            <a:pPr eaLnBrk="1" hangingPunct="1"/>
            <a:r>
              <a:rPr lang="zh-CN" altLang="en-US" sz="2400" b="1" dirty="0">
                <a:ea typeface="宋体" panose="02010600030101010101" pitchFamily="2" charset="-122"/>
              </a:rPr>
              <a:t>问：</a:t>
            </a:r>
            <a:endParaRPr lang="zh-CN" altLang="en-US" sz="2400" b="1" dirty="0">
              <a:ea typeface="宋体" panose="02010600030101010101" pitchFamily="2" charset="-122"/>
            </a:endParaRPr>
          </a:p>
          <a:p>
            <a:pPr lvl="1" eaLnBrk="1" hangingPunct="1"/>
            <a:r>
              <a:rPr lang="zh-CN" altLang="en-US" sz="2400" b="1" dirty="0">
                <a:ea typeface="宋体" panose="02010600030101010101" pitchFamily="2" charset="-122"/>
              </a:rPr>
              <a:t>逻辑地址的有效位是多少？</a:t>
            </a:r>
            <a:endParaRPr lang="zh-CN" altLang="en-US" sz="2400" b="1" dirty="0">
              <a:ea typeface="宋体" panose="02010600030101010101" pitchFamily="2" charset="-122"/>
            </a:endParaRPr>
          </a:p>
          <a:p>
            <a:pPr lvl="1" eaLnBrk="1" hangingPunct="1"/>
            <a:r>
              <a:rPr lang="zh-CN" altLang="en-US" sz="2400" b="1" dirty="0">
                <a:ea typeface="宋体" panose="02010600030101010101" pitchFamily="2" charset="-122"/>
              </a:rPr>
              <a:t>物理地址的有效位是多少？</a:t>
            </a:r>
            <a:endParaRPr lang="zh-CN" altLang="en-US"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677863" y="173038"/>
            <a:ext cx="8077200" cy="923925"/>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P288</a:t>
            </a:r>
            <a:br>
              <a:rPr lang="en-US" altLang="zh-CN" dirty="0">
                <a:effectLst>
                  <a:outerShdw blurRad="38100" dist="38100" dir="2700000" algn="tl">
                    <a:srgbClr val="C0C0C0"/>
                  </a:outerShdw>
                </a:effectLst>
                <a:ea typeface="宋体" panose="02010600030101010101" pitchFamily="2" charset="-122"/>
              </a:rPr>
            </a:br>
            <a:r>
              <a:rPr lang="en-US" altLang="zh-CN" sz="2400" dirty="0">
                <a:effectLst>
                  <a:outerShdw blurRad="38100" dist="38100" dir="2700000" algn="tl">
                    <a:srgbClr val="C0C0C0"/>
                  </a:outerShdw>
                </a:effectLst>
                <a:ea typeface="宋体" panose="02010600030101010101" pitchFamily="2" charset="-122"/>
              </a:rPr>
              <a:t>(</a:t>
            </a:r>
            <a:r>
              <a:rPr lang="en-US" altLang="zh-CN" sz="2400" dirty="0">
                <a:solidFill>
                  <a:srgbClr val="0000CC"/>
                </a:solidFill>
                <a:effectLst>
                  <a:outerShdw blurRad="38100" dist="38100" dir="2700000" algn="tl">
                    <a:srgbClr val="C0C0C0"/>
                  </a:outerShdw>
                </a:effectLst>
                <a:ea typeface="宋体" panose="02010600030101010101" pitchFamily="2" charset="-122"/>
              </a:rPr>
              <a:t>address translation</a:t>
            </a:r>
            <a:r>
              <a:rPr lang="en-US" altLang="zh-CN" sz="2400" dirty="0">
                <a:effectLst>
                  <a:outerShdw blurRad="38100" dist="38100" dir="2700000" algn="tl">
                    <a:srgbClr val="C0C0C0"/>
                  </a:outerShdw>
                </a:effectLst>
                <a:ea typeface="宋体" panose="02010600030101010101" pitchFamily="2" charset="-122"/>
              </a:rPr>
              <a:t>)</a:t>
            </a:r>
            <a:endParaRPr lang="en-US" altLang="zh-CN" sz="2400" dirty="0">
              <a:effectLst>
                <a:outerShdw blurRad="38100" dist="38100" dir="2700000" algn="tl">
                  <a:srgbClr val="C0C0C0"/>
                </a:outerShdw>
              </a:effectLst>
              <a:ea typeface="宋体" panose="02010600030101010101" pitchFamily="2" charset="-122"/>
            </a:endParaRPr>
          </a:p>
        </p:txBody>
      </p:sp>
      <p:pic>
        <p:nvPicPr>
          <p:cNvPr id="61443" name="Picture 3"/>
          <p:cNvPicPr>
            <a:picLocks noChangeAspect="1" noChangeArrowheads="1"/>
          </p:cNvPicPr>
          <p:nvPr/>
        </p:nvPicPr>
        <p:blipFill>
          <a:blip r:embed="rId1">
            <a:extLst>
              <a:ext uri="{28A0092B-C50C-407E-A947-70E740481C1C}">
                <a14:useLocalDpi xmlns:a14="http://schemas.microsoft.com/office/drawing/2010/main" val="0"/>
              </a:ext>
            </a:extLst>
          </a:blip>
          <a:srcRect l="589" t="10748" r="620" b="11162"/>
          <a:stretch>
            <a:fillRect/>
          </a:stretch>
        </p:blipFill>
        <p:spPr bwMode="auto">
          <a:xfrm>
            <a:off x="677863" y="1335088"/>
            <a:ext cx="8229600" cy="4410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1444" name="TextBox 1"/>
          <p:cNvSpPr txBox="1">
            <a:spLocks noChangeArrowheads="1"/>
          </p:cNvSpPr>
          <p:nvPr/>
        </p:nvSpPr>
        <p:spPr bwMode="auto">
          <a:xfrm>
            <a:off x="2286000" y="6103938"/>
            <a:ext cx="5684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8.7  Paging Hardware (address translation) </a:t>
            </a:r>
            <a:endParaRPr lang="zh-CN" altLang="en-US" sz="1800">
              <a:ea typeface="宋体" panose="02010600030101010101" pitchFamily="2" charset="-122"/>
            </a:endParaRPr>
          </a:p>
        </p:txBody>
      </p:sp>
      <p:sp>
        <p:nvSpPr>
          <p:cNvPr id="3" name="圆角矩形标注 2"/>
          <p:cNvSpPr/>
          <p:nvPr/>
        </p:nvSpPr>
        <p:spPr bwMode="auto">
          <a:xfrm>
            <a:off x="4372039" y="3611880"/>
            <a:ext cx="841248" cy="356616"/>
          </a:xfrm>
          <a:prstGeom prst="wedgeRoundRectCallout">
            <a:avLst>
              <a:gd name="adj1" fmla="val -26897"/>
              <a:gd name="adj2" fmla="val -10416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   ？</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8" name="圆角矩形标注 7"/>
          <p:cNvSpPr/>
          <p:nvPr/>
        </p:nvSpPr>
        <p:spPr bwMode="auto">
          <a:xfrm>
            <a:off x="4372039" y="3611880"/>
            <a:ext cx="841248" cy="356616"/>
          </a:xfrm>
          <a:prstGeom prst="wedgeRoundRectCallout">
            <a:avLst>
              <a:gd name="adj1" fmla="val -26897"/>
              <a:gd name="adj2" fmla="val -10416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 </a:t>
            </a:r>
            <a:r>
              <a:rPr kumimoji="0" lang="en-US" altLang="zh-CN" sz="1800" b="0" i="0" u="none" strike="noStrike" cap="none" normalizeH="0" baseline="0" dirty="0" smtClean="0">
                <a:ln>
                  <a:noFill/>
                </a:ln>
                <a:solidFill>
                  <a:schemeClr val="tx1"/>
                </a:solidFill>
                <a:effectLst/>
                <a:latin typeface="Helvetica" panose="020B0604020202020204" pitchFamily="34" charset="0"/>
              </a:rPr>
              <a:t>MAR</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zh-CN" altLang="en-US" sz="2800" dirty="0">
                <a:solidFill>
                  <a:srgbClr val="0000CC"/>
                </a:solidFill>
                <a:effectLst>
                  <a:outerShdw blurRad="38100" dist="38100" dir="2700000" algn="tl">
                    <a:srgbClr val="C0C0C0"/>
                  </a:outerShdw>
                </a:effectLst>
                <a:ea typeface="宋体" panose="02010600030101010101" pitchFamily="2" charset="-122"/>
              </a:rPr>
              <a:t>自学：</a:t>
            </a:r>
            <a:r>
              <a:rPr lang="zh-CN" altLang="en-US" sz="2800" dirty="0" smtClean="0">
                <a:effectLst>
                  <a:outerShdw blurRad="38100" dist="38100" dir="2700000" algn="tl">
                    <a:srgbClr val="C0C0C0"/>
                  </a:outerShdw>
                </a:effectLst>
                <a:ea typeface="宋体" panose="02010600030101010101" pitchFamily="2" charset="-122"/>
              </a:rPr>
              <a:t>地址</a:t>
            </a:r>
            <a:r>
              <a:rPr lang="zh-CN" altLang="en-US" sz="2800" dirty="0">
                <a:effectLst>
                  <a:outerShdw blurRad="38100" dist="38100" dir="2700000" algn="tl">
                    <a:srgbClr val="C0C0C0"/>
                  </a:outerShdw>
                </a:effectLst>
                <a:ea typeface="宋体" panose="02010600030101010101" pitchFamily="2" charset="-122"/>
              </a:rPr>
              <a:t>变换过程</a:t>
            </a:r>
            <a:endParaRPr lang="en-US" altLang="zh-CN" sz="2800" dirty="0">
              <a:effectLst>
                <a:outerShdw blurRad="38100" dist="38100" dir="2700000" algn="tl">
                  <a:srgbClr val="C0C0C0"/>
                </a:outerShdw>
              </a:effectLst>
              <a:ea typeface="宋体" panose="02010600030101010101" pitchFamily="2" charset="-122"/>
            </a:endParaRPr>
          </a:p>
        </p:txBody>
      </p:sp>
      <p:sp>
        <p:nvSpPr>
          <p:cNvPr id="62467" name="Rectangle 3"/>
          <p:cNvSpPr>
            <a:spLocks noGrp="1" noChangeArrowheads="1"/>
          </p:cNvSpPr>
          <p:nvPr>
            <p:ph type="body" idx="4294967295"/>
          </p:nvPr>
        </p:nvSpPr>
        <p:spPr>
          <a:xfrm>
            <a:off x="663575" y="1284288"/>
            <a:ext cx="7772400" cy="4800600"/>
          </a:xfrm>
        </p:spPr>
        <p:txBody>
          <a:bodyPr/>
          <a:lstStyle/>
          <a:p>
            <a:pPr eaLnBrk="1" hangingPunct="1"/>
            <a:r>
              <a:rPr lang="zh-CN" altLang="en-US" sz="1800" b="1" dirty="0">
                <a:ea typeface="宋体" panose="02010600030101010101" pitchFamily="2" charset="-122"/>
              </a:rPr>
              <a:t>当进程要访问某个</a:t>
            </a:r>
            <a:r>
              <a:rPr lang="zh-CN" altLang="en-US" sz="1800" b="1" dirty="0">
                <a:solidFill>
                  <a:srgbClr val="006600"/>
                </a:solidFill>
                <a:ea typeface="宋体" panose="02010600030101010101" pitchFamily="2" charset="-122"/>
              </a:rPr>
              <a:t>逻辑地址</a:t>
            </a:r>
            <a:r>
              <a:rPr lang="zh-CN" altLang="en-US" sz="1800" b="1" dirty="0">
                <a:ea typeface="宋体" panose="02010600030101010101" pitchFamily="2" charset="-122"/>
              </a:rPr>
              <a:t>中的数据或指令时，</a:t>
            </a:r>
            <a:r>
              <a:rPr lang="en-US" altLang="zh-CN" sz="1800" b="1" dirty="0">
                <a:solidFill>
                  <a:srgbClr val="006600"/>
                </a:solidFill>
                <a:ea typeface="宋体" panose="02010600030101010101" pitchFamily="2" charset="-122"/>
              </a:rPr>
              <a:t>MMU</a:t>
            </a:r>
            <a:r>
              <a:rPr lang="zh-CN" altLang="en-US" sz="1800" b="1" dirty="0">
                <a:solidFill>
                  <a:srgbClr val="006600"/>
                </a:solidFill>
                <a:ea typeface="宋体" panose="02010600030101010101" pitchFamily="2" charset="-122"/>
              </a:rPr>
              <a:t>中的分页地址变换机构会自动地</a:t>
            </a:r>
            <a:r>
              <a:rPr lang="zh-CN" altLang="en-US" sz="1800" b="1" dirty="0" smtClean="0">
                <a:solidFill>
                  <a:srgbClr val="006600"/>
                </a:solidFill>
                <a:ea typeface="宋体" panose="02010600030101010101" pitchFamily="2" charset="-122"/>
              </a:rPr>
              <a:t>将逻辑地址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形式地址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划分为</a:t>
            </a:r>
            <a:r>
              <a:rPr lang="zh-CN" altLang="en-US" sz="1800" b="1" dirty="0">
                <a:solidFill>
                  <a:srgbClr val="0000CC"/>
                </a:solidFill>
                <a:ea typeface="宋体" panose="02010600030101010101" pitchFamily="2" charset="-122"/>
              </a:rPr>
              <a:t>页号与页内地址</a:t>
            </a:r>
            <a:r>
              <a:rPr lang="zh-CN" altLang="en-US" sz="1800" b="1" dirty="0">
                <a:solidFill>
                  <a:srgbClr val="006600"/>
                </a:solidFill>
                <a:ea typeface="宋体" panose="02010600030101010101" pitchFamily="2" charset="-122"/>
              </a:rPr>
              <a:t>两部分</a:t>
            </a:r>
            <a:r>
              <a:rPr lang="zh-CN" altLang="en-US" sz="1800" b="1" dirty="0">
                <a:ea typeface="宋体" panose="02010600030101010101" pitchFamily="2" charset="-122"/>
              </a:rPr>
              <a:t>，再以页号为索引去检索页表。</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查找操作由硬件执行。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在执行检索之前，先将页号与页表长度进行比较，如果页号大于或等于页表长度，则表示本次所访问的地址已超越进程的地址空间，产生地址越界。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若未出现越界错误，则</a:t>
            </a:r>
            <a:r>
              <a:rPr lang="zh-CN" altLang="en-US" sz="1800" b="1" dirty="0">
                <a:highlight>
                  <a:srgbClr val="FFFF00"/>
                </a:highlight>
                <a:ea typeface="宋体" panose="02010600030101010101" pitchFamily="2" charset="-122"/>
              </a:rPr>
              <a:t>将</a:t>
            </a:r>
            <a:r>
              <a:rPr lang="zh-CN" altLang="en-US" sz="1800" b="1" dirty="0">
                <a:solidFill>
                  <a:srgbClr val="003399"/>
                </a:solidFill>
                <a:highlight>
                  <a:srgbClr val="FFFF00"/>
                </a:highlight>
                <a:ea typeface="宋体" panose="02010600030101010101" pitchFamily="2" charset="-122"/>
              </a:rPr>
              <a:t>页表始址</a:t>
            </a:r>
            <a:r>
              <a:rPr lang="zh-CN" altLang="en-US" sz="1800" b="1" dirty="0">
                <a:highlight>
                  <a:srgbClr val="FFFF00"/>
                </a:highlight>
                <a:ea typeface="宋体" panose="02010600030101010101" pitchFamily="2" charset="-122"/>
              </a:rPr>
              <a:t>与</a:t>
            </a:r>
            <a:r>
              <a:rPr lang="zh-CN" altLang="en-US" sz="1800" b="1" dirty="0">
                <a:solidFill>
                  <a:srgbClr val="003399"/>
                </a:solidFill>
                <a:highlight>
                  <a:srgbClr val="FFFF00"/>
                </a:highlight>
                <a:ea typeface="宋体" panose="02010600030101010101" pitchFamily="2" charset="-122"/>
              </a:rPr>
              <a:t>页号和每个页表项长度的</a:t>
            </a:r>
            <a:r>
              <a:rPr lang="zh-CN" altLang="en-US" sz="1800" b="1" dirty="0">
                <a:solidFill>
                  <a:srgbClr val="006600"/>
                </a:solidFill>
                <a:highlight>
                  <a:srgbClr val="FFFF00"/>
                </a:highlight>
                <a:ea typeface="宋体" panose="02010600030101010101" pitchFamily="2" charset="-122"/>
              </a:rPr>
              <a:t>乘积</a:t>
            </a:r>
            <a:r>
              <a:rPr lang="zh-CN" altLang="en-US" sz="1800" b="1" dirty="0">
                <a:solidFill>
                  <a:srgbClr val="003399"/>
                </a:solidFill>
                <a:highlight>
                  <a:srgbClr val="FFFF00"/>
                </a:highlight>
                <a:ea typeface="宋体" panose="02010600030101010101" pitchFamily="2" charset="-122"/>
              </a:rPr>
              <a:t>相加</a:t>
            </a:r>
            <a:r>
              <a:rPr lang="zh-CN" altLang="en-US" sz="1800" b="1" dirty="0">
                <a:ea typeface="宋体" panose="02010600030101010101" pitchFamily="2" charset="-122"/>
              </a:rPr>
              <a:t>，便得到该表项在页表中的位置，于是可从中得到该页的物理块号（帧号），将之装入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中的高位部分</a:t>
            </a:r>
            <a:r>
              <a:rPr lang="zh-CN" altLang="en-US" sz="1800" b="1" dirty="0">
                <a:ea typeface="宋体" panose="02010600030101010101" pitchFamily="2" charset="-122"/>
              </a:rPr>
              <a:t>，再将逻辑地址中页内偏移量送入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的低位部分</a:t>
            </a:r>
            <a:r>
              <a:rPr lang="zh-CN" altLang="en-US" sz="1800" b="1" dirty="0">
                <a:ea typeface="宋体" panose="02010600030101010101" pitchFamily="2" charset="-122"/>
              </a:rPr>
              <a:t>。</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这样便完成了从逻辑地址到物理地址的变换。</a:t>
            </a:r>
            <a:r>
              <a:rPr lang="zh-CN" altLang="en-US" sz="1800" b="1" dirty="0">
                <a:solidFill>
                  <a:srgbClr val="FF0000"/>
                </a:solidFill>
                <a:ea typeface="宋体" panose="02010600030101010101" pitchFamily="2" charset="-122"/>
              </a:rPr>
              <a:t>（或者将帧号与页内偏移量拼接后形成物理地址，再送入</a:t>
            </a:r>
            <a:r>
              <a:rPr lang="en-US" altLang="zh-CN" sz="1800" b="1" dirty="0">
                <a:solidFill>
                  <a:srgbClr val="FF0000"/>
                </a:solidFill>
                <a:ea typeface="宋体" panose="02010600030101010101" pitchFamily="2" charset="-122"/>
              </a:rPr>
              <a:t>MAR</a:t>
            </a:r>
            <a:r>
              <a:rPr lang="zh-CN" altLang="en-US" sz="1800" b="1" dirty="0">
                <a:solidFill>
                  <a:srgbClr val="FF0000"/>
                </a:solidFill>
                <a:ea typeface="宋体" panose="02010600030101010101" pitchFamily="2" charset="-122"/>
              </a:rPr>
              <a:t>）</a:t>
            </a:r>
            <a:endParaRPr lang="zh-CN" altLang="en-US" sz="18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en-US" altLang="zh-CN" sz="2800">
                <a:effectLst>
                  <a:outerShdw blurRad="38100" dist="38100" dir="2700000" algn="tl">
                    <a:srgbClr val="C0C0C0"/>
                  </a:outerShdw>
                </a:effectLst>
                <a:ea typeface="宋体" panose="02010600030101010101" pitchFamily="2" charset="-122"/>
              </a:rPr>
              <a:t>Example of address translation</a:t>
            </a:r>
            <a:endParaRPr lang="en-US" altLang="zh-CN" sz="2800">
              <a:effectLst>
                <a:outerShdw blurRad="38100" dist="38100" dir="2700000" algn="tl">
                  <a:srgbClr val="C0C0C0"/>
                </a:outerShdw>
              </a:effectLst>
              <a:ea typeface="宋体" panose="02010600030101010101" pitchFamily="2" charset="-122"/>
            </a:endParaRPr>
          </a:p>
        </p:txBody>
      </p:sp>
      <p:sp>
        <p:nvSpPr>
          <p:cNvPr id="63491" name="Rectangle 3"/>
          <p:cNvSpPr>
            <a:spLocks noGrp="1" noChangeArrowheads="1"/>
          </p:cNvSpPr>
          <p:nvPr>
            <p:ph type="body" idx="4294967295"/>
          </p:nvPr>
        </p:nvSpPr>
        <p:spPr>
          <a:xfrm>
            <a:off x="685800" y="1600200"/>
            <a:ext cx="7772400" cy="4800600"/>
          </a:xfrm>
        </p:spPr>
        <p:txBody>
          <a:bodyPr/>
          <a:lstStyle/>
          <a:p>
            <a:pPr eaLnBrk="1" hangingPunct="1">
              <a:lnSpc>
                <a:spcPct val="90000"/>
              </a:lnSpc>
            </a:pPr>
            <a:r>
              <a:rPr lang="zh-CN" altLang="en-US" sz="2000" b="1" dirty="0">
                <a:ea typeface="宋体" panose="02010600030101010101" pitchFamily="2" charset="-122"/>
              </a:rPr>
              <a:t>在某个采用页式存储管理的系统中，现有J1，J2，J3共三个作业同驻内存。其中J2有四个页面，被分别装入到主存的第3，4，6，8号块中。假</a:t>
            </a:r>
            <a:r>
              <a:rPr lang="zh-CN" altLang="en-US" sz="2000" b="1" dirty="0">
                <a:highlight>
                  <a:srgbClr val="FFFF00"/>
                </a:highlight>
                <a:ea typeface="宋体" panose="02010600030101010101" pitchFamily="2" charset="-122"/>
              </a:rPr>
              <a:t>定页面和存储块的大小均为1024字节，主存容量为10k字节。</a:t>
            </a:r>
            <a:endParaRPr lang="zh-CN" altLang="en-US" sz="2000" b="1" dirty="0">
              <a:highlight>
                <a:srgbClr val="FFFF00"/>
              </a:highlight>
              <a:ea typeface="宋体" panose="02010600030101010101" pitchFamily="2" charset="-122"/>
            </a:endParaRPr>
          </a:p>
          <a:p>
            <a:pPr eaLnBrk="1" hangingPunct="1">
              <a:lnSpc>
                <a:spcPct val="90000"/>
              </a:lnSpc>
              <a:buFont typeface="Monotype Sorts" pitchFamily="2" charset="2"/>
              <a:buNone/>
            </a:pPr>
            <a:r>
              <a:rPr lang="zh-CN" altLang="en-US" sz="2000" b="1" dirty="0">
                <a:ea typeface="宋体" panose="02010600030101010101" pitchFamily="2" charset="-122"/>
              </a:rPr>
              <a:t>     1、写出J2的页面映象表 </a:t>
            </a:r>
            <a:r>
              <a:rPr lang="en-US" altLang="zh-CN" sz="2000" b="1" dirty="0">
                <a:ea typeface="宋体" panose="02010600030101010101" pitchFamily="2" charset="-122"/>
              </a:rPr>
              <a:t>(</a:t>
            </a:r>
            <a:r>
              <a:rPr lang="zh-CN" altLang="en-US" sz="2000" b="1" dirty="0">
                <a:ea typeface="宋体" panose="02010600030101010101" pitchFamily="2" charset="-122"/>
              </a:rPr>
              <a:t>页表</a:t>
            </a:r>
            <a:r>
              <a:rPr lang="en-US" altLang="zh-CN" sz="2000" b="1" dirty="0">
                <a:ea typeface="宋体" panose="02010600030101010101" pitchFamily="2" charset="-122"/>
              </a:rPr>
              <a:t>)</a:t>
            </a:r>
            <a:r>
              <a:rPr lang="zh-CN" altLang="en-US" sz="2000" b="1" dirty="0">
                <a:ea typeface="宋体" panose="02010600030101010101" pitchFamily="2" charset="-122"/>
              </a:rPr>
              <a:t>；</a:t>
            </a:r>
            <a:endParaRPr lang="zh-CN" altLang="en-US" sz="2000" b="1" dirty="0">
              <a:ea typeface="宋体" panose="02010600030101010101" pitchFamily="2" charset="-122"/>
            </a:endParaRPr>
          </a:p>
          <a:p>
            <a:pPr eaLnBrk="1" hangingPunct="1">
              <a:lnSpc>
                <a:spcPct val="90000"/>
              </a:lnSpc>
              <a:buFont typeface="Monotype Sorts" pitchFamily="2" charset="2"/>
              <a:buNone/>
            </a:pPr>
            <a:r>
              <a:rPr lang="zh-CN" altLang="en-US" sz="2000" b="1" dirty="0">
                <a:ea typeface="宋体" panose="02010600030101010101" pitchFamily="2" charset="-122"/>
              </a:rPr>
              <a:t>     2、当J2在CPU上运行时，执行到其地址 空间第500号处遇到一条指令</a:t>
            </a:r>
            <a:endParaRPr lang="zh-CN" altLang="en-US" sz="2000" b="1" dirty="0">
              <a:ea typeface="宋体" panose="02010600030101010101" pitchFamily="2" charset="-122"/>
            </a:endParaRPr>
          </a:p>
          <a:p>
            <a:pPr eaLnBrk="1" hangingPunct="1">
              <a:lnSpc>
                <a:spcPct val="90000"/>
              </a:lnSpc>
              <a:buFont typeface="Monotype Sorts" pitchFamily="2" charset="2"/>
              <a:buNone/>
            </a:pPr>
            <a:r>
              <a:rPr lang="zh-CN" altLang="en-US" sz="2000" b="1" dirty="0">
                <a:ea typeface="宋体" panose="02010600030101010101" pitchFamily="2" charset="-122"/>
              </a:rPr>
              <a:t>        MOV 2100,3100 （10进制）</a:t>
            </a:r>
            <a:endParaRPr lang="zh-CN" altLang="en-US" sz="2000" b="1" dirty="0">
              <a:ea typeface="宋体" panose="02010600030101010101" pitchFamily="2" charset="-122"/>
            </a:endParaRPr>
          </a:p>
          <a:p>
            <a:pPr eaLnBrk="1" hangingPunct="1">
              <a:lnSpc>
                <a:spcPct val="90000"/>
              </a:lnSpc>
              <a:buFont typeface="Monotype Sorts" pitchFamily="2" charset="2"/>
              <a:buNone/>
            </a:pPr>
            <a:r>
              <a:rPr lang="zh-CN" altLang="en-US" sz="2000" b="1" dirty="0">
                <a:ea typeface="宋体" panose="02010600030101010101" pitchFamily="2" charset="-122"/>
              </a:rPr>
              <a:t>    请用地址变换图计算出MOV 指令中两个操作数的物理地址。</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381000"/>
            <a:ext cx="7772400" cy="533400"/>
          </a:xfrm>
        </p:spPr>
        <p:txBody>
          <a:bodyPr/>
          <a:lstStyle/>
          <a:p>
            <a:pPr>
              <a:defRPr/>
            </a:pPr>
            <a:r>
              <a:rPr lang="zh-CN" altLang="en-US">
                <a:effectLst>
                  <a:outerShdw blurRad="38100" dist="38100" dir="2700000" algn="tl">
                    <a:srgbClr val="C0C0C0"/>
                  </a:outerShdw>
                </a:effectLst>
                <a:ea typeface="宋体" panose="02010600030101010101" pitchFamily="2" charset="-122"/>
              </a:rPr>
              <a:t>例题提示</a:t>
            </a:r>
            <a:endParaRPr lang="zh-CN" altLang="en-US">
              <a:effectLst>
                <a:outerShdw blurRad="38100" dist="38100" dir="2700000" algn="tl">
                  <a:srgbClr val="C0C0C0"/>
                </a:outerShdw>
              </a:effectLst>
              <a:ea typeface="宋体" panose="02010600030101010101" pitchFamily="2" charset="-122"/>
            </a:endParaRPr>
          </a:p>
        </p:txBody>
      </p:sp>
      <p:sp>
        <p:nvSpPr>
          <p:cNvPr id="64515" name="Rectangle 3"/>
          <p:cNvSpPr>
            <a:spLocks noGrp="1" noChangeArrowheads="1"/>
          </p:cNvSpPr>
          <p:nvPr>
            <p:ph type="body" idx="4294967295"/>
          </p:nvPr>
        </p:nvSpPr>
        <p:spPr>
          <a:xfrm>
            <a:off x="685800" y="1268413"/>
            <a:ext cx="7772400" cy="5132387"/>
          </a:xfrm>
        </p:spPr>
        <p:txBody>
          <a:bodyPr/>
          <a:lstStyle/>
          <a:p>
            <a:r>
              <a:rPr lang="zh-CN" altLang="en-US" sz="2000" b="1">
                <a:highlight>
                  <a:srgbClr val="FFFF00"/>
                </a:highlight>
                <a:ea typeface="宋体" panose="02010600030101010101" pitchFamily="2" charset="-122"/>
              </a:rPr>
              <a:t>将逻辑地址化分成“页号，偏移量”的形式；</a:t>
            </a:r>
            <a:endParaRPr lang="zh-CN" altLang="en-US" sz="2000" b="1">
              <a:ea typeface="宋体" panose="02010600030101010101" pitchFamily="2" charset="-122"/>
            </a:endParaRPr>
          </a:p>
          <a:p>
            <a:r>
              <a:rPr lang="zh-CN" altLang="en-US" sz="2000" b="1" i="1">
                <a:ea typeface="宋体" panose="02010600030101010101" pitchFamily="2" charset="-122"/>
              </a:rPr>
              <a:t>方法一</a:t>
            </a:r>
            <a:r>
              <a:rPr lang="zh-CN" altLang="en-US" sz="2000" b="1">
                <a:ea typeface="宋体" panose="02010600030101010101" pitchFamily="2" charset="-122"/>
              </a:rPr>
              <a:t>：将2100</a:t>
            </a:r>
            <a:r>
              <a:rPr lang="zh-CN" altLang="en-US" sz="2000" b="1" baseline="-25000">
                <a:ea typeface="宋体" panose="02010600030101010101" pitchFamily="2" charset="-122"/>
              </a:rPr>
              <a:t>10</a:t>
            </a:r>
            <a:r>
              <a:rPr lang="zh-CN" altLang="en-US" sz="2000" b="1">
                <a:ea typeface="宋体" panose="02010600030101010101" pitchFamily="2" charset="-122"/>
              </a:rPr>
              <a:t>转化成二进制，从低位截取10位为页内偏移量（页大小为1024字节），剩余的高位为页号；</a:t>
            </a:r>
            <a:endParaRPr lang="zh-CN" altLang="en-US" sz="2000" b="1">
              <a:ea typeface="宋体" panose="02010600030101010101" pitchFamily="2" charset="-122"/>
            </a:endParaRPr>
          </a:p>
          <a:p>
            <a:r>
              <a:rPr lang="zh-CN" altLang="en-US" sz="2000" b="1" i="1">
                <a:ea typeface="宋体" panose="02010600030101010101" pitchFamily="2" charset="-122"/>
              </a:rPr>
              <a:t>方法二</a:t>
            </a:r>
            <a:r>
              <a:rPr lang="zh-CN" altLang="en-US" sz="2000" b="1">
                <a:ea typeface="宋体" panose="02010600030101010101" pitchFamily="2" charset="-122"/>
              </a:rPr>
              <a:t>：2100</a:t>
            </a:r>
            <a:r>
              <a:rPr lang="zh-CN" altLang="en-US" sz="2000" b="1">
                <a:ea typeface="宋体" panose="02010600030101010101" pitchFamily="2" charset="-122"/>
                <a:sym typeface="Symbol" panose="05050102010706020507" pitchFamily="18" charset="2"/>
              </a:rPr>
              <a:t>1024=2…52，即页号为2，页内偏移量为52；</a:t>
            </a:r>
            <a:endParaRPr lang="zh-CN" altLang="en-US" sz="2000" b="1">
              <a:ea typeface="宋体" panose="02010600030101010101" pitchFamily="2" charset="-122"/>
              <a:sym typeface="Symbol" panose="05050102010706020507" pitchFamily="18" charset="2"/>
            </a:endParaRPr>
          </a:p>
          <a:p>
            <a:r>
              <a:rPr lang="zh-CN" altLang="en-US" sz="2000" b="1">
                <a:ea typeface="宋体" panose="02010600030101010101" pitchFamily="2" charset="-122"/>
                <a:sym typeface="Symbol" panose="05050102010706020507" pitchFamily="18" charset="2"/>
              </a:rPr>
              <a:t>查页表，2号页面在第6号块中，因此逻辑地址2100对应的物理地址为6x1024+52=6196;</a:t>
            </a:r>
            <a:endParaRPr lang="zh-CN" altLang="en-US" sz="2000" b="1">
              <a:ea typeface="宋体" panose="02010600030101010101" pitchFamily="2" charset="-122"/>
              <a:sym typeface="Symbol" panose="05050102010706020507" pitchFamily="18" charset="2"/>
            </a:endParaRPr>
          </a:p>
          <a:p>
            <a:r>
              <a:rPr lang="zh-CN" altLang="en-US" sz="2000" b="1">
                <a:ea typeface="宋体" panose="02010600030101010101" pitchFamily="2" charset="-122"/>
                <a:sym typeface="Symbol" panose="05050102010706020507" pitchFamily="18" charset="2"/>
              </a:rPr>
              <a:t>3100 1024＝3…28，即页号为3，页内偏移量为28；</a:t>
            </a:r>
            <a:endParaRPr lang="zh-CN" altLang="en-US" sz="2000" b="1">
              <a:ea typeface="宋体" panose="02010600030101010101" pitchFamily="2" charset="-122"/>
              <a:sym typeface="Symbol" panose="05050102010706020507" pitchFamily="18" charset="2"/>
            </a:endParaRPr>
          </a:p>
          <a:p>
            <a:r>
              <a:rPr lang="zh-CN" altLang="en-US" sz="2000" b="1">
                <a:ea typeface="宋体" panose="02010600030101010101" pitchFamily="2" charset="-122"/>
                <a:sym typeface="Symbol" panose="05050102010706020507" pitchFamily="18" charset="2"/>
              </a:rPr>
              <a:t>逻辑地址3100对应的物理地址为8x1024+28=8220;</a:t>
            </a:r>
            <a:endParaRPr lang="zh-CN" altLang="en-US" sz="2000" b="1">
              <a:ea typeface="宋体" panose="02010600030101010101" pitchFamily="2" charset="-122"/>
              <a:sym typeface="Symbol" panose="05050102010706020507" pitchFamily="18" charset="2"/>
            </a:endParaRPr>
          </a:p>
          <a:p>
            <a:r>
              <a:rPr lang="zh-CN" altLang="en-US" sz="2000" b="1">
                <a:ea typeface="宋体" panose="02010600030101010101" pitchFamily="2" charset="-122"/>
                <a:sym typeface="Symbol" panose="05050102010706020507" pitchFamily="18" charset="2"/>
              </a:rPr>
              <a:t>画出地址变换图；</a:t>
            </a:r>
            <a:endParaRPr lang="zh-CN" altLang="en-US" sz="2000" b="1">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569913"/>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a:t>
            </a:r>
            <a:r>
              <a:rPr lang="en-US" altLang="zh-CN" sz="2800" dirty="0">
                <a:solidFill>
                  <a:srgbClr val="0070C0"/>
                </a:solidFill>
                <a:effectLst>
                  <a:outerShdw blurRad="38100" dist="38100" dir="2700000" algn="tl">
                    <a:srgbClr val="C0C0C0"/>
                  </a:outerShdw>
                </a:effectLst>
                <a:ea typeface="宋体" panose="02010600030101010101" pitchFamily="2" charset="-122"/>
              </a:rPr>
              <a:t>Page Table</a:t>
            </a:r>
            <a:endParaRPr lang="en-US" altLang="zh-CN" sz="2800" dirty="0">
              <a:solidFill>
                <a:srgbClr val="0070C0"/>
              </a:solidFill>
              <a:effectLst>
                <a:outerShdw blurRad="38100" dist="38100" dir="2700000" algn="tl">
                  <a:srgbClr val="C0C0C0"/>
                </a:outerShdw>
              </a:effectLst>
              <a:ea typeface="宋体" panose="02010600030101010101" pitchFamily="2" charset="-122"/>
            </a:endParaRPr>
          </a:p>
        </p:txBody>
      </p:sp>
      <p:sp>
        <p:nvSpPr>
          <p:cNvPr id="65539" name="Rectangle 3"/>
          <p:cNvSpPr>
            <a:spLocks noGrp="1" noChangeArrowheads="1"/>
          </p:cNvSpPr>
          <p:nvPr>
            <p:ph type="body" idx="4294967295"/>
          </p:nvPr>
        </p:nvSpPr>
        <p:spPr>
          <a:xfrm>
            <a:off x="885825" y="1179513"/>
            <a:ext cx="7876435" cy="5254625"/>
          </a:xfrm>
        </p:spPr>
        <p:txBody>
          <a:bodyPr/>
          <a:lstStyle/>
          <a:p>
            <a:pPr eaLnBrk="1" hangingPunct="1"/>
            <a:r>
              <a:rPr lang="zh-CN" altLang="en-US" sz="1800" b="1" dirty="0" smtClean="0">
                <a:solidFill>
                  <a:srgbClr val="006600"/>
                </a:solidFill>
                <a:ea typeface="宋体" panose="02010600030101010101" pitchFamily="2" charset="-122"/>
              </a:rPr>
              <a:t>页表</a:t>
            </a:r>
            <a:r>
              <a:rPr lang="zh-CN" altLang="en-US" sz="1800" b="1" dirty="0" smtClean="0">
                <a:solidFill>
                  <a:srgbClr val="7030A0"/>
                </a:solidFill>
                <a:ea typeface="宋体" panose="02010600030101010101" pitchFamily="2" charset="-122"/>
              </a:rPr>
              <a:t>可以</a:t>
            </a:r>
            <a:r>
              <a:rPr lang="zh-CN" altLang="en-US" sz="1800" b="1" dirty="0">
                <a:solidFill>
                  <a:srgbClr val="7030A0"/>
                </a:solidFill>
                <a:ea typeface="宋体" panose="02010600030101010101" pitchFamily="2" charset="-122"/>
              </a:rPr>
              <a:t>由</a:t>
            </a:r>
            <a:r>
              <a:rPr lang="zh-CN" altLang="en-US" sz="1800" b="1" dirty="0">
                <a:solidFill>
                  <a:srgbClr val="C00000"/>
                </a:solidFill>
                <a:ea typeface="宋体" panose="02010600030101010101" pitchFamily="2" charset="-122"/>
              </a:rPr>
              <a:t>一组专门的寄存器</a:t>
            </a:r>
            <a:r>
              <a:rPr lang="zh-CN" altLang="en-US" sz="1800" b="1" dirty="0">
                <a:solidFill>
                  <a:srgbClr val="7030A0"/>
                </a:solidFill>
                <a:ea typeface="宋体" panose="02010600030101010101" pitchFamily="2" charset="-122"/>
              </a:rPr>
              <a:t>来实现</a:t>
            </a:r>
            <a:endParaRPr lang="en-US" altLang="zh-CN" sz="1800" b="1" dirty="0">
              <a:solidFill>
                <a:srgbClr val="7030A0"/>
              </a:solidFill>
              <a:ea typeface="宋体" panose="02010600030101010101" pitchFamily="2" charset="-122"/>
            </a:endParaRPr>
          </a:p>
          <a:p>
            <a:pPr lvl="1" eaLnBrk="1" hangingPunct="1"/>
            <a:r>
              <a:rPr lang="zh-CN" altLang="en-US" sz="1600" b="1" dirty="0">
                <a:ea typeface="宋体" panose="02010600030101010101" pitchFamily="2" charset="-122"/>
              </a:rPr>
              <a:t>一个页表项用一</a:t>
            </a:r>
            <a:r>
              <a:rPr lang="zh-CN" altLang="en-US" sz="1600" b="1" dirty="0" smtClean="0">
                <a:ea typeface="宋体" panose="02010600030101010101" pitchFamily="2" charset="-122"/>
              </a:rPr>
              <a:t>个或多个寄存器</a:t>
            </a:r>
            <a:endParaRPr lang="en-US" altLang="zh-CN" sz="1600" b="1" dirty="0">
              <a:ea typeface="宋体" panose="02010600030101010101" pitchFamily="2" charset="-122"/>
            </a:endParaRPr>
          </a:p>
          <a:p>
            <a:pPr lvl="2" eaLnBrk="1" hangingPunct="1"/>
            <a:r>
              <a:rPr lang="zh-CN" altLang="en-US" sz="1400" b="1" dirty="0">
                <a:ea typeface="宋体" panose="02010600030101010101" pitchFamily="2" charset="-122"/>
              </a:rPr>
              <a:t>由于寄存器具有较高的访问速度，因而有利于提高地址变换的速度；</a:t>
            </a:r>
            <a:endParaRPr lang="en-US" altLang="zh-CN" sz="1400" b="1" dirty="0">
              <a:ea typeface="宋体" panose="02010600030101010101" pitchFamily="2" charset="-122"/>
            </a:endParaRPr>
          </a:p>
          <a:p>
            <a:pPr lvl="1" eaLnBrk="1" hangingPunct="1"/>
            <a:r>
              <a:rPr lang="zh-CN" altLang="en-US" sz="1600" b="1" dirty="0">
                <a:ea typeface="宋体" panose="02010600030101010101" pitchFamily="2" charset="-122"/>
              </a:rPr>
              <a:t>由于寄存器成本较高，且大多数现代计算机的页表又可能很大，这些页表项不可能都用寄存器来实现</a:t>
            </a:r>
            <a:endParaRPr lang="en-US" altLang="zh-CN" sz="1600" b="1" dirty="0">
              <a:ea typeface="宋体" panose="02010600030101010101" pitchFamily="2" charset="-122"/>
            </a:endParaRPr>
          </a:p>
          <a:p>
            <a:pPr eaLnBrk="1" hangingPunct="1"/>
            <a:r>
              <a:rPr lang="zh-CN" altLang="en-US" sz="1800" b="1" dirty="0">
                <a:solidFill>
                  <a:srgbClr val="006600"/>
                </a:solidFill>
                <a:ea typeface="宋体" panose="02010600030101010101" pitchFamily="2" charset="-122"/>
              </a:rPr>
              <a:t>页表</a:t>
            </a:r>
            <a:r>
              <a:rPr lang="zh-CN" altLang="en-US" sz="1800" b="1" u="sng" dirty="0">
                <a:solidFill>
                  <a:srgbClr val="C00000"/>
                </a:solidFill>
                <a:ea typeface="宋体" panose="02010600030101010101" pitchFamily="2" charset="-122"/>
              </a:rPr>
              <a:t>大多驻留在内存</a:t>
            </a:r>
            <a:r>
              <a:rPr lang="zh-CN" altLang="en-US" sz="1800" b="1" dirty="0">
                <a:solidFill>
                  <a:srgbClr val="7030A0"/>
                </a:solidFill>
                <a:ea typeface="宋体" panose="02010600030101010101" pitchFamily="2" charset="-122"/>
              </a:rPr>
              <a:t>中，在系统中</a:t>
            </a:r>
            <a:r>
              <a:rPr lang="zh-CN" altLang="en-US" sz="1800" b="1" dirty="0" smtClean="0">
                <a:solidFill>
                  <a:srgbClr val="7030A0"/>
                </a:solidFill>
                <a:ea typeface="宋体" panose="02010600030101010101" pitchFamily="2" charset="-122"/>
              </a:rPr>
              <a:t>设置如下寄存器（在</a:t>
            </a:r>
            <a:r>
              <a:rPr lang="en-US" altLang="zh-CN" sz="1800" b="1" dirty="0" smtClean="0">
                <a:solidFill>
                  <a:srgbClr val="7030A0"/>
                </a:solidFill>
                <a:ea typeface="宋体" panose="02010600030101010101" pitchFamily="2" charset="-122"/>
              </a:rPr>
              <a:t>MMU</a:t>
            </a:r>
            <a:r>
              <a:rPr lang="zh-CN" altLang="en-US" sz="1800" b="1" dirty="0">
                <a:solidFill>
                  <a:srgbClr val="7030A0"/>
                </a:solidFill>
                <a:ea typeface="宋体" panose="02010600030101010101" pitchFamily="2" charset="-122"/>
              </a:rPr>
              <a:t>中</a:t>
            </a:r>
            <a:r>
              <a:rPr lang="zh-CN" altLang="en-US" sz="1800" b="1" dirty="0" smtClean="0">
                <a:solidFill>
                  <a:srgbClr val="7030A0"/>
                </a:solidFill>
                <a:ea typeface="宋体" panose="02010600030101010101" pitchFamily="2" charset="-122"/>
              </a:rPr>
              <a:t>）</a:t>
            </a:r>
            <a:endParaRPr lang="en-US" altLang="zh-CN" sz="1800" b="1" dirty="0">
              <a:solidFill>
                <a:srgbClr val="7030A0"/>
              </a:solidFill>
              <a:ea typeface="宋体" panose="02010600030101010101" pitchFamily="2" charset="-122"/>
            </a:endParaRPr>
          </a:p>
          <a:p>
            <a:pPr lvl="1" eaLnBrk="1" hangingPunct="1"/>
            <a:r>
              <a:rPr lang="en-US" altLang="zh-CN" sz="1600" b="1" dirty="0">
                <a:highlight>
                  <a:srgbClr val="FFFF00"/>
                </a:highlight>
                <a:ea typeface="宋体" panose="02010600030101010101" pitchFamily="2" charset="-122"/>
              </a:rPr>
              <a:t>PTBR -- </a:t>
            </a:r>
            <a:r>
              <a:rPr lang="zh-CN" altLang="en-US" sz="1600" b="1" dirty="0">
                <a:solidFill>
                  <a:srgbClr val="020266"/>
                </a:solidFill>
                <a:highlight>
                  <a:srgbClr val="FFFF00"/>
                </a:highlight>
                <a:ea typeface="宋体" panose="02010600030101010101" pitchFamily="2" charset="-122"/>
              </a:rPr>
              <a:t>Page-table </a:t>
            </a:r>
            <a:r>
              <a:rPr lang="zh-CN" altLang="en-US" sz="1600" b="1" dirty="0">
                <a:solidFill>
                  <a:srgbClr val="C00000"/>
                </a:solidFill>
                <a:highlight>
                  <a:srgbClr val="FFFF00"/>
                </a:highlight>
                <a:ea typeface="宋体" panose="02010600030101010101" pitchFamily="2" charset="-122"/>
              </a:rPr>
              <a:t>base</a:t>
            </a:r>
            <a:r>
              <a:rPr lang="zh-CN" altLang="en-US" sz="1600" b="1" dirty="0">
                <a:solidFill>
                  <a:srgbClr val="020266"/>
                </a:solidFill>
                <a:highlight>
                  <a:srgbClr val="FFFF00"/>
                </a:highlight>
                <a:ea typeface="宋体" panose="02010600030101010101" pitchFamily="2" charset="-122"/>
              </a:rPr>
              <a:t> register </a:t>
            </a:r>
            <a:endParaRPr lang="en-US" altLang="zh-CN" sz="1600" b="1" dirty="0">
              <a:highlight>
                <a:srgbClr val="FFFF00"/>
              </a:highlight>
              <a:ea typeface="宋体" panose="02010600030101010101" pitchFamily="2" charset="-122"/>
            </a:endParaRPr>
          </a:p>
          <a:p>
            <a:pPr lvl="1" eaLnBrk="1" hangingPunct="1"/>
            <a:r>
              <a:rPr lang="zh-CN" altLang="en-US" sz="1600" b="1" dirty="0">
                <a:highlight>
                  <a:srgbClr val="FFFF00"/>
                </a:highlight>
                <a:ea typeface="宋体" panose="02010600030101010101" pitchFamily="2" charset="-122"/>
              </a:rPr>
              <a:t>PRLR </a:t>
            </a:r>
            <a:r>
              <a:rPr lang="en-US" altLang="zh-CN" sz="1600" b="1" dirty="0">
                <a:highlight>
                  <a:srgbClr val="FFFF00"/>
                </a:highlight>
                <a:ea typeface="宋体" panose="02010600030101010101" pitchFamily="2" charset="-122"/>
              </a:rPr>
              <a:t>-- </a:t>
            </a:r>
            <a:r>
              <a:rPr lang="zh-CN" altLang="en-US" sz="1600" b="1" dirty="0">
                <a:solidFill>
                  <a:srgbClr val="020266"/>
                </a:solidFill>
                <a:highlight>
                  <a:srgbClr val="FFFF00"/>
                </a:highlight>
                <a:ea typeface="宋体" panose="02010600030101010101" pitchFamily="2" charset="-122"/>
              </a:rPr>
              <a:t>Page-table </a:t>
            </a:r>
            <a:r>
              <a:rPr lang="zh-CN" altLang="en-US" sz="1600" b="1" dirty="0">
                <a:solidFill>
                  <a:srgbClr val="C00000"/>
                </a:solidFill>
                <a:highlight>
                  <a:srgbClr val="FFFF00"/>
                </a:highlight>
                <a:ea typeface="宋体" panose="02010600030101010101" pitchFamily="2" charset="-122"/>
              </a:rPr>
              <a:t>length</a:t>
            </a:r>
            <a:r>
              <a:rPr lang="zh-CN" altLang="en-US" sz="1600" b="1" dirty="0">
                <a:solidFill>
                  <a:srgbClr val="020266"/>
                </a:solidFill>
                <a:highlight>
                  <a:srgbClr val="FFFF00"/>
                </a:highlight>
                <a:ea typeface="宋体" panose="02010600030101010101" pitchFamily="2" charset="-122"/>
              </a:rPr>
              <a:t> register </a:t>
            </a:r>
            <a:endParaRPr lang="en-US" altLang="zh-CN" sz="1600" b="1" dirty="0">
              <a:highlight>
                <a:srgbClr val="FFFF00"/>
              </a:highlight>
              <a:ea typeface="宋体" panose="02010600030101010101" pitchFamily="2" charset="-122"/>
            </a:endParaRPr>
          </a:p>
          <a:p>
            <a:pPr lvl="1" eaLnBrk="1" hangingPunct="1"/>
            <a:r>
              <a:rPr lang="zh-CN" altLang="en-US" sz="1600" b="1" dirty="0">
                <a:ea typeface="宋体" panose="02010600030101010101" pitchFamily="2" charset="-122"/>
              </a:rPr>
              <a:t>存放页表在内存的始址和页表的</a:t>
            </a:r>
            <a:r>
              <a:rPr lang="zh-CN" altLang="en-US" sz="1600" b="1" dirty="0" smtClean="0">
                <a:ea typeface="宋体" panose="02010600030101010101" pitchFamily="2" charset="-122"/>
              </a:rPr>
              <a:t>长度（早期的操作系统使用）</a:t>
            </a:r>
            <a:endParaRPr lang="en-US" altLang="zh-CN" sz="1600" b="1" dirty="0">
              <a:ea typeface="宋体" panose="02010600030101010101" pitchFamily="2" charset="-122"/>
            </a:endParaRPr>
          </a:p>
          <a:p>
            <a:pPr eaLnBrk="1" hangingPunct="1"/>
            <a:r>
              <a:rPr lang="zh-CN" altLang="en-US" sz="1800" b="1" dirty="0">
                <a:solidFill>
                  <a:srgbClr val="006600"/>
                </a:solidFill>
                <a:ea typeface="宋体" panose="02010600030101010101" pitchFamily="2" charset="-122"/>
              </a:rPr>
              <a:t>进程未执行时</a:t>
            </a:r>
            <a:r>
              <a:rPr lang="zh-CN" altLang="en-US" sz="1800" b="1" dirty="0">
                <a:solidFill>
                  <a:srgbClr val="7030A0"/>
                </a:solidFill>
                <a:ea typeface="宋体" panose="02010600030101010101" pitchFamily="2" charset="-122"/>
              </a:rPr>
              <a:t>，页表的始址和页表长度存放在本进程的</a:t>
            </a:r>
            <a:r>
              <a:rPr lang="en-US" altLang="zh-CN" sz="1800" b="1" dirty="0">
                <a:solidFill>
                  <a:srgbClr val="7030A0"/>
                </a:solidFill>
                <a:ea typeface="宋体" panose="02010600030101010101" pitchFamily="2" charset="-122"/>
              </a:rPr>
              <a:t>PCB</a:t>
            </a:r>
            <a:r>
              <a:rPr lang="zh-CN" altLang="en-US" sz="1800" b="1" dirty="0">
                <a:solidFill>
                  <a:srgbClr val="7030A0"/>
                </a:solidFill>
                <a:ea typeface="宋体" panose="02010600030101010101" pitchFamily="2" charset="-122"/>
              </a:rPr>
              <a:t>中；</a:t>
            </a:r>
            <a:endParaRPr lang="en-US" altLang="zh-CN" sz="1800" b="1" dirty="0">
              <a:solidFill>
                <a:srgbClr val="7030A0"/>
              </a:solidFill>
              <a:ea typeface="宋体" panose="02010600030101010101" pitchFamily="2" charset="-122"/>
            </a:endParaRPr>
          </a:p>
          <a:p>
            <a:pPr eaLnBrk="1" hangingPunct="1"/>
            <a:r>
              <a:rPr lang="zh-CN" altLang="en-US" sz="1800" b="1" dirty="0">
                <a:ea typeface="宋体" panose="02010600030101010101" pitchFamily="2" charset="-122"/>
              </a:rPr>
              <a:t>当调度程序调度到某进程时，系统将这</a:t>
            </a:r>
            <a:r>
              <a:rPr lang="zh-CN" altLang="en-US" sz="1800" b="1" dirty="0">
                <a:solidFill>
                  <a:srgbClr val="C00000"/>
                </a:solidFill>
                <a:ea typeface="宋体" panose="02010600030101010101" pitchFamily="2" charset="-122"/>
              </a:rPr>
              <a:t>两</a:t>
            </a:r>
            <a:r>
              <a:rPr lang="zh-CN" altLang="en-US" sz="1800" b="1" dirty="0" smtClean="0">
                <a:solidFill>
                  <a:srgbClr val="C00000"/>
                </a:solidFill>
                <a:ea typeface="宋体" panose="02010600030101010101" pitchFamily="2" charset="-122"/>
              </a:rPr>
              <a:t>个寄存器中的数据</a:t>
            </a:r>
            <a:r>
              <a:rPr lang="zh-CN" altLang="en-US" sz="1800" b="1" dirty="0">
                <a:ea typeface="宋体" panose="02010600030101010101" pitchFamily="2" charset="-122"/>
              </a:rPr>
              <a:t>装入到</a:t>
            </a:r>
            <a:r>
              <a:rPr lang="en-US" altLang="zh-CN" sz="1800" b="1" dirty="0">
                <a:ea typeface="宋体" panose="02010600030101010101" pitchFamily="2" charset="-122"/>
              </a:rPr>
              <a:t>MMU</a:t>
            </a:r>
            <a:r>
              <a:rPr lang="zh-CN" altLang="en-US" sz="1800" b="1" dirty="0">
                <a:ea typeface="宋体" panose="02010600030101010101" pitchFamily="2" charset="-122"/>
              </a:rPr>
              <a:t>相应的页表寄存器中。</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因此，</a:t>
            </a:r>
            <a:r>
              <a:rPr lang="zh-CN" altLang="en-US" sz="1800" b="1" dirty="0">
                <a:solidFill>
                  <a:srgbClr val="7030A0"/>
                </a:solidFill>
                <a:ea typeface="宋体" panose="02010600030101010101" pitchFamily="2" charset="-122"/>
              </a:rPr>
              <a:t>在单处理机环境下，虽然系统中可以运行多个进程，但只需一个</a:t>
            </a:r>
            <a:r>
              <a:rPr lang="en-US" altLang="zh-CN" sz="1800" b="1" dirty="0">
                <a:solidFill>
                  <a:srgbClr val="7030A0"/>
                </a:solidFill>
                <a:ea typeface="宋体" panose="02010600030101010101" pitchFamily="2" charset="-122"/>
              </a:rPr>
              <a:t>PTBR </a:t>
            </a:r>
            <a:r>
              <a:rPr lang="zh-CN" altLang="en-US" sz="1800" b="1" dirty="0">
                <a:solidFill>
                  <a:srgbClr val="7030A0"/>
                </a:solidFill>
                <a:ea typeface="宋体" panose="02010600030101010101" pitchFamily="2" charset="-122"/>
              </a:rPr>
              <a:t>及一个PRLR </a:t>
            </a:r>
            <a:endParaRPr lang="en-US" altLang="zh-CN" sz="1800" b="1" dirty="0">
              <a:solidFill>
                <a:srgbClr val="7030A0"/>
              </a:solidFill>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两个寄存器的内容由操作系统来管理</a:t>
            </a:r>
            <a:endParaRPr lang="zh-CN" altLang="en-US" sz="1800" b="1" dirty="0">
              <a:solidFill>
                <a:srgbClr val="C00000"/>
              </a:solidFill>
              <a:ea typeface="宋体" panose="02010600030101010101" pitchFamily="2" charset="-122"/>
            </a:endParaRPr>
          </a:p>
        </p:txBody>
      </p:sp>
      <p:sp>
        <p:nvSpPr>
          <p:cNvPr id="62468" name="Rectangle 2"/>
          <p:cNvSpPr txBox="1">
            <a:spLocks noChangeArrowheads="1"/>
          </p:cNvSpPr>
          <p:nvPr/>
        </p:nvSpPr>
        <p:spPr bwMode="auto">
          <a:xfrm>
            <a:off x="604838" y="58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8.4.2 Hardware Support </a:t>
            </a:r>
            <a:endParaRPr lang="en-US" altLang="zh-CN" b="1" dirty="0">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28575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Page Table</a:t>
            </a:r>
            <a:endParaRPr lang="en-US" altLang="zh-CN" sz="2800" dirty="0">
              <a:effectLst>
                <a:outerShdw blurRad="38100" dist="38100" dir="2700000" algn="tl">
                  <a:srgbClr val="C0C0C0"/>
                </a:outerShdw>
              </a:effectLst>
              <a:ea typeface="宋体" panose="02010600030101010101" pitchFamily="2" charset="-122"/>
            </a:endParaRPr>
          </a:p>
        </p:txBody>
      </p:sp>
      <p:sp>
        <p:nvSpPr>
          <p:cNvPr id="66563" name="Rectangle 3"/>
          <p:cNvSpPr>
            <a:spLocks noGrp="1" noChangeArrowheads="1"/>
          </p:cNvSpPr>
          <p:nvPr>
            <p:ph type="body" idx="4294967295"/>
          </p:nvPr>
        </p:nvSpPr>
        <p:spPr>
          <a:xfrm>
            <a:off x="885825" y="1055688"/>
            <a:ext cx="7516813" cy="4887912"/>
          </a:xfrm>
        </p:spPr>
        <p:txBody>
          <a:bodyPr/>
          <a:lstStyle/>
          <a:p>
            <a:r>
              <a:rPr lang="zh-CN" altLang="en-US" sz="1800" b="1" dirty="0">
                <a:solidFill>
                  <a:srgbClr val="020266"/>
                </a:solidFill>
                <a:ea typeface="宋体" panose="02010600030101010101" pitchFamily="2" charset="-122"/>
              </a:rPr>
              <a:t>Page table is kept in main memory</a:t>
            </a:r>
            <a:endParaRPr lang="zh-CN" altLang="en-US" sz="1800" b="1" dirty="0">
              <a:solidFill>
                <a:srgbClr val="020266"/>
              </a:solidFill>
              <a:ea typeface="宋体" panose="02010600030101010101" pitchFamily="2" charset="-122"/>
            </a:endParaRPr>
          </a:p>
          <a:p>
            <a:r>
              <a:rPr lang="zh-CN" altLang="en-US" sz="1800" b="1" dirty="0">
                <a:solidFill>
                  <a:srgbClr val="020266"/>
                </a:solidFill>
                <a:ea typeface="宋体" panose="02010600030101010101" pitchFamily="2" charset="-122"/>
              </a:rPr>
              <a:t>Page-table base register </a:t>
            </a:r>
            <a:r>
              <a:rPr lang="zh-CN" altLang="en-US" sz="1800" b="1" dirty="0">
                <a:ea typeface="宋体" panose="02010600030101010101" pitchFamily="2" charset="-122"/>
              </a:rPr>
              <a:t>(PTBR)</a:t>
            </a:r>
            <a:r>
              <a:rPr lang="zh-CN" altLang="en-US" sz="1800" dirty="0">
                <a:ea typeface="宋体" panose="02010600030101010101" pitchFamily="2" charset="-122"/>
              </a:rPr>
              <a:t> points to the page table</a:t>
            </a:r>
            <a:endParaRPr lang="zh-CN" altLang="en-US" sz="1800" dirty="0">
              <a:ea typeface="宋体" panose="02010600030101010101" pitchFamily="2" charset="-122"/>
            </a:endParaRPr>
          </a:p>
          <a:p>
            <a:r>
              <a:rPr lang="zh-CN" altLang="en-US" sz="1800" b="1" dirty="0">
                <a:solidFill>
                  <a:srgbClr val="020266"/>
                </a:solidFill>
                <a:ea typeface="宋体" panose="02010600030101010101" pitchFamily="2" charset="-122"/>
              </a:rPr>
              <a:t>Page-table length register </a:t>
            </a:r>
            <a:r>
              <a:rPr lang="zh-CN" altLang="en-US" sz="1800" b="1" dirty="0">
                <a:ea typeface="宋体" panose="02010600030101010101" pitchFamily="2" charset="-122"/>
              </a:rPr>
              <a:t>(PRLR)</a:t>
            </a:r>
            <a:r>
              <a:rPr lang="zh-CN" altLang="en-US" sz="1800" dirty="0">
                <a:ea typeface="宋体" panose="02010600030101010101" pitchFamily="2" charset="-122"/>
              </a:rPr>
              <a:t> indicates size of the page table</a:t>
            </a:r>
            <a:endParaRPr lang="en-US" altLang="zh-CN" sz="1800" dirty="0">
              <a:ea typeface="宋体" panose="02010600030101010101" pitchFamily="2" charset="-122"/>
            </a:endParaRPr>
          </a:p>
          <a:p>
            <a:r>
              <a:rPr lang="zh-CN" altLang="en-US" sz="2000" b="1" i="1" u="sng" dirty="0" smtClean="0">
                <a:effectLst>
                  <a:outerShdw blurRad="38100" dist="38100" dir="2700000" algn="tl">
                    <a:srgbClr val="000000">
                      <a:alpha val="43137"/>
                    </a:srgbClr>
                  </a:outerShdw>
                </a:effectLst>
                <a:ea typeface="宋体" panose="02010600030101010101" pitchFamily="2" charset="-122"/>
              </a:rPr>
              <a:t>In </a:t>
            </a:r>
            <a:r>
              <a:rPr lang="zh-CN" altLang="en-US" sz="2000" b="1" i="1" u="sng" dirty="0">
                <a:effectLst>
                  <a:outerShdw blurRad="38100" dist="38100" dir="2700000" algn="tl">
                    <a:srgbClr val="000000">
                      <a:alpha val="43137"/>
                    </a:srgbClr>
                  </a:outerShdw>
                </a:effectLst>
                <a:ea typeface="宋体" panose="02010600030101010101" pitchFamily="2" charset="-122"/>
              </a:rPr>
              <a:t>this scheme every data/instruction access requires </a:t>
            </a:r>
            <a:r>
              <a:rPr lang="zh-CN" altLang="en-US" sz="2000" b="1" i="1" u="sng" dirty="0">
                <a:solidFill>
                  <a:srgbClr val="FF0000"/>
                </a:solidFill>
                <a:effectLst>
                  <a:outerShdw blurRad="38100" dist="38100" dir="2700000" algn="tl">
                    <a:srgbClr val="000000">
                      <a:alpha val="43137"/>
                    </a:srgbClr>
                  </a:outerShdw>
                </a:effectLst>
                <a:ea typeface="宋体" panose="02010600030101010101" pitchFamily="2" charset="-122"/>
              </a:rPr>
              <a:t>two memory accesses</a:t>
            </a:r>
            <a:r>
              <a:rPr lang="zh-CN" altLang="en-US" sz="2000" b="1" i="1" u="sng" dirty="0">
                <a:effectLst>
                  <a:outerShdw blurRad="38100" dist="38100" dir="2700000" algn="tl">
                    <a:srgbClr val="000000">
                      <a:alpha val="43137"/>
                    </a:srgbClr>
                  </a:outerShdw>
                </a:effectLst>
                <a:ea typeface="宋体" panose="02010600030101010101" pitchFamily="2" charset="-122"/>
              </a:rPr>
              <a:t>.  </a:t>
            </a:r>
            <a:endParaRPr lang="en-US" altLang="zh-CN" sz="2000" b="1" i="1" u="sng" dirty="0" smtClean="0">
              <a:effectLst>
                <a:outerShdw blurRad="38100" dist="38100" dir="2700000" algn="tl">
                  <a:srgbClr val="000000">
                    <a:alpha val="43137"/>
                  </a:srgbClr>
                </a:outerShdw>
              </a:effectLst>
              <a:ea typeface="宋体" panose="02010600030101010101" pitchFamily="2" charset="-122"/>
            </a:endParaRPr>
          </a:p>
          <a:p>
            <a:pPr lvl="1"/>
            <a:r>
              <a:rPr lang="zh-CN" altLang="en-US" sz="1800" b="1" i="1" u="sng" dirty="0" smtClean="0">
                <a:effectLst>
                  <a:outerShdw blurRad="38100" dist="38100" dir="2700000" algn="tl">
                    <a:srgbClr val="000000">
                      <a:alpha val="43137"/>
                    </a:srgbClr>
                  </a:outerShdw>
                </a:effectLst>
                <a:ea typeface="宋体" panose="02010600030101010101" pitchFamily="2" charset="-122"/>
              </a:rPr>
              <a:t>One </a:t>
            </a:r>
            <a:r>
              <a:rPr lang="zh-CN" altLang="en-US" sz="1800" b="1" i="1" u="sng" dirty="0">
                <a:effectLst>
                  <a:outerShdw blurRad="38100" dist="38100" dir="2700000" algn="tl">
                    <a:srgbClr val="000000">
                      <a:alpha val="43137"/>
                    </a:srgbClr>
                  </a:outerShdw>
                </a:effectLst>
                <a:ea typeface="宋体" panose="02010600030101010101" pitchFamily="2" charset="-122"/>
              </a:rPr>
              <a:t>for the </a:t>
            </a:r>
            <a:r>
              <a:rPr lang="zh-CN" altLang="en-US" sz="1800" b="1" i="1" u="sng" dirty="0">
                <a:solidFill>
                  <a:srgbClr val="FF0000"/>
                </a:solidFill>
                <a:effectLst>
                  <a:outerShdw blurRad="38100" dist="38100" dir="2700000" algn="tl">
                    <a:srgbClr val="000000">
                      <a:alpha val="43137"/>
                    </a:srgbClr>
                  </a:outerShdw>
                </a:effectLst>
                <a:ea typeface="宋体" panose="02010600030101010101" pitchFamily="2" charset="-122"/>
              </a:rPr>
              <a:t>page </a:t>
            </a:r>
            <a:r>
              <a:rPr lang="zh-CN" altLang="en-US" sz="1800" b="1" i="1" u="sng" dirty="0" smtClean="0">
                <a:solidFill>
                  <a:srgbClr val="FF0000"/>
                </a:solidFill>
                <a:effectLst>
                  <a:outerShdw blurRad="38100" dist="38100" dir="2700000" algn="tl">
                    <a:srgbClr val="000000">
                      <a:alpha val="43137"/>
                    </a:srgbClr>
                  </a:outerShdw>
                </a:effectLst>
                <a:ea typeface="宋体" panose="02010600030101010101" pitchFamily="2" charset="-122"/>
              </a:rPr>
              <a:t>table</a:t>
            </a:r>
            <a:r>
              <a:rPr lang="zh-CN" altLang="en-US" sz="1800" b="1" i="1" u="sng" dirty="0">
                <a:effectLst>
                  <a:outerShdw blurRad="38100" dist="38100" dir="2700000" algn="tl">
                    <a:srgbClr val="000000">
                      <a:alpha val="43137"/>
                    </a:srgbClr>
                  </a:outerShdw>
                </a:effectLst>
                <a:ea typeface="宋体" panose="02010600030101010101" pitchFamily="2" charset="-122"/>
              </a:rPr>
              <a:t>，</a:t>
            </a:r>
            <a:r>
              <a:rPr lang="zh-CN" altLang="en-US" sz="1800" b="1" i="1" u="sng" dirty="0" smtClean="0">
                <a:effectLst>
                  <a:outerShdw blurRad="38100" dist="38100" dir="2700000" algn="tl">
                    <a:srgbClr val="000000">
                      <a:alpha val="43137"/>
                    </a:srgbClr>
                  </a:outerShdw>
                </a:effectLst>
                <a:ea typeface="宋体" panose="02010600030101010101" pitchFamily="2" charset="-122"/>
              </a:rPr>
              <a:t>and</a:t>
            </a:r>
            <a:endParaRPr lang="en-US" altLang="zh-CN" sz="1800" b="1" i="1" u="sng" dirty="0" smtClean="0">
              <a:effectLst>
                <a:outerShdw blurRad="38100" dist="38100" dir="2700000" algn="tl">
                  <a:srgbClr val="000000">
                    <a:alpha val="43137"/>
                  </a:srgbClr>
                </a:outerShdw>
              </a:effectLst>
              <a:ea typeface="宋体" panose="02010600030101010101" pitchFamily="2" charset="-122"/>
            </a:endParaRPr>
          </a:p>
          <a:p>
            <a:pPr lvl="1"/>
            <a:r>
              <a:rPr lang="en-US" altLang="zh-CN" sz="1800" b="1" i="1" u="sng" dirty="0" smtClean="0">
                <a:effectLst>
                  <a:outerShdw blurRad="38100" dist="38100" dir="2700000" algn="tl">
                    <a:srgbClr val="000000">
                      <a:alpha val="43137"/>
                    </a:srgbClr>
                  </a:outerShdw>
                </a:effectLst>
                <a:ea typeface="宋体" panose="02010600030101010101" pitchFamily="2" charset="-122"/>
              </a:rPr>
              <a:t>o</a:t>
            </a:r>
            <a:r>
              <a:rPr lang="zh-CN" altLang="en-US" sz="1800" b="1" i="1" u="sng" dirty="0" smtClean="0">
                <a:effectLst>
                  <a:outerShdw blurRad="38100" dist="38100" dir="2700000" algn="tl">
                    <a:srgbClr val="000000">
                      <a:alpha val="43137"/>
                    </a:srgbClr>
                  </a:outerShdw>
                </a:effectLst>
                <a:ea typeface="宋体" panose="02010600030101010101" pitchFamily="2" charset="-122"/>
              </a:rPr>
              <a:t>ne </a:t>
            </a:r>
            <a:r>
              <a:rPr lang="zh-CN" altLang="en-US" sz="1800" b="1" i="1" u="sng" dirty="0">
                <a:effectLst>
                  <a:outerShdw blurRad="38100" dist="38100" dir="2700000" algn="tl">
                    <a:srgbClr val="000000">
                      <a:alpha val="43137"/>
                    </a:srgbClr>
                  </a:outerShdw>
                </a:effectLst>
                <a:ea typeface="宋体" panose="02010600030101010101" pitchFamily="2" charset="-122"/>
              </a:rPr>
              <a:t>for the </a:t>
            </a:r>
            <a:r>
              <a:rPr lang="zh-CN" altLang="en-US" sz="1800" b="1" i="1" u="sng" dirty="0">
                <a:solidFill>
                  <a:srgbClr val="FF0000"/>
                </a:solidFill>
                <a:effectLst>
                  <a:outerShdw blurRad="38100" dist="38100" dir="2700000" algn="tl">
                    <a:srgbClr val="000000">
                      <a:alpha val="43137"/>
                    </a:srgbClr>
                  </a:outerShdw>
                </a:effectLst>
                <a:ea typeface="宋体" panose="02010600030101010101" pitchFamily="2" charset="-122"/>
              </a:rPr>
              <a:t>data/instruction.</a:t>
            </a:r>
            <a:endParaRPr lang="zh-CN" altLang="en-US" sz="1800" b="1" i="1" u="sng" dirty="0">
              <a:solidFill>
                <a:srgbClr val="FF0000"/>
              </a:solidFill>
              <a:effectLst>
                <a:outerShdw blurRad="38100" dist="38100" dir="2700000" algn="tl">
                  <a:srgbClr val="000000">
                    <a:alpha val="43137"/>
                  </a:srgbClr>
                </a:outerShdw>
              </a:effectLst>
              <a:ea typeface="宋体" panose="02010600030101010101" pitchFamily="2" charset="-122"/>
            </a:endParaRPr>
          </a:p>
          <a:p>
            <a:r>
              <a:rPr lang="zh-CN" altLang="en-US" sz="1800" dirty="0" smtClean="0">
                <a:ea typeface="宋体" panose="02010600030101010101" pitchFamily="2" charset="-122"/>
              </a:rPr>
              <a:t>The </a:t>
            </a:r>
            <a:r>
              <a:rPr lang="zh-CN" altLang="en-US" sz="1800" dirty="0">
                <a:ea typeface="宋体" panose="02010600030101010101" pitchFamily="2" charset="-122"/>
              </a:rPr>
              <a:t>two memory access problem can be </a:t>
            </a:r>
            <a:r>
              <a:rPr lang="zh-CN" altLang="en-US" sz="1800" dirty="0">
                <a:solidFill>
                  <a:srgbClr val="00B050"/>
                </a:solidFill>
                <a:ea typeface="宋体" panose="02010600030101010101" pitchFamily="2" charset="-122"/>
              </a:rPr>
              <a:t>solved</a:t>
            </a:r>
            <a:r>
              <a:rPr lang="zh-CN" altLang="en-US" sz="1800" dirty="0">
                <a:ea typeface="宋体" panose="02010600030101010101" pitchFamily="2" charset="-122"/>
              </a:rPr>
              <a:t> by the use of a </a:t>
            </a:r>
            <a:r>
              <a:rPr lang="zh-CN" altLang="en-US" sz="1800" b="1" u="sng" dirty="0">
                <a:solidFill>
                  <a:srgbClr val="020266"/>
                </a:solidFill>
                <a:ea typeface="宋体" panose="02010600030101010101" pitchFamily="2" charset="-122"/>
              </a:rPr>
              <a:t>special fast-lookup hardware cache </a:t>
            </a:r>
            <a:r>
              <a:rPr lang="zh-CN" altLang="en-US" sz="1800" dirty="0">
                <a:ea typeface="宋体" panose="02010600030101010101" pitchFamily="2" charset="-122"/>
              </a:rPr>
              <a:t>called </a:t>
            </a:r>
            <a:r>
              <a:rPr lang="zh-CN" altLang="en-US" sz="1800" b="1" dirty="0">
                <a:solidFill>
                  <a:srgbClr val="FF0000"/>
                </a:solidFill>
                <a:ea typeface="宋体" panose="02010600030101010101" pitchFamily="2" charset="-122"/>
              </a:rPr>
              <a:t>associative memory </a:t>
            </a:r>
            <a:r>
              <a:rPr lang="zh-CN" altLang="en-US" sz="1800" dirty="0">
                <a:ea typeface="宋体" panose="02010600030101010101" pitchFamily="2" charset="-122"/>
              </a:rPr>
              <a:t>or </a:t>
            </a:r>
            <a:r>
              <a:rPr lang="zh-CN" altLang="en-US" sz="1800" b="1" i="1" u="sng" dirty="0">
                <a:solidFill>
                  <a:srgbClr val="020266"/>
                </a:solidFill>
                <a:ea typeface="宋体" panose="02010600030101010101" pitchFamily="2" charset="-122"/>
              </a:rPr>
              <a:t>translation look-aside buffers</a:t>
            </a:r>
            <a:r>
              <a:rPr lang="zh-CN" altLang="en-US" sz="1800" b="1" dirty="0">
                <a:solidFill>
                  <a:srgbClr val="020266"/>
                </a:solidFill>
                <a:ea typeface="宋体" panose="02010600030101010101" pitchFamily="2" charset="-122"/>
              </a:rPr>
              <a:t> (</a:t>
            </a:r>
            <a:r>
              <a:rPr lang="zh-CN" altLang="en-US" sz="1800" b="1" dirty="0">
                <a:solidFill>
                  <a:srgbClr val="C00000"/>
                </a:solidFill>
                <a:ea typeface="宋体" panose="02010600030101010101" pitchFamily="2" charset="-122"/>
              </a:rPr>
              <a:t>TLBs</a:t>
            </a:r>
            <a:r>
              <a:rPr lang="zh-CN" altLang="en-US" sz="1800" b="1" dirty="0">
                <a:ea typeface="宋体" panose="02010600030101010101" pitchFamily="2" charset="-122"/>
              </a:rPr>
              <a:t>) (</a:t>
            </a:r>
            <a:r>
              <a:rPr lang="zh-CN" altLang="en-US" sz="1800" b="1" dirty="0">
                <a:solidFill>
                  <a:srgbClr val="CC6600"/>
                </a:solidFill>
                <a:ea typeface="宋体" panose="02010600030101010101" pitchFamily="2" charset="-122"/>
              </a:rPr>
              <a:t>相联存储器、旁路转换缓冲、页表缓冲</a:t>
            </a:r>
            <a:r>
              <a:rPr lang="zh-CN" altLang="en-US" sz="1800" b="1" dirty="0">
                <a:ea typeface="宋体" panose="02010600030101010101" pitchFamily="2" charset="-122"/>
              </a:rPr>
              <a:t>)</a:t>
            </a:r>
            <a:endParaRPr lang="zh-CN" altLang="en-US" sz="1800" b="1" dirty="0">
              <a:ea typeface="宋体" panose="02010600030101010101" pitchFamily="2" charset="-122"/>
            </a:endParaRPr>
          </a:p>
          <a:p>
            <a:r>
              <a:rPr lang="zh-CN" altLang="en-US" sz="1800" dirty="0">
                <a:ea typeface="宋体" panose="02010600030101010101" pitchFamily="2" charset="-122"/>
              </a:rPr>
              <a:t>Some TLBs store</a:t>
            </a:r>
            <a:r>
              <a:rPr lang="zh-CN" altLang="en-US" sz="1800" b="1" dirty="0">
                <a:ea typeface="宋体" panose="02010600030101010101" pitchFamily="2" charset="-122"/>
              </a:rPr>
              <a:t> address-space identifiers (ASIDs) </a:t>
            </a:r>
            <a:r>
              <a:rPr lang="zh-CN" altLang="en-US" sz="1800" dirty="0">
                <a:ea typeface="宋体" panose="02010600030101010101" pitchFamily="2" charset="-122"/>
              </a:rPr>
              <a:t>in each TLB entry – uniquely identifies each process to provide address-space protection for that process</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98513" y="284163"/>
            <a:ext cx="7772400" cy="844550"/>
          </a:xfrm>
        </p:spPr>
        <p:txBody>
          <a:bodyPr/>
          <a:lstStyle/>
          <a:p>
            <a:pPr>
              <a:defRPr/>
            </a:pPr>
            <a:r>
              <a:rPr lang="zh-CN" altLang="en-US" sz="2800">
                <a:effectLst>
                  <a:outerShdw blurRad="38100" dist="38100" dir="2700000" algn="tl">
                    <a:srgbClr val="C0C0C0"/>
                  </a:outerShdw>
                </a:effectLst>
                <a:ea typeface="宋体" panose="02010600030101010101" pitchFamily="2" charset="-122"/>
              </a:rPr>
              <a:t>User programs go through several steps before being run</a:t>
            </a:r>
            <a:endParaRPr lang="zh-CN" altLang="en-US" sz="2800">
              <a:effectLst>
                <a:outerShdw blurRad="38100" dist="38100" dir="2700000" algn="tl">
                  <a:srgbClr val="C0C0C0"/>
                </a:outerShdw>
              </a:effectLst>
              <a:ea typeface="宋体" panose="02010600030101010101" pitchFamily="2" charset="-122"/>
            </a:endParaRPr>
          </a:p>
        </p:txBody>
      </p:sp>
      <p:sp>
        <p:nvSpPr>
          <p:cNvPr id="12291" name="Rectangle 3"/>
          <p:cNvSpPr>
            <a:spLocks noGrp="1" noChangeArrowheads="1"/>
          </p:cNvSpPr>
          <p:nvPr>
            <p:ph type="body" idx="4294967295"/>
          </p:nvPr>
        </p:nvSpPr>
        <p:spPr>
          <a:xfrm>
            <a:off x="708025" y="1703388"/>
            <a:ext cx="7580313" cy="4364037"/>
          </a:xfrm>
        </p:spPr>
        <p:txBody>
          <a:bodyPr/>
          <a:lstStyle/>
          <a:p>
            <a:r>
              <a:rPr lang="zh-CN" altLang="en-US" sz="2400" b="1">
                <a:ea typeface="宋体" panose="02010600030101010101" pitchFamily="2" charset="-122"/>
              </a:rPr>
              <a:t>一个用户程序的运行需要经历以下几个步骤:</a:t>
            </a:r>
            <a:endParaRPr lang="zh-CN" altLang="en-US" sz="2400" b="1">
              <a:ea typeface="宋体" panose="02010600030101010101" pitchFamily="2" charset="-122"/>
            </a:endParaRPr>
          </a:p>
          <a:p>
            <a:pPr lvl="1"/>
            <a:endParaRPr lang="zh-CN" altLang="en-US" sz="2400" b="1">
              <a:ea typeface="宋体" panose="02010600030101010101" pitchFamily="2" charset="-122"/>
            </a:endParaRPr>
          </a:p>
          <a:p>
            <a:pPr lvl="1"/>
            <a:r>
              <a:rPr lang="zh-CN" altLang="en-US" sz="2000" b="1">
                <a:ea typeface="宋体" panose="02010600030101010101" pitchFamily="2" charset="-122"/>
              </a:rPr>
              <a:t>编写源程序（Source code）</a:t>
            </a:r>
            <a:endParaRPr lang="zh-CN" altLang="en-US" sz="2000" b="1">
              <a:ea typeface="宋体" panose="02010600030101010101" pitchFamily="2" charset="-122"/>
            </a:endParaRPr>
          </a:p>
          <a:p>
            <a:pPr lvl="1"/>
            <a:r>
              <a:rPr lang="zh-CN" altLang="en-US" sz="2000" b="1">
                <a:ea typeface="宋体" panose="02010600030101010101" pitchFamily="2" charset="-122"/>
              </a:rPr>
              <a:t>编译 （compiler </a:t>
            </a:r>
            <a:r>
              <a:rPr lang="zh-CN" altLang="en-US" sz="2000" b="1">
                <a:ea typeface="宋体" panose="02010600030101010101" pitchFamily="2" charset="-122"/>
                <a:sym typeface="Wingdings" panose="05000000000000000000" pitchFamily="2" charset="2"/>
              </a:rPr>
              <a:t> object module</a:t>
            </a:r>
            <a:r>
              <a:rPr lang="zh-CN" altLang="en-US" sz="2000" b="1">
                <a:ea typeface="宋体" panose="02010600030101010101" pitchFamily="2" charset="-122"/>
              </a:rPr>
              <a:t>）</a:t>
            </a:r>
            <a:endParaRPr lang="zh-CN" altLang="en-US" sz="2000" b="1">
              <a:ea typeface="宋体" panose="02010600030101010101" pitchFamily="2" charset="-122"/>
            </a:endParaRPr>
          </a:p>
          <a:p>
            <a:pPr lvl="1"/>
            <a:r>
              <a:rPr lang="zh-CN" altLang="en-US" sz="2000" b="1">
                <a:ea typeface="宋体" panose="02010600030101010101" pitchFamily="2" charset="-122"/>
              </a:rPr>
              <a:t>链接 （Link</a:t>
            </a:r>
            <a:r>
              <a:rPr lang="en-US" altLang="zh-CN" sz="2000" b="1">
                <a:ea typeface="宋体" panose="02010600030101010101" pitchFamily="2" charset="-122"/>
              </a:rPr>
              <a:t>age</a:t>
            </a:r>
            <a:r>
              <a:rPr lang="zh-CN" altLang="en-US" sz="2000" b="1">
                <a:ea typeface="宋体" panose="02010600030101010101" pitchFamily="2" charset="-122"/>
              </a:rPr>
              <a:t>）</a:t>
            </a:r>
            <a:endParaRPr lang="zh-CN" altLang="en-US" sz="2000" b="1">
              <a:ea typeface="宋体" panose="02010600030101010101" pitchFamily="2" charset="-122"/>
            </a:endParaRPr>
          </a:p>
          <a:p>
            <a:pPr lvl="1"/>
            <a:r>
              <a:rPr lang="zh-CN" altLang="en-US" sz="2000" b="1">
                <a:ea typeface="宋体" panose="02010600030101010101" pitchFamily="2" charset="-122"/>
              </a:rPr>
              <a:t>装入 （loading）</a:t>
            </a:r>
            <a:endParaRPr lang="zh-CN" altLang="en-US" sz="2000" b="1">
              <a:ea typeface="宋体" panose="02010600030101010101" pitchFamily="2" charset="-122"/>
            </a:endParaRPr>
          </a:p>
          <a:p>
            <a:pPr lvl="1"/>
            <a:r>
              <a:rPr lang="zh-CN" altLang="en-US" sz="2000" b="1">
                <a:ea typeface="宋体" panose="02010600030101010101" pitchFamily="2" charset="-122"/>
              </a:rPr>
              <a:t>执行（running）</a:t>
            </a:r>
            <a:endParaRPr lang="zh-CN" altLang="en-US" sz="20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622300" y="461593"/>
            <a:ext cx="8077200" cy="957262"/>
          </a:xfrm>
        </p:spPr>
        <p:txBody>
          <a:bodyPr/>
          <a:lstStyle/>
          <a:p>
            <a:r>
              <a:rPr lang="zh-CN" altLang="en-US" sz="2800" dirty="0">
                <a:effectLst>
                  <a:outerShdw blurRad="38100" dist="38100" dir="2700000" algn="tl">
                    <a:srgbClr val="C0C0C0"/>
                  </a:outerShdw>
                </a:effectLst>
                <a:ea typeface="宋体" panose="02010600030101010101" pitchFamily="2" charset="-122"/>
              </a:rPr>
              <a:t>Associative Memory</a:t>
            </a:r>
            <a:br>
              <a:rPr lang="en-US" altLang="zh-CN" sz="2800" dirty="0">
                <a:effectLst>
                  <a:outerShdw blurRad="38100" dist="38100" dir="2700000" algn="tl">
                    <a:srgbClr val="C0C0C0"/>
                  </a:outerShdw>
                </a:effectLst>
                <a:ea typeface="宋体" panose="02010600030101010101" pitchFamily="2" charset="-122"/>
              </a:rPr>
            </a:br>
            <a:r>
              <a:rPr lang="en-US" altLang="zh-CN" sz="2800" dirty="0">
                <a:solidFill>
                  <a:srgbClr val="006600"/>
                </a:solidFill>
                <a:effectLst>
                  <a:outerShdw blurRad="38100" dist="38100" dir="2700000" algn="tl">
                    <a:srgbClr val="C0C0C0"/>
                  </a:outerShdw>
                </a:effectLst>
                <a:ea typeface="宋体" panose="02010600030101010101" pitchFamily="2" charset="-122"/>
              </a:rPr>
              <a:t>T</a:t>
            </a:r>
            <a:r>
              <a:rPr lang="zh-CN" altLang="en-US" sz="2800" dirty="0">
                <a:solidFill>
                  <a:srgbClr val="006600"/>
                </a:solidFill>
                <a:effectLst>
                  <a:outerShdw blurRad="38100" dist="38100" dir="2700000" algn="tl">
                    <a:srgbClr val="C0C0C0"/>
                  </a:outerShdw>
                </a:effectLst>
                <a:ea typeface="宋体" panose="02010600030101010101" pitchFamily="2" charset="-122"/>
              </a:rPr>
              <a:t>ranslation </a:t>
            </a:r>
            <a:r>
              <a:rPr lang="en-US" altLang="zh-CN" sz="2800" dirty="0">
                <a:solidFill>
                  <a:srgbClr val="006600"/>
                </a:solidFill>
                <a:effectLst>
                  <a:outerShdw blurRad="38100" dist="38100" dir="2700000" algn="tl">
                    <a:srgbClr val="C0C0C0"/>
                  </a:outerShdw>
                </a:effectLst>
                <a:ea typeface="宋体" panose="02010600030101010101" pitchFamily="2" charset="-122"/>
              </a:rPr>
              <a:t>L</a:t>
            </a:r>
            <a:r>
              <a:rPr lang="zh-CN" altLang="en-US" sz="2800" dirty="0">
                <a:solidFill>
                  <a:srgbClr val="006600"/>
                </a:solidFill>
                <a:effectLst>
                  <a:outerShdw blurRad="38100" dist="38100" dir="2700000" algn="tl">
                    <a:srgbClr val="C0C0C0"/>
                  </a:outerShdw>
                </a:effectLst>
                <a:ea typeface="宋体" panose="02010600030101010101" pitchFamily="2" charset="-122"/>
              </a:rPr>
              <a:t>ook-aside </a:t>
            </a:r>
            <a:r>
              <a:rPr lang="en-US" altLang="zh-CN" sz="2800" dirty="0">
                <a:solidFill>
                  <a:srgbClr val="006600"/>
                </a:solidFill>
                <a:effectLst>
                  <a:outerShdw blurRad="38100" dist="38100" dir="2700000" algn="tl">
                    <a:srgbClr val="C0C0C0"/>
                  </a:outerShdw>
                </a:effectLst>
                <a:ea typeface="宋体" panose="02010600030101010101" pitchFamily="2" charset="-122"/>
              </a:rPr>
              <a:t>B</a:t>
            </a:r>
            <a:r>
              <a:rPr lang="zh-CN" altLang="en-US" sz="2800" dirty="0">
                <a:solidFill>
                  <a:srgbClr val="006600"/>
                </a:solidFill>
                <a:effectLst>
                  <a:outerShdw blurRad="38100" dist="38100" dir="2700000" algn="tl">
                    <a:srgbClr val="C0C0C0"/>
                  </a:outerShdw>
                </a:effectLst>
                <a:ea typeface="宋体" panose="02010600030101010101" pitchFamily="2" charset="-122"/>
              </a:rPr>
              <a:t>uffers (TLBs)</a:t>
            </a:r>
            <a:endParaRPr lang="zh-CN" altLang="en-US" sz="2800" dirty="0">
              <a:solidFill>
                <a:srgbClr val="006600"/>
              </a:solidFill>
              <a:effectLst>
                <a:outerShdw blurRad="38100" dist="38100" dir="2700000" algn="tl">
                  <a:srgbClr val="C0C0C0"/>
                </a:outerShdw>
              </a:effectLst>
              <a:ea typeface="宋体" panose="02010600030101010101" pitchFamily="2" charset="-122"/>
            </a:endParaRPr>
          </a:p>
        </p:txBody>
      </p:sp>
      <p:sp>
        <p:nvSpPr>
          <p:cNvPr id="67587" name="Rectangle 3"/>
          <p:cNvSpPr>
            <a:spLocks noGrp="1" noChangeArrowheads="1"/>
          </p:cNvSpPr>
          <p:nvPr>
            <p:ph type="body" idx="4294967295"/>
          </p:nvPr>
        </p:nvSpPr>
        <p:spPr>
          <a:xfrm>
            <a:off x="800100" y="1619250"/>
            <a:ext cx="7351713" cy="4483100"/>
          </a:xfrm>
        </p:spPr>
        <p:txBody>
          <a:bodyPr/>
          <a:lstStyle/>
          <a:p>
            <a:r>
              <a:rPr lang="en-US" altLang="zh-CN" sz="2400" b="1" dirty="0">
                <a:solidFill>
                  <a:srgbClr val="7030A0"/>
                </a:solidFill>
                <a:ea typeface="宋体" panose="02010600030101010101" pitchFamily="2" charset="-122"/>
              </a:rPr>
              <a:t>TLB</a:t>
            </a:r>
            <a:r>
              <a:rPr lang="zh-CN" altLang="en-US" sz="2400" b="1" dirty="0">
                <a:solidFill>
                  <a:srgbClr val="7030A0"/>
                </a:solidFill>
                <a:ea typeface="宋体" panose="02010600030101010101" pitchFamily="2" charset="-122"/>
              </a:rPr>
              <a:t>的实现</a:t>
            </a:r>
            <a:endParaRPr lang="en-US" altLang="zh-CN" sz="2400" b="1" dirty="0">
              <a:solidFill>
                <a:srgbClr val="7030A0"/>
              </a:solidFill>
              <a:ea typeface="宋体" panose="02010600030101010101" pitchFamily="2" charset="-122"/>
            </a:endParaRPr>
          </a:p>
          <a:p>
            <a:pPr lvl="1"/>
            <a:r>
              <a:rPr lang="zh-CN" altLang="en-US" sz="2000" b="1" i="1" u="sng" dirty="0" smtClean="0">
                <a:solidFill>
                  <a:srgbClr val="0070C0"/>
                </a:solidFill>
                <a:ea typeface="宋体" panose="02010600030101010101" pitchFamily="2" charset="-122"/>
              </a:rPr>
              <a:t>Content</a:t>
            </a:r>
            <a:r>
              <a:rPr lang="zh-CN" altLang="en-US" sz="2000" b="1" i="1" u="sng" dirty="0">
                <a:solidFill>
                  <a:srgbClr val="0070C0"/>
                </a:solidFill>
                <a:ea typeface="宋体" panose="02010600030101010101" pitchFamily="2" charset="-122"/>
              </a:rPr>
              <a:t>-addressed </a:t>
            </a:r>
            <a:r>
              <a:rPr lang="zh-CN" altLang="en-US" sz="2000" b="1" i="1" u="sng" dirty="0">
                <a:ea typeface="宋体" panose="02010600030101010101" pitchFamily="2" charset="-122"/>
              </a:rPr>
              <a:t>or </a:t>
            </a:r>
            <a:r>
              <a:rPr lang="zh-CN" altLang="en-US" sz="2000" b="1" i="1" u="sng" dirty="0">
                <a:solidFill>
                  <a:srgbClr val="0070C0"/>
                </a:solidFill>
                <a:ea typeface="宋体" panose="02010600030101010101" pitchFamily="2" charset="-122"/>
              </a:rPr>
              <a:t>associative memory</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refers to a memory organization in which the memory is </a:t>
            </a:r>
            <a:r>
              <a:rPr lang="zh-CN" altLang="en-US" sz="2000" b="1" u="sng" dirty="0">
                <a:solidFill>
                  <a:srgbClr val="FF0000"/>
                </a:solidFill>
                <a:ea typeface="宋体" panose="02010600030101010101" pitchFamily="2" charset="-122"/>
              </a:rPr>
              <a:t>accessed by its content </a:t>
            </a:r>
            <a:r>
              <a:rPr lang="zh-CN" altLang="en-US" sz="2000" dirty="0">
                <a:ea typeface="宋体" panose="02010600030101010101" pitchFamily="2" charset="-122"/>
              </a:rPr>
              <a:t>(as opposed to an explicit address). </a:t>
            </a:r>
            <a:endParaRPr lang="zh-CN" altLang="en-US" sz="2000" dirty="0">
              <a:ea typeface="宋体" panose="02010600030101010101" pitchFamily="2" charset="-122"/>
            </a:endParaRPr>
          </a:p>
          <a:p>
            <a:pPr lvl="1"/>
            <a:r>
              <a:rPr lang="zh-CN" altLang="en-US" sz="2000" dirty="0">
                <a:ea typeface="宋体" panose="02010600030101010101" pitchFamily="2" charset="-122"/>
              </a:rPr>
              <a:t>Thus, reference clues are "associated" with </a:t>
            </a:r>
            <a:r>
              <a:rPr lang="zh-CN" altLang="en-US" sz="2000" b="1" dirty="0">
                <a:ea typeface="宋体" panose="02010600030101010101" pitchFamily="2" charset="-122"/>
              </a:rPr>
              <a:t>actual memory contents </a:t>
            </a:r>
            <a:r>
              <a:rPr lang="zh-CN" altLang="en-US" sz="2000" dirty="0">
                <a:ea typeface="宋体" panose="02010600030101010101" pitchFamily="2" charset="-122"/>
              </a:rPr>
              <a:t>until a desirable match (or set of matches) is found.</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Associative Memory</a:t>
            </a:r>
            <a:endParaRPr lang="en-US" altLang="zh-CN" dirty="0">
              <a:effectLst>
                <a:outerShdw blurRad="38100" dist="38100" dir="2700000" algn="tl">
                  <a:srgbClr val="C0C0C0"/>
                </a:outerShdw>
              </a:effectLst>
              <a:ea typeface="宋体" panose="02010600030101010101" pitchFamily="2" charset="-122"/>
            </a:endParaRPr>
          </a:p>
        </p:txBody>
      </p:sp>
      <p:sp>
        <p:nvSpPr>
          <p:cNvPr id="68611" name="Rectangle 2051"/>
          <p:cNvSpPr>
            <a:spLocks noGrp="1" noChangeArrowheads="1"/>
          </p:cNvSpPr>
          <p:nvPr>
            <p:ph type="body" idx="4294967295"/>
          </p:nvPr>
        </p:nvSpPr>
        <p:spPr>
          <a:xfrm>
            <a:off x="762000" y="1306513"/>
            <a:ext cx="7351713" cy="4483100"/>
          </a:xfrm>
        </p:spPr>
        <p:txBody>
          <a:bodyPr/>
          <a:lstStyle/>
          <a:p>
            <a:r>
              <a:rPr lang="en-US" altLang="zh-CN" sz="2400" dirty="0">
                <a:solidFill>
                  <a:srgbClr val="7030A0"/>
                </a:solidFill>
                <a:ea typeface="宋体" panose="02010600030101010101" pitchFamily="2" charset="-122"/>
              </a:rPr>
              <a:t>Associative memory </a:t>
            </a:r>
            <a:r>
              <a:rPr lang="en-US" altLang="zh-CN" sz="2400" dirty="0">
                <a:ea typeface="宋体" panose="02010600030101010101" pitchFamily="2" charset="-122"/>
              </a:rPr>
              <a:t>– </a:t>
            </a:r>
            <a:r>
              <a:rPr lang="en-US" altLang="zh-CN" sz="2400" b="1" u="sng" dirty="0">
                <a:solidFill>
                  <a:srgbClr val="C00000"/>
                </a:solidFill>
                <a:ea typeface="宋体" panose="02010600030101010101" pitchFamily="2" charset="-122"/>
              </a:rPr>
              <a:t>parallel search </a:t>
            </a:r>
            <a:endParaRPr lang="en-US" altLang="zh-CN" sz="2400" b="1" u="sng" dirty="0">
              <a:solidFill>
                <a:srgbClr val="C00000"/>
              </a:solidFill>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pPr>
              <a:buFont typeface="Monotype Sorts" pitchFamily="2" charset="2"/>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a:buFont typeface="Monotype Sorts" pitchFamily="2" charset="2"/>
              <a:buNone/>
            </a:pPr>
            <a:r>
              <a:rPr lang="en-US" altLang="zh-CN" sz="2000" dirty="0">
                <a:ea typeface="宋体" panose="02010600030101010101" pitchFamily="2" charset="-122"/>
              </a:rPr>
              <a:t>    </a:t>
            </a:r>
            <a:r>
              <a:rPr lang="en-US" altLang="zh-CN" sz="2400" b="1" dirty="0">
                <a:solidFill>
                  <a:srgbClr val="0070C0"/>
                </a:solidFill>
                <a:ea typeface="宋体" panose="02010600030101010101" pitchFamily="2" charset="-122"/>
              </a:rPr>
              <a:t>Address translation (p, d)</a:t>
            </a:r>
            <a:endParaRPr lang="en-US" altLang="zh-CN" sz="2400" b="1" dirty="0">
              <a:solidFill>
                <a:srgbClr val="0070C0"/>
              </a:solidFill>
              <a:ea typeface="宋体" panose="02010600030101010101" pitchFamily="2" charset="-122"/>
            </a:endParaRPr>
          </a:p>
          <a:p>
            <a:pPr marL="628650" lvl="1"/>
            <a:r>
              <a:rPr lang="en-US" altLang="zh-CN" sz="2000" b="1" dirty="0">
                <a:ea typeface="宋体" panose="02010600030101010101" pitchFamily="2" charset="-122"/>
              </a:rPr>
              <a:t>If p is in </a:t>
            </a:r>
            <a:r>
              <a:rPr lang="en-US" altLang="zh-CN" sz="2000" b="1" dirty="0">
                <a:solidFill>
                  <a:srgbClr val="C00000"/>
                </a:solidFill>
                <a:ea typeface="宋体" panose="02010600030101010101" pitchFamily="2" charset="-122"/>
              </a:rPr>
              <a:t>associative register</a:t>
            </a:r>
            <a:r>
              <a:rPr lang="en-US" altLang="zh-CN" sz="2000" b="1" dirty="0">
                <a:ea typeface="宋体" panose="02010600030101010101" pitchFamily="2" charset="-122"/>
              </a:rPr>
              <a:t>, get frame # out</a:t>
            </a:r>
            <a:endParaRPr lang="en-US" altLang="zh-CN" sz="2000" b="1" dirty="0">
              <a:ea typeface="宋体" panose="02010600030101010101" pitchFamily="2" charset="-122"/>
            </a:endParaRPr>
          </a:p>
          <a:p>
            <a:pPr marL="628650" lvl="1"/>
            <a:r>
              <a:rPr lang="en-US" altLang="zh-CN" sz="2000" b="1" dirty="0">
                <a:ea typeface="宋体" panose="02010600030101010101" pitchFamily="2" charset="-122"/>
              </a:rPr>
              <a:t>Otherwise get frame # from </a:t>
            </a:r>
            <a:r>
              <a:rPr lang="en-US" altLang="zh-CN" sz="2000" b="1" dirty="0">
                <a:solidFill>
                  <a:srgbClr val="C00000"/>
                </a:solidFill>
                <a:ea typeface="宋体" panose="02010600030101010101" pitchFamily="2" charset="-122"/>
              </a:rPr>
              <a:t>page table </a:t>
            </a:r>
            <a:r>
              <a:rPr lang="en-US" altLang="zh-CN" sz="2000" b="1" dirty="0">
                <a:ea typeface="宋体" panose="02010600030101010101" pitchFamily="2" charset="-122"/>
              </a:rPr>
              <a:t>in memory</a:t>
            </a:r>
            <a:endParaRPr lang="en-US" altLang="zh-CN" sz="2000" b="1" dirty="0">
              <a:ea typeface="宋体" panose="02010600030101010101" pitchFamily="2" charset="-122"/>
            </a:endParaRPr>
          </a:p>
          <a:p>
            <a:pPr marL="628650" lvl="1"/>
            <a:endParaRPr lang="zh-CN" altLang="en-US" sz="1800" dirty="0">
              <a:ea typeface="宋体" panose="02010600030101010101" pitchFamily="2" charset="-122"/>
            </a:endParaRPr>
          </a:p>
        </p:txBody>
      </p:sp>
      <p:sp>
        <p:nvSpPr>
          <p:cNvPr id="68612" name="Rectangle 2052"/>
          <p:cNvSpPr>
            <a:spLocks noChangeArrowheads="1"/>
          </p:cNvSpPr>
          <p:nvPr/>
        </p:nvSpPr>
        <p:spPr bwMode="auto">
          <a:xfrm>
            <a:off x="3059113" y="2419350"/>
            <a:ext cx="2895600" cy="1219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8613" name="Line 2053"/>
          <p:cNvSpPr>
            <a:spLocks noChangeShapeType="1"/>
          </p:cNvSpPr>
          <p:nvPr/>
        </p:nvSpPr>
        <p:spPr bwMode="auto">
          <a:xfrm>
            <a:off x="4506913" y="2003425"/>
            <a:ext cx="0" cy="1676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4" name="Line 2054"/>
          <p:cNvSpPr>
            <a:spLocks noChangeShapeType="1"/>
          </p:cNvSpPr>
          <p:nvPr/>
        </p:nvSpPr>
        <p:spPr bwMode="auto">
          <a:xfrm>
            <a:off x="3059113" y="2641600"/>
            <a:ext cx="2895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5" name="Line 2055"/>
          <p:cNvSpPr>
            <a:spLocks noChangeShapeType="1"/>
          </p:cNvSpPr>
          <p:nvPr/>
        </p:nvSpPr>
        <p:spPr bwMode="auto">
          <a:xfrm>
            <a:off x="3059113" y="2946400"/>
            <a:ext cx="2895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6" name="Line 2056"/>
          <p:cNvSpPr>
            <a:spLocks noChangeShapeType="1"/>
          </p:cNvSpPr>
          <p:nvPr/>
        </p:nvSpPr>
        <p:spPr bwMode="auto">
          <a:xfrm>
            <a:off x="3059113" y="3327400"/>
            <a:ext cx="2895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Rectangle 2057"/>
          <p:cNvSpPr>
            <a:spLocks noChangeArrowheads="1"/>
          </p:cNvSpPr>
          <p:nvPr/>
        </p:nvSpPr>
        <p:spPr bwMode="auto">
          <a:xfrm>
            <a:off x="33639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Page #</a:t>
            </a:r>
            <a:endParaRPr lang="en-US" altLang="zh-CN" sz="1400">
              <a:ea typeface="宋体" panose="02010600030101010101" pitchFamily="2" charset="-122"/>
            </a:endParaRPr>
          </a:p>
        </p:txBody>
      </p:sp>
      <p:sp>
        <p:nvSpPr>
          <p:cNvPr id="68618" name="Rectangle 2058"/>
          <p:cNvSpPr>
            <a:spLocks noChangeArrowheads="1"/>
          </p:cNvSpPr>
          <p:nvPr/>
        </p:nvSpPr>
        <p:spPr bwMode="auto">
          <a:xfrm>
            <a:off x="47355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Frame #</a:t>
            </a:r>
            <a:endParaRPr lang="en-US" altLang="zh-CN" sz="1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21311" y="548196"/>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With TLB</a:t>
            </a:r>
            <a:endParaRPr lang="en-US" altLang="zh-CN" sz="2400" dirty="0">
              <a:effectLst>
                <a:outerShdw blurRad="38100" dist="38100" dir="2700000" algn="tl">
                  <a:srgbClr val="C0C0C0"/>
                </a:outerShdw>
              </a:effectLst>
              <a:ea typeface="宋体" panose="02010600030101010101" pitchFamily="2" charset="-122"/>
            </a:endParaRPr>
          </a:p>
        </p:txBody>
      </p:sp>
      <p:pic>
        <p:nvPicPr>
          <p:cNvPr id="69635" name="Picture 4"/>
          <p:cNvPicPr>
            <a:picLocks noChangeAspect="1" noChangeArrowheads="1"/>
          </p:cNvPicPr>
          <p:nvPr/>
        </p:nvPicPr>
        <p:blipFill>
          <a:blip r:embed="rId1">
            <a:extLst>
              <a:ext uri="{28A0092B-C50C-407E-A947-70E740481C1C}">
                <a14:useLocalDpi xmlns:a14="http://schemas.microsoft.com/office/drawing/2010/main" val="0"/>
              </a:ext>
            </a:extLst>
          </a:blip>
          <a:srcRect l="1292" t="1041" r="1292" b="682"/>
          <a:stretch>
            <a:fillRect/>
          </a:stretch>
        </p:blipFill>
        <p:spPr bwMode="auto">
          <a:xfrm>
            <a:off x="928688" y="1597981"/>
            <a:ext cx="7462837" cy="406145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p:cNvSpPr txBox="1">
            <a:spLocks noChangeArrowheads="1"/>
          </p:cNvSpPr>
          <p:nvPr/>
        </p:nvSpPr>
        <p:spPr bwMode="auto">
          <a:xfrm>
            <a:off x="2644775" y="6029325"/>
            <a:ext cx="442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8.11  Paging Hardware With TLB</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Effective Access Time</a:t>
            </a:r>
            <a:endParaRPr lang="en-US" altLang="zh-CN">
              <a:effectLst>
                <a:outerShdw blurRad="38100" dist="38100" dir="2700000" algn="tl">
                  <a:srgbClr val="C0C0C0"/>
                </a:outerShdw>
              </a:effectLst>
              <a:ea typeface="宋体" panose="02010600030101010101" pitchFamily="2" charset="-122"/>
            </a:endParaRPr>
          </a:p>
        </p:txBody>
      </p:sp>
      <p:sp>
        <p:nvSpPr>
          <p:cNvPr id="70659" name="Rectangle 3"/>
          <p:cNvSpPr>
            <a:spLocks noGrp="1" noChangeArrowheads="1"/>
          </p:cNvSpPr>
          <p:nvPr>
            <p:ph type="body" idx="4294967295"/>
          </p:nvPr>
        </p:nvSpPr>
        <p:spPr>
          <a:xfrm>
            <a:off x="827088" y="1354138"/>
            <a:ext cx="6677025" cy="4384675"/>
          </a:xfrm>
        </p:spPr>
        <p:txBody>
          <a:bodyPr/>
          <a:lstStyle/>
          <a:p>
            <a:pPr>
              <a:tabLst>
                <a:tab pos="2063750" algn="l"/>
                <a:tab pos="2568575" algn="l"/>
              </a:tabLst>
            </a:pPr>
            <a:r>
              <a:rPr lang="zh-CN" altLang="en-US" sz="2000">
                <a:solidFill>
                  <a:srgbClr val="020266"/>
                </a:solidFill>
                <a:ea typeface="宋体" panose="02010600030101010101" pitchFamily="2" charset="-122"/>
              </a:rPr>
              <a:t>Associative Lookup = </a:t>
            </a:r>
            <a:r>
              <a:rPr lang="zh-CN" altLang="en-US" sz="2000">
                <a:solidFill>
                  <a:srgbClr val="020266"/>
                </a:solidFill>
                <a:ea typeface="宋体" panose="02010600030101010101" pitchFamily="2" charset="-122"/>
                <a:sym typeface="Symbol" panose="05050102010706020507" pitchFamily="18" charset="2"/>
              </a:rPr>
              <a:t> </a:t>
            </a:r>
            <a:r>
              <a:rPr lang="zh-CN" altLang="en-US" sz="2000">
                <a:ea typeface="宋体" panose="02010600030101010101" pitchFamily="2" charset="-122"/>
                <a:sym typeface="Symbol" panose="05050102010706020507" pitchFamily="18" charset="2"/>
              </a:rPr>
              <a:t>time unit  </a:t>
            </a:r>
            <a:r>
              <a:rPr lang="zh-CN" altLang="en-US" sz="2000" b="1">
                <a:ea typeface="宋体" panose="02010600030101010101" pitchFamily="2" charset="-122"/>
                <a:sym typeface="Symbol" panose="05050102010706020507" pitchFamily="18" charset="2"/>
              </a:rPr>
              <a:t>（检查快表的时间）</a:t>
            </a:r>
            <a:endParaRPr lang="zh-CN" altLang="en-US" sz="2000" b="1">
              <a:ea typeface="宋体" panose="02010600030101010101" pitchFamily="2" charset="-122"/>
              <a:sym typeface="Symbol" panose="05050102010706020507" pitchFamily="18" charset="2"/>
            </a:endParaRPr>
          </a:p>
          <a:p>
            <a:pPr>
              <a:tabLst>
                <a:tab pos="2063750" algn="l"/>
                <a:tab pos="2568575" algn="l"/>
              </a:tabLst>
            </a:pPr>
            <a:r>
              <a:rPr lang="zh-CN" altLang="en-US" sz="2000">
                <a:highlight>
                  <a:srgbClr val="FFFF00"/>
                </a:highlight>
                <a:ea typeface="宋体" panose="02010600030101010101" pitchFamily="2" charset="-122"/>
                <a:sym typeface="Symbol" panose="05050102010706020507" pitchFamily="18" charset="2"/>
              </a:rPr>
              <a:t>Assume </a:t>
            </a:r>
            <a:r>
              <a:rPr lang="zh-CN" altLang="en-US" sz="2000">
                <a:solidFill>
                  <a:srgbClr val="020266"/>
                </a:solidFill>
                <a:highlight>
                  <a:srgbClr val="FFFF00"/>
                </a:highlight>
                <a:ea typeface="宋体" panose="02010600030101010101" pitchFamily="2" charset="-122"/>
                <a:sym typeface="Symbol" panose="05050102010706020507" pitchFamily="18" charset="2"/>
              </a:rPr>
              <a:t>memory cycle time is 1 </a:t>
            </a:r>
            <a:r>
              <a:rPr lang="zh-CN" altLang="en-US" sz="2000">
                <a:highlight>
                  <a:srgbClr val="FFFF00"/>
                </a:highlight>
                <a:ea typeface="宋体" panose="02010600030101010101" pitchFamily="2" charset="-122"/>
                <a:sym typeface="Symbol" panose="05050102010706020507" pitchFamily="18" charset="2"/>
              </a:rPr>
              <a:t>microsecond</a:t>
            </a:r>
            <a:endParaRPr lang="zh-CN" altLang="en-US" sz="2000">
              <a:highlight>
                <a:srgbClr val="FFFF00"/>
              </a:highlight>
              <a:ea typeface="宋体" panose="02010600030101010101" pitchFamily="2" charset="-122"/>
              <a:sym typeface="Symbol" panose="05050102010706020507" pitchFamily="18" charset="2"/>
            </a:endParaRPr>
          </a:p>
          <a:p>
            <a:pPr>
              <a:tabLst>
                <a:tab pos="2063750" algn="l"/>
                <a:tab pos="2568575" algn="l"/>
              </a:tabLst>
            </a:pPr>
            <a:r>
              <a:rPr lang="zh-CN" altLang="en-US" sz="2000">
                <a:ea typeface="宋体" panose="02010600030101010101" pitchFamily="2" charset="-122"/>
                <a:sym typeface="Symbol" panose="05050102010706020507" pitchFamily="18" charset="2"/>
              </a:rPr>
              <a:t>Hit ratio – percentage of times that a page number is found in the associative registers; ratio related to number of associative registers</a:t>
            </a:r>
            <a:endParaRPr lang="zh-CN" altLang="en-US" sz="2000">
              <a:ea typeface="宋体" panose="02010600030101010101" pitchFamily="2" charset="-122"/>
              <a:sym typeface="Symbol" panose="05050102010706020507" pitchFamily="18" charset="2"/>
            </a:endParaRPr>
          </a:p>
          <a:p>
            <a:pPr>
              <a:tabLst>
                <a:tab pos="2063750" algn="l"/>
                <a:tab pos="2568575" algn="l"/>
              </a:tabLst>
            </a:pPr>
            <a:r>
              <a:rPr lang="zh-CN" altLang="en-US" sz="2000">
                <a:ea typeface="宋体" panose="02010600030101010101" pitchFamily="2" charset="-122"/>
                <a:sym typeface="Symbol" panose="05050102010706020507" pitchFamily="18" charset="2"/>
              </a:rPr>
              <a:t>Hit ratio =  （命中率）</a:t>
            </a:r>
            <a:endParaRPr lang="zh-CN" altLang="en-US" sz="2000">
              <a:ea typeface="宋体" panose="02010600030101010101" pitchFamily="2" charset="-122"/>
              <a:sym typeface="Symbol" panose="05050102010706020507" pitchFamily="18" charset="2"/>
            </a:endParaRPr>
          </a:p>
          <a:p>
            <a:pPr>
              <a:tabLst>
                <a:tab pos="2063750" algn="l"/>
                <a:tab pos="2568575" algn="l"/>
              </a:tabLst>
            </a:pPr>
            <a:r>
              <a:rPr lang="zh-CN" altLang="en-US" sz="2000" b="1">
                <a:ea typeface="宋体" panose="02010600030101010101" pitchFamily="2" charset="-122"/>
                <a:sym typeface="Symbol" panose="05050102010706020507" pitchFamily="18" charset="2"/>
              </a:rPr>
              <a:t>Effective Access Time</a:t>
            </a:r>
            <a:r>
              <a:rPr lang="zh-CN" altLang="en-US" sz="2000">
                <a:ea typeface="宋体" panose="02010600030101010101" pitchFamily="2" charset="-122"/>
                <a:sym typeface="Symbol" panose="05050102010706020507" pitchFamily="18" charset="2"/>
              </a:rPr>
              <a:t> (EAT)</a:t>
            </a:r>
            <a:endParaRPr lang="zh-CN" altLang="en-US" sz="2000">
              <a:ea typeface="宋体" panose="02010600030101010101" pitchFamily="2" charset="-122"/>
              <a:sym typeface="Symbol" panose="05050102010706020507" pitchFamily="18" charset="2"/>
            </a:endParaRPr>
          </a:p>
          <a:p>
            <a:pPr>
              <a:buFont typeface="Monotype Sorts" pitchFamily="2" charset="2"/>
              <a:buNone/>
              <a:tabLst>
                <a:tab pos="2063750" algn="l"/>
                <a:tab pos="2568575" algn="l"/>
              </a:tabLst>
            </a:pPr>
            <a:r>
              <a:rPr lang="zh-CN" altLang="en-US" sz="2000">
                <a:ea typeface="宋体" panose="02010600030101010101" pitchFamily="2" charset="-122"/>
              </a:rPr>
              <a:t>		EAT = (1 + </a:t>
            </a:r>
            <a:r>
              <a:rPr lang="zh-CN" altLang="en-US" sz="2000">
                <a:ea typeface="宋体" panose="02010600030101010101" pitchFamily="2" charset="-122"/>
                <a:sym typeface="Symbol" panose="05050102010706020507" pitchFamily="18" charset="2"/>
              </a:rPr>
              <a:t>)  + (2 + )(1 – )</a:t>
            </a:r>
            <a:endParaRPr lang="zh-CN" altLang="en-US" sz="2000">
              <a:ea typeface="宋体" panose="02010600030101010101" pitchFamily="2" charset="-122"/>
              <a:sym typeface="Symbol" panose="05050102010706020507" pitchFamily="18" charset="2"/>
            </a:endParaRPr>
          </a:p>
          <a:p>
            <a:pPr>
              <a:buFont typeface="Monotype Sorts" pitchFamily="2" charset="2"/>
              <a:buNone/>
              <a:tabLst>
                <a:tab pos="2063750" algn="l"/>
                <a:tab pos="2568575" algn="l"/>
              </a:tabLst>
            </a:pPr>
            <a:r>
              <a:rPr lang="zh-CN" altLang="en-US" sz="2000">
                <a:ea typeface="宋体" panose="02010600030101010101" pitchFamily="2" charset="-122"/>
                <a:sym typeface="Symbol" panose="05050102010706020507" pitchFamily="18" charset="2"/>
              </a:rPr>
              <a:t>			= 2 +  – </a:t>
            </a:r>
            <a:endParaRPr lang="zh-CN" altLang="en-US" sz="2000">
              <a:ea typeface="宋体" panose="02010600030101010101" pitchFamily="2" charset="-122"/>
              <a:sym typeface="Symbol" panose="05050102010706020507" pitchFamily="18" charset="2"/>
            </a:endParaRPr>
          </a:p>
          <a:p>
            <a:pPr>
              <a:buFont typeface="Monotype Sorts" pitchFamily="2" charset="2"/>
              <a:buNone/>
              <a:tabLst>
                <a:tab pos="2063750" algn="l"/>
                <a:tab pos="2568575" algn="l"/>
              </a:tabLst>
            </a:pPr>
            <a:r>
              <a:rPr lang="zh-CN" altLang="en-US" sz="1800">
                <a:ea typeface="宋体" panose="02010600030101010101" pitchFamily="2" charset="-122"/>
              </a:rPr>
              <a:t> </a:t>
            </a: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22313" y="549275"/>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例题</a:t>
            </a:r>
            <a:endParaRPr lang="zh-CN" altLang="en-US">
              <a:effectLst>
                <a:outerShdw blurRad="38100" dist="38100" dir="2700000" algn="tl">
                  <a:srgbClr val="C0C0C0"/>
                </a:outerShdw>
              </a:effectLst>
              <a:ea typeface="宋体" panose="02010600030101010101" pitchFamily="2" charset="-122"/>
            </a:endParaRPr>
          </a:p>
        </p:txBody>
      </p:sp>
      <p:sp>
        <p:nvSpPr>
          <p:cNvPr id="71683" name="Rectangle 3"/>
          <p:cNvSpPr>
            <a:spLocks noGrp="1" noChangeArrowheads="1"/>
          </p:cNvSpPr>
          <p:nvPr>
            <p:ph type="body" idx="4294967295"/>
          </p:nvPr>
        </p:nvSpPr>
        <p:spPr>
          <a:xfrm>
            <a:off x="827088" y="1557338"/>
            <a:ext cx="7351712" cy="4208462"/>
          </a:xfrm>
        </p:spPr>
        <p:txBody>
          <a:bodyPr/>
          <a:lstStyle/>
          <a:p>
            <a:pPr>
              <a:lnSpc>
                <a:spcPct val="150000"/>
              </a:lnSpc>
            </a:pPr>
            <a:r>
              <a:rPr lang="zh-CN" altLang="en-US" sz="2000">
                <a:ea typeface="宋体" panose="02010600030101010101" pitchFamily="2" charset="-122"/>
              </a:rPr>
              <a:t>对于一个利用快表（TLBS）且页表存于内存的分页系统，假定CPU一次访问内存的时间为1</a:t>
            </a:r>
            <a:r>
              <a:rPr lang="el-GR" altLang="en-US" sz="2000"/>
              <a:t>μ</a:t>
            </a:r>
            <a:r>
              <a:rPr lang="zh-CN" altLang="en-US" sz="2000">
                <a:ea typeface="宋体" panose="02010600030101010101" pitchFamily="2" charset="-122"/>
              </a:rPr>
              <a:t>s，访问快表（TLBS）的时间可忽略不计。如果85％的地址映射可直接通过快表完成，那么进程完成一次内存读写的平均有效时间是多少？</a:t>
            </a:r>
            <a:endParaRPr lang="zh-CN" altLang="en-US"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文本框 2"/>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处理外部中断时，应该由</a:t>
            </a:r>
            <a:r>
              <a:rPr lang="zh-CN" altLang="en-US" sz="2600" dirty="0">
                <a:solidFill>
                  <a:srgbClr val="0000CC"/>
                </a:solidFill>
                <a:latin typeface="微软雅黑" panose="020B0503020204020204" pitchFamily="34" charset="-122"/>
                <a:ea typeface="微软雅黑" panose="020B0503020204020204" pitchFamily="34" charset="-122"/>
                <a:sym typeface="微软雅黑" panose="020B0503020204020204" pitchFamily="34" charset="-122"/>
              </a:rPr>
              <a:t>操作系统</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保存的是（）。</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7" name="文本框 3"/>
          <p:cNvSpPr txBox="1">
            <a:spLocks noChangeArrowheads="1"/>
          </p:cNvSpPr>
          <p:nvPr>
            <p:custDataLst>
              <p:tags r:id="rId2"/>
            </p:custDataLst>
          </p:nvPr>
        </p:nvSpPr>
        <p:spPr bwMode="auto">
          <a:xfrm>
            <a:off x="1828800" y="22066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程序计数器</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PC</a:t>
            </a:r>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的内容</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8" name="文本框 4"/>
          <p:cNvSpPr txBox="1">
            <a:spLocks noChangeArrowheads="1"/>
          </p:cNvSpPr>
          <p:nvPr>
            <p:custDataLst>
              <p:tags r:id="rId3"/>
            </p:custDataLst>
          </p:nvPr>
        </p:nvSpPr>
        <p:spPr bwMode="auto">
          <a:xfrm>
            <a:off x="1828800" y="30638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rPr>
              <a:t>通用寄存器的内容</a:t>
            </a:r>
            <a:endParaRPr lang="zh-CN" altLang="en-US" sz="2600">
              <a:solidFill>
                <a:srgbClr val="000000"/>
              </a:solidFill>
              <a:highlight>
                <a:srgbClr val="FFFF00"/>
              </a:highligh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9" name="文本框 5"/>
          <p:cNvSpPr txBox="1">
            <a:spLocks noChangeArrowheads="1"/>
          </p:cNvSpPr>
          <p:nvPr>
            <p:custDataLst>
              <p:tags r:id="rId4"/>
            </p:custDataLst>
          </p:nvPr>
        </p:nvSpPr>
        <p:spPr bwMode="auto">
          <a:xfrm>
            <a:off x="1828800" y="39211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快表</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TLB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的内容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0" name="文本框 6"/>
          <p:cNvSpPr txBox="1">
            <a:spLocks noChangeArrowheads="1"/>
          </p:cNvSpPr>
          <p:nvPr>
            <p:custDataLst>
              <p:tags r:id="rId5"/>
            </p:custDataLst>
          </p:nvPr>
        </p:nvSpPr>
        <p:spPr bwMode="auto">
          <a:xfrm>
            <a:off x="1828800" y="47783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中的内容</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1" name="椭圆 7"/>
          <p:cNvSpPr>
            <a:spLocks noChangeAspect="1"/>
          </p:cNvSpPr>
          <p:nvPr>
            <p:custDataLst>
              <p:tags r:id="rId6"/>
            </p:custDataLst>
          </p:nvPr>
        </p:nvSpPr>
        <p:spPr bwMode="auto">
          <a:xfrm>
            <a:off x="1114425" y="2270144"/>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3" name="椭圆 9"/>
          <p:cNvSpPr>
            <a:spLocks noChangeAspect="1"/>
          </p:cNvSpPr>
          <p:nvPr>
            <p:custDataLst>
              <p:tags r:id="rId7"/>
            </p:custDataLst>
          </p:nvPr>
        </p:nvSpPr>
        <p:spPr bwMode="auto">
          <a:xfrm>
            <a:off x="1114425" y="3984644"/>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4" name="椭圆 10"/>
          <p:cNvSpPr>
            <a:spLocks noChangeAspect="1"/>
          </p:cNvSpPr>
          <p:nvPr>
            <p:custDataLst>
              <p:tags r:id="rId8"/>
            </p:custDataLst>
          </p:nvPr>
        </p:nvSpPr>
        <p:spPr bwMode="auto">
          <a:xfrm>
            <a:off x="1114425" y="4841894"/>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5" name="圆角矩形 11"/>
          <p:cNvSpPr>
            <a:spLocks noChangeArrowheads="1"/>
          </p:cNvSpPr>
          <p:nvPr>
            <p:custDataLst>
              <p:tags r:id="rId9"/>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custDataLst>
              <p:tags r:id="rId10"/>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p:cNvSpPr txBox="1"/>
          <p:nvPr>
            <p:custDataLst>
              <p:tags r:id="rId11"/>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12"/>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椭圆 7"/>
          <p:cNvSpPr>
            <a:spLocks noChangeAspect="1"/>
          </p:cNvSpPr>
          <p:nvPr>
            <p:custDataLst>
              <p:tags r:id="rId13"/>
            </p:custDataLst>
          </p:nvPr>
        </p:nvSpPr>
        <p:spPr bwMode="auto">
          <a:xfrm>
            <a:off x="1114425" y="3127394"/>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2716" name="组合 16"/>
          <p:cNvGrpSpPr/>
          <p:nvPr>
            <p:custDataLst>
              <p:tags r:id="rId21"/>
            </p:custDataLst>
          </p:nvPr>
        </p:nvGrpSpPr>
        <p:grpSpPr bwMode="auto">
          <a:xfrm>
            <a:off x="0" y="0"/>
            <a:ext cx="9144000" cy="635000"/>
            <a:chOff x="0" y="0"/>
            <a:chExt cx="9144000" cy="635000"/>
          </a:xfrm>
        </p:grpSpPr>
        <p:sp>
          <p:nvSpPr>
            <p:cNvPr id="72718"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19"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20"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21"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72717"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关于页表</a:t>
            </a:r>
            <a:endParaRPr lang="zh-CN" altLang="en-US" dirty="0">
              <a:effectLst>
                <a:outerShdw blurRad="38100" dist="38100" dir="2700000" algn="tl">
                  <a:srgbClr val="C0C0C0"/>
                </a:outerShdw>
              </a:effectLst>
              <a:ea typeface="宋体" panose="02010600030101010101" pitchFamily="2" charset="-122"/>
            </a:endParaRPr>
          </a:p>
        </p:txBody>
      </p:sp>
      <p:sp>
        <p:nvSpPr>
          <p:cNvPr id="73731" name="Rectangle 3"/>
          <p:cNvSpPr>
            <a:spLocks noGrp="1" noChangeArrowheads="1"/>
          </p:cNvSpPr>
          <p:nvPr>
            <p:ph type="body" idx="4294967295"/>
          </p:nvPr>
        </p:nvSpPr>
        <p:spPr>
          <a:xfrm>
            <a:off x="1139301" y="997906"/>
            <a:ext cx="7029450" cy="5089525"/>
          </a:xfrm>
        </p:spPr>
        <p:txBody>
          <a:bodyPr/>
          <a:lstStyle/>
          <a:p>
            <a:pPr eaLnBrk="1" hangingPunct="1"/>
            <a:r>
              <a:rPr lang="zh-CN" altLang="en-US" sz="1800" b="1" dirty="0">
                <a:solidFill>
                  <a:srgbClr val="006600"/>
                </a:solidFill>
                <a:ea typeface="宋体" panose="02010600030101010101" pitchFamily="2" charset="-122"/>
              </a:rPr>
              <a:t>每个进程分别有一个页表</a:t>
            </a:r>
            <a:r>
              <a:rPr lang="zh-CN" altLang="en-US" sz="1800" b="1" dirty="0">
                <a:ea typeface="宋体" panose="02010600030101010101" pitchFamily="2" charset="-122"/>
              </a:rPr>
              <a:t>（</a:t>
            </a:r>
            <a:r>
              <a:rPr lang="zh-CN" altLang="en-US" sz="1800" b="1" dirty="0">
                <a:solidFill>
                  <a:srgbClr val="FF0000"/>
                </a:solidFill>
                <a:ea typeface="宋体" panose="02010600030101010101" pitchFamily="2" charset="-122"/>
              </a:rPr>
              <a:t>进程页表</a:t>
            </a:r>
            <a:r>
              <a:rPr lang="zh-CN" altLang="en-US" sz="1800" b="1" dirty="0">
                <a:ea typeface="宋体" panose="02010600030101010101" pitchFamily="2" charset="-122"/>
              </a:rPr>
              <a:t>），由</a:t>
            </a:r>
            <a:r>
              <a:rPr lang="zh-CN" altLang="en-US" sz="1800" b="1" dirty="0">
                <a:solidFill>
                  <a:srgbClr val="006600"/>
                </a:solidFill>
                <a:ea typeface="宋体" panose="02010600030101010101" pitchFamily="2" charset="-122"/>
              </a:rPr>
              <a:t>PCB</a:t>
            </a:r>
            <a:r>
              <a:rPr lang="zh-CN" altLang="en-US" sz="1800" b="1" dirty="0">
                <a:ea typeface="宋体" panose="02010600030101010101" pitchFamily="2" charset="-122"/>
              </a:rPr>
              <a:t>给出本进程页表在内存中起始位置与长度；</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单处理中，硬件地址变换机构一个系统只有一套（MMU），其中含有正在执行的进程的有关页表的信息；</a:t>
            </a:r>
            <a:endParaRPr lang="en-US" altLang="zh-CN" sz="1800" b="1" dirty="0">
              <a:ea typeface="宋体" panose="02010600030101010101" pitchFamily="2" charset="-122"/>
            </a:endParaRPr>
          </a:p>
          <a:p>
            <a:pPr eaLnBrk="1" hangingPunct="1"/>
            <a:r>
              <a:rPr lang="zh-CN" altLang="en-US" sz="1800" b="1" dirty="0">
                <a:solidFill>
                  <a:srgbClr val="0000CC"/>
                </a:solidFill>
                <a:ea typeface="宋体" panose="02010600030101010101" pitchFamily="2" charset="-122"/>
              </a:rPr>
              <a:t>系统的地址变换机构主要包括：</a:t>
            </a:r>
            <a:endParaRPr lang="zh-CN" altLang="en-US" sz="1800" b="1" dirty="0">
              <a:solidFill>
                <a:srgbClr val="0000CC"/>
              </a:solidFill>
              <a:ea typeface="宋体" panose="02010600030101010101" pitchFamily="2" charset="-122"/>
            </a:endParaRPr>
          </a:p>
          <a:p>
            <a:pPr lvl="1" eaLnBrk="1" hangingPunct="1"/>
            <a:r>
              <a:rPr lang="zh-CN" altLang="en-US" sz="1800" b="1" i="1" dirty="0">
                <a:ea typeface="宋体" panose="02010600030101010101" pitchFamily="2" charset="-122"/>
              </a:rPr>
              <a:t>Page-table</a:t>
            </a:r>
            <a:r>
              <a:rPr lang="zh-CN" altLang="en-US" sz="1800" b="1" dirty="0">
                <a:ea typeface="宋体" panose="02010600030101010101" pitchFamily="2" charset="-122"/>
              </a:rPr>
              <a:t> </a:t>
            </a:r>
            <a:r>
              <a:rPr lang="zh-CN" altLang="en-US" sz="1800" b="1" i="1" dirty="0">
                <a:ea typeface="宋体" panose="02010600030101010101" pitchFamily="2" charset="-122"/>
              </a:rPr>
              <a:t>base register</a:t>
            </a:r>
            <a:r>
              <a:rPr lang="zh-CN" altLang="en-US" sz="1800" i="1" dirty="0">
                <a:ea typeface="宋体" panose="02010600030101010101" pitchFamily="2" charset="-122"/>
              </a:rPr>
              <a:t> (</a:t>
            </a:r>
            <a:r>
              <a:rPr lang="zh-CN" altLang="en-US" sz="1800" dirty="0">
                <a:ea typeface="宋体" panose="02010600030101010101" pitchFamily="2" charset="-122"/>
              </a:rPr>
              <a:t>PTBR) </a:t>
            </a:r>
            <a:endParaRPr lang="zh-CN" altLang="en-US" sz="1800" dirty="0">
              <a:ea typeface="宋体" panose="02010600030101010101" pitchFamily="2" charset="-122"/>
            </a:endParaRPr>
          </a:p>
          <a:p>
            <a:pPr lvl="1" eaLnBrk="1" hangingPunct="1"/>
            <a:r>
              <a:rPr lang="zh-CN" altLang="en-US" sz="1800" b="1" i="1" dirty="0">
                <a:ea typeface="宋体" panose="02010600030101010101" pitchFamily="2" charset="-122"/>
              </a:rPr>
              <a:t>Page-table length register</a:t>
            </a:r>
            <a:r>
              <a:rPr lang="zh-CN" altLang="en-US" sz="1800" dirty="0">
                <a:ea typeface="宋体" panose="02010600030101010101" pitchFamily="2" charset="-122"/>
              </a:rPr>
              <a:t> (PRLR)</a:t>
            </a:r>
            <a:endParaRPr lang="zh-CN" altLang="en-US" sz="1800" dirty="0">
              <a:ea typeface="宋体" panose="02010600030101010101" pitchFamily="2" charset="-122"/>
            </a:endParaRPr>
          </a:p>
          <a:p>
            <a:pPr lvl="1" eaLnBrk="1" hangingPunct="1"/>
            <a:r>
              <a:rPr lang="zh-CN" altLang="en-US" sz="1800" b="1" dirty="0">
                <a:ea typeface="宋体" panose="02010600030101010101" pitchFamily="2" charset="-122"/>
              </a:rPr>
              <a:t>以及其它地址变换与保护机构；</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当调度到一个进程时，系统将其PCB中保存的页表信息装入到系统页表相应的控制寄存器；</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不加特别说明，页表一般指的是一般指的是</a:t>
            </a:r>
            <a:r>
              <a:rPr lang="zh-CN" altLang="en-US" sz="1800" b="1" dirty="0">
                <a:solidFill>
                  <a:srgbClr val="C00000"/>
                </a:solidFill>
                <a:ea typeface="宋体" panose="02010600030101010101" pitchFamily="2" charset="-122"/>
              </a:rPr>
              <a:t>系统页表的相关信息；</a:t>
            </a:r>
            <a:endParaRPr lang="en-US" altLang="zh-CN" sz="1800" b="1" dirty="0">
              <a:solidFill>
                <a:srgbClr val="C00000"/>
              </a:solidFill>
              <a:ea typeface="宋体" panose="02010600030101010101" pitchFamily="2" charset="-122"/>
            </a:endParaRPr>
          </a:p>
          <a:p>
            <a:pPr eaLnBrk="1" hangingPunct="1"/>
            <a:r>
              <a:rPr lang="zh-CN" altLang="en-US" sz="1800" b="1" dirty="0">
                <a:solidFill>
                  <a:srgbClr val="003399"/>
                </a:solidFill>
                <a:ea typeface="宋体" panose="02010600030101010101" pitchFamily="2" charset="-122"/>
              </a:rPr>
              <a:t>每个页表项占用字节数</a:t>
            </a:r>
            <a:r>
              <a:rPr lang="zh-CN" altLang="en-US" sz="1800" b="1" dirty="0">
                <a:ea typeface="宋体" panose="02010600030101010101" pitchFamily="2" charset="-122"/>
              </a:rPr>
              <a:t>：</a:t>
            </a:r>
            <a:endParaRPr lang="en-US" altLang="zh-CN" sz="1800" b="1" dirty="0">
              <a:ea typeface="宋体" panose="02010600030101010101" pitchFamily="2" charset="-122"/>
            </a:endParaRPr>
          </a:p>
          <a:p>
            <a:pPr lvl="1" eaLnBrk="1" hangingPunct="1"/>
            <a:r>
              <a:rPr lang="en-US" altLang="zh-CN" sz="1600" b="1" dirty="0">
                <a:ea typeface="宋体" panose="02010600030101010101" pitchFamily="2" charset="-122"/>
              </a:rPr>
              <a:t>2B</a:t>
            </a:r>
            <a:r>
              <a:rPr lang="zh-CN" altLang="en-US" sz="1600" b="1" dirty="0">
                <a:ea typeface="宋体" panose="02010600030101010101" pitchFamily="2" charset="-122"/>
              </a:rPr>
              <a:t>，</a:t>
            </a:r>
            <a:r>
              <a:rPr lang="en-US" altLang="zh-CN" sz="1600" b="1" dirty="0">
                <a:ea typeface="宋体" panose="02010600030101010101" pitchFamily="2" charset="-122"/>
              </a:rPr>
              <a:t>4B</a:t>
            </a:r>
            <a:r>
              <a:rPr lang="zh-CN" altLang="en-US" sz="1600" b="1" dirty="0">
                <a:ea typeface="宋体" panose="02010600030101010101" pitchFamily="2" charset="-122"/>
              </a:rPr>
              <a:t>，</a:t>
            </a:r>
            <a:r>
              <a:rPr lang="en-US" altLang="zh-CN" sz="1600" b="1" dirty="0">
                <a:ea typeface="宋体" panose="02010600030101010101" pitchFamily="2" charset="-122"/>
              </a:rPr>
              <a:t>8B</a:t>
            </a:r>
            <a:r>
              <a:rPr lang="zh-CN" altLang="en-US" sz="1600" b="1" dirty="0">
                <a:ea typeface="宋体" panose="02010600030101010101" pitchFamily="2" charset="-122"/>
              </a:rPr>
              <a:t>，</a:t>
            </a:r>
            <a:r>
              <a:rPr lang="en-US" altLang="zh-CN" sz="1600" b="1" dirty="0">
                <a:ea typeface="宋体" panose="02010600030101010101" pitchFamily="2" charset="-122"/>
              </a:rPr>
              <a:t>….</a:t>
            </a:r>
            <a:endParaRPr lang="zh-CN" altLang="en-US" sz="16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76923" y="515937"/>
            <a:ext cx="8077200" cy="609600"/>
          </a:xfrm>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地址</a:t>
            </a:r>
            <a:r>
              <a:rPr lang="zh-CN" altLang="en-US" dirty="0">
                <a:effectLst>
                  <a:outerShdw blurRad="38100" dist="38100" dir="2700000" algn="tl">
                    <a:srgbClr val="C0C0C0"/>
                  </a:outerShdw>
                </a:effectLst>
                <a:ea typeface="宋体" panose="02010600030101010101" pitchFamily="2" charset="-122"/>
              </a:rPr>
              <a:t>变换过程中</a:t>
            </a:r>
            <a:r>
              <a:rPr lang="en-US" altLang="zh-CN" dirty="0">
                <a:effectLst>
                  <a:outerShdw blurRad="38100" dist="38100" dir="2700000" algn="tl">
                    <a:srgbClr val="C0C0C0"/>
                  </a:outerShdw>
                </a:effectLst>
                <a:ea typeface="宋体" panose="02010600030101010101" pitchFamily="2" charset="-122"/>
              </a:rPr>
              <a:t>OS</a:t>
            </a:r>
            <a:r>
              <a:rPr lang="zh-CN" altLang="en-US" dirty="0">
                <a:effectLst>
                  <a:outerShdw blurRad="38100" dist="38100" dir="2700000" algn="tl">
                    <a:srgbClr val="C0C0C0"/>
                  </a:outerShdw>
                </a:effectLst>
                <a:ea typeface="宋体" panose="02010600030101010101" pitchFamily="2" charset="-122"/>
              </a:rPr>
              <a:t>与</a:t>
            </a:r>
            <a:r>
              <a:rPr lang="en-US" altLang="zh-CN" dirty="0">
                <a:effectLst>
                  <a:outerShdw blurRad="38100" dist="38100" dir="2700000" algn="tl">
                    <a:srgbClr val="C0C0C0"/>
                  </a:outerShdw>
                </a:effectLst>
                <a:ea typeface="宋体" panose="02010600030101010101" pitchFamily="2" charset="-122"/>
              </a:rPr>
              <a:t>CPU</a:t>
            </a:r>
            <a:r>
              <a:rPr lang="zh-CN" altLang="en-US" dirty="0">
                <a:effectLst>
                  <a:outerShdw blurRad="38100" dist="38100" dir="2700000" algn="tl">
                    <a:srgbClr val="C0C0C0"/>
                  </a:outerShdw>
                </a:effectLst>
                <a:ea typeface="宋体" panose="02010600030101010101" pitchFamily="2" charset="-122"/>
              </a:rPr>
              <a:t>的分工</a:t>
            </a:r>
            <a:endParaRPr lang="zh-CN" altLang="en-US" dirty="0">
              <a:effectLst>
                <a:outerShdw blurRad="38100" dist="38100" dir="2700000" algn="tl">
                  <a:srgbClr val="C0C0C0"/>
                </a:outerShdw>
              </a:effectLst>
              <a:ea typeface="宋体" panose="02010600030101010101" pitchFamily="2" charset="-122"/>
            </a:endParaRPr>
          </a:p>
        </p:txBody>
      </p:sp>
      <p:sp>
        <p:nvSpPr>
          <p:cNvPr id="74755" name="内容占位符 2"/>
          <p:cNvSpPr>
            <a:spLocks noGrp="1"/>
          </p:cNvSpPr>
          <p:nvPr>
            <p:ph idx="1"/>
          </p:nvPr>
        </p:nvSpPr>
        <p:spPr/>
        <p:txBody>
          <a:bodyPr/>
          <a:lstStyle/>
          <a:p>
            <a:pPr eaLnBrk="1" hangingPunct="1"/>
            <a:r>
              <a:rPr lang="zh-CN" altLang="zh-CN" sz="1800" dirty="0">
                <a:ea typeface="宋体" panose="02010600030101010101" pitchFamily="2" charset="-122"/>
              </a:rPr>
              <a:t>（</a:t>
            </a:r>
            <a:r>
              <a:rPr lang="en-US" altLang="zh-CN" sz="1800" dirty="0">
                <a:ea typeface="宋体" panose="02010600030101010101" pitchFamily="2" charset="-122"/>
              </a:rPr>
              <a:t>1</a:t>
            </a:r>
            <a:r>
              <a:rPr lang="zh-CN" altLang="zh-CN" sz="1800" dirty="0">
                <a:ea typeface="宋体" panose="02010600030101010101" pitchFamily="2" charset="-122"/>
              </a:rPr>
              <a:t>）根据当前执行的进程的</a:t>
            </a:r>
            <a:r>
              <a:rPr lang="en-US" altLang="zh-CN" sz="1800" dirty="0">
                <a:ea typeface="宋体" panose="02010600030101010101" pitchFamily="2" charset="-122"/>
              </a:rPr>
              <a:t>PCB</a:t>
            </a:r>
            <a:r>
              <a:rPr lang="zh-CN" altLang="zh-CN" sz="1800" dirty="0">
                <a:ea typeface="宋体" panose="02010600030101010101" pitchFamily="2" charset="-122"/>
              </a:rPr>
              <a:t>保存的进程页表设置系统的</a:t>
            </a:r>
            <a:r>
              <a:rPr lang="en-US" altLang="zh-CN" sz="1800" dirty="0">
                <a:ea typeface="宋体" panose="02010600030101010101" pitchFamily="2" charset="-122"/>
              </a:rPr>
              <a:t>PTBR</a:t>
            </a:r>
            <a:r>
              <a:rPr lang="zh-CN" altLang="zh-CN" sz="1800" dirty="0">
                <a:ea typeface="宋体" panose="02010600030101010101" pitchFamily="2" charset="-122"/>
              </a:rPr>
              <a:t>及</a:t>
            </a:r>
            <a:r>
              <a:rPr lang="en-US" altLang="zh-CN" sz="1800" dirty="0">
                <a:ea typeface="宋体" panose="02010600030101010101" pitchFamily="2" charset="-122"/>
              </a:rPr>
              <a:t>PTLR</a:t>
            </a:r>
            <a:r>
              <a:rPr lang="zh-CN" altLang="zh-CN" sz="1800" dirty="0">
                <a:ea typeface="宋体" panose="02010600030101010101" pitchFamily="2" charset="-122"/>
              </a:rPr>
              <a:t>的内容；（</a:t>
            </a:r>
            <a:r>
              <a:rPr lang="zh-CN" altLang="zh-CN" sz="1800" dirty="0" smtClean="0">
                <a:solidFill>
                  <a:srgbClr val="006600"/>
                </a:solidFill>
                <a:ea typeface="宋体" panose="02010600030101010101" pitchFamily="2" charset="-122"/>
              </a:rPr>
              <a:t>软件</a:t>
            </a:r>
            <a:r>
              <a:rPr lang="en-US" altLang="zh-CN" sz="1800" dirty="0" smtClean="0">
                <a:solidFill>
                  <a:srgbClr val="006600"/>
                </a:solidFill>
                <a:ea typeface="宋体" panose="02010600030101010101" pitchFamily="2" charset="-122"/>
              </a:rPr>
              <a:t>-OS</a:t>
            </a:r>
            <a:r>
              <a:rPr lang="zh-CN" altLang="zh-CN" sz="1800" dirty="0" smtClean="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2</a:t>
            </a:r>
            <a:r>
              <a:rPr lang="zh-CN" altLang="zh-CN" sz="1800" dirty="0">
                <a:ea typeface="宋体" panose="02010600030101010101" pitchFamily="2" charset="-122"/>
              </a:rPr>
              <a:t>）</a:t>
            </a:r>
            <a:r>
              <a:rPr lang="en-US" altLang="zh-CN" sz="1800" dirty="0">
                <a:ea typeface="宋体" panose="02010600030101010101" pitchFamily="2" charset="-122"/>
              </a:rPr>
              <a:t>CPU</a:t>
            </a:r>
            <a:r>
              <a:rPr lang="zh-CN" altLang="zh-CN" sz="1800" dirty="0">
                <a:ea typeface="宋体" panose="02010600030101010101" pitchFamily="2" charset="-122"/>
              </a:rPr>
              <a:t>对执行的指令进行解析</a:t>
            </a:r>
            <a:r>
              <a:rPr lang="zh-CN" altLang="zh-CN" sz="1800" dirty="0" smtClean="0">
                <a:ea typeface="宋体" panose="02010600030101010101" pitchFamily="2" charset="-122"/>
              </a:rPr>
              <a:t>，分离</a:t>
            </a:r>
            <a:r>
              <a:rPr lang="zh-CN" altLang="zh-CN" sz="1800" dirty="0">
                <a:ea typeface="宋体" panose="02010600030101010101" pitchFamily="2" charset="-122"/>
              </a:rPr>
              <a:t>出欲访问存储单元的逻辑地址；（</a:t>
            </a:r>
            <a:r>
              <a:rPr lang="en-US" altLang="zh-CN" sz="1800" dirty="0">
                <a:solidFill>
                  <a:srgbClr val="003399"/>
                </a:solidFill>
                <a:ea typeface="宋体" panose="02010600030101010101" pitchFamily="2" charset="-122"/>
              </a:rPr>
              <a:t> </a:t>
            </a:r>
            <a:r>
              <a:rPr lang="zh-CN" altLang="zh-CN" sz="1800" dirty="0" smtClean="0">
                <a:solidFill>
                  <a:srgbClr val="003399"/>
                </a:solidFill>
                <a:ea typeface="宋体" panose="02010600030101010101" pitchFamily="2" charset="-122"/>
              </a:rPr>
              <a:t>硬件</a:t>
            </a:r>
            <a:r>
              <a:rPr lang="zh-CN" altLang="zh-CN" sz="1800" dirty="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3</a:t>
            </a:r>
            <a:r>
              <a:rPr lang="zh-CN" altLang="zh-CN" sz="1800" dirty="0">
                <a:ea typeface="宋体" panose="02010600030101010101" pitchFamily="2" charset="-122"/>
              </a:rPr>
              <a:t>）</a:t>
            </a:r>
            <a:r>
              <a:rPr lang="en-US" altLang="zh-CN" sz="1800" dirty="0">
                <a:ea typeface="宋体" panose="02010600030101010101" pitchFamily="2" charset="-122"/>
              </a:rPr>
              <a:t>MMU</a:t>
            </a:r>
            <a:r>
              <a:rPr lang="zh-CN" altLang="zh-CN" sz="1800" dirty="0">
                <a:ea typeface="宋体" panose="02010600030101010101" pitchFamily="2" charset="-122"/>
              </a:rPr>
              <a:t>将逻辑地址根据规定的页面大小分成页号（</a:t>
            </a:r>
            <a:r>
              <a:rPr lang="en-US" altLang="zh-CN" sz="1800" dirty="0">
                <a:ea typeface="宋体" panose="02010600030101010101" pitchFamily="2" charset="-122"/>
              </a:rPr>
              <a:t>P</a:t>
            </a:r>
            <a:r>
              <a:rPr lang="zh-CN" altLang="zh-CN" sz="1800" dirty="0">
                <a:ea typeface="宋体" panose="02010600030101010101" pitchFamily="2" charset="-122"/>
              </a:rPr>
              <a:t>）与页内偏移量（</a:t>
            </a:r>
            <a:r>
              <a:rPr lang="en-US" altLang="zh-CN" sz="1800" dirty="0">
                <a:ea typeface="宋体" panose="02010600030101010101" pitchFamily="2" charset="-122"/>
              </a:rPr>
              <a:t>d</a:t>
            </a:r>
            <a:r>
              <a:rPr lang="zh-CN" altLang="zh-CN" sz="1800" dirty="0">
                <a:ea typeface="宋体" panose="02010600030101010101" pitchFamily="2" charset="-122"/>
              </a:rPr>
              <a:t>）两部分；（</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4</a:t>
            </a:r>
            <a:r>
              <a:rPr lang="zh-CN" altLang="zh-CN" sz="1800" dirty="0">
                <a:ea typeface="宋体" panose="02010600030101010101" pitchFamily="2" charset="-122"/>
              </a:rPr>
              <a:t>）根据页号</a:t>
            </a:r>
            <a:r>
              <a:rPr lang="en-US" altLang="zh-CN" sz="1800" dirty="0">
                <a:ea typeface="宋体" panose="02010600030101010101" pitchFamily="2" charset="-122"/>
              </a:rPr>
              <a:t>P</a:t>
            </a:r>
            <a:r>
              <a:rPr lang="zh-CN" altLang="zh-CN" sz="1800" dirty="0">
                <a:ea typeface="宋体" panose="02010600030101010101" pitchFamily="2" charset="-122"/>
              </a:rPr>
              <a:t>进行地址越界检查（</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），如果产生地址越界，则对越界进行处理（</a:t>
            </a:r>
            <a:r>
              <a:rPr lang="zh-CN" altLang="zh-CN" sz="1800" dirty="0">
                <a:solidFill>
                  <a:srgbClr val="006600"/>
                </a:solidFill>
                <a:ea typeface="宋体" panose="02010600030101010101" pitchFamily="2" charset="-122"/>
              </a:rPr>
              <a:t>软件</a:t>
            </a:r>
            <a:r>
              <a:rPr lang="zh-CN" altLang="zh-CN" sz="1800" dirty="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）如果没有产生地址越界，则依据页号</a:t>
            </a:r>
            <a:r>
              <a:rPr lang="en-US" altLang="zh-CN" sz="1800" dirty="0">
                <a:ea typeface="宋体" panose="02010600030101010101" pitchFamily="2" charset="-122"/>
              </a:rPr>
              <a:t>P</a:t>
            </a:r>
            <a:r>
              <a:rPr lang="zh-CN" altLang="zh-CN" sz="1800" dirty="0">
                <a:ea typeface="宋体" panose="02010600030101010101" pitchFamily="2" charset="-122"/>
              </a:rPr>
              <a:t>查找页表，得到页号</a:t>
            </a:r>
            <a:r>
              <a:rPr lang="en-US" altLang="zh-CN" sz="1800" dirty="0">
                <a:ea typeface="宋体" panose="02010600030101010101" pitchFamily="2" charset="-122"/>
              </a:rPr>
              <a:t>P</a:t>
            </a:r>
            <a:r>
              <a:rPr lang="zh-CN" altLang="zh-CN" sz="1800" dirty="0">
                <a:ea typeface="宋体" panose="02010600030101010101" pitchFamily="2" charset="-122"/>
              </a:rPr>
              <a:t>所对应的物理帧号</a:t>
            </a:r>
            <a:r>
              <a:rPr lang="en-US" altLang="zh-CN" sz="1800" dirty="0">
                <a:ea typeface="宋体" panose="02010600030101010101" pitchFamily="2" charset="-122"/>
              </a:rPr>
              <a:t>f</a:t>
            </a:r>
            <a:r>
              <a:rPr lang="zh-CN" altLang="zh-CN" sz="1800" dirty="0">
                <a:ea typeface="宋体" panose="02010600030101010101" pitchFamily="2" charset="-122"/>
              </a:rPr>
              <a:t>；（</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）将帧号</a:t>
            </a:r>
            <a:r>
              <a:rPr lang="en-US" altLang="zh-CN" sz="1800" dirty="0">
                <a:ea typeface="宋体" panose="02010600030101010101" pitchFamily="2" charset="-122"/>
              </a:rPr>
              <a:t>f</a:t>
            </a:r>
            <a:r>
              <a:rPr lang="zh-CN" altLang="zh-CN" sz="1800" dirty="0">
                <a:ea typeface="宋体" panose="02010600030101010101" pitchFamily="2" charset="-122"/>
              </a:rPr>
              <a:t>作为物理地址的高位部分，页内偏移量</a:t>
            </a:r>
            <a:r>
              <a:rPr lang="en-US" altLang="zh-CN" sz="1800" dirty="0">
                <a:ea typeface="宋体" panose="02010600030101010101" pitchFamily="2" charset="-122"/>
              </a:rPr>
              <a:t>d</a:t>
            </a:r>
            <a:r>
              <a:rPr lang="zh-CN" altLang="zh-CN" sz="1800" dirty="0">
                <a:ea typeface="宋体" panose="02010600030101010101" pitchFamily="2" charset="-122"/>
              </a:rPr>
              <a:t>作为物理地址的低位部分，形成逻辑地址所对应的物理地址，送入</a:t>
            </a:r>
            <a:r>
              <a:rPr lang="en-US" altLang="zh-CN" sz="1800" dirty="0">
                <a:ea typeface="宋体" panose="02010600030101010101" pitchFamily="2" charset="-122"/>
              </a:rPr>
              <a:t>MAR</a:t>
            </a:r>
            <a:r>
              <a:rPr lang="zh-CN" altLang="zh-CN" sz="1800" dirty="0">
                <a:ea typeface="宋体" panose="02010600030101010101" pitchFamily="2" charset="-122"/>
              </a:rPr>
              <a:t>；（</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endParaRPr lang="zh-CN" altLang="zh-CN" sz="1800" dirty="0">
              <a:ea typeface="宋体" panose="02010600030101010101" pitchFamily="2" charset="-122"/>
            </a:endParaRPr>
          </a:p>
          <a:p>
            <a:pPr eaLnBrk="1" hangingPunct="1"/>
            <a:endParaRPr lang="zh-CN" altLang="en-US" sz="2000" dirty="0">
              <a:ea typeface="宋体" panose="02010600030101010101" pitchFamily="2" charset="-122"/>
            </a:endParaRP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17</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8.4.3 Memory Protection</a:t>
            </a:r>
            <a:endParaRPr lang="en-US" altLang="zh-CN" dirty="0">
              <a:effectLst>
                <a:outerShdw blurRad="38100" dist="38100" dir="2700000" algn="tl">
                  <a:srgbClr val="C0C0C0"/>
                </a:outerShdw>
              </a:effectLst>
              <a:ea typeface="宋体" panose="02010600030101010101" pitchFamily="2" charset="-122"/>
            </a:endParaRPr>
          </a:p>
        </p:txBody>
      </p:sp>
      <p:sp>
        <p:nvSpPr>
          <p:cNvPr id="75779" name="Rectangle 3"/>
          <p:cNvSpPr>
            <a:spLocks noGrp="1" noChangeArrowheads="1"/>
          </p:cNvSpPr>
          <p:nvPr>
            <p:ph type="body" idx="4294967295"/>
          </p:nvPr>
        </p:nvSpPr>
        <p:spPr>
          <a:xfrm>
            <a:off x="927100" y="1228725"/>
            <a:ext cx="7734300" cy="4913313"/>
          </a:xfrm>
        </p:spPr>
        <p:txBody>
          <a:bodyPr/>
          <a:lstStyle/>
          <a:p>
            <a:pPr eaLnBrk="1" hangingPunct="1"/>
            <a:r>
              <a:rPr lang="zh-CN" altLang="en-US" sz="2000" b="1" dirty="0">
                <a:solidFill>
                  <a:srgbClr val="0070C0"/>
                </a:solidFill>
                <a:ea typeface="宋体" panose="02010600030101010101" pitchFamily="2" charset="-122"/>
                <a:sym typeface="Symbol" panose="05050102010706020507" pitchFamily="18" charset="2"/>
              </a:rPr>
              <a:t>检查页号</a:t>
            </a:r>
            <a:r>
              <a:rPr lang="zh-CN" altLang="en-US" sz="2000" b="1" dirty="0">
                <a:ea typeface="宋体" panose="02010600030101010101" pitchFamily="2" charset="-122"/>
                <a:sym typeface="Symbol" panose="05050102010706020507" pitchFamily="18" charset="2"/>
              </a:rPr>
              <a:t>是否</a:t>
            </a:r>
            <a:r>
              <a:rPr lang="zh-CN" altLang="en-US" sz="2000" b="1" dirty="0">
                <a:solidFill>
                  <a:srgbClr val="C00000"/>
                </a:solidFill>
                <a:ea typeface="宋体" panose="02010600030101010101" pitchFamily="2" charset="-122"/>
                <a:sym typeface="Symbol" panose="05050102010706020507" pitchFamily="18" charset="2"/>
              </a:rPr>
              <a:t>超出</a:t>
            </a:r>
            <a:r>
              <a:rPr lang="zh-CN" altLang="en-US" sz="2000" b="1" dirty="0">
                <a:ea typeface="宋体" panose="02010600030101010101" pitchFamily="2" charset="-122"/>
                <a:sym typeface="Symbol" panose="05050102010706020507" pitchFamily="18" charset="2"/>
              </a:rPr>
              <a:t>了自己的</a:t>
            </a:r>
            <a:r>
              <a:rPr lang="zh-CN" altLang="en-US" sz="2000" b="1" dirty="0">
                <a:solidFill>
                  <a:srgbClr val="7030A0"/>
                </a:solidFill>
                <a:ea typeface="宋体" panose="02010600030101010101" pitchFamily="2" charset="-122"/>
                <a:sym typeface="Symbol" panose="05050102010706020507" pitchFamily="18" charset="2"/>
              </a:rPr>
              <a:t>地址空间所定义的范围</a:t>
            </a:r>
            <a:r>
              <a:rPr lang="zh-CN" altLang="en-US" sz="2000" b="1" dirty="0">
                <a:ea typeface="宋体" panose="02010600030101010101" pitchFamily="2" charset="-122"/>
                <a:sym typeface="Symbol" panose="05050102010706020507" pitchFamily="18" charset="2"/>
              </a:rPr>
              <a:t>（要访问的是否是非法页面，即非法地址）</a:t>
            </a:r>
            <a:endParaRPr lang="zh-CN" altLang="en-US" sz="2000" b="1" dirty="0">
              <a:ea typeface="宋体" panose="02010600030101010101" pitchFamily="2" charset="-122"/>
              <a:sym typeface="Symbol" panose="05050102010706020507" pitchFamily="18" charset="2"/>
            </a:endParaRPr>
          </a:p>
          <a:p>
            <a:pPr eaLnBrk="1" hangingPunct="1"/>
            <a:endParaRPr lang="en-US" altLang="zh-CN" sz="2000" b="1" dirty="0">
              <a:ea typeface="宋体" panose="02010600030101010101" pitchFamily="2" charset="-122"/>
              <a:sym typeface="Symbol" panose="05050102010706020507" pitchFamily="18" charset="2"/>
            </a:endParaRPr>
          </a:p>
          <a:p>
            <a:pPr eaLnBrk="1" hangingPunct="1"/>
            <a:r>
              <a:rPr lang="zh-CN" altLang="en-US" sz="2000" b="1" dirty="0">
                <a:ea typeface="宋体" panose="02010600030101010101" pitchFamily="2" charset="-122"/>
                <a:sym typeface="Symbol" panose="05050102010706020507" pitchFamily="18" charset="2"/>
              </a:rPr>
              <a:t>检查对该页框（帧）的</a:t>
            </a:r>
            <a:r>
              <a:rPr lang="zh-CN" altLang="en-US" sz="2000" b="1" dirty="0">
                <a:solidFill>
                  <a:srgbClr val="C00000"/>
                </a:solidFill>
                <a:ea typeface="宋体" panose="02010600030101010101" pitchFamily="2" charset="-122"/>
                <a:sym typeface="Symbol" panose="05050102010706020507" pitchFamily="18" charset="2"/>
              </a:rPr>
              <a:t>访问许可</a:t>
            </a:r>
            <a:r>
              <a:rPr lang="zh-CN" altLang="en-US" sz="2000" b="1" dirty="0">
                <a:ea typeface="宋体" panose="02010600030101010101" pitchFamily="2" charset="-122"/>
                <a:sym typeface="Symbol" panose="05050102010706020507" pitchFamily="18" charset="2"/>
              </a:rPr>
              <a:t>：只读、读写、执行等；</a:t>
            </a:r>
            <a:endParaRPr lang="zh-CN" altLang="en-US" sz="2000" b="1" dirty="0">
              <a:ea typeface="宋体" panose="02010600030101010101" pitchFamily="2" charset="-122"/>
              <a:sym typeface="Symbol" panose="05050102010706020507" pitchFamily="18" charset="2"/>
            </a:endParaRPr>
          </a:p>
          <a:p>
            <a:pPr lvl="1" eaLnBrk="1" hangingPunct="1"/>
            <a:r>
              <a:rPr lang="zh-CN" altLang="en-US" sz="1800" b="1" dirty="0">
                <a:ea typeface="宋体" panose="02010600030101010101" pitchFamily="2" charset="-122"/>
              </a:rPr>
              <a:t>在页表中设置相应的位表示该页框的访问许可；</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Memory Protection</a:t>
            </a:r>
            <a:endParaRPr lang="en-US" altLang="zh-CN">
              <a:effectLst>
                <a:outerShdw blurRad="38100" dist="38100" dir="2700000" algn="tl">
                  <a:srgbClr val="C0C0C0"/>
                </a:outerShdw>
              </a:effectLst>
              <a:ea typeface="宋体" panose="02010600030101010101" pitchFamily="2" charset="-122"/>
            </a:endParaRPr>
          </a:p>
        </p:txBody>
      </p:sp>
      <p:sp>
        <p:nvSpPr>
          <p:cNvPr id="76803" name="Rectangle 2051"/>
          <p:cNvSpPr>
            <a:spLocks noGrp="1" noChangeArrowheads="1"/>
          </p:cNvSpPr>
          <p:nvPr>
            <p:ph type="body" idx="4294967295"/>
          </p:nvPr>
        </p:nvSpPr>
        <p:spPr>
          <a:xfrm>
            <a:off x="762000" y="1377950"/>
            <a:ext cx="7577138" cy="4468813"/>
          </a:xfrm>
        </p:spPr>
        <p:txBody>
          <a:bodyPr/>
          <a:lstStyle/>
          <a:p>
            <a:r>
              <a:rPr lang="en-US" altLang="zh-CN" sz="2000" b="1" dirty="0">
                <a:solidFill>
                  <a:srgbClr val="0070C0"/>
                </a:solidFill>
                <a:ea typeface="宋体" panose="02010600030101010101" pitchFamily="2" charset="-122"/>
              </a:rPr>
              <a:t>Memory protection implemented by </a:t>
            </a:r>
            <a:r>
              <a:rPr lang="en-US" altLang="zh-CN" sz="2000" b="1" dirty="0">
                <a:solidFill>
                  <a:srgbClr val="C00000"/>
                </a:solidFill>
                <a:ea typeface="宋体" panose="02010600030101010101" pitchFamily="2" charset="-122"/>
              </a:rPr>
              <a:t>associating protection  bit</a:t>
            </a:r>
            <a:r>
              <a:rPr lang="en-US" altLang="zh-CN" sz="2000" b="1" dirty="0">
                <a:solidFill>
                  <a:srgbClr val="0070C0"/>
                </a:solidFill>
                <a:ea typeface="宋体" panose="02010600030101010101" pitchFamily="2" charset="-122"/>
              </a:rPr>
              <a:t> </a:t>
            </a:r>
            <a:r>
              <a:rPr lang="en-US" altLang="zh-CN" sz="2000" b="1" dirty="0">
                <a:solidFill>
                  <a:srgbClr val="7030A0"/>
                </a:solidFill>
                <a:ea typeface="宋体" panose="02010600030101010101" pitchFamily="2" charset="-122"/>
              </a:rPr>
              <a:t>with each frame</a:t>
            </a:r>
            <a:br>
              <a:rPr lang="en-US" altLang="zh-CN" sz="2000" dirty="0">
                <a:solidFill>
                  <a:srgbClr val="0070C0"/>
                </a:solidFill>
                <a:ea typeface="宋体" panose="02010600030101010101" pitchFamily="2" charset="-122"/>
              </a:rPr>
            </a:br>
            <a:endParaRPr lang="en-US" altLang="zh-CN" sz="2000" dirty="0">
              <a:solidFill>
                <a:srgbClr val="0070C0"/>
              </a:solidFill>
              <a:ea typeface="宋体" panose="02010600030101010101" pitchFamily="2" charset="-122"/>
            </a:endParaRPr>
          </a:p>
          <a:p>
            <a:r>
              <a:rPr lang="en-US" altLang="zh-CN" sz="2000" b="1" dirty="0">
                <a:solidFill>
                  <a:srgbClr val="0070C0"/>
                </a:solidFill>
                <a:ea typeface="宋体" panose="02010600030101010101" pitchFamily="2" charset="-122"/>
              </a:rPr>
              <a:t>Valid-invalid</a:t>
            </a:r>
            <a:r>
              <a:rPr lang="en-US" altLang="zh-CN" sz="2000" dirty="0">
                <a:ea typeface="宋体" panose="02010600030101010101" pitchFamily="2" charset="-122"/>
              </a:rPr>
              <a:t> bit attached to </a:t>
            </a:r>
            <a:r>
              <a:rPr lang="en-US" altLang="zh-CN" sz="2000" dirty="0">
                <a:solidFill>
                  <a:srgbClr val="0000CC"/>
                </a:solidFill>
                <a:ea typeface="宋体" panose="02010600030101010101" pitchFamily="2" charset="-122"/>
              </a:rPr>
              <a:t>each entry in the page table</a:t>
            </a:r>
            <a:r>
              <a:rPr lang="en-US" altLang="zh-CN"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valid</a:t>
            </a:r>
            <a:r>
              <a:rPr lang="en-US" altLang="zh-CN" sz="2000" dirty="0">
                <a:ea typeface="宋体" panose="02010600030101010101" pitchFamily="2" charset="-122"/>
              </a:rPr>
              <a:t>” indicates that the associated page is in the process’ logical address space, and is thus a legal page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invalid</a:t>
            </a:r>
            <a:r>
              <a:rPr lang="en-US" altLang="zh-CN" sz="2000" dirty="0">
                <a:ea typeface="宋体" panose="02010600030101010101" pitchFamily="2" charset="-122"/>
              </a:rPr>
              <a:t>” indicates that the page is not in the process’ logical address space</a:t>
            </a:r>
            <a:r>
              <a:rPr lang="zh-CN" altLang="en-US" sz="2000" dirty="0">
                <a:ea typeface="宋体" panose="02010600030101010101" pitchFamily="2" charset="-122"/>
              </a:rPr>
              <a:t>；</a:t>
            </a:r>
            <a:endParaRPr lang="zh-CN" altLang="en-US" sz="2000" dirty="0">
              <a:ea typeface="宋体" panose="02010600030101010101" pitchFamily="2" charset="-122"/>
            </a:endParaRPr>
          </a:p>
          <a:p>
            <a:r>
              <a:rPr lang="zh-CN" altLang="en-US" sz="2000" b="1" dirty="0">
                <a:solidFill>
                  <a:srgbClr val="0070C0"/>
                </a:solidFill>
                <a:ea typeface="宋体" panose="02010600030101010101" pitchFamily="2" charset="-122"/>
              </a:rPr>
              <a:t>当调度到一个进程时，系统将其PCB中保存的</a:t>
            </a:r>
            <a:r>
              <a:rPr lang="zh-CN" altLang="en-US" sz="2000" b="1" dirty="0">
                <a:solidFill>
                  <a:srgbClr val="C00000"/>
                </a:solidFill>
                <a:ea typeface="宋体" panose="02010600030101010101" pitchFamily="2" charset="-122"/>
              </a:rPr>
              <a:t>本进程页表的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zh-CN" sz="2000" dirty="0">
                <a:ea typeface="宋体" panose="02010600030101010101" pitchFamily="2" charset="-122"/>
              </a:rPr>
              <a:t>的内容</a:t>
            </a:r>
            <a:r>
              <a:rPr lang="zh-CN" altLang="en-US" sz="2000" b="1" dirty="0">
                <a:solidFill>
                  <a:srgbClr val="0070C0"/>
                </a:solidFill>
                <a:ea typeface="宋体" panose="02010600030101010101" pitchFamily="2" charset="-122"/>
              </a:rPr>
              <a:t>装入到</a:t>
            </a:r>
            <a:r>
              <a:rPr lang="zh-CN" altLang="en-US" sz="2000" b="1" dirty="0">
                <a:solidFill>
                  <a:srgbClr val="C00000"/>
                </a:solidFill>
                <a:ea typeface="宋体" panose="02010600030101010101" pitchFamily="2" charset="-122"/>
              </a:rPr>
              <a:t>系统</a:t>
            </a:r>
            <a:r>
              <a:rPr lang="zh-CN" altLang="en-US" sz="2000" dirty="0">
                <a:ea typeface="宋体" panose="02010600030101010101" pitchFamily="2" charset="-122"/>
              </a:rPr>
              <a:t>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en-US" sz="2000" b="1" dirty="0">
                <a:solidFill>
                  <a:srgbClr val="0070C0"/>
                </a:solidFill>
                <a:ea typeface="宋体" panose="02010600030101010101" pitchFamily="2" charset="-122"/>
              </a:rPr>
              <a:t>中；</a:t>
            </a:r>
            <a:endParaRPr lang="en-US" altLang="zh-CN" sz="2000" b="1" dirty="0">
              <a:solidFill>
                <a:srgbClr val="0070C0"/>
              </a:solidFill>
              <a:ea typeface="宋体" panose="02010600030101010101" pitchFamily="2" charset="-122"/>
            </a:endParaRPr>
          </a:p>
          <a:p>
            <a:r>
              <a:rPr lang="zh-CN" altLang="en-US" sz="2000" b="1" dirty="0">
                <a:solidFill>
                  <a:srgbClr val="0070C0"/>
                </a:solidFill>
                <a:ea typeface="宋体" panose="02010600030101010101" pitchFamily="2" charset="-122"/>
              </a:rPr>
              <a:t>以实现操作系统对本进程存储空间的访问；</a:t>
            </a:r>
            <a:endParaRPr lang="zh-CN" altLang="en-US" sz="2000" b="1" dirty="0">
              <a:solidFill>
                <a:srgbClr val="0070C0"/>
              </a:solidFill>
              <a:ea typeface="宋体" panose="02010600030101010101" pitchFamily="2" charset="-122"/>
            </a:endParaRPr>
          </a:p>
          <a:p>
            <a:endParaRPr lang="en-US" altLang="zh-CN" sz="1800" b="1" dirty="0">
              <a:ea typeface="宋体" panose="02010600030101010101" pitchFamily="2" charset="-122"/>
            </a:endParaRPr>
          </a:p>
          <a:p>
            <a:pPr lvl="1"/>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Discussion：一个关键问题</a:t>
            </a:r>
            <a:endParaRPr lang="zh-CN" altLang="en-US" dirty="0">
              <a:effectLst>
                <a:outerShdw blurRad="38100" dist="38100" dir="2700000" algn="tl">
                  <a:srgbClr val="C0C0C0"/>
                </a:outerShdw>
              </a:effectLst>
              <a:ea typeface="宋体" panose="02010600030101010101" pitchFamily="2" charset="-122"/>
            </a:endParaRPr>
          </a:p>
        </p:txBody>
      </p:sp>
      <p:sp>
        <p:nvSpPr>
          <p:cNvPr id="13315" name="Rectangle 3"/>
          <p:cNvSpPr>
            <a:spLocks noGrp="1" noChangeArrowheads="1"/>
          </p:cNvSpPr>
          <p:nvPr>
            <p:ph type="body" idx="4294967295"/>
          </p:nvPr>
        </p:nvSpPr>
        <p:spPr>
          <a:xfrm>
            <a:off x="827088" y="1282700"/>
            <a:ext cx="7908925" cy="4784725"/>
          </a:xfrm>
        </p:spPr>
        <p:txBody>
          <a:bodyPr/>
          <a:lstStyle/>
          <a:p>
            <a:pPr eaLnBrk="1" hangingPunct="1"/>
            <a:r>
              <a:rPr lang="zh-CN" altLang="en-US" sz="2400" b="1" dirty="0">
                <a:ea typeface="宋体" panose="02010600030101010101" pitchFamily="2" charset="-122"/>
              </a:rPr>
              <a:t>各阶段</a:t>
            </a:r>
            <a:r>
              <a:rPr lang="zh-CN" altLang="en-US" sz="2400" b="1" dirty="0">
                <a:solidFill>
                  <a:srgbClr val="FF0000"/>
                </a:solidFill>
                <a:ea typeface="宋体" panose="02010600030101010101" pitchFamily="2" charset="-122"/>
              </a:rPr>
              <a:t>地址</a:t>
            </a:r>
            <a:r>
              <a:rPr lang="zh-CN" altLang="en-US" sz="2400" b="1" dirty="0">
                <a:ea typeface="宋体" panose="02010600030101010101" pitchFamily="2" charset="-122"/>
              </a:rPr>
              <a:t>的</a:t>
            </a:r>
            <a:r>
              <a:rPr lang="zh-CN" altLang="en-US" sz="2400" b="1" dirty="0">
                <a:solidFill>
                  <a:srgbClr val="003399"/>
                </a:solidFill>
                <a:ea typeface="宋体" panose="02010600030101010101" pitchFamily="2" charset="-122"/>
              </a:rPr>
              <a:t>表示及转换</a:t>
            </a:r>
            <a:r>
              <a:rPr lang="zh-CN" altLang="en-US" sz="2400" b="1" dirty="0">
                <a:ea typeface="宋体" panose="02010600030101010101" pitchFamily="2" charset="-122"/>
              </a:rPr>
              <a:t>问题</a:t>
            </a:r>
            <a:endParaRPr lang="zh-CN" altLang="en-US" sz="2400" b="1" dirty="0">
              <a:ea typeface="宋体" panose="02010600030101010101" pitchFamily="2" charset="-122"/>
            </a:endParaRPr>
          </a:p>
          <a:p>
            <a:pPr lvl="1" eaLnBrk="1" hangingPunct="1"/>
            <a:r>
              <a:rPr lang="zh-CN" altLang="en-US" sz="2000" b="1" dirty="0">
                <a:ea typeface="宋体" panose="02010600030101010101" pitchFamily="2" charset="-122"/>
              </a:rPr>
              <a:t>源程序中如何表示？</a:t>
            </a:r>
            <a:endParaRPr lang="zh-CN" altLang="en-US" sz="2000" b="1" dirty="0">
              <a:ea typeface="宋体" panose="02010600030101010101" pitchFamily="2" charset="-122"/>
            </a:endParaRPr>
          </a:p>
          <a:p>
            <a:pPr lvl="1" eaLnBrk="1" hangingPunct="1"/>
            <a:r>
              <a:rPr lang="zh-CN" altLang="en-US" sz="2000" b="1" dirty="0" smtClean="0">
                <a:ea typeface="宋体" panose="02010600030101010101" pitchFamily="2" charset="-122"/>
              </a:rPr>
              <a:t>编译时</a:t>
            </a:r>
            <a:r>
              <a:rPr lang="zh-CN" altLang="en-US" sz="2000" b="1" dirty="0">
                <a:ea typeface="宋体" panose="02010600030101010101" pitchFamily="2" charset="-122"/>
              </a:rPr>
              <a:t>如何表示？</a:t>
            </a:r>
            <a:endParaRPr lang="zh-CN" altLang="en-US" sz="2000" b="1" dirty="0">
              <a:ea typeface="宋体" panose="02010600030101010101" pitchFamily="2" charset="-122"/>
            </a:endParaRPr>
          </a:p>
          <a:p>
            <a:pPr lvl="1" eaLnBrk="1" hangingPunct="1"/>
            <a:r>
              <a:rPr lang="zh-CN" altLang="en-US" sz="2000" b="1" dirty="0">
                <a:ea typeface="宋体" panose="02010600030101010101" pitchFamily="2" charset="-122"/>
              </a:rPr>
              <a:t>运行时如何表示？</a:t>
            </a:r>
            <a:endParaRPr lang="zh-CN" altLang="en-US" sz="2000" b="1" dirty="0">
              <a:ea typeface="宋体" panose="02010600030101010101" pitchFamily="2" charset="-122"/>
            </a:endParaRPr>
          </a:p>
          <a:p>
            <a:pPr eaLnBrk="1" hangingPunct="1"/>
            <a:r>
              <a:rPr lang="zh-CN" altLang="en-US" sz="2400" b="1" dirty="0" smtClean="0">
                <a:ea typeface="宋体" panose="02010600030101010101" pitchFamily="2" charset="-122"/>
              </a:rPr>
              <a:t>如果各阶段的地址表达方式</a:t>
            </a:r>
            <a:r>
              <a:rPr lang="zh-CN" altLang="en-US" sz="2400" b="1" dirty="0" smtClean="0">
                <a:solidFill>
                  <a:srgbClr val="C00000"/>
                </a:solidFill>
                <a:ea typeface="宋体" panose="02010600030101010101" pitchFamily="2" charset="-122"/>
              </a:rPr>
              <a:t>不同</a:t>
            </a:r>
            <a:r>
              <a:rPr lang="zh-CN" altLang="en-US" sz="2400" b="1" dirty="0" smtClean="0">
                <a:ea typeface="宋体" panose="02010600030101010101" pitchFamily="2" charset="-122"/>
              </a:rPr>
              <a:t>，程序运行时的</a:t>
            </a:r>
            <a:r>
              <a:rPr lang="zh-CN" altLang="en-US" sz="2400" b="1" dirty="0" smtClean="0">
                <a:solidFill>
                  <a:srgbClr val="006600"/>
                </a:solidFill>
                <a:ea typeface="宋体" panose="02010600030101010101" pitchFamily="2" charset="-122"/>
              </a:rPr>
              <a:t>物理内存地址</a:t>
            </a:r>
            <a:r>
              <a:rPr lang="zh-CN" altLang="en-US" sz="2400" b="1" dirty="0" smtClean="0">
                <a:ea typeface="宋体" panose="02010600030101010101" pitchFamily="2" charset="-122"/>
              </a:rPr>
              <a:t>如何依据上述表达方式获得？</a:t>
            </a:r>
            <a:endParaRPr lang="zh-CN" altLang="en-US" sz="1800" b="1" dirty="0" smtClean="0">
              <a:ea typeface="宋体" panose="02010600030101010101" pitchFamily="2" charset="-122"/>
            </a:endParaRPr>
          </a:p>
          <a:p>
            <a:pPr lvl="1" eaLnBrk="1" hangingPunct="1">
              <a:buClr>
                <a:srgbClr val="993300"/>
              </a:buClr>
              <a:buSzPct val="90000"/>
              <a:buFont typeface="Wingdings" panose="05000000000000000000" pitchFamily="2" charset="2"/>
              <a:buChar char="l"/>
            </a:pPr>
            <a:r>
              <a:rPr lang="zh-CN" altLang="en-US" sz="2000" b="1" dirty="0" smtClean="0">
                <a:highlight>
                  <a:srgbClr val="FFFF00"/>
                </a:highlight>
                <a:ea typeface="宋体" panose="02010600030101010101" pitchFamily="2" charset="-122"/>
              </a:rPr>
              <a:t>需要进行</a:t>
            </a:r>
            <a:r>
              <a:rPr lang="zh-CN" altLang="en-US" sz="2000" b="1" dirty="0" smtClean="0">
                <a:solidFill>
                  <a:srgbClr val="7030A0"/>
                </a:solidFill>
                <a:highlight>
                  <a:srgbClr val="FFFF00"/>
                </a:highlight>
                <a:ea typeface="宋体" panose="02010600030101010101" pitchFamily="2" charset="-122"/>
              </a:rPr>
              <a:t>Address Binding</a:t>
            </a:r>
            <a:r>
              <a:rPr lang="zh-CN" altLang="en-US" sz="2000" b="1" dirty="0" smtClean="0">
                <a:highlight>
                  <a:srgbClr val="FFFF00"/>
                </a:highlight>
                <a:ea typeface="宋体" panose="02010600030101010101" pitchFamily="2" charset="-122"/>
              </a:rPr>
              <a:t>（地址映射，地址变换、重定位，地址绑定）：</a:t>
            </a:r>
            <a:endParaRPr lang="zh-CN" altLang="en-US" sz="2000" b="1" dirty="0" smtClean="0">
              <a:highlight>
                <a:srgbClr val="FFFF00"/>
              </a:highlight>
              <a:ea typeface="宋体" panose="02010600030101010101" pitchFamily="2" charset="-122"/>
            </a:endParaRPr>
          </a:p>
          <a:p>
            <a:pPr lvl="1" eaLnBrk="1" hangingPunct="1"/>
            <a:r>
              <a:rPr lang="zh-CN" altLang="en-US" sz="2000" b="1" u="sng" dirty="0" smtClean="0">
                <a:solidFill>
                  <a:srgbClr val="FF0000"/>
                </a:solidFill>
                <a:ea typeface="宋体" panose="02010600030101010101" pitchFamily="2" charset="-122"/>
              </a:rPr>
              <a:t>如何</a:t>
            </a:r>
            <a:r>
              <a:rPr lang="zh-CN" altLang="en-US" sz="2000" b="1" dirty="0" smtClean="0">
                <a:ea typeface="宋体" panose="02010600030101010101" pitchFamily="2" charset="-122"/>
              </a:rPr>
              <a:t>进行地址变换？（依据具体的内存管理方案）</a:t>
            </a:r>
            <a:endParaRPr lang="zh-CN" altLang="en-US" sz="2000" b="1" dirty="0" smtClean="0">
              <a:ea typeface="宋体" panose="02010600030101010101" pitchFamily="2" charset="-122"/>
            </a:endParaRPr>
          </a:p>
          <a:p>
            <a:pPr lvl="1" eaLnBrk="1" hangingPunct="1"/>
            <a:r>
              <a:rPr lang="zh-CN" altLang="en-US" sz="2000" b="1" u="sng" dirty="0" smtClean="0">
                <a:solidFill>
                  <a:srgbClr val="FF0000"/>
                </a:solidFill>
                <a:ea typeface="宋体" panose="02010600030101010101" pitchFamily="2" charset="-122"/>
              </a:rPr>
              <a:t>何时</a:t>
            </a:r>
            <a:r>
              <a:rPr lang="zh-CN" altLang="en-US" sz="2000" b="1" dirty="0" smtClean="0">
                <a:ea typeface="宋体" panose="02010600030101010101" pitchFamily="2" charset="-122"/>
              </a:rPr>
              <a:t>进行地址变换？（8.1.2，下页）</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22338" y="0"/>
            <a:ext cx="8161337"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Valid (v) or Invalid (i) Bit In A Page Table</a:t>
            </a:r>
            <a:endParaRPr lang="en-US" altLang="zh-CN" sz="2800">
              <a:effectLst>
                <a:outerShdw blurRad="38100" dist="38100" dir="2700000" algn="tl">
                  <a:srgbClr val="C0C0C0"/>
                </a:outerShdw>
              </a:effectLst>
              <a:ea typeface="宋体" panose="02010600030101010101" pitchFamily="2" charset="-122"/>
            </a:endParaRPr>
          </a:p>
        </p:txBody>
      </p:sp>
      <p:pic>
        <p:nvPicPr>
          <p:cNvPr id="77827" name="Picture 4"/>
          <p:cNvPicPr>
            <a:picLocks noChangeAspect="1" noChangeArrowheads="1"/>
          </p:cNvPicPr>
          <p:nvPr/>
        </p:nvPicPr>
        <p:blipFill>
          <a:blip r:embed="rId1">
            <a:extLst>
              <a:ext uri="{28A0092B-C50C-407E-A947-70E740481C1C}">
                <a14:useLocalDpi xmlns:a14="http://schemas.microsoft.com/office/drawing/2010/main" val="0"/>
              </a:ext>
            </a:extLst>
          </a:blip>
          <a:srcRect l="7301" t="603" r="7301" b="603"/>
          <a:stretch>
            <a:fillRect/>
          </a:stretch>
        </p:blipFill>
        <p:spPr bwMode="auto">
          <a:xfrm>
            <a:off x="922338" y="1177925"/>
            <a:ext cx="6973887" cy="47926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a:defRPr/>
            </a:pPr>
            <a:r>
              <a:rPr lang="zh-CN" altLang="en-US" sz="2800" dirty="0">
                <a:effectLst>
                  <a:outerShdw blurRad="38100" dist="38100" dir="2700000" algn="tl">
                    <a:srgbClr val="C0C0C0"/>
                  </a:outerShdw>
                </a:effectLst>
                <a:ea typeface="宋体" panose="02010600030101010101" pitchFamily="2" charset="-122"/>
              </a:rPr>
              <a:t>Paging Hardware（地址越界</a:t>
            </a:r>
            <a:r>
              <a:rPr lang="zh-CN" altLang="en-US" sz="2800" dirty="0" smtClean="0">
                <a:effectLst>
                  <a:outerShdw blurRad="38100" dist="38100" dir="2700000" algn="tl">
                    <a:srgbClr val="C0C0C0"/>
                  </a:outerShdw>
                </a:effectLst>
                <a:ea typeface="宋体" panose="02010600030101010101" pitchFamily="2" charset="-122"/>
              </a:rPr>
              <a:t>检查与地址变换）</a:t>
            </a:r>
            <a:endParaRPr lang="zh-CN" altLang="en-US" sz="2800" dirty="0">
              <a:effectLst>
                <a:outerShdw blurRad="38100" dist="38100" dir="2700000" algn="tl">
                  <a:srgbClr val="C0C0C0"/>
                </a:outerShdw>
              </a:effectLst>
              <a:ea typeface="宋体" panose="02010600030101010101" pitchFamily="2" charset="-122"/>
            </a:endParaRPr>
          </a:p>
        </p:txBody>
      </p:sp>
      <p:pic>
        <p:nvPicPr>
          <p:cNvPr id="78851" name="Picture 3"/>
          <p:cNvPicPr>
            <a:picLocks noChangeAspect="1" noChangeArrowheads="1"/>
          </p:cNvPicPr>
          <p:nvPr/>
        </p:nvPicPr>
        <p:blipFill>
          <a:blip r:embed="rId1">
            <a:extLst>
              <a:ext uri="{28A0092B-C50C-407E-A947-70E740481C1C}">
                <a14:useLocalDpi xmlns:a14="http://schemas.microsoft.com/office/drawing/2010/main" val="0"/>
              </a:ext>
            </a:extLst>
          </a:blip>
          <a:srcRect l="589" t="10748" r="620" b="11162"/>
          <a:stretch>
            <a:fillRect/>
          </a:stretch>
        </p:blipFill>
        <p:spPr bwMode="auto">
          <a:xfrm>
            <a:off x="677863" y="1076325"/>
            <a:ext cx="8229600" cy="3875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8853" name="圆角矩形标注 4"/>
          <p:cNvSpPr>
            <a:spLocks noChangeArrowheads="1"/>
          </p:cNvSpPr>
          <p:nvPr/>
        </p:nvSpPr>
        <p:spPr bwMode="auto">
          <a:xfrm>
            <a:off x="2729833" y="1485840"/>
            <a:ext cx="1797420" cy="519113"/>
          </a:xfrm>
          <a:prstGeom prst="wedgeRoundRectCallout">
            <a:avLst>
              <a:gd name="adj1" fmla="val -47601"/>
              <a:gd name="adj2" fmla="val 164230"/>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b="1" dirty="0">
                <a:ea typeface="宋体" panose="02010600030101010101" pitchFamily="2" charset="-122"/>
              </a:rPr>
              <a:t>页内偏移量不需检测</a:t>
            </a:r>
            <a:endParaRPr lang="zh-CN" altLang="en-US" sz="1400" b="1" dirty="0">
              <a:ea typeface="宋体" panose="02010600030101010101" pitchFamily="2" charset="-122"/>
            </a:endParaRPr>
          </a:p>
          <a:p>
            <a:pPr>
              <a:spcBef>
                <a:spcPct val="0"/>
              </a:spcBef>
              <a:buClrTx/>
              <a:buSzTx/>
              <a:buFont typeface="Arial" panose="020B0604020202020204" pitchFamily="34" charset="0"/>
              <a:buNone/>
            </a:pPr>
            <a:r>
              <a:rPr lang="zh-CN" altLang="en-US" sz="1400" b="1" dirty="0">
                <a:ea typeface="宋体" panose="02010600030101010101" pitchFamily="2" charset="-122"/>
              </a:rPr>
              <a:t>是否地址越界；</a:t>
            </a:r>
            <a:endParaRPr lang="zh-CN" altLang="en-US" sz="1400" b="1" dirty="0">
              <a:ea typeface="宋体" panose="02010600030101010101" pitchFamily="2" charset="-122"/>
            </a:endParaRPr>
          </a:p>
        </p:txBody>
      </p:sp>
      <p:sp>
        <p:nvSpPr>
          <p:cNvPr id="2" name="矩形 1"/>
          <p:cNvSpPr/>
          <p:nvPr/>
        </p:nvSpPr>
        <p:spPr>
          <a:xfrm>
            <a:off x="824167" y="5088953"/>
            <a:ext cx="8083296" cy="1077218"/>
          </a:xfrm>
          <a:prstGeom prst="rect">
            <a:avLst/>
          </a:prstGeom>
          <a:ln>
            <a:solidFill>
              <a:srgbClr val="000000"/>
            </a:solidFill>
          </a:ln>
        </p:spPr>
        <p:txBody>
          <a:bodyPr wrap="square">
            <a:spAutoFit/>
          </a:bodyPr>
          <a:lstStyle/>
          <a:p>
            <a:r>
              <a:rPr lang="zh-CN" altLang="en-US" sz="1600" b="1" dirty="0" smtClean="0">
                <a:solidFill>
                  <a:srgbClr val="7030A0"/>
                </a:solidFill>
                <a:ea typeface="宋体" panose="02010600030101010101" pitchFamily="2" charset="-122"/>
              </a:rPr>
              <a:t>早期的操作系统中</a:t>
            </a:r>
            <a:r>
              <a:rPr lang="zh-CN" altLang="en-US" sz="1600" b="1" dirty="0" smtClean="0">
                <a:ea typeface="宋体" panose="02010600030101010101" pitchFamily="2" charset="-122"/>
              </a:rPr>
              <a:t>，设置一个寄存器，保存页表的长度。</a:t>
            </a:r>
            <a:endParaRPr lang="en-US" altLang="zh-CN" sz="1600" b="1" dirty="0" smtClean="0">
              <a:ea typeface="宋体" panose="02010600030101010101" pitchFamily="2" charset="-122"/>
            </a:endParaRPr>
          </a:p>
          <a:p>
            <a:r>
              <a:rPr lang="zh-CN" altLang="en-US" sz="1600" b="1" dirty="0" smtClean="0">
                <a:ea typeface="宋体" panose="02010600030101010101" pitchFamily="2" charset="-122"/>
              </a:rPr>
              <a:t>将</a:t>
            </a:r>
            <a:r>
              <a:rPr lang="zh-CN" altLang="en-US" sz="1600" b="1" dirty="0">
                <a:ea typeface="宋体" panose="02010600030101010101" pitchFamily="2" charset="-122"/>
              </a:rPr>
              <a:t>页号(P)与页表长度(PTL)比较，如果P&gt;=PTL,则产生地址越界中断</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r>
              <a:rPr lang="zh-CN" altLang="en-US" sz="1600" b="1" dirty="0" smtClean="0">
                <a:solidFill>
                  <a:srgbClr val="C00000"/>
                </a:solidFill>
                <a:ea typeface="宋体" panose="02010600030101010101" pitchFamily="2" charset="-122"/>
              </a:rPr>
              <a:t>思考：现在的操作系统基本不采用，为什么？</a:t>
            </a:r>
            <a:endParaRPr lang="en-US" altLang="zh-CN" sz="1600" b="1" dirty="0" smtClean="0">
              <a:solidFill>
                <a:srgbClr val="C00000"/>
              </a:solidFill>
              <a:ea typeface="宋体" panose="02010600030101010101" pitchFamily="2" charset="-122"/>
            </a:endParaRPr>
          </a:p>
          <a:p>
            <a:r>
              <a:rPr lang="zh-CN" altLang="en-US" sz="1600" b="1" dirty="0" smtClean="0">
                <a:solidFill>
                  <a:srgbClr val="0070C0"/>
                </a:solidFill>
                <a:highlight>
                  <a:srgbClr val="FFFF00"/>
                </a:highlight>
                <a:ea typeface="宋体" panose="02010600030101010101" pitchFamily="2" charset="-122"/>
              </a:rPr>
              <a:t>现在的操作系统都采用</a:t>
            </a:r>
            <a:r>
              <a:rPr lang="zh-CN" altLang="en-US" sz="1600" b="1" dirty="0" smtClean="0">
                <a:solidFill>
                  <a:srgbClr val="7030A0"/>
                </a:solidFill>
                <a:highlight>
                  <a:srgbClr val="FFFF00"/>
                </a:highlight>
                <a:ea typeface="宋体" panose="02010600030101010101" pitchFamily="2" charset="-122"/>
              </a:rPr>
              <a:t>多级页表</a:t>
            </a:r>
            <a:r>
              <a:rPr lang="zh-CN" altLang="en-US" sz="1600" b="1" dirty="0" smtClean="0">
                <a:solidFill>
                  <a:srgbClr val="0070C0"/>
                </a:solidFill>
                <a:highlight>
                  <a:srgbClr val="FFFF00"/>
                </a:highlight>
                <a:ea typeface="宋体" panose="02010600030101010101" pitchFamily="2" charset="-122"/>
              </a:rPr>
              <a:t>，或</a:t>
            </a:r>
            <a:r>
              <a:rPr lang="zh-CN" altLang="en-US" sz="1600" b="1" dirty="0" smtClean="0">
                <a:solidFill>
                  <a:srgbClr val="7030A0"/>
                </a:solidFill>
                <a:highlight>
                  <a:srgbClr val="FFFF00"/>
                </a:highlight>
                <a:ea typeface="宋体" panose="02010600030101010101" pitchFamily="2" charset="-122"/>
              </a:rPr>
              <a:t>段页式管理</a:t>
            </a:r>
            <a:endParaRPr lang="zh-CN" altLang="en-US" sz="1600" b="1" dirty="0" smtClean="0">
              <a:solidFill>
                <a:srgbClr val="7030A0"/>
              </a:solidFill>
              <a:highlight>
                <a:srgbClr val="FFFF00"/>
              </a:highlight>
              <a:ea typeface="宋体" panose="02010600030101010101" pitchFamily="2" charset="-122"/>
            </a:endParaRPr>
          </a:p>
        </p:txBody>
      </p:sp>
      <p:sp>
        <p:nvSpPr>
          <p:cNvPr id="4" name="圆角矩形标注 3"/>
          <p:cNvSpPr/>
          <p:nvPr/>
        </p:nvSpPr>
        <p:spPr bwMode="auto">
          <a:xfrm>
            <a:off x="4023360" y="4020541"/>
            <a:ext cx="2651760" cy="817245"/>
          </a:xfrm>
          <a:prstGeom prst="wedgeRoundRectCallout">
            <a:avLst>
              <a:gd name="adj1" fmla="val -56183"/>
              <a:gd name="adj2" fmla="val -1953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r>
              <a:rPr lang="zh-CN" altLang="en-US" sz="1400" b="1" dirty="0">
                <a:ea typeface="宋体" panose="02010600030101010101" pitchFamily="2" charset="-122"/>
              </a:rPr>
              <a:t>在页表中对应每一页设置一个valid/invalid bit，用于检测页号是否越界</a:t>
            </a:r>
            <a:r>
              <a:rPr lang="zh-CN" altLang="en-US" sz="1400" b="1" dirty="0" smtClean="0">
                <a:ea typeface="宋体" panose="02010600030101010101" pitchFamily="2" charset="-122"/>
              </a:rPr>
              <a:t>；</a:t>
            </a:r>
            <a:endParaRPr lang="zh-CN" altLang="en-US" sz="14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85738" y="228600"/>
            <a:ext cx="8648700" cy="600075"/>
          </a:xfrm>
        </p:spPr>
        <p:txBody>
          <a:bodyPr/>
          <a:lstStyle/>
          <a:p>
            <a:pPr>
              <a:defRPr/>
            </a:pPr>
            <a:r>
              <a:rPr lang="en-US" altLang="zh-CN" dirty="0">
                <a:effectLst>
                  <a:outerShdw blurRad="38100" dist="38100" dir="2700000" algn="tl">
                    <a:srgbClr val="C0C0C0"/>
                  </a:outerShdw>
                </a:effectLst>
                <a:ea typeface="宋体" panose="02010600030101010101" pitchFamily="2" charset="-122"/>
              </a:rPr>
              <a:t>8.4.4 Shared Pages  Example</a:t>
            </a:r>
            <a:endParaRPr lang="en-US" altLang="zh-CN" sz="2400" dirty="0">
              <a:effectLst>
                <a:outerShdw blurRad="38100" dist="38100" dir="2700000" algn="tl">
                  <a:srgbClr val="C0C0C0"/>
                </a:outerShdw>
              </a:effectLst>
              <a:ea typeface="宋体" panose="02010600030101010101" pitchFamily="2" charset="-122"/>
            </a:endParaRPr>
          </a:p>
        </p:txBody>
      </p:sp>
      <p:pic>
        <p:nvPicPr>
          <p:cNvPr id="79875" name="Picture 3"/>
          <p:cNvPicPr>
            <a:picLocks noChangeAspect="1" noChangeArrowheads="1"/>
          </p:cNvPicPr>
          <p:nvPr/>
        </p:nvPicPr>
        <p:blipFill>
          <a:blip r:embed="rId1">
            <a:extLst>
              <a:ext uri="{28A0092B-C50C-407E-A947-70E740481C1C}">
                <a14:useLocalDpi xmlns:a14="http://schemas.microsoft.com/office/drawing/2010/main" val="0"/>
              </a:ext>
            </a:extLst>
          </a:blip>
          <a:srcRect l="13408" t="1320" r="13441" b="1775"/>
          <a:stretch>
            <a:fillRect/>
          </a:stretch>
        </p:blipFill>
        <p:spPr bwMode="auto">
          <a:xfrm>
            <a:off x="819150" y="1244600"/>
            <a:ext cx="6309619" cy="47609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文本框 1"/>
          <p:cNvSpPr txBox="1">
            <a:spLocks noChangeArrowheads="1"/>
          </p:cNvSpPr>
          <p:nvPr/>
        </p:nvSpPr>
        <p:spPr bwMode="auto">
          <a:xfrm>
            <a:off x="7285916" y="2567373"/>
            <a:ext cx="806450" cy="156966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600" dirty="0">
                <a:ea typeface="宋体" panose="02010600030101010101" pitchFamily="2" charset="-122"/>
              </a:rPr>
              <a:t>共享作业的</a:t>
            </a:r>
            <a:r>
              <a:rPr lang="en-US" altLang="zh-CN" sz="1600" dirty="0">
                <a:ea typeface="宋体" panose="02010600030101010101" pitchFamily="2" charset="-122"/>
              </a:rPr>
              <a:t>(0,1,2)</a:t>
            </a:r>
            <a:r>
              <a:rPr lang="zh-CN" altLang="en-US" sz="1600" dirty="0">
                <a:ea typeface="宋体" panose="02010600030101010101" pitchFamily="2" charset="-122"/>
              </a:rPr>
              <a:t>三个页面中的代码。</a:t>
            </a:r>
            <a:endParaRPr lang="en-US" altLang="zh-CN"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1</a:t>
            </a:r>
            <a:endParaRPr lang="en-US" altLang="zh-CN" dirty="0">
              <a:effectLst>
                <a:outerShdw blurRad="38100" dist="38100" dir="2700000" algn="tl">
                  <a:srgbClr val="C0C0C0"/>
                </a:outerShdw>
              </a:effectLst>
              <a:ea typeface="宋体" panose="02010600030101010101" pitchFamily="2" charset="-122"/>
            </a:endParaRPr>
          </a:p>
        </p:txBody>
      </p:sp>
      <p:sp>
        <p:nvSpPr>
          <p:cNvPr id="80899" name="Rectangle 3"/>
          <p:cNvSpPr>
            <a:spLocks noGrp="1" noChangeArrowheads="1"/>
          </p:cNvSpPr>
          <p:nvPr>
            <p:ph type="body" idx="4294967295"/>
          </p:nvPr>
        </p:nvSpPr>
        <p:spPr>
          <a:xfrm>
            <a:off x="516493" y="1015475"/>
            <a:ext cx="7847011" cy="440463"/>
          </a:xfrm>
          <a:ln>
            <a:solidFill>
              <a:srgbClr val="00000C"/>
            </a:solidFill>
          </a:ln>
        </p:spPr>
        <p:txBody>
          <a:bodyPr/>
          <a:lstStyle/>
          <a:p>
            <a:pPr>
              <a:lnSpc>
                <a:spcPct val="90000"/>
              </a:lnSpc>
            </a:pPr>
            <a:r>
              <a:rPr lang="zh-CN" altLang="en-US" sz="2000" dirty="0">
                <a:solidFill>
                  <a:srgbClr val="00000C"/>
                </a:solidFill>
                <a:ea typeface="宋体" panose="02010600030101010101" pitchFamily="2" charset="-122"/>
              </a:rPr>
              <a:t>考察下面的两个函数，</a:t>
            </a:r>
            <a:r>
              <a:rPr lang="zh-CN" altLang="en-US" sz="2000" dirty="0">
                <a:solidFill>
                  <a:srgbClr val="0000CC"/>
                </a:solidFill>
                <a:ea typeface="宋体" panose="02010600030101010101" pitchFamily="2" charset="-122"/>
              </a:rPr>
              <a:t>是否可以被多个进程共享</a:t>
            </a:r>
            <a:r>
              <a:rPr lang="zh-CN" altLang="en-US" sz="2000" dirty="0">
                <a:solidFill>
                  <a:srgbClr val="00000C"/>
                </a:solidFill>
                <a:ea typeface="宋体" panose="02010600030101010101" pitchFamily="2" charset="-122"/>
              </a:rPr>
              <a:t>？</a:t>
            </a:r>
            <a:endParaRPr lang="en-US" altLang="zh-CN" sz="2000" dirty="0">
              <a:solidFill>
                <a:srgbClr val="00000C"/>
              </a:solidFill>
              <a:ea typeface="宋体" panose="02010600030101010101" pitchFamily="2" charset="-122"/>
            </a:endParaRPr>
          </a:p>
        </p:txBody>
      </p:sp>
      <p:sp>
        <p:nvSpPr>
          <p:cNvPr id="4" name="Rectangle 3"/>
          <p:cNvSpPr txBox="1">
            <a:spLocks noChangeArrowheads="1"/>
          </p:cNvSpPr>
          <p:nvPr/>
        </p:nvSpPr>
        <p:spPr bwMode="auto">
          <a:xfrm>
            <a:off x="528858" y="1638208"/>
            <a:ext cx="3753667" cy="2533467"/>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ea typeface="宋体" panose="02010600030101010101" pitchFamily="2" charset="-122"/>
              </a:rPr>
              <a:t>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endParaRPr lang="en-US" altLang="zh-CN" sz="1800" dirty="0">
              <a:solidFill>
                <a:srgbClr val="7030A0"/>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return fact;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p:txBody>
      </p:sp>
      <p:sp>
        <p:nvSpPr>
          <p:cNvPr id="5" name="Rectangle 3"/>
          <p:cNvSpPr txBox="1">
            <a:spLocks noChangeArrowheads="1"/>
          </p:cNvSpPr>
          <p:nvPr/>
        </p:nvSpPr>
        <p:spPr bwMode="auto">
          <a:xfrm>
            <a:off x="4439998" y="1680652"/>
            <a:ext cx="3948237" cy="2509508"/>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highlight>
                  <a:srgbClr val="FFFF00"/>
                </a:highlight>
                <a:ea typeface="宋体" panose="02010600030101010101" pitchFamily="2" charset="-122"/>
              </a:rPr>
              <a:t>static </a:t>
            </a:r>
            <a:r>
              <a:rPr lang="en-US" altLang="zh-CN" sz="1800" dirty="0">
                <a:solidFill>
                  <a:srgbClr val="7030A0"/>
                </a:solidFill>
                <a:ea typeface="宋体" panose="02010600030101010101" pitchFamily="2" charset="-122"/>
              </a:rPr>
              <a:t>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endParaRPr lang="en-US" altLang="zh-CN" sz="1800" dirty="0">
              <a:solidFill>
                <a:srgbClr val="7030A0"/>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smtClean="0">
                <a:solidFill>
                  <a:srgbClr val="00000C"/>
                </a:solidFill>
                <a:ea typeface="宋体" panose="02010600030101010101" pitchFamily="2" charset="-122"/>
              </a:rPr>
              <a:t>*=</a:t>
            </a:r>
            <a:r>
              <a:rPr lang="en-US" altLang="zh-CN" sz="1800" dirty="0" err="1" smtClean="0">
                <a:solidFill>
                  <a:srgbClr val="00000C"/>
                </a:solidFill>
                <a:ea typeface="宋体" panose="02010600030101010101" pitchFamily="2" charset="-122"/>
              </a:rPr>
              <a:t>i</a:t>
            </a:r>
            <a:r>
              <a:rPr lang="en-US" altLang="zh-CN" sz="1800" dirty="0" smtClean="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     return fact;</a:t>
            </a:r>
            <a:endParaRPr lang="en-US" altLang="zh-CN" sz="1800" dirty="0">
              <a:solidFill>
                <a:srgbClr val="00000C"/>
              </a:solidFill>
              <a:ea typeface="宋体" panose="02010600030101010101" pitchFamily="2" charset="-122"/>
            </a:endParaRPr>
          </a:p>
          <a:p>
            <a:pPr marL="57150" indent="0">
              <a:lnSpc>
                <a:spcPct val="90000"/>
              </a:lnSpc>
              <a:buNone/>
            </a:pPr>
            <a:r>
              <a:rPr lang="en-US" altLang="zh-CN" sz="1800" dirty="0">
                <a:solidFill>
                  <a:srgbClr val="00000C"/>
                </a:solidFill>
                <a:ea typeface="宋体" panose="02010600030101010101" pitchFamily="2" charset="-122"/>
              </a:rPr>
              <a:t>}</a:t>
            </a:r>
            <a:endParaRPr lang="en-US" altLang="zh-CN" sz="1800" dirty="0">
              <a:solidFill>
                <a:srgbClr val="00000C"/>
              </a:solidFill>
              <a:ea typeface="宋体" panose="02010600030101010101" pitchFamily="2" charset="-122"/>
            </a:endParaRPr>
          </a:p>
        </p:txBody>
      </p:sp>
      <p:sp>
        <p:nvSpPr>
          <p:cNvPr id="8" name="Rectangle 3"/>
          <p:cNvSpPr txBox="1">
            <a:spLocks noChangeArrowheads="1"/>
          </p:cNvSpPr>
          <p:nvPr/>
        </p:nvSpPr>
        <p:spPr bwMode="auto">
          <a:xfrm>
            <a:off x="541223" y="4353667"/>
            <a:ext cx="3728935" cy="422520"/>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CC"/>
              </a:solidFill>
              <a:ea typeface="宋体" panose="02010600030101010101" pitchFamily="2" charset="-122"/>
            </a:endParaRPr>
          </a:p>
        </p:txBody>
      </p:sp>
      <p:sp>
        <p:nvSpPr>
          <p:cNvPr id="7" name="Rectangle 3"/>
          <p:cNvSpPr txBox="1">
            <a:spLocks noChangeArrowheads="1"/>
          </p:cNvSpPr>
          <p:nvPr/>
        </p:nvSpPr>
        <p:spPr bwMode="auto">
          <a:xfrm>
            <a:off x="4427631" y="4353668"/>
            <a:ext cx="3948237" cy="440464"/>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不可以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0C"/>
              </a:solidFill>
              <a:ea typeface="宋体" panose="02010600030101010101" pitchFamily="2" charset="-122"/>
            </a:endParaRPr>
          </a:p>
        </p:txBody>
      </p:sp>
      <p:sp>
        <p:nvSpPr>
          <p:cNvPr id="9" name="Rectangle 3"/>
          <p:cNvSpPr txBox="1">
            <a:spLocks noChangeArrowheads="1"/>
          </p:cNvSpPr>
          <p:nvPr/>
        </p:nvSpPr>
        <p:spPr bwMode="auto">
          <a:xfrm>
            <a:off x="516493" y="4958383"/>
            <a:ext cx="7847011" cy="760143"/>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b="1" i="1" dirty="0">
                <a:solidFill>
                  <a:srgbClr val="C00000"/>
                </a:solidFill>
                <a:highlight>
                  <a:srgbClr val="FFFF00"/>
                </a:highlight>
                <a:ea typeface="宋体" panose="02010600030101010101" pitchFamily="2" charset="-122"/>
              </a:rPr>
              <a:t>reentrant code </a:t>
            </a:r>
            <a:r>
              <a:rPr lang="zh-CN" altLang="en-US" sz="2200" b="1" i="1" dirty="0">
                <a:highlight>
                  <a:srgbClr val="FFFF00"/>
                </a:highlight>
                <a:ea typeface="宋体" panose="02010600030101010101" pitchFamily="2" charset="-122"/>
              </a:rPr>
              <a:t>or </a:t>
            </a:r>
            <a:r>
              <a:rPr lang="zh-CN" altLang="en-US" sz="2200" b="1" i="1" dirty="0">
                <a:solidFill>
                  <a:srgbClr val="C00000"/>
                </a:solidFill>
                <a:highlight>
                  <a:srgbClr val="FFFF00"/>
                </a:highlight>
                <a:ea typeface="宋体" panose="02010600030101010101" pitchFamily="2" charset="-122"/>
              </a:rPr>
              <a:t>pure code </a:t>
            </a:r>
            <a:r>
              <a:rPr lang="zh-CN" altLang="en-US" sz="2200" dirty="0">
                <a:highlight>
                  <a:srgbClr val="FFFF00"/>
                </a:highlight>
                <a:ea typeface="宋体" panose="02010600030101010101" pitchFamily="2" charset="-122"/>
              </a:rPr>
              <a:t>is </a:t>
            </a:r>
            <a:r>
              <a:rPr lang="zh-CN" altLang="en-US" sz="2200" dirty="0">
                <a:solidFill>
                  <a:srgbClr val="0000CC"/>
                </a:solidFill>
                <a:highlight>
                  <a:srgbClr val="FFFF00"/>
                </a:highlight>
                <a:ea typeface="宋体" panose="02010600030101010101" pitchFamily="2" charset="-122"/>
              </a:rPr>
              <a:t>non-self-modifying </a:t>
            </a:r>
            <a:r>
              <a:rPr lang="zh-CN" altLang="en-US" sz="2200" dirty="0">
                <a:solidFill>
                  <a:srgbClr val="7030A0"/>
                </a:solidFill>
                <a:highlight>
                  <a:srgbClr val="FFFF00"/>
                </a:highlight>
                <a:ea typeface="宋体" panose="02010600030101010101" pitchFamily="2" charset="-122"/>
              </a:rPr>
              <a:t>code, it never changes during execution.</a:t>
            </a:r>
            <a:endParaRPr lang="zh-CN" altLang="en-US" sz="2200" dirty="0">
              <a:solidFill>
                <a:srgbClr val="7030A0"/>
              </a:solidFill>
              <a:highlight>
                <a:srgbClr val="FFFF00"/>
              </a:highlight>
              <a:ea typeface="宋体" panose="02010600030101010101" pitchFamily="2" charset="-122"/>
            </a:endParaRPr>
          </a:p>
          <a:p>
            <a:pPr>
              <a:lnSpc>
                <a:spcPct val="90000"/>
              </a:lnSpc>
            </a:pPr>
            <a:endParaRPr lang="zh-CN" altLang="en-US" sz="2200" b="1" dirty="0">
              <a:solidFill>
                <a:srgbClr val="7030A0"/>
              </a:solidFill>
              <a:highlight>
                <a:srgbClr val="FFFF00"/>
              </a:highligh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 —</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2</a:t>
            </a:r>
            <a:endParaRPr lang="en-US" altLang="zh-CN" dirty="0">
              <a:effectLst>
                <a:outerShdw blurRad="38100" dist="38100" dir="2700000" algn="tl">
                  <a:srgbClr val="C0C0C0"/>
                </a:outerShdw>
              </a:effectLst>
              <a:ea typeface="宋体" panose="02010600030101010101" pitchFamily="2" charset="-122"/>
            </a:endParaRPr>
          </a:p>
        </p:txBody>
      </p:sp>
      <p:sp>
        <p:nvSpPr>
          <p:cNvPr id="82947" name="Rectangle 3"/>
          <p:cNvSpPr>
            <a:spLocks noGrp="1" noChangeArrowheads="1"/>
          </p:cNvSpPr>
          <p:nvPr>
            <p:ph type="body" idx="4294967295"/>
          </p:nvPr>
        </p:nvSpPr>
        <p:spPr>
          <a:xfrm>
            <a:off x="685800" y="1049339"/>
            <a:ext cx="7466013" cy="754580"/>
          </a:xfrm>
        </p:spPr>
        <p:txBody>
          <a:bodyPr/>
          <a:lstStyle/>
          <a:p>
            <a:pPr>
              <a:lnSpc>
                <a:spcPct val="90000"/>
              </a:lnSpc>
            </a:pPr>
            <a:r>
              <a:rPr lang="zh-CN" altLang="en-US" sz="2000" dirty="0">
                <a:solidFill>
                  <a:srgbClr val="00000C"/>
                </a:solidFill>
                <a:ea typeface="宋体" panose="02010600030101010101" pitchFamily="2" charset="-122"/>
              </a:rPr>
              <a:t>作业</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0#</a:t>
            </a:r>
            <a:r>
              <a:rPr lang="zh-CN" altLang="en-US" sz="2000" dirty="0">
                <a:solidFill>
                  <a:srgbClr val="00000C"/>
                </a:solidFill>
                <a:ea typeface="宋体" panose="02010600030101010101" pitchFamily="2" charset="-122"/>
              </a:rPr>
              <a:t>与作业</a:t>
            </a:r>
            <a:r>
              <a:rPr lang="en-US" altLang="zh-CN" sz="2000" dirty="0">
                <a:solidFill>
                  <a:srgbClr val="00000C"/>
                </a:solidFill>
                <a:ea typeface="宋体" panose="02010600030101010101" pitchFamily="2" charset="-122"/>
              </a:rPr>
              <a:t>2</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，均有计算</a:t>
            </a:r>
            <a:r>
              <a:rPr lang="en-US" altLang="zh-CN" sz="2000" dirty="0">
                <a:solidFill>
                  <a:srgbClr val="00000C"/>
                </a:solidFill>
                <a:ea typeface="宋体" panose="02010600030101010101" pitchFamily="2" charset="-122"/>
              </a:rPr>
              <a:t>sin()</a:t>
            </a:r>
            <a:r>
              <a:rPr lang="zh-CN" altLang="en-US" sz="2000" dirty="0">
                <a:solidFill>
                  <a:srgbClr val="00000C"/>
                </a:solidFill>
                <a:ea typeface="宋体" panose="02010600030101010101" pitchFamily="2" charset="-122"/>
              </a:rPr>
              <a:t>的模块。</a:t>
            </a:r>
            <a:endParaRPr lang="en-US" altLang="zh-CN" sz="2000" dirty="0">
              <a:solidFill>
                <a:srgbClr val="00000C"/>
              </a:solidFill>
              <a:ea typeface="宋体" panose="02010600030101010101" pitchFamily="2" charset="-122"/>
            </a:endParaRPr>
          </a:p>
          <a:p>
            <a:pPr>
              <a:lnSpc>
                <a:spcPct val="90000"/>
              </a:lnSpc>
            </a:pPr>
            <a:r>
              <a:rPr lang="zh-CN" altLang="en-US" sz="2000" dirty="0">
                <a:solidFill>
                  <a:srgbClr val="00000C"/>
                </a:solidFill>
                <a:ea typeface="宋体" panose="02010600030101010101" pitchFamily="2" charset="-122"/>
              </a:rPr>
              <a:t>问：</a:t>
            </a:r>
            <a:r>
              <a:rPr lang="zh-CN" altLang="en-US" sz="2000" dirty="0">
                <a:solidFill>
                  <a:srgbClr val="0000CC"/>
                </a:solidFill>
                <a:ea typeface="宋体" panose="02010600030101010101" pitchFamily="2" charset="-122"/>
              </a:rPr>
              <a:t>计算</a:t>
            </a:r>
            <a:r>
              <a:rPr lang="en-US" altLang="zh-CN" sz="2000" dirty="0">
                <a:solidFill>
                  <a:srgbClr val="0000CC"/>
                </a:solidFill>
                <a:ea typeface="宋体" panose="02010600030101010101" pitchFamily="2" charset="-122"/>
              </a:rPr>
              <a:t>sin() </a:t>
            </a:r>
            <a:r>
              <a:rPr lang="zh-CN" altLang="en-US" sz="2000" dirty="0">
                <a:solidFill>
                  <a:srgbClr val="0000CC"/>
                </a:solidFill>
                <a:ea typeface="宋体" panose="02010600030101010101" pitchFamily="2" charset="-122"/>
              </a:rPr>
              <a:t>的模块能否被多个进行所共享？</a:t>
            </a:r>
            <a:endParaRPr lang="en-US" altLang="zh-CN" sz="2000" dirty="0">
              <a:solidFill>
                <a:srgbClr val="0000CC"/>
              </a:solidFill>
              <a:ea typeface="宋体" panose="02010600030101010101" pitchFamily="2" charset="-122"/>
            </a:endParaRPr>
          </a:p>
        </p:txBody>
      </p:sp>
      <p:sp>
        <p:nvSpPr>
          <p:cNvPr id="82948" name="文本框 1"/>
          <p:cNvSpPr txBox="1">
            <a:spLocks noChangeArrowheads="1"/>
          </p:cNvSpPr>
          <p:nvPr/>
        </p:nvSpPr>
        <p:spPr bwMode="auto">
          <a:xfrm>
            <a:off x="1035050" y="2091416"/>
            <a:ext cx="2116138" cy="243143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0"/>
              </a:spcBef>
              <a:buClrTx/>
              <a:buSzTx/>
              <a:buFontTx/>
              <a:buNone/>
            </a:pPr>
            <a:r>
              <a:rPr lang="en-US" altLang="zh-CN" sz="1600" dirty="0">
                <a:ea typeface="宋体" panose="02010600030101010101" pitchFamily="2" charset="-122"/>
              </a:rPr>
              <a:t>1000</a:t>
            </a:r>
            <a:r>
              <a:rPr lang="zh-CN" altLang="en-US" sz="1600" dirty="0">
                <a:ea typeface="宋体" panose="02010600030101010101" pitchFamily="2" charset="-122"/>
              </a:rPr>
              <a:t>：</a:t>
            </a:r>
            <a:endParaRPr lang="en-US" altLang="zh-CN" sz="1600" dirty="0">
              <a:ea typeface="宋体" panose="02010600030101010101" pitchFamily="2" charset="-122"/>
            </a:endParaRPr>
          </a:p>
          <a:p>
            <a:pPr>
              <a:spcBef>
                <a:spcPts val="0"/>
              </a:spcBef>
              <a:buClrTx/>
              <a:buSzTx/>
              <a:buFontTx/>
              <a:buNone/>
            </a:pPr>
            <a:r>
              <a:rPr lang="en-US" altLang="zh-CN" sz="1600" dirty="0">
                <a:ea typeface="宋体" panose="02010600030101010101" pitchFamily="2" charset="-122"/>
              </a:rPr>
              <a:t>   .</a:t>
            </a:r>
            <a:endParaRPr lang="en-US" altLang="zh-CN" sz="1600" dirty="0">
              <a:ea typeface="宋体" panose="02010600030101010101" pitchFamily="2" charset="-122"/>
            </a:endParaRPr>
          </a:p>
          <a:p>
            <a:pPr>
              <a:spcBef>
                <a:spcPts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endParaRPr lang="en-US" altLang="zh-CN" sz="1600" dirty="0">
              <a:ea typeface="宋体" panose="02010600030101010101" pitchFamily="2" charset="-122"/>
            </a:endParaRPr>
          </a:p>
          <a:p>
            <a:pPr>
              <a:spcBef>
                <a:spcPts val="0"/>
              </a:spcBef>
              <a:buClrTx/>
              <a:buSzTx/>
              <a:buFontTx/>
              <a:buNone/>
            </a:pPr>
            <a:r>
              <a:rPr lang="en-US" altLang="zh-CN" sz="1600" dirty="0">
                <a:ea typeface="宋体" panose="02010600030101010101" pitchFamily="2" charset="-122"/>
              </a:rPr>
              <a:t>   .</a:t>
            </a:r>
            <a:endParaRPr lang="en-US" altLang="zh-CN" sz="1600" dirty="0">
              <a:ea typeface="宋体" panose="02010600030101010101" pitchFamily="2" charset="-122"/>
            </a:endParaRPr>
          </a:p>
          <a:p>
            <a:pPr>
              <a:spcBef>
                <a:spcPts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1000</a:t>
            </a:r>
            <a:endParaRPr lang="en-US" altLang="zh-CN" sz="1600" dirty="0">
              <a:solidFill>
                <a:srgbClr val="C00000"/>
              </a:solidFill>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p:txBody>
      </p:sp>
      <p:cxnSp>
        <p:nvCxnSpPr>
          <p:cNvPr id="82949" name="直接连接符 5"/>
          <p:cNvCxnSpPr>
            <a:cxnSpLocks noChangeShapeType="1"/>
          </p:cNvCxnSpPr>
          <p:nvPr/>
        </p:nvCxnSpPr>
        <p:spPr bwMode="auto">
          <a:xfrm>
            <a:off x="1035050" y="3439562"/>
            <a:ext cx="2116138" cy="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0" name="文本框 10"/>
          <p:cNvSpPr txBox="1">
            <a:spLocks noChangeArrowheads="1"/>
          </p:cNvSpPr>
          <p:nvPr/>
        </p:nvSpPr>
        <p:spPr bwMode="auto">
          <a:xfrm>
            <a:off x="4216069" y="2036854"/>
            <a:ext cx="2005012" cy="243143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a:t>
            </a:r>
            <a:endParaRPr lang="en-US" altLang="zh-CN" sz="16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2000:</a:t>
            </a:r>
            <a:endParaRPr lang="en-US" altLang="zh-CN" sz="16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endParaRPr lang="en-US" altLang="zh-CN" sz="16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a:t>
            </a:r>
            <a:endParaRPr lang="en-US" altLang="zh-CN" sz="16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2000</a:t>
            </a:r>
            <a:endParaRPr lang="en-US" altLang="zh-CN" sz="1600" dirty="0">
              <a:solidFill>
                <a:srgbClr val="C00000"/>
              </a:solidFill>
              <a:ea typeface="宋体" panose="02010600030101010101" pitchFamily="2" charset="-122"/>
            </a:endParaRPr>
          </a:p>
        </p:txBody>
      </p:sp>
      <p:cxnSp>
        <p:nvCxnSpPr>
          <p:cNvPr id="82951" name="直接连接符 11"/>
          <p:cNvCxnSpPr>
            <a:cxnSpLocks noChangeShapeType="1"/>
          </p:cNvCxnSpPr>
          <p:nvPr/>
        </p:nvCxnSpPr>
        <p:spPr bwMode="auto">
          <a:xfrm>
            <a:off x="4208463" y="3162136"/>
            <a:ext cx="2005012" cy="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2" name="文本框 7"/>
          <p:cNvSpPr txBox="1">
            <a:spLocks noChangeArrowheads="1"/>
          </p:cNvSpPr>
          <p:nvPr/>
        </p:nvSpPr>
        <p:spPr bwMode="auto">
          <a:xfrm>
            <a:off x="569250" y="1997869"/>
            <a:ext cx="531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2953" name="文本框 13"/>
          <p:cNvSpPr txBox="1">
            <a:spLocks noChangeArrowheads="1"/>
          </p:cNvSpPr>
          <p:nvPr/>
        </p:nvSpPr>
        <p:spPr bwMode="auto">
          <a:xfrm>
            <a:off x="571469" y="3322890"/>
            <a:ext cx="531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4" name="文本框 14"/>
          <p:cNvSpPr txBox="1">
            <a:spLocks noChangeArrowheads="1"/>
          </p:cNvSpPr>
          <p:nvPr/>
        </p:nvSpPr>
        <p:spPr bwMode="auto">
          <a:xfrm>
            <a:off x="3731566" y="2074331"/>
            <a:ext cx="531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82955" name="文本框 15"/>
          <p:cNvSpPr txBox="1">
            <a:spLocks noChangeArrowheads="1"/>
          </p:cNvSpPr>
          <p:nvPr/>
        </p:nvSpPr>
        <p:spPr bwMode="auto">
          <a:xfrm>
            <a:off x="3731566" y="3088206"/>
            <a:ext cx="53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6" name="文本框 16"/>
          <p:cNvSpPr txBox="1">
            <a:spLocks noChangeArrowheads="1"/>
          </p:cNvSpPr>
          <p:nvPr/>
        </p:nvSpPr>
        <p:spPr bwMode="auto">
          <a:xfrm>
            <a:off x="1463945" y="4519917"/>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7" name="文本框 17"/>
          <p:cNvSpPr txBox="1">
            <a:spLocks noChangeArrowheads="1"/>
          </p:cNvSpPr>
          <p:nvPr/>
        </p:nvSpPr>
        <p:spPr bwMode="auto">
          <a:xfrm>
            <a:off x="4572000" y="4553253"/>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82958" name="文本框 21"/>
          <p:cNvSpPr txBox="1">
            <a:spLocks noChangeArrowheads="1"/>
          </p:cNvSpPr>
          <p:nvPr/>
        </p:nvSpPr>
        <p:spPr bwMode="auto">
          <a:xfrm>
            <a:off x="6459553" y="1737473"/>
            <a:ext cx="1911350" cy="156966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1</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计算</a:t>
            </a:r>
            <a:r>
              <a:rPr lang="en-US" altLang="zh-CN" sz="1600" dirty="0">
                <a:solidFill>
                  <a:srgbClr val="C00000"/>
                </a:solidFill>
                <a:ea typeface="宋体" panose="02010600030101010101" pitchFamily="2" charset="-122"/>
              </a:rPr>
              <a:t>sin()</a:t>
            </a:r>
            <a:r>
              <a:rPr lang="zh-CN" altLang="en-US" sz="1600" dirty="0">
                <a:solidFill>
                  <a:srgbClr val="C00000"/>
                </a:solidFill>
                <a:ea typeface="宋体" panose="02010600030101010101" pitchFamily="2" charset="-122"/>
              </a:rPr>
              <a:t>的模块处在不同的页面中</a:t>
            </a:r>
            <a:r>
              <a:rPr lang="zh-CN" altLang="en-US" sz="1600" dirty="0">
                <a:ea typeface="宋体" panose="02010600030101010101" pitchFamily="2" charset="-122"/>
              </a:rPr>
              <a:t>，共享作业</a:t>
            </a:r>
            <a:r>
              <a:rPr lang="en-US" altLang="zh-CN" sz="1600" dirty="0">
                <a:ea typeface="宋体" panose="02010600030101010101" pitchFamily="2" charset="-122"/>
              </a:rPr>
              <a:t>1</a:t>
            </a:r>
            <a:r>
              <a:rPr lang="zh-CN" altLang="en-US" sz="1600" dirty="0">
                <a:ea typeface="宋体" panose="02010600030101010101" pitchFamily="2" charset="-122"/>
              </a:rPr>
              <a:t>的</a:t>
            </a:r>
            <a:r>
              <a:rPr lang="en-US" altLang="zh-CN" sz="1600" dirty="0">
                <a:ea typeface="宋体" panose="02010600030101010101" pitchFamily="2" charset="-122"/>
              </a:rPr>
              <a:t>0</a:t>
            </a:r>
            <a:r>
              <a:rPr lang="zh-CN" altLang="en-US" sz="1600" dirty="0">
                <a:ea typeface="宋体" panose="02010600030101010101" pitchFamily="2" charset="-122"/>
              </a:rPr>
              <a:t>号页面，还是共享作业</a:t>
            </a:r>
            <a:r>
              <a:rPr lang="en-US" altLang="zh-CN" sz="1600" dirty="0">
                <a:ea typeface="宋体" panose="02010600030101010101" pitchFamily="2" charset="-122"/>
              </a:rPr>
              <a:t>2</a:t>
            </a:r>
            <a:r>
              <a:rPr lang="zh-CN" altLang="en-US" sz="1600" dirty="0">
                <a:ea typeface="宋体" panose="02010600030101010101" pitchFamily="2" charset="-122"/>
              </a:rPr>
              <a:t>的</a:t>
            </a:r>
            <a:r>
              <a:rPr lang="en-US" altLang="zh-CN" sz="1600" dirty="0">
                <a:ea typeface="宋体" panose="02010600030101010101" pitchFamily="2" charset="-122"/>
              </a:rPr>
              <a:t>1</a:t>
            </a:r>
            <a:r>
              <a:rPr lang="zh-CN" altLang="en-US" sz="1600" dirty="0">
                <a:ea typeface="宋体" panose="02010600030101010101" pitchFamily="2" charset="-122"/>
              </a:rPr>
              <a:t>号页面？</a:t>
            </a:r>
            <a:endParaRPr lang="en-US" altLang="zh-CN" sz="1600" dirty="0">
              <a:ea typeface="宋体" panose="02010600030101010101" pitchFamily="2" charset="-122"/>
            </a:endParaRPr>
          </a:p>
        </p:txBody>
      </p:sp>
      <p:sp>
        <p:nvSpPr>
          <p:cNvPr id="15" name="Rectangle 3"/>
          <p:cNvSpPr txBox="1">
            <a:spLocks noChangeArrowheads="1"/>
          </p:cNvSpPr>
          <p:nvPr/>
        </p:nvSpPr>
        <p:spPr bwMode="auto">
          <a:xfrm>
            <a:off x="685799" y="5046234"/>
            <a:ext cx="74660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solidFill>
                  <a:srgbClr val="7030A0"/>
                </a:solidFill>
                <a:highlight>
                  <a:srgbClr val="FFFF00"/>
                </a:highlight>
                <a:ea typeface="宋体" panose="02010600030101010101" pitchFamily="2" charset="-122"/>
              </a:rPr>
              <a:t>Shared code must appear </a:t>
            </a:r>
            <a:r>
              <a:rPr lang="zh-CN" altLang="en-US" sz="2400" dirty="0">
                <a:solidFill>
                  <a:srgbClr val="0000CC"/>
                </a:solidFill>
                <a:highlight>
                  <a:srgbClr val="FFFF00"/>
                </a:highlight>
                <a:ea typeface="宋体" panose="02010600030101010101" pitchFamily="2" charset="-122"/>
              </a:rPr>
              <a:t>in same location </a:t>
            </a:r>
            <a:r>
              <a:rPr lang="zh-CN" altLang="en-US" sz="2400" dirty="0">
                <a:solidFill>
                  <a:srgbClr val="7030A0"/>
                </a:solidFill>
                <a:highlight>
                  <a:srgbClr val="FFFF00"/>
                </a:highlight>
                <a:ea typeface="宋体" panose="02010600030101010101" pitchFamily="2" charset="-122"/>
              </a:rPr>
              <a:t>in the </a:t>
            </a:r>
            <a:r>
              <a:rPr lang="zh-CN" altLang="en-US" sz="2400" dirty="0">
                <a:solidFill>
                  <a:srgbClr val="0070C0"/>
                </a:solidFill>
                <a:highlight>
                  <a:srgbClr val="FFFF00"/>
                </a:highlight>
                <a:ea typeface="宋体" panose="02010600030101010101" pitchFamily="2" charset="-122"/>
              </a:rPr>
              <a:t>logical address space </a:t>
            </a:r>
            <a:r>
              <a:rPr lang="zh-CN" altLang="en-US" sz="2400" dirty="0">
                <a:solidFill>
                  <a:srgbClr val="7030A0"/>
                </a:solidFill>
                <a:highlight>
                  <a:srgbClr val="FFFF00"/>
                </a:highlight>
                <a:ea typeface="宋体" panose="02010600030101010101" pitchFamily="2" charset="-122"/>
              </a:rPr>
              <a:t>of all processes</a:t>
            </a:r>
            <a:endParaRPr lang="en-US" altLang="zh-CN" sz="2400" dirty="0">
              <a:solidFill>
                <a:srgbClr val="7030A0"/>
              </a:solidFill>
              <a:highlight>
                <a:srgbClr val="FFFF00"/>
              </a:highlight>
              <a:ea typeface="宋体" panose="02010600030101010101" pitchFamily="2" charset="-122"/>
            </a:endParaRPr>
          </a:p>
          <a:p>
            <a:pPr>
              <a:lnSpc>
                <a:spcPct val="90000"/>
              </a:lnSpc>
            </a:pPr>
            <a:endParaRPr lang="en-US" altLang="zh-CN" sz="2400" dirty="0">
              <a:solidFill>
                <a:srgbClr val="7030A0"/>
              </a:solidFill>
              <a:highlight>
                <a:srgbClr val="FFFF00"/>
              </a:highlight>
              <a:ea typeface="宋体" panose="02010600030101010101" pitchFamily="2" charset="-122"/>
            </a:endParaRPr>
          </a:p>
        </p:txBody>
      </p:sp>
      <p:sp>
        <p:nvSpPr>
          <p:cNvPr id="16" name="文本框 21"/>
          <p:cNvSpPr txBox="1">
            <a:spLocks noChangeArrowheads="1"/>
          </p:cNvSpPr>
          <p:nvPr/>
        </p:nvSpPr>
        <p:spPr bwMode="auto">
          <a:xfrm>
            <a:off x="6459553" y="3451261"/>
            <a:ext cx="1911350" cy="132343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2</a:t>
            </a:r>
            <a:r>
              <a:rPr lang="zh-CN" altLang="en-US" sz="1600" dirty="0">
                <a:ea typeface="宋体" panose="02010600030101010101" pitchFamily="2" charset="-122"/>
              </a:rPr>
              <a:t>：</a:t>
            </a:r>
            <a:r>
              <a:rPr lang="en-US" altLang="zh-CN" sz="1600" dirty="0">
                <a:ea typeface="宋体" panose="02010600030101010101" pitchFamily="2" charset="-122"/>
              </a:rPr>
              <a:t> </a:t>
            </a:r>
            <a:r>
              <a:rPr lang="zh-CN" altLang="en-US" sz="1600" dirty="0">
                <a:ea typeface="宋体" panose="02010600030101010101" pitchFamily="2" charset="-122"/>
              </a:rPr>
              <a:t>即使</a:t>
            </a:r>
            <a:r>
              <a:rPr lang="en-US" altLang="zh-CN" sz="1600" dirty="0">
                <a:ea typeface="宋体" panose="02010600030101010101" pitchFamily="2" charset="-122"/>
              </a:rPr>
              <a:t>sin()</a:t>
            </a:r>
            <a:r>
              <a:rPr lang="zh-CN" altLang="en-US" sz="1600" dirty="0">
                <a:ea typeface="宋体" panose="02010600030101010101" pitchFamily="2" charset="-122"/>
              </a:rPr>
              <a:t>的模块都在进程的</a:t>
            </a:r>
            <a:r>
              <a:rPr lang="zh-CN" altLang="en-US" sz="1600" dirty="0">
                <a:solidFill>
                  <a:srgbClr val="0000CC"/>
                </a:solidFill>
                <a:ea typeface="宋体" panose="02010600030101010101" pitchFamily="2" charset="-122"/>
              </a:rPr>
              <a:t>相同的页面中</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所在页面的偏移量不同</a:t>
            </a:r>
            <a:r>
              <a:rPr lang="zh-CN" altLang="en-US" sz="1600" dirty="0">
                <a:ea typeface="宋体" panose="02010600030101010101" pitchFamily="2" charset="-122"/>
              </a:rPr>
              <a:t>，如何共享？</a:t>
            </a:r>
            <a:endParaRPr lang="en-US" altLang="zh-CN" sz="1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8" grpId="0" animBg="1"/>
      <p:bldP spid="15" grpId="0"/>
      <p:bldP spid="1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endParaRPr lang="en-US" altLang="zh-CN" dirty="0">
              <a:effectLst>
                <a:outerShdw blurRad="38100" dist="38100" dir="2700000" algn="tl">
                  <a:srgbClr val="C0C0C0"/>
                </a:outerShdw>
              </a:effectLst>
              <a:ea typeface="宋体" panose="02010600030101010101" pitchFamily="2" charset="-122"/>
            </a:endParaRPr>
          </a:p>
        </p:txBody>
      </p:sp>
      <p:sp>
        <p:nvSpPr>
          <p:cNvPr id="83971" name="Rectangle 3"/>
          <p:cNvSpPr>
            <a:spLocks noGrp="1" noChangeArrowheads="1"/>
          </p:cNvSpPr>
          <p:nvPr>
            <p:ph type="body" idx="4294967295"/>
          </p:nvPr>
        </p:nvSpPr>
        <p:spPr>
          <a:xfrm>
            <a:off x="939800" y="1119188"/>
            <a:ext cx="7616825" cy="4483100"/>
          </a:xfrm>
        </p:spPr>
        <p:txBody>
          <a:bodyPr/>
          <a:lstStyle/>
          <a:p>
            <a:pPr>
              <a:lnSpc>
                <a:spcPct val="90000"/>
              </a:lnSpc>
            </a:pPr>
            <a:r>
              <a:rPr lang="en-US" altLang="zh-CN" sz="2000" b="1" dirty="0">
                <a:solidFill>
                  <a:srgbClr val="0000CC"/>
                </a:solidFill>
                <a:ea typeface="宋体" panose="02010600030101010101" pitchFamily="2" charset="-122"/>
              </a:rPr>
              <a:t>Shared code</a:t>
            </a:r>
            <a:endParaRPr lang="en-US" altLang="zh-CN" sz="2000" b="1" dirty="0">
              <a:solidFill>
                <a:srgbClr val="0000CC"/>
              </a:solidFill>
              <a:ea typeface="宋体" panose="02010600030101010101" pitchFamily="2" charset="-122"/>
            </a:endParaRPr>
          </a:p>
          <a:p>
            <a:pPr lvl="1">
              <a:lnSpc>
                <a:spcPct val="90000"/>
              </a:lnSpc>
            </a:pPr>
            <a:r>
              <a:rPr lang="en-US" altLang="zh-CN" sz="1800" dirty="0">
                <a:ea typeface="宋体" panose="02010600030101010101" pitchFamily="2" charset="-122"/>
              </a:rPr>
              <a:t>One copy of read-only (</a:t>
            </a:r>
            <a:r>
              <a:rPr lang="en-US" altLang="zh-CN" sz="1800" b="1" i="1" u="sng" dirty="0">
                <a:ea typeface="宋体" panose="02010600030101010101" pitchFamily="2" charset="-122"/>
              </a:rPr>
              <a:t>reentrant code</a:t>
            </a:r>
            <a:r>
              <a:rPr lang="zh-CN" altLang="en-US" sz="1800" b="1" i="1" u="sng" dirty="0">
                <a:ea typeface="宋体" panose="02010600030101010101" pitchFamily="2" charset="-122"/>
              </a:rPr>
              <a:t>，pure code</a:t>
            </a:r>
            <a:r>
              <a:rPr lang="zh-CN" altLang="en-US" sz="1800" dirty="0">
                <a:ea typeface="宋体" panose="02010600030101010101" pitchFamily="2" charset="-122"/>
              </a:rPr>
              <a:t>) code shared among processes (i.e., text editors, compilers, window systems).</a:t>
            </a:r>
            <a:endParaRPr lang="zh-CN" altLang="en-US" sz="1800" dirty="0">
              <a:ea typeface="宋体" panose="02010600030101010101" pitchFamily="2" charset="-122"/>
            </a:endParaRPr>
          </a:p>
          <a:p>
            <a:pPr lvl="1">
              <a:lnSpc>
                <a:spcPct val="90000"/>
              </a:lnSpc>
            </a:pPr>
            <a:r>
              <a:rPr lang="zh-CN" altLang="en-US" sz="1800" b="1" i="1" dirty="0">
                <a:solidFill>
                  <a:srgbClr val="00B050"/>
                </a:solidFill>
                <a:ea typeface="宋体" panose="02010600030101010101" pitchFamily="2" charset="-122"/>
              </a:rPr>
              <a:t>reentrant code </a:t>
            </a:r>
            <a:r>
              <a:rPr lang="zh-CN" altLang="en-US" sz="1800" b="1" i="1" dirty="0">
                <a:ea typeface="宋体" panose="02010600030101010101" pitchFamily="2" charset="-122"/>
              </a:rPr>
              <a:t>or </a:t>
            </a:r>
            <a:r>
              <a:rPr lang="zh-CN" altLang="en-US" sz="1800" b="1" i="1" dirty="0">
                <a:solidFill>
                  <a:srgbClr val="00B050"/>
                </a:solidFill>
                <a:ea typeface="宋体" panose="02010600030101010101" pitchFamily="2" charset="-122"/>
              </a:rPr>
              <a:t>pure code </a:t>
            </a:r>
            <a:r>
              <a:rPr lang="zh-CN" altLang="en-US" sz="1800" dirty="0">
                <a:ea typeface="宋体" panose="02010600030101010101" pitchFamily="2" charset="-122"/>
              </a:rPr>
              <a:t>is non-self-modifying code, it never changes during execution.</a:t>
            </a:r>
            <a:endParaRPr lang="zh-CN" altLang="en-US" sz="1800" dirty="0">
              <a:ea typeface="宋体" panose="02010600030101010101" pitchFamily="2" charset="-122"/>
            </a:endParaRPr>
          </a:p>
          <a:p>
            <a:pPr lvl="1">
              <a:lnSpc>
                <a:spcPct val="90000"/>
              </a:lnSpc>
            </a:pPr>
            <a:r>
              <a:rPr lang="zh-CN" altLang="en-US" sz="1800" b="1" i="1" u="sng" dirty="0">
                <a:solidFill>
                  <a:srgbClr val="FF0000"/>
                </a:solidFill>
                <a:ea typeface="宋体" panose="02010600030101010101" pitchFamily="2" charset="-122"/>
              </a:rPr>
              <a:t>Shared code must appear in same location in the logical address space of all processes</a:t>
            </a:r>
            <a:r>
              <a:rPr lang="zh-CN" altLang="en-US" sz="1800" dirty="0">
                <a:solidFill>
                  <a:srgbClr val="FF0000"/>
                </a:solidFill>
                <a:ea typeface="宋体" panose="02010600030101010101" pitchFamily="2" charset="-122"/>
              </a:rPr>
              <a:t>.</a:t>
            </a:r>
            <a:r>
              <a:rPr lang="zh-CN" altLang="en-US" sz="1800" dirty="0">
                <a:ea typeface="宋体" panose="02010600030101010101" pitchFamily="2" charset="-122"/>
              </a:rPr>
              <a:t>（why？）</a:t>
            </a:r>
            <a:endParaRPr lang="zh-CN" altLang="en-US" sz="1800" dirty="0">
              <a:ea typeface="宋体" panose="02010600030101010101" pitchFamily="2" charset="-122"/>
            </a:endParaRPr>
          </a:p>
          <a:p>
            <a:pPr lvl="2">
              <a:lnSpc>
                <a:spcPct val="90000"/>
              </a:lnSpc>
            </a:pPr>
            <a:r>
              <a:rPr lang="en-US" altLang="zh-CN" sz="1600" dirty="0">
                <a:ea typeface="宋体" panose="02010600030101010101" pitchFamily="2" charset="-122"/>
              </a:rPr>
              <a:t>The shared pages typically contain </a:t>
            </a:r>
            <a:r>
              <a:rPr lang="en-US" altLang="zh-CN" sz="1600" dirty="0">
                <a:solidFill>
                  <a:srgbClr val="00B050"/>
                </a:solidFill>
                <a:ea typeface="宋体" panose="02010600030101010101" pitchFamily="2" charset="-122"/>
              </a:rPr>
              <a:t>references to themselves</a:t>
            </a:r>
            <a:r>
              <a:rPr lang="en-US" altLang="zh-CN" sz="1600" dirty="0">
                <a:ea typeface="宋体" panose="02010600030101010101" pitchFamily="2" charset="-122"/>
              </a:rPr>
              <a:t>.</a:t>
            </a:r>
            <a:endParaRPr lang="en-US" altLang="zh-CN" sz="1600" dirty="0">
              <a:ea typeface="宋体" panose="02010600030101010101" pitchFamily="2" charset="-122"/>
            </a:endParaRPr>
          </a:p>
          <a:p>
            <a:pPr lvl="2">
              <a:lnSpc>
                <a:spcPct val="90000"/>
              </a:lnSpc>
            </a:pPr>
            <a:r>
              <a:rPr lang="en-US" altLang="zh-CN" sz="1600" dirty="0">
                <a:ea typeface="宋体" panose="02010600030101010101" pitchFamily="2" charset="-122"/>
              </a:rPr>
              <a:t>A conditional jump and/or a loop,  for example.</a:t>
            </a:r>
            <a:endParaRPr lang="en-US" altLang="zh-CN" sz="1600" dirty="0">
              <a:ea typeface="宋体" panose="02010600030101010101" pitchFamily="2" charset="-122"/>
            </a:endParaRPr>
          </a:p>
          <a:p>
            <a:pPr>
              <a:lnSpc>
                <a:spcPct val="90000"/>
              </a:lnSpc>
            </a:pPr>
            <a:r>
              <a:rPr lang="en-US" altLang="zh-CN" sz="2000" b="1" dirty="0">
                <a:solidFill>
                  <a:srgbClr val="0000CC"/>
                </a:solidFill>
                <a:ea typeface="宋体" panose="02010600030101010101" pitchFamily="2" charset="-122"/>
              </a:rPr>
              <a:t>Private code and </a:t>
            </a:r>
            <a:r>
              <a:rPr lang="en-US" altLang="zh-CN" sz="2000" b="1" dirty="0">
                <a:solidFill>
                  <a:srgbClr val="006600"/>
                </a:solidFill>
                <a:ea typeface="宋体" panose="02010600030101010101" pitchFamily="2" charset="-122"/>
              </a:rPr>
              <a:t>data</a:t>
            </a:r>
            <a:r>
              <a:rPr lang="en-US" altLang="zh-CN" sz="2000" dirty="0">
                <a:solidFill>
                  <a:srgbClr val="0000CC"/>
                </a:solidFill>
                <a:ea typeface="宋体" panose="02010600030101010101" pitchFamily="2" charset="-122"/>
              </a:rPr>
              <a:t> </a:t>
            </a:r>
            <a:endParaRPr lang="en-US" altLang="zh-CN" sz="2000" dirty="0">
              <a:solidFill>
                <a:srgbClr val="0000CC"/>
              </a:solidFill>
              <a:ea typeface="宋体" panose="02010600030101010101" pitchFamily="2" charset="-122"/>
            </a:endParaRPr>
          </a:p>
          <a:p>
            <a:pPr lvl="1">
              <a:lnSpc>
                <a:spcPct val="90000"/>
              </a:lnSpc>
            </a:pPr>
            <a:r>
              <a:rPr lang="en-US" altLang="zh-CN" sz="1800" dirty="0">
                <a:ea typeface="宋体" panose="02010600030101010101" pitchFamily="2" charset="-122"/>
              </a:rPr>
              <a:t>Each process keeps a separate copy of the code and data</a:t>
            </a:r>
            <a:endParaRPr lang="en-US" altLang="zh-CN" sz="1800" dirty="0">
              <a:ea typeface="宋体" panose="02010600030101010101" pitchFamily="2" charset="-122"/>
            </a:endParaRPr>
          </a:p>
          <a:p>
            <a:pPr lvl="1">
              <a:lnSpc>
                <a:spcPct val="90000"/>
              </a:lnSpc>
            </a:pPr>
            <a:r>
              <a:rPr lang="en-US" altLang="zh-CN" sz="1800" b="1" u="sng" dirty="0">
                <a:solidFill>
                  <a:srgbClr val="FF0000"/>
                </a:solidFill>
                <a:ea typeface="宋体" panose="02010600030101010101" pitchFamily="2" charset="-122"/>
              </a:rPr>
              <a:t>The pages for the private code and data can appear anywhere in the logical address space</a:t>
            </a:r>
            <a:endParaRPr lang="en-US" altLang="zh-CN" sz="1800" b="1" u="sng"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Fragmentation</a:t>
            </a:r>
            <a:endParaRPr lang="en-US" altLang="zh-CN" dirty="0">
              <a:effectLst>
                <a:outerShdw blurRad="38100" dist="38100" dir="2700000" algn="tl">
                  <a:srgbClr val="C0C0C0"/>
                </a:outerShdw>
              </a:effectLst>
              <a:ea typeface="宋体" panose="02010600030101010101" pitchFamily="2" charset="-122"/>
            </a:endParaRP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000" b="1" dirty="0">
                <a:solidFill>
                  <a:srgbClr val="0000CC"/>
                </a:solidFill>
                <a:ea typeface="宋体" panose="02010600030101010101" pitchFamily="2" charset="-122"/>
              </a:rPr>
              <a:t>页式管理，产生的是内碎片，或内零头</a:t>
            </a:r>
            <a:r>
              <a:rPr lang="en-US" altLang="zh-CN" sz="2000" b="1" dirty="0">
                <a:solidFill>
                  <a:srgbClr val="0000CC"/>
                </a:solidFill>
                <a:ea typeface="宋体" panose="02010600030101010101" pitchFamily="2" charset="-122"/>
              </a:rPr>
              <a:t>;</a:t>
            </a:r>
            <a:endParaRPr lang="en-US" altLang="zh-CN" sz="2000" b="1" dirty="0">
              <a:solidFill>
                <a:srgbClr val="0000CC"/>
              </a:solidFill>
              <a:ea typeface="宋体" panose="02010600030101010101" pitchFamily="2" charset="-122"/>
            </a:endParaRPr>
          </a:p>
          <a:p>
            <a:r>
              <a:rPr lang="en-US" altLang="zh-CN" sz="2000" b="1" dirty="0">
                <a:solidFill>
                  <a:srgbClr val="FF0000"/>
                </a:solidFill>
                <a:ea typeface="宋体" panose="02010600030101010101" pitchFamily="2" charset="-122"/>
              </a:rPr>
              <a:t>Internal Fragmentation</a:t>
            </a:r>
            <a:endParaRPr lang="en-US" altLang="zh-CN" sz="2000" b="1" dirty="0">
              <a:solidFill>
                <a:srgbClr val="FF0000"/>
              </a:solidFill>
              <a:ea typeface="宋体" panose="02010600030101010101" pitchFamily="2" charset="-122"/>
            </a:endParaRPr>
          </a:p>
          <a:p>
            <a:pPr lvl="1">
              <a:buFont typeface="Wingdings" panose="05000000000000000000" pitchFamily="2" charset="2"/>
              <a:buChar char="ü"/>
            </a:pPr>
            <a:r>
              <a:rPr lang="en-US" altLang="zh-CN" sz="1600" dirty="0">
                <a:solidFill>
                  <a:srgbClr val="FF0000"/>
                </a:solidFill>
                <a:ea typeface="宋体" panose="02010600030101010101" pitchFamily="2" charset="-122"/>
              </a:rPr>
              <a:t> </a:t>
            </a:r>
            <a:r>
              <a:rPr lang="en-US" altLang="zh-CN" sz="1800" dirty="0">
                <a:ea typeface="宋体" panose="02010600030101010101" pitchFamily="2" charset="-122"/>
              </a:rPr>
              <a:t>Allocated memory may be slightly larger than requested memory; </a:t>
            </a:r>
            <a:endParaRPr lang="en-US" altLang="zh-CN" sz="1800" dirty="0">
              <a:ea typeface="宋体" panose="02010600030101010101" pitchFamily="2" charset="-122"/>
            </a:endParaRPr>
          </a:p>
          <a:p>
            <a:pPr lvl="1">
              <a:buFont typeface="Wingdings" panose="05000000000000000000" pitchFamily="2" charset="2"/>
              <a:buChar char="ü"/>
            </a:pPr>
            <a:r>
              <a:rPr lang="en-US" altLang="zh-CN" sz="1800" dirty="0">
                <a:ea typeface="宋体" panose="02010600030101010101" pitchFamily="2" charset="-122"/>
              </a:rPr>
              <a:t>This size difference is memory internal to a frame, but not being used</a:t>
            </a:r>
            <a:r>
              <a:rPr lang="zh-CN" altLang="en-US" sz="1800" dirty="0">
                <a:ea typeface="宋体" panose="02010600030101010101" pitchFamily="2" charset="-122"/>
              </a:rPr>
              <a:t>；</a:t>
            </a:r>
            <a:endParaRPr lang="en-US" altLang="zh-CN" sz="1800" dirty="0">
              <a:ea typeface="宋体" panose="02010600030101010101" pitchFamily="2" charset="-122"/>
            </a:endParaRPr>
          </a:p>
          <a:p>
            <a:endParaRPr lang="en-US" altLang="zh-CN" sz="1800" dirty="0">
              <a:ea typeface="宋体" panose="02010600030101010101" pitchFamily="2" charset="-122"/>
            </a:endParaRPr>
          </a:p>
          <a:p>
            <a:endParaRPr lang="en-US" altLang="zh-CN"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结合下述几个要点，回顾页式管理的思想</a:t>
            </a:r>
            <a:endParaRPr lang="zh-CN" altLang="en-US" dirty="0">
              <a:solidFill>
                <a:schemeClr val="tx1"/>
              </a:solidFill>
              <a:effectLst>
                <a:outerShdw blurRad="38100" dist="38100" dir="2700000" algn="tl">
                  <a:srgbClr val="C0C0C0"/>
                </a:outerShdw>
              </a:effectLst>
              <a:ea typeface="宋体" panose="02010600030101010101" pitchFamily="2" charset="-122"/>
            </a:endParaRP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endParaRPr lang="zh-CN" altLang="en-US" sz="2000" b="1">
              <a:solidFill>
                <a:srgbClr val="FF0000"/>
              </a:solidFill>
              <a:ea typeface="宋体" panose="02010600030101010101" pitchFamily="2" charset="-122"/>
            </a:endParaRPr>
          </a:p>
          <a:p>
            <a:pPr lvl="1"/>
            <a:r>
              <a:rPr lang="zh-CN" altLang="en-US" sz="2000" b="1">
                <a:solidFill>
                  <a:srgbClr val="0000CC"/>
                </a:solidFill>
                <a:ea typeface="宋体" panose="02010600030101010101" pitchFamily="2" charset="-122"/>
              </a:rPr>
              <a:t>逻辑地址空间与物理地址空间的管理方法</a:t>
            </a:r>
            <a:endParaRPr lang="zh-CN" altLang="en-US" sz="2000" b="1">
              <a:solidFill>
                <a:srgbClr val="0000CC"/>
              </a:solidFill>
              <a:ea typeface="宋体" panose="02010600030101010101" pitchFamily="2" charset="-122"/>
            </a:endParaRPr>
          </a:p>
          <a:p>
            <a:pPr lvl="2"/>
            <a:r>
              <a:rPr lang="zh-CN" altLang="en-US" sz="1800" b="1">
                <a:ea typeface="宋体" panose="02010600030101010101" pitchFamily="2" charset="-122"/>
              </a:rPr>
              <a:t>根据不同的内存管理方式，使用不同的管理方法</a:t>
            </a:r>
            <a:endParaRPr lang="zh-CN" altLang="en-US" sz="1800" b="1">
              <a:ea typeface="宋体" panose="02010600030101010101" pitchFamily="2" charset="-122"/>
            </a:endParaRPr>
          </a:p>
          <a:p>
            <a:pPr lvl="3"/>
            <a:r>
              <a:rPr lang="zh-CN" altLang="en-US" sz="1600" b="1">
                <a:ea typeface="宋体" panose="02010600030101010101" pitchFamily="2" charset="-122"/>
              </a:rPr>
              <a:t>分区管理、页式管理、段式管理、段页式管理等</a:t>
            </a:r>
            <a:endParaRPr lang="zh-CN" altLang="en-US" sz="1600" b="1">
              <a:ea typeface="宋体" panose="02010600030101010101" pitchFamily="2" charset="-122"/>
            </a:endParaRP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endParaRPr lang="zh-CN" altLang="en-US" sz="2000" b="1">
              <a:ea typeface="宋体" panose="02010600030101010101" pitchFamily="2" charset="-122"/>
            </a:endParaRP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endParaRPr lang="zh-CN" altLang="en-US" sz="2000" b="1">
              <a:ea typeface="宋体" panose="02010600030101010101" pitchFamily="2" charset="-122"/>
            </a:endParaRPr>
          </a:p>
          <a:p>
            <a:pPr lvl="2"/>
            <a:r>
              <a:rPr lang="zh-CN" altLang="en-US" sz="1800" b="1">
                <a:ea typeface="宋体" panose="02010600030101010101" pitchFamily="2" charset="-122"/>
              </a:rPr>
              <a:t>根据不同的内存管理方式，使用不同的保护机制；</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endParaRPr lang="zh-CN" altLang="en-US" sz="1800" b="1">
              <a:ea typeface="宋体" panose="02010600030101010101" pitchFamily="2" charset="-122"/>
            </a:endParaRPr>
          </a:p>
          <a:p>
            <a:pPr lvl="2"/>
            <a:r>
              <a:rPr lang="zh-CN" altLang="en-US" sz="1800" b="1">
                <a:ea typeface="宋体" panose="02010600030101010101" pitchFamily="2" charset="-122"/>
              </a:rPr>
              <a:t>不同的内存管理方式，有不同的共享方法</a:t>
            </a:r>
            <a:endParaRPr lang="zh-CN" altLang="en-US" sz="1800" b="1">
              <a:ea typeface="宋体" panose="02010600030101010101" pitchFamily="2" charset="-122"/>
            </a:endParaRP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endParaRPr lang="zh-CN" altLang="en-US" sz="1800" b="1">
              <a:ea typeface="宋体" panose="02010600030101010101" pitchFamily="2" charset="-122"/>
            </a:endParaRP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74771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8.5 Structure of the Page Table</a:t>
            </a:r>
            <a:endParaRPr lang="en-US" altLang="zh-CN">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1246188" y="1873250"/>
            <a:ext cx="6834187" cy="2897188"/>
          </a:xfrm>
        </p:spPr>
        <p:txBody>
          <a:bodyPr/>
          <a:lstStyle/>
          <a:p>
            <a:r>
              <a:rPr lang="zh-CN" altLang="en-US" sz="2800" dirty="0">
                <a:ea typeface="宋体" panose="02010600030101010101" pitchFamily="2" charset="-122"/>
              </a:rPr>
              <a:t>Hierarchical Paging（层次页表）</a:t>
            </a:r>
            <a:endParaRPr lang="zh-CN" altLang="en-US" sz="2800" dirty="0">
              <a:ea typeface="宋体" panose="02010600030101010101" pitchFamily="2" charset="-122"/>
            </a:endParaRPr>
          </a:p>
          <a:p>
            <a:r>
              <a:rPr lang="zh-CN" altLang="en-US" sz="2800" dirty="0">
                <a:ea typeface="宋体" panose="02010600030101010101" pitchFamily="2" charset="-122"/>
              </a:rPr>
              <a:t>Hashed Page Tables （哈希页表）</a:t>
            </a:r>
            <a:endParaRPr lang="zh-CN" altLang="en-US" sz="2800" dirty="0">
              <a:ea typeface="宋体" panose="02010600030101010101" pitchFamily="2" charset="-122"/>
            </a:endParaRPr>
          </a:p>
          <a:p>
            <a:r>
              <a:rPr lang="zh-CN" altLang="en-US" sz="2800" dirty="0">
                <a:ea typeface="宋体" panose="02010600030101010101" pitchFamily="2" charset="-122"/>
              </a:rPr>
              <a:t>Inverted Page Tables （反置页表）</a:t>
            </a:r>
            <a:endParaRPr lang="zh-CN" altLang="en-US"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8.5.1 Hierarchical Page Tables</a:t>
            </a:r>
            <a:endParaRPr lang="en-US" altLang="zh-CN">
              <a:effectLst>
                <a:outerShdw blurRad="38100" dist="38100" dir="2700000" algn="tl">
                  <a:srgbClr val="C0C0C0"/>
                </a:outerShdw>
              </a:effectLst>
              <a:ea typeface="宋体" panose="02010600030101010101" pitchFamily="2" charset="-122"/>
            </a:endParaRPr>
          </a:p>
        </p:txBody>
      </p:sp>
      <p:sp>
        <p:nvSpPr>
          <p:cNvPr id="86019" name="Rectangle 3"/>
          <p:cNvSpPr>
            <a:spLocks noGrp="1" noChangeArrowheads="1"/>
          </p:cNvSpPr>
          <p:nvPr>
            <p:ph type="body" idx="4294967295"/>
          </p:nvPr>
        </p:nvSpPr>
        <p:spPr>
          <a:xfrm>
            <a:off x="762000" y="1377950"/>
            <a:ext cx="7529513" cy="4483100"/>
          </a:xfrm>
        </p:spPr>
        <p:txBody>
          <a:bodyPr/>
          <a:lstStyle/>
          <a:p>
            <a:r>
              <a:rPr lang="zh-CN" altLang="en-US" sz="2000" b="1" dirty="0">
                <a:ea typeface="宋体" panose="02010600030101010101" pitchFamily="2" charset="-122"/>
              </a:rPr>
              <a:t>有的环境（32位机及64位机）中页表相当大，</a:t>
            </a:r>
            <a:r>
              <a:rPr lang="zh-CN" altLang="en-US" sz="2000" b="1" dirty="0">
                <a:solidFill>
                  <a:srgbClr val="7030A0"/>
                </a:solidFill>
                <a:ea typeface="宋体" panose="02010600030101010101" pitchFamily="2" charset="-122"/>
              </a:rPr>
              <a:t>页表无法存放在内存的连续区域中</a:t>
            </a:r>
            <a:r>
              <a:rPr lang="zh-CN" altLang="en-US" sz="2000" b="1" dirty="0">
                <a:ea typeface="宋体" panose="02010600030101010101" pitchFamily="2" charset="-122"/>
              </a:rPr>
              <a:t>；</a:t>
            </a:r>
            <a:endParaRPr lang="zh-CN" altLang="en-US" sz="2000" b="1" dirty="0">
              <a:ea typeface="宋体" panose="02010600030101010101" pitchFamily="2" charset="-122"/>
            </a:endParaRPr>
          </a:p>
          <a:p>
            <a:r>
              <a:rPr lang="zh-CN" altLang="en-US" sz="2000" b="1" dirty="0">
                <a:solidFill>
                  <a:srgbClr val="006600"/>
                </a:solidFill>
                <a:highlight>
                  <a:srgbClr val="FFFF00"/>
                </a:highlight>
                <a:ea typeface="宋体" panose="02010600030101010101" pitchFamily="2" charset="-122"/>
              </a:rPr>
              <a:t>一个页框无法</a:t>
            </a:r>
            <a:r>
              <a:rPr lang="zh-CN" altLang="en-US" sz="2000" b="1" dirty="0" smtClean="0">
                <a:solidFill>
                  <a:srgbClr val="006600"/>
                </a:solidFill>
                <a:highlight>
                  <a:srgbClr val="FFFF00"/>
                </a:highlight>
                <a:ea typeface="宋体" panose="02010600030101010101" pitchFamily="2" charset="-122"/>
              </a:rPr>
              <a:t>容纳整个</a:t>
            </a:r>
            <a:r>
              <a:rPr lang="zh-CN" altLang="en-US" sz="2000" b="1" dirty="0">
                <a:solidFill>
                  <a:srgbClr val="006600"/>
                </a:solidFill>
                <a:highlight>
                  <a:srgbClr val="FFFF00"/>
                </a:highlight>
                <a:ea typeface="宋体" panose="02010600030101010101" pitchFamily="2" charset="-122"/>
              </a:rPr>
              <a:t>页表，需要为页表分配多个页框；</a:t>
            </a:r>
            <a:endParaRPr lang="zh-CN" altLang="en-US" sz="2000" b="1" dirty="0">
              <a:solidFill>
                <a:srgbClr val="006600"/>
              </a:solidFill>
              <a:highlight>
                <a:srgbClr val="FFFF00"/>
              </a:highlight>
              <a:ea typeface="宋体" panose="02010600030101010101" pitchFamily="2" charset="-122"/>
            </a:endParaRPr>
          </a:p>
          <a:p>
            <a:r>
              <a:rPr lang="zh-CN" altLang="en-US" sz="2000" b="1" dirty="0" smtClean="0">
                <a:ea typeface="宋体" panose="02010600030101010101" pitchFamily="2" charset="-122"/>
              </a:rPr>
              <a:t>层次页表或多级页表：将</a:t>
            </a:r>
            <a:r>
              <a:rPr lang="zh-CN" altLang="en-US" sz="2000" b="1" dirty="0">
                <a:ea typeface="宋体" panose="02010600030101010101" pitchFamily="2" charset="-122"/>
              </a:rPr>
              <a:t>一个大的页表分解成多个较小的页表</a:t>
            </a:r>
            <a:endParaRPr lang="zh-CN" altLang="en-US" sz="2000" b="1" dirty="0">
              <a:ea typeface="宋体" panose="02010600030101010101" pitchFamily="2" charset="-122"/>
            </a:endParaRPr>
          </a:p>
          <a:p>
            <a:pPr lvl="1"/>
            <a:r>
              <a:rPr lang="zh-CN" altLang="en-US" sz="1800" b="1" dirty="0" smtClean="0">
                <a:ea typeface="宋体" panose="02010600030101010101" pitchFamily="2" charset="-122"/>
              </a:rPr>
              <a:t>一</a:t>
            </a:r>
            <a:r>
              <a:rPr lang="zh-CN" altLang="en-US" sz="1800" b="1" dirty="0">
                <a:ea typeface="宋体" panose="02010600030101010101" pitchFamily="2" charset="-122"/>
              </a:rPr>
              <a:t>个页框</a:t>
            </a:r>
            <a:r>
              <a:rPr lang="zh-CN" altLang="en-US" sz="1800" b="1" dirty="0" smtClean="0">
                <a:ea typeface="宋体" panose="02010600030101010101" pitchFamily="2" charset="-122"/>
              </a:rPr>
              <a:t>容纳页表的一部分</a:t>
            </a:r>
            <a:endParaRPr lang="en-US" altLang="zh-CN" sz="1800" b="1" dirty="0" smtClean="0">
              <a:ea typeface="宋体" panose="02010600030101010101" pitchFamily="2" charset="-122"/>
            </a:endParaRPr>
          </a:p>
          <a:p>
            <a:pPr lvl="1"/>
            <a:r>
              <a:rPr lang="zh-CN" altLang="en-US" sz="1800" dirty="0" smtClean="0">
                <a:ea typeface="宋体" panose="02010600030101010101" pitchFamily="2" charset="-122"/>
              </a:rPr>
              <a:t>将一个页表离散分配到多个页框中</a:t>
            </a:r>
            <a:endParaRPr lang="en-US" altLang="zh-CN" sz="1800" dirty="0" smtClean="0">
              <a:ea typeface="宋体" panose="02010600030101010101" pitchFamily="2" charset="-122"/>
            </a:endParaRPr>
          </a:p>
          <a:p>
            <a:pPr lvl="1"/>
            <a:r>
              <a:rPr lang="zh-CN" altLang="en-US" sz="1800" dirty="0" smtClean="0">
                <a:ea typeface="宋体" panose="02010600030101010101" pitchFamily="2" charset="-122"/>
              </a:rPr>
              <a:t>在支持虚拟存储技术的系统中，避免整个页表都驻留在内存中</a:t>
            </a:r>
            <a:endParaRPr lang="zh-CN" altLang="en-US" sz="1800" dirty="0">
              <a:ea typeface="宋体" panose="02010600030101010101" pitchFamily="2" charset="-122"/>
            </a:endParaRPr>
          </a:p>
          <a:p>
            <a:endParaRPr lang="zh-CN" altLang="en-US" sz="1800" dirty="0">
              <a:ea typeface="宋体" panose="02010600030101010101" pitchFamily="2" charset="-122"/>
            </a:endParaRPr>
          </a:p>
          <a:p>
            <a:r>
              <a:rPr lang="zh-CN" altLang="en-US" sz="2000" dirty="0">
                <a:solidFill>
                  <a:srgbClr val="0070C0"/>
                </a:solidFill>
                <a:ea typeface="宋体" panose="02010600030101010101" pitchFamily="2" charset="-122"/>
              </a:rPr>
              <a:t>Break up the logical address space into </a:t>
            </a:r>
            <a:r>
              <a:rPr lang="zh-CN" altLang="en-US" sz="2000" dirty="0">
                <a:solidFill>
                  <a:srgbClr val="FF0000"/>
                </a:solidFill>
                <a:ea typeface="宋体" panose="02010600030101010101" pitchFamily="2" charset="-122"/>
              </a:rPr>
              <a:t>multiple page tables</a:t>
            </a:r>
            <a:endParaRPr lang="zh-CN" altLang="en-US" sz="2000" dirty="0">
              <a:solidFill>
                <a:srgbClr val="FF0000"/>
              </a:solidFill>
              <a:ea typeface="宋体" panose="02010600030101010101" pitchFamily="2" charset="-122"/>
            </a:endParaRPr>
          </a:p>
          <a:p>
            <a:r>
              <a:rPr lang="zh-CN" altLang="en-US" sz="2000" dirty="0">
                <a:ea typeface="宋体" panose="02010600030101010101" pitchFamily="2" charset="-122"/>
              </a:rPr>
              <a:t>A simple technique is a </a:t>
            </a:r>
            <a:r>
              <a:rPr lang="zh-CN" altLang="en-US" sz="2000" u="sng" dirty="0">
                <a:solidFill>
                  <a:srgbClr val="0000CC"/>
                </a:solidFill>
                <a:ea typeface="宋体" panose="02010600030101010101" pitchFamily="2" charset="-122"/>
              </a:rPr>
              <a:t>two-level page table</a:t>
            </a:r>
            <a:endParaRPr lang="zh-CN" altLang="en-US" sz="2000" u="sng" dirty="0">
              <a:solidFill>
                <a:srgbClr val="0000CC"/>
              </a:solidFill>
              <a:ea typeface="宋体" panose="02010600030101010101" pitchFamily="2" charset="-122"/>
            </a:endParaRPr>
          </a:p>
          <a:p>
            <a:r>
              <a:rPr lang="zh-CN" altLang="en-US" sz="2000" dirty="0">
                <a:ea typeface="宋体" panose="02010600030101010101" pitchFamily="2" charset="-122"/>
              </a:rPr>
              <a:t>页表，以及页表的页表</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8.1.3 Logical vs. Physical Address Space</a:t>
            </a:r>
            <a:endParaRPr lang="zh-CN" altLang="en-US" sz="2800" dirty="0">
              <a:effectLst>
                <a:outerShdw blurRad="38100" dist="38100" dir="2700000" algn="tl">
                  <a:srgbClr val="C0C0C0"/>
                </a:outerShdw>
              </a:effectLst>
              <a:ea typeface="宋体" panose="02010600030101010101" pitchFamily="2" charset="-122"/>
            </a:endParaRPr>
          </a:p>
        </p:txBody>
      </p:sp>
      <p:sp>
        <p:nvSpPr>
          <p:cNvPr id="17411" name="Rectangle 3"/>
          <p:cNvSpPr>
            <a:spLocks noGrp="1" noChangeArrowheads="1"/>
          </p:cNvSpPr>
          <p:nvPr>
            <p:ph type="body" idx="4294967295"/>
          </p:nvPr>
        </p:nvSpPr>
        <p:spPr>
          <a:xfrm>
            <a:off x="551771" y="980150"/>
            <a:ext cx="7785100" cy="5544937"/>
          </a:xfrm>
        </p:spPr>
        <p:txBody>
          <a:bodyPr/>
          <a:lstStyle/>
          <a:p>
            <a:pPr eaLnBrk="1" hangingPunct="1">
              <a:spcBef>
                <a:spcPts val="600"/>
              </a:spcBef>
            </a:pPr>
            <a:r>
              <a:rPr lang="zh-CN" altLang="en-US" sz="2000" b="1" dirty="0">
                <a:solidFill>
                  <a:srgbClr val="0070C0"/>
                </a:solidFill>
                <a:ea typeface="宋体" panose="02010600030101010101" pitchFamily="2" charset="-122"/>
              </a:rPr>
              <a:t>几个相关的</a:t>
            </a:r>
            <a:r>
              <a:rPr lang="zh-CN" altLang="en-US" sz="2000" b="1" dirty="0" smtClean="0">
                <a:solidFill>
                  <a:srgbClr val="0070C0"/>
                </a:solidFill>
                <a:ea typeface="宋体" panose="02010600030101010101" pitchFamily="2" charset="-122"/>
              </a:rPr>
              <a:t>地址与相关的地址空间</a:t>
            </a:r>
            <a:endParaRPr lang="zh-CN" altLang="en-US" sz="2000" b="1" dirty="0">
              <a:solidFill>
                <a:srgbClr val="0070C0"/>
              </a:solidFill>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名地址与名空间</a:t>
            </a:r>
            <a:endParaRPr lang="en-US" altLang="zh-CN" sz="2000" b="1" dirty="0" smtClean="0">
              <a:solidFill>
                <a:srgbClr val="7030A0"/>
              </a:solidFill>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编程时，使用名字（</a:t>
            </a:r>
            <a:r>
              <a:rPr lang="zh-CN" altLang="en-US" sz="1800" b="1" dirty="0" smtClean="0">
                <a:ea typeface="宋体" panose="02010600030101010101" pitchFamily="2" charset="-122"/>
              </a:rPr>
              <a:t>符号名）</a:t>
            </a:r>
            <a:r>
              <a:rPr lang="zh-CN" altLang="en-US" sz="1800" b="1" dirty="0">
                <a:ea typeface="宋体" panose="02010600030101010101" pitchFamily="2" charset="-122"/>
              </a:rPr>
              <a:t>表示地址，如变量名，标号等；</a:t>
            </a:r>
            <a:endParaRPr lang="en-US" altLang="zh-CN" sz="1800" b="1" dirty="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这些变量名，标号等构成程序的名空间</a:t>
            </a:r>
            <a:r>
              <a:rPr lang="zh-CN" altLang="en-US" sz="1800" b="1" dirty="0" smtClean="0">
                <a:ea typeface="宋体" panose="02010600030101010101" pitchFamily="2" charset="-122"/>
              </a:rPr>
              <a:t>；</a:t>
            </a:r>
            <a:endParaRPr lang="zh-CN" altLang="en-US" sz="1600" b="1" dirty="0">
              <a:solidFill>
                <a:srgbClr val="7030A0"/>
              </a:solidFill>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逻辑地址与逻辑地址空间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logical address space</a:t>
            </a:r>
            <a:r>
              <a:rPr lang="zh-CN" altLang="en-US" sz="2000"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编译时无法确定程序在运行时所分配的</a:t>
            </a:r>
            <a:r>
              <a:rPr lang="zh-CN" altLang="en-US" sz="1800" b="1" dirty="0" smtClean="0">
                <a:ea typeface="宋体" panose="02010600030101010101" pitchFamily="2" charset="-122"/>
              </a:rPr>
              <a:t>地址空间</a:t>
            </a:r>
            <a:r>
              <a:rPr lang="en-US" altLang="zh-CN" sz="1800" b="1" dirty="0" smtClean="0">
                <a:ea typeface="宋体" panose="02010600030101010101" pitchFamily="2" charset="-122"/>
              </a:rPr>
              <a:t>;</a:t>
            </a:r>
            <a:endParaRPr lang="en-US" altLang="zh-CN" sz="1800" b="1" dirty="0" smtClean="0">
              <a:ea typeface="宋体" panose="02010600030101010101" pitchFamily="2" charset="-122"/>
            </a:endParaRPr>
          </a:p>
          <a:p>
            <a:pPr lvl="1" eaLnBrk="1" hangingPunct="1">
              <a:spcBef>
                <a:spcPts val="600"/>
              </a:spcBef>
            </a:pPr>
            <a:r>
              <a:rPr lang="zh-CN" altLang="en-US" sz="1800" b="1" dirty="0" smtClean="0">
                <a:solidFill>
                  <a:srgbClr val="C00000"/>
                </a:solidFill>
                <a:ea typeface="宋体" panose="02010600030101010101" pitchFamily="2" charset="-122"/>
              </a:rPr>
              <a:t>假设从</a:t>
            </a:r>
            <a:r>
              <a:rPr lang="en-US" altLang="zh-CN" sz="1800" b="1" dirty="0">
                <a:solidFill>
                  <a:srgbClr val="C00000"/>
                </a:solidFill>
                <a:ea typeface="宋体" panose="02010600030101010101" pitchFamily="2" charset="-122"/>
              </a:rPr>
              <a:t>0</a:t>
            </a:r>
            <a:r>
              <a:rPr lang="zh-CN" altLang="en-US" sz="1800" b="1" dirty="0">
                <a:solidFill>
                  <a:srgbClr val="C00000"/>
                </a:solidFill>
                <a:ea typeface="宋体" panose="02010600030101010101" pitchFamily="2" charset="-122"/>
              </a:rPr>
              <a:t>开始</a:t>
            </a:r>
            <a:r>
              <a:rPr lang="zh-CN" altLang="en-US" sz="1800" b="1" dirty="0" smtClean="0">
                <a:solidFill>
                  <a:srgbClr val="C00000"/>
                </a:solidFill>
                <a:ea typeface="宋体" panose="02010600030101010101" pitchFamily="2" charset="-122"/>
              </a:rPr>
              <a:t>编址</a:t>
            </a:r>
            <a:r>
              <a:rPr lang="zh-CN" altLang="en-US" sz="1800" b="1" dirty="0" smtClean="0">
                <a:ea typeface="宋体" panose="02010600030101010101" pitchFamily="2" charset="-122"/>
              </a:rPr>
              <a:t>，指令中的地址码部分都是相对于</a:t>
            </a:r>
            <a:r>
              <a:rPr lang="en-US" altLang="zh-CN" sz="1800" b="1" dirty="0" smtClean="0">
                <a:ea typeface="宋体" panose="02010600030101010101" pitchFamily="2" charset="-122"/>
              </a:rPr>
              <a:t>0</a:t>
            </a:r>
            <a:r>
              <a:rPr lang="zh-CN" altLang="en-US" sz="1800" b="1" dirty="0" smtClean="0">
                <a:ea typeface="宋体" panose="02010600030101010101" pitchFamily="2" charset="-122"/>
              </a:rPr>
              <a:t>进行编址；</a:t>
            </a:r>
            <a:endParaRPr lang="en-US" altLang="zh-CN" sz="1800" b="1" dirty="0">
              <a:ea typeface="宋体" panose="02010600030101010101" pitchFamily="2" charset="-122"/>
            </a:endParaRPr>
          </a:p>
          <a:p>
            <a:pPr lvl="1" eaLnBrk="1" hangingPunct="1">
              <a:spcBef>
                <a:spcPts val="600"/>
              </a:spcBef>
            </a:pPr>
            <a:r>
              <a:rPr lang="zh-CN" altLang="en-US" sz="1800" b="1" dirty="0" smtClean="0">
                <a:solidFill>
                  <a:srgbClr val="006600"/>
                </a:solidFill>
                <a:ea typeface="宋体" panose="02010600030101010101" pitchFamily="2" charset="-122"/>
              </a:rPr>
              <a:t>相对地址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相对地址空间，虚地址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虚地址空间；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generated by the CPU </a:t>
            </a:r>
            <a:endParaRPr lang="en-US" altLang="zh-CN" sz="1800" dirty="0">
              <a:solidFill>
                <a:srgbClr val="0000CC"/>
              </a:solidFill>
              <a:ea typeface="宋体" panose="02010600030101010101" pitchFamily="2" charset="-122"/>
            </a:endParaRPr>
          </a:p>
          <a:p>
            <a:pPr lvl="2" eaLnBrk="1" hangingPunct="1">
              <a:spcBef>
                <a:spcPts val="600"/>
              </a:spcBef>
            </a:pPr>
            <a:r>
              <a:rPr lang="zh-CN" altLang="en-US" sz="1600" b="1" dirty="0">
                <a:highlight>
                  <a:srgbClr val="FFFF00"/>
                </a:highlight>
                <a:ea typeface="宋体" panose="02010600030101010101" pitchFamily="2" charset="-122"/>
              </a:rPr>
              <a:t>目前的操作系统所采用的内存管理方式中，</a:t>
            </a:r>
            <a:r>
              <a:rPr lang="en-US" altLang="zh-CN" sz="1600" b="1" dirty="0" err="1">
                <a:highlight>
                  <a:srgbClr val="FFFF00"/>
                </a:highlight>
                <a:ea typeface="宋体" panose="02010600030101010101" pitchFamily="2" charset="-122"/>
              </a:rPr>
              <a:t>cpu</a:t>
            </a:r>
            <a:r>
              <a:rPr lang="zh-CN" altLang="en-US" sz="1600" b="1" dirty="0">
                <a:highlight>
                  <a:srgbClr val="FFFF00"/>
                </a:highlight>
                <a:ea typeface="宋体" panose="02010600030101010101" pitchFamily="2" charset="-122"/>
              </a:rPr>
              <a:t>寻址给出的形式地址都是逻辑地址；然后由</a:t>
            </a:r>
            <a:r>
              <a:rPr lang="en-US" altLang="zh-CN" sz="1600" b="1" dirty="0">
                <a:highlight>
                  <a:srgbClr val="FFFF00"/>
                </a:highlight>
                <a:ea typeface="宋体" panose="02010600030101010101" pitchFamily="2" charset="-122"/>
              </a:rPr>
              <a:t>MMU</a:t>
            </a:r>
            <a:r>
              <a:rPr lang="zh-CN" altLang="en-US" sz="1600" b="1" dirty="0">
                <a:highlight>
                  <a:srgbClr val="FFFF00"/>
                </a:highlight>
                <a:ea typeface="宋体" panose="02010600030101010101" pitchFamily="2" charset="-122"/>
              </a:rPr>
              <a:t>模块负责将其变换为内存的物理地址</a:t>
            </a:r>
            <a:r>
              <a:rPr lang="zh-CN" altLang="en-US" sz="1600" b="1" dirty="0" smtClean="0">
                <a:highlight>
                  <a:srgbClr val="FFFF00"/>
                </a:highlight>
                <a:ea typeface="宋体" panose="02010600030101010101" pitchFamily="2" charset="-122"/>
              </a:rPr>
              <a:t>；</a:t>
            </a:r>
            <a:endParaRPr lang="zh-CN" altLang="en-US" sz="1600" b="1" dirty="0">
              <a:highlight>
                <a:srgbClr val="FFFF00"/>
              </a:highlight>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物理地址与物理地址空间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physical address space</a:t>
            </a:r>
            <a:r>
              <a:rPr lang="zh-CN" altLang="en-US" sz="2000" b="1"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solidFill>
                  <a:srgbClr val="C00000"/>
                </a:solidFill>
                <a:ea typeface="宋体" panose="02010600030101010101" pitchFamily="2" charset="-122"/>
              </a:rPr>
              <a:t>程序运行时，使用的内存</a:t>
            </a:r>
            <a:r>
              <a:rPr lang="zh-CN" altLang="en-US" sz="1800" b="1" dirty="0" smtClean="0">
                <a:solidFill>
                  <a:srgbClr val="C00000"/>
                </a:solidFill>
                <a:ea typeface="宋体" panose="02010600030101010101" pitchFamily="2" charset="-122"/>
              </a:rPr>
              <a:t>地址；</a:t>
            </a:r>
            <a:endParaRPr lang="en-US" altLang="zh-CN" sz="1800" b="1" dirty="0">
              <a:solidFill>
                <a:srgbClr val="C00000"/>
              </a:solidFill>
              <a:ea typeface="宋体" panose="02010600030101010101" pitchFamily="2" charset="-122"/>
            </a:endParaRPr>
          </a:p>
          <a:p>
            <a:pPr lvl="1" eaLnBrk="1" hangingPunct="1">
              <a:spcBef>
                <a:spcPts val="600"/>
              </a:spcBef>
            </a:pPr>
            <a:r>
              <a:rPr lang="zh-CN" altLang="en-US" sz="1800" b="1" dirty="0">
                <a:solidFill>
                  <a:srgbClr val="006600"/>
                </a:solidFill>
                <a:ea typeface="宋体" panose="02010600030101010101" pitchFamily="2" charset="-122"/>
              </a:rPr>
              <a:t>绝对地址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绝对地址空间，实地址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实</a:t>
            </a:r>
            <a:r>
              <a:rPr lang="zh-CN" altLang="en-US" sz="1800" b="1" dirty="0" smtClean="0">
                <a:solidFill>
                  <a:srgbClr val="006600"/>
                </a:solidFill>
                <a:ea typeface="宋体" panose="02010600030101010101" pitchFamily="2" charset="-122"/>
              </a:rPr>
              <a:t>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address seen by the memory </a:t>
            </a:r>
            <a:r>
              <a:rPr lang="en-US" altLang="zh-CN" sz="1800" dirty="0" smtClean="0">
                <a:solidFill>
                  <a:srgbClr val="0000CC"/>
                </a:solidFill>
                <a:ea typeface="宋体" panose="02010600030101010101" pitchFamily="2" charset="-122"/>
              </a:rPr>
              <a:t>unit</a:t>
            </a:r>
            <a:r>
              <a:rPr lang="zh-CN" altLang="en-US" sz="1800" dirty="0" smtClean="0">
                <a:solidFill>
                  <a:srgbClr val="0000CC"/>
                </a:solidFill>
                <a:ea typeface="宋体" panose="02010600030101010101" pitchFamily="2" charset="-122"/>
              </a:rPr>
              <a:t>；</a:t>
            </a:r>
            <a:endParaRPr lang="en-US" altLang="zh-CN" sz="1800" dirty="0">
              <a:solidFill>
                <a:srgbClr val="0000CC"/>
              </a:solidFill>
              <a:ea typeface="宋体" panose="02010600030101010101" pitchFamily="2" charset="-122"/>
            </a:endParaRPr>
          </a:p>
          <a:p>
            <a:pPr lvl="1" eaLnBrk="1" hangingPunct="1"/>
            <a:endParaRPr lang="zh-CN" altLang="en-US" sz="1600" b="1" dirty="0">
              <a:ea typeface="宋体" panose="02010600030101010101" pitchFamily="2" charset="-122"/>
            </a:endParaRPr>
          </a:p>
          <a:p>
            <a:pPr lvl="2" eaLnBrk="1" hangingPunct="1"/>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Two-Level Page-Table Scheme</a:t>
            </a:r>
            <a:endParaRPr lang="en-US" altLang="zh-CN" sz="2400">
              <a:effectLst>
                <a:outerShdw blurRad="38100" dist="38100" dir="2700000" algn="tl">
                  <a:srgbClr val="C0C0C0"/>
                </a:outerShdw>
              </a:effectLst>
              <a:ea typeface="宋体" panose="02010600030101010101" pitchFamily="2" charset="-122"/>
            </a:endParaRPr>
          </a:p>
        </p:txBody>
      </p:sp>
      <p:pic>
        <p:nvPicPr>
          <p:cNvPr id="87043" name="Picture 3"/>
          <p:cNvPicPr>
            <a:picLocks noChangeAspect="1" noChangeArrowheads="1"/>
          </p:cNvPicPr>
          <p:nvPr/>
        </p:nvPicPr>
        <p:blipFill>
          <a:blip r:embed="rId1">
            <a:extLst>
              <a:ext uri="{28A0092B-C50C-407E-A947-70E740481C1C}">
                <a14:useLocalDpi xmlns:a14="http://schemas.microsoft.com/office/drawing/2010/main" val="0"/>
              </a:ext>
            </a:extLst>
          </a:blip>
          <a:srcRect l="14992" t="847" r="15005" b="1042"/>
          <a:stretch>
            <a:fillRect/>
          </a:stretch>
        </p:blipFill>
        <p:spPr bwMode="auto">
          <a:xfrm>
            <a:off x="782326" y="1367326"/>
            <a:ext cx="6122676" cy="37901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7061398" y="1589186"/>
            <a:ext cx="1794617" cy="2085174"/>
          </a:xfrm>
          <a:prstGeom prst="wedgeRoundRectCallout">
            <a:avLst>
              <a:gd name="adj1" fmla="val -20304"/>
              <a:gd name="adj2" fmla="val 492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思考：</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采用两级页表结构，当</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CPU</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给出一个逻辑地址时，如何根据该逻辑地址对内存单元进行寻址？</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3" name="圆角矩形标注 2"/>
          <p:cNvSpPr/>
          <p:nvPr/>
        </p:nvSpPr>
        <p:spPr bwMode="auto">
          <a:xfrm>
            <a:off x="852255" y="4190261"/>
            <a:ext cx="2024110" cy="843378"/>
          </a:xfrm>
          <a:prstGeom prst="wedgeRoundRectCallout">
            <a:avLst>
              <a:gd name="adj1" fmla="val 9198"/>
              <a:gd name="adj2" fmla="val -9572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页表的页表，记录页表的每部分在内存中的页框号</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6" name="圆角矩形标注 5"/>
          <p:cNvSpPr/>
          <p:nvPr/>
        </p:nvSpPr>
        <p:spPr bwMode="auto">
          <a:xfrm>
            <a:off x="852255" y="1714035"/>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一级页表</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7" name="圆角矩形标注 6"/>
          <p:cNvSpPr/>
          <p:nvPr/>
        </p:nvSpPr>
        <p:spPr bwMode="auto">
          <a:xfrm>
            <a:off x="3266053" y="1156481"/>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二级页表</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Two-Level Paging Example</a:t>
            </a:r>
            <a:endParaRPr lang="en-US" altLang="zh-CN" dirty="0">
              <a:effectLst>
                <a:outerShdw blurRad="38100" dist="38100" dir="2700000" algn="tl">
                  <a:srgbClr val="C0C0C0"/>
                </a:outerShdw>
              </a:effectLst>
              <a:ea typeface="宋体" panose="02010600030101010101" pitchFamily="2" charset="-122"/>
            </a:endParaRPr>
          </a:p>
        </p:txBody>
      </p:sp>
      <p:sp>
        <p:nvSpPr>
          <p:cNvPr id="88067" name="Rectangle 3"/>
          <p:cNvSpPr>
            <a:spLocks noGrp="1" noChangeArrowheads="1"/>
          </p:cNvSpPr>
          <p:nvPr>
            <p:ph type="body" idx="4294967295"/>
          </p:nvPr>
        </p:nvSpPr>
        <p:spPr>
          <a:xfrm>
            <a:off x="1066800" y="960438"/>
            <a:ext cx="6692283" cy="2938462"/>
          </a:xfrm>
        </p:spPr>
        <p:txBody>
          <a:bodyPr/>
          <a:lstStyle/>
          <a:p>
            <a:r>
              <a:rPr lang="en-US" altLang="zh-CN" sz="1800" dirty="0">
                <a:ea typeface="宋体" panose="02010600030101010101" pitchFamily="2" charset="-122"/>
              </a:rPr>
              <a:t>A logical address (</a:t>
            </a:r>
            <a:r>
              <a:rPr lang="en-US" altLang="zh-CN" sz="1800" dirty="0">
                <a:solidFill>
                  <a:srgbClr val="00B050"/>
                </a:solidFill>
                <a:ea typeface="宋体" panose="02010600030101010101" pitchFamily="2" charset="-122"/>
              </a:rPr>
              <a:t>on 32</a:t>
            </a:r>
            <a:r>
              <a:rPr lang="en-US" altLang="zh-CN" sz="1800" dirty="0">
                <a:ea typeface="宋体" panose="02010600030101010101" pitchFamily="2" charset="-122"/>
              </a:rPr>
              <a:t>-bit machine with </a:t>
            </a:r>
            <a:r>
              <a:rPr lang="en-US" altLang="zh-CN" sz="1800" b="1" dirty="0">
                <a:solidFill>
                  <a:srgbClr val="C00000"/>
                </a:solidFill>
                <a:ea typeface="宋体" panose="02010600030101010101" pitchFamily="2" charset="-122"/>
              </a:rPr>
              <a:t>4K page size</a:t>
            </a:r>
            <a:r>
              <a:rPr lang="en-US" altLang="zh-CN" sz="1800" dirty="0">
                <a:ea typeface="宋体" panose="02010600030101010101" pitchFamily="2" charset="-122"/>
              </a:rPr>
              <a:t>) is divided into:</a:t>
            </a:r>
            <a:endParaRPr lang="en-US" altLang="zh-CN" sz="1800" dirty="0">
              <a:ea typeface="宋体" panose="02010600030101010101" pitchFamily="2" charset="-122"/>
            </a:endParaRPr>
          </a:p>
          <a:p>
            <a:pPr marL="628650" lvl="1"/>
            <a:r>
              <a:rPr lang="en-US" altLang="zh-CN" sz="1600" dirty="0">
                <a:solidFill>
                  <a:srgbClr val="C00000"/>
                </a:solidFill>
                <a:ea typeface="宋体" panose="02010600030101010101" pitchFamily="2" charset="-122"/>
              </a:rPr>
              <a:t>a page number</a:t>
            </a:r>
            <a:r>
              <a:rPr lang="en-US" altLang="zh-CN" sz="1600" dirty="0">
                <a:ea typeface="宋体" panose="02010600030101010101" pitchFamily="2" charset="-122"/>
              </a:rPr>
              <a:t> consisting of </a:t>
            </a:r>
            <a:r>
              <a:rPr lang="en-US" altLang="zh-CN" sz="1600" dirty="0">
                <a:solidFill>
                  <a:srgbClr val="00B050"/>
                </a:solidFill>
                <a:ea typeface="宋体" panose="02010600030101010101" pitchFamily="2" charset="-122"/>
              </a:rPr>
              <a:t>20</a:t>
            </a:r>
            <a:r>
              <a:rPr lang="en-US" altLang="zh-CN" sz="1600" dirty="0">
                <a:ea typeface="宋体" panose="02010600030101010101" pitchFamily="2" charset="-122"/>
              </a:rPr>
              <a:t> bits</a:t>
            </a:r>
            <a:endParaRPr lang="en-US" altLang="zh-CN" sz="1600" dirty="0">
              <a:ea typeface="宋体" panose="02010600030101010101" pitchFamily="2" charset="-122"/>
            </a:endParaRPr>
          </a:p>
          <a:p>
            <a:pPr marL="628650" lvl="1"/>
            <a:r>
              <a:rPr lang="en-US" altLang="zh-CN" sz="1600" b="1" dirty="0">
                <a:ea typeface="宋体" panose="02010600030101010101" pitchFamily="2" charset="-122"/>
              </a:rPr>
              <a:t>a page offset consisting of </a:t>
            </a:r>
            <a:r>
              <a:rPr lang="en-US" altLang="zh-CN" sz="1600" b="1" dirty="0">
                <a:solidFill>
                  <a:srgbClr val="00B050"/>
                </a:solidFill>
                <a:ea typeface="宋体" panose="02010600030101010101" pitchFamily="2" charset="-122"/>
              </a:rPr>
              <a:t>12</a:t>
            </a:r>
            <a:r>
              <a:rPr lang="en-US" altLang="zh-CN" sz="1600" b="1" dirty="0">
                <a:ea typeface="宋体" panose="02010600030101010101" pitchFamily="2" charset="-122"/>
              </a:rPr>
              <a:t> bits (</a:t>
            </a:r>
            <a:r>
              <a:rPr lang="en-US" altLang="zh-CN" sz="1600" b="1" dirty="0">
                <a:solidFill>
                  <a:srgbClr val="C00000"/>
                </a:solidFill>
                <a:ea typeface="宋体" panose="02010600030101010101" pitchFamily="2" charset="-122"/>
              </a:rPr>
              <a:t>4K page size</a:t>
            </a:r>
            <a:r>
              <a:rPr lang="en-US" altLang="zh-CN" sz="1600" b="1" dirty="0">
                <a:ea typeface="宋体" panose="02010600030101010101" pitchFamily="2" charset="-122"/>
              </a:rPr>
              <a:t>)</a:t>
            </a:r>
            <a:endParaRPr lang="en-US" altLang="zh-CN" sz="1600" b="1" dirty="0">
              <a:ea typeface="宋体" panose="02010600030101010101" pitchFamily="2" charset="-122"/>
            </a:endParaRPr>
          </a:p>
          <a:p>
            <a:r>
              <a:rPr lang="en-US" altLang="zh-CN" sz="1800" dirty="0">
                <a:ea typeface="宋体" panose="02010600030101010101" pitchFamily="2" charset="-122"/>
              </a:rPr>
              <a:t>Since the page table is paged, </a:t>
            </a:r>
            <a:r>
              <a:rPr lang="en-US" altLang="zh-CN" sz="1800" dirty="0">
                <a:solidFill>
                  <a:srgbClr val="006600"/>
                </a:solidFill>
                <a:ea typeface="宋体" panose="02010600030101010101" pitchFamily="2" charset="-122"/>
              </a:rPr>
              <a:t>the page number (20 bits) </a:t>
            </a:r>
            <a:r>
              <a:rPr lang="en-US" altLang="zh-CN" sz="1800" dirty="0">
                <a:ea typeface="宋体" panose="02010600030101010101" pitchFamily="2" charset="-122"/>
              </a:rPr>
              <a:t>is further divided into</a:t>
            </a:r>
            <a:r>
              <a:rPr lang="en-US" altLang="zh-CN" sz="1600" dirty="0">
                <a:ea typeface="宋体" panose="02010600030101010101" pitchFamily="2" charset="-122"/>
              </a:rPr>
              <a:t>: (</a:t>
            </a:r>
            <a:r>
              <a:rPr lang="zh-CN" altLang="en-US" sz="1600" b="1" dirty="0">
                <a:solidFill>
                  <a:srgbClr val="0000CC"/>
                </a:solidFill>
                <a:ea typeface="宋体" panose="02010600030101010101" pitchFamily="2" charset="-122"/>
              </a:rPr>
              <a:t>假设每个页表项占用</a:t>
            </a:r>
            <a:r>
              <a:rPr lang="en-US" altLang="zh-CN" sz="1600" b="1" dirty="0">
                <a:solidFill>
                  <a:srgbClr val="0000CC"/>
                </a:solidFill>
                <a:ea typeface="宋体" panose="02010600030101010101" pitchFamily="2" charset="-122"/>
              </a:rPr>
              <a:t>4</a:t>
            </a:r>
            <a:r>
              <a:rPr lang="zh-CN" altLang="en-US" sz="1600" b="1" dirty="0">
                <a:solidFill>
                  <a:srgbClr val="0000CC"/>
                </a:solidFill>
                <a:ea typeface="宋体" panose="02010600030101010101" pitchFamily="2" charset="-122"/>
              </a:rPr>
              <a:t>个字节</a:t>
            </a:r>
            <a:r>
              <a:rPr lang="en-US" altLang="zh-CN" sz="1600" dirty="0">
                <a:ea typeface="宋体" panose="02010600030101010101" pitchFamily="2" charset="-122"/>
              </a:rPr>
              <a:t>)</a:t>
            </a:r>
            <a:endParaRPr lang="en-US" altLang="zh-CN" sz="1600" dirty="0">
              <a:ea typeface="宋体" panose="02010600030101010101" pitchFamily="2" charset="-122"/>
            </a:endParaRP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number </a:t>
            </a:r>
            <a:endParaRPr lang="en-US" altLang="zh-CN" sz="1600" dirty="0">
              <a:solidFill>
                <a:srgbClr val="C00000"/>
              </a:solidFill>
              <a:ea typeface="宋体" panose="02010600030101010101" pitchFamily="2" charset="-122"/>
            </a:endParaRP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offset</a:t>
            </a:r>
            <a:endParaRPr lang="en-US" altLang="zh-CN" sz="1400" dirty="0">
              <a:latin typeface="Helvetica" panose="020B0604020202020204" pitchFamily="34" charset="0"/>
              <a:ea typeface="宋体" panose="02010600030101010101" pitchFamily="2" charset="-122"/>
            </a:endParaRPr>
          </a:p>
          <a:p>
            <a:r>
              <a:rPr lang="en-US" altLang="zh-CN" sz="1800" dirty="0">
                <a:ea typeface="宋体" panose="02010600030101010101" pitchFamily="2" charset="-122"/>
              </a:rPr>
              <a:t>Thus, a logical address is as follows:</a:t>
            </a:r>
            <a:br>
              <a:rPr lang="en-US" altLang="zh-CN" sz="1400" dirty="0">
                <a:latin typeface="Helvetica" panose="020B0604020202020204" pitchFamily="34" charset="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r>
              <a:rPr lang="en-US" altLang="zh-CN" sz="1800" dirty="0">
                <a:ea typeface="宋体" panose="02010600030101010101" pitchFamily="2" charset="-122"/>
              </a:rPr>
              <a:t>where</a:t>
            </a:r>
            <a:r>
              <a:rPr lang="en-US" altLang="zh-CN" sz="1800" i="1" dirty="0">
                <a:ea typeface="宋体" panose="02010600030101010101" pitchFamily="2" charset="-122"/>
              </a:rPr>
              <a:t> p</a:t>
            </a:r>
            <a:r>
              <a:rPr lang="en-US" altLang="zh-CN" sz="1800" i="1" baseline="-25000" dirty="0">
                <a:ea typeface="宋体" panose="02010600030101010101" pitchFamily="2" charset="-122"/>
              </a:rPr>
              <a:t>1</a:t>
            </a:r>
            <a:r>
              <a:rPr lang="en-US" altLang="zh-CN" sz="1800" dirty="0">
                <a:ea typeface="宋体" panose="02010600030101010101" pitchFamily="2" charset="-122"/>
              </a:rPr>
              <a:t> is an index into the outer page table, and </a:t>
            </a:r>
            <a:r>
              <a:rPr lang="en-US" altLang="zh-CN" sz="1800" i="1" dirty="0">
                <a:ea typeface="宋体" panose="02010600030101010101" pitchFamily="2" charset="-122"/>
              </a:rPr>
              <a:t>p</a:t>
            </a:r>
            <a:r>
              <a:rPr lang="en-US" altLang="zh-CN" sz="1800" i="1" baseline="-25000" dirty="0">
                <a:ea typeface="宋体" panose="02010600030101010101" pitchFamily="2" charset="-122"/>
              </a:rPr>
              <a:t>2</a:t>
            </a:r>
            <a:r>
              <a:rPr lang="en-US" altLang="zh-CN" sz="1800" dirty="0">
                <a:ea typeface="宋体" panose="02010600030101010101" pitchFamily="2" charset="-122"/>
              </a:rPr>
              <a:t> is the displacement within the page of the outer page table</a:t>
            </a:r>
            <a:endParaRPr lang="en-US" altLang="zh-CN" sz="1800" dirty="0">
              <a:ea typeface="宋体" panose="02010600030101010101" pitchFamily="2" charset="-122"/>
            </a:endParaRPr>
          </a:p>
        </p:txBody>
      </p:sp>
      <p:sp>
        <p:nvSpPr>
          <p:cNvPr id="88068" name="Rectangle 4"/>
          <p:cNvSpPr>
            <a:spLocks noChangeArrowheads="1"/>
          </p:cNvSpPr>
          <p:nvPr/>
        </p:nvSpPr>
        <p:spPr bwMode="auto">
          <a:xfrm>
            <a:off x="3067050" y="4456113"/>
            <a:ext cx="3105150" cy="43815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8069" name="Line 5"/>
          <p:cNvSpPr>
            <a:spLocks noChangeShapeType="1"/>
          </p:cNvSpPr>
          <p:nvPr/>
        </p:nvSpPr>
        <p:spPr bwMode="auto">
          <a:xfrm>
            <a:off x="3905250" y="4485335"/>
            <a:ext cx="0" cy="5595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0" name="Line 6"/>
          <p:cNvSpPr>
            <a:spLocks noChangeShapeType="1"/>
          </p:cNvSpPr>
          <p:nvPr/>
        </p:nvSpPr>
        <p:spPr bwMode="auto">
          <a:xfrm>
            <a:off x="4700588" y="4113213"/>
            <a:ext cx="0" cy="762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1" name="Text Box 7"/>
          <p:cNvSpPr txBox="1">
            <a:spLocks noChangeArrowheads="1"/>
          </p:cNvSpPr>
          <p:nvPr/>
        </p:nvSpPr>
        <p:spPr bwMode="auto">
          <a:xfrm>
            <a:off x="2908300" y="4024313"/>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endParaRPr lang="en-US" altLang="zh-CN" sz="1800">
              <a:ea typeface="宋体" panose="02010600030101010101" pitchFamily="2" charset="-122"/>
            </a:endParaRPr>
          </a:p>
        </p:txBody>
      </p:sp>
      <p:sp>
        <p:nvSpPr>
          <p:cNvPr id="88072" name="Text Box 8"/>
          <p:cNvSpPr txBox="1">
            <a:spLocks noChangeArrowheads="1"/>
          </p:cNvSpPr>
          <p:nvPr/>
        </p:nvSpPr>
        <p:spPr bwMode="auto">
          <a:xfrm>
            <a:off x="4772025" y="403701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endParaRPr lang="en-US" altLang="zh-CN" sz="1800">
              <a:ea typeface="宋体" panose="02010600030101010101" pitchFamily="2" charset="-122"/>
            </a:endParaRPr>
          </a:p>
        </p:txBody>
      </p:sp>
      <p:sp>
        <p:nvSpPr>
          <p:cNvPr id="88073" name="Text Box 9"/>
          <p:cNvSpPr txBox="1">
            <a:spLocks noChangeArrowheads="1"/>
          </p:cNvSpPr>
          <p:nvPr/>
        </p:nvSpPr>
        <p:spPr bwMode="auto">
          <a:xfrm>
            <a:off x="3268961" y="4481791"/>
            <a:ext cx="3978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1</a:t>
            </a:r>
            <a:endParaRPr lang="en-US" altLang="zh-CN" sz="1800" i="1" dirty="0">
              <a:ea typeface="宋体" panose="02010600030101010101" pitchFamily="2" charset="-122"/>
            </a:endParaRPr>
          </a:p>
        </p:txBody>
      </p:sp>
      <p:sp>
        <p:nvSpPr>
          <p:cNvPr id="88074" name="Text Box 10"/>
          <p:cNvSpPr txBox="1">
            <a:spLocks noChangeArrowheads="1"/>
          </p:cNvSpPr>
          <p:nvPr/>
        </p:nvSpPr>
        <p:spPr bwMode="auto">
          <a:xfrm>
            <a:off x="4070350" y="44751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88075" name="Text Box 11"/>
          <p:cNvSpPr txBox="1">
            <a:spLocks noChangeArrowheads="1"/>
          </p:cNvSpPr>
          <p:nvPr/>
        </p:nvSpPr>
        <p:spPr bwMode="auto">
          <a:xfrm>
            <a:off x="5070475" y="4513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88076" name="Text Box 12"/>
          <p:cNvSpPr txBox="1">
            <a:spLocks noChangeArrowheads="1"/>
          </p:cNvSpPr>
          <p:nvPr/>
        </p:nvSpPr>
        <p:spPr bwMode="auto">
          <a:xfrm>
            <a:off x="3371850" y="50704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endParaRPr lang="en-US" altLang="zh-CN" sz="1800">
              <a:ea typeface="宋体" panose="02010600030101010101" pitchFamily="2" charset="-122"/>
            </a:endParaRPr>
          </a:p>
        </p:txBody>
      </p:sp>
      <p:sp>
        <p:nvSpPr>
          <p:cNvPr id="88077" name="Text Box 13"/>
          <p:cNvSpPr txBox="1">
            <a:spLocks noChangeArrowheads="1"/>
          </p:cNvSpPr>
          <p:nvPr/>
        </p:nvSpPr>
        <p:spPr bwMode="auto">
          <a:xfrm>
            <a:off x="4038601" y="505380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10</a:t>
            </a:r>
            <a:endParaRPr lang="en-US" altLang="zh-CN" sz="1800" dirty="0">
              <a:ea typeface="宋体" panose="02010600030101010101" pitchFamily="2" charset="-122"/>
            </a:endParaRPr>
          </a:p>
        </p:txBody>
      </p:sp>
      <p:sp>
        <p:nvSpPr>
          <p:cNvPr id="88078" name="Text Box 14"/>
          <p:cNvSpPr txBox="1">
            <a:spLocks noChangeArrowheads="1"/>
          </p:cNvSpPr>
          <p:nvPr/>
        </p:nvSpPr>
        <p:spPr bwMode="auto">
          <a:xfrm>
            <a:off x="5070475" y="500965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12</a:t>
            </a:r>
            <a:endParaRPr lang="en-US" altLang="zh-CN" sz="1800" dirty="0">
              <a:ea typeface="宋体" panose="02010600030101010101" pitchFamily="2" charset="-122"/>
            </a:endParaRPr>
          </a:p>
        </p:txBody>
      </p:sp>
      <p:sp>
        <p:nvSpPr>
          <p:cNvPr id="2" name="圆角矩形标注 1"/>
          <p:cNvSpPr/>
          <p:nvPr/>
        </p:nvSpPr>
        <p:spPr bwMode="auto">
          <a:xfrm>
            <a:off x="6244253" y="2928636"/>
            <a:ext cx="2518747" cy="1462389"/>
          </a:xfrm>
          <a:prstGeom prst="wedgeRoundRectCallout">
            <a:avLst>
              <a:gd name="adj1" fmla="val -49647"/>
              <a:gd name="adj2" fmla="val 58554"/>
              <a:gd name="adj3" fmla="val 16667"/>
            </a:avLst>
          </a:prstGeom>
          <a:noFill/>
          <a:ln w="95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lstStyle/>
          <a:p>
            <a:pPr eaLnBrk="1" hangingPunct="1">
              <a:defRPr/>
            </a:pPr>
            <a:r>
              <a:rPr lang="zh-CN" altLang="en-US" sz="1400" dirty="0" smtClean="0">
                <a:solidFill>
                  <a:srgbClr val="7030A0"/>
                </a:solidFill>
                <a:highlight>
                  <a:srgbClr val="FFFF00"/>
                </a:highlight>
                <a:ea typeface="宋体" panose="02010600030101010101" pitchFamily="2" charset="-122"/>
              </a:rPr>
              <a:t>页大小是</a:t>
            </a:r>
            <a:r>
              <a:rPr lang="en-US" altLang="zh-CN" sz="1400" dirty="0" smtClean="0">
                <a:solidFill>
                  <a:srgbClr val="7030A0"/>
                </a:solidFill>
                <a:highlight>
                  <a:srgbClr val="FFFF00"/>
                </a:highlight>
                <a:ea typeface="宋体" panose="02010600030101010101" pitchFamily="2" charset="-122"/>
              </a:rPr>
              <a:t>4KB</a:t>
            </a:r>
            <a:r>
              <a:rPr lang="zh-CN" altLang="en-US" sz="1400" dirty="0" smtClean="0">
                <a:highlight>
                  <a:srgbClr val="FFFF00"/>
                </a:highlight>
                <a:ea typeface="宋体" panose="02010600030101010101" pitchFamily="2" charset="-122"/>
              </a:rPr>
              <a:t>，如果</a:t>
            </a:r>
            <a:r>
              <a:rPr lang="zh-CN" altLang="en-US" sz="1400" dirty="0" smtClean="0">
                <a:solidFill>
                  <a:srgbClr val="C00000"/>
                </a:solidFill>
                <a:highlight>
                  <a:srgbClr val="FFFF00"/>
                </a:highlight>
                <a:ea typeface="宋体" panose="02010600030101010101" pitchFamily="2" charset="-122"/>
              </a:rPr>
              <a:t>每个</a:t>
            </a:r>
            <a:r>
              <a:rPr lang="zh-CN" altLang="en-US" sz="1400" dirty="0">
                <a:solidFill>
                  <a:srgbClr val="C00000"/>
                </a:solidFill>
                <a:highlight>
                  <a:srgbClr val="FFFF00"/>
                </a:highlight>
                <a:ea typeface="宋体" panose="02010600030101010101" pitchFamily="2" charset="-122"/>
              </a:rPr>
              <a:t>页表项占用</a:t>
            </a:r>
            <a:r>
              <a:rPr lang="en-US" altLang="zh-CN" sz="1400" dirty="0" smtClean="0">
                <a:solidFill>
                  <a:srgbClr val="C00000"/>
                </a:solidFill>
                <a:highlight>
                  <a:srgbClr val="FFFF00"/>
                </a:highlight>
                <a:ea typeface="宋体" panose="02010600030101010101" pitchFamily="2" charset="-122"/>
              </a:rPr>
              <a:t>4B</a:t>
            </a:r>
            <a:r>
              <a:rPr lang="zh-CN" altLang="en-US" sz="1400" dirty="0" smtClean="0">
                <a:highlight>
                  <a:srgbClr val="FFFF00"/>
                </a:highlight>
                <a:ea typeface="宋体" panose="02010600030101010101" pitchFamily="2" charset="-122"/>
              </a:rPr>
              <a:t>，</a:t>
            </a:r>
            <a:r>
              <a:rPr lang="zh-CN" altLang="en-US" sz="1400" dirty="0">
                <a:highlight>
                  <a:srgbClr val="FFFF00"/>
                </a:highlight>
                <a:ea typeface="宋体" panose="02010600030101010101" pitchFamily="2" charset="-122"/>
              </a:rPr>
              <a:t>则每页</a:t>
            </a:r>
            <a:r>
              <a:rPr lang="zh-CN" altLang="en-US" sz="1400" dirty="0" smtClean="0">
                <a:highlight>
                  <a:srgbClr val="FFFF00"/>
                </a:highlight>
                <a:ea typeface="宋体" panose="02010600030101010101" pitchFamily="2" charset="-122"/>
              </a:rPr>
              <a:t>只能存储</a:t>
            </a:r>
            <a:r>
              <a:rPr lang="en-US" altLang="zh-CN" sz="1400" dirty="0" smtClean="0">
                <a:solidFill>
                  <a:srgbClr val="7030A0"/>
                </a:solidFill>
                <a:highlight>
                  <a:srgbClr val="FFFF00"/>
                </a:highlight>
                <a:ea typeface="宋体" panose="02010600030101010101" pitchFamily="2" charset="-122"/>
              </a:rPr>
              <a:t>1K</a:t>
            </a:r>
            <a:r>
              <a:rPr lang="zh-CN" altLang="en-US" sz="1400" dirty="0">
                <a:solidFill>
                  <a:srgbClr val="7030A0"/>
                </a:solidFill>
                <a:highlight>
                  <a:srgbClr val="FFFF00"/>
                </a:highlight>
                <a:ea typeface="宋体" panose="02010600030101010101" pitchFamily="2" charset="-122"/>
              </a:rPr>
              <a:t>个页表项</a:t>
            </a:r>
            <a:r>
              <a:rPr lang="zh-CN" altLang="en-US" sz="1400" dirty="0">
                <a:highlight>
                  <a:srgbClr val="FFFF00"/>
                </a:highlight>
                <a:ea typeface="宋体" panose="02010600030101010101" pitchFamily="2" charset="-122"/>
              </a:rPr>
              <a:t>，则需要将页表分配到</a:t>
            </a:r>
            <a:r>
              <a:rPr lang="en-US" altLang="zh-CN" sz="1400" dirty="0">
                <a:highlight>
                  <a:srgbClr val="FFFF00"/>
                </a:highlight>
                <a:ea typeface="宋体" panose="02010600030101010101" pitchFamily="2" charset="-122"/>
              </a:rPr>
              <a:t>1024</a:t>
            </a:r>
            <a:r>
              <a:rPr lang="zh-CN" altLang="en-US" sz="1400" dirty="0">
                <a:highlight>
                  <a:srgbClr val="FFFF00"/>
                </a:highlight>
                <a:ea typeface="宋体" panose="02010600030101010101" pitchFamily="2" charset="-122"/>
              </a:rPr>
              <a:t>个帧中，因此逻辑地址位数划分</a:t>
            </a:r>
            <a:r>
              <a:rPr lang="en-US" altLang="zh-CN" sz="1400" dirty="0">
                <a:highlight>
                  <a:srgbClr val="FFFF00"/>
                </a:highlight>
                <a:ea typeface="宋体" panose="02010600030101010101" pitchFamily="2" charset="-122"/>
              </a:rPr>
              <a:t>(10,10,12) </a:t>
            </a:r>
            <a:r>
              <a:rPr lang="zh-CN" altLang="en-US" sz="1400" dirty="0">
                <a:highlight>
                  <a:srgbClr val="FFFF00"/>
                </a:highlight>
                <a:ea typeface="宋体" panose="02010600030101010101" pitchFamily="2" charset="-122"/>
              </a:rPr>
              <a:t>。</a:t>
            </a:r>
            <a:endParaRPr lang="zh-CN" altLang="en-US" sz="1400" dirty="0">
              <a:highlight>
                <a:srgbClr val="FFFF00"/>
              </a:highlight>
              <a:ea typeface="宋体" panose="02010600030101010101" pitchFamily="2" charset="-122"/>
            </a:endParaRPr>
          </a:p>
        </p:txBody>
      </p:sp>
      <p:sp>
        <p:nvSpPr>
          <p:cNvPr id="3" name="圆角矩形标注 2"/>
          <p:cNvSpPr/>
          <p:nvPr/>
        </p:nvSpPr>
        <p:spPr bwMode="auto">
          <a:xfrm>
            <a:off x="6363588" y="4856146"/>
            <a:ext cx="1600836" cy="520223"/>
          </a:xfrm>
          <a:prstGeom prst="wedgeRoundRectCallout">
            <a:avLst>
              <a:gd name="adj1" fmla="val -109001"/>
              <a:gd name="adj2" fmla="val 1361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400" dirty="0" smtClean="0">
                <a:ea typeface="宋体" panose="02010600030101010101" pitchFamily="2" charset="-122"/>
              </a:rPr>
              <a:t>寻址一页内的每个存储单元</a:t>
            </a:r>
            <a:endParaRPr lang="zh-CN" altLang="en-US" sz="1400" dirty="0">
              <a:ea typeface="宋体" panose="02010600030101010101" pitchFamily="2" charset="-122"/>
            </a:endParaRPr>
          </a:p>
        </p:txBody>
      </p:sp>
      <p:sp>
        <p:nvSpPr>
          <p:cNvPr id="17" name="圆角矩形标注 16"/>
          <p:cNvSpPr/>
          <p:nvPr/>
        </p:nvSpPr>
        <p:spPr bwMode="auto">
          <a:xfrm>
            <a:off x="3967986" y="5505606"/>
            <a:ext cx="1865885" cy="520223"/>
          </a:xfrm>
          <a:prstGeom prst="wedgeRoundRectCallout">
            <a:avLst>
              <a:gd name="adj1" fmla="val -23892"/>
              <a:gd name="adj2" fmla="val -7954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400" dirty="0" smtClean="0">
                <a:ea typeface="宋体" panose="02010600030101010101" pitchFamily="2" charset="-122"/>
              </a:rPr>
              <a:t>寻址一页内存放二级页表的每个页表项</a:t>
            </a:r>
            <a:endParaRPr lang="zh-CN" altLang="en-US" sz="1400" dirty="0">
              <a:ea typeface="宋体" panose="02010600030101010101" pitchFamily="2" charset="-122"/>
            </a:endParaRPr>
          </a:p>
        </p:txBody>
      </p:sp>
      <p:sp>
        <p:nvSpPr>
          <p:cNvPr id="18" name="圆角矩形标注 17"/>
          <p:cNvSpPr/>
          <p:nvPr/>
        </p:nvSpPr>
        <p:spPr bwMode="auto">
          <a:xfrm>
            <a:off x="1582802" y="5044929"/>
            <a:ext cx="1600836" cy="520223"/>
          </a:xfrm>
          <a:prstGeom prst="wedgeRoundRectCallout">
            <a:avLst>
              <a:gd name="adj1" fmla="val 61217"/>
              <a:gd name="adj2" fmla="val -2329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400" dirty="0" smtClean="0">
                <a:ea typeface="宋体" panose="02010600030101010101" pitchFamily="2" charset="-122"/>
              </a:rPr>
              <a:t>寻址一级页表内的每个页表项</a:t>
            </a:r>
            <a:endParaRPr lang="zh-CN" altLang="en-US" sz="1400" dirty="0">
              <a:ea typeface="宋体" panose="02010600030101010101" pitchFamily="2" charset="-122"/>
            </a:endParaRPr>
          </a:p>
        </p:txBody>
      </p:sp>
      <p:sp>
        <p:nvSpPr>
          <p:cNvPr id="20" name="圆角矩形标注 19"/>
          <p:cNvSpPr/>
          <p:nvPr/>
        </p:nvSpPr>
        <p:spPr bwMode="auto">
          <a:xfrm>
            <a:off x="914400" y="4391025"/>
            <a:ext cx="1949070" cy="412853"/>
          </a:xfrm>
          <a:prstGeom prst="wedgeRoundRectCallout">
            <a:avLst>
              <a:gd name="adj1" fmla="val 58568"/>
              <a:gd name="adj2" fmla="val 105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lvl="1">
              <a:defRPr/>
            </a:pPr>
            <a:r>
              <a:rPr lang="zh-CN" altLang="en-US" sz="1400" dirty="0" smtClean="0">
                <a:latin typeface="宋体" panose="02010600030101010101" pitchFamily="2" charset="-122"/>
                <a:ea typeface="宋体" panose="02010600030101010101" pitchFamily="2" charset="-122"/>
              </a:rPr>
              <a:t>划分顺序：从右往左</a:t>
            </a:r>
            <a:endParaRPr lang="en-US" altLang="en-US" sz="1400" dirty="0">
              <a:latin typeface="宋体" panose="02010600030101010101" pitchFamily="2" charset="-122"/>
              <a:ea typeface="宋体" panose="02010600030101010101" pitchFamily="2" charset="-122"/>
            </a:endParaRPr>
          </a:p>
        </p:txBody>
      </p:sp>
      <p:sp>
        <p:nvSpPr>
          <p:cNvPr id="21" name="圆角矩形标注 20"/>
          <p:cNvSpPr/>
          <p:nvPr/>
        </p:nvSpPr>
        <p:spPr bwMode="auto">
          <a:xfrm>
            <a:off x="3810000" y="2854833"/>
            <a:ext cx="1949070" cy="570837"/>
          </a:xfrm>
          <a:prstGeom prst="wedgeRoundRectCallout">
            <a:avLst>
              <a:gd name="adj1" fmla="val -53558"/>
              <a:gd name="adj2" fmla="val 164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lvl="1">
              <a:defRPr/>
            </a:pPr>
            <a:r>
              <a:rPr lang="zh-CN" altLang="en-US" sz="1400" dirty="0" smtClean="0">
                <a:latin typeface="宋体" panose="02010600030101010101" pitchFamily="2" charset="-122"/>
                <a:ea typeface="宋体" panose="02010600030101010101" pitchFamily="2" charset="-122"/>
              </a:rPr>
              <a:t>为什么内页表或二级页表是</a:t>
            </a:r>
            <a:r>
              <a:rPr lang="en-US" altLang="zh-CN" sz="1400" dirty="0" smtClean="0">
                <a:latin typeface="宋体" panose="02010600030101010101" pitchFamily="2" charset="-122"/>
                <a:ea typeface="宋体" panose="02010600030101010101" pitchFamily="2" charset="-122"/>
              </a:rPr>
              <a:t>10</a:t>
            </a:r>
            <a:r>
              <a:rPr lang="zh-CN" altLang="en-US" sz="1400" dirty="0" smtClean="0">
                <a:latin typeface="宋体" panose="02010600030101010101" pitchFamily="2" charset="-122"/>
                <a:ea typeface="宋体" panose="02010600030101010101" pitchFamily="2" charset="-122"/>
              </a:rPr>
              <a:t>位？</a:t>
            </a:r>
            <a:endParaRPr lang="en-US"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animBg="1"/>
      <p:bldP spid="18" grpId="0" animBg="1"/>
      <p:bldP spid="20" grpId="0" animBg="1"/>
      <p:bldP spid="2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p:cNvSpPr/>
          <p:nvPr/>
        </p:nvSpPr>
        <p:spPr bwMode="auto">
          <a:xfrm>
            <a:off x="606425" y="2883448"/>
            <a:ext cx="1755666" cy="2226369"/>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思考：</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给出一个逻辑地址后，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MMU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如何将该逻辑地址转换成其对应的物理地址？</a:t>
            </a:r>
            <a:endPar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endParaRPr lang="en-US" altLang="zh-CN" dirty="0">
              <a:effectLst>
                <a:outerShdw blurRad="38100" dist="38100" dir="2700000" algn="tl">
                  <a:srgbClr val="C0C0C0"/>
                </a:outerShdw>
              </a:effectLst>
              <a:ea typeface="宋体" panose="02010600030101010101" pitchFamily="2" charset="-122"/>
            </a:endParaRPr>
          </a:p>
        </p:txBody>
      </p:sp>
      <p:sp>
        <p:nvSpPr>
          <p:cNvPr id="90115" name="矩形 2"/>
          <p:cNvSpPr>
            <a:spLocks noChangeArrowheads="1"/>
          </p:cNvSpPr>
          <p:nvPr/>
        </p:nvSpPr>
        <p:spPr bwMode="auto">
          <a:xfrm>
            <a:off x="4604443" y="2392464"/>
            <a:ext cx="2309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400" dirty="0">
                <a:ea typeface="宋体" panose="02010600030101010101" pitchFamily="2" charset="-122"/>
              </a:rPr>
              <a:t> </a:t>
            </a:r>
            <a:r>
              <a:rPr lang="en-US" altLang="zh-CN" sz="2000" dirty="0">
                <a:ea typeface="宋体" panose="02010600030101010101" pitchFamily="2" charset="-122"/>
              </a:rPr>
              <a:t>logical address</a:t>
            </a:r>
            <a:r>
              <a:rPr lang="zh-CN" altLang="en-US" sz="2000" dirty="0">
                <a:ea typeface="宋体" panose="02010600030101010101" pitchFamily="2" charset="-122"/>
              </a:rPr>
              <a:t>：</a:t>
            </a:r>
            <a:r>
              <a:rPr lang="en-US" altLang="zh-CN" sz="2000" dirty="0">
                <a:ea typeface="宋体" panose="02010600030101010101" pitchFamily="2" charset="-122"/>
              </a:rPr>
              <a:t> </a:t>
            </a:r>
            <a:endParaRPr lang="zh-CN" altLang="en-US" sz="2000" dirty="0">
              <a:ea typeface="宋体" panose="02010600030101010101" pitchFamily="2" charset="-122"/>
            </a:endParaRPr>
          </a:p>
        </p:txBody>
      </p:sp>
      <p:sp>
        <p:nvSpPr>
          <p:cNvPr id="87044" name="矩形 8"/>
          <p:cNvSpPr>
            <a:spLocks noChangeArrowheads="1"/>
          </p:cNvSpPr>
          <p:nvPr/>
        </p:nvSpPr>
        <p:spPr bwMode="auto">
          <a:xfrm>
            <a:off x="606425" y="1049338"/>
            <a:ext cx="7996037" cy="1200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逻辑地址</a:t>
            </a:r>
            <a:r>
              <a:rPr lang="en-US" altLang="zh-CN" sz="1800" dirty="0">
                <a:ea typeface="宋体" panose="02010600030101010101" pitchFamily="2" charset="-122"/>
              </a:rPr>
              <a:t>32</a:t>
            </a:r>
            <a:r>
              <a:rPr lang="zh-CN" altLang="en-US" sz="1800" dirty="0">
                <a:ea typeface="宋体" panose="02010600030101010101" pitchFamily="2" charset="-122"/>
              </a:rPr>
              <a:t>位，页面大小</a:t>
            </a:r>
            <a:r>
              <a:rPr lang="en-US" altLang="zh-CN" sz="1800" dirty="0">
                <a:ea typeface="宋体" panose="02010600030101010101" pitchFamily="2" charset="-122"/>
              </a:rPr>
              <a:t>4K</a:t>
            </a:r>
            <a:r>
              <a:rPr lang="zh-CN" altLang="en-US" sz="1800" dirty="0">
                <a:ea typeface="宋体" panose="02010600030101010101" pitchFamily="2" charset="-122"/>
              </a:rPr>
              <a:t>字节，</a:t>
            </a:r>
            <a:r>
              <a:rPr lang="zh-CN" altLang="en-US" sz="1800" b="1" dirty="0">
                <a:solidFill>
                  <a:srgbClr val="7030A0"/>
                </a:solidFill>
                <a:ea typeface="宋体" panose="02010600030101010101" pitchFamily="2" charset="-122"/>
              </a:rPr>
              <a:t>若不采用多级页表</a:t>
            </a:r>
            <a:r>
              <a:rPr lang="zh-CN" altLang="en-US" sz="1800" dirty="0">
                <a:ea typeface="宋体" panose="02010600030101010101" pitchFamily="2" charset="-122"/>
              </a:rPr>
              <a:t>，逻辑地址格式</a:t>
            </a:r>
            <a:r>
              <a:rPr lang="en-US" altLang="zh-CN" sz="1800" dirty="0">
                <a:ea typeface="宋体" panose="02010600030101010101" pitchFamily="2" charset="-122"/>
              </a:rPr>
              <a:t>(20,12) ;</a:t>
            </a:r>
            <a:r>
              <a:rPr lang="zh-CN" altLang="en-US" sz="1800" dirty="0">
                <a:ea typeface="宋体" panose="02010600030101010101" pitchFamily="2" charset="-122"/>
              </a:rPr>
              <a:t> </a:t>
            </a:r>
            <a:endParaRPr lang="en-US" altLang="zh-CN" sz="1800" dirty="0">
              <a:ea typeface="宋体" panose="02010600030101010101" pitchFamily="2" charset="-122"/>
            </a:endParaRPr>
          </a:p>
          <a:p>
            <a:pPr marL="285750" indent="-28575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若采用分级页表，且</a:t>
            </a:r>
            <a:r>
              <a:rPr lang="zh-CN" altLang="en-US" sz="1800" dirty="0">
                <a:solidFill>
                  <a:srgbClr val="C00000"/>
                </a:solidFill>
                <a:ea typeface="宋体" panose="02010600030101010101" pitchFamily="2" charset="-122"/>
              </a:rPr>
              <a:t>每个页表项占用</a:t>
            </a:r>
            <a:r>
              <a:rPr lang="en-US" altLang="zh-CN" sz="1800" dirty="0">
                <a:solidFill>
                  <a:srgbClr val="C00000"/>
                </a:solidFill>
                <a:ea typeface="宋体" panose="02010600030101010101" pitchFamily="2" charset="-122"/>
              </a:rPr>
              <a:t>4</a:t>
            </a:r>
            <a:r>
              <a:rPr lang="zh-CN" altLang="en-US" sz="1800" dirty="0">
                <a:solidFill>
                  <a:srgbClr val="C00000"/>
                </a:solidFill>
                <a:ea typeface="宋体" panose="02010600030101010101" pitchFamily="2" charset="-122"/>
              </a:rPr>
              <a:t>个字节</a:t>
            </a:r>
            <a:r>
              <a:rPr lang="zh-CN" altLang="en-US" sz="1800" dirty="0">
                <a:ea typeface="宋体" panose="02010600030101010101" pitchFamily="2" charset="-122"/>
              </a:rPr>
              <a:t>，则每页</a:t>
            </a:r>
            <a:r>
              <a:rPr lang="zh-CN" altLang="en-US" sz="1800" dirty="0" smtClean="0">
                <a:ea typeface="宋体" panose="02010600030101010101" pitchFamily="2" charset="-122"/>
              </a:rPr>
              <a:t>只能存储</a:t>
            </a:r>
            <a:r>
              <a:rPr lang="en-US" altLang="zh-CN" sz="1800" dirty="0" smtClean="0">
                <a:ea typeface="宋体" panose="02010600030101010101" pitchFamily="2" charset="-122"/>
              </a:rPr>
              <a:t>1K</a:t>
            </a:r>
            <a:r>
              <a:rPr lang="zh-CN" altLang="en-US" sz="1800" dirty="0">
                <a:ea typeface="宋体" panose="02010600030101010101" pitchFamily="2" charset="-122"/>
              </a:rPr>
              <a:t>个页表项，则需要将页表分配到</a:t>
            </a:r>
            <a:r>
              <a:rPr lang="en-US" altLang="zh-CN" sz="1800" dirty="0">
                <a:ea typeface="宋体" panose="02010600030101010101" pitchFamily="2" charset="-122"/>
              </a:rPr>
              <a:t>1024</a:t>
            </a:r>
            <a:r>
              <a:rPr lang="zh-CN" altLang="en-US" sz="1800" dirty="0">
                <a:ea typeface="宋体" panose="02010600030101010101" pitchFamily="2" charset="-122"/>
              </a:rPr>
              <a:t>个帧中，因此逻辑地址位数划分</a:t>
            </a:r>
            <a:r>
              <a:rPr lang="en-US" altLang="zh-CN" sz="1800" dirty="0">
                <a:ea typeface="宋体" panose="02010600030101010101" pitchFamily="2" charset="-122"/>
              </a:rPr>
              <a:t>(10,10,12) </a:t>
            </a:r>
            <a:r>
              <a:rPr lang="zh-CN" altLang="en-US" sz="1800" dirty="0">
                <a:ea typeface="宋体" panose="02010600030101010101" pitchFamily="2" charset="-122"/>
              </a:rPr>
              <a:t>。</a:t>
            </a:r>
            <a:endParaRPr lang="zh-CN" altLang="en-US" sz="1800" dirty="0">
              <a:ea typeface="宋体" panose="02010600030101010101" pitchFamily="2" charset="-122"/>
            </a:endParaRPr>
          </a:p>
        </p:txBody>
      </p:sp>
      <p:graphicFrame>
        <p:nvGraphicFramePr>
          <p:cNvPr id="5" name="表格 4"/>
          <p:cNvGraphicFramePr>
            <a:graphicFrameLocks noGrp="1"/>
          </p:cNvGraphicFramePr>
          <p:nvPr/>
        </p:nvGraphicFramePr>
        <p:xfrm>
          <a:off x="3116061" y="3950980"/>
          <a:ext cx="5405637" cy="1839910"/>
        </p:xfrm>
        <a:graphic>
          <a:graphicData uri="http://schemas.openxmlformats.org/drawingml/2006/table">
            <a:tbl>
              <a:tblPr/>
              <a:tblGrid>
                <a:gridCol w="1801879"/>
                <a:gridCol w="1801879"/>
                <a:gridCol w="1801879"/>
              </a:tblGrid>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Outer page(10)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Inner page (10)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Offset (12)</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0000000000</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1111111111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r>
            </a:tbl>
          </a:graphicData>
        </a:graphic>
      </p:graphicFrame>
      <p:pic>
        <p:nvPicPr>
          <p:cNvPr id="90141"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16062" y="2870200"/>
            <a:ext cx="5405636"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p:cNvSpPr/>
          <p:nvPr/>
        </p:nvSpPr>
        <p:spPr bwMode="auto">
          <a:xfrm>
            <a:off x="435006" y="2484587"/>
            <a:ext cx="2583401" cy="3440725"/>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MMU</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截取</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位逻辑地址的</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最高</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P1</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、根据截取的最高</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位地址，检索外页表，</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查找到该逻辑地址对应的内</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页表所在的页框号；</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、根据逻辑地址的</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中间</a:t>
            </a:r>
            <a:r>
              <a:rPr lang="en-US" altLang="zh-CN"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从内页表中检索到系统为该逻辑地址所在页面所分配的内存帧的帧号；</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、帧号与逻辑地址</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最低</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组成该逻辑地址对应的物理地址。</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endParaRPr lang="en-US" altLang="zh-CN" dirty="0">
              <a:effectLst>
                <a:outerShdw blurRad="38100" dist="38100" dir="2700000" algn="tl">
                  <a:srgbClr val="C0C0C0"/>
                </a:outerShdw>
              </a:effectLst>
              <a:ea typeface="宋体" panose="02010600030101010101" pitchFamily="2" charset="-122"/>
            </a:endParaRPr>
          </a:p>
        </p:txBody>
      </p:sp>
      <p:pic>
        <p:nvPicPr>
          <p:cNvPr id="89091"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56129" y="1589673"/>
            <a:ext cx="6326188" cy="91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矩形 2"/>
          <p:cNvSpPr>
            <a:spLocks noChangeArrowheads="1"/>
          </p:cNvSpPr>
          <p:nvPr/>
        </p:nvSpPr>
        <p:spPr bwMode="auto">
          <a:xfrm>
            <a:off x="1256129" y="1046388"/>
            <a:ext cx="2634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None/>
            </a:pPr>
            <a:r>
              <a:rPr lang="en-US" altLang="zh-CN" sz="2400" dirty="0" smtClean="0">
                <a:solidFill>
                  <a:srgbClr val="0000CC"/>
                </a:solidFill>
                <a:ea typeface="宋体" panose="02010600030101010101" pitchFamily="2" charset="-122"/>
              </a:rPr>
              <a:t>logical </a:t>
            </a:r>
            <a:r>
              <a:rPr lang="en-US" altLang="zh-CN" sz="2400" dirty="0">
                <a:solidFill>
                  <a:srgbClr val="0000CC"/>
                </a:solidFill>
                <a:ea typeface="宋体" panose="02010600030101010101" pitchFamily="2" charset="-122"/>
              </a:rPr>
              <a:t>address</a:t>
            </a:r>
            <a:r>
              <a:rPr lang="zh-CN" altLang="en-US" sz="2400" dirty="0">
                <a:solidFill>
                  <a:srgbClr val="0000CC"/>
                </a:solidFill>
                <a:ea typeface="宋体" panose="02010600030101010101" pitchFamily="2" charset="-122"/>
              </a:rPr>
              <a:t>：</a:t>
            </a:r>
            <a:r>
              <a:rPr lang="en-US" altLang="zh-CN" sz="2400" dirty="0">
                <a:solidFill>
                  <a:srgbClr val="0000CC"/>
                </a:solidFill>
                <a:ea typeface="宋体" panose="02010600030101010101" pitchFamily="2" charset="-122"/>
              </a:rPr>
              <a:t> </a:t>
            </a:r>
            <a:endParaRPr lang="zh-CN" altLang="en-US" sz="2400" dirty="0">
              <a:solidFill>
                <a:srgbClr val="0000CC"/>
              </a:solidFill>
              <a:ea typeface="宋体" panose="02010600030101010101" pitchFamily="2" charset="-122"/>
            </a:endParaRPr>
          </a:p>
        </p:txBody>
      </p:sp>
      <p:sp>
        <p:nvSpPr>
          <p:cNvPr id="2" name="矩形 1"/>
          <p:cNvSpPr/>
          <p:nvPr/>
        </p:nvSpPr>
        <p:spPr>
          <a:xfrm>
            <a:off x="1167352" y="2855574"/>
            <a:ext cx="4145494" cy="461665"/>
          </a:xfrm>
          <a:prstGeom prst="rect">
            <a:avLst/>
          </a:prstGeom>
        </p:spPr>
        <p:txBody>
          <a:bodyPr wrap="none">
            <a:spAutoFit/>
          </a:bodyPr>
          <a:lstStyle/>
          <a:p>
            <a:r>
              <a:rPr lang="en-US" altLang="zh-CN" sz="2400" dirty="0">
                <a:solidFill>
                  <a:srgbClr val="0000CC"/>
                </a:solidFill>
                <a:ea typeface="宋体" panose="02010600030101010101" pitchFamily="2" charset="-122"/>
              </a:rPr>
              <a:t>Address-Translation Scheme</a:t>
            </a:r>
            <a:endParaRPr lang="zh-CN" altLang="en-US" sz="2400" dirty="0">
              <a:solidFill>
                <a:srgbClr val="0000CC"/>
              </a:solidFill>
              <a:ea typeface="宋体" panose="02010600030101010101" pitchFamily="2" charset="-122"/>
            </a:endParaRPr>
          </a:p>
        </p:txBody>
      </p:sp>
      <p:pic>
        <p:nvPicPr>
          <p:cNvPr id="6" name="Picture 1033"/>
          <p:cNvPicPr>
            <a:picLocks noChangeAspect="1" noChangeArrowheads="1"/>
          </p:cNvPicPr>
          <p:nvPr/>
        </p:nvPicPr>
        <p:blipFill>
          <a:blip r:embed="rId2">
            <a:extLst>
              <a:ext uri="{28A0092B-C50C-407E-A947-70E740481C1C}">
                <a14:useLocalDpi xmlns:a14="http://schemas.microsoft.com/office/drawing/2010/main" val="0"/>
              </a:ext>
            </a:extLst>
          </a:blip>
          <a:srcRect l="511" t="22414" r="511" b="22414"/>
          <a:stretch>
            <a:fillRect/>
          </a:stretch>
        </p:blipFill>
        <p:spPr bwMode="auto">
          <a:xfrm>
            <a:off x="1256129" y="3480478"/>
            <a:ext cx="6326188" cy="245330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 name="圆角矩形标注 6"/>
          <p:cNvSpPr/>
          <p:nvPr/>
        </p:nvSpPr>
        <p:spPr bwMode="auto">
          <a:xfrm>
            <a:off x="3494871" y="1067249"/>
            <a:ext cx="1155221" cy="421689"/>
          </a:xfrm>
          <a:prstGeom prst="wedgeRoundRectCallout">
            <a:avLst>
              <a:gd name="adj1" fmla="val -135381"/>
              <a:gd name="adj2" fmla="val 74688"/>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一级页表</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8" name="圆角矩形标注 7"/>
          <p:cNvSpPr/>
          <p:nvPr/>
        </p:nvSpPr>
        <p:spPr bwMode="auto">
          <a:xfrm>
            <a:off x="4735235" y="1067249"/>
            <a:ext cx="1155221" cy="421689"/>
          </a:xfrm>
          <a:prstGeom prst="wedgeRoundRectCallout">
            <a:avLst>
              <a:gd name="adj1" fmla="val -22191"/>
              <a:gd name="adj2" fmla="val 94203"/>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二级页表</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6575" y="166688"/>
            <a:ext cx="8229600" cy="576262"/>
          </a:xfrm>
        </p:spPr>
        <p:txBody>
          <a:bodyPr/>
          <a:lstStyle/>
          <a:p>
            <a:r>
              <a:rPr lang="en-US" altLang="en-US" dirty="0" smtClean="0"/>
              <a:t>64-bit Logical Address Space</a:t>
            </a:r>
            <a:endParaRPr lang="en-US" altLang="en-US" dirty="0" smtClean="0"/>
          </a:p>
        </p:txBody>
      </p:sp>
      <p:sp>
        <p:nvSpPr>
          <p:cNvPr id="53251" name="Content Placeholder 2"/>
          <p:cNvSpPr>
            <a:spLocks noGrp="1"/>
          </p:cNvSpPr>
          <p:nvPr>
            <p:ph idx="1"/>
          </p:nvPr>
        </p:nvSpPr>
        <p:spPr>
          <a:xfrm>
            <a:off x="806450" y="1201738"/>
            <a:ext cx="8116888" cy="5087937"/>
          </a:xfrm>
        </p:spPr>
        <p:txBody>
          <a:bodyPr/>
          <a:lstStyle/>
          <a:p>
            <a:pPr>
              <a:defRPr/>
            </a:pPr>
            <a:r>
              <a:rPr lang="en-US" altLang="en-US" sz="1800" dirty="0" smtClean="0">
                <a:solidFill>
                  <a:srgbClr val="7030A0"/>
                </a:solidFill>
              </a:rPr>
              <a:t>Even two-level paging scheme not sufficient</a:t>
            </a:r>
            <a:endParaRPr lang="en-US" altLang="en-US" sz="1800" dirty="0" smtClean="0">
              <a:solidFill>
                <a:srgbClr val="7030A0"/>
              </a:solidFill>
            </a:endParaRPr>
          </a:p>
          <a:p>
            <a:pPr>
              <a:defRPr/>
            </a:pPr>
            <a:r>
              <a:rPr lang="en-US" altLang="en-US" sz="1800" dirty="0" smtClean="0"/>
              <a:t>If page size is 4 KB (2</a:t>
            </a:r>
            <a:r>
              <a:rPr lang="en-US" altLang="en-US" sz="1800" baseline="30000" dirty="0" smtClean="0"/>
              <a:t>12</a:t>
            </a:r>
            <a:r>
              <a:rPr lang="en-US" altLang="zh-CN" sz="1800" dirty="0" smtClean="0"/>
              <a:t>B</a:t>
            </a:r>
            <a:r>
              <a:rPr lang="en-US" altLang="en-US" sz="1800" dirty="0" smtClean="0"/>
              <a:t>)</a:t>
            </a:r>
            <a:endParaRPr lang="en-US" altLang="en-US" sz="1800" dirty="0" smtClean="0"/>
          </a:p>
          <a:p>
            <a:pPr lvl="1">
              <a:defRPr/>
            </a:pPr>
            <a:r>
              <a:rPr lang="en-US" altLang="en-US" sz="1800" dirty="0" smtClean="0"/>
              <a:t>Then </a:t>
            </a:r>
            <a:r>
              <a:rPr lang="en-US" altLang="en-US" sz="1800" dirty="0" smtClean="0">
                <a:solidFill>
                  <a:srgbClr val="0000CC"/>
                </a:solidFill>
              </a:rPr>
              <a:t>page table has 2</a:t>
            </a:r>
            <a:r>
              <a:rPr lang="en-US" altLang="en-US" sz="1800" baseline="30000" dirty="0" smtClean="0">
                <a:solidFill>
                  <a:srgbClr val="0000CC"/>
                </a:solidFill>
              </a:rPr>
              <a:t>52</a:t>
            </a:r>
            <a:r>
              <a:rPr lang="en-US" altLang="en-US" sz="1800" dirty="0" smtClean="0">
                <a:solidFill>
                  <a:srgbClr val="0000CC"/>
                </a:solidFill>
              </a:rPr>
              <a:t> entries</a:t>
            </a:r>
            <a:endParaRPr lang="en-US" altLang="en-US" sz="1800" dirty="0" smtClean="0">
              <a:solidFill>
                <a:srgbClr val="0000CC"/>
              </a:solidFill>
            </a:endParaRPr>
          </a:p>
          <a:p>
            <a:pPr lvl="1">
              <a:defRPr/>
            </a:pPr>
            <a:r>
              <a:rPr lang="en-US" altLang="en-US" sz="1800" dirty="0" smtClean="0"/>
              <a:t>If two level scheme, </a:t>
            </a:r>
            <a:r>
              <a:rPr lang="en-US" altLang="en-US" sz="1800" dirty="0" smtClean="0">
                <a:solidFill>
                  <a:srgbClr val="0070C0"/>
                </a:solidFill>
              </a:rPr>
              <a:t>inner page tables </a:t>
            </a:r>
            <a:r>
              <a:rPr lang="en-US" altLang="en-US" sz="1800" dirty="0" smtClean="0"/>
              <a:t>could be 2</a:t>
            </a:r>
            <a:r>
              <a:rPr lang="en-US" altLang="en-US" sz="1800" baseline="30000" dirty="0" smtClean="0"/>
              <a:t>10</a:t>
            </a:r>
            <a:r>
              <a:rPr lang="en-US" altLang="en-US" sz="1800" dirty="0" smtClean="0"/>
              <a:t> </a:t>
            </a:r>
            <a:r>
              <a:rPr lang="en-US" altLang="en-US" sz="1800" dirty="0" smtClean="0">
                <a:solidFill>
                  <a:srgbClr val="7030A0"/>
                </a:solidFill>
              </a:rPr>
              <a:t>4-byte</a:t>
            </a:r>
            <a:r>
              <a:rPr lang="en-US" altLang="en-US" sz="1800" dirty="0" smtClean="0"/>
              <a:t> entries</a:t>
            </a:r>
            <a:endParaRPr lang="en-US" altLang="en-US" sz="1800" dirty="0" smtClean="0"/>
          </a:p>
          <a:p>
            <a:pPr lvl="1">
              <a:defRPr/>
            </a:pPr>
            <a:r>
              <a:rPr lang="en-US" altLang="en-US" sz="1800" dirty="0" smtClean="0"/>
              <a:t>Address would look like</a:t>
            </a:r>
            <a:endParaRPr lang="en-US" altLang="en-US" sz="1800" dirty="0" smtClean="0"/>
          </a:p>
          <a:p>
            <a:pPr lvl="1">
              <a:defRPr/>
            </a:pPr>
            <a:endParaRPr lang="en-US" altLang="en-US" dirty="0" smtClean="0"/>
          </a:p>
          <a:p>
            <a:pPr lvl="1">
              <a:defRPr/>
            </a:pPr>
            <a:endParaRPr lang="en-US" altLang="en-US" dirty="0" smtClean="0"/>
          </a:p>
          <a:p>
            <a:pPr lvl="1">
              <a:defRPr/>
            </a:pPr>
            <a:r>
              <a:rPr lang="en-US" altLang="en-US" sz="1800" dirty="0" smtClean="0">
                <a:solidFill>
                  <a:srgbClr val="0000CC"/>
                </a:solidFill>
              </a:rPr>
              <a:t>Outer page table </a:t>
            </a:r>
            <a:r>
              <a:rPr lang="en-US" altLang="en-US" sz="1800" dirty="0" smtClean="0"/>
              <a:t>has 2</a:t>
            </a:r>
            <a:r>
              <a:rPr lang="en-US" altLang="en-US" sz="1800" baseline="30000" dirty="0" smtClean="0"/>
              <a:t>42</a:t>
            </a:r>
            <a:r>
              <a:rPr lang="en-US" altLang="en-US" sz="1800" dirty="0" smtClean="0"/>
              <a:t> entries or 2</a:t>
            </a:r>
            <a:r>
              <a:rPr lang="en-US" altLang="en-US" sz="1800" baseline="30000" dirty="0" smtClean="0"/>
              <a:t>44</a:t>
            </a:r>
            <a:r>
              <a:rPr lang="en-US" altLang="en-US" sz="1800" dirty="0" smtClean="0"/>
              <a:t> bytes</a:t>
            </a:r>
            <a:endParaRPr lang="en-US" altLang="en-US" sz="1800" dirty="0" smtClean="0"/>
          </a:p>
          <a:p>
            <a:pPr lvl="1">
              <a:defRPr/>
            </a:pPr>
            <a:r>
              <a:rPr lang="en-US" altLang="en-US" sz="1800" dirty="0" smtClean="0"/>
              <a:t>One solution is to add a 2</a:t>
            </a:r>
            <a:r>
              <a:rPr lang="en-US" altLang="en-US" sz="1800" baseline="30000" dirty="0" smtClean="0"/>
              <a:t>nd</a:t>
            </a:r>
            <a:r>
              <a:rPr lang="en-US" altLang="en-US" sz="1800" dirty="0" smtClean="0"/>
              <a:t> outer page table</a:t>
            </a:r>
            <a:endParaRPr lang="en-US" altLang="en-US" sz="1800" dirty="0" smtClean="0"/>
          </a:p>
          <a:p>
            <a:pPr lvl="1">
              <a:defRPr/>
            </a:pPr>
            <a:r>
              <a:rPr lang="en-US" altLang="en-US" sz="1800" dirty="0" smtClean="0"/>
              <a:t>But in the following example the 2</a:t>
            </a:r>
            <a:r>
              <a:rPr lang="en-US" altLang="en-US" sz="1800" baseline="30000" dirty="0" smtClean="0"/>
              <a:t>nd</a:t>
            </a:r>
            <a:r>
              <a:rPr lang="en-US" altLang="en-US" sz="1800" dirty="0" smtClean="0"/>
              <a:t> outer page table is still 2</a:t>
            </a:r>
            <a:r>
              <a:rPr lang="en-US" altLang="en-US" sz="1800" baseline="30000" dirty="0" smtClean="0"/>
              <a:t>34</a:t>
            </a:r>
            <a:r>
              <a:rPr lang="en-US" altLang="en-US" sz="1800" dirty="0" smtClean="0"/>
              <a:t> bytes in size</a:t>
            </a:r>
            <a:endParaRPr lang="en-US" altLang="en-US" sz="1800" dirty="0" smtClean="0"/>
          </a:p>
          <a:p>
            <a:pPr lvl="2">
              <a:defRPr/>
            </a:pPr>
            <a:r>
              <a:rPr lang="en-US" altLang="en-US" sz="1600" dirty="0" smtClean="0">
                <a:highlight>
                  <a:srgbClr val="FFFF00"/>
                </a:highlight>
              </a:rPr>
              <a:t>And possibly 4 memory access to get to one physical memory location</a:t>
            </a:r>
            <a:endParaRPr lang="en-US" altLang="en-US" sz="1600" dirty="0" smtClean="0"/>
          </a:p>
          <a:p>
            <a:pPr lvl="1">
              <a:defRPr/>
            </a:pPr>
            <a:endParaRPr lang="en-US" altLang="en-US" sz="1800" dirty="0" smtClean="0"/>
          </a:p>
        </p:txBody>
      </p:sp>
      <p:pic>
        <p:nvPicPr>
          <p:cNvPr id="5734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00031" y="3012173"/>
            <a:ext cx="324643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bwMode="auto">
          <a:xfrm>
            <a:off x="6596109" y="1642369"/>
            <a:ext cx="1837677" cy="497150"/>
          </a:xfrm>
          <a:prstGeom prst="wedgeRoundRectCallout">
            <a:avLst>
              <a:gd name="adj1" fmla="val -38903"/>
              <a:gd name="adj2" fmla="val 875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lvl="1">
              <a:defRPr/>
            </a:pPr>
            <a:r>
              <a:rPr lang="zh-CN" altLang="en-US" sz="1600" dirty="0" smtClean="0">
                <a:latin typeface="宋体" panose="02010600030101010101" pitchFamily="2" charset="-122"/>
                <a:ea typeface="宋体" panose="02010600030101010101" pitchFamily="2" charset="-122"/>
              </a:rPr>
              <a:t>每个页表项</a:t>
            </a:r>
            <a:r>
              <a:rPr lang="en-US" altLang="zh-CN" sz="1600" dirty="0" smtClean="0">
                <a:latin typeface="宋体" panose="02010600030101010101" pitchFamily="2" charset="-122"/>
                <a:ea typeface="宋体" panose="02010600030101010101" pitchFamily="2" charset="-122"/>
              </a:rPr>
              <a:t>4</a:t>
            </a:r>
            <a:r>
              <a:rPr lang="zh-CN" altLang="en-US" sz="1600" dirty="0" smtClean="0">
                <a:latin typeface="宋体" panose="02010600030101010101" pitchFamily="2" charset="-122"/>
                <a:ea typeface="宋体" panose="02010600030101010101" pitchFamily="2" charset="-122"/>
              </a:rPr>
              <a:t>字节</a:t>
            </a:r>
            <a:endParaRPr lang="en-US" altLang="en-US" sz="1600" dirty="0">
              <a:latin typeface="宋体" panose="02010600030101010101" pitchFamily="2" charset="-122"/>
              <a:ea typeface="宋体" panose="02010600030101010101" pitchFamily="2" charset="-122"/>
            </a:endParaRPr>
          </a:p>
        </p:txBody>
      </p:sp>
      <p:sp>
        <p:nvSpPr>
          <p:cNvPr id="8" name="圆角矩形标注 7"/>
          <p:cNvSpPr/>
          <p:nvPr/>
        </p:nvSpPr>
        <p:spPr bwMode="auto">
          <a:xfrm>
            <a:off x="5818869" y="2840233"/>
            <a:ext cx="2730771" cy="771648"/>
          </a:xfrm>
          <a:prstGeom prst="wedgeRoundRectCallout">
            <a:avLst>
              <a:gd name="adj1" fmla="val -26961"/>
              <a:gd name="adj2" fmla="val 4703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lvl="1">
              <a:defRPr/>
            </a:pPr>
            <a:r>
              <a:rPr lang="zh-CN" altLang="en-US" sz="1600" dirty="0" smtClean="0">
                <a:latin typeface="宋体" panose="02010600030101010101" pitchFamily="2" charset="-122"/>
                <a:ea typeface="宋体" panose="02010600030101010101" pitchFamily="2" charset="-122"/>
              </a:rPr>
              <a:t>思考：内页表，或二级页表为什么是</a:t>
            </a:r>
            <a:r>
              <a:rPr lang="en-US" altLang="zh-CN" sz="1600" dirty="0" smtClean="0">
                <a:latin typeface="宋体" panose="02010600030101010101" pitchFamily="2" charset="-122"/>
                <a:ea typeface="宋体" panose="02010600030101010101" pitchFamily="2" charset="-122"/>
              </a:rPr>
              <a:t>10</a:t>
            </a:r>
            <a:r>
              <a:rPr lang="zh-CN" altLang="en-US" sz="1600" dirty="0" smtClean="0">
                <a:latin typeface="宋体" panose="02010600030101010101" pitchFamily="2" charset="-122"/>
                <a:ea typeface="宋体" panose="02010600030101010101" pitchFamily="2" charset="-122"/>
              </a:rPr>
              <a:t>位？</a:t>
            </a:r>
            <a:endParaRPr lang="en-US" altLang="en-US" sz="16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65188" y="214313"/>
            <a:ext cx="7821612" cy="1504760"/>
          </a:xfrm>
        </p:spPr>
        <p:txBody>
          <a:bodyPr/>
          <a:lstStyle/>
          <a:p>
            <a:pPr eaLnBrk="1" hangingPunct="1"/>
            <a:r>
              <a:rPr lang="en-US" altLang="en-US" dirty="0"/>
              <a:t>64-bit Logical Address </a:t>
            </a:r>
            <a:r>
              <a:rPr lang="en-US" altLang="en-US" dirty="0" smtClean="0"/>
              <a:t>Space</a:t>
            </a:r>
            <a:br>
              <a:rPr lang="en-US" altLang="en-US" dirty="0" smtClean="0"/>
            </a:br>
            <a:endParaRPr lang="en-US" altLang="en-US" dirty="0" smtClean="0">
              <a:solidFill>
                <a:srgbClr val="7030A0"/>
              </a:solidFill>
            </a:endParaRPr>
          </a:p>
        </p:txBody>
      </p:sp>
      <p:pic>
        <p:nvPicPr>
          <p:cNvPr id="5837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5031" y="2181581"/>
            <a:ext cx="52419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031" y="3663211"/>
            <a:ext cx="5486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882464" y="4853813"/>
            <a:ext cx="3031599" cy="369332"/>
          </a:xfrm>
          <a:prstGeom prst="rect">
            <a:avLst/>
          </a:prstGeom>
        </p:spPr>
        <p:txBody>
          <a:bodyPr wrap="none">
            <a:spAutoFit/>
          </a:bodyPr>
          <a:lstStyle/>
          <a:p>
            <a:r>
              <a:rPr lang="en-US" altLang="en-US" dirty="0">
                <a:solidFill>
                  <a:srgbClr val="7030A0"/>
                </a:solidFill>
              </a:rPr>
              <a:t>Three-level Paging Scheme</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endParaRPr lang="zh-CN" altLang="en-US" dirty="0">
              <a:effectLst>
                <a:outerShdw blurRad="38100" dist="38100" dir="2700000" algn="tl">
                  <a:srgbClr val="C0C0C0"/>
                </a:outerShdw>
              </a:effectLst>
              <a:ea typeface="宋体" panose="02010600030101010101" pitchFamily="2" charset="-122"/>
            </a:endParaRPr>
          </a:p>
        </p:txBody>
      </p:sp>
      <p:sp>
        <p:nvSpPr>
          <p:cNvPr id="93187" name="内容占位符 2"/>
          <p:cNvSpPr>
            <a:spLocks noGrp="1"/>
          </p:cNvSpPr>
          <p:nvPr>
            <p:ph idx="4294967295"/>
          </p:nvPr>
        </p:nvSpPr>
        <p:spPr>
          <a:xfrm>
            <a:off x="685800" y="1293813"/>
            <a:ext cx="7650163" cy="4954587"/>
          </a:xfrm>
        </p:spPr>
        <p:txBody>
          <a:bodyPr/>
          <a:lstStyle/>
          <a:p>
            <a:pPr eaLnBrk="1" hangingPunct="1">
              <a:lnSpc>
                <a:spcPct val="90000"/>
              </a:lnSpc>
              <a:defRPr/>
            </a:pPr>
            <a:r>
              <a:rPr lang="zh-CN" altLang="en-US" sz="2000" dirty="0">
                <a:ea typeface="宋体" panose="02010600030101010101" pitchFamily="2" charset="-122"/>
              </a:rPr>
              <a:t>一作业的逻辑地址是</a:t>
            </a:r>
            <a:r>
              <a:rPr lang="en-US" altLang="zh-CN" sz="2000" dirty="0">
                <a:ea typeface="宋体" panose="02010600030101010101" pitchFamily="2" charset="-122"/>
              </a:rPr>
              <a:t>32</a:t>
            </a:r>
            <a:r>
              <a:rPr lang="zh-CN" altLang="en-US" sz="2000" dirty="0">
                <a:ea typeface="宋体" panose="02010600030101010101" pitchFamily="2" charset="-122"/>
              </a:rPr>
              <a:t>位，页面大小是</a:t>
            </a:r>
            <a:r>
              <a:rPr lang="en-US" altLang="zh-CN" sz="2000" dirty="0">
                <a:ea typeface="宋体" panose="02010600030101010101" pitchFamily="2" charset="-122"/>
              </a:rPr>
              <a:t>1KB</a:t>
            </a:r>
            <a:r>
              <a:rPr lang="zh-CN" altLang="en-US" sz="2000" dirty="0">
                <a:ea typeface="宋体" panose="02010600030101010101" pitchFamily="2" charset="-122"/>
              </a:rPr>
              <a:t>，每个页表项需要</a:t>
            </a:r>
            <a:r>
              <a:rPr lang="en-US" altLang="zh-CN" sz="2000" dirty="0">
                <a:ea typeface="宋体" panose="02010600030101010101" pitchFamily="2" charset="-122"/>
              </a:rPr>
              <a:t>4</a:t>
            </a:r>
            <a:r>
              <a:rPr lang="zh-CN" altLang="en-US" sz="2000" dirty="0">
                <a:ea typeface="宋体" panose="02010600030101010101" pitchFamily="2" charset="-122"/>
              </a:rPr>
              <a:t>字节。</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由于页表太大，一个帧中无法容纳该页表，需要将页表继续分页，以便将页表分散到多个帧中。</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问：</a:t>
            </a:r>
            <a:endParaRPr lang="en-US" altLang="zh-CN" sz="20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）页表一共需要分成几级？逻辑地址如何划分？</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）每级页表的大小是多少？</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3</a:t>
            </a:r>
            <a:r>
              <a:rPr lang="zh-CN" altLang="en-US" sz="1800" dirty="0">
                <a:ea typeface="宋体" panose="02010600030101010101" pitchFamily="2" charset="-122"/>
              </a:rPr>
              <a:t>）根据你的划分方案，页表需要使用多少个物理帧存储？</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(Cont.)</a:t>
            </a:r>
            <a:endParaRPr lang="zh-CN" altLang="en-US" dirty="0">
              <a:effectLst>
                <a:outerShdw blurRad="38100" dist="38100" dir="2700000" algn="tl">
                  <a:srgbClr val="C0C0C0"/>
                </a:outerShdw>
              </a:effectLst>
              <a:ea typeface="宋体" panose="02010600030101010101" pitchFamily="2" charset="-122"/>
            </a:endParaRPr>
          </a:p>
        </p:txBody>
      </p:sp>
      <p:sp>
        <p:nvSpPr>
          <p:cNvPr id="93187" name="内容占位符 2"/>
          <p:cNvSpPr>
            <a:spLocks noGrp="1"/>
          </p:cNvSpPr>
          <p:nvPr>
            <p:ph idx="4294967295"/>
          </p:nvPr>
        </p:nvSpPr>
        <p:spPr>
          <a:xfrm>
            <a:off x="685800" y="1293813"/>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ea typeface="宋体" panose="02010600030101010101" pitchFamily="2" charset="-122"/>
              </a:rPr>
              <a:t>参考：</a:t>
            </a:r>
            <a:endParaRPr lang="en-US" altLang="zh-CN" sz="1800" dirty="0">
              <a:ea typeface="宋体" panose="02010600030101010101" pitchFamily="2" charset="-122"/>
            </a:endParaRPr>
          </a:p>
          <a:p>
            <a:pPr marL="45720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zh-CN" altLang="en-US" sz="1600" b="1" dirty="0">
                <a:solidFill>
                  <a:srgbClr val="0000CC"/>
                </a:solidFill>
                <a:ea typeface="宋体" panose="02010600030101010101" pitchFamily="2" charset="-122"/>
              </a:rPr>
              <a:t>若采用一级页表</a:t>
            </a:r>
            <a:r>
              <a:rPr lang="zh-CN" altLang="en-US" sz="1600" dirty="0">
                <a:ea typeface="宋体" panose="02010600030101010101" pitchFamily="2" charset="-122"/>
              </a:rPr>
              <a:t>，页表大小为</a:t>
            </a:r>
            <a:r>
              <a:rPr lang="en-US" altLang="zh-CN" sz="1600" dirty="0">
                <a:ea typeface="宋体" panose="02010600030101010101" pitchFamily="2" charset="-122"/>
              </a:rPr>
              <a:t>1KB</a:t>
            </a:r>
            <a:r>
              <a:rPr lang="zh-CN" altLang="en-US" sz="1600" dirty="0">
                <a:ea typeface="宋体" panose="02010600030101010101" pitchFamily="2" charset="-122"/>
              </a:rPr>
              <a:t>，该作业的逻辑地址</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(22,10)</a:t>
            </a:r>
            <a:r>
              <a:rPr lang="zh-CN" altLang="en-US" sz="1600" dirty="0">
                <a:ea typeface="宋体" panose="02010600030101010101" pitchFamily="2" charset="-122"/>
                <a:sym typeface="Wingdings" panose="05000000000000000000" pitchFamily="2" charset="2"/>
              </a:rPr>
              <a:t>，因此页表项的数量是</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22</a:t>
            </a:r>
            <a:r>
              <a:rPr lang="zh-CN" altLang="en-US" sz="1600" dirty="0">
                <a:ea typeface="宋体" panose="02010600030101010101" pitchFamily="2" charset="-122"/>
                <a:sym typeface="Wingdings" panose="05000000000000000000" pitchFamily="2" charset="2"/>
              </a:rPr>
              <a:t>个，每个页表项占用</a:t>
            </a:r>
            <a:r>
              <a:rPr lang="en-US" altLang="zh-CN" sz="1600" dirty="0">
                <a:ea typeface="宋体" panose="02010600030101010101" pitchFamily="2" charset="-122"/>
                <a:sym typeface="Wingdings" panose="05000000000000000000" pitchFamily="2" charset="2"/>
              </a:rPr>
              <a:t>4B</a:t>
            </a:r>
            <a:r>
              <a:rPr lang="zh-CN" altLang="en-US" sz="1600" dirty="0">
                <a:ea typeface="宋体" panose="02010600030101010101" pitchFamily="2" charset="-122"/>
                <a:sym typeface="Wingdings" panose="05000000000000000000" pitchFamily="2" charset="2"/>
              </a:rPr>
              <a:t>，共需</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24 </a:t>
            </a:r>
            <a:r>
              <a:rPr lang="en-US" altLang="zh-CN" sz="1600" dirty="0">
                <a:ea typeface="宋体" panose="02010600030101010101" pitchFamily="2" charset="-122"/>
                <a:sym typeface="Wingdings" panose="05000000000000000000" pitchFamily="2" charset="2"/>
              </a:rPr>
              <a:t>B</a:t>
            </a:r>
            <a:r>
              <a:rPr lang="zh-CN" altLang="en-US" sz="1600" dirty="0">
                <a:ea typeface="宋体" panose="02010600030101010101" pitchFamily="2" charset="-122"/>
                <a:sym typeface="Wingdings" panose="05000000000000000000" pitchFamily="2" charset="2"/>
              </a:rPr>
              <a:t>，一个帧无法容纳，</a:t>
            </a:r>
            <a:r>
              <a:rPr lang="zh-CN" altLang="en-US" sz="1600" dirty="0">
                <a:solidFill>
                  <a:srgbClr val="006600"/>
                </a:solidFill>
                <a:ea typeface="宋体" panose="02010600030101010101" pitchFamily="2" charset="-122"/>
                <a:sym typeface="Wingdings" panose="05000000000000000000" pitchFamily="2" charset="2"/>
              </a:rPr>
              <a:t>需要将页表继续分级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若采用二级页表，</a:t>
            </a:r>
            <a:r>
              <a:rPr lang="zh-CN" altLang="en-US" sz="1600" dirty="0">
                <a:ea typeface="宋体" panose="02010600030101010101" pitchFamily="2" charset="-122"/>
                <a:sym typeface="Wingdings" panose="05000000000000000000" pitchFamily="2" charset="2"/>
              </a:rPr>
              <a:t>每个页表项需要</a:t>
            </a:r>
            <a:r>
              <a:rPr lang="en-US" altLang="zh-CN" sz="1600" dirty="0">
                <a:ea typeface="宋体" panose="02010600030101010101" pitchFamily="2" charset="-122"/>
                <a:sym typeface="Wingdings" panose="05000000000000000000" pitchFamily="2" charset="2"/>
              </a:rPr>
              <a:t>4</a:t>
            </a:r>
            <a:r>
              <a:rPr lang="zh-CN" altLang="en-US" sz="1600" dirty="0">
                <a:ea typeface="宋体" panose="02010600030101010101" pitchFamily="2" charset="-122"/>
                <a:sym typeface="Wingdings" panose="05000000000000000000" pitchFamily="2" charset="2"/>
              </a:rPr>
              <a:t>个字节，因此一个帧中最多容纳</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10</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2</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个页表项；逻辑地址需要划分成：</a:t>
            </a:r>
            <a:r>
              <a:rPr lang="en-US" altLang="zh-CN" sz="1600" dirty="0">
                <a:ea typeface="宋体" panose="02010600030101010101" pitchFamily="2" charset="-122"/>
                <a:sym typeface="Wingdings" panose="05000000000000000000" pitchFamily="2" charset="2"/>
              </a:rPr>
              <a:t>(14,8,10)</a:t>
            </a:r>
            <a:r>
              <a:rPr lang="zh-CN" altLang="en-US" sz="1600" dirty="0">
                <a:ea typeface="宋体" panose="02010600030101010101" pitchFamily="2" charset="-122"/>
                <a:sym typeface="Wingdings" panose="05000000000000000000" pitchFamily="2" charset="2"/>
              </a:rPr>
              <a:t>，一个帧无法容纳二级页表，</a:t>
            </a:r>
            <a:r>
              <a:rPr lang="zh-CN" altLang="en-US" sz="1600" dirty="0">
                <a:solidFill>
                  <a:srgbClr val="006600"/>
                </a:solidFill>
                <a:ea typeface="宋体" panose="02010600030101010101" pitchFamily="2" charset="-122"/>
                <a:sym typeface="Wingdings" panose="05000000000000000000" pitchFamily="2" charset="2"/>
              </a:rPr>
              <a:t>需要将二级页表继续分级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若采用三级页表</a:t>
            </a:r>
            <a:r>
              <a:rPr lang="zh-CN" altLang="en-US" sz="1600" dirty="0">
                <a:ea typeface="宋体" panose="02010600030101010101" pitchFamily="2" charset="-122"/>
                <a:sym typeface="Wingdings" panose="05000000000000000000" pitchFamily="2" charset="2"/>
              </a:rPr>
              <a:t>，逻辑地址需要划分成：</a:t>
            </a:r>
            <a:r>
              <a:rPr lang="en-US" altLang="zh-CN" sz="1600" dirty="0">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，满足要求。</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个页表项，第二级与第三级各需要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）第一级页表需要</a:t>
            </a:r>
            <a:r>
              <a:rPr lang="en-US" altLang="zh-CN" sz="1600" dirty="0">
                <a:ea typeface="宋体" panose="02010600030101010101" pitchFamily="2" charset="-122"/>
                <a:sym typeface="Wingdings" panose="05000000000000000000" pitchFamily="2" charset="2"/>
              </a:rPr>
              <a:t>1</a:t>
            </a:r>
            <a:r>
              <a:rPr lang="zh-CN" altLang="en-US" sz="1600" dirty="0">
                <a:ea typeface="宋体" panose="02010600030101010101" pitchFamily="2" charset="-122"/>
                <a:sym typeface="Wingdings" panose="05000000000000000000" pitchFamily="2" charset="2"/>
              </a:rPr>
              <a:t>个帧，第二级页表需要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个帧，第三级需要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个帧，因此三级页表共需要的帧数：</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685800" y="228600"/>
            <a:ext cx="8351668" cy="609600"/>
          </a:xfrm>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a:t>
            </a:r>
            <a:r>
              <a:rPr lang="zh-CN" altLang="en-US" dirty="0">
                <a:effectLst>
                  <a:outerShdw blurRad="38100" dist="38100" dir="2700000" algn="tl">
                    <a:srgbClr val="C0C0C0"/>
                  </a:outerShdw>
                </a:effectLst>
                <a:ea typeface="宋体" panose="02010600030101010101" pitchFamily="2" charset="-122"/>
              </a:rPr>
              <a:t>几种划分方案的比较</a:t>
            </a:r>
            <a:endParaRPr lang="zh-CN" altLang="en-US" dirty="0">
              <a:effectLst>
                <a:outerShdw blurRad="38100" dist="38100" dir="2700000" algn="tl">
                  <a:srgbClr val="C0C0C0"/>
                </a:outerShdw>
              </a:effectLst>
              <a:ea typeface="宋体" panose="02010600030101010101" pitchFamily="2" charset="-122"/>
            </a:endParaRPr>
          </a:p>
        </p:txBody>
      </p:sp>
      <p:sp>
        <p:nvSpPr>
          <p:cNvPr id="93187" name="内容占位符 2"/>
          <p:cNvSpPr>
            <a:spLocks noGrp="1"/>
          </p:cNvSpPr>
          <p:nvPr>
            <p:ph idx="4294967295"/>
          </p:nvPr>
        </p:nvSpPr>
        <p:spPr>
          <a:xfrm>
            <a:off x="685800" y="1134015"/>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solidFill>
                  <a:srgbClr val="C00000"/>
                </a:solidFill>
                <a:ea typeface="宋体" panose="02010600030101010101" pitchFamily="2" charset="-122"/>
              </a:rPr>
              <a:t>讨论：</a:t>
            </a:r>
            <a:endParaRPr lang="en-US" altLang="zh-CN" sz="1800" dirty="0">
              <a:solidFill>
                <a:srgbClr val="C00000"/>
              </a:solidFill>
              <a:ea typeface="宋体" panose="02010600030101010101" pitchFamily="2" charset="-122"/>
            </a:endParaRPr>
          </a:p>
          <a:p>
            <a:pPr marL="0" indent="0" eaLnBrk="1" hangingPunct="1">
              <a:lnSpc>
                <a:spcPct val="90000"/>
              </a:lnSpc>
              <a:buFont typeface="Monotype Sorts" pitchFamily="2" charset="2"/>
              <a:buNone/>
              <a:defRPr/>
            </a:pPr>
            <a:r>
              <a:rPr lang="en-US" altLang="zh-CN" sz="1600" dirty="0">
                <a:ea typeface="宋体" panose="02010600030101010101" pitchFamily="2" charset="-122"/>
              </a:rPr>
              <a:t>       (1) </a:t>
            </a:r>
            <a:r>
              <a:rPr lang="zh-CN" altLang="en-US" sz="1600" dirty="0">
                <a:ea typeface="宋体" panose="02010600030101010101" pitchFamily="2" charset="-122"/>
                <a:sym typeface="Wingdings" panose="05000000000000000000" pitchFamily="2" charset="2"/>
              </a:rPr>
              <a:t>逻辑地址可以划分成：</a:t>
            </a:r>
            <a:r>
              <a:rPr lang="en-US" altLang="zh-CN" sz="1600" dirty="0">
                <a:solidFill>
                  <a:srgbClr val="C00000"/>
                </a:solidFill>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，也可以是</a:t>
            </a:r>
            <a:r>
              <a:rPr lang="en-US" altLang="zh-CN" sz="1600" dirty="0">
                <a:solidFill>
                  <a:srgbClr val="C00000"/>
                </a:solidFill>
                <a:ea typeface="宋体" panose="02010600030101010101" pitchFamily="2" charset="-122"/>
                <a:sym typeface="Wingdings" panose="05000000000000000000" pitchFamily="2" charset="2"/>
              </a:rPr>
              <a:t>(8,6,8,10)</a:t>
            </a:r>
            <a:r>
              <a:rPr lang="zh-CN" altLang="en-US" sz="1600" dirty="0">
                <a:ea typeface="宋体" panose="02010600030101010101" pitchFamily="2" charset="-122"/>
                <a:sym typeface="Wingdings" panose="05000000000000000000" pitchFamily="2" charset="2"/>
              </a:rPr>
              <a:t>及</a:t>
            </a:r>
            <a:r>
              <a:rPr lang="en-US" altLang="zh-CN" sz="1600" dirty="0">
                <a:solidFill>
                  <a:srgbClr val="C00000"/>
                </a:solidFill>
                <a:ea typeface="宋体" panose="02010600030101010101" pitchFamily="2" charset="-122"/>
                <a:sym typeface="Wingdings" panose="05000000000000000000" pitchFamily="2" charset="2"/>
              </a:rPr>
              <a:t>(8,8,6,10)</a:t>
            </a:r>
            <a:r>
              <a:rPr lang="zh-CN" altLang="en-US" sz="1600" dirty="0">
                <a:ea typeface="宋体" panose="02010600030101010101" pitchFamily="2" charset="-122"/>
                <a:sym typeface="Wingdings" panose="05000000000000000000" pitchFamily="2" charset="2"/>
              </a:rPr>
              <a:t>三种方案；</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en-US" altLang="zh-CN" sz="1600" dirty="0">
                <a:ea typeface="宋体" panose="02010600030101010101" pitchFamily="2" charset="-122"/>
                <a:sym typeface="Wingdings" panose="05000000000000000000" pitchFamily="2" charset="2"/>
              </a:rPr>
              <a:t>(2) </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个页表项，第二级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个页表项，第三级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en-US" altLang="zh-CN" sz="1600" dirty="0">
                <a:ea typeface="宋体" panose="02010600030101010101" pitchFamily="2" charset="-122"/>
                <a:sym typeface="Wingdings" panose="05000000000000000000" pitchFamily="2" charset="2"/>
              </a:rPr>
              <a:t>(3) </a:t>
            </a:r>
            <a:r>
              <a:rPr lang="zh-CN" altLang="en-US" sz="1600" dirty="0">
                <a:ea typeface="宋体" panose="02010600030101010101" pitchFamily="2" charset="-122"/>
                <a:sym typeface="Wingdings" panose="05000000000000000000" pitchFamily="2" charset="2"/>
              </a:rPr>
              <a:t>三种方案存放页表需要的帧数</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solidFill>
                  <a:srgbClr val="0000CC"/>
                </a:solidFill>
                <a:ea typeface="宋体" panose="02010600030101010101" pitchFamily="2" charset="-122"/>
                <a:sym typeface="Wingdings" panose="05000000000000000000" pitchFamily="2" charset="2"/>
              </a:rPr>
              <a:t>第一种方案</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第二种方案：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=1+256+16384=16641</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第三种方案：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=1+256+65536=65793</a:t>
            </a:r>
            <a:r>
              <a:rPr lang="zh-CN" altLang="en-US" sz="1600" dirty="0">
                <a:ea typeface="宋体" panose="02010600030101010101" pitchFamily="2" charset="-122"/>
                <a:sym typeface="Wingdings" panose="05000000000000000000" pitchFamily="2" charset="2"/>
              </a:rPr>
              <a:t>个帧</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第</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级页表每个页表有</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项</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 </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C00000"/>
                </a:solidFill>
                <a:ea typeface="宋体" panose="02010600030101010101" pitchFamily="2" charset="-122"/>
                <a:sym typeface="Wingdings" panose="05000000000000000000" pitchFamily="2" charset="2"/>
              </a:rPr>
              <a:t>显然，第一种方案存放页表需要的帧最少。</a:t>
            </a:r>
            <a:endParaRPr lang="en-US" altLang="zh-CN" sz="1600" b="1" dirty="0">
              <a:solidFill>
                <a:srgbClr val="C00000"/>
              </a:solidFill>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0000CC"/>
                </a:solidFill>
                <a:highlight>
                  <a:srgbClr val="FFFF00"/>
                </a:highlight>
                <a:ea typeface="宋体" panose="02010600030101010101" pitchFamily="2" charset="-122"/>
                <a:sym typeface="Wingdings" panose="05000000000000000000" pitchFamily="2" charset="2"/>
              </a:rPr>
              <a:t>因此一般的划分方案都是从右往左逐级划分。</a:t>
            </a:r>
            <a:endParaRPr lang="en-US" altLang="zh-CN" sz="1600" b="1" dirty="0">
              <a:solidFill>
                <a:srgbClr val="0000CC"/>
              </a:solidFill>
              <a:highlight>
                <a:srgbClr val="FFFF00"/>
              </a:highlight>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endParaRPr lang="zh-CN" altLang="en-US" dirty="0">
              <a:effectLst>
                <a:outerShdw blurRad="38100" dist="38100" dir="2700000" algn="tl">
                  <a:srgbClr val="C0C0C0"/>
                </a:outerShdw>
              </a:effectLst>
              <a:ea typeface="宋体" panose="02010600030101010101" pitchFamily="2" charset="-122"/>
            </a:endParaRPr>
          </a:p>
        </p:txBody>
      </p:sp>
      <p:sp>
        <p:nvSpPr>
          <p:cNvPr id="96259" name="内容占位符 2"/>
          <p:cNvSpPr>
            <a:spLocks noGrp="1"/>
          </p:cNvSpPr>
          <p:nvPr>
            <p:ph idx="4294967295"/>
          </p:nvPr>
        </p:nvSpPr>
        <p:spPr>
          <a:xfrm>
            <a:off x="685800" y="1293813"/>
            <a:ext cx="7650163" cy="4954587"/>
          </a:xfrm>
        </p:spPr>
        <p:txBody>
          <a:bodyPr/>
          <a:lstStyle/>
          <a:p>
            <a:pPr eaLnBrk="1" hangingPunct="1">
              <a:lnSpc>
                <a:spcPct val="90000"/>
              </a:lnSpc>
              <a:buFont typeface="Arial" panose="020B0604020202020204" pitchFamily="34" charset="0"/>
              <a:buChar char="•"/>
            </a:pPr>
            <a:r>
              <a:rPr lang="zh-CN" altLang="en-US" sz="2000" dirty="0">
                <a:ea typeface="宋体" panose="02010600030101010101" pitchFamily="2" charset="-122"/>
              </a:rPr>
              <a:t>某系统逻辑地址10位，页面大小为16bytes；</a:t>
            </a:r>
            <a:endParaRPr lang="en-US" altLang="zh-CN" sz="2000" dirty="0">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dirty="0">
                <a:solidFill>
                  <a:srgbClr val="FF0000"/>
                </a:solidFill>
                <a:ea typeface="宋体" panose="02010600030101010101" pitchFamily="2" charset="-122"/>
              </a:rPr>
              <a:t>假定每个页表项占用2个字节</a:t>
            </a:r>
            <a:endParaRPr lang="zh-CN" altLang="en-US" sz="1800" dirty="0">
              <a:solidFill>
                <a:srgbClr val="FF0000"/>
              </a:solidFill>
              <a:ea typeface="宋体" panose="02010600030101010101" pitchFamily="2" charset="-122"/>
            </a:endParaRPr>
          </a:p>
          <a:p>
            <a:pPr eaLnBrk="1" hangingPunct="1">
              <a:lnSpc>
                <a:spcPct val="90000"/>
              </a:lnSpc>
              <a:buFont typeface="Arial" panose="020B0604020202020204" pitchFamily="34" charset="0"/>
              <a:buChar char="•"/>
            </a:pPr>
            <a:r>
              <a:rPr lang="zh-CN" altLang="en-US" sz="2000" dirty="0">
                <a:ea typeface="宋体" panose="02010600030101010101" pitchFamily="2" charset="-122"/>
              </a:rPr>
              <a:t>给出页表的划分方案；</a:t>
            </a:r>
            <a:endParaRPr lang="en-US" altLang="zh-CN" sz="2000" dirty="0">
              <a:ea typeface="宋体" panose="02010600030101010101" pitchFamily="2" charset="-122"/>
            </a:endParaRPr>
          </a:p>
          <a:p>
            <a:pPr eaLnBrk="1" hangingPunct="1">
              <a:lnSpc>
                <a:spcPct val="90000"/>
              </a:lnSpc>
              <a:buFont typeface="Arial" panose="020B0604020202020204" pitchFamily="34" charset="0"/>
              <a:buChar char="•"/>
            </a:pPr>
            <a:r>
              <a:rPr lang="zh-CN" altLang="en-US" sz="2000" b="1" dirty="0">
                <a:solidFill>
                  <a:srgbClr val="0000CC"/>
                </a:solidFill>
                <a:ea typeface="宋体" panose="02010600030101010101" pitchFamily="2" charset="-122"/>
              </a:rPr>
              <a:t>说明逻辑地址121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=转换成对应物理地址的过程（寻址过程）；</a:t>
            </a:r>
            <a:endParaRPr lang="zh-CN" altLang="en-US" sz="2000" b="1" baseline="-25000" dirty="0">
              <a:solidFill>
                <a:srgbClr val="0000CC"/>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PROBLEMREMARKTITLE" val="ProblemRemarkBoardTitle"/>
</p:tagLst>
</file>

<file path=ppt/tags/tag103.xml><?xml version="1.0" encoding="utf-8"?>
<p:tagLst xmlns:p="http://schemas.openxmlformats.org/presentationml/2006/main">
  <p:tag name="PROBLEMREMARKTITLE" val="ProblemRemarkBoardTitle"/>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PROBLEMREMARKTITLE" val="ProblemRemarkBoardTitle"/>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 val="ProblemSetting"/>
  <p:tag name="RAINPROBLEMTYPE" val="MultipleChoice"/>
</p:tagLst>
</file>

<file path=ppt/tags/tag112.xml><?xml version="1.0" encoding="utf-8"?>
<p:tagLst xmlns:p="http://schemas.openxmlformats.org/presentationml/2006/main">
  <p:tag name="RAINPROBLEM" val="ProblemWarning"/>
</p:tagLst>
</file>

<file path=ppt/tags/tag113.xml><?xml version="1.0" encoding="utf-8"?>
<p:tagLst xmlns:p="http://schemas.openxmlformats.org/presentationml/2006/main">
  <p:tag name="RAINPROBLEM" val="MultipleChoice"/>
  <p:tag name="PROBLEMSCORE" val="1.0"/>
  <p:tag name="PROBLEMHASREMARK" val="True"/>
  <p:tag name="PROBLEMREMARK" val="A"/>
</p:tagLst>
</file>

<file path=ppt/tags/tag114.xml><?xml version="1.0" encoding="utf-8"?>
<p:tagLst xmlns:p="http://schemas.openxmlformats.org/presentationml/2006/main">
  <p:tag name="RAINPROBLEM" val="ProblemBody"/>
</p:tagLst>
</file>

<file path=ppt/tags/tag115.xml><?xml version="1.0" encoding="utf-8"?>
<p:tagLst xmlns:p="http://schemas.openxmlformats.org/presentationml/2006/main">
  <p:tag name="RAINPROBLEM" val="ProblemItem"/>
</p:tagLst>
</file>

<file path=ppt/tags/tag116.xml><?xml version="1.0" encoding="utf-8"?>
<p:tagLst xmlns:p="http://schemas.openxmlformats.org/presentationml/2006/main">
  <p:tag name="RAINPROBLEM" val="ProblemItem"/>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Item"/>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PROBLEMREMARKTITLE" val="ProblemRemarkBoardTip"/>
</p:tagLst>
</file>

<file path=ppt/tags/tag120.xml><?xml version="1.0" encoding="utf-8"?>
<p:tagLst xmlns:p="http://schemas.openxmlformats.org/presentationml/2006/main">
  <p:tag name="RAINPROBLEM" val="ProblemBullet"/>
  <p:tag name="RAINPROBLEMTYPE" val="MultipleChoice"/>
  <p:tag name="RAINBULLET" val="Wrong"/>
</p:tagLst>
</file>

<file path=ppt/tags/tag121.xml><?xml version="1.0" encoding="utf-8"?>
<p:tagLst xmlns:p="http://schemas.openxmlformats.org/presentationml/2006/main">
  <p:tag name="RAINPROBLEM" val="ProblemBullet"/>
  <p:tag name="RAINPROBLEMTYPE" val="MultipleChoice"/>
  <p:tag name="RAINBULLET" val="Wrong"/>
</p:tagLst>
</file>

<file path=ppt/tags/tag122.xml><?xml version="1.0" encoding="utf-8"?>
<p:tagLst xmlns:p="http://schemas.openxmlformats.org/presentationml/2006/main">
  <p:tag name="RAINPROBLEM" val="ProblemSubmit"/>
  <p:tag name="RAINPROBLEMTYPE" val="MultipleChoice"/>
</p:tagLst>
</file>

<file path=ppt/tags/tag123.xml><?xml version="1.0" encoding="utf-8"?>
<p:tagLst xmlns:p="http://schemas.openxmlformats.org/presentationml/2006/main">
  <p:tag name="RAINPROBLEM" val="ProblemRemarkBoard"/>
</p:tagLst>
</file>

<file path=ppt/tags/tag124.xml><?xml version="1.0" encoding="utf-8"?>
<p:tagLst xmlns:p="http://schemas.openxmlformats.org/presentationml/2006/main">
  <p:tag name="PROBLEMREMARKTITLE" val="ProblemRemarkBoardTip"/>
</p:tagLst>
</file>

<file path=ppt/tags/tag125.xml><?xml version="1.0" encoding="utf-8"?>
<p:tagLst xmlns:p="http://schemas.openxmlformats.org/presentationml/2006/main">
  <p:tag name="RAINPROBLEM" val="ProblemRemark"/>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PROBLEMREMARKTITLE" val="ProblemRemarkBoardTitle"/>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RAINPROBLEM" val="ProblemRemark"/>
</p:tagLst>
</file>

<file path=ppt/tags/tag130.xml><?xml version="1.0" encoding="utf-8"?>
<p:tagLst xmlns:p="http://schemas.openxmlformats.org/presentationml/2006/main">
  <p:tag name="PROBLEMREMARKTITLE" val="ProblemRemarkBoardTitle"/>
</p:tagLst>
</file>

<file path=ppt/tags/tag131.xml><?xml version="1.0" encoding="utf-8"?>
<p:tagLst xmlns:p="http://schemas.openxmlformats.org/presentationml/2006/main">
  <p:tag name="PROBLEMREMARKTITLE" val="ProblemRemarkBoardTitle"/>
</p:tagLst>
</file>

<file path=ppt/tags/tag132.xml><?xml version="1.0" encoding="utf-8"?>
<p:tagLst xmlns:p="http://schemas.openxmlformats.org/presentationml/2006/main">
  <p:tag name="PROBLEMREMARKTITLE" val="ProblemRemarkBoardTitle"/>
</p:tagLst>
</file>

<file path=ppt/tags/tag133.xml><?xml version="1.0" encoding="utf-8"?>
<p:tagLst xmlns:p="http://schemas.openxmlformats.org/presentationml/2006/main">
  <p:tag name="PROBLEMREMARKTITLE" val="ProblemRemarkBoardTitle"/>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TYPE" val="ProblemTypeMarker"/>
</p:tagLst>
</file>

<file path=ppt/tags/tag137.xml><?xml version="1.0" encoding="utf-8"?>
<p:tagLst xmlns:p="http://schemas.openxmlformats.org/presentationml/2006/main">
  <p:tag name="RAINPROBLEMTYPE" val="ProblemTypeMarker"/>
</p:tagLst>
</file>

<file path=ppt/tags/tag138.xml><?xml version="1.0" encoding="utf-8"?>
<p:tagLst xmlns:p="http://schemas.openxmlformats.org/presentationml/2006/main">
  <p:tag name="RAINPROBLEMTYPE" val="ProblemTypeMarker"/>
</p:tagLst>
</file>

<file path=ppt/tags/tag139.xml><?xml version="1.0" encoding="utf-8"?>
<p:tagLst xmlns:p="http://schemas.openxmlformats.org/presentationml/2006/main">
  <p:tag name="RAINPROBLEM" val="ProblemSetting"/>
  <p:tag name="RAINPROBLEMTYPE" val="MultipleChoice"/>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 val="ProblemWarning"/>
</p:tagLst>
</file>

<file path=ppt/tags/tag141.xml><?xml version="1.0" encoding="utf-8"?>
<p:tagLst xmlns:p="http://schemas.openxmlformats.org/presentationml/2006/main">
  <p:tag name="RAINPROBLEM" val="MultipleChoice"/>
  <p:tag name="PROBLEMSCORE" val="1.0"/>
  <p:tag name="PROBLEMHASREMARK" val="True"/>
  <p:tag name="PROBLEMREMARK" val="B"/>
</p:tagLst>
</file>

<file path=ppt/tags/tag142.xml><?xml version="1.0" encoding="utf-8"?>
<p:tagLst xmlns:p="http://schemas.openxmlformats.org/presentationml/2006/main">
  <p:tag name="RAINPROBLEM" val="ProblemBody"/>
</p:tagLst>
</file>

<file path=ppt/tags/tag143.xml><?xml version="1.0" encoding="utf-8"?>
<p:tagLst xmlns:p="http://schemas.openxmlformats.org/presentationml/2006/main">
  <p:tag name="RAINPROBLEM" val="ProblemItem"/>
</p:tagLst>
</file>

<file path=ppt/tags/tag144.xml><?xml version="1.0" encoding="utf-8"?>
<p:tagLst xmlns:p="http://schemas.openxmlformats.org/presentationml/2006/main">
  <p:tag name="RAINPROBLEM" val="ProblemItem"/>
</p:tagLst>
</file>

<file path=ppt/tags/tag145.xml><?xml version="1.0" encoding="utf-8"?>
<p:tagLst xmlns:p="http://schemas.openxmlformats.org/presentationml/2006/main">
  <p:tag name="RAINPROBLEM" val="ProblemItem"/>
</p:tagLst>
</file>

<file path=ppt/tags/tag146.xml><?xml version="1.0" encoding="utf-8"?>
<p:tagLst xmlns:p="http://schemas.openxmlformats.org/presentationml/2006/main">
  <p:tag name="RAINPROBLEM" val="ProblemItem"/>
</p:tagLst>
</file>

<file path=ppt/tags/tag147.xml><?xml version="1.0" encoding="utf-8"?>
<p:tagLst xmlns:p="http://schemas.openxmlformats.org/presentationml/2006/main">
  <p:tag name="RAINPROBLEM" val="ProblemBullet"/>
  <p:tag name="RAINPROBLEMTYPE" val="MultipleChoice"/>
  <p:tag name="RAINBULLET" val="Wrong"/>
</p:tagLst>
</file>

<file path=ppt/tags/tag148.xml><?xml version="1.0" encoding="utf-8"?>
<p:tagLst xmlns:p="http://schemas.openxmlformats.org/presentationml/2006/main">
  <p:tag name="RAINPROBLEM" val="ProblemBullet"/>
  <p:tag name="RAINPROBLEMTYPE" val="MultipleChoice"/>
  <p:tag name="RAINBULLET" val="Wrong"/>
</p:tagLst>
</file>

<file path=ppt/tags/tag149.xml><?xml version="1.0" encoding="utf-8"?>
<p:tagLst xmlns:p="http://schemas.openxmlformats.org/presentationml/2006/main">
  <p:tag name="RAINPROBLEM" val="ProblemBullet"/>
  <p:tag name="RAINPROBLEMTYPE" val="MultipleChoice"/>
  <p:tag name="RAINBULLET" val="Wrong"/>
</p:tagLst>
</file>

<file path=ppt/tags/tag15.xml><?xml version="1.0" encoding="utf-8"?>
<p:tagLst xmlns:p="http://schemas.openxmlformats.org/presentationml/2006/main">
  <p:tag name="PROBLEMREMARKTITLE" val="ProblemRemarkBoardTitle"/>
</p:tagLst>
</file>

<file path=ppt/tags/tag150.xml><?xml version="1.0" encoding="utf-8"?>
<p:tagLst xmlns:p="http://schemas.openxmlformats.org/presentationml/2006/main">
  <p:tag name="RAINPROBLEM" val="ProblemBullet"/>
  <p:tag name="RAINPROBLEMTYPE" val="MultipleChoice"/>
  <p:tag name="RAINBULLET" val="Wrong"/>
</p:tagLst>
</file>

<file path=ppt/tags/tag151.xml><?xml version="1.0" encoding="utf-8"?>
<p:tagLst xmlns:p="http://schemas.openxmlformats.org/presentationml/2006/main">
  <p:tag name="RAINPROBLEM" val="ProblemSubmit"/>
  <p:tag name="RAINPROBLEMTYPE" val="MultipleChoice"/>
</p:tagLst>
</file>

<file path=ppt/tags/tag152.xml><?xml version="1.0" encoding="utf-8"?>
<p:tagLst xmlns:p="http://schemas.openxmlformats.org/presentationml/2006/main">
  <p:tag name="RAINPROBLEM" val="ProblemRemarkBoard"/>
</p:tagLst>
</file>

<file path=ppt/tags/tag153.xml><?xml version="1.0" encoding="utf-8"?>
<p:tagLst xmlns:p="http://schemas.openxmlformats.org/presentationml/2006/main">
  <p:tag name="PROBLEMREMARKTITLE" val="ProblemRemarkBoardTip"/>
</p:tagLst>
</file>

<file path=ppt/tags/tag154.xml><?xml version="1.0" encoding="utf-8"?>
<p:tagLst xmlns:p="http://schemas.openxmlformats.org/presentationml/2006/main">
  <p:tag name="RAINPROBLEM" val="ProblemRemark"/>
</p:tagLst>
</file>

<file path=ppt/tags/tag155.xml><?xml version="1.0" encoding="utf-8"?>
<p:tagLst xmlns:p="http://schemas.openxmlformats.org/presentationml/2006/main">
  <p:tag name="PROBLEMREMARKTITLE" val="ProblemRemarkBoardTitle"/>
</p:tagLst>
</file>

<file path=ppt/tags/tag156.xml><?xml version="1.0" encoding="utf-8"?>
<p:tagLst xmlns:p="http://schemas.openxmlformats.org/presentationml/2006/main">
  <p:tag name="PROBLEMREMARKTITLE" val="ProblemRemarkBoardTitle"/>
</p:tagLst>
</file>

<file path=ppt/tags/tag157.xml><?xml version="1.0" encoding="utf-8"?>
<p:tagLst xmlns:p="http://schemas.openxmlformats.org/presentationml/2006/main">
  <p:tag name="PROBLEMREMARKTITLE" val="ProblemRemarkBoardTitle"/>
</p:tagLst>
</file>

<file path=ppt/tags/tag158.xml><?xml version="1.0" encoding="utf-8"?>
<p:tagLst xmlns:p="http://schemas.openxmlformats.org/presentationml/2006/main">
  <p:tag name="PROBLEMREMARKTITLE" val="ProblemRemarkBoardTitle"/>
</p:tagLst>
</file>

<file path=ppt/tags/tag159.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60.xml><?xml version="1.0" encoding="utf-8"?>
<p:tagLst xmlns:p="http://schemas.openxmlformats.org/presentationml/2006/main">
  <p:tag name="PROBLEMREMARKTITLE" val="ProblemRemarkBoardTitle"/>
</p:tagLst>
</file>

<file path=ppt/tags/tag161.xml><?xml version="1.0" encoding="utf-8"?>
<p:tagLst xmlns:p="http://schemas.openxmlformats.org/presentationml/2006/main">
  <p:tag name="PROBLEMREMARKTITLE" val="ProblemRemarkBoardTitle"/>
</p:tagLst>
</file>

<file path=ppt/tags/tag162.xml><?xml version="1.0" encoding="utf-8"?>
<p:tagLst xmlns:p="http://schemas.openxmlformats.org/presentationml/2006/main">
  <p:tag name="RAINPROBLEMTYPE" val="ProblemTypeMarker"/>
</p:tagLst>
</file>

<file path=ppt/tags/tag163.xml><?xml version="1.0" encoding="utf-8"?>
<p:tagLst xmlns:p="http://schemas.openxmlformats.org/presentationml/2006/main">
  <p:tag name="RAINPROBLEMTYPE" val="ProblemTypeMarker"/>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 val="ProblemSetting"/>
  <p:tag name="RAINPROBLEMTYPE" val="MultipleChoice"/>
</p:tagLst>
</file>

<file path=ppt/tags/tag168.xml><?xml version="1.0" encoding="utf-8"?>
<p:tagLst xmlns:p="http://schemas.openxmlformats.org/presentationml/2006/main">
  <p:tag name="RAINPROBLEM" val="ProblemWarning"/>
</p:tagLst>
</file>

<file path=ppt/tags/tag169.xml><?xml version="1.0" encoding="utf-8"?>
<p:tagLst xmlns:p="http://schemas.openxmlformats.org/presentationml/2006/main">
  <p:tag name="RAINPROBLEM" val="MultipleChoice"/>
  <p:tag name="PROBLEMSCORE" val="1.0"/>
  <p:tag name="PROBLEMHASREMARK" val="True"/>
  <p:tag name="PROBLEMREMARK" val="B&#10;&#10;逻辑地址空间大小216个页，页表需要有64K个页表项，每个页表项占用2字节，则页表项占用的空间是128KB。&#10;页大小1K，页表需要分成128个页面，则二级页表中的页目录号为128项。&#10;故B"/>
</p:tagLst>
</file>

<file path=ppt/tags/tag17.xml><?xml version="1.0" encoding="utf-8"?>
<p:tagLst xmlns:p="http://schemas.openxmlformats.org/presentationml/2006/main">
  <p:tag name="PROBLEMREMARKTITLE" val="ProblemRemarkBoardTitle"/>
</p:tagLst>
</file>

<file path=ppt/tags/tag170.xml><?xml version="1.0" encoding="utf-8"?>
<p:tagLst xmlns:p="http://schemas.openxmlformats.org/presentationml/2006/main">
  <p:tag name="RAINPROBLEM" val="ProblemBody"/>
</p:tagLst>
</file>

<file path=ppt/tags/tag171.xml><?xml version="1.0" encoding="utf-8"?>
<p:tagLst xmlns:p="http://schemas.openxmlformats.org/presentationml/2006/main">
  <p:tag name="RAINPROBLEM" val="ProblemSubmit"/>
  <p:tag name="RAINPROBLEMTYPE" val="ShortAnswer"/>
</p:tagLst>
</file>

<file path=ppt/tags/tag172.xml><?xml version="1.0" encoding="utf-8"?>
<p:tagLst xmlns:p="http://schemas.openxmlformats.org/presentationml/2006/main">
  <p:tag name="PRODUCTVERSIONTIP" val="PRODUCTVERSIONTIP"/>
</p:tagLst>
</file>

<file path=ppt/tags/tag173.xml><?xml version="1.0" encoding="utf-8"?>
<p:tagLst xmlns:p="http://schemas.openxmlformats.org/presentationml/2006/main">
  <p:tag name="RAINPROBLEMTYPE" val="ProblemTypeMarker"/>
</p:tagLst>
</file>

<file path=ppt/tags/tag174.xml><?xml version="1.0" encoding="utf-8"?>
<p:tagLst xmlns:p="http://schemas.openxmlformats.org/presentationml/2006/main">
  <p:tag name="RAINPROBLEMTYPE" val="ProblemTypeMarker"/>
</p:tagLst>
</file>

<file path=ppt/tags/tag175.xml><?xml version="1.0" encoding="utf-8"?>
<p:tagLst xmlns:p="http://schemas.openxmlformats.org/presentationml/2006/main">
  <p:tag name="RAINPROBLEMTYPE" val="ProblemTypeMarker"/>
</p:tagLst>
</file>

<file path=ppt/tags/tag176.xml><?xml version="1.0" encoding="utf-8"?>
<p:tagLst xmlns:p="http://schemas.openxmlformats.org/presentationml/2006/main">
  <p:tag name="RAINPROBLEMTYPE" val="ProblemTypeMarker"/>
</p:tagLst>
</file>

<file path=ppt/tags/tag177.xml><?xml version="1.0" encoding="utf-8"?>
<p:tagLst xmlns:p="http://schemas.openxmlformats.org/presentationml/2006/main">
  <p:tag name="RAINPROBLEMTYPE" val="ProblemTypeMarker"/>
</p:tagLst>
</file>

<file path=ppt/tags/tag178.xml><?xml version="1.0" encoding="utf-8"?>
<p:tagLst xmlns:p="http://schemas.openxmlformats.org/presentationml/2006/main">
  <p:tag name="RAINPROBLEM" val="ProblemSetting"/>
  <p:tag name="RAINPROBLEMTYPE" val="ShortAnswer"/>
</p:tagLst>
</file>

<file path=ppt/tags/tag179.xml><?xml version="1.0" encoding="utf-8"?>
<p:tagLst xmlns:p="http://schemas.openxmlformats.org/presentationml/2006/main">
  <p:tag name="RAINPROBLEM" val="ShortAnswer"/>
  <p:tag name="PROBLEMSCORE" val="10.0"/>
  <p:tag name="PROBLEMVOICEALLOWED" val="False"/>
</p:tagLst>
</file>

<file path=ppt/tags/tag18.xml><?xml version="1.0" encoding="utf-8"?>
<p:tagLst xmlns:p="http://schemas.openxmlformats.org/presentationml/2006/main">
  <p:tag name="PROBLEMREMARKTITLE" val="ProblemRemarkBoardTitle"/>
</p:tagLst>
</file>

<file path=ppt/tags/tag180.xml><?xml version="1.0" encoding="utf-8"?>
<p:tagLst xmlns:p="http://schemas.openxmlformats.org/presentationml/2006/main">
  <p:tag name="RAINPROBLEM" val="ProblemBody"/>
</p:tagLst>
</file>

<file path=ppt/tags/tag181.xml><?xml version="1.0" encoding="utf-8"?>
<p:tagLst xmlns:p="http://schemas.openxmlformats.org/presentationml/2006/main">
  <p:tag name="RAINPROBLEM" val="ProblemSubmit"/>
  <p:tag name="RAINPROBLEMTYPE" val="ShortAnswer"/>
</p:tagLst>
</file>

<file path=ppt/tags/tag182.xml><?xml version="1.0" encoding="utf-8"?>
<p:tagLst xmlns:p="http://schemas.openxmlformats.org/presentationml/2006/main">
  <p:tag name="PRODUCTVERSIONTIP" val="PRODUCTVERSIONTIP"/>
</p:tagLst>
</file>

<file path=ppt/tags/tag183.xml><?xml version="1.0" encoding="utf-8"?>
<p:tagLst xmlns:p="http://schemas.openxmlformats.org/presentationml/2006/main">
  <p:tag name="RAINPROBLEMTYPE" val="ProblemTypeMarker"/>
</p:tagLst>
</file>

<file path=ppt/tags/tag184.xml><?xml version="1.0" encoding="utf-8"?>
<p:tagLst xmlns:p="http://schemas.openxmlformats.org/presentationml/2006/main">
  <p:tag name="RAINPROBLEMTYPE" val="ProblemTypeMarker"/>
</p:tagLst>
</file>

<file path=ppt/tags/tag185.xml><?xml version="1.0" encoding="utf-8"?>
<p:tagLst xmlns:p="http://schemas.openxmlformats.org/presentationml/2006/main">
  <p:tag name="RAINPROBLEMTYPE" val="ProblemTypeMarker"/>
</p:tagLst>
</file>

<file path=ppt/tags/tag186.xml><?xml version="1.0" encoding="utf-8"?>
<p:tagLst xmlns:p="http://schemas.openxmlformats.org/presentationml/2006/main">
  <p:tag name="RAINPROBLEMTYPE" val="ProblemTypeMarker"/>
</p:tagLst>
</file>

<file path=ppt/tags/tag187.xml><?xml version="1.0" encoding="utf-8"?>
<p:tagLst xmlns:p="http://schemas.openxmlformats.org/presentationml/2006/main">
  <p:tag name="RAINPROBLEMTYPE" val="ProblemTypeMarker"/>
</p:tagLst>
</file>

<file path=ppt/tags/tag188.xml><?xml version="1.0" encoding="utf-8"?>
<p:tagLst xmlns:p="http://schemas.openxmlformats.org/presentationml/2006/main">
  <p:tag name="RAINPROBLEM" val="ProblemSetting"/>
  <p:tag name="RAINPROBLEMTYPE" val="ShortAnswer"/>
</p:tagLst>
</file>

<file path=ppt/tags/tag189.xml><?xml version="1.0" encoding="utf-8"?>
<p:tagLst xmlns:p="http://schemas.openxmlformats.org/presentationml/2006/main">
  <p:tag name="RAINPROBLEM" val="ShortAnswer"/>
  <p:tag name="PROBLEMSCORE" val="10.0"/>
  <p:tag name="PROBLEMVOICEALLOWED" val="False"/>
</p:tagLst>
</file>

<file path=ppt/tags/tag19.xml><?xml version="1.0" encoding="utf-8"?>
<p:tagLst xmlns:p="http://schemas.openxmlformats.org/presentationml/2006/main">
  <p:tag name="PROBLEMREMARKTITLE" val="ProblemRemarkBoardTitle"/>
</p:tagLst>
</file>

<file path=ppt/tags/tag190.xml><?xml version="1.0" encoding="utf-8"?>
<p:tagLst xmlns:p="http://schemas.openxmlformats.org/presentationml/2006/main">
  <p:tag name="RAINPROBLEM" val="ProblemBody"/>
</p:tagLst>
</file>

<file path=ppt/tags/tag191.xml><?xml version="1.0" encoding="utf-8"?>
<p:tagLst xmlns:p="http://schemas.openxmlformats.org/presentationml/2006/main">
  <p:tag name="RAINPROBLEM" val="ProblemItem"/>
</p:tagLst>
</file>

<file path=ppt/tags/tag192.xml><?xml version="1.0" encoding="utf-8"?>
<p:tagLst xmlns:p="http://schemas.openxmlformats.org/presentationml/2006/main">
  <p:tag name="RAINPROBLEM" val="ProblemItem"/>
</p:tagLst>
</file>

<file path=ppt/tags/tag193.xml><?xml version="1.0" encoding="utf-8"?>
<p:tagLst xmlns:p="http://schemas.openxmlformats.org/presentationml/2006/main">
  <p:tag name="RAINPROBLEM" val="ProblemItem"/>
</p:tagLst>
</file>

<file path=ppt/tags/tag194.xml><?xml version="1.0" encoding="utf-8"?>
<p:tagLst xmlns:p="http://schemas.openxmlformats.org/presentationml/2006/main">
  <p:tag name="RAINPROBLEM" val="ProblemItem"/>
</p:tagLst>
</file>

<file path=ppt/tags/tag195.xml><?xml version="1.0" encoding="utf-8"?>
<p:tagLst xmlns:p="http://schemas.openxmlformats.org/presentationml/2006/main">
  <p:tag name="RAINPROBLEM" val="ProblemBullet"/>
  <p:tag name="RAINPROBLEMTYPE" val="MultipleChoice"/>
  <p:tag name="RAINBULLET" val="Wrong"/>
</p:tagLst>
</file>

<file path=ppt/tags/tag196.xml><?xml version="1.0" encoding="utf-8"?>
<p:tagLst xmlns:p="http://schemas.openxmlformats.org/presentationml/2006/main">
  <p:tag name="RAINPROBLEM" val="ProblemBullet"/>
  <p:tag name="RAINPROBLEMTYPE" val="MultipleChoice"/>
  <p:tag name="RAINBULLET" val="Wrong"/>
</p:tagLst>
</file>

<file path=ppt/tags/tag197.xml><?xml version="1.0" encoding="utf-8"?>
<p:tagLst xmlns:p="http://schemas.openxmlformats.org/presentationml/2006/main">
  <p:tag name="RAINPROBLEM" val="ProblemBullet"/>
  <p:tag name="RAINPROBLEMTYPE" val="MultipleChoice"/>
  <p:tag name="RAINBULLET" val="Wrong"/>
</p:tagLst>
</file>

<file path=ppt/tags/tag198.xml><?xml version="1.0" encoding="utf-8"?>
<p:tagLst xmlns:p="http://schemas.openxmlformats.org/presentationml/2006/main">
  <p:tag name="RAINPROBLEM" val="ProblemBullet"/>
  <p:tag name="RAINPROBLEMTYPE" val="MultipleChoice"/>
  <p:tag name="RAINBULLET" val="Wrong"/>
</p:tagLst>
</file>

<file path=ppt/tags/tag199.xml><?xml version="1.0" encoding="utf-8"?>
<p:tagLst xmlns:p="http://schemas.openxmlformats.org/presentationml/2006/main">
  <p:tag name="RAINPROBLEM" val="ProblemSubmit"/>
  <p:tag name="RAINPROBLEMTYPE" val="MultipleChoic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00.xml><?xml version="1.0" encoding="utf-8"?>
<p:tagLst xmlns:p="http://schemas.openxmlformats.org/presentationml/2006/main">
  <p:tag name="RAINPROBLEM" val="ProblemRemarkBoard"/>
</p:tagLst>
</file>

<file path=ppt/tags/tag201.xml><?xml version="1.0" encoding="utf-8"?>
<p:tagLst xmlns:p="http://schemas.openxmlformats.org/presentationml/2006/main">
  <p:tag name="PROBLEMREMARKTITLE" val="ProblemRemarkBoardTip"/>
</p:tagLst>
</file>

<file path=ppt/tags/tag202.xml><?xml version="1.0" encoding="utf-8"?>
<p:tagLst xmlns:p="http://schemas.openxmlformats.org/presentationml/2006/main">
  <p:tag name="RAINPROBLEM" val="ProblemRemark"/>
</p:tagLst>
</file>

<file path=ppt/tags/tag203.xml><?xml version="1.0" encoding="utf-8"?>
<p:tagLst xmlns:p="http://schemas.openxmlformats.org/presentationml/2006/main">
  <p:tag name="PROBLEMREMARKTITLE" val="ProblemRemarkBoardTitle"/>
</p:tagLst>
</file>

<file path=ppt/tags/tag204.xml><?xml version="1.0" encoding="utf-8"?>
<p:tagLst xmlns:p="http://schemas.openxmlformats.org/presentationml/2006/main">
  <p:tag name="PROBLEMREMARKTITLE" val="ProblemRemarkBoardTitle"/>
</p:tagLst>
</file>

<file path=ppt/tags/tag205.xml><?xml version="1.0" encoding="utf-8"?>
<p:tagLst xmlns:p="http://schemas.openxmlformats.org/presentationml/2006/main">
  <p:tag name="PROBLEMREMARKTITLE" val="ProblemRemarkBoardTitle"/>
</p:tagLst>
</file>

<file path=ppt/tags/tag206.xml><?xml version="1.0" encoding="utf-8"?>
<p:tagLst xmlns:p="http://schemas.openxmlformats.org/presentationml/2006/main">
  <p:tag name="PROBLEMREMARKTITLE" val="ProblemRemarkBoardTitle"/>
</p:tagLst>
</file>

<file path=ppt/tags/tag207.xml><?xml version="1.0" encoding="utf-8"?>
<p:tagLst xmlns:p="http://schemas.openxmlformats.org/presentationml/2006/main">
  <p:tag name="PROBLEMREMARKTITLE" val="ProblemRemarkBoardTitle"/>
</p:tagLst>
</file>

<file path=ppt/tags/tag208.xml><?xml version="1.0" encoding="utf-8"?>
<p:tagLst xmlns:p="http://schemas.openxmlformats.org/presentationml/2006/main">
  <p:tag name="PROBLEMREMARKTITLE" val="ProblemRemarkBoardTitle"/>
</p:tagLst>
</file>

<file path=ppt/tags/tag209.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RAINPROBLEMTYPE" val="ProblemTypeMarker"/>
</p:tagLst>
</file>

<file path=ppt/tags/tag210.xml><?xml version="1.0" encoding="utf-8"?>
<p:tagLst xmlns:p="http://schemas.openxmlformats.org/presentationml/2006/main">
  <p:tag name="RAINPROBLEMTYPE" val="ProblemTypeMarker"/>
</p:tagLst>
</file>

<file path=ppt/tags/tag211.xml><?xml version="1.0" encoding="utf-8"?>
<p:tagLst xmlns:p="http://schemas.openxmlformats.org/presentationml/2006/main">
  <p:tag name="RAINPROBLEMTYPE" val="ProblemTypeMarker"/>
</p:tagLst>
</file>

<file path=ppt/tags/tag212.xml><?xml version="1.0" encoding="utf-8"?>
<p:tagLst xmlns:p="http://schemas.openxmlformats.org/presentationml/2006/main">
  <p:tag name="RAINPROBLEMTYPE" val="ProblemTypeMarker"/>
</p:tagLst>
</file>

<file path=ppt/tags/tag213.xml><?xml version="1.0" encoding="utf-8"?>
<p:tagLst xmlns:p="http://schemas.openxmlformats.org/presentationml/2006/main">
  <p:tag name="RAINPROBLEMTYPE" val="ProblemTypeMarker"/>
</p:tagLst>
</file>

<file path=ppt/tags/tag214.xml><?xml version="1.0" encoding="utf-8"?>
<p:tagLst xmlns:p="http://schemas.openxmlformats.org/presentationml/2006/main">
  <p:tag name="RAINPROBLEMTYPE" val="ProblemTypeMarker"/>
</p:tagLst>
</file>

<file path=ppt/tags/tag215.xml><?xml version="1.0" encoding="utf-8"?>
<p:tagLst xmlns:p="http://schemas.openxmlformats.org/presentationml/2006/main">
  <p:tag name="RAINPROBLEM" val="ProblemSetting"/>
  <p:tag name="RAINPROBLEMTYPE" val="MultipleChoice"/>
</p:tagLst>
</file>

<file path=ppt/tags/tag216.xml><?xml version="1.0" encoding="utf-8"?>
<p:tagLst xmlns:p="http://schemas.openxmlformats.org/presentationml/2006/main">
  <p:tag name="RAINPROBLEM" val="ProblemWarning"/>
</p:tagLst>
</file>

<file path=ppt/tags/tag217.xml><?xml version="1.0" encoding="utf-8"?>
<p:tagLst xmlns:p="http://schemas.openxmlformats.org/presentationml/2006/main">
  <p:tag name="RAINPROBLEM" val="MultipleChoice"/>
  <p:tag name="PROBLEMSCORE" val="1.0"/>
  <p:tag name="PROBLEMHASREMARK" val="True"/>
  <p:tag name="PROBLEMREMARK" val="C"/>
</p:tagLst>
</file>

<file path=ppt/tags/tag218.xml><?xml version="1.0" encoding="utf-8"?>
<p:tagLst xmlns:p="http://schemas.openxmlformats.org/presentationml/2006/main">
  <p:tag name="KSO_WPP_MARK_KEY" val="997bff24-047d-4e14-b287-aa42dccfee4d"/>
  <p:tag name="COMMONDATA" val="eyJoZGlkIjoiZTJlYTQ4NDIyY2RmNWIyZGE3NzBlYTRmZmM4YmU0NzUifQ=="/>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ProblemWarning"/>
</p:tagLst>
</file>

<file path=ppt/tags/tag28.xml><?xml version="1.0" encoding="utf-8"?>
<p:tagLst xmlns:p="http://schemas.openxmlformats.org/presentationml/2006/main">
  <p:tag name="RAINPROBLEM" val="MultipleChoice"/>
  <p:tag name="PROBLEMSCORE" val="1.0"/>
  <p:tag name="PROBLEMHASREMARK" val="True"/>
  <p:tag name="PROBLEMREMARK" val="B"/>
</p:tagLst>
</file>

<file path=ppt/tags/tag29.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Submit"/>
  <p:tag name="RAINPROBLEMTYPE" val="MultipleChoice"/>
</p:tagLst>
</file>

<file path=ppt/tags/tag39.xml><?xml version="1.0" encoding="utf-8"?>
<p:tagLst xmlns:p="http://schemas.openxmlformats.org/presentationml/2006/main">
  <p:tag name="RAINPROBLEM" val="ProblemRemarkBoard"/>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p"/>
</p:tagLst>
</file>

<file path=ppt/tags/tag41.xml><?xml version="1.0" encoding="utf-8"?>
<p:tagLst xmlns:p="http://schemas.openxmlformats.org/presentationml/2006/main">
  <p:tag name="RAINPROBLEM" val="ProblemRemark"/>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Setting"/>
  <p:tag name="RAINPROBLEMTYPE" val="MultipleChoice"/>
</p:tagLst>
</file>

<file path=ppt/tags/tag55.xml><?xml version="1.0" encoding="utf-8"?>
<p:tagLst xmlns:p="http://schemas.openxmlformats.org/presentationml/2006/main">
  <p:tag name="RAINPROBLEM" val="ProblemWarning"/>
</p:tagLst>
</file>

<file path=ppt/tags/tag56.xml><?xml version="1.0" encoding="utf-8"?>
<p:tagLst xmlns:p="http://schemas.openxmlformats.org/presentationml/2006/main">
  <p:tag name="RAINPROBLEM" val="MultipleChoice"/>
  <p:tag name="PROBLEMSCORE" val="1.0"/>
  <p:tag name="PROBLEMHASREMARK" val="True"/>
  <p:tag name="PROBLEMREMARK" val="B"/>
</p:tagLst>
</file>

<file path=ppt/tags/tag57.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Submit"/>
  <p:tag name="RAINPROBLEMTYPE" val="MultipleChoice"/>
</p:tagLst>
</file>

<file path=ppt/tags/tag66.xml><?xml version="1.0" encoding="utf-8"?>
<p:tagLst xmlns:p="http://schemas.openxmlformats.org/presentationml/2006/main">
  <p:tag name="RAINPROBLEM" val="ProblemRemarkBoard"/>
</p:tagLst>
</file>

<file path=ppt/tags/tag67.xml><?xml version="1.0" encoding="utf-8"?>
<p:tagLst xmlns:p="http://schemas.openxmlformats.org/presentationml/2006/main">
  <p:tag name="PROBLEMREMARKTITLE" val="ProblemRemarkBoardTitle"/>
</p:tagLst>
</file>

<file path=ppt/tags/tag68.xml><?xml version="1.0" encoding="utf-8"?>
<p:tagLst xmlns:p="http://schemas.openxmlformats.org/presentationml/2006/main">
  <p:tag name="PROBLEMREMARKTITLE" val="ProblemRemarkBoardTitle"/>
</p:tagLst>
</file>

<file path=ppt/tags/tag69.xml><?xml version="1.0" encoding="utf-8"?>
<p:tagLst xmlns:p="http://schemas.openxmlformats.org/presentationml/2006/main">
  <p:tag name="PROBLEMREMARKTITLE" val="ProblemRemarkBoardTitle"/>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PROBLEMREMARKTITLE" val="ProblemRemarkBoardTip"/>
</p:tagLst>
</file>

<file path=ppt/tags/tag72.xml><?xml version="1.0" encoding="utf-8"?>
<p:tagLst xmlns:p="http://schemas.openxmlformats.org/presentationml/2006/main">
  <p:tag name="RAINPROBLEM" val="ProblemRemark"/>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RAINPROBLEM" val="ProblemBullet"/>
  <p:tag name="RAINPROBLEMTYPE" val="MultipleChoice"/>
  <p:tag name="RAINBULLET" val="Wrong"/>
</p:tagLst>
</file>

<file path=ppt/tags/tag77.xml><?xml version="1.0" encoding="utf-8"?>
<p:tagLst xmlns:p="http://schemas.openxmlformats.org/presentationml/2006/main">
  <p:tag name="RAINPROBLEM" val="ProblemItem"/>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 val="ProblemSetting"/>
  <p:tag name="RAINPROBLEMTYPE" val="MultipleChoice"/>
</p:tagLst>
</file>

<file path=ppt/tags/tag84.xml><?xml version="1.0" encoding="utf-8"?>
<p:tagLst xmlns:p="http://schemas.openxmlformats.org/presentationml/2006/main">
  <p:tag name="RAINPROBLEM" val="ProblemWarning"/>
</p:tagLst>
</file>

<file path=ppt/tags/tag85.xml><?xml version="1.0" encoding="utf-8"?>
<p:tagLst xmlns:p="http://schemas.openxmlformats.org/presentationml/2006/main">
  <p:tag name="RAINPROBLEM" val="MultipleChoice"/>
  <p:tag name="PROBLEMSCORE" val="1.0"/>
  <p:tag name="PROBLEMHASREMARK" val="True"/>
  <p:tag name="PROBLEMREMARK" val="B"/>
</p:tagLst>
</file>

<file path=ppt/tags/tag86.xml><?xml version="1.0" encoding="utf-8"?>
<p:tagLst xmlns:p="http://schemas.openxmlformats.org/presentationml/2006/main">
  <p:tag name="RAINPROBLEM" val="ProblemBody"/>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Bullet"/>
  <p:tag name="RAINPROBLEMTYPE" val="MultipleChoice"/>
  <p:tag name="RAINBULLET" val="Wrong"/>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Submit"/>
  <p:tag name="RAINPROBLEMTYPE" val="MultipleChoice"/>
</p:tagLst>
</file>

<file path=ppt/tags/tag96.xml><?xml version="1.0" encoding="utf-8"?>
<p:tagLst xmlns:p="http://schemas.openxmlformats.org/presentationml/2006/main">
  <p:tag name="RAINPROBLEM" val="ProblemRemarkBoard"/>
</p:tagLst>
</file>

<file path=ppt/tags/tag97.xml><?xml version="1.0" encoding="utf-8"?>
<p:tagLst xmlns:p="http://schemas.openxmlformats.org/presentationml/2006/main">
  <p:tag name="PROBLEMREMARKTITLE" val="ProblemRemarkBoardTip"/>
</p:tagLst>
</file>

<file path=ppt/tags/tag98.xml><?xml version="1.0" encoding="utf-8"?>
<p:tagLst xmlns:p="http://schemas.openxmlformats.org/presentationml/2006/main">
  <p:tag name="RAINPROBLEM" val="ProblemRemark"/>
</p:tagLst>
</file>

<file path=ppt/tags/tag99.xml><?xml version="1.0" encoding="utf-8"?>
<p:tagLst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0</TotalTime>
  <Words>37971</Words>
  <Application>WPS 演示</Application>
  <PresentationFormat>全屏显示(4:3)</PresentationFormat>
  <Paragraphs>2396</Paragraphs>
  <Slides>150</Slides>
  <Notes>2</Notes>
  <HiddenSlides>31</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3</vt:i4>
      </vt:variant>
      <vt:variant>
        <vt:lpstr>幻灯片标题</vt:lpstr>
      </vt:variant>
      <vt:variant>
        <vt:i4>150</vt:i4>
      </vt:variant>
    </vt:vector>
  </HeadingPairs>
  <TitlesOfParts>
    <vt:vector size="169" baseType="lpstr">
      <vt:lpstr>Arial</vt:lpstr>
      <vt:lpstr>宋体</vt:lpstr>
      <vt:lpstr>Wingdings</vt:lpstr>
      <vt:lpstr>Helvetica</vt:lpstr>
      <vt:lpstr>Monotype Sorts</vt:lpstr>
      <vt:lpstr>Wingdings</vt:lpstr>
      <vt:lpstr>Times New Roman</vt:lpstr>
      <vt:lpstr>微软雅黑</vt:lpstr>
      <vt:lpstr>Arial Unicode MS</vt:lpstr>
      <vt:lpstr>Calibri</vt:lpstr>
      <vt:lpstr>Times New Roman</vt:lpstr>
      <vt:lpstr>Symbol</vt:lpstr>
      <vt:lpstr>Verdana</vt:lpstr>
      <vt:lpstr>MS PGothic</vt:lpstr>
      <vt:lpstr>os-w-java</vt:lpstr>
      <vt:lpstr>1_os-w-java</vt:lpstr>
      <vt:lpstr>Visio.Drawing.11</vt:lpstr>
      <vt:lpstr>Visio.Drawing.11</vt:lpstr>
      <vt:lpstr>Visio.Drawing.11</vt:lpstr>
      <vt:lpstr>Chapter 8:  Main Memory</vt:lpstr>
      <vt:lpstr>Chapter 8:  Memory Management</vt:lpstr>
      <vt:lpstr>Objectives</vt:lpstr>
      <vt:lpstr>8.1 Background</vt:lpstr>
      <vt:lpstr>8.1.2 Address Binding</vt:lpstr>
      <vt:lpstr>Multistep Processing of a User Program </vt:lpstr>
      <vt:lpstr>User programs go through several steps before being run</vt:lpstr>
      <vt:lpstr>Discussion：一个关键问题</vt:lpstr>
      <vt:lpstr>8.1.3 Logical vs. Physical Address Space</vt:lpstr>
      <vt:lpstr>PowerPoint 演示文稿</vt:lpstr>
      <vt:lpstr>Binding of Instructions and Data to Memory</vt:lpstr>
      <vt:lpstr>Binding of Instructions and Data to Memory</vt:lpstr>
      <vt:lpstr>讨论</vt:lpstr>
      <vt:lpstr> Binding of Instructions and Data to Memory</vt:lpstr>
      <vt:lpstr>Memory-Management Unit (MMU)</vt:lpstr>
      <vt:lpstr>Hardware：Base and Limit Registers</vt:lpstr>
      <vt:lpstr>HW address protection with base and limit registers</vt:lpstr>
      <vt:lpstr>8.1.5 Link    (Dynamic Linking and Shared Libraries)</vt:lpstr>
      <vt:lpstr>PowerPoint 演示文稿</vt:lpstr>
      <vt:lpstr> Dynamic Linking and Shared Libraries</vt:lpstr>
      <vt:lpstr>8.1.4 Loading--Dynamic Loading</vt:lpstr>
      <vt:lpstr>装入的含义</vt:lpstr>
      <vt:lpstr>Dynamic Loading</vt:lpstr>
      <vt:lpstr>8.2 Swapping</vt:lpstr>
      <vt:lpstr>Schematic View of Swapping</vt:lpstr>
      <vt:lpstr>操作系统对对换区的管理</vt:lpstr>
      <vt:lpstr>本章几种具体的内存管理方案的学习要点</vt:lpstr>
      <vt:lpstr>8.3 Contiguous Memory Allocation</vt:lpstr>
      <vt:lpstr>Contiguous Allocation - Single-partition allocation</vt:lpstr>
      <vt:lpstr>PowerPoint 演示文稿</vt:lpstr>
      <vt:lpstr>Contiguous Allocation－Multiple- partition allocation</vt:lpstr>
      <vt:lpstr>Contiguous Allocation－静态(固定)分区分配</vt:lpstr>
      <vt:lpstr>Address mapping and Memory protection</vt:lpstr>
      <vt:lpstr>Base and Limit Registers</vt:lpstr>
      <vt:lpstr>Hardware Support for Relocation and Limit Registers</vt:lpstr>
      <vt:lpstr>Dynamic relocation using a relocation register</vt:lpstr>
      <vt:lpstr>PowerPoint 演示文稿</vt:lpstr>
      <vt:lpstr>Contiguous Allocation－动态分区管理</vt:lpstr>
      <vt:lpstr>Contiguous Allocation (Cont.)</vt:lpstr>
      <vt:lpstr>Base and Limit Registers</vt:lpstr>
      <vt:lpstr>Hardware Support for Relocation and Limit Registers</vt:lpstr>
      <vt:lpstr>PowerPoint 演示文稿</vt:lpstr>
      <vt:lpstr>Dynamic Storage-Allocation Problem</vt:lpstr>
      <vt:lpstr>PowerPoint 演示文稿</vt:lpstr>
      <vt:lpstr>8.3.3 Fragmentation</vt:lpstr>
      <vt:lpstr>分区式存储管理的特点</vt:lpstr>
      <vt:lpstr>思考：分区的内存共享问题</vt:lpstr>
      <vt:lpstr>分区分配算法例题</vt:lpstr>
      <vt:lpstr>分区分配算法例题（续）</vt:lpstr>
      <vt:lpstr>PowerPoint 演示文稿</vt:lpstr>
      <vt:lpstr>PowerPoint 演示文稿</vt:lpstr>
      <vt:lpstr>PowerPoint 演示文稿</vt:lpstr>
      <vt:lpstr>结合下述几个要点，回顾分区管理的思想</vt:lpstr>
      <vt:lpstr>8.4 Paging</vt:lpstr>
      <vt:lpstr>8.4.1 Basic Method </vt:lpstr>
      <vt:lpstr>Paging-- Basic Method </vt:lpstr>
      <vt:lpstr>Address Translation Scheme</vt:lpstr>
      <vt:lpstr>Paging Model of Logical and Physical Memory</vt:lpstr>
      <vt:lpstr>Paging Example</vt:lpstr>
      <vt:lpstr>Free Frames </vt:lpstr>
      <vt:lpstr>Discussion: Logical Address Space</vt:lpstr>
      <vt:lpstr>Paging Example</vt:lpstr>
      <vt:lpstr>地址的划分</vt:lpstr>
      <vt:lpstr>Paging Hardware- P288 (address translation)</vt:lpstr>
      <vt:lpstr>自学：地址变换过程</vt:lpstr>
      <vt:lpstr>Example of address translation</vt:lpstr>
      <vt:lpstr>例题提示</vt:lpstr>
      <vt:lpstr>Implementation of Page Table</vt:lpstr>
      <vt:lpstr>Implementation of Page Table</vt:lpstr>
      <vt:lpstr>Associative Memory Translation Look-aside Buffers (TLBs)</vt:lpstr>
      <vt:lpstr>Associative Memory</vt:lpstr>
      <vt:lpstr>Paging Hardware With TLB</vt:lpstr>
      <vt:lpstr>Effective Access Time</vt:lpstr>
      <vt:lpstr>例题</vt:lpstr>
      <vt:lpstr>PowerPoint 演示文稿</vt:lpstr>
      <vt:lpstr>关于页表</vt:lpstr>
      <vt:lpstr>自学：地址变换过程中OS与CPU的分工</vt:lpstr>
      <vt:lpstr>8.4.3 Memory Protection</vt:lpstr>
      <vt:lpstr>Memory Protection</vt:lpstr>
      <vt:lpstr>Valid (v) or Invalid (i) Bit In A Page Table</vt:lpstr>
      <vt:lpstr>Paging Hardware（地址越界检查与地址变换）</vt:lpstr>
      <vt:lpstr>8.4.4 Shared Pages  Example</vt:lpstr>
      <vt:lpstr>Shared Pages—条件1</vt:lpstr>
      <vt:lpstr>Shared Pages —条件2</vt:lpstr>
      <vt:lpstr>Shared Pages</vt:lpstr>
      <vt:lpstr>Fragmentation</vt:lpstr>
      <vt:lpstr>结合下述几个要点，回顾页式管理的思想</vt:lpstr>
      <vt:lpstr>8.5 Structure of the Page Table</vt:lpstr>
      <vt:lpstr>8.5.1 Hierarchical Page Tables</vt:lpstr>
      <vt:lpstr>Two-Level Page-Table Scheme</vt:lpstr>
      <vt:lpstr>Two-Level Paging Example</vt:lpstr>
      <vt:lpstr>Two-level Paging Scheme</vt:lpstr>
      <vt:lpstr>Two-level Paging Scheme</vt:lpstr>
      <vt:lpstr>64-bit Logical Address Space</vt:lpstr>
      <vt:lpstr>64-bit Logical Address Space </vt:lpstr>
      <vt:lpstr>课后练习：层次页表例</vt:lpstr>
      <vt:lpstr>课后练习：层次页表例(Cont.)</vt:lpstr>
      <vt:lpstr>课后练习：层次页表例—几种划分方案的比较</vt:lpstr>
      <vt:lpstr>课后练习： Two-Level Paging Example</vt:lpstr>
      <vt:lpstr>课后练习： Two-Level Paging Example</vt:lpstr>
      <vt:lpstr>课后练习：逻辑地址：000,111,1001</vt:lpstr>
      <vt:lpstr>课后练习：逻辑地址：000,111,1001</vt:lpstr>
      <vt:lpstr>课后练习：逻辑地址：000,111,1001</vt:lpstr>
      <vt:lpstr>课后练习：逻辑地址：000,111,1001</vt:lpstr>
      <vt:lpstr>课后练习： An other example</vt:lpstr>
      <vt:lpstr>课后练习： An other example(Cont.)</vt:lpstr>
      <vt:lpstr>PowerPoint 演示文稿</vt:lpstr>
      <vt:lpstr>PowerPoint 演示文稿</vt:lpstr>
      <vt:lpstr>参考答案</vt:lpstr>
      <vt:lpstr>PowerPoint 演示文稿</vt:lpstr>
      <vt:lpstr>续上页</vt:lpstr>
      <vt:lpstr>例题</vt:lpstr>
      <vt:lpstr>续上页</vt:lpstr>
      <vt:lpstr>续上页—参考答案</vt:lpstr>
      <vt:lpstr>续上页—参考答案</vt:lpstr>
      <vt:lpstr>8.5.2 Hashed Page Tables</vt:lpstr>
      <vt:lpstr>Hashed Page Table</vt:lpstr>
      <vt:lpstr>8.5.3 Inverted Page Table</vt:lpstr>
      <vt:lpstr>Inverted Page Table Architecture</vt:lpstr>
      <vt:lpstr>8.6 Segmentation</vt:lpstr>
      <vt:lpstr>Segmentation</vt:lpstr>
      <vt:lpstr>User’s View of a Program</vt:lpstr>
      <vt:lpstr>Logical View of Segmentation</vt:lpstr>
      <vt:lpstr>Segmentation</vt:lpstr>
      <vt:lpstr>Example of Segmentation</vt:lpstr>
      <vt:lpstr>Segmentation Architecture </vt:lpstr>
      <vt:lpstr>Segmentation Architecture (Cont.)</vt:lpstr>
      <vt:lpstr>Segmentation Architecture (Cont.)</vt:lpstr>
      <vt:lpstr>Segmentation Architecture (Cont.)</vt:lpstr>
      <vt:lpstr>8.6.2 Segmentation Hardware</vt:lpstr>
      <vt:lpstr>Two memory accesses every data/instruction </vt:lpstr>
      <vt:lpstr>地址变换及存储保护例题(P312,12)</vt:lpstr>
      <vt:lpstr>PowerPoint 演示文稿</vt:lpstr>
      <vt:lpstr>Sharing of Segments</vt:lpstr>
      <vt:lpstr>Shared Segments</vt:lpstr>
      <vt:lpstr>自学：分段与分页的主要区别</vt:lpstr>
      <vt:lpstr>结合下述几个要点，回顾段式管理的思想</vt:lpstr>
      <vt:lpstr>自学： Segmentation with Paging – MULTICS</vt:lpstr>
      <vt:lpstr>自学：Segmentation with Paging – MULTICS</vt:lpstr>
      <vt:lpstr>自学： MULTICS Address Translation Scheme</vt:lpstr>
      <vt:lpstr>8.7 Example: The Intel Pentium</vt:lpstr>
      <vt:lpstr>Logical to Physical Address Translation in Pentium</vt:lpstr>
      <vt:lpstr>8.7.1 Intel Pentium Segmentation</vt:lpstr>
      <vt:lpstr>8.7.2 Pentium Paging</vt:lpstr>
      <vt:lpstr>Pentium Paging Architecture</vt:lpstr>
      <vt:lpstr>Linear Address in Linux</vt:lpstr>
      <vt:lpstr>Three-level Paging in Linux</vt:lpstr>
      <vt:lpstr>本章几种具体的内存管理方案的学习要点</vt:lpstr>
      <vt:lpstr>课后复习题</vt:lpstr>
      <vt:lpstr>End of Chapter 8</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小鬼u</cp:lastModifiedBy>
  <cp:revision>1303</cp:revision>
  <cp:lastPrinted>2001-06-14T19:17:00Z</cp:lastPrinted>
  <dcterms:created xsi:type="dcterms:W3CDTF">1999-08-02T20:13:00Z</dcterms:created>
  <dcterms:modified xsi:type="dcterms:W3CDTF">2023-02-11T11:58:47Z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FC0A543C99F24DDF879035B920DFE16A</vt:lpwstr>
  </property>
</Properties>
</file>