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7" r:id="rId2"/>
    <p:sldId id="370" r:id="rId3"/>
    <p:sldId id="292" r:id="rId4"/>
    <p:sldId id="264" r:id="rId5"/>
    <p:sldId id="265" r:id="rId6"/>
    <p:sldId id="312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72" r:id="rId16"/>
    <p:sldId id="371" r:id="rId17"/>
    <p:sldId id="302" r:id="rId18"/>
    <p:sldId id="303" r:id="rId19"/>
    <p:sldId id="304" r:id="rId20"/>
    <p:sldId id="305" r:id="rId21"/>
    <p:sldId id="313" r:id="rId22"/>
    <p:sldId id="314" r:id="rId23"/>
    <p:sldId id="328" r:id="rId24"/>
    <p:sldId id="329" r:id="rId25"/>
    <p:sldId id="315" r:id="rId26"/>
    <p:sldId id="316" r:id="rId27"/>
    <p:sldId id="317" r:id="rId28"/>
    <p:sldId id="318" r:id="rId29"/>
    <p:sldId id="319" r:id="rId30"/>
    <p:sldId id="320" r:id="rId31"/>
    <p:sldId id="373" r:id="rId32"/>
    <p:sldId id="326" r:id="rId33"/>
    <p:sldId id="325" r:id="rId34"/>
    <p:sldId id="322" r:id="rId35"/>
    <p:sldId id="323" r:id="rId36"/>
    <p:sldId id="308" r:id="rId37"/>
    <p:sldId id="324" r:id="rId3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CC"/>
    <a:srgbClr val="CCFFCC"/>
    <a:srgbClr val="E3E7EF"/>
    <a:srgbClr val="134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9" d="100"/>
          <a:sy n="89" d="100"/>
        </p:scale>
        <p:origin x="297" y="63"/>
      </p:cViewPr>
      <p:guideLst>
        <p:guide orient="horz" pos="216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0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4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 descr="blue055"/>
          <p:cNvSpPr>
            <a:spLocks noChangeArrowheads="1"/>
          </p:cNvSpPr>
          <p:nvPr/>
        </p:nvSpPr>
        <p:spPr bwMode="auto">
          <a:xfrm>
            <a:off x="762000" y="1143000"/>
            <a:ext cx="7315200" cy="1905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 descr="blue055"/>
          <p:cNvSpPr>
            <a:spLocks noChangeArrowheads="1"/>
          </p:cNvSpPr>
          <p:nvPr/>
        </p:nvSpPr>
        <p:spPr bwMode="auto">
          <a:xfrm>
            <a:off x="762000" y="3124200"/>
            <a:ext cx="7315200" cy="762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6" name="Rectangle 4" descr="blue055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304088" cy="1905000"/>
          </a:xfrm>
          <a:noFill/>
        </p:spPr>
        <p:txBody>
          <a:bodyPr/>
          <a:lstStyle>
            <a:lvl1pPr>
              <a:defRPr b="0">
                <a:latin typeface="Microsoft Sans Serif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662738" cy="21066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200">
                <a:latin typeface="Microsoft Sans Serif" panose="020B0604020202020204" pitchFamily="34" charset="0"/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24600"/>
            <a:ext cx="2133600" cy="304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 2010 SDU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 2008 SDU		                                                             	 	       </a:t>
            </a:r>
            <a:fld id="{05450497-EA98-434F-8C10-919C7088872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‹#›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533400"/>
            <a:ext cx="192405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1975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 2008 SDU		                                                             	 	       </a:t>
            </a:r>
            <a:fld id="{05450497-EA98-434F-8C10-919C7088872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‹#›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696200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7338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905000"/>
            <a:ext cx="37338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4114800"/>
            <a:ext cx="37338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 2008 SDU		                                                             	 	       </a:t>
            </a:r>
            <a:fld id="{05450497-EA98-434F-8C10-919C7088872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‹#›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696200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7338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7338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 2008 SDU		                                                             	 	       </a:t>
            </a:r>
            <a:fld id="{05450497-EA98-434F-8C10-919C7088872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‹#›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533400"/>
            <a:ext cx="7696200" cy="5638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 2008 SDU		                                                             	 	       </a:t>
            </a:r>
            <a:fld id="{05450497-EA98-434F-8C10-919C7088872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‹#›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 2008 SDU		                                                             	 	       </a:t>
            </a:r>
            <a:fld id="{05450497-EA98-434F-8C10-919C7088872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‹#›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 2008 SDU		                                                             	 	       </a:t>
            </a:r>
            <a:fld id="{05450497-EA98-434F-8C10-919C7088872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‹#›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733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 2008 SDU		                                                             	 	       </a:t>
            </a:r>
            <a:fld id="{05450497-EA98-434F-8C10-919C7088872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‹#›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 2008 SDU		                                                             	 	       </a:t>
            </a:r>
            <a:fld id="{05450497-EA98-434F-8C10-919C7088872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‹#›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 2008 SDU		                                                             	 	       </a:t>
            </a:r>
            <a:fld id="{05450497-EA98-434F-8C10-919C7088872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‹#›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 2008 SDU		                                                             	 	       </a:t>
            </a:r>
            <a:fld id="{05450497-EA98-434F-8C10-919C7088872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‹#›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 2008 SDU		                                                             	 	       </a:t>
            </a:r>
            <a:fld id="{05450497-EA98-434F-8C10-919C7088872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‹#›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 2008 SDU		                                                             	 	       </a:t>
            </a:r>
            <a:fld id="{05450497-EA98-434F-8C10-919C7088872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‹#›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620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2771" name="Rectangle 3" descr="blue055"/>
          <p:cNvSpPr>
            <a:spLocks noGrp="1"/>
          </p:cNvSpPr>
          <p:nvPr>
            <p:ph type="title"/>
          </p:nvPr>
        </p:nvSpPr>
        <p:spPr>
          <a:xfrm>
            <a:off x="685800" y="533400"/>
            <a:ext cx="7696200" cy="121920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72200"/>
            <a:ext cx="899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kumimoji="0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 2008 SDU		                                                             	 	       </a:t>
            </a:r>
            <a:fld id="{05450497-EA98-434F-8C10-919C7088872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‹#›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2773" name="Rectangle 5" descr="blue055"/>
          <p:cNvSpPr>
            <a:spLocks noChangeArrowheads="1"/>
          </p:cNvSpPr>
          <p:nvPr/>
        </p:nvSpPr>
        <p:spPr bwMode="auto">
          <a:xfrm>
            <a:off x="685800" y="6248400"/>
            <a:ext cx="7696200" cy="76200"/>
          </a:xfrm>
          <a:prstGeom prst="rect">
            <a:avLst/>
          </a:prstGeom>
          <a:blipFill dpi="0" rotWithShape="0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Times New Roman" panose="02020603050405020304" pitchFamily="18" charset="0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Blip>
          <a:blip r:embed="rId17"/>
        </a:buBlip>
        <a:defRPr sz="2800">
          <a:solidFill>
            <a:srgbClr val="0000CC"/>
          </a:solidFill>
          <a:latin typeface="+mn-lt"/>
          <a:ea typeface="Times New Roman" panose="02020603050405020304" pitchFamily="18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Wingdings" panose="05000000000000000000" pitchFamily="2" charset="2"/>
        <a:buChar char="§"/>
        <a:defRPr sz="2400">
          <a:solidFill>
            <a:srgbClr val="000000"/>
          </a:solidFill>
          <a:latin typeface="+mn-lt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–"/>
        <a:defRPr sz="2000">
          <a:solidFill>
            <a:srgbClr val="000099"/>
          </a:solidFill>
          <a:latin typeface="+mn-lt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Char char="•"/>
        <a:defRPr sz="2000">
          <a:solidFill>
            <a:srgbClr val="000099"/>
          </a:solidFill>
          <a:latin typeface="+mn-lt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Blip>
          <a:blip r:embed="rId17"/>
        </a:buBlip>
        <a:defRPr>
          <a:solidFill>
            <a:srgbClr val="000099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Times New Roman" panose="02020603050405020304" pitchFamily="18" charset="0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Times New Roman" panose="02020603050405020304" pitchFamily="18" charset="0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Times New Roman" panose="02020603050405020304" pitchFamily="18" charset="0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Times New Roman" panose="02020603050405020304" pitchFamily="18" charset="0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Times New Roman" panose="02020603050405020304" pitchFamily="18" charset="0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Times New Roman" panose="02020603050405020304" pitchFamily="18" charset="0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Times New Roman" panose="02020603050405020304" pitchFamily="18" charset="0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Times New Roman" panose="02020603050405020304" pitchFamily="18" charset="0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Times New Roman" panose="02020603050405020304" pitchFamily="18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blue055"/>
          <p:cNvSpPr>
            <a:spLocks noGrp="1"/>
          </p:cNvSpPr>
          <p:nvPr>
            <p:ph type="ctrTitle"/>
          </p:nvPr>
        </p:nvSpPr>
        <p:spPr>
          <a:xfrm>
            <a:off x="792163" y="1440000"/>
            <a:ext cx="7272337" cy="1223962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en-US" altLang="zh-CN" dirty="0">
                <a:latin typeface="Microsoft Sans Serif" panose="020B0604020202020204" pitchFamily="34" charset="0"/>
                <a:ea typeface="宋体" panose="02010600030101010101" pitchFamily="2" charset="-122"/>
                <a:cs typeface="+mj-cs"/>
              </a:rPr>
              <a:t>Lecture 17</a:t>
            </a:r>
            <a:br>
              <a:rPr lang="en-US" altLang="zh-CN" dirty="0">
                <a:latin typeface="Microsoft Sans Serif" panose="020B0604020202020204" pitchFamily="34" charset="0"/>
                <a:ea typeface="宋体" panose="02010600030101010101" pitchFamily="2" charset="-122"/>
                <a:cs typeface="+mj-cs"/>
              </a:rPr>
            </a:br>
            <a:r>
              <a:rPr lang="en-US" altLang="zh-CN" dirty="0">
                <a:ea typeface="宋体" panose="02010600030101010101" pitchFamily="2" charset="-122"/>
                <a:sym typeface="+mn-ea"/>
              </a:rPr>
              <a:t>Dijkstra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’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s Algorithm </a:t>
            </a:r>
            <a:endParaRPr lang="en-US" altLang="zh-CN" dirty="0">
              <a:latin typeface="Microsoft Sans Serif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5" name="Text Box 3"/>
          <p:cNvSpPr txBox="1"/>
          <p:nvPr/>
        </p:nvSpPr>
        <p:spPr>
          <a:xfrm>
            <a:off x="711835" y="3376295"/>
            <a:ext cx="3183564" cy="2094228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457200" lvl="0" indent="-457200" algn="l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Dijkstra’s Algorithm</a:t>
            </a:r>
          </a:p>
          <a:p>
            <a:pPr lvl="1" algn="l" eaLnBrk="1" hangingPunct="1">
              <a:lnSpc>
                <a:spcPct val="110000"/>
              </a:lnSpc>
              <a:spcBef>
                <a:spcPct val="0"/>
              </a:spcBef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Problem solved</a:t>
            </a:r>
          </a:p>
          <a:p>
            <a:pPr lvl="1" algn="l" eaLnBrk="1" hangingPunct="1">
              <a:lnSpc>
                <a:spcPct val="110000"/>
              </a:lnSpc>
              <a:spcBef>
                <a:spcPct val="0"/>
              </a:spcBef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Instance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algn="l" eaLnBrk="1" hangingPunct="1">
              <a:lnSpc>
                <a:spcPct val="110000"/>
              </a:lnSpc>
              <a:spcBef>
                <a:spcPct val="0"/>
              </a:spcBef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Correctness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C7F22F6-C0D9-4BBA-A508-994FE2B36C52}"/>
              </a:ext>
            </a:extLst>
          </p:cNvPr>
          <p:cNvSpPr txBox="1"/>
          <p:nvPr/>
        </p:nvSpPr>
        <p:spPr>
          <a:xfrm>
            <a:off x="4423105" y="3359552"/>
            <a:ext cx="4577728" cy="250049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l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2. </a:t>
            </a:r>
            <a:r>
              <a:rPr lang="en-US" altLang="zh-CN" sz="2400" dirty="0">
                <a:ea typeface="宋体" panose="02010600030101010101" pitchFamily="2" charset="-122"/>
              </a:rPr>
              <a:t>Systems of difference constraints</a:t>
            </a:r>
            <a:endParaRPr lang="en-US" altLang="zh-CN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algn="l" eaLnBrk="1" hangingPunct="1">
              <a:lnSpc>
                <a:spcPct val="110000"/>
              </a:lnSpc>
              <a:spcBef>
                <a:spcPct val="0"/>
              </a:spcBef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Problem solved</a:t>
            </a:r>
          </a:p>
          <a:p>
            <a:pPr lvl="1" algn="l" eaLnBrk="1" hangingPunct="1">
              <a:lnSpc>
                <a:spcPct val="110000"/>
              </a:lnSpc>
              <a:spcBef>
                <a:spcPct val="0"/>
              </a:spcBef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Instance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algn="l" eaLnBrk="1" hangingPunct="1">
              <a:lnSpc>
                <a:spcPct val="110000"/>
              </a:lnSpc>
              <a:spcBef>
                <a:spcPct val="0"/>
              </a:spcBef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Algorithm</a:t>
            </a:r>
          </a:p>
          <a:p>
            <a:pPr lvl="1" algn="l" eaLnBrk="1" hangingPunct="1">
              <a:lnSpc>
                <a:spcPct val="110000"/>
              </a:lnSpc>
              <a:spcBef>
                <a:spcPct val="0"/>
              </a:spcBef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Correctness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blue055"/>
          <p:cNvSpPr>
            <a:spLocks noGrp="1"/>
          </p:cNvSpPr>
          <p:nvPr>
            <p:ph type="title"/>
          </p:nvPr>
        </p:nvSpPr>
        <p:spPr>
          <a:xfrm>
            <a:off x="685800" y="174625"/>
            <a:ext cx="7924800" cy="9906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Dijkstra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Algorithm - </a:t>
            </a:r>
            <a:r>
              <a:rPr lang="en-US" altLang="zh-CN" sz="4000" dirty="0">
                <a:ea typeface="宋体" panose="02010600030101010101" pitchFamily="2" charset="-122"/>
              </a:rPr>
              <a:t>Operation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486400"/>
          </a:xfrm>
        </p:spPr>
        <p:txBody>
          <a:bodyPr vert="horz" wrap="square" lIns="91440" tIns="45720" rIns="91440" bIns="45720" anchor="t"/>
          <a:lstStyle/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89" name="Line 7"/>
          <p:cNvSpPr/>
          <p:nvPr/>
        </p:nvSpPr>
        <p:spPr>
          <a:xfrm>
            <a:off x="4257040" y="3657600"/>
            <a:ext cx="457200" cy="0"/>
          </a:xfrm>
          <a:prstGeom prst="line">
            <a:avLst/>
          </a:prstGeom>
          <a:ln w="76200" cap="flat" cmpd="sng">
            <a:solidFill>
              <a:srgbClr val="063DE8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0" name="Line 9"/>
          <p:cNvSpPr/>
          <p:nvPr/>
        </p:nvSpPr>
        <p:spPr>
          <a:xfrm flipV="1">
            <a:off x="6553200" y="4038600"/>
            <a:ext cx="0" cy="2286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2" name="Rectangle 5"/>
          <p:cNvSpPr/>
          <p:nvPr/>
        </p:nvSpPr>
        <p:spPr>
          <a:xfrm>
            <a:off x="1071880" y="5334000"/>
            <a:ext cx="2819400" cy="434975"/>
          </a:xfrm>
          <a:prstGeom prst="rect">
            <a:avLst/>
          </a:prstGeom>
          <a:solidFill>
            <a:srgbClr val="99CCFF"/>
          </a:solidFill>
          <a:ln w="38100" cap="flat" cmpd="sng">
            <a:solidFill>
              <a:srgbClr val="063DE8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now  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s, x 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93" name="Rectangle 8"/>
          <p:cNvSpPr/>
          <p:nvPr/>
        </p:nvSpPr>
        <p:spPr>
          <a:xfrm>
            <a:off x="5105400" y="5181600"/>
            <a:ext cx="2895600" cy="739775"/>
          </a:xfrm>
          <a:prstGeom prst="rect">
            <a:avLst/>
          </a:prstGeom>
          <a:solidFill>
            <a:srgbClr val="99CCFF"/>
          </a:solidFill>
          <a:ln w="38100" cap="flat" cmpd="sng">
            <a:solidFill>
              <a:srgbClr val="063DE8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Sort vertices and</a:t>
            </a:r>
            <a:b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choose closest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94" name="Rectangle 13"/>
          <p:cNvSpPr/>
          <p:nvPr/>
        </p:nvSpPr>
        <p:spPr>
          <a:xfrm>
            <a:off x="5351145" y="1263015"/>
            <a:ext cx="2819400" cy="1044575"/>
          </a:xfrm>
          <a:prstGeom prst="rect">
            <a:avLst/>
          </a:prstGeom>
          <a:solidFill>
            <a:srgbClr val="99CCFF"/>
          </a:solidFill>
          <a:ln w="38100" cap="flat" cmpd="sng">
            <a:solidFill>
              <a:srgbClr val="063DE8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Relax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 a shorter path via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 y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exists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70" y="2398395"/>
            <a:ext cx="3329940" cy="2654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2398395"/>
            <a:ext cx="3354705" cy="26536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486400"/>
          </a:xfrm>
        </p:spPr>
        <p:txBody>
          <a:bodyPr vert="horz" wrap="square" lIns="91440" tIns="45720" rIns="91440" bIns="45720" anchor="t"/>
          <a:lstStyle/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2" name="Line 5"/>
          <p:cNvSpPr/>
          <p:nvPr/>
        </p:nvSpPr>
        <p:spPr>
          <a:xfrm>
            <a:off x="4343400" y="2988310"/>
            <a:ext cx="457200" cy="0"/>
          </a:xfrm>
          <a:prstGeom prst="line">
            <a:avLst/>
          </a:prstGeom>
          <a:ln w="76200" cap="flat" cmpd="sng">
            <a:solidFill>
              <a:srgbClr val="063DE8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13" name="Line 6"/>
          <p:cNvSpPr/>
          <p:nvPr/>
        </p:nvSpPr>
        <p:spPr>
          <a:xfrm flipV="1">
            <a:off x="6553200" y="4038600"/>
            <a:ext cx="0" cy="2286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16" name="Rectangle 9"/>
          <p:cNvSpPr/>
          <p:nvPr/>
        </p:nvSpPr>
        <p:spPr>
          <a:xfrm>
            <a:off x="1049655" y="4884420"/>
            <a:ext cx="2819400" cy="434975"/>
          </a:xfrm>
          <a:prstGeom prst="rect">
            <a:avLst/>
          </a:prstGeom>
          <a:solidFill>
            <a:srgbClr val="99CCFF"/>
          </a:solidFill>
          <a:ln w="38100" cap="flat" cmpd="sng">
            <a:solidFill>
              <a:srgbClr val="063DE8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now  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s, x, y 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9" name="Rectangle 10"/>
          <p:cNvSpPr/>
          <p:nvPr/>
        </p:nvSpPr>
        <p:spPr>
          <a:xfrm>
            <a:off x="5410200" y="4732020"/>
            <a:ext cx="2895600" cy="739775"/>
          </a:xfrm>
          <a:prstGeom prst="rect">
            <a:avLst/>
          </a:prstGeom>
          <a:solidFill>
            <a:srgbClr val="99CCFF"/>
          </a:solidFill>
          <a:ln w="38100" cap="flat" cmpd="sng">
            <a:solidFill>
              <a:srgbClr val="063DE8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Sort vertices and</a:t>
            </a:r>
            <a:b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choose closest,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20" name="Rectangle 16" descr="blue055"/>
          <p:cNvSpPr/>
          <p:nvPr/>
        </p:nvSpPr>
        <p:spPr>
          <a:xfrm>
            <a:off x="6781800" y="1226820"/>
            <a:ext cx="1752600" cy="381000"/>
          </a:xfrm>
          <a:prstGeom prst="rect">
            <a:avLst/>
          </a:prstGeom>
          <a:blipFill rotWithShape="0">
            <a:blip/>
            <a:stretch>
              <a:fillRect/>
            </a:stretch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Update d[v]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485" y="1676400"/>
            <a:ext cx="3342005" cy="28663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1676400"/>
            <a:ext cx="3251835" cy="2821940"/>
          </a:xfrm>
          <a:prstGeom prst="rect">
            <a:avLst/>
          </a:prstGeom>
        </p:spPr>
      </p:pic>
      <p:sp>
        <p:nvSpPr>
          <p:cNvPr id="16386" name="Rectangle 2" descr="blue055"/>
          <p:cNvSpPr>
            <a:spLocks noGrp="1"/>
          </p:cNvSpPr>
          <p:nvPr>
            <p:ph type="title"/>
          </p:nvPr>
        </p:nvSpPr>
        <p:spPr>
          <a:xfrm>
            <a:off x="685800" y="165735"/>
            <a:ext cx="7924800" cy="9906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Dijkstra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Algorithm - </a:t>
            </a:r>
            <a:r>
              <a:rPr lang="en-US" altLang="zh-CN" sz="4000" dirty="0">
                <a:ea typeface="宋体" panose="02010600030101010101" pitchFamily="2" charset="-122"/>
              </a:rPr>
              <a:t>Operation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486400"/>
          </a:xfrm>
        </p:spPr>
        <p:txBody>
          <a:bodyPr vert="horz" wrap="square" lIns="91440" tIns="45720" rIns="91440" bIns="45720" anchor="t"/>
          <a:lstStyle/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37" name="Line 4"/>
          <p:cNvSpPr/>
          <p:nvPr/>
        </p:nvSpPr>
        <p:spPr>
          <a:xfrm>
            <a:off x="4153535" y="2855595"/>
            <a:ext cx="457200" cy="0"/>
          </a:xfrm>
          <a:prstGeom prst="line">
            <a:avLst/>
          </a:prstGeom>
          <a:ln w="76200" cap="flat" cmpd="sng">
            <a:solidFill>
              <a:srgbClr val="063DE8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40" name="Rectangle 8"/>
          <p:cNvSpPr/>
          <p:nvPr/>
        </p:nvSpPr>
        <p:spPr>
          <a:xfrm>
            <a:off x="916305" y="4641215"/>
            <a:ext cx="2819400" cy="434975"/>
          </a:xfrm>
          <a:prstGeom prst="rect">
            <a:avLst/>
          </a:prstGeom>
          <a:solidFill>
            <a:srgbClr val="99CCFF"/>
          </a:solidFill>
          <a:ln w="38100" cap="flat" cmpd="sng">
            <a:solidFill>
              <a:srgbClr val="063DE8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now  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s, x, y, u 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3" name="Rectangle 11"/>
          <p:cNvSpPr/>
          <p:nvPr/>
        </p:nvSpPr>
        <p:spPr>
          <a:xfrm>
            <a:off x="5120005" y="4641215"/>
            <a:ext cx="2895600" cy="434975"/>
          </a:xfrm>
          <a:prstGeom prst="rect">
            <a:avLst/>
          </a:prstGeom>
          <a:solidFill>
            <a:srgbClr val="99CCFF"/>
          </a:solidFill>
          <a:ln w="38100" cap="flat" cmpd="sng">
            <a:solidFill>
              <a:srgbClr val="063DE8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Finally add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36065"/>
            <a:ext cx="3330575" cy="28549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695" y="1506855"/>
            <a:ext cx="3404870" cy="2884170"/>
          </a:xfrm>
          <a:prstGeom prst="rect">
            <a:avLst/>
          </a:prstGeom>
        </p:spPr>
      </p:pic>
      <p:sp>
        <p:nvSpPr>
          <p:cNvPr id="16386" name="Rectangle 2" descr="blue055"/>
          <p:cNvSpPr>
            <a:spLocks noGrp="1"/>
          </p:cNvSpPr>
          <p:nvPr>
            <p:ph type="title"/>
          </p:nvPr>
        </p:nvSpPr>
        <p:spPr>
          <a:xfrm>
            <a:off x="685800" y="280035"/>
            <a:ext cx="7924800" cy="9906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Dijkstra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Algorithm - </a:t>
            </a:r>
            <a:r>
              <a:rPr lang="en-US" altLang="zh-CN" sz="4000" dirty="0">
                <a:ea typeface="宋体" panose="02010600030101010101" pitchFamily="2" charset="-122"/>
              </a:rPr>
              <a:t>Operation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/>
          </p:cNvSpPr>
          <p:nvPr>
            <p:ph idx="1"/>
          </p:nvPr>
        </p:nvSpPr>
        <p:spPr>
          <a:xfrm>
            <a:off x="685800" y="685800"/>
            <a:ext cx="7848600" cy="5486400"/>
          </a:xfrm>
        </p:spPr>
        <p:txBody>
          <a:bodyPr vert="horz" wrap="square" lIns="91440" tIns="45720" rIns="91440" bIns="45720" anchor="t"/>
          <a:lstStyle/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1" name="Line 5"/>
          <p:cNvSpPr/>
          <p:nvPr/>
        </p:nvSpPr>
        <p:spPr>
          <a:xfrm>
            <a:off x="4343400" y="2801620"/>
            <a:ext cx="457200" cy="0"/>
          </a:xfrm>
          <a:prstGeom prst="line">
            <a:avLst/>
          </a:prstGeom>
          <a:ln w="76200" cap="flat" cmpd="sng">
            <a:solidFill>
              <a:srgbClr val="063DE8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63" name="Line 7"/>
          <p:cNvSpPr/>
          <p:nvPr/>
        </p:nvSpPr>
        <p:spPr>
          <a:xfrm>
            <a:off x="5638800" y="1676400"/>
            <a:ext cx="457200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64" name="Rectangle 8"/>
          <p:cNvSpPr/>
          <p:nvPr/>
        </p:nvSpPr>
        <p:spPr>
          <a:xfrm>
            <a:off x="1043940" y="4667885"/>
            <a:ext cx="2819400" cy="434975"/>
          </a:xfrm>
          <a:prstGeom prst="rect">
            <a:avLst/>
          </a:prstGeom>
          <a:solidFill>
            <a:srgbClr val="99CCFF"/>
          </a:solidFill>
          <a:ln w="38100" cap="flat" cmpd="sng">
            <a:solidFill>
              <a:srgbClr val="063DE8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now  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s, x, y, u 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7" name="Rectangle 11"/>
          <p:cNvSpPr/>
          <p:nvPr/>
        </p:nvSpPr>
        <p:spPr>
          <a:xfrm>
            <a:off x="4953000" y="4515485"/>
            <a:ext cx="3505200" cy="739775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rgbClr val="FC0128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Pre-decessors show shortest paths sub-graph 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520" y="1518920"/>
            <a:ext cx="3185160" cy="2811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60" y="1513840"/>
            <a:ext cx="3286125" cy="2816225"/>
          </a:xfrm>
          <a:prstGeom prst="rect">
            <a:avLst/>
          </a:prstGeom>
        </p:spPr>
      </p:pic>
      <p:sp>
        <p:nvSpPr>
          <p:cNvPr id="16386" name="Rectangle 2" descr="blue055"/>
          <p:cNvSpPr>
            <a:spLocks noGrp="1"/>
          </p:cNvSpPr>
          <p:nvPr>
            <p:ph type="title"/>
          </p:nvPr>
        </p:nvSpPr>
        <p:spPr>
          <a:xfrm>
            <a:off x="685800" y="271780"/>
            <a:ext cx="7924800" cy="9906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Dijkstra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Algorithm - </a:t>
            </a:r>
            <a:r>
              <a:rPr lang="en-US" altLang="zh-CN" sz="4000" dirty="0">
                <a:ea typeface="宋体" panose="02010600030101010101" pitchFamily="2" charset="-122"/>
              </a:rPr>
              <a:t>Operation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 descr="blue055"/>
          <p:cNvSpPr>
            <a:spLocks noGrp="1"/>
          </p:cNvSpPr>
          <p:nvPr>
            <p:ph type="title"/>
          </p:nvPr>
        </p:nvSpPr>
        <p:spPr>
          <a:xfrm>
            <a:off x="685800" y="472440"/>
            <a:ext cx="7696200" cy="12192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Correctness of Dijkstra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685800" y="1772816"/>
            <a:ext cx="7620000" cy="4267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Theorem 24.6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Dijkstra’s algorithm, run on a weighted,directed graph 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with non-negative weight function 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source 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terminates with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u)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 all vertices </a:t>
            </a:r>
            <a:r>
              <a:rPr lang="en-US" altLang="zh-CN" sz="1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39BC2A2E-2ADF-450B-83C0-101BD5E88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499" y="2348880"/>
            <a:ext cx="2910408" cy="194421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kumimoji="0" lang="en-US" altLang="zh-CN" sz="2400" kern="0" dirty="0">
                <a:highlight>
                  <a:srgbClr val="FFFF00"/>
                </a:highlight>
                <a:ea typeface="宋体" panose="02010600030101010101" pitchFamily="2" charset="-122"/>
              </a:rPr>
              <a:t>Convergence property </a:t>
            </a:r>
            <a:endParaRPr lang="en-US" altLang="zh-CN" sz="2400" kern="0" dirty="0">
              <a:highlight>
                <a:srgbClr val="FFFF00"/>
              </a:highlight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</a:rPr>
              <a:t>If </a:t>
            </a:r>
            <a:r>
              <a:rPr kumimoji="0" lang="en-US" altLang="zh-CN" sz="1800" i="1" kern="0" dirty="0">
                <a:highlight>
                  <a:srgbClr val="FFFF00"/>
                </a:highlight>
                <a:ea typeface="宋体" panose="02010600030101010101" pitchFamily="2" charset="-122"/>
              </a:rPr>
              <a:t>s </a:t>
            </a: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</a:rPr>
              <a:t>~</a:t>
            </a: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kumimoji="0" lang="en-US" altLang="zh-CN" sz="1800" i="1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kumimoji="0" lang="en-US" altLang="zh-CN" sz="1800" i="1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 is a shortest path from </a:t>
            </a:r>
            <a:r>
              <a:rPr kumimoji="0" lang="en-US" altLang="zh-CN" sz="1800" i="1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kumimoji="0" lang="en-US" altLang="zh-CN" sz="1800" i="1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 in </a:t>
            </a:r>
            <a:r>
              <a:rPr kumimoji="0" lang="en-US" altLang="zh-CN" sz="1800" i="1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G, </a:t>
            </a: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and if </a:t>
            </a:r>
            <a:r>
              <a:rPr kumimoji="0" lang="en-US" altLang="zh-CN" sz="1800" i="1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kumimoji="0" lang="en-US" altLang="zh-CN" sz="1800" i="1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] = (</a:t>
            </a:r>
            <a:r>
              <a:rPr kumimoji="0" lang="en-US" altLang="zh-CN" sz="1800" i="1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0" lang="en-US" altLang="zh-CN" sz="1800" i="1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) at any time prior to relaxing edge (</a:t>
            </a:r>
            <a:r>
              <a:rPr kumimoji="0" lang="en-US" altLang="zh-CN" sz="1800" i="1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0" lang="en-US" altLang="zh-CN" sz="1800" i="1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), then </a:t>
            </a:r>
            <a:r>
              <a:rPr kumimoji="0" lang="en-US" altLang="zh-CN" sz="1800" i="1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kumimoji="0" lang="en-US" altLang="zh-CN" sz="1800" i="1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] = (</a:t>
            </a:r>
            <a:r>
              <a:rPr kumimoji="0" lang="en-US" altLang="zh-CN" sz="1800" i="1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0" lang="en-US" altLang="zh-CN" sz="1800" i="1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0" lang="en-US" altLang="zh-CN" sz="1800" kern="0" dirty="0">
                <a:highlight>
                  <a:srgbClr val="FFFF00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) at all times afterward.</a:t>
            </a:r>
          </a:p>
        </p:txBody>
      </p:sp>
    </p:spTree>
    <p:extLst>
      <p:ext uri="{BB962C8B-B14F-4D97-AF65-F5344CB8AC3E}">
        <p14:creationId xmlns:p14="http://schemas.microsoft.com/office/powerpoint/2010/main" val="240123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 descr="blue055"/>
          <p:cNvSpPr>
            <a:spLocks noGrp="1"/>
          </p:cNvSpPr>
          <p:nvPr>
            <p:ph type="title"/>
          </p:nvPr>
        </p:nvSpPr>
        <p:spPr>
          <a:xfrm>
            <a:off x="685800" y="472440"/>
            <a:ext cx="7696200" cy="12192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Correctness of Dijkstra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685800" y="1878965"/>
            <a:ext cx="7620000" cy="4267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Theorem 24.6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Dijkstra’s algorithm, run on a weighted,directed graph 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with non-negative weight function 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source 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terminates with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u)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 all vertices 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Proof </a:t>
            </a:r>
            <a:r>
              <a:rPr lang="en-US" altLang="zh-CN" sz="1800" i="1" dirty="0">
                <a:ea typeface="宋体" panose="02010600030101010101" pitchFamily="2" charset="-122"/>
              </a:rPr>
              <a:t>(by contradiction)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Since S=V in the end, we only need to prove that for each vertex v added to S, there holds d[v]=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1800" dirty="0">
                <a:ea typeface="宋体" panose="02010600030101010101" pitchFamily="2" charset="-122"/>
              </a:rPr>
              <a:t>(s, v) when v is added to 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that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the first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vertex for which d[u] 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18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¹</a:t>
            </a:r>
            <a:r>
              <a:rPr lang="en-US" altLang="zh-CN" sz="18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(s, u) when it was added to 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 is not s because d[s] = 0=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(s, 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There must be a path s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 since </a:t>
            </a:r>
            <a:b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otherwise d[u]=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(s, u) =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Since there’s a path, there must be a shortest path (note there is no negative cycle).  </a:t>
            </a:r>
          </a:p>
        </p:txBody>
      </p:sp>
    </p:spTree>
    <p:extLst>
      <p:ext uri="{BB962C8B-B14F-4D97-AF65-F5344CB8AC3E}">
        <p14:creationId xmlns:p14="http://schemas.microsoft.com/office/powerpoint/2010/main" val="51001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dij-proo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066925"/>
            <a:ext cx="3048000" cy="2709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Rectangle 2" descr="blue055"/>
          <p:cNvSpPr>
            <a:spLocks noGrp="1"/>
          </p:cNvSpPr>
          <p:nvPr>
            <p:ph type="title"/>
          </p:nvPr>
        </p:nvSpPr>
        <p:spPr>
          <a:xfrm>
            <a:off x="685800" y="436880"/>
            <a:ext cx="7696200" cy="12192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Dijkstra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Algorithm - </a:t>
            </a:r>
            <a:r>
              <a:rPr lang="en-US" altLang="zh-CN" sz="4000" dirty="0">
                <a:ea typeface="宋体" panose="02010600030101010101" pitchFamily="2" charset="-122"/>
              </a:rPr>
              <a:t>Proof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396875" y="1905000"/>
            <a:ext cx="7620000" cy="4267200"/>
          </a:xfrm>
        </p:spPr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Let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~</a:t>
            </a:r>
            <a:r>
              <a:rPr lang="en-US" altLang="zh-CN" sz="20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000" i="1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000" dirty="0" err="1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000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~</a:t>
            </a:r>
            <a:r>
              <a:rPr lang="en-US" altLang="zh-CN" sz="20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be a shortest path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ea typeface="宋体" panose="02010600030101010101" pitchFamily="2" charset="-122"/>
              </a:rPr>
              <a:t> to </a:t>
            </a:r>
            <a:r>
              <a:rPr lang="en-US" altLang="zh-CN" sz="2000" i="1" dirty="0">
                <a:ea typeface="宋体" panose="02010600030101010101" pitchFamily="2" charset="-122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b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where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at the moment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>
                <a:ea typeface="宋体" panose="02010600030101010101" pitchFamily="2" charset="-122"/>
              </a:rPr>
              <a:t> is chosen to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S, </a:t>
            </a:r>
          </a:p>
          <a:p>
            <a:pPr lvl="1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     x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is in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and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is the 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first outside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 S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When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was added to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0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0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ea typeface="宋体" panose="02010600030101010101" pitchFamily="2" charset="-122"/>
              </a:rPr>
              <a:t>Edge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®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was relaxed at that time, 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so at time u is chosen,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0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0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dij-proo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828800"/>
            <a:ext cx="3048000" cy="2709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1" name="Rectangle 3" descr="blue055"/>
          <p:cNvSpPr>
            <a:spLocks noGrp="1"/>
          </p:cNvSpPr>
          <p:nvPr>
            <p:ph type="title"/>
          </p:nvPr>
        </p:nvSpPr>
        <p:spPr>
          <a:xfrm>
            <a:off x="720000" y="396000"/>
            <a:ext cx="7696200" cy="12192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Dijkstra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Algorithm - </a:t>
            </a:r>
            <a:r>
              <a:rPr lang="en-US" altLang="zh-CN" sz="4000" dirty="0">
                <a:ea typeface="宋体" panose="02010600030101010101" pitchFamily="2" charset="-122"/>
              </a:rPr>
              <a:t>Proof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4"/>
          <p:cNvSpPr>
            <a:spLocks noGrp="1"/>
          </p:cNvSpPr>
          <p:nvPr>
            <p:ph idx="1"/>
          </p:nvPr>
        </p:nvSpPr>
        <p:spPr>
          <a:xfrm>
            <a:off x="720090" y="1689100"/>
            <a:ext cx="7620000" cy="4267200"/>
          </a:xfrm>
        </p:spPr>
        <p:txBody>
          <a:bodyPr vert="horz" wrap="square" lIns="91440" tIns="45720" rIns="91440" bIns="45720" anchor="t"/>
          <a:lstStyle/>
          <a:p>
            <a:pPr lvl="1" eaLnBrk="1" hangingPunct="1"/>
            <a:r>
              <a:rPr lang="en-US" altLang="zh-CN" sz="20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So, d[y]=</a:t>
            </a:r>
            <a:r>
              <a:rPr lang="en-US" altLang="zh-CN" sz="20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£ </a:t>
            </a:r>
            <a:r>
              <a:rPr lang="en-US" altLang="zh-CN" b="1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)   </a:t>
            </a:r>
            <a:r>
              <a:rPr lang="en-US" altLang="zh-CN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 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 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But, when we chose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both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and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are in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so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 </a:t>
            </a:r>
            <a:r>
              <a:rPr lang="en-US" altLang="zh-CN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 </a:t>
            </a:r>
            <a:b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(otherwise we would have chosen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Thus the inequalities must be equalities</a:t>
            </a:r>
          </a:p>
          <a:p>
            <a:pPr lvl="1" eaLnBrk="1" hangingPunct="1">
              <a:buClr>
                <a:schemeClr val="tx1"/>
              </a:buClr>
              <a:buFont typeface="Symbol" panose="05050102010706020507" pitchFamily="18" charset="2"/>
              <a:buChar char="\"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0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0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sz="20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)  </a:t>
            </a:r>
            <a:r>
              <a:rPr lang="en-US" altLang="zh-CN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And our hypothesis (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  <a:r>
              <a:rPr lang="en-US" altLang="zh-CN" sz="20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¹</a:t>
            </a:r>
            <a:r>
              <a:rPr lang="en-US" altLang="zh-CN" sz="20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ea typeface="宋体" panose="02010600030101010101" pitchFamily="2" charset="-122"/>
              </a:rPr>
              <a:t>) is contradicted!</a:t>
            </a:r>
          </a:p>
          <a:p>
            <a:pPr lvl="1" eaLnBrk="1" hangingPunct="1"/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1.Why the red inequality holds? How about negative edges exist?</a:t>
            </a:r>
          </a:p>
          <a:p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2.When u is added to S, a shortest path s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u 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in S is found.</a:t>
            </a:r>
          </a:p>
          <a:p>
            <a:pPr lvl="1" eaLnBrk="1" hangingPunct="1"/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 descr="blue055">
            <a:extLst>
              <a:ext uri="{FF2B5EF4-FFF2-40B4-BE49-F238E27FC236}">
                <a16:creationId xmlns:a16="http://schemas.microsoft.com/office/drawing/2014/main" id="{6FF67CF9-F72B-4E47-9DE8-351191619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Dijkstra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>
                <a:ea typeface="宋体" panose="02010600030101010101" pitchFamily="2" charset="-122"/>
              </a:rPr>
              <a:t>s Algorithm - </a:t>
            </a:r>
            <a:r>
              <a:rPr lang="en-US" altLang="zh-CN" sz="4000">
                <a:ea typeface="宋体" panose="02010600030101010101" pitchFamily="2" charset="-122"/>
              </a:rPr>
              <a:t>Time Complexity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B15535AF-A329-4A6B-AFBA-1A82F9B92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Like that of PRIM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400" dirty="0">
                <a:ea typeface="宋体" panose="02010600030101010101" pitchFamily="2" charset="-122"/>
              </a:rPr>
              <a:t>s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If using arrays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O( V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)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Using special data structure 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O(</a:t>
            </a:r>
            <a:r>
              <a:rPr lang="en-US" altLang="zh-CN" dirty="0" err="1">
                <a:ea typeface="宋体" panose="02010600030101010101" pitchFamily="2" charset="-122"/>
              </a:rPr>
              <a:t>ElogV</a:t>
            </a:r>
            <a:r>
              <a:rPr lang="en-US" altLang="zh-CN" dirty="0">
                <a:ea typeface="宋体" panose="02010600030101010101" pitchFamily="2" charset="-122"/>
              </a:rPr>
              <a:t>) or O(</a:t>
            </a:r>
            <a:r>
              <a:rPr lang="en-US" altLang="zh-CN" dirty="0" err="1">
                <a:ea typeface="宋体" panose="02010600030101010101" pitchFamily="2" charset="-122"/>
              </a:rPr>
              <a:t>VlogV+E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blue055"/>
          <p:cNvSpPr>
            <a:spLocks noGrp="1"/>
          </p:cNvSpPr>
          <p:nvPr>
            <p:ph type="title"/>
          </p:nvPr>
        </p:nvSpPr>
        <p:spPr>
          <a:xfrm>
            <a:off x="720000" y="396000"/>
            <a:ext cx="7696200" cy="12192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Single-source shortest path problem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Input: A weighted directed graph </a:t>
            </a:r>
            <a:r>
              <a:rPr lang="en-US" altLang="zh-CN" i="1" dirty="0"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=(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;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) and a source vertex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Output: Shortest-path weight from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to each vertex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 in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, and a shortest path from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to each vertex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 in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 if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 is reachable from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0" descr="blue055">
            <a:extLst>
              <a:ext uri="{FF2B5EF4-FFF2-40B4-BE49-F238E27FC236}">
                <a16:creationId xmlns:a16="http://schemas.microsoft.com/office/drawing/2014/main" id="{C5054802-8E5D-4412-8502-05B3A7668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05400"/>
            <a:ext cx="5867400" cy="1143000"/>
          </a:xfrm>
          <a:prstGeom prst="rect">
            <a:avLst/>
          </a:prstGeom>
          <a:blipFill dpi="0" rotWithShape="0">
            <a:blip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Rectangle 1026" descr="blue055">
            <a:extLst>
              <a:ext uri="{FF2B5EF4-FFF2-40B4-BE49-F238E27FC236}">
                <a16:creationId xmlns:a16="http://schemas.microsoft.com/office/drawing/2014/main" id="{D429E2DE-BC0A-40E7-9524-0AE4B05CB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Compared to BFS</a:t>
            </a:r>
          </a:p>
        </p:txBody>
      </p:sp>
      <p:sp>
        <p:nvSpPr>
          <p:cNvPr id="25604" name="Rectangle 1027">
            <a:extLst>
              <a:ext uri="{FF2B5EF4-FFF2-40B4-BE49-F238E27FC236}">
                <a16:creationId xmlns:a16="http://schemas.microsoft.com/office/drawing/2014/main" id="{5E8EDA8C-1F52-4B8A-B64A-8E11724E02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DIJKSTRA(G,w,s)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INITIALIZE-SINGLE-SOURCE(G,s)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Q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V[G]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Q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</a:t>
            </a:r>
            <a:endParaRPr lang="en-US" altLang="zh-CN" sz="2000" b="1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do u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EXTRACT-MIN(Q)</a:t>
            </a:r>
          </a:p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S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{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u} </a:t>
            </a:r>
          </a:p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for each v 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Adj[u]</a:t>
            </a:r>
          </a:p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do RELAX(u,v,w)</a:t>
            </a:r>
          </a:p>
          <a:p>
            <a:pPr marL="457200" indent="-457200" eaLnBrk="1" hangingPunct="1">
              <a:buFont typeface="Wingdings" panose="05000000000000000000" pitchFamily="2" charset="2"/>
              <a:buChar char="•"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5605" name="Rectangle 1028">
            <a:extLst>
              <a:ext uri="{FF2B5EF4-FFF2-40B4-BE49-F238E27FC236}">
                <a16:creationId xmlns:a16="http://schemas.microsoft.com/office/drawing/2014/main" id="{8FAD816B-F66F-49B6-91CA-12FA4CF223E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BFS(G,s)</a:t>
            </a:r>
          </a:p>
          <a:p>
            <a:pPr marL="838200" lvl="1" indent="-3810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For each vertex u </a:t>
            </a:r>
            <a:r>
              <a:rPr kumimoji="1" lang="en-US" altLang="zh-CN" sz="16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V</a:t>
            </a: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color[u]=W; d[u]=</a:t>
            </a: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; </a:t>
            </a:r>
            <a:r>
              <a:rPr lang="en-US" altLang="zh-CN" sz="18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[u]=NIL;</a:t>
            </a:r>
            <a:r>
              <a:rPr lang="en-US" altLang="zh-CN" sz="1400">
                <a:latin typeface="Tahoma" panose="020B0604030504040204" pitchFamily="34" charset="0"/>
                <a:ea typeface="宋体" panose="02010600030101010101" pitchFamily="2" charset="-122"/>
              </a:rPr>
              <a:t>  color[s]=G; d[s]=0; 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CN" sz="1400">
                <a:latin typeface="Tahoma" panose="020B0604030504040204" pitchFamily="34" charset="0"/>
                <a:ea typeface="宋体" panose="02010600030101010101" pitchFamily="2" charset="-122"/>
              </a:rPr>
              <a:t>2.    Q={s}.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3.  while Q</a:t>
            </a:r>
            <a:r>
              <a:rPr lang="en-US" altLang="zh-CN" sz="18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is nonempty</a:t>
            </a:r>
          </a:p>
          <a:p>
            <a:pPr marL="1200150" lvl="2" indent="-342900" eaLnBrk="1" hangingPunct="1"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u=dequeue(Q)</a:t>
            </a:r>
          </a:p>
          <a:p>
            <a:pPr marL="1200150" lvl="2" indent="-342900" eaLnBrk="1" hangingPunct="1"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for each v </a:t>
            </a:r>
            <a:r>
              <a:rPr kumimoji="1" lang="en-US" altLang="zh-CN" sz="16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 adj[u],</a:t>
            </a:r>
          </a:p>
          <a:p>
            <a:pPr marL="1200150" lvl="2" indent="-342900" eaLnBrk="1" hangingPunct="1">
              <a:buFontTx/>
              <a:buNone/>
            </a:pPr>
            <a:r>
              <a:rPr kumimoji="1" lang="en-US" altLang="zh-CN" sz="14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if(</a:t>
            </a:r>
            <a:r>
              <a:rPr kumimoji="1" lang="en-US" altLang="zh-CN" sz="1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color[v]==W</a:t>
            </a:r>
            <a:r>
              <a:rPr kumimoji="1" lang="en-US" altLang="zh-CN" sz="14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), do</a:t>
            </a:r>
          </a:p>
          <a:p>
            <a:pPr marL="1200150" lvl="2" indent="-342900" eaLnBrk="1" hangingPunct="1">
              <a:buFontTx/>
              <a:buNone/>
            </a:pPr>
            <a:r>
              <a:rPr kumimoji="1" lang="en-US" altLang="zh-CN" sz="14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      color[v]=G;</a:t>
            </a:r>
          </a:p>
          <a:p>
            <a:pPr marL="1200150" lvl="2" indent="-342900" eaLnBrk="1" hangingPunct="1">
              <a:buFontTx/>
              <a:buNone/>
            </a:pPr>
            <a:r>
              <a:rPr kumimoji="1" lang="en-US" altLang="zh-CN" sz="14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      d[v]=d[u]+1;</a:t>
            </a:r>
          </a:p>
          <a:p>
            <a:pPr marL="1200150" lvl="2" indent="-342900" eaLnBrk="1" hangingPunct="1">
              <a:buFontTx/>
              <a:buNone/>
            </a:pPr>
            <a:r>
              <a:rPr kumimoji="1" lang="en-US" altLang="zh-CN" sz="14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	       </a:t>
            </a: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kumimoji="1" lang="en-US" altLang="zh-CN" sz="14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[v]=u;</a:t>
            </a:r>
          </a:p>
          <a:p>
            <a:pPr marL="1200150" lvl="2" indent="-342900" eaLnBrk="1" hangingPunct="1">
              <a:buFontTx/>
              <a:buNone/>
            </a:pPr>
            <a:r>
              <a:rPr kumimoji="1" lang="en-US" altLang="zh-CN" sz="14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      enqueue(Q,v);</a:t>
            </a:r>
          </a:p>
          <a:p>
            <a:pPr marL="1200150" lvl="2" indent="-342900" eaLnBrk="1" hangingPunct="1">
              <a:buFontTx/>
              <a:buNone/>
            </a:pPr>
            <a:r>
              <a:rPr kumimoji="1" lang="en-US" altLang="zh-CN" sz="14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color[u]=B</a:t>
            </a:r>
          </a:p>
          <a:p>
            <a:pPr marL="1200150" lvl="2" indent="-342900" eaLnBrk="1" hangingPunct="1">
              <a:buFontTx/>
              <a:buNone/>
            </a:pPr>
            <a:endParaRPr kumimoji="1" lang="en-US" altLang="zh-CN" sz="140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indent="-457200" eaLnBrk="1" hangingPunct="1"/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25606" name="Text Box 1029" descr="blue055">
            <a:extLst>
              <a:ext uri="{FF2B5EF4-FFF2-40B4-BE49-F238E27FC236}">
                <a16:creationId xmlns:a16="http://schemas.microsoft.com/office/drawing/2014/main" id="{A015AD94-3FBC-4EC4-B517-2A7B45743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05400"/>
            <a:ext cx="52657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Note: vertices in Q are in non-decreasing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order of d, and there are only two values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d, and d+1 in Q.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blue055">
            <a:extLst>
              <a:ext uri="{FF2B5EF4-FFF2-40B4-BE49-F238E27FC236}">
                <a16:creationId xmlns:a16="http://schemas.microsoft.com/office/drawing/2014/main" id="{B7E7F0CA-0465-403A-AD27-44EAFE8D3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Compared to PRIM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564F4C6-3D6B-4D2E-9BA3-58421A788A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DIJKSTRA(G,w,s)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each u 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V[G]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do d[u]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[u]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NIL</a:t>
            </a:r>
            <a:endParaRPr lang="en-US" altLang="zh-CN" sz="2000" b="1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d[s]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0</a:t>
            </a:r>
            <a:endParaRPr lang="en-US" altLang="zh-CN" sz="2000" b="1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Q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V[G]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Q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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 u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EXTRACT-MIN(Q)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{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u} 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each v 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Adj[u]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 if v 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 Q and d[u]+w(u,v)&lt;d[v]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18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[v]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u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18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d[v]</a:t>
            </a:r>
            <a:r>
              <a:rPr lang="en-US" altLang="zh-CN" sz="18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d[u]+w(u,v)</a:t>
            </a:r>
            <a:endParaRPr lang="zh-CN" altLang="en-US" sz="2400"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26628" name="Picture 4" descr="mst_prim">
            <a:extLst>
              <a:ext uri="{FF2B5EF4-FFF2-40B4-BE49-F238E27FC236}">
                <a16:creationId xmlns:a16="http://schemas.microsoft.com/office/drawing/2014/main" id="{9A5CD903-124B-4811-8281-AF336F2C375C}"/>
              </a:ext>
            </a:extLst>
          </p:cNvPr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1828800"/>
            <a:ext cx="4523329" cy="4048472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blue055">
            <a:extLst>
              <a:ext uri="{FF2B5EF4-FFF2-40B4-BE49-F238E27FC236}">
                <a16:creationId xmlns:a16="http://schemas.microsoft.com/office/drawing/2014/main" id="{2175FC82-1796-4A10-96B4-7363FAFAF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Linear Programming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4C5FFC1-75E3-41C4-8053-42E274B07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Linear programming problem: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Input: matrix A</a:t>
            </a:r>
            <a:r>
              <a:rPr lang="en-US" altLang="zh-CN" baseline="-25000">
                <a:ea typeface="宋体" panose="02010600030101010101" pitchFamily="2" charset="-122"/>
              </a:rPr>
              <a:t>mn</a:t>
            </a:r>
            <a:r>
              <a:rPr lang="en-US" altLang="zh-CN">
                <a:ea typeface="宋体" panose="02010600030101010101" pitchFamily="2" charset="-122"/>
              </a:rPr>
              <a:t>, vector b</a:t>
            </a:r>
            <a:r>
              <a:rPr lang="en-US" altLang="zh-CN" baseline="-25000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, and vector c</a:t>
            </a:r>
            <a:r>
              <a:rPr lang="en-US" altLang="zh-CN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Output:  vector x</a:t>
            </a:r>
            <a:r>
              <a:rPr lang="en-US" altLang="zh-CN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, such that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maximize    cx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subject to   Ax&lt;=b.  </a:t>
            </a:r>
          </a:p>
          <a:p>
            <a:r>
              <a:rPr lang="en-US" altLang="zh-CN">
                <a:ea typeface="宋体" panose="02010600030101010101" pitchFamily="2" charset="-122"/>
              </a:rPr>
              <a:t>Notes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This problem has polynomial time solution.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Many problems can be converted into LP.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 descr="blue055">
            <a:extLst>
              <a:ext uri="{FF2B5EF4-FFF2-40B4-BE49-F238E27FC236}">
                <a16:creationId xmlns:a16="http://schemas.microsoft.com/office/drawing/2014/main" id="{5CA85ED8-050C-4918-85A8-072C11FE1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Instance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5" name="日期占位符 3">
            <a:extLst>
              <a:ext uri="{FF2B5EF4-FFF2-40B4-BE49-F238E27FC236}">
                <a16:creationId xmlns:a16="http://schemas.microsoft.com/office/drawing/2014/main" id="{575B2CDE-7C56-4144-AD78-13E50E19EA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</a:rPr>
              <a:t>		                                                             	 	       </a:t>
            </a: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B6635760-E05D-4605-B8C2-299F39F1F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49314"/>
              </p:ext>
            </p:extLst>
          </p:nvPr>
        </p:nvGraphicFramePr>
        <p:xfrm>
          <a:off x="971550" y="2204864"/>
          <a:ext cx="6786563" cy="3386139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9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单位产品所需原料数量（公斤）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产品</a:t>
                      </a:r>
                      <a:b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</a:b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Q1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产品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Q2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产品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Q3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原料供用量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（公斤/日）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原料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原料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原料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0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单位产品的利润</a:t>
                      </a:r>
                      <a:b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</a:b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（千元）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2400">
                          <a:solidFill>
                            <a:srgbClr val="0000CC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0033CC"/>
                        </a:buClr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defRPr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Font typeface="Wingdings" pitchFamily="2" charset="2"/>
                        <a:defRPr sz="1600">
                          <a:solidFill>
                            <a:srgbClr val="000099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新宋体" pitchFamily="49" charset="-122"/>
                        <a:ea typeface="新宋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 descr="blue055">
            <a:extLst>
              <a:ext uri="{FF2B5EF4-FFF2-40B4-BE49-F238E27FC236}">
                <a16:creationId xmlns:a16="http://schemas.microsoft.com/office/drawing/2014/main" id="{E3A96713-B496-4122-ADB1-984D2BE7F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699" name="日期占位符 3">
            <a:extLst>
              <a:ext uri="{FF2B5EF4-FFF2-40B4-BE49-F238E27FC236}">
                <a16:creationId xmlns:a16="http://schemas.microsoft.com/office/drawing/2014/main" id="{4F60F44E-D51D-4BA2-81D8-81A9F97BAE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</a:rPr>
              <a:t>		                                                             	 	</a:t>
            </a:r>
          </a:p>
        </p:txBody>
      </p:sp>
      <p:graphicFrame>
        <p:nvGraphicFramePr>
          <p:cNvPr id="29700" name="Object 3">
            <a:extLst>
              <a:ext uri="{FF2B5EF4-FFF2-40B4-BE49-F238E27FC236}">
                <a16:creationId xmlns:a16="http://schemas.microsoft.com/office/drawing/2014/main" id="{6283870C-B783-4A70-AC70-DB9AADCA43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958887"/>
              </p:ext>
            </p:extLst>
          </p:nvPr>
        </p:nvGraphicFramePr>
        <p:xfrm>
          <a:off x="2051720" y="2492896"/>
          <a:ext cx="4227513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文档" r:id="rId4" imgW="1905136" imgH="1345516" progId="Word.Document.8">
                  <p:embed/>
                </p:oleObj>
              </mc:Choice>
              <mc:Fallback>
                <p:oleObj name="文档" r:id="rId4" imgW="1905136" imgH="1345516" progId="Word.Document.8">
                  <p:embed/>
                  <p:pic>
                    <p:nvPicPr>
                      <p:cNvPr id="29700" name="Object 3">
                        <a:extLst>
                          <a:ext uri="{FF2B5EF4-FFF2-40B4-BE49-F238E27FC236}">
                            <a16:creationId xmlns:a16="http://schemas.microsoft.com/office/drawing/2014/main" id="{6283870C-B783-4A70-AC70-DB9AADCA43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92896"/>
                        <a:ext cx="4227513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blue055">
            <a:extLst>
              <a:ext uri="{FF2B5EF4-FFF2-40B4-BE49-F238E27FC236}">
                <a16:creationId xmlns:a16="http://schemas.microsoft.com/office/drawing/2014/main" id="{FEAF0143-35E9-445C-93B3-D730B3424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Feasibility problem of LP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F8B4EE7-A1D3-459B-9F8D-CE41F99EC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Feasible solution: x</a:t>
            </a:r>
            <a:r>
              <a:rPr lang="en-US" altLang="zh-CN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, subject to Ax&lt;=b.</a:t>
            </a:r>
          </a:p>
          <a:p>
            <a:r>
              <a:rPr lang="en-US" altLang="zh-CN">
                <a:ea typeface="宋体" panose="02010600030101010101" pitchFamily="2" charset="-122"/>
              </a:rPr>
              <a:t>Feasibility problem of LP: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Given Matrix A m×n, b m-vector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Output: either a feasible solution </a:t>
            </a:r>
            <a:r>
              <a:rPr lang="en-US" altLang="zh-CN" i="1"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if one exists, or a judgment that no feasible solution exists.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 descr="blue055">
            <a:extLst>
              <a:ext uri="{FF2B5EF4-FFF2-40B4-BE49-F238E27FC236}">
                <a16:creationId xmlns:a16="http://schemas.microsoft.com/office/drawing/2014/main" id="{A6E529FD-BE53-4573-A406-55B13231E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Systems of difference constraints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C761ACE1-EADF-410F-9DD3-62052A6A6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620000" cy="461962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Each row of A contains exactly one “1” and one “-1”. All other elements are “0”.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Each row is a difference constraint: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x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-x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&lt;=b</a:t>
            </a:r>
            <a:r>
              <a:rPr lang="en-US" altLang="zh-CN" baseline="-25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, 1&lt;=k&lt;=m.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An example</a:t>
            </a:r>
          </a:p>
        </p:txBody>
      </p:sp>
      <p:graphicFrame>
        <p:nvGraphicFramePr>
          <p:cNvPr id="162816" name="Object 2">
            <a:extLst>
              <a:ext uri="{FF2B5EF4-FFF2-40B4-BE49-F238E27FC236}">
                <a16:creationId xmlns:a16="http://schemas.microsoft.com/office/drawing/2014/main" id="{DE9C2E7E-913A-41A7-AC45-9532A5225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3760788"/>
          <a:ext cx="2463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3" imgW="2463800" imgH="1828800" progId="Equation.3">
                  <p:embed/>
                </p:oleObj>
              </mc:Choice>
              <mc:Fallback>
                <p:oleObj name="Equation" r:id="rId3" imgW="2463800" imgH="1828800" progId="Equation.3">
                  <p:embed/>
                  <p:pic>
                    <p:nvPicPr>
                      <p:cNvPr id="162816" name="Object 2">
                        <a:extLst>
                          <a:ext uri="{FF2B5EF4-FFF2-40B4-BE49-F238E27FC236}">
                            <a16:creationId xmlns:a16="http://schemas.microsoft.com/office/drawing/2014/main" id="{DE9C2E7E-913A-41A7-AC45-9532A5225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760788"/>
                        <a:ext cx="2463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9" descr="blue055">
            <a:extLst>
              <a:ext uri="{FF2B5EF4-FFF2-40B4-BE49-F238E27FC236}">
                <a16:creationId xmlns:a16="http://schemas.microsoft.com/office/drawing/2014/main" id="{C80FBE23-C4AC-464D-973B-3FACF9445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962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8794" name="Text Box 10" descr="blue055">
            <a:extLst>
              <a:ext uri="{FF2B5EF4-FFF2-40B4-BE49-F238E27FC236}">
                <a16:creationId xmlns:a16="http://schemas.microsoft.com/office/drawing/2014/main" id="{AFCA16C8-7D4F-4802-B05B-05C35AB9C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644900"/>
            <a:ext cx="10795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-x</a:t>
            </a:r>
            <a:r>
              <a:rPr lang="en-US" altLang="zh-CN" sz="16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&lt;=0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-x</a:t>
            </a:r>
            <a:r>
              <a:rPr lang="en-US" altLang="zh-CN" sz="16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&lt;=-1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-x</a:t>
            </a:r>
            <a:r>
              <a:rPr lang="en-US" altLang="zh-CN" sz="16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&lt;=1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-x</a:t>
            </a:r>
            <a:r>
              <a:rPr lang="en-US" altLang="zh-CN" sz="16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&lt;=5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-x</a:t>
            </a:r>
            <a:r>
              <a:rPr lang="en-US" altLang="zh-CN" sz="16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&lt;=4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-x</a:t>
            </a:r>
            <a:r>
              <a:rPr lang="en-US" altLang="zh-CN" sz="16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&lt;=-1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-x</a:t>
            </a:r>
            <a:r>
              <a:rPr lang="en-US" altLang="zh-CN" sz="16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&lt;=-3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-x</a:t>
            </a:r>
            <a:r>
              <a:rPr lang="en-US" altLang="zh-CN" sz="16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&lt;=-3</a:t>
            </a:r>
          </a:p>
        </p:txBody>
      </p:sp>
      <p:sp>
        <p:nvSpPr>
          <p:cNvPr id="118795" name="Text Box 11" descr="blue055">
            <a:extLst>
              <a:ext uri="{FF2B5EF4-FFF2-40B4-BE49-F238E27FC236}">
                <a16:creationId xmlns:a16="http://schemas.microsoft.com/office/drawing/2014/main" id="{E56FCB13-2DD9-4408-99BE-22ADED48C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516563"/>
            <a:ext cx="72437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Solution x=(-5,-3,0,-1,-4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); x’=(-5+d,-3+d,0+d,-1+d,-4+d)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                  (0,2,5,4,1)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1878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  <p:bldP spid="118787" grpId="0" build="p" autoUpdateAnimBg="0" advAuto="0"/>
      <p:bldP spid="118794" grpId="0"/>
      <p:bldP spid="1187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 descr="blue055">
            <a:extLst>
              <a:ext uri="{FF2B5EF4-FFF2-40B4-BE49-F238E27FC236}">
                <a16:creationId xmlns:a16="http://schemas.microsoft.com/office/drawing/2014/main" id="{68900A74-5E4E-4D72-947B-858A61669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Relations between solutions to DC </a:t>
            </a:r>
          </a:p>
        </p:txBody>
      </p:sp>
      <p:sp>
        <p:nvSpPr>
          <p:cNvPr id="32771" name="Rectangle 2051">
            <a:extLst>
              <a:ext uri="{FF2B5EF4-FFF2-40B4-BE49-F238E27FC236}">
                <a16:creationId xmlns:a16="http://schemas.microsoft.com/office/drawing/2014/main" id="{BCF70BA6-8882-4A88-8F22-54D4C2598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620000" cy="4267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Lemma 24.8: Let x=(x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,…,</a:t>
            </a:r>
            <a:r>
              <a:rPr lang="en-US" altLang="zh-CN" dirty="0" err="1">
                <a:ea typeface="宋体" panose="02010600030101010101" pitchFamily="2" charset="-122"/>
              </a:rPr>
              <a:t>x</a:t>
            </a:r>
            <a:r>
              <a:rPr lang="en-US" altLang="zh-CN" baseline="-25000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 be a solution to a system Ax&lt;=b of difference constraints, and let d be any constant. Then </a:t>
            </a:r>
            <a:r>
              <a:rPr lang="en-US" altLang="zh-CN" dirty="0" err="1">
                <a:ea typeface="宋体" panose="02010600030101010101" pitchFamily="2" charset="-122"/>
              </a:rPr>
              <a:t>x+d</a:t>
            </a:r>
            <a:r>
              <a:rPr lang="en-US" altLang="zh-CN" dirty="0">
                <a:ea typeface="宋体" panose="02010600030101010101" pitchFamily="2" charset="-122"/>
              </a:rPr>
              <a:t>=(x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+d, …, </a:t>
            </a:r>
            <a:r>
              <a:rPr lang="en-US" altLang="zh-CN" dirty="0" err="1">
                <a:ea typeface="宋体" panose="02010600030101010101" pitchFamily="2" charset="-122"/>
              </a:rPr>
              <a:t>x</a:t>
            </a:r>
            <a:r>
              <a:rPr lang="en-US" altLang="zh-CN" baseline="-25000" dirty="0" err="1">
                <a:ea typeface="宋体" panose="02010600030101010101" pitchFamily="2" charset="-122"/>
              </a:rPr>
              <a:t>n</a:t>
            </a:r>
            <a:r>
              <a:rPr lang="en-US" altLang="zh-CN" dirty="0" err="1">
                <a:ea typeface="宋体" panose="02010600030101010101" pitchFamily="2" charset="-122"/>
              </a:rPr>
              <a:t>+d</a:t>
            </a:r>
            <a:r>
              <a:rPr lang="en-US" altLang="zh-CN" dirty="0">
                <a:ea typeface="宋体" panose="02010600030101010101" pitchFamily="2" charset="-122"/>
              </a:rPr>
              <a:t>) is a solution to Ax&lt;=b as well.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Proof.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 descr="blue055">
            <a:extLst>
              <a:ext uri="{FF2B5EF4-FFF2-40B4-BE49-F238E27FC236}">
                <a16:creationId xmlns:a16="http://schemas.microsoft.com/office/drawing/2014/main" id="{C4733618-E70E-4FC8-83E7-AA6DEC323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Constraints graph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343E376-2B92-43B5-8198-22455FADD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Given a system Ax&lt;=b of difference constraints</a:t>
            </a:r>
          </a:p>
          <a:p>
            <a:r>
              <a:rPr lang="en-US" altLang="zh-CN">
                <a:ea typeface="宋体" panose="02010600030101010101" pitchFamily="2" charset="-122"/>
              </a:rPr>
              <a:t>The constraint graph is a weighted, directed graph G=(V, E;w), where: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V={v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,v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,…,v</a:t>
            </a:r>
            <a:r>
              <a:rPr lang="en-US" altLang="zh-CN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}    </a:t>
            </a:r>
            <a:r>
              <a:rPr lang="en-US" altLang="zh-CN">
                <a:solidFill>
                  <a:srgbClr val="FC0128"/>
                </a:solidFill>
                <a:ea typeface="宋体" panose="02010600030101010101" pitchFamily="2" charset="-122"/>
              </a:rPr>
              <a:t>//v</a:t>
            </a:r>
            <a:r>
              <a:rPr lang="en-US" altLang="zh-CN" baseline="-25000">
                <a:solidFill>
                  <a:srgbClr val="FC0128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FC0128"/>
                </a:solidFill>
                <a:ea typeface="宋体" panose="02010600030101010101" pitchFamily="2" charset="-122"/>
              </a:rPr>
              <a:t> is an extra vertex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E={(v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,v</a:t>
            </a:r>
            <a:r>
              <a:rPr lang="en-US" altLang="zh-CN" baseline="-25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):x</a:t>
            </a:r>
            <a:r>
              <a:rPr lang="en-US" altLang="zh-CN" baseline="-25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-x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&lt;=b</a:t>
            </a:r>
            <a:r>
              <a:rPr lang="en-US" altLang="zh-CN" baseline="-25000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is a constraint}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{(v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),(v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),…,(v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)}. </a:t>
            </a:r>
            <a:r>
              <a:rPr lang="en-US" altLang="zh-CN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//each vertex is reachable from v</a:t>
            </a:r>
            <a:r>
              <a:rPr lang="en-US" altLang="zh-CN" baseline="-2500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endParaRPr lang="en-US" altLang="zh-CN">
              <a:solidFill>
                <a:srgbClr val="FC0128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w(v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)=b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 if 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-x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&lt;=b</a:t>
            </a:r>
            <a:r>
              <a:rPr lang="en-US" altLang="zh-CN" baseline="-25000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is a constraint;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w(v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,v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)=0.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 descr="blue055">
            <a:extLst>
              <a:ext uri="{FF2B5EF4-FFF2-40B4-BE49-F238E27FC236}">
                <a16:creationId xmlns:a16="http://schemas.microsoft.com/office/drawing/2014/main" id="{7C1D8B2E-ABB2-441E-9349-51BEE56AC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106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Constraint graph of example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E6BEAC1-D5B3-4509-8B15-31028815D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4820" name="Picture 6" descr="fig24-8">
            <a:extLst>
              <a:ext uri="{FF2B5EF4-FFF2-40B4-BE49-F238E27FC236}">
                <a16:creationId xmlns:a16="http://schemas.microsoft.com/office/drawing/2014/main" id="{FC695C71-33A9-4FBA-AD0E-041BC4D7D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4676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1" name="Object 2">
            <a:extLst>
              <a:ext uri="{FF2B5EF4-FFF2-40B4-BE49-F238E27FC236}">
                <a16:creationId xmlns:a16="http://schemas.microsoft.com/office/drawing/2014/main" id="{32790966-AB61-4DD8-8256-3B174B38B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752600"/>
          <a:ext cx="2463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4" imgW="2463800" imgH="1828800" progId="Equation.3">
                  <p:embed/>
                </p:oleObj>
              </mc:Choice>
              <mc:Fallback>
                <p:oleObj name="Equation" r:id="rId4" imgW="2463800" imgH="1828800" progId="Equation.3">
                  <p:embed/>
                  <p:pic>
                    <p:nvPicPr>
                      <p:cNvPr id="34821" name="Object 2">
                        <a:extLst>
                          <a:ext uri="{FF2B5EF4-FFF2-40B4-BE49-F238E27FC236}">
                            <a16:creationId xmlns:a16="http://schemas.microsoft.com/office/drawing/2014/main" id="{32790966-AB61-4DD8-8256-3B174B38B7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752600"/>
                        <a:ext cx="2463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 descr="blue055"/>
          <p:cNvSpPr>
            <a:spLocks noGrp="1"/>
          </p:cNvSpPr>
          <p:nvPr>
            <p:ph type="title"/>
          </p:nvPr>
        </p:nvSpPr>
        <p:spPr>
          <a:xfrm>
            <a:off x="685800" y="454660"/>
            <a:ext cx="7696200" cy="12192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Problem Solved by Dijkstra’s</a:t>
            </a:r>
          </a:p>
        </p:txBody>
      </p:sp>
      <p:sp>
        <p:nvSpPr>
          <p:cNvPr id="11267" name="Rectangle 205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Single-source shortest-paths problem 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Edge weight 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</a:rPr>
              <a:t>&gt;=0</a:t>
            </a:r>
          </a:p>
          <a:p>
            <a:pPr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Input: A graph </a:t>
            </a:r>
            <a:r>
              <a:rPr lang="en-US" altLang="zh-CN" i="1" dirty="0"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=(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) and a source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, and a nonnegative function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R</a:t>
            </a:r>
            <a:r>
              <a:rPr lang="en-US" altLang="zh-CN" baseline="30000" dirty="0">
                <a:ea typeface="宋体" panose="02010600030101010101" pitchFamily="2" charset="-122"/>
                <a:sym typeface="Wingdings" panose="05000000000000000000" pitchFamily="2" charset="2"/>
              </a:rPr>
              <a:t>+</a:t>
            </a:r>
            <a:endParaRPr lang="en-US" altLang="zh-CN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Output: For each vertex </a:t>
            </a:r>
            <a:r>
              <a:rPr lang="en-US" altLang="zh-CN" i="1" dirty="0">
                <a:ea typeface="宋体" panose="02010600030101010101" pitchFamily="2" charset="-122"/>
                <a:sym typeface="Wingdings" panose="05000000000000000000" pitchFamily="2" charset="2"/>
              </a:rPr>
              <a:t>v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, shortest path weight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), and</a:t>
            </a:r>
            <a:r>
              <a:rPr lang="en-US" altLang="zh-CN" dirty="0">
                <a:solidFill>
                  <a:srgbClr val="063DE8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a shortest path if exists.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 descr="blue055">
            <a:extLst>
              <a:ext uri="{FF2B5EF4-FFF2-40B4-BE49-F238E27FC236}">
                <a16:creationId xmlns:a16="http://schemas.microsoft.com/office/drawing/2014/main" id="{61FD9E49-B4AD-4DDD-9D4B-62F952B44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Solve Difference Constraints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by SSSP in constraint graph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2EA4337-55F6-4890-9EDD-EF2CDFAF8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Thoerem24.9: Given a system Ax&lt;=b of difference constraints, let G=(V, E) be the corresponding constraint graph.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G contains no negative-weight cycles, then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</a:rPr>
              <a:t>x=(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(v</a:t>
            </a:r>
            <a:r>
              <a:rPr lang="en-US" altLang="zh-CN" baseline="-25000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), (v</a:t>
            </a:r>
            <a:r>
              <a:rPr lang="en-US" altLang="zh-CN" baseline="-25000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), …,  (v</a:t>
            </a:r>
            <a:r>
              <a:rPr lang="en-US" altLang="zh-CN" baseline="-25000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is a feasible solution for the system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G contains a negative-weight cycle, then there is no feasible solution for the system.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765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 descr="blue055">
            <a:extLst>
              <a:ext uri="{FF2B5EF4-FFF2-40B4-BE49-F238E27FC236}">
                <a16:creationId xmlns:a16="http://schemas.microsoft.com/office/drawing/2014/main" id="{4311DEA0-E056-4072-A249-C702FFAA0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Correctness of Theorem 24.9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A3383619-3FAA-4784-A3A1-67C7EF03FC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Proof. (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>
                <a:ea typeface="宋体" panose="02010600030101010101" pitchFamily="2" charset="-122"/>
              </a:rPr>
              <a:t>)If G does not contain negative-weight cycles. Then shortest path is well defined. And since there is an edge from v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 to each vertex,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all shortest paths from v</a:t>
            </a:r>
            <a:r>
              <a:rPr lang="en-US" altLang="zh-CN" baseline="-2500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is finite</a:t>
            </a:r>
            <a:r>
              <a:rPr lang="en-US" altLang="zh-CN">
                <a:ea typeface="宋体" panose="02010600030101010101" pitchFamily="2" charset="-122"/>
              </a:rPr>
              <a:t>. Consider any edge (v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,v</a:t>
            </a:r>
            <a:r>
              <a:rPr lang="en-US" altLang="zh-CN" baseline="-25000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)(any constraint). By the triangle inequality,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(v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 (v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)+w(v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or, equivalently, (v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)- (v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 w(v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). Thus, letting x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= (v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and x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= (v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satisfies the difference constraint x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-x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 b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=w(v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that corresponds to edge 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 descr="blue055">
            <a:extLst>
              <a:ext uri="{FF2B5EF4-FFF2-40B4-BE49-F238E27FC236}">
                <a16:creationId xmlns:a16="http://schemas.microsoft.com/office/drawing/2014/main" id="{E09CC6A0-7FB6-4BB9-B080-B8AADBECF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Proof continued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6EA6FFD2-8803-456D-BA50-4B4C7A4E99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02550" cy="4267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If G contains a negative-weight cycle C=&lt;v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,…,v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&gt;, where 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=v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. We will show that there is no feasible solution. Cycle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corresponds to the following difference constraints: x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-x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&lt;=w(v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); x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-x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&lt;=w(v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); …, x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-x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k-1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&lt;=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w(v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k-1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), x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-x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&lt;=w(v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).  If there is a feasible solution x, it will satisfy all these k inequalities. It also satisfies the summation of the inequalities, i.e.,  0&lt;=w(C) , a contradiction to C is negative-weighted.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 descr="blue055">
            <a:extLst>
              <a:ext uri="{FF2B5EF4-FFF2-40B4-BE49-F238E27FC236}">
                <a16:creationId xmlns:a16="http://schemas.microsoft.com/office/drawing/2014/main" id="{0B6AB89B-72DA-40EC-80E9-3FB9328A4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Property of DC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3A7953D-B31D-4C75-94EB-BE4F45BE4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Observation(According to Theorem24.9):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difference constraints system has a solution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ea typeface="宋体" panose="02010600030101010101" pitchFamily="2" charset="-122"/>
              </a:rPr>
              <a:t>constraint graph contains no negative cycle, and 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</a:rPr>
              <a:t>x=(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(v</a:t>
            </a:r>
            <a:r>
              <a:rPr lang="en-US" altLang="zh-CN" baseline="-25000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), (v</a:t>
            </a:r>
            <a:r>
              <a:rPr lang="en-US" altLang="zh-CN" baseline="-25000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), …,  (v</a:t>
            </a:r>
            <a:r>
              <a:rPr lang="en-US" altLang="zh-CN" baseline="-25000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ea typeface="宋体" panose="02010600030101010101" pitchFamily="2" charset="-122"/>
              </a:rPr>
              <a:t>is a solution.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difference constraints system has no solution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ea typeface="宋体" panose="02010600030101010101" pitchFamily="2" charset="-122"/>
              </a:rPr>
              <a:t>  constraint graph contains negative cycles.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 descr="blue055">
            <a:extLst>
              <a:ext uri="{FF2B5EF4-FFF2-40B4-BE49-F238E27FC236}">
                <a16:creationId xmlns:a16="http://schemas.microsoft.com/office/drawing/2014/main" id="{46423CB6-5A0B-44D6-9727-4C77DEDB6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Bellman-Ford solution to DC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F5F8551-F32B-4320-9578-35C021587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754088"/>
            <a:ext cx="4894312" cy="4267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Algorithm:</a:t>
            </a:r>
          </a:p>
          <a:p>
            <a:pPr marL="457200" indent="-457200"/>
            <a:r>
              <a:rPr lang="en-US" altLang="zh-CN" dirty="0">
                <a:ea typeface="宋体" panose="02010600030101010101" pitchFamily="2" charset="-122"/>
              </a:rPr>
              <a:t>Compute constraint graph G;</a:t>
            </a:r>
          </a:p>
          <a:p>
            <a:pPr marL="457200" indent="-457200"/>
            <a:r>
              <a:rPr lang="en-US" altLang="zh-CN" dirty="0">
                <a:ea typeface="宋体" panose="02010600030101010101" pitchFamily="2" charset="-122"/>
              </a:rPr>
              <a:t>Run </a:t>
            </a:r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</a:rPr>
              <a:t>Bellman-Ford</a:t>
            </a:r>
            <a:r>
              <a:rPr lang="en-US" altLang="zh-CN" dirty="0">
                <a:ea typeface="宋体" panose="02010600030101010101" pitchFamily="2" charset="-122"/>
              </a:rPr>
              <a:t> on constraint graph G;</a:t>
            </a:r>
          </a:p>
          <a:p>
            <a:pPr marL="457200" indent="-457200"/>
            <a:r>
              <a:rPr lang="en-US" altLang="zh-CN" dirty="0">
                <a:ea typeface="宋体" panose="02010600030101010101" pitchFamily="2" charset="-122"/>
              </a:rPr>
              <a:t>If Bellman-Ford returns True, then 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</a:rPr>
              <a:t>x=(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(v</a:t>
            </a:r>
            <a:r>
              <a:rPr lang="en-US" altLang="zh-CN" baseline="-25000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), …,  (v</a:t>
            </a:r>
            <a:r>
              <a:rPr lang="en-US" altLang="zh-CN" baseline="-25000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baseline="-25000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FC0128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ea typeface="宋体" panose="02010600030101010101" pitchFamily="2" charset="-122"/>
              </a:rPr>
              <a:t>is a solution to DC; if Bellman-Ford returns false, DC has no solution.</a:t>
            </a: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" name="Picture 3" descr="bellman_ford">
            <a:extLst>
              <a:ext uri="{FF2B5EF4-FFF2-40B4-BE49-F238E27FC236}">
                <a16:creationId xmlns:a16="http://schemas.microsoft.com/office/drawing/2014/main" id="{33DD136F-3A1C-4C8C-8C82-EAB5B15BA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5832" y="2132856"/>
            <a:ext cx="3875738" cy="314591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 descr="blue055">
            <a:extLst>
              <a:ext uri="{FF2B5EF4-FFF2-40B4-BE49-F238E27FC236}">
                <a16:creationId xmlns:a16="http://schemas.microsoft.com/office/drawing/2014/main" id="{5F1E465D-C310-4EFF-95BA-D75718170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Conclusion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FD27A5DD-59E6-40A8-BD34-F80EC871914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5800" y="1905000"/>
            <a:ext cx="7702550" cy="42672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Dijkstra’s algorithm</a:t>
            </a:r>
          </a:p>
          <a:p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理解正确性证明中为什么三个不等号成立？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Difference constraints</a:t>
            </a:r>
          </a:p>
          <a:p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会求解差约束系统。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 descr="blue055">
            <a:extLst>
              <a:ext uri="{FF2B5EF4-FFF2-40B4-BE49-F238E27FC236}">
                <a16:creationId xmlns:a16="http://schemas.microsoft.com/office/drawing/2014/main" id="{0B259CEB-EDCB-4970-BEE0-E0C50EB79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Homework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9C1F79DB-DAF3-4ADD-8782-B7487044875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5800" y="1905000"/>
            <a:ext cx="7702550" cy="4267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24.3-2</a:t>
            </a:r>
          </a:p>
          <a:p>
            <a:r>
              <a:rPr lang="en-US" altLang="zh-CN">
                <a:ea typeface="宋体" panose="02010600030101010101" pitchFamily="2" charset="-122"/>
              </a:rPr>
              <a:t>24.3-3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blue055">
            <a:extLst>
              <a:ext uri="{FF2B5EF4-FFF2-40B4-BE49-F238E27FC236}">
                <a16:creationId xmlns:a16="http://schemas.microsoft.com/office/drawing/2014/main" id="{078A83E2-E503-4ECA-8C2E-F120750BD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Relaxation--Initialization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93DB61C-B750-4E29-8BD1-3961694F04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96938" y="2192338"/>
            <a:ext cx="7132637" cy="419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initial estimate of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(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can be given by:</a:t>
            </a:r>
          </a:p>
        </p:txBody>
      </p:sp>
      <p:pic>
        <p:nvPicPr>
          <p:cNvPr id="16388" name="Picture 4" descr="initialize_single_source">
            <a:extLst>
              <a:ext uri="{FF2B5EF4-FFF2-40B4-BE49-F238E27FC236}">
                <a16:creationId xmlns:a16="http://schemas.microsoft.com/office/drawing/2014/main" id="{F6F8A476-4E2C-4369-A287-771E27A2777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3950" y="2768600"/>
            <a:ext cx="6769100" cy="2776538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blue055">
            <a:extLst>
              <a:ext uri="{FF2B5EF4-FFF2-40B4-BE49-F238E27FC236}">
                <a16:creationId xmlns:a16="http://schemas.microsoft.com/office/drawing/2014/main" id="{ED38BAE2-406B-4A58-BB95-EA8549F14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Relaxation Step</a:t>
            </a:r>
          </a:p>
        </p:txBody>
      </p:sp>
      <p:pic>
        <p:nvPicPr>
          <p:cNvPr id="18435" name="Picture 3" descr="relax">
            <a:extLst>
              <a:ext uri="{FF2B5EF4-FFF2-40B4-BE49-F238E27FC236}">
                <a16:creationId xmlns:a16="http://schemas.microsoft.com/office/drawing/2014/main" id="{4454CF07-8C41-4B01-88B0-FAAB7FA66E8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1989138"/>
            <a:ext cx="6264275" cy="2225675"/>
          </a:xfrm>
          <a:noFill/>
        </p:spPr>
      </p:pic>
      <p:pic>
        <p:nvPicPr>
          <p:cNvPr id="18436" name="Picture 4" descr="untitled1">
            <a:extLst>
              <a:ext uri="{FF2B5EF4-FFF2-40B4-BE49-F238E27FC236}">
                <a16:creationId xmlns:a16="http://schemas.microsoft.com/office/drawing/2014/main" id="{410D6468-47DA-467A-8BAC-435DB858D6A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7704" y="4214813"/>
            <a:ext cx="4667250" cy="1960562"/>
          </a:xfrm>
          <a:noFill/>
        </p:spPr>
      </p:pic>
      <p:cxnSp>
        <p:nvCxnSpPr>
          <p:cNvPr id="18437" name="直接连接符 7">
            <a:extLst>
              <a:ext uri="{FF2B5EF4-FFF2-40B4-BE49-F238E27FC236}">
                <a16:creationId xmlns:a16="http://schemas.microsoft.com/office/drawing/2014/main" id="{E6E29D3C-8A71-437A-A48E-541D6D6C05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95725" y="2420938"/>
            <a:ext cx="287338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866900" y="5687695"/>
            <a:ext cx="1584325" cy="28194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9840" y="2493010"/>
            <a:ext cx="3096260" cy="28765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0" name="Rectangle 2" descr="blue055"/>
          <p:cNvSpPr>
            <a:spLocks noGrp="1"/>
          </p:cNvSpPr>
          <p:nvPr>
            <p:ph type="title"/>
          </p:nvPr>
        </p:nvSpPr>
        <p:spPr>
          <a:xfrm>
            <a:off x="723900" y="445770"/>
            <a:ext cx="7696200" cy="12192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Dijkstra Algorithm</a:t>
            </a:r>
          </a:p>
        </p:txBody>
      </p:sp>
      <p:sp>
        <p:nvSpPr>
          <p:cNvPr id="27651" name="Rectangle 3"/>
          <p:cNvSpPr>
            <a:spLocks noGrp="1"/>
          </p:cNvSpPr>
          <p:nvPr>
            <p:ph sz="half" idx="1"/>
          </p:nvPr>
        </p:nvSpPr>
        <p:spPr>
          <a:xfrm>
            <a:off x="787400" y="1844675"/>
            <a:ext cx="3743960" cy="4177030"/>
          </a:xfrm>
        </p:spPr>
        <p:txBody>
          <a:bodyPr vert="horz" wrap="square" lIns="91440" tIns="45720" rIns="91440" bIns="45720" anchor="t"/>
          <a:lstStyle/>
          <a:p>
            <a:pPr marL="457200" indent="-457200" algn="l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kern="1200" dirty="0">
                <a:solidFill>
                  <a:srgbClr val="CC3399"/>
                </a:solidFill>
                <a:ea typeface="PMingLiU" pitchFamily="18" charset="-120"/>
              </a:rPr>
              <a:t>DIJKSTRA(G,w,s)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TW" sz="2000" kern="1200" dirty="0">
                <a:ea typeface="PMingLiU" pitchFamily="18" charset="-120"/>
                <a:sym typeface="Wingdings" panose="05000000000000000000" pitchFamily="2" charset="2"/>
              </a:rPr>
              <a:t>Initialize-Single-Source(G,s)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TW" sz="2000" kern="1200" dirty="0">
                <a:ea typeface="PMingLiU" pitchFamily="18" charset="-120"/>
                <a:sym typeface="Wingdings" panose="05000000000000000000" pitchFamily="2" charset="2"/>
              </a:rPr>
              <a:t>S←</a:t>
            </a:r>
            <a:r>
              <a:rPr lang="en-US" altLang="zh-TW" sz="2000" kern="1200" dirty="0">
                <a:ea typeface="PMingLiU" pitchFamily="18" charset="-120"/>
                <a:sym typeface="Symbol" panose="05050102010706020507" pitchFamily="18" charset="2"/>
              </a:rPr>
              <a:t></a:t>
            </a:r>
            <a:r>
              <a:rPr lang="en-US" altLang="zh-TW" sz="2000" kern="1200" dirty="0">
                <a:ea typeface="PMingLiU" pitchFamily="18" charset="-120"/>
                <a:sym typeface="Wingdings" panose="05000000000000000000" pitchFamily="2" charset="2"/>
              </a:rPr>
              <a:t>        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TW" sz="2000" kern="1200" dirty="0">
                <a:ea typeface="PMingLiU" pitchFamily="18" charset="-120"/>
                <a:sym typeface="Wingdings" panose="05000000000000000000" pitchFamily="2" charset="2"/>
              </a:rPr>
              <a:t>Q←V[G] 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TW" sz="2000" kern="1200" dirty="0">
                <a:ea typeface="PMingLiU" pitchFamily="18" charset="-120"/>
                <a:sym typeface="Wingdings" panose="05000000000000000000" pitchFamily="2" charset="2"/>
              </a:rPr>
              <a:t>while Q</a:t>
            </a:r>
            <a:r>
              <a:rPr lang="en-US" altLang="zh-TW" sz="2000" kern="1200" dirty="0">
                <a:ea typeface="PMingLiU" pitchFamily="18" charset="-120"/>
                <a:sym typeface="Symbol" panose="05050102010706020507" pitchFamily="18" charset="2"/>
              </a:rPr>
              <a:t>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TW" sz="2000" kern="1200" dirty="0">
                <a:ea typeface="PMingLiU" pitchFamily="18" charset="-120"/>
                <a:sym typeface="Wingdings" panose="05000000000000000000" pitchFamily="2" charset="2"/>
              </a:rPr>
              <a:t>  do u←</a:t>
            </a:r>
            <a:r>
              <a:rPr lang="en-US" altLang="zh-TW" sz="2000" b="1" kern="1200" dirty="0">
                <a:solidFill>
                  <a:srgbClr val="FF0000"/>
                </a:solidFill>
                <a:ea typeface="PMingLiU" pitchFamily="18" charset="-120"/>
                <a:sym typeface="Wingdings" panose="05000000000000000000" pitchFamily="2" charset="2"/>
              </a:rPr>
              <a:t>EXTRACT-MIN(Q)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TW" sz="2000" kern="1200" dirty="0">
                <a:ea typeface="PMingLiU" pitchFamily="18" charset="-120"/>
                <a:sym typeface="Wingdings" panose="05000000000000000000" pitchFamily="2" charset="2"/>
              </a:rPr>
              <a:t>       S←S</a:t>
            </a:r>
            <a:r>
              <a:rPr lang="en-US" altLang="zh-TW" sz="2000" kern="1200" dirty="0">
                <a:ea typeface="PMingLiU" pitchFamily="18" charset="-120"/>
                <a:sym typeface="Symbol" panose="05050102010706020507" pitchFamily="18" charset="2"/>
              </a:rPr>
              <a:t>{</a:t>
            </a:r>
            <a:r>
              <a:rPr lang="en-US" altLang="zh-TW" sz="2000" kern="1200" dirty="0">
                <a:ea typeface="PMingLiU" pitchFamily="18" charset="-120"/>
                <a:sym typeface="Wingdings" panose="05000000000000000000" pitchFamily="2" charset="2"/>
              </a:rPr>
              <a:t>u} 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TW" sz="2000" kern="1200" dirty="0">
                <a:ea typeface="PMingLiU" pitchFamily="18" charset="-120"/>
                <a:sym typeface="Wingdings" panose="05000000000000000000" pitchFamily="2" charset="2"/>
              </a:rPr>
              <a:t>      for each v </a:t>
            </a:r>
            <a:r>
              <a:rPr lang="en-US" altLang="zh-TW" sz="2000" kern="1200" dirty="0">
                <a:ea typeface="PMingLiU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000" kern="1200" dirty="0">
                <a:ea typeface="PMingLiU" pitchFamily="18" charset="-120"/>
                <a:sym typeface="Wingdings" panose="05000000000000000000" pitchFamily="2" charset="2"/>
              </a:rPr>
              <a:t>Adj[u]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TW" sz="2000" kern="1200" dirty="0">
                <a:ea typeface="PMingLiU" pitchFamily="18" charset="-120"/>
                <a:sym typeface="Wingdings" panose="05000000000000000000" pitchFamily="2" charset="2"/>
              </a:rPr>
              <a:t>     do </a:t>
            </a:r>
            <a:r>
              <a:rPr lang="en-US" altLang="zh-TW" sz="2000" b="1" kern="1200" dirty="0" err="1">
                <a:solidFill>
                  <a:srgbClr val="FF0000"/>
                </a:solidFill>
                <a:ea typeface="PMingLiU" pitchFamily="18" charset="-120"/>
                <a:sym typeface="Wingdings" panose="05000000000000000000" pitchFamily="2" charset="2"/>
              </a:rPr>
              <a:t>RElAX</a:t>
            </a:r>
            <a:r>
              <a:rPr lang="en-US" altLang="zh-TW" sz="2000" b="1" kern="1200" dirty="0">
                <a:solidFill>
                  <a:srgbClr val="FF0000"/>
                </a:solidFill>
                <a:ea typeface="PMingLiU" pitchFamily="18" charset="-120"/>
                <a:sym typeface="Wingdings" panose="05000000000000000000" pitchFamily="2" charset="2"/>
              </a:rPr>
              <a:t>(</a:t>
            </a:r>
            <a:r>
              <a:rPr lang="en-US" altLang="zh-TW" sz="2000" b="1" kern="1200" dirty="0" err="1">
                <a:solidFill>
                  <a:srgbClr val="FF0000"/>
                </a:solidFill>
                <a:ea typeface="PMingLiU" pitchFamily="18" charset="-120"/>
                <a:sym typeface="Wingdings" panose="05000000000000000000" pitchFamily="2" charset="2"/>
              </a:rPr>
              <a:t>u,v,w</a:t>
            </a:r>
            <a:r>
              <a:rPr lang="en-US" altLang="zh-TW" sz="2000" b="1" kern="1200" dirty="0">
                <a:solidFill>
                  <a:srgbClr val="FF0000"/>
                </a:solidFill>
                <a:ea typeface="PMingLiU" pitchFamily="18" charset="-120"/>
                <a:sym typeface="Wingdings" panose="05000000000000000000" pitchFamily="2" charset="2"/>
              </a:rPr>
              <a:t>)</a:t>
            </a:r>
          </a:p>
          <a:p>
            <a:pPr marL="457200" indent="-457200" algn="l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zh-TW" sz="2000" kern="1200" dirty="0">
              <a:ea typeface="PMingLiU" pitchFamily="18" charset="-120"/>
              <a:sym typeface="Wingdings" panose="05000000000000000000" pitchFamily="2" charset="2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531360" y="1921510"/>
            <a:ext cx="3992245" cy="2051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1800" b="1" dirty="0">
                <a:solidFill>
                  <a:srgbClr val="CC3399"/>
                </a:solidFill>
                <a:latin typeface="+mn-lt"/>
                <a:ea typeface="PMingLiU" pitchFamily="18" charset="-120"/>
              </a:rPr>
              <a:t>INITIALIZE-SINGLE-SOURCE(G,s)</a:t>
            </a:r>
            <a:endParaRPr lang="en-US" altLang="zh-CN" sz="1600" dirty="0"/>
          </a:p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en-US" altLang="zh-TW" sz="2000" dirty="0">
                <a:solidFill>
                  <a:srgbClr val="0000CC"/>
                </a:solidFill>
                <a:latin typeface="+mn-lt"/>
                <a:ea typeface="PMingLiU" pitchFamily="18" charset="-120"/>
              </a:rPr>
              <a:t>1   for each vertex v∈V[G]</a:t>
            </a:r>
          </a:p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en-US" altLang="zh-TW" sz="2000" dirty="0">
                <a:solidFill>
                  <a:srgbClr val="0000CC"/>
                </a:solidFill>
                <a:latin typeface="+mn-lt"/>
                <a:ea typeface="PMingLiU" pitchFamily="18" charset="-120"/>
              </a:rPr>
              <a:t>2            do d[v] ← ∞</a:t>
            </a:r>
          </a:p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en-US" altLang="zh-TW" sz="2000" dirty="0">
                <a:solidFill>
                  <a:srgbClr val="0000CC"/>
                </a:solidFill>
                <a:latin typeface="+mn-lt"/>
                <a:ea typeface="PMingLiU" pitchFamily="18" charset="-120"/>
              </a:rPr>
              <a:t>3             </a:t>
            </a:r>
            <a:r>
              <a:rPr lang="en-US" altLang="zh-TW" sz="2000" dirty="0">
                <a:solidFill>
                  <a:srgbClr val="0000CC"/>
                </a:solidFill>
                <a:latin typeface="+mn-lt"/>
                <a:ea typeface="PMingLiU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000" dirty="0">
                <a:solidFill>
                  <a:srgbClr val="0000CC"/>
                </a:solidFill>
                <a:latin typeface="+mn-lt"/>
                <a:ea typeface="PMingLiU" pitchFamily="18" charset="-120"/>
              </a:rPr>
              <a:t>[v] ← NIL</a:t>
            </a:r>
          </a:p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en-US" altLang="zh-TW" sz="2000" dirty="0">
                <a:solidFill>
                  <a:srgbClr val="0000CC"/>
                </a:solidFill>
                <a:latin typeface="+mn-lt"/>
                <a:ea typeface="PMingLiU" pitchFamily="18" charset="-120"/>
              </a:rPr>
              <a:t>4    d[s] ← 0 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31360" y="4150360"/>
            <a:ext cx="4210050" cy="173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1800" b="1" dirty="0">
                <a:solidFill>
                  <a:srgbClr val="CC3399"/>
                </a:solidFill>
                <a:latin typeface="+mn-lt"/>
                <a:ea typeface="PMingLiU" pitchFamily="18" charset="-120"/>
              </a:rPr>
              <a:t>RELAX(u,v,w)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TW" sz="2000" dirty="0">
                <a:solidFill>
                  <a:srgbClr val="0000CC"/>
                </a:solidFill>
                <a:latin typeface="+mn-lt"/>
                <a:ea typeface="PMingLiU" pitchFamily="18" charset="-120"/>
              </a:rPr>
              <a:t>1    if d[v] &gt; d[u] + w(u,v)</a:t>
            </a:r>
          </a:p>
          <a:p>
            <a:pPr>
              <a:lnSpc>
                <a:spcPct val="130000"/>
              </a:lnSpc>
            </a:pPr>
            <a:r>
              <a:rPr lang="en-US" altLang="zh-TW" sz="2000" dirty="0">
                <a:solidFill>
                  <a:srgbClr val="0000CC"/>
                </a:solidFill>
                <a:latin typeface="+mn-lt"/>
                <a:ea typeface="PMingLiU" pitchFamily="18" charset="-120"/>
              </a:rPr>
              <a:t>2        then d[v] ← d[u]+w(u,v)</a:t>
            </a:r>
          </a:p>
          <a:p>
            <a:pPr>
              <a:lnSpc>
                <a:spcPct val="130000"/>
              </a:lnSpc>
            </a:pPr>
            <a:r>
              <a:rPr lang="en-US" altLang="zh-TW" sz="2000" dirty="0">
                <a:solidFill>
                  <a:srgbClr val="0000CC"/>
                </a:solidFill>
                <a:latin typeface="+mn-lt"/>
                <a:ea typeface="PMingLiU" pitchFamily="18" charset="-120"/>
              </a:rPr>
              <a:t>3                </a:t>
            </a:r>
            <a:r>
              <a:rPr lang="en-US" altLang="zh-TW" sz="2000" dirty="0">
                <a:solidFill>
                  <a:srgbClr val="0000CC"/>
                </a:solidFill>
                <a:latin typeface="+mn-lt"/>
                <a:ea typeface="PMingLiU" pitchFamily="18" charset="-120"/>
                <a:sym typeface="Symbol" panose="05050102010706020507" pitchFamily="18" charset="2"/>
              </a:rPr>
              <a:t>[v] ←u</a:t>
            </a:r>
            <a:r>
              <a:rPr lang="en-US" altLang="zh-TW" sz="2000" dirty="0">
                <a:solidFill>
                  <a:srgbClr val="0000CC"/>
                </a:solidFill>
                <a:latin typeface="+mn-lt"/>
                <a:ea typeface="PMingLiU" pitchFamily="18" charset="-120"/>
              </a:rPr>
              <a:t>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ldLvl="0" animBg="1"/>
      <p:bldP spid="27651" grpId="0" build="p" advAuto="1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blue055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Dijkstra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Algorithm - example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647700" y="1990725"/>
            <a:ext cx="7848600" cy="39624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Initial Graph</a:t>
            </a:r>
          </a:p>
          <a:p>
            <a:pPr lvl="3" eaLnBrk="1" hangingPunct="1"/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16" name="Rectangle 7"/>
          <p:cNvSpPr/>
          <p:nvPr/>
        </p:nvSpPr>
        <p:spPr>
          <a:xfrm>
            <a:off x="5909310" y="3200400"/>
            <a:ext cx="2330450" cy="800100"/>
          </a:xfrm>
          <a:prstGeom prst="rect">
            <a:avLst/>
          </a:prstGeom>
          <a:solidFill>
            <a:srgbClr val="99CCFF"/>
          </a:solidFill>
          <a:ln w="38100" cap="flat" cmpd="sng">
            <a:solidFill>
              <a:srgbClr val="063DE8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Distance to all nodes marked </a:t>
            </a:r>
            <a:r>
              <a:rPr lang="en-US" altLang="zh-CN" sz="24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¥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17" name="AutoShape 6"/>
          <p:cNvSpPr/>
          <p:nvPr/>
        </p:nvSpPr>
        <p:spPr>
          <a:xfrm>
            <a:off x="897890" y="2974975"/>
            <a:ext cx="1360488" cy="8064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 cap="flat" cmpd="sng">
            <a:solidFill>
              <a:srgbClr val="063DE8"/>
            </a:solidFill>
            <a:prstDash val="solid"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Source</a:t>
            </a: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Mark 0 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18" name="Line 10"/>
          <p:cNvSpPr/>
          <p:nvPr/>
        </p:nvSpPr>
        <p:spPr>
          <a:xfrm>
            <a:off x="2258695" y="3714115"/>
            <a:ext cx="304800" cy="381000"/>
          </a:xfrm>
          <a:prstGeom prst="line">
            <a:avLst/>
          </a:prstGeom>
          <a:ln w="38100" cap="flat" cmpd="sng">
            <a:solidFill>
              <a:srgbClr val="FC0128"/>
            </a:solidFill>
            <a:prstDash val="solid"/>
            <a:headEnd type="none" w="med" len="med"/>
            <a:tailEnd type="triangle" w="med" len="med"/>
          </a:ln>
        </p:spPr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495" y="2874010"/>
            <a:ext cx="3274060" cy="2865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876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Initial Graph</a:t>
            </a:r>
          </a:p>
          <a:p>
            <a:pPr lvl="1" eaLnBrk="1" hangingPunct="1"/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0" name="AutoShape 6"/>
          <p:cNvSpPr/>
          <p:nvPr/>
        </p:nvSpPr>
        <p:spPr>
          <a:xfrm>
            <a:off x="167640" y="3194050"/>
            <a:ext cx="1122363" cy="4699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 cap="flat" cmpd="sng">
            <a:solidFill>
              <a:srgbClr val="063DE8"/>
            </a:solidFill>
            <a:prstDash val="solid"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Source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1" name="Line 9"/>
          <p:cNvSpPr/>
          <p:nvPr/>
        </p:nvSpPr>
        <p:spPr>
          <a:xfrm>
            <a:off x="4572000" y="3429000"/>
            <a:ext cx="457200" cy="0"/>
          </a:xfrm>
          <a:prstGeom prst="line">
            <a:avLst/>
          </a:prstGeom>
          <a:ln w="76200" cap="flat" cmpd="sng">
            <a:solidFill>
              <a:srgbClr val="063DE8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2" name="Rectangle 4"/>
          <p:cNvSpPr/>
          <p:nvPr/>
        </p:nvSpPr>
        <p:spPr>
          <a:xfrm>
            <a:off x="4953000" y="5181600"/>
            <a:ext cx="3657600" cy="434975"/>
          </a:xfrm>
          <a:prstGeom prst="rect">
            <a:avLst/>
          </a:prstGeom>
          <a:solidFill>
            <a:srgbClr val="99CCFF"/>
          </a:solidFill>
          <a:ln w="38100" cap="flat" cmpd="sng">
            <a:solidFill>
              <a:srgbClr val="063DE8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Relax edges leaving source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3" name="Text Box 10" descr="blue055"/>
          <p:cNvSpPr txBox="1"/>
          <p:nvPr/>
        </p:nvSpPr>
        <p:spPr>
          <a:xfrm>
            <a:off x="1381443" y="513969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S=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4344" name="Text Box 11" descr="blue055"/>
          <p:cNvSpPr txBox="1"/>
          <p:nvPr/>
        </p:nvSpPr>
        <p:spPr>
          <a:xfrm>
            <a:off x="6086475" y="1260475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S={s}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780" y="2058035"/>
            <a:ext cx="3213100" cy="2895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760" y="2113915"/>
            <a:ext cx="3028950" cy="2839720"/>
          </a:xfrm>
          <a:prstGeom prst="rect">
            <a:avLst/>
          </a:prstGeom>
        </p:spPr>
      </p:pic>
      <p:sp>
        <p:nvSpPr>
          <p:cNvPr id="16386" name="Rectangle 2" descr="blue055"/>
          <p:cNvSpPr>
            <a:spLocks noGrp="1"/>
          </p:cNvSpPr>
          <p:nvPr>
            <p:ph type="title"/>
          </p:nvPr>
        </p:nvSpPr>
        <p:spPr>
          <a:xfrm>
            <a:off x="647700" y="269875"/>
            <a:ext cx="7924800" cy="9906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Dijkstra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Algorithm - </a:t>
            </a:r>
            <a:r>
              <a:rPr lang="en-US" altLang="zh-CN" sz="4000" dirty="0">
                <a:ea typeface="宋体" panose="02010600030101010101" pitchFamily="2" charset="-122"/>
              </a:rPr>
              <a:t>Operation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7"/>
          <p:cNvSpPr>
            <a:spLocks noGrp="1"/>
          </p:cNvSpPr>
          <p:nvPr>
            <p:ph idx="1"/>
          </p:nvPr>
        </p:nvSpPr>
        <p:spPr>
          <a:xfrm>
            <a:off x="762000" y="1143000"/>
            <a:ext cx="7848600" cy="5486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4" name="Line 1031"/>
          <p:cNvSpPr/>
          <p:nvPr/>
        </p:nvSpPr>
        <p:spPr>
          <a:xfrm>
            <a:off x="448310" y="3593465"/>
            <a:ext cx="457200" cy="1270"/>
          </a:xfrm>
          <a:prstGeom prst="line">
            <a:avLst/>
          </a:prstGeom>
          <a:ln w="76200" cap="flat" cmpd="sng">
            <a:solidFill>
              <a:srgbClr val="063DE8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65" name="Rectangle 1032"/>
          <p:cNvSpPr/>
          <p:nvPr/>
        </p:nvSpPr>
        <p:spPr>
          <a:xfrm>
            <a:off x="1002030" y="5172710"/>
            <a:ext cx="2819400" cy="739775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rgbClr val="FC0128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Red arrows show </a:t>
            </a: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predecessors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7" name="Line 1034"/>
          <p:cNvSpPr/>
          <p:nvPr/>
        </p:nvSpPr>
        <p:spPr>
          <a:xfrm>
            <a:off x="3970655" y="3594100"/>
            <a:ext cx="457200" cy="0"/>
          </a:xfrm>
          <a:prstGeom prst="line">
            <a:avLst/>
          </a:prstGeom>
          <a:ln w="76200" cap="flat" cmpd="sng">
            <a:solidFill>
              <a:srgbClr val="063DE8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68" name="Rectangle 1035"/>
          <p:cNvSpPr/>
          <p:nvPr/>
        </p:nvSpPr>
        <p:spPr>
          <a:xfrm>
            <a:off x="4667885" y="5228590"/>
            <a:ext cx="2895600" cy="739775"/>
          </a:xfrm>
          <a:prstGeom prst="rect">
            <a:avLst/>
          </a:prstGeom>
          <a:solidFill>
            <a:srgbClr val="99CCFF"/>
          </a:solidFill>
          <a:ln w="38100" cap="flat" cmpd="sng">
            <a:solidFill>
              <a:srgbClr val="063DE8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Sort vertices and</a:t>
            </a:r>
            <a:b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choose closest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70" name="Rectangle 1037"/>
          <p:cNvSpPr/>
          <p:nvPr/>
        </p:nvSpPr>
        <p:spPr>
          <a:xfrm>
            <a:off x="4667885" y="1226820"/>
            <a:ext cx="2819400" cy="1044575"/>
          </a:xfrm>
          <a:prstGeom prst="rect">
            <a:avLst/>
          </a:prstGeom>
          <a:solidFill>
            <a:srgbClr val="99CCFF"/>
          </a:solidFill>
          <a:ln w="38100" cap="flat" cmpd="sng">
            <a:solidFill>
              <a:srgbClr val="063DE8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Relax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a shorter path via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exists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71" name="Rectangle 1038"/>
          <p:cNvSpPr/>
          <p:nvPr/>
        </p:nvSpPr>
        <p:spPr>
          <a:xfrm>
            <a:off x="7622540" y="4350385"/>
            <a:ext cx="1066800" cy="398780"/>
          </a:xfrm>
          <a:prstGeom prst="rect">
            <a:avLst/>
          </a:prstGeom>
          <a:solidFill>
            <a:srgbClr val="99CCFF"/>
          </a:solidFill>
          <a:ln w="38100" cap="flat" cmpd="sng">
            <a:solidFill>
              <a:srgbClr val="063DE8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CC"/>
                </a:solidFill>
                <a:latin typeface="+mn-lt"/>
                <a:ea typeface="Times New Roman" panose="02020603050405020304" pitchFamily="18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n-lt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–"/>
              <a:defRPr sz="2000">
                <a:solidFill>
                  <a:srgbClr val="000099"/>
                </a:solidFill>
                <a:latin typeface="+mn-lt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Char char="•"/>
              <a:defRPr sz="2000">
                <a:solidFill>
                  <a:srgbClr val="000099"/>
                </a:solidFill>
                <a:latin typeface="+mn-lt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rgbClr val="000099"/>
                </a:solidFill>
                <a:latin typeface="+mn-lt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Relax </a:t>
            </a: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55" y="2354580"/>
            <a:ext cx="3135630" cy="2729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" y="2354580"/>
            <a:ext cx="2873375" cy="2673985"/>
          </a:xfrm>
          <a:prstGeom prst="rect">
            <a:avLst/>
          </a:prstGeom>
        </p:spPr>
      </p:pic>
      <p:sp>
        <p:nvSpPr>
          <p:cNvPr id="16386" name="Rectangle 2" descr="blue055"/>
          <p:cNvSpPr>
            <a:spLocks noGrp="1"/>
          </p:cNvSpPr>
          <p:nvPr/>
        </p:nvSpPr>
        <p:spPr>
          <a:xfrm>
            <a:off x="685800" y="152400"/>
            <a:ext cx="7924800" cy="9906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+mj-cs"/>
              </a:defRPr>
            </a:lvl1pPr>
            <a:lvl2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Dijkstra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Algorithm - </a:t>
            </a:r>
            <a:r>
              <a:rPr lang="en-US" altLang="zh-CN" sz="4000" dirty="0">
                <a:ea typeface="宋体" panose="02010600030101010101" pitchFamily="2" charset="-122"/>
              </a:rPr>
              <a:t>Operation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ekman template">
  <a:themeElements>
    <a:clrScheme name="beekman templat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beekman templat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stretch>
            <a:fillRect/>
          </a:stretch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stretch>
            <a:fillRect/>
          </a:stretch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eekman templat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ekman templat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ekman 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ekman templat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beekman4_ppt_01</Template>
  <TotalTime>93</TotalTime>
  <Words>2298</Words>
  <Application>Microsoft Office PowerPoint</Application>
  <PresentationFormat>全屏显示(4:3)</PresentationFormat>
  <Paragraphs>253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新宋体</vt:lpstr>
      <vt:lpstr>Arial</vt:lpstr>
      <vt:lpstr>Calibri</vt:lpstr>
      <vt:lpstr>Courier New</vt:lpstr>
      <vt:lpstr>Microsoft Sans Serif</vt:lpstr>
      <vt:lpstr>Symbol</vt:lpstr>
      <vt:lpstr>Tahoma</vt:lpstr>
      <vt:lpstr>Times New Roman</vt:lpstr>
      <vt:lpstr>Wingdings</vt:lpstr>
      <vt:lpstr>beekman template</vt:lpstr>
      <vt:lpstr>Equation.KSEE3</vt:lpstr>
      <vt:lpstr>文档</vt:lpstr>
      <vt:lpstr>Equation</vt:lpstr>
      <vt:lpstr>Lecture 17 Dijkstra’s Algorithm </vt:lpstr>
      <vt:lpstr>Single-source shortest path problem</vt:lpstr>
      <vt:lpstr>Problem Solved by Dijkstra’s</vt:lpstr>
      <vt:lpstr>Relaxation--Initialization</vt:lpstr>
      <vt:lpstr>A Relaxation Step</vt:lpstr>
      <vt:lpstr>The Dijkstra Algorithm</vt:lpstr>
      <vt:lpstr>Dijkstra’s Algorithm - example</vt:lpstr>
      <vt:lpstr>Dijkstra’s Algorithm - Operation</vt:lpstr>
      <vt:lpstr>PowerPoint 演示文稿</vt:lpstr>
      <vt:lpstr>Dijkstra’s Algorithm - Operation</vt:lpstr>
      <vt:lpstr>Dijkstra’s Algorithm - Operation</vt:lpstr>
      <vt:lpstr>Dijkstra’s Algorithm - Operation</vt:lpstr>
      <vt:lpstr>Dijkstra’s Algorithm - Operation</vt:lpstr>
      <vt:lpstr>Correctness of Dijkstra’s</vt:lpstr>
      <vt:lpstr>PowerPoint 演示文稿</vt:lpstr>
      <vt:lpstr>Correctness of Dijkstra’s</vt:lpstr>
      <vt:lpstr>Dijkstra’s Algorithm - Proof</vt:lpstr>
      <vt:lpstr>Dijkstra’s Algorithm - Proof</vt:lpstr>
      <vt:lpstr>Dijkstra’s Algorithm - Time Complexity</vt:lpstr>
      <vt:lpstr>Compared to BFS</vt:lpstr>
      <vt:lpstr>Compared to PRIM</vt:lpstr>
      <vt:lpstr>Linear Programming</vt:lpstr>
      <vt:lpstr>An Instance</vt:lpstr>
      <vt:lpstr>LP</vt:lpstr>
      <vt:lpstr>Feasibility problem of LP</vt:lpstr>
      <vt:lpstr>Systems of difference constraints</vt:lpstr>
      <vt:lpstr>Relations between solutions to DC </vt:lpstr>
      <vt:lpstr>Constraints graph</vt:lpstr>
      <vt:lpstr>Constraint graph of example</vt:lpstr>
      <vt:lpstr>Solve Difference Constraints by SSSP in constraint graph</vt:lpstr>
      <vt:lpstr>PowerPoint 演示文稿</vt:lpstr>
      <vt:lpstr>Correctness of Theorem 24.9</vt:lpstr>
      <vt:lpstr>Proof continued</vt:lpstr>
      <vt:lpstr>Property of DC</vt:lpstr>
      <vt:lpstr>Bellman-Ford solution to DC</vt:lpstr>
      <vt:lpstr>Conclusion</vt:lpstr>
      <vt:lpstr>Homework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 Single-Source Shortest Paths Problems</dc:title>
  <dc:creator>Li Zimao</dc:creator>
  <cp:lastModifiedBy>htjiang</cp:lastModifiedBy>
  <cp:revision>158</cp:revision>
  <dcterms:created xsi:type="dcterms:W3CDTF">2004-10-06T02:12:00Z</dcterms:created>
  <dcterms:modified xsi:type="dcterms:W3CDTF">2022-11-04T01:27:45Z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