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39" r:id="rId2"/>
    <p:sldId id="677" r:id="rId3"/>
    <p:sldId id="770" r:id="rId4"/>
    <p:sldId id="771" r:id="rId5"/>
    <p:sldId id="772" r:id="rId6"/>
    <p:sldId id="773" r:id="rId7"/>
    <p:sldId id="774" r:id="rId8"/>
    <p:sldId id="775" r:id="rId9"/>
    <p:sldId id="846" r:id="rId10"/>
    <p:sldId id="847" r:id="rId11"/>
    <p:sldId id="776" r:id="rId12"/>
    <p:sldId id="777" r:id="rId13"/>
    <p:sldId id="778" r:id="rId14"/>
    <p:sldId id="779" r:id="rId15"/>
    <p:sldId id="780" r:id="rId16"/>
    <p:sldId id="904" r:id="rId17"/>
    <p:sldId id="781" r:id="rId18"/>
    <p:sldId id="782" r:id="rId19"/>
    <p:sldId id="783" r:id="rId20"/>
    <p:sldId id="784" r:id="rId21"/>
    <p:sldId id="785" r:id="rId22"/>
    <p:sldId id="786" r:id="rId23"/>
    <p:sldId id="787" r:id="rId24"/>
    <p:sldId id="788" r:id="rId25"/>
    <p:sldId id="790" r:id="rId26"/>
    <p:sldId id="789" r:id="rId27"/>
    <p:sldId id="791" r:id="rId28"/>
    <p:sldId id="792" r:id="rId29"/>
    <p:sldId id="793" r:id="rId30"/>
    <p:sldId id="794" r:id="rId31"/>
    <p:sldId id="795" r:id="rId32"/>
    <p:sldId id="796" r:id="rId33"/>
    <p:sldId id="797" r:id="rId34"/>
    <p:sldId id="798" r:id="rId35"/>
    <p:sldId id="799" r:id="rId36"/>
    <p:sldId id="800" r:id="rId37"/>
    <p:sldId id="801" r:id="rId38"/>
    <p:sldId id="802" r:id="rId39"/>
    <p:sldId id="803" r:id="rId40"/>
    <p:sldId id="804" r:id="rId41"/>
    <p:sldId id="805" r:id="rId42"/>
    <p:sldId id="806" r:id="rId43"/>
    <p:sldId id="807" r:id="rId44"/>
    <p:sldId id="808" r:id="rId45"/>
    <p:sldId id="809" r:id="rId46"/>
    <p:sldId id="810" r:id="rId47"/>
    <p:sldId id="811" r:id="rId48"/>
    <p:sldId id="812" r:id="rId49"/>
    <p:sldId id="813" r:id="rId50"/>
    <p:sldId id="814" r:id="rId51"/>
    <p:sldId id="815" r:id="rId52"/>
    <p:sldId id="816" r:id="rId53"/>
    <p:sldId id="903" r:id="rId54"/>
    <p:sldId id="708" r:id="rId55"/>
  </p:sldIdLst>
  <p:sldSz cx="9144000" cy="6858000" type="screen4x3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z10t2M1Ixt5K0/rwji7H5w==" hashData="9XN5XGFoz9M/llPiJTyIrwyxSXkoo5ytLE2/9o8G8cia/O5eJcGTDvGpcyjHkYGN2aqcvdhMriTBhiiXLSU7SA=="/>
  <p:extLst>
    <p:ext uri="{EFAFB233-063F-42B5-8137-9DF3F51BA10A}">
      <p15:sldGuideLst xmlns:p15="http://schemas.microsoft.com/office/powerpoint/2012/main">
        <p15:guide id="1" pos="22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wei Zheng" initials="YZ" lastIdx="1" clrIdx="0">
    <p:extLst>
      <p:ext uri="{19B8F6BF-5375-455C-9EA6-DF929625EA0E}">
        <p15:presenceInfo xmlns:p15="http://schemas.microsoft.com/office/powerpoint/2012/main" userId="88d140df9576e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70C0"/>
    <a:srgbClr val="1B998B"/>
    <a:srgbClr val="FFFFFF"/>
    <a:srgbClr val="E84855"/>
    <a:srgbClr val="4472C4"/>
    <a:srgbClr val="0066FF"/>
    <a:srgbClr val="FFFD82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8" autoAdjust="0"/>
    <p:restoredTop sz="85970" autoAdjust="0"/>
  </p:normalViewPr>
  <p:slideViewPr>
    <p:cSldViewPr>
      <p:cViewPr varScale="1">
        <p:scale>
          <a:sx n="100" d="100"/>
          <a:sy n="100" d="100"/>
        </p:scale>
        <p:origin x="357" y="48"/>
      </p:cViewPr>
      <p:guideLst>
        <p:guide pos="22"/>
        <p:guide orient="horz" pos="2160"/>
      </p:guideLst>
    </p:cSldViewPr>
  </p:slideViewPr>
  <p:outlineViewPr>
    <p:cViewPr>
      <p:scale>
        <a:sx n="33" d="100"/>
        <a:sy n="33" d="100"/>
      </p:scale>
      <p:origin x="0" y="-58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  <a:t>5/21/2023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58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78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478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23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71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474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879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634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50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78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481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497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31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89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628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010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349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468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4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93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208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09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602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812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900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44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851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39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241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99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2536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0564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883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661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307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577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0920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196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9508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750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0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2822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8154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248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1628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1491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25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93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17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38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17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  <a:t>‹#›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0C6F49-EFC7-443A-96CC-D446971D2F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70447-409F-49DA-AA80-A52355ABC5DE}"/>
              </a:ext>
            </a:extLst>
          </p:cNvPr>
          <p:cNvSpPr txBox="1"/>
          <p:nvPr userDrawn="1"/>
        </p:nvSpPr>
        <p:spPr>
          <a:xfrm>
            <a:off x="5996985" y="80301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郑艳伟，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zhengyw@sdu.edu.cn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1FF54-ACF5-45E5-B448-9319B0F3A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2777"/>
            <a:ext cx="1368152" cy="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E3CEC-4AC6-4865-8219-F65DB1B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BC277-09F1-4645-9EBA-C503F36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1.png"/><Relationship Id="rId4" Type="http://schemas.openxmlformats.org/officeDocument/2006/relationships/image" Target="../media/image14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10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image" Target="../media/image1710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" Type="http://schemas.openxmlformats.org/officeDocument/2006/relationships/image" Target="../media/image16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510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67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28.png"/><Relationship Id="rId3" Type="http://schemas.openxmlformats.org/officeDocument/2006/relationships/image" Target="../media/image96.png"/><Relationship Id="rId21" Type="http://schemas.openxmlformats.org/officeDocument/2006/relationships/image" Target="../media/image12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27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26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21" Type="http://schemas.openxmlformats.org/officeDocument/2006/relationships/image" Target="../media/image132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26" Type="http://schemas.openxmlformats.org/officeDocument/2006/relationships/image" Target="../media/image157.png"/><Relationship Id="rId3" Type="http://schemas.openxmlformats.org/officeDocument/2006/relationships/image" Target="../media/image135.png"/><Relationship Id="rId21" Type="http://schemas.openxmlformats.org/officeDocument/2006/relationships/image" Target="../media/image134.png"/><Relationship Id="rId34" Type="http://schemas.openxmlformats.org/officeDocument/2006/relationships/image" Target="../media/image166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5" Type="http://schemas.openxmlformats.org/officeDocument/2006/relationships/image" Target="../media/image156.png"/><Relationship Id="rId33" Type="http://schemas.openxmlformats.org/officeDocument/2006/relationships/image" Target="../media/image165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5.png"/><Relationship Id="rId32" Type="http://schemas.openxmlformats.org/officeDocument/2006/relationships/image" Target="../media/image164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31" Type="http://schemas.openxmlformats.org/officeDocument/2006/relationships/image" Target="../media/image163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Relationship Id="rId30" Type="http://schemas.openxmlformats.org/officeDocument/2006/relationships/image" Target="../media/image162.png"/><Relationship Id="rId35" Type="http://schemas.openxmlformats.org/officeDocument/2006/relationships/image" Target="../media/image160.png"/><Relationship Id="rId8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" Type="http://schemas.openxmlformats.org/officeDocument/2006/relationships/image" Target="../media/image940.png"/><Relationship Id="rId21" Type="http://schemas.openxmlformats.org/officeDocument/2006/relationships/image" Target="../media/image179.png"/><Relationship Id="rId7" Type="http://schemas.openxmlformats.org/officeDocument/2006/relationships/image" Target="../media/image354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74.png"/><Relationship Id="rId20" Type="http://schemas.openxmlformats.org/officeDocument/2006/relationships/image" Target="../media/image178.png"/><Relationship Id="rId29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3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28" Type="http://schemas.openxmlformats.org/officeDocument/2006/relationships/image" Target="../media/image186.png"/><Relationship Id="rId10" Type="http://schemas.openxmlformats.org/officeDocument/2006/relationships/image" Target="../media/image357.png"/><Relationship Id="rId19" Type="http://schemas.openxmlformats.org/officeDocument/2006/relationships/image" Target="../media/image177.png"/><Relationship Id="rId31" Type="http://schemas.openxmlformats.org/officeDocument/2006/relationships/image" Target="../media/image189.png"/><Relationship Id="rId4" Type="http://schemas.openxmlformats.org/officeDocument/2006/relationships/image" Target="../media/image168.png"/><Relationship Id="rId9" Type="http://schemas.openxmlformats.org/officeDocument/2006/relationships/image" Target="../media/image356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1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24" Type="http://schemas.openxmlformats.org/officeDocument/2006/relationships/image" Target="../media/image210.png"/><Relationship Id="rId5" Type="http://schemas.openxmlformats.org/officeDocument/2006/relationships/image" Target="../media/image192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image" Target="../media/image204.png"/><Relationship Id="rId4" Type="http://schemas.openxmlformats.org/officeDocument/2006/relationships/image" Target="../media/image1590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png"/><Relationship Id="rId18" Type="http://schemas.openxmlformats.org/officeDocument/2006/relationships/image" Target="../media/image223.png"/><Relationship Id="rId26" Type="http://schemas.openxmlformats.org/officeDocument/2006/relationships/image" Target="../media/image231.png"/><Relationship Id="rId39" Type="http://schemas.openxmlformats.org/officeDocument/2006/relationships/image" Target="../media/image244.png"/><Relationship Id="rId21" Type="http://schemas.openxmlformats.org/officeDocument/2006/relationships/image" Target="../media/image226.png"/><Relationship Id="rId34" Type="http://schemas.openxmlformats.org/officeDocument/2006/relationships/image" Target="../media/image239.png"/><Relationship Id="rId42" Type="http://schemas.openxmlformats.org/officeDocument/2006/relationships/image" Target="../media/image247.png"/><Relationship Id="rId47" Type="http://schemas.openxmlformats.org/officeDocument/2006/relationships/image" Target="../media/image252.png"/><Relationship Id="rId7" Type="http://schemas.openxmlformats.org/officeDocument/2006/relationships/image" Target="../media/image354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221.png"/><Relationship Id="rId29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3.png"/><Relationship Id="rId11" Type="http://schemas.openxmlformats.org/officeDocument/2006/relationships/image" Target="../media/image216.png"/><Relationship Id="rId24" Type="http://schemas.openxmlformats.org/officeDocument/2006/relationships/image" Target="../media/image229.png"/><Relationship Id="rId32" Type="http://schemas.openxmlformats.org/officeDocument/2006/relationships/image" Target="../media/image237.png"/><Relationship Id="rId37" Type="http://schemas.openxmlformats.org/officeDocument/2006/relationships/image" Target="../media/image242.png"/><Relationship Id="rId40" Type="http://schemas.openxmlformats.org/officeDocument/2006/relationships/image" Target="../media/image245.png"/><Relationship Id="rId45" Type="http://schemas.openxmlformats.org/officeDocument/2006/relationships/image" Target="../media/image250.png"/><Relationship Id="rId15" Type="http://schemas.openxmlformats.org/officeDocument/2006/relationships/image" Target="../media/image220.png"/><Relationship Id="rId23" Type="http://schemas.openxmlformats.org/officeDocument/2006/relationships/image" Target="../media/image228.png"/><Relationship Id="rId28" Type="http://schemas.openxmlformats.org/officeDocument/2006/relationships/image" Target="../media/image233.png"/><Relationship Id="rId36" Type="http://schemas.openxmlformats.org/officeDocument/2006/relationships/image" Target="../media/image241.png"/><Relationship Id="rId49" Type="http://schemas.openxmlformats.org/officeDocument/2006/relationships/image" Target="../media/image254.png"/><Relationship Id="rId10" Type="http://schemas.openxmlformats.org/officeDocument/2006/relationships/image" Target="../media/image215.png"/><Relationship Id="rId19" Type="http://schemas.openxmlformats.org/officeDocument/2006/relationships/image" Target="../media/image224.png"/><Relationship Id="rId31" Type="http://schemas.openxmlformats.org/officeDocument/2006/relationships/image" Target="../media/image236.png"/><Relationship Id="rId44" Type="http://schemas.openxmlformats.org/officeDocument/2006/relationships/image" Target="../media/image249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Relationship Id="rId22" Type="http://schemas.openxmlformats.org/officeDocument/2006/relationships/image" Target="../media/image227.png"/><Relationship Id="rId27" Type="http://schemas.openxmlformats.org/officeDocument/2006/relationships/image" Target="../media/image232.png"/><Relationship Id="rId30" Type="http://schemas.openxmlformats.org/officeDocument/2006/relationships/image" Target="../media/image235.png"/><Relationship Id="rId35" Type="http://schemas.openxmlformats.org/officeDocument/2006/relationships/image" Target="../media/image240.png"/><Relationship Id="rId43" Type="http://schemas.openxmlformats.org/officeDocument/2006/relationships/image" Target="../media/image248.png"/><Relationship Id="rId48" Type="http://schemas.openxmlformats.org/officeDocument/2006/relationships/image" Target="../media/image253.png"/><Relationship Id="rId8" Type="http://schemas.openxmlformats.org/officeDocument/2006/relationships/image" Target="../media/image213.png"/><Relationship Id="rId12" Type="http://schemas.openxmlformats.org/officeDocument/2006/relationships/image" Target="../media/image217.png"/><Relationship Id="rId17" Type="http://schemas.openxmlformats.org/officeDocument/2006/relationships/image" Target="../media/image222.png"/><Relationship Id="rId25" Type="http://schemas.openxmlformats.org/officeDocument/2006/relationships/image" Target="../media/image230.png"/><Relationship Id="rId33" Type="http://schemas.openxmlformats.org/officeDocument/2006/relationships/image" Target="../media/image238.png"/><Relationship Id="rId38" Type="http://schemas.openxmlformats.org/officeDocument/2006/relationships/image" Target="../media/image243.png"/><Relationship Id="rId46" Type="http://schemas.openxmlformats.org/officeDocument/2006/relationships/image" Target="../media/image251.png"/><Relationship Id="rId20" Type="http://schemas.openxmlformats.org/officeDocument/2006/relationships/image" Target="../media/image225.png"/><Relationship Id="rId41" Type="http://schemas.openxmlformats.org/officeDocument/2006/relationships/image" Target="../media/image246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3.png"/><Relationship Id="rId18" Type="http://schemas.openxmlformats.org/officeDocument/2006/relationships/image" Target="../media/image228.png"/><Relationship Id="rId26" Type="http://schemas.openxmlformats.org/officeDocument/2006/relationships/image" Target="../media/image245.png"/><Relationship Id="rId39" Type="http://schemas.openxmlformats.org/officeDocument/2006/relationships/image" Target="../media/image260.png"/><Relationship Id="rId21" Type="http://schemas.openxmlformats.org/officeDocument/2006/relationships/image" Target="../media/image239.png"/><Relationship Id="rId34" Type="http://schemas.openxmlformats.org/officeDocument/2006/relationships/image" Target="../media/image253.png"/><Relationship Id="rId42" Type="http://schemas.openxmlformats.org/officeDocument/2006/relationships/image" Target="../media/image263.png"/><Relationship Id="rId47" Type="http://schemas.openxmlformats.org/officeDocument/2006/relationships/image" Target="../media/image268.png"/><Relationship Id="rId50" Type="http://schemas.openxmlformats.org/officeDocument/2006/relationships/image" Target="../media/image271.png"/><Relationship Id="rId55" Type="http://schemas.openxmlformats.org/officeDocument/2006/relationships/image" Target="../media/image276.png"/><Relationship Id="rId7" Type="http://schemas.openxmlformats.org/officeDocument/2006/relationships/image" Target="../media/image215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226.png"/><Relationship Id="rId29" Type="http://schemas.openxmlformats.org/officeDocument/2006/relationships/image" Target="../media/image248.png"/><Relationship Id="rId11" Type="http://schemas.openxmlformats.org/officeDocument/2006/relationships/image" Target="../media/image221.png"/><Relationship Id="rId24" Type="http://schemas.openxmlformats.org/officeDocument/2006/relationships/image" Target="../media/image243.png"/><Relationship Id="rId32" Type="http://schemas.openxmlformats.org/officeDocument/2006/relationships/image" Target="../media/image251.png"/><Relationship Id="rId37" Type="http://schemas.openxmlformats.org/officeDocument/2006/relationships/image" Target="../media/image258.png"/><Relationship Id="rId40" Type="http://schemas.openxmlformats.org/officeDocument/2006/relationships/image" Target="../media/image261.png"/><Relationship Id="rId45" Type="http://schemas.openxmlformats.org/officeDocument/2006/relationships/image" Target="../media/image266.png"/><Relationship Id="rId53" Type="http://schemas.openxmlformats.org/officeDocument/2006/relationships/image" Target="../media/image274.png"/><Relationship Id="rId58" Type="http://schemas.openxmlformats.org/officeDocument/2006/relationships/image" Target="../media/image278.png"/><Relationship Id="rId5" Type="http://schemas.openxmlformats.org/officeDocument/2006/relationships/image" Target="../media/image213.png"/><Relationship Id="rId19" Type="http://schemas.openxmlformats.org/officeDocument/2006/relationships/image" Target="../media/image237.png"/><Relationship Id="rId4" Type="http://schemas.openxmlformats.org/officeDocument/2006/relationships/image" Target="../media/image256.png"/><Relationship Id="rId9" Type="http://schemas.openxmlformats.org/officeDocument/2006/relationships/image" Target="../media/image218.png"/><Relationship Id="rId14" Type="http://schemas.openxmlformats.org/officeDocument/2006/relationships/image" Target="../media/image224.png"/><Relationship Id="rId22" Type="http://schemas.openxmlformats.org/officeDocument/2006/relationships/image" Target="../media/image241.png"/><Relationship Id="rId27" Type="http://schemas.openxmlformats.org/officeDocument/2006/relationships/image" Target="../media/image246.png"/><Relationship Id="rId30" Type="http://schemas.openxmlformats.org/officeDocument/2006/relationships/image" Target="../media/image249.png"/><Relationship Id="rId35" Type="http://schemas.openxmlformats.org/officeDocument/2006/relationships/image" Target="../media/image254.png"/><Relationship Id="rId43" Type="http://schemas.openxmlformats.org/officeDocument/2006/relationships/image" Target="../media/image264.png"/><Relationship Id="rId48" Type="http://schemas.openxmlformats.org/officeDocument/2006/relationships/image" Target="../media/image269.png"/><Relationship Id="rId56" Type="http://schemas.openxmlformats.org/officeDocument/2006/relationships/image" Target="../media/image277.png"/><Relationship Id="rId8" Type="http://schemas.openxmlformats.org/officeDocument/2006/relationships/image" Target="../media/image216.png"/><Relationship Id="rId51" Type="http://schemas.openxmlformats.org/officeDocument/2006/relationships/image" Target="../media/image272.png"/><Relationship Id="rId3" Type="http://schemas.openxmlformats.org/officeDocument/2006/relationships/image" Target="../media/image255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5" Type="http://schemas.openxmlformats.org/officeDocument/2006/relationships/image" Target="../media/image244.png"/><Relationship Id="rId33" Type="http://schemas.openxmlformats.org/officeDocument/2006/relationships/image" Target="../media/image252.png"/><Relationship Id="rId38" Type="http://schemas.openxmlformats.org/officeDocument/2006/relationships/image" Target="../media/image259.png"/><Relationship Id="rId46" Type="http://schemas.openxmlformats.org/officeDocument/2006/relationships/image" Target="../media/image267.png"/><Relationship Id="rId20" Type="http://schemas.openxmlformats.org/officeDocument/2006/relationships/image" Target="../media/image238.png"/><Relationship Id="rId41" Type="http://schemas.openxmlformats.org/officeDocument/2006/relationships/image" Target="../media/image262.png"/><Relationship Id="rId54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5" Type="http://schemas.openxmlformats.org/officeDocument/2006/relationships/image" Target="../media/image225.png"/><Relationship Id="rId23" Type="http://schemas.openxmlformats.org/officeDocument/2006/relationships/image" Target="../media/image242.png"/><Relationship Id="rId28" Type="http://schemas.openxmlformats.org/officeDocument/2006/relationships/image" Target="../media/image247.png"/><Relationship Id="rId36" Type="http://schemas.openxmlformats.org/officeDocument/2006/relationships/image" Target="../media/image257.png"/><Relationship Id="rId49" Type="http://schemas.openxmlformats.org/officeDocument/2006/relationships/image" Target="../media/image270.png"/><Relationship Id="rId57" Type="http://schemas.openxmlformats.org/officeDocument/2006/relationships/image" Target="../media/image211.png"/><Relationship Id="rId10" Type="http://schemas.openxmlformats.org/officeDocument/2006/relationships/image" Target="../media/image219.png"/><Relationship Id="rId31" Type="http://schemas.openxmlformats.org/officeDocument/2006/relationships/image" Target="../media/image250.png"/><Relationship Id="rId44" Type="http://schemas.openxmlformats.org/officeDocument/2006/relationships/image" Target="../media/image265.png"/><Relationship Id="rId52" Type="http://schemas.openxmlformats.org/officeDocument/2006/relationships/image" Target="../media/image27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第十一章 目标代码生成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编译原理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除法指令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42858D2-B53B-4BA4-BF02-CBEADA152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74325"/>
            <a:ext cx="8856984" cy="14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除法指令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 reg/mem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；无符号除法。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IDIV reg/mem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；有符号除法。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0FF2-1F57-425D-8D2C-E6D1BD4C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36912"/>
            <a:ext cx="8856984" cy="233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被除数、商和余数使用固定寄存器规则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除法指令操作数为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reg8/mem8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，被除数放入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，商放入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，余数放入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除法指令操作数为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reg16/mem16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，被除数放入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DX:AX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，商放入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，余数放入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除法指令操作数为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reg32/mem32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，被除数放入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EDX:EAX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，商放入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，余数放入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C157497-D18B-404E-A4F9-6825EF3C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4" y="4840341"/>
            <a:ext cx="8856984" cy="191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符号扩展指令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CBW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的符号位扩展到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，调用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IDiv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reg8/mem8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前使用。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CWD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的符号位扩展到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，调用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IDiv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reg16/mem16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前使用。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CDQ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的符号位扩展到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，调用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IDiv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reg32/mem32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前使用。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3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81591"/>
                <a:ext cx="8856984" cy="1496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存取指令</a:t>
                </a:r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𝑀𝑂𝑉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单元的内容加载到寄存器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𝑀𝑂𝑉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的内容存储到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单元，即</a:t>
                </a:r>
                <a14:m>
                  <m:oMath xmlns:m="http://schemas.openxmlformats.org/officeDocument/2006/math">
                    <m:r>
                      <a:rPr lang="en-US" altLang="zh-CN" sz="1800" b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81591"/>
                <a:ext cx="8856984" cy="1496372"/>
              </a:xfrm>
              <a:prstGeom prst="rect">
                <a:avLst/>
              </a:prstGeom>
              <a:blipFill>
                <a:blip r:embed="rId3"/>
                <a:stretch>
                  <a:fillRect l="-619" b="-20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48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81591"/>
                <a:ext cx="8856984" cy="186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比较与跳转指令</a:t>
                </a:r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𝐽𝑀𝑃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无条件跳转到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𝐶𝑀𝑃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单元的内容比较，根据比较情况把机器内部特征寄存器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𝐶𝑇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置成相应状态，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,1,2</m:t>
                    </m:r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分别表示小于、等于、大于。</a:t>
                </a:r>
                <a:endParaRPr lang="en-US" altLang="zh-CN" sz="1800" b="0" dirty="0">
                  <a:solidFill>
                    <a:srgbClr val="1B998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81591"/>
                <a:ext cx="8856984" cy="1862176"/>
              </a:xfrm>
              <a:prstGeom prst="rect">
                <a:avLst/>
              </a:prstGeom>
              <a:blipFill>
                <a:blip r:embed="rId3"/>
                <a:stretch>
                  <a:fillRect l="-619" b="-42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62B9D43-AD39-41BC-8208-962AF5838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110688"/>
            <a:ext cx="8176407" cy="18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5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1800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11.1】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，中间代码如下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1800493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90C56D43-9F36-4F8B-B7B1-A23C1AEF4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925237"/>
                <a:ext cx="3816424" cy="1800493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，可以简单翻译为：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90C56D43-9F36-4F8B-B7B1-A23C1AEF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25237"/>
                <a:ext cx="3816424" cy="1800493"/>
              </a:xfrm>
              <a:prstGeom prst="rect">
                <a:avLst/>
              </a:prstGeom>
              <a:blipFill>
                <a:blip r:embed="rId4"/>
                <a:stretch>
                  <a:fillRect l="-1431" r="-79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3BD06A8-D7AF-4D5F-A002-CDC707B3D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8481" y="2078350"/>
                <a:ext cx="3240360" cy="4293483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目标代码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𝑀𝑈𝐿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3BD06A8-D7AF-4D5F-A002-CDC707B3D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8481" y="2078350"/>
                <a:ext cx="3240360" cy="4293483"/>
              </a:xfrm>
              <a:prstGeom prst="rect">
                <a:avLst/>
              </a:prstGeom>
              <a:blipFill>
                <a:blip r:embed="rId5"/>
                <a:stretch>
                  <a:fillRect l="-168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6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912" y="1327164"/>
                <a:ext cx="5184576" cy="227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问题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指令（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）在前一条指令存储后马上取出，寄存器内容未变化，因此是多余的；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临时变量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是生成中间代码引入的，基本块后不活跃，因此（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）多余。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1327164"/>
                <a:ext cx="5184576" cy="2277675"/>
              </a:xfrm>
              <a:prstGeom prst="rect">
                <a:avLst/>
              </a:prstGeom>
              <a:blipFill>
                <a:blip r:embed="rId3"/>
                <a:stretch>
                  <a:fillRect l="-1058" r="-940" b="-34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9554CA-84EC-4AF1-AD57-5840F46D3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3789707"/>
                <a:ext cx="3240360" cy="2631490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优化后的目标代码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𝑀𝑈𝐿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9554CA-84EC-4AF1-AD57-5840F46D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3789707"/>
                <a:ext cx="3240360" cy="2631490"/>
              </a:xfrm>
              <a:prstGeom prst="rect">
                <a:avLst/>
              </a:prstGeom>
              <a:blipFill>
                <a:blip r:embed="rId4"/>
                <a:stretch>
                  <a:fillRect l="-168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C62F1340-DDEE-428A-832E-4407C842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2375877"/>
                <a:ext cx="3240360" cy="4293483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目标代码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𝑀𝑈𝐿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8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C62F1340-DDEE-428A-832E-4407C842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375877"/>
                <a:ext cx="3240360" cy="4293483"/>
              </a:xfrm>
              <a:prstGeom prst="rect">
                <a:avLst/>
              </a:prstGeom>
              <a:blipFill>
                <a:blip r:embed="rId5"/>
                <a:stretch>
                  <a:fillRect l="-168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EC5A46E4-7DF8-4B88-926F-15E76072A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1068243"/>
                <a:ext cx="3312368" cy="1338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8">
                <a:extLst>
                  <a:ext uri="{FF2B5EF4-FFF2-40B4-BE49-F238E27FC236}">
                    <a16:creationId xmlns:a16="http://schemas.microsoft.com/office/drawing/2014/main" id="{EC5A46E4-7DF8-4B88-926F-15E76072A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068243"/>
                <a:ext cx="3312368" cy="13388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2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一个简单的代码生成器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066243"/>
                <a:ext cx="8712968" cy="1446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真实指令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形参：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𝐸𝐵𝑃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𝑜𝑓𝑓𝑠𝑒𝑡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+8</m:t>
                        </m:r>
                      </m:e>
                    </m:d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变量（如果保留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个寄存器）：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𝐸𝐵𝑃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𝑜𝑓𝑓𝑠𝑒𝑡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+4(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+1)</m:t>
                        </m:r>
                      </m:e>
                    </m:d>
                  </m:oMath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066243"/>
                <a:ext cx="8712968" cy="1446037"/>
              </a:xfrm>
              <a:prstGeom prst="rect">
                <a:avLst/>
              </a:prstGeom>
              <a:blipFill>
                <a:blip r:embed="rId3"/>
                <a:stretch>
                  <a:fillRect l="-629" b="-5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9554CA-84EC-4AF1-AD57-5840F46D3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640" y="5361523"/>
                <a:ext cx="2160240" cy="1323439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𝑀𝑈𝐿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 $1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$2,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9554CA-84EC-4AF1-AD57-5840F46D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5361523"/>
                <a:ext cx="216024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4447DD-0766-4F9E-9B98-DDDE4A48E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63718"/>
              </p:ext>
            </p:extLst>
          </p:nvPr>
        </p:nvGraphicFramePr>
        <p:xfrm>
          <a:off x="123156" y="2572509"/>
          <a:ext cx="6096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978144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128261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6405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03177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8555204"/>
                    </a:ext>
                  </a:extLst>
                </a:gridCol>
              </a:tblGrid>
              <a:tr h="271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偏移量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12615"/>
                  </a:ext>
                </a:extLst>
              </a:tr>
              <a:tr h="271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形参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integer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23921"/>
                  </a:ext>
                </a:extLst>
              </a:tr>
              <a:tr h="271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形参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integer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7527"/>
                  </a:ext>
                </a:extLst>
              </a:tr>
              <a:tr h="271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integer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68330"/>
                  </a:ext>
                </a:extLst>
              </a:tr>
              <a:tr h="271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integer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03350"/>
                  </a:ext>
                </a:extLst>
              </a:tr>
              <a:tr h="271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var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integer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10003"/>
                  </a:ext>
                </a:extLst>
              </a:tr>
              <a:tr h="271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$1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临时变量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integer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278742"/>
                  </a:ext>
                </a:extLst>
              </a:tr>
              <a:tr h="271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$2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临时变量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integer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7582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0DB7FAA-9D00-4262-A2F0-143764351E97}"/>
              </a:ext>
            </a:extLst>
          </p:cNvPr>
          <p:cNvGrpSpPr/>
          <p:nvPr/>
        </p:nvGrpSpPr>
        <p:grpSpPr>
          <a:xfrm>
            <a:off x="6841987" y="1294572"/>
            <a:ext cx="2194509" cy="2190750"/>
            <a:chOff x="313465" y="2085657"/>
            <a:chExt cx="2194509" cy="219075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B5A74A1-117D-47BD-82A2-3044673F566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66" y="2120927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054A08E-53D4-44D2-B14C-99A5C5D1BC94}"/>
                </a:ext>
              </a:extLst>
            </p:cNvPr>
            <p:cNvCxnSpPr>
              <a:cxnSpLocks/>
            </p:cNvCxnSpPr>
            <p:nvPr/>
          </p:nvCxnSpPr>
          <p:spPr>
            <a:xfrm>
              <a:off x="635766" y="3386461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9BB050-62F5-42B4-BF99-3D4770E269F1}"/>
                </a:ext>
              </a:extLst>
            </p:cNvPr>
            <p:cNvSpPr/>
            <p:nvPr/>
          </p:nvSpPr>
          <p:spPr>
            <a:xfrm>
              <a:off x="324686" y="2128889"/>
              <a:ext cx="5854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EBFC6C-DC3C-42D1-8A66-935F56D17CBA}"/>
                </a:ext>
              </a:extLst>
            </p:cNvPr>
            <p:cNvSpPr/>
            <p:nvPr/>
          </p:nvSpPr>
          <p:spPr bwMode="auto">
            <a:xfrm>
              <a:off x="923798" y="2085657"/>
              <a:ext cx="158417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临时单元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FC0D4F-51C9-41FD-9DD5-B5307C8CF59F}"/>
                </a:ext>
              </a:extLst>
            </p:cNvPr>
            <p:cNvSpPr/>
            <p:nvPr/>
          </p:nvSpPr>
          <p:spPr bwMode="auto">
            <a:xfrm>
              <a:off x="923798" y="2450782"/>
              <a:ext cx="158417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局部向量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EAFE48-6C27-4D1C-9741-87DEC4651E38}"/>
                </a:ext>
              </a:extLst>
            </p:cNvPr>
            <p:cNvSpPr/>
            <p:nvPr/>
          </p:nvSpPr>
          <p:spPr bwMode="auto">
            <a:xfrm>
              <a:off x="923798" y="2815907"/>
              <a:ext cx="158417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保护寄存器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00C352-6569-435D-83B0-CEEAB7C4DF9C}"/>
                </a:ext>
              </a:extLst>
            </p:cNvPr>
            <p:cNvSpPr/>
            <p:nvPr/>
          </p:nvSpPr>
          <p:spPr bwMode="auto">
            <a:xfrm>
              <a:off x="923798" y="3911282"/>
              <a:ext cx="158417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形式单元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EE147C2-0DF6-4B5B-B877-E880336BBDB1}"/>
                </a:ext>
              </a:extLst>
            </p:cNvPr>
            <p:cNvSpPr/>
            <p:nvPr/>
          </p:nvSpPr>
          <p:spPr bwMode="auto">
            <a:xfrm>
              <a:off x="923798" y="3546157"/>
              <a:ext cx="158417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返回地址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0A1E6C-A91C-4B95-B754-6EC4EE2CFC64}"/>
                </a:ext>
              </a:extLst>
            </p:cNvPr>
            <p:cNvSpPr/>
            <p:nvPr/>
          </p:nvSpPr>
          <p:spPr bwMode="auto">
            <a:xfrm>
              <a:off x="923798" y="3181032"/>
              <a:ext cx="1584176" cy="365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</a:t>
              </a: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EBP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F2E229-F5D4-4C58-97FD-70D61159021A}"/>
                </a:ext>
              </a:extLst>
            </p:cNvPr>
            <p:cNvSpPr/>
            <p:nvPr/>
          </p:nvSpPr>
          <p:spPr>
            <a:xfrm>
              <a:off x="313465" y="3011811"/>
              <a:ext cx="596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EBP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E26A2633-C287-43B1-AF89-600A34CD4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4048" y="5361523"/>
                <a:ext cx="2664296" cy="1323439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,[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𝐸𝐵𝑃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+8]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,[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𝐸𝐵𝑃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+12]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𝑀𝑈𝐿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[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𝐸𝐵𝑃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−40]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𝐴𝐷𝐷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,[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𝐸𝐵𝑃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−48]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[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𝐸𝐵𝑃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−52],</m:t>
                      </m:r>
                      <m:r>
                        <a:rPr lang="en-US" altLang="zh-CN" sz="16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𝐸𝐴𝑋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8">
                <a:extLst>
                  <a:ext uri="{FF2B5EF4-FFF2-40B4-BE49-F238E27FC236}">
                    <a16:creationId xmlns:a16="http://schemas.microsoft.com/office/drawing/2014/main" id="{E26A2633-C287-43B1-AF89-600A34CD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5361523"/>
                <a:ext cx="2664296" cy="1323439"/>
              </a:xfrm>
              <a:prstGeom prst="rect">
                <a:avLst/>
              </a:prstGeom>
              <a:blipFill>
                <a:blip r:embed="rId5"/>
                <a:stretch>
                  <a:fillRect b="-1826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823AC8CF-53A8-455B-A71A-22F7A6A708EB}"/>
              </a:ext>
            </a:extLst>
          </p:cNvPr>
          <p:cNvSpPr/>
          <p:nvPr/>
        </p:nvSpPr>
        <p:spPr bwMode="auto">
          <a:xfrm>
            <a:off x="3751901" y="5815847"/>
            <a:ext cx="978408" cy="484632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7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8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一个基本块范围内考虑如何充分利用寄存器的问题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当生成计算某变量值的目标代码时，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尽可能的将该变量的值保存在寄存器中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，直到该寄存器必须用来存放别的变量值，或达到基本块的出口；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后续的目标代码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尽可能的引用保存在寄存器的值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，而不访问主存。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D8EE4-5E7E-49BA-A909-DB251736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986279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具体做法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还要引用的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变量值尽可能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在寄存器中；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把基本块内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不再被引用的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变量所占用的寄存器及早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释放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5FF77E42-A972-4C9D-81FF-A2B5FABA4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432957"/>
                <a:ext cx="8856984" cy="1446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为此，当翻译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时，需要知道：</a:t>
                </a: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是否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还会在基本块内被引用，即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活跃信息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哪些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中间代码中被引用，即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待用信息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5FF77E42-A972-4C9D-81FF-A2B5FABA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432957"/>
                <a:ext cx="8856984" cy="1446678"/>
              </a:xfrm>
              <a:prstGeom prst="rect">
                <a:avLst/>
              </a:prstGeom>
              <a:blipFill>
                <a:blip r:embed="rId3"/>
                <a:stretch>
                  <a:fillRect l="-619" b="-5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1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357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获得待用信息和活跃信息的基本思路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从基本块的出口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从后向前扫描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每个中间代码，对每个变量建立相应的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待用信息链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活跃变量信息链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如果没有进行过数据流分析，且临时变量不可跨基本块使用，则把基本块中所有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临时变量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均看作基本块出口之后的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非活跃变量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，而把所有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非临时变量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看作基本块出口之后的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44525"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如果某些临时变量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可以跨基本块引用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，那么也把它们看作基本块出口之后的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活跃变量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2A23C6-52E0-4AD3-8F08-1C0EF1603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704314"/>
                <a:ext cx="4536504" cy="191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符号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×,×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表示待用及活跃信息；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待用信息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表示下一个引用点；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活跃信息用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表示活跃。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2A23C6-52E0-4AD3-8F08-1C0EF160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704314"/>
                <a:ext cx="4536504" cy="1916935"/>
              </a:xfrm>
              <a:prstGeom prst="rect">
                <a:avLst/>
              </a:prstGeom>
              <a:blipFill>
                <a:blip r:embed="rId3"/>
                <a:stretch>
                  <a:fillRect l="-1208" b="-4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CF938D-6E55-4FD7-BBC5-E46CAB97C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272" y="4674433"/>
                <a:ext cx="1800200" cy="175432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58775" lvl="1" indent="-358775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18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27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CF938D-6E55-4FD7-BBC5-E46CAB97C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4674433"/>
                <a:ext cx="1800200" cy="1754326"/>
              </a:xfrm>
              <a:prstGeom prst="rect">
                <a:avLst/>
              </a:prstGeom>
              <a:blipFill>
                <a:blip r:embed="rId4"/>
                <a:stretch>
                  <a:fillRect b="-345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17988B-A98E-4825-B406-7B258714CB4C}"/>
                  </a:ext>
                </a:extLst>
              </p:cNvPr>
              <p:cNvSpPr txBox="1"/>
              <p:nvPr/>
            </p:nvSpPr>
            <p:spPr>
              <a:xfrm>
                <a:off x="4997136" y="4884578"/>
                <a:ext cx="1742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活跃，待用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17988B-A98E-4825-B406-7B258714C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36" y="4884578"/>
                <a:ext cx="1742015" cy="369332"/>
              </a:xfrm>
              <a:prstGeom prst="rect">
                <a:avLst/>
              </a:prstGeom>
              <a:blipFill>
                <a:blip r:embed="rId5"/>
                <a:stretch>
                  <a:fillRect t="-8197" r="-27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>
            <a:extLst>
              <a:ext uri="{FF2B5EF4-FFF2-40B4-BE49-F238E27FC236}">
                <a16:creationId xmlns:a16="http://schemas.microsoft.com/office/drawing/2014/main" id="{130F767E-5FA2-4A26-B4D1-4E4F0D516A44}"/>
              </a:ext>
            </a:extLst>
          </p:cNvPr>
          <p:cNvSpPr/>
          <p:nvPr/>
        </p:nvSpPr>
        <p:spPr>
          <a:xfrm>
            <a:off x="6739152" y="4869160"/>
            <a:ext cx="182824" cy="365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06212BC-8AFE-4501-B13F-F87AB85DCA82}"/>
              </a:ext>
            </a:extLst>
          </p:cNvPr>
          <p:cNvSpPr/>
          <p:nvPr/>
        </p:nvSpPr>
        <p:spPr>
          <a:xfrm>
            <a:off x="6739152" y="5356090"/>
            <a:ext cx="182824" cy="365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081D597-024A-4153-B9CC-3CCA1B762164}"/>
                  </a:ext>
                </a:extLst>
              </p:cNvPr>
              <p:cNvSpPr txBox="1"/>
              <p:nvPr/>
            </p:nvSpPr>
            <p:spPr>
              <a:xfrm>
                <a:off x="5678958" y="5351883"/>
                <a:ext cx="1011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不活跃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081D597-024A-4153-B9CC-3CCA1B762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58" y="5351883"/>
                <a:ext cx="1011046" cy="369332"/>
              </a:xfrm>
              <a:prstGeom prst="rect">
                <a:avLst/>
              </a:prstGeom>
              <a:blipFill>
                <a:blip r:embed="rId6"/>
                <a:stretch>
                  <a:fillRect t="-9836" r="-545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>
            <a:extLst>
              <a:ext uri="{FF2B5EF4-FFF2-40B4-BE49-F238E27FC236}">
                <a16:creationId xmlns:a16="http://schemas.microsoft.com/office/drawing/2014/main" id="{AEC36862-82B0-41ED-88D0-A30871950391}"/>
              </a:ext>
            </a:extLst>
          </p:cNvPr>
          <p:cNvSpPr/>
          <p:nvPr/>
        </p:nvSpPr>
        <p:spPr>
          <a:xfrm>
            <a:off x="6763726" y="5886061"/>
            <a:ext cx="182824" cy="365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65649B-0588-4B15-A3DA-855036C63727}"/>
                  </a:ext>
                </a:extLst>
              </p:cNvPr>
              <p:cNvSpPr txBox="1"/>
              <p:nvPr/>
            </p:nvSpPr>
            <p:spPr>
              <a:xfrm>
                <a:off x="5021711" y="5881854"/>
                <a:ext cx="1742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活跃，待用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27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65649B-0588-4B15-A3DA-855036C63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11" y="5881854"/>
                <a:ext cx="1742015" cy="369332"/>
              </a:xfrm>
              <a:prstGeom prst="rect">
                <a:avLst/>
              </a:prstGeom>
              <a:blipFill>
                <a:blip r:embed="rId7"/>
                <a:stretch>
                  <a:fillRect t="-10000" r="-279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1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获取待用信息的算法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4161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为每个变量建立待用和活跃信息链，每条中间代码的变量可附加该信息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初始化，把基本块中各变量的符号表中，待用信息栏填为“非待用”；并根据变量在基本块出口之后是不是活跃，填写活跃信息栏。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从基本块出口到基本块入口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由后向前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依次处理各个中间代码，对每个中间代码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7632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把符号表中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的待用信息和活跃信息附加到中间代码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7632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把符号表中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的待用信息和活跃信息分别置为“非待用”和“非活跃”；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7632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把符号表中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的待用信息和活跃信息附加到中间代码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7632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把符号表中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zh-CN" altLang="en-US" sz="1800" b="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的待用信息置为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，活跃信息置为“活跃”。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4161267"/>
              </a:xfrm>
              <a:prstGeom prst="rect">
                <a:avLst/>
              </a:prstGeom>
              <a:blipFill>
                <a:blip r:embed="rId3"/>
                <a:stretch>
                  <a:fillRect l="-619" b="-1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88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待用信息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975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11.2】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考察基本块，其中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是出口活跃变量，计算待用信息和活跃信息。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975780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EBEC121-A841-48C2-97A2-74553AB1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79311"/>
              </p:ext>
            </p:extLst>
          </p:nvPr>
        </p:nvGraphicFramePr>
        <p:xfrm>
          <a:off x="467544" y="166789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786723978"/>
                    </a:ext>
                  </a:extLst>
                </a:gridCol>
                <a:gridCol w="4871864">
                  <a:extLst>
                    <a:ext uri="{9D8B030D-6E8A-4147-A177-3AD203B41FA5}">
                      <a16:colId xmlns:a16="http://schemas.microsoft.com/office/drawing/2014/main" val="630231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待用信息及活跃信息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5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4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3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25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9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7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27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2DDDD59-D528-4E84-BFAF-C00ECEB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641684"/>
                  </p:ext>
                </p:extLst>
              </p:nvPr>
            </p:nvGraphicFramePr>
            <p:xfrm>
              <a:off x="467544" y="4869160"/>
              <a:ext cx="7416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786723978"/>
                        </a:ext>
                      </a:extLst>
                    </a:gridCol>
                    <a:gridCol w="1482585">
                      <a:extLst>
                        <a:ext uri="{9D8B030D-6E8A-4147-A177-3AD203B41FA5}">
                          <a16:colId xmlns:a16="http://schemas.microsoft.com/office/drawing/2014/main" val="630231226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595251653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836486031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690431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中间代码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左操作数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右操作数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539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5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643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734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0250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2DDDD59-D528-4E84-BFAF-C00ECEB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641684"/>
                  </p:ext>
                </p:extLst>
              </p:nvPr>
            </p:nvGraphicFramePr>
            <p:xfrm>
              <a:off x="467544" y="4869160"/>
              <a:ext cx="7416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786723978"/>
                        </a:ext>
                      </a:extLst>
                    </a:gridCol>
                    <a:gridCol w="1482585">
                      <a:extLst>
                        <a:ext uri="{9D8B030D-6E8A-4147-A177-3AD203B41FA5}">
                          <a16:colId xmlns:a16="http://schemas.microsoft.com/office/drawing/2014/main" val="630231226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595251653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836486031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690431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中间代码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左操作数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右操作数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539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108197" r="-3524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5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208197" r="-3524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643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308197" r="-3524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734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408197" r="-3524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02508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9A65B1-9239-46F1-A317-408562C9F09A}"/>
                  </a:ext>
                </a:extLst>
              </p:cNvPr>
              <p:cNvSpPr txBox="1"/>
              <p:nvPr/>
            </p:nvSpPr>
            <p:spPr>
              <a:xfrm>
                <a:off x="1619672" y="2004208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9A65B1-9239-46F1-A317-408562C9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04208"/>
                <a:ext cx="86273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A90A4B-77C8-49A6-B5C8-8B0B196ED01B}"/>
                  </a:ext>
                </a:extLst>
              </p:cNvPr>
              <p:cNvSpPr txBox="1"/>
              <p:nvPr/>
            </p:nvSpPr>
            <p:spPr>
              <a:xfrm>
                <a:off x="1619672" y="2379254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A90A4B-77C8-49A6-B5C8-8B0B196E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379254"/>
                <a:ext cx="86273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FCDEBE-6247-4AD3-A07E-82FAC6C5AC6F}"/>
                  </a:ext>
                </a:extLst>
              </p:cNvPr>
              <p:cNvSpPr txBox="1"/>
              <p:nvPr/>
            </p:nvSpPr>
            <p:spPr>
              <a:xfrm>
                <a:off x="1619672" y="275430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FCDEBE-6247-4AD3-A07E-82FAC6C5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54300"/>
                <a:ext cx="86273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A8CE9A-C11F-4C81-A758-3945573BC70C}"/>
                  </a:ext>
                </a:extLst>
              </p:cNvPr>
              <p:cNvSpPr txBox="1"/>
              <p:nvPr/>
            </p:nvSpPr>
            <p:spPr>
              <a:xfrm>
                <a:off x="1619672" y="3129347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A8CE9A-C11F-4C81-A758-3945573B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129347"/>
                <a:ext cx="86273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B528AE-F1A3-4BB1-9E7A-D5D753C66E21}"/>
                  </a:ext>
                </a:extLst>
              </p:cNvPr>
              <p:cNvSpPr txBox="1"/>
              <p:nvPr/>
            </p:nvSpPr>
            <p:spPr>
              <a:xfrm>
                <a:off x="1619672" y="350439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B528AE-F1A3-4BB1-9E7A-D5D753C6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504393"/>
                <a:ext cx="86273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16748B4-B3F3-406C-826E-F038A4E87A5B}"/>
                  </a:ext>
                </a:extLst>
              </p:cNvPr>
              <p:cNvSpPr txBox="1"/>
              <p:nvPr/>
            </p:nvSpPr>
            <p:spPr>
              <a:xfrm>
                <a:off x="1619672" y="387944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16748B4-B3F3-406C-826E-F038A4E8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879440"/>
                <a:ext cx="86273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80C06B-3744-4A4E-89B0-5DED20FBC842}"/>
                  </a:ext>
                </a:extLst>
              </p:cNvPr>
              <p:cNvSpPr txBox="1"/>
              <p:nvPr/>
            </p:nvSpPr>
            <p:spPr>
              <a:xfrm>
                <a:off x="1619672" y="4254487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80C06B-3744-4A4E-89B0-5DED20FBC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254487"/>
                <a:ext cx="86273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CA751-BA51-4B32-B8F2-FF3477713C59}"/>
                  </a:ext>
                </a:extLst>
              </p:cNvPr>
              <p:cNvSpPr txBox="1"/>
              <p:nvPr/>
            </p:nvSpPr>
            <p:spPr>
              <a:xfrm>
                <a:off x="3084175" y="6330976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CA751-BA51-4B32-B8F2-FF34777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75" y="6330976"/>
                <a:ext cx="86273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A1D24B-ABF9-430B-A82B-156FCCF05A25}"/>
                  </a:ext>
                </a:extLst>
              </p:cNvPr>
              <p:cNvSpPr txBox="1"/>
              <p:nvPr/>
            </p:nvSpPr>
            <p:spPr>
              <a:xfrm>
                <a:off x="2482409" y="4254487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A1D24B-ABF9-430B-A82B-156FCCF0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4254487"/>
                <a:ext cx="1120820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84897B-DCE2-4851-A72B-D1E72AE076BE}"/>
                  </a:ext>
                </a:extLst>
              </p:cNvPr>
              <p:cNvSpPr txBox="1"/>
              <p:nvPr/>
            </p:nvSpPr>
            <p:spPr>
              <a:xfrm>
                <a:off x="4831103" y="6330976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84897B-DCE2-4851-A72B-D1E72AE0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03" y="6330976"/>
                <a:ext cx="862737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1966F-B0FD-453C-8F5B-9E1410CE0722}"/>
                  </a:ext>
                </a:extLst>
              </p:cNvPr>
              <p:cNvSpPr txBox="1"/>
              <p:nvPr/>
            </p:nvSpPr>
            <p:spPr>
              <a:xfrm>
                <a:off x="6594599" y="6354028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1966F-B0FD-453C-8F5B-9E1410CE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599" y="6354028"/>
                <a:ext cx="862737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01FF4E-E4D0-435C-AC83-CE0BE418F037}"/>
                  </a:ext>
                </a:extLst>
              </p:cNvPr>
              <p:cNvSpPr txBox="1"/>
              <p:nvPr/>
            </p:nvSpPr>
            <p:spPr>
              <a:xfrm>
                <a:off x="2482409" y="3504393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01FF4E-E4D0-435C-AC83-CE0BE418F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3504393"/>
                <a:ext cx="1075936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12EA8B-8A1D-466D-A57C-9FF5740232C5}"/>
                  </a:ext>
                </a:extLst>
              </p:cNvPr>
              <p:cNvSpPr txBox="1"/>
              <p:nvPr/>
            </p:nvSpPr>
            <p:spPr>
              <a:xfrm>
                <a:off x="2482409" y="387944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12EA8B-8A1D-466D-A57C-9FF57402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3879440"/>
                <a:ext cx="1075936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3FF082F-472D-4E6E-A649-C24336B57609}"/>
              </a:ext>
            </a:extLst>
          </p:cNvPr>
          <p:cNvSpPr/>
          <p:nvPr/>
        </p:nvSpPr>
        <p:spPr bwMode="auto">
          <a:xfrm>
            <a:off x="467542" y="6354029"/>
            <a:ext cx="2211321" cy="3462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C7B0D63-5968-4BA4-985D-6CA2F5772411}"/>
              </a:ext>
            </a:extLst>
          </p:cNvPr>
          <p:cNvSpPr/>
          <p:nvPr/>
        </p:nvSpPr>
        <p:spPr bwMode="auto">
          <a:xfrm>
            <a:off x="467542" y="6000064"/>
            <a:ext cx="2211321" cy="3462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6F3FE-D17B-4C89-8DCD-900021B959D6}"/>
                  </a:ext>
                </a:extLst>
              </p:cNvPr>
              <p:cNvSpPr txBox="1"/>
              <p:nvPr/>
            </p:nvSpPr>
            <p:spPr>
              <a:xfrm>
                <a:off x="3120627" y="5992380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6F3FE-D17B-4C89-8DCD-900021B95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27" y="5992380"/>
                <a:ext cx="78983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D6E8B3-0240-4028-8E78-BC1A85A5290C}"/>
                  </a:ext>
                </a:extLst>
              </p:cNvPr>
              <p:cNvSpPr txBox="1"/>
              <p:nvPr/>
            </p:nvSpPr>
            <p:spPr>
              <a:xfrm>
                <a:off x="3558345" y="387944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D6E8B3-0240-4028-8E78-BC1A85A52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45" y="3879440"/>
                <a:ext cx="112082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6F6464-3437-4830-88B3-0807DDCA83B3}"/>
                  </a:ext>
                </a:extLst>
              </p:cNvPr>
              <p:cNvSpPr txBox="1"/>
              <p:nvPr/>
            </p:nvSpPr>
            <p:spPr>
              <a:xfrm>
                <a:off x="2482409" y="200420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6F6464-3437-4830-88B3-0807DDCA8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2004208"/>
                <a:ext cx="1075936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7E97F8-8A02-4AA5-96F6-BC863AE4EBCA}"/>
                  </a:ext>
                </a:extLst>
              </p:cNvPr>
              <p:cNvSpPr txBox="1"/>
              <p:nvPr/>
            </p:nvSpPr>
            <p:spPr>
              <a:xfrm>
                <a:off x="3558345" y="3504393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7E97F8-8A02-4AA5-96F6-BC863AE4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45" y="3504393"/>
                <a:ext cx="1075936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262B6BD-30F7-4FC6-BE63-BE9792E0E97E}"/>
                  </a:ext>
                </a:extLst>
              </p:cNvPr>
              <p:cNvSpPr txBox="1"/>
              <p:nvPr/>
            </p:nvSpPr>
            <p:spPr>
              <a:xfrm>
                <a:off x="4831103" y="599238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262B6BD-30F7-4FC6-BE63-BE9792E0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03" y="5992380"/>
                <a:ext cx="862737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0DD7A26-3079-4685-AF37-44054FE2E566}"/>
                  </a:ext>
                </a:extLst>
              </p:cNvPr>
              <p:cNvSpPr txBox="1"/>
              <p:nvPr/>
            </p:nvSpPr>
            <p:spPr>
              <a:xfrm>
                <a:off x="6631051" y="5992380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0DD7A26-3079-4685-AF37-44054FE2E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051" y="5992380"/>
                <a:ext cx="789832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DAC3AB2F-5083-4FCE-B308-C292244DC16B}"/>
              </a:ext>
            </a:extLst>
          </p:cNvPr>
          <p:cNvSpPr/>
          <p:nvPr/>
        </p:nvSpPr>
        <p:spPr bwMode="auto">
          <a:xfrm>
            <a:off x="467542" y="5623120"/>
            <a:ext cx="2211321" cy="3462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C7568D-7E95-4AAE-B547-C419D359294E}"/>
                  </a:ext>
                </a:extLst>
              </p:cNvPr>
              <p:cNvSpPr txBox="1"/>
              <p:nvPr/>
            </p:nvSpPr>
            <p:spPr>
              <a:xfrm>
                <a:off x="3120627" y="5613443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C7568D-7E95-4AAE-B547-C419D359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27" y="5613443"/>
                <a:ext cx="78983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A8D98BE-E715-4EB8-BCAC-CEC0AD6FE3FA}"/>
                  </a:ext>
                </a:extLst>
              </p:cNvPr>
              <p:cNvSpPr txBox="1"/>
              <p:nvPr/>
            </p:nvSpPr>
            <p:spPr>
              <a:xfrm>
                <a:off x="4634281" y="3504393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A8D98BE-E715-4EB8-BCAC-CEC0AD6F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81" y="3504393"/>
                <a:ext cx="112082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03356-8243-45C5-8CFC-57082D64253C}"/>
                  </a:ext>
                </a:extLst>
              </p:cNvPr>
              <p:cNvSpPr txBox="1"/>
              <p:nvPr/>
            </p:nvSpPr>
            <p:spPr>
              <a:xfrm>
                <a:off x="4831103" y="561344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03356-8243-45C5-8CFC-57082D642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03" y="5613443"/>
                <a:ext cx="862737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875353-518C-4B1C-9872-3CDE3DA8113E}"/>
                  </a:ext>
                </a:extLst>
              </p:cNvPr>
              <p:cNvSpPr txBox="1"/>
              <p:nvPr/>
            </p:nvSpPr>
            <p:spPr>
              <a:xfrm>
                <a:off x="6594599" y="561344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875353-518C-4B1C-9872-3CDE3DA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599" y="5613443"/>
                <a:ext cx="862737" cy="369332"/>
              </a:xfrm>
              <a:prstGeom prst="rect">
                <a:avLst/>
              </a:prstGeom>
              <a:blipFill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1268815-D77F-4B0C-8DAA-BAE271CDE764}"/>
                  </a:ext>
                </a:extLst>
              </p:cNvPr>
              <p:cNvSpPr txBox="1"/>
              <p:nvPr/>
            </p:nvSpPr>
            <p:spPr>
              <a:xfrm>
                <a:off x="2482409" y="2379254"/>
                <a:ext cx="104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1268815-D77F-4B0C-8DAA-BAE271CDE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2379254"/>
                <a:ext cx="1047916" cy="369332"/>
              </a:xfrm>
              <a:prstGeom prst="rect">
                <a:avLst/>
              </a:prstGeom>
              <a:blipFill>
                <a:blip r:embed="rId2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CB6603-A469-449B-8CCB-421AC5D8B38D}"/>
                  </a:ext>
                </a:extLst>
              </p:cNvPr>
              <p:cNvSpPr txBox="1"/>
              <p:nvPr/>
            </p:nvSpPr>
            <p:spPr>
              <a:xfrm>
                <a:off x="2482409" y="3129347"/>
                <a:ext cx="104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CB6603-A469-449B-8CCB-421AC5D8B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3129347"/>
                <a:ext cx="1047916" cy="369332"/>
              </a:xfrm>
              <a:prstGeom prst="rect">
                <a:avLst/>
              </a:prstGeom>
              <a:blipFill>
                <a:blip r:embed="rId2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DEB09E42-2571-460F-84B4-FA90396D17D4}"/>
              </a:ext>
            </a:extLst>
          </p:cNvPr>
          <p:cNvSpPr/>
          <p:nvPr/>
        </p:nvSpPr>
        <p:spPr bwMode="auto">
          <a:xfrm>
            <a:off x="467542" y="5246363"/>
            <a:ext cx="2211321" cy="3462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l" eaLnBrk="1" hangingPunct="1"/>
            <a:endParaRPr lang="zh-CN" altLang="en-US" b="0" i="1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6DEBD-27E7-429C-90CE-A384A5F63440}"/>
                  </a:ext>
                </a:extLst>
              </p:cNvPr>
              <p:cNvSpPr txBox="1"/>
              <p:nvPr/>
            </p:nvSpPr>
            <p:spPr>
              <a:xfrm>
                <a:off x="3120627" y="5230184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6DEBD-27E7-429C-90CE-A384A5F6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27" y="5230184"/>
                <a:ext cx="789832" cy="369332"/>
              </a:xfrm>
              <a:prstGeom prst="rect">
                <a:avLst/>
              </a:prstGeom>
              <a:blipFill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F872DD0-FAD2-4C46-AE1C-6333F1C15E8E}"/>
                  </a:ext>
                </a:extLst>
              </p:cNvPr>
              <p:cNvSpPr txBox="1"/>
              <p:nvPr/>
            </p:nvSpPr>
            <p:spPr>
              <a:xfrm>
                <a:off x="3558345" y="2004208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F872DD0-FAD2-4C46-AE1C-6333F1C15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45" y="2004208"/>
                <a:ext cx="1120820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1EFF0C-3395-45A0-8D87-FBAFDCC961B5}"/>
                  </a:ext>
                </a:extLst>
              </p:cNvPr>
              <p:cNvSpPr txBox="1"/>
              <p:nvPr/>
            </p:nvSpPr>
            <p:spPr>
              <a:xfrm>
                <a:off x="4867555" y="5230184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1EFF0C-3395-45A0-8D87-FBAFDCC9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55" y="5230184"/>
                <a:ext cx="789832" cy="369332"/>
              </a:xfrm>
              <a:prstGeom prst="rect">
                <a:avLst/>
              </a:prstGeom>
              <a:blipFill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5B23CB-EE47-49CD-87AF-B5B76BCA5AEC}"/>
                  </a:ext>
                </a:extLst>
              </p:cNvPr>
              <p:cNvSpPr txBox="1"/>
              <p:nvPr/>
            </p:nvSpPr>
            <p:spPr>
              <a:xfrm>
                <a:off x="6558146" y="5230184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5B23CB-EE47-49CD-87AF-B5B76BCA5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46" y="5230184"/>
                <a:ext cx="862737" cy="369332"/>
              </a:xfrm>
              <a:prstGeom prst="rect">
                <a:avLst/>
              </a:prstGeom>
              <a:blipFill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CE27901-FB5F-4025-A678-CA2395840A2C}"/>
                  </a:ext>
                </a:extLst>
              </p:cNvPr>
              <p:cNvSpPr txBox="1"/>
              <p:nvPr/>
            </p:nvSpPr>
            <p:spPr>
              <a:xfrm>
                <a:off x="3530325" y="2379254"/>
                <a:ext cx="104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CE27901-FB5F-4025-A678-CA239584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25" y="2379254"/>
                <a:ext cx="1047916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913C763-59B5-4592-8CC7-A0747D63C1DA}"/>
                  </a:ext>
                </a:extLst>
              </p:cNvPr>
              <p:cNvSpPr txBox="1"/>
              <p:nvPr/>
            </p:nvSpPr>
            <p:spPr>
              <a:xfrm>
                <a:off x="2482409" y="2754300"/>
                <a:ext cx="1047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913C763-59B5-4592-8CC7-A0747D63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09" y="2754300"/>
                <a:ext cx="1047916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08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5" grpId="0" animBg="1"/>
      <p:bldP spid="5" grpId="1" animBg="1"/>
      <p:bldP spid="22" grpId="0" animBg="1"/>
      <p:bldP spid="22" grpId="1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29" grpId="1" animBg="1"/>
      <p:bldP spid="30" grpId="0"/>
      <p:bldP spid="31" grpId="0"/>
      <p:bldP spid="32" grpId="0"/>
      <p:bldP spid="33" grpId="0"/>
      <p:bldP spid="35" grpId="0"/>
      <p:bldP spid="36" grpId="0"/>
      <p:bldP spid="37" grpId="0" animBg="1"/>
      <p:bldP spid="37" grpId="1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寄存器描述和地址描述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寄存器描述和地址描述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1446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寄存器信息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空闲？分配给某个变量？分配给几个变量（复写时出现这种情况）？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建立一个编译时用的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寄存器描述数组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，动态地记录各寄存器的上述信息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1446678"/>
              </a:xfrm>
              <a:prstGeom prst="rect">
                <a:avLst/>
              </a:prstGeom>
              <a:blipFill>
                <a:blip r:embed="rId3"/>
                <a:stretch>
                  <a:fillRect l="-619" b="-5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2A23C6-52E0-4AD3-8F08-1C0EF1603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71422"/>
                <a:ext cx="8856984" cy="186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变量信息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如果变量存在寄存器中，自然希望使用寄存器中的值，而不是主存中的值。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44525" lvl="1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建立一个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变量地址描述数组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，动态地记录各变量现行值的存放位置：是寄存器中，还是某主存单元，还是既在寄存器又在主存单元。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2A23C6-52E0-4AD3-8F08-1C0EF1603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71422"/>
                <a:ext cx="8856984" cy="1862176"/>
              </a:xfrm>
              <a:prstGeom prst="rect">
                <a:avLst/>
              </a:prstGeom>
              <a:blipFill>
                <a:blip r:embed="rId4"/>
                <a:stretch>
                  <a:fillRect l="-619" b="-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33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基本块代码生成算法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4105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对每个中间代码：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𝑔𝑒𝑡𝑅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，确定变量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的存放位置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；如果现行值在寄存器，则把寄存器取做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，则生成目标代码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𝑀𝑂𝑉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；否则生成目标代码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，则删除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，并令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AutoNum type="arabicParenBoth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在基本块不再引用，在基本块出口后不再活跃，且现行值在某个寄存器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，则删除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4105868"/>
              </a:xfrm>
              <a:prstGeom prst="rect">
                <a:avLst/>
              </a:prstGeom>
              <a:blipFill>
                <a:blip r:embed="rId3"/>
                <a:stretch>
                  <a:fillRect l="-619" b="-14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28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63817"/>
                <a:ext cx="8856984" cy="634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获得存放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的寄存器𝑔𝑒𝑡𝑅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𝑖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，设第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个四元式为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存放在某个寄存器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只包含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，同时，或者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是同一标识符，或者中间代码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的信息为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(−,−)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（即后面不再引用），则选取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为所需寄存器，转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(4)④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失败，若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有空闲寄存器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，选择其作为所需寄存器，转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(4) ④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也失败，需要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从已分配寄存器中选择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占用该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的变量也保存在主存中，或者在最远的地方被引用（即待用信息值最大）。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中的每个变量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，则：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572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，生成目标代码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𝑀𝑂𝑉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572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，否则令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𝐴𝑣𝑎𝑙𝑢𝑒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572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删除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𝑅𝑣𝑎𝑙𝑢𝑒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057275" lvl="1" indent="-342900">
                  <a:lnSpc>
                    <a:spcPct val="150000"/>
                  </a:lnSpc>
                  <a:spcBef>
                    <a:spcPct val="20000"/>
                  </a:spcBef>
                  <a:buFont typeface="+mj-ea"/>
                  <a:buAutoNum type="circleNumDbPlain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，返回。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63817"/>
                <a:ext cx="8856984" cy="6349559"/>
              </a:xfrm>
              <a:prstGeom prst="rect">
                <a:avLst/>
              </a:prstGeom>
              <a:blipFill>
                <a:blip r:embed="rId3"/>
                <a:stretch>
                  <a:fillRect l="-619" r="-206" b="-8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40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975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11.3】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基本块生成目标代码，假设有寄存器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975780"/>
              </a:xfrm>
              <a:prstGeom prst="rect">
                <a:avLst/>
              </a:prstGeom>
              <a:blipFill>
                <a:blip r:embed="rId3"/>
                <a:stretch>
                  <a:fillRect l="-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2DDDD59-D528-4E84-BFAF-C00ECEB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041628"/>
                  </p:ext>
                </p:extLst>
              </p:nvPr>
            </p:nvGraphicFramePr>
            <p:xfrm>
              <a:off x="539552" y="1585367"/>
              <a:ext cx="7416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786723978"/>
                        </a:ext>
                      </a:extLst>
                    </a:gridCol>
                    <a:gridCol w="1482585">
                      <a:extLst>
                        <a:ext uri="{9D8B030D-6E8A-4147-A177-3AD203B41FA5}">
                          <a16:colId xmlns:a16="http://schemas.microsoft.com/office/drawing/2014/main" val="630231226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595251653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836486031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690431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中间代码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左操作数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右操作数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539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5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643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734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r>
                                  <a:rPr lang="en-US" altLang="zh-CN" sz="18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0250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82DDDD59-D528-4E84-BFAF-C00ECEB800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1041628"/>
                  </p:ext>
                </p:extLst>
              </p:nvPr>
            </p:nvGraphicFramePr>
            <p:xfrm>
              <a:off x="539552" y="1585367"/>
              <a:ext cx="74168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3786723978"/>
                        </a:ext>
                      </a:extLst>
                    </a:gridCol>
                    <a:gridCol w="1482585">
                      <a:extLst>
                        <a:ext uri="{9D8B030D-6E8A-4147-A177-3AD203B41FA5}">
                          <a16:colId xmlns:a16="http://schemas.microsoft.com/office/drawing/2014/main" val="630231226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595251653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836486031"/>
                        </a:ext>
                      </a:extLst>
                    </a:gridCol>
                    <a:gridCol w="1738053">
                      <a:extLst>
                        <a:ext uri="{9D8B030D-6E8A-4147-A177-3AD203B41FA5}">
                          <a16:colId xmlns:a16="http://schemas.microsoft.com/office/drawing/2014/main" val="36904317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序号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中间代码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左操作数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右操作数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539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108197" r="-35245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56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208197" r="-35245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643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308197" r="-3524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734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770" t="-408197" r="-3524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02508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CA751-BA51-4B32-B8F2-FF3477713C59}"/>
                  </a:ext>
                </a:extLst>
              </p:cNvPr>
              <p:cNvSpPr txBox="1"/>
              <p:nvPr/>
            </p:nvSpPr>
            <p:spPr>
              <a:xfrm>
                <a:off x="3156183" y="304718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5CA751-BA51-4B32-B8F2-FF34777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83" y="3047183"/>
                <a:ext cx="86273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84897B-DCE2-4851-A72B-D1E72AE076BE}"/>
                  </a:ext>
                </a:extLst>
              </p:cNvPr>
              <p:cNvSpPr txBox="1"/>
              <p:nvPr/>
            </p:nvSpPr>
            <p:spPr>
              <a:xfrm>
                <a:off x="4903111" y="3047183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84897B-DCE2-4851-A72B-D1E72AE0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11" y="3047183"/>
                <a:ext cx="8627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1966F-B0FD-453C-8F5B-9E1410CE0722}"/>
                  </a:ext>
                </a:extLst>
              </p:cNvPr>
              <p:cNvSpPr txBox="1"/>
              <p:nvPr/>
            </p:nvSpPr>
            <p:spPr>
              <a:xfrm>
                <a:off x="6666607" y="3070235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41966F-B0FD-453C-8F5B-9E1410CE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07" y="3070235"/>
                <a:ext cx="86273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6F3FE-D17B-4C89-8DCD-900021B959D6}"/>
                  </a:ext>
                </a:extLst>
              </p:cNvPr>
              <p:cNvSpPr txBox="1"/>
              <p:nvPr/>
            </p:nvSpPr>
            <p:spPr>
              <a:xfrm>
                <a:off x="3192635" y="2708587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66F3FE-D17B-4C89-8DCD-900021B95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35" y="2708587"/>
                <a:ext cx="78983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262B6BD-30F7-4FC6-BE63-BE9792E0E97E}"/>
                  </a:ext>
                </a:extLst>
              </p:cNvPr>
              <p:cNvSpPr txBox="1"/>
              <p:nvPr/>
            </p:nvSpPr>
            <p:spPr>
              <a:xfrm>
                <a:off x="4903111" y="2708587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262B6BD-30F7-4FC6-BE63-BE9792E0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11" y="2708587"/>
                <a:ext cx="86273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0DD7A26-3079-4685-AF37-44054FE2E566}"/>
                  </a:ext>
                </a:extLst>
              </p:cNvPr>
              <p:cNvSpPr txBox="1"/>
              <p:nvPr/>
            </p:nvSpPr>
            <p:spPr>
              <a:xfrm>
                <a:off x="6703059" y="2708587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0DD7A26-3079-4685-AF37-44054FE2E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59" y="2708587"/>
                <a:ext cx="78983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C7568D-7E95-4AAE-B547-C419D359294E}"/>
                  </a:ext>
                </a:extLst>
              </p:cNvPr>
              <p:cNvSpPr txBox="1"/>
              <p:nvPr/>
            </p:nvSpPr>
            <p:spPr>
              <a:xfrm>
                <a:off x="3192635" y="2329650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2C7568D-7E95-4AAE-B547-C419D359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35" y="2329650"/>
                <a:ext cx="789832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03356-8243-45C5-8CFC-57082D64253C}"/>
                  </a:ext>
                </a:extLst>
              </p:cNvPr>
              <p:cNvSpPr txBox="1"/>
              <p:nvPr/>
            </p:nvSpPr>
            <p:spPr>
              <a:xfrm>
                <a:off x="4903111" y="232965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603356-8243-45C5-8CFC-57082D642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11" y="2329650"/>
                <a:ext cx="862737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875353-518C-4B1C-9872-3CDE3DA8113E}"/>
                  </a:ext>
                </a:extLst>
              </p:cNvPr>
              <p:cNvSpPr txBox="1"/>
              <p:nvPr/>
            </p:nvSpPr>
            <p:spPr>
              <a:xfrm>
                <a:off x="6666607" y="2329650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6875353-518C-4B1C-9872-3CDE3DA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07" y="2329650"/>
                <a:ext cx="862737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6DEBD-27E7-429C-90CE-A384A5F63440}"/>
                  </a:ext>
                </a:extLst>
              </p:cNvPr>
              <p:cNvSpPr txBox="1"/>
              <p:nvPr/>
            </p:nvSpPr>
            <p:spPr>
              <a:xfrm>
                <a:off x="3192635" y="1946391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9E6DEBD-27E7-429C-90CE-A384A5F6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635" y="1946391"/>
                <a:ext cx="789832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1EFF0C-3395-45A0-8D87-FBAFDCC961B5}"/>
                  </a:ext>
                </a:extLst>
              </p:cNvPr>
              <p:cNvSpPr txBox="1"/>
              <p:nvPr/>
            </p:nvSpPr>
            <p:spPr>
              <a:xfrm>
                <a:off x="4939563" y="1946391"/>
                <a:ext cx="78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51EFF0C-3395-45A0-8D87-FBAFDCC9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63" y="1946391"/>
                <a:ext cx="78983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5B23CB-EE47-49CD-87AF-B5B76BCA5AEC}"/>
                  </a:ext>
                </a:extLst>
              </p:cNvPr>
              <p:cNvSpPr txBox="1"/>
              <p:nvPr/>
            </p:nvSpPr>
            <p:spPr>
              <a:xfrm>
                <a:off x="6630154" y="1946391"/>
                <a:ext cx="862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(−,−)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D5B23CB-EE47-49CD-87AF-B5B76BCA5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154" y="1946391"/>
                <a:ext cx="862737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407BF4D-1CEB-4AE2-913A-B7CB2A667E68}"/>
              </a:ext>
            </a:extLst>
          </p:cNvPr>
          <p:cNvGrpSpPr/>
          <p:nvPr/>
        </p:nvGrpSpPr>
        <p:grpSpPr>
          <a:xfrm>
            <a:off x="850568" y="3636803"/>
            <a:ext cx="7185450" cy="360040"/>
            <a:chOff x="850568" y="3636803"/>
            <a:chExt cx="7185450" cy="3600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4BF2F0-6F0B-459C-9182-F2ADE053E96D}"/>
                </a:ext>
              </a:extLst>
            </p:cNvPr>
            <p:cNvSpPr/>
            <p:nvPr/>
          </p:nvSpPr>
          <p:spPr bwMode="auto">
            <a:xfrm>
              <a:off x="850568" y="3636803"/>
              <a:ext cx="158417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0BE5438-A70F-4FF8-A892-F074C6777187}"/>
                </a:ext>
              </a:extLst>
            </p:cNvPr>
            <p:cNvSpPr/>
            <p:nvPr/>
          </p:nvSpPr>
          <p:spPr bwMode="auto">
            <a:xfrm>
              <a:off x="2434744" y="3636803"/>
              <a:ext cx="1584176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53297BA-9037-4B98-A9B9-E13128328067}"/>
                </a:ext>
              </a:extLst>
            </p:cNvPr>
            <p:cNvSpPr/>
            <p:nvPr/>
          </p:nvSpPr>
          <p:spPr bwMode="auto">
            <a:xfrm>
              <a:off x="4018920" y="3636803"/>
              <a:ext cx="2008549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Rvalue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1F33E7-28BC-4467-9447-35A95ECAB5B7}"/>
                </a:ext>
              </a:extLst>
            </p:cNvPr>
            <p:cNvSpPr/>
            <p:nvPr/>
          </p:nvSpPr>
          <p:spPr bwMode="auto">
            <a:xfrm>
              <a:off x="6027469" y="3636803"/>
              <a:ext cx="2008549" cy="360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en-US" altLang="zh-CN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Avalue</a:t>
              </a:r>
              <a:endPara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8D0682D-7A3E-4601-9A52-752B43F9930B}"/>
              </a:ext>
            </a:extLst>
          </p:cNvPr>
          <p:cNvGrpSpPr/>
          <p:nvPr/>
        </p:nvGrpSpPr>
        <p:grpSpPr>
          <a:xfrm>
            <a:off x="850568" y="3996843"/>
            <a:ext cx="7185450" cy="653955"/>
            <a:chOff x="850568" y="3636803"/>
            <a:chExt cx="7185450" cy="36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6C7197B5-5D93-4956-BB15-1F5BE7895A7A}"/>
                    </a:ext>
                  </a:extLst>
                </p:cNvPr>
                <p:cNvSpPr/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6C7197B5-5D93-4956-BB15-1F5BE7895A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0AC42EE-A8AA-4FFA-9F4C-50AD9C67E2DD}"/>
                    </a:ext>
                  </a:extLst>
                </p:cNvPr>
                <p:cNvSpPr/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𝑀𝑂𝑉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F0AC42EE-A8AA-4FFA-9F4C-50AD9C67E2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B0DA528-66F4-41EC-B797-9C200915F521}"/>
                    </a:ext>
                  </a:extLst>
                </p:cNvPr>
                <p:cNvSpPr/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B0DA528-66F4-41EC-B797-9C200915F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A00AE45E-7CB4-4F07-B45D-0C10CD6296FF}"/>
                    </a:ext>
                  </a:extLst>
                </p:cNvPr>
                <p:cNvSpPr/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A00AE45E-7CB4-4F07-B45D-0C10CD629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8AA5514-ED5B-4AAA-A119-FCA78937F297}"/>
              </a:ext>
            </a:extLst>
          </p:cNvPr>
          <p:cNvGrpSpPr/>
          <p:nvPr/>
        </p:nvGrpSpPr>
        <p:grpSpPr>
          <a:xfrm>
            <a:off x="850568" y="4650798"/>
            <a:ext cx="7185450" cy="653955"/>
            <a:chOff x="850568" y="3636803"/>
            <a:chExt cx="7185450" cy="36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5B9EABC-4F81-499B-B2E0-5A5726E9D507}"/>
                    </a:ext>
                  </a:extLst>
                </p:cNvPr>
                <p:cNvSpPr/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5B9EABC-4F81-499B-B2E0-5A5726E9D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CD150DA-8627-4001-87A1-42293705F861}"/>
                    </a:ext>
                  </a:extLst>
                </p:cNvPr>
                <p:cNvSpPr/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𝑀𝑂𝑉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CD150DA-8627-4001-87A1-42293705F8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DADE0679-A8C4-4901-95D5-05746A170D0D}"/>
                    </a:ext>
                  </a:extLst>
                </p:cNvPr>
                <p:cNvSpPr/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DADE0679-A8C4-4901-95D5-05746A170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blipFill>
                  <a:blip r:embed="rId23"/>
                  <a:stretch>
                    <a:fillRect b="-825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55806E3-5347-4F9D-9DB1-3D63D3F085F2}"/>
                    </a:ext>
                  </a:extLst>
                </p:cNvPr>
                <p:cNvSpPr/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55806E3-5347-4F9D-9DB1-3D63D3F08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blipFill>
                  <a:blip r:embed="rId24"/>
                  <a:stretch>
                    <a:fillRect b="-825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3C96FE2-E030-43F8-A99A-C676575A8E54}"/>
              </a:ext>
            </a:extLst>
          </p:cNvPr>
          <p:cNvGrpSpPr/>
          <p:nvPr/>
        </p:nvGrpSpPr>
        <p:grpSpPr>
          <a:xfrm>
            <a:off x="850568" y="5304753"/>
            <a:ext cx="7185450" cy="653955"/>
            <a:chOff x="850568" y="3636803"/>
            <a:chExt cx="7185450" cy="36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0E6A751-0D1A-49A5-B791-34656E2B3AB0}"/>
                    </a:ext>
                  </a:extLst>
                </p:cNvPr>
                <p:cNvSpPr/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0E6A751-0D1A-49A5-B791-34656E2B3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934350C-4D66-44F5-8737-1FFAC223EDFF}"/>
                    </a:ext>
                  </a:extLst>
                </p:cNvPr>
                <p:cNvSpPr/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𝐴𝐷𝐷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934350C-4D66-44F5-8737-1FFAC223E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2C62D8A-4836-4A09-9FE1-39A0972CF0D0}"/>
                    </a:ext>
                  </a:extLst>
                </p:cNvPr>
                <p:cNvSpPr/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2C62D8A-4836-4A09-9FE1-39A0972CF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blipFill>
                  <a:blip r:embed="rId27"/>
                  <a:stretch>
                    <a:fillRect b="-825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0780869-2EC3-4F79-9C81-B372CAF5BA85}"/>
                    </a:ext>
                  </a:extLst>
                </p:cNvPr>
                <p:cNvSpPr/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0780869-2EC3-4F79-9C81-B372CAF5B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blipFill>
                  <a:blip r:embed="rId28"/>
                  <a:stretch>
                    <a:fillRect b="-825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6CA925E-FD17-42F2-86B1-7A6A06E1D5FE}"/>
              </a:ext>
            </a:extLst>
          </p:cNvPr>
          <p:cNvGrpSpPr/>
          <p:nvPr/>
        </p:nvGrpSpPr>
        <p:grpSpPr>
          <a:xfrm>
            <a:off x="850568" y="5958708"/>
            <a:ext cx="7185450" cy="653955"/>
            <a:chOff x="850568" y="3636803"/>
            <a:chExt cx="7185450" cy="36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2454813F-EA96-4566-88FB-3FC6DEECDE97}"/>
                    </a:ext>
                  </a:extLst>
                </p:cNvPr>
                <p:cNvSpPr/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2454813F-EA96-4566-88FB-3FC6DEECD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0568" y="3636803"/>
                  <a:ext cx="1584176" cy="36004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D2A008E-DD6D-44D7-B4CC-170D533C1850}"/>
                    </a:ext>
                  </a:extLst>
                </p:cNvPr>
                <p:cNvSpPr/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𝐴𝐷𝐷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D2A008E-DD6D-44D7-B4CC-170D533C1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4744" y="3636803"/>
                  <a:ext cx="1584176" cy="36004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8BD287F-11A0-49FA-A757-2A96866DE1A7}"/>
                    </a:ext>
                  </a:extLst>
                </p:cNvPr>
                <p:cNvSpPr/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8BD287F-11A0-49FA-A757-2A96866D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920" y="3636803"/>
                  <a:ext cx="2008549" cy="36004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07A6558-925E-485C-8BCB-7EDA38C66DCB}"/>
                    </a:ext>
                  </a:extLst>
                </p:cNvPr>
                <p:cNvSpPr/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07A6558-925E-485C-8BCB-7EDA38C66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7469" y="3636803"/>
                  <a:ext cx="2008549" cy="36004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02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3163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𝑜𝑝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的现行值在寄存器中，则目标中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用寄存器表示。但如果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要用其主存单元表示；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3163430"/>
              </a:xfrm>
              <a:prstGeom prst="rect">
                <a:avLst/>
              </a:prstGeom>
              <a:blipFill>
                <a:blip r:embed="rId3"/>
                <a:stretch>
                  <a:fillRect l="-619" r="-619" b="-2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288174"/>
                <a:ext cx="8856984" cy="227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𝑜𝑝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88174"/>
                <a:ext cx="8856984" cy="2277675"/>
              </a:xfrm>
              <a:prstGeom prst="rect">
                <a:avLst/>
              </a:prstGeom>
              <a:blipFill>
                <a:blip r:embed="rId4"/>
                <a:stretch>
                  <a:fillRect l="-619" b="-32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6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86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862176"/>
              </a:xfrm>
              <a:prstGeom prst="rect">
                <a:avLst/>
              </a:prstGeom>
              <a:blipFill>
                <a:blip r:embed="rId3"/>
                <a:stretch>
                  <a:fillRect l="-619" b="-42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931935"/>
                <a:ext cx="8856984" cy="2798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是分配给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931935"/>
                <a:ext cx="8856984" cy="2798074"/>
              </a:xfrm>
              <a:prstGeom prst="rect">
                <a:avLst/>
              </a:prstGeom>
              <a:blipFill>
                <a:blip r:embed="rId4"/>
                <a:stretch>
                  <a:fillRect l="-619" r="-413" b="-26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237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目标代码生成：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以源程序的中间代码作为输入，产生等价的目标程序作为输出；目标代码有三种形式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能够立即执行的机器语言代码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，所有地址均已定位。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待装配的机器语言模块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汇编语言代码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，需经过汇编程序汇编，转换为可执行的机器语言代码。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1D66BE4-77E0-4CF2-9122-0918243DFC38}"/>
              </a:ext>
            </a:extLst>
          </p:cNvPr>
          <p:cNvGrpSpPr/>
          <p:nvPr/>
        </p:nvGrpSpPr>
        <p:grpSpPr>
          <a:xfrm>
            <a:off x="273586" y="4983413"/>
            <a:ext cx="8668836" cy="1613939"/>
            <a:chOff x="323528" y="3210340"/>
            <a:chExt cx="8668836" cy="16139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F7A6BBA-9BB6-4AE1-A95D-743E7C2091D9}"/>
                </a:ext>
              </a:extLst>
            </p:cNvPr>
            <p:cNvSpPr/>
            <p:nvPr/>
          </p:nvSpPr>
          <p:spPr bwMode="auto">
            <a:xfrm>
              <a:off x="3822449" y="3396546"/>
              <a:ext cx="1440160" cy="4738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代码优化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A9A209-0E93-4981-8BD6-7477A94CAAE6}"/>
                </a:ext>
              </a:extLst>
            </p:cNvPr>
            <p:cNvSpPr/>
            <p:nvPr/>
          </p:nvSpPr>
          <p:spPr bwMode="auto">
            <a:xfrm>
              <a:off x="1791490" y="3393885"/>
              <a:ext cx="1440160" cy="479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编译前端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A87B662-51F1-4980-B3FA-091C09D8C99C}"/>
                </a:ext>
              </a:extLst>
            </p:cNvPr>
            <p:cNvSpPr/>
            <p:nvPr/>
          </p:nvSpPr>
          <p:spPr bwMode="auto">
            <a:xfrm>
              <a:off x="5853408" y="3393885"/>
              <a:ext cx="1440160" cy="479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代码生成器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3D0EE9-46FB-4E70-A279-8A9DB749739E}"/>
                </a:ext>
              </a:extLst>
            </p:cNvPr>
            <p:cNvSpPr/>
            <p:nvPr/>
          </p:nvSpPr>
          <p:spPr bwMode="auto">
            <a:xfrm>
              <a:off x="3822449" y="4345071"/>
              <a:ext cx="1440160" cy="479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 eaLnBrk="1" hangingPunct="1"/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F328EA5-A772-414A-99FA-2C68026FD7F2}"/>
                </a:ext>
              </a:extLst>
            </p:cNvPr>
            <p:cNvCxnSpPr>
              <a:cxnSpLocks/>
              <a:stCxn id="16" idx="3"/>
              <a:endCxn id="2" idx="1"/>
            </p:cNvCxnSpPr>
            <p:nvPr/>
          </p:nvCxnSpPr>
          <p:spPr>
            <a:xfrm>
              <a:off x="3231650" y="3633489"/>
              <a:ext cx="59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92EEAFC-D89E-4189-BBC4-ADB2EB585002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>
              <a:off x="5262609" y="3633489"/>
              <a:ext cx="59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FC9A69D-0678-43B0-9488-8F6E2E5849AD}"/>
                </a:ext>
              </a:extLst>
            </p:cNvPr>
            <p:cNvCxnSpPr>
              <a:cxnSpLocks/>
              <a:stCxn id="2" idx="2"/>
              <a:endCxn id="19" idx="0"/>
            </p:cNvCxnSpPr>
            <p:nvPr/>
          </p:nvCxnSpPr>
          <p:spPr>
            <a:xfrm>
              <a:off x="4542529" y="3870432"/>
              <a:ext cx="0" cy="47463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7261E3-6B7B-4CD6-A021-4AF27BAF0116}"/>
                </a:ext>
              </a:extLst>
            </p:cNvPr>
            <p:cNvSpPr/>
            <p:nvPr/>
          </p:nvSpPr>
          <p:spPr>
            <a:xfrm>
              <a:off x="323528" y="344882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1643173-5FBE-4827-A012-F4F56690C534}"/>
                </a:ext>
              </a:extLst>
            </p:cNvPr>
            <p:cNvSpPr/>
            <p:nvPr/>
          </p:nvSpPr>
          <p:spPr>
            <a:xfrm>
              <a:off x="7884368" y="344882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目标程序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1414C83-7170-4CE9-B861-BF687972C58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1200691" y="3633489"/>
              <a:ext cx="59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A5DBB86-BF4D-43E1-B8CD-63ADEB4D0CC1}"/>
                </a:ext>
              </a:extLst>
            </p:cNvPr>
            <p:cNvCxnSpPr>
              <a:cxnSpLocks/>
              <a:stCxn id="17" idx="3"/>
              <a:endCxn id="24" idx="1"/>
            </p:cNvCxnSpPr>
            <p:nvPr/>
          </p:nvCxnSpPr>
          <p:spPr>
            <a:xfrm>
              <a:off x="7293568" y="3633489"/>
              <a:ext cx="590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86CEDE4-2341-4974-A384-0688F7B20C99}"/>
                </a:ext>
              </a:extLst>
            </p:cNvPr>
            <p:cNvCxnSpPr>
              <a:cxnSpLocks/>
              <a:stCxn id="16" idx="2"/>
              <a:endCxn id="19" idx="1"/>
            </p:cNvCxnSpPr>
            <p:nvPr/>
          </p:nvCxnSpPr>
          <p:spPr>
            <a:xfrm>
              <a:off x="2511570" y="3873093"/>
              <a:ext cx="1310879" cy="7115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922C3D4-D3ED-48C6-AD05-42455A023FBC}"/>
                </a:ext>
              </a:extLst>
            </p:cNvPr>
            <p:cNvCxnSpPr>
              <a:cxnSpLocks/>
              <a:stCxn id="19" idx="3"/>
              <a:endCxn id="17" idx="2"/>
            </p:cNvCxnSpPr>
            <p:nvPr/>
          </p:nvCxnSpPr>
          <p:spPr>
            <a:xfrm flipV="1">
              <a:off x="5262609" y="3873093"/>
              <a:ext cx="1310879" cy="7115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A1A084F-DE28-4010-9AA6-B6EA4E026BC3}"/>
                </a:ext>
              </a:extLst>
            </p:cNvPr>
            <p:cNvSpPr/>
            <p:nvPr/>
          </p:nvSpPr>
          <p:spPr>
            <a:xfrm>
              <a:off x="3196032" y="3210340"/>
              <a:ext cx="595035" cy="787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AC4C5E4-ABFF-4C73-8110-5B37A25278C5}"/>
                </a:ext>
              </a:extLst>
            </p:cNvPr>
            <p:cNvSpPr/>
            <p:nvPr/>
          </p:nvSpPr>
          <p:spPr>
            <a:xfrm>
              <a:off x="5226991" y="3210340"/>
              <a:ext cx="595035" cy="7875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</p:grp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5033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代码生成要着重考虑两个问题：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如何使生成的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目标代码较短；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充分利用寄存器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，减少目标代码中访问存储单元的次数。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3213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800" b="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中，则不生成第二条目标代码，否则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是分配给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3213572"/>
              </a:xfrm>
              <a:prstGeom prst="rect">
                <a:avLst/>
              </a:prstGeom>
              <a:blipFill>
                <a:blip r:embed="rId3"/>
                <a:stretch>
                  <a:fillRect l="-619" r="-413" b="-28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283331"/>
                <a:ext cx="8856984" cy="1440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𝑔𝑜𝑡𝑜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𝐽𝑀𝑃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是标号为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的中间代码的目标代码的首地址。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83331"/>
                <a:ext cx="8856984" cy="1440972"/>
              </a:xfrm>
              <a:prstGeom prst="rect">
                <a:avLst/>
              </a:prstGeom>
              <a:blipFill>
                <a:blip r:embed="rId4"/>
                <a:stretch>
                  <a:fillRect l="-619" b="-2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1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3634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𝑔𝑜𝑡𝑜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𝐶𝑀𝑃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1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是标号为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的中间代码的目标代码的首地址；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中，则目标代码中的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1800" b="0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≤,=,≠,&gt;,≥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3634969"/>
              </a:xfrm>
              <a:prstGeom prst="rect">
                <a:avLst/>
              </a:prstGeom>
              <a:blipFill>
                <a:blip r:embed="rId3"/>
                <a:stretch>
                  <a:fillRect l="-619" b="-16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704728"/>
                <a:ext cx="8856984" cy="1933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=∗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𝐿𝐸𝐴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𝑀𝑂𝑉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]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704728"/>
                <a:ext cx="8856984" cy="1933606"/>
              </a:xfrm>
              <a:prstGeom prst="rect">
                <a:avLst/>
              </a:prstGeom>
              <a:blipFill>
                <a:blip r:embed="rId4"/>
                <a:stretch>
                  <a:fillRect l="-619" b="-4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6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各中间代码对应的目标代码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11.3.3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2760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𝐿𝐸𝐴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],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是新分配给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的寄存器；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的现行值在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中，则不生成第一条目标代码。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2760115"/>
              </a:xfrm>
              <a:prstGeom prst="rect">
                <a:avLst/>
              </a:prstGeom>
              <a:blipFill>
                <a:blip r:embed="rId3"/>
                <a:stretch>
                  <a:fillRect l="-619" b="-26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829874"/>
                <a:ext cx="8856984" cy="237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寄存器中的某变量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在基本块出口之后是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的，则需要用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𝑀𝑂𝑉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指令将其存储到主存单元中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𝑅𝑣𝑎𝑙𝑢𝑒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确定哪些变量的现行值在寄存器中；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𝑣𝑎𝑙𝑢𝑒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确定哪些变量的现行值不在主存中；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利用活跃变量信息确定哪些变量是活跃的。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829874"/>
                <a:ext cx="8856984" cy="2378600"/>
              </a:xfrm>
              <a:prstGeom prst="rect">
                <a:avLst/>
              </a:prstGeom>
              <a:blipFill>
                <a:blip r:embed="rId4"/>
                <a:stretch>
                  <a:fillRect l="-619" b="-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4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392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基本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思想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在循环中，寄存器不是平均分配，而是从可用寄存器中分出几个，固定分配给几个变量单独使用。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392561"/>
              </a:xfrm>
              <a:prstGeom prst="rect">
                <a:avLst/>
              </a:prstGeom>
              <a:blipFill>
                <a:blip r:embed="rId3"/>
                <a:stretch>
                  <a:fillRect l="-619" b="-56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462320"/>
                <a:ext cx="8856984" cy="2464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：每条指令的执行代价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每条指令访问主存单元次数 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+ 1</a:t>
                </a:r>
                <a:endParaRPr lang="zh-CN" altLang="en-US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3（x86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LEA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MOV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两条指令，代价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4）</a:t>
                </a:r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A714F27E-B1D1-4F4C-9E17-2A09DFB1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462320"/>
                <a:ext cx="8856984" cy="2464393"/>
              </a:xfrm>
              <a:prstGeom prst="rect">
                <a:avLst/>
              </a:prstGeom>
              <a:blipFill>
                <a:blip r:embed="rId4"/>
                <a:stretch>
                  <a:fillRect l="-619" b="-2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8">
            <a:extLst>
              <a:ext uri="{FF2B5EF4-FFF2-40B4-BE49-F238E27FC236}">
                <a16:creationId xmlns:a16="http://schemas.microsoft.com/office/drawing/2014/main" id="{AF0DEA11-8ECF-42FB-8BD6-B38B044A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926713"/>
            <a:ext cx="8856984" cy="143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可以计算：如果循环中把某个固定寄存器分配给该变量，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执行代价能节省多少</a:t>
            </a:r>
          </a:p>
          <a:p>
            <a:pPr marL="701675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根据计算结果，把可用的几个寄存器，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固定分配给节省执行代价多的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几个变量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3110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固定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分配寄存器，相对于原简单代码生成算法，节省的执行代价计算如下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原代码生成算法中，仅当变量在基本块中被定值时，其值才存放在寄存器中。因此固定分配寄存器后，在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该变量被定值前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每引用一次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，就减少一次主存访问，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执行代价就减少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。（如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Add R0, M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Add R0, Rx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原代码生成算法中，如果在基本块中被定值且在基本块出口之后是活跃的，那么出基本块时要把它存储到主存中。固定分配后，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出基本块时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无需再转存到主存，因此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执行代价节省</a:t>
                </a:r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Mov M, Rx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的指令代价为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3110339"/>
              </a:xfrm>
              <a:prstGeom prst="rect">
                <a:avLst/>
              </a:prstGeom>
              <a:blipFill>
                <a:blip r:embed="rId3"/>
                <a:stretch>
                  <a:fillRect l="-619" b="-19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0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998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循环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中代价节省公式：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𝑈𝑠𝑒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𝐿𝑖𝑣𝑒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𝑈𝑠𝑒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：基本块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中对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定值前引用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的次数。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𝐿𝑖𝑣𝑒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如果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在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基本块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中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被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定值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且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在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的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出口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后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是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活跃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的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a:rPr lang="zh-CN" altLang="en-US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其它</m:t>
                            </m:r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情况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998047"/>
              </a:xfrm>
              <a:prstGeom prst="rect">
                <a:avLst/>
              </a:prstGeom>
              <a:blipFill>
                <a:blip r:embed="rId3"/>
                <a:stretch>
                  <a:fillRect l="-619" t="-195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8">
            <a:extLst>
              <a:ext uri="{FF2B5EF4-FFF2-40B4-BE49-F238E27FC236}">
                <a16:creationId xmlns:a16="http://schemas.microsoft.com/office/drawing/2014/main" id="{AF0DEA11-8ECF-42FB-8BD6-B38B044A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067806"/>
            <a:ext cx="8856984" cy="269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忽略的因素</a:t>
            </a:r>
          </a:p>
          <a:p>
            <a:pPr marL="701675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在循环入口前是活跃的，循环入口需要取到固定寄存器，执行代价加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；如果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是循环出口基本块，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是循环外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的后继基本块，如果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入口前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活跃，则出口时需要将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存入主存，执行代价加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；但这两处只执行一次，相对循环次数可以忽略。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01675" lvl="1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循环一次，各基本块不一定都执行到，该因素也忽略。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11.4】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某程序的最内层循环，假定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个变量使用。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4D85B5-94A4-4E7C-853F-63EF383AAC3F}"/>
              </a:ext>
            </a:extLst>
          </p:cNvPr>
          <p:cNvGrpSpPr/>
          <p:nvPr/>
        </p:nvGrpSpPr>
        <p:grpSpPr>
          <a:xfrm>
            <a:off x="251520" y="1268760"/>
            <a:ext cx="5765692" cy="3352118"/>
            <a:chOff x="1403648" y="1484784"/>
            <a:chExt cx="5765692" cy="335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/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/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blipFill>
                  <a:blip r:embed="rId5"/>
                  <a:stretch>
                    <a:fillRect b="-1060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/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/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4184DF6D-D706-45F6-A8B0-F8ABA7CDD3E1}"/>
                </a:ext>
              </a:extLst>
            </p:cNvPr>
            <p:cNvCxnSpPr>
              <a:cxnSpLocks/>
              <a:stCxn id="43" idx="1"/>
              <a:endCxn id="47" idx="0"/>
            </p:cNvCxnSpPr>
            <p:nvPr/>
          </p:nvCxnSpPr>
          <p:spPr>
            <a:xfrm rot="10800000" flipV="1">
              <a:off x="2231740" y="2420888"/>
              <a:ext cx="900100" cy="4840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625C329-3F95-4F5C-B8CA-F0684FB72EB4}"/>
                </a:ext>
              </a:extLst>
            </p:cNvPr>
            <p:cNvCxnSpPr>
              <a:cxnSpLocks/>
              <a:stCxn id="43" idx="3"/>
              <a:endCxn id="49" idx="0"/>
            </p:cNvCxnSpPr>
            <p:nvPr/>
          </p:nvCxnSpPr>
          <p:spPr>
            <a:xfrm>
              <a:off x="4788024" y="2420888"/>
              <a:ext cx="972108" cy="39173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0918B55-BCE1-4720-BF14-560FC2709EA3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 flipH="1">
              <a:off x="2987824" y="2960948"/>
              <a:ext cx="1944216" cy="12700"/>
            </a:xfrm>
            <a:prstGeom prst="bentConnector5">
              <a:avLst>
                <a:gd name="adj1" fmla="val -11758"/>
                <a:gd name="adj2" fmla="val 21194583"/>
                <a:gd name="adj3" fmla="val 1117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724E4E0-1571-4EA1-922A-D9542C6B3014}"/>
                </a:ext>
              </a:extLst>
            </p:cNvPr>
            <p:cNvCxnSpPr>
              <a:cxnSpLocks/>
              <a:stCxn id="47" idx="2"/>
              <a:endCxn id="48" idx="1"/>
            </p:cNvCxnSpPr>
            <p:nvPr/>
          </p:nvCxnSpPr>
          <p:spPr>
            <a:xfrm rot="16200000" flipH="1">
              <a:off x="2461299" y="3066805"/>
              <a:ext cx="440982" cy="9001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3D21468-2FEE-41AA-99CD-15C95F9C580E}"/>
                </a:ext>
              </a:extLst>
            </p:cNvPr>
            <p:cNvCxnSpPr>
              <a:cxnSpLocks/>
              <a:stCxn id="49" idx="2"/>
              <a:endCxn id="48" idx="3"/>
            </p:cNvCxnSpPr>
            <p:nvPr/>
          </p:nvCxnSpPr>
          <p:spPr>
            <a:xfrm rot="5400000">
              <a:off x="5099748" y="3076962"/>
              <a:ext cx="348660" cy="97210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05DE10E-BF43-4204-9B3C-5DA308119797}"/>
                </a:ext>
              </a:extLst>
            </p:cNvPr>
            <p:cNvCxnSpPr/>
            <p:nvPr/>
          </p:nvCxnSpPr>
          <p:spPr>
            <a:xfrm>
              <a:off x="4608004" y="1484784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EC18D0F-AD8F-4989-B220-835E7012B8C5}"/>
                </a:ext>
              </a:extLst>
            </p:cNvPr>
            <p:cNvCxnSpPr/>
            <p:nvPr/>
          </p:nvCxnSpPr>
          <p:spPr>
            <a:xfrm>
              <a:off x="6300192" y="338868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07ADBD4-4209-421F-A59A-2AEDAAE5C82A}"/>
                </a:ext>
              </a:extLst>
            </p:cNvPr>
            <p:cNvCxnSpPr/>
            <p:nvPr/>
          </p:nvCxnSpPr>
          <p:spPr>
            <a:xfrm>
              <a:off x="4427984" y="393940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/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/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/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/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/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/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/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/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/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/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/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/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38" t="-8197" r="-2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/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93" t="-10000" r="-264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5787271-8E2D-49E2-8C4E-81F1B1F33AC8}"/>
                  </a:ext>
                </a:extLst>
              </p:cNvPr>
              <p:cNvSpPr/>
              <p:nvPr/>
            </p:nvSpPr>
            <p:spPr>
              <a:xfrm>
                <a:off x="5823640" y="1362704"/>
                <a:ext cx="3439083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5787271-8E2D-49E2-8C4E-81F1B1F33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1362704"/>
                <a:ext cx="3439083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5EFFC8A-ECDE-4FDB-B8A8-A1C5CA64ED5C}"/>
                  </a:ext>
                </a:extLst>
              </p:cNvPr>
              <p:cNvSpPr/>
              <p:nvPr/>
            </p:nvSpPr>
            <p:spPr>
              <a:xfrm>
                <a:off x="5823640" y="2009035"/>
                <a:ext cx="3381631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5EFFC8A-ECDE-4FDB-B8A8-A1C5CA64E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2009035"/>
                <a:ext cx="3381631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8F9808-F615-4B3B-B2DC-89269F7E8FDA}"/>
                  </a:ext>
                </a:extLst>
              </p:cNvPr>
              <p:cNvSpPr/>
              <p:nvPr/>
            </p:nvSpPr>
            <p:spPr>
              <a:xfrm>
                <a:off x="5823640" y="2655366"/>
                <a:ext cx="2818207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…=1+1+2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×1=4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8F9808-F615-4B3B-B2DC-89269F7E8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2655366"/>
                <a:ext cx="2818207" cy="76450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E91B39E-46D4-45A4-8AC5-0E5F7A0B333F}"/>
                  </a:ext>
                </a:extLst>
              </p:cNvPr>
              <p:cNvSpPr/>
              <p:nvPr/>
            </p:nvSpPr>
            <p:spPr>
              <a:xfrm>
                <a:off x="5823640" y="4121970"/>
                <a:ext cx="326185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=2,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E91B39E-46D4-45A4-8AC5-0E5F7A0B3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4121970"/>
                <a:ext cx="3261855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0332E1E-D60B-47EC-AA15-08FCC5D65978}"/>
                  </a:ext>
                </a:extLst>
              </p:cNvPr>
              <p:cNvSpPr/>
              <p:nvPr/>
            </p:nvSpPr>
            <p:spPr>
              <a:xfrm>
                <a:off x="5823640" y="4768301"/>
                <a:ext cx="3381631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0332E1E-D60B-47EC-AA15-08FCC5D65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4768301"/>
                <a:ext cx="3381631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63439A-1A4E-4888-A0AD-C89761CA2F35}"/>
                  </a:ext>
                </a:extLst>
              </p:cNvPr>
              <p:cNvSpPr/>
              <p:nvPr/>
            </p:nvSpPr>
            <p:spPr>
              <a:xfrm>
                <a:off x="5823640" y="5414632"/>
                <a:ext cx="3010568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…=2+2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×(1+1)=6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63439A-1A4E-4888-A0AD-C89761CA2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5414632"/>
                <a:ext cx="3010568" cy="76450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1760577-6E8A-46E8-865F-8CCEA57F5FAC}"/>
                  </a:ext>
                </a:extLst>
              </p:cNvPr>
              <p:cNvSpPr/>
              <p:nvPr/>
            </p:nvSpPr>
            <p:spPr>
              <a:xfrm>
                <a:off x="171745" y="4634405"/>
                <a:ext cx="326185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1760577-6E8A-46E8-865F-8CCEA57F5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4634405"/>
                <a:ext cx="3261855" cy="6463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8C38F5B-F9DB-41FA-B6A6-B5BF02560FAC}"/>
                  </a:ext>
                </a:extLst>
              </p:cNvPr>
              <p:cNvSpPr/>
              <p:nvPr/>
            </p:nvSpPr>
            <p:spPr>
              <a:xfrm>
                <a:off x="171745" y="5280736"/>
                <a:ext cx="3340082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8C38F5B-F9DB-41FA-B6A6-B5BF02560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5280736"/>
                <a:ext cx="3340082" cy="6463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62F29B8-0EAA-4DB1-B338-3095C05068D9}"/>
                  </a:ext>
                </a:extLst>
              </p:cNvPr>
              <p:cNvSpPr/>
              <p:nvPr/>
            </p:nvSpPr>
            <p:spPr>
              <a:xfrm>
                <a:off x="171745" y="5927067"/>
                <a:ext cx="3222164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…=1+1+1+2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×0=3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62F29B8-0EAA-4DB1-B338-3095C0506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5927067"/>
                <a:ext cx="3222164" cy="76450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2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11.4】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某程序的最内层循环，假定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个变量使用。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4D85B5-94A4-4E7C-853F-63EF383AAC3F}"/>
              </a:ext>
            </a:extLst>
          </p:cNvPr>
          <p:cNvGrpSpPr/>
          <p:nvPr/>
        </p:nvGrpSpPr>
        <p:grpSpPr>
          <a:xfrm>
            <a:off x="251520" y="1268760"/>
            <a:ext cx="5765692" cy="3352118"/>
            <a:chOff x="1403648" y="1484784"/>
            <a:chExt cx="5765692" cy="335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/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/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blipFill>
                  <a:blip r:embed="rId5"/>
                  <a:stretch>
                    <a:fillRect b="-1060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/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/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4184DF6D-D706-45F6-A8B0-F8ABA7CDD3E1}"/>
                </a:ext>
              </a:extLst>
            </p:cNvPr>
            <p:cNvCxnSpPr>
              <a:cxnSpLocks/>
              <a:stCxn id="43" idx="1"/>
              <a:endCxn id="47" idx="0"/>
            </p:cNvCxnSpPr>
            <p:nvPr/>
          </p:nvCxnSpPr>
          <p:spPr>
            <a:xfrm rot="10800000" flipV="1">
              <a:off x="2231740" y="2420888"/>
              <a:ext cx="900100" cy="4840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625C329-3F95-4F5C-B8CA-F0684FB72EB4}"/>
                </a:ext>
              </a:extLst>
            </p:cNvPr>
            <p:cNvCxnSpPr>
              <a:cxnSpLocks/>
              <a:stCxn id="43" idx="3"/>
              <a:endCxn id="49" idx="0"/>
            </p:cNvCxnSpPr>
            <p:nvPr/>
          </p:nvCxnSpPr>
          <p:spPr>
            <a:xfrm>
              <a:off x="4788024" y="2420888"/>
              <a:ext cx="972108" cy="39173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0918B55-BCE1-4720-BF14-560FC2709EA3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 flipH="1">
              <a:off x="2987824" y="2960948"/>
              <a:ext cx="1944216" cy="12700"/>
            </a:xfrm>
            <a:prstGeom prst="bentConnector5">
              <a:avLst>
                <a:gd name="adj1" fmla="val -11758"/>
                <a:gd name="adj2" fmla="val 21194583"/>
                <a:gd name="adj3" fmla="val 1117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724E4E0-1571-4EA1-922A-D9542C6B3014}"/>
                </a:ext>
              </a:extLst>
            </p:cNvPr>
            <p:cNvCxnSpPr>
              <a:cxnSpLocks/>
              <a:stCxn id="47" idx="2"/>
              <a:endCxn id="48" idx="1"/>
            </p:cNvCxnSpPr>
            <p:nvPr/>
          </p:nvCxnSpPr>
          <p:spPr>
            <a:xfrm rot="16200000" flipH="1">
              <a:off x="2461299" y="3066805"/>
              <a:ext cx="440982" cy="9001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3D21468-2FEE-41AA-99CD-15C95F9C580E}"/>
                </a:ext>
              </a:extLst>
            </p:cNvPr>
            <p:cNvCxnSpPr>
              <a:cxnSpLocks/>
              <a:stCxn id="49" idx="2"/>
              <a:endCxn id="48" idx="3"/>
            </p:cNvCxnSpPr>
            <p:nvPr/>
          </p:nvCxnSpPr>
          <p:spPr>
            <a:xfrm rot="5400000">
              <a:off x="5099748" y="3076962"/>
              <a:ext cx="348660" cy="97210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05DE10E-BF43-4204-9B3C-5DA308119797}"/>
                </a:ext>
              </a:extLst>
            </p:cNvPr>
            <p:cNvCxnSpPr/>
            <p:nvPr/>
          </p:nvCxnSpPr>
          <p:spPr>
            <a:xfrm>
              <a:off x="4608004" y="1484784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EC18D0F-AD8F-4989-B220-835E7012B8C5}"/>
                </a:ext>
              </a:extLst>
            </p:cNvPr>
            <p:cNvCxnSpPr/>
            <p:nvPr/>
          </p:nvCxnSpPr>
          <p:spPr>
            <a:xfrm>
              <a:off x="6300192" y="338868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07ADBD4-4209-421F-A59A-2AEDAAE5C82A}"/>
                </a:ext>
              </a:extLst>
            </p:cNvPr>
            <p:cNvCxnSpPr/>
            <p:nvPr/>
          </p:nvCxnSpPr>
          <p:spPr>
            <a:xfrm>
              <a:off x="4427984" y="393940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/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/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/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/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/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/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/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/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/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/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/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/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38" t="-8197" r="-2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/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93" t="-10000" r="-264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5787271-8E2D-49E2-8C4E-81F1B1F33AC8}"/>
                  </a:ext>
                </a:extLst>
              </p:cNvPr>
              <p:cNvSpPr/>
              <p:nvPr/>
            </p:nvSpPr>
            <p:spPr>
              <a:xfrm>
                <a:off x="5823640" y="1362704"/>
                <a:ext cx="3327193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5787271-8E2D-49E2-8C4E-81F1B1F33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1362704"/>
                <a:ext cx="3327193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5EFFC8A-ECDE-4FDB-B8A8-A1C5CA64ED5C}"/>
                  </a:ext>
                </a:extLst>
              </p:cNvPr>
              <p:cNvSpPr/>
              <p:nvPr/>
            </p:nvSpPr>
            <p:spPr>
              <a:xfrm>
                <a:off x="5823640" y="2009035"/>
                <a:ext cx="3381631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5EFFC8A-ECDE-4FDB-B8A8-A1C5CA64E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2009035"/>
                <a:ext cx="3381631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8F9808-F615-4B3B-B2DC-89269F7E8FDA}"/>
                  </a:ext>
                </a:extLst>
              </p:cNvPr>
              <p:cNvSpPr/>
              <p:nvPr/>
            </p:nvSpPr>
            <p:spPr>
              <a:xfrm>
                <a:off x="5823640" y="2655366"/>
                <a:ext cx="2810193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×1=6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8F9808-F615-4B3B-B2DC-89269F7E8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2655366"/>
                <a:ext cx="2810193" cy="76450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E91B39E-46D4-45A4-8AC5-0E5F7A0B333F}"/>
                  </a:ext>
                </a:extLst>
              </p:cNvPr>
              <p:cNvSpPr/>
              <p:nvPr/>
            </p:nvSpPr>
            <p:spPr>
              <a:xfrm>
                <a:off x="5823640" y="4121970"/>
                <a:ext cx="326185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E91B39E-46D4-45A4-8AC5-0E5F7A0B3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4121970"/>
                <a:ext cx="3261855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0332E1E-D60B-47EC-AA15-08FCC5D65978}"/>
                  </a:ext>
                </a:extLst>
              </p:cNvPr>
              <p:cNvSpPr/>
              <p:nvPr/>
            </p:nvSpPr>
            <p:spPr>
              <a:xfrm>
                <a:off x="5823640" y="4768301"/>
                <a:ext cx="3381631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0332E1E-D60B-47EC-AA15-08FCC5D65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4768301"/>
                <a:ext cx="3381631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63439A-1A4E-4888-A0AD-C89761CA2F35}"/>
                  </a:ext>
                </a:extLst>
              </p:cNvPr>
              <p:cNvSpPr/>
              <p:nvPr/>
            </p:nvSpPr>
            <p:spPr>
              <a:xfrm>
                <a:off x="5823640" y="5414632"/>
                <a:ext cx="3010568" cy="76450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…=0+2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×(1+1)=4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63439A-1A4E-4888-A0AD-C89761CA2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40" y="5414632"/>
                <a:ext cx="3010568" cy="76450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1760577-6E8A-46E8-865F-8CCEA57F5FAC}"/>
                  </a:ext>
                </a:extLst>
              </p:cNvPr>
              <p:cNvSpPr/>
              <p:nvPr/>
            </p:nvSpPr>
            <p:spPr>
              <a:xfrm>
                <a:off x="171745" y="4634405"/>
                <a:ext cx="326185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1760577-6E8A-46E8-865F-8CCEA57F5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4634405"/>
                <a:ext cx="3261855" cy="646331"/>
              </a:xfrm>
              <a:prstGeom prst="rect">
                <a:avLst/>
              </a:prstGeom>
              <a:blipFill>
                <a:blip r:embed="rId27"/>
                <a:stretch>
                  <a:fillRect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8C38F5B-F9DB-41FA-B6A6-B5BF02560FAC}"/>
                  </a:ext>
                </a:extLst>
              </p:cNvPr>
              <p:cNvSpPr/>
              <p:nvPr/>
            </p:nvSpPr>
            <p:spPr>
              <a:xfrm>
                <a:off x="171745" y="5280736"/>
                <a:ext cx="3380605" cy="64633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𝐿𝑖𝑣𝑒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8C38F5B-F9DB-41FA-B6A6-B5BF02560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5280736"/>
                <a:ext cx="3380605" cy="646331"/>
              </a:xfrm>
              <a:prstGeom prst="rect">
                <a:avLst/>
              </a:prstGeom>
              <a:blipFill>
                <a:blip r:embed="rId28"/>
                <a:stretch>
                  <a:fillRect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62F29B8-0EAA-4DB1-B338-3095C05068D9}"/>
                  </a:ext>
                </a:extLst>
              </p:cNvPr>
              <p:cNvSpPr/>
              <p:nvPr/>
            </p:nvSpPr>
            <p:spPr>
              <a:xfrm>
                <a:off x="171745" y="5927067"/>
                <a:ext cx="2818207" cy="79579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…=1+1+2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×1=4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62F29B8-0EAA-4DB1-B338-3095C0506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5" y="5927067"/>
                <a:ext cx="2818207" cy="7957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11.4】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某程序的最内层循环，假定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个变量使用。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B14D85B5-94A4-4E7C-853F-63EF383AAC3F}"/>
              </a:ext>
            </a:extLst>
          </p:cNvPr>
          <p:cNvGrpSpPr/>
          <p:nvPr/>
        </p:nvGrpSpPr>
        <p:grpSpPr>
          <a:xfrm>
            <a:off x="251520" y="1268760"/>
            <a:ext cx="5765692" cy="3352118"/>
            <a:chOff x="1403648" y="1484784"/>
            <a:chExt cx="5765692" cy="335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/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1988840"/>
                  <a:ext cx="1656184" cy="864096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/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3648" y="2904944"/>
                  <a:ext cx="1656184" cy="391420"/>
                </a:xfrm>
                <a:prstGeom prst="rect">
                  <a:avLst/>
                </a:prstGeom>
                <a:blipFill>
                  <a:blip r:embed="rId5"/>
                  <a:stretch>
                    <a:fillRect b="-1060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/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840" y="3541636"/>
                  <a:ext cx="1656184" cy="391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/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2040" y="2812622"/>
                  <a:ext cx="1656184" cy="5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4184DF6D-D706-45F6-A8B0-F8ABA7CDD3E1}"/>
                </a:ext>
              </a:extLst>
            </p:cNvPr>
            <p:cNvCxnSpPr>
              <a:cxnSpLocks/>
              <a:stCxn id="43" idx="1"/>
              <a:endCxn id="47" idx="0"/>
            </p:cNvCxnSpPr>
            <p:nvPr/>
          </p:nvCxnSpPr>
          <p:spPr>
            <a:xfrm rot="10800000" flipV="1">
              <a:off x="2231740" y="2420888"/>
              <a:ext cx="900100" cy="4840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625C329-3F95-4F5C-B8CA-F0684FB72EB4}"/>
                </a:ext>
              </a:extLst>
            </p:cNvPr>
            <p:cNvCxnSpPr>
              <a:cxnSpLocks/>
              <a:stCxn id="43" idx="3"/>
              <a:endCxn id="49" idx="0"/>
            </p:cNvCxnSpPr>
            <p:nvPr/>
          </p:nvCxnSpPr>
          <p:spPr>
            <a:xfrm>
              <a:off x="4788024" y="2420888"/>
              <a:ext cx="972108" cy="39173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0918B55-BCE1-4720-BF14-560FC2709EA3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 flipH="1">
              <a:off x="2987824" y="2960948"/>
              <a:ext cx="1944216" cy="12700"/>
            </a:xfrm>
            <a:prstGeom prst="bentConnector5">
              <a:avLst>
                <a:gd name="adj1" fmla="val -11758"/>
                <a:gd name="adj2" fmla="val 21194583"/>
                <a:gd name="adj3" fmla="val 1117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724E4E0-1571-4EA1-922A-D9542C6B3014}"/>
                </a:ext>
              </a:extLst>
            </p:cNvPr>
            <p:cNvCxnSpPr>
              <a:cxnSpLocks/>
              <a:stCxn id="47" idx="2"/>
              <a:endCxn id="48" idx="1"/>
            </p:cNvCxnSpPr>
            <p:nvPr/>
          </p:nvCxnSpPr>
          <p:spPr>
            <a:xfrm rot="16200000" flipH="1">
              <a:off x="2461299" y="3066805"/>
              <a:ext cx="440982" cy="9001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3D21468-2FEE-41AA-99CD-15C95F9C580E}"/>
                </a:ext>
              </a:extLst>
            </p:cNvPr>
            <p:cNvCxnSpPr>
              <a:cxnSpLocks/>
              <a:stCxn id="49" idx="2"/>
              <a:endCxn id="48" idx="3"/>
            </p:cNvCxnSpPr>
            <p:nvPr/>
          </p:nvCxnSpPr>
          <p:spPr>
            <a:xfrm rot="5400000">
              <a:off x="5099748" y="3076962"/>
              <a:ext cx="348660" cy="97210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05DE10E-BF43-4204-9B3C-5DA308119797}"/>
                </a:ext>
              </a:extLst>
            </p:cNvPr>
            <p:cNvCxnSpPr/>
            <p:nvPr/>
          </p:nvCxnSpPr>
          <p:spPr>
            <a:xfrm>
              <a:off x="4608004" y="1484784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EC18D0F-AD8F-4989-B220-835E7012B8C5}"/>
                </a:ext>
              </a:extLst>
            </p:cNvPr>
            <p:cNvCxnSpPr/>
            <p:nvPr/>
          </p:nvCxnSpPr>
          <p:spPr>
            <a:xfrm>
              <a:off x="6300192" y="338868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07ADBD4-4209-421F-A59A-2AEDAAE5C82A}"/>
                </a:ext>
              </a:extLst>
            </p:cNvPr>
            <p:cNvCxnSpPr/>
            <p:nvPr/>
          </p:nvCxnSpPr>
          <p:spPr>
            <a:xfrm>
              <a:off x="4427984" y="3939406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/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82" y="1619508"/>
                  <a:ext cx="734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/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997" y="2535611"/>
                  <a:ext cx="734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/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568" y="3281203"/>
                  <a:ext cx="723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/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3215203"/>
                  <a:ext cx="7235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/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289" y="3899092"/>
                  <a:ext cx="84863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/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393" y="2840892"/>
                  <a:ext cx="8486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/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74" y="2466178"/>
                  <a:ext cx="7380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/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995190"/>
                  <a:ext cx="4817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/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224" y="2904943"/>
                  <a:ext cx="4870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/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68" y="2571438"/>
                  <a:ext cx="4870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/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771" y="3225109"/>
                  <a:ext cx="4771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/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283" y="4467570"/>
                  <a:ext cx="1949893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38" t="-8197" r="-2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/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是活跃变量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245" y="3939406"/>
                  <a:ext cx="1844095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93" t="-10000" r="-264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B2145C1-C192-41C3-ABE6-42E812BFBC87}"/>
                  </a:ext>
                </a:extLst>
              </p:cNvPr>
              <p:cNvSpPr/>
              <p:nvPr/>
            </p:nvSpPr>
            <p:spPr>
              <a:xfrm>
                <a:off x="373686" y="4902694"/>
                <a:ext cx="6157776" cy="40023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nary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solidFill>
                      <a:srgbClr val="0000FF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nary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B2145C1-C192-41C3-ABE6-42E812BFB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6" y="4902694"/>
                <a:ext cx="6157776" cy="400238"/>
              </a:xfrm>
              <a:prstGeom prst="rect">
                <a:avLst/>
              </a:prstGeom>
              <a:blipFill>
                <a:blip r:embed="rId21"/>
                <a:stretch>
                  <a:fillRect l="-5446" t="-109091" b="-16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D6025EC-830E-485E-B1E9-32D6B06297F2}"/>
                  </a:ext>
                </a:extLst>
              </p:cNvPr>
              <p:cNvSpPr/>
              <p:nvPr/>
            </p:nvSpPr>
            <p:spPr>
              <a:xfrm>
                <a:off x="393549" y="5506259"/>
                <a:ext cx="3870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D6025EC-830E-485E-B1E9-32D6B0629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9" y="5506259"/>
                <a:ext cx="3870931" cy="369332"/>
              </a:xfrm>
              <a:prstGeom prst="rect">
                <a:avLst/>
              </a:prstGeom>
              <a:blipFill>
                <a:blip r:embed="rId22"/>
                <a:stretch>
                  <a:fillRect l="-1417" t="-8197" r="-78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6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1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4755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循环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中，如果涉及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已固定分配寄存器的变量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，则采用分配给的寄存器</a:t>
                </a:r>
              </a:p>
              <a:p>
                <a:pPr marL="701675" lvl="1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，且寄存器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的值不在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中，那么当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𝐴𝑣𝑎𝑙𝑢𝑒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时，先生成目标代码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𝑀𝑂𝑉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，再认为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在主存中生成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如果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其中某变量在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循环入口之前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的，那么循环入口之前要生成把它们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取到相应寄存器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的目标代码。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如果其中某变量在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循环出口之后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活跃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的，那么循环出口后面，要分别生成代码，把它们在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寄存器中的值放入主存单元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在循环中每个基本块的出口，对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未固定分配到寄存器的变量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，仍按以前算法生成目标代码，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把它们在寄存器的值存入主存单元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4755982"/>
              </a:xfrm>
              <a:prstGeom prst="rect">
                <a:avLst/>
              </a:prstGeom>
              <a:blipFill>
                <a:blip r:embed="rId3"/>
                <a:stretch>
                  <a:fillRect l="-619" b="-12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95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11.5】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固定分配给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8680"/>
                <a:ext cx="8856984" cy="499432"/>
              </a:xfrm>
              <a:prstGeom prst="rect">
                <a:avLst/>
              </a:prstGeom>
              <a:blipFill>
                <a:blip r:embed="rId3"/>
                <a:stretch>
                  <a:fillRect l="-688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F0EF88-AED6-4B39-A783-A3B3997AF6E2}"/>
              </a:ext>
            </a:extLst>
          </p:cNvPr>
          <p:cNvGrpSpPr/>
          <p:nvPr/>
        </p:nvGrpSpPr>
        <p:grpSpPr>
          <a:xfrm>
            <a:off x="146957" y="1484784"/>
            <a:ext cx="4566147" cy="4255598"/>
            <a:chOff x="780941" y="980728"/>
            <a:chExt cx="4566147" cy="4255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/>
                <p:nvPr/>
              </p:nvSpPr>
              <p:spPr bwMode="auto">
                <a:xfrm>
                  <a:off x="1979712" y="1484784"/>
                  <a:ext cx="1656184" cy="8640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4B71E5-62C1-4549-A941-578723F39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712" y="1484784"/>
                  <a:ext cx="1656184" cy="864096"/>
                </a:xfrm>
                <a:prstGeom prst="rect">
                  <a:avLst/>
                </a:prstGeom>
                <a:blipFill>
                  <a:blip r:embed="rId4"/>
                  <a:stretch>
                    <a:fillRect b="-902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/>
                <p:nvPr/>
              </p:nvSpPr>
              <p:spPr bwMode="auto">
                <a:xfrm>
                  <a:off x="878383" y="2869294"/>
                  <a:ext cx="1398821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1EB256B-6650-4FC6-B370-9F2A7FB3F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8383" y="2869294"/>
                  <a:ext cx="1398821" cy="391420"/>
                </a:xfrm>
                <a:prstGeom prst="rect">
                  <a:avLst/>
                </a:prstGeom>
                <a:blipFill>
                  <a:blip r:embed="rId5"/>
                  <a:stretch>
                    <a:fillRect b="-8955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/>
                <p:nvPr/>
              </p:nvSpPr>
              <p:spPr bwMode="auto">
                <a:xfrm>
                  <a:off x="1979712" y="3710324"/>
                  <a:ext cx="1656184" cy="3914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5C2F72B-4A75-4039-8479-215C5EE2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9712" y="3710324"/>
                  <a:ext cx="1656184" cy="391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/>
                <p:nvPr/>
              </p:nvSpPr>
              <p:spPr bwMode="auto">
                <a:xfrm>
                  <a:off x="3203848" y="2623316"/>
                  <a:ext cx="1656184" cy="5760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rtlCol="0" anchor="ctr"/>
                <a:lstStyle/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DF4B08D-DE81-4FA0-9FA1-0A61C5ACD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3848" y="2623316"/>
                  <a:ext cx="1656184" cy="5760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4184DF6D-D706-45F6-A8B0-F8ABA7CDD3E1}"/>
                </a:ext>
              </a:extLst>
            </p:cNvPr>
            <p:cNvCxnSpPr>
              <a:cxnSpLocks/>
              <a:stCxn id="43" idx="1"/>
              <a:endCxn id="47" idx="0"/>
            </p:cNvCxnSpPr>
            <p:nvPr/>
          </p:nvCxnSpPr>
          <p:spPr>
            <a:xfrm rot="10800000" flipV="1">
              <a:off x="1577794" y="1916832"/>
              <a:ext cx="401918" cy="95246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625C329-3F95-4F5C-B8CA-F0684FB72EB4}"/>
                </a:ext>
              </a:extLst>
            </p:cNvPr>
            <p:cNvCxnSpPr>
              <a:cxnSpLocks/>
              <a:stCxn id="43" idx="3"/>
              <a:endCxn id="49" idx="0"/>
            </p:cNvCxnSpPr>
            <p:nvPr/>
          </p:nvCxnSpPr>
          <p:spPr>
            <a:xfrm>
              <a:off x="3635896" y="1916832"/>
              <a:ext cx="396044" cy="70648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A0918B55-BCE1-4720-BF14-560FC2709EA3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 rot="5400000" flipH="1">
              <a:off x="1499324" y="2793264"/>
              <a:ext cx="2616960" cy="12700"/>
            </a:xfrm>
            <a:prstGeom prst="bentConnector5">
              <a:avLst>
                <a:gd name="adj1" fmla="val -8735"/>
                <a:gd name="adj2" fmla="val 16006299"/>
                <a:gd name="adj3" fmla="val 1087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724E4E0-1571-4EA1-922A-D9542C6B3014}"/>
                </a:ext>
              </a:extLst>
            </p:cNvPr>
            <p:cNvCxnSpPr>
              <a:cxnSpLocks/>
              <a:stCxn id="47" idx="2"/>
              <a:endCxn id="48" idx="1"/>
            </p:cNvCxnSpPr>
            <p:nvPr/>
          </p:nvCxnSpPr>
          <p:spPr>
            <a:xfrm rot="16200000" flipH="1">
              <a:off x="1456093" y="3382415"/>
              <a:ext cx="645320" cy="40191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03D21468-2FEE-41AA-99CD-15C95F9C580E}"/>
                </a:ext>
              </a:extLst>
            </p:cNvPr>
            <p:cNvCxnSpPr>
              <a:cxnSpLocks/>
              <a:stCxn id="49" idx="2"/>
              <a:endCxn id="48" idx="3"/>
            </p:cNvCxnSpPr>
            <p:nvPr/>
          </p:nvCxnSpPr>
          <p:spPr>
            <a:xfrm rot="5400000">
              <a:off x="3480591" y="3354685"/>
              <a:ext cx="706654" cy="39604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05DE10E-BF43-4204-9B3C-5DA308119797}"/>
                </a:ext>
              </a:extLst>
            </p:cNvPr>
            <p:cNvCxnSpPr/>
            <p:nvPr/>
          </p:nvCxnSpPr>
          <p:spPr>
            <a:xfrm>
              <a:off x="3455876" y="980728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EC18D0F-AD8F-4989-B220-835E7012B8C5}"/>
                </a:ext>
              </a:extLst>
            </p:cNvPr>
            <p:cNvCxnSpPr/>
            <p:nvPr/>
          </p:nvCxnSpPr>
          <p:spPr>
            <a:xfrm>
              <a:off x="4572000" y="3199380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07ADBD4-4209-421F-A59A-2AEDAAE5C82A}"/>
                </a:ext>
              </a:extLst>
            </p:cNvPr>
            <p:cNvCxnSpPr/>
            <p:nvPr/>
          </p:nvCxnSpPr>
          <p:spPr>
            <a:xfrm>
              <a:off x="3275856" y="4093902"/>
              <a:ext cx="0" cy="510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/>
                <p:nvPr/>
              </p:nvSpPr>
              <p:spPr>
                <a:xfrm>
                  <a:off x="2801454" y="1115452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193E7-771C-42CF-9F43-615E879E0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454" y="1115452"/>
                  <a:ext cx="734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/>
                <p:nvPr/>
              </p:nvSpPr>
              <p:spPr>
                <a:xfrm>
                  <a:off x="802327" y="2501511"/>
                  <a:ext cx="734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1C3F39A-2574-4CCD-AF1D-D5EED226F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27" y="2501511"/>
                  <a:ext cx="734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/>
                <p:nvPr/>
              </p:nvSpPr>
              <p:spPr>
                <a:xfrm>
                  <a:off x="780941" y="3245553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11AAF8A-908F-44E8-8391-A1C21C564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41" y="3245553"/>
                  <a:ext cx="7235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/>
                <p:nvPr/>
              </p:nvSpPr>
              <p:spPr>
                <a:xfrm>
                  <a:off x="2353265" y="3347700"/>
                  <a:ext cx="723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CD3521-D3D1-44E8-B832-FAF6C49B8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65" y="3347700"/>
                  <a:ext cx="7235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/>
                <p:nvPr/>
              </p:nvSpPr>
              <p:spPr>
                <a:xfrm>
                  <a:off x="3233161" y="4067780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AF3AB0C3-C474-41EC-8A1F-A1157230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61" y="4067780"/>
                  <a:ext cx="84863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/>
                <p:nvPr/>
              </p:nvSpPr>
              <p:spPr>
                <a:xfrm>
                  <a:off x="2353265" y="2366367"/>
                  <a:ext cx="84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𝑎𝑐𝑑𝑒𝑓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EECA4C0-743E-4B27-B6DD-2F86FFE03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65" y="2366367"/>
                  <a:ext cx="84863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/>
                <p:nvPr/>
              </p:nvSpPr>
              <p:spPr>
                <a:xfrm>
                  <a:off x="4141782" y="2276872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𝑎𝑐𝑑𝑓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C6280A6-2BF9-4A44-95B0-E89846266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782" y="2276872"/>
                  <a:ext cx="73802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/>
                <p:nvPr/>
              </p:nvSpPr>
              <p:spPr>
                <a:xfrm>
                  <a:off x="3600056" y="1530013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6159F47-462D-4FA0-98C5-0A769E6E2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56" y="1530013"/>
                  <a:ext cx="4817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/>
                <p:nvPr/>
              </p:nvSpPr>
              <p:spPr>
                <a:xfrm>
                  <a:off x="4860032" y="2715637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B2AE776-108F-4986-9232-D0EB5E542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2715637"/>
                  <a:ext cx="48705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/>
                <p:nvPr/>
              </p:nvSpPr>
              <p:spPr>
                <a:xfrm>
                  <a:off x="1718141" y="2535788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68B8F37D-A505-4ADD-81D7-0CBFD42CC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141" y="2535788"/>
                  <a:ext cx="48705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/>
                <p:nvPr/>
              </p:nvSpPr>
              <p:spPr>
                <a:xfrm>
                  <a:off x="3141301" y="3323505"/>
                  <a:ext cx="47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69C32DD-7FE3-4CA5-B94B-D09F03DC0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01" y="3323505"/>
                  <a:ext cx="47718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/>
                <p:nvPr/>
              </p:nvSpPr>
              <p:spPr>
                <a:xfrm>
                  <a:off x="2765050" y="4589995"/>
                  <a:ext cx="11079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𝑏𝑐𝑑𝑒𝑓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活跃变量</a:t>
                  </a: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5262ECF-6C30-4A0E-93CC-00716D3EB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050" y="4589995"/>
                  <a:ext cx="1107996" cy="646331"/>
                </a:xfrm>
                <a:prstGeom prst="rect">
                  <a:avLst/>
                </a:prstGeom>
                <a:blipFill>
                  <a:blip r:embed="rId19"/>
                  <a:stretch>
                    <a:fillRect l="-4972" t="-5660" r="-4972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/>
                <p:nvPr/>
              </p:nvSpPr>
              <p:spPr>
                <a:xfrm>
                  <a:off x="4014550" y="3720366"/>
                  <a:ext cx="11079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</a:t>
                  </a:r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活跃变量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D3E536F3-9DF4-4099-A28F-74E30118A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550" y="3720366"/>
                  <a:ext cx="1107996" cy="646331"/>
                </a:xfrm>
                <a:prstGeom prst="rect">
                  <a:avLst/>
                </a:prstGeom>
                <a:blipFill>
                  <a:blip r:embed="rId20"/>
                  <a:stretch>
                    <a:fillRect l="-4972" t="-5660" r="-4972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49D69B6-9770-4F5A-9271-CC0A3C33478D}"/>
                  </a:ext>
                </a:extLst>
              </p:cNvPr>
              <p:cNvSpPr/>
              <p:nvPr/>
            </p:nvSpPr>
            <p:spPr bwMode="auto">
              <a:xfrm>
                <a:off x="6372200" y="660378"/>
                <a:ext cx="1296139" cy="5363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𝑑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49D69B6-9770-4F5A-9271-CC0A3C334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660378"/>
                <a:ext cx="1296139" cy="536374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29DA120-F785-471C-9189-087EAF4FD85A}"/>
                  </a:ext>
                </a:extLst>
              </p:cNvPr>
              <p:cNvSpPr/>
              <p:nvPr/>
            </p:nvSpPr>
            <p:spPr bwMode="auto">
              <a:xfrm>
                <a:off x="6372200" y="1454721"/>
                <a:ext cx="1296139" cy="1672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𝐴𝐷𝐷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𝑆𝑈𝐵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𝐴𝐷𝐷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29DA120-F785-471C-9189-087EAF4FD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1454721"/>
                <a:ext cx="1296139" cy="1672652"/>
              </a:xfrm>
              <a:prstGeom prst="rect">
                <a:avLst/>
              </a:prstGeom>
              <a:blipFill>
                <a:blip r:embed="rId22"/>
                <a:stretch>
                  <a:fillRect b="-181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CF9FB81-03B8-428F-943B-DDE8CBA143B5}"/>
                  </a:ext>
                </a:extLst>
              </p:cNvPr>
              <p:cNvSpPr/>
              <p:nvPr/>
            </p:nvSpPr>
            <p:spPr bwMode="auto">
              <a:xfrm>
                <a:off x="5364088" y="3362050"/>
                <a:ext cx="1296139" cy="8880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𝑆𝑈𝐵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CF9FB81-03B8-428F-943B-DDE8CBA14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3362050"/>
                <a:ext cx="1296139" cy="888026"/>
              </a:xfrm>
              <a:prstGeom prst="rect">
                <a:avLst/>
              </a:prstGeom>
              <a:blipFill>
                <a:blip r:embed="rId23"/>
                <a:stretch>
                  <a:fillRect b="-74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639B681-E4A1-4AEF-BD2D-AB210DBC10A0}"/>
                  </a:ext>
                </a:extLst>
              </p:cNvPr>
              <p:cNvSpPr/>
              <p:nvPr/>
            </p:nvSpPr>
            <p:spPr bwMode="auto">
              <a:xfrm>
                <a:off x="7501511" y="3362050"/>
                <a:ext cx="1296139" cy="1406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𝐴𝐷𝐷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𝑆𝑈𝐵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639B681-E4A1-4AEF-BD2D-AB210DBC1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1511" y="3362050"/>
                <a:ext cx="1296139" cy="1406720"/>
              </a:xfrm>
              <a:prstGeom prst="rect">
                <a:avLst/>
              </a:prstGeom>
              <a:blipFill>
                <a:blip r:embed="rId24"/>
                <a:stretch>
                  <a:fillRect b="-215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DF396E0-8E2A-46E3-9C2E-3062E276D67B}"/>
                  </a:ext>
                </a:extLst>
              </p:cNvPr>
              <p:cNvSpPr/>
              <p:nvPr/>
            </p:nvSpPr>
            <p:spPr bwMode="auto">
              <a:xfrm>
                <a:off x="5364088" y="4756502"/>
                <a:ext cx="1296139" cy="566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𝐴𝐷𝐷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𝑒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DF396E0-8E2A-46E3-9C2E-3062E276D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4756502"/>
                <a:ext cx="1296139" cy="566362"/>
              </a:xfrm>
              <a:prstGeom prst="rect">
                <a:avLst/>
              </a:prstGeom>
              <a:blipFill>
                <a:blip r:embed="rId25"/>
                <a:stretch>
                  <a:fillRect b="-63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A963574-00DF-4DFD-B21D-A67DB749CC12}"/>
                  </a:ext>
                </a:extLst>
              </p:cNvPr>
              <p:cNvSpPr/>
              <p:nvPr/>
            </p:nvSpPr>
            <p:spPr bwMode="auto">
              <a:xfrm>
                <a:off x="7501511" y="5229610"/>
                <a:ext cx="1296139" cy="566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A963574-00DF-4DFD-B21D-A67DB749C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1511" y="5229610"/>
                <a:ext cx="1296139" cy="566362"/>
              </a:xfrm>
              <a:prstGeom prst="rect">
                <a:avLst/>
              </a:prstGeom>
              <a:blipFill>
                <a:blip r:embed="rId26"/>
                <a:stretch>
                  <a:fillRect b="-63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73854A5-9F5A-4D20-B360-27D3C772B9D5}"/>
                  </a:ext>
                </a:extLst>
              </p:cNvPr>
              <p:cNvSpPr/>
              <p:nvPr/>
            </p:nvSpPr>
            <p:spPr bwMode="auto">
              <a:xfrm>
                <a:off x="5364088" y="5729473"/>
                <a:ext cx="1296139" cy="566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𝑀𝑂𝑉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73854A5-9F5A-4D20-B360-27D3C772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5729473"/>
                <a:ext cx="1296139" cy="566362"/>
              </a:xfrm>
              <a:prstGeom prst="rect">
                <a:avLst/>
              </a:prstGeom>
              <a:blipFill>
                <a:blip r:embed="rId27"/>
                <a:stretch>
                  <a:fillRect b="-63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1645E4-A066-484B-AC6A-6E52CB5B8F5A}"/>
                  </a:ext>
                </a:extLst>
              </p:cNvPr>
              <p:cNvSpPr txBox="1"/>
              <p:nvPr/>
            </p:nvSpPr>
            <p:spPr>
              <a:xfrm>
                <a:off x="7629815" y="692014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1645E4-A066-484B-AC6A-6E52CB5B8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815" y="692014"/>
                <a:ext cx="48705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A6B47B5-AB21-4819-B924-1E880902BE1A}"/>
                  </a:ext>
                </a:extLst>
              </p:cNvPr>
              <p:cNvSpPr txBox="1"/>
              <p:nvPr/>
            </p:nvSpPr>
            <p:spPr>
              <a:xfrm>
                <a:off x="7668339" y="1938761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A6B47B5-AB21-4819-B924-1E880902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39" y="1938761"/>
                <a:ext cx="48173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86C4BB2-BF56-499D-8192-8D28D8345176}"/>
                  </a:ext>
                </a:extLst>
              </p:cNvPr>
              <p:cNvSpPr txBox="1"/>
              <p:nvPr/>
            </p:nvSpPr>
            <p:spPr>
              <a:xfrm>
                <a:off x="6596721" y="3605300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86C4BB2-BF56-499D-8192-8D28D8345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21" y="3605300"/>
                <a:ext cx="48705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3614FF-956E-4C4F-A858-C4875A3E791D}"/>
                  </a:ext>
                </a:extLst>
              </p:cNvPr>
              <p:cNvSpPr txBox="1"/>
              <p:nvPr/>
            </p:nvSpPr>
            <p:spPr>
              <a:xfrm>
                <a:off x="8488601" y="3005567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73614FF-956E-4C4F-A858-C4875A3E7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01" y="3005567"/>
                <a:ext cx="48705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20733DD-6795-4600-AEFE-336EDC533104}"/>
                  </a:ext>
                </a:extLst>
              </p:cNvPr>
              <p:cNvSpPr txBox="1"/>
              <p:nvPr/>
            </p:nvSpPr>
            <p:spPr>
              <a:xfrm>
                <a:off x="6315660" y="4405701"/>
                <a:ext cx="4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20733DD-6795-4600-AEFE-336EDC53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60" y="4405701"/>
                <a:ext cx="477182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0029051-CB24-441C-8B87-0F5901CF4DD8}"/>
                  </a:ext>
                </a:extLst>
              </p:cNvPr>
              <p:cNvSpPr txBox="1"/>
              <p:nvPr/>
            </p:nvSpPr>
            <p:spPr>
              <a:xfrm>
                <a:off x="6640044" y="5789463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0029051-CB24-441C-8B87-0F5901CF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44" y="5789463"/>
                <a:ext cx="487056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4E6348B-D64C-4427-A5C4-1A855BDE55DA}"/>
                  </a:ext>
                </a:extLst>
              </p:cNvPr>
              <p:cNvSpPr txBox="1"/>
              <p:nvPr/>
            </p:nvSpPr>
            <p:spPr>
              <a:xfrm>
                <a:off x="8308723" y="5795972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4E6348B-D64C-4427-A5C4-1A855BDE5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723" y="5795972"/>
                <a:ext cx="48705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5E3B08E-D2B5-4998-89AB-281D73EBEE26}"/>
              </a:ext>
            </a:extLst>
          </p:cNvPr>
          <p:cNvCxnSpPr>
            <a:cxnSpLocks/>
            <a:stCxn id="52" idx="1"/>
            <a:endCxn id="46" idx="1"/>
          </p:cNvCxnSpPr>
          <p:nvPr/>
        </p:nvCxnSpPr>
        <p:spPr>
          <a:xfrm rot="10800000" flipH="1">
            <a:off x="5364088" y="2291047"/>
            <a:ext cx="1008112" cy="2748636"/>
          </a:xfrm>
          <a:prstGeom prst="bentConnector3">
            <a:avLst>
              <a:gd name="adj1" fmla="val -226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B0EF63B-EF12-4FB2-8431-52E2D7337D2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7020270" y="1196752"/>
            <a:ext cx="0" cy="257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7151CC56-FBB1-4828-BB3F-3315A7CF72A3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 rot="5400000">
            <a:off x="6398876" y="2740655"/>
            <a:ext cx="234677" cy="10081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B1D710A-8142-4013-A943-BC74E2CDD517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rot="16200000" flipH="1">
            <a:off x="7467587" y="2680055"/>
            <a:ext cx="234677" cy="11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F085872-3F6A-4718-850C-50DFF32376E2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6012158" y="4250076"/>
            <a:ext cx="0" cy="506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53FB577-9601-495E-A038-4A3705419169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6012158" y="5322864"/>
            <a:ext cx="0" cy="406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A78F0C8-AC32-4842-B9B4-B45A1101EF00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8149581" y="4768770"/>
            <a:ext cx="0" cy="460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6F89DA1E-3478-483E-9A0D-E08C1976CBD5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6660227" y="4065409"/>
            <a:ext cx="841284" cy="974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C80625-DB45-4E03-8AFA-B4EE1064F42B}"/>
                  </a:ext>
                </a:extLst>
              </p:cNvPr>
              <p:cNvSpPr/>
              <p:nvPr/>
            </p:nvSpPr>
            <p:spPr>
              <a:xfrm>
                <a:off x="3902065" y="3722057"/>
                <a:ext cx="742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𝑏𝑑𝑒𝑓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C80625-DB45-4E03-8AFA-B4EE1064F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65" y="3722057"/>
                <a:ext cx="742832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21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483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时，如果计算完右边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左对象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紧接着计算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，就可以及时利用寄存器中的信息。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75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考虑先算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DAG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右子树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，再算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左子</a:t>
                </a:r>
                <a:r>
                  <a:rPr lang="zh-CN" altLang="en-US" sz="1800" b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树</a:t>
                </a:r>
                <a:r>
                  <a:rPr lang="zh-CN" altLang="en-US" sz="18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，紧跟着左子树算</a:t>
                </a:r>
                <a:r>
                  <a:rPr lang="zh-CN" altLang="en-US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父结点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483548"/>
              </a:xfrm>
              <a:prstGeom prst="rect">
                <a:avLst/>
              </a:prstGeom>
              <a:blipFill>
                <a:blip r:embed="rId3"/>
                <a:stretch>
                  <a:fillRect l="-619" b="-2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20F1AD3-1BEF-452A-ABF5-9AF35E490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75518"/>
                <a:ext cx="4392488" cy="2221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11.5】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利用</a:t>
                </a:r>
                <a:r>
                  <a:rPr lang="en-US" altLang="zh-CN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DAG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调整语句顺序</a:t>
                </a:r>
                <a:endParaRPr lang="en-US" altLang="zh-CN" sz="20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20F1AD3-1BEF-452A-ABF5-9AF35E49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75518"/>
                <a:ext cx="4392488" cy="2221634"/>
              </a:xfrm>
              <a:prstGeom prst="rect">
                <a:avLst/>
              </a:prstGeom>
              <a:blipFill>
                <a:blip r:embed="rId4"/>
                <a:stretch>
                  <a:fillRect l="-13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7030FC25-15DF-4441-BD73-E7B6AADB639D}"/>
              </a:ext>
            </a:extLst>
          </p:cNvPr>
          <p:cNvGrpSpPr/>
          <p:nvPr/>
        </p:nvGrpSpPr>
        <p:grpSpPr>
          <a:xfrm>
            <a:off x="2771800" y="4439213"/>
            <a:ext cx="1183684" cy="1510067"/>
            <a:chOff x="2555776" y="3969702"/>
            <a:chExt cx="1183684" cy="15100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959DB7C-D08B-4AD2-8572-B4AC431C5303}"/>
                </a:ext>
              </a:extLst>
            </p:cNvPr>
            <p:cNvGrpSpPr/>
            <p:nvPr/>
          </p:nvGrpSpPr>
          <p:grpSpPr>
            <a:xfrm>
              <a:off x="2555776" y="4809685"/>
              <a:ext cx="375907" cy="670084"/>
              <a:chOff x="2986744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B051832F-E427-44F6-ADD6-BCAA79456827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DB2A6109-6746-4071-B379-69573F06CB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CD22D06C-71FD-4625-9C63-30D5A66692AA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916DCC4E-1B4E-4FBF-9F19-2736546A52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714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80A229C-B4CA-427D-AD5E-07BC504B08AE}"/>
                </a:ext>
              </a:extLst>
            </p:cNvPr>
            <p:cNvGrpSpPr/>
            <p:nvPr/>
          </p:nvGrpSpPr>
          <p:grpSpPr>
            <a:xfrm>
              <a:off x="3330227" y="4809685"/>
              <a:ext cx="375907" cy="670084"/>
              <a:chOff x="2986744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5AC5CF4E-DA8F-480D-BBD3-FE1BAFFB8441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2F70F94-9075-431F-8AD0-7346DF30E3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36B8BA4-6A48-4078-AA13-C818A3A7A864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ABE3A013-AA10-486E-BFB0-BA0BE14629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6766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3726AAE-68A7-4071-B6F5-2B979B03FE55}"/>
                </a:ext>
              </a:extLst>
            </p:cNvPr>
            <p:cNvGrpSpPr/>
            <p:nvPr/>
          </p:nvGrpSpPr>
          <p:grpSpPr>
            <a:xfrm>
              <a:off x="2794439" y="3969702"/>
              <a:ext cx="945021" cy="839983"/>
              <a:chOff x="5287591" y="3834693"/>
              <a:chExt cx="945021" cy="839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F0788E88-BA6A-4442-99C6-04C58AE49F9A}"/>
                      </a:ext>
                    </a:extLst>
                  </p:cNvPr>
                  <p:cNvSpPr/>
                  <p:nvPr/>
                </p:nvSpPr>
                <p:spPr>
                  <a:xfrm>
                    <a:off x="5474516" y="386104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D4FD9F4E-E000-4B0A-85C3-3E70D90E8B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4516" y="3861048"/>
                    <a:ext cx="360040" cy="36004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B9226ED-EF6C-41FE-AD19-42493B3E7725}"/>
                      </a:ext>
                    </a:extLst>
                  </p:cNvPr>
                  <p:cNvSpPr/>
                  <p:nvPr/>
                </p:nvSpPr>
                <p:spPr>
                  <a:xfrm>
                    <a:off x="5457686" y="4134713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B9226ED-EF6C-41FE-AD19-42493B3E77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7686" y="4134713"/>
                    <a:ext cx="41069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DBFA2E7-38C4-42BA-908B-5530418AA157}"/>
                  </a:ext>
                </a:extLst>
              </p:cNvPr>
              <p:cNvCxnSpPr>
                <a:cxnSpLocks/>
                <a:stCxn id="13" idx="3"/>
                <a:endCxn id="20" idx="0"/>
              </p:cNvCxnSpPr>
              <p:nvPr/>
            </p:nvCxnSpPr>
            <p:spPr>
              <a:xfrm flipH="1">
                <a:off x="5287591" y="4168361"/>
                <a:ext cx="239652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FD4AD72-F413-4997-AE93-741A53E47FDD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5781829" y="4168361"/>
                <a:ext cx="280213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D8494AF-4E04-47D5-945F-78C8CACBC502}"/>
                      </a:ext>
                    </a:extLst>
                  </p:cNvPr>
                  <p:cNvSpPr/>
                  <p:nvPr/>
                </p:nvSpPr>
                <p:spPr>
                  <a:xfrm>
                    <a:off x="5779988" y="3834693"/>
                    <a:ext cx="4526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D8494AF-4E04-47D5-945F-78C8CACBC5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9988" y="3834693"/>
                    <a:ext cx="4526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03E3C79-362C-4595-BA0F-2DAC17C13C68}"/>
              </a:ext>
            </a:extLst>
          </p:cNvPr>
          <p:cNvGrpSpPr/>
          <p:nvPr/>
        </p:nvGrpSpPr>
        <p:grpSpPr>
          <a:xfrm>
            <a:off x="4823154" y="4439213"/>
            <a:ext cx="1189006" cy="1510067"/>
            <a:chOff x="2555776" y="3969702"/>
            <a:chExt cx="1189006" cy="151006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773CB8-4B32-4103-95F3-0630E7C1DB75}"/>
                </a:ext>
              </a:extLst>
            </p:cNvPr>
            <p:cNvGrpSpPr/>
            <p:nvPr/>
          </p:nvGrpSpPr>
          <p:grpSpPr>
            <a:xfrm>
              <a:off x="2555776" y="4809685"/>
              <a:ext cx="375907" cy="670084"/>
              <a:chOff x="2986744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6511BF27-4CD5-4497-BFC7-C7BAD6D1DFE8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6511BF27-4CD5-4497-BFC7-C7BAD6D1DF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0296878C-FD88-439D-B095-DF8D4B742377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506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0296878C-FD88-439D-B095-DF8D4B7423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506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DD0D63-F741-42E9-8D1E-FA492ACFF54A}"/>
                </a:ext>
              </a:extLst>
            </p:cNvPr>
            <p:cNvGrpSpPr/>
            <p:nvPr/>
          </p:nvGrpSpPr>
          <p:grpSpPr>
            <a:xfrm>
              <a:off x="3330227" y="4809685"/>
              <a:ext cx="377924" cy="670084"/>
              <a:chOff x="2986744" y="4834508"/>
              <a:chExt cx="377924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D5FBB367-7222-481E-AA76-B249B77FD8F4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D5FBB367-7222-481E-AA76-B249B77FD8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6797467B-1186-41E8-ADCB-CA3EBC37D7AA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779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6797467B-1186-41E8-ADCB-CA3EBC37D7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7792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9F4C711-03A4-4826-925E-E1A7849ACDDA}"/>
                </a:ext>
              </a:extLst>
            </p:cNvPr>
            <p:cNvGrpSpPr/>
            <p:nvPr/>
          </p:nvGrpSpPr>
          <p:grpSpPr>
            <a:xfrm>
              <a:off x="2794439" y="3969702"/>
              <a:ext cx="950343" cy="839983"/>
              <a:chOff x="5287591" y="3834693"/>
              <a:chExt cx="950343" cy="839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F12F71AF-6F02-4255-8B49-1FFC2A69563B}"/>
                      </a:ext>
                    </a:extLst>
                  </p:cNvPr>
                  <p:cNvSpPr/>
                  <p:nvPr/>
                </p:nvSpPr>
                <p:spPr>
                  <a:xfrm>
                    <a:off x="5474516" y="386104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F12F71AF-6F02-4255-8B49-1FFC2A6956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4516" y="3861048"/>
                    <a:ext cx="360040" cy="36004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5DBED6B-EF63-45BA-A621-D66FBC0496F9}"/>
                      </a:ext>
                    </a:extLst>
                  </p:cNvPr>
                  <p:cNvSpPr/>
                  <p:nvPr/>
                </p:nvSpPr>
                <p:spPr>
                  <a:xfrm>
                    <a:off x="5457686" y="4134713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5DBED6B-EF63-45BA-A621-D66FBC0496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7686" y="4134713"/>
                    <a:ext cx="41069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8C74421-E2DE-4ADD-A11E-C892FE9C4B91}"/>
                  </a:ext>
                </a:extLst>
              </p:cNvPr>
              <p:cNvCxnSpPr>
                <a:cxnSpLocks/>
                <a:stCxn id="26" idx="3"/>
                <a:endCxn id="33" idx="0"/>
              </p:cNvCxnSpPr>
              <p:nvPr/>
            </p:nvCxnSpPr>
            <p:spPr>
              <a:xfrm flipH="1">
                <a:off x="5287591" y="4168361"/>
                <a:ext cx="239652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52428EC-0DA4-4A10-A88E-6DDE3986FB8B}"/>
                  </a:ext>
                </a:extLst>
              </p:cNvPr>
              <p:cNvCxnSpPr>
                <a:cxnSpLocks/>
                <a:stCxn id="26" idx="5"/>
                <a:endCxn id="31" idx="0"/>
              </p:cNvCxnSpPr>
              <p:nvPr/>
            </p:nvCxnSpPr>
            <p:spPr>
              <a:xfrm>
                <a:off x="5781829" y="4168361"/>
                <a:ext cx="280213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2FAE78D-CF38-4B24-A4EB-1845F3D070F3}"/>
                      </a:ext>
                    </a:extLst>
                  </p:cNvPr>
                  <p:cNvSpPr/>
                  <p:nvPr/>
                </p:nvSpPr>
                <p:spPr>
                  <a:xfrm>
                    <a:off x="5779988" y="3834693"/>
                    <a:ext cx="4579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2FAE78D-CF38-4B24-A4EB-1845F3D070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9988" y="3834693"/>
                    <a:ext cx="45794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4FA43F2-CA43-4C36-A5EF-6F6EAB0AAFB5}"/>
              </a:ext>
            </a:extLst>
          </p:cNvPr>
          <p:cNvGrpSpPr/>
          <p:nvPr/>
        </p:nvGrpSpPr>
        <p:grpSpPr>
          <a:xfrm>
            <a:off x="4218294" y="3749571"/>
            <a:ext cx="1221713" cy="2199709"/>
            <a:chOff x="4218294" y="2768414"/>
            <a:chExt cx="1221713" cy="219970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506807C-03BC-47B7-8078-629558520766}"/>
                </a:ext>
              </a:extLst>
            </p:cNvPr>
            <p:cNvGrpSpPr/>
            <p:nvPr/>
          </p:nvGrpSpPr>
          <p:grpSpPr>
            <a:xfrm>
              <a:off x="4218294" y="2774763"/>
              <a:ext cx="1210468" cy="2193360"/>
              <a:chOff x="4218294" y="2774763"/>
              <a:chExt cx="1210468" cy="21933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77C99423-FE77-4387-AACE-FC67B2FB9AAA}"/>
                      </a:ext>
                    </a:extLst>
                  </p:cNvPr>
                  <p:cNvSpPr/>
                  <p:nvPr/>
                </p:nvSpPr>
                <p:spPr>
                  <a:xfrm>
                    <a:off x="4234161" y="4298039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77C99423-FE77-4387-AACE-FC67B2FB9A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161" y="4298039"/>
                    <a:ext cx="360040" cy="360040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79E29D9-729F-42F3-9229-0D4781DAF958}"/>
                      </a:ext>
                    </a:extLst>
                  </p:cNvPr>
                  <p:cNvSpPr/>
                  <p:nvPr/>
                </p:nvSpPr>
                <p:spPr>
                  <a:xfrm>
                    <a:off x="4218294" y="4598791"/>
                    <a:ext cx="356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79E29D9-729F-42F3-9229-0D4781DAF9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294" y="4598791"/>
                    <a:ext cx="3564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FD5285C-05CA-4C70-B23B-737700036747}"/>
                  </a:ext>
                </a:extLst>
              </p:cNvPr>
              <p:cNvCxnSpPr>
                <a:cxnSpLocks/>
                <a:stCxn id="39" idx="3"/>
                <a:endCxn id="36" idx="0"/>
              </p:cNvCxnSpPr>
              <p:nvPr/>
            </p:nvCxnSpPr>
            <p:spPr>
              <a:xfrm flipH="1">
                <a:off x="4414181" y="3082076"/>
                <a:ext cx="311665" cy="12159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7028D72D-D4BC-43B5-B044-31EF52A6F638}"/>
                      </a:ext>
                    </a:extLst>
                  </p:cNvPr>
                  <p:cNvSpPr/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7028D72D-D4BC-43B5-B044-31EF52A6F6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B816F7F-1200-47A5-894D-A3DF2318D8D5}"/>
                  </a:ext>
                </a:extLst>
              </p:cNvPr>
              <p:cNvCxnSpPr>
                <a:cxnSpLocks/>
                <a:stCxn id="39" idx="5"/>
                <a:endCxn id="26" idx="0"/>
              </p:cNvCxnSpPr>
              <p:nvPr/>
            </p:nvCxnSpPr>
            <p:spPr>
              <a:xfrm>
                <a:off x="4980432" y="3082076"/>
                <a:ext cx="448330" cy="4023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68C497F-56FB-44FA-9830-0092CAD1A290}"/>
                      </a:ext>
                    </a:extLst>
                  </p:cNvPr>
                  <p:cNvSpPr/>
                  <p:nvPr/>
                </p:nvSpPr>
                <p:spPr>
                  <a:xfrm>
                    <a:off x="4664786" y="3078458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68C497F-56FB-44FA-9830-0092CAD1A2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4786" y="3078458"/>
                    <a:ext cx="41069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0B00940-68EC-4F5F-B1B3-251BCCDAFE71}"/>
                    </a:ext>
                  </a:extLst>
                </p:cNvPr>
                <p:cNvSpPr/>
                <p:nvPr/>
              </p:nvSpPr>
              <p:spPr>
                <a:xfrm>
                  <a:off x="4982061" y="2768414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0B00940-68EC-4F5F-B1B3-251BCCDAF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61" y="2768414"/>
                  <a:ext cx="45794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D6E5A29-4EE6-4EBB-A941-98D07F2527B6}"/>
              </a:ext>
            </a:extLst>
          </p:cNvPr>
          <p:cNvGrpSpPr/>
          <p:nvPr/>
        </p:nvGrpSpPr>
        <p:grpSpPr>
          <a:xfrm>
            <a:off x="3377408" y="3248318"/>
            <a:ext cx="1348438" cy="1217250"/>
            <a:chOff x="3377408" y="2960286"/>
            <a:chExt cx="1348438" cy="121725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62F2E7C-9F6E-435E-BA93-8DE69E68DC1F}"/>
                </a:ext>
              </a:extLst>
            </p:cNvPr>
            <p:cNvGrpSpPr/>
            <p:nvPr/>
          </p:nvGrpSpPr>
          <p:grpSpPr>
            <a:xfrm>
              <a:off x="3377408" y="2966635"/>
              <a:ext cx="1348438" cy="1210901"/>
              <a:chOff x="4228875" y="2774763"/>
              <a:chExt cx="1348438" cy="1210901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1B1BFE6-BC8F-45D6-AB39-5761ADF23C7D}"/>
                  </a:ext>
                </a:extLst>
              </p:cNvPr>
              <p:cNvCxnSpPr>
                <a:cxnSpLocks/>
                <a:stCxn id="53" idx="3"/>
                <a:endCxn id="13" idx="0"/>
              </p:cNvCxnSpPr>
              <p:nvPr/>
            </p:nvCxnSpPr>
            <p:spPr>
              <a:xfrm flipH="1">
                <a:off x="4228875" y="3082076"/>
                <a:ext cx="496971" cy="903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406658A-9132-4ED1-8E38-8CADCCDA4D3E}"/>
                      </a:ext>
                    </a:extLst>
                  </p:cNvPr>
                  <p:cNvSpPr/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406658A-9132-4ED1-8E38-8CADCCDA4D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87AF893A-0433-481A-8906-34AE837A7DAC}"/>
                  </a:ext>
                </a:extLst>
              </p:cNvPr>
              <p:cNvCxnSpPr>
                <a:cxnSpLocks/>
                <a:stCxn id="53" idx="5"/>
                <a:endCxn id="39" idx="1"/>
              </p:cNvCxnSpPr>
              <p:nvPr/>
            </p:nvCxnSpPr>
            <p:spPr>
              <a:xfrm>
                <a:off x="4980432" y="3082076"/>
                <a:ext cx="596881" cy="2466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AEEF4B1-DC76-4DEC-B515-6F21FC938C7C}"/>
                      </a:ext>
                    </a:extLst>
                  </p:cNvPr>
                  <p:cNvSpPr/>
                  <p:nvPr/>
                </p:nvSpPr>
                <p:spPr>
                  <a:xfrm>
                    <a:off x="4664786" y="3078458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AEEF4B1-DC76-4DEC-B515-6F21FC938C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4786" y="3078458"/>
                    <a:ext cx="41069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1C41E02-E49D-411D-A987-3DA3824D74DE}"/>
                    </a:ext>
                  </a:extLst>
                </p:cNvPr>
                <p:cNvSpPr/>
                <p:nvPr/>
              </p:nvSpPr>
              <p:spPr>
                <a:xfrm>
                  <a:off x="4130594" y="2960286"/>
                  <a:ext cx="451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1C41E02-E49D-411D-A987-3DA3824D7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594" y="2960286"/>
                  <a:ext cx="451214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/>
              <p:nvPr/>
            </p:nvSpPr>
            <p:spPr bwMode="auto">
              <a:xfrm>
                <a:off x="6565994" y="339588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94" y="3395880"/>
                <a:ext cx="1872208" cy="360040"/>
              </a:xfrm>
              <a:prstGeom prst="rect">
                <a:avLst/>
              </a:prstGeom>
              <a:blipFill>
                <a:blip r:embed="rId28"/>
                <a:stretch>
                  <a:fillRect l="-2265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/>
              <p:nvPr/>
            </p:nvSpPr>
            <p:spPr bwMode="auto">
              <a:xfrm>
                <a:off x="6565994" y="375592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94" y="3755920"/>
                <a:ext cx="1872208" cy="360040"/>
              </a:xfrm>
              <a:prstGeom prst="rect">
                <a:avLst/>
              </a:prstGeom>
              <a:blipFill>
                <a:blip r:embed="rId29"/>
                <a:stretch>
                  <a:fillRect l="-2265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/>
              <p:nvPr/>
            </p:nvSpPr>
            <p:spPr bwMode="auto">
              <a:xfrm>
                <a:off x="6565994" y="41159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94" y="4115960"/>
                <a:ext cx="1872208" cy="360040"/>
              </a:xfrm>
              <a:prstGeom prst="rect">
                <a:avLst/>
              </a:prstGeom>
              <a:blipFill>
                <a:blip r:embed="rId30"/>
                <a:stretch>
                  <a:fillRect l="-2265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/>
              <p:nvPr/>
            </p:nvSpPr>
            <p:spPr bwMode="auto">
              <a:xfrm>
                <a:off x="6565994" y="44760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5994" y="4476000"/>
                <a:ext cx="1872208" cy="360040"/>
              </a:xfrm>
              <a:prstGeom prst="rect">
                <a:avLst/>
              </a:prstGeom>
              <a:blipFill>
                <a:blip r:embed="rId31"/>
                <a:stretch>
                  <a:fillRect l="-2265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3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9" grpId="0" animBg="1"/>
      <p:bldP spid="63" grpId="0" animBg="1"/>
      <p:bldP spid="64" grpId="0" animBg="1"/>
      <p:bldP spid="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20F1AD3-1BEF-452A-ABF5-9AF35E490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46738"/>
                <a:ext cx="4392488" cy="222163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原程序（假设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个寄存器）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620F1AD3-1BEF-452A-ABF5-9AF35E49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46738"/>
                <a:ext cx="4392488" cy="2221634"/>
              </a:xfrm>
              <a:prstGeom prst="rect">
                <a:avLst/>
              </a:prstGeom>
              <a:blipFill>
                <a:blip r:embed="rId3"/>
                <a:stretch>
                  <a:fillRect l="-1107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/>
              <p:nvPr/>
            </p:nvSpPr>
            <p:spPr bwMode="auto">
              <a:xfrm>
                <a:off x="179512" y="3533074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533074"/>
                <a:ext cx="1872208" cy="299227"/>
              </a:xfrm>
              <a:prstGeom prst="rect">
                <a:avLst/>
              </a:prstGeom>
              <a:blipFill>
                <a:blip r:embed="rId4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8">
                <a:extLst>
                  <a:ext uri="{FF2B5EF4-FFF2-40B4-BE49-F238E27FC236}">
                    <a16:creationId xmlns:a16="http://schemas.microsoft.com/office/drawing/2014/main" id="{BBFED521-88BB-449C-B7A5-DF3FDBCB0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1146738"/>
                <a:ext cx="4392488" cy="2215991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调序后（假设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个寄存器）</a:t>
                </a:r>
                <a:endParaRPr lang="en-US" altLang="zh-CN" sz="20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7188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8">
                <a:extLst>
                  <a:ext uri="{FF2B5EF4-FFF2-40B4-BE49-F238E27FC236}">
                    <a16:creationId xmlns:a16="http://schemas.microsoft.com/office/drawing/2014/main" id="{BBFED521-88BB-449C-B7A5-DF3FDBCB0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146738"/>
                <a:ext cx="4392488" cy="2215991"/>
              </a:xfrm>
              <a:prstGeom prst="rect">
                <a:avLst/>
              </a:prstGeom>
              <a:blipFill>
                <a:blip r:embed="rId5"/>
                <a:stretch>
                  <a:fillRect l="-1107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18732C-91B4-48D7-875A-5497E1D96085}"/>
                  </a:ext>
                </a:extLst>
              </p:cNvPr>
              <p:cNvSpPr/>
              <p:nvPr/>
            </p:nvSpPr>
            <p:spPr bwMode="auto">
              <a:xfrm>
                <a:off x="179512" y="3832301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18732C-91B4-48D7-875A-5497E1D96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832301"/>
                <a:ext cx="1872208" cy="299227"/>
              </a:xfrm>
              <a:prstGeom prst="rect">
                <a:avLst/>
              </a:prstGeom>
              <a:blipFill>
                <a:blip r:embed="rId6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06366DD-9BF9-4BBB-BB70-2B5DFB35A891}"/>
                  </a:ext>
                </a:extLst>
              </p:cNvPr>
              <p:cNvSpPr/>
              <p:nvPr/>
            </p:nvSpPr>
            <p:spPr bwMode="auto">
              <a:xfrm>
                <a:off x="179512" y="4131528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06366DD-9BF9-4BBB-BB70-2B5DFB35A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131528"/>
                <a:ext cx="1872208" cy="299227"/>
              </a:xfrm>
              <a:prstGeom prst="rect">
                <a:avLst/>
              </a:prstGeom>
              <a:blipFill>
                <a:blip r:embed="rId7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1ECDC1B-193D-47BE-A27F-F64562EB6918}"/>
                  </a:ext>
                </a:extLst>
              </p:cNvPr>
              <p:cNvSpPr/>
              <p:nvPr/>
            </p:nvSpPr>
            <p:spPr bwMode="auto">
              <a:xfrm>
                <a:off x="179512" y="4430755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1ECDC1B-193D-47BE-A27F-F64562EB6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430755"/>
                <a:ext cx="1872208" cy="299227"/>
              </a:xfrm>
              <a:prstGeom prst="rect">
                <a:avLst/>
              </a:prstGeom>
              <a:blipFill>
                <a:blip r:embed="rId8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EBA733A-6C59-4D1F-977B-62F5C9EDBED9}"/>
                  </a:ext>
                </a:extLst>
              </p:cNvPr>
              <p:cNvSpPr/>
              <p:nvPr/>
            </p:nvSpPr>
            <p:spPr bwMode="auto">
              <a:xfrm>
                <a:off x="179512" y="4729982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EBA733A-6C59-4D1F-977B-62F5C9EDB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729982"/>
                <a:ext cx="1872208" cy="299227"/>
              </a:xfrm>
              <a:prstGeom prst="rect">
                <a:avLst/>
              </a:prstGeom>
              <a:blipFill>
                <a:blip r:embed="rId9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92AEB52-44E6-424A-91E0-7D3BB9F33649}"/>
                  </a:ext>
                </a:extLst>
              </p:cNvPr>
              <p:cNvSpPr/>
              <p:nvPr/>
            </p:nvSpPr>
            <p:spPr bwMode="auto">
              <a:xfrm>
                <a:off x="179512" y="5029209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92AEB52-44E6-424A-91E0-7D3BB9F33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029209"/>
                <a:ext cx="1872208" cy="299227"/>
              </a:xfrm>
              <a:prstGeom prst="rect">
                <a:avLst/>
              </a:prstGeom>
              <a:blipFill>
                <a:blip r:embed="rId10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2F2B558-E21C-41C8-B699-377FA2BA4C1D}"/>
                  </a:ext>
                </a:extLst>
              </p:cNvPr>
              <p:cNvSpPr/>
              <p:nvPr/>
            </p:nvSpPr>
            <p:spPr bwMode="auto">
              <a:xfrm>
                <a:off x="179512" y="5328436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2F2B558-E21C-41C8-B699-377FA2BA4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328436"/>
                <a:ext cx="1872208" cy="299227"/>
              </a:xfrm>
              <a:prstGeom prst="rect">
                <a:avLst/>
              </a:prstGeom>
              <a:blipFill>
                <a:blip r:embed="rId11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E81556D-EC72-4A79-9707-24D17AB8EB3D}"/>
                  </a:ext>
                </a:extLst>
              </p:cNvPr>
              <p:cNvSpPr/>
              <p:nvPr/>
            </p:nvSpPr>
            <p:spPr bwMode="auto">
              <a:xfrm>
                <a:off x="179512" y="5627663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E81556D-EC72-4A79-9707-24D17AB8E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627663"/>
                <a:ext cx="1872208" cy="299227"/>
              </a:xfrm>
              <a:prstGeom prst="rect">
                <a:avLst/>
              </a:prstGeom>
              <a:blipFill>
                <a:blip r:embed="rId12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AAB32C5-A5B0-42A7-BA5A-ACC068B49FA7}"/>
                  </a:ext>
                </a:extLst>
              </p:cNvPr>
              <p:cNvSpPr/>
              <p:nvPr/>
            </p:nvSpPr>
            <p:spPr bwMode="auto">
              <a:xfrm>
                <a:off x="179512" y="5926890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(9)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AAB32C5-A5B0-42A7-BA5A-ACC068B49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926890"/>
                <a:ext cx="1872208" cy="299227"/>
              </a:xfrm>
              <a:prstGeom prst="rect">
                <a:avLst/>
              </a:prstGeom>
              <a:blipFill>
                <a:blip r:embed="rId13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4135F20-41A8-4BFB-AF39-E07788E9ED5B}"/>
                  </a:ext>
                </a:extLst>
              </p:cNvPr>
              <p:cNvSpPr/>
              <p:nvPr/>
            </p:nvSpPr>
            <p:spPr bwMode="auto">
              <a:xfrm>
                <a:off x="179512" y="6226117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4135F20-41A8-4BFB-AF39-E07788E9E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6226117"/>
                <a:ext cx="1872208" cy="299227"/>
              </a:xfrm>
              <a:prstGeom prst="rect">
                <a:avLst/>
              </a:prstGeom>
              <a:blipFill>
                <a:blip r:embed="rId14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C64A78F-A3F7-4999-B8AD-B9897AFF4A27}"/>
                  </a:ext>
                </a:extLst>
              </p:cNvPr>
              <p:cNvSpPr/>
              <p:nvPr/>
            </p:nvSpPr>
            <p:spPr bwMode="auto">
              <a:xfrm>
                <a:off x="4644008" y="3561425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C64A78F-A3F7-4999-B8AD-B9897AFF4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3561425"/>
                <a:ext cx="1872208" cy="299227"/>
              </a:xfrm>
              <a:prstGeom prst="rect">
                <a:avLst/>
              </a:prstGeom>
              <a:blipFill>
                <a:blip r:embed="rId15"/>
                <a:stretch>
                  <a:fillRect l="-2589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5560E7D-5951-493B-87DE-23BC68C6F2A5}"/>
                  </a:ext>
                </a:extLst>
              </p:cNvPr>
              <p:cNvSpPr/>
              <p:nvPr/>
            </p:nvSpPr>
            <p:spPr bwMode="auto">
              <a:xfrm>
                <a:off x="4644008" y="3860652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5560E7D-5951-493B-87DE-23BC68C6F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3860652"/>
                <a:ext cx="1872208" cy="299227"/>
              </a:xfrm>
              <a:prstGeom prst="rect">
                <a:avLst/>
              </a:prstGeom>
              <a:blipFill>
                <a:blip r:embed="rId16"/>
                <a:stretch>
                  <a:fillRect l="-2589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8969C69-00E9-4853-A36D-C21AA952FE64}"/>
                  </a:ext>
                </a:extLst>
              </p:cNvPr>
              <p:cNvSpPr/>
              <p:nvPr/>
            </p:nvSpPr>
            <p:spPr bwMode="auto">
              <a:xfrm>
                <a:off x="4644008" y="4159879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8969C69-00E9-4853-A36D-C21AA952F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159879"/>
                <a:ext cx="1872208" cy="299227"/>
              </a:xfrm>
              <a:prstGeom prst="rect">
                <a:avLst/>
              </a:prstGeom>
              <a:blipFill>
                <a:blip r:embed="rId17"/>
                <a:stretch>
                  <a:fillRect l="-2589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61AAE44-F687-48DA-B2B8-C7FD756AE118}"/>
                  </a:ext>
                </a:extLst>
              </p:cNvPr>
              <p:cNvSpPr/>
              <p:nvPr/>
            </p:nvSpPr>
            <p:spPr bwMode="auto">
              <a:xfrm>
                <a:off x="4644008" y="4459106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61AAE44-F687-48DA-B2B8-C7FD756AE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459106"/>
                <a:ext cx="1872208" cy="299227"/>
              </a:xfrm>
              <a:prstGeom prst="rect">
                <a:avLst/>
              </a:prstGeom>
              <a:blipFill>
                <a:blip r:embed="rId18"/>
                <a:stretch>
                  <a:fillRect l="-2589" t="-17308" b="-3846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364589B-4224-4CE7-B530-21DB1CE43E82}"/>
                  </a:ext>
                </a:extLst>
              </p:cNvPr>
              <p:cNvSpPr/>
              <p:nvPr/>
            </p:nvSpPr>
            <p:spPr bwMode="auto">
              <a:xfrm>
                <a:off x="4644008" y="4758333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l"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364589B-4224-4CE7-B530-21DB1CE43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4758333"/>
                <a:ext cx="1872208" cy="299227"/>
              </a:xfrm>
              <a:prstGeom prst="rect">
                <a:avLst/>
              </a:prstGeom>
              <a:blipFill>
                <a:blip r:embed="rId19"/>
                <a:stretch>
                  <a:fillRect l="-2589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F1DF5C-0FE6-442E-91A6-3619D7C130D4}"/>
                  </a:ext>
                </a:extLst>
              </p:cNvPr>
              <p:cNvSpPr/>
              <p:nvPr/>
            </p:nvSpPr>
            <p:spPr bwMode="auto">
              <a:xfrm>
                <a:off x="4644008" y="5057560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𝐴𝐷𝐷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F1DF5C-0FE6-442E-91A6-3619D7C13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5057560"/>
                <a:ext cx="1872208" cy="299227"/>
              </a:xfrm>
              <a:prstGeom prst="rect">
                <a:avLst/>
              </a:prstGeom>
              <a:blipFill>
                <a:blip r:embed="rId20"/>
                <a:stretch>
                  <a:fillRect l="-2589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EEC7F0C-ADFF-45A8-84C3-77B669D2B732}"/>
                  </a:ext>
                </a:extLst>
              </p:cNvPr>
              <p:cNvSpPr/>
              <p:nvPr/>
            </p:nvSpPr>
            <p:spPr bwMode="auto">
              <a:xfrm>
                <a:off x="4644008" y="5356787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EEC7F0C-ADFF-45A8-84C3-77B669D2B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5356787"/>
                <a:ext cx="1872208" cy="299227"/>
              </a:xfrm>
              <a:prstGeom prst="rect">
                <a:avLst/>
              </a:prstGeom>
              <a:blipFill>
                <a:blip r:embed="rId21"/>
                <a:stretch>
                  <a:fillRect l="-2589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D635CF1-CBC0-4D1D-A74E-EAB6CBB0F6AE}"/>
                  </a:ext>
                </a:extLst>
              </p:cNvPr>
              <p:cNvSpPr/>
              <p:nvPr/>
            </p:nvSpPr>
            <p:spPr bwMode="auto">
              <a:xfrm>
                <a:off x="4644008" y="5656014"/>
                <a:ext cx="1872208" cy="299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D635CF1-CBC0-4D1D-A74E-EAB6CBB0F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5656014"/>
                <a:ext cx="1872208" cy="299227"/>
              </a:xfrm>
              <a:prstGeom prst="rect">
                <a:avLst/>
              </a:prstGeom>
              <a:blipFill>
                <a:blip r:embed="rId22"/>
                <a:stretch>
                  <a:fillRect l="-2589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CA210F7-EDC1-4033-8E9C-70EDD56C7525}"/>
                  </a:ext>
                </a:extLst>
              </p:cNvPr>
              <p:cNvSpPr/>
              <p:nvPr/>
            </p:nvSpPr>
            <p:spPr bwMode="auto">
              <a:xfrm>
                <a:off x="179512" y="4729982"/>
                <a:ext cx="1872208" cy="299227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CA210F7-EDC1-4033-8E9C-70EDD56C7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729982"/>
                <a:ext cx="1872208" cy="299227"/>
              </a:xfrm>
              <a:prstGeom prst="rect">
                <a:avLst/>
              </a:prstGeom>
              <a:blipFill>
                <a:blip r:embed="rId23"/>
                <a:stretch>
                  <a:fillRect l="-2258" t="-19608" b="-3921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F9DB49-8045-4648-8A5D-90D3CB7FC24A}"/>
                  </a:ext>
                </a:extLst>
              </p:cNvPr>
              <p:cNvSpPr/>
              <p:nvPr/>
            </p:nvSpPr>
            <p:spPr bwMode="auto">
              <a:xfrm>
                <a:off x="179512" y="5627663"/>
                <a:ext cx="1872208" cy="299227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𝑀𝑂𝑉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0F9DB49-8045-4648-8A5D-90D3CB7F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627663"/>
                <a:ext cx="1872208" cy="299227"/>
              </a:xfrm>
              <a:prstGeom prst="rect">
                <a:avLst/>
              </a:prstGeom>
              <a:blipFill>
                <a:blip r:embed="rId24"/>
                <a:stretch>
                  <a:fillRect l="-2258" t="-19608" b="-4117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981C3F7E-E33B-4B04-BBDB-DB1F0D04F745}"/>
              </a:ext>
            </a:extLst>
          </p:cNvPr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</p:spTree>
    <p:extLst>
      <p:ext uri="{BB962C8B-B14F-4D97-AF65-F5344CB8AC3E}">
        <p14:creationId xmlns:p14="http://schemas.microsoft.com/office/powerpoint/2010/main" val="23901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7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结点计算顺序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5213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DAG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个内部结点</a:t>
                </a:r>
                <a:r>
                  <a:rPr lang="zh-CN" alt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，线性表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记录计算顺序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，初始为空值。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N;	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从后往前填充</a:t>
                </a:r>
                <a:endParaRPr lang="en-US" altLang="zh-CN" sz="1800" b="0" dirty="0">
                  <a:solidFill>
                    <a:srgbClr val="1B998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while 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存在未列入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的内部结点 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</a:p>
              <a:p>
                <a:pPr marL="7143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选取一个未列入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但其父结点均列入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，或者没有父结点的内部结点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n;</a:t>
                </a:r>
              </a:p>
              <a:p>
                <a:pPr marL="7143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T[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--] = n;</a:t>
                </a:r>
              </a:p>
              <a:p>
                <a:pPr marL="7143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while n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的最左子结点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不为叶结点，且其全部父结点均已列入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 {</a:t>
                </a:r>
              </a:p>
              <a:p>
                <a:pPr marL="1077913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T[</a:t>
                </a:r>
                <a:r>
                  <a:rPr lang="en-US" altLang="zh-CN" sz="1800" b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--] = m; n = m;</a:t>
                </a:r>
              </a:p>
              <a:p>
                <a:pPr marL="714375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最后的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即为结点计算顺序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叶结点上有附加信息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，可以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先计算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5213222"/>
              </a:xfrm>
              <a:prstGeom prst="rect">
                <a:avLst/>
              </a:prstGeom>
              <a:blipFill>
                <a:blip r:embed="rId3"/>
                <a:stretch>
                  <a:fillRect l="-619" b="-8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488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20F1AD3-1BEF-452A-ABF5-9AF35E49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48680"/>
            <a:ext cx="4392488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Tx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11.6】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调整语句顺序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0FC25-15DF-4441-BD73-E7B6AADB639D}"/>
              </a:ext>
            </a:extLst>
          </p:cNvPr>
          <p:cNvGrpSpPr/>
          <p:nvPr/>
        </p:nvGrpSpPr>
        <p:grpSpPr>
          <a:xfrm>
            <a:off x="2771800" y="4439213"/>
            <a:ext cx="1440160" cy="1510067"/>
            <a:chOff x="2555776" y="3969702"/>
            <a:chExt cx="1440160" cy="151006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959DB7C-D08B-4AD2-8572-B4AC431C5303}"/>
                </a:ext>
              </a:extLst>
            </p:cNvPr>
            <p:cNvGrpSpPr/>
            <p:nvPr/>
          </p:nvGrpSpPr>
          <p:grpSpPr>
            <a:xfrm>
              <a:off x="2555776" y="4809685"/>
              <a:ext cx="375907" cy="670084"/>
              <a:chOff x="2986744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B051832F-E427-44F6-ADD6-BCAA79456827}"/>
                      </a:ext>
                    </a:extLst>
                  </p:cNvPr>
                  <p:cNvSpPr/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DB2A6109-6746-4071-B379-69573F06CB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2611" y="4834508"/>
                    <a:ext cx="360040" cy="36004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CD22D06C-71FD-4625-9C63-30D5A66692AA}"/>
                      </a:ext>
                    </a:extLst>
                  </p:cNvPr>
                  <p:cNvSpPr/>
                  <p:nvPr/>
                </p:nvSpPr>
                <p:spPr>
                  <a:xfrm>
                    <a:off x="2986744" y="5135260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916DCC4E-1B4E-4FBF-9F19-2736546A52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744" y="5135260"/>
                    <a:ext cx="3714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80A229C-B4CA-427D-AD5E-07BC504B08AE}"/>
                </a:ext>
              </a:extLst>
            </p:cNvPr>
            <p:cNvGrpSpPr/>
            <p:nvPr/>
          </p:nvGrpSpPr>
          <p:grpSpPr>
            <a:xfrm>
              <a:off x="3620029" y="4809685"/>
              <a:ext cx="375907" cy="670084"/>
              <a:chOff x="3276546" y="4834508"/>
              <a:chExt cx="375907" cy="670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5AC5CF4E-DA8F-480D-BBD3-FE1BAFFB8441}"/>
                      </a:ext>
                    </a:extLst>
                  </p:cNvPr>
                  <p:cNvSpPr/>
                  <p:nvPr/>
                </p:nvSpPr>
                <p:spPr>
                  <a:xfrm>
                    <a:off x="3292413" y="483450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5AC5CF4E-DA8F-480D-BBD3-FE1BAFFB8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413" y="4834508"/>
                    <a:ext cx="360040" cy="36004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36B8BA4-6A48-4078-AA13-C818A3A7A864}"/>
                      </a:ext>
                    </a:extLst>
                  </p:cNvPr>
                  <p:cNvSpPr/>
                  <p:nvPr/>
                </p:nvSpPr>
                <p:spPr>
                  <a:xfrm>
                    <a:off x="3276546" y="5135260"/>
                    <a:ext cx="3676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36B8BA4-6A48-4078-AA13-C818A3A7A8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6" y="5135260"/>
                    <a:ext cx="36766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3726AAE-68A7-4071-B6F5-2B979B03FE55}"/>
                </a:ext>
              </a:extLst>
            </p:cNvPr>
            <p:cNvGrpSpPr/>
            <p:nvPr/>
          </p:nvGrpSpPr>
          <p:grpSpPr>
            <a:xfrm>
              <a:off x="2751663" y="3969702"/>
              <a:ext cx="1064253" cy="839983"/>
              <a:chOff x="5244815" y="3834693"/>
              <a:chExt cx="1064253" cy="8399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F0788E88-BA6A-4442-99C6-04C58AE49F9A}"/>
                      </a:ext>
                    </a:extLst>
                  </p:cNvPr>
                  <p:cNvSpPr/>
                  <p:nvPr/>
                </p:nvSpPr>
                <p:spPr>
                  <a:xfrm>
                    <a:off x="5281782" y="3861048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F0788E88-BA6A-4442-99C6-04C58AE49F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1782" y="3861048"/>
                    <a:ext cx="360040" cy="36004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B9226ED-EF6C-41FE-AD19-42493B3E7725}"/>
                      </a:ext>
                    </a:extLst>
                  </p:cNvPr>
                  <p:cNvSpPr/>
                  <p:nvPr/>
                </p:nvSpPr>
                <p:spPr>
                  <a:xfrm>
                    <a:off x="5264952" y="4134713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0B9226ED-EF6C-41FE-AD19-42493B3E77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4952" y="4134713"/>
                    <a:ext cx="41069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DBFA2E7-38C4-42BA-908B-5530418AA157}"/>
                  </a:ext>
                </a:extLst>
              </p:cNvPr>
              <p:cNvCxnSpPr>
                <a:cxnSpLocks/>
                <a:stCxn id="13" idx="3"/>
                <a:endCxn id="20" idx="0"/>
              </p:cNvCxnSpPr>
              <p:nvPr/>
            </p:nvCxnSpPr>
            <p:spPr>
              <a:xfrm flipH="1">
                <a:off x="5244815" y="4168361"/>
                <a:ext cx="89694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FD4AD72-F413-4997-AE93-741A53E47FDD}"/>
                  </a:ext>
                </a:extLst>
              </p:cNvPr>
              <p:cNvCxnSpPr>
                <a:cxnSpLocks/>
                <a:stCxn id="13" idx="5"/>
                <a:endCxn id="18" idx="0"/>
              </p:cNvCxnSpPr>
              <p:nvPr/>
            </p:nvCxnSpPr>
            <p:spPr>
              <a:xfrm>
                <a:off x="5589095" y="4168361"/>
                <a:ext cx="719973" cy="506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D8494AF-4E04-47D5-945F-78C8CACBC502}"/>
                      </a:ext>
                    </a:extLst>
                  </p:cNvPr>
                  <p:cNvSpPr/>
                  <p:nvPr/>
                </p:nvSpPr>
                <p:spPr>
                  <a:xfrm>
                    <a:off x="5571886" y="3834693"/>
                    <a:ext cx="4526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D8494AF-4E04-47D5-945F-78C8CACBC5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886" y="3834693"/>
                    <a:ext cx="4526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D6E5A29-4EE6-4EBB-A941-98D07F2527B6}"/>
              </a:ext>
            </a:extLst>
          </p:cNvPr>
          <p:cNvGrpSpPr/>
          <p:nvPr/>
        </p:nvGrpSpPr>
        <p:grpSpPr>
          <a:xfrm>
            <a:off x="3094980" y="4432986"/>
            <a:ext cx="1535331" cy="898937"/>
            <a:chOff x="3053209" y="2960286"/>
            <a:chExt cx="1535331" cy="89893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62F2E7C-9F6E-435E-BA93-8DE69E68DC1F}"/>
                </a:ext>
              </a:extLst>
            </p:cNvPr>
            <p:cNvGrpSpPr/>
            <p:nvPr/>
          </p:nvGrpSpPr>
          <p:grpSpPr>
            <a:xfrm>
              <a:off x="3053209" y="2966635"/>
              <a:ext cx="1128483" cy="892588"/>
              <a:chOff x="3904676" y="2774763"/>
              <a:chExt cx="1128483" cy="892588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1B1BFE6-BC8F-45D6-AB39-5761ADF23C7D}"/>
                  </a:ext>
                </a:extLst>
              </p:cNvPr>
              <p:cNvCxnSpPr>
                <a:cxnSpLocks/>
                <a:stCxn id="53" idx="3"/>
                <a:endCxn id="20" idx="7"/>
              </p:cNvCxnSpPr>
              <p:nvPr/>
            </p:nvCxnSpPr>
            <p:spPr>
              <a:xfrm flipH="1">
                <a:off x="3904676" y="3082076"/>
                <a:ext cx="821170" cy="585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406658A-9132-4ED1-8E38-8CADCCDA4D3E}"/>
                      </a:ext>
                    </a:extLst>
                  </p:cNvPr>
                  <p:cNvSpPr/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3406658A-9132-4ED1-8E38-8CADCCDA4D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119" y="2774763"/>
                    <a:ext cx="360040" cy="36004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87AF893A-0433-481A-8906-34AE837A7DAC}"/>
                  </a:ext>
                </a:extLst>
              </p:cNvPr>
              <p:cNvCxnSpPr>
                <a:cxnSpLocks/>
                <a:stCxn id="53" idx="5"/>
                <a:endCxn id="18" idx="7"/>
              </p:cNvCxnSpPr>
              <p:nvPr/>
            </p:nvCxnSpPr>
            <p:spPr>
              <a:xfrm flipH="1">
                <a:off x="4968929" y="3082076"/>
                <a:ext cx="11503" cy="585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AEEF4B1-DC76-4DEC-B515-6F21FC938C7C}"/>
                      </a:ext>
                    </a:extLst>
                  </p:cNvPr>
                  <p:cNvSpPr/>
                  <p:nvPr/>
                </p:nvSpPr>
                <p:spPr>
                  <a:xfrm>
                    <a:off x="4539779" y="305558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AEEF4B1-DC76-4DEC-B515-6F21FC938C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9779" y="3055582"/>
                    <a:ext cx="41069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1C41E02-E49D-411D-A987-3DA3824D74DE}"/>
                    </a:ext>
                  </a:extLst>
                </p:cNvPr>
                <p:cNvSpPr/>
                <p:nvPr/>
              </p:nvSpPr>
              <p:spPr>
                <a:xfrm>
                  <a:off x="4130594" y="2960286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1C41E02-E49D-411D-A987-3DA3824D7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594" y="2960286"/>
                  <a:ext cx="45794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/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blipFill>
                <a:blip r:embed="rId16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/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blipFill>
                <a:blip r:embed="rId17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/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blipFill>
                <a:blip r:embed="rId18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/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blipFill>
                <a:blip r:embed="rId19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73436B1-7531-49B6-8162-6D25AFB34DF7}"/>
                  </a:ext>
                </a:extLst>
              </p:cNvPr>
              <p:cNvSpPr/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73436B1-7531-49B6-8162-6D25AFB34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blipFill>
                <a:blip r:embed="rId20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F7F021-59C3-4530-9AD5-D89AEACC005C}"/>
                  </a:ext>
                </a:extLst>
              </p:cNvPr>
              <p:cNvSpPr/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F7F021-59C3-4530-9AD5-D89AEACC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blipFill>
                <a:blip r:embed="rId21"/>
                <a:stretch>
                  <a:fillRect l="-2589" t="-8065" b="-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A27473-4F2A-4E5E-A0A2-885C9327E133}"/>
                  </a:ext>
                </a:extLst>
              </p:cNvPr>
              <p:cNvSpPr/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A27473-4F2A-4E5E-A0A2-885C9327E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blipFill>
                <a:blip r:embed="rId22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E5D1EFE-1EB3-4B70-A73B-52ED455643F5}"/>
                  </a:ext>
                </a:extLst>
              </p:cNvPr>
              <p:cNvSpPr/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E5D1EFE-1EB3-4B70-A73B-52ED45564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blipFill>
                <a:blip r:embed="rId23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C2F577-A606-4601-93AE-55ADF12B4BE9}"/>
                  </a:ext>
                </a:extLst>
              </p:cNvPr>
              <p:cNvSpPr/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1C2F577-A606-4601-93AE-55ADF12B4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blipFill>
                <a:blip r:embed="rId24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C871A7E-3FB3-42EC-B3D8-11AE2524151D}"/>
                  </a:ext>
                </a:extLst>
              </p:cNvPr>
              <p:cNvSpPr/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C871A7E-3FB3-42EC-B3D8-11AE25241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blipFill>
                <a:blip r:embed="rId25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30F7E69-8533-4302-874B-4A0C2372A20E}"/>
                  </a:ext>
                </a:extLst>
              </p:cNvPr>
              <p:cNvSpPr/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30F7E69-8533-4302-874B-4A0C2372A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blipFill>
                <a:blip r:embed="rId26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7BCF72D-41DB-4FCF-BF71-EF11BF5A0DAE}"/>
                  </a:ext>
                </a:extLst>
              </p:cNvPr>
              <p:cNvSpPr/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7BCF72D-41DB-4FCF-BF71-EF11BF5A0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blipFill>
                <a:blip r:embed="rId27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424562F-DA58-4AFB-8DB7-128E4C7A6217}"/>
                  </a:ext>
                </a:extLst>
              </p:cNvPr>
              <p:cNvSpPr/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424562F-DA58-4AFB-8DB7-128E4C7A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blipFill>
                <a:blip r:embed="rId28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381F1A2-78B4-4478-9A1A-C84DD5FCA30C}"/>
                  </a:ext>
                </a:extLst>
              </p:cNvPr>
              <p:cNvSpPr/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381F1A2-78B4-4478-9A1A-C84DD5FCA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blipFill>
                <a:blip r:embed="rId29"/>
                <a:stretch>
                  <a:fillRect l="-2589" t="-8065" b="-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E85FA2E-CAEA-4578-A879-8B242CE45703}"/>
                  </a:ext>
                </a:extLst>
              </p:cNvPr>
              <p:cNvSpPr/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E85FA2E-CAEA-4578-A879-8B242CE45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blipFill>
                <a:blip r:embed="rId30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BC98897-0397-4E6F-BFC0-D4AD79A7EA0A}"/>
                  </a:ext>
                </a:extLst>
              </p:cNvPr>
              <p:cNvSpPr/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BC98897-0397-4E6F-BFC0-D4AD79A7E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blipFill>
                <a:blip r:embed="rId31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094F0E11-17A3-4049-8E1B-8671F0BD7061}"/>
              </a:ext>
            </a:extLst>
          </p:cNvPr>
          <p:cNvGrpSpPr/>
          <p:nvPr/>
        </p:nvGrpSpPr>
        <p:grpSpPr>
          <a:xfrm>
            <a:off x="3184674" y="3511173"/>
            <a:ext cx="993142" cy="954395"/>
            <a:chOff x="3225349" y="2960286"/>
            <a:chExt cx="993142" cy="95439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233D222-47DA-4F2B-BFFC-77A0E6E2AC1E}"/>
                </a:ext>
              </a:extLst>
            </p:cNvPr>
            <p:cNvGrpSpPr/>
            <p:nvPr/>
          </p:nvGrpSpPr>
          <p:grpSpPr>
            <a:xfrm>
              <a:off x="3225349" y="2966635"/>
              <a:ext cx="858769" cy="948046"/>
              <a:chOff x="4076816" y="2774763"/>
              <a:chExt cx="858769" cy="948046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5CC58E8B-592E-4076-90A3-066C670CCBC1}"/>
                  </a:ext>
                </a:extLst>
              </p:cNvPr>
              <p:cNvCxnSpPr>
                <a:cxnSpLocks/>
                <a:stCxn id="77" idx="3"/>
                <a:endCxn id="13" idx="0"/>
              </p:cNvCxnSpPr>
              <p:nvPr/>
            </p:nvCxnSpPr>
            <p:spPr>
              <a:xfrm flipH="1">
                <a:off x="4076816" y="3082076"/>
                <a:ext cx="349257" cy="6407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BD521F38-693E-4B2D-8F81-2E9B1F774A25}"/>
                      </a:ext>
                    </a:extLst>
                  </p:cNvPr>
                  <p:cNvSpPr/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BD521F38-693E-4B2D-8F81-2E9B1F774A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DA9B3A3-B179-46DA-BAFB-1D36D7FF9AFA}"/>
                  </a:ext>
                </a:extLst>
              </p:cNvPr>
              <p:cNvCxnSpPr>
                <a:cxnSpLocks/>
                <a:stCxn id="77" idx="5"/>
                <a:endCxn id="53" idx="0"/>
              </p:cNvCxnSpPr>
              <p:nvPr/>
            </p:nvCxnSpPr>
            <p:spPr>
              <a:xfrm>
                <a:off x="4680659" y="3082076"/>
                <a:ext cx="254926" cy="614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AD153438-892B-4BFE-AF5E-3842AAB4EC0C}"/>
                      </a:ext>
                    </a:extLst>
                  </p:cNvPr>
                  <p:cNvSpPr/>
                  <p:nvPr/>
                </p:nvSpPr>
                <p:spPr>
                  <a:xfrm>
                    <a:off x="4384022" y="3055582"/>
                    <a:ext cx="349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AD153438-892B-4BFE-AF5E-3842AAB4EC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4022" y="3055582"/>
                    <a:ext cx="349776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2926158-D67B-4332-892D-01D974C00993}"/>
                    </a:ext>
                  </a:extLst>
                </p:cNvPr>
                <p:cNvSpPr/>
                <p:nvPr/>
              </p:nvSpPr>
              <p:spPr>
                <a:xfrm>
                  <a:off x="3830821" y="2960286"/>
                  <a:ext cx="3876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2926158-D67B-4332-892D-01D974C00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821" y="2960286"/>
                  <a:ext cx="387670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82ED007-D965-4A56-B0C6-FEEBCBD54644}"/>
                  </a:ext>
                </a:extLst>
              </p:cNvPr>
              <p:cNvSpPr/>
              <p:nvPr/>
            </p:nvSpPr>
            <p:spPr>
              <a:xfrm>
                <a:off x="4433186" y="4439213"/>
                <a:ext cx="457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82ED007-D965-4A56-B0C6-FEEBCBD5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86" y="4439213"/>
                <a:ext cx="457433" cy="369332"/>
              </a:xfrm>
              <a:prstGeom prst="rect">
                <a:avLst/>
              </a:prstGeom>
              <a:blipFill>
                <a:blip r:embed="rId35"/>
                <a:stretch>
                  <a:fillRect l="-1066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CD5D00-5908-4255-923F-BDBEFC36E5DA}"/>
              </a:ext>
            </a:extLst>
          </p:cNvPr>
          <p:cNvGrpSpPr/>
          <p:nvPr/>
        </p:nvGrpSpPr>
        <p:grpSpPr>
          <a:xfrm>
            <a:off x="3094980" y="4432986"/>
            <a:ext cx="3277220" cy="1553145"/>
            <a:chOff x="3094980" y="4432986"/>
            <a:chExt cx="3277220" cy="1553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25F8B15A-B55D-423C-8419-053415C4573F}"/>
                    </a:ext>
                  </a:extLst>
                </p:cNvPr>
                <p:cNvSpPr/>
                <p:nvPr/>
              </p:nvSpPr>
              <p:spPr>
                <a:xfrm>
                  <a:off x="6012160" y="5316047"/>
                  <a:ext cx="360040" cy="3600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25F8B15A-B55D-423C-8419-053415C45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5316047"/>
                  <a:ext cx="360040" cy="36004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42F2C801-D92B-4A18-9C87-80D1E3C214B8}"/>
                    </a:ext>
                  </a:extLst>
                </p:cNvPr>
                <p:cNvSpPr/>
                <p:nvPr/>
              </p:nvSpPr>
              <p:spPr>
                <a:xfrm>
                  <a:off x="6016844" y="5616799"/>
                  <a:ext cx="3506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42F2C801-D92B-4A18-9C87-80D1E3C21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844" y="5616799"/>
                  <a:ext cx="35067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5BE1595-0BB2-4E28-9858-F501CB251F70}"/>
                </a:ext>
              </a:extLst>
            </p:cNvPr>
            <p:cNvGrpSpPr/>
            <p:nvPr/>
          </p:nvGrpSpPr>
          <p:grpSpPr>
            <a:xfrm>
              <a:off x="3094980" y="4432986"/>
              <a:ext cx="3097200" cy="898937"/>
              <a:chOff x="1658427" y="2960286"/>
              <a:chExt cx="3097200" cy="898937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485B3917-4F21-475E-A040-12AB3A320587}"/>
                  </a:ext>
                </a:extLst>
              </p:cNvPr>
              <p:cNvGrpSpPr/>
              <p:nvPr/>
            </p:nvGrpSpPr>
            <p:grpSpPr>
              <a:xfrm>
                <a:off x="1658427" y="2966635"/>
                <a:ext cx="3097200" cy="892588"/>
                <a:chOff x="2509894" y="2774763"/>
                <a:chExt cx="3097200" cy="892588"/>
              </a:xfrm>
            </p:grpSpPr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950D4CA5-5E31-43F1-965F-BFEC0CC4EBA1}"/>
                    </a:ext>
                  </a:extLst>
                </p:cNvPr>
                <p:cNvCxnSpPr>
                  <a:cxnSpLocks/>
                  <a:stCxn id="87" idx="3"/>
                  <a:endCxn id="20" idx="7"/>
                </p:cNvCxnSpPr>
                <p:nvPr/>
              </p:nvCxnSpPr>
              <p:spPr>
                <a:xfrm flipH="1">
                  <a:off x="2509894" y="3082076"/>
                  <a:ext cx="1916179" cy="5852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9FC093D3-69A9-42C0-8F8F-376CF2650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346" y="2774763"/>
                      <a:ext cx="360040" cy="36004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椭圆 86">
                      <a:extLst>
                        <a:ext uri="{FF2B5EF4-FFF2-40B4-BE49-F238E27FC236}">
                          <a16:creationId xmlns:a16="http://schemas.microsoft.com/office/drawing/2014/main" id="{9FC093D3-69A9-42C0-8F8F-376CF2650B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3346" y="2774763"/>
                      <a:ext cx="360040" cy="360040"/>
                    </a:xfrm>
                    <a:prstGeom prst="ellipse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1B1D9134-71DF-4B99-AFAF-01C6A49A4D1A}"/>
                    </a:ext>
                  </a:extLst>
                </p:cNvPr>
                <p:cNvCxnSpPr>
                  <a:cxnSpLocks/>
                  <a:stCxn id="87" idx="5"/>
                  <a:endCxn id="81" idx="0"/>
                </p:cNvCxnSpPr>
                <p:nvPr/>
              </p:nvCxnSpPr>
              <p:spPr>
                <a:xfrm>
                  <a:off x="4680659" y="3082076"/>
                  <a:ext cx="926435" cy="5693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2D681E83-E57F-45FA-A060-00CBC2D38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2696" y="3055582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2D681E83-E57F-45FA-A060-00CBC2D38B8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2696" y="3055582"/>
                      <a:ext cx="410690" cy="369332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683373A4-E93F-4239-A79B-6AC6B1E649D4}"/>
                      </a:ext>
                    </a:extLst>
                  </p:cNvPr>
                  <p:cNvSpPr/>
                  <p:nvPr/>
                </p:nvSpPr>
                <p:spPr>
                  <a:xfrm>
                    <a:off x="3830821" y="2960286"/>
                    <a:ext cx="4579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683373A4-E93F-4239-A79B-6AC6B1E649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0821" y="2960286"/>
                    <a:ext cx="457946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34631F7-B10A-4E6D-955F-452E282D607D}"/>
              </a:ext>
            </a:extLst>
          </p:cNvPr>
          <p:cNvGrpSpPr/>
          <p:nvPr/>
        </p:nvGrpSpPr>
        <p:grpSpPr>
          <a:xfrm>
            <a:off x="4159233" y="4446701"/>
            <a:ext cx="2383210" cy="885222"/>
            <a:chOff x="1905557" y="2960286"/>
            <a:chExt cx="2383210" cy="88522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478455F-F1D7-437C-B252-4DBEA8420869}"/>
                </a:ext>
              </a:extLst>
            </p:cNvPr>
            <p:cNvGrpSpPr/>
            <p:nvPr/>
          </p:nvGrpSpPr>
          <p:grpSpPr>
            <a:xfrm>
              <a:off x="1905557" y="2966635"/>
              <a:ext cx="2032947" cy="878873"/>
              <a:chOff x="2757024" y="2774763"/>
              <a:chExt cx="2032947" cy="878873"/>
            </a:xfrm>
          </p:grpSpPr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BEDFA4C8-0A28-4294-BD37-0466EE8A71C0}"/>
                  </a:ext>
                </a:extLst>
              </p:cNvPr>
              <p:cNvCxnSpPr>
                <a:cxnSpLocks/>
                <a:stCxn id="94" idx="3"/>
                <a:endCxn id="18" idx="7"/>
              </p:cNvCxnSpPr>
              <p:nvPr/>
            </p:nvCxnSpPr>
            <p:spPr>
              <a:xfrm flipH="1">
                <a:off x="2757024" y="3082076"/>
                <a:ext cx="1669049" cy="5715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7D363090-B775-4476-A886-6A6F7A70A126}"/>
                      </a:ext>
                    </a:extLst>
                  </p:cNvPr>
                  <p:cNvSpPr/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7D363090-B775-4476-A886-6A6F7A70A1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01853027-E9E3-4941-96BD-ECD3A94874F0}"/>
                  </a:ext>
                </a:extLst>
              </p:cNvPr>
              <p:cNvCxnSpPr>
                <a:cxnSpLocks/>
                <a:stCxn id="94" idx="5"/>
                <a:endCxn id="81" idx="0"/>
              </p:cNvCxnSpPr>
              <p:nvPr/>
            </p:nvCxnSpPr>
            <p:spPr>
              <a:xfrm>
                <a:off x="4680659" y="3082076"/>
                <a:ext cx="109312" cy="5556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8ED3546C-D52A-40C8-8865-1EDDCF3ECE8E}"/>
                      </a:ext>
                    </a:extLst>
                  </p:cNvPr>
                  <p:cNvSpPr/>
                  <p:nvPr/>
                </p:nvSpPr>
                <p:spPr>
                  <a:xfrm>
                    <a:off x="4321919" y="305558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8ED3546C-D52A-40C8-8865-1EDDCF3ECE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1919" y="3055582"/>
                    <a:ext cx="410690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DB573CB-8A47-46BA-AFA6-4079FAA916E5}"/>
                    </a:ext>
                  </a:extLst>
                </p:cNvPr>
                <p:cNvSpPr/>
                <p:nvPr/>
              </p:nvSpPr>
              <p:spPr>
                <a:xfrm>
                  <a:off x="3830821" y="2960286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DB573CB-8A47-46BA-AFA6-4079FAA916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821" y="2960286"/>
                  <a:ext cx="457946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A23F6D8B-4075-40F2-BD80-AC291A6CB618}"/>
              </a:ext>
            </a:extLst>
          </p:cNvPr>
          <p:cNvSpPr txBox="1"/>
          <p:nvPr/>
        </p:nvSpPr>
        <p:spPr>
          <a:xfrm>
            <a:off x="4302324" y="4435157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97E501B-17E7-45B8-8CA1-7448280B436C}"/>
              </a:ext>
            </a:extLst>
          </p:cNvPr>
          <p:cNvGrpSpPr/>
          <p:nvPr/>
        </p:nvGrpSpPr>
        <p:grpSpPr>
          <a:xfrm>
            <a:off x="4170736" y="3515887"/>
            <a:ext cx="994818" cy="976175"/>
            <a:chOff x="3288626" y="2960286"/>
            <a:chExt cx="994818" cy="97617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76B57B4-FAB0-48BC-955A-F89D6EAF8DD5}"/>
                </a:ext>
              </a:extLst>
            </p:cNvPr>
            <p:cNvGrpSpPr/>
            <p:nvPr/>
          </p:nvGrpSpPr>
          <p:grpSpPr>
            <a:xfrm>
              <a:off x="3288626" y="2966635"/>
              <a:ext cx="967716" cy="969826"/>
              <a:chOff x="4140093" y="2774763"/>
              <a:chExt cx="967716" cy="969826"/>
            </a:xfrm>
          </p:grpSpPr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6AA4A0D7-6AD5-4E86-84AA-C0FA695D3CD4}"/>
                  </a:ext>
                </a:extLst>
              </p:cNvPr>
              <p:cNvCxnSpPr>
                <a:cxnSpLocks/>
                <a:stCxn id="104" idx="3"/>
                <a:endCxn id="53" idx="7"/>
              </p:cNvCxnSpPr>
              <p:nvPr/>
            </p:nvCxnSpPr>
            <p:spPr>
              <a:xfrm flipH="1">
                <a:off x="4140093" y="3082076"/>
                <a:ext cx="285980" cy="6625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05FB872F-17FC-4094-85C6-A28D600F93CB}"/>
                      </a:ext>
                    </a:extLst>
                  </p:cNvPr>
                  <p:cNvSpPr/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05FB872F-17FC-4094-85C6-A28D600F93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3346" y="2774763"/>
                    <a:ext cx="360040" cy="360040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B1C23349-2694-4254-9917-297B7283EB6A}"/>
                  </a:ext>
                </a:extLst>
              </p:cNvPr>
              <p:cNvCxnSpPr>
                <a:cxnSpLocks/>
                <a:stCxn id="104" idx="5"/>
                <a:endCxn id="87" idx="0"/>
              </p:cNvCxnSpPr>
              <p:nvPr/>
            </p:nvCxnSpPr>
            <p:spPr>
              <a:xfrm>
                <a:off x="4680659" y="3082076"/>
                <a:ext cx="427150" cy="6097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C102FBED-A693-4DB5-9689-C377E076C02D}"/>
                      </a:ext>
                    </a:extLst>
                  </p:cNvPr>
                  <p:cNvSpPr/>
                  <p:nvPr/>
                </p:nvSpPr>
                <p:spPr>
                  <a:xfrm>
                    <a:off x="4376869" y="3055582"/>
                    <a:ext cx="349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C102FBED-A693-4DB5-9689-C377E076C0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6869" y="3055582"/>
                    <a:ext cx="34977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29BB402-369D-455D-976F-F318466E06CC}"/>
                    </a:ext>
                  </a:extLst>
                </p:cNvPr>
                <p:cNvSpPr/>
                <p:nvPr/>
              </p:nvSpPr>
              <p:spPr>
                <a:xfrm>
                  <a:off x="3830821" y="2960286"/>
                  <a:ext cx="4526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29BB402-369D-455D-976F-F318466E0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821" y="2960286"/>
                  <a:ext cx="452623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5D13FB5-0603-4DD3-BE75-DAF91AC08FFF}"/>
              </a:ext>
            </a:extLst>
          </p:cNvPr>
          <p:cNvGrpSpPr/>
          <p:nvPr/>
        </p:nvGrpSpPr>
        <p:grpSpPr>
          <a:xfrm>
            <a:off x="4711302" y="3019600"/>
            <a:ext cx="1244273" cy="1433450"/>
            <a:chOff x="2567864" y="2960286"/>
            <a:chExt cx="1244273" cy="1433450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74A13D4F-8C95-4440-AEF1-3FED08229274}"/>
                </a:ext>
              </a:extLst>
            </p:cNvPr>
            <p:cNvGrpSpPr/>
            <p:nvPr/>
          </p:nvGrpSpPr>
          <p:grpSpPr>
            <a:xfrm>
              <a:off x="2567864" y="2966635"/>
              <a:ext cx="1244273" cy="1427101"/>
              <a:chOff x="3419331" y="2774763"/>
              <a:chExt cx="1244273" cy="1427101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DF785CB2-D03A-4003-B235-D4ABBA11C892}"/>
                  </a:ext>
                </a:extLst>
              </p:cNvPr>
              <p:cNvCxnSpPr>
                <a:cxnSpLocks/>
                <a:stCxn id="113" idx="3"/>
                <a:endCxn id="104" idx="7"/>
              </p:cNvCxnSpPr>
              <p:nvPr/>
            </p:nvCxnSpPr>
            <p:spPr>
              <a:xfrm flipH="1">
                <a:off x="3419331" y="3082076"/>
                <a:ext cx="489489" cy="2417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D02C6FC8-4752-447E-8863-962888BEAA7B}"/>
                      </a:ext>
                    </a:extLst>
                  </p:cNvPr>
                  <p:cNvSpPr/>
                  <p:nvPr/>
                </p:nvSpPr>
                <p:spPr>
                  <a:xfrm>
                    <a:off x="3856093" y="2774763"/>
                    <a:ext cx="360040" cy="36004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D02C6FC8-4752-447E-8863-962888BEAA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6093" y="2774763"/>
                    <a:ext cx="360040" cy="360040"/>
                  </a:xfrm>
                  <a:prstGeom prst="ellipse">
                    <a:avLst/>
                  </a:prstGeom>
                  <a:blipFill>
                    <a:blip r:embed="rId47"/>
                    <a:stretch>
                      <a:fillRect r="-15873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10DF8A31-78A4-4632-B046-ECE6B99461B8}"/>
                  </a:ext>
                </a:extLst>
              </p:cNvPr>
              <p:cNvCxnSpPr>
                <a:cxnSpLocks/>
                <a:stCxn id="113" idx="5"/>
                <a:endCxn id="94" idx="0"/>
              </p:cNvCxnSpPr>
              <p:nvPr/>
            </p:nvCxnSpPr>
            <p:spPr>
              <a:xfrm>
                <a:off x="4163406" y="3082076"/>
                <a:ext cx="500198" cy="11197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8B0BCFB7-5E02-4064-8D07-AC31FB02B4B4}"/>
                      </a:ext>
                    </a:extLst>
                  </p:cNvPr>
                  <p:cNvSpPr/>
                  <p:nvPr/>
                </p:nvSpPr>
                <p:spPr>
                  <a:xfrm>
                    <a:off x="3859616" y="3055582"/>
                    <a:ext cx="349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8B0BCFB7-5E02-4064-8D07-AC31FB02B4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9616" y="3055582"/>
                    <a:ext cx="349776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2D9F63B9-C519-493D-8C61-38B1FAAB534D}"/>
                    </a:ext>
                  </a:extLst>
                </p:cNvPr>
                <p:cNvSpPr/>
                <p:nvPr/>
              </p:nvSpPr>
              <p:spPr>
                <a:xfrm>
                  <a:off x="3313568" y="2960286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2D9F63B9-C519-493D-8C61-38B1FAAB5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68" y="2960286"/>
                  <a:ext cx="393569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120E73B-D6DE-459D-9605-900D72B804CC}"/>
              </a:ext>
            </a:extLst>
          </p:cNvPr>
          <p:cNvSpPr txBox="1"/>
          <p:nvPr/>
        </p:nvSpPr>
        <p:spPr>
          <a:xfrm>
            <a:off x="3396070" y="4453412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4C603A-A3A0-4F6B-B9BD-DE9B71CEC8E5}"/>
              </a:ext>
            </a:extLst>
          </p:cNvPr>
          <p:cNvSpPr txBox="1"/>
          <p:nvPr/>
        </p:nvSpPr>
        <p:spPr>
          <a:xfrm>
            <a:off x="4478224" y="4443391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6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80" grpId="0"/>
      <p:bldP spid="99" grpId="0" animBg="1"/>
      <p:bldP spid="118" grpId="0" animBg="1"/>
      <p:bldP spid="1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DAG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的目标代码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20F1AD3-1BEF-452A-ABF5-9AF35E49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48680"/>
            <a:ext cx="4392488" cy="49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buClrTx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11.6】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调整语句顺序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B051832F-E427-44F6-ADD6-BCAA79456827}"/>
                  </a:ext>
                </a:extLst>
              </p:cNvPr>
              <p:cNvSpPr/>
              <p:nvPr/>
            </p:nvSpPr>
            <p:spPr>
              <a:xfrm>
                <a:off x="2787667" y="5279196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B051832F-E427-44F6-ADD6-BCAA7945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667" y="5279196"/>
                <a:ext cx="360040" cy="3600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D22D06C-71FD-4625-9C63-30D5A66692AA}"/>
                  </a:ext>
                </a:extLst>
              </p:cNvPr>
              <p:cNvSpPr/>
              <p:nvPr/>
            </p:nvSpPr>
            <p:spPr>
              <a:xfrm>
                <a:off x="2771800" y="5579948"/>
                <a:ext cx="371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D22D06C-71FD-4625-9C63-30D5A66692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579948"/>
                <a:ext cx="3714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AC5CF4E-DA8F-480D-BBD3-FE1BAFFB8441}"/>
                  </a:ext>
                </a:extLst>
              </p:cNvPr>
              <p:cNvSpPr/>
              <p:nvPr/>
            </p:nvSpPr>
            <p:spPr>
              <a:xfrm>
                <a:off x="3851920" y="5279196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AC5CF4E-DA8F-480D-BBD3-FE1BAFFB8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279196"/>
                <a:ext cx="360040" cy="3600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6B8BA4-6A48-4078-AA13-C818A3A7A864}"/>
                  </a:ext>
                </a:extLst>
              </p:cNvPr>
              <p:cNvSpPr/>
              <p:nvPr/>
            </p:nvSpPr>
            <p:spPr>
              <a:xfrm>
                <a:off x="3836053" y="557994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6B8BA4-6A48-4078-AA13-C818A3A7A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53" y="5579948"/>
                <a:ext cx="367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0788E88-BA6A-4442-99C6-04C58AE49F9A}"/>
                  </a:ext>
                </a:extLst>
              </p:cNvPr>
              <p:cNvSpPr/>
              <p:nvPr/>
            </p:nvSpPr>
            <p:spPr>
              <a:xfrm>
                <a:off x="3004654" y="4465568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0788E88-BA6A-4442-99C6-04C58AE49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654" y="4465568"/>
                <a:ext cx="360040" cy="3600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B9226ED-EF6C-41FE-AD19-42493B3E7725}"/>
                  </a:ext>
                </a:extLst>
              </p:cNvPr>
              <p:cNvSpPr/>
              <p:nvPr/>
            </p:nvSpPr>
            <p:spPr>
              <a:xfrm>
                <a:off x="2987824" y="473923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B9226ED-EF6C-41FE-AD19-42493B3E7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739233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BFA2E7-38C4-42BA-908B-5530418AA157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 flipH="1">
            <a:off x="2967687" y="4772881"/>
            <a:ext cx="89694" cy="506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FD4AD72-F413-4997-AE93-741A53E47FDD}"/>
              </a:ext>
            </a:extLst>
          </p:cNvPr>
          <p:cNvCxnSpPr>
            <a:cxnSpLocks/>
            <a:stCxn id="13" idx="5"/>
            <a:endCxn id="18" idx="0"/>
          </p:cNvCxnSpPr>
          <p:nvPr/>
        </p:nvCxnSpPr>
        <p:spPr>
          <a:xfrm>
            <a:off x="3311967" y="4772881"/>
            <a:ext cx="719973" cy="506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1B1BFE6-BC8F-45D6-AB39-5761ADF23C7D}"/>
              </a:ext>
            </a:extLst>
          </p:cNvPr>
          <p:cNvCxnSpPr>
            <a:cxnSpLocks/>
            <a:stCxn id="53" idx="3"/>
            <a:endCxn id="20" idx="7"/>
          </p:cNvCxnSpPr>
          <p:nvPr/>
        </p:nvCxnSpPr>
        <p:spPr>
          <a:xfrm flipH="1">
            <a:off x="3094980" y="4746648"/>
            <a:ext cx="821170" cy="585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3406658A-9132-4ED1-8E38-8CADCCDA4D3E}"/>
                  </a:ext>
                </a:extLst>
              </p:cNvPr>
              <p:cNvSpPr/>
              <p:nvPr/>
            </p:nvSpPr>
            <p:spPr>
              <a:xfrm>
                <a:off x="3863423" y="4439335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3406658A-9132-4ED1-8E38-8CADCCDA4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23" y="4439335"/>
                <a:ext cx="360040" cy="36004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7AF893A-0433-481A-8906-34AE837A7DAC}"/>
              </a:ext>
            </a:extLst>
          </p:cNvPr>
          <p:cNvCxnSpPr>
            <a:cxnSpLocks/>
            <a:stCxn id="53" idx="5"/>
            <a:endCxn id="18" idx="7"/>
          </p:cNvCxnSpPr>
          <p:nvPr/>
        </p:nvCxnSpPr>
        <p:spPr>
          <a:xfrm flipH="1">
            <a:off x="4159233" y="4746648"/>
            <a:ext cx="11503" cy="585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AEEF4B1-DC76-4DEC-B515-6F21FC938C7C}"/>
                  </a:ext>
                </a:extLst>
              </p:cNvPr>
              <p:cNvSpPr/>
              <p:nvPr/>
            </p:nvSpPr>
            <p:spPr>
              <a:xfrm>
                <a:off x="3730083" y="472015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AEEF4B1-DC76-4DEC-B515-6F21FC938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83" y="4720154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/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169DE1C-6173-41B9-8C83-0CFF96982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268760"/>
                <a:ext cx="1872208" cy="360040"/>
              </a:xfrm>
              <a:prstGeom prst="rect">
                <a:avLst/>
              </a:prstGeom>
              <a:blipFill>
                <a:blip r:embed="rId11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/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EB927-1AB4-4E38-81E1-68DC73047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628800"/>
                <a:ext cx="1872208" cy="360040"/>
              </a:xfrm>
              <a:prstGeom prst="rect">
                <a:avLst/>
              </a:prstGeom>
              <a:blipFill>
                <a:blip r:embed="rId12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/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FAD4FFF-2847-482B-9F64-88D33DDA9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88840"/>
                <a:ext cx="1872208" cy="360040"/>
              </a:xfrm>
              <a:prstGeom prst="rect">
                <a:avLst/>
              </a:prstGeom>
              <a:blipFill>
                <a:blip r:embed="rId13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/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924636E-76B1-476D-9C40-0F3876701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348880"/>
                <a:ext cx="1872208" cy="360040"/>
              </a:xfrm>
              <a:prstGeom prst="rect">
                <a:avLst/>
              </a:prstGeom>
              <a:blipFill>
                <a:blip r:embed="rId14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73436B1-7531-49B6-8162-6D25AFB34DF7}"/>
                  </a:ext>
                </a:extLst>
              </p:cNvPr>
              <p:cNvSpPr/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73436B1-7531-49B6-8162-6D25AFB34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708920"/>
                <a:ext cx="1872208" cy="360040"/>
              </a:xfrm>
              <a:prstGeom prst="rect">
                <a:avLst/>
              </a:prstGeom>
              <a:blipFill>
                <a:blip r:embed="rId15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F7F021-59C3-4530-9AD5-D89AEACC005C}"/>
                  </a:ext>
                </a:extLst>
              </p:cNvPr>
              <p:cNvSpPr/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F7F021-59C3-4530-9AD5-D89AEACC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068960"/>
                <a:ext cx="1872208" cy="360040"/>
              </a:xfrm>
              <a:prstGeom prst="rect">
                <a:avLst/>
              </a:prstGeom>
              <a:blipFill>
                <a:blip r:embed="rId16"/>
                <a:stretch>
                  <a:fillRect l="-2589" t="-8065" b="-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A27473-4F2A-4E5E-A0A2-885C9327E133}"/>
                  </a:ext>
                </a:extLst>
              </p:cNvPr>
              <p:cNvSpPr/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3A27473-4F2A-4E5E-A0A2-885C9327E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872208" cy="360040"/>
              </a:xfrm>
              <a:prstGeom prst="rect">
                <a:avLst/>
              </a:prstGeom>
              <a:blipFill>
                <a:blip r:embed="rId17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E5D1EFE-1EB3-4B70-A73B-52ED455643F5}"/>
                  </a:ext>
                </a:extLst>
              </p:cNvPr>
              <p:cNvSpPr/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E5D1EFE-1EB3-4B70-A73B-52ED45564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89040"/>
                <a:ext cx="1872208" cy="360040"/>
              </a:xfrm>
              <a:prstGeom prst="rect">
                <a:avLst/>
              </a:prstGeom>
              <a:blipFill>
                <a:blip r:embed="rId18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CC58E8B-592E-4076-90A3-066C670CCBC1}"/>
              </a:ext>
            </a:extLst>
          </p:cNvPr>
          <p:cNvCxnSpPr>
            <a:cxnSpLocks/>
            <a:stCxn id="77" idx="3"/>
            <a:endCxn id="13" idx="0"/>
          </p:cNvCxnSpPr>
          <p:nvPr/>
        </p:nvCxnSpPr>
        <p:spPr>
          <a:xfrm flipH="1">
            <a:off x="3184674" y="3824835"/>
            <a:ext cx="349257" cy="640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D521F38-693E-4B2D-8F81-2E9B1F774A25}"/>
                  </a:ext>
                </a:extLst>
              </p:cNvPr>
              <p:cNvSpPr/>
              <p:nvPr/>
            </p:nvSpPr>
            <p:spPr>
              <a:xfrm>
                <a:off x="3481204" y="3517522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BD521F38-693E-4B2D-8F81-2E9B1F774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204" y="3517522"/>
                <a:ext cx="360040" cy="36004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DA9B3A3-B179-46DA-BAFB-1D36D7FF9AFA}"/>
              </a:ext>
            </a:extLst>
          </p:cNvPr>
          <p:cNvCxnSpPr>
            <a:cxnSpLocks/>
            <a:stCxn id="77" idx="5"/>
            <a:endCxn id="53" idx="0"/>
          </p:cNvCxnSpPr>
          <p:nvPr/>
        </p:nvCxnSpPr>
        <p:spPr>
          <a:xfrm>
            <a:off x="3788517" y="3824835"/>
            <a:ext cx="254926" cy="614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D153438-892B-4BFE-AF5E-3842AAB4EC0C}"/>
                  </a:ext>
                </a:extLst>
              </p:cNvPr>
              <p:cNvSpPr/>
              <p:nvPr/>
            </p:nvSpPr>
            <p:spPr>
              <a:xfrm>
                <a:off x="3491880" y="3798341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D153438-892B-4BFE-AF5E-3842AAB4E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798341"/>
                <a:ext cx="34977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2926158-D67B-4332-892D-01D974C00993}"/>
                  </a:ext>
                </a:extLst>
              </p:cNvPr>
              <p:cNvSpPr/>
              <p:nvPr/>
            </p:nvSpPr>
            <p:spPr>
              <a:xfrm>
                <a:off x="3790146" y="351117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12926158-D67B-4332-892D-01D974C00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46" y="3511173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5F8B15A-B55D-423C-8419-053415C4573F}"/>
                  </a:ext>
                </a:extLst>
              </p:cNvPr>
              <p:cNvSpPr/>
              <p:nvPr/>
            </p:nvSpPr>
            <p:spPr>
              <a:xfrm>
                <a:off x="6012160" y="5316047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5F8B15A-B55D-423C-8419-053415C45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316047"/>
                <a:ext cx="360040" cy="36004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F2C801-D92B-4A18-9C87-80D1E3C214B8}"/>
                  </a:ext>
                </a:extLst>
              </p:cNvPr>
              <p:cNvSpPr/>
              <p:nvPr/>
            </p:nvSpPr>
            <p:spPr>
              <a:xfrm>
                <a:off x="6016844" y="5616799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F2C801-D92B-4A18-9C87-80D1E3C21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44" y="5616799"/>
                <a:ext cx="35067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50D4CA5-5E31-43F1-965F-BFEC0CC4EBA1}"/>
              </a:ext>
            </a:extLst>
          </p:cNvPr>
          <p:cNvCxnSpPr>
            <a:cxnSpLocks/>
            <a:stCxn id="87" idx="3"/>
            <a:endCxn id="20" idx="7"/>
          </p:cNvCxnSpPr>
          <p:nvPr/>
        </p:nvCxnSpPr>
        <p:spPr>
          <a:xfrm flipH="1">
            <a:off x="3094980" y="4746648"/>
            <a:ext cx="1916179" cy="585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9FC093D3-69A9-42C0-8F8F-376CF2650BB3}"/>
                  </a:ext>
                </a:extLst>
              </p:cNvPr>
              <p:cNvSpPr/>
              <p:nvPr/>
            </p:nvSpPr>
            <p:spPr>
              <a:xfrm>
                <a:off x="4958432" y="4439335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9FC093D3-69A9-42C0-8F8F-376CF2650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432" y="4439335"/>
                <a:ext cx="360040" cy="36004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B1D9134-71DF-4B99-AFAF-01C6A49A4D1A}"/>
              </a:ext>
            </a:extLst>
          </p:cNvPr>
          <p:cNvCxnSpPr>
            <a:cxnSpLocks/>
            <a:stCxn id="87" idx="5"/>
            <a:endCxn id="81" idx="0"/>
          </p:cNvCxnSpPr>
          <p:nvPr/>
        </p:nvCxnSpPr>
        <p:spPr>
          <a:xfrm>
            <a:off x="5265745" y="4746648"/>
            <a:ext cx="926435" cy="569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D681E83-E57F-45FA-A060-00CBC2D38B81}"/>
                  </a:ext>
                </a:extLst>
              </p:cNvPr>
              <p:cNvSpPr/>
              <p:nvPr/>
            </p:nvSpPr>
            <p:spPr>
              <a:xfrm>
                <a:off x="4907782" y="472015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D681E83-E57F-45FA-A060-00CBC2D38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782" y="4720154"/>
                <a:ext cx="41069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83373A4-E93F-4239-A79B-6AC6B1E649D4}"/>
                  </a:ext>
                </a:extLst>
              </p:cNvPr>
              <p:cNvSpPr/>
              <p:nvPr/>
            </p:nvSpPr>
            <p:spPr>
              <a:xfrm>
                <a:off x="5267374" y="4432986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83373A4-E93F-4239-A79B-6AC6B1E64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74" y="4432986"/>
                <a:ext cx="45794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EDFA4C8-0A28-4294-BD37-0466EE8A71C0}"/>
              </a:ext>
            </a:extLst>
          </p:cNvPr>
          <p:cNvCxnSpPr>
            <a:cxnSpLocks/>
            <a:stCxn id="94" idx="3"/>
            <a:endCxn id="18" idx="7"/>
          </p:cNvCxnSpPr>
          <p:nvPr/>
        </p:nvCxnSpPr>
        <p:spPr>
          <a:xfrm flipH="1">
            <a:off x="4159233" y="4760363"/>
            <a:ext cx="1669049" cy="571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D363090-B775-4476-A886-6A6F7A70A126}"/>
                  </a:ext>
                </a:extLst>
              </p:cNvPr>
              <p:cNvSpPr/>
              <p:nvPr/>
            </p:nvSpPr>
            <p:spPr>
              <a:xfrm>
                <a:off x="5775555" y="4453050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D363090-B775-4476-A886-6A6F7A70A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555" y="4453050"/>
                <a:ext cx="360040" cy="36004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1853027-E9E3-4941-96BD-ECD3A94874F0}"/>
              </a:ext>
            </a:extLst>
          </p:cNvPr>
          <p:cNvCxnSpPr>
            <a:cxnSpLocks/>
            <a:stCxn id="94" idx="5"/>
            <a:endCxn id="81" idx="0"/>
          </p:cNvCxnSpPr>
          <p:nvPr/>
        </p:nvCxnSpPr>
        <p:spPr>
          <a:xfrm>
            <a:off x="6082868" y="4760363"/>
            <a:ext cx="109312" cy="555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ED3546C-D52A-40C8-8865-1EDDCF3ECE8E}"/>
                  </a:ext>
                </a:extLst>
              </p:cNvPr>
              <p:cNvSpPr/>
              <p:nvPr/>
            </p:nvSpPr>
            <p:spPr>
              <a:xfrm>
                <a:off x="5724128" y="473386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ED3546C-D52A-40C8-8865-1EDDCF3E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733869"/>
                <a:ext cx="41069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DB573CB-8A47-46BA-AFA6-4079FAA916E5}"/>
                  </a:ext>
                </a:extLst>
              </p:cNvPr>
              <p:cNvSpPr/>
              <p:nvPr/>
            </p:nvSpPr>
            <p:spPr>
              <a:xfrm>
                <a:off x="6084497" y="4446701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DB573CB-8A47-46BA-AFA6-4079FAA91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97" y="4446701"/>
                <a:ext cx="45794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AA4A0D7-6AD5-4E86-84AA-C0FA695D3CD4}"/>
              </a:ext>
            </a:extLst>
          </p:cNvPr>
          <p:cNvCxnSpPr>
            <a:cxnSpLocks/>
            <a:stCxn id="104" idx="3"/>
            <a:endCxn id="53" idx="7"/>
          </p:cNvCxnSpPr>
          <p:nvPr/>
        </p:nvCxnSpPr>
        <p:spPr>
          <a:xfrm flipH="1">
            <a:off x="4170736" y="3829549"/>
            <a:ext cx="285980" cy="662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5FB872F-17FC-4094-85C6-A28D600F93CB}"/>
                  </a:ext>
                </a:extLst>
              </p:cNvPr>
              <p:cNvSpPr/>
              <p:nvPr/>
            </p:nvSpPr>
            <p:spPr>
              <a:xfrm>
                <a:off x="4403989" y="3522236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05FB872F-17FC-4094-85C6-A28D600F9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989" y="3522236"/>
                <a:ext cx="360040" cy="36004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1C23349-2694-4254-9917-297B7283EB6A}"/>
              </a:ext>
            </a:extLst>
          </p:cNvPr>
          <p:cNvCxnSpPr>
            <a:cxnSpLocks/>
            <a:stCxn id="104" idx="5"/>
            <a:endCxn id="87" idx="0"/>
          </p:cNvCxnSpPr>
          <p:nvPr/>
        </p:nvCxnSpPr>
        <p:spPr>
          <a:xfrm>
            <a:off x="4711302" y="3829549"/>
            <a:ext cx="427150" cy="609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102FBED-A693-4DB5-9689-C377E076C02D}"/>
                  </a:ext>
                </a:extLst>
              </p:cNvPr>
              <p:cNvSpPr/>
              <p:nvPr/>
            </p:nvSpPr>
            <p:spPr>
              <a:xfrm>
                <a:off x="4407512" y="3803055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102FBED-A693-4DB5-9689-C377E076C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512" y="3803055"/>
                <a:ext cx="34977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9BB402-369D-455D-976F-F318466E06CC}"/>
                  </a:ext>
                </a:extLst>
              </p:cNvPr>
              <p:cNvSpPr/>
              <p:nvPr/>
            </p:nvSpPr>
            <p:spPr>
              <a:xfrm>
                <a:off x="4712931" y="3515887"/>
                <a:ext cx="452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9BB402-369D-455D-976F-F318466E0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31" y="3515887"/>
                <a:ext cx="45262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F785CB2-D03A-4003-B235-D4ABBA11C892}"/>
              </a:ext>
            </a:extLst>
          </p:cNvPr>
          <p:cNvCxnSpPr>
            <a:cxnSpLocks/>
            <a:stCxn id="113" idx="3"/>
            <a:endCxn id="104" idx="7"/>
          </p:cNvCxnSpPr>
          <p:nvPr/>
        </p:nvCxnSpPr>
        <p:spPr>
          <a:xfrm flipH="1">
            <a:off x="4711302" y="3333262"/>
            <a:ext cx="489489" cy="241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D02C6FC8-4752-447E-8863-962888BEAA7B}"/>
                  </a:ext>
                </a:extLst>
              </p:cNvPr>
              <p:cNvSpPr/>
              <p:nvPr/>
            </p:nvSpPr>
            <p:spPr>
              <a:xfrm>
                <a:off x="5148064" y="3025949"/>
                <a:ext cx="360040" cy="3600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D02C6FC8-4752-447E-8863-962888BEA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025949"/>
                <a:ext cx="360040" cy="360040"/>
              </a:xfrm>
              <a:prstGeom prst="ellipse">
                <a:avLst/>
              </a:prstGeom>
              <a:blipFill>
                <a:blip r:embed="rId33"/>
                <a:stretch>
                  <a:fillRect r="-1587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10DF8A31-78A4-4632-B046-ECE6B99461B8}"/>
              </a:ext>
            </a:extLst>
          </p:cNvPr>
          <p:cNvCxnSpPr>
            <a:cxnSpLocks/>
            <a:stCxn id="113" idx="5"/>
            <a:endCxn id="94" idx="0"/>
          </p:cNvCxnSpPr>
          <p:nvPr/>
        </p:nvCxnSpPr>
        <p:spPr>
          <a:xfrm>
            <a:off x="5455377" y="3333262"/>
            <a:ext cx="500198" cy="1119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B0BCFB7-5E02-4064-8D07-AC31FB02B4B4}"/>
                  </a:ext>
                </a:extLst>
              </p:cNvPr>
              <p:cNvSpPr/>
              <p:nvPr/>
            </p:nvSpPr>
            <p:spPr>
              <a:xfrm>
                <a:off x="5151587" y="3306768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B0BCFB7-5E02-4064-8D07-AC31FB02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587" y="3306768"/>
                <a:ext cx="349776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2D9F63B9-C519-493D-8C61-38B1FAAB534D}"/>
                  </a:ext>
                </a:extLst>
              </p:cNvPr>
              <p:cNvSpPr/>
              <p:nvPr/>
            </p:nvSpPr>
            <p:spPr>
              <a:xfrm>
                <a:off x="5457006" y="3019600"/>
                <a:ext cx="393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2D9F63B9-C519-493D-8C61-38B1FAAB5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6" y="3019600"/>
                <a:ext cx="3935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2F76DF68-5720-41E6-BC85-660CDD4A9B72}"/>
              </a:ext>
            </a:extLst>
          </p:cNvPr>
          <p:cNvSpPr/>
          <p:nvPr/>
        </p:nvSpPr>
        <p:spPr bwMode="auto">
          <a:xfrm>
            <a:off x="2710547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C27963-8A62-4CF6-8DCF-79BD7C12F59F}"/>
              </a:ext>
            </a:extLst>
          </p:cNvPr>
          <p:cNvSpPr txBox="1"/>
          <p:nvPr/>
        </p:nvSpPr>
        <p:spPr>
          <a:xfrm>
            <a:off x="2784907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3441B8-F8C3-4996-A762-BD317C3495AE}"/>
              </a:ext>
            </a:extLst>
          </p:cNvPr>
          <p:cNvSpPr/>
          <p:nvPr/>
        </p:nvSpPr>
        <p:spPr bwMode="auto">
          <a:xfrm>
            <a:off x="3167096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4DC3BDC-769D-446A-990E-406735F96406}"/>
              </a:ext>
            </a:extLst>
          </p:cNvPr>
          <p:cNvSpPr/>
          <p:nvPr/>
        </p:nvSpPr>
        <p:spPr bwMode="auto">
          <a:xfrm>
            <a:off x="3623645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FDB7C1C-39DF-454B-BB44-38F6EDE1AD7E}"/>
              </a:ext>
            </a:extLst>
          </p:cNvPr>
          <p:cNvSpPr/>
          <p:nvPr/>
        </p:nvSpPr>
        <p:spPr bwMode="auto">
          <a:xfrm>
            <a:off x="4080194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A2B99B9-0C54-4285-8CEB-4EF5CB061D63}"/>
              </a:ext>
            </a:extLst>
          </p:cNvPr>
          <p:cNvSpPr/>
          <p:nvPr/>
        </p:nvSpPr>
        <p:spPr bwMode="auto">
          <a:xfrm>
            <a:off x="4536743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0E2C699-5B64-465E-B2E4-2A1A214C32D9}"/>
              </a:ext>
            </a:extLst>
          </p:cNvPr>
          <p:cNvSpPr/>
          <p:nvPr/>
        </p:nvSpPr>
        <p:spPr bwMode="auto">
          <a:xfrm>
            <a:off x="4993292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863AC57-8BA3-4022-8CC2-DC6549D29D7F}"/>
              </a:ext>
            </a:extLst>
          </p:cNvPr>
          <p:cNvSpPr/>
          <p:nvPr/>
        </p:nvSpPr>
        <p:spPr bwMode="auto">
          <a:xfrm>
            <a:off x="5449841" y="1831781"/>
            <a:ext cx="45654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 eaLnBrk="1" hangingPunct="1"/>
            <a:endParaRPr lang="zh-CN" altLang="en-US" b="0" i="1" dirty="0">
              <a:latin typeface="Cambria Math" panose="020405030504060302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D832DDF-9A53-482F-9633-28C3D22B0CB5}"/>
              </a:ext>
            </a:extLst>
          </p:cNvPr>
          <p:cNvSpPr txBox="1"/>
          <p:nvPr/>
        </p:nvSpPr>
        <p:spPr>
          <a:xfrm>
            <a:off x="3239485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322BEA6-C155-49EB-A90B-8C96A20882E3}"/>
              </a:ext>
            </a:extLst>
          </p:cNvPr>
          <p:cNvSpPr txBox="1"/>
          <p:nvPr/>
        </p:nvSpPr>
        <p:spPr>
          <a:xfrm>
            <a:off x="3694063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A9772F11-493E-40C9-9751-F6A4368DE02C}"/>
              </a:ext>
            </a:extLst>
          </p:cNvPr>
          <p:cNvSpPr txBox="1"/>
          <p:nvPr/>
        </p:nvSpPr>
        <p:spPr>
          <a:xfrm>
            <a:off x="4148641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F27B760-0387-4DC3-818B-AA486679E76D}"/>
              </a:ext>
            </a:extLst>
          </p:cNvPr>
          <p:cNvSpPr txBox="1"/>
          <p:nvPr/>
        </p:nvSpPr>
        <p:spPr>
          <a:xfrm>
            <a:off x="4603219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A807629-0A64-456F-9AE8-04E30646A731}"/>
              </a:ext>
            </a:extLst>
          </p:cNvPr>
          <p:cNvSpPr txBox="1"/>
          <p:nvPr/>
        </p:nvSpPr>
        <p:spPr>
          <a:xfrm>
            <a:off x="5057797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57E15B1-8B98-428E-8BC3-4F7A89DE5783}"/>
              </a:ext>
            </a:extLst>
          </p:cNvPr>
          <p:cNvSpPr txBox="1"/>
          <p:nvPr/>
        </p:nvSpPr>
        <p:spPr>
          <a:xfrm>
            <a:off x="5512377" y="146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E79760-5296-4C65-A148-76B7CBAC7ABD}"/>
                  </a:ext>
                </a:extLst>
              </p:cNvPr>
              <p:cNvSpPr/>
              <p:nvPr/>
            </p:nvSpPr>
            <p:spPr bwMode="auto">
              <a:xfrm>
                <a:off x="5449841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E79760-5296-4C65-A148-76B7CBAC7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9841" y="1831781"/>
                <a:ext cx="456549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15CA081-CE22-40DA-910B-0DFC4106D75A}"/>
                  </a:ext>
                </a:extLst>
              </p:cNvPr>
              <p:cNvSpPr/>
              <p:nvPr/>
            </p:nvSpPr>
            <p:spPr bwMode="auto">
              <a:xfrm>
                <a:off x="4993292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15CA081-CE22-40DA-910B-0DFC4106D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292" y="1831781"/>
                <a:ext cx="456549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C79F824-DA72-4A17-9F2A-14EBAED2CB24}"/>
                  </a:ext>
                </a:extLst>
              </p:cNvPr>
              <p:cNvSpPr/>
              <p:nvPr/>
            </p:nvSpPr>
            <p:spPr bwMode="auto">
              <a:xfrm>
                <a:off x="4536743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C79F824-DA72-4A17-9F2A-14EBAED2C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743" y="1831781"/>
                <a:ext cx="456549" cy="369332"/>
              </a:xfrm>
              <a:prstGeom prst="rect">
                <a:avLst/>
              </a:prstGeom>
              <a:blipFill>
                <a:blip r:embed="rId38"/>
                <a:stretch>
                  <a:fillRect l="-389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46BEF24-6E01-46FC-A01A-CCBDB9031D6B}"/>
                  </a:ext>
                </a:extLst>
              </p:cNvPr>
              <p:cNvSpPr/>
              <p:nvPr/>
            </p:nvSpPr>
            <p:spPr bwMode="auto">
              <a:xfrm>
                <a:off x="4080194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46BEF24-6E01-46FC-A01A-CCBDB9031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194" y="1831781"/>
                <a:ext cx="456549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48CA7AC8-40E0-4652-A9AB-7894FB44D280}"/>
                  </a:ext>
                </a:extLst>
              </p:cNvPr>
              <p:cNvSpPr/>
              <p:nvPr/>
            </p:nvSpPr>
            <p:spPr bwMode="auto">
              <a:xfrm>
                <a:off x="3623645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48CA7AC8-40E0-4652-A9AB-7894FB44D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645" y="1831781"/>
                <a:ext cx="456549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0C8F113D-4EFA-4E6F-BB9F-1CD61F7B444C}"/>
                  </a:ext>
                </a:extLst>
              </p:cNvPr>
              <p:cNvSpPr/>
              <p:nvPr/>
            </p:nvSpPr>
            <p:spPr bwMode="auto">
              <a:xfrm>
                <a:off x="3167096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0C8F113D-4EFA-4E6F-BB9F-1CD61F7B4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7096" y="1831781"/>
                <a:ext cx="456549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8457DC1-6FD6-4B90-AE00-B5E0B7755B96}"/>
                  </a:ext>
                </a:extLst>
              </p:cNvPr>
              <p:cNvSpPr/>
              <p:nvPr/>
            </p:nvSpPr>
            <p:spPr bwMode="auto">
              <a:xfrm>
                <a:off x="2710547" y="1831781"/>
                <a:ext cx="456549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98457DC1-6FD6-4B90-AE00-B5E0B7755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0547" y="1831781"/>
                <a:ext cx="456549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BF556AE-04A1-4513-A16B-CEC06E3F6570}"/>
                  </a:ext>
                </a:extLst>
              </p:cNvPr>
              <p:cNvSpPr/>
              <p:nvPr/>
            </p:nvSpPr>
            <p:spPr bwMode="auto">
              <a:xfrm>
                <a:off x="5449841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BF556AE-04A1-4513-A16B-CEC06E3F6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9841" y="1831781"/>
                <a:ext cx="456549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13EBAEA-05EE-4D68-A252-A0B394339096}"/>
                  </a:ext>
                </a:extLst>
              </p:cNvPr>
              <p:cNvSpPr/>
              <p:nvPr/>
            </p:nvSpPr>
            <p:spPr bwMode="auto">
              <a:xfrm>
                <a:off x="4993292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13EBAEA-05EE-4D68-A252-A0B394339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3292" y="1831781"/>
                <a:ext cx="456549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91435711-C8B6-4C04-8116-12F817C1EC98}"/>
                  </a:ext>
                </a:extLst>
              </p:cNvPr>
              <p:cNvSpPr/>
              <p:nvPr/>
            </p:nvSpPr>
            <p:spPr bwMode="auto">
              <a:xfrm>
                <a:off x="4536743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91435711-C8B6-4C04-8116-12F817C1E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743" y="1831781"/>
                <a:ext cx="456549" cy="369332"/>
              </a:xfrm>
              <a:prstGeom prst="rect">
                <a:avLst/>
              </a:prstGeom>
              <a:blipFill>
                <a:blip r:embed="rId45"/>
                <a:stretch>
                  <a:fillRect l="-389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FAD47AA-8D3B-48E2-8F0A-B4C9258A0A05}"/>
                  </a:ext>
                </a:extLst>
              </p:cNvPr>
              <p:cNvSpPr/>
              <p:nvPr/>
            </p:nvSpPr>
            <p:spPr bwMode="auto">
              <a:xfrm>
                <a:off x="4080194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FAD47AA-8D3B-48E2-8F0A-B4C9258A0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194" y="1831781"/>
                <a:ext cx="456549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881DB2D-DE3D-4A75-8F6E-12CF3D24E6D6}"/>
                  </a:ext>
                </a:extLst>
              </p:cNvPr>
              <p:cNvSpPr/>
              <p:nvPr/>
            </p:nvSpPr>
            <p:spPr bwMode="auto">
              <a:xfrm>
                <a:off x="3623645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881DB2D-DE3D-4A75-8F6E-12CF3D24E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645" y="1831781"/>
                <a:ext cx="456549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CEE669C-33D4-49A4-AF21-6848995F85F0}"/>
                  </a:ext>
                </a:extLst>
              </p:cNvPr>
              <p:cNvSpPr/>
              <p:nvPr/>
            </p:nvSpPr>
            <p:spPr bwMode="auto">
              <a:xfrm>
                <a:off x="3167096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0CEE669C-33D4-49A4-AF21-6848995F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7096" y="1831781"/>
                <a:ext cx="456549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9D664F1-B331-4828-9D14-C2FB17761F13}"/>
                  </a:ext>
                </a:extLst>
              </p:cNvPr>
              <p:cNvSpPr/>
              <p:nvPr/>
            </p:nvSpPr>
            <p:spPr bwMode="auto">
              <a:xfrm>
                <a:off x="2710547" y="1831781"/>
                <a:ext cx="456549" cy="369332"/>
              </a:xfrm>
              <a:prstGeom prst="rect">
                <a:avLst/>
              </a:prstGeom>
              <a:solidFill>
                <a:srgbClr val="E8485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9D664F1-B331-4828-9D14-C2FB17761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0547" y="1831781"/>
                <a:ext cx="456549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4B9123A-C6C7-4E2D-8B81-97A2AAB9A1EB}"/>
                  </a:ext>
                </a:extLst>
              </p:cNvPr>
              <p:cNvSpPr/>
              <p:nvPr/>
            </p:nvSpPr>
            <p:spPr bwMode="auto">
              <a:xfrm>
                <a:off x="6825149" y="12687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4B9123A-C6C7-4E2D-8B81-97A2AAB9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1268760"/>
                <a:ext cx="1872208" cy="360040"/>
              </a:xfrm>
              <a:prstGeom prst="rect">
                <a:avLst/>
              </a:prstGeom>
              <a:blipFill>
                <a:blip r:embed="rId50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10321C-D0E3-4D41-B177-6D870CC2488A}"/>
                  </a:ext>
                </a:extLst>
              </p:cNvPr>
              <p:cNvSpPr/>
              <p:nvPr/>
            </p:nvSpPr>
            <p:spPr bwMode="auto">
              <a:xfrm>
                <a:off x="6825149" y="16288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4B10321C-D0E3-4D41-B177-6D870CC24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1628800"/>
                <a:ext cx="1872208" cy="360040"/>
              </a:xfrm>
              <a:prstGeom prst="rect">
                <a:avLst/>
              </a:prstGeom>
              <a:blipFill>
                <a:blip r:embed="rId51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7E4E5FCA-5AB9-450A-A28D-5B36367BAA4A}"/>
                  </a:ext>
                </a:extLst>
              </p:cNvPr>
              <p:cNvSpPr/>
              <p:nvPr/>
            </p:nvSpPr>
            <p:spPr bwMode="auto">
              <a:xfrm>
                <a:off x="6825149" y="198884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7E4E5FCA-5AB9-450A-A28D-5B36367BA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1988840"/>
                <a:ext cx="1872208" cy="360040"/>
              </a:xfrm>
              <a:prstGeom prst="rect">
                <a:avLst/>
              </a:prstGeom>
              <a:blipFill>
                <a:blip r:embed="rId52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E639A3CC-B2EA-4F93-AC72-70247733665D}"/>
                  </a:ext>
                </a:extLst>
              </p:cNvPr>
              <p:cNvSpPr/>
              <p:nvPr/>
            </p:nvSpPr>
            <p:spPr bwMode="auto">
              <a:xfrm>
                <a:off x="6825149" y="234888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E639A3CC-B2EA-4F93-AC72-702477336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2348880"/>
                <a:ext cx="1872208" cy="360040"/>
              </a:xfrm>
              <a:prstGeom prst="rect">
                <a:avLst/>
              </a:prstGeom>
              <a:blipFill>
                <a:blip r:embed="rId53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529B07D-E9FB-4A16-BD02-58D8B467956C}"/>
                  </a:ext>
                </a:extLst>
              </p:cNvPr>
              <p:cNvSpPr/>
              <p:nvPr/>
            </p:nvSpPr>
            <p:spPr bwMode="auto">
              <a:xfrm>
                <a:off x="6825149" y="270892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529B07D-E9FB-4A16-BD02-58D8B4679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2708920"/>
                <a:ext cx="1872208" cy="360040"/>
              </a:xfrm>
              <a:prstGeom prst="rect">
                <a:avLst/>
              </a:prstGeom>
              <a:blipFill>
                <a:blip r:embed="rId54"/>
                <a:stretch>
                  <a:fillRect l="-2589" t="-8197" b="-2623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608B70C8-01BE-4A95-A620-652000E9A676}"/>
                  </a:ext>
                </a:extLst>
              </p:cNvPr>
              <p:cNvSpPr/>
              <p:nvPr/>
            </p:nvSpPr>
            <p:spPr bwMode="auto">
              <a:xfrm>
                <a:off x="6825149" y="306896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608B70C8-01BE-4A95-A620-652000E9A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3068960"/>
                <a:ext cx="1872208" cy="360040"/>
              </a:xfrm>
              <a:prstGeom prst="rect">
                <a:avLst/>
              </a:prstGeom>
              <a:blipFill>
                <a:blip r:embed="rId55"/>
                <a:stretch>
                  <a:fillRect l="-2589" t="-8065" b="-2419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B15667A-AED1-42BB-97A6-6F149131768C}"/>
                  </a:ext>
                </a:extLst>
              </p:cNvPr>
              <p:cNvSpPr/>
              <p:nvPr/>
            </p:nvSpPr>
            <p:spPr bwMode="auto">
              <a:xfrm>
                <a:off x="6825149" y="3429000"/>
                <a:ext cx="1872208" cy="3600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eaLnBrk="1" hangingPunct="1"/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B15667A-AED1-42BB-97A6-6F1491317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5149" y="3429000"/>
                <a:ext cx="1872208" cy="360040"/>
              </a:xfrm>
              <a:prstGeom prst="rect">
                <a:avLst/>
              </a:prstGeom>
              <a:blipFill>
                <a:blip r:embed="rId56"/>
                <a:stretch>
                  <a:fillRect l="-2589" t="-8197" b="-245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B0AC87-9F20-4721-AD3B-9CC216A1D6EE}"/>
                  </a:ext>
                </a:extLst>
              </p:cNvPr>
              <p:cNvSpPr/>
              <p:nvPr/>
            </p:nvSpPr>
            <p:spPr>
              <a:xfrm>
                <a:off x="4149156" y="4430043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B0AC87-9F20-4721-AD3B-9CC216A1D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156" y="4430043"/>
                <a:ext cx="451277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2B691086-BFDA-4095-B48D-6C5CFB17B353}"/>
                  </a:ext>
                </a:extLst>
              </p:cNvPr>
              <p:cNvSpPr/>
              <p:nvPr/>
            </p:nvSpPr>
            <p:spPr>
              <a:xfrm>
                <a:off x="3292730" y="4465568"/>
                <a:ext cx="456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2B691086-BFDA-4095-B48D-6C5CFB17B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30" y="4465568"/>
                <a:ext cx="456599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4" grpId="0"/>
      <p:bldP spid="9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48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69759"/>
            <a:ext cx="8856984" cy="279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(peephole optimization)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：通过考察一小段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目标指令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（称为窥孔），把这些指令替换为更短和更快的一段指令，从而提高目标代码质量。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是目标程序中的一个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可移动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小窗口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窥孔代码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不一定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的，尽管有的实现有这样的要求。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窥孔优化的一个特点是，优化后所产生的结果可能会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给后面的优化提供进一步的机会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，为了最大优化效果，有时需对目标代码进行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若干遍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C2497CE-C9B1-4934-8468-1A9C383BA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864498"/>
                <a:ext cx="8856984" cy="2747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冗余存取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𝑀𝑂𝑉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可删除；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ü"/>
                </a:pPr>
                <a:r>
                  <a:rPr lang="zh-CN" altLang="en-US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带有标号，则不能保证</a:t>
                </a:r>
                <a:r>
                  <a:rPr lang="en-US" altLang="zh-CN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一定紧接着</a:t>
                </a:r>
                <a:r>
                  <a:rPr lang="en-US" altLang="zh-CN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执行，此时不能删除；</a:t>
                </a:r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ü"/>
                </a:pPr>
                <a:r>
                  <a:rPr lang="zh-CN" altLang="en-US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(1)(2)</a:t>
                </a:r>
                <a:r>
                  <a:rPr lang="zh-CN" altLang="en-US" sz="16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在同一个基本块，这种变换一定是安全的。</a:t>
                </a:r>
                <a:endParaRPr lang="en-US" altLang="zh-CN" sz="16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C2497CE-C9B1-4934-8468-1A9C383B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864498"/>
                <a:ext cx="8856984" cy="2747932"/>
              </a:xfrm>
              <a:prstGeom prst="rect">
                <a:avLst/>
              </a:prstGeom>
              <a:blipFill>
                <a:blip r:embed="rId3"/>
                <a:stretch>
                  <a:fillRect l="-6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3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233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代码生成器的输入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中间语言的选择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，本章采用三地址码，但其中许多技术可以用于其它中间表示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代码生成器利用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中的信息，决定中间代码中名字所指示的数据对象的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运行时地址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，它是可再定位地址或绝对地址。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假定已做过类型检查，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输入没有错误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503344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目标程序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本章采用汇编语言作为目标语言。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4A3ECDB-F706-466F-8BAE-A335E42F9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79124"/>
            <a:ext cx="8856984" cy="14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指令选择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指令集的一致性和完全性是重要因素；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生成代码都质量取决于它的速度和大小。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69759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不可达代码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无条件转移指令之后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无标号指令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应该删除；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这种操作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可以重复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C2497CE-C9B1-4934-8468-1A9C383BA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16437"/>
                <a:ext cx="3816424" cy="180972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语言代码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#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𝑑𝑒𝑓𝑖𝑛𝑒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𝑑𝑒𝑏𝑢𝑔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0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......</a:t>
                </a: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𝑑𝑒𝑏𝑢𝑔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{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打印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调试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信息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1C2497CE-C9B1-4934-8468-1A9C383B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16437"/>
                <a:ext cx="3816424" cy="1809726"/>
              </a:xfrm>
              <a:prstGeom prst="rect">
                <a:avLst/>
              </a:prstGeom>
              <a:blipFill>
                <a:blip r:embed="rId3"/>
                <a:stretch>
                  <a:fillRect l="-795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E52F7998-743C-4D70-BF7C-07744EDD7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4326163"/>
                <a:ext cx="3816424" cy="2171557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中间代码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𝑑𝑒𝑏𝑢𝑔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,1,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,−,−,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打印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调试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信息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……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E52F7998-743C-4D70-BF7C-07744EDD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326163"/>
                <a:ext cx="3816424" cy="2171557"/>
              </a:xfrm>
              <a:prstGeom prst="rect">
                <a:avLst/>
              </a:prstGeom>
              <a:blipFill>
                <a:blip r:embed="rId4"/>
                <a:stretch>
                  <a:fillRect l="-795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CEBC8-1842-4CA7-8286-F40021A836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2516437"/>
                <a:ext cx="3816424" cy="175605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初步优化后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𝑑𝑒𝑏𝑢𝑔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,1,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打印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调试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信息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……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9CEBC8-1842-4CA7-8286-F40021A83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2516437"/>
                <a:ext cx="3816424" cy="1756058"/>
              </a:xfrm>
              <a:prstGeom prst="rect">
                <a:avLst/>
              </a:prstGeom>
              <a:blipFill>
                <a:blip r:embed="rId5"/>
                <a:stretch>
                  <a:fillRect l="-955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FE7FBE18-00C2-40E0-9B92-25C4A744D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4272495"/>
                <a:ext cx="3816424" cy="181171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现在条件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≠1</m:t>
                    </m:r>
                  </m:oMath>
                </a14:m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恒真，相当于</a:t>
                </a:r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,−,−,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打印调试</m:t>
                    </m:r>
                    <m:r>
                      <a:rPr lang="zh-CN" altLang="en-US" sz="1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信息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可删</a:t>
                </a:r>
                <a:endParaRPr lang="en-US" altLang="zh-CN" sz="1800" b="0" dirty="0">
                  <a:solidFill>
                    <a:srgbClr val="1B998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74650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: ……</m:t>
                      </m:r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FE7FBE18-00C2-40E0-9B92-25C4A744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272495"/>
                <a:ext cx="3816424" cy="1811714"/>
              </a:xfrm>
              <a:prstGeom prst="rect">
                <a:avLst/>
              </a:prstGeom>
              <a:blipFill>
                <a:blip r:embed="rId6"/>
                <a:stretch>
                  <a:fillRect l="-955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8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69759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控制流优化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60400" indent="-2857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中间代码生成算法可能会产生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不必要的连续跳转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CF4835-3985-4CEB-8242-0336713AE616}"/>
              </a:ext>
            </a:extLst>
          </p:cNvPr>
          <p:cNvGrpSpPr/>
          <p:nvPr/>
        </p:nvGrpSpPr>
        <p:grpSpPr>
          <a:xfrm>
            <a:off x="530776" y="2152184"/>
            <a:ext cx="8478790" cy="1396474"/>
            <a:chOff x="539552" y="2045538"/>
            <a:chExt cx="8478790" cy="1396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8">
                  <a:extLst>
                    <a:ext uri="{FF2B5EF4-FFF2-40B4-BE49-F238E27FC236}">
                      <a16:creationId xmlns:a16="http://schemas.microsoft.com/office/drawing/2014/main" id="{1C2497CE-C9B1-4934-8468-1A9C383BA7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552" y="2045539"/>
                  <a:ext cx="2016224" cy="1396473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,−,−,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,−,−,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8">
                  <a:extLst>
                    <a:ext uri="{FF2B5EF4-FFF2-40B4-BE49-F238E27FC236}">
                      <a16:creationId xmlns:a16="http://schemas.microsoft.com/office/drawing/2014/main" id="{1C2497CE-C9B1-4934-8468-1A9C383BA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2045539"/>
                  <a:ext cx="2016224" cy="1396473"/>
                </a:xfrm>
                <a:prstGeom prst="rect">
                  <a:avLst/>
                </a:prstGeom>
                <a:blipFill>
                  <a:blip r:embed="rId3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8">
                  <a:extLst>
                    <a:ext uri="{FF2B5EF4-FFF2-40B4-BE49-F238E27FC236}">
                      <a16:creationId xmlns:a16="http://schemas.microsoft.com/office/drawing/2014/main" id="{E1F1141E-91B0-48A8-9DCA-BE03AF6F7F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3888" y="2045538"/>
                  <a:ext cx="2016224" cy="1396473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,−,−,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,−,−,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8">
                  <a:extLst>
                    <a:ext uri="{FF2B5EF4-FFF2-40B4-BE49-F238E27FC236}">
                      <a16:creationId xmlns:a16="http://schemas.microsoft.com/office/drawing/2014/main" id="{E1F1141E-91B0-48A8-9DCA-BE03AF6F7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2045538"/>
                  <a:ext cx="2016224" cy="1396473"/>
                </a:xfrm>
                <a:prstGeom prst="rect">
                  <a:avLst/>
                </a:prstGeom>
                <a:blipFill>
                  <a:blip r:embed="rId4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8">
                  <a:extLst>
                    <a:ext uri="{FF2B5EF4-FFF2-40B4-BE49-F238E27FC236}">
                      <a16:creationId xmlns:a16="http://schemas.microsoft.com/office/drawing/2014/main" id="{4CA855D4-C8B0-4102-B6F4-E992E29764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45934" y="2094146"/>
                  <a:ext cx="3672408" cy="1289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660400" indent="-285750">
                    <a:lnSpc>
                      <a:spcPct val="150000"/>
                    </a:lnSpc>
                    <a:spcBef>
                      <a:spcPct val="20000"/>
                    </a:spcBef>
                    <a:buClrTx/>
                    <a:buFont typeface="Wingdings" panose="05000000000000000000" pitchFamily="2" charset="2"/>
                    <a:buChar char="Ø"/>
                  </a:pPr>
                  <a:r>
                    <a:rPr lang="zh-CN" altLang="en-US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如果没有别的语句跳转到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，且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紧跟在一个无条件跳转语句之后，则可删除。</a:t>
                  </a:r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8">
                  <a:extLst>
                    <a:ext uri="{FF2B5EF4-FFF2-40B4-BE49-F238E27FC236}">
                      <a16:creationId xmlns:a16="http://schemas.microsoft.com/office/drawing/2014/main" id="{4CA855D4-C8B0-4102-B6F4-E992E2976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45934" y="2094146"/>
                  <a:ext cx="3672408" cy="1289712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24D795B2-E6A1-45D8-B103-C3FEC7DB4400}"/>
                </a:ext>
              </a:extLst>
            </p:cNvPr>
            <p:cNvSpPr/>
            <p:nvPr/>
          </p:nvSpPr>
          <p:spPr bwMode="auto">
            <a:xfrm>
              <a:off x="2684737" y="2501459"/>
              <a:ext cx="750189" cy="484632"/>
            </a:xfrm>
            <a:prstGeom prst="rightArrow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BEE0502-2AA0-4C39-88D8-53C3A2F5566A}"/>
              </a:ext>
            </a:extLst>
          </p:cNvPr>
          <p:cNvGrpSpPr/>
          <p:nvPr/>
        </p:nvGrpSpPr>
        <p:grpSpPr>
          <a:xfrm>
            <a:off x="530776" y="3548658"/>
            <a:ext cx="8478790" cy="1396473"/>
            <a:chOff x="539552" y="2045538"/>
            <a:chExt cx="8478790" cy="1396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8">
                  <a:extLst>
                    <a:ext uri="{FF2B5EF4-FFF2-40B4-BE49-F238E27FC236}">
                      <a16:creationId xmlns:a16="http://schemas.microsoft.com/office/drawing/2014/main" id="{72FF4E08-483E-4A8F-98CA-BC19F0C06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552" y="2045539"/>
                  <a:ext cx="2016224" cy="1394228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&lt;,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,−,−,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8">
                  <a:extLst>
                    <a:ext uri="{FF2B5EF4-FFF2-40B4-BE49-F238E27FC236}">
                      <a16:creationId xmlns:a16="http://schemas.microsoft.com/office/drawing/2014/main" id="{72FF4E08-483E-4A8F-98CA-BC19F0C06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2045539"/>
                  <a:ext cx="2016224" cy="1394228"/>
                </a:xfrm>
                <a:prstGeom prst="rect">
                  <a:avLst/>
                </a:prstGeom>
                <a:blipFill>
                  <a:blip r:embed="rId6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8">
                  <a:extLst>
                    <a:ext uri="{FF2B5EF4-FFF2-40B4-BE49-F238E27FC236}">
                      <a16:creationId xmlns:a16="http://schemas.microsoft.com/office/drawing/2014/main" id="{F0D34038-9C87-4D07-8049-C007CF588F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3888" y="2045538"/>
                  <a:ext cx="2016224" cy="1396473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&lt;,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,−,−,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8">
                  <a:extLst>
                    <a:ext uri="{FF2B5EF4-FFF2-40B4-BE49-F238E27FC236}">
                      <a16:creationId xmlns:a16="http://schemas.microsoft.com/office/drawing/2014/main" id="{F0D34038-9C87-4D07-8049-C007CF588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2045538"/>
                  <a:ext cx="2016224" cy="1396473"/>
                </a:xfrm>
                <a:prstGeom prst="rect">
                  <a:avLst/>
                </a:prstGeom>
                <a:blipFill>
                  <a:blip r:embed="rId7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0AB5DB43-A67B-4CA4-BB97-F3DA707C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934" y="2094146"/>
              <a:ext cx="3672408" cy="458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660400" indent="-285750">
                <a:lnSpc>
                  <a:spcPct val="15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同上处理。</a:t>
              </a:r>
              <a:endPara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0EB35A3C-F1F6-479C-9527-B06B8ECD01A5}"/>
                </a:ext>
              </a:extLst>
            </p:cNvPr>
            <p:cNvSpPr/>
            <p:nvPr/>
          </p:nvSpPr>
          <p:spPr bwMode="auto">
            <a:xfrm>
              <a:off x="2684737" y="2501459"/>
              <a:ext cx="750189" cy="484632"/>
            </a:xfrm>
            <a:prstGeom prst="rightArrow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C1EDD5D-BD60-477B-BBAE-0F93F9E59F1D}"/>
              </a:ext>
            </a:extLst>
          </p:cNvPr>
          <p:cNvGrpSpPr/>
          <p:nvPr/>
        </p:nvGrpSpPr>
        <p:grpSpPr>
          <a:xfrm>
            <a:off x="530776" y="4945132"/>
            <a:ext cx="8478790" cy="1865126"/>
            <a:chOff x="539552" y="2045538"/>
            <a:chExt cx="8478790" cy="1865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8">
                  <a:extLst>
                    <a:ext uri="{FF2B5EF4-FFF2-40B4-BE49-F238E27FC236}">
                      <a16:creationId xmlns:a16="http://schemas.microsoft.com/office/drawing/2014/main" id="{3386E1A9-6FFB-43DC-A6B4-E851B7B0AC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9552" y="2045539"/>
                  <a:ext cx="2385040" cy="1815369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,−,−,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&lt;,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8">
                  <a:extLst>
                    <a:ext uri="{FF2B5EF4-FFF2-40B4-BE49-F238E27FC236}">
                      <a16:creationId xmlns:a16="http://schemas.microsoft.com/office/drawing/2014/main" id="{3386E1A9-6FFB-43DC-A6B4-E851B7B0A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2045539"/>
                  <a:ext cx="2385040" cy="1815369"/>
                </a:xfrm>
                <a:prstGeom prst="rect">
                  <a:avLst/>
                </a:prstGeom>
                <a:blipFill>
                  <a:blip r:embed="rId8"/>
                  <a:stretch>
                    <a:fillRect l="-1781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8">
                  <a:extLst>
                    <a:ext uri="{FF2B5EF4-FFF2-40B4-BE49-F238E27FC236}">
                      <a16:creationId xmlns:a16="http://schemas.microsoft.com/office/drawing/2014/main" id="{93715A98-8721-4F57-B195-B4D7E732A0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3888" y="2045538"/>
                  <a:ext cx="2016224" cy="186512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marL="342900" indent="-3429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5pPr>
                  <a:lvl6pPr marL="25146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6pPr>
                  <a:lvl7pPr marL="29718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7pPr>
                  <a:lvl8pPr marL="34290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8pPr>
                  <a:lvl9pPr marL="3886200" indent="-228600" algn="just" eaLnBrk="0" fontAlgn="base" hangingPunct="0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9"/>
                    </a:buClr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&lt;,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,−,−,</m:t>
                        </m:r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......</a:t>
                  </a:r>
                </a:p>
                <a:p>
                  <a:pPr marL="0" indent="0">
                    <a:lnSpc>
                      <a:spcPct val="150000"/>
                    </a:lnSpc>
                    <a:spcBef>
                      <a:spcPct val="20000"/>
                    </a:spcBef>
                    <a:buClrTx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8">
                  <a:extLst>
                    <a:ext uri="{FF2B5EF4-FFF2-40B4-BE49-F238E27FC236}">
                      <a16:creationId xmlns:a16="http://schemas.microsoft.com/office/drawing/2014/main" id="{93715A98-8721-4F57-B195-B4D7E732A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2045538"/>
                  <a:ext cx="2016224" cy="1865126"/>
                </a:xfrm>
                <a:prstGeom prst="rect">
                  <a:avLst/>
                </a:prstGeom>
                <a:blipFill>
                  <a:blip r:embed="rId9"/>
                  <a:stretch>
                    <a:fillRect l="-2102"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6E132E06-D68F-499E-8B07-9813DF54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934" y="2094146"/>
              <a:ext cx="3672408" cy="128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just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660400" indent="-285750">
                <a:lnSpc>
                  <a:spcPct val="15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替换后指令条数相同，但后者可能跳过无条件跳转，而前者总要执行无条件跳转。</a:t>
              </a:r>
              <a:endPara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E3DF6C79-7B3B-4A56-8EFE-F146539D79BC}"/>
                </a:ext>
              </a:extLst>
            </p:cNvPr>
            <p:cNvSpPr/>
            <p:nvPr/>
          </p:nvSpPr>
          <p:spPr bwMode="auto">
            <a:xfrm>
              <a:off x="3068608" y="2501459"/>
              <a:ext cx="366318" cy="484632"/>
            </a:xfrm>
            <a:prstGeom prst="rightArrow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l" eaLnBrk="1" hangingPunct="1"/>
              <a:endParaRPr lang="zh-CN" altLang="en-US" b="0" i="1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6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窥孔优化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69759"/>
                <a:ext cx="8856984" cy="1446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强度削弱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𝑀𝑈𝐿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,#2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可替换为：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,#1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𝑀𝑈𝐿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,#4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可替换为：</a:t>
                </a:r>
                <a:r>
                  <a:rPr lang="en-US" altLang="zh-CN" sz="18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≪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,#2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69759"/>
                <a:ext cx="8856984" cy="1446422"/>
              </a:xfrm>
              <a:prstGeom prst="rect">
                <a:avLst/>
              </a:prstGeom>
              <a:blipFill>
                <a:blip r:embed="rId3"/>
                <a:stretch>
                  <a:fillRect l="-619" b="-5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DFB757F6-ED57-4398-9C49-3259641E9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2516181"/>
                <a:ext cx="8856984" cy="1446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删除无用操作</a:t>
                </a:r>
                <a:endParaRPr lang="en-US" altLang="zh-CN" sz="20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𝐴𝐷𝐷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,0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660400" indent="-285750"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𝑀𝑈𝐿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,#1</m:t>
                    </m:r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8">
                <a:extLst>
                  <a:ext uri="{FF2B5EF4-FFF2-40B4-BE49-F238E27FC236}">
                    <a16:creationId xmlns:a16="http://schemas.microsoft.com/office/drawing/2014/main" id="{DFB757F6-ED57-4398-9C49-3259641E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516181"/>
                <a:ext cx="8856984" cy="1446422"/>
              </a:xfrm>
              <a:prstGeom prst="rect">
                <a:avLst/>
              </a:prstGeom>
              <a:blipFill>
                <a:blip r:embed="rId4"/>
                <a:stretch>
                  <a:fillRect l="-619" b="-4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第十、十一章作业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52C5DA37-381D-492D-979A-01C54959B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856984" cy="3588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作业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11-1】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有如下基本块代码：</a:t>
                </a:r>
                <a:endParaRPr lang="en-US" altLang="zh-CN" sz="1800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35560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35560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e>
                      </m:d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</m:d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62865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）构造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DAG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图；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62865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）写出优化后的代码；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62865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）写出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DAG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目标代码优化后的中间代码；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628650">
                  <a:lnSpc>
                    <a:spcPct val="150000"/>
                  </a:lnSpc>
                  <a:spcBef>
                    <a:spcPct val="20000"/>
                  </a:spcBef>
                  <a:buClrTx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）假设所有局部变量在基本块出口处都不活跃，所有非局部变量在基本块出口处都活跃；有两个寄存器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，写出目标代码。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52C5DA37-381D-492D-979A-01C54959B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856984" cy="3588803"/>
              </a:xfrm>
              <a:prstGeom prst="rect">
                <a:avLst/>
              </a:prstGeom>
              <a:blipFill>
                <a:blip r:embed="rId3"/>
                <a:stretch>
                  <a:fillRect l="-551" b="-18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434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9108504" cy="1935163"/>
          </a:xfrm>
        </p:spPr>
        <p:txBody>
          <a:bodyPr anchor="ctr" anchorCtr="1"/>
          <a:lstStyle/>
          <a:p>
            <a:pPr algn="l"/>
            <a:r>
              <a:rPr lang="en-US" altLang="zh-CN" b="1" dirty="0">
                <a:solidFill>
                  <a:schemeClr val="bg1"/>
                </a:solidFill>
                <a:latin typeface="Vladimir Script" panose="03050402040407070305" pitchFamily="66" charset="0"/>
                <a:ea typeface="微软雅黑" panose="020B0503020204020204" pitchFamily="34" charset="-122"/>
                <a:cs typeface="Hei" charset="-122"/>
              </a:rPr>
              <a:t>The End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            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谢谢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22531" name="Subtitle 2"/>
          <p:cNvSpPr>
            <a:spLocks noGrp="1"/>
          </p:cNvSpPr>
          <p:nvPr>
            <p:ph type="subTitle" idx="1"/>
          </p:nvPr>
        </p:nvSpPr>
        <p:spPr>
          <a:xfrm>
            <a:off x="2497578" y="4842481"/>
            <a:ext cx="1885950" cy="1159669"/>
          </a:xfrm>
        </p:spPr>
        <p:txBody>
          <a:bodyPr>
            <a:normAutofit lnSpcReduction="10000"/>
          </a:bodyPr>
          <a:lstStyle/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授课教师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手机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algn="dist" eaLnBrk="1" hangingPunct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邮箱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第十一章 目标代码生成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412883" y="4797152"/>
            <a:ext cx="3615501" cy="118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：郑艳伟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18614002860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（微信同号）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  <a:p>
            <a:pPr defTabSz="685800" eaLnBrk="1" hangingPunct="1"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zhengyw@sdu.edu.cn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35A7FF-0B1E-4B4C-9019-594EEA95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基本问题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95CDE4C1-5E0A-47B2-907C-DF8E26E72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856984" cy="14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在寄存器分配期间，为程序的某一点选择驻留在寄存器中的一组变量；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在随后的寄存器指派阶段，挑出变量将要驻留的具体寄存器。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C19842D3-D319-4E77-9ECE-C4A6AB14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571422"/>
            <a:ext cx="8856984" cy="97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计算顺序选择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计算完成的顺序会影响目标代码都有效性。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016" y="557521"/>
            <a:ext cx="891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目标代码生成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A6E021-B61D-4A35-A52C-B625E50F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77806"/>
            <a:ext cx="7848872" cy="452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基本问题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目标机器模型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一个简单的代码生成器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11.3.1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待用信息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11.3.2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寄存器描述和地址描述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11.3.3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代码生成算法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寄存器分配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DAG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的目标代码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窥孔优化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35496" y="3591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124744"/>
                <a:ext cx="8856984" cy="5437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algn="just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  <a:buChar char="p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基本指令</a:t>
                </a:r>
                <a:endParaRPr lang="zh-CN" altLang="en-US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直接地址型：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寄存器型：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变址型：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1074738" lvl="1" indent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indent="-384175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间接型：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x86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LEA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取地址，以下表示不支持</a:t>
                </a:r>
                <a:endParaRPr lang="en-US" altLang="zh-CN" sz="1800" b="0" dirty="0">
                  <a:solidFill>
                    <a:srgbClr val="1B998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58775" lvl="1" indent="536575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852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,∗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898525" lvl="1" indent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,∗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单目：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1B998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，双目：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1B998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b="0" i="1">
                        <a:solidFill>
                          <a:srgbClr val="1B998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)⇒</m:t>
                    </m:r>
                    <m:sSub>
                      <m:sSubPr>
                        <m:ctrlP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rgbClr val="1B998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4375" lvl="1" indent="-354013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运算符（操作码）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𝑜𝑝</m:t>
                    </m:r>
                  </m:oMath>
                </a14:m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包括常见的运算，如果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ADD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SUB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MUL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DIV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14375" lvl="1" indent="-354013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立即数前面加</a:t>
                </a:r>
                <a:r>
                  <a:rPr lang="en-US" altLang="zh-CN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#</a:t>
                </a:r>
                <a:r>
                  <a:rPr lang="zh-CN" altLang="en-US" sz="1800" b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800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95CDE4C1-5E0A-47B2-907C-DF8E26E7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24744"/>
                <a:ext cx="8856984" cy="5437194"/>
              </a:xfrm>
              <a:prstGeom prst="rect">
                <a:avLst/>
              </a:prstGeom>
              <a:blipFill>
                <a:blip r:embed="rId3"/>
                <a:stretch>
                  <a:fillRect l="-619" b="-8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1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乘法指令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42A92-DF5B-455E-BD2E-637DBCEDFB98}"/>
              </a:ext>
            </a:extLst>
          </p:cNvPr>
          <p:cNvSpPr txBox="1"/>
          <p:nvPr/>
        </p:nvSpPr>
        <p:spPr>
          <a:xfrm>
            <a:off x="107504" y="35913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目标机器模型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42858D2-B53B-4BA4-BF02-CBEADA152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74325"/>
            <a:ext cx="8856984" cy="22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乘法指令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 reg/mem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；无符号乘法；如果乘积的高半部分不为零，则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会把进位标志位和溢出标志位置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IMUL reg/mem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；有符号乘法；如果乘积的高半部分不是其低半部分的符号扩展，则进位标志位和溢出标志位置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0FF2-1F57-425D-8D2C-E6D1BD4C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52000"/>
            <a:ext cx="8856984" cy="321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乘法指令只有一个操作数，为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乘数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，另外一个操作数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被乘数在一个固定寄存器中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乘积也放在固定的寄存器中</a:t>
            </a:r>
            <a:endParaRPr lang="zh-CN" altLang="en-US" sz="1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乘法指令操作数为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reg8/mem8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，被乘数在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中，乘积存入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乘法指令操作数为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reg16/mem16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，被乘数在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中，乘积存入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DX:AX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；即高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84175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乘法指令操作数为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reg32/mem32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，被乘数在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中，乘积存入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EDX:EAX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；即高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0245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l" eaLnBrk="1" hangingPunct="1">
          <a:defRPr b="0" i="1" smtClean="0">
            <a:latin typeface="Cambria Math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62088</TotalTime>
  <Words>6804</Words>
  <Application>Microsoft Office PowerPoint</Application>
  <PresentationFormat>全屏显示(4:3)</PresentationFormat>
  <Paragraphs>1102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Hei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Vladimir Script</vt:lpstr>
      <vt:lpstr>Wingdings</vt:lpstr>
      <vt:lpstr>自定义设计方案</vt:lpstr>
      <vt:lpstr>第十一章 目标代码生成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End                        谢谢</vt:lpstr>
    </vt:vector>
  </TitlesOfParts>
  <Company>DADI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Yanwei Zheng</cp:lastModifiedBy>
  <cp:revision>4028</cp:revision>
  <cp:lastPrinted>2021-12-06T06:06:00Z</cp:lastPrinted>
  <dcterms:created xsi:type="dcterms:W3CDTF">2013-05-22T02:15:00Z</dcterms:created>
  <dcterms:modified xsi:type="dcterms:W3CDTF">2023-05-21T02:06:54Z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