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77" r:id="rId3"/>
  </p:sldMasterIdLst>
  <p:notesMasterIdLst>
    <p:notesMasterId r:id="rId18"/>
  </p:notesMasterIdLst>
  <p:sldIdLst>
    <p:sldId id="256" r:id="rId4"/>
    <p:sldId id="257" r:id="rId5"/>
    <p:sldId id="258" r:id="rId6"/>
    <p:sldId id="269" r:id="rId7"/>
    <p:sldId id="259" r:id="rId8"/>
    <p:sldId id="274" r:id="rId9"/>
    <p:sldId id="271" r:id="rId10"/>
    <p:sldId id="272" r:id="rId11"/>
    <p:sldId id="265" r:id="rId12"/>
    <p:sldId id="266" r:id="rId13"/>
    <p:sldId id="273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663" autoAdjust="0"/>
  </p:normalViewPr>
  <p:slideViewPr>
    <p:cSldViewPr>
      <p:cViewPr varScale="1">
        <p:scale>
          <a:sx n="41" d="100"/>
          <a:sy n="41" d="100"/>
        </p:scale>
        <p:origin x="-199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5D864-445E-48F1-AD52-AC77FEEDDDED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354D-4154-4567-8D32-E978577AC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9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10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独立的情况下，重新审视</a:t>
            </a:r>
            <a:r>
              <a:rPr lang="en-US" altLang="zh-CN" dirty="0"/>
              <a:t>3.1</a:t>
            </a:r>
            <a:r>
              <a:rPr lang="zh-CN" altLang="en-US" dirty="0"/>
              <a:t>与</a:t>
            </a:r>
            <a:r>
              <a:rPr lang="en-US" altLang="zh-CN" dirty="0"/>
              <a:t>3.2</a:t>
            </a:r>
            <a:r>
              <a:rPr lang="zh-CN" altLang="en-US" dirty="0"/>
              <a:t>的关系，</a:t>
            </a:r>
            <a:r>
              <a:rPr lang="en-US" altLang="zh-CN" dirty="0"/>
              <a:t>3.2</a:t>
            </a:r>
            <a:r>
              <a:rPr lang="zh-CN" altLang="en-US" dirty="0"/>
              <a:t>与</a:t>
            </a:r>
            <a:r>
              <a:rPr lang="en-US" altLang="zh-CN" dirty="0"/>
              <a:t>3.3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3.5</a:t>
            </a:r>
            <a:r>
              <a:rPr lang="zh-CN" altLang="en-US" dirty="0"/>
              <a:t>是</a:t>
            </a:r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3.2</a:t>
            </a:r>
            <a:r>
              <a:rPr lang="zh-CN" altLang="en-US" dirty="0"/>
              <a:t>、</a:t>
            </a:r>
            <a:r>
              <a:rPr lang="en-US" altLang="zh-CN" dirty="0"/>
              <a:t>3.3</a:t>
            </a:r>
            <a:r>
              <a:rPr lang="zh-CN" altLang="en-US" dirty="0"/>
              <a:t>的综合运用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4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D10AD-7842-4BFE-9A97-A48BAB7E3673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59E7-581A-407B-8AFF-35023C6FFB40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3121-9A2A-44D8-AD97-E2EB8BCD1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2A699-59C4-40D6-88B1-B2E1DAF6762E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7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8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6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106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06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F2D0-196B-465D-A275-88A73C1CE1D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262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0186C-D4AD-416F-8120-8E490655EA6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6400"/>
      </p:ext>
    </p:extLst>
  </p:cSld>
  <p:clrMapOvr>
    <a:masterClrMapping/>
  </p:clrMapOvr>
  <p:transition spd="med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2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59E7-581A-407B-8AFF-35023C6FFB40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3121-9A2A-44D8-AD97-E2EB8BCD1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566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3</a:t>
            </a:r>
            <a:r>
              <a:rPr lang="zh-CN" altLang="en-US" sz="1200" dirty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61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981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8CEB7-87A0-47C7-8435-13AFE7692FEF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62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7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AADF3-BD0E-4A58-8C78-2E83951FE7A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356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5</a:t>
            </a:r>
            <a:r>
              <a:rPr lang="zh-CN" altLang="en-US" sz="1200" dirty="0">
                <a:solidFill>
                  <a:prstClr val="white"/>
                </a:solidFill>
              </a:rPr>
              <a:t>章 数理统计的基本知识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350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59E7-581A-407B-8AFF-35023C6FFB40}" type="datetimeFigureOut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3121-9A2A-44D8-AD97-E2EB8BCD1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0" r:id="rId4"/>
    <p:sldLayoutId id="2147483675" r:id="rId5"/>
    <p:sldLayoutId id="2147483679" r:id="rId6"/>
    <p:sldLayoutId id="214748366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2021/12/29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6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2" r:id="rId2"/>
    <p:sldLayoutId id="214748367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Verdana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Verdana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A8CEB7-87A0-47C7-8435-13AFE7692FEF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6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707" r:id="rId4"/>
    <p:sldLayoutId id="2147483682" r:id="rId5"/>
    <p:sldLayoutId id="214748369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数理统计的基本知识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74675" y="981075"/>
            <a:ext cx="8569325" cy="5400675"/>
          </a:xfrm>
        </p:spPr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没有太多的题，相关的题目少一些</a:t>
            </a:r>
            <a:endParaRPr lang="en-US" altLang="zh-CN" dirty="0"/>
          </a:p>
          <a:p>
            <a:r>
              <a:rPr lang="zh-CN" altLang="en-US" dirty="0"/>
              <a:t>但基本概念很重要</a:t>
            </a:r>
            <a:endParaRPr lang="en-US" altLang="zh-CN" dirty="0"/>
          </a:p>
          <a:p>
            <a:r>
              <a:rPr lang="zh-CN" altLang="en-US" b="1" dirty="0"/>
              <a:t>练习题的前半部分要，后面可以不看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624"/>
            <a:ext cx="6408395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2"/>
          <p:cNvSpPr txBox="1">
            <a:spLocks noChangeArrowheads="1"/>
          </p:cNvSpPr>
          <p:nvPr/>
        </p:nvSpPr>
        <p:spPr bwMode="auto">
          <a:xfrm>
            <a:off x="593254" y="188640"/>
            <a:ext cx="1314450" cy="769937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/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147840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参数估计和假设检验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8864" y="98072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估计</a:t>
            </a:r>
            <a:endParaRPr lang="en-US" altLang="zh-CN" dirty="0"/>
          </a:p>
          <a:p>
            <a:pPr lvl="1"/>
            <a:r>
              <a:rPr lang="zh-CN" altLang="en-US" dirty="0"/>
              <a:t>点估计</a:t>
            </a:r>
            <a:endParaRPr lang="en-US" altLang="zh-CN" dirty="0"/>
          </a:p>
          <a:p>
            <a:pPr lvl="2"/>
            <a:r>
              <a:rPr lang="zh-CN" altLang="en-US" dirty="0"/>
              <a:t>矩估计</a:t>
            </a:r>
            <a:endParaRPr lang="en-US" altLang="zh-CN" dirty="0"/>
          </a:p>
          <a:p>
            <a:pPr lvl="2"/>
            <a:r>
              <a:rPr lang="zh-CN" altLang="en-US" dirty="0"/>
              <a:t>极大似然估计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评价标准：只要无偏性和有效性，一致性不要</a:t>
            </a:r>
            <a:endParaRPr lang="en-US" altLang="zh-CN" dirty="0"/>
          </a:p>
          <a:p>
            <a:pPr lvl="1"/>
            <a:r>
              <a:rPr lang="zh-CN" altLang="en-US" dirty="0"/>
              <a:t>区间估计</a:t>
            </a:r>
            <a:endParaRPr lang="en-US" altLang="zh-CN" dirty="0"/>
          </a:p>
          <a:p>
            <a:r>
              <a:rPr lang="zh-CN" altLang="en-US" dirty="0"/>
              <a:t>假设检验</a:t>
            </a:r>
            <a:endParaRPr lang="en-US" altLang="zh-CN" dirty="0"/>
          </a:p>
          <a:p>
            <a:r>
              <a:rPr lang="zh-CN" altLang="en-US" dirty="0"/>
              <a:t>区间估计和假设检验中的单总体要，双总体不要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做题就是一个记公式，代公式的过程</a:t>
            </a:r>
            <a:endParaRPr lang="en-US" altLang="zh-CN" dirty="0"/>
          </a:p>
          <a:p>
            <a:r>
              <a:rPr lang="zh-CN" altLang="en-US" dirty="0"/>
              <a:t>做题的步骤要全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8579296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预祝所有同学所有课程都考出好成绩！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试卷概况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856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60%-70%</a:t>
            </a:r>
            <a:r>
              <a:rPr lang="zh-CN" altLang="en-US" dirty="0"/>
              <a:t>的基本题</a:t>
            </a:r>
            <a:endParaRPr lang="en-US" altLang="zh-CN" dirty="0"/>
          </a:p>
          <a:p>
            <a:r>
              <a:rPr lang="en-US" altLang="zh-CN" dirty="0"/>
              <a:t>30%</a:t>
            </a:r>
            <a:r>
              <a:rPr lang="zh-CN" altLang="en-US" dirty="0"/>
              <a:t>的综合题，不是难题，是多个知识点的综合</a:t>
            </a:r>
            <a:endParaRPr lang="en-US" altLang="zh-CN" dirty="0"/>
          </a:p>
          <a:p>
            <a:r>
              <a:rPr lang="zh-CN" altLang="en-US" dirty="0"/>
              <a:t>选择、填空、计算、应用</a:t>
            </a:r>
            <a:endParaRPr lang="en-US" altLang="zh-CN" dirty="0"/>
          </a:p>
          <a:p>
            <a:r>
              <a:rPr lang="zh-CN" altLang="en-US" dirty="0"/>
              <a:t>可以带不带记忆性功能的计算器</a:t>
            </a:r>
            <a:endParaRPr lang="en-US" altLang="zh-CN" dirty="0"/>
          </a:p>
          <a:p>
            <a:r>
              <a:rPr lang="zh-CN" altLang="en-US" dirty="0"/>
              <a:t>平时成绩初步定在</a:t>
            </a:r>
            <a:r>
              <a:rPr lang="en-US" altLang="zh-CN" dirty="0"/>
              <a:t>30%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856" y="99126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每章的基本内容，基本题型</a:t>
            </a:r>
            <a:endParaRPr lang="en-US" altLang="zh-CN" dirty="0"/>
          </a:p>
          <a:p>
            <a:r>
              <a:rPr lang="zh-CN" altLang="en-US" dirty="0"/>
              <a:t>以课件、书作为最佳复习内容</a:t>
            </a:r>
            <a:endParaRPr lang="en-US" altLang="zh-CN" dirty="0"/>
          </a:p>
          <a:p>
            <a:pPr lvl="1"/>
            <a:r>
              <a:rPr lang="zh-CN" altLang="en-US" dirty="0"/>
              <a:t>课件、书上的内容、习题</a:t>
            </a:r>
            <a:r>
              <a:rPr lang="en-US" altLang="zh-CN" dirty="0"/>
              <a:t>(</a:t>
            </a:r>
            <a:r>
              <a:rPr lang="zh-CN" altLang="en-US" dirty="0"/>
              <a:t>先掌握课件、书上的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需要用到前期知识，如微积分、导数，尽量弱化这些方面，用的是基本的部分，计算量小</a:t>
            </a:r>
            <a:endParaRPr lang="en-US" altLang="zh-CN" b="1" dirty="0"/>
          </a:p>
          <a:p>
            <a:r>
              <a:rPr lang="zh-CN" altLang="en-US" dirty="0"/>
              <a:t>考试时步骤要写好</a:t>
            </a:r>
            <a:endParaRPr lang="en-US" altLang="zh-CN" dirty="0"/>
          </a:p>
          <a:p>
            <a:r>
              <a:rPr lang="zh-CN" altLang="en-US" dirty="0"/>
              <a:t>主要靠平时的积累，平时没学习的需要下点功夫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的内容不要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的题目要，需要看看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第一章 随机事件及其概率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46856" y="1341438"/>
            <a:ext cx="8229600" cy="4784725"/>
          </a:xfrm>
        </p:spPr>
        <p:txBody>
          <a:bodyPr>
            <a:normAutofit/>
          </a:bodyPr>
          <a:lstStyle/>
          <a:p>
            <a:r>
              <a:rPr lang="zh-CN" altLang="en-US" dirty="0"/>
              <a:t>基本概念：是以后各章的基础知识</a:t>
            </a:r>
            <a:endParaRPr lang="en-US" altLang="zh-CN" dirty="0"/>
          </a:p>
          <a:p>
            <a:pPr lvl="1"/>
            <a:r>
              <a:rPr lang="zh-CN" altLang="en-US" dirty="0"/>
              <a:t>事件之间的关系及公式表示</a:t>
            </a:r>
            <a:endParaRPr lang="en-US" altLang="zh-CN" dirty="0"/>
          </a:p>
          <a:p>
            <a:pPr lvl="2"/>
            <a:r>
              <a:rPr lang="zh-CN" altLang="en-US" dirty="0"/>
              <a:t>给定一个事件与周围事件的关系，能用公式进行表示，并求出概率</a:t>
            </a:r>
            <a:endParaRPr lang="en-US" altLang="zh-CN" dirty="0"/>
          </a:p>
          <a:p>
            <a:pPr lvl="1"/>
            <a:r>
              <a:rPr lang="zh-CN" altLang="en-US" dirty="0"/>
              <a:t>概率的运算律，如差化积，反演律等</a:t>
            </a:r>
            <a:endParaRPr lang="en-US" altLang="zh-CN" dirty="0"/>
          </a:p>
          <a:p>
            <a:pPr lvl="1"/>
            <a:r>
              <a:rPr lang="zh-CN" altLang="en-US" dirty="0"/>
              <a:t>概率的性质</a:t>
            </a:r>
            <a:endParaRPr lang="en-US" altLang="zh-CN" dirty="0"/>
          </a:p>
          <a:p>
            <a:pPr lvl="1"/>
            <a:r>
              <a:rPr lang="zh-CN" altLang="en-US" dirty="0"/>
              <a:t>条件概率与乘法公式</a:t>
            </a:r>
            <a:endParaRPr lang="en-US" altLang="zh-CN" dirty="0"/>
          </a:p>
          <a:p>
            <a:pPr lvl="1"/>
            <a:r>
              <a:rPr lang="zh-CN" altLang="en-US" dirty="0"/>
              <a:t>独立性的判断应用</a:t>
            </a:r>
            <a:endParaRPr lang="en-US" altLang="zh-CN" dirty="0"/>
          </a:p>
          <a:p>
            <a:pPr lvl="1"/>
            <a:r>
              <a:rPr lang="zh-CN" altLang="en-US" dirty="0"/>
              <a:t>全概率公式和贝叶斯公式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随机变量及分布</a:t>
            </a:r>
          </a:p>
        </p:txBody>
      </p:sp>
      <p:sp>
        <p:nvSpPr>
          <p:cNvPr id="3" name="矩形 2"/>
          <p:cNvSpPr/>
          <p:nvPr/>
        </p:nvSpPr>
        <p:spPr>
          <a:xfrm>
            <a:off x="1571598" y="1021701"/>
            <a:ext cx="6120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</a:p>
        </p:txBody>
      </p:sp>
      <p:sp>
        <p:nvSpPr>
          <p:cNvPr id="4" name="矩形 3"/>
          <p:cNvSpPr/>
          <p:nvPr/>
        </p:nvSpPr>
        <p:spPr>
          <a:xfrm>
            <a:off x="752077" y="2140626"/>
            <a:ext cx="327600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离散型随机变量及其分布律</a:t>
            </a:r>
          </a:p>
        </p:txBody>
      </p:sp>
      <p:sp>
        <p:nvSpPr>
          <p:cNvPr id="7" name="矩形 6"/>
          <p:cNvSpPr/>
          <p:nvPr/>
        </p:nvSpPr>
        <p:spPr>
          <a:xfrm>
            <a:off x="5076056" y="2119300"/>
            <a:ext cx="3240000" cy="90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连续型随机变量及其分布</a:t>
            </a:r>
          </a:p>
        </p:txBody>
      </p:sp>
      <p:sp>
        <p:nvSpPr>
          <p:cNvPr id="9" name="矩形 8"/>
          <p:cNvSpPr/>
          <p:nvPr/>
        </p:nvSpPr>
        <p:spPr>
          <a:xfrm>
            <a:off x="2258250" y="4581128"/>
            <a:ext cx="4566549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随机变量函数的分布</a:t>
            </a:r>
          </a:p>
        </p:txBody>
      </p:sp>
      <p:sp>
        <p:nvSpPr>
          <p:cNvPr id="13" name="矩形 12"/>
          <p:cNvSpPr/>
          <p:nvPr/>
        </p:nvSpPr>
        <p:spPr>
          <a:xfrm>
            <a:off x="1115616" y="3103800"/>
            <a:ext cx="18757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超几何分布</a:t>
            </a:r>
            <a:endParaRPr lang="en-US" altLang="zh-CN" sz="2000" dirty="0"/>
          </a:p>
          <a:p>
            <a:r>
              <a:rPr lang="zh-CN" altLang="en-US" sz="2000" dirty="0"/>
              <a:t>几何分布</a:t>
            </a:r>
            <a:endParaRPr lang="en-US" altLang="zh-CN" sz="2000" dirty="0"/>
          </a:p>
          <a:p>
            <a:r>
              <a:rPr lang="zh-CN" altLang="en-US" sz="2000" dirty="0"/>
              <a:t>两点分布</a:t>
            </a:r>
            <a:endParaRPr lang="en-US" altLang="zh-CN" sz="2000" dirty="0"/>
          </a:p>
          <a:p>
            <a:r>
              <a:rPr lang="zh-CN" altLang="en-US" sz="2000" dirty="0"/>
              <a:t>二项分布</a:t>
            </a:r>
            <a:endParaRPr lang="en-US" altLang="zh-CN" sz="2000" dirty="0"/>
          </a:p>
          <a:p>
            <a:r>
              <a:rPr lang="zh-CN" altLang="en-US" sz="2000" dirty="0"/>
              <a:t>泊松分布</a:t>
            </a:r>
          </a:p>
        </p:txBody>
      </p:sp>
      <p:sp>
        <p:nvSpPr>
          <p:cNvPr id="18" name="矩形 17"/>
          <p:cNvSpPr/>
          <p:nvPr/>
        </p:nvSpPr>
        <p:spPr>
          <a:xfrm>
            <a:off x="5321823" y="3159593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均匀分布</a:t>
            </a:r>
            <a:endParaRPr lang="en-US" altLang="zh-CN" sz="2000" dirty="0"/>
          </a:p>
          <a:p>
            <a:r>
              <a:rPr lang="zh-CN" altLang="en-US" sz="2000" dirty="0"/>
              <a:t>指数分布</a:t>
            </a:r>
            <a:endParaRPr lang="en-US" altLang="zh-CN" sz="2000" dirty="0"/>
          </a:p>
          <a:p>
            <a:r>
              <a:rPr lang="zh-CN" altLang="en-US" sz="2000" dirty="0"/>
              <a:t>正态分布、标准正态分布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843808" y="5338082"/>
            <a:ext cx="2808312" cy="707886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2000" dirty="0"/>
              <a:t>(1)</a:t>
            </a:r>
            <a:r>
              <a:rPr lang="zh-CN" altLang="en-US" sz="2000" dirty="0"/>
              <a:t> 从分布函数出发</a:t>
            </a:r>
            <a:endParaRPr lang="en-US" altLang="zh-CN" sz="2000" dirty="0"/>
          </a:p>
          <a:p>
            <a:r>
              <a:rPr lang="en-US" altLang="zh-CN" sz="2000" dirty="0"/>
              <a:t>(2) </a:t>
            </a:r>
            <a:r>
              <a:rPr lang="zh-CN" altLang="en-US" sz="2000" dirty="0"/>
              <a:t>用公式直接求</a:t>
            </a:r>
            <a:r>
              <a:rPr lang="en-US" altLang="zh-CN" sz="2000" dirty="0" err="1"/>
              <a:t>d.f.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82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3" grpId="0"/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第三章多维随机变量及其分布</a:t>
            </a:r>
          </a:p>
        </p:txBody>
      </p:sp>
      <p:sp>
        <p:nvSpPr>
          <p:cNvPr id="3" name="矩形 2"/>
          <p:cNvSpPr/>
          <p:nvPr/>
        </p:nvSpPr>
        <p:spPr>
          <a:xfrm>
            <a:off x="59430" y="1021701"/>
            <a:ext cx="5436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</a:p>
        </p:txBody>
      </p:sp>
      <p:sp>
        <p:nvSpPr>
          <p:cNvPr id="4" name="矩形 3"/>
          <p:cNvSpPr/>
          <p:nvPr/>
        </p:nvSpPr>
        <p:spPr>
          <a:xfrm>
            <a:off x="752077" y="2492896"/>
            <a:ext cx="252350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763688" y="2060848"/>
            <a:ext cx="34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6016" y="1795046"/>
            <a:ext cx="435607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不考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4067944" y="3789040"/>
            <a:ext cx="3132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</a:p>
        </p:txBody>
      </p:sp>
      <p:sp>
        <p:nvSpPr>
          <p:cNvPr id="9" name="矩形 8"/>
          <p:cNvSpPr/>
          <p:nvPr/>
        </p:nvSpPr>
        <p:spPr>
          <a:xfrm>
            <a:off x="293408" y="5013176"/>
            <a:ext cx="394852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函数的概率分布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4005" y="1700808"/>
            <a:ext cx="1803699" cy="756000"/>
            <a:chOff x="107504" y="1700808"/>
            <a:chExt cx="1803699" cy="756000"/>
          </a:xfrm>
        </p:grpSpPr>
        <p:sp>
          <p:nvSpPr>
            <p:cNvPr id="5" name="下箭头 4"/>
            <p:cNvSpPr/>
            <p:nvPr/>
          </p:nvSpPr>
          <p:spPr>
            <a:xfrm>
              <a:off x="755576" y="1700808"/>
              <a:ext cx="360040" cy="75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835532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没有就是所有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曲线连接符 14"/>
          <p:cNvCxnSpPr>
            <a:stCxn id="8" idx="0"/>
            <a:endCxn id="3" idx="2"/>
          </p:cNvCxnSpPr>
          <p:nvPr/>
        </p:nvCxnSpPr>
        <p:spPr>
          <a:xfrm rot="16200000" flipV="1">
            <a:off x="3110050" y="1265146"/>
            <a:ext cx="2191275" cy="285651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0"/>
            <a:endCxn id="4" idx="3"/>
          </p:cNvCxnSpPr>
          <p:nvPr/>
        </p:nvCxnSpPr>
        <p:spPr>
          <a:xfrm rot="16200000" flipV="1">
            <a:off x="3950708" y="2105803"/>
            <a:ext cx="1008112" cy="235836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0"/>
            <a:endCxn id="7" idx="2"/>
          </p:cNvCxnSpPr>
          <p:nvPr/>
        </p:nvCxnSpPr>
        <p:spPr>
          <a:xfrm rot="5400000" flipH="1" flipV="1">
            <a:off x="5555033" y="2450021"/>
            <a:ext cx="1417930" cy="1260108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0"/>
            <a:endCxn id="4" idx="2"/>
          </p:cNvCxnSpPr>
          <p:nvPr/>
        </p:nvCxnSpPr>
        <p:spPr>
          <a:xfrm rot="16200000" flipV="1">
            <a:off x="1168642" y="3914148"/>
            <a:ext cx="1944216" cy="25383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9" idx="0"/>
            <a:endCxn id="8" idx="2"/>
          </p:cNvCxnSpPr>
          <p:nvPr/>
        </p:nvCxnSpPr>
        <p:spPr>
          <a:xfrm rot="5400000" flipH="1" flipV="1">
            <a:off x="3626770" y="3006003"/>
            <a:ext cx="648072" cy="3366275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2246243" y="1630017"/>
            <a:ext cx="2106830" cy="3369366"/>
          </a:xfrm>
          <a:custGeom>
            <a:avLst/>
            <a:gdLst>
              <a:gd name="connsiteX0" fmla="*/ 636105 w 2106830"/>
              <a:gd name="connsiteY0" fmla="*/ 0 h 3369366"/>
              <a:gd name="connsiteX1" fmla="*/ 2097157 w 2106830"/>
              <a:gd name="connsiteY1" fmla="*/ 1649896 h 3369366"/>
              <a:gd name="connsiteX2" fmla="*/ 0 w 2106830"/>
              <a:gd name="connsiteY2" fmla="*/ 3369366 h 3369366"/>
              <a:gd name="connsiteX3" fmla="*/ 0 w 2106830"/>
              <a:gd name="connsiteY3" fmla="*/ 3369366 h 336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830" h="3369366">
                <a:moveTo>
                  <a:pt x="636105" y="0"/>
                </a:moveTo>
                <a:cubicBezTo>
                  <a:pt x="1419639" y="544167"/>
                  <a:pt x="2203174" y="1088335"/>
                  <a:pt x="2097157" y="1649896"/>
                </a:cubicBezTo>
                <a:cubicBezTo>
                  <a:pt x="1991140" y="2211457"/>
                  <a:pt x="0" y="3369366"/>
                  <a:pt x="0" y="3369366"/>
                </a:cubicBezTo>
                <a:lnTo>
                  <a:pt x="0" y="3369366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7276" y="4365104"/>
            <a:ext cx="121058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综合运用</a:t>
            </a:r>
          </a:p>
        </p:txBody>
      </p:sp>
      <p:sp>
        <p:nvSpPr>
          <p:cNvPr id="12" name="矩形 11"/>
          <p:cNvSpPr/>
          <p:nvPr/>
        </p:nvSpPr>
        <p:spPr>
          <a:xfrm>
            <a:off x="5436096" y="908720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理解二维随机变量的联合分布定义、性质，会用联合分布求概率。掌握二维均匀分布和二维正态分布。</a:t>
            </a:r>
          </a:p>
        </p:txBody>
      </p:sp>
      <p:sp>
        <p:nvSpPr>
          <p:cNvPr id="13" name="矩形 12"/>
          <p:cNvSpPr/>
          <p:nvPr/>
        </p:nvSpPr>
        <p:spPr>
          <a:xfrm>
            <a:off x="104005" y="3117737"/>
            <a:ext cx="1659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理解二维随机变量的边缘分布以及与联合分布的关系</a:t>
            </a:r>
          </a:p>
        </p:txBody>
      </p:sp>
      <p:sp>
        <p:nvSpPr>
          <p:cNvPr id="14" name="矩形 13"/>
          <p:cNvSpPr/>
          <p:nvPr/>
        </p:nvSpPr>
        <p:spPr>
          <a:xfrm>
            <a:off x="7236296" y="3790781"/>
            <a:ext cx="1802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理解随机变量的独立性</a:t>
            </a:r>
          </a:p>
        </p:txBody>
      </p:sp>
      <p:sp>
        <p:nvSpPr>
          <p:cNvPr id="16" name="矩形 15"/>
          <p:cNvSpPr/>
          <p:nvPr/>
        </p:nvSpPr>
        <p:spPr>
          <a:xfrm>
            <a:off x="4353073" y="5008889"/>
            <a:ext cx="345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会求二维随机变量的和、商的分布及多维随机变量的极值分布</a:t>
            </a:r>
          </a:p>
        </p:txBody>
      </p:sp>
      <p:sp>
        <p:nvSpPr>
          <p:cNvPr id="18" name="矩形 17"/>
          <p:cNvSpPr/>
          <p:nvPr/>
        </p:nvSpPr>
        <p:spPr>
          <a:xfrm>
            <a:off x="7310299" y="25087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了解条件分布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43" grpId="0" animBg="1"/>
      <p:bldP spid="44" grpId="0" animBg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随机变量的数字特征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3376159"/>
            <a:ext cx="180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期望</a:t>
            </a:r>
          </a:p>
        </p:txBody>
      </p:sp>
      <p:sp>
        <p:nvSpPr>
          <p:cNvPr id="4" name="矩形 3"/>
          <p:cNvSpPr/>
          <p:nvPr/>
        </p:nvSpPr>
        <p:spPr>
          <a:xfrm>
            <a:off x="3427889" y="3376160"/>
            <a:ext cx="180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方差</a:t>
            </a:r>
          </a:p>
        </p:txBody>
      </p:sp>
      <p:sp>
        <p:nvSpPr>
          <p:cNvPr id="5" name="矩形 4"/>
          <p:cNvSpPr/>
          <p:nvPr/>
        </p:nvSpPr>
        <p:spPr>
          <a:xfrm>
            <a:off x="6948464" y="3356992"/>
            <a:ext cx="180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协方差</a:t>
            </a:r>
          </a:p>
        </p:txBody>
      </p:sp>
      <p:sp>
        <p:nvSpPr>
          <p:cNvPr id="6" name="矩形 5"/>
          <p:cNvSpPr/>
          <p:nvPr/>
        </p:nvSpPr>
        <p:spPr>
          <a:xfrm>
            <a:off x="5220272" y="908720"/>
            <a:ext cx="180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</a:rPr>
              <a:t>相关系数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3291354" y="4653312"/>
            <a:ext cx="2052000" cy="1584000"/>
            <a:chOff x="3291354" y="4653312"/>
            <a:chExt cx="2052000" cy="1584000"/>
          </a:xfrm>
        </p:grpSpPr>
        <p:sp>
          <p:nvSpPr>
            <p:cNvPr id="13" name="圆角矩形 12"/>
            <p:cNvSpPr/>
            <p:nvPr/>
          </p:nvSpPr>
          <p:spPr>
            <a:xfrm>
              <a:off x="3291354" y="4653312"/>
              <a:ext cx="2052000" cy="158400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423358" y="4725200"/>
              <a:ext cx="1800000" cy="720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</a:rPr>
                <a:t>定义</a:t>
              </a:r>
              <a:endParaRPr lang="en-US" altLang="zh-CN" sz="2400" dirty="0">
                <a:solidFill>
                  <a:prstClr val="black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prstClr val="black"/>
                  </a:solidFill>
                </a:rPr>
                <a:t>一切皆期望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423358" y="5669808"/>
              <a:ext cx="1800000" cy="4320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</a:rPr>
                <a:t>性质</a:t>
              </a: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6372400" y="4869160"/>
            <a:ext cx="1800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简化公式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496" y="1700808"/>
            <a:ext cx="1800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函数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220072" y="1772816"/>
            <a:ext cx="1800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定义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267944" y="2132856"/>
            <a:ext cx="1800000" cy="43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常见分布</a:t>
            </a:r>
          </a:p>
        </p:txBody>
      </p:sp>
      <p:cxnSp>
        <p:nvCxnSpPr>
          <p:cNvPr id="15" name="肘形连接符 14"/>
          <p:cNvCxnSpPr>
            <a:stCxn id="3" idx="2"/>
            <a:endCxn id="13" idx="1"/>
          </p:cNvCxnSpPr>
          <p:nvPr/>
        </p:nvCxnSpPr>
        <p:spPr>
          <a:xfrm rot="16200000" flipH="1">
            <a:off x="1654889" y="3808846"/>
            <a:ext cx="1637153" cy="1635778"/>
          </a:xfrm>
          <a:prstGeom prst="curvedConnector2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13" idx="0"/>
          </p:cNvCxnSpPr>
          <p:nvPr/>
        </p:nvCxnSpPr>
        <p:spPr>
          <a:xfrm rot="5400000">
            <a:off x="3900046" y="4225469"/>
            <a:ext cx="845152" cy="10535"/>
          </a:xfrm>
          <a:prstGeom prst="bentConnector3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1"/>
            <a:endCxn id="13" idx="3"/>
          </p:cNvCxnSpPr>
          <p:nvPr/>
        </p:nvCxnSpPr>
        <p:spPr>
          <a:xfrm rot="10800000" flipV="1">
            <a:off x="5343354" y="3572992"/>
            <a:ext cx="1605110" cy="1872320"/>
          </a:xfrm>
          <a:prstGeom prst="curvedConnector3">
            <a:avLst>
              <a:gd name="adj1" fmla="val 50000"/>
            </a:avLst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4" idx="3"/>
            <a:endCxn id="9" idx="1"/>
          </p:cNvCxnSpPr>
          <p:nvPr/>
        </p:nvCxnSpPr>
        <p:spPr>
          <a:xfrm>
            <a:off x="5227889" y="3592160"/>
            <a:ext cx="1144511" cy="1493000"/>
          </a:xfrm>
          <a:prstGeom prst="curvedConnector3">
            <a:avLst>
              <a:gd name="adj1" fmla="val 50000"/>
            </a:avLst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2"/>
            <a:endCxn id="9" idx="0"/>
          </p:cNvCxnSpPr>
          <p:nvPr/>
        </p:nvCxnSpPr>
        <p:spPr>
          <a:xfrm rot="5400000">
            <a:off x="7020348" y="4041044"/>
            <a:ext cx="1080168" cy="576064"/>
          </a:xfrm>
          <a:prstGeom prst="curvedConnector3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" idx="0"/>
            <a:endCxn id="12" idx="1"/>
          </p:cNvCxnSpPr>
          <p:nvPr/>
        </p:nvCxnSpPr>
        <p:spPr>
          <a:xfrm rot="5400000" flipH="1" flipV="1">
            <a:off x="1448109" y="2556324"/>
            <a:ext cx="1027303" cy="612368"/>
          </a:xfrm>
          <a:prstGeom prst="curvedConnector2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" idx="0"/>
            <a:endCxn id="10" idx="2"/>
          </p:cNvCxnSpPr>
          <p:nvPr/>
        </p:nvCxnSpPr>
        <p:spPr>
          <a:xfrm rot="16200000" flipV="1">
            <a:off x="673861" y="2394444"/>
            <a:ext cx="1243351" cy="720080"/>
          </a:xfrm>
          <a:prstGeom prst="curvedConnector3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" idx="1"/>
            <a:endCxn id="12" idx="2"/>
          </p:cNvCxnSpPr>
          <p:nvPr/>
        </p:nvCxnSpPr>
        <p:spPr>
          <a:xfrm rot="10800000">
            <a:off x="3167945" y="2564856"/>
            <a:ext cx="259945" cy="1027304"/>
          </a:xfrm>
          <a:prstGeom prst="curvedConnector2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6" idx="2"/>
            <a:endCxn id="11" idx="0"/>
          </p:cNvCxnSpPr>
          <p:nvPr/>
        </p:nvCxnSpPr>
        <p:spPr>
          <a:xfrm rot="5400000">
            <a:off x="5904124" y="1556668"/>
            <a:ext cx="432096" cy="200"/>
          </a:xfrm>
          <a:prstGeom prst="bentConnector3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1" idx="2"/>
            <a:endCxn id="5" idx="0"/>
          </p:cNvCxnSpPr>
          <p:nvPr/>
        </p:nvCxnSpPr>
        <p:spPr>
          <a:xfrm rot="16200000" flipH="1">
            <a:off x="6408180" y="1916708"/>
            <a:ext cx="1152176" cy="1728392"/>
          </a:xfrm>
          <a:prstGeom prst="curvedConnector3">
            <a:avLst/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1" idx="2"/>
            <a:endCxn id="4" idx="0"/>
          </p:cNvCxnSpPr>
          <p:nvPr/>
        </p:nvCxnSpPr>
        <p:spPr>
          <a:xfrm rot="5400000">
            <a:off x="4638309" y="1894397"/>
            <a:ext cx="1171344" cy="1792183"/>
          </a:xfrm>
          <a:prstGeom prst="curvedConnector3">
            <a:avLst>
              <a:gd name="adj1" fmla="val 50000"/>
            </a:avLst>
          </a:prstGeom>
          <a:ln w="28575"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12946" y="44690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ahoma" pitchFamily="34" charset="0"/>
              </a:rPr>
              <a:t>计算</a:t>
            </a:r>
            <a:endParaRPr lang="zh-CN" altLang="en-US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68540" y="39385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ahoma" pitchFamily="34" charset="0"/>
              </a:rPr>
              <a:t>计算</a:t>
            </a:r>
            <a:endParaRPr lang="zh-CN" altLang="en-US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14184" y="383062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ahoma" pitchFamily="34" charset="0"/>
              </a:rPr>
              <a:t>计算</a:t>
            </a:r>
            <a:endParaRPr lang="zh-CN" altLang="en-US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1811" y="392783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ahoma" pitchFamily="34" charset="0"/>
              </a:rPr>
              <a:t>计算</a:t>
            </a:r>
            <a:endParaRPr lang="zh-CN" altLang="en-US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72400" y="40306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ahoma" pitchFamily="34" charset="0"/>
              </a:rPr>
              <a:t>计算</a:t>
            </a:r>
            <a:endParaRPr lang="zh-CN" altLang="en-US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71458" y="25172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Tahoma" pitchFamily="34" charset="0"/>
              </a:rPr>
              <a:t>分子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56107" y="2554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Tahoma" pitchFamily="34" charset="0"/>
              </a:rPr>
              <a:t>分母</a:t>
            </a:r>
          </a:p>
        </p:txBody>
      </p:sp>
    </p:spTree>
    <p:extLst>
      <p:ext uri="{BB962C8B-B14F-4D97-AF65-F5344CB8AC3E}">
        <p14:creationId xmlns:p14="http://schemas.microsoft.com/office/powerpoint/2010/main" val="253982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pPr lvl="1"/>
            <a:r>
              <a:rPr lang="zh-CN" altLang="en-US" dirty="0"/>
              <a:t>切比雪夫不等式记住，比如用来填空</a:t>
            </a:r>
            <a:endParaRPr lang="en-US" altLang="zh-CN" dirty="0"/>
          </a:p>
          <a:p>
            <a:pPr lvl="1"/>
            <a:r>
              <a:rPr lang="zh-CN" altLang="en-US" b="1" dirty="0"/>
              <a:t>大数定律，理论很重要，但一般没题可考</a:t>
            </a:r>
            <a:endParaRPr lang="en-US" altLang="zh-CN" b="1" dirty="0"/>
          </a:p>
          <a:p>
            <a:pPr lvl="1"/>
            <a:r>
              <a:rPr lang="zh-CN" altLang="en-US" dirty="0"/>
              <a:t>中心极限要记住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556</Words>
  <Application>Microsoft Office PowerPoint</Application>
  <PresentationFormat>全屏显示(4:3)</PresentationFormat>
  <Paragraphs>101</Paragraphs>
  <Slides>14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Office 主题</vt:lpstr>
      <vt:lpstr>Office 主题​​</vt:lpstr>
      <vt:lpstr>chapter1-3</vt:lpstr>
      <vt:lpstr>复习</vt:lpstr>
      <vt:lpstr>试卷概况</vt:lpstr>
      <vt:lpstr>考试内容</vt:lpstr>
      <vt:lpstr>PowerPoint 演示文稿</vt:lpstr>
      <vt:lpstr>第一章 随机事件及其概率</vt:lpstr>
      <vt:lpstr>第二章 随机变量及分布</vt:lpstr>
      <vt:lpstr>第三章多维随机变量及其分布</vt:lpstr>
      <vt:lpstr>第四章 随机变量的数字特征</vt:lpstr>
      <vt:lpstr>PowerPoint 演示文稿</vt:lpstr>
      <vt:lpstr>第五章 数理统计的基本知识</vt:lpstr>
      <vt:lpstr>PowerPoint 演示文稿</vt:lpstr>
      <vt:lpstr>第六章 参数估计和假设检验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</dc:title>
  <dc:creator>zhumin</dc:creator>
  <cp:lastModifiedBy>DELL</cp:lastModifiedBy>
  <cp:revision>80</cp:revision>
  <dcterms:created xsi:type="dcterms:W3CDTF">2010-12-15T00:07:58Z</dcterms:created>
  <dcterms:modified xsi:type="dcterms:W3CDTF">2021-12-29T14:37:46Z</dcterms:modified>
</cp:coreProperties>
</file>