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805" r:id="rId2"/>
  </p:sldMasterIdLst>
  <p:notesMasterIdLst>
    <p:notesMasterId r:id="rId35"/>
  </p:notesMasterIdLst>
  <p:sldIdLst>
    <p:sldId id="257" r:id="rId3"/>
    <p:sldId id="269" r:id="rId4"/>
    <p:sldId id="270" r:id="rId5"/>
    <p:sldId id="271" r:id="rId6"/>
    <p:sldId id="292" r:id="rId7"/>
    <p:sldId id="317" r:id="rId8"/>
    <p:sldId id="293" r:id="rId9"/>
    <p:sldId id="294" r:id="rId10"/>
    <p:sldId id="290" r:id="rId11"/>
    <p:sldId id="291" r:id="rId12"/>
    <p:sldId id="297" r:id="rId13"/>
    <p:sldId id="298" r:id="rId14"/>
    <p:sldId id="299" r:id="rId15"/>
    <p:sldId id="320" r:id="rId16"/>
    <p:sldId id="300" r:id="rId17"/>
    <p:sldId id="295" r:id="rId18"/>
    <p:sldId id="31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3" autoAdjust="0"/>
    <p:restoredTop sz="81874" autoAdjust="0"/>
  </p:normalViewPr>
  <p:slideViewPr>
    <p:cSldViewPr>
      <p:cViewPr varScale="1">
        <p:scale>
          <a:sx n="66" d="100"/>
          <a:sy n="66" d="100"/>
        </p:scale>
        <p:origin x="150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E6CDA0-4B6C-40B2-AA6D-CABAC6C27019}" type="datetimeFigureOut">
              <a:rPr lang="zh-CN" altLang="en-US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4768DF-A1BF-4E40-BC7E-4F6005E4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2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因为必须满足</a:t>
            </a:r>
            <a:r>
              <a:rPr lang="en-US" altLang="zh-CN" dirty="0"/>
              <a:t>a&lt;=x1,x2,...,</a:t>
            </a:r>
            <a:r>
              <a:rPr lang="en-US" altLang="zh-CN" dirty="0" err="1"/>
              <a:t>xn</a:t>
            </a:r>
            <a:r>
              <a:rPr lang="en-US" altLang="zh-CN" dirty="0"/>
              <a:t>&lt;=b</a:t>
            </a:r>
            <a:r>
              <a:rPr lang="zh-CN" altLang="en-US" dirty="0"/>
              <a:t>，所以只能取</a:t>
            </a:r>
            <a:r>
              <a:rPr lang="en-US" altLang="zh-CN" dirty="0"/>
              <a:t>b=max</a:t>
            </a:r>
            <a:r>
              <a:rPr lang="zh-CN" altLang="en-US" dirty="0"/>
              <a:t>，</a:t>
            </a:r>
            <a:r>
              <a:rPr lang="en-US" altLang="zh-CN" dirty="0"/>
              <a:t>a=min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/>
              <a:t>a,b</a:t>
            </a:r>
            <a:r>
              <a:rPr lang="zh-CN" altLang="en-US" dirty="0"/>
              <a:t>看做变量，找到一个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的估计，使得</a:t>
            </a:r>
            <a:r>
              <a:rPr lang="en-US" altLang="zh-CN" dirty="0"/>
              <a:t>L</a:t>
            </a:r>
            <a:r>
              <a:rPr lang="zh-CN" altLang="en-US"/>
              <a:t>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4768DF-A1BF-4E40-BC7E-4F6005E46DE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7D58022-BC23-45E6-A233-7F2CB060124F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X1</a:t>
            </a:r>
            <a:r>
              <a:rPr lang="zh-CN" altLang="en-US"/>
              <a:t>到</a:t>
            </a:r>
            <a:r>
              <a:rPr lang="en-US" altLang="zh-CN"/>
              <a:t>Xn</a:t>
            </a:r>
            <a:r>
              <a:rPr lang="zh-CN" altLang="en-US"/>
              <a:t>之间相互独立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3D03B46-5EB7-458B-85F6-4D939C4D1EDC}" type="slidenum">
              <a:rPr lang="zh-CN" altLang="en-US" smtClean="0"/>
              <a:pPr eaLnBrk="1" hangingPunct="1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X1</a:t>
            </a:r>
            <a:r>
              <a:rPr lang="zh-CN" altLang="en-US"/>
              <a:t>到</a:t>
            </a:r>
            <a:r>
              <a:rPr lang="en-US" altLang="zh-CN"/>
              <a:t>Xn</a:t>
            </a:r>
            <a:r>
              <a:rPr lang="zh-CN" altLang="en-US"/>
              <a:t>之间相互独立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3D03B46-5EB7-458B-85F6-4D939C4D1EDC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9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只要接受域有等号，就接受</a:t>
            </a:r>
            <a:r>
              <a:rPr lang="en-US" altLang="zh-CN" dirty="0"/>
              <a:t>=</a:t>
            </a:r>
          </a:p>
          <a:p>
            <a:r>
              <a:rPr lang="zh-CN" altLang="en-US" dirty="0"/>
              <a:t>参考</a:t>
            </a:r>
            <a:r>
              <a:rPr lang="en-US" altLang="zh-CN" dirty="0"/>
              <a:t>6-4</a:t>
            </a:r>
            <a:r>
              <a:rPr lang="zh-CN" altLang="en-US" dirty="0"/>
              <a:t>单侧检验与双侧检验的第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r>
              <a:rPr lang="zh-CN" altLang="en-US" dirty="0"/>
              <a:t>，其中</a:t>
            </a:r>
            <a:r>
              <a:rPr lang="zh-CN" altLang="en-US"/>
              <a:t>的“∈”</a:t>
            </a: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DC2F87C-F1A4-4925-8B96-D81BE1DE0A83}" type="slidenum">
              <a:rPr lang="zh-CN" altLang="en-US" smtClean="0"/>
              <a:pPr eaLnBrk="1" hangingPunct="1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59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59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761419-841A-44CF-9553-5596251B4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7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8543-5DE8-432E-B3B4-B80E4C19F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0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AA79-BA8F-4351-AD5D-8FB6B18E8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8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449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0573-751F-470F-822F-ED65D75B0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0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F578E-0626-4D62-86C4-9A04062D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1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0C961-13B5-4BBE-BDAB-80C338D9B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7F53A-9970-450B-A009-50CBD45FA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4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DA20B-C086-4007-B0BA-FBF00CC87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57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F71F1-E41E-42A6-835D-9AA532D89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D907-6743-4811-B782-C8F4323D3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04D9-1986-4C17-B480-62597F452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FA9892-F94F-499A-B550-51041E1B8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对象 2"/>
          <p:cNvGraphicFramePr>
            <a:graphicFrameLocks noChangeAspect="1"/>
          </p:cNvGraphicFramePr>
          <p:nvPr userDrawn="1"/>
        </p:nvGraphicFramePr>
        <p:xfrm>
          <a:off x="107950" y="650875"/>
          <a:ext cx="436086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Visio" r:id="rId14" imgW="4361383" imgH="2201266" progId="Visio.Drawing.11">
                  <p:embed/>
                </p:oleObj>
              </mc:Choice>
              <mc:Fallback>
                <p:oleObj name="Visio" r:id="rId14" imgW="4361383" imgH="220126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50875"/>
                        <a:ext cx="4360863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8747125" y="765175"/>
            <a:ext cx="350838" cy="3430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1200">
                <a:solidFill>
                  <a:srgbClr val="037336"/>
                </a:solidFill>
                <a:ea typeface="华文行楷" pitchFamily="2" charset="-122"/>
              </a:rPr>
              <a:t>计算机科学与技术学院</a:t>
            </a:r>
            <a:endParaRPr lang="zh-CN" altLang="en-US" sz="1200" b="1">
              <a:solidFill>
                <a:srgbClr val="0000FF"/>
              </a:solidFill>
            </a:endParaRPr>
          </a:p>
        </p:txBody>
      </p:sp>
      <p:graphicFrame>
        <p:nvGraphicFramePr>
          <p:cNvPr id="1031" name="Object 15"/>
          <p:cNvGraphicFramePr>
            <a:graphicFrameLocks noChangeAspect="1"/>
          </p:cNvGraphicFramePr>
          <p:nvPr userDrawn="1"/>
        </p:nvGraphicFramePr>
        <p:xfrm>
          <a:off x="8775700" y="755650"/>
          <a:ext cx="444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Visio" r:id="rId16" imgW="536544" imgH="2219145" progId="Visio.Drawing.11">
                  <p:embed/>
                </p:oleObj>
              </mc:Choice>
              <mc:Fallback>
                <p:oleObj name="Visio" r:id="rId16" imgW="536544" imgH="221914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755650"/>
                        <a:ext cx="4445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28"/>
          <p:cNvSpPr>
            <a:spLocks noChangeArrowheads="1"/>
          </p:cNvSpPr>
          <p:nvPr userDrawn="1"/>
        </p:nvSpPr>
        <p:spPr bwMode="auto">
          <a:xfrm>
            <a:off x="3529013" y="130175"/>
            <a:ext cx="4930775" cy="539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66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33" name="Picture 11" descr="1副本"/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0"/>
            <a:ext cx="7778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6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9.e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e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755650" y="2924175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概率统计第六章习题课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85024"/>
              </p:ext>
            </p:extLst>
          </p:nvPr>
        </p:nvGraphicFramePr>
        <p:xfrm>
          <a:off x="1411288" y="2235200"/>
          <a:ext cx="444817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3" imgW="1625400" imgH="749160" progId="Equation.DSMT4">
                  <p:embed/>
                </p:oleObj>
              </mc:Choice>
              <mc:Fallback>
                <p:oleObj name="Equation" r:id="rId3" imgW="1625400" imgH="749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235200"/>
                        <a:ext cx="444817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6889"/>
              </p:ext>
            </p:extLst>
          </p:nvPr>
        </p:nvGraphicFramePr>
        <p:xfrm>
          <a:off x="1503363" y="4591050"/>
          <a:ext cx="59309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5" imgW="2234880" imgH="761760" progId="Equation.DSMT4">
                  <p:embed/>
                </p:oleObj>
              </mc:Choice>
              <mc:Fallback>
                <p:oleObj name="Equation" r:id="rId5" imgW="223488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591050"/>
                        <a:ext cx="59309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37978"/>
              </p:ext>
            </p:extLst>
          </p:nvPr>
        </p:nvGraphicFramePr>
        <p:xfrm>
          <a:off x="1363663" y="293688"/>
          <a:ext cx="530701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7" imgW="1930320" imgH="558720" progId="Equation.DSMT4">
                  <p:embed/>
                </p:oleObj>
              </mc:Choice>
              <mc:Fallback>
                <p:oleObj name="Equation" r:id="rId7" imgW="1930320" imgH="558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93688"/>
                        <a:ext cx="530701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474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的密度函数为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1476375" y="836613"/>
          <a:ext cx="41036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公式" r:id="rId3" imgW="1645920" imgH="708660" progId="Equation.3">
                  <p:embed/>
                </p:oleObj>
              </mc:Choice>
              <mc:Fallback>
                <p:oleObj name="公式" r:id="rId3" imgW="1645920" imgH="7086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6613"/>
                        <a:ext cx="410368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6"/>
          <p:cNvSpPr txBox="1">
            <a:spLocks noChangeArrowheads="1"/>
          </p:cNvSpPr>
          <p:nvPr/>
        </p:nvSpPr>
        <p:spPr bwMode="auto">
          <a:xfrm>
            <a:off x="1116013" y="2594086"/>
            <a:ext cx="5508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是为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的一个样本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827088" y="3284538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zh-CN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极大似然估计量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并判断它是否无偏估计量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6084168" y="1341437"/>
            <a:ext cx="2111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为参数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116013" y="4508500"/>
            <a:ext cx="2827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由似然函数</a:t>
            </a:r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15824"/>
              </p:ext>
            </p:extLst>
          </p:nvPr>
        </p:nvGraphicFramePr>
        <p:xfrm>
          <a:off x="4157663" y="4011614"/>
          <a:ext cx="3766694" cy="127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011614"/>
                        <a:ext cx="3766694" cy="1279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45563"/>
              </p:ext>
            </p:extLst>
          </p:nvPr>
        </p:nvGraphicFramePr>
        <p:xfrm>
          <a:off x="2973388" y="5459414"/>
          <a:ext cx="3478118" cy="90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7" imgW="1358640" imgH="355320" progId="Equation.DSMT4">
                  <p:embed/>
                </p:oleObj>
              </mc:Choice>
              <mc:Fallback>
                <p:oleObj name="Equation" r:id="rId7" imgW="1358640" imgH="355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459414"/>
                        <a:ext cx="3478118" cy="90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4" name="AutoShape 14"/>
          <p:cNvSpPr>
            <a:spLocks noChangeArrowheads="1"/>
          </p:cNvSpPr>
          <p:nvPr/>
        </p:nvSpPr>
        <p:spPr bwMode="auto">
          <a:xfrm>
            <a:off x="1908175" y="58769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13327" grpId="0"/>
      <p:bldP spid="209927" grpId="0" autoUpdateAnimBg="0"/>
      <p:bldP spid="13325" grpId="0"/>
      <p:bldP spid="209931" grpId="0" autoUpdateAnimBg="0"/>
      <p:bldP spid="2099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77587"/>
              </p:ext>
            </p:extLst>
          </p:nvPr>
        </p:nvGraphicFramePr>
        <p:xfrm>
          <a:off x="1973355" y="386382"/>
          <a:ext cx="3809560" cy="143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355" y="386382"/>
                        <a:ext cx="3809560" cy="1432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6011863" y="765175"/>
          <a:ext cx="542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Equation" r:id="rId5" imgW="487728" imgH="594360" progId="Equation.3">
                  <p:embed/>
                </p:oleObj>
              </mc:Choice>
              <mc:Fallback>
                <p:oleObj name="Equation" r:id="rId5" imgW="487728" imgH="59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765175"/>
                        <a:ext cx="542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1823559"/>
            <a:ext cx="3743815" cy="1268979"/>
            <a:chOff x="776" y="889"/>
            <a:chExt cx="2642" cy="912"/>
          </a:xfrm>
        </p:grpSpPr>
        <p:graphicFrame>
          <p:nvGraphicFramePr>
            <p:cNvPr id="1435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214988"/>
                </p:ext>
              </p:extLst>
            </p:nvPr>
          </p:nvGraphicFramePr>
          <p:xfrm>
            <a:off x="1417" y="889"/>
            <a:ext cx="20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6" name="Equation" r:id="rId7" imgW="799920" imgH="355320" progId="Equation.DSMT4">
                    <p:embed/>
                  </p:oleObj>
                </mc:Choice>
                <mc:Fallback>
                  <p:oleObj name="Equation" r:id="rId7" imgW="799920" imgH="3553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889"/>
                          <a:ext cx="200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AutoShape 6"/>
            <p:cNvSpPr>
              <a:spLocks noChangeArrowheads="1"/>
            </p:cNvSpPr>
            <p:nvPr/>
          </p:nvSpPr>
          <p:spPr bwMode="auto">
            <a:xfrm>
              <a:off x="776" y="1331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42988" y="2989481"/>
            <a:ext cx="6857870" cy="1053296"/>
            <a:chOff x="528" y="1727"/>
            <a:chExt cx="4249" cy="652"/>
          </a:xfrm>
        </p:grpSpPr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528" y="1862"/>
              <a:ext cx="257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的极大似然估计量为</a:t>
              </a:r>
              <a:endParaRPr kumimoji="1" lang="zh-CN" altLang="en-US" sz="32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4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933007"/>
                </p:ext>
              </p:extLst>
            </p:nvPr>
          </p:nvGraphicFramePr>
          <p:xfrm>
            <a:off x="3168" y="1727"/>
            <a:ext cx="1609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7" name="Equation" r:id="rId9" imgW="876240" imgH="355320" progId="Equation.DSMT4">
                    <p:embed/>
                  </p:oleObj>
                </mc:Choice>
                <mc:Fallback>
                  <p:oleObj name="Equation" r:id="rId9" imgW="876240" imgH="3553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7"/>
                          <a:ext cx="1609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403350" y="5876925"/>
            <a:ext cx="3849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它是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的无偏估计量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0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37335"/>
              </p:ext>
            </p:extLst>
          </p:nvPr>
        </p:nvGraphicFramePr>
        <p:xfrm>
          <a:off x="2076450" y="3946525"/>
          <a:ext cx="4343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Equation" r:id="rId11" imgW="1688760" imgH="393480" progId="Equation.DSMT4">
                  <p:embed/>
                </p:oleObj>
              </mc:Choice>
              <mc:Fallback>
                <p:oleObj name="Equation" r:id="rId11" imgW="16887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946525"/>
                        <a:ext cx="4343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03350" y="5060954"/>
            <a:ext cx="5110163" cy="696913"/>
            <a:chOff x="884" y="3188"/>
            <a:chExt cx="3219" cy="43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884" y="323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故</a:t>
              </a:r>
            </a:p>
          </p:txBody>
        </p:sp>
        <p:graphicFrame>
          <p:nvGraphicFramePr>
            <p:cNvPr id="143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50483"/>
                </p:ext>
              </p:extLst>
            </p:nvPr>
          </p:nvGraphicFramePr>
          <p:xfrm>
            <a:off x="1395" y="3188"/>
            <a:ext cx="270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9" name="Equation" r:id="rId13" imgW="1409400" imgH="228600" progId="Equation.DSMT4">
                    <p:embed/>
                  </p:oleObj>
                </mc:Choice>
                <mc:Fallback>
                  <p:oleObj name="Equation" r:id="rId13" imgW="14094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3188"/>
                          <a:ext cx="270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4851"/>
              </p:ext>
            </p:extLst>
          </p:nvPr>
        </p:nvGraphicFramePr>
        <p:xfrm>
          <a:off x="1754188" y="2273300"/>
          <a:ext cx="5129212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4" imgW="2311200" imgH="761760" progId="Equation.DSMT4">
                  <p:embed/>
                </p:oleObj>
              </mc:Choice>
              <mc:Fallback>
                <p:oleObj name="Equation" r:id="rId4" imgW="2311200" imgH="761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273300"/>
                        <a:ext cx="5129212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93996"/>
              </p:ext>
            </p:extLst>
          </p:nvPr>
        </p:nvGraphicFramePr>
        <p:xfrm>
          <a:off x="1331913" y="3933825"/>
          <a:ext cx="58324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6" imgW="2590560" imgH="888840" progId="Equation.DSMT4">
                  <p:embed/>
                </p:oleObj>
              </mc:Choice>
              <mc:Fallback>
                <p:oleObj name="Equation" r:id="rId6" imgW="259056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583247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468313" y="2349500"/>
            <a:ext cx="85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333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en-US" sz="2400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5857875"/>
            <a:ext cx="7532687" cy="954087"/>
            <a:chOff x="703" y="2507"/>
            <a:chExt cx="4745" cy="601"/>
          </a:xfrm>
        </p:grpSpPr>
        <p:graphicFrame>
          <p:nvGraphicFramePr>
            <p:cNvPr id="153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840391"/>
                </p:ext>
              </p:extLst>
            </p:nvPr>
          </p:nvGraphicFramePr>
          <p:xfrm>
            <a:off x="1314" y="2507"/>
            <a:ext cx="413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0" name="Equation" r:id="rId8" imgW="2692080" imgH="393480" progId="Equation.DSMT4">
                    <p:embed/>
                  </p:oleObj>
                </mc:Choice>
                <mc:Fallback>
                  <p:oleObj name="Equation" r:id="rId8" imgW="269208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507"/>
                          <a:ext cx="413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703" y="261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当</a:t>
              </a:r>
              <a:endParaRPr lang="zh-CN" altLang="en-US" sz="2800">
                <a:latin typeface="Arial" pitchFamily="34" charset="0"/>
              </a:endParaRPr>
            </a:p>
          </p:txBody>
        </p:sp>
      </p:grpSp>
      <p:graphicFrame>
        <p:nvGraphicFramePr>
          <p:cNvPr id="211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69081"/>
              </p:ext>
            </p:extLst>
          </p:nvPr>
        </p:nvGraphicFramePr>
        <p:xfrm>
          <a:off x="828675" y="431800"/>
          <a:ext cx="74739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10" imgW="3327120" imgH="685800" progId="Equation.DSMT4">
                  <p:embed/>
                </p:oleObj>
              </mc:Choice>
              <mc:Fallback>
                <p:oleObj name="Equation" r:id="rId10" imgW="332712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31800"/>
                        <a:ext cx="747395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52071"/>
              </p:ext>
            </p:extLst>
          </p:nvPr>
        </p:nvGraphicFramePr>
        <p:xfrm>
          <a:off x="841375" y="476250"/>
          <a:ext cx="6902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3" imgW="3073320" imgH="914400" progId="Equation.DSMT4">
                  <p:embed/>
                </p:oleObj>
              </mc:Choice>
              <mc:Fallback>
                <p:oleObj name="Equation" r:id="rId3" imgW="30733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76250"/>
                        <a:ext cx="6902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78083"/>
              </p:ext>
            </p:extLst>
          </p:nvPr>
        </p:nvGraphicFramePr>
        <p:xfrm>
          <a:off x="2954338" y="3762375"/>
          <a:ext cx="2806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5" imgW="1015920" imgH="215640" progId="Equation.DSMT4">
                  <p:embed/>
                </p:oleObj>
              </mc:Choice>
              <mc:Fallback>
                <p:oleObj name="Equation" r:id="rId5" imgW="10159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762375"/>
                        <a:ext cx="2806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98304"/>
              </p:ext>
            </p:extLst>
          </p:nvPr>
        </p:nvGraphicFramePr>
        <p:xfrm>
          <a:off x="3025775" y="4524375"/>
          <a:ext cx="2730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7" imgW="1041120" imgH="215640" progId="Equation.DSMT4">
                  <p:embed/>
                </p:oleObj>
              </mc:Choice>
              <mc:Fallback>
                <p:oleObj name="Equation" r:id="rId7" imgW="10411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524375"/>
                        <a:ext cx="2730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66680"/>
              </p:ext>
            </p:extLst>
          </p:nvPr>
        </p:nvGraphicFramePr>
        <p:xfrm>
          <a:off x="1830388" y="3157538"/>
          <a:ext cx="4560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Equation" r:id="rId9" imgW="1739880" imgH="190440" progId="Equation.DSMT4">
                  <p:embed/>
                </p:oleObj>
              </mc:Choice>
              <mc:Fallback>
                <p:oleObj name="Equation" r:id="rId9" imgW="173988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3157538"/>
                        <a:ext cx="4560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92715"/>
              </p:ext>
            </p:extLst>
          </p:nvPr>
        </p:nvGraphicFramePr>
        <p:xfrm>
          <a:off x="1709738" y="5297488"/>
          <a:ext cx="61563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11" imgW="2273040" imgH="406080" progId="Equation.DSMT4">
                  <p:embed/>
                </p:oleObj>
              </mc:Choice>
              <mc:Fallback>
                <p:oleObj name="Equation" r:id="rId11" imgW="22730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297488"/>
                        <a:ext cx="61563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" action="ppaction://hlinkshowjump?jump=nextslide" highlightClick="1"/>
          </p:cNvPr>
          <p:cNvSpPr/>
          <p:nvPr/>
        </p:nvSpPr>
        <p:spPr>
          <a:xfrm>
            <a:off x="6084888" y="4652963"/>
            <a:ext cx="647700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57213" y="455613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ea typeface="黑体" pitchFamily="49" charset="-122"/>
              </a:rPr>
              <a:t>8.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)=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)=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9477" name="Text Box 5"/>
          <p:cNvSpPr txBox="1">
            <a:spLocks noChangeArrowheads="1"/>
          </p:cNvSpPr>
          <p:nvPr/>
        </p:nvSpPr>
        <p:spPr bwMode="auto">
          <a:xfrm>
            <a:off x="1042988" y="1206500"/>
            <a:ext cx="6430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的一个样本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50950" y="2633662"/>
            <a:ext cx="6705600" cy="1185863"/>
            <a:chOff x="576" y="2113"/>
            <a:chExt cx="4224" cy="747"/>
          </a:xfrm>
        </p:grpSpPr>
        <p:sp>
          <p:nvSpPr>
            <p:cNvPr id="19472" name="Text Box 7"/>
            <p:cNvSpPr txBox="1">
              <a:spLocks noChangeArrowheads="1"/>
            </p:cNvSpPr>
            <p:nvPr/>
          </p:nvSpPr>
          <p:spPr bwMode="auto">
            <a:xfrm>
              <a:off x="576" y="2276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证明</a:t>
              </a:r>
            </a:p>
          </p:txBody>
        </p:sp>
        <p:grpSp>
          <p:nvGrpSpPr>
            <p:cNvPr id="19473" name="Group 8"/>
            <p:cNvGrpSpPr>
              <a:grpSpLocks/>
            </p:cNvGrpSpPr>
            <p:nvPr/>
          </p:nvGrpSpPr>
          <p:grpSpPr bwMode="auto">
            <a:xfrm>
              <a:off x="1366" y="2113"/>
              <a:ext cx="3434" cy="747"/>
              <a:chOff x="1284" y="2113"/>
              <a:chExt cx="3434" cy="747"/>
            </a:xfrm>
          </p:grpSpPr>
          <p:graphicFrame>
            <p:nvGraphicFramePr>
              <p:cNvPr id="1947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8527333"/>
                  </p:ext>
                </p:extLst>
              </p:nvPr>
            </p:nvGraphicFramePr>
            <p:xfrm>
              <a:off x="1284" y="2113"/>
              <a:ext cx="1236" cy="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21" name="Equation" r:id="rId3" imgW="647640" imgH="380880" progId="Equation.DSMT4">
                      <p:embed/>
                    </p:oleObj>
                  </mc:Choice>
                  <mc:Fallback>
                    <p:oleObj name="Equation" r:id="rId3" imgW="647640" imgH="3808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2113"/>
                            <a:ext cx="1236" cy="7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5" name="Text Box 10"/>
              <p:cNvSpPr txBox="1">
                <a:spLocks noChangeArrowheads="1"/>
              </p:cNvSpPr>
              <p:nvPr/>
            </p:nvSpPr>
            <p:spPr bwMode="auto">
              <a:xfrm>
                <a:off x="2534" y="2292"/>
                <a:ext cx="21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latin typeface="Times New Roman" pitchFamily="18" charset="0"/>
                    <a:ea typeface="楷体_GB2312" pitchFamily="49" charset="-122"/>
                  </a:rPr>
                  <a:t>是 </a:t>
                </a:r>
                <a:r>
                  <a:rPr kumimoji="1" lang="zh-CN" altLang="zh-CN" sz="32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 </a:t>
                </a:r>
                <a:r>
                  <a:rPr kumimoji="1" lang="zh-CN" altLang="zh-CN" sz="32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的无偏估计量</a:t>
                </a:r>
                <a:endParaRPr kumimoji="1" lang="zh-CN" altLang="en-US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19138" y="3716338"/>
            <a:ext cx="5940425" cy="1036637"/>
            <a:chOff x="768" y="2496"/>
            <a:chExt cx="3742" cy="653"/>
          </a:xfrm>
        </p:grpSpPr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768" y="2640"/>
              <a:ext cx="10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(2)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证明</a:t>
              </a:r>
            </a:p>
          </p:txBody>
        </p:sp>
        <p:graphicFrame>
          <p:nvGraphicFramePr>
            <p:cNvPr id="19470" name="Object 13"/>
            <p:cNvGraphicFramePr>
              <a:graphicFrameLocks noChangeAspect="1"/>
            </p:cNvGraphicFramePr>
            <p:nvPr/>
          </p:nvGraphicFramePr>
          <p:xfrm>
            <a:off x="1895" y="2496"/>
            <a:ext cx="1617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2" name="Equation" r:id="rId5" imgW="1036368" imgH="403932" progId="Equation.3">
                    <p:embed/>
                  </p:oleObj>
                </mc:Choice>
                <mc:Fallback>
                  <p:oleObj name="Equation" r:id="rId5" imgW="1036368" imgH="40393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2496"/>
                          <a:ext cx="1617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3626" y="2632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最有效</a:t>
              </a:r>
            </a:p>
          </p:txBody>
        </p:sp>
      </p:grp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1042988" y="5157788"/>
            <a:ext cx="1382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证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7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52402"/>
              </p:ext>
            </p:extLst>
          </p:nvPr>
        </p:nvGraphicFramePr>
        <p:xfrm>
          <a:off x="2593975" y="5043488"/>
          <a:ext cx="453231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3" name="Equation" r:id="rId7" imgW="1739880" imgH="380880" progId="Equation.DSMT4">
                  <p:embed/>
                </p:oleObj>
              </mc:Choice>
              <mc:Fallback>
                <p:oleObj name="Equation" r:id="rId7" imgW="173988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043488"/>
                        <a:ext cx="453231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9750" y="1804989"/>
            <a:ext cx="7043156" cy="1120775"/>
            <a:chOff x="288" y="1191"/>
            <a:chExt cx="5200" cy="706"/>
          </a:xfrm>
        </p:grpSpPr>
        <p:graphicFrame>
          <p:nvGraphicFramePr>
            <p:cNvPr id="194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92523"/>
                </p:ext>
              </p:extLst>
            </p:nvPr>
          </p:nvGraphicFramePr>
          <p:xfrm>
            <a:off x="4396" y="1191"/>
            <a:ext cx="1092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4" name="Equation" r:id="rId9" imgW="507960" imgH="380880" progId="Equation.DSMT4">
                    <p:embed/>
                  </p:oleObj>
                </mc:Choice>
                <mc:Fallback>
                  <p:oleObj name="Equation" r:id="rId9" imgW="507960" imgH="380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191"/>
                          <a:ext cx="1092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112361"/>
                </p:ext>
              </p:extLst>
            </p:nvPr>
          </p:nvGraphicFramePr>
          <p:xfrm>
            <a:off x="2127" y="1312"/>
            <a:ext cx="167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5" name="Equation" r:id="rId11" imgW="863280" imgH="190440" progId="Equation.DSMT4">
                    <p:embed/>
                  </p:oleObj>
                </mc:Choice>
                <mc:Fallback>
                  <p:oleObj name="Equation" r:id="rId11" imgW="863280" imgH="1904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12"/>
                          <a:ext cx="167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20"/>
            <p:cNvSpPr txBox="1">
              <a:spLocks noChangeArrowheads="1"/>
            </p:cNvSpPr>
            <p:nvPr/>
          </p:nvSpPr>
          <p:spPr bwMode="auto">
            <a:xfrm>
              <a:off x="288" y="1328"/>
              <a:ext cx="15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(1)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设常数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19477" grpId="0"/>
      <p:bldP spid="2078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404813"/>
            <a:ext cx="8208963" cy="1222375"/>
            <a:chOff x="576" y="127"/>
            <a:chExt cx="4537" cy="725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576" y="264"/>
              <a:ext cx="48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(2)</a:t>
              </a: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498" name="Object 6"/>
            <p:cNvGraphicFramePr>
              <a:graphicFrameLocks noChangeAspect="1"/>
            </p:cNvGraphicFramePr>
            <p:nvPr/>
          </p:nvGraphicFramePr>
          <p:xfrm>
            <a:off x="957" y="127"/>
            <a:ext cx="4156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3" name="Equation" r:id="rId3" imgW="2636496" imgH="388620" progId="Equation.DSMT4">
                    <p:embed/>
                  </p:oleObj>
                </mc:Choice>
                <mc:Fallback>
                  <p:oleObj name="Equation" r:id="rId3" imgW="2636496" imgH="3886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27"/>
                          <a:ext cx="4156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2124075" y="3932238"/>
          <a:ext cx="18288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4" name="Equation" r:id="rId5" imgW="1379160" imgH="899088" progId="Equation.3">
                  <p:embed/>
                </p:oleObj>
              </mc:Choice>
              <mc:Fallback>
                <p:oleObj name="Equation" r:id="rId5" imgW="1379160" imgH="8990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2238"/>
                        <a:ext cx="18288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4872038" y="4005263"/>
          <a:ext cx="29257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5" name="公式" r:id="rId7" imgW="1242000" imgH="304728" progId="Equation.3">
                  <p:embed/>
                </p:oleObj>
              </mc:Choice>
              <mc:Fallback>
                <p:oleObj name="公式" r:id="rId7" imgW="1242000" imgH="3047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005263"/>
                        <a:ext cx="29257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1403350" y="43640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54" name="AutoShape 14"/>
          <p:cNvSpPr>
            <a:spLocks noChangeArrowheads="1"/>
          </p:cNvSpPr>
          <p:nvPr/>
        </p:nvSpPr>
        <p:spPr bwMode="auto">
          <a:xfrm>
            <a:off x="4211638" y="43640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58" name="Object 18"/>
          <p:cNvGraphicFramePr>
            <a:graphicFrameLocks noChangeAspect="1"/>
          </p:cNvGraphicFramePr>
          <p:nvPr/>
        </p:nvGraphicFramePr>
        <p:xfrm>
          <a:off x="2051050" y="1555750"/>
          <a:ext cx="48958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6" name="公式" r:id="rId9" imgW="1943100" imgH="482600" progId="Equation.3">
                  <p:embed/>
                </p:oleObj>
              </mc:Choice>
              <mc:Fallback>
                <p:oleObj name="公式" r:id="rId9" imgW="19431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5750"/>
                        <a:ext cx="48958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2124075" y="2779713"/>
          <a:ext cx="48244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公式" r:id="rId11" imgW="1943100" imgH="444500" progId="Equation.3">
                  <p:embed/>
                </p:oleObj>
              </mc:Choice>
              <mc:Fallback>
                <p:oleObj name="公式" r:id="rId11" imgW="19431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79713"/>
                        <a:ext cx="48244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875463" y="1339850"/>
            <a:ext cx="2089150" cy="609600"/>
          </a:xfrm>
          <a:prstGeom prst="wedgeRoundRectCallout">
            <a:avLst>
              <a:gd name="adj1" fmla="val -48690"/>
              <a:gd name="adj2" fmla="val 9491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完全平方公式</a:t>
            </a: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914400" y="5302250"/>
            <a:ext cx="7329488" cy="1366838"/>
            <a:chOff x="914400" y="5364311"/>
            <a:chExt cx="7329488" cy="1366693"/>
          </a:xfrm>
        </p:grpSpPr>
        <p:grpSp>
          <p:nvGrpSpPr>
            <p:cNvPr id="20492" name="Group 15"/>
            <p:cNvGrpSpPr>
              <a:grpSpLocks/>
            </p:cNvGrpSpPr>
            <p:nvPr/>
          </p:nvGrpSpPr>
          <p:grpSpPr bwMode="auto">
            <a:xfrm>
              <a:off x="914400" y="5530854"/>
              <a:ext cx="7329488" cy="1200150"/>
              <a:chOff x="576" y="3504"/>
              <a:chExt cx="4617" cy="756"/>
            </a:xfrm>
          </p:grpSpPr>
          <p:sp>
            <p:nvSpPr>
              <p:cNvPr id="20495" name="Text Box 16"/>
              <p:cNvSpPr txBox="1">
                <a:spLocks noChangeArrowheads="1"/>
              </p:cNvSpPr>
              <p:nvPr/>
            </p:nvSpPr>
            <p:spPr bwMode="auto">
              <a:xfrm>
                <a:off x="576" y="3504"/>
                <a:ext cx="706" cy="404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 b="1">
                    <a:latin typeface="Times New Roman" pitchFamily="18" charset="0"/>
                    <a:ea typeface="楷体_GB2312" pitchFamily="49" charset="-122"/>
                  </a:rPr>
                  <a:t>结论</a:t>
                </a: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1463" y="3504"/>
                <a:ext cx="3730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>
                    <a:latin typeface="华文新魏" pitchFamily="2" charset="-122"/>
                    <a:ea typeface="华文新魏" pitchFamily="2" charset="-122"/>
                  </a:rPr>
                  <a:t>算术均值   比加权均值         更有效</a:t>
                </a:r>
                <a:r>
                  <a:rPr kumimoji="1" lang="en-US" altLang="zh-CN" sz="3600" b="1">
                    <a:latin typeface="华文新魏" pitchFamily="2" charset="-122"/>
                    <a:ea typeface="华文新魏" pitchFamily="2" charset="-122"/>
                  </a:rPr>
                  <a:t>.</a:t>
                </a:r>
              </a:p>
            </p:txBody>
          </p:sp>
        </p:grpSp>
        <p:graphicFrame>
          <p:nvGraphicFramePr>
            <p:cNvPr id="20493" name="Object 18"/>
            <p:cNvGraphicFramePr>
              <a:graphicFrameLocks noChangeAspect="1"/>
            </p:cNvGraphicFramePr>
            <p:nvPr/>
          </p:nvGraphicFramePr>
          <p:xfrm>
            <a:off x="4207445" y="5612283"/>
            <a:ext cx="4365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8" name="Equation" r:id="rId13" imgW="114264" imgH="129612" progId="Equation.DSMT4">
                    <p:embed/>
                  </p:oleObj>
                </mc:Choice>
                <mc:Fallback>
                  <p:oleObj name="Equation" r:id="rId13" imgW="114264" imgH="1296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445" y="5612283"/>
                          <a:ext cx="436563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8"/>
            <p:cNvGraphicFramePr>
              <a:graphicFrameLocks noChangeAspect="1"/>
            </p:cNvGraphicFramePr>
            <p:nvPr/>
          </p:nvGraphicFramePr>
          <p:xfrm>
            <a:off x="6790705" y="5364311"/>
            <a:ext cx="1309687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9" name="Equation" r:id="rId15" imgW="472392" imgH="373308" progId="Equation.DSMT4">
                    <p:embed/>
                  </p:oleObj>
                </mc:Choice>
                <mc:Fallback>
                  <p:oleObj name="Equation" r:id="rId15" imgW="472392" imgH="37330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0705" y="5364311"/>
                          <a:ext cx="1309687" cy="1089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68313" y="260350"/>
          <a:ext cx="820737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3" imgW="3721100" imgH="889000" progId="Equation.DSMT4">
                  <p:embed/>
                </p:oleObj>
              </mc:Choice>
              <mc:Fallback>
                <p:oleObj name="Equation" r:id="rId3" imgW="37211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820737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604838" y="2420938"/>
            <a:ext cx="447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zh-CN" sz="2800" b="1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b="1" i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未知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的置信区间</a:t>
            </a:r>
            <a:r>
              <a:rPr kumimoji="1" lang="zh-CN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endParaRPr kumimoji="1" lang="zh-CN" altLang="en-US" sz="2800" baseline="30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35576"/>
              </p:ext>
            </p:extLst>
          </p:nvPr>
        </p:nvGraphicFramePr>
        <p:xfrm>
          <a:off x="1187450" y="3106738"/>
          <a:ext cx="55451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公式" r:id="rId5" imgW="2347056" imgH="388620" progId="Equation.3">
                  <p:embed/>
                </p:oleObj>
              </mc:Choice>
              <mc:Fallback>
                <p:oleObj name="公式" r:id="rId5" imgW="2347056" imgH="3886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06738"/>
                        <a:ext cx="5545138" cy="9699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84213" y="43656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未知时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b="1" i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  <a:endParaRPr kumimoji="1" lang="zh-CN" altLang="en-US" sz="2800" b="1" i="1" baseline="30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19063"/>
              </p:ext>
            </p:extLst>
          </p:nvPr>
        </p:nvGraphicFramePr>
        <p:xfrm>
          <a:off x="2700338" y="5084763"/>
          <a:ext cx="36734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公式" r:id="rId7" imgW="1569672" imgH="525780" progId="Equation.3">
                  <p:embed/>
                </p:oleObj>
              </mc:Choice>
              <mc:Fallback>
                <p:oleObj name="公式" r:id="rId7" imgW="1569672" imgH="525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3673475" cy="13795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45595"/>
              </p:ext>
            </p:extLst>
          </p:nvPr>
        </p:nvGraphicFramePr>
        <p:xfrm>
          <a:off x="6948488" y="5084763"/>
          <a:ext cx="15827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9" imgW="571252" imgH="228501" progId="Equation.DSMT4">
                  <p:embed/>
                </p:oleObj>
              </mc:Choice>
              <mc:Fallback>
                <p:oleObj name="Equation" r:id="rId9" imgW="57125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84763"/>
                        <a:ext cx="1582737" cy="6334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2195513" y="620713"/>
          <a:ext cx="42481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公式" r:id="rId3" imgW="1637589" imgH="431613" progId="Equation.3">
                  <p:embed/>
                </p:oleObj>
              </mc:Choice>
              <mc:Fallback>
                <p:oleObj name="公式" r:id="rId3" imgW="1637589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42481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051050" y="1989138"/>
          <a:ext cx="36718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公式" r:id="rId5" imgW="1432512" imgH="403932" progId="Equation.3">
                  <p:embed/>
                </p:oleObj>
              </mc:Choice>
              <mc:Fallback>
                <p:oleObj name="公式" r:id="rId5" imgW="1432512" imgH="40393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36718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74976"/>
              </p:ext>
            </p:extLst>
          </p:nvPr>
        </p:nvGraphicFramePr>
        <p:xfrm>
          <a:off x="1671638" y="3387725"/>
          <a:ext cx="3352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" name="Equation" r:id="rId7" imgW="1269720" imgH="380880" progId="Equation.DSMT4">
                  <p:embed/>
                </p:oleObj>
              </mc:Choice>
              <mc:Fallback>
                <p:oleObj name="Equation" r:id="rId7" imgW="12697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387725"/>
                        <a:ext cx="3352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42167"/>
              </p:ext>
            </p:extLst>
          </p:nvPr>
        </p:nvGraphicFramePr>
        <p:xfrm>
          <a:off x="4986338" y="3386138"/>
          <a:ext cx="258603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9" imgW="1117440" imgH="380880" progId="Equation.DSMT4">
                  <p:embed/>
                </p:oleObj>
              </mc:Choice>
              <mc:Fallback>
                <p:oleObj name="Equation" r:id="rId9" imgW="111744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386138"/>
                        <a:ext cx="258603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60388" y="366713"/>
            <a:ext cx="7972425" cy="119062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U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未知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参数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的矩估计量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69963" y="19875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17663" y="19875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68810"/>
              </p:ext>
            </p:extLst>
          </p:nvPr>
        </p:nvGraphicFramePr>
        <p:xfrm>
          <a:off x="2657757" y="1797195"/>
          <a:ext cx="4805430" cy="10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3" imgW="1765080" imgH="368280" progId="Equation.DSMT4">
                  <p:embed/>
                </p:oleObj>
              </mc:Choice>
              <mc:Fallback>
                <p:oleObj name="Equation" r:id="rId3" imgW="176508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757" y="1797195"/>
                        <a:ext cx="4805430" cy="100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63717"/>
              </p:ext>
            </p:extLst>
          </p:nvPr>
        </p:nvGraphicFramePr>
        <p:xfrm>
          <a:off x="772304" y="3075743"/>
          <a:ext cx="4196136" cy="63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04" y="3075743"/>
                        <a:ext cx="4196136" cy="636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611188" y="46529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2481"/>
              </p:ext>
            </p:extLst>
          </p:nvPr>
        </p:nvGraphicFramePr>
        <p:xfrm>
          <a:off x="4942994" y="2827699"/>
          <a:ext cx="3445430" cy="124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Equation" r:id="rId7" imgW="1155600" imgH="419040" progId="Equation.DSMT4">
                  <p:embed/>
                </p:oleObj>
              </mc:Choice>
              <mc:Fallback>
                <p:oleObj name="Equation" r:id="rId7" imgW="11556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94" y="2827699"/>
                        <a:ext cx="3445430" cy="1249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0264"/>
              </p:ext>
            </p:extLst>
          </p:nvPr>
        </p:nvGraphicFramePr>
        <p:xfrm>
          <a:off x="1672225" y="3942473"/>
          <a:ext cx="3789975" cy="103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225" y="3942473"/>
                        <a:ext cx="3789975" cy="103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16345"/>
              </p:ext>
            </p:extLst>
          </p:nvPr>
        </p:nvGraphicFramePr>
        <p:xfrm>
          <a:off x="1387475" y="4845050"/>
          <a:ext cx="6876072" cy="112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" name="Equation" r:id="rId11" imgW="2806560" imgH="457200" progId="Equation.DSMT4">
                  <p:embed/>
                </p:oleObj>
              </mc:Choice>
              <mc:Fallback>
                <p:oleObj name="Equation" r:id="rId11" imgW="280656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845050"/>
                        <a:ext cx="6876072" cy="112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AutoShape 11"/>
          <p:cNvSpPr>
            <a:spLocks/>
          </p:cNvSpPr>
          <p:nvPr/>
        </p:nvSpPr>
        <p:spPr bwMode="auto">
          <a:xfrm>
            <a:off x="1260475" y="4292600"/>
            <a:ext cx="287338" cy="1485900"/>
          </a:xfrm>
          <a:prstGeom prst="leftBrace">
            <a:avLst>
              <a:gd name="adj1" fmla="val 43094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/>
      <p:bldP spid="174083" grpId="0" autoUpdateAnimBg="0"/>
      <p:bldP spid="174084" grpId="0" autoUpdateAnimBg="0"/>
      <p:bldP spid="174087" grpId="0" autoUpdateAnimBg="0"/>
      <p:bldP spid="1740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539750" y="549275"/>
            <a:ext cx="7920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16.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随机地取某种炮弹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发做试验，得炮弹口速度的样本标准差为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10.5(m/s).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设炮口速度服从正态分布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求这种炮弹的炮口速度的标准差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的置信度为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0.95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的置信区间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258888" y="26368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解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02357"/>
              </p:ext>
            </p:extLst>
          </p:nvPr>
        </p:nvGraphicFramePr>
        <p:xfrm>
          <a:off x="3076575" y="5137150"/>
          <a:ext cx="32766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3" imgW="1511280" imgH="647640" progId="Equation.DSMT4">
                  <p:embed/>
                </p:oleObj>
              </mc:Choice>
              <mc:Fallback>
                <p:oleObj name="Equation" r:id="rId3" imgW="1511280" imgH="647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137150"/>
                        <a:ext cx="32766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835150" y="2565400"/>
            <a:ext cx="2916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78707"/>
              </p:ext>
            </p:extLst>
          </p:nvPr>
        </p:nvGraphicFramePr>
        <p:xfrm>
          <a:off x="3103562" y="3148013"/>
          <a:ext cx="3664440" cy="135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5" imgW="1409400" imgH="520560" progId="Equation.DSMT4">
                  <p:embed/>
                </p:oleObj>
              </mc:Choice>
              <mc:Fallback>
                <p:oleObj name="Equation" r:id="rId5" imgW="140940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2" y="3148013"/>
                        <a:ext cx="3664440" cy="135345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1835150" y="4581525"/>
            <a:ext cx="2754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sym typeface="Symbol" pitchFamily="18" charset="2"/>
              </a:rPr>
              <a:t>  </a:t>
            </a:r>
            <a:r>
              <a:rPr kumimoji="1" lang="zh-CN" altLang="zh-CN" sz="2800">
                <a:sym typeface="Symbol" pitchFamily="18" charset="2"/>
              </a:rPr>
              <a:t>的置信区间为</a:t>
            </a:r>
            <a:endParaRPr kumimoji="1" lang="zh-CN" alt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/>
      <p:bldP spid="2160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116013" y="1076325"/>
            <a:ext cx="585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/>
              <a:t>σ</a:t>
            </a:r>
            <a:r>
              <a:rPr lang="zh-CN" altLang="en-US" sz="3200"/>
              <a:t>的置信度为</a:t>
            </a:r>
            <a:r>
              <a:rPr lang="en-US" altLang="zh-CN" sz="3200"/>
              <a:t>0.95</a:t>
            </a:r>
            <a:r>
              <a:rPr lang="zh-CN" altLang="en-US" sz="3200"/>
              <a:t>的置信区间为</a:t>
            </a: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64025"/>
              </p:ext>
            </p:extLst>
          </p:nvPr>
        </p:nvGraphicFramePr>
        <p:xfrm>
          <a:off x="1381125" y="2100263"/>
          <a:ext cx="70643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3" imgW="2793960" imgH="749160" progId="Equation.DSMT4">
                  <p:embed/>
                </p:oleObj>
              </mc:Choice>
              <mc:Fallback>
                <p:oleObj name="Equation" r:id="rId3" imgW="279396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100263"/>
                        <a:ext cx="70643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75648"/>
              </p:ext>
            </p:extLst>
          </p:nvPr>
        </p:nvGraphicFramePr>
        <p:xfrm>
          <a:off x="1498600" y="5462588"/>
          <a:ext cx="55689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462588"/>
                        <a:ext cx="55689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00113" y="4581525"/>
            <a:ext cx="4897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=0.05,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查表知 </a:t>
            </a:r>
            <a:endParaRPr lang="zh-CN" altLang="en-US" sz="32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81710"/>
              </p:ext>
            </p:extLst>
          </p:nvPr>
        </p:nvGraphicFramePr>
        <p:xfrm>
          <a:off x="565150" y="549275"/>
          <a:ext cx="78946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0" name="Equation" r:id="rId3" imgW="3492360" imgH="482400" progId="Equation.DSMT4">
                  <p:embed/>
                </p:oleObj>
              </mc:Choice>
              <mc:Fallback>
                <p:oleObj name="Equation" r:id="rId3" imgW="34923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49275"/>
                        <a:ext cx="78946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8175" y="3101212"/>
            <a:ext cx="4387788" cy="1179456"/>
            <a:chOff x="319" y="3001"/>
            <a:chExt cx="2633" cy="688"/>
          </a:xfrm>
        </p:grpSpPr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319" y="3106"/>
              <a:ext cx="175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区间的长度为</a:t>
              </a:r>
            </a:p>
          </p:txBody>
        </p:sp>
        <p:graphicFrame>
          <p:nvGraphicFramePr>
            <p:cNvPr id="256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821422"/>
                </p:ext>
              </p:extLst>
            </p:nvPr>
          </p:nvGraphicFramePr>
          <p:xfrm>
            <a:off x="2105" y="3001"/>
            <a:ext cx="847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1" name="Equation" r:id="rId5" imgW="444240" imgH="368280" progId="Equation.DSMT4">
                    <p:embed/>
                  </p:oleObj>
                </mc:Choice>
                <mc:Fallback>
                  <p:oleObj name="Equation" r:id="rId5" imgW="444240" imgH="3682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3001"/>
                          <a:ext cx="847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70780"/>
              </p:ext>
            </p:extLst>
          </p:nvPr>
        </p:nvGraphicFramePr>
        <p:xfrm>
          <a:off x="2586038" y="19431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" name="Equation" r:id="rId7" imgW="1473120" imgH="368280" progId="Equation.DSMT4">
                  <p:embed/>
                </p:oleObj>
              </mc:Choice>
              <mc:Fallback>
                <p:oleObj name="Equation" r:id="rId7" imgW="147312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94310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17153"/>
              </p:ext>
            </p:extLst>
          </p:nvPr>
        </p:nvGraphicFramePr>
        <p:xfrm>
          <a:off x="6537325" y="3378200"/>
          <a:ext cx="822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" name="Equation" r:id="rId9" imgW="241200" imgH="164880" progId="Equation.DSMT4">
                  <p:embed/>
                </p:oleObj>
              </mc:Choice>
              <mc:Fallback>
                <p:oleObj name="Equation" r:id="rId9" imgW="24120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378200"/>
                        <a:ext cx="822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2730"/>
              </p:ext>
            </p:extLst>
          </p:nvPr>
        </p:nvGraphicFramePr>
        <p:xfrm>
          <a:off x="3576638" y="4640263"/>
          <a:ext cx="2349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" name="Equation" r:id="rId11" imgW="761760" imgH="355320" progId="Equation.DSMT4">
                  <p:embed/>
                </p:oleObj>
              </mc:Choice>
              <mc:Fallback>
                <p:oleObj name="Equation" r:id="rId11" imgW="76176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640263"/>
                        <a:ext cx="23495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323528" y="468313"/>
            <a:ext cx="849694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200" dirty="0">
                <a:latin typeface="Times New Roman" pitchFamily="18" charset="0"/>
              </a:rPr>
              <a:t>19.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设考生的考试成绩</a:t>
            </a:r>
            <a:r>
              <a:rPr kumimoji="1" lang="en-US" altLang="zh-CN" sz="3200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 ~ N 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 , </a:t>
            </a:r>
            <a:r>
              <a:rPr kumimoji="1" lang="en-US" altLang="zh-CN" sz="3200" baseline="300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kumimoji="1" lang="zh-CN" altLang="en-US" sz="3200" dirty="0">
                <a:latin typeface="Times New Roman" pitchFamily="18" charset="0"/>
              </a:rPr>
              <a:t>从中随机地抽取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40</a:t>
            </a:r>
            <a:r>
              <a:rPr kumimoji="1" lang="zh-CN" altLang="en-US" sz="3200" dirty="0">
                <a:latin typeface="Times New Roman" pitchFamily="18" charset="0"/>
              </a:rPr>
              <a:t>位考生</a:t>
            </a:r>
            <a:r>
              <a:rPr kumimoji="1" lang="zh-CN" altLang="en-US" sz="3200" dirty="0"/>
              <a:t>的成绩，算得平均成绩为</a:t>
            </a:r>
            <a:r>
              <a:rPr kumimoji="1" lang="en-US" altLang="zh-CN" sz="3200" dirty="0">
                <a:latin typeface="Times New Roman" pitchFamily="18" charset="0"/>
              </a:rPr>
              <a:t>68</a:t>
            </a:r>
            <a:r>
              <a:rPr kumimoji="1" lang="zh-CN" altLang="en-US" sz="3200" dirty="0"/>
              <a:t>分，标准差为</a:t>
            </a:r>
            <a:r>
              <a:rPr kumimoji="1" lang="en-US" altLang="zh-CN" sz="3200" dirty="0">
                <a:latin typeface="Times New Roman" pitchFamily="18" charset="0"/>
              </a:rPr>
              <a:t>17</a:t>
            </a:r>
            <a:r>
              <a:rPr kumimoji="1" lang="zh-CN" altLang="en-US" sz="3200" dirty="0"/>
              <a:t>分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问在显著性水平</a:t>
            </a:r>
            <a:r>
              <a:rPr kumimoji="1" lang="en-US" altLang="zh-CN" sz="3200" dirty="0">
                <a:latin typeface="Times New Roman" pitchFamily="18" charset="0"/>
              </a:rPr>
              <a:t>0.05</a:t>
            </a:r>
            <a:r>
              <a:rPr kumimoji="1" lang="zh-CN" altLang="en-US" sz="3200" dirty="0">
                <a:latin typeface="Times New Roman" pitchFamily="18" charset="0"/>
              </a:rPr>
              <a:t>下，是否可以认为这次考试的平均成绩为</a:t>
            </a:r>
            <a:r>
              <a:rPr kumimoji="1" lang="en-US" altLang="zh-CN" sz="3200" dirty="0">
                <a:latin typeface="Times New Roman" pitchFamily="18" charset="0"/>
              </a:rPr>
              <a:t>72</a:t>
            </a:r>
            <a:r>
              <a:rPr kumimoji="1" lang="zh-CN" altLang="en-US" sz="3200" dirty="0"/>
              <a:t>分？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042988" y="321310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411413" y="3213100"/>
          <a:ext cx="41036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公式" r:id="rId3" imgW="1531656" imgH="198192" progId="Equation.3">
                  <p:embed/>
                </p:oleObj>
              </mc:Choice>
              <mc:Fallback>
                <p:oleObj name="公式" r:id="rId3" imgW="1531656" imgH="1981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41036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771775" y="4076700"/>
          <a:ext cx="34242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公式" r:id="rId5" imgW="1165968" imgH="403932" progId="Equation.3">
                  <p:embed/>
                </p:oleObj>
              </mc:Choice>
              <mc:Fallback>
                <p:oleObj name="公式" r:id="rId5" imgW="1165968" imgH="4039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76700"/>
                        <a:ext cx="34242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2971800" y="5589588"/>
          <a:ext cx="28400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公式" r:id="rId7" imgW="1104421" imgH="266584" progId="Equation.3">
                  <p:embed/>
                </p:oleObj>
              </mc:Choice>
              <mc:Fallback>
                <p:oleObj name="公式" r:id="rId7" imgW="1104421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89588"/>
                        <a:ext cx="28400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2275" y="793640"/>
            <a:ext cx="5665276" cy="1195499"/>
            <a:chOff x="470" y="3501"/>
            <a:chExt cx="4546" cy="840"/>
          </a:xfrm>
        </p:grpSpPr>
        <p:sp>
          <p:nvSpPr>
            <p:cNvPr id="27657" name="Text Box 3"/>
            <p:cNvSpPr txBox="1">
              <a:spLocks noChangeArrowheads="1"/>
            </p:cNvSpPr>
            <p:nvPr/>
          </p:nvSpPr>
          <p:spPr bwMode="auto">
            <a:xfrm>
              <a:off x="470" y="3730"/>
              <a:ext cx="12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拒绝域</a:t>
              </a:r>
              <a:r>
                <a:rPr kumimoji="1" lang="en-US" altLang="zh-CN" sz="32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:</a:t>
              </a:r>
            </a:p>
          </p:txBody>
        </p:sp>
        <p:graphicFrame>
          <p:nvGraphicFramePr>
            <p:cNvPr id="2765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434696"/>
                </p:ext>
              </p:extLst>
            </p:nvPr>
          </p:nvGraphicFramePr>
          <p:xfrm>
            <a:off x="1932" y="3501"/>
            <a:ext cx="308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5" name="Equation" r:id="rId3" imgW="1346040" imgH="419040" progId="Equation.DSMT4">
                    <p:embed/>
                  </p:oleObj>
                </mc:Choice>
                <mc:Fallback>
                  <p:oleObj name="Equation" r:id="rId3" imgW="134604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3501"/>
                          <a:ext cx="3084" cy="84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762010"/>
              </p:ext>
            </p:extLst>
          </p:nvPr>
        </p:nvGraphicFramePr>
        <p:xfrm>
          <a:off x="2079626" y="2378075"/>
          <a:ext cx="4560091" cy="108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Equation" r:id="rId5" imgW="1714320" imgH="406080" progId="Equation.DSMT4">
                  <p:embed/>
                </p:oleObj>
              </mc:Choice>
              <mc:Fallback>
                <p:oleObj name="Equation" r:id="rId5" imgW="171432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2378075"/>
                        <a:ext cx="4560091" cy="1080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35150" y="4005263"/>
            <a:ext cx="4537075" cy="682625"/>
            <a:chOff x="566" y="2256"/>
            <a:chExt cx="3082" cy="430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66" y="2268"/>
              <a:ext cx="26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落在拒绝域外，接受</a:t>
              </a:r>
              <a:r>
                <a:rPr kumimoji="1" lang="zh-CN" altLang="en-US" sz="32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</a:t>
              </a: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3250" y="2256"/>
            <a:ext cx="39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7" name="Equation" r:id="rId7" imgW="182952" imgH="198192" progId="Equation.3">
                    <p:embed/>
                  </p:oleObj>
                </mc:Choice>
                <mc:Fallback>
                  <p:oleObj name="Equation" r:id="rId7" imgW="182952" imgH="19819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398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1619250" y="5084763"/>
            <a:ext cx="6419850" cy="6413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itchFamily="2" charset="-122"/>
              </a:rPr>
              <a:t>即认为这次考试的平均成绩为</a:t>
            </a:r>
            <a:r>
              <a:rPr kumimoji="1" lang="en-US" altLang="zh-CN" sz="3200" b="1" dirty="0">
                <a:latin typeface="宋体" pitchFamily="2" charset="-122"/>
              </a:rPr>
              <a:t>72</a:t>
            </a:r>
            <a:r>
              <a:rPr kumimoji="1" lang="zh-CN" altLang="en-US" sz="3200" b="1" dirty="0">
                <a:latin typeface="宋体" pitchFamily="2" charset="-122"/>
              </a:rPr>
              <a:t>分</a:t>
            </a:r>
            <a:r>
              <a:rPr kumimoji="1" lang="en-US" altLang="zh-CN" sz="3600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84213" y="476250"/>
          <a:ext cx="81375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2" name="公式" r:id="rId3" imgW="3619500" imgH="914400" progId="Equation.3">
                  <p:embed/>
                </p:oleObj>
              </mc:Choice>
              <mc:Fallback>
                <p:oleObj name="公式" r:id="rId3" imgW="3619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81375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52566"/>
              </p:ext>
            </p:extLst>
          </p:nvPr>
        </p:nvGraphicFramePr>
        <p:xfrm>
          <a:off x="3498850" y="3940175"/>
          <a:ext cx="30734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3" name="Equation" r:id="rId5" imgW="1117440" imgH="406080" progId="Equation.DSMT4">
                  <p:embed/>
                </p:oleObj>
              </mc:Choice>
              <mc:Fallback>
                <p:oleObj name="Equation" r:id="rId5" imgW="11174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940175"/>
                        <a:ext cx="30734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73100" y="2751138"/>
            <a:ext cx="5091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宋体" pitchFamily="2" charset="-122"/>
              </a:rPr>
              <a:t>解</a:t>
            </a:r>
            <a:r>
              <a:rPr kumimoji="1" lang="en-US" altLang="zh-CN" sz="3200">
                <a:latin typeface="宋体" pitchFamily="2" charset="-122"/>
              </a:rPr>
              <a:t>:</a:t>
            </a:r>
            <a:r>
              <a:rPr kumimoji="1" lang="zh-CN" altLang="en-US" sz="3200">
                <a:latin typeface="宋体" pitchFamily="2" charset="-122"/>
              </a:rPr>
              <a:t>提出假设</a:t>
            </a:r>
            <a:r>
              <a:rPr kumimoji="1" lang="en-US" altLang="zh-CN" sz="3200">
                <a:latin typeface="宋体" pitchFamily="2" charset="-122"/>
              </a:rPr>
              <a:t>:            </a:t>
            </a:r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3443288" y="2779713"/>
          <a:ext cx="37766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公式" r:id="rId7" imgW="1394496" imgH="198192" progId="Equation.3">
                  <p:embed/>
                </p:oleObj>
              </mc:Choice>
              <mc:Fallback>
                <p:oleObj name="公式" r:id="rId7" imgW="1394496" imgH="1981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779713"/>
                        <a:ext cx="37766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1258888" y="371633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宋体" pitchFamily="2" charset="-122"/>
              </a:rPr>
              <a:t>取统计量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5516563"/>
            <a:ext cx="5481637" cy="631825"/>
            <a:chOff x="336" y="3504"/>
            <a:chExt cx="3453" cy="398"/>
          </a:xfrm>
        </p:grpSpPr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336" y="3504"/>
              <a:ext cx="16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>
                  <a:latin typeface="宋体" pitchFamily="2" charset="-122"/>
                </a:rPr>
                <a:t>否定域为 </a:t>
              </a:r>
              <a:r>
                <a:rPr kumimoji="1" lang="en-US" altLang="zh-CN" sz="3200" i="1">
                  <a:latin typeface="Times New Roman" pitchFamily="18" charset="0"/>
                </a:rPr>
                <a:t>W </a:t>
              </a:r>
              <a:r>
                <a:rPr kumimoji="1" lang="en-US" altLang="zh-CN" sz="3200">
                  <a:latin typeface="Times New Roman" pitchFamily="18" charset="0"/>
                </a:rPr>
                <a:t>:</a:t>
              </a:r>
            </a:p>
          </p:txBody>
        </p:sp>
        <p:graphicFrame>
          <p:nvGraphicFramePr>
            <p:cNvPr id="286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958541"/>
                </p:ext>
              </p:extLst>
            </p:nvPr>
          </p:nvGraphicFramePr>
          <p:xfrm>
            <a:off x="2176" y="3512"/>
            <a:ext cx="88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5" name="Equation" r:id="rId9" imgW="469800" imgH="190440" progId="Equation.DSMT4">
                    <p:embed/>
                  </p:oleObj>
                </mc:Choice>
                <mc:Fallback>
                  <p:oleObj name="Equation" r:id="rId9" imgW="46980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512"/>
                          <a:ext cx="881" cy="39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3079" y="3523"/>
              <a:ext cx="7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Times New Roman" pitchFamily="18" charset="0"/>
                </a:rPr>
                <a:t>=1.65</a:t>
              </a:r>
              <a:endParaRPr kumimoji="1" lang="en-US" altLang="zh-CN" sz="3200" b="1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  <p:bldP spid="2211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411413" y="1916113"/>
          <a:ext cx="35004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公式" r:id="rId3" imgW="1211544" imgH="213288" progId="Equation.3">
                  <p:embed/>
                </p:oleObj>
              </mc:Choice>
              <mc:Fallback>
                <p:oleObj name="公式" r:id="rId3" imgW="1211544" imgH="21328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16113"/>
                        <a:ext cx="35004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944813" y="2997200"/>
            <a:ext cx="2160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>
                <a:latin typeface="Times New Roman" pitchFamily="18" charset="0"/>
              </a:rPr>
              <a:t>U</a:t>
            </a:r>
            <a:r>
              <a:rPr kumimoji="1" lang="en-US" altLang="zh-CN" sz="3200" b="1" dirty="0">
                <a:latin typeface="Times New Roman" pitchFamily="18" charset="0"/>
              </a:rPr>
              <a:t>=2.7&gt;1.65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484438" y="4149725"/>
            <a:ext cx="3249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故拒绝原假设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 baseline="-25000">
              <a:latin typeface="Times New Roman" pitchFamily="18" charset="0"/>
            </a:endParaRPr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6083300" y="3068638"/>
            <a:ext cx="2667000" cy="1066800"/>
          </a:xfrm>
          <a:prstGeom prst="wedgeRoundRectCallout">
            <a:avLst>
              <a:gd name="adj1" fmla="val -79880"/>
              <a:gd name="adj2" fmla="val -699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落入否定域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07627"/>
              </p:ext>
            </p:extLst>
          </p:nvPr>
        </p:nvGraphicFramePr>
        <p:xfrm>
          <a:off x="1331913" y="5229225"/>
          <a:ext cx="71294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公式" r:id="rId5" imgW="2489200" imgH="215900" progId="Equation.3">
                  <p:embed/>
                </p:oleObj>
              </mc:Choice>
              <mc:Fallback>
                <p:oleObj name="公式" r:id="rId5" imgW="24892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7129462" cy="5969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452438" y="404813"/>
          <a:ext cx="8240712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0" name="Equation" r:id="rId3" imgW="3340100" imgH="965200" progId="Equation.DSMT4">
                  <p:embed/>
                </p:oleObj>
              </mc:Choice>
              <mc:Fallback>
                <p:oleObj name="Equation" r:id="rId3" imgW="33401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04813"/>
                        <a:ext cx="8240712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39750" y="3068638"/>
            <a:ext cx="1809750" cy="5794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第一阶段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2482850" y="3068638"/>
          <a:ext cx="5224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1" name="公式" r:id="rId5" imgW="1706832" imgH="213288" progId="Equation.3">
                  <p:embed/>
                </p:oleObj>
              </mc:Choice>
              <mc:Fallback>
                <p:oleObj name="公式" r:id="rId5" imgW="1706832" imgH="2132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068638"/>
                        <a:ext cx="52244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1908175" y="3933825"/>
          <a:ext cx="32702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2" name="公式" r:id="rId7" imgW="1188648" imgH="441888" progId="Equation.3">
                  <p:embed/>
                </p:oleObj>
              </mc:Choice>
              <mc:Fallback>
                <p:oleObj name="公式" r:id="rId7" imgW="1188648" imgH="4418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32702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2195513" y="5229225"/>
          <a:ext cx="5343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3" name="公式" r:id="rId9" imgW="1935576" imgH="198192" progId="Equation.3">
                  <p:embed/>
                </p:oleObj>
              </mc:Choice>
              <mc:Fallback>
                <p:oleObj name="公式" r:id="rId9" imgW="1935576" imgH="1981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53435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5364163" y="3860800"/>
          <a:ext cx="2592387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4" name="公式" r:id="rId11" imgW="901309" imgH="469696" progId="Equation.3">
                  <p:embed/>
                </p:oleObj>
              </mc:Choice>
              <mc:Fallback>
                <p:oleObj name="公式" r:id="rId11" imgW="901309" imgH="469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592387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3419475" y="6021388"/>
            <a:ext cx="2232025" cy="579437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故接受</a:t>
            </a:r>
            <a:r>
              <a:rPr kumimoji="1" lang="en-US" altLang="zh-CN" sz="3200" b="1" i="1" dirty="0">
                <a:latin typeface="Times New Roman" pitchFamily="18" charset="0"/>
              </a:rPr>
              <a:t>H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en-US" altLang="zh-CN" sz="3200" b="1" baseline="-25000" dirty="0">
                <a:latin typeface="Times New Roman" pitchFamily="18" charset="0"/>
              </a:rPr>
              <a:t>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331913" y="333375"/>
            <a:ext cx="1809750" cy="57943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第二阶段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58888" y="242093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3324225" y="2133600"/>
          <a:ext cx="4513263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公式" r:id="rId3" imgW="1783080" imgH="617220" progId="Equation.3">
                  <p:embed/>
                </p:oleObj>
              </mc:Choice>
              <mc:Fallback>
                <p:oleObj name="公式" r:id="rId3" imgW="1783080" imgH="617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133600"/>
                        <a:ext cx="4513263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987675" y="4292600"/>
          <a:ext cx="2716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公式" r:id="rId5" imgW="868752" imgH="221052" progId="Equation.3">
                  <p:embed/>
                </p:oleObj>
              </mc:Choice>
              <mc:Fallback>
                <p:oleObj name="公式" r:id="rId5" imgW="868752" imgH="2210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92600"/>
                        <a:ext cx="2716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276600" y="5373688"/>
            <a:ext cx="1871663" cy="7016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拒绝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0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403350" y="1052513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=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Math1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  <a:sym typeface="Math1"/>
              </a:rPr>
              <a:t>；</a:t>
            </a:r>
            <a:r>
              <a:rPr kumimoji="1" lang="zh-CN" altLang="en-US" sz="3600" baseline="-250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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Math1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utoUpdateAnimBg="0"/>
      <p:bldP spid="224262" grpId="0" animBg="1"/>
      <p:bldP spid="224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609600" y="320675"/>
            <a:ext cx="806608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23.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设总体                                                        是该总体的样本，</a:t>
            </a:r>
            <a:r>
              <a:rPr lang="zh-CN" altLang="en-US" sz="3200"/>
              <a:t>对假设检验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1547813" y="1557338"/>
          <a:ext cx="6121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6" name="公式" r:id="rId3" imgW="2235200" imgH="228600" progId="Equation.3">
                  <p:embed/>
                </p:oleObj>
              </mc:Choice>
              <mc:Fallback>
                <p:oleObj name="公式" r:id="rId3" imgW="223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6121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051050" y="2924175"/>
          <a:ext cx="30241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7" name="公式" r:id="rId5" imgW="1117600" imgH="508000" progId="Equation.3">
                  <p:embed/>
                </p:oleObj>
              </mc:Choice>
              <mc:Fallback>
                <p:oleObj name="公式" r:id="rId5" imgW="1117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24175"/>
                        <a:ext cx="30241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2413000" y="404813"/>
          <a:ext cx="56880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Equation" r:id="rId7" imgW="2273300" imgH="241300" progId="Equation.DSMT4">
                  <p:embed/>
                </p:oleObj>
              </mc:Choice>
              <mc:Fallback>
                <p:oleObj name="Equation" r:id="rId7" imgW="22733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04813"/>
                        <a:ext cx="56880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3305175" y="220503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已知拒绝域</a:t>
            </a:r>
            <a:endParaRPr lang="zh-CN" altLang="en-US" sz="3200">
              <a:latin typeface="Arial" pitchFamily="34" charset="0"/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116013" y="436562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则犯第二类错误的概率是多少？</a:t>
            </a:r>
            <a:endParaRPr lang="zh-CN" altLang="en-US" sz="3200">
              <a:latin typeface="Arial" pitchFamily="34" charset="0"/>
            </a:endParaRPr>
          </a:p>
        </p:txBody>
      </p:sp>
      <p:graphicFrame>
        <p:nvGraphicFramePr>
          <p:cNvPr id="32776" name="Object 13"/>
          <p:cNvGraphicFramePr>
            <a:graphicFrameLocks noChangeAspect="1"/>
          </p:cNvGraphicFramePr>
          <p:nvPr/>
        </p:nvGraphicFramePr>
        <p:xfrm>
          <a:off x="1042988" y="2205038"/>
          <a:ext cx="20875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公式" r:id="rId9" imgW="774364" imgH="203112" progId="Equation.3">
                  <p:embed/>
                </p:oleObj>
              </mc:Choice>
              <mc:Fallback>
                <p:oleObj name="公式" r:id="rId9" imgW="774364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0875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042988" y="80293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16605"/>
              </p:ext>
            </p:extLst>
          </p:nvPr>
        </p:nvGraphicFramePr>
        <p:xfrm>
          <a:off x="2327013" y="692696"/>
          <a:ext cx="3757155" cy="75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013" y="692696"/>
                        <a:ext cx="3757155" cy="75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8663"/>
              </p:ext>
            </p:extLst>
          </p:nvPr>
        </p:nvGraphicFramePr>
        <p:xfrm>
          <a:off x="2801938" y="1700808"/>
          <a:ext cx="4315162" cy="1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700808"/>
                        <a:ext cx="4315162" cy="1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34209"/>
              </p:ext>
            </p:extLst>
          </p:nvPr>
        </p:nvGraphicFramePr>
        <p:xfrm>
          <a:off x="2285530" y="3240182"/>
          <a:ext cx="4271192" cy="87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7" imgW="1244520" imgH="253800" progId="Equation.DSMT4">
                  <p:embed/>
                </p:oleObj>
              </mc:Choice>
              <mc:Fallback>
                <p:oleObj name="Equation" r:id="rId7" imgW="12445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530" y="3240182"/>
                        <a:ext cx="4271192" cy="87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77281"/>
              </p:ext>
            </p:extLst>
          </p:nvPr>
        </p:nvGraphicFramePr>
        <p:xfrm>
          <a:off x="2754741" y="4152503"/>
          <a:ext cx="3972046" cy="127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9" imgW="1498320" imgH="482400" progId="Equation.DSMT4">
                  <p:embed/>
                </p:oleObj>
              </mc:Choice>
              <mc:Fallback>
                <p:oleObj name="Equation" r:id="rId9" imgW="149832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741" y="4152503"/>
                        <a:ext cx="3972046" cy="127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84052"/>
              </p:ext>
            </p:extLst>
          </p:nvPr>
        </p:nvGraphicFramePr>
        <p:xfrm>
          <a:off x="496888" y="765175"/>
          <a:ext cx="80994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3" imgW="3263760" imgH="507960" progId="Equation.DSMT4">
                  <p:embed/>
                </p:oleObj>
              </mc:Choice>
              <mc:Fallback>
                <p:oleObj name="Equation" r:id="rId3" imgW="32637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765175"/>
                        <a:ext cx="80994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83129"/>
              </p:ext>
            </p:extLst>
          </p:nvPr>
        </p:nvGraphicFramePr>
        <p:xfrm>
          <a:off x="630238" y="2205038"/>
          <a:ext cx="52943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5" imgW="1854000" imgH="482400" progId="Equation.DSMT4">
                  <p:embed/>
                </p:oleObj>
              </mc:Choice>
              <mc:Fallback>
                <p:oleObj name="Equation" r:id="rId5" imgW="18540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205038"/>
                        <a:ext cx="5294312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74239"/>
              </p:ext>
            </p:extLst>
          </p:nvPr>
        </p:nvGraphicFramePr>
        <p:xfrm>
          <a:off x="647700" y="3644900"/>
          <a:ext cx="53292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7" imgW="1866600" imgH="482400" progId="Equation.DSMT4">
                  <p:embed/>
                </p:oleObj>
              </mc:Choice>
              <mc:Fallback>
                <p:oleObj name="Equation" r:id="rId7" imgW="1866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644900"/>
                        <a:ext cx="5329238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76143"/>
              </p:ext>
            </p:extLst>
          </p:nvPr>
        </p:nvGraphicFramePr>
        <p:xfrm>
          <a:off x="487363" y="4941888"/>
          <a:ext cx="3635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9" imgW="1307880" imgH="482400" progId="Equation.DSMT4">
                  <p:embed/>
                </p:oleObj>
              </mc:Choice>
              <mc:Fallback>
                <p:oleObj name="Equation" r:id="rId9" imgW="1307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941888"/>
                        <a:ext cx="36353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4040"/>
              </p:ext>
            </p:extLst>
          </p:nvPr>
        </p:nvGraphicFramePr>
        <p:xfrm>
          <a:off x="4716463" y="5229225"/>
          <a:ext cx="3384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4" name="公式" r:id="rId11" imgW="1155199" imgH="215806" progId="Equation.3">
                  <p:embed/>
                </p:oleObj>
              </mc:Choice>
              <mc:Fallback>
                <p:oleObj name="公式" r:id="rId11" imgW="115519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29225"/>
                        <a:ext cx="3384550" cy="6318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555625" y="404813"/>
          <a:ext cx="76977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1" name="Equation" r:id="rId4" imgW="2882900" imgH="711200" progId="Equation.DSMT4">
                  <p:embed/>
                </p:oleObj>
              </mc:Choice>
              <mc:Fallback>
                <p:oleObj name="Equation" r:id="rId4" imgW="28829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04813"/>
                        <a:ext cx="7697788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74750" y="2205038"/>
          <a:ext cx="6413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" name="Equation" r:id="rId6" imgW="2377512" imgH="236148" progId="Equation.DSMT4">
                  <p:embed/>
                </p:oleObj>
              </mc:Choice>
              <mc:Fallback>
                <p:oleObj name="Equation" r:id="rId6" imgW="2377512" imgH="2361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205038"/>
                        <a:ext cx="6413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72132"/>
              </p:ext>
            </p:extLst>
          </p:nvPr>
        </p:nvGraphicFramePr>
        <p:xfrm>
          <a:off x="831850" y="4643438"/>
          <a:ext cx="30464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" name="Equation" r:id="rId8" imgW="1282680" imgH="457200" progId="Equation.DSMT4">
                  <p:embed/>
                </p:oleObj>
              </mc:Choice>
              <mc:Fallback>
                <p:oleObj name="Equation" r:id="rId8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643438"/>
                        <a:ext cx="30464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643438" y="4795838"/>
          <a:ext cx="39671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" name="公式" r:id="rId10" imgW="1546776" imgH="213288" progId="Equation.3">
                  <p:embed/>
                </p:oleObj>
              </mc:Choice>
              <mc:Fallback>
                <p:oleObj name="公式" r:id="rId10" imgW="1546776" imgH="2132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5838"/>
                        <a:ext cx="39671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3995738" y="4795838"/>
            <a:ext cx="517525" cy="6413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&gt;</a:t>
            </a:r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>
            <a:off x="2124075" y="3787775"/>
            <a:ext cx="1800225" cy="720725"/>
          </a:xfrm>
          <a:prstGeom prst="wedgeRoundRectCallout">
            <a:avLst>
              <a:gd name="adj1" fmla="val 176"/>
              <a:gd name="adj2" fmla="val 11894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拒绝域</a:t>
            </a: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/>
        </p:nvGraphicFramePr>
        <p:xfrm>
          <a:off x="1403350" y="2998788"/>
          <a:ext cx="63992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" name="Equation" r:id="rId12" imgW="2377512" imgH="236148" progId="Equation.DSMT4">
                  <p:embed/>
                </p:oleObj>
              </mc:Choice>
              <mc:Fallback>
                <p:oleObj name="Equation" r:id="rId12" imgW="2377512" imgH="2361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8788"/>
                        <a:ext cx="63992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7" name="AutoShape 9"/>
          <p:cNvSpPr>
            <a:spLocks noChangeArrowheads="1"/>
          </p:cNvSpPr>
          <p:nvPr/>
        </p:nvSpPr>
        <p:spPr bwMode="auto">
          <a:xfrm>
            <a:off x="539750" y="3068638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97642"/>
              </p:ext>
            </p:extLst>
          </p:nvPr>
        </p:nvGraphicFramePr>
        <p:xfrm>
          <a:off x="4011613" y="3736975"/>
          <a:ext cx="3022056" cy="73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" name="Equation" r:id="rId14" imgW="888840" imgH="215640" progId="Equation.DSMT4">
                  <p:embed/>
                </p:oleObj>
              </mc:Choice>
              <mc:Fallback>
                <p:oleObj name="Equation" r:id="rId14" imgW="8888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736975"/>
                        <a:ext cx="3022056" cy="73317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3419475" y="5805488"/>
            <a:ext cx="2232025" cy="5794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故接受</a:t>
            </a:r>
            <a:r>
              <a:rPr kumimoji="1" lang="en-US" altLang="zh-CN" sz="3200" b="1" i="1" dirty="0">
                <a:latin typeface="Times New Roman" pitchFamily="18" charset="0"/>
              </a:rPr>
              <a:t>H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en-US" altLang="zh-CN" sz="3200" b="1" baseline="-25000" dirty="0">
                <a:latin typeface="Times New Roman" pitchFamily="18" charset="0"/>
              </a:rPr>
              <a:t>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4" grpId="0" animBg="1"/>
      <p:bldP spid="227335" grpId="0"/>
      <p:bldP spid="227337" grpId="0" animBg="1"/>
      <p:bldP spid="2273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2"/>
          <p:cNvSpPr txBox="1">
            <a:spLocks noChangeArrowheads="1"/>
          </p:cNvSpPr>
          <p:nvPr/>
        </p:nvSpPr>
        <p:spPr bwMode="auto">
          <a:xfrm flipH="1">
            <a:off x="755650" y="1162050"/>
            <a:ext cx="297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2 5 18 19 23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66467"/>
              </p:ext>
            </p:extLst>
          </p:nvPr>
        </p:nvGraphicFramePr>
        <p:xfrm>
          <a:off x="3017838" y="579438"/>
          <a:ext cx="2666822" cy="109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9438"/>
                        <a:ext cx="2666822" cy="109204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6717"/>
              </p:ext>
            </p:extLst>
          </p:nvPr>
        </p:nvGraphicFramePr>
        <p:xfrm>
          <a:off x="2022750" y="2048717"/>
          <a:ext cx="4442297" cy="10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Equation" r:id="rId5" imgW="1549080" imgH="380880" progId="Equation.DSMT4">
                  <p:embed/>
                </p:oleObj>
              </mc:Choice>
              <mc:Fallback>
                <p:oleObj name="Equation" r:id="rId5" imgW="154908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50" y="2048717"/>
                        <a:ext cx="4442297" cy="109225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187450" y="105251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或者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56364"/>
              </p:ext>
            </p:extLst>
          </p:nvPr>
        </p:nvGraphicFramePr>
        <p:xfrm>
          <a:off x="1553369" y="3429000"/>
          <a:ext cx="5634781" cy="109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7" imgW="2158920" imgH="419040" progId="Equation.DSMT4">
                  <p:embed/>
                </p:oleObj>
              </mc:Choice>
              <mc:Fallback>
                <p:oleObj name="Equation" r:id="rId7" imgW="2158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369" y="3429000"/>
                        <a:ext cx="5634781" cy="1093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54266"/>
              </p:ext>
            </p:extLst>
          </p:nvPr>
        </p:nvGraphicFramePr>
        <p:xfrm>
          <a:off x="1935829" y="5062723"/>
          <a:ext cx="2535192" cy="7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829" y="5062723"/>
                        <a:ext cx="2535192" cy="729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05581"/>
              </p:ext>
            </p:extLst>
          </p:nvPr>
        </p:nvGraphicFramePr>
        <p:xfrm>
          <a:off x="5019675" y="5124450"/>
          <a:ext cx="2407759" cy="7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11" imgW="799920" imgH="241200" progId="Equation.DSMT4">
                  <p:embed/>
                </p:oleObj>
              </mc:Choice>
              <mc:Fallback>
                <p:oleObj name="Equation" r:id="rId11" imgW="7999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5124450"/>
                        <a:ext cx="2407759" cy="72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011863" y="620713"/>
            <a:ext cx="2376487" cy="792162"/>
          </a:xfrm>
          <a:prstGeom prst="wedgeRectCallout">
            <a:avLst>
              <a:gd name="adj1" fmla="val -50546"/>
              <a:gd name="adj2" fmla="val 13165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6.1.2</a:t>
            </a:r>
            <a:r>
              <a:rPr lang="zh-CN" altLang="en-US" sz="3200" dirty="0"/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80168"/>
              </p:ext>
            </p:extLst>
          </p:nvPr>
        </p:nvGraphicFramePr>
        <p:xfrm>
          <a:off x="1114425" y="1484784"/>
          <a:ext cx="1000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公式" r:id="rId3" imgW="406048" imgH="215713" progId="Equation.3">
                  <p:embed/>
                </p:oleObj>
              </mc:Choice>
              <mc:Fallback>
                <p:oleObj name="公式" r:id="rId3" imgW="406048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484784"/>
                        <a:ext cx="1000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835150" y="1484784"/>
            <a:ext cx="331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zh-CN" altLang="en-US" sz="2800">
                <a:latin typeface="Times New Roman" pitchFamily="18" charset="0"/>
              </a:rPr>
              <a:t>的概率密度为？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08701"/>
              </p:ext>
            </p:extLst>
          </p:nvPr>
        </p:nvGraphicFramePr>
        <p:xfrm>
          <a:off x="467544" y="1899122"/>
          <a:ext cx="45275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5" imgW="1587240" imgH="583920" progId="Equation.DSMT4">
                  <p:embed/>
                </p:oleObj>
              </mc:Choice>
              <mc:Fallback>
                <p:oleObj name="Equation" r:id="rId5" imgW="158724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99122"/>
                        <a:ext cx="45275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36721"/>
              </p:ext>
            </p:extLst>
          </p:nvPr>
        </p:nvGraphicFramePr>
        <p:xfrm>
          <a:off x="1763713" y="4668838"/>
          <a:ext cx="6037262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7" imgW="2273040" imgH="685800" progId="Equation.DSMT4">
                  <p:embed/>
                </p:oleObj>
              </mc:Choice>
              <mc:Fallback>
                <p:oleObj name="Equation" r:id="rId7" imgW="22730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68838"/>
                        <a:ext cx="6037262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229965" y="4409281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似然函数为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7504" y="188640"/>
            <a:ext cx="8928992" cy="1200329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(2)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U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未知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是一个样本值，求参数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504" y="3645024"/>
            <a:ext cx="8916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7544" y="3573016"/>
            <a:ext cx="86272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 err="1">
                <a:latin typeface="Times New Roman" pitchFamily="18" charset="0"/>
                <a:ea typeface="楷体_GB2312" pitchFamily="49" charset="-122"/>
              </a:rPr>
              <a:t>min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= min {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,…,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 err="1">
                <a:latin typeface="Times New Roman" pitchFamily="18" charset="0"/>
                <a:ea typeface="楷体_GB2312" pitchFamily="49" charset="-122"/>
              </a:rPr>
              <a:t>max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= max {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,…,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utoUpdateAnimBg="0"/>
      <p:bldP spid="204809" grpId="0" autoUpdateAnimBg="0"/>
      <p:bldP spid="12" grpId="0" animBg="1"/>
      <p:bldP spid="10" grpId="0" autoUpdateAnimBg="0"/>
      <p:bldP spid="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93100"/>
              </p:ext>
            </p:extLst>
          </p:nvPr>
        </p:nvGraphicFramePr>
        <p:xfrm>
          <a:off x="598488" y="1228725"/>
          <a:ext cx="695166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3" imgW="2616120" imgH="482400" progId="Equation.DSMT4">
                  <p:embed/>
                </p:oleObj>
              </mc:Choice>
              <mc:Fallback>
                <p:oleObj name="Equation" r:id="rId3" imgW="2616120" imgH="4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228725"/>
                        <a:ext cx="695166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29847"/>
              </p:ext>
            </p:extLst>
          </p:nvPr>
        </p:nvGraphicFramePr>
        <p:xfrm>
          <a:off x="442913" y="2859088"/>
          <a:ext cx="41179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5" imgW="1549080" imgH="393480" progId="Equation.DSMT4">
                  <p:embed/>
                </p:oleObj>
              </mc:Choice>
              <mc:Fallback>
                <p:oleObj name="Equation" r:id="rId5" imgW="15490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859088"/>
                        <a:ext cx="41179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77548"/>
              </p:ext>
            </p:extLst>
          </p:nvPr>
        </p:nvGraphicFramePr>
        <p:xfrm>
          <a:off x="4699000" y="2887663"/>
          <a:ext cx="40497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887663"/>
                        <a:ext cx="40497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650" y="4508500"/>
            <a:ext cx="480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itchFamily="2" charset="-122"/>
              </a:rPr>
              <a:t>∴只能从定义上来分析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220071" y="44624"/>
            <a:ext cx="3848205" cy="181588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iff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 ≤ </a:t>
            </a:r>
            <a:r>
              <a:rPr kumimoji="1" lang="en-US" altLang="zh-CN" sz="2800" i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800" i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2800" i="1" baseline="-250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≤ b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,L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≠0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越小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(2) else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084560" y="3815577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所以取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67597"/>
              </p:ext>
            </p:extLst>
          </p:nvPr>
        </p:nvGraphicFramePr>
        <p:xfrm>
          <a:off x="2380286" y="3645024"/>
          <a:ext cx="3631874" cy="86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286" y="3645024"/>
                        <a:ext cx="3631874" cy="86021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1856" y="4630462"/>
            <a:ext cx="6980238" cy="675407"/>
            <a:chOff x="326" y="2464"/>
            <a:chExt cx="4378" cy="373"/>
          </a:xfrm>
        </p:grpSpPr>
        <p:sp>
          <p:nvSpPr>
            <p:cNvPr id="9227" name="Text Box 8"/>
            <p:cNvSpPr txBox="1">
              <a:spLocks noChangeArrowheads="1"/>
            </p:cNvSpPr>
            <p:nvPr/>
          </p:nvSpPr>
          <p:spPr bwMode="auto">
            <a:xfrm>
              <a:off x="326" y="2516"/>
              <a:ext cx="101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则对满足</a:t>
              </a:r>
            </a:p>
          </p:txBody>
        </p:sp>
        <p:graphicFrame>
          <p:nvGraphicFramePr>
            <p:cNvPr id="92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560625"/>
                </p:ext>
              </p:extLst>
            </p:nvPr>
          </p:nvGraphicFramePr>
          <p:xfrm>
            <a:off x="1320" y="2531"/>
            <a:ext cx="18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" name="Equation" r:id="rId6" imgW="1002960" imgH="190440" progId="Equation.DSMT4">
                    <p:embed/>
                  </p:oleObj>
                </mc:Choice>
                <mc:Fallback>
                  <p:oleObj name="Equation" r:id="rId6" imgW="100296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2531"/>
                          <a:ext cx="18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3195" y="2464"/>
              <a:ext cx="150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的一切 </a:t>
              </a:r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a &lt; b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,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84715"/>
              </p:ext>
            </p:extLst>
          </p:nvPr>
        </p:nvGraphicFramePr>
        <p:xfrm>
          <a:off x="2357185" y="5327075"/>
          <a:ext cx="4227120" cy="121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8" imgW="1320480" imgH="380880" progId="Equation.DSMT4">
                  <p:embed/>
                </p:oleObj>
              </mc:Choice>
              <mc:Fallback>
                <p:oleObj name="Equation" r:id="rId8" imgW="132048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185" y="5327075"/>
                        <a:ext cx="4227120" cy="121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1131763" y="57052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54435" y="2679303"/>
            <a:ext cx="65527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275856" y="2607295"/>
            <a:ext cx="166811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5508104" y="2607295"/>
            <a:ext cx="166811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323" y="2823319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579" y="28233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14568" y="2679303"/>
            <a:ext cx="2543075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01175" y="2687288"/>
            <a:ext cx="2439887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355975" y="2564904"/>
            <a:ext cx="252000" cy="252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13285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落入该区间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7624" y="234888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取值区间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4580" y="233958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取值区间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13208"/>
              </p:ext>
            </p:extLst>
          </p:nvPr>
        </p:nvGraphicFramePr>
        <p:xfrm>
          <a:off x="86582" y="121332"/>
          <a:ext cx="4989474" cy="15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10" imgW="2273040" imgH="685800" progId="Equation.DSMT4">
                  <p:embed/>
                </p:oleObj>
              </mc:Choice>
              <mc:Fallback>
                <p:oleObj name="Equation" r:id="rId10" imgW="22730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82" y="121332"/>
                        <a:ext cx="4989474" cy="150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 autoUpdateAnimBg="0"/>
      <p:bldP spid="205829" grpId="0" autoUpdateAnimBg="0"/>
      <p:bldP spid="205836" grpId="0" autoUpdateAnimBg="0"/>
      <p:bldP spid="5" grpId="0" animBg="1"/>
      <p:bldP spid="16" grpId="0" animBg="1"/>
      <p:bldP spid="7" grpId="0"/>
      <p:bldP spid="19" grpId="0"/>
      <p:bldP spid="21" grpId="0" animBg="1"/>
      <p:bldP spid="1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619250" y="11255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8684"/>
              </p:ext>
            </p:extLst>
          </p:nvPr>
        </p:nvGraphicFramePr>
        <p:xfrm>
          <a:off x="2519643" y="906016"/>
          <a:ext cx="3798473" cy="89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643" y="906016"/>
                        <a:ext cx="3798473" cy="899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619250" y="2133600"/>
            <a:ext cx="544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的极大似然估计值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4087"/>
              </p:ext>
            </p:extLst>
          </p:nvPr>
        </p:nvGraphicFramePr>
        <p:xfrm>
          <a:off x="2376002" y="3326086"/>
          <a:ext cx="4698839" cy="123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02" y="3326086"/>
                        <a:ext cx="4698839" cy="1233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1476375" y="5013325"/>
            <a:ext cx="635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分别是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 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52" grpId="0" autoUpdateAnimBg="0"/>
      <p:bldP spid="2068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95535" y="476672"/>
            <a:ext cx="8640961" cy="107721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~ G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是来自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的一个样本值，</a:t>
            </a:r>
            <a:r>
              <a:rPr kumimoji="1" lang="zh-CN" altLang="en-US" sz="3200" dirty="0">
                <a:latin typeface="Times New Roman" pitchFamily="18" charset="0"/>
              </a:rPr>
              <a:t>试求参数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zh-CN" altLang="en-US" sz="3200" dirty="0">
                <a:latin typeface="Times New Roman" pitchFamily="18" charset="0"/>
              </a:rPr>
              <a:t>与</a:t>
            </a:r>
            <a:r>
              <a:rPr kumimoji="1" lang="en-US" altLang="zh-CN" sz="3200" i="1" dirty="0">
                <a:latin typeface="Times New Roman" pitchFamily="18" charset="0"/>
              </a:rPr>
              <a:t>EX</a:t>
            </a:r>
            <a:r>
              <a:rPr kumimoji="1" lang="zh-CN" altLang="en-US" sz="3200" dirty="0">
                <a:latin typeface="Times New Roman" pitchFamily="18" charset="0"/>
              </a:rPr>
              <a:t>的极大似然估计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755650" y="1989138"/>
          <a:ext cx="30194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公式" r:id="rId4" imgW="1256755" imgH="215806" progId="Equation.3">
                  <p:embed/>
                </p:oleObj>
              </mc:Choice>
              <mc:Fallback>
                <p:oleObj name="公式" r:id="rId4" imgW="125675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0194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16353"/>
              </p:ext>
            </p:extLst>
          </p:nvPr>
        </p:nvGraphicFramePr>
        <p:xfrm>
          <a:off x="2279650" y="2581275"/>
          <a:ext cx="5110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6" imgW="1942920" imgH="215640" progId="Equation.DSMT4">
                  <p:embed/>
                </p:oleObj>
              </mc:Choice>
              <mc:Fallback>
                <p:oleObj name="Equation" r:id="rId6" imgW="19429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81275"/>
                        <a:ext cx="51101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331913" y="31416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故似然函数为</a:t>
            </a:r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89596"/>
              </p:ext>
            </p:extLst>
          </p:nvPr>
        </p:nvGraphicFramePr>
        <p:xfrm>
          <a:off x="1947863" y="3640138"/>
          <a:ext cx="60102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8" imgW="2286000" imgH="457200" progId="Equation.DSMT4">
                  <p:embed/>
                </p:oleObj>
              </mc:Choice>
              <mc:Fallback>
                <p:oleObj name="Equation" r:id="rId8" imgW="2286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640138"/>
                        <a:ext cx="60102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32154"/>
              </p:ext>
            </p:extLst>
          </p:nvPr>
        </p:nvGraphicFramePr>
        <p:xfrm>
          <a:off x="1493838" y="4968875"/>
          <a:ext cx="68595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10" imgW="2425680" imgH="431640" progId="Equation.DSMT4">
                  <p:embed/>
                </p:oleObj>
              </mc:Choice>
              <mc:Fallback>
                <p:oleObj name="Equation" r:id="rId10" imgW="24256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968875"/>
                        <a:ext cx="68595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 autoUpdateAnimBg="0"/>
      <p:bldP spid="202758" grpId="0" autoUpdateAnimBg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698</Words>
  <Application>Microsoft Office PowerPoint</Application>
  <PresentationFormat>全屏显示(4:3)</PresentationFormat>
  <Paragraphs>98</Paragraphs>
  <Slides>32</Slides>
  <Notes>5</Notes>
  <HiddenSlides>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 Unicode MS</vt:lpstr>
      <vt:lpstr>Math1</vt:lpstr>
      <vt:lpstr>黑体</vt:lpstr>
      <vt:lpstr>华文新魏</vt:lpstr>
      <vt:lpstr>华文行楷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Wingdings</vt:lpstr>
      <vt:lpstr>1_Blends</vt:lpstr>
      <vt:lpstr>ps</vt:lpstr>
      <vt:lpstr>Visio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155</cp:revision>
  <cp:lastPrinted>1601-01-01T00:00:00Z</cp:lastPrinted>
  <dcterms:created xsi:type="dcterms:W3CDTF">2006-12-31T12:51:38Z</dcterms:created>
  <dcterms:modified xsi:type="dcterms:W3CDTF">2021-12-03T01:11:34Z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