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1" r:id="rId2"/>
    <p:sldId id="282" r:id="rId3"/>
    <p:sldId id="286" r:id="rId4"/>
    <p:sldId id="285" r:id="rId5"/>
    <p:sldId id="283" r:id="rId6"/>
    <p:sldId id="256" r:id="rId7"/>
    <p:sldId id="28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89933" autoAdjust="0"/>
  </p:normalViewPr>
  <p:slideViewPr>
    <p:cSldViewPr>
      <p:cViewPr varScale="1">
        <p:scale>
          <a:sx n="100" d="100"/>
          <a:sy n="100" d="100"/>
        </p:scale>
        <p:origin x="519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e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emf"/><Relationship Id="rId10" Type="http://schemas.openxmlformats.org/officeDocument/2006/relationships/image" Target="../media/image24.wmf"/><Relationship Id="rId4" Type="http://schemas.openxmlformats.org/officeDocument/2006/relationships/image" Target="../media/image18.emf"/><Relationship Id="rId9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emf"/><Relationship Id="rId5" Type="http://schemas.openxmlformats.org/officeDocument/2006/relationships/image" Target="../media/image29.wmf"/><Relationship Id="rId10" Type="http://schemas.openxmlformats.org/officeDocument/2006/relationships/image" Target="../media/image34.emf"/><Relationship Id="rId4" Type="http://schemas.openxmlformats.org/officeDocument/2006/relationships/image" Target="../media/image28.wmf"/><Relationship Id="rId9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w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D64AA-03E6-4BC6-8EEE-1254898F1F96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D4F88-5BD2-417F-8956-9CE95D777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9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idu.com/s?wd=%E4%B8%AD%E5%BF%83%E6%9E%81%E9%99%90%E5%AE%9A%E7%90%86&amp;tn=SE_PcZhidaonwhc_ngpagmjz&amp;rsv_dl=gh_pc_zhidao" TargetMode="External"/><Relationship Id="rId3" Type="http://schemas.openxmlformats.org/officeDocument/2006/relationships/hyperlink" Target="https://www.baidu.com/s?wd=%E6%A6%82%E7%8E%87%E8%AE%BA&amp;tn=SE_PcZhidaonwhc_ngpagmjz&amp;rsv_dl=gh_pc_zhidao" TargetMode="External"/><Relationship Id="rId7" Type="http://schemas.openxmlformats.org/officeDocument/2006/relationships/hyperlink" Target="https://www.baidu.com/s?wd=%E5%A4%A7%E6%95%B0%E5%AE%9A%E7%90%86&amp;tn=SE_PcZhidaonwhc_ngpagmjz&amp;rsv_dl=gh_pc_zhidao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baidu.com/s?wd=%E5%81%87%E8%AE%BE%E6%A3%80%E9%AA%8C&amp;tn=SE_PcZhidaonwhc_ngpagmjz&amp;rsv_dl=gh_pc_zhidao" TargetMode="External"/><Relationship Id="rId5" Type="http://schemas.openxmlformats.org/officeDocument/2006/relationships/hyperlink" Target="https://www.baidu.com/s?wd=%E7%BB%9F%E8%AE%A1%E5%AD%A6&amp;tn=SE_PcZhidaonwhc_ngpagmjz&amp;rsv_dl=gh_pc_zhidao" TargetMode="External"/><Relationship Id="rId4" Type="http://schemas.openxmlformats.org/officeDocument/2006/relationships/hyperlink" Target="https://www.baidu.com/s?wd=%E5%88%86%E5%B8%83%E5%87%BD%E6%95%B0&amp;tn=SE_PcZhidaonwhc_ngpagmjz&amp;rsv_dl=gh_pc_zhidao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2FB27D3-0659-4677-A4BF-9FAD68D1A68F}" type="slidenum">
              <a:rPr lang="zh-CN" altLang="en-US" sz="1200" smtClean="0">
                <a:solidFill>
                  <a:schemeClr val="folHlink"/>
                </a:solidFill>
                <a:ea typeface="楷体_GB2312" pitchFamily="49" charset="-122"/>
              </a:rPr>
              <a:pPr eaLnBrk="1" hangingPunct="1"/>
              <a:t>6</a:t>
            </a:fld>
            <a:endParaRPr lang="en-US" altLang="zh-CN" sz="1200" smtClean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65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一个是知道模型总结规律，另一个是知道规律猜测模型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打个比方，一个箱子，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概率论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研究，你知道这个箱子里面的东西（里面有几个红球、几个白球，也就是所谓的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分布函数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），然后计算下一个摸出来的球是红球的概率。而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统计学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，你看得到每次摸出来的是红球还是白球，然后需要猜测这个黑箱子的里面的东西构成，例如红球和白球的比例是多少？（参数估计）能不能认为红球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，白球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？（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假设检验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概率论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中的许多定理与结论，如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大数定理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中心极限定理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等保证了统计推断的合理性。做统计推断一般都需要对那个箱子做各种各样的假设，这些假设都是概率模型，统计推断实际上就是在估计这些模型的参数。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D4F88-5BD2-417F-8956-9CE95D777C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4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1CC727A-59A1-4DB8-B088-91E54EF2FE1D}" type="slidenum">
              <a:rPr lang="zh-CN" altLang="en-US" sz="1200" smtClean="0">
                <a:solidFill>
                  <a:schemeClr val="folHlink"/>
                </a:solidFill>
                <a:ea typeface="楷体_GB2312" pitchFamily="49" charset="-122"/>
              </a:rPr>
              <a:pPr eaLnBrk="1" hangingPunct="1"/>
              <a:t>12</a:t>
            </a:fld>
            <a:endParaRPr lang="en-US" altLang="zh-CN" sz="1200" smtClean="0">
              <a:solidFill>
                <a:schemeClr val="folHlink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42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搞明白互斥、对立、独立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1AC7D1E-E922-4915-A45D-500CA67CD53B}" type="slidenum">
              <a:rPr lang="zh-CN" altLang="en-US" sz="1200" smtClean="0">
                <a:solidFill>
                  <a:schemeClr val="folHlink"/>
                </a:solidFill>
                <a:ea typeface="楷体_GB2312" pitchFamily="49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folHlink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65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对于吸收率：并是大吃小，交是小吃大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D4F88-5BD2-417F-8956-9CE95D777C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1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不多于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个，既</a:t>
            </a:r>
            <a:r>
              <a:rPr lang="en-US" altLang="zh-CN" smtClean="0">
                <a:ea typeface="宋体" charset="-122"/>
              </a:rPr>
              <a:t>0</a:t>
            </a:r>
            <a:r>
              <a:rPr lang="zh-CN" altLang="en-US" smtClean="0">
                <a:ea typeface="宋体" charset="-122"/>
              </a:rPr>
              <a:t>个或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个发生。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8F08E49-001B-4992-A5F2-2C155E5F50B3}" type="slidenum">
              <a:rPr lang="zh-CN" altLang="en-US" sz="1200" smtClean="0">
                <a:solidFill>
                  <a:schemeClr val="folHlink"/>
                </a:solidFill>
                <a:ea typeface="楷体_GB2312" pitchFamily="49" charset="-122"/>
              </a:rPr>
              <a:pPr eaLnBrk="1" hangingPunct="1"/>
              <a:t>30</a:t>
            </a:fld>
            <a:endParaRPr lang="en-US" altLang="zh-CN" sz="1200" smtClean="0">
              <a:solidFill>
                <a:schemeClr val="folHlink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76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3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4006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baseline="0" dirty="0" smtClean="0">
                <a:solidFill>
                  <a:schemeClr val="bg1"/>
                </a:solidFill>
              </a:rPr>
              <a:t>     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概率统计序言</a:t>
            </a:r>
            <a:r>
              <a:rPr lang="en-US" altLang="zh-CN" sz="12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 smtClean="0">
                <a:solidFill>
                  <a:schemeClr val="bg1"/>
                </a:solidFill>
              </a:rPr>
              <a:t>计算机科学</a:t>
            </a:r>
            <a:r>
              <a:rPr lang="zh-CN" altLang="en-US" sz="1200" dirty="0">
                <a:solidFill>
                  <a:schemeClr val="bg1"/>
                </a:solidFill>
              </a:rPr>
              <a:t>与技术学院</a:t>
            </a: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15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baseline="0" dirty="0" smtClean="0">
                <a:solidFill>
                  <a:schemeClr val="bg1"/>
                </a:solidFill>
              </a:rPr>
              <a:t>     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概率统计序言</a:t>
            </a:r>
            <a:r>
              <a:rPr lang="en-US" altLang="zh-CN" sz="12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 smtClean="0">
                <a:solidFill>
                  <a:schemeClr val="bg1"/>
                </a:solidFill>
              </a:rPr>
              <a:t>计算机科学</a:t>
            </a:r>
            <a:r>
              <a:rPr lang="zh-CN" altLang="en-US" sz="1200" dirty="0">
                <a:solidFill>
                  <a:schemeClr val="bg1"/>
                </a:solidFill>
              </a:rPr>
              <a:t>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08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baseline="0" dirty="0" smtClean="0">
                <a:solidFill>
                  <a:schemeClr val="bg1"/>
                </a:solidFill>
              </a:rPr>
              <a:t>     </a:t>
            </a:r>
            <a:r>
              <a:rPr lang="zh-CN" altLang="en-US" sz="1200" dirty="0" smtClean="0">
                <a:solidFill>
                  <a:schemeClr val="bg1"/>
                </a:solidFill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</a:rPr>
              <a:t>章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 随机事件及其概率</a:t>
            </a:r>
            <a:r>
              <a:rPr lang="en-US" altLang="zh-CN" sz="12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 smtClean="0">
                <a:solidFill>
                  <a:schemeClr val="bg1"/>
                </a:solidFill>
              </a:rPr>
              <a:t>计算机科学</a:t>
            </a:r>
            <a:r>
              <a:rPr lang="zh-CN" altLang="en-US" sz="1200" dirty="0">
                <a:solidFill>
                  <a:schemeClr val="bg1"/>
                </a:solidFill>
              </a:rPr>
              <a:t>与技术学院</a:t>
            </a: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6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baseline="0" dirty="0" smtClean="0">
                <a:solidFill>
                  <a:schemeClr val="bg1"/>
                </a:solidFill>
              </a:rPr>
              <a:t>     </a:t>
            </a:r>
            <a:r>
              <a:rPr lang="zh-CN" altLang="en-US" sz="1200" dirty="0" smtClean="0">
                <a:solidFill>
                  <a:schemeClr val="bg1"/>
                </a:solidFill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</a:rPr>
              <a:t>章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 随机事件及其概率</a:t>
            </a:r>
            <a:r>
              <a:rPr lang="en-US" altLang="zh-CN" sz="12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 smtClean="0">
                <a:solidFill>
                  <a:schemeClr val="bg1"/>
                </a:solidFill>
              </a:rPr>
              <a:t>计算机科学</a:t>
            </a:r>
            <a:r>
              <a:rPr lang="zh-CN" altLang="en-US" sz="1200" dirty="0">
                <a:solidFill>
                  <a:schemeClr val="bg1"/>
                </a:solidFill>
              </a:rPr>
              <a:t>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26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4F1B-BDA5-4191-AD7B-7DB9885E18F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3776-A7A3-40CC-A908-6FD92DB2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5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9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r.sdu.edu.cn/~zhuminchen/ps2019" TargetMode="External"/><Relationship Id="rId2" Type="http://schemas.openxmlformats.org/officeDocument/2006/relationships/hyperlink" Target="mailto:chenzhumin@sd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2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1.wmf"/><Relationship Id="rId20" Type="http://schemas.openxmlformats.org/officeDocument/2006/relationships/image" Target="../media/image33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5.e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0.wmf"/><Relationship Id="rId22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3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75.wmf"/><Relationship Id="rId10" Type="http://schemas.openxmlformats.org/officeDocument/2006/relationships/image" Target="../media/image74.png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042988" y="1268413"/>
            <a:ext cx="7772400" cy="1600200"/>
          </a:xfrm>
        </p:spPr>
        <p:txBody>
          <a:bodyPr/>
          <a:lstStyle/>
          <a:p>
            <a:r>
              <a:rPr lang="zh-CN" altLang="en-US" sz="6600" i="0" smtClean="0"/>
              <a:t>概率论与数理统计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40152" y="4077072"/>
            <a:ext cx="2664941" cy="648072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陈竹敏</a:t>
            </a:r>
          </a:p>
        </p:txBody>
      </p:sp>
      <p:pic>
        <p:nvPicPr>
          <p:cNvPr id="4" name="Picture 2" descr="http://files.turbosquid.com/Preview/Content_2009_07_13__22_18_53/1.bmp105b4eda-f0e0-4dbd-bfd3-4173455dfec1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84" y="2636912"/>
            <a:ext cx="4034084" cy="3944480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91880" y="3068787"/>
            <a:ext cx="532923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tx1"/>
                </a:solidFill>
              </a:rPr>
              <a:t>任课教师：于东晓、陈竹敏</a:t>
            </a:r>
          </a:p>
        </p:txBody>
      </p:sp>
    </p:spTree>
    <p:extLst>
      <p:ext uri="{BB962C8B-B14F-4D97-AF65-F5344CB8AC3E}">
        <p14:creationId xmlns:p14="http://schemas.microsoft.com/office/powerpoint/2010/main" val="26021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971550" y="908050"/>
            <a:ext cx="6813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dirty="0" smtClean="0">
                <a:latin typeface="宋体" charset="-122"/>
              </a:rPr>
              <a:t>              </a:t>
            </a:r>
            <a:endParaRPr kumimoji="1" lang="zh-CN" altLang="en-US" sz="3200" b="1" dirty="0">
              <a:latin typeface="宋体" charset="-122"/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979613" y="4580533"/>
            <a:ext cx="477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rgbClr val="C00000"/>
                </a:solidFill>
              </a:rPr>
              <a:t>随机现象的统计规律性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971550" y="1700808"/>
            <a:ext cx="5692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宋体" charset="-122"/>
              </a:rPr>
              <a:t>随机现象是不是没有规律可言</a:t>
            </a:r>
            <a:r>
              <a:rPr kumimoji="1" lang="en-US" altLang="zh-CN" sz="3200" b="1" dirty="0">
                <a:latin typeface="宋体" charset="-122"/>
              </a:rPr>
              <a:t>?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7308850" y="1772246"/>
            <a:ext cx="100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FF"/>
                </a:solidFill>
              </a:rPr>
              <a:t>否！</a:t>
            </a: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971550" y="2780308"/>
            <a:ext cx="71628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b="1">
                <a:solidFill>
                  <a:schemeClr val="tx2"/>
                </a:solidFill>
              </a:rPr>
              <a:t>        在一定条件下对随机现象进行大量观测会发现某种规律性</a:t>
            </a:r>
            <a:r>
              <a:rPr kumimoji="1" lang="en-US" altLang="zh-CN" sz="3200" b="1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概率统计的研究</a:t>
            </a:r>
            <a:r>
              <a:rPr lang="zh-CN" altLang="en-US" dirty="0" smtClean="0">
                <a:solidFill>
                  <a:schemeClr val="bg1"/>
                </a:solidFill>
              </a:rPr>
              <a:t>内容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  <p:bldP spid="132100" grpId="0"/>
      <p:bldP spid="132101" grpId="0" autoUpdateAnimBg="0"/>
      <p:bldP spid="132102" grpId="0" autoUpdateAnimBg="0"/>
      <p:bldP spid="13210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827088" y="1341438"/>
            <a:ext cx="7696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b="1" dirty="0"/>
              <a:t>        从表面上看，随机现象的每一次观察结果都是随机的，但多次观察某个随机现象，便可以发现，在大量的偶然之中存在着必然的规律</a:t>
            </a:r>
            <a:r>
              <a:rPr kumimoji="1" lang="en-US" altLang="zh-CN" sz="3200" b="1" dirty="0"/>
              <a:t>.</a:t>
            </a:r>
            <a:r>
              <a:rPr kumimoji="1" lang="zh-CN" altLang="en-US" sz="3200" dirty="0"/>
              <a:t> </a:t>
            </a:r>
            <a:r>
              <a:rPr kumimoji="1" lang="zh-CN" altLang="en-US" sz="3200" b="1" dirty="0">
                <a:latin typeface="宋体" charset="-122"/>
              </a:rPr>
              <a:t>这种随机现象所呈现出的固有规律性，称为随机现象的</a:t>
            </a:r>
            <a:r>
              <a:rPr kumimoji="1" lang="zh-CN" altLang="en-US" sz="32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统计规律性</a:t>
            </a:r>
            <a:r>
              <a:rPr kumimoji="1" lang="en-US" altLang="zh-CN" sz="3200" b="1" dirty="0">
                <a:latin typeface="宋体" charset="-122"/>
              </a:rPr>
              <a:t>.</a:t>
            </a:r>
          </a:p>
        </p:txBody>
      </p:sp>
      <p:sp>
        <p:nvSpPr>
          <p:cNvPr id="24579" name="Rectangle 9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077200" y="6019800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8077200" y="6019800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52" name="AutoShape 12"/>
          <p:cNvSpPr>
            <a:spLocks noChangeArrowheads="1"/>
          </p:cNvSpPr>
          <p:nvPr/>
        </p:nvSpPr>
        <p:spPr bwMode="auto">
          <a:xfrm>
            <a:off x="4356100" y="4221163"/>
            <a:ext cx="4249738" cy="609600"/>
          </a:xfrm>
          <a:prstGeom prst="wedgeRoundRectCallout">
            <a:avLst>
              <a:gd name="adj1" fmla="val -3120"/>
              <a:gd name="adj2" fmla="val -9505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/>
              <a:t>概率统计的研究内容</a:t>
            </a:r>
          </a:p>
        </p:txBody>
      </p:sp>
    </p:spTree>
    <p:extLst>
      <p:ext uri="{BB962C8B-B14F-4D97-AF65-F5344CB8AC3E}">
        <p14:creationId xmlns:p14="http://schemas.microsoft.com/office/powerpoint/2010/main" val="217515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  <p:bldP spid="1382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2195413" y="2492400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经济管理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4859238" y="2492400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保险金融</a:t>
            </a:r>
            <a:endParaRPr lang="en-US" altLang="zh-CN"/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2195413" y="3429025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生物医药</a:t>
            </a:r>
            <a:endParaRPr lang="en-US" altLang="zh-CN"/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4860032" y="3356000"/>
            <a:ext cx="221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dirty="0"/>
              <a:t>…………</a:t>
            </a:r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2195413" y="1628800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天气预报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844951" y="1628800"/>
            <a:ext cx="20304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信息处理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三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概率统计的</a:t>
            </a:r>
            <a:r>
              <a:rPr lang="zh-CN" altLang="en-US" dirty="0" smtClean="0">
                <a:solidFill>
                  <a:schemeClr val="bg1"/>
                </a:solidFill>
              </a:rPr>
              <a:t>应用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7" grpId="0"/>
      <p:bldP spid="130058" grpId="0"/>
      <p:bldP spid="130059" grpId="0"/>
      <p:bldP spid="130060" grpId="0"/>
      <p:bldP spid="130061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220792" y="201960"/>
            <a:ext cx="73836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/>
              <a:t>       </a:t>
            </a:r>
            <a:r>
              <a:rPr kumimoji="1" lang="zh-CN" altLang="en-US" sz="3200" b="1" dirty="0" smtClean="0"/>
              <a:t>下面</a:t>
            </a:r>
            <a:r>
              <a:rPr kumimoji="1" lang="zh-CN" altLang="en-US" sz="3200" b="1" dirty="0"/>
              <a:t>我们就来开始一门“</a:t>
            </a:r>
            <a:r>
              <a:rPr kumimoji="1" lang="zh-CN" altLang="en-US" sz="3200" b="1" dirty="0">
                <a:solidFill>
                  <a:srgbClr val="0000FF"/>
                </a:solidFill>
                <a:latin typeface="宋体" charset="-122"/>
              </a:rPr>
              <a:t>将不定性数量化</a:t>
            </a:r>
            <a:r>
              <a:rPr kumimoji="1" lang="zh-CN" altLang="en-US" sz="3200" b="1" dirty="0"/>
              <a:t>”</a:t>
            </a:r>
            <a:r>
              <a:rPr kumimoji="1" lang="zh-CN" altLang="en-US" sz="3200" b="1" dirty="0">
                <a:latin typeface="宋体" charset="-122"/>
              </a:rPr>
              <a:t>的</a:t>
            </a:r>
            <a:r>
              <a:rPr kumimoji="1" lang="zh-CN" altLang="en-US" sz="3200" b="1" dirty="0"/>
              <a:t>课程的学习，这就是</a:t>
            </a:r>
          </a:p>
        </p:txBody>
      </p:sp>
      <p:sp>
        <p:nvSpPr>
          <p:cNvPr id="131075" name="WordArt 3"/>
          <p:cNvSpPr>
            <a:spLocks noChangeArrowheads="1" noChangeShapeType="1" noTextEdit="1"/>
          </p:cNvSpPr>
          <p:nvPr/>
        </p:nvSpPr>
        <p:spPr bwMode="auto">
          <a:xfrm>
            <a:off x="1371600" y="1981200"/>
            <a:ext cx="3733800" cy="13716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9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zh-CN" alt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宋体"/>
                <a:ea typeface="宋体"/>
              </a:rPr>
              <a:t>概率论与数理统计</a:t>
            </a:r>
          </a:p>
        </p:txBody>
      </p:sp>
      <p:sp>
        <p:nvSpPr>
          <p:cNvPr id="131076" name="WordArt 4"/>
          <p:cNvSpPr>
            <a:spLocks noChangeArrowheads="1" noChangeShapeType="1" noTextEdit="1"/>
          </p:cNvSpPr>
          <p:nvPr/>
        </p:nvSpPr>
        <p:spPr bwMode="auto">
          <a:xfrm>
            <a:off x="2362200" y="4114800"/>
            <a:ext cx="3810000" cy="1066800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zh-CN" alt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宋体"/>
                <a:ea typeface="宋体"/>
              </a:rPr>
              <a:t>概率论与数理统计</a:t>
            </a:r>
          </a:p>
        </p:txBody>
      </p:sp>
      <p:sp>
        <p:nvSpPr>
          <p:cNvPr id="131077" name="WordArt 5"/>
          <p:cNvSpPr>
            <a:spLocks noChangeArrowheads="1" noChangeShapeType="1" noTextEdit="1"/>
          </p:cNvSpPr>
          <p:nvPr/>
        </p:nvSpPr>
        <p:spPr bwMode="auto">
          <a:xfrm>
            <a:off x="3733800" y="3078163"/>
            <a:ext cx="4343400" cy="9604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概率论与数理统计</a:t>
            </a:r>
          </a:p>
        </p:txBody>
      </p:sp>
    </p:spTree>
    <p:extLst>
      <p:ext uri="{BB962C8B-B14F-4D97-AF65-F5344CB8AC3E}">
        <p14:creationId xmlns:p14="http://schemas.microsoft.com/office/powerpoint/2010/main" val="1565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utoUpdateAnimBg="0"/>
      <p:bldP spid="131075" grpId="0" animBg="1"/>
      <p:bldP spid="131076" grpId="0" animBg="1"/>
      <p:bldP spid="1310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030"/>
          <p:cNvSpPr txBox="1">
            <a:spLocks noChangeArrowheads="1"/>
          </p:cNvSpPr>
          <p:nvPr/>
        </p:nvSpPr>
        <p:spPr bwMode="auto">
          <a:xfrm>
            <a:off x="395288" y="2278063"/>
            <a:ext cx="82518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5400" b="1" dirty="0" smtClean="0">
                <a:ea typeface="楷体_GB2312" pitchFamily="49" charset="-122"/>
              </a:rPr>
              <a:t>第一章   </a:t>
            </a:r>
            <a:r>
              <a:rPr kumimoji="1" lang="zh-CN" altLang="en-US" sz="5400" dirty="0" smtClean="0">
                <a:ea typeface="华文新魏" pitchFamily="2" charset="-122"/>
              </a:rPr>
              <a:t>随机事件及其概率</a:t>
            </a:r>
            <a:endParaRPr kumimoji="1" lang="zh-CN" altLang="en-US" sz="5400" dirty="0">
              <a:ea typeface="华文新魏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0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1916113"/>
            <a:ext cx="9316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ea typeface="楷体_GB2312" pitchFamily="49" charset="-122"/>
              </a:rPr>
              <a:t>        </a:t>
            </a:r>
            <a:r>
              <a:rPr kumimoji="1" lang="zh-CN" altLang="en-US" sz="3200" dirty="0">
                <a:ea typeface="楷体_GB2312" pitchFamily="49" charset="-122"/>
              </a:rPr>
              <a:t>对某事物特征进行观察, 统称</a:t>
            </a:r>
            <a:r>
              <a:rPr kumimoji="1"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试验 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(experiment)</a:t>
            </a:r>
            <a:r>
              <a:rPr kumimoji="1" lang="zh-CN" altLang="en-US" sz="3200" b="1" dirty="0" smtClean="0">
                <a:ea typeface="楷体_GB2312" pitchFamily="49" charset="-122"/>
              </a:rPr>
              <a:t>.</a:t>
            </a:r>
            <a:endParaRPr kumimoji="1" lang="en-US" altLang="zh-CN" sz="3200" b="1" dirty="0">
              <a:ea typeface="楷体_GB2312" pitchFamily="49" charset="-122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2636838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若它有如下特点,则称为</a:t>
            </a:r>
            <a:r>
              <a:rPr kumimoji="1"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随机试验，</a:t>
            </a:r>
            <a:r>
              <a:rPr kumimoji="1" lang="zh-CN" altLang="en-US" sz="3200" dirty="0" smtClean="0">
                <a:ea typeface="楷体_GB2312" pitchFamily="49" charset="-122"/>
              </a:rPr>
              <a:t>用</a:t>
            </a:r>
            <a:r>
              <a:rPr kumimoji="1" lang="en-US" altLang="zh-CN" sz="3200" i="1" dirty="0">
                <a:ea typeface="楷体_GB2312" pitchFamily="49" charset="-122"/>
              </a:rPr>
              <a:t>E</a:t>
            </a:r>
            <a:r>
              <a:rPr kumimoji="1" lang="zh-CN" altLang="en-US" sz="3200" dirty="0">
                <a:ea typeface="楷体_GB2312" pitchFamily="49" charset="-122"/>
              </a:rPr>
              <a:t>表示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68313" y="5076473"/>
            <a:ext cx="59875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FFCC00"/>
              </a:buClr>
              <a:buFont typeface="Wingdings" pitchFamily="2" charset="2"/>
              <a:buChar char="q"/>
            </a:pPr>
            <a:r>
              <a:rPr kumimoji="1" lang="zh-CN" altLang="en-US" sz="3200" dirty="0" smtClean="0">
                <a:ea typeface="楷体_GB2312" pitchFamily="49" charset="-122"/>
              </a:rPr>
              <a:t> </a:t>
            </a:r>
            <a:r>
              <a:rPr kumimoji="1" lang="zh-CN" altLang="en-US" sz="3200" dirty="0">
                <a:ea typeface="楷体_GB2312" pitchFamily="49" charset="-122"/>
              </a:rPr>
              <a:t>试验前不能预知出现哪种结果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07504" y="1052513"/>
            <a:ext cx="8512908" cy="52322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CC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ea typeface="楷体_GB2312" pitchFamily="49" charset="-122"/>
              </a:rPr>
              <a:t>1.</a:t>
            </a:r>
            <a:r>
              <a:rPr kumimoji="1" lang="zh-CN" altLang="en-US" sz="2800" b="1" dirty="0" smtClean="0">
                <a:ea typeface="楷体_GB2312" pitchFamily="49" charset="-122"/>
              </a:rPr>
              <a:t>随机试验</a:t>
            </a:r>
            <a:r>
              <a:rPr kumimoji="1" lang="en-US" altLang="zh-CN" sz="2800" b="1" dirty="0" smtClean="0">
                <a:ea typeface="楷体_GB2312" pitchFamily="49" charset="-122"/>
              </a:rPr>
              <a:t>(Random Test)</a:t>
            </a:r>
            <a:r>
              <a:rPr kumimoji="1" lang="zh-CN" altLang="en-US" sz="2800" b="1" dirty="0" smtClean="0">
                <a:ea typeface="楷体_GB2312" pitchFamily="49" charset="-122"/>
              </a:rPr>
              <a:t>与样本空间</a:t>
            </a:r>
            <a:r>
              <a:rPr kumimoji="1" lang="en-US" altLang="zh-CN" sz="2800" b="1" dirty="0" smtClean="0">
                <a:ea typeface="楷体_GB2312" pitchFamily="49" charset="-122"/>
              </a:rPr>
              <a:t>(Sample Space)</a:t>
            </a:r>
            <a:r>
              <a:rPr kumimoji="1" lang="en-US" altLang="zh-CN" sz="2800" i="1" dirty="0" smtClean="0">
                <a:solidFill>
                  <a:srgbClr val="FFCC00"/>
                </a:solidFill>
                <a:ea typeface="楷体_GB2312" pitchFamily="49" charset="-122"/>
              </a:rPr>
              <a:t> </a:t>
            </a:r>
            <a:endParaRPr kumimoji="1" lang="en-US" altLang="zh-CN" sz="2800" dirty="0">
              <a:solidFill>
                <a:srgbClr val="FFCC00"/>
              </a:solidFill>
              <a:ea typeface="楷体_GB2312" pitchFamily="49" charset="-122"/>
            </a:endParaRP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68313" y="3501008"/>
            <a:ext cx="55771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FFCC00"/>
              </a:buClr>
              <a:buFont typeface="Wingdings" pitchFamily="2" charset="2"/>
              <a:buChar char="q"/>
            </a:pPr>
            <a:r>
              <a:rPr kumimoji="1" lang="zh-CN" altLang="en-US" sz="3200" dirty="0" smtClean="0">
                <a:ea typeface="楷体_GB2312" pitchFamily="49" charset="-122"/>
              </a:rPr>
              <a:t> </a:t>
            </a:r>
            <a:r>
              <a:rPr kumimoji="1" lang="zh-CN" altLang="en-US" sz="3200" dirty="0">
                <a:ea typeface="楷体_GB2312" pitchFamily="49" charset="-122"/>
              </a:rPr>
              <a:t>可在相同的条件下重复进行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68313" y="4284385"/>
            <a:ext cx="80393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FFCC00"/>
              </a:buClr>
              <a:buFont typeface="Wingdings" pitchFamily="2" charset="2"/>
              <a:buChar char="q"/>
            </a:pPr>
            <a:r>
              <a:rPr kumimoji="1" lang="zh-CN" altLang="en-US" sz="3200" dirty="0" smtClean="0">
                <a:ea typeface="楷体_GB2312" pitchFamily="49" charset="-122"/>
              </a:rPr>
              <a:t> </a:t>
            </a:r>
            <a:r>
              <a:rPr kumimoji="1" lang="zh-CN" altLang="en-US" sz="3200" dirty="0">
                <a:ea typeface="楷体_GB2312" pitchFamily="49" charset="-122"/>
              </a:rPr>
              <a:t>试验结果不止一</a:t>
            </a:r>
            <a:r>
              <a:rPr kumimoji="1" lang="zh-CN" altLang="en-US" sz="3200" dirty="0" smtClean="0">
                <a:ea typeface="楷体_GB2312" pitchFamily="49" charset="-122"/>
              </a:rPr>
              <a:t>个，但</a:t>
            </a:r>
            <a:r>
              <a:rPr kumimoji="1" lang="zh-CN" altLang="en-US" sz="3200" dirty="0">
                <a:ea typeface="楷体_GB2312" pitchFamily="49" charset="-122"/>
              </a:rPr>
              <a:t>能明确所有的结果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§1.1  </a:t>
            </a:r>
            <a:r>
              <a:rPr lang="zh-CN" altLang="en-US" dirty="0">
                <a:solidFill>
                  <a:schemeClr val="bg1"/>
                </a:solidFill>
              </a:rPr>
              <a:t>随机事件及其</a:t>
            </a:r>
            <a:r>
              <a:rPr lang="zh-CN" altLang="en-US" dirty="0" smtClean="0">
                <a:solidFill>
                  <a:schemeClr val="bg1"/>
                </a:solidFill>
              </a:rPr>
              <a:t>运算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9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69" grpId="0" autoUpdateAnimBg="0"/>
      <p:bldP spid="11270" grpId="0" autoUpdateAnimBg="0"/>
      <p:bldP spid="11267" grpId="0" animBg="1"/>
      <p:bldP spid="11277" grpId="0" autoUpdateAnimBg="0"/>
      <p:bldP spid="1127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95537" y="260648"/>
            <a:ext cx="828092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样本空间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(Sample Space)</a:t>
            </a:r>
            <a:r>
              <a:rPr kumimoji="1" lang="zh-CN" altLang="en-US" sz="3200" dirty="0" smtClean="0">
                <a:ea typeface="楷体_GB2312" pitchFamily="49" charset="-122"/>
              </a:rPr>
              <a:t>—— </a:t>
            </a:r>
            <a:r>
              <a:rPr kumimoji="1" lang="zh-CN" altLang="en-US" sz="3200" dirty="0">
                <a:ea typeface="楷体_GB2312" pitchFamily="49" charset="-122"/>
              </a:rPr>
              <a:t>随机试验</a:t>
            </a:r>
            <a:r>
              <a:rPr kumimoji="1" lang="en-US" altLang="zh-CN" sz="3200" i="1" dirty="0">
                <a:ea typeface="楷体_GB2312" pitchFamily="49" charset="-122"/>
              </a:rPr>
              <a:t>E </a:t>
            </a:r>
            <a:r>
              <a:rPr kumimoji="1" lang="zh-CN" altLang="en-US" sz="3200" dirty="0">
                <a:ea typeface="楷体_GB2312" pitchFamily="49" charset="-122"/>
              </a:rPr>
              <a:t>所有可能的结果组成的集合</a:t>
            </a:r>
            <a:r>
              <a:rPr kumimoji="1" lang="zh-CN" altLang="en-US" sz="3200" dirty="0" smtClean="0">
                <a:ea typeface="楷体_GB2312" pitchFamily="49" charset="-122"/>
              </a:rPr>
              <a:t>称为 </a:t>
            </a:r>
            <a:r>
              <a:rPr kumimoji="1"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样本空间</a:t>
            </a:r>
            <a:r>
              <a:rPr kumimoji="1" lang="zh-CN" altLang="en-US" sz="3200" dirty="0" smtClean="0">
                <a:ea typeface="楷体_GB2312" pitchFamily="49" charset="-122"/>
              </a:rPr>
              <a:t> </a:t>
            </a:r>
            <a:r>
              <a:rPr kumimoji="1" lang="zh-CN" altLang="en-US" sz="3200" dirty="0">
                <a:ea typeface="楷体_GB2312" pitchFamily="49" charset="-122"/>
              </a:rPr>
              <a:t>记为</a:t>
            </a:r>
            <a:r>
              <a:rPr kumimoji="1" lang="zh-CN" altLang="en-US" sz="3200" dirty="0" smtClean="0">
                <a:ea typeface="楷体_GB2312" pitchFamily="49" charset="-122"/>
                <a:sym typeface="Euclid Symbol" pitchFamily="18" charset="2"/>
              </a:rPr>
              <a:t></a:t>
            </a:r>
            <a:r>
              <a:rPr kumimoji="1" lang="en-US" altLang="zh-CN" sz="3200" dirty="0" smtClean="0">
                <a:ea typeface="楷体_GB2312" pitchFamily="49" charset="-122"/>
                <a:sym typeface="Euclid Symbol" pitchFamily="18" charset="2"/>
              </a:rPr>
              <a:t>, or </a:t>
            </a:r>
            <a:r>
              <a:rPr kumimoji="1" lang="en-US" altLang="zh-CN" sz="3200" i="1" dirty="0" smtClean="0">
                <a:ea typeface="楷体_GB2312" pitchFamily="49" charset="-122"/>
                <a:sym typeface="Euclid Symbol" pitchFamily="18" charset="2"/>
              </a:rPr>
              <a:t>S</a:t>
            </a:r>
            <a:endParaRPr kumimoji="1" lang="zh-CN" altLang="en-US" sz="3200" i="1" dirty="0">
              <a:ea typeface="楷体_GB2312" pitchFamily="49" charset="-122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23528" y="2039764"/>
            <a:ext cx="8559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样本空间的元素, 即</a:t>
            </a:r>
            <a:r>
              <a:rPr kumimoji="1" lang="en-US" altLang="zh-CN" sz="3200" i="1" dirty="0">
                <a:ea typeface="楷体_GB2312" pitchFamily="49" charset="-122"/>
                <a:sym typeface="Euclid Symbol" pitchFamily="18" charset="2"/>
              </a:rPr>
              <a:t>E</a:t>
            </a:r>
            <a:r>
              <a:rPr kumimoji="1" lang="en-US" altLang="zh-CN" sz="3200" dirty="0">
                <a:ea typeface="楷体_GB2312" pitchFamily="49" charset="-122"/>
                <a:sym typeface="Euclid Symbol" pitchFamily="18" charset="2"/>
              </a:rPr>
              <a:t> 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的直接结果, 称为</a:t>
            </a:r>
            <a:r>
              <a:rPr kumimoji="1" lang="zh-CN" altLang="en-US" sz="3200" b="1" dirty="0">
                <a:solidFill>
                  <a:srgbClr val="0000FF"/>
                </a:solidFill>
                <a:ea typeface="楷体_GB2312" pitchFamily="49" charset="-122"/>
                <a:sym typeface="Euclid Symbol" pitchFamily="18" charset="2"/>
              </a:rPr>
              <a:t>样本点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(</a:t>
            </a:r>
            <a:r>
              <a:rPr kumimoji="1" lang="zh-CN" altLang="en-US" sz="3200" b="1" dirty="0">
                <a:ea typeface="楷体_GB2312" pitchFamily="49" charset="-122"/>
              </a:rPr>
              <a:t>或</a:t>
            </a:r>
            <a:r>
              <a:rPr kumimoji="1" lang="zh-CN" altLang="en-US" sz="3200" b="1" dirty="0" smtClean="0">
                <a:solidFill>
                  <a:srgbClr val="0000FF"/>
                </a:solidFill>
                <a:ea typeface="楷体_GB2312" pitchFamily="49" charset="-122"/>
                <a:sym typeface="Euclid Symbol" pitchFamily="18" charset="2"/>
              </a:rPr>
              <a:t>基本事件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  <a:sym typeface="Euclid Symbol" pitchFamily="18" charset="2"/>
              </a:rPr>
              <a:t>Simple Event</a:t>
            </a:r>
            <a:r>
              <a:rPr kumimoji="1" lang="en-US" altLang="zh-CN" sz="3200" dirty="0" smtClean="0">
                <a:ea typeface="楷体_GB2312" pitchFamily="49" charset="-122"/>
                <a:sym typeface="Euclid Symbol" pitchFamily="18" charset="2"/>
              </a:rPr>
              <a:t>)  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常记为 ， = {}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23528" y="3405014"/>
            <a:ext cx="82809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随机事件</a:t>
            </a:r>
            <a:r>
              <a:rPr kumimoji="1" lang="zh-CN" altLang="en-US" sz="3200" dirty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kumimoji="1" lang="en-US" altLang="zh-CN" sz="3200" dirty="0" smtClean="0">
                <a:solidFill>
                  <a:srgbClr val="0000FF"/>
                </a:solidFill>
                <a:ea typeface="楷体_GB2312" pitchFamily="49" charset="-122"/>
              </a:rPr>
              <a:t>(Random Event)</a:t>
            </a:r>
            <a:r>
              <a:rPr kumimoji="1" lang="zh-CN" altLang="en-US" sz="3200" dirty="0" smtClean="0">
                <a:ea typeface="楷体_GB2312" pitchFamily="49" charset="-122"/>
              </a:rPr>
              <a:t>—— 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</a:t>
            </a:r>
            <a:r>
              <a:rPr kumimoji="1" lang="zh-CN" altLang="en-US" sz="3200" dirty="0">
                <a:ea typeface="楷体_GB2312" pitchFamily="49" charset="-122"/>
              </a:rPr>
              <a:t>的子集, 记为 </a:t>
            </a:r>
            <a:r>
              <a:rPr kumimoji="1" lang="en-US" altLang="zh-CN" sz="3200" i="1" dirty="0">
                <a:ea typeface="楷体_GB2312" pitchFamily="49" charset="-122"/>
              </a:rPr>
              <a:t>A ,B ,…</a:t>
            </a:r>
            <a:endParaRPr kumimoji="1" lang="zh-CN" altLang="en-US" sz="3200" i="1" dirty="0">
              <a:ea typeface="楷体_GB2312" pitchFamily="49" charset="-122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82480" y="4437112"/>
            <a:ext cx="76738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它是满足某些条件的样本点所组成的集合.</a:t>
            </a:r>
          </a:p>
        </p:txBody>
      </p:sp>
      <p:pic>
        <p:nvPicPr>
          <p:cNvPr id="6" name="Picture 2" descr="http://files.turbosquid.com/Preview/Content_2009_09_23__12_04_38/dart_12.jpga6191845-b951-42ab-ae20-7f0e1384c205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437112"/>
            <a:ext cx="2088232" cy="2088232"/>
          </a:xfrm>
          <a:prstGeom prst="rect">
            <a:avLst/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608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  <p:bldP spid="51205" grpId="0" autoUpdateAnimBg="0"/>
      <p:bldP spid="5120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393328"/>
              </p:ext>
            </p:extLst>
          </p:nvPr>
        </p:nvGraphicFramePr>
        <p:xfrm>
          <a:off x="593725" y="3227710"/>
          <a:ext cx="36988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Equation" r:id="rId3" imgW="1295280" imgH="228600" progId="Equation.DSMT4">
                  <p:embed/>
                </p:oleObj>
              </mc:Choice>
              <mc:Fallback>
                <p:oleObj name="Equation" r:id="rId3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227710"/>
                        <a:ext cx="36988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044902"/>
              </p:ext>
            </p:extLst>
          </p:nvPr>
        </p:nvGraphicFramePr>
        <p:xfrm>
          <a:off x="539552" y="4927923"/>
          <a:ext cx="456088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Equation" r:id="rId5" imgW="1765080" imgH="253800" progId="Equation.DSMT4">
                  <p:embed/>
                </p:oleObj>
              </mc:Choice>
              <mc:Fallback>
                <p:oleObj name="Equation" r:id="rId5" imgW="1765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927923"/>
                        <a:ext cx="4560887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539552" y="5517232"/>
            <a:ext cx="75809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其中</a:t>
            </a:r>
            <a:r>
              <a:rPr kumimoji="1" lang="en-US" altLang="zh-CN" sz="3200" i="1" dirty="0">
                <a:ea typeface="楷体_GB2312" pitchFamily="49" charset="-122"/>
              </a:rPr>
              <a:t>T</a:t>
            </a:r>
            <a:r>
              <a:rPr kumimoji="1" lang="en-US" altLang="zh-CN" sz="3200" baseline="-25000" dirty="0">
                <a:ea typeface="楷体_GB2312" pitchFamily="49" charset="-122"/>
              </a:rPr>
              <a:t>1</a:t>
            </a:r>
            <a:r>
              <a:rPr kumimoji="1" lang="en-US" altLang="zh-CN" sz="3200" i="1" dirty="0">
                <a:ea typeface="楷体_GB2312" pitchFamily="49" charset="-122"/>
              </a:rPr>
              <a:t>,T</a:t>
            </a:r>
            <a:r>
              <a:rPr kumimoji="1" lang="en-US" altLang="zh-CN" sz="3200" baseline="-25000" dirty="0">
                <a:ea typeface="楷体_GB2312" pitchFamily="49" charset="-122"/>
              </a:rPr>
              <a:t>2</a:t>
            </a:r>
            <a:r>
              <a:rPr kumimoji="1" lang="zh-CN" altLang="en-US" sz="3200" dirty="0">
                <a:ea typeface="楷体_GB2312" pitchFamily="49" charset="-122"/>
              </a:rPr>
              <a:t>分别是该地区的最低与最高温度</a:t>
            </a:r>
          </a:p>
        </p:txBody>
      </p:sp>
      <p:sp>
        <p:nvSpPr>
          <p:cNvPr id="1045" name="Text Box 24"/>
          <p:cNvSpPr txBox="1">
            <a:spLocks noChangeArrowheads="1"/>
          </p:cNvSpPr>
          <p:nvPr/>
        </p:nvSpPr>
        <p:spPr bwMode="auto">
          <a:xfrm>
            <a:off x="539552" y="4284960"/>
            <a:ext cx="818420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1" dirty="0" smtClean="0">
                <a:ea typeface="楷体_GB2312" pitchFamily="49" charset="-122"/>
              </a:rPr>
              <a:t>E</a:t>
            </a:r>
            <a:r>
              <a:rPr kumimoji="1" lang="en-US" altLang="zh-CN" sz="3200" baseline="-25000" dirty="0" smtClean="0">
                <a:ea typeface="楷体_GB2312" pitchFamily="49" charset="-122"/>
              </a:rPr>
              <a:t>3</a:t>
            </a:r>
            <a:r>
              <a:rPr kumimoji="1" lang="en-US" altLang="zh-CN" sz="3200" dirty="0" smtClean="0">
                <a:ea typeface="楷体_GB2312" pitchFamily="49" charset="-122"/>
              </a:rPr>
              <a:t>:</a:t>
            </a:r>
            <a:r>
              <a:rPr kumimoji="1" lang="zh-CN" altLang="en-US" sz="3200" dirty="0" smtClean="0">
                <a:ea typeface="楷体_GB2312" pitchFamily="49" charset="-122"/>
              </a:rPr>
              <a:t>观察</a:t>
            </a:r>
            <a:r>
              <a:rPr kumimoji="1" lang="zh-CN" altLang="en-US" sz="3200" dirty="0">
                <a:ea typeface="楷体_GB2312" pitchFamily="49" charset="-122"/>
              </a:rPr>
              <a:t>某地区每天的最高温度与最低温度</a:t>
            </a:r>
          </a:p>
        </p:txBody>
      </p:sp>
      <p:sp>
        <p:nvSpPr>
          <p:cNvPr id="1044" name="Text Box 27"/>
          <p:cNvSpPr txBox="1">
            <a:spLocks noChangeArrowheads="1"/>
          </p:cNvSpPr>
          <p:nvPr/>
        </p:nvSpPr>
        <p:spPr bwMode="auto">
          <a:xfrm>
            <a:off x="539552" y="2628201"/>
            <a:ext cx="7933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1" dirty="0" smtClean="0">
                <a:ea typeface="楷体_GB2312" pitchFamily="49" charset="-122"/>
              </a:rPr>
              <a:t>E</a:t>
            </a:r>
            <a:r>
              <a:rPr kumimoji="1" lang="en-US" altLang="zh-CN" sz="3200" baseline="-25000" dirty="0" smtClean="0">
                <a:ea typeface="楷体_GB2312" pitchFamily="49" charset="-122"/>
              </a:rPr>
              <a:t>2</a:t>
            </a:r>
            <a:r>
              <a:rPr kumimoji="1" lang="en-US" altLang="zh-CN" sz="3200" dirty="0" smtClean="0">
                <a:ea typeface="楷体_GB2312" pitchFamily="49" charset="-122"/>
              </a:rPr>
              <a:t>:</a:t>
            </a:r>
            <a:r>
              <a:rPr kumimoji="1" lang="zh-CN" altLang="en-US" sz="3200" dirty="0" smtClean="0">
                <a:ea typeface="楷体_GB2312" pitchFamily="49" charset="-122"/>
              </a:rPr>
              <a:t>观察</a:t>
            </a:r>
            <a:r>
              <a:rPr kumimoji="1" lang="zh-CN" altLang="en-US" sz="3200" dirty="0">
                <a:ea typeface="楷体_GB2312" pitchFamily="49" charset="-122"/>
              </a:rPr>
              <a:t>总机每天9:00~10:00接到的电话次数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276600" y="1651323"/>
            <a:ext cx="4495800" cy="641350"/>
            <a:chOff x="2352" y="672"/>
            <a:chExt cx="2352" cy="404"/>
          </a:xfrm>
        </p:grpSpPr>
        <p:sp>
          <p:nvSpPr>
            <p:cNvPr id="1042" name="Text Box 32"/>
            <p:cNvSpPr txBox="1">
              <a:spLocks noChangeArrowheads="1"/>
            </p:cNvSpPr>
            <p:nvPr/>
          </p:nvSpPr>
          <p:spPr bwMode="auto">
            <a:xfrm>
              <a:off x="3038" y="672"/>
              <a:ext cx="16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FF"/>
                  </a:solidFill>
                  <a:ea typeface="楷体_GB2312" pitchFamily="49" charset="-122"/>
                </a:rPr>
                <a:t>有限样本空间</a:t>
              </a:r>
            </a:p>
          </p:txBody>
        </p:sp>
        <p:sp>
          <p:nvSpPr>
            <p:cNvPr id="1043" name="Line 36"/>
            <p:cNvSpPr>
              <a:spLocks noChangeShapeType="1"/>
            </p:cNvSpPr>
            <p:nvPr/>
          </p:nvSpPr>
          <p:spPr bwMode="auto">
            <a:xfrm>
              <a:off x="2352" y="8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004048" y="4921573"/>
            <a:ext cx="4033838" cy="641350"/>
            <a:chOff x="3312" y="3010"/>
            <a:chExt cx="2273" cy="404"/>
          </a:xfrm>
        </p:grpSpPr>
        <p:sp>
          <p:nvSpPr>
            <p:cNvPr id="1040" name="Text Box 33"/>
            <p:cNvSpPr txBox="1">
              <a:spLocks noChangeArrowheads="1"/>
            </p:cNvSpPr>
            <p:nvPr/>
          </p:nvSpPr>
          <p:spPr bwMode="auto">
            <a:xfrm>
              <a:off x="3935" y="3010"/>
              <a:ext cx="165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0000FF"/>
                  </a:solidFill>
                  <a:ea typeface="楷体_GB2312" pitchFamily="49" charset="-122"/>
                </a:rPr>
                <a:t>无限样本空间</a:t>
              </a:r>
            </a:p>
          </p:txBody>
        </p:sp>
        <p:sp>
          <p:nvSpPr>
            <p:cNvPr id="1041" name="Line 37"/>
            <p:cNvSpPr>
              <a:spLocks noChangeShapeType="1"/>
            </p:cNvSpPr>
            <p:nvPr/>
          </p:nvSpPr>
          <p:spPr bwMode="auto">
            <a:xfrm>
              <a:off x="3312" y="3235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39" name="Text Box 43"/>
          <p:cNvSpPr txBox="1">
            <a:spLocks noChangeArrowheads="1"/>
          </p:cNvSpPr>
          <p:nvPr/>
        </p:nvSpPr>
        <p:spPr bwMode="auto">
          <a:xfrm>
            <a:off x="539552" y="1087760"/>
            <a:ext cx="8009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1" dirty="0" smtClean="0">
                <a:ea typeface="楷体_GB2312" pitchFamily="49" charset="-122"/>
              </a:rPr>
              <a:t>E</a:t>
            </a:r>
            <a:r>
              <a:rPr kumimoji="1" lang="en-US" altLang="zh-CN" sz="3200" baseline="-25000" dirty="0" smtClean="0">
                <a:ea typeface="楷体_GB2312" pitchFamily="49" charset="-122"/>
              </a:rPr>
              <a:t>1</a:t>
            </a:r>
            <a:r>
              <a:rPr kumimoji="1" lang="en-US" altLang="zh-CN" sz="3200" dirty="0" smtClean="0">
                <a:ea typeface="楷体_GB2312" pitchFamily="49" charset="-122"/>
              </a:rPr>
              <a:t>:</a:t>
            </a:r>
            <a:r>
              <a:rPr kumimoji="1" lang="zh-CN" altLang="en-US" sz="3200" dirty="0" smtClean="0">
                <a:ea typeface="楷体_GB2312" pitchFamily="49" charset="-122"/>
              </a:rPr>
              <a:t>投</a:t>
            </a:r>
            <a:r>
              <a:rPr kumimoji="1" lang="zh-CN" altLang="en-US" sz="3200" dirty="0">
                <a:ea typeface="楷体_GB2312" pitchFamily="49" charset="-122"/>
              </a:rPr>
              <a:t>一枚硬币3次，观察正面出现的次数</a:t>
            </a:r>
          </a:p>
        </p:txBody>
      </p:sp>
      <p:graphicFrame>
        <p:nvGraphicFramePr>
          <p:cNvPr id="3383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669546"/>
              </p:ext>
            </p:extLst>
          </p:nvPr>
        </p:nvGraphicFramePr>
        <p:xfrm>
          <a:off x="755576" y="1614810"/>
          <a:ext cx="249713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Equation" r:id="rId7" imgW="901440" imgH="228600" progId="Equation.DSMT4">
                  <p:embed/>
                </p:oleObj>
              </mc:Choice>
              <mc:Fallback>
                <p:oleObj name="Equation" r:id="rId7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614810"/>
                        <a:ext cx="249713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468313" y="188640"/>
            <a:ext cx="83824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例1</a:t>
            </a:r>
            <a:r>
              <a:rPr kumimoji="1" lang="zh-CN" altLang="en-US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</a:rPr>
              <a:t>给出一组随机试验及相应的样本空间</a:t>
            </a:r>
          </a:p>
        </p:txBody>
      </p:sp>
      <p:pic>
        <p:nvPicPr>
          <p:cNvPr id="16" name="Picture 8" descr="http://www.topnews.in/files/coin-flip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62339" y="908720"/>
            <a:ext cx="1175547" cy="1758692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73905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2" grpId="0" autoUpdateAnimBg="0"/>
      <p:bldP spid="1045" grpId="0"/>
      <p:bldP spid="1044" grpId="0"/>
      <p:bldP spid="1039" grpId="0"/>
      <p:bldP spid="3384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7504" y="404664"/>
            <a:ext cx="88150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基本事件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(Simple Event)</a:t>
            </a:r>
            <a:r>
              <a:rPr kumimoji="1" lang="zh-CN" altLang="en-US" sz="3200" dirty="0" smtClean="0">
                <a:solidFill>
                  <a:srgbClr val="FFCC00"/>
                </a:solidFill>
                <a:ea typeface="楷体_GB2312" pitchFamily="49" charset="-122"/>
              </a:rPr>
              <a:t> </a:t>
            </a:r>
            <a:r>
              <a:rPr kumimoji="1" lang="zh-CN" altLang="en-US" sz="3200" dirty="0">
                <a:solidFill>
                  <a:prstClr val="black"/>
                </a:solidFill>
                <a:latin typeface="Calibri"/>
                <a:ea typeface="楷体_GB2312" pitchFamily="49" charset="-122"/>
              </a:rPr>
              <a:t>—</a:t>
            </a:r>
            <a:r>
              <a:rPr kumimoji="1" lang="zh-CN" altLang="en-US" sz="2800" dirty="0" smtClean="0">
                <a:ea typeface="楷体_GB2312" pitchFamily="49" charset="-122"/>
              </a:rPr>
              <a:t> </a:t>
            </a:r>
            <a:r>
              <a:rPr kumimoji="1" lang="zh-CN" altLang="en-US" sz="3200" dirty="0">
                <a:ea typeface="楷体_GB2312" pitchFamily="49" charset="-122"/>
              </a:rPr>
              <a:t>仅由一个样本点组成的</a:t>
            </a:r>
            <a:r>
              <a:rPr kumimoji="1" lang="zh-CN" altLang="en-US" sz="3200" dirty="0" smtClean="0">
                <a:ea typeface="楷体_GB2312" pitchFamily="49" charset="-122"/>
              </a:rPr>
              <a:t>子集</a:t>
            </a:r>
            <a:r>
              <a:rPr kumimoji="1" lang="en-US" altLang="zh-CN" sz="3200" dirty="0" smtClean="0">
                <a:ea typeface="楷体_GB2312" pitchFamily="49" charset="-122"/>
              </a:rPr>
              <a:t>. </a:t>
            </a:r>
            <a:r>
              <a:rPr kumimoji="1" lang="zh-CN" altLang="en-US" sz="3200" dirty="0" smtClean="0">
                <a:ea typeface="楷体_GB2312" pitchFamily="49" charset="-122"/>
              </a:rPr>
              <a:t>它</a:t>
            </a:r>
            <a:r>
              <a:rPr kumimoji="1" lang="zh-CN" altLang="en-US" sz="3200" dirty="0">
                <a:ea typeface="楷体_GB2312" pitchFamily="49" charset="-122"/>
              </a:rPr>
              <a:t>是随机试验的直接结果</a:t>
            </a:r>
            <a:r>
              <a:rPr kumimoji="1" lang="zh-CN" altLang="en-US" sz="3200" dirty="0" smtClean="0">
                <a:ea typeface="楷体_GB2312" pitchFamily="49" charset="-122"/>
              </a:rPr>
              <a:t>, 每次</a:t>
            </a:r>
            <a:r>
              <a:rPr kumimoji="1" lang="zh-CN" altLang="en-US" sz="3200" dirty="0">
                <a:ea typeface="楷体_GB2312" pitchFamily="49" charset="-122"/>
              </a:rPr>
              <a:t>试验必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定</a:t>
            </a:r>
            <a:r>
              <a:rPr kumimoji="1" lang="zh-CN" altLang="en-US" sz="3200" dirty="0" smtClean="0">
                <a:ea typeface="楷体_GB2312" pitchFamily="49" charset="-122"/>
              </a:rPr>
              <a:t>发生</a:t>
            </a:r>
            <a:r>
              <a:rPr kumimoji="1" lang="zh-CN" altLang="en-US" sz="3200" dirty="0">
                <a:ea typeface="楷体_GB2312" pitchFamily="49" charset="-122"/>
              </a:rPr>
              <a:t>且只可能发生一个基本事件.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7415" y="3573016"/>
            <a:ext cx="87430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kumimoji="1"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必然事件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(Certain Event)</a:t>
            </a:r>
            <a:r>
              <a:rPr kumimoji="1" lang="zh-CN" altLang="en-US" sz="3200" dirty="0" smtClean="0">
                <a:ea typeface="楷体_GB2312" pitchFamily="49" charset="-122"/>
              </a:rPr>
              <a:t>—全体</a:t>
            </a:r>
            <a:r>
              <a:rPr kumimoji="1" lang="zh-CN" altLang="en-US" sz="3200" dirty="0">
                <a:ea typeface="楷体_GB2312" pitchFamily="49" charset="-122"/>
              </a:rPr>
              <a:t>样本点组成的事件,记为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, 每次试验必定发生的事件.</a:t>
            </a:r>
            <a:endParaRPr kumimoji="1" lang="zh-CN" altLang="en-US" sz="3200" dirty="0">
              <a:ea typeface="楷体_GB2312" pitchFamily="49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7503" y="2276872"/>
            <a:ext cx="88150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复合</a:t>
            </a:r>
            <a:r>
              <a:rPr kumimoji="1"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事件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(Joint Event)</a:t>
            </a:r>
            <a:r>
              <a:rPr kumimoji="1" lang="zh-CN" altLang="en-US" sz="3200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zh-CN" altLang="en-US" sz="3200" dirty="0" smtClean="0">
                <a:ea typeface="楷体_GB2312" pitchFamily="49" charset="-122"/>
              </a:rPr>
              <a:t>—由</a:t>
            </a:r>
            <a:r>
              <a:rPr kumimoji="1" lang="zh-CN" altLang="en-US" sz="3200" dirty="0">
                <a:ea typeface="楷体_GB2312" pitchFamily="49" charset="-122"/>
              </a:rPr>
              <a:t>若干个基本事件组成的</a:t>
            </a:r>
            <a:r>
              <a:rPr kumimoji="1" lang="zh-CN" altLang="en-US" sz="3200" dirty="0" smtClean="0">
                <a:ea typeface="楷体_GB2312" pitchFamily="49" charset="-122"/>
              </a:rPr>
              <a:t>随机事件</a:t>
            </a:r>
            <a:r>
              <a:rPr kumimoji="1" lang="en-US" altLang="zh-CN" sz="3200" dirty="0">
                <a:ea typeface="楷体_GB2312" pitchFamily="49" charset="-122"/>
              </a:rPr>
              <a:t>.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07504" y="5046687"/>
            <a:ext cx="867552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不可能事件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(Impossible Event)</a:t>
            </a:r>
            <a:r>
              <a:rPr kumimoji="1" lang="zh-CN" altLang="en-US" sz="3200" dirty="0" smtClean="0">
                <a:ea typeface="楷体_GB2312" pitchFamily="49" charset="-122"/>
              </a:rPr>
              <a:t>—不</a:t>
            </a:r>
            <a:r>
              <a:rPr kumimoji="1" lang="zh-CN" altLang="en-US" sz="3200" dirty="0">
                <a:ea typeface="楷体_GB2312" pitchFamily="49" charset="-122"/>
              </a:rPr>
              <a:t>包含任何样本点的事件</a:t>
            </a:r>
            <a:r>
              <a:rPr kumimoji="1" lang="zh-CN" altLang="en-US" sz="3200" dirty="0" smtClean="0">
                <a:ea typeface="楷体_GB2312" pitchFamily="49" charset="-122"/>
              </a:rPr>
              <a:t>,记</a:t>
            </a:r>
            <a:r>
              <a:rPr kumimoji="1" lang="zh-CN" altLang="en-US" sz="3200" dirty="0">
                <a:ea typeface="楷体_GB2312" pitchFamily="49" charset="-122"/>
              </a:rPr>
              <a:t>为</a:t>
            </a:r>
            <a:r>
              <a:rPr kumimoji="1" lang="zh-CN" altLang="en-US" sz="3200" dirty="0" smtClean="0">
                <a:ea typeface="楷体_GB2312" pitchFamily="49" charset="-122"/>
                <a:sym typeface="Euclid Symbol" pitchFamily="18" charset="2"/>
              </a:rPr>
              <a:t></a:t>
            </a:r>
            <a:r>
              <a:rPr kumimoji="1" lang="zh-CN" altLang="en-US" sz="3200" dirty="0" smtClean="0">
                <a:ea typeface="楷体_GB2312" pitchFamily="49" charset="-122"/>
              </a:rPr>
              <a:t>,</a:t>
            </a:r>
            <a:r>
              <a:rPr kumimoji="1" lang="zh-CN" altLang="en-US" sz="3200" dirty="0">
                <a:ea typeface="楷体_GB2312" pitchFamily="49" charset="-122"/>
              </a:rPr>
              <a:t>每次试验必定不发生的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事件.</a:t>
            </a:r>
          </a:p>
        </p:txBody>
      </p:sp>
    </p:spTree>
    <p:extLst>
      <p:ext uri="{BB962C8B-B14F-4D97-AF65-F5344CB8AC3E}">
        <p14:creationId xmlns:p14="http://schemas.microsoft.com/office/powerpoint/2010/main" val="255071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64" grpId="0" autoUpdateAnimBg="0"/>
      <p:bldP spid="1536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962150" y="3789040"/>
            <a:ext cx="4191000" cy="2362200"/>
          </a:xfrm>
          <a:prstGeom prst="rect">
            <a:avLst/>
          </a:prstGeom>
          <a:solidFill>
            <a:srgbClr val="CCE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3200">
              <a:solidFill>
                <a:srgbClr val="FFCC00"/>
              </a:solidFill>
              <a:ea typeface="楷体_GB2312" pitchFamily="49" charset="-122"/>
            </a:endParaRP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2571750" y="4303390"/>
            <a:ext cx="1828800" cy="990600"/>
          </a:xfrm>
          <a:prstGeom prst="ellipse">
            <a:avLst/>
          </a:prstGeom>
          <a:solidFill>
            <a:srgbClr val="FF9933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3200" i="1">
                <a:solidFill>
                  <a:schemeClr val="bg1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467350" y="3895402"/>
            <a:ext cx="700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9900"/>
                </a:solidFill>
                <a:ea typeface="楷体_GB2312" pitchFamily="49" charset="-122"/>
                <a:sym typeface="Euclid Symbol" pitchFamily="18" charset="2"/>
              </a:rPr>
              <a:t> </a:t>
            </a:r>
            <a:r>
              <a:rPr kumimoji="1" lang="zh-CN" altLang="en-US" sz="3200">
                <a:solidFill>
                  <a:srgbClr val="FFCC00"/>
                </a:solidFill>
                <a:ea typeface="楷体_GB2312" pitchFamily="49" charset="-122"/>
                <a:sym typeface="Euclid Symbol" pitchFamily="18" charset="2"/>
              </a:rPr>
              <a:t> </a:t>
            </a:r>
            <a:endParaRPr kumimoji="1" lang="zh-CN" altLang="en-US" sz="3200">
              <a:solidFill>
                <a:srgbClr val="FFCC00"/>
              </a:solidFill>
              <a:ea typeface="楷体_GB2312" pitchFamily="49" charset="-122"/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944406" y="1196752"/>
            <a:ext cx="4756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tx2"/>
                </a:solidFill>
              </a:rPr>
              <a:t>随机事件的关系和运算</a:t>
            </a: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</a:rPr>
              <a:t>类同集合的关系和运算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956549" y="2708920"/>
            <a:ext cx="5040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rgbClr val="FFCC00"/>
                </a:solidFill>
                <a:ea typeface="楷体_GB2312" pitchFamily="49" charset="-122"/>
              </a:rPr>
              <a:t>文氏图 </a:t>
            </a:r>
            <a:r>
              <a:rPr kumimoji="1" lang="zh-CN" altLang="en-US" dirty="0">
                <a:solidFill>
                  <a:srgbClr val="FFCC00"/>
                </a:solidFill>
                <a:ea typeface="楷体_GB2312" pitchFamily="49" charset="-122"/>
              </a:rPr>
              <a:t>( </a:t>
            </a:r>
            <a:r>
              <a:rPr kumimoji="1" lang="en-US" altLang="zh-CN" dirty="0">
                <a:solidFill>
                  <a:srgbClr val="FFCC00"/>
                </a:solidFill>
                <a:ea typeface="楷体_GB2312" pitchFamily="49" charset="-122"/>
              </a:rPr>
              <a:t>Venn diagram )  </a:t>
            </a:r>
            <a:endParaRPr kumimoji="1" lang="zh-CN" altLang="en-US" dirty="0">
              <a:solidFill>
                <a:srgbClr val="FFCC00"/>
              </a:solidFill>
              <a:ea typeface="楷体_GB2312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ea typeface="楷体_GB2312" pitchFamily="49" charset="-122"/>
              </a:rPr>
              <a:t> 2.</a:t>
            </a:r>
            <a:r>
              <a:rPr kumimoji="1" lang="zh-CN" altLang="en-US" dirty="0">
                <a:solidFill>
                  <a:schemeClr val="bg1"/>
                </a:solidFill>
                <a:ea typeface="楷体_GB2312" pitchFamily="49" charset="-122"/>
              </a:rPr>
              <a:t>事件的关系和运算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29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  <p:bldP spid="16392" grpId="0" animBg="1" autoUpdateAnimBg="0"/>
      <p:bldP spid="16393" grpId="0" autoUpdateAnimBg="0"/>
      <p:bldP spid="16395" grpId="0" autoUpdateAnimBg="0"/>
      <p:bldP spid="164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0033CC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rgbClr val="0033CC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rgbClr val="0033CC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rgbClr val="0033CC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rgbClr val="0033CC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33CC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33CC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33CC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33CC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1D4883B-2C20-4AD5-8DE6-9D770E08FD43}" type="slidenum">
              <a:rPr lang="zh-CN" altLang="en-US" sz="14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联系信息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054100"/>
            <a:ext cx="8137525" cy="5327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姓名：陈竹敏</a:t>
            </a:r>
          </a:p>
          <a:p>
            <a:pPr eaLnBrk="1" hangingPunct="1">
              <a:defRPr/>
            </a:pPr>
            <a:r>
              <a:rPr lang="en-US" altLang="zh-CN" sz="3600" dirty="0" smtClean="0"/>
              <a:t>E-Mail</a:t>
            </a:r>
            <a:r>
              <a:rPr lang="zh-CN" altLang="en-US" sz="3600" dirty="0" smtClean="0"/>
              <a:t>：</a:t>
            </a:r>
            <a:r>
              <a:rPr lang="en-US" altLang="zh-CN" sz="3600" dirty="0" smtClean="0">
                <a:hlinkClick r:id="rId2"/>
              </a:rPr>
              <a:t>chenzhumin@sdu.edu.cn</a:t>
            </a:r>
            <a:endParaRPr lang="en-US" altLang="zh-CN" sz="3600" dirty="0" smtClean="0"/>
          </a:p>
          <a:p>
            <a:pPr eaLnBrk="1" hangingPunct="1">
              <a:defRPr/>
            </a:pPr>
            <a:r>
              <a:rPr lang="zh-CN" altLang="en-US" sz="3600" dirty="0" smtClean="0"/>
              <a:t>办公室：</a:t>
            </a:r>
            <a:r>
              <a:rPr lang="en-US" altLang="zh-CN" sz="3600" dirty="0" smtClean="0"/>
              <a:t>N3-312</a:t>
            </a:r>
          </a:p>
          <a:p>
            <a:pPr eaLnBrk="1" hangingPunct="1">
              <a:defRPr/>
            </a:pPr>
            <a:r>
              <a:rPr lang="zh-CN" altLang="en-US" sz="3600" dirty="0" smtClean="0"/>
              <a:t>课件地址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3100" dirty="0" smtClean="0">
                <a:hlinkClick r:id="rId3"/>
              </a:rPr>
              <a:t>http://ir.sdu.edu.cn/~zhuminchen/ps2019</a:t>
            </a:r>
            <a:endParaRPr lang="en-US" altLang="zh-CN" sz="3100" dirty="0" smtClean="0"/>
          </a:p>
        </p:txBody>
      </p:sp>
    </p:spTree>
    <p:extLst>
      <p:ext uri="{BB962C8B-B14F-4D97-AF65-F5344CB8AC3E}">
        <p14:creationId xmlns:p14="http://schemas.microsoft.com/office/powerpoint/2010/main" val="36327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33600" y="1492250"/>
            <a:ext cx="3244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120000"/>
              <a:buFont typeface="Wingdings" pitchFamily="2" charset="2"/>
              <a:buNone/>
            </a:pPr>
            <a:r>
              <a:rPr kumimoji="1" lang="zh-CN" altLang="en-US" sz="3200" b="1">
                <a:ea typeface="楷体_GB2312" pitchFamily="49" charset="-122"/>
              </a:rPr>
              <a:t> ——</a:t>
            </a:r>
            <a:r>
              <a:rPr kumimoji="1" lang="zh-CN" altLang="en-US" sz="32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A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包含于</a:t>
            </a:r>
            <a:r>
              <a:rPr kumimoji="1" lang="en-US" altLang="zh-CN" i="1">
                <a:ea typeface="楷体_GB2312" pitchFamily="49" charset="-122"/>
              </a:rPr>
              <a:t>B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849864"/>
              </p:ext>
            </p:extLst>
          </p:nvPr>
        </p:nvGraphicFramePr>
        <p:xfrm>
          <a:off x="899592" y="1628800"/>
          <a:ext cx="1341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" name="Equation" r:id="rId3" imgW="431640" imgH="164880" progId="Equation.DSMT4">
                  <p:embed/>
                </p:oleObj>
              </mc:Choice>
              <mc:Fallback>
                <p:oleObj name="Equation" r:id="rId3" imgW="4316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28800"/>
                        <a:ext cx="1341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041401" y="2466975"/>
            <a:ext cx="38906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 typeface="Euclid Symbol" pitchFamily="18" charset="2"/>
              <a:buChar char="Û"/>
            </a:pPr>
            <a:r>
              <a:rPr kumimoji="1" lang="zh-CN" altLang="en-US" dirty="0">
                <a:solidFill>
                  <a:schemeClr val="tx2"/>
                </a:solidFill>
                <a:ea typeface="楷体_GB2312" pitchFamily="49" charset="-122"/>
                <a:sym typeface="Euclid Symbol" pitchFamily="18" charset="2"/>
              </a:rPr>
              <a:t>  </a:t>
            </a:r>
            <a:r>
              <a:rPr kumimoji="1" lang="zh-CN" altLang="en-US" dirty="0">
                <a:ea typeface="楷体_GB2312" pitchFamily="49" charset="-122"/>
                <a:sym typeface="Euclid Symbol" pitchFamily="18" charset="2"/>
              </a:rPr>
              <a:t>事件 </a:t>
            </a:r>
            <a:r>
              <a:rPr kumimoji="1" lang="en-US" altLang="zh-CN" i="1" dirty="0">
                <a:ea typeface="楷体_GB2312" pitchFamily="49" charset="-122"/>
                <a:sym typeface="Euclid Symbol" pitchFamily="18" charset="2"/>
              </a:rPr>
              <a:t>A </a:t>
            </a:r>
            <a:r>
              <a:rPr kumimoji="1" lang="zh-CN" altLang="en-US" dirty="0">
                <a:ea typeface="楷体_GB2312" pitchFamily="49" charset="-122"/>
                <a:sym typeface="Euclid Symbol" pitchFamily="18" charset="2"/>
              </a:rPr>
              <a:t>发生</a:t>
            </a:r>
            <a:r>
              <a:rPr kumimoji="1" lang="zh-CN" altLang="en-US" dirty="0" smtClean="0">
                <a:ea typeface="楷体_GB2312" pitchFamily="49" charset="-122"/>
                <a:sym typeface="Euclid Symbol" pitchFamily="18" charset="2"/>
              </a:rPr>
              <a:t>必导致</a:t>
            </a:r>
            <a:r>
              <a:rPr kumimoji="1" lang="zh-CN" altLang="en-US" dirty="0">
                <a:ea typeface="楷体_GB2312" pitchFamily="49" charset="-122"/>
                <a:sym typeface="Euclid Symbol" pitchFamily="18" charset="2"/>
              </a:rPr>
              <a:t>事件 </a:t>
            </a:r>
            <a:r>
              <a:rPr kumimoji="1" lang="en-US" altLang="zh-CN" i="1" dirty="0">
                <a:ea typeface="楷体_GB2312" pitchFamily="49" charset="-122"/>
                <a:sym typeface="Euclid Symbol" pitchFamily="18" charset="2"/>
              </a:rPr>
              <a:t>B</a:t>
            </a:r>
            <a:r>
              <a:rPr kumimoji="1" lang="en-US" altLang="zh-CN" dirty="0">
                <a:ea typeface="楷体_GB2312" pitchFamily="49" charset="-122"/>
                <a:sym typeface="Euclid Symbol" pitchFamily="18" charset="2"/>
              </a:rPr>
              <a:t> </a:t>
            </a:r>
            <a:r>
              <a:rPr kumimoji="1" lang="zh-CN" altLang="en-US" dirty="0">
                <a:ea typeface="楷体_GB2312" pitchFamily="49" charset="-122"/>
                <a:sym typeface="Euclid Symbol" pitchFamily="18" charset="2"/>
              </a:rPr>
              <a:t>发生</a:t>
            </a:r>
            <a:endParaRPr kumimoji="1" lang="zh-CN" altLang="en-US" dirty="0">
              <a:ea typeface="楷体_GB2312" pitchFamily="49" charset="-122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410200" y="2286000"/>
            <a:ext cx="2971800" cy="1828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3200">
              <a:solidFill>
                <a:srgbClr val="CCECFF"/>
              </a:solidFill>
              <a:ea typeface="楷体_GB2312" pitchFamily="49" charset="-122"/>
            </a:endParaRP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6019800" y="2895600"/>
            <a:ext cx="2057400" cy="8382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kumimoji="1" lang="en-US" altLang="zh-CN" sz="3200">
              <a:solidFill>
                <a:srgbClr val="CCECFF"/>
              </a:solidFill>
              <a:ea typeface="楷体_GB2312" pitchFamily="49" charset="-122"/>
            </a:endParaRPr>
          </a:p>
          <a:p>
            <a:pPr algn="ctr" eaLnBrk="1" hangingPunct="1"/>
            <a:endParaRPr kumimoji="1" lang="en-US" altLang="zh-CN" sz="3200">
              <a:solidFill>
                <a:srgbClr val="CCECFF"/>
              </a:solidFill>
              <a:ea typeface="楷体_GB2312" pitchFamily="49" charset="-122"/>
            </a:endParaRP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6248400" y="3048000"/>
            <a:ext cx="990600" cy="381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3200" i="1">
                <a:solidFill>
                  <a:srgbClr val="FFFF99"/>
                </a:solidFill>
                <a:ea typeface="楷体_GB2312" pitchFamily="49" charset="-122"/>
              </a:rPr>
              <a:t> A  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7527925" y="2941638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1">
                <a:solidFill>
                  <a:schemeClr val="bg1"/>
                </a:solidFill>
                <a:ea typeface="楷体_GB2312" pitchFamily="49" charset="-122"/>
              </a:rPr>
              <a:t>B 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470525" y="2354263"/>
            <a:ext cx="5984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0000FF"/>
                </a:solidFill>
                <a:ea typeface="楷体_GB2312" pitchFamily="49" charset="-122"/>
                <a:sym typeface="Euclid Symbol" pitchFamily="18" charset="2"/>
              </a:rPr>
              <a:t></a:t>
            </a:r>
            <a:r>
              <a:rPr kumimoji="1" lang="zh-CN" altLang="en-US" sz="3200" dirty="0">
                <a:solidFill>
                  <a:schemeClr val="bg1"/>
                </a:solidFill>
                <a:ea typeface="楷体_GB2312" pitchFamily="49" charset="-122"/>
                <a:sym typeface="Euclid Symbol" pitchFamily="18" charset="2"/>
              </a:rPr>
              <a:t> </a:t>
            </a:r>
            <a:endParaRPr kumimoji="1" lang="zh-CN" altLang="en-US" sz="32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712009"/>
              </p:ext>
            </p:extLst>
          </p:nvPr>
        </p:nvGraphicFramePr>
        <p:xfrm>
          <a:off x="1403644" y="5116511"/>
          <a:ext cx="114965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" name="Equation" r:id="rId5" imgW="406080" imgH="164880" progId="Equation.DSMT4">
                  <p:embed/>
                </p:oleObj>
              </mc:Choice>
              <mc:Fallback>
                <p:oleObj name="Equation" r:id="rId5" imgW="4060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4" y="5116511"/>
                        <a:ext cx="1149654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690940"/>
              </p:ext>
            </p:extLst>
          </p:nvPr>
        </p:nvGraphicFramePr>
        <p:xfrm>
          <a:off x="2674720" y="5157192"/>
          <a:ext cx="62400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" name="Equation" r:id="rId7" imgW="203040" imgH="152280" progId="Equation.DSMT4">
                  <p:embed/>
                </p:oleObj>
              </mc:Choice>
              <mc:Fallback>
                <p:oleObj name="Equation" r:id="rId7" imgW="2030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720" y="5157192"/>
                        <a:ext cx="624001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419872" y="5013176"/>
            <a:ext cx="3097216" cy="641351"/>
            <a:chOff x="2200" y="3292"/>
            <a:chExt cx="1951" cy="404"/>
          </a:xfrm>
        </p:grpSpPr>
        <p:graphicFrame>
          <p:nvGraphicFramePr>
            <p:cNvPr id="205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4988471"/>
                </p:ext>
              </p:extLst>
            </p:nvPr>
          </p:nvGraphicFramePr>
          <p:xfrm>
            <a:off x="2200" y="3346"/>
            <a:ext cx="78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3" name="Equation" r:id="rId9" imgW="431640" imgH="164880" progId="Equation.DSMT4">
                    <p:embed/>
                  </p:oleObj>
                </mc:Choice>
                <mc:Fallback>
                  <p:oleObj name="Equation" r:id="rId9" imgW="4316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346"/>
                          <a:ext cx="78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5060936"/>
                </p:ext>
              </p:extLst>
            </p:nvPr>
          </p:nvGraphicFramePr>
          <p:xfrm>
            <a:off x="3368" y="3346"/>
            <a:ext cx="78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4" name="Equation" r:id="rId11" imgW="431640" imgH="164880" progId="Equation.DSMT4">
                    <p:embed/>
                  </p:oleObj>
                </mc:Choice>
                <mc:Fallback>
                  <p:oleObj name="Equation" r:id="rId11" imgW="4316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3346"/>
                          <a:ext cx="78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Text Box 18"/>
            <p:cNvSpPr txBox="1">
              <a:spLocks noChangeArrowheads="1"/>
            </p:cNvSpPr>
            <p:nvPr/>
          </p:nvSpPr>
          <p:spPr bwMode="auto">
            <a:xfrm>
              <a:off x="2996" y="3292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0000FF"/>
                  </a:solidFill>
                  <a:ea typeface="楷体_GB2312" pitchFamily="49" charset="-122"/>
                </a:rPr>
                <a:t>且</a:t>
              </a:r>
            </a:p>
          </p:txBody>
        </p:sp>
      </p:grp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66241" y="4077072"/>
            <a:ext cx="4549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ea typeface="楷体_GB2312" pitchFamily="49" charset="-122"/>
                <a:sym typeface="Euclid Symbol" pitchFamily="18" charset="2"/>
              </a:rPr>
              <a:t>2. </a:t>
            </a:r>
            <a:r>
              <a:rPr kumimoji="1" lang="zh-CN" altLang="en-US" sz="4000" dirty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事件的相等</a:t>
            </a:r>
            <a:endParaRPr kumimoji="1" lang="en-US" altLang="zh-CN" sz="4000" dirty="0">
              <a:ea typeface="隶书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467544" y="759942"/>
            <a:ext cx="4248472" cy="706437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>
                <a:solidFill>
                  <a:schemeClr val="tx2"/>
                </a:solidFill>
                <a:ea typeface="楷体_GB2312" pitchFamily="49" charset="-122"/>
                <a:sym typeface="Euclid Symbol" pitchFamily="18" charset="2"/>
              </a:rPr>
              <a:t>1. </a:t>
            </a:r>
            <a:r>
              <a:rPr kumimoji="1" lang="zh-CN" altLang="en-US" dirty="0" smtClean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事件</a:t>
            </a:r>
            <a:r>
              <a:rPr kumimoji="1" lang="zh-CN" altLang="en-US" dirty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的</a:t>
            </a:r>
            <a:r>
              <a:rPr kumimoji="1" lang="zh-CN" altLang="en-US" dirty="0" smtClean="0">
                <a:ea typeface="隶书" pitchFamily="49" charset="-122"/>
              </a:rPr>
              <a:t>包含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2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3" grpId="0" autoUpdateAnimBg="0"/>
      <p:bldP spid="17414" grpId="0" animBg="1" autoUpdateAnimBg="0"/>
      <p:bldP spid="17416" grpId="0" animBg="1" autoUpdateAnimBg="0"/>
      <p:bldP spid="17415" grpId="0" animBg="1" autoUpdateAnimBg="0"/>
      <p:bldP spid="17418" grpId="0" autoUpdateAnimBg="0"/>
      <p:bldP spid="17419" grpId="0" autoUpdateAnimBg="0"/>
      <p:bldP spid="174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3568" y="1347633"/>
            <a:ext cx="2476725" cy="641207"/>
            <a:chOff x="806" y="192"/>
            <a:chExt cx="1650" cy="354"/>
          </a:xfrm>
        </p:grpSpPr>
        <p:graphicFrame>
          <p:nvGraphicFramePr>
            <p:cNvPr id="308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6495071"/>
                </p:ext>
              </p:extLst>
            </p:nvPr>
          </p:nvGraphicFramePr>
          <p:xfrm>
            <a:off x="806" y="244"/>
            <a:ext cx="66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" name="Equation" r:id="rId3" imgW="419040" imgH="164880" progId="Equation.DSMT4">
                    <p:embed/>
                  </p:oleObj>
                </mc:Choice>
                <mc:Fallback>
                  <p:oleObj name="Equation" r:id="rId3" imgW="419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" y="244"/>
                          <a:ext cx="66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9" name="Text Box 5"/>
            <p:cNvSpPr txBox="1">
              <a:spLocks noChangeArrowheads="1"/>
            </p:cNvSpPr>
            <p:nvPr/>
          </p:nvSpPr>
          <p:spPr bwMode="auto">
            <a:xfrm>
              <a:off x="1431" y="192"/>
              <a:ext cx="404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tx2"/>
                  </a:solidFill>
                  <a:ea typeface="楷体_GB2312" pitchFamily="49" charset="-122"/>
                </a:rPr>
                <a:t>或</a:t>
              </a:r>
            </a:p>
          </p:txBody>
        </p:sp>
        <p:graphicFrame>
          <p:nvGraphicFramePr>
            <p:cNvPr id="308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7879667"/>
                </p:ext>
              </p:extLst>
            </p:nvPr>
          </p:nvGraphicFramePr>
          <p:xfrm>
            <a:off x="1838" y="224"/>
            <a:ext cx="61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5" name="Equation" r:id="rId5" imgW="393480" imgH="164880" progId="Equation.DSMT4">
                    <p:embed/>
                  </p:oleObj>
                </mc:Choice>
                <mc:Fallback>
                  <p:oleObj name="Equation" r:id="rId5" imgW="393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8" y="224"/>
                          <a:ext cx="61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5486400" y="1524000"/>
            <a:ext cx="2971800" cy="1828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3200">
              <a:solidFill>
                <a:srgbClr val="CCECFF"/>
              </a:solidFill>
              <a:ea typeface="楷体_GB2312" pitchFamily="49" charset="-122"/>
            </a:endParaRP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5589588" y="1989138"/>
            <a:ext cx="990600" cy="762000"/>
          </a:xfrm>
          <a:prstGeom prst="ellipse">
            <a:avLst/>
          </a:prstGeom>
          <a:solidFill>
            <a:srgbClr val="FF9933"/>
          </a:solidFill>
          <a:ln w="9525" cap="rnd">
            <a:solidFill>
              <a:srgbClr val="FFCC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3200" i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  <a:p>
            <a:pPr algn="ctr" eaLnBrk="1" hangingPunct="1"/>
            <a:endParaRPr kumimoji="1" lang="en-US" altLang="zh-CN" sz="3200" i="1">
              <a:solidFill>
                <a:srgbClr val="FFFF99"/>
              </a:solidFill>
              <a:ea typeface="楷体_GB2312" pitchFamily="49" charset="-122"/>
            </a:endParaRPr>
          </a:p>
          <a:p>
            <a:pPr algn="ctr" eaLnBrk="1" hangingPunct="1"/>
            <a:endParaRPr kumimoji="1" lang="en-US" altLang="zh-CN" sz="3200" i="1">
              <a:solidFill>
                <a:schemeClr val="accent1"/>
              </a:solidFill>
              <a:ea typeface="楷体_GB2312" pitchFamily="49" charset="-122"/>
            </a:endParaRP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5943600" y="2057400"/>
            <a:ext cx="2057400" cy="838200"/>
          </a:xfrm>
          <a:prstGeom prst="ellipse">
            <a:avLst/>
          </a:prstGeom>
          <a:solidFill>
            <a:srgbClr val="FF9933"/>
          </a:solidFill>
          <a:ln w="9525" cap="rnd">
            <a:solidFill>
              <a:srgbClr val="FFCC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kumimoji="1" lang="en-US" altLang="zh-CN" sz="3200">
              <a:solidFill>
                <a:srgbClr val="CCECFF"/>
              </a:solidFill>
              <a:ea typeface="楷体_GB2312" pitchFamily="49" charset="-122"/>
            </a:endParaRPr>
          </a:p>
          <a:p>
            <a:pPr algn="ctr" eaLnBrk="1" hangingPunct="1"/>
            <a:endParaRPr kumimoji="1" lang="en-US" altLang="zh-CN" sz="3200">
              <a:solidFill>
                <a:srgbClr val="CCECFF"/>
              </a:solidFill>
              <a:ea typeface="楷体_GB2312" pitchFamily="49" charset="-122"/>
            </a:endParaRP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6172200" y="2362200"/>
          <a:ext cx="1016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6" name="Equation" r:id="rId7" imgW="1015920" imgH="330120" progId="Equation.3">
                  <p:embed/>
                </p:oleObj>
              </mc:Choice>
              <mc:Fallback>
                <p:oleObj name="Equation" r:id="rId7" imgW="10159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362200"/>
                        <a:ext cx="1016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5765800" y="1981200"/>
          <a:ext cx="24765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7" name="Equation" r:id="rId9" imgW="304560" imgH="330120" progId="Equation.3">
                  <p:embed/>
                </p:oleObj>
              </mc:Choice>
              <mc:Fallback>
                <p:oleObj name="Equation" r:id="rId9" imgW="304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1981200"/>
                        <a:ext cx="24765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7467600" y="2362200"/>
          <a:ext cx="2111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" name="Equation" r:id="rId11" imgW="304560" imgH="330120" progId="Equation.3">
                  <p:embed/>
                </p:oleObj>
              </mc:Choice>
              <mc:Fallback>
                <p:oleObj name="Equation" r:id="rId11" imgW="304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362200"/>
                        <a:ext cx="21113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467544" y="3717032"/>
            <a:ext cx="77048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 typeface="Euclid Symbol" pitchFamily="18" charset="2"/>
              <a:buChar char="Û"/>
            </a:pPr>
            <a:r>
              <a:rPr kumimoji="1" lang="zh-CN" altLang="en-US" dirty="0">
                <a:ea typeface="楷体_GB2312" pitchFamily="49" charset="-122"/>
                <a:sym typeface="Euclid Symbol" pitchFamily="18" charset="2"/>
              </a:rPr>
              <a:t>事件 </a:t>
            </a:r>
            <a:r>
              <a:rPr kumimoji="1" lang="en-US" altLang="zh-CN" i="1" dirty="0">
                <a:ea typeface="楷体_GB2312" pitchFamily="49" charset="-122"/>
                <a:sym typeface="Euclid Symbol" pitchFamily="18" charset="2"/>
              </a:rPr>
              <a:t>A</a:t>
            </a:r>
            <a:r>
              <a:rPr kumimoji="1" lang="zh-CN" altLang="en-US" dirty="0">
                <a:ea typeface="楷体_GB2312" pitchFamily="49" charset="-122"/>
                <a:sym typeface="Euclid Symbol" pitchFamily="18" charset="2"/>
              </a:rPr>
              <a:t>与事件</a:t>
            </a:r>
            <a:r>
              <a:rPr kumimoji="1" lang="en-US" altLang="zh-CN" i="1" dirty="0">
                <a:ea typeface="楷体_GB2312" pitchFamily="49" charset="-122"/>
                <a:sym typeface="Euclid Symbol" pitchFamily="18" charset="2"/>
              </a:rPr>
              <a:t>B</a:t>
            </a:r>
            <a:r>
              <a:rPr kumimoji="1" lang="en-US" altLang="zh-CN" dirty="0">
                <a:ea typeface="楷体_GB2312" pitchFamily="49" charset="-122"/>
                <a:sym typeface="Euclid Symbol" pitchFamily="18" charset="2"/>
              </a:rPr>
              <a:t> </a:t>
            </a:r>
            <a:r>
              <a:rPr kumimoji="1" lang="zh-CN" altLang="en-US" dirty="0" smtClean="0">
                <a:ea typeface="楷体_GB2312" pitchFamily="49" charset="-122"/>
                <a:sym typeface="Euclid Symbol" pitchFamily="18" charset="2"/>
              </a:rPr>
              <a:t>至少</a:t>
            </a:r>
            <a:r>
              <a:rPr kumimoji="1" lang="zh-CN" altLang="en-US" dirty="0">
                <a:ea typeface="楷体_GB2312" pitchFamily="49" charset="-122"/>
                <a:sym typeface="Euclid Symbol" pitchFamily="18" charset="2"/>
              </a:rPr>
              <a:t>有一个发生</a:t>
            </a:r>
            <a:endParaRPr kumimoji="1" lang="zh-CN" altLang="en-US" dirty="0">
              <a:ea typeface="楷体_GB2312" pitchFamily="49" charset="-12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07453" y="3003673"/>
            <a:ext cx="2192339" cy="641351"/>
            <a:chOff x="405" y="1594"/>
            <a:chExt cx="1381" cy="404"/>
          </a:xfrm>
        </p:grpSpPr>
        <p:graphicFrame>
          <p:nvGraphicFramePr>
            <p:cNvPr id="308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9241878"/>
                </p:ext>
              </p:extLst>
            </p:nvPr>
          </p:nvGraphicFramePr>
          <p:xfrm>
            <a:off x="405" y="1622"/>
            <a:ext cx="75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9" name="Equation" r:id="rId13" imgW="419040" imgH="164880" progId="Equation.DSMT4">
                    <p:embed/>
                  </p:oleObj>
                </mc:Choice>
                <mc:Fallback>
                  <p:oleObj name="Equation" r:id="rId13" imgW="419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" y="1622"/>
                          <a:ext cx="75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7" name="Text Box 16"/>
            <p:cNvSpPr txBox="1">
              <a:spLocks noChangeArrowheads="1"/>
            </p:cNvSpPr>
            <p:nvPr/>
          </p:nvSpPr>
          <p:spPr bwMode="auto">
            <a:xfrm>
              <a:off x="1094" y="1594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chemeClr val="tx2"/>
                  </a:solidFill>
                  <a:ea typeface="楷体_GB2312" pitchFamily="49" charset="-122"/>
                </a:rPr>
                <a:t>发生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854078" y="4587850"/>
            <a:ext cx="5029203" cy="641350"/>
            <a:chOff x="538" y="2860"/>
            <a:chExt cx="3168" cy="404"/>
          </a:xfrm>
        </p:grpSpPr>
        <p:graphicFrame>
          <p:nvGraphicFramePr>
            <p:cNvPr id="308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5915931"/>
                </p:ext>
              </p:extLst>
            </p:nvPr>
          </p:nvGraphicFramePr>
          <p:xfrm>
            <a:off x="538" y="2919"/>
            <a:ext cx="116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0" name="Equation" r:id="rId15" imgW="774360" imgH="228600" progId="Equation.DSMT4">
                    <p:embed/>
                  </p:oleObj>
                </mc:Choice>
                <mc:Fallback>
                  <p:oleObj name="Equation" r:id="rId15" imgW="774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" y="2919"/>
                          <a:ext cx="1163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6" name="Text Box 19"/>
            <p:cNvSpPr txBox="1">
              <a:spLocks noChangeArrowheads="1"/>
            </p:cNvSpPr>
            <p:nvPr/>
          </p:nvSpPr>
          <p:spPr bwMode="auto">
            <a:xfrm>
              <a:off x="1718" y="2860"/>
              <a:ext cx="19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ea typeface="楷体_GB2312" pitchFamily="49" charset="-122"/>
                </a:rPr>
                <a:t>的和事件 </a:t>
              </a:r>
              <a:r>
                <a:rPr kumimoji="1" lang="zh-CN" altLang="en-US" sz="3200" b="1" dirty="0">
                  <a:ea typeface="楷体_GB2312" pitchFamily="49" charset="-122"/>
                </a:rPr>
                <a:t>——</a:t>
              </a:r>
              <a:r>
                <a:rPr kumimoji="1" lang="zh-CN" altLang="en-US" sz="3200" dirty="0">
                  <a:ea typeface="楷体_GB2312" pitchFamily="49" charset="-122"/>
                </a:rPr>
                <a:t> </a:t>
              </a:r>
              <a:r>
                <a:rPr kumimoji="1" lang="zh-CN" altLang="en-US" dirty="0">
                  <a:ea typeface="楷体_GB2312" pitchFamily="49" charset="-122"/>
                </a:rPr>
                <a:t> </a:t>
              </a:r>
            </a:p>
          </p:txBody>
        </p:sp>
      </p:grpSp>
      <p:graphicFrame>
        <p:nvGraphicFramePr>
          <p:cNvPr id="665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375180"/>
              </p:ext>
            </p:extLst>
          </p:nvPr>
        </p:nvGraphicFramePr>
        <p:xfrm>
          <a:off x="5642665" y="4509120"/>
          <a:ext cx="714703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" name="Equation" r:id="rId17" imgW="342720" imgH="431640" progId="Equation.DSMT4">
                  <p:embed/>
                </p:oleObj>
              </mc:Choice>
              <mc:Fallback>
                <p:oleObj name="Equation" r:id="rId17" imgW="342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665" y="4509120"/>
                        <a:ext cx="714703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5536" y="5376761"/>
            <a:ext cx="5494340" cy="644527"/>
            <a:chOff x="569" y="3376"/>
            <a:chExt cx="3461" cy="406"/>
          </a:xfrm>
        </p:grpSpPr>
        <p:graphicFrame>
          <p:nvGraphicFramePr>
            <p:cNvPr id="3079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2623671"/>
                </p:ext>
              </p:extLst>
            </p:nvPr>
          </p:nvGraphicFramePr>
          <p:xfrm>
            <a:off x="569" y="3442"/>
            <a:ext cx="147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2" name="Equation" r:id="rId19" imgW="977760" imgH="228600" progId="Equation.DSMT4">
                    <p:embed/>
                  </p:oleObj>
                </mc:Choice>
                <mc:Fallback>
                  <p:oleObj name="Equation" r:id="rId19" imgW="977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" y="3442"/>
                          <a:ext cx="147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5" name="Text Box 23"/>
            <p:cNvSpPr txBox="1">
              <a:spLocks noChangeArrowheads="1"/>
            </p:cNvSpPr>
            <p:nvPr/>
          </p:nvSpPr>
          <p:spPr bwMode="auto">
            <a:xfrm>
              <a:off x="2042" y="3376"/>
              <a:ext cx="19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ea typeface="楷体_GB2312" pitchFamily="49" charset="-122"/>
                </a:rPr>
                <a:t>的和事件 </a:t>
              </a:r>
              <a:r>
                <a:rPr kumimoji="1" lang="zh-CN" altLang="en-US" sz="3200" b="1" dirty="0">
                  <a:ea typeface="楷体_GB2312" pitchFamily="49" charset="-122"/>
                </a:rPr>
                <a:t>——</a:t>
              </a:r>
              <a:r>
                <a:rPr kumimoji="1" lang="zh-CN" altLang="en-US" sz="3200" dirty="0">
                  <a:ea typeface="楷体_GB2312" pitchFamily="49" charset="-122"/>
                </a:rPr>
                <a:t> </a:t>
              </a:r>
              <a:r>
                <a:rPr kumimoji="1" lang="zh-CN" altLang="en-US" dirty="0">
                  <a:ea typeface="楷体_GB2312" pitchFamily="49" charset="-122"/>
                </a:rPr>
                <a:t> </a:t>
              </a:r>
            </a:p>
          </p:txBody>
        </p:sp>
      </p:grpSp>
      <p:graphicFrame>
        <p:nvGraphicFramePr>
          <p:cNvPr id="665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93035"/>
              </p:ext>
            </p:extLst>
          </p:nvPr>
        </p:nvGraphicFramePr>
        <p:xfrm>
          <a:off x="5652120" y="5445224"/>
          <a:ext cx="714703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" name="Equation" r:id="rId21" imgW="342720" imgH="431640" progId="Equation.DSMT4">
                  <p:embed/>
                </p:oleObj>
              </mc:Choice>
              <mc:Fallback>
                <p:oleObj name="Equation" r:id="rId21" imgW="342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445224"/>
                        <a:ext cx="714703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683568" y="1923554"/>
            <a:ext cx="427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ea typeface="楷体_GB2312" pitchFamily="49" charset="-122"/>
              </a:rPr>
              <a:t>——</a:t>
            </a:r>
            <a:r>
              <a:rPr kumimoji="1" lang="zh-CN" altLang="en-US" sz="32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kumimoji="1" lang="en-US" altLang="zh-CN" i="1" dirty="0" smtClean="0">
                <a:ea typeface="楷体_GB2312" pitchFamily="49" charset="-122"/>
              </a:rPr>
              <a:t>A</a:t>
            </a:r>
            <a:r>
              <a:rPr kumimoji="1" lang="zh-CN" altLang="en-US" dirty="0" smtClean="0">
                <a:ea typeface="楷体_GB2312" pitchFamily="49" charset="-122"/>
              </a:rPr>
              <a:t>与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的和事件</a:t>
            </a: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7924800" y="1516063"/>
            <a:ext cx="461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0000FF"/>
                </a:solidFill>
                <a:ea typeface="楷体_GB2312" pitchFamily="49" charset="-122"/>
                <a:sym typeface="Euclid Symbol" pitchFamily="18" charset="2"/>
              </a:rPr>
              <a:t></a:t>
            </a:r>
            <a:endParaRPr kumimoji="1" lang="zh-CN" altLang="en-US" sz="32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251520" y="548680"/>
            <a:ext cx="619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ea typeface="楷体_GB2312" pitchFamily="49" charset="-122"/>
                <a:sym typeface="Euclid Symbol" pitchFamily="18" charset="2"/>
              </a:rPr>
              <a:t>3. </a:t>
            </a:r>
            <a:r>
              <a:rPr kumimoji="1" lang="zh-CN" altLang="en-US" sz="4000" dirty="0" smtClean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事件的并</a:t>
            </a:r>
            <a:r>
              <a:rPr kumimoji="1" lang="en-US" altLang="zh-CN" sz="4000" dirty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union </a:t>
            </a:r>
            <a:r>
              <a:rPr kumimoji="1" lang="zh-CN" altLang="en-US" sz="4000" dirty="0" smtClean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(</a:t>
            </a:r>
            <a:r>
              <a:rPr kumimoji="1" lang="zh-CN" altLang="en-US" sz="4000" dirty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和</a:t>
            </a:r>
            <a:r>
              <a:rPr kumimoji="1" lang="en-US" altLang="zh-CN" sz="4000" dirty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)</a:t>
            </a:r>
            <a:endParaRPr kumimoji="1" lang="en-US" altLang="zh-CN" sz="4000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30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 animBg="1" autoUpdateAnimBg="0"/>
      <p:bldP spid="66568" grpId="0" animBg="1" autoUpdateAnimBg="0"/>
      <p:bldP spid="66569" grpId="0" animBg="1" autoUpdateAnimBg="0"/>
      <p:bldP spid="66573" grpId="0" autoUpdateAnimBg="0"/>
      <p:bldP spid="66585" grpId="0" autoUpdateAnimBg="0"/>
      <p:bldP spid="66586" grpId="0" autoUpdateAnimBg="0"/>
      <p:bldP spid="665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042988" y="1416050"/>
            <a:ext cx="2316164" cy="579440"/>
            <a:chOff x="801" y="240"/>
            <a:chExt cx="1459" cy="365"/>
          </a:xfrm>
        </p:grpSpPr>
        <p:graphicFrame>
          <p:nvGraphicFramePr>
            <p:cNvPr id="410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9776925"/>
                </p:ext>
              </p:extLst>
            </p:nvPr>
          </p:nvGraphicFramePr>
          <p:xfrm>
            <a:off x="801" y="283"/>
            <a:ext cx="75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8" name="Equation" r:id="rId3" imgW="419040" imgH="164880" progId="Equation.DSMT4">
                    <p:embed/>
                  </p:oleObj>
                </mc:Choice>
                <mc:Fallback>
                  <p:oleObj name="Equation" r:id="rId3" imgW="419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83"/>
                          <a:ext cx="75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0" name="Text Box 5"/>
            <p:cNvSpPr txBox="1">
              <a:spLocks noChangeArrowheads="1"/>
            </p:cNvSpPr>
            <p:nvPr/>
          </p:nvSpPr>
          <p:spPr bwMode="auto">
            <a:xfrm>
              <a:off x="1480" y="24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 dirty="0">
                  <a:solidFill>
                    <a:srgbClr val="0000FF"/>
                  </a:solidFill>
                  <a:ea typeface="楷体_GB2312" pitchFamily="49" charset="-122"/>
                </a:rPr>
                <a:t>或</a:t>
              </a:r>
            </a:p>
          </p:txBody>
        </p:sp>
        <p:graphicFrame>
          <p:nvGraphicFramePr>
            <p:cNvPr id="410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781027"/>
                </p:ext>
              </p:extLst>
            </p:nvPr>
          </p:nvGraphicFramePr>
          <p:xfrm>
            <a:off x="1799" y="260"/>
            <a:ext cx="46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9" name="Equation" r:id="rId5" imgW="253800" imgH="164880" progId="Equation.DSMT4">
                    <p:embed/>
                  </p:oleObj>
                </mc:Choice>
                <mc:Fallback>
                  <p:oleObj name="Equation" r:id="rId5" imgW="2538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9" y="260"/>
                          <a:ext cx="46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55576" y="3780329"/>
            <a:ext cx="53784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 typeface="Euclid Symbol" pitchFamily="18" charset="2"/>
              <a:buChar char="Û"/>
            </a:pP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事件 </a:t>
            </a:r>
            <a:r>
              <a:rPr kumimoji="1" lang="en-US" altLang="zh-CN" sz="3200" i="1" dirty="0">
                <a:ea typeface="楷体_GB2312" pitchFamily="49" charset="-122"/>
                <a:sym typeface="Euclid Symbol" pitchFamily="18" charset="2"/>
              </a:rPr>
              <a:t>A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与事件</a:t>
            </a:r>
            <a:r>
              <a:rPr kumimoji="1" lang="en-US" altLang="zh-CN" sz="3200" i="1" dirty="0">
                <a:ea typeface="楷体_GB2312" pitchFamily="49" charset="-122"/>
                <a:sym typeface="Euclid Symbol" pitchFamily="18" charset="2"/>
              </a:rPr>
              <a:t>B</a:t>
            </a:r>
            <a:r>
              <a:rPr kumimoji="1" lang="en-US" altLang="zh-CN" sz="3200" dirty="0">
                <a:ea typeface="楷体_GB2312" pitchFamily="49" charset="-122"/>
                <a:sym typeface="Euclid Symbol" pitchFamily="18" charset="2"/>
              </a:rPr>
              <a:t> </a:t>
            </a:r>
            <a:r>
              <a:rPr kumimoji="1" lang="zh-CN" altLang="en-US" sz="3200" b="1" dirty="0" smtClean="0">
                <a:solidFill>
                  <a:srgbClr val="0000FF"/>
                </a:solidFill>
                <a:ea typeface="楷体_GB2312" pitchFamily="49" charset="-122"/>
                <a:sym typeface="Euclid Symbol" pitchFamily="18" charset="2"/>
              </a:rPr>
              <a:t>同时</a:t>
            </a:r>
            <a:r>
              <a:rPr kumimoji="1" lang="zh-CN" altLang="en-US" sz="3200" dirty="0" smtClean="0">
                <a:ea typeface="楷体_GB2312" pitchFamily="49" charset="-122"/>
                <a:sym typeface="Euclid Symbol" pitchFamily="18" charset="2"/>
              </a:rPr>
              <a:t>发生</a:t>
            </a:r>
            <a:endParaRPr kumimoji="1" lang="zh-CN" altLang="en-US" sz="3200" dirty="0">
              <a:ea typeface="楷体_GB2312" pitchFamily="49" charset="-122"/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99592" y="2996952"/>
            <a:ext cx="2304135" cy="641350"/>
            <a:chOff x="456" y="1601"/>
            <a:chExt cx="1219" cy="368"/>
          </a:xfrm>
        </p:grpSpPr>
        <p:graphicFrame>
          <p:nvGraphicFramePr>
            <p:cNvPr id="410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2134580"/>
                </p:ext>
              </p:extLst>
            </p:nvPr>
          </p:nvGraphicFramePr>
          <p:xfrm>
            <a:off x="456" y="1638"/>
            <a:ext cx="68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0" name="Equation" r:id="rId7" imgW="419040" imgH="164880" progId="Equation.DSMT4">
                    <p:embed/>
                  </p:oleObj>
                </mc:Choice>
                <mc:Fallback>
                  <p:oleObj name="Equation" r:id="rId7" imgW="419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1638"/>
                          <a:ext cx="68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8" name="Text Box 16"/>
            <p:cNvSpPr txBox="1">
              <a:spLocks noChangeArrowheads="1"/>
            </p:cNvSpPr>
            <p:nvPr/>
          </p:nvSpPr>
          <p:spPr bwMode="auto">
            <a:xfrm>
              <a:off x="1094" y="1601"/>
              <a:ext cx="58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ea typeface="楷体_GB2312" pitchFamily="49" charset="-122"/>
                </a:rPr>
                <a:t>发生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827090" y="4805363"/>
            <a:ext cx="5043490" cy="641350"/>
            <a:chOff x="521" y="2860"/>
            <a:chExt cx="3177" cy="404"/>
          </a:xfrm>
        </p:grpSpPr>
        <p:graphicFrame>
          <p:nvGraphicFramePr>
            <p:cNvPr id="410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1846846"/>
                </p:ext>
              </p:extLst>
            </p:nvPr>
          </p:nvGraphicFramePr>
          <p:xfrm>
            <a:off x="521" y="2900"/>
            <a:ext cx="115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1" name="Equation" r:id="rId9" imgW="774360" imgH="228600" progId="Equation.DSMT4">
                    <p:embed/>
                  </p:oleObj>
                </mc:Choice>
                <mc:Fallback>
                  <p:oleObj name="Equation" r:id="rId9" imgW="774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900"/>
                          <a:ext cx="1157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" name="Text Box 17"/>
            <p:cNvSpPr txBox="1">
              <a:spLocks noChangeArrowheads="1"/>
            </p:cNvSpPr>
            <p:nvPr/>
          </p:nvSpPr>
          <p:spPr bwMode="auto">
            <a:xfrm>
              <a:off x="1718" y="2860"/>
              <a:ext cx="19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ea typeface="楷体_GB2312" pitchFamily="49" charset="-122"/>
                </a:rPr>
                <a:t>的积事件 </a:t>
              </a:r>
              <a:r>
                <a:rPr kumimoji="1" lang="zh-CN" altLang="en-US" sz="3200" b="1" dirty="0">
                  <a:ea typeface="楷体_GB2312" pitchFamily="49" charset="-122"/>
                </a:rPr>
                <a:t>——</a:t>
              </a:r>
              <a:r>
                <a:rPr kumimoji="1" lang="zh-CN" altLang="en-US" sz="3200" dirty="0">
                  <a:ea typeface="楷体_GB2312" pitchFamily="49" charset="-122"/>
                </a:rPr>
                <a:t>  </a:t>
              </a:r>
            </a:p>
          </p:txBody>
        </p:sp>
      </p:grpSp>
      <p:graphicFrame>
        <p:nvGraphicFramePr>
          <p:cNvPr id="215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154659"/>
              </p:ext>
            </p:extLst>
          </p:nvPr>
        </p:nvGraphicFramePr>
        <p:xfrm>
          <a:off x="5585489" y="4797152"/>
          <a:ext cx="714703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" name="Equation" r:id="rId11" imgW="342720" imgH="431640" progId="Equation.DSMT4">
                  <p:embed/>
                </p:oleObj>
              </mc:Choice>
              <mc:Fallback>
                <p:oleObj name="Equation" r:id="rId11" imgW="342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5489" y="4797152"/>
                        <a:ext cx="714703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971552" y="5768991"/>
            <a:ext cx="5426077" cy="641352"/>
            <a:chOff x="612" y="3467"/>
            <a:chExt cx="3418" cy="404"/>
          </a:xfrm>
        </p:grpSpPr>
        <p:graphicFrame>
          <p:nvGraphicFramePr>
            <p:cNvPr id="410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6783454"/>
                </p:ext>
              </p:extLst>
            </p:nvPr>
          </p:nvGraphicFramePr>
          <p:xfrm>
            <a:off x="612" y="3513"/>
            <a:ext cx="147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3" name="Equation" r:id="rId13" imgW="977760" imgH="228600" progId="Equation.DSMT4">
                    <p:embed/>
                  </p:oleObj>
                </mc:Choice>
                <mc:Fallback>
                  <p:oleObj name="Equation" r:id="rId13" imgW="977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513"/>
                          <a:ext cx="147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" name="Text Box 20"/>
            <p:cNvSpPr txBox="1">
              <a:spLocks noChangeArrowheads="1"/>
            </p:cNvSpPr>
            <p:nvPr/>
          </p:nvSpPr>
          <p:spPr bwMode="auto">
            <a:xfrm>
              <a:off x="2042" y="3467"/>
              <a:ext cx="19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ea typeface="楷体_GB2312" pitchFamily="49" charset="-122"/>
                </a:rPr>
                <a:t>的积事件 </a:t>
              </a:r>
              <a:r>
                <a:rPr kumimoji="1" lang="zh-CN" altLang="en-US" sz="3200" b="1" dirty="0">
                  <a:ea typeface="楷体_GB2312" pitchFamily="49" charset="-122"/>
                </a:rPr>
                <a:t>——</a:t>
              </a:r>
              <a:r>
                <a:rPr kumimoji="1" lang="zh-CN" altLang="en-US" sz="3200" dirty="0">
                  <a:ea typeface="楷体_GB2312" pitchFamily="49" charset="-122"/>
                </a:rPr>
                <a:t> </a:t>
              </a:r>
              <a:r>
                <a:rPr kumimoji="1" lang="zh-CN" altLang="en-US" dirty="0">
                  <a:ea typeface="楷体_GB2312" pitchFamily="49" charset="-122"/>
                </a:rPr>
                <a:t> </a:t>
              </a:r>
            </a:p>
          </p:txBody>
        </p:sp>
      </p:grp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990600" y="1905000"/>
            <a:ext cx="417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ea typeface="楷体_GB2312" pitchFamily="49" charset="-122"/>
              </a:rPr>
              <a:t>——</a:t>
            </a:r>
            <a:r>
              <a:rPr kumimoji="1" lang="zh-CN" altLang="en-US" sz="3200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与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的积事件</a:t>
            </a:r>
          </a:p>
        </p:txBody>
      </p:sp>
      <p:graphicFrame>
        <p:nvGraphicFramePr>
          <p:cNvPr id="215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500251"/>
              </p:ext>
            </p:extLst>
          </p:nvPr>
        </p:nvGraphicFramePr>
        <p:xfrm>
          <a:off x="6084168" y="5733256"/>
          <a:ext cx="714703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" name="Equation" r:id="rId15" imgW="342720" imgH="431640" progId="Equation.DSMT4">
                  <p:embed/>
                </p:oleObj>
              </mc:Choice>
              <mc:Fallback>
                <p:oleObj name="Equation" r:id="rId15" imgW="342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5733256"/>
                        <a:ext cx="714703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5638800" y="1676400"/>
            <a:ext cx="2971800" cy="1828800"/>
            <a:chOff x="3408" y="768"/>
            <a:chExt cx="1872" cy="1152"/>
          </a:xfrm>
        </p:grpSpPr>
        <p:sp>
          <p:nvSpPr>
            <p:cNvPr id="4117" name="Line 30"/>
            <p:cNvSpPr>
              <a:spLocks noChangeShapeType="1"/>
            </p:cNvSpPr>
            <p:nvPr/>
          </p:nvSpPr>
          <p:spPr bwMode="auto">
            <a:xfrm flipH="1">
              <a:off x="3984" y="1296"/>
              <a:ext cx="48" cy="336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118" name="Group 49"/>
            <p:cNvGrpSpPr>
              <a:grpSpLocks/>
            </p:cNvGrpSpPr>
            <p:nvPr/>
          </p:nvGrpSpPr>
          <p:grpSpPr bwMode="auto">
            <a:xfrm>
              <a:off x="3408" y="768"/>
              <a:ext cx="1872" cy="1152"/>
              <a:chOff x="3408" y="768"/>
              <a:chExt cx="1872" cy="1152"/>
            </a:xfrm>
          </p:grpSpPr>
          <p:grpSp>
            <p:nvGrpSpPr>
              <p:cNvPr id="4119" name="Group 44"/>
              <p:cNvGrpSpPr>
                <a:grpSpLocks/>
              </p:cNvGrpSpPr>
              <p:nvPr/>
            </p:nvGrpSpPr>
            <p:grpSpPr bwMode="auto">
              <a:xfrm>
                <a:off x="3408" y="768"/>
                <a:ext cx="1872" cy="1152"/>
                <a:chOff x="3408" y="768"/>
                <a:chExt cx="1872" cy="1152"/>
              </a:xfrm>
            </p:grpSpPr>
            <p:sp>
              <p:nvSpPr>
                <p:cNvPr id="4125" name="Rectangle 7"/>
                <p:cNvSpPr>
                  <a:spLocks noChangeArrowheads="1"/>
                </p:cNvSpPr>
                <p:nvPr/>
              </p:nvSpPr>
              <p:spPr bwMode="auto">
                <a:xfrm>
                  <a:off x="3408" y="768"/>
                  <a:ext cx="1872" cy="1152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endParaRPr kumimoji="1" lang="zh-CN" altLang="en-US" sz="3200">
                    <a:solidFill>
                      <a:srgbClr val="CCECFF"/>
                    </a:solidFill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4103" name="Object 33"/>
                <p:cNvGraphicFramePr>
                  <a:graphicFrameLocks noChangeAspect="1"/>
                </p:cNvGraphicFramePr>
                <p:nvPr/>
              </p:nvGraphicFramePr>
              <p:xfrm>
                <a:off x="5021" y="864"/>
                <a:ext cx="172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75" name="Equation" r:id="rId17" imgW="393480" imgH="330120" progId="Equation.3">
                        <p:embed/>
                      </p:oleObj>
                    </mc:Choice>
                    <mc:Fallback>
                      <p:oleObj name="Equation" r:id="rId17" imgW="393480" imgH="3301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21" y="864"/>
                              <a:ext cx="172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100" name="Object 10"/>
              <p:cNvGraphicFramePr>
                <a:graphicFrameLocks noChangeAspect="1"/>
              </p:cNvGraphicFramePr>
              <p:nvPr/>
            </p:nvGraphicFramePr>
            <p:xfrm>
              <a:off x="3888" y="1632"/>
              <a:ext cx="64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6" name="Equation" r:id="rId19" imgW="1015920" imgH="330120" progId="Equation.3">
                      <p:embed/>
                    </p:oleObj>
                  </mc:Choice>
                  <mc:Fallback>
                    <p:oleObj name="Equation" r:id="rId19" imgW="101592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632"/>
                            <a:ext cx="64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120" name="Group 35"/>
              <p:cNvGrpSpPr>
                <a:grpSpLocks/>
              </p:cNvGrpSpPr>
              <p:nvPr/>
            </p:nvGrpSpPr>
            <p:grpSpPr bwMode="auto">
              <a:xfrm>
                <a:off x="3792" y="1104"/>
                <a:ext cx="1296" cy="528"/>
                <a:chOff x="3744" y="1152"/>
                <a:chExt cx="1296" cy="528"/>
              </a:xfrm>
            </p:grpSpPr>
            <p:sp>
              <p:nvSpPr>
                <p:cNvPr id="4124" name="Oval 9"/>
                <p:cNvSpPr>
                  <a:spLocks noChangeArrowheads="1"/>
                </p:cNvSpPr>
                <p:nvPr/>
              </p:nvSpPr>
              <p:spPr bwMode="auto">
                <a:xfrm>
                  <a:off x="3744" y="1152"/>
                  <a:ext cx="1296" cy="528"/>
                </a:xfrm>
                <a:prstGeom prst="ellipse">
                  <a:avLst/>
                </a:prstGeom>
                <a:solidFill>
                  <a:srgbClr val="FF9933"/>
                </a:solidFill>
                <a:ln w="9525" cap="rnd">
                  <a:solidFill>
                    <a:srgbClr val="FFCC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endParaRPr kumimoji="1" lang="en-US" altLang="zh-CN" sz="3200">
                    <a:solidFill>
                      <a:srgbClr val="CCECFF"/>
                    </a:solidFill>
                    <a:ea typeface="楷体_GB2312" pitchFamily="49" charset="-122"/>
                  </a:endParaRPr>
                </a:p>
                <a:p>
                  <a:pPr algn="ctr" eaLnBrk="1" hangingPunct="1"/>
                  <a:endParaRPr kumimoji="1" lang="en-US" altLang="zh-CN" sz="3200">
                    <a:solidFill>
                      <a:srgbClr val="CCECFF"/>
                    </a:solidFill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4102" name="Object 12"/>
                <p:cNvGraphicFramePr>
                  <a:graphicFrameLocks noChangeAspect="1"/>
                </p:cNvGraphicFramePr>
                <p:nvPr/>
              </p:nvGraphicFramePr>
              <p:xfrm>
                <a:off x="4704" y="1296"/>
                <a:ext cx="133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77" name="Equation" r:id="rId21" imgW="304560" imgH="330120" progId="Equation.3">
                        <p:embed/>
                      </p:oleObj>
                    </mc:Choice>
                    <mc:Fallback>
                      <p:oleObj name="Equation" r:id="rId21" imgW="304560" imgH="3301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04" y="1296"/>
                              <a:ext cx="133" cy="144"/>
                            </a:xfrm>
                            <a:prstGeom prst="rect">
                              <a:avLst/>
                            </a:prstGeom>
                            <a:solidFill>
                              <a:srgbClr val="FF9933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121" name="Group 34"/>
              <p:cNvGrpSpPr>
                <a:grpSpLocks/>
              </p:cNvGrpSpPr>
              <p:nvPr/>
            </p:nvGrpSpPr>
            <p:grpSpPr bwMode="auto">
              <a:xfrm>
                <a:off x="3552" y="912"/>
                <a:ext cx="624" cy="480"/>
                <a:chOff x="3504" y="960"/>
                <a:chExt cx="624" cy="480"/>
              </a:xfrm>
            </p:grpSpPr>
            <p:sp>
              <p:nvSpPr>
                <p:cNvPr id="4123" name="Oval 8"/>
                <p:cNvSpPr>
                  <a:spLocks noChangeArrowheads="1"/>
                </p:cNvSpPr>
                <p:nvPr/>
              </p:nvSpPr>
              <p:spPr bwMode="auto">
                <a:xfrm>
                  <a:off x="3504" y="960"/>
                  <a:ext cx="624" cy="480"/>
                </a:xfrm>
                <a:prstGeom prst="ellipse">
                  <a:avLst/>
                </a:prstGeom>
                <a:solidFill>
                  <a:srgbClr val="FF9933"/>
                </a:solidFill>
                <a:ln w="9525" cap="rnd">
                  <a:solidFill>
                    <a:srgbClr val="FF99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3200" i="1">
                      <a:solidFill>
                        <a:srgbClr val="FFFF99"/>
                      </a:solidFill>
                      <a:ea typeface="楷体_GB2312" pitchFamily="49" charset="-122"/>
                    </a:rPr>
                    <a:t> </a:t>
                  </a:r>
                </a:p>
                <a:p>
                  <a:pPr algn="ctr" eaLnBrk="1" hangingPunct="1"/>
                  <a:endParaRPr kumimoji="1" lang="en-US" altLang="zh-CN" sz="3200" i="1">
                    <a:solidFill>
                      <a:srgbClr val="FFFF99"/>
                    </a:solidFill>
                    <a:ea typeface="楷体_GB2312" pitchFamily="49" charset="-122"/>
                  </a:endParaRPr>
                </a:p>
                <a:p>
                  <a:pPr algn="ctr" eaLnBrk="1" hangingPunct="1"/>
                  <a:endParaRPr kumimoji="1" lang="en-US" altLang="zh-CN" sz="3200" i="1">
                    <a:solidFill>
                      <a:schemeClr val="accent1"/>
                    </a:solidFill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4101" name="Object 32"/>
                <p:cNvGraphicFramePr>
                  <a:graphicFrameLocks noChangeAspect="1"/>
                </p:cNvGraphicFramePr>
                <p:nvPr/>
              </p:nvGraphicFramePr>
              <p:xfrm>
                <a:off x="3696" y="1056"/>
                <a:ext cx="133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78" name="Equation" r:id="rId23" imgW="304560" imgH="330120" progId="Equation.3">
                        <p:embed/>
                      </p:oleObj>
                    </mc:Choice>
                    <mc:Fallback>
                      <p:oleObj name="Equation" r:id="rId23" imgW="304560" imgH="3301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6" y="1056"/>
                              <a:ext cx="133" cy="144"/>
                            </a:xfrm>
                            <a:prstGeom prst="rect">
                              <a:avLst/>
                            </a:prstGeom>
                            <a:solidFill>
                              <a:srgbClr val="FF9933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122" name="Oval 31"/>
              <p:cNvSpPr>
                <a:spLocks noChangeArrowheads="1"/>
              </p:cNvSpPr>
              <p:nvPr/>
            </p:nvSpPr>
            <p:spPr bwMode="auto">
              <a:xfrm rot="-1836821">
                <a:off x="3772" y="1206"/>
                <a:ext cx="469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21556" name="Text Box 52"/>
          <p:cNvSpPr txBox="1">
            <a:spLocks noChangeArrowheads="1"/>
          </p:cNvSpPr>
          <p:nvPr/>
        </p:nvSpPr>
        <p:spPr bwMode="auto">
          <a:xfrm>
            <a:off x="539552" y="548680"/>
            <a:ext cx="7338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ea typeface="楷体_GB2312" pitchFamily="49" charset="-122"/>
                <a:sym typeface="Euclid Symbol" pitchFamily="18" charset="2"/>
              </a:rPr>
              <a:t>4. </a:t>
            </a:r>
            <a:r>
              <a:rPr kumimoji="1" lang="zh-CN" altLang="en-US" sz="4000" dirty="0" smtClean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事件的交</a:t>
            </a:r>
            <a:r>
              <a:rPr kumimoji="1" lang="en-US" altLang="zh-CN" sz="4000" dirty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intersection </a:t>
            </a:r>
            <a:r>
              <a:rPr kumimoji="1" lang="zh-CN" altLang="en-US" sz="4000" dirty="0" smtClean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(</a:t>
            </a:r>
            <a:r>
              <a:rPr kumimoji="1" lang="zh-CN" altLang="en-US" sz="4000" dirty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积</a:t>
            </a:r>
            <a:r>
              <a:rPr kumimoji="1" lang="en-US" altLang="zh-CN" sz="4000" dirty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699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 autoUpdateAnimBg="0"/>
      <p:bldP spid="21526" grpId="0" autoUpdateAnimBg="0"/>
      <p:bldP spid="215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842202"/>
              </p:ext>
            </p:extLst>
          </p:nvPr>
        </p:nvGraphicFramePr>
        <p:xfrm>
          <a:off x="718012" y="1484784"/>
          <a:ext cx="118969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" name="Equation" r:id="rId3" imgW="393480" imgH="164880" progId="Equation.DSMT4">
                  <p:embed/>
                </p:oleObj>
              </mc:Choice>
              <mc:Fallback>
                <p:oleObj name="Equation" r:id="rId3" imgW="393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12" y="1484784"/>
                        <a:ext cx="1189692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Text Box 1033"/>
          <p:cNvSpPr txBox="1">
            <a:spLocks noChangeArrowheads="1"/>
          </p:cNvSpPr>
          <p:nvPr/>
        </p:nvSpPr>
        <p:spPr bwMode="auto">
          <a:xfrm>
            <a:off x="755576" y="3194672"/>
            <a:ext cx="2017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i="1" dirty="0" smtClean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-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zh-CN" altLang="en-US" dirty="0" smtClean="0">
                <a:ea typeface="楷体_GB2312" pitchFamily="49" charset="-122"/>
              </a:rPr>
              <a:t>发生</a:t>
            </a:r>
            <a:endParaRPr kumimoji="1" lang="zh-CN" altLang="en-US" dirty="0">
              <a:ea typeface="楷体_GB2312" pitchFamily="49" charset="-122"/>
            </a:endParaRPr>
          </a:p>
        </p:txBody>
      </p:sp>
      <p:grpSp>
        <p:nvGrpSpPr>
          <p:cNvPr id="4" name="Group 1035"/>
          <p:cNvGrpSpPr>
            <a:grpSpLocks/>
          </p:cNvGrpSpPr>
          <p:nvPr/>
        </p:nvGrpSpPr>
        <p:grpSpPr bwMode="auto">
          <a:xfrm>
            <a:off x="5257800" y="1219200"/>
            <a:ext cx="2971800" cy="1828800"/>
            <a:chOff x="3408" y="768"/>
            <a:chExt cx="1872" cy="1152"/>
          </a:xfrm>
        </p:grpSpPr>
        <p:sp>
          <p:nvSpPr>
            <p:cNvPr id="5145" name="Rectangle 1036"/>
            <p:cNvSpPr>
              <a:spLocks noChangeArrowheads="1"/>
            </p:cNvSpPr>
            <p:nvPr/>
          </p:nvSpPr>
          <p:spPr bwMode="auto">
            <a:xfrm>
              <a:off x="3408" y="768"/>
              <a:ext cx="1872" cy="115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3200">
                <a:solidFill>
                  <a:srgbClr val="CCECFF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5126" name="Object 1037"/>
            <p:cNvGraphicFramePr>
              <a:graphicFrameLocks noChangeAspect="1"/>
            </p:cNvGraphicFramePr>
            <p:nvPr/>
          </p:nvGraphicFramePr>
          <p:xfrm>
            <a:off x="5021" y="864"/>
            <a:ext cx="17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7" name="Equation" r:id="rId5" imgW="393480" imgH="330120" progId="Equation.3">
                    <p:embed/>
                  </p:oleObj>
                </mc:Choice>
                <mc:Fallback>
                  <p:oleObj name="Equation" r:id="rId5" imgW="39348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864"/>
                          <a:ext cx="17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67" name="Object 1039"/>
          <p:cNvGraphicFramePr>
            <a:graphicFrameLocks noChangeAspect="1"/>
          </p:cNvGraphicFramePr>
          <p:nvPr/>
        </p:nvGraphicFramePr>
        <p:xfrm>
          <a:off x="5486400" y="256540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Equation" r:id="rId7" imgW="939600" imgH="330120" progId="Equation.3">
                  <p:embed/>
                </p:oleObj>
              </mc:Choice>
              <mc:Fallback>
                <p:oleObj name="Equation" r:id="rId7" imgW="939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65400"/>
                        <a:ext cx="939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33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Oval 1045"/>
          <p:cNvSpPr>
            <a:spLocks noChangeArrowheads="1"/>
          </p:cNvSpPr>
          <p:nvPr/>
        </p:nvSpPr>
        <p:spPr bwMode="auto">
          <a:xfrm>
            <a:off x="6027664" y="1726704"/>
            <a:ext cx="20574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t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2400" dirty="0" smtClean="0">
                <a:ea typeface="楷体_GB2312" pitchFamily="49" charset="-122"/>
              </a:rPr>
              <a:t>B</a:t>
            </a:r>
            <a:endParaRPr kumimoji="1" lang="en-US" altLang="zh-CN" sz="2400" dirty="0">
              <a:ea typeface="楷体_GB2312" pitchFamily="49" charset="-122"/>
            </a:endParaRPr>
          </a:p>
          <a:p>
            <a:pPr algn="ctr" eaLnBrk="1" hangingPunct="1"/>
            <a:endParaRPr kumimoji="1" lang="en-US" altLang="zh-CN" sz="3200" dirty="0">
              <a:solidFill>
                <a:srgbClr val="CCECFF"/>
              </a:solidFill>
              <a:ea typeface="楷体_GB2312" pitchFamily="49" charset="-122"/>
            </a:endParaRPr>
          </a:p>
        </p:txBody>
      </p:sp>
      <p:sp>
        <p:nvSpPr>
          <p:cNvPr id="5143" name="Oval 1041"/>
          <p:cNvSpPr>
            <a:spLocks noChangeArrowheads="1"/>
          </p:cNvSpPr>
          <p:nvPr/>
        </p:nvSpPr>
        <p:spPr bwMode="auto">
          <a:xfrm>
            <a:off x="5600711" y="1447800"/>
            <a:ext cx="990602" cy="762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t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i="1" dirty="0" smtClean="0">
                <a:ea typeface="楷体_GB2312" pitchFamily="49" charset="-122"/>
              </a:rPr>
              <a:t>A</a:t>
            </a:r>
            <a:endParaRPr kumimoji="1" lang="en-US" altLang="zh-CN" sz="2400" i="1" dirty="0">
              <a:ea typeface="楷体_GB2312" pitchFamily="49" charset="-122"/>
            </a:endParaRPr>
          </a:p>
        </p:txBody>
      </p:sp>
      <p:sp>
        <p:nvSpPr>
          <p:cNvPr id="23596" name="Text Box 1068"/>
          <p:cNvSpPr txBox="1">
            <a:spLocks noChangeArrowheads="1"/>
          </p:cNvSpPr>
          <p:nvPr/>
        </p:nvSpPr>
        <p:spPr bwMode="auto">
          <a:xfrm>
            <a:off x="762000" y="1973263"/>
            <a:ext cx="417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ea typeface="楷体_GB2312" pitchFamily="49" charset="-122"/>
              </a:rPr>
              <a:t>——</a:t>
            </a:r>
            <a:r>
              <a:rPr kumimoji="1" lang="zh-CN" altLang="en-US" sz="3200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与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的差事件</a:t>
            </a:r>
          </a:p>
        </p:txBody>
      </p:sp>
      <p:sp>
        <p:nvSpPr>
          <p:cNvPr id="23597" name="Text Box 1069"/>
          <p:cNvSpPr txBox="1">
            <a:spLocks noChangeArrowheads="1"/>
          </p:cNvSpPr>
          <p:nvPr/>
        </p:nvSpPr>
        <p:spPr bwMode="auto">
          <a:xfrm>
            <a:off x="762000" y="685800"/>
            <a:ext cx="4549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ea typeface="楷体_GB2312" pitchFamily="49" charset="-122"/>
                <a:sym typeface="Euclid Symbol" pitchFamily="18" charset="2"/>
              </a:rPr>
              <a:t>5. </a:t>
            </a:r>
            <a:r>
              <a:rPr kumimoji="1" lang="zh-CN" altLang="en-US" sz="400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事件的差</a:t>
            </a:r>
            <a:endParaRPr kumimoji="1" lang="en-US" altLang="zh-CN" sz="4000">
              <a:solidFill>
                <a:schemeClr val="tx2"/>
              </a:solidFill>
              <a:ea typeface="隶书" pitchFamily="49" charset="-122"/>
              <a:sym typeface="Euclid Symbol" pitchFamily="18" charset="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600711" y="1445150"/>
            <a:ext cx="2484353" cy="1117104"/>
            <a:chOff x="1480751" y="2569874"/>
            <a:chExt cx="2484353" cy="1117104"/>
          </a:xfrm>
        </p:grpSpPr>
        <p:sp>
          <p:nvSpPr>
            <p:cNvPr id="36" name="Oval 1041"/>
            <p:cNvSpPr>
              <a:spLocks noChangeArrowheads="1"/>
            </p:cNvSpPr>
            <p:nvPr/>
          </p:nvSpPr>
          <p:spPr bwMode="auto">
            <a:xfrm>
              <a:off x="1480751" y="2569874"/>
              <a:ext cx="990602" cy="76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t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kumimoji="1" lang="en-US" altLang="zh-CN" sz="2400" i="1" dirty="0">
                <a:ea typeface="楷体_GB2312" pitchFamily="49" charset="-122"/>
              </a:endParaRPr>
            </a:p>
          </p:txBody>
        </p:sp>
        <p:sp>
          <p:nvSpPr>
            <p:cNvPr id="37" name="Oval 1045"/>
            <p:cNvSpPr>
              <a:spLocks noChangeArrowheads="1"/>
            </p:cNvSpPr>
            <p:nvPr/>
          </p:nvSpPr>
          <p:spPr bwMode="auto">
            <a:xfrm>
              <a:off x="1907704" y="2848778"/>
              <a:ext cx="2057400" cy="838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t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hangingPunct="1"/>
              <a:r>
                <a:rPr kumimoji="1" lang="en-US" altLang="zh-CN" sz="2400" dirty="0" smtClean="0">
                  <a:ea typeface="楷体_GB2312" pitchFamily="49" charset="-122"/>
                </a:rPr>
                <a:t>B</a:t>
              </a:r>
              <a:endParaRPr kumimoji="1" lang="en-US" altLang="zh-CN" sz="2400" dirty="0">
                <a:ea typeface="楷体_GB2312" pitchFamily="49" charset="-122"/>
              </a:endParaRPr>
            </a:p>
            <a:p>
              <a:pPr algn="ctr" eaLnBrk="1" hangingPunct="1"/>
              <a:endParaRPr kumimoji="1" lang="en-US" altLang="zh-CN" sz="3200" dirty="0">
                <a:solidFill>
                  <a:srgbClr val="CCECFF"/>
                </a:solidFill>
                <a:ea typeface="楷体_GB2312" pitchFamily="49" charset="-122"/>
              </a:endParaRPr>
            </a:p>
          </p:txBody>
        </p:sp>
      </p:grpSp>
      <p:sp>
        <p:nvSpPr>
          <p:cNvPr id="23571" name="Line 1043"/>
          <p:cNvSpPr>
            <a:spLocks noChangeShapeType="1"/>
          </p:cNvSpPr>
          <p:nvPr/>
        </p:nvSpPr>
        <p:spPr bwMode="auto">
          <a:xfrm flipH="1">
            <a:off x="5715000" y="1828800"/>
            <a:ext cx="381000" cy="685800"/>
          </a:xfrm>
          <a:prstGeom prst="line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1034"/>
          <p:cNvSpPr txBox="1">
            <a:spLocks noChangeArrowheads="1"/>
          </p:cNvSpPr>
          <p:nvPr/>
        </p:nvSpPr>
        <p:spPr bwMode="auto">
          <a:xfrm>
            <a:off x="820664" y="3863008"/>
            <a:ext cx="726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tx2"/>
                </a:solidFill>
                <a:ea typeface="楷体_GB2312" pitchFamily="49" charset="-122"/>
                <a:sym typeface="Euclid Symbol" pitchFamily="18" charset="2"/>
              </a:rPr>
              <a:t>  </a:t>
            </a:r>
            <a:r>
              <a:rPr kumimoji="1" lang="zh-CN" altLang="en-US" dirty="0">
                <a:ea typeface="楷体_GB2312" pitchFamily="49" charset="-122"/>
                <a:sym typeface="Euclid Symbol" pitchFamily="18" charset="2"/>
              </a:rPr>
              <a:t>事件</a:t>
            </a:r>
            <a:r>
              <a:rPr kumimoji="1" lang="en-US" altLang="zh-CN" dirty="0">
                <a:ea typeface="楷体_GB2312" pitchFamily="49" charset="-122"/>
                <a:sym typeface="Euclid Symbol" pitchFamily="18" charset="2"/>
              </a:rPr>
              <a:t> </a:t>
            </a:r>
            <a:r>
              <a:rPr kumimoji="1" lang="en-US" altLang="zh-CN" i="1" dirty="0">
                <a:ea typeface="楷体_GB2312" pitchFamily="49" charset="-122"/>
                <a:sym typeface="Euclid Symbol" pitchFamily="18" charset="2"/>
              </a:rPr>
              <a:t>A </a:t>
            </a:r>
            <a:r>
              <a:rPr kumimoji="1" lang="zh-CN" altLang="en-US" dirty="0">
                <a:ea typeface="楷体_GB2312" pitchFamily="49" charset="-122"/>
                <a:sym typeface="Euclid Symbol" pitchFamily="18" charset="2"/>
              </a:rPr>
              <a:t>发生，</a:t>
            </a:r>
            <a:r>
              <a:rPr kumimoji="1" lang="zh-CN" altLang="en-US" dirty="0" smtClean="0">
                <a:ea typeface="楷体_GB2312" pitchFamily="49" charset="-122"/>
                <a:sym typeface="Euclid Symbol" pitchFamily="18" charset="2"/>
              </a:rPr>
              <a:t>但事件 </a:t>
            </a:r>
            <a:r>
              <a:rPr kumimoji="1" lang="en-US" altLang="zh-CN" i="1" dirty="0">
                <a:ea typeface="楷体_GB2312" pitchFamily="49" charset="-122"/>
                <a:sym typeface="Euclid Symbol" pitchFamily="18" charset="2"/>
              </a:rPr>
              <a:t>B</a:t>
            </a:r>
            <a:r>
              <a:rPr kumimoji="1" lang="zh-CN" altLang="en-US" dirty="0">
                <a:ea typeface="楷体_GB2312" pitchFamily="49" charset="-122"/>
                <a:sym typeface="Euclid Symbol" pitchFamily="18" charset="2"/>
              </a:rPr>
              <a:t> 不发生</a:t>
            </a:r>
            <a:endParaRPr kumimoji="1" lang="zh-CN" altLang="en-US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97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8" grpId="0"/>
      <p:bldP spid="5144" grpId="0" animBg="1"/>
      <p:bldP spid="5143" grpId="0" animBg="1"/>
      <p:bldP spid="23596" grpId="0" autoUpdateAnimBg="0"/>
      <p:bldP spid="23597" grpId="0"/>
      <p:bldP spid="23571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057400" y="1524000"/>
            <a:ext cx="335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1" lang="zh-CN" altLang="en-US" sz="3200" b="1" dirty="0">
                <a:ea typeface="楷体_GB2312" pitchFamily="49" charset="-122"/>
              </a:rPr>
              <a:t>——</a:t>
            </a:r>
            <a:r>
              <a:rPr kumimoji="1" lang="zh-CN" altLang="en-US" sz="3200" dirty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与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互斥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924629"/>
              </p:ext>
            </p:extLst>
          </p:nvPr>
        </p:nvGraphicFramePr>
        <p:xfrm>
          <a:off x="668338" y="1615331"/>
          <a:ext cx="1482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" name="Equation" r:id="rId4" imgW="533160" imgH="177480" progId="Equation.DSMT4">
                  <p:embed/>
                </p:oleObj>
              </mc:Choice>
              <mc:Fallback>
                <p:oleObj name="Equation" r:id="rId4" imgW="533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615331"/>
                        <a:ext cx="14827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76376" y="2314575"/>
            <a:ext cx="4086226" cy="1190625"/>
            <a:chOff x="346" y="1246"/>
            <a:chExt cx="2574" cy="750"/>
          </a:xfrm>
        </p:grpSpPr>
        <p:sp>
          <p:nvSpPr>
            <p:cNvPr id="6165" name="Text Box 4"/>
            <p:cNvSpPr txBox="1">
              <a:spLocks noChangeArrowheads="1"/>
            </p:cNvSpPr>
            <p:nvPr/>
          </p:nvSpPr>
          <p:spPr bwMode="auto">
            <a:xfrm>
              <a:off x="712" y="1246"/>
              <a:ext cx="220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i="1" dirty="0" smtClean="0">
                  <a:ea typeface="楷体_GB2312" pitchFamily="49" charset="-122"/>
                </a:rPr>
                <a:t>A、B</a:t>
              </a:r>
              <a:r>
                <a:rPr lang="zh-CN" altLang="en-US" dirty="0">
                  <a:ea typeface="楷体_GB2312" pitchFamily="49" charset="-122"/>
                </a:rPr>
                <a:t>不可能同时发生</a:t>
              </a:r>
            </a:p>
          </p:txBody>
        </p:sp>
        <p:graphicFrame>
          <p:nvGraphicFramePr>
            <p:cNvPr id="615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8493180"/>
                </p:ext>
              </p:extLst>
            </p:nvPr>
          </p:nvGraphicFramePr>
          <p:xfrm>
            <a:off x="346" y="1358"/>
            <a:ext cx="36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7" name="Equation" r:id="rId6" imgW="203040" imgH="152280" progId="Equation.DSMT4">
                    <p:embed/>
                  </p:oleObj>
                </mc:Choice>
                <mc:Fallback>
                  <p:oleObj name="Equation" r:id="rId6" imgW="20304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" y="1358"/>
                          <a:ext cx="36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562600" y="1219200"/>
            <a:ext cx="2971800" cy="1828800"/>
            <a:chOff x="3504" y="768"/>
            <a:chExt cx="1872" cy="1152"/>
          </a:xfrm>
        </p:grpSpPr>
        <p:grpSp>
          <p:nvGrpSpPr>
            <p:cNvPr id="6161" name="Group 10"/>
            <p:cNvGrpSpPr>
              <a:grpSpLocks/>
            </p:cNvGrpSpPr>
            <p:nvPr/>
          </p:nvGrpSpPr>
          <p:grpSpPr bwMode="auto">
            <a:xfrm>
              <a:off x="3504" y="768"/>
              <a:ext cx="1872" cy="1152"/>
              <a:chOff x="3408" y="768"/>
              <a:chExt cx="1872" cy="1152"/>
            </a:xfrm>
          </p:grpSpPr>
          <p:sp>
            <p:nvSpPr>
              <p:cNvPr id="6164" name="Rectangle 11"/>
              <p:cNvSpPr>
                <a:spLocks noChangeArrowheads="1"/>
              </p:cNvSpPr>
              <p:nvPr/>
            </p:nvSpPr>
            <p:spPr bwMode="auto">
              <a:xfrm>
                <a:off x="3408" y="768"/>
                <a:ext cx="1872" cy="115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endParaRPr kumimoji="1" lang="zh-CN" altLang="en-US" sz="3200">
                  <a:solidFill>
                    <a:srgbClr val="CCECFF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6151" name="Object 12"/>
              <p:cNvGraphicFramePr>
                <a:graphicFrameLocks noChangeAspect="1"/>
              </p:cNvGraphicFramePr>
              <p:nvPr/>
            </p:nvGraphicFramePr>
            <p:xfrm>
              <a:off x="5021" y="864"/>
              <a:ext cx="17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8" name="Equation" r:id="rId8" imgW="393480" imgH="330120" progId="Equation.3">
                      <p:embed/>
                    </p:oleObj>
                  </mc:Choice>
                  <mc:Fallback>
                    <p:oleObj name="Equation" r:id="rId8" imgW="39348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1" y="864"/>
                            <a:ext cx="17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62" name="Oval 13"/>
            <p:cNvSpPr>
              <a:spLocks noChangeArrowheads="1"/>
            </p:cNvSpPr>
            <p:nvPr/>
          </p:nvSpPr>
          <p:spPr bwMode="auto">
            <a:xfrm>
              <a:off x="3600" y="1056"/>
              <a:ext cx="576" cy="3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3200" i="1">
                  <a:solidFill>
                    <a:schemeClr val="bg1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6163" name="Oval 15"/>
            <p:cNvSpPr>
              <a:spLocks noChangeArrowheads="1"/>
            </p:cNvSpPr>
            <p:nvPr/>
          </p:nvSpPr>
          <p:spPr bwMode="auto">
            <a:xfrm>
              <a:off x="4356" y="1248"/>
              <a:ext cx="816" cy="384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3200" i="1">
                  <a:solidFill>
                    <a:schemeClr val="tx2"/>
                  </a:solidFill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827089" y="3959236"/>
            <a:ext cx="3836989" cy="641352"/>
            <a:chOff x="521" y="2110"/>
            <a:chExt cx="2417" cy="404"/>
          </a:xfrm>
        </p:grpSpPr>
        <p:graphicFrame>
          <p:nvGraphicFramePr>
            <p:cNvPr id="615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813854"/>
                </p:ext>
              </p:extLst>
            </p:nvPr>
          </p:nvGraphicFramePr>
          <p:xfrm>
            <a:off x="521" y="2139"/>
            <a:ext cx="116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9" name="Equation" r:id="rId10" imgW="774360" imgH="228600" progId="Equation.DSMT4">
                    <p:embed/>
                  </p:oleObj>
                </mc:Choice>
                <mc:Fallback>
                  <p:oleObj name="Equation" r:id="rId10" imgW="774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139"/>
                          <a:ext cx="1163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19"/>
            <p:cNvSpPr txBox="1">
              <a:spLocks noChangeArrowheads="1"/>
            </p:cNvSpPr>
            <p:nvPr/>
          </p:nvSpPr>
          <p:spPr bwMode="auto">
            <a:xfrm>
              <a:off x="1670" y="2110"/>
              <a:ext cx="12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ea typeface="楷体_GB2312" pitchFamily="49" charset="-122"/>
                </a:rPr>
                <a:t>两两互斥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55576" y="5210182"/>
            <a:ext cx="4159252" cy="641351"/>
            <a:chOff x="702" y="2898"/>
            <a:chExt cx="2620" cy="404"/>
          </a:xfrm>
        </p:grpSpPr>
        <p:graphicFrame>
          <p:nvGraphicFramePr>
            <p:cNvPr id="614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8576352"/>
                </p:ext>
              </p:extLst>
            </p:nvPr>
          </p:nvGraphicFramePr>
          <p:xfrm>
            <a:off x="702" y="2955"/>
            <a:ext cx="136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0" name="Equation" r:id="rId12" imgW="977760" imgH="228600" progId="Equation.DSMT4">
                    <p:embed/>
                  </p:oleObj>
                </mc:Choice>
                <mc:Fallback>
                  <p:oleObj name="Equation" r:id="rId12" imgW="977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" y="2955"/>
                          <a:ext cx="136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Rectangle 23"/>
            <p:cNvSpPr>
              <a:spLocks noChangeArrowheads="1"/>
            </p:cNvSpPr>
            <p:nvPr/>
          </p:nvSpPr>
          <p:spPr bwMode="auto">
            <a:xfrm>
              <a:off x="2054" y="2898"/>
              <a:ext cx="12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ea typeface="楷体_GB2312" pitchFamily="49" charset="-122"/>
                </a:rPr>
                <a:t>两两互斥</a:t>
              </a:r>
            </a:p>
          </p:txBody>
        </p:sp>
      </p:grpSp>
      <p:graphicFrame>
        <p:nvGraphicFramePr>
          <p:cNvPr id="246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282288"/>
              </p:ext>
            </p:extLst>
          </p:nvPr>
        </p:nvGraphicFramePr>
        <p:xfrm>
          <a:off x="2339752" y="4581128"/>
          <a:ext cx="5258483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1" name="Equation" r:id="rId14" imgW="2019240" imgH="241200" progId="Equation.DSMT4">
                  <p:embed/>
                </p:oleObj>
              </mc:Choice>
              <mc:Fallback>
                <p:oleObj name="Equation" r:id="rId14" imgW="2019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581128"/>
                        <a:ext cx="5258483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026048"/>
              </p:ext>
            </p:extLst>
          </p:nvPr>
        </p:nvGraphicFramePr>
        <p:xfrm>
          <a:off x="2195736" y="5877272"/>
          <a:ext cx="5187671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2" name="Equation" r:id="rId16" imgW="1879560" imgH="241200" progId="Equation.DSMT4">
                  <p:embed/>
                </p:oleObj>
              </mc:Choice>
              <mc:Fallback>
                <p:oleObj name="Equation" r:id="rId16" imgW="1879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877272"/>
                        <a:ext cx="5187671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179512" y="476672"/>
            <a:ext cx="87849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ea typeface="楷体_GB2312" pitchFamily="49" charset="-122"/>
                <a:sym typeface="Euclid Symbol" pitchFamily="18" charset="2"/>
              </a:rPr>
              <a:t>6. </a:t>
            </a:r>
            <a:r>
              <a:rPr kumimoji="1" lang="zh-CN" altLang="en-US" sz="4000" dirty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事件的</a:t>
            </a:r>
            <a:r>
              <a:rPr kumimoji="1" lang="zh-CN" altLang="en-US" dirty="0" smtClean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互斥</a:t>
            </a:r>
            <a:r>
              <a:rPr kumimoji="1" lang="en-US" altLang="zh-CN" dirty="0">
                <a:solidFill>
                  <a:schemeClr val="tx2"/>
                </a:solidFill>
                <a:ea typeface="隶书" pitchFamily="49" charset="-122"/>
                <a:cs typeface="Times New Roman" pitchFamily="18" charset="0"/>
              </a:rPr>
              <a:t>mutually exclusive </a:t>
            </a:r>
            <a:r>
              <a:rPr kumimoji="1" lang="zh-CN" altLang="en-US" dirty="0" smtClean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kumimoji="1" lang="zh-CN" altLang="en-US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互不相容)</a:t>
            </a:r>
            <a:endParaRPr kumimoji="1" lang="en-US" altLang="zh-CN" sz="4000" dirty="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88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6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56"/>
          <p:cNvGrpSpPr>
            <a:grpSpLocks/>
          </p:cNvGrpSpPr>
          <p:nvPr/>
        </p:nvGrpSpPr>
        <p:grpSpPr bwMode="auto">
          <a:xfrm>
            <a:off x="742950" y="3968723"/>
            <a:ext cx="6648450" cy="1260477"/>
            <a:chOff x="432" y="2256"/>
            <a:chExt cx="4188" cy="794"/>
          </a:xfrm>
        </p:grpSpPr>
        <p:graphicFrame>
          <p:nvGraphicFramePr>
            <p:cNvPr id="7173" name="Object 10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988345"/>
                </p:ext>
              </p:extLst>
            </p:nvPr>
          </p:nvGraphicFramePr>
          <p:xfrm>
            <a:off x="1075" y="2619"/>
            <a:ext cx="890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0" name="Equation" r:id="rId3" imgW="495000" imgH="228600" progId="Equation.DSMT4">
                    <p:embed/>
                  </p:oleObj>
                </mc:Choice>
                <mc:Fallback>
                  <p:oleObj name="Equation" r:id="rId3" imgW="495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" y="2619"/>
                          <a:ext cx="890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Text Box 1050"/>
            <p:cNvSpPr txBox="1">
              <a:spLocks noChangeArrowheads="1"/>
            </p:cNvSpPr>
            <p:nvPr/>
          </p:nvSpPr>
          <p:spPr bwMode="auto">
            <a:xfrm>
              <a:off x="432" y="2256"/>
              <a:ext cx="418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00B050"/>
                  </a:solidFill>
                  <a:ea typeface="楷体_GB2312" pitchFamily="49" charset="-122"/>
                </a:rPr>
                <a:t>称</a:t>
              </a:r>
              <a:r>
                <a:rPr kumimoji="1" lang="en-US" altLang="zh-CN" i="1" dirty="0">
                  <a:solidFill>
                    <a:srgbClr val="00B050"/>
                  </a:solidFill>
                  <a:ea typeface="楷体_GB2312" pitchFamily="49" charset="-122"/>
                </a:rPr>
                <a:t>B</a:t>
              </a:r>
              <a:r>
                <a:rPr kumimoji="1" lang="en-US" altLang="zh-CN" dirty="0">
                  <a:solidFill>
                    <a:srgbClr val="00B050"/>
                  </a:solidFill>
                  <a:ea typeface="楷体_GB2312" pitchFamily="49" charset="-122"/>
                </a:rPr>
                <a:t> </a:t>
              </a:r>
              <a:r>
                <a:rPr kumimoji="1" lang="zh-CN" altLang="en-US" dirty="0">
                  <a:solidFill>
                    <a:srgbClr val="00B050"/>
                  </a:solidFill>
                  <a:ea typeface="楷体_GB2312" pitchFamily="49" charset="-122"/>
                </a:rPr>
                <a:t>为</a:t>
              </a:r>
              <a:r>
                <a:rPr kumimoji="1" lang="en-US" altLang="zh-CN" i="1" dirty="0">
                  <a:solidFill>
                    <a:srgbClr val="00B05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dirty="0">
                  <a:solidFill>
                    <a:srgbClr val="00B050"/>
                  </a:solidFill>
                  <a:ea typeface="楷体_GB2312" pitchFamily="49" charset="-122"/>
                </a:rPr>
                <a:t>的对立事件(或逆事件)，</a:t>
              </a:r>
            </a:p>
            <a:p>
              <a:pPr eaLnBrk="1" hangingPunct="1"/>
              <a:r>
                <a:rPr kumimoji="1" lang="zh-CN" altLang="en-US" dirty="0">
                  <a:ea typeface="楷体_GB2312" pitchFamily="49" charset="-122"/>
                </a:rPr>
                <a:t>记为</a:t>
              </a:r>
            </a:p>
          </p:txBody>
        </p:sp>
      </p:grpSp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5562600" y="1219200"/>
            <a:ext cx="2971800" cy="1828800"/>
            <a:chOff x="3408" y="768"/>
            <a:chExt cx="1872" cy="1152"/>
          </a:xfrm>
        </p:grpSpPr>
        <p:sp>
          <p:nvSpPr>
            <p:cNvPr id="7185" name="Rectangle 1027"/>
            <p:cNvSpPr>
              <a:spLocks noChangeArrowheads="1"/>
            </p:cNvSpPr>
            <p:nvPr/>
          </p:nvSpPr>
          <p:spPr bwMode="auto">
            <a:xfrm>
              <a:off x="3408" y="768"/>
              <a:ext cx="1872" cy="115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3200">
                <a:solidFill>
                  <a:srgbClr val="CCECFF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7175" name="Object 1028"/>
            <p:cNvGraphicFramePr>
              <a:graphicFrameLocks noChangeAspect="1"/>
            </p:cNvGraphicFramePr>
            <p:nvPr/>
          </p:nvGraphicFramePr>
          <p:xfrm>
            <a:off x="5021" y="864"/>
            <a:ext cx="17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1" name="Equation" r:id="rId5" imgW="393480" imgH="330120" progId="Equation.3">
                    <p:embed/>
                  </p:oleObj>
                </mc:Choice>
                <mc:Fallback>
                  <p:oleObj name="Equation" r:id="rId5" imgW="39348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864"/>
                          <a:ext cx="17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6" name="Rectangle 1030"/>
          <p:cNvSpPr>
            <a:spLocks noChangeArrowheads="1"/>
          </p:cNvSpPr>
          <p:nvPr/>
        </p:nvSpPr>
        <p:spPr bwMode="auto">
          <a:xfrm>
            <a:off x="914400" y="1851546"/>
            <a:ext cx="480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1" lang="zh-CN" altLang="en-US" sz="3200" b="1" dirty="0">
                <a:ea typeface="楷体_GB2312" pitchFamily="49" charset="-122"/>
              </a:rPr>
              <a:t>——</a:t>
            </a:r>
            <a:r>
              <a:rPr kumimoji="1" lang="zh-CN" altLang="en-US" sz="3200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与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互相对立</a:t>
            </a:r>
            <a:endParaRPr kumimoji="1" lang="en-US" altLang="zh-CN" dirty="0">
              <a:ea typeface="楷体_GB2312" pitchFamily="49" charset="-122"/>
            </a:endParaRPr>
          </a:p>
        </p:txBody>
      </p:sp>
      <p:graphicFrame>
        <p:nvGraphicFramePr>
          <p:cNvPr id="25607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370084"/>
              </p:ext>
            </p:extLst>
          </p:nvPr>
        </p:nvGraphicFramePr>
        <p:xfrm>
          <a:off x="1176338" y="1335088"/>
          <a:ext cx="37671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" name="Equation" r:id="rId7" imgW="1333440" imgH="203040" progId="Equation.DSMT4">
                  <p:embed/>
                </p:oleObj>
              </mc:Choice>
              <mc:Fallback>
                <p:oleObj name="Equation" r:id="rId7" imgW="1333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335088"/>
                        <a:ext cx="37671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32"/>
          <p:cNvGrpSpPr>
            <a:grpSpLocks/>
          </p:cNvGrpSpPr>
          <p:nvPr/>
        </p:nvGrpSpPr>
        <p:grpSpPr bwMode="auto">
          <a:xfrm>
            <a:off x="972356" y="2598415"/>
            <a:ext cx="4285444" cy="1190625"/>
            <a:chOff x="458" y="1246"/>
            <a:chExt cx="2462" cy="750"/>
          </a:xfrm>
        </p:grpSpPr>
        <p:sp>
          <p:nvSpPr>
            <p:cNvPr id="7184" name="Text Box 1033"/>
            <p:cNvSpPr txBox="1">
              <a:spLocks noChangeArrowheads="1"/>
            </p:cNvSpPr>
            <p:nvPr/>
          </p:nvSpPr>
          <p:spPr bwMode="auto">
            <a:xfrm>
              <a:off x="712" y="1246"/>
              <a:ext cx="220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zh-CN" altLang="en-US" dirty="0">
                  <a:ea typeface="楷体_GB2312" pitchFamily="49" charset="-122"/>
                </a:rPr>
                <a:t>每次试验 </a:t>
              </a:r>
              <a:r>
                <a:rPr lang="en-US" altLang="zh-CN" i="1" dirty="0">
                  <a:ea typeface="楷体_GB2312" pitchFamily="49" charset="-122"/>
                </a:rPr>
                <a:t>A、</a:t>
              </a:r>
              <a:r>
                <a:rPr lang="zh-CN" altLang="en-US" dirty="0">
                  <a:ea typeface="楷体_GB2312" pitchFamily="49" charset="-122"/>
                </a:rPr>
                <a:t> </a:t>
              </a:r>
              <a:r>
                <a:rPr lang="en-US" altLang="zh-CN" i="1" dirty="0">
                  <a:ea typeface="楷体_GB2312" pitchFamily="49" charset="-122"/>
                </a:rPr>
                <a:t>B</a:t>
              </a:r>
              <a:r>
                <a:rPr lang="zh-CN" altLang="en-US" dirty="0">
                  <a:ea typeface="楷体_GB2312" pitchFamily="49" charset="-122"/>
                </a:rPr>
                <a:t>中有且只有一个发生</a:t>
              </a:r>
            </a:p>
          </p:txBody>
        </p:sp>
        <p:graphicFrame>
          <p:nvGraphicFramePr>
            <p:cNvPr id="7174" name="Object 10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41178"/>
                </p:ext>
              </p:extLst>
            </p:nvPr>
          </p:nvGraphicFramePr>
          <p:xfrm>
            <a:off x="458" y="1316"/>
            <a:ext cx="36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3" name="Equation" r:id="rId9" imgW="203040" imgH="152280" progId="Equation.DSMT4">
                    <p:embed/>
                  </p:oleObj>
                </mc:Choice>
                <mc:Fallback>
                  <p:oleObj name="Equation" r:id="rId9" imgW="20304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" y="1316"/>
                          <a:ext cx="36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21" name="Oval 1045"/>
          <p:cNvSpPr>
            <a:spLocks noChangeArrowheads="1"/>
          </p:cNvSpPr>
          <p:nvPr/>
        </p:nvSpPr>
        <p:spPr bwMode="auto">
          <a:xfrm>
            <a:off x="6553200" y="1828800"/>
            <a:ext cx="1371600" cy="838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3200" b="1" i="1">
                <a:solidFill>
                  <a:schemeClr val="bg2"/>
                </a:solidFill>
                <a:ea typeface="楷体_GB2312" pitchFamily="49" charset="-122"/>
              </a:rPr>
              <a:t>A</a:t>
            </a:r>
          </a:p>
        </p:txBody>
      </p:sp>
      <p:graphicFrame>
        <p:nvGraphicFramePr>
          <p:cNvPr id="25625" name="Object 1049"/>
          <p:cNvGraphicFramePr>
            <a:graphicFrameLocks noChangeAspect="1"/>
          </p:cNvGraphicFramePr>
          <p:nvPr/>
        </p:nvGraphicFramePr>
        <p:xfrm>
          <a:off x="5791200" y="1335088"/>
          <a:ext cx="7620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" name="Equation" r:id="rId11" imgW="241200" imgH="203040" progId="Equation.3">
                  <p:embed/>
                </p:oleObj>
              </mc:Choice>
              <mc:Fallback>
                <p:oleObj name="Equation" r:id="rId11" imgW="241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335088"/>
                        <a:ext cx="7620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9" name="Text Box 1053"/>
          <p:cNvSpPr txBox="1">
            <a:spLocks noChangeArrowheads="1"/>
          </p:cNvSpPr>
          <p:nvPr/>
        </p:nvSpPr>
        <p:spPr bwMode="auto">
          <a:xfrm>
            <a:off x="1187624" y="5157192"/>
            <a:ext cx="5746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宋体" charset="-122"/>
              </a:rPr>
              <a:t>注意：</a:t>
            </a:r>
            <a:r>
              <a:rPr kumimoji="1" lang="zh-CN" altLang="en-US" dirty="0"/>
              <a:t>“</a:t>
            </a:r>
            <a:r>
              <a:rPr kumimoji="1" lang="en-US" altLang="zh-CN" i="1" dirty="0">
                <a:latin typeface="Batang" pitchFamily="18" charset="-127"/>
                <a:ea typeface="Batang" pitchFamily="18" charset="-127"/>
              </a:rPr>
              <a:t>A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宋体" charset="-122"/>
              </a:rPr>
              <a:t>与</a:t>
            </a:r>
            <a:r>
              <a:rPr kumimoji="1" lang="en-US" altLang="zh-CN" i="1" dirty="0">
                <a:latin typeface="Batang" pitchFamily="18" charset="-127"/>
                <a:ea typeface="Batang" pitchFamily="18" charset="-127"/>
              </a:rPr>
              <a:t>B</a:t>
            </a:r>
            <a:r>
              <a:rPr kumimoji="1" lang="en-US" altLang="zh-CN" dirty="0">
                <a:latin typeface="Batang" pitchFamily="18" charset="-127"/>
                <a:ea typeface="Batang" pitchFamily="18" charset="-127"/>
              </a:rPr>
              <a:t> </a:t>
            </a:r>
            <a:r>
              <a:rPr kumimoji="1" lang="zh-CN" altLang="en-US" dirty="0">
                <a:latin typeface="宋体" charset="-122"/>
              </a:rPr>
              <a:t>互相对立</a:t>
            </a:r>
            <a:r>
              <a:rPr kumimoji="1" lang="zh-CN" altLang="en-US" dirty="0"/>
              <a:t>”</a:t>
            </a:r>
            <a:r>
              <a:rPr kumimoji="1" lang="zh-CN" altLang="en-US" dirty="0">
                <a:latin typeface="宋体" charset="-122"/>
              </a:rPr>
              <a:t>与</a:t>
            </a:r>
          </a:p>
          <a:p>
            <a:pPr eaLnBrk="1" hangingPunct="1"/>
            <a:r>
              <a:rPr kumimoji="1" lang="zh-CN" altLang="en-US" dirty="0"/>
              <a:t>“</a:t>
            </a:r>
            <a:r>
              <a:rPr kumimoji="1" lang="en-US" altLang="zh-CN" i="1" dirty="0">
                <a:latin typeface="Batang" pitchFamily="18" charset="-127"/>
                <a:ea typeface="Batang" pitchFamily="18" charset="-127"/>
              </a:rPr>
              <a:t>A</a:t>
            </a:r>
            <a:r>
              <a:rPr kumimoji="1" lang="en-US" altLang="zh-CN" dirty="0">
                <a:latin typeface="Batang" pitchFamily="18" charset="-127"/>
                <a:ea typeface="Batang" pitchFamily="18" charset="-127"/>
              </a:rPr>
              <a:t> </a:t>
            </a:r>
            <a:r>
              <a:rPr kumimoji="1" lang="zh-CN" altLang="en-US" dirty="0">
                <a:latin typeface="宋体" charset="-122"/>
              </a:rPr>
              <a:t>与</a:t>
            </a:r>
            <a:r>
              <a:rPr kumimoji="1" lang="en-US" altLang="zh-CN" i="1" dirty="0">
                <a:latin typeface="Batang" pitchFamily="18" charset="-127"/>
                <a:ea typeface="Batang" pitchFamily="18" charset="-127"/>
              </a:rPr>
              <a:t>B</a:t>
            </a:r>
            <a:r>
              <a:rPr kumimoji="1" lang="en-US" altLang="zh-CN" dirty="0">
                <a:latin typeface="Batang" pitchFamily="18" charset="-127"/>
                <a:ea typeface="Batang" pitchFamily="18" charset="-127"/>
              </a:rPr>
              <a:t> </a:t>
            </a:r>
            <a:r>
              <a:rPr kumimoji="1" lang="zh-CN" altLang="en-US" dirty="0">
                <a:latin typeface="宋体" charset="-122"/>
              </a:rPr>
              <a:t>互斥</a:t>
            </a:r>
            <a:r>
              <a:rPr kumimoji="1" lang="zh-CN" altLang="en-US" dirty="0"/>
              <a:t>”</a:t>
            </a:r>
            <a:r>
              <a:rPr kumimoji="1" lang="zh-CN" altLang="en-US" dirty="0">
                <a:latin typeface="宋体" charset="-122"/>
              </a:rPr>
              <a:t>是不同的概念</a:t>
            </a:r>
          </a:p>
        </p:txBody>
      </p:sp>
      <p:sp>
        <p:nvSpPr>
          <p:cNvPr id="25634" name="Text Box 1058"/>
          <p:cNvSpPr txBox="1">
            <a:spLocks noChangeArrowheads="1"/>
          </p:cNvSpPr>
          <p:nvPr/>
        </p:nvSpPr>
        <p:spPr bwMode="auto">
          <a:xfrm>
            <a:off x="467544" y="548680"/>
            <a:ext cx="63367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ea typeface="楷体_GB2312" pitchFamily="49" charset="-122"/>
                <a:sym typeface="Euclid Symbol" pitchFamily="18" charset="2"/>
              </a:rPr>
              <a:t>7. </a:t>
            </a:r>
            <a:r>
              <a:rPr kumimoji="1" lang="zh-CN" altLang="en-US" sz="4000" dirty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事件的</a:t>
            </a:r>
            <a:r>
              <a:rPr kumimoji="1" lang="zh-CN" altLang="en-US" sz="4000" dirty="0" smtClean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对立</a:t>
            </a:r>
            <a:r>
              <a:rPr kumimoji="1" lang="en-US" altLang="zh-CN" sz="4000" dirty="0" smtClean="0">
                <a:solidFill>
                  <a:schemeClr val="tx2"/>
                </a:solidFill>
                <a:ea typeface="隶书" pitchFamily="49" charset="-122"/>
                <a:sym typeface="Euclid Symbol" pitchFamily="18" charset="2"/>
              </a:rPr>
              <a:t>complement</a:t>
            </a:r>
            <a:endParaRPr kumimoji="1" lang="en-US" altLang="zh-CN" sz="4000" dirty="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Euclid Symbol" pitchFamily="18" charset="2"/>
            </a:endParaRPr>
          </a:p>
        </p:txBody>
      </p:sp>
      <p:graphicFrame>
        <p:nvGraphicFramePr>
          <p:cNvPr id="25636" name="Object 1060"/>
          <p:cNvGraphicFramePr>
            <a:graphicFrameLocks noChangeAspect="1"/>
          </p:cNvGraphicFramePr>
          <p:nvPr/>
        </p:nvGraphicFramePr>
        <p:xfrm>
          <a:off x="6172200" y="1258888"/>
          <a:ext cx="7445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" name="Equation" r:id="rId13" imgW="279360" imgH="190440" progId="Equation.3">
                  <p:embed/>
                </p:oleObj>
              </mc:Choice>
              <mc:Fallback>
                <p:oleObj name="Equation" r:id="rId13" imgW="2793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258888"/>
                        <a:ext cx="74453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14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utoUpdateAnimBg="0"/>
      <p:bldP spid="25621" grpId="0" animBg="1" autoUpdateAnimBg="0"/>
      <p:bldP spid="25629" grpId="0" autoUpdateAnimBg="0"/>
      <p:bldP spid="2563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1027"/>
          <p:cNvSpPr>
            <a:spLocks noChangeArrowheads="1"/>
          </p:cNvSpPr>
          <p:nvPr/>
        </p:nvSpPr>
        <p:spPr bwMode="auto">
          <a:xfrm>
            <a:off x="571500" y="2106613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CCECFF"/>
              </a:buClr>
              <a:buFont typeface="Wingdings" pitchFamily="2" charset="2"/>
              <a:buChar char="q"/>
            </a:pPr>
            <a:r>
              <a:rPr kumimoji="1" lang="zh-CN" altLang="en-US" sz="3200" dirty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chemeClr val="tx2"/>
                </a:solidFill>
                <a:ea typeface="黑体" pitchFamily="49" charset="-122"/>
              </a:rPr>
              <a:t>吸收律</a:t>
            </a:r>
          </a:p>
        </p:txBody>
      </p:sp>
      <p:graphicFrame>
        <p:nvGraphicFramePr>
          <p:cNvPr id="7373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637876"/>
              </p:ext>
            </p:extLst>
          </p:nvPr>
        </p:nvGraphicFramePr>
        <p:xfrm>
          <a:off x="2838483" y="2276872"/>
          <a:ext cx="2158918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" name="Equation" r:id="rId4" imgW="888840" imgH="660240" progId="Equation.DSMT4">
                  <p:embed/>
                </p:oleObj>
              </mc:Choice>
              <mc:Fallback>
                <p:oleObj name="Equation" r:id="rId4" imgW="8888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83" y="2276872"/>
                        <a:ext cx="2158918" cy="16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242059"/>
              </p:ext>
            </p:extLst>
          </p:nvPr>
        </p:nvGraphicFramePr>
        <p:xfrm>
          <a:off x="5280061" y="2276872"/>
          <a:ext cx="2401864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5" name="Equation" r:id="rId6" imgW="1054080" imgH="660240" progId="Equation.DSMT4">
                  <p:embed/>
                </p:oleObj>
              </mc:Choice>
              <mc:Fallback>
                <p:oleObj name="Equation" r:id="rId6" imgW="10540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61" y="2276872"/>
                        <a:ext cx="2401864" cy="16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1030"/>
          <p:cNvSpPr>
            <a:spLocks noChangeArrowheads="1"/>
          </p:cNvSpPr>
          <p:nvPr/>
        </p:nvSpPr>
        <p:spPr bwMode="auto">
          <a:xfrm>
            <a:off x="603250" y="5002213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CCECFF"/>
              </a:buClr>
              <a:buFont typeface="Wingdings" pitchFamily="2" charset="2"/>
              <a:buChar char="q"/>
            </a:pPr>
            <a:r>
              <a:rPr kumimoji="1" lang="zh-CN" altLang="en-US" sz="320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chemeClr val="tx2"/>
                </a:solidFill>
                <a:ea typeface="黑体" pitchFamily="49" charset="-122"/>
              </a:rPr>
              <a:t>幂等律</a:t>
            </a:r>
          </a:p>
        </p:txBody>
      </p:sp>
      <p:graphicFrame>
        <p:nvGraphicFramePr>
          <p:cNvPr id="7373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882894"/>
              </p:ext>
            </p:extLst>
          </p:nvPr>
        </p:nvGraphicFramePr>
        <p:xfrm>
          <a:off x="2771800" y="5129080"/>
          <a:ext cx="1728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" name="Equation" r:id="rId8" imgW="672840" imgH="164880" progId="Equation.DSMT4">
                  <p:embed/>
                </p:oleObj>
              </mc:Choice>
              <mc:Fallback>
                <p:oleObj name="Equation" r:id="rId8" imgW="6728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129080"/>
                        <a:ext cx="172800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349964"/>
              </p:ext>
            </p:extLst>
          </p:nvPr>
        </p:nvGraphicFramePr>
        <p:xfrm>
          <a:off x="5004048" y="5157240"/>
          <a:ext cx="1878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" name="Equation" r:id="rId10" imgW="672840" imgH="164880" progId="Equation.DSMT4">
                  <p:embed/>
                </p:oleObj>
              </mc:Choice>
              <mc:Fallback>
                <p:oleObj name="Equation" r:id="rId10" imgW="6728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157240"/>
                        <a:ext cx="187800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7" name="Rectangle 1033"/>
          <p:cNvSpPr>
            <a:spLocks noChangeArrowheads="1"/>
          </p:cNvSpPr>
          <p:nvPr/>
        </p:nvSpPr>
        <p:spPr bwMode="auto">
          <a:xfrm>
            <a:off x="609600" y="5840413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CCECFF"/>
              </a:buClr>
              <a:buFont typeface="Wingdings" pitchFamily="2" charset="2"/>
              <a:buChar char="q"/>
            </a:pPr>
            <a:r>
              <a:rPr kumimoji="1" lang="zh-CN" altLang="en-US" sz="320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chemeClr val="tx2"/>
                </a:solidFill>
                <a:ea typeface="黑体" pitchFamily="49" charset="-122"/>
              </a:rPr>
              <a:t>差化积</a:t>
            </a:r>
          </a:p>
        </p:txBody>
      </p:sp>
      <p:graphicFrame>
        <p:nvGraphicFramePr>
          <p:cNvPr id="73738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73850"/>
              </p:ext>
            </p:extLst>
          </p:nvPr>
        </p:nvGraphicFramePr>
        <p:xfrm>
          <a:off x="2771800" y="5949280"/>
          <a:ext cx="328350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" name="Equation" r:id="rId12" imgW="1460160" imgH="228600" progId="Equation.DSMT4">
                  <p:embed/>
                </p:oleObj>
              </mc:Choice>
              <mc:Fallback>
                <p:oleObj name="Equation" r:id="rId12" imgW="1460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949280"/>
                        <a:ext cx="3283501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Rectangle 1035"/>
          <p:cNvSpPr>
            <a:spLocks noChangeArrowheads="1"/>
          </p:cNvSpPr>
          <p:nvPr/>
        </p:nvSpPr>
        <p:spPr bwMode="auto">
          <a:xfrm>
            <a:off x="571500" y="423545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CCECFF"/>
              </a:buClr>
              <a:buFont typeface="Wingdings" pitchFamily="2" charset="2"/>
              <a:buChar char="q"/>
            </a:pPr>
            <a:r>
              <a:rPr kumimoji="1" lang="zh-CN" altLang="en-US" sz="3200" dirty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chemeClr val="tx2"/>
                </a:solidFill>
                <a:ea typeface="黑体" pitchFamily="49" charset="-122"/>
              </a:rPr>
              <a:t>重余律</a:t>
            </a:r>
          </a:p>
        </p:txBody>
      </p:sp>
      <p:graphicFrame>
        <p:nvGraphicFramePr>
          <p:cNvPr id="8199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230094"/>
              </p:ext>
            </p:extLst>
          </p:nvPr>
        </p:nvGraphicFramePr>
        <p:xfrm>
          <a:off x="2814906" y="4336800"/>
          <a:ext cx="946287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" name="Equation" r:id="rId14" imgW="406080" imgH="228600" progId="Equation.DSMT4">
                  <p:embed/>
                </p:oleObj>
              </mc:Choice>
              <mc:Fallback>
                <p:oleObj name="Equation" r:id="rId14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906" y="4336800"/>
                        <a:ext cx="946287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39"/>
          <p:cNvGrpSpPr>
            <a:grpSpLocks/>
          </p:cNvGrpSpPr>
          <p:nvPr/>
        </p:nvGrpSpPr>
        <p:grpSpPr bwMode="auto">
          <a:xfrm>
            <a:off x="685800" y="481013"/>
            <a:ext cx="2671763" cy="701675"/>
            <a:chOff x="480" y="145"/>
            <a:chExt cx="1683" cy="442"/>
          </a:xfrm>
        </p:grpSpPr>
        <p:sp>
          <p:nvSpPr>
            <p:cNvPr id="8214" name="Oval 1040"/>
            <p:cNvSpPr>
              <a:spLocks noChangeArrowheads="1"/>
            </p:cNvSpPr>
            <p:nvPr/>
          </p:nvSpPr>
          <p:spPr bwMode="auto">
            <a:xfrm>
              <a:off x="480" y="288"/>
              <a:ext cx="384" cy="192"/>
            </a:xfrm>
            <a:prstGeom prst="ellipse">
              <a:avLst/>
            </a:prstGeom>
            <a:solidFill>
              <a:srgbClr val="FC445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5" name="Text Box 1041"/>
            <p:cNvSpPr txBox="1">
              <a:spLocks noChangeArrowheads="1"/>
            </p:cNvSpPr>
            <p:nvPr/>
          </p:nvSpPr>
          <p:spPr bwMode="auto">
            <a:xfrm>
              <a:off x="1084" y="145"/>
              <a:ext cx="107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4000" b="1" dirty="0">
                  <a:ea typeface="楷体_GB2312" pitchFamily="49" charset="-122"/>
                </a:rPr>
                <a:t>运算律</a:t>
              </a:r>
            </a:p>
          </p:txBody>
        </p:sp>
      </p:grpSp>
      <p:sp>
        <p:nvSpPr>
          <p:cNvPr id="8206" name="AutoShape 1046"/>
          <p:cNvSpPr>
            <a:spLocks noChangeArrowheads="1"/>
          </p:cNvSpPr>
          <p:nvPr/>
        </p:nvSpPr>
        <p:spPr bwMode="auto">
          <a:xfrm>
            <a:off x="5186363" y="1676400"/>
            <a:ext cx="1062037" cy="152400"/>
          </a:xfrm>
          <a:prstGeom prst="leftRightArrow">
            <a:avLst>
              <a:gd name="adj1" fmla="val 50000"/>
              <a:gd name="adj2" fmla="val 139375"/>
            </a:avLst>
          </a:prstGeom>
          <a:solidFill>
            <a:srgbClr val="97E5E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7" name="Text Box 1047"/>
          <p:cNvSpPr txBox="1">
            <a:spLocks noChangeArrowheads="1"/>
          </p:cNvSpPr>
          <p:nvPr/>
        </p:nvSpPr>
        <p:spPr bwMode="auto">
          <a:xfrm>
            <a:off x="5105400" y="882650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隶书" pitchFamily="49" charset="-122"/>
              </a:rPr>
              <a:t>对应</a:t>
            </a:r>
          </a:p>
        </p:txBody>
      </p:sp>
      <p:grpSp>
        <p:nvGrpSpPr>
          <p:cNvPr id="8208" name="Group 1050"/>
          <p:cNvGrpSpPr>
            <a:grpSpLocks/>
          </p:cNvGrpSpPr>
          <p:nvPr/>
        </p:nvGrpSpPr>
        <p:grpSpPr bwMode="auto">
          <a:xfrm>
            <a:off x="3505200" y="838200"/>
            <a:ext cx="1447800" cy="1295400"/>
            <a:chOff x="1776" y="864"/>
            <a:chExt cx="912" cy="816"/>
          </a:xfrm>
        </p:grpSpPr>
        <p:sp>
          <p:nvSpPr>
            <p:cNvPr id="8212" name="Oval 1048"/>
            <p:cNvSpPr>
              <a:spLocks noChangeArrowheads="1"/>
            </p:cNvSpPr>
            <p:nvPr/>
          </p:nvSpPr>
          <p:spPr bwMode="auto">
            <a:xfrm>
              <a:off x="1776" y="864"/>
              <a:ext cx="912" cy="816"/>
            </a:xfrm>
            <a:prstGeom prst="ellipse">
              <a:avLst/>
            </a:prstGeom>
            <a:solidFill>
              <a:srgbClr val="53D3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3" name="Text Box 1049"/>
            <p:cNvSpPr txBox="1">
              <a:spLocks noChangeArrowheads="1"/>
            </p:cNvSpPr>
            <p:nvPr/>
          </p:nvSpPr>
          <p:spPr bwMode="auto">
            <a:xfrm>
              <a:off x="1900" y="864"/>
              <a:ext cx="69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660033"/>
                  </a:solidFill>
                  <a:latin typeface="黑体" pitchFamily="49" charset="-122"/>
                  <a:ea typeface="黑体" pitchFamily="49" charset="-122"/>
                </a:rPr>
                <a:t>事件</a:t>
              </a:r>
            </a:p>
            <a:p>
              <a:pPr eaLnBrk="1" hangingPunct="1"/>
              <a:r>
                <a:rPr kumimoji="1" lang="zh-CN" altLang="en-US" dirty="0">
                  <a:solidFill>
                    <a:srgbClr val="660033"/>
                  </a:solidFill>
                  <a:latin typeface="黑体" pitchFamily="49" charset="-122"/>
                  <a:ea typeface="黑体" pitchFamily="49" charset="-122"/>
                </a:rPr>
                <a:t>运算</a:t>
              </a:r>
            </a:p>
          </p:txBody>
        </p:sp>
      </p:grpSp>
      <p:grpSp>
        <p:nvGrpSpPr>
          <p:cNvPr id="8209" name="Group 1051"/>
          <p:cNvGrpSpPr>
            <a:grpSpLocks/>
          </p:cNvGrpSpPr>
          <p:nvPr/>
        </p:nvGrpSpPr>
        <p:grpSpPr bwMode="auto">
          <a:xfrm>
            <a:off x="6553200" y="838200"/>
            <a:ext cx="1447800" cy="1295400"/>
            <a:chOff x="1776" y="864"/>
            <a:chExt cx="912" cy="816"/>
          </a:xfrm>
        </p:grpSpPr>
        <p:sp>
          <p:nvSpPr>
            <p:cNvPr id="8210" name="Oval 1052"/>
            <p:cNvSpPr>
              <a:spLocks noChangeArrowheads="1"/>
            </p:cNvSpPr>
            <p:nvPr/>
          </p:nvSpPr>
          <p:spPr bwMode="auto">
            <a:xfrm>
              <a:off x="1776" y="864"/>
              <a:ext cx="912" cy="816"/>
            </a:xfrm>
            <a:prstGeom prst="ellipse">
              <a:avLst/>
            </a:prstGeom>
            <a:solidFill>
              <a:srgbClr val="53D3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1" name="Text Box 1053"/>
            <p:cNvSpPr txBox="1">
              <a:spLocks noChangeArrowheads="1"/>
            </p:cNvSpPr>
            <p:nvPr/>
          </p:nvSpPr>
          <p:spPr bwMode="auto">
            <a:xfrm>
              <a:off x="1900" y="864"/>
              <a:ext cx="69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660033"/>
                  </a:solidFill>
                  <a:latin typeface="黑体" pitchFamily="49" charset="-122"/>
                  <a:ea typeface="黑体" pitchFamily="49" charset="-122"/>
                </a:rPr>
                <a:t>集合</a:t>
              </a:r>
            </a:p>
            <a:p>
              <a:pPr eaLnBrk="1" hangingPunct="1"/>
              <a:r>
                <a:rPr kumimoji="1" lang="zh-CN" altLang="en-US">
                  <a:solidFill>
                    <a:srgbClr val="660033"/>
                  </a:solidFill>
                  <a:latin typeface="黑体" pitchFamily="49" charset="-122"/>
                  <a:ea typeface="黑体" pitchFamily="49" charset="-122"/>
                </a:rPr>
                <a:t>运算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49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4" grpId="0" autoUpdateAnimBg="0"/>
      <p:bldP spid="73737" grpId="0" autoUpdateAnimBg="0"/>
      <p:bldP spid="7373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533400" y="516736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CCECFF"/>
              </a:buClr>
              <a:buFont typeface="Wingdings" pitchFamily="2" charset="2"/>
              <a:buChar char="q"/>
            </a:pPr>
            <a:r>
              <a:rPr kumimoji="1" lang="zh-CN" altLang="en-US" sz="320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chemeClr val="tx2"/>
                </a:solidFill>
                <a:ea typeface="黑体" pitchFamily="49" charset="-122"/>
              </a:rPr>
              <a:t>交换律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632441"/>
              </p:ext>
            </p:extLst>
          </p:nvPr>
        </p:nvGraphicFramePr>
        <p:xfrm>
          <a:off x="2843808" y="621411"/>
          <a:ext cx="21312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8" name="Equation" r:id="rId3" imgW="939600" imgH="164880" progId="Equation.DSMT4">
                  <p:embed/>
                </p:oleObj>
              </mc:Choice>
              <mc:Fallback>
                <p:oleObj name="Equation" r:id="rId3" imgW="9396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621411"/>
                        <a:ext cx="213120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17610"/>
              </p:ext>
            </p:extLst>
          </p:nvPr>
        </p:nvGraphicFramePr>
        <p:xfrm>
          <a:off x="5436096" y="620792"/>
          <a:ext cx="141245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9" name="Equation" r:id="rId5" imgW="596880" imgH="164880" progId="Equation.DSMT4">
                  <p:embed/>
                </p:oleObj>
              </mc:Choice>
              <mc:Fallback>
                <p:oleObj name="Equation" r:id="rId5" imgW="596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620792"/>
                        <a:ext cx="1412458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33400" y="1275482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CCECFF"/>
              </a:buClr>
              <a:buFont typeface="Wingdings" pitchFamily="2" charset="2"/>
              <a:buChar char="q"/>
            </a:pPr>
            <a:r>
              <a:rPr kumimoji="1" lang="zh-CN" altLang="en-US" sz="320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chemeClr val="tx2"/>
                </a:solidFill>
                <a:ea typeface="黑体" pitchFamily="49" charset="-122"/>
              </a:rPr>
              <a:t>结合律</a:t>
            </a:r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094587"/>
              </p:ext>
            </p:extLst>
          </p:nvPr>
        </p:nvGraphicFramePr>
        <p:xfrm>
          <a:off x="2771800" y="1412880"/>
          <a:ext cx="360192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0" name="Equation" r:id="rId7" imgW="1701720" imgH="203040" progId="Equation.DSMT4">
                  <p:embed/>
                </p:oleObj>
              </mc:Choice>
              <mc:Fallback>
                <p:oleObj name="Equation" r:id="rId7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412880"/>
                        <a:ext cx="360192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6665"/>
              </p:ext>
            </p:extLst>
          </p:nvPr>
        </p:nvGraphicFramePr>
        <p:xfrm>
          <a:off x="2771800" y="2060952"/>
          <a:ext cx="3032578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1" name="Equation" r:id="rId9" imgW="1041120" imgH="203040" progId="Equation.DSMT4">
                  <p:embed/>
                </p:oleObj>
              </mc:Choice>
              <mc:Fallback>
                <p:oleObj name="Equation" r:id="rId9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060952"/>
                        <a:ext cx="3032578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533400" y="2646144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CCECFF"/>
              </a:buClr>
              <a:buFont typeface="Wingdings" pitchFamily="2" charset="2"/>
              <a:buChar char="q"/>
            </a:pPr>
            <a:r>
              <a:rPr kumimoji="1" lang="zh-CN" altLang="en-US" sz="320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chemeClr val="tx2"/>
                </a:solidFill>
                <a:ea typeface="黑体" pitchFamily="49" charset="-122"/>
              </a:rPr>
              <a:t>分配律</a:t>
            </a:r>
          </a:p>
        </p:txBody>
      </p:sp>
      <p:graphicFrame>
        <p:nvGraphicFramePr>
          <p:cNvPr id="72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06481"/>
              </p:ext>
            </p:extLst>
          </p:nvPr>
        </p:nvGraphicFramePr>
        <p:xfrm>
          <a:off x="2843808" y="2744984"/>
          <a:ext cx="469191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2" name="Equation" r:id="rId11" imgW="2082600" imgH="203040" progId="Equation.DSMT4">
                  <p:embed/>
                </p:oleObj>
              </mc:Choice>
              <mc:Fallback>
                <p:oleObj name="Equation" r:id="rId11" imgW="2082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744984"/>
                        <a:ext cx="469191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33669"/>
              </p:ext>
            </p:extLst>
          </p:nvPr>
        </p:nvGraphicFramePr>
        <p:xfrm>
          <a:off x="2771800" y="3393056"/>
          <a:ext cx="455400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3" name="Equation" r:id="rId13" imgW="1752480" imgH="203040" progId="Equation.DSMT4">
                  <p:embed/>
                </p:oleObj>
              </mc:Choice>
              <mc:Fallback>
                <p:oleObj name="Equation" r:id="rId13" imgW="1752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393056"/>
                        <a:ext cx="4554001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271119"/>
              </p:ext>
            </p:extLst>
          </p:nvPr>
        </p:nvGraphicFramePr>
        <p:xfrm>
          <a:off x="2843808" y="4049484"/>
          <a:ext cx="1869825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4" name="Equation" r:id="rId15" imgW="901440" imgH="241200" progId="Equation.DSMT4">
                  <p:embed/>
                </p:oleObj>
              </mc:Choice>
              <mc:Fallback>
                <p:oleObj name="Equation" r:id="rId15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049484"/>
                        <a:ext cx="1869825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625416"/>
              </p:ext>
            </p:extLst>
          </p:nvPr>
        </p:nvGraphicFramePr>
        <p:xfrm>
          <a:off x="5220072" y="4030136"/>
          <a:ext cx="1763597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5" name="Equation" r:id="rId17" imgW="787320" imgH="203040" progId="Equation.DSMT4">
                  <p:embed/>
                </p:oleObj>
              </mc:Choice>
              <mc:Fallback>
                <p:oleObj name="Equation" r:id="rId17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030136"/>
                        <a:ext cx="1763597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278922"/>
              </p:ext>
            </p:extLst>
          </p:nvPr>
        </p:nvGraphicFramePr>
        <p:xfrm>
          <a:off x="2915816" y="4797256"/>
          <a:ext cx="1775565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6" name="Equation" r:id="rId19" imgW="838080" imgH="457200" progId="Equation.DSMT4">
                  <p:embed/>
                </p:oleObj>
              </mc:Choice>
              <mc:Fallback>
                <p:oleObj name="Equation" r:id="rId19" imgW="838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797256"/>
                        <a:ext cx="1775565" cy="9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398974"/>
              </p:ext>
            </p:extLst>
          </p:nvPr>
        </p:nvGraphicFramePr>
        <p:xfrm>
          <a:off x="5364088" y="4869264"/>
          <a:ext cx="164266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7" name="Equation" r:id="rId21" imgW="838080" imgH="457200" progId="Equation.DSMT4">
                  <p:embed/>
                </p:oleObj>
              </mc:Choice>
              <mc:Fallback>
                <p:oleObj name="Equation" r:id="rId21" imgW="838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869264"/>
                        <a:ext cx="1642660" cy="9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457200" y="3964786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CCECFF"/>
              </a:buClr>
              <a:buFont typeface="Wingdings" pitchFamily="2" charset="2"/>
              <a:buChar char="q"/>
            </a:pPr>
            <a:r>
              <a:rPr kumimoji="1" lang="zh-CN" altLang="en-US" sz="320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chemeClr val="tx2"/>
                </a:solidFill>
                <a:ea typeface="黑体" pitchFamily="49" charset="-122"/>
              </a:rPr>
              <a:t>反演律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609600" y="5810250"/>
            <a:ext cx="739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2"/>
                </a:solidFill>
                <a:ea typeface="黑体" pitchFamily="49" charset="-122"/>
              </a:rPr>
              <a:t>运算顺序</a:t>
            </a:r>
            <a:r>
              <a:rPr kumimoji="1" lang="zh-CN" altLang="en-US">
                <a:solidFill>
                  <a:schemeClr val="tx2"/>
                </a:solidFill>
                <a:ea typeface="楷体_GB2312" pitchFamily="49" charset="-122"/>
              </a:rPr>
              <a:t>： </a:t>
            </a:r>
            <a:r>
              <a:rPr kumimoji="1" lang="zh-CN" altLang="en-US" sz="4000" b="1">
                <a:solidFill>
                  <a:schemeClr val="tx2"/>
                </a:solidFill>
                <a:ea typeface="楷体_GB2312" pitchFamily="49" charset="-122"/>
              </a:rPr>
              <a:t>逆交并差，括号优先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8985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utoUpdateAnimBg="0"/>
      <p:bldP spid="72709" grpId="0" autoUpdateAnimBg="0"/>
      <p:bldP spid="72712" grpId="0" autoUpdateAnimBg="0"/>
      <p:bldP spid="72719" grpId="0" autoUpdateAnimBg="0"/>
      <p:bldP spid="7272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838200" y="764704"/>
            <a:ext cx="7121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b="1" dirty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3200" dirty="0">
                <a:ea typeface="楷体_GB2312" pitchFamily="49" charset="-122"/>
              </a:rPr>
              <a:t>   </a:t>
            </a:r>
            <a:r>
              <a:rPr kumimoji="1" lang="zh-CN" altLang="en-US" dirty="0">
                <a:ea typeface="楷体_GB2312" pitchFamily="49" charset="-122"/>
              </a:rPr>
              <a:t>在图书馆中随意抽取一本书，</a:t>
            </a:r>
          </a:p>
        </p:txBody>
      </p:sp>
      <p:sp>
        <p:nvSpPr>
          <p:cNvPr id="10260" name="Text Box 5"/>
          <p:cNvSpPr txBox="1">
            <a:spLocks noChangeArrowheads="1"/>
          </p:cNvSpPr>
          <p:nvPr/>
        </p:nvSpPr>
        <p:spPr bwMode="auto">
          <a:xfrm>
            <a:off x="3171528" y="1380654"/>
            <a:ext cx="32880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i="1" dirty="0" smtClean="0">
                <a:ea typeface="楷体_GB2312" pitchFamily="49" charset="-122"/>
              </a:rPr>
              <a:t>A</a:t>
            </a:r>
            <a:r>
              <a:rPr kumimoji="1" lang="zh-CN" altLang="en-US" dirty="0" smtClean="0">
                <a:ea typeface="楷体_GB2312" pitchFamily="49" charset="-122"/>
              </a:rPr>
              <a:t>表示</a:t>
            </a:r>
            <a:r>
              <a:rPr kumimoji="1" lang="zh-CN" altLang="en-US" dirty="0">
                <a:ea typeface="楷体_GB2312" pitchFamily="49" charset="-122"/>
              </a:rPr>
              <a:t>数学书，</a:t>
            </a:r>
          </a:p>
        </p:txBody>
      </p:sp>
      <p:sp>
        <p:nvSpPr>
          <p:cNvPr id="10259" name="Text Box 8"/>
          <p:cNvSpPr txBox="1">
            <a:spLocks noChangeArrowheads="1"/>
          </p:cNvSpPr>
          <p:nvPr/>
        </p:nvSpPr>
        <p:spPr bwMode="auto">
          <a:xfrm>
            <a:off x="3171529" y="1990254"/>
            <a:ext cx="3262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i="1" dirty="0" smtClean="0">
                <a:ea typeface="楷体_GB2312" pitchFamily="49" charset="-122"/>
              </a:rPr>
              <a:t>B</a:t>
            </a:r>
            <a:r>
              <a:rPr kumimoji="1" lang="zh-CN" altLang="en-US" dirty="0" smtClean="0">
                <a:ea typeface="楷体_GB2312" pitchFamily="49" charset="-122"/>
              </a:rPr>
              <a:t>表示</a:t>
            </a:r>
            <a:r>
              <a:rPr kumimoji="1" lang="zh-CN" altLang="en-US" dirty="0">
                <a:ea typeface="楷体_GB2312" pitchFamily="49" charset="-122"/>
              </a:rPr>
              <a:t>中文书，</a:t>
            </a:r>
          </a:p>
        </p:txBody>
      </p:sp>
      <p:sp>
        <p:nvSpPr>
          <p:cNvPr id="10258" name="Text Box 11"/>
          <p:cNvSpPr txBox="1">
            <a:spLocks noChangeArrowheads="1"/>
          </p:cNvSpPr>
          <p:nvPr/>
        </p:nvSpPr>
        <p:spPr bwMode="auto">
          <a:xfrm>
            <a:off x="3131840" y="2599854"/>
            <a:ext cx="29161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i="1" dirty="0" smtClean="0">
                <a:ea typeface="楷体_GB2312" pitchFamily="49" charset="-122"/>
              </a:rPr>
              <a:t>C</a:t>
            </a:r>
            <a:r>
              <a:rPr kumimoji="1" lang="zh-CN" altLang="en-US" dirty="0" smtClean="0">
                <a:ea typeface="楷体_GB2312" pitchFamily="49" charset="-122"/>
              </a:rPr>
              <a:t>表示</a:t>
            </a:r>
            <a:r>
              <a:rPr kumimoji="1" lang="zh-CN" altLang="en-US" dirty="0">
                <a:ea typeface="楷体_GB2312" pitchFamily="49" charset="-122"/>
              </a:rPr>
              <a:t>平装书.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2362200" y="3461345"/>
            <a:ext cx="658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—— </a:t>
            </a:r>
            <a:r>
              <a:rPr kumimoji="1" lang="zh-CN" altLang="en-US" dirty="0">
                <a:ea typeface="楷体_GB2312" pitchFamily="49" charset="-122"/>
              </a:rPr>
              <a:t>抽取的是精装中文版数学书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2406650" y="4188420"/>
            <a:ext cx="475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—— </a:t>
            </a:r>
            <a:r>
              <a:rPr kumimoji="1" lang="zh-CN" altLang="en-US" dirty="0">
                <a:ea typeface="楷体_GB2312" pitchFamily="49" charset="-122"/>
              </a:rPr>
              <a:t>精装书都是中文书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2362200" y="4964708"/>
            <a:ext cx="653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>
                <a:ea typeface="楷体_GB2312" pitchFamily="49" charset="-122"/>
              </a:rPr>
              <a:t>—— 非</a:t>
            </a:r>
            <a:r>
              <a:rPr kumimoji="1" lang="zh-CN" altLang="en-US">
                <a:ea typeface="楷体_GB2312" pitchFamily="49" charset="-122"/>
              </a:rPr>
              <a:t>数学书都是中文版的，且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3276600" y="5667970"/>
            <a:ext cx="516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中文版的书都是</a:t>
            </a:r>
            <a:r>
              <a:rPr kumimoji="1" lang="zh-CN" altLang="en-US" sz="3200">
                <a:ea typeface="楷体_GB2312" pitchFamily="49" charset="-122"/>
              </a:rPr>
              <a:t>非</a:t>
            </a:r>
            <a:r>
              <a:rPr kumimoji="1" lang="zh-CN" altLang="en-US">
                <a:ea typeface="楷体_GB2312" pitchFamily="49" charset="-122"/>
              </a:rPr>
              <a:t>数学书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898525" y="2859658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黑体" pitchFamily="49" charset="-122"/>
              </a:rPr>
              <a:t>则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1797050" y="1380654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事件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927319"/>
              </p:ext>
            </p:extLst>
          </p:nvPr>
        </p:nvGraphicFramePr>
        <p:xfrm>
          <a:off x="1246733" y="3501008"/>
          <a:ext cx="1159917" cy="66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7" name="Equation" r:id="rId3" imgW="355320" imgH="203040" progId="Equation.DSMT4">
                  <p:embed/>
                </p:oleObj>
              </mc:Choice>
              <mc:Fallback>
                <p:oleObj name="Equation" r:id="rId3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6733" y="3501008"/>
                        <a:ext cx="1159917" cy="66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256383"/>
              </p:ext>
            </p:extLst>
          </p:nvPr>
        </p:nvGraphicFramePr>
        <p:xfrm>
          <a:off x="1233596" y="4234647"/>
          <a:ext cx="1273175" cy="599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8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3596" y="4234647"/>
                        <a:ext cx="1273175" cy="599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48766"/>
              </p:ext>
            </p:extLst>
          </p:nvPr>
        </p:nvGraphicFramePr>
        <p:xfrm>
          <a:off x="1158072" y="5028415"/>
          <a:ext cx="1364382" cy="63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9" name="Equation" r:id="rId7" imgW="406080" imgH="190440" progId="Equation.DSMT4">
                  <p:embed/>
                </p:oleObj>
              </mc:Choice>
              <mc:Fallback>
                <p:oleObj name="Equation" r:id="rId7" imgW="406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8072" y="5028415"/>
                        <a:ext cx="1364382" cy="639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35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10260" grpId="0"/>
      <p:bldP spid="10259" grpId="0"/>
      <p:bldP spid="10258" grpId="0"/>
      <p:bldP spid="68620" grpId="0" autoUpdateAnimBg="0"/>
      <p:bldP spid="68623" grpId="0" autoUpdateAnimBg="0"/>
      <p:bldP spid="68625" grpId="0" autoUpdateAnimBg="0"/>
      <p:bldP spid="68626" grpId="0" autoUpdateAnimBg="0"/>
      <p:bldP spid="68630" grpId="0" autoUpdateAnimBg="0"/>
      <p:bldP spid="6863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17525" y="476672"/>
            <a:ext cx="808692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4000" b="1" dirty="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4000" b="1" dirty="0">
                <a:ea typeface="楷体_GB2312" pitchFamily="49" charset="-122"/>
              </a:rPr>
              <a:t> </a:t>
            </a:r>
            <a:r>
              <a:rPr kumimoji="1" lang="en-US" altLang="zh-CN" sz="4000" dirty="0">
                <a:ea typeface="楷体_GB2312" pitchFamily="49" charset="-122"/>
              </a:rPr>
              <a:t> </a:t>
            </a:r>
            <a:r>
              <a:rPr kumimoji="1" lang="zh-CN" altLang="en-US" sz="4000" dirty="0">
                <a:ea typeface="楷体_GB2312" pitchFamily="49" charset="-122"/>
              </a:rPr>
              <a:t>利用事件关系和运算表达</a:t>
            </a:r>
            <a:r>
              <a:rPr kumimoji="1" lang="zh-CN" altLang="en-US" sz="4000" dirty="0" smtClean="0">
                <a:ea typeface="楷体_GB2312" pitchFamily="49" charset="-122"/>
              </a:rPr>
              <a:t>多个</a:t>
            </a:r>
            <a:r>
              <a:rPr kumimoji="1" lang="zh-CN" altLang="en-US" sz="4000" dirty="0">
                <a:ea typeface="楷体_GB2312" pitchFamily="49" charset="-122"/>
              </a:rPr>
              <a:t>事件的关系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62000" y="2062163"/>
            <a:ext cx="4973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4400" i="1">
                <a:ea typeface="楷体_GB2312" pitchFamily="49" charset="-122"/>
              </a:rPr>
              <a:t>A ,B ,C</a:t>
            </a:r>
            <a:r>
              <a:rPr kumimoji="1" lang="en-US" altLang="zh-CN" sz="4000">
                <a:ea typeface="楷体_GB2312" pitchFamily="49" charset="-122"/>
              </a:rPr>
              <a:t> </a:t>
            </a:r>
            <a:r>
              <a:rPr kumimoji="1" lang="zh-CN" altLang="en-US" sz="4000">
                <a:ea typeface="楷体_GB2312" pitchFamily="49" charset="-122"/>
              </a:rPr>
              <a:t>都不发生——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826000"/>
              </p:ext>
            </p:extLst>
          </p:nvPr>
        </p:nvGraphicFramePr>
        <p:xfrm>
          <a:off x="2195733" y="3140967"/>
          <a:ext cx="1462413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" name="Equation" r:id="rId3" imgW="393480" imgH="228600" progId="Equation.DSMT4">
                  <p:embed/>
                </p:oleObj>
              </mc:Choice>
              <mc:Fallback>
                <p:oleObj name="Equation" r:id="rId3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3" y="3140967"/>
                        <a:ext cx="1462413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246127"/>
              </p:ext>
            </p:extLst>
          </p:nvPr>
        </p:nvGraphicFramePr>
        <p:xfrm>
          <a:off x="3779912" y="3069032"/>
          <a:ext cx="244246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" name="Equation" r:id="rId5" imgW="812520" imgH="215640" progId="Equation.DSMT4">
                  <p:embed/>
                </p:oleObj>
              </mc:Choice>
              <mc:Fallback>
                <p:oleObj name="Equation" r:id="rId5" imgW="812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069032"/>
                        <a:ext cx="2442460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0" y="4200525"/>
            <a:ext cx="5684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>
                <a:ea typeface="楷体_GB2312" pitchFamily="49" charset="-122"/>
              </a:rPr>
              <a:t>       </a:t>
            </a:r>
            <a:r>
              <a:rPr kumimoji="1" lang="en-US" altLang="zh-CN" sz="4400" i="1">
                <a:ea typeface="楷体_GB2312" pitchFamily="49" charset="-122"/>
              </a:rPr>
              <a:t>A ,B ,C</a:t>
            </a:r>
            <a:r>
              <a:rPr kumimoji="1" lang="en-US" altLang="zh-CN" sz="4000">
                <a:ea typeface="楷体_GB2312" pitchFamily="49" charset="-122"/>
              </a:rPr>
              <a:t> </a:t>
            </a:r>
            <a:r>
              <a:rPr kumimoji="1" lang="zh-CN" altLang="en-US" sz="4000">
                <a:ea typeface="楷体_GB2312" pitchFamily="49" charset="-122"/>
              </a:rPr>
              <a:t>不都发生——</a:t>
            </a:r>
          </a:p>
        </p:txBody>
      </p:sp>
      <p:graphicFrame>
        <p:nvGraphicFramePr>
          <p:cNvPr id="74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510025"/>
              </p:ext>
            </p:extLst>
          </p:nvPr>
        </p:nvGraphicFramePr>
        <p:xfrm>
          <a:off x="3563888" y="5373288"/>
          <a:ext cx="1983344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373288"/>
                        <a:ext cx="1983344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401429"/>
              </p:ext>
            </p:extLst>
          </p:nvPr>
        </p:nvGraphicFramePr>
        <p:xfrm>
          <a:off x="2024063" y="5301280"/>
          <a:ext cx="141930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5" name="Equation" r:id="rId9" imgW="482400" imgH="215640" progId="Equation.DSMT4">
                  <p:embed/>
                </p:oleObj>
              </mc:Choice>
              <mc:Fallback>
                <p:oleObj name="Equation" r:id="rId9" imgW="482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5301280"/>
                        <a:ext cx="1419300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3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utoUpdateAnimBg="0"/>
      <p:bldP spid="74757" grpId="0" autoUpdateAnimBg="0"/>
      <p:bldP spid="7476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先修课程</a:t>
            </a:r>
            <a:endParaRPr lang="zh-TW" altLang="en-US" smtClean="0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>
          <a:xfrm>
            <a:off x="500063" y="1928813"/>
            <a:ext cx="8229600" cy="4389437"/>
          </a:xfrm>
        </p:spPr>
        <p:txBody>
          <a:bodyPr/>
          <a:lstStyle/>
          <a:p>
            <a:r>
              <a:rPr lang="zh-CN" altLang="en-US" sz="4000" smtClean="0"/>
              <a:t>微积分</a:t>
            </a:r>
            <a:endParaRPr lang="en-US" altLang="zh-TW" sz="4000" smtClean="0"/>
          </a:p>
        </p:txBody>
      </p:sp>
      <p:pic>
        <p:nvPicPr>
          <p:cNvPr id="18436" name="Picture 4" descr="http://files.turbosquid.com/Preview/Content_2009_07_15__09_30_17/A5.jpg81bd1fc7-aeeb-47ff-b23a-afcdc5a8fda3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1214422"/>
            <a:ext cx="5357850" cy="5357850"/>
          </a:xfrm>
          <a:prstGeom prst="rect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55821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66112" y="993222"/>
            <a:ext cx="862636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.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</a:rPr>
              <a:t>设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𝐴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</a:rPr>
              <a:t>、𝐵、𝐶表示三个事件，利用𝐴、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𝐵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</a:rPr>
              <a:t>、𝐶表示下列事件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：</a:t>
            </a:r>
            <a:endParaRPr lang="en-US" altLang="zh-CN" sz="3200" dirty="0" smtClean="0"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1)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</a:rPr>
              <a:t>𝐴与𝐵发生，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𝐶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不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</a:rPr>
              <a:t>发生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en-US" altLang="zh-CN" sz="3200" dirty="0" smtClean="0"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2)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</a:rPr>
              <a:t>𝐴、𝐵、𝐶都发生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en-US" altLang="zh-CN" sz="3200" dirty="0" smtClean="0"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3)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</a:rPr>
              <a:t>𝐴、𝐵、𝐶都不发生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en-US" altLang="zh-CN" sz="3200" dirty="0" smtClean="0"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4)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</a:rPr>
              <a:t>𝐴、𝐵、𝐶中恰有两个发生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en-US" altLang="zh-CN" sz="3200" dirty="0" smtClean="0"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5)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</a:rPr>
              <a:t>𝐴、𝐵、𝐶中至少有一个不发生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en-US" altLang="zh-CN" sz="3200" dirty="0" smtClean="0"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6)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</a:rPr>
              <a:t>𝐴、𝐵、𝐶中不多于一个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发生。</a:t>
            </a:r>
            <a:endParaRPr lang="en-US" altLang="zh-CN" sz="3200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652543"/>
              </p:ext>
            </p:extLst>
          </p:nvPr>
        </p:nvGraphicFramePr>
        <p:xfrm>
          <a:off x="6650703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" name="公式" r:id="rId4" imgW="114120" imgH="215640" progId="Equation.3">
                  <p:embed/>
                </p:oleObj>
              </mc:Choice>
              <mc:Fallback>
                <p:oleObj name="公式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703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习题</a:t>
            </a:r>
            <a:r>
              <a:rPr kumimoji="1" lang="zh-CN" altLang="en-US" dirty="0" smtClean="0">
                <a:solidFill>
                  <a:schemeClr val="bg1"/>
                </a:solidFill>
              </a:rPr>
              <a:t>一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372200" y="4406726"/>
                <a:ext cx="1529137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zh-CN" altLang="en-US" sz="2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06726"/>
                <a:ext cx="1529137" cy="462434"/>
              </a:xfrm>
              <a:prstGeom prst="rect">
                <a:avLst/>
              </a:prstGeom>
              <a:blipFill rotWithShape="1">
                <a:blip r:embed="rId6"/>
                <a:stretch>
                  <a:fillRect r="-29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67308" y="5402867"/>
                <a:ext cx="3823611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smtClean="0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𝐵</m:t>
                          </m:r>
                          <m:r>
                            <a:rPr lang="en-US" altLang="zh-CN" sz="2400" b="1" i="0" smtClean="0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 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0" smtClean="0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 </m:t>
                          </m:r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𝐶</m:t>
                      </m:r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0" smtClean="0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 </m:t>
                          </m:r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zh-CN" altLang="en-US" sz="2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08" y="5402867"/>
                <a:ext cx="3823611" cy="462434"/>
              </a:xfrm>
              <a:prstGeom prst="rect">
                <a:avLst/>
              </a:prstGeom>
              <a:blipFill rotWithShape="1">
                <a:blip r:embed="rId7"/>
                <a:stretch>
                  <a:fillRect r="-1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698002" y="3789040"/>
                <a:ext cx="2692917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∪</m:t>
                      </m:r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𝐶</m:t>
                      </m:r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zh-CN" altLang="en-US" sz="2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002" y="3789040"/>
                <a:ext cx="2692917" cy="462434"/>
              </a:xfrm>
              <a:prstGeom prst="rect">
                <a:avLst/>
              </a:prstGeom>
              <a:blipFill rotWithShape="1">
                <a:blip r:embed="rId8"/>
                <a:stretch>
                  <a:fillRect r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283968" y="3141555"/>
                <a:ext cx="970137" cy="647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b="1" i="1" smtClean="0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400" b="1" i="1" smtClean="0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 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𝐵</m:t>
                          </m:r>
                          <m:r>
                            <a:rPr lang="en-US" altLang="zh-CN" sz="2400" b="1" i="1" smtClean="0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 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zh-CN" altLang="en-US" sz="2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141555"/>
                <a:ext cx="970137" cy="6474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283967" y="2653807"/>
                <a:ext cx="8354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𝐴𝐵𝐶</m:t>
                      </m:r>
                    </m:oMath>
                  </m:oMathPara>
                </a14:m>
                <a:endParaRPr lang="zh-CN" altLang="en-US" sz="2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7" y="2653807"/>
                <a:ext cx="83548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692523" y="2132856"/>
                <a:ext cx="835485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zh-CN" altLang="en-US" sz="2400" b="1" i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>
                              <a:ln w="18000">
                                <a:solidFill>
                                  <a:schemeClr val="accent2">
                                    <a:satMod val="14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zh-CN" altLang="en-US" sz="2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523" y="2132856"/>
                <a:ext cx="835485" cy="462434"/>
              </a:xfrm>
              <a:prstGeom prst="rect">
                <a:avLst/>
              </a:prstGeom>
              <a:blipFill rotWithShape="1">
                <a:blip r:embed="rId11"/>
                <a:stretch>
                  <a:fillRect r="-46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30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476672"/>
            <a:ext cx="74888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/>
              <a:t>2</a:t>
            </a:r>
            <a:r>
              <a:rPr lang="en-US" altLang="zh-CN" sz="3600" dirty="0"/>
              <a:t>.</a:t>
            </a:r>
            <a:r>
              <a:rPr lang="zh-CN" altLang="en-US" sz="3600" dirty="0"/>
              <a:t>指出下面式子中事件之间的关系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pPr>
              <a:spcBef>
                <a:spcPts val="600"/>
              </a:spcBef>
            </a:pPr>
            <a:r>
              <a:rPr lang="en-US" altLang="zh-CN" sz="3600" dirty="0" smtClean="0"/>
              <a:t>(</a:t>
            </a:r>
            <a:r>
              <a:rPr lang="en-US" altLang="zh-CN" sz="3600" dirty="0"/>
              <a:t>1)</a:t>
            </a:r>
            <a:r>
              <a:rPr lang="zh-CN" altLang="en-US" sz="3600" dirty="0"/>
              <a:t>𝐴𝐵</a:t>
            </a:r>
            <a:r>
              <a:rPr lang="en-US" altLang="zh-CN" sz="3600" dirty="0"/>
              <a:t>=</a:t>
            </a:r>
            <a:r>
              <a:rPr lang="zh-CN" altLang="en-US" sz="3600" dirty="0"/>
              <a:t>𝐴</a:t>
            </a:r>
            <a:r>
              <a:rPr lang="zh-CN" altLang="en-US" sz="3600" dirty="0" smtClean="0"/>
              <a:t>；</a:t>
            </a:r>
            <a:endParaRPr lang="en-US" altLang="zh-CN" sz="3600" dirty="0" smtClean="0"/>
          </a:p>
          <a:p>
            <a:pPr>
              <a:spcBef>
                <a:spcPts val="600"/>
              </a:spcBef>
            </a:pPr>
            <a:r>
              <a:rPr lang="en-US" altLang="zh-CN" sz="3600" dirty="0" smtClean="0"/>
              <a:t>(</a:t>
            </a:r>
            <a:r>
              <a:rPr lang="en-US" altLang="zh-CN" sz="3600" dirty="0"/>
              <a:t>2)</a:t>
            </a:r>
            <a:r>
              <a:rPr lang="zh-CN" altLang="en-US" sz="3600" dirty="0"/>
              <a:t>𝐴∪𝐵</a:t>
            </a:r>
            <a:r>
              <a:rPr lang="en-US" altLang="zh-CN" sz="3600" dirty="0"/>
              <a:t>=</a:t>
            </a:r>
            <a:r>
              <a:rPr lang="zh-CN" altLang="en-US" sz="3600" dirty="0"/>
              <a:t>𝐴</a:t>
            </a:r>
            <a:r>
              <a:rPr lang="zh-CN" altLang="en-US" sz="3600" dirty="0" smtClean="0"/>
              <a:t>；</a:t>
            </a:r>
            <a:endParaRPr lang="en-US" altLang="zh-CN" sz="3600" dirty="0" smtClean="0"/>
          </a:p>
          <a:p>
            <a:pPr>
              <a:spcBef>
                <a:spcPts val="600"/>
              </a:spcBef>
            </a:pPr>
            <a:r>
              <a:rPr lang="en-US" altLang="zh-CN" sz="3600" dirty="0" smtClean="0"/>
              <a:t>(</a:t>
            </a:r>
            <a:r>
              <a:rPr lang="en-US" altLang="zh-CN" sz="3600" dirty="0"/>
              <a:t>3)</a:t>
            </a:r>
            <a:r>
              <a:rPr lang="zh-CN" altLang="en-US" sz="3600" dirty="0"/>
              <a:t>𝐴𝐵𝐶</a:t>
            </a:r>
            <a:r>
              <a:rPr lang="en-US" altLang="zh-CN" sz="3600" dirty="0"/>
              <a:t>=</a:t>
            </a:r>
            <a:r>
              <a:rPr lang="zh-CN" altLang="en-US" sz="3600" dirty="0"/>
              <a:t>𝐴</a:t>
            </a:r>
            <a:r>
              <a:rPr lang="zh-CN" altLang="en-US" sz="3600" dirty="0" smtClean="0"/>
              <a:t>；</a:t>
            </a:r>
            <a:endParaRPr lang="en-US" altLang="zh-CN" sz="3600" dirty="0" smtClean="0"/>
          </a:p>
          <a:p>
            <a:pPr>
              <a:spcBef>
                <a:spcPts val="600"/>
              </a:spcBef>
            </a:pPr>
            <a:r>
              <a:rPr lang="en-US" altLang="zh-CN" sz="3600" dirty="0" smtClean="0"/>
              <a:t>(</a:t>
            </a:r>
            <a:r>
              <a:rPr lang="en-US" altLang="zh-CN" sz="3600" dirty="0"/>
              <a:t>4)</a:t>
            </a:r>
            <a:r>
              <a:rPr lang="zh-CN" altLang="en-US" sz="3600" dirty="0"/>
              <a:t>𝐴∪𝐵∪𝐶</a:t>
            </a:r>
            <a:r>
              <a:rPr lang="en-US" altLang="zh-CN" sz="3600" dirty="0"/>
              <a:t>=</a:t>
            </a:r>
            <a:r>
              <a:rPr lang="zh-CN" altLang="en-US" sz="3600" dirty="0"/>
              <a:t>𝐴</a:t>
            </a:r>
            <a:r>
              <a:rPr lang="en-US" altLang="zh-CN" sz="3600" dirty="0" smtClean="0"/>
              <a:t>.</a:t>
            </a:r>
            <a:endParaRPr lang="en-US" altLang="zh-CN" sz="3600" dirty="0"/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677172" y="1239143"/>
                <a:ext cx="10513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𝐴</m:t>
                      </m:r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⊂</m:t>
                      </m:r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zh-CN" altLang="en-US" sz="2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72" y="1239143"/>
                <a:ext cx="1051313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677172" y="1830888"/>
                <a:ext cx="10513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𝐵</m:t>
                      </m:r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⊂</m:t>
                      </m:r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CN" altLang="en-US" sz="2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72" y="1830888"/>
                <a:ext cx="1051313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677172" y="2463279"/>
                <a:ext cx="12356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𝐴</m:t>
                      </m:r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⊂</m:t>
                      </m:r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zh-CN" altLang="en-US" sz="2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72" y="2463279"/>
                <a:ext cx="123565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677172" y="3111351"/>
                <a:ext cx="1582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𝐵</m:t>
                      </m:r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∪</m:t>
                      </m:r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𝐶</m:t>
                      </m:r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⊂</m:t>
                      </m:r>
                      <m:r>
                        <a:rPr lang="zh-CN" altLang="en-US" sz="2400" b="1">
                          <a:ln w="18000">
                            <a:solidFill>
                              <a:schemeClr val="accent2">
                                <a:satMod val="14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CN" altLang="en-US" sz="2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72" y="3111351"/>
                <a:ext cx="158248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73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成绩</a:t>
            </a:r>
            <a:endParaRPr lang="zh-TW" altLang="en-US" smtClean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8075613" cy="4695825"/>
          </a:xfrm>
        </p:spPr>
        <p:txBody>
          <a:bodyPr/>
          <a:lstStyle/>
          <a:p>
            <a:r>
              <a:rPr lang="zh-CN" altLang="en-US" dirty="0" smtClean="0"/>
              <a:t>考试</a:t>
            </a:r>
            <a:r>
              <a:rPr lang="en-US" altLang="zh-CN" dirty="0" smtClean="0"/>
              <a:t>80</a:t>
            </a:r>
            <a:r>
              <a:rPr lang="en-US" altLang="zh-TW" dirty="0" smtClean="0"/>
              <a:t>%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20%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7410" name="Picture 2" descr="http://files.turbosquid.com/Preview/Content_2009_07_15__09_30_17/cogs%201.jpg784ef39e-d205-4733-8dd5-a70a886e20cc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356992"/>
            <a:ext cx="3347864" cy="2780928"/>
          </a:xfrm>
          <a:prstGeom prst="rect">
            <a:avLst/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62047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1. A First Course in Probability. </a:t>
            </a:r>
            <a:r>
              <a:rPr lang="en-US" altLang="zh-CN" dirty="0" smtClean="0"/>
              <a:t>9th </a:t>
            </a:r>
            <a:r>
              <a:rPr lang="en-US" altLang="zh-CN" dirty="0"/>
              <a:t>edition, by Sheldon Ross, </a:t>
            </a:r>
            <a:r>
              <a:rPr lang="en-US" altLang="zh-CN" dirty="0" smtClean="0"/>
              <a:t>2013. </a:t>
            </a:r>
          </a:p>
          <a:p>
            <a:pPr algn="just"/>
            <a:r>
              <a:rPr lang="en-US" altLang="zh-CN" dirty="0" smtClean="0"/>
              <a:t>2</a:t>
            </a:r>
            <a:r>
              <a:rPr lang="en-US" altLang="zh-CN" dirty="0"/>
              <a:t>. 《</a:t>
            </a:r>
            <a:r>
              <a:rPr lang="zh-CN" altLang="en-US" dirty="0"/>
              <a:t>概率论与数理统计</a:t>
            </a:r>
            <a:r>
              <a:rPr lang="en-US" altLang="zh-CN" dirty="0"/>
              <a:t>》</a:t>
            </a:r>
            <a:r>
              <a:rPr lang="zh-CN" altLang="en-US" dirty="0"/>
              <a:t>（第四版），浙江大学，盛骤主编，高等教育出版社，</a:t>
            </a:r>
            <a:r>
              <a:rPr lang="en-US" altLang="zh-CN" dirty="0"/>
              <a:t>2008.</a:t>
            </a:r>
          </a:p>
          <a:p>
            <a:pPr algn="just"/>
            <a:r>
              <a:rPr lang="en-US" altLang="zh-CN" dirty="0" smtClean="0"/>
              <a:t>3</a:t>
            </a:r>
            <a:r>
              <a:rPr lang="en-US" altLang="zh-CN" dirty="0"/>
              <a:t>. All of Statistics. Larry Wasserman</a:t>
            </a:r>
            <a:r>
              <a:rPr lang="zh-CN" altLang="en-US" dirty="0"/>
              <a:t>，</a:t>
            </a:r>
            <a:r>
              <a:rPr lang="en-US" altLang="zh-CN" dirty="0"/>
              <a:t>Springer</a:t>
            </a:r>
            <a:r>
              <a:rPr lang="zh-CN" altLang="en-US" dirty="0"/>
              <a:t>，</a:t>
            </a:r>
            <a:r>
              <a:rPr lang="en-US" altLang="zh-CN" dirty="0"/>
              <a:t>2004.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参考教材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59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WordArt 3"/>
          <p:cNvSpPr>
            <a:spLocks noChangeArrowheads="1" noChangeShapeType="1" noTextEdit="1"/>
          </p:cNvSpPr>
          <p:nvPr/>
        </p:nvSpPr>
        <p:spPr bwMode="auto">
          <a:xfrm>
            <a:off x="1042988" y="1844675"/>
            <a:ext cx="6983412" cy="2447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细黑"/>
                <a:ea typeface="华文细黑"/>
              </a:rPr>
              <a:t>概率统计序言</a:t>
            </a:r>
          </a:p>
        </p:txBody>
      </p:sp>
    </p:spTree>
    <p:extLst>
      <p:ext uri="{BB962C8B-B14F-4D97-AF65-F5344CB8AC3E}">
        <p14:creationId xmlns:p14="http://schemas.microsoft.com/office/powerpoint/2010/main" val="329903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900113" y="2636838"/>
            <a:ext cx="7467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       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pic>
        <p:nvPicPr>
          <p:cNvPr id="5126" name="Picture 2" descr="F:\教学\教学\概率论与数理统计\2012\ps\chp_probability_st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93" y="188640"/>
            <a:ext cx="7011639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3608" y="5661248"/>
            <a:ext cx="679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</a:rPr>
              <a:t>Difference between Probability &amp; Statistics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85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0" grpId="0" autoUpdateAnimBg="0"/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5" name="Rectangle 7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概率统计的研究对象</a:t>
            </a: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4715892" y="1667371"/>
            <a:ext cx="4169296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sz="3200" b="1" dirty="0"/>
              <a:t>A. </a:t>
            </a:r>
            <a:r>
              <a:rPr kumimoji="1" lang="zh-CN" altLang="en-US" sz="3200" b="1" dirty="0"/>
              <a:t>太阳从东方升起；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1" lang="en-US" altLang="zh-CN" sz="3200" b="1" dirty="0"/>
              <a:t>B.</a:t>
            </a:r>
            <a:r>
              <a:rPr kumimoji="1" lang="zh-CN" altLang="en-US" sz="3200" b="1" dirty="0"/>
              <a:t>上抛物体一定下落；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1" lang="en-US" altLang="zh-CN" sz="3200" b="1" dirty="0"/>
              <a:t>C. </a:t>
            </a:r>
            <a:r>
              <a:rPr kumimoji="1" lang="zh-CN" altLang="en-US" sz="3200" b="1" dirty="0"/>
              <a:t>明天的最高温度；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1" lang="en-US" altLang="zh-CN" sz="3200" b="1" dirty="0"/>
              <a:t>D. </a:t>
            </a:r>
            <a:r>
              <a:rPr kumimoji="1" lang="zh-CN" altLang="en-US" sz="3200" b="1" dirty="0"/>
              <a:t>新生婴儿的体重</a:t>
            </a:r>
            <a:r>
              <a:rPr kumimoji="1" lang="en-US" altLang="zh-CN" sz="3200" b="1" dirty="0"/>
              <a:t>.</a:t>
            </a:r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611560" y="3324721"/>
            <a:ext cx="380104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 smtClean="0">
                <a:solidFill>
                  <a:srgbClr val="0000FF"/>
                </a:solidFill>
              </a:rPr>
              <a:t>随机现象</a:t>
            </a:r>
            <a:endParaRPr kumimoji="1" lang="en-US" altLang="zh-CN" sz="3200" b="1" dirty="0" smtClean="0">
              <a:solidFill>
                <a:srgbClr val="0000FF"/>
              </a:solidFill>
            </a:endParaRPr>
          </a:p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</a:rPr>
              <a:t>(random  phenomenon)</a:t>
            </a:r>
            <a:endParaRPr kumimoji="1"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5183" name="AutoShape 15"/>
          <p:cNvSpPr>
            <a:spLocks/>
          </p:cNvSpPr>
          <p:nvPr/>
        </p:nvSpPr>
        <p:spPr bwMode="auto">
          <a:xfrm>
            <a:off x="4499992" y="1956296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84" name="AutoShape 16"/>
          <p:cNvSpPr>
            <a:spLocks/>
          </p:cNvSpPr>
          <p:nvPr/>
        </p:nvSpPr>
        <p:spPr bwMode="auto">
          <a:xfrm>
            <a:off x="4499992" y="3180259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85" name="Rectangle 17"/>
          <p:cNvSpPr>
            <a:spLocks noChangeArrowheads="1"/>
          </p:cNvSpPr>
          <p:nvPr/>
        </p:nvSpPr>
        <p:spPr bwMode="auto">
          <a:xfrm>
            <a:off x="538163" y="2099171"/>
            <a:ext cx="40398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/>
              <a:t>确定性</a:t>
            </a:r>
            <a:r>
              <a:rPr kumimoji="1" lang="zh-CN" altLang="en-US" sz="3200" b="1" dirty="0" smtClean="0"/>
              <a:t>现象</a:t>
            </a:r>
            <a:endParaRPr kumimoji="1" lang="en-US" altLang="zh-CN" sz="3200" b="1" dirty="0" smtClean="0"/>
          </a:p>
          <a:p>
            <a:pPr eaLnBrk="1" hangingPunct="1"/>
            <a:r>
              <a:rPr kumimoji="1" lang="en-US" altLang="zh-CN" sz="2400" b="1" dirty="0"/>
              <a:t>(deterministic  phenomenon )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151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/>
      <p:bldP spid="135176" grpId="0" autoUpdateAnimBg="0"/>
      <p:bldP spid="135178" grpId="0" autoUpdateAnimBg="0"/>
      <p:bldP spid="135183" grpId="0" animBg="1"/>
      <p:bldP spid="135184" grpId="0" animBg="1"/>
      <p:bldP spid="13518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1187450" y="937146"/>
            <a:ext cx="70675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solidFill>
                  <a:srgbClr val="00B050"/>
                </a:solidFill>
                <a:ea typeface="文鼎CS行楷" pitchFamily="49" charset="-122"/>
              </a:rPr>
              <a:t>      在我们所生活的世界上，</a:t>
            </a:r>
            <a:br>
              <a:rPr kumimoji="1" lang="zh-CN" altLang="en-US" sz="4000" dirty="0">
                <a:solidFill>
                  <a:srgbClr val="00B050"/>
                </a:solidFill>
                <a:ea typeface="文鼎CS行楷" pitchFamily="49" charset="-122"/>
              </a:rPr>
            </a:br>
            <a:r>
              <a:rPr kumimoji="1" lang="zh-CN" altLang="en-US" sz="4000" dirty="0">
                <a:solidFill>
                  <a:srgbClr val="00B050"/>
                </a:solidFill>
                <a:ea typeface="文鼎CS行楷" pitchFamily="49" charset="-122"/>
              </a:rPr>
              <a:t>             充满了随机性</a:t>
            </a:r>
            <a:r>
              <a:rPr kumimoji="1" lang="zh-CN" altLang="en-US" sz="1600" b="1" dirty="0">
                <a:solidFill>
                  <a:srgbClr val="00B050"/>
                </a:solidFill>
              </a:rPr>
              <a:t/>
            </a:r>
            <a:br>
              <a:rPr kumimoji="1" lang="zh-CN" altLang="en-US" sz="1600" b="1" dirty="0">
                <a:solidFill>
                  <a:srgbClr val="00B050"/>
                </a:solidFill>
              </a:rPr>
            </a:br>
            <a:endParaRPr kumimoji="1"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755650" y="2565400"/>
            <a:ext cx="7543800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kumimoji="1" lang="zh-CN" altLang="en-US" sz="3200" b="1" dirty="0"/>
              <a:t>        从扔硬币、掷骰子和玩扑克等简单的机会游戏，到复杂的社会现象；从婴儿的出生，到世间万物的繁衍生息；从流星坠落，到大自然的千变万化</a:t>
            </a:r>
            <a:r>
              <a:rPr kumimoji="1" lang="en-US" altLang="zh-CN" sz="3200" b="1" dirty="0"/>
              <a:t>……</a:t>
            </a:r>
            <a:r>
              <a:rPr kumimoji="1" lang="zh-CN" altLang="en-US" sz="3200" b="1" dirty="0"/>
              <a:t>，我们无时无刻不面临着随机性</a:t>
            </a:r>
            <a:r>
              <a:rPr kumimoji="1" lang="en-US" altLang="zh-CN" sz="3200" b="1" dirty="0"/>
              <a:t>.</a:t>
            </a:r>
            <a:endParaRPr kumimoji="1" lang="en-US" altLang="zh-CN" sz="2400" dirty="0"/>
          </a:p>
        </p:txBody>
      </p:sp>
      <p:sp>
        <p:nvSpPr>
          <p:cNvPr id="129034" name="AutoShape 10"/>
          <p:cNvSpPr>
            <a:spLocks noChangeArrowheads="1"/>
          </p:cNvSpPr>
          <p:nvPr/>
        </p:nvSpPr>
        <p:spPr bwMode="auto">
          <a:xfrm>
            <a:off x="3635375" y="5805488"/>
            <a:ext cx="4249738" cy="609600"/>
          </a:xfrm>
          <a:prstGeom prst="wedgeRoundRectCallout">
            <a:avLst>
              <a:gd name="adj1" fmla="val -35991"/>
              <a:gd name="adj2" fmla="val -11458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/>
              <a:t>概率统计的研究对象</a:t>
            </a:r>
          </a:p>
        </p:txBody>
      </p:sp>
    </p:spTree>
    <p:extLst>
      <p:ext uri="{BB962C8B-B14F-4D97-AF65-F5344CB8AC3E}">
        <p14:creationId xmlns:p14="http://schemas.microsoft.com/office/powerpoint/2010/main" val="24992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  <p:bldP spid="129032" grpId="0"/>
      <p:bldP spid="12903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1291</Words>
  <Application>Microsoft Office PowerPoint</Application>
  <PresentationFormat>全屏显示(4:3)</PresentationFormat>
  <Paragraphs>189</Paragraphs>
  <Slides>31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Batang</vt:lpstr>
      <vt:lpstr>新細明體</vt:lpstr>
      <vt:lpstr>黑体</vt:lpstr>
      <vt:lpstr>华文细黑</vt:lpstr>
      <vt:lpstr>华文新魏</vt:lpstr>
      <vt:lpstr>楷体_GB2312</vt:lpstr>
      <vt:lpstr>隶书</vt:lpstr>
      <vt:lpstr>宋体</vt:lpstr>
      <vt:lpstr>文鼎CS行楷</vt:lpstr>
      <vt:lpstr>Arial</vt:lpstr>
      <vt:lpstr>Calibri</vt:lpstr>
      <vt:lpstr>Cambria Math</vt:lpstr>
      <vt:lpstr>Euclid Symbol</vt:lpstr>
      <vt:lpstr>Times New Roman</vt:lpstr>
      <vt:lpstr>Wingdings</vt:lpstr>
      <vt:lpstr>Office 主题​​</vt:lpstr>
      <vt:lpstr>Equation</vt:lpstr>
      <vt:lpstr>公式</vt:lpstr>
      <vt:lpstr>概率论与数理统计</vt:lpstr>
      <vt:lpstr>联系信息</vt:lpstr>
      <vt:lpstr>先修课程</vt:lpstr>
      <vt:lpstr>成绩</vt:lpstr>
      <vt:lpstr>参考教材</vt:lpstr>
      <vt:lpstr>PowerPoint 演示文稿</vt:lpstr>
      <vt:lpstr>PowerPoint 演示文稿</vt:lpstr>
      <vt:lpstr>一. 概率统计的研究对象</vt:lpstr>
      <vt:lpstr>PowerPoint 演示文稿</vt:lpstr>
      <vt:lpstr>二.概率统计的研究内容</vt:lpstr>
      <vt:lpstr>PowerPoint 演示文稿</vt:lpstr>
      <vt:lpstr>三.概率统计的应用</vt:lpstr>
      <vt:lpstr>PowerPoint 演示文稿</vt:lpstr>
      <vt:lpstr>PowerPoint 演示文稿</vt:lpstr>
      <vt:lpstr>§1.1  随机事件及其运算</vt:lpstr>
      <vt:lpstr>PowerPoint 演示文稿</vt:lpstr>
      <vt:lpstr>PowerPoint 演示文稿</vt:lpstr>
      <vt:lpstr>PowerPoint 演示文稿</vt:lpstr>
      <vt:lpstr> 2.事件的关系和运算</vt:lpstr>
      <vt:lpstr>1. 事件的包含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yiwen</dc:creator>
  <cp:lastModifiedBy>陈竹敏</cp:lastModifiedBy>
  <cp:revision>75</cp:revision>
  <dcterms:created xsi:type="dcterms:W3CDTF">2013-09-09T07:29:37Z</dcterms:created>
  <dcterms:modified xsi:type="dcterms:W3CDTF">2019-09-01T15:19:06Z</dcterms:modified>
</cp:coreProperties>
</file>