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325" r:id="rId19"/>
    <p:sldId id="273" r:id="rId20"/>
    <p:sldId id="274" r:id="rId21"/>
    <p:sldId id="275" r:id="rId22"/>
    <p:sldId id="333" r:id="rId23"/>
    <p:sldId id="326" r:id="rId24"/>
    <p:sldId id="276" r:id="rId25"/>
    <p:sldId id="277"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331" r:id="rId45"/>
    <p:sldId id="297" r:id="rId46"/>
    <p:sldId id="329" r:id="rId47"/>
    <p:sldId id="298" r:id="rId48"/>
    <p:sldId id="300" r:id="rId49"/>
    <p:sldId id="332"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7" autoAdjust="0"/>
    <p:restoredTop sz="91153" autoAdjust="0"/>
  </p:normalViewPr>
  <p:slideViewPr>
    <p:cSldViewPr>
      <p:cViewPr varScale="1">
        <p:scale>
          <a:sx n="102" d="100"/>
          <a:sy n="102" d="100"/>
        </p:scale>
        <p:origin x="474" y="36"/>
      </p:cViewPr>
      <p:guideLst>
        <p:guide orient="horz" pos="2160"/>
        <p:guide pos="2880"/>
      </p:guideLst>
    </p:cSldViewPr>
  </p:slideViewPr>
  <p:outlineViewPr>
    <p:cViewPr>
      <p:scale>
        <a:sx n="33" d="100"/>
        <a:sy n="33" d="100"/>
      </p:scale>
      <p:origin x="0" y="9288"/>
    </p:cViewPr>
  </p:outlineViewPr>
  <p:notesTextViewPr>
    <p:cViewPr>
      <p:scale>
        <a:sx n="1" d="1"/>
        <a:sy n="1" d="1"/>
      </p:scale>
      <p:origin x="0" y="0"/>
    </p:cViewPr>
  </p:notesTextViewPr>
  <p:sorterViewPr>
    <p:cViewPr>
      <p:scale>
        <a:sx n="100" d="100"/>
        <a:sy n="100" d="100"/>
      </p:scale>
      <p:origin x="0" y="1162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C90CFE-AC47-4766-9F4D-045B5FE35554}" type="doc">
      <dgm:prSet loTypeId="urn:microsoft.com/office/officeart/2005/8/layout/venn1" loCatId="relationship" qsTypeId="urn:microsoft.com/office/officeart/2005/8/quickstyle/3d1" qsCatId="3D" csTypeId="urn:microsoft.com/office/officeart/2005/8/colors/accent4_2" csCatId="accent4" phldr="1"/>
      <dgm:spPr/>
    </dgm:pt>
    <dgm:pt modelId="{917E3DCA-5CA1-40F6-9C8B-7469F3CCBF68}">
      <dgm:prSet phldrT="[文字]"/>
      <dgm:spPr/>
      <dgm:t>
        <a:bodyPr/>
        <a:lstStyle/>
        <a:p>
          <a:r>
            <a:rPr lang="en-US" altLang="zh-TW" i="1" dirty="0" smtClean="0"/>
            <a:t>A</a:t>
          </a:r>
          <a:endParaRPr lang="zh-TW" altLang="en-US" i="1" dirty="0"/>
        </a:p>
      </dgm:t>
    </dgm:pt>
    <dgm:pt modelId="{9E095C65-3584-4869-BA1C-94D76115FA81}" type="parTrans" cxnId="{E47630D6-E417-48B8-9CB5-4DD074276A14}">
      <dgm:prSet/>
      <dgm:spPr/>
      <dgm:t>
        <a:bodyPr/>
        <a:lstStyle/>
        <a:p>
          <a:endParaRPr lang="zh-TW" altLang="en-US"/>
        </a:p>
      </dgm:t>
    </dgm:pt>
    <dgm:pt modelId="{A00A0EDC-ECA2-49DA-AE9D-E8B429C7CD17}" type="sibTrans" cxnId="{E47630D6-E417-48B8-9CB5-4DD074276A14}">
      <dgm:prSet/>
      <dgm:spPr/>
      <dgm:t>
        <a:bodyPr/>
        <a:lstStyle/>
        <a:p>
          <a:endParaRPr lang="zh-TW" altLang="en-US"/>
        </a:p>
      </dgm:t>
    </dgm:pt>
    <dgm:pt modelId="{623FBB0D-0F3D-4147-BF8C-359E1E2ABD79}">
      <dgm:prSet phldrT="[文字]"/>
      <dgm:spPr/>
      <dgm:t>
        <a:bodyPr/>
        <a:lstStyle/>
        <a:p>
          <a:r>
            <a:rPr lang="en-US" altLang="zh-TW" i="1" dirty="0" smtClean="0"/>
            <a:t>C</a:t>
          </a:r>
          <a:endParaRPr lang="zh-TW" altLang="en-US" i="1" dirty="0"/>
        </a:p>
      </dgm:t>
    </dgm:pt>
    <dgm:pt modelId="{3C054973-A6D4-4171-A0EC-0AB527296CF5}" type="parTrans" cxnId="{2F9028EF-4908-4AD0-827A-7A9C22A151EA}">
      <dgm:prSet/>
      <dgm:spPr/>
      <dgm:t>
        <a:bodyPr/>
        <a:lstStyle/>
        <a:p>
          <a:endParaRPr lang="zh-TW" altLang="en-US"/>
        </a:p>
      </dgm:t>
    </dgm:pt>
    <dgm:pt modelId="{97262AAC-F2F3-4CFD-AD92-0B604CCA3588}" type="sibTrans" cxnId="{2F9028EF-4908-4AD0-827A-7A9C22A151EA}">
      <dgm:prSet/>
      <dgm:spPr/>
      <dgm:t>
        <a:bodyPr/>
        <a:lstStyle/>
        <a:p>
          <a:endParaRPr lang="zh-TW" altLang="en-US"/>
        </a:p>
      </dgm:t>
    </dgm:pt>
    <dgm:pt modelId="{711C24AE-B88D-423F-8A1E-11AA012D6980}">
      <dgm:prSet phldrT="[文字]"/>
      <dgm:spPr/>
      <dgm:t>
        <a:bodyPr/>
        <a:lstStyle/>
        <a:p>
          <a:r>
            <a:rPr lang="en-US" altLang="zh-TW" i="1" dirty="0" smtClean="0"/>
            <a:t>B</a:t>
          </a:r>
          <a:endParaRPr lang="zh-TW" altLang="en-US" i="1" dirty="0"/>
        </a:p>
      </dgm:t>
    </dgm:pt>
    <dgm:pt modelId="{C290E516-659F-44F4-8C5F-9B9061656989}" type="parTrans" cxnId="{2079DBCF-AB86-48C4-9F6E-ED057417BAD1}">
      <dgm:prSet/>
      <dgm:spPr/>
      <dgm:t>
        <a:bodyPr/>
        <a:lstStyle/>
        <a:p>
          <a:endParaRPr lang="zh-TW" altLang="en-US"/>
        </a:p>
      </dgm:t>
    </dgm:pt>
    <dgm:pt modelId="{01BD4425-21B5-40B2-B565-48245FBEAE3F}" type="sibTrans" cxnId="{2079DBCF-AB86-48C4-9F6E-ED057417BAD1}">
      <dgm:prSet/>
      <dgm:spPr/>
      <dgm:t>
        <a:bodyPr/>
        <a:lstStyle/>
        <a:p>
          <a:endParaRPr lang="zh-TW" altLang="en-US"/>
        </a:p>
      </dgm:t>
    </dgm:pt>
    <dgm:pt modelId="{FB00154D-D3FB-407B-9B34-5C40160AE6F0}" type="pres">
      <dgm:prSet presAssocID="{BAC90CFE-AC47-4766-9F4D-045B5FE35554}" presName="compositeShape" presStyleCnt="0">
        <dgm:presLayoutVars>
          <dgm:chMax val="7"/>
          <dgm:dir/>
          <dgm:resizeHandles val="exact"/>
        </dgm:presLayoutVars>
      </dgm:prSet>
      <dgm:spPr/>
    </dgm:pt>
    <dgm:pt modelId="{A6F97FC0-7F22-4F0A-892D-2D7D7F0F983C}" type="pres">
      <dgm:prSet presAssocID="{917E3DCA-5CA1-40F6-9C8B-7469F3CCBF68}" presName="circ1" presStyleLbl="vennNode1" presStyleIdx="0" presStyleCnt="3"/>
      <dgm:spPr/>
      <dgm:t>
        <a:bodyPr/>
        <a:lstStyle/>
        <a:p>
          <a:endParaRPr lang="zh-TW" altLang="en-US"/>
        </a:p>
      </dgm:t>
    </dgm:pt>
    <dgm:pt modelId="{D845B4AA-F58E-4288-A3A7-04553E53C07C}" type="pres">
      <dgm:prSet presAssocID="{917E3DCA-5CA1-40F6-9C8B-7469F3CCBF68}" presName="circ1Tx" presStyleLbl="revTx" presStyleIdx="0" presStyleCnt="0">
        <dgm:presLayoutVars>
          <dgm:chMax val="0"/>
          <dgm:chPref val="0"/>
          <dgm:bulletEnabled val="1"/>
        </dgm:presLayoutVars>
      </dgm:prSet>
      <dgm:spPr/>
      <dgm:t>
        <a:bodyPr/>
        <a:lstStyle/>
        <a:p>
          <a:endParaRPr lang="zh-TW" altLang="en-US"/>
        </a:p>
      </dgm:t>
    </dgm:pt>
    <dgm:pt modelId="{148C5089-93F3-4BB4-A7F4-F4B130EFB046}" type="pres">
      <dgm:prSet presAssocID="{623FBB0D-0F3D-4147-BF8C-359E1E2ABD79}" presName="circ2" presStyleLbl="vennNode1" presStyleIdx="1" presStyleCnt="3"/>
      <dgm:spPr/>
      <dgm:t>
        <a:bodyPr/>
        <a:lstStyle/>
        <a:p>
          <a:endParaRPr lang="zh-TW" altLang="en-US"/>
        </a:p>
      </dgm:t>
    </dgm:pt>
    <dgm:pt modelId="{1FBCB0DB-538B-41FA-9438-8A5E25D69890}" type="pres">
      <dgm:prSet presAssocID="{623FBB0D-0F3D-4147-BF8C-359E1E2ABD79}" presName="circ2Tx" presStyleLbl="revTx" presStyleIdx="0" presStyleCnt="0">
        <dgm:presLayoutVars>
          <dgm:chMax val="0"/>
          <dgm:chPref val="0"/>
          <dgm:bulletEnabled val="1"/>
        </dgm:presLayoutVars>
      </dgm:prSet>
      <dgm:spPr/>
      <dgm:t>
        <a:bodyPr/>
        <a:lstStyle/>
        <a:p>
          <a:endParaRPr lang="zh-TW" altLang="en-US"/>
        </a:p>
      </dgm:t>
    </dgm:pt>
    <dgm:pt modelId="{CD4B3294-1FB7-4DE0-9991-C8B32F9FEB46}" type="pres">
      <dgm:prSet presAssocID="{711C24AE-B88D-423F-8A1E-11AA012D6980}" presName="circ3" presStyleLbl="vennNode1" presStyleIdx="2" presStyleCnt="3"/>
      <dgm:spPr/>
      <dgm:t>
        <a:bodyPr/>
        <a:lstStyle/>
        <a:p>
          <a:endParaRPr lang="zh-TW" altLang="en-US"/>
        </a:p>
      </dgm:t>
    </dgm:pt>
    <dgm:pt modelId="{92BBC504-E193-4AAF-BAAC-9F10E7BF1543}" type="pres">
      <dgm:prSet presAssocID="{711C24AE-B88D-423F-8A1E-11AA012D6980}" presName="circ3Tx" presStyleLbl="revTx" presStyleIdx="0" presStyleCnt="0">
        <dgm:presLayoutVars>
          <dgm:chMax val="0"/>
          <dgm:chPref val="0"/>
          <dgm:bulletEnabled val="1"/>
        </dgm:presLayoutVars>
      </dgm:prSet>
      <dgm:spPr/>
      <dgm:t>
        <a:bodyPr/>
        <a:lstStyle/>
        <a:p>
          <a:endParaRPr lang="zh-TW" altLang="en-US"/>
        </a:p>
      </dgm:t>
    </dgm:pt>
  </dgm:ptLst>
  <dgm:cxnLst>
    <dgm:cxn modelId="{1AA372D8-7796-470D-AFF7-891B9322F311}" type="presOf" srcId="{BAC90CFE-AC47-4766-9F4D-045B5FE35554}" destId="{FB00154D-D3FB-407B-9B34-5C40160AE6F0}" srcOrd="0" destOrd="0" presId="urn:microsoft.com/office/officeart/2005/8/layout/venn1"/>
    <dgm:cxn modelId="{BE33FA14-2382-4185-B7FE-C5E1AD5BB030}" type="presOf" srcId="{711C24AE-B88D-423F-8A1E-11AA012D6980}" destId="{CD4B3294-1FB7-4DE0-9991-C8B32F9FEB46}" srcOrd="0" destOrd="0" presId="urn:microsoft.com/office/officeart/2005/8/layout/venn1"/>
    <dgm:cxn modelId="{E47630D6-E417-48B8-9CB5-4DD074276A14}" srcId="{BAC90CFE-AC47-4766-9F4D-045B5FE35554}" destId="{917E3DCA-5CA1-40F6-9C8B-7469F3CCBF68}" srcOrd="0" destOrd="0" parTransId="{9E095C65-3584-4869-BA1C-94D76115FA81}" sibTransId="{A00A0EDC-ECA2-49DA-AE9D-E8B429C7CD17}"/>
    <dgm:cxn modelId="{2F9028EF-4908-4AD0-827A-7A9C22A151EA}" srcId="{BAC90CFE-AC47-4766-9F4D-045B5FE35554}" destId="{623FBB0D-0F3D-4147-BF8C-359E1E2ABD79}" srcOrd="1" destOrd="0" parTransId="{3C054973-A6D4-4171-A0EC-0AB527296CF5}" sibTransId="{97262AAC-F2F3-4CFD-AD92-0B604CCA3588}"/>
    <dgm:cxn modelId="{A19099B8-C0FB-40AC-9ABD-0C34796CA193}" type="presOf" srcId="{623FBB0D-0F3D-4147-BF8C-359E1E2ABD79}" destId="{148C5089-93F3-4BB4-A7F4-F4B130EFB046}" srcOrd="0" destOrd="0" presId="urn:microsoft.com/office/officeart/2005/8/layout/venn1"/>
    <dgm:cxn modelId="{8F31B280-C7F8-472E-8A9C-ABA0876A5ACB}" type="presOf" srcId="{917E3DCA-5CA1-40F6-9C8B-7469F3CCBF68}" destId="{A6F97FC0-7F22-4F0A-892D-2D7D7F0F983C}" srcOrd="0" destOrd="0" presId="urn:microsoft.com/office/officeart/2005/8/layout/venn1"/>
    <dgm:cxn modelId="{8C1B3EDA-15CE-4B91-AEE2-29612656D4F0}" type="presOf" srcId="{917E3DCA-5CA1-40F6-9C8B-7469F3CCBF68}" destId="{D845B4AA-F58E-4288-A3A7-04553E53C07C}" srcOrd="1" destOrd="0" presId="urn:microsoft.com/office/officeart/2005/8/layout/venn1"/>
    <dgm:cxn modelId="{B15F80D0-EA55-43AA-8EEB-87917EE3F11A}" type="presOf" srcId="{711C24AE-B88D-423F-8A1E-11AA012D6980}" destId="{92BBC504-E193-4AAF-BAAC-9F10E7BF1543}" srcOrd="1" destOrd="0" presId="urn:microsoft.com/office/officeart/2005/8/layout/venn1"/>
    <dgm:cxn modelId="{2079DBCF-AB86-48C4-9F6E-ED057417BAD1}" srcId="{BAC90CFE-AC47-4766-9F4D-045B5FE35554}" destId="{711C24AE-B88D-423F-8A1E-11AA012D6980}" srcOrd="2" destOrd="0" parTransId="{C290E516-659F-44F4-8C5F-9B9061656989}" sibTransId="{01BD4425-21B5-40B2-B565-48245FBEAE3F}"/>
    <dgm:cxn modelId="{81259945-6F90-41BC-A42A-9805A168478B}" type="presOf" srcId="{623FBB0D-0F3D-4147-BF8C-359E1E2ABD79}" destId="{1FBCB0DB-538B-41FA-9438-8A5E25D69890}" srcOrd="1" destOrd="0" presId="urn:microsoft.com/office/officeart/2005/8/layout/venn1"/>
    <dgm:cxn modelId="{0D434D1C-D235-4C71-BF64-C09E40754A04}" type="presParOf" srcId="{FB00154D-D3FB-407B-9B34-5C40160AE6F0}" destId="{A6F97FC0-7F22-4F0A-892D-2D7D7F0F983C}" srcOrd="0" destOrd="0" presId="urn:microsoft.com/office/officeart/2005/8/layout/venn1"/>
    <dgm:cxn modelId="{13B18C4C-F18A-4CB9-A2B8-EB223B11AFFE}" type="presParOf" srcId="{FB00154D-D3FB-407B-9B34-5C40160AE6F0}" destId="{D845B4AA-F58E-4288-A3A7-04553E53C07C}" srcOrd="1" destOrd="0" presId="urn:microsoft.com/office/officeart/2005/8/layout/venn1"/>
    <dgm:cxn modelId="{E39720EA-983B-4348-BF51-8282750CF6F1}" type="presParOf" srcId="{FB00154D-D3FB-407B-9B34-5C40160AE6F0}" destId="{148C5089-93F3-4BB4-A7F4-F4B130EFB046}" srcOrd="2" destOrd="0" presId="urn:microsoft.com/office/officeart/2005/8/layout/venn1"/>
    <dgm:cxn modelId="{A06EC1B8-4D39-4360-AD3E-A6579EA77B9F}" type="presParOf" srcId="{FB00154D-D3FB-407B-9B34-5C40160AE6F0}" destId="{1FBCB0DB-538B-41FA-9438-8A5E25D69890}" srcOrd="3" destOrd="0" presId="urn:microsoft.com/office/officeart/2005/8/layout/venn1"/>
    <dgm:cxn modelId="{64353D8E-D60D-46E9-978E-399481013A28}" type="presParOf" srcId="{FB00154D-D3FB-407B-9B34-5C40160AE6F0}" destId="{CD4B3294-1FB7-4DE0-9991-C8B32F9FEB46}" srcOrd="4" destOrd="0" presId="urn:microsoft.com/office/officeart/2005/8/layout/venn1"/>
    <dgm:cxn modelId="{B86EB571-20A6-4AFC-9B64-EA917C1E6407}" type="presParOf" srcId="{FB00154D-D3FB-407B-9B34-5C40160AE6F0}" destId="{92BBC504-E193-4AAF-BAAC-9F10E7BF1543}"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97FC0-7F22-4F0A-892D-2D7D7F0F983C}">
      <dsp:nvSpPr>
        <dsp:cNvPr id="0" name=""/>
        <dsp:cNvSpPr/>
      </dsp:nvSpPr>
      <dsp:spPr>
        <a:xfrm>
          <a:off x="624721" y="19631"/>
          <a:ext cx="942329" cy="942329"/>
        </a:xfrm>
        <a:prstGeom prst="ellipse">
          <a:avLst/>
        </a:prstGeom>
        <a:solidFill>
          <a:schemeClr val="accent4">
            <a:alpha val="50000"/>
            <a:hueOff val="0"/>
            <a:satOff val="0"/>
            <a:lumOff val="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0" tIns="0" rIns="0" bIns="0" numCol="1" spcCol="1270" anchor="ctr" anchorCtr="0">
          <a:noAutofit/>
        </a:bodyPr>
        <a:lstStyle/>
        <a:p>
          <a:pPr lvl="0" algn="ctr" defTabSz="1333500">
            <a:lnSpc>
              <a:spcPct val="90000"/>
            </a:lnSpc>
            <a:spcBef>
              <a:spcPct val="0"/>
            </a:spcBef>
            <a:spcAft>
              <a:spcPct val="35000"/>
            </a:spcAft>
          </a:pPr>
          <a:r>
            <a:rPr lang="en-US" altLang="zh-TW" sz="3000" i="1" kern="1200" dirty="0" smtClean="0"/>
            <a:t>A</a:t>
          </a:r>
          <a:endParaRPr lang="zh-TW" altLang="en-US" sz="3000" i="1" kern="1200" dirty="0"/>
        </a:p>
      </dsp:txBody>
      <dsp:txXfrm>
        <a:off x="750365" y="184539"/>
        <a:ext cx="691041" cy="424048"/>
      </dsp:txXfrm>
    </dsp:sp>
    <dsp:sp modelId="{148C5089-93F3-4BB4-A7F4-F4B130EFB046}">
      <dsp:nvSpPr>
        <dsp:cNvPr id="0" name=""/>
        <dsp:cNvSpPr/>
      </dsp:nvSpPr>
      <dsp:spPr>
        <a:xfrm>
          <a:off x="964745" y="608587"/>
          <a:ext cx="942329" cy="942329"/>
        </a:xfrm>
        <a:prstGeom prst="ellipse">
          <a:avLst/>
        </a:prstGeom>
        <a:solidFill>
          <a:schemeClr val="accent4">
            <a:alpha val="50000"/>
            <a:hueOff val="0"/>
            <a:satOff val="0"/>
            <a:lumOff val="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0" tIns="0" rIns="0" bIns="0" numCol="1" spcCol="1270" anchor="ctr" anchorCtr="0">
          <a:noAutofit/>
        </a:bodyPr>
        <a:lstStyle/>
        <a:p>
          <a:pPr lvl="0" algn="ctr" defTabSz="1333500">
            <a:lnSpc>
              <a:spcPct val="90000"/>
            </a:lnSpc>
            <a:spcBef>
              <a:spcPct val="0"/>
            </a:spcBef>
            <a:spcAft>
              <a:spcPct val="35000"/>
            </a:spcAft>
          </a:pPr>
          <a:r>
            <a:rPr lang="en-US" altLang="zh-TW" sz="3000" i="1" kern="1200" dirty="0" smtClean="0"/>
            <a:t>C</a:t>
          </a:r>
          <a:endParaRPr lang="zh-TW" altLang="en-US" sz="3000" i="1" kern="1200" dirty="0"/>
        </a:p>
      </dsp:txBody>
      <dsp:txXfrm>
        <a:off x="1252941" y="852022"/>
        <a:ext cx="565397" cy="518281"/>
      </dsp:txXfrm>
    </dsp:sp>
    <dsp:sp modelId="{CD4B3294-1FB7-4DE0-9991-C8B32F9FEB46}">
      <dsp:nvSpPr>
        <dsp:cNvPr id="0" name=""/>
        <dsp:cNvSpPr/>
      </dsp:nvSpPr>
      <dsp:spPr>
        <a:xfrm>
          <a:off x="284697" y="608587"/>
          <a:ext cx="942329" cy="942329"/>
        </a:xfrm>
        <a:prstGeom prst="ellipse">
          <a:avLst/>
        </a:prstGeom>
        <a:solidFill>
          <a:schemeClr val="accent4">
            <a:alpha val="50000"/>
            <a:hueOff val="0"/>
            <a:satOff val="0"/>
            <a:lumOff val="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0" tIns="0" rIns="0" bIns="0" numCol="1" spcCol="1270" anchor="ctr" anchorCtr="0">
          <a:noAutofit/>
        </a:bodyPr>
        <a:lstStyle/>
        <a:p>
          <a:pPr lvl="0" algn="ctr" defTabSz="1333500">
            <a:lnSpc>
              <a:spcPct val="90000"/>
            </a:lnSpc>
            <a:spcBef>
              <a:spcPct val="0"/>
            </a:spcBef>
            <a:spcAft>
              <a:spcPct val="35000"/>
            </a:spcAft>
          </a:pPr>
          <a:r>
            <a:rPr lang="en-US" altLang="zh-TW" sz="3000" i="1" kern="1200" dirty="0" smtClean="0"/>
            <a:t>B</a:t>
          </a:r>
          <a:endParaRPr lang="zh-TW" altLang="en-US" sz="3000" i="1" kern="1200" dirty="0"/>
        </a:p>
      </dsp:txBody>
      <dsp:txXfrm>
        <a:off x="373433" y="852022"/>
        <a:ext cx="565397" cy="518281"/>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4" Type="http://schemas.openxmlformats.org/officeDocument/2006/relationships/image" Target="../media/image4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4" Type="http://schemas.openxmlformats.org/officeDocument/2006/relationships/image" Target="../media/image5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4" Type="http://schemas.openxmlformats.org/officeDocument/2006/relationships/image" Target="../media/image5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image" Target="../media/image63.emf"/><Relationship Id="rId1" Type="http://schemas.openxmlformats.org/officeDocument/2006/relationships/image" Target="../media/image62.wmf"/><Relationship Id="rId5" Type="http://schemas.openxmlformats.org/officeDocument/2006/relationships/image" Target="../media/image66.wmf"/><Relationship Id="rId4" Type="http://schemas.openxmlformats.org/officeDocument/2006/relationships/image" Target="../media/image65.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 Id="rId6" Type="http://schemas.openxmlformats.org/officeDocument/2006/relationships/image" Target="../media/image81.wmf"/><Relationship Id="rId5" Type="http://schemas.openxmlformats.org/officeDocument/2006/relationships/image" Target="../media/image80.wmf"/><Relationship Id="rId4" Type="http://schemas.openxmlformats.org/officeDocument/2006/relationships/image" Target="../media/image79.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2.wmf"/><Relationship Id="rId4" Type="http://schemas.openxmlformats.org/officeDocument/2006/relationships/image" Target="../media/image87.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image" Target="../media/image88.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 Id="rId4" Type="http://schemas.openxmlformats.org/officeDocument/2006/relationships/image" Target="../media/image101.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emf"/><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08.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82.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16.wmf"/><Relationship Id="rId1" Type="http://schemas.openxmlformats.org/officeDocument/2006/relationships/image" Target="../media/image82.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18.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19.e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 Id="rId5" Type="http://schemas.openxmlformats.org/officeDocument/2006/relationships/image" Target="../media/image124.wmf"/><Relationship Id="rId4" Type="http://schemas.openxmlformats.org/officeDocument/2006/relationships/image" Target="../media/image123.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27.emf"/><Relationship Id="rId2" Type="http://schemas.openxmlformats.org/officeDocument/2006/relationships/image" Target="../media/image126.wmf"/><Relationship Id="rId1" Type="http://schemas.openxmlformats.org/officeDocument/2006/relationships/image" Target="../media/image125.wmf"/><Relationship Id="rId5" Type="http://schemas.openxmlformats.org/officeDocument/2006/relationships/image" Target="../media/image129.emf"/><Relationship Id="rId4" Type="http://schemas.openxmlformats.org/officeDocument/2006/relationships/image" Target="../media/image128.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33.emf"/><Relationship Id="rId2" Type="http://schemas.openxmlformats.org/officeDocument/2006/relationships/image" Target="../media/image132.emf"/><Relationship Id="rId1" Type="http://schemas.openxmlformats.org/officeDocument/2006/relationships/image" Target="../media/image131.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35.emf"/><Relationship Id="rId2" Type="http://schemas.openxmlformats.org/officeDocument/2006/relationships/image" Target="../media/image134.emf"/><Relationship Id="rId1" Type="http://schemas.openxmlformats.org/officeDocument/2006/relationships/image" Target="../media/image82.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82.wmf"/><Relationship Id="rId7" Type="http://schemas.openxmlformats.org/officeDocument/2006/relationships/image" Target="../media/image141.emf"/><Relationship Id="rId2" Type="http://schemas.openxmlformats.org/officeDocument/2006/relationships/image" Target="../media/image137.emf"/><Relationship Id="rId1" Type="http://schemas.openxmlformats.org/officeDocument/2006/relationships/image" Target="../media/image136.emf"/><Relationship Id="rId6" Type="http://schemas.openxmlformats.org/officeDocument/2006/relationships/image" Target="../media/image140.emf"/><Relationship Id="rId5" Type="http://schemas.openxmlformats.org/officeDocument/2006/relationships/image" Target="../media/image139.emf"/><Relationship Id="rId4" Type="http://schemas.openxmlformats.org/officeDocument/2006/relationships/image" Target="../media/image138.e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44.emf"/><Relationship Id="rId2" Type="http://schemas.openxmlformats.org/officeDocument/2006/relationships/image" Target="../media/image143.emf"/><Relationship Id="rId1" Type="http://schemas.openxmlformats.org/officeDocument/2006/relationships/image" Target="../media/image142.e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47.emf"/><Relationship Id="rId2" Type="http://schemas.openxmlformats.org/officeDocument/2006/relationships/image" Target="../media/image146.emf"/><Relationship Id="rId1" Type="http://schemas.openxmlformats.org/officeDocument/2006/relationships/image" Target="../media/image145.e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50.emf"/><Relationship Id="rId2" Type="http://schemas.openxmlformats.org/officeDocument/2006/relationships/image" Target="../media/image149.wmf"/><Relationship Id="rId1" Type="http://schemas.openxmlformats.org/officeDocument/2006/relationships/image" Target="../media/image148.emf"/><Relationship Id="rId5" Type="http://schemas.openxmlformats.org/officeDocument/2006/relationships/image" Target="../media/image152.emf"/><Relationship Id="rId4" Type="http://schemas.openxmlformats.org/officeDocument/2006/relationships/image" Target="../media/image151.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53.e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56.emf"/><Relationship Id="rId2" Type="http://schemas.openxmlformats.org/officeDocument/2006/relationships/image" Target="../media/image155.emf"/><Relationship Id="rId1" Type="http://schemas.openxmlformats.org/officeDocument/2006/relationships/image" Target="../media/image154.emf"/><Relationship Id="rId4" Type="http://schemas.openxmlformats.org/officeDocument/2006/relationships/image" Target="../media/image157.e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63.emf"/><Relationship Id="rId2" Type="http://schemas.openxmlformats.org/officeDocument/2006/relationships/image" Target="../media/image162.emf"/><Relationship Id="rId1" Type="http://schemas.openxmlformats.org/officeDocument/2006/relationships/image" Target="../media/image161.e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66.emf"/><Relationship Id="rId2" Type="http://schemas.openxmlformats.org/officeDocument/2006/relationships/image" Target="../media/image165.emf"/><Relationship Id="rId1" Type="http://schemas.openxmlformats.org/officeDocument/2006/relationships/image" Target="../media/image164.emf"/><Relationship Id="rId4" Type="http://schemas.openxmlformats.org/officeDocument/2006/relationships/image" Target="../media/image167.e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69.emf"/><Relationship Id="rId1" Type="http://schemas.openxmlformats.org/officeDocument/2006/relationships/image" Target="../media/image168.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21.wmf"/><Relationship Id="rId7" Type="http://schemas.openxmlformats.org/officeDocument/2006/relationships/image" Target="../media/image25.wmf"/><Relationship Id="rId12" Type="http://schemas.openxmlformats.org/officeDocument/2006/relationships/image" Target="../media/image30.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11" Type="http://schemas.openxmlformats.org/officeDocument/2006/relationships/image" Target="../media/image29.wmf"/><Relationship Id="rId5" Type="http://schemas.openxmlformats.org/officeDocument/2006/relationships/image" Target="../media/image23.emf"/><Relationship Id="rId10" Type="http://schemas.openxmlformats.org/officeDocument/2006/relationships/image" Target="../media/image28.wmf"/><Relationship Id="rId4" Type="http://schemas.openxmlformats.org/officeDocument/2006/relationships/image" Target="../media/image22.wmf"/><Relationship Id="rId9" Type="http://schemas.openxmlformats.org/officeDocument/2006/relationships/image" Target="../media/image27.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72.emf"/><Relationship Id="rId2" Type="http://schemas.openxmlformats.org/officeDocument/2006/relationships/image" Target="../media/image171.emf"/><Relationship Id="rId1" Type="http://schemas.openxmlformats.org/officeDocument/2006/relationships/image" Target="../media/image170.e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75.emf"/><Relationship Id="rId2" Type="http://schemas.openxmlformats.org/officeDocument/2006/relationships/image" Target="../media/image174.emf"/><Relationship Id="rId1" Type="http://schemas.openxmlformats.org/officeDocument/2006/relationships/image" Target="../media/image173.emf"/><Relationship Id="rId4" Type="http://schemas.openxmlformats.org/officeDocument/2006/relationships/image" Target="../media/image176.emf"/></Relationships>
</file>

<file path=ppt/drawings/_rels/vmlDrawing52.vml.rels><?xml version="1.0" encoding="UTF-8" standalone="yes"?>
<Relationships xmlns="http://schemas.openxmlformats.org/package/2006/relationships"><Relationship Id="rId8" Type="http://schemas.openxmlformats.org/officeDocument/2006/relationships/image" Target="../media/image184.emf"/><Relationship Id="rId3" Type="http://schemas.openxmlformats.org/officeDocument/2006/relationships/image" Target="../media/image179.emf"/><Relationship Id="rId7" Type="http://schemas.openxmlformats.org/officeDocument/2006/relationships/image" Target="../media/image183.emf"/><Relationship Id="rId2" Type="http://schemas.openxmlformats.org/officeDocument/2006/relationships/image" Target="../media/image178.emf"/><Relationship Id="rId1" Type="http://schemas.openxmlformats.org/officeDocument/2006/relationships/image" Target="../media/image177.emf"/><Relationship Id="rId6" Type="http://schemas.openxmlformats.org/officeDocument/2006/relationships/image" Target="../media/image182.emf"/><Relationship Id="rId5" Type="http://schemas.openxmlformats.org/officeDocument/2006/relationships/image" Target="../media/image181.emf"/><Relationship Id="rId4" Type="http://schemas.openxmlformats.org/officeDocument/2006/relationships/image" Target="../media/image180.e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186.wmf"/><Relationship Id="rId1" Type="http://schemas.openxmlformats.org/officeDocument/2006/relationships/image" Target="../media/image185.e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189.emf"/><Relationship Id="rId2" Type="http://schemas.openxmlformats.org/officeDocument/2006/relationships/image" Target="../media/image188.emf"/><Relationship Id="rId1" Type="http://schemas.openxmlformats.org/officeDocument/2006/relationships/image" Target="../media/image187.e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191.wmf"/><Relationship Id="rId1" Type="http://schemas.openxmlformats.org/officeDocument/2006/relationships/image" Target="../media/image190.wmf"/></Relationships>
</file>

<file path=ppt/drawings/_rels/vmlDrawing56.vml.rels><?xml version="1.0" encoding="UTF-8" standalone="yes"?>
<Relationships xmlns="http://schemas.openxmlformats.org/package/2006/relationships"><Relationship Id="rId2" Type="http://schemas.openxmlformats.org/officeDocument/2006/relationships/image" Target="../media/image193.emf"/><Relationship Id="rId1" Type="http://schemas.openxmlformats.org/officeDocument/2006/relationships/image" Target="../media/image192.e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196.emf"/><Relationship Id="rId2" Type="http://schemas.openxmlformats.org/officeDocument/2006/relationships/image" Target="../media/image195.emf"/><Relationship Id="rId1" Type="http://schemas.openxmlformats.org/officeDocument/2006/relationships/image" Target="../media/image194.emf"/><Relationship Id="rId6" Type="http://schemas.openxmlformats.org/officeDocument/2006/relationships/image" Target="../media/image199.emf"/><Relationship Id="rId5" Type="http://schemas.openxmlformats.org/officeDocument/2006/relationships/image" Target="../media/image198.emf"/><Relationship Id="rId4" Type="http://schemas.openxmlformats.org/officeDocument/2006/relationships/image" Target="../media/image197.e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202.emf"/><Relationship Id="rId2" Type="http://schemas.openxmlformats.org/officeDocument/2006/relationships/image" Target="../media/image201.emf"/><Relationship Id="rId1" Type="http://schemas.openxmlformats.org/officeDocument/2006/relationships/image" Target="../media/image200.emf"/><Relationship Id="rId4" Type="http://schemas.openxmlformats.org/officeDocument/2006/relationships/image" Target="../media/image20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emf"/><Relationship Id="rId4"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9D64AA-03E6-4BC6-8EEE-1254898F1F96}" type="datetimeFigureOut">
              <a:rPr lang="zh-CN" altLang="en-US" smtClean="0"/>
              <a:t>2019/9/12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5D4F88-5BD2-417F-8956-9CE95D777CFD}" type="slidenum">
              <a:rPr lang="zh-CN" altLang="en-US" smtClean="0"/>
              <a:t>‹#›</a:t>
            </a:fld>
            <a:endParaRPr lang="zh-CN" altLang="en-US"/>
          </a:p>
        </p:txBody>
      </p:sp>
    </p:spTree>
    <p:extLst>
      <p:ext uri="{BB962C8B-B14F-4D97-AF65-F5344CB8AC3E}">
        <p14:creationId xmlns:p14="http://schemas.microsoft.com/office/powerpoint/2010/main" val="1507094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fld id="{70DF9015-F2EE-4605-9E80-3C03A1CF15C2}" type="slidenum">
              <a:rPr lang="zh-CN" altLang="en-US" sz="1200" smtClean="0">
                <a:solidFill>
                  <a:schemeClr val="folHlink"/>
                </a:solidFill>
                <a:ea typeface="楷体_GB2312" pitchFamily="49" charset="-122"/>
              </a:rPr>
              <a:pPr eaLnBrk="1" hangingPunct="1"/>
              <a:t>1</a:t>
            </a:fld>
            <a:endParaRPr lang="en-US" altLang="zh-CN" sz="1200" smtClean="0">
              <a:solidFill>
                <a:schemeClr val="folHlink"/>
              </a:solidFill>
              <a:ea typeface="楷体_GB2312" pitchFamily="49" charset="-122"/>
            </a:endParaRPr>
          </a:p>
        </p:txBody>
      </p:sp>
    </p:spTree>
    <p:extLst>
      <p:ext uri="{BB962C8B-B14F-4D97-AF65-F5344CB8AC3E}">
        <p14:creationId xmlns:p14="http://schemas.microsoft.com/office/powerpoint/2010/main" val="3759700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链式规则可以这样记忆：一次实验有</a:t>
            </a:r>
            <a:r>
              <a:rPr lang="en-US" altLang="zh-CN" dirty="0" smtClean="0"/>
              <a:t>n</a:t>
            </a:r>
            <a:r>
              <a:rPr lang="zh-CN" altLang="en-US" dirty="0" smtClean="0"/>
              <a:t>步，分别极为</a:t>
            </a:r>
            <a:r>
              <a:rPr lang="en-US" altLang="zh-CN" dirty="0" smtClean="0"/>
              <a:t>A1,A2,…,An</a:t>
            </a:r>
            <a:r>
              <a:rPr lang="zh-CN" altLang="en-US" dirty="0" smtClean="0"/>
              <a:t>。那么第</a:t>
            </a:r>
            <a:r>
              <a:rPr lang="en-US" altLang="zh-CN" dirty="0" smtClean="0"/>
              <a:t>2</a:t>
            </a:r>
            <a:r>
              <a:rPr lang="zh-CN" altLang="en-US" dirty="0" smtClean="0"/>
              <a:t>步</a:t>
            </a:r>
            <a:r>
              <a:rPr lang="en-US" altLang="zh-CN" dirty="0" smtClean="0"/>
              <a:t>A2</a:t>
            </a:r>
            <a:r>
              <a:rPr lang="zh-CN" altLang="en-US" dirty="0" smtClean="0"/>
              <a:t>是在第</a:t>
            </a:r>
            <a:r>
              <a:rPr lang="en-US" altLang="zh-CN" dirty="0" smtClean="0"/>
              <a:t>1</a:t>
            </a:r>
            <a:r>
              <a:rPr lang="zh-CN" altLang="en-US" dirty="0" smtClean="0"/>
              <a:t>步</a:t>
            </a:r>
            <a:r>
              <a:rPr lang="en-US" altLang="zh-CN" dirty="0" smtClean="0"/>
              <a:t>A1</a:t>
            </a:r>
            <a:r>
              <a:rPr lang="zh-CN" altLang="en-US" dirty="0" smtClean="0"/>
              <a:t>的条件下发生；第</a:t>
            </a:r>
            <a:r>
              <a:rPr lang="en-US" altLang="zh-CN" dirty="0" smtClean="0"/>
              <a:t>3</a:t>
            </a:r>
            <a:r>
              <a:rPr lang="zh-CN" altLang="en-US" dirty="0" smtClean="0"/>
              <a:t>步是在第</a:t>
            </a:r>
            <a:r>
              <a:rPr lang="en-US" altLang="zh-CN" dirty="0" smtClean="0"/>
              <a:t>1</a:t>
            </a:r>
            <a:r>
              <a:rPr lang="zh-CN" altLang="en-US" dirty="0" smtClean="0"/>
              <a:t>步和第</a:t>
            </a:r>
            <a:r>
              <a:rPr lang="en-US" altLang="zh-CN" dirty="0" smtClean="0"/>
              <a:t>2</a:t>
            </a:r>
            <a:r>
              <a:rPr lang="zh-CN" altLang="en-US" dirty="0" smtClean="0"/>
              <a:t>步的条件下发生；</a:t>
            </a:r>
            <a:r>
              <a:rPr lang="en-US" altLang="zh-CN" dirty="0" smtClean="0"/>
              <a:t>…</a:t>
            </a:r>
            <a:r>
              <a:rPr lang="zh-CN" altLang="en-US" dirty="0" smtClean="0"/>
              <a:t>；第</a:t>
            </a:r>
            <a:r>
              <a:rPr lang="en-US" altLang="zh-CN" dirty="0" smtClean="0"/>
              <a:t>n</a:t>
            </a:r>
            <a:r>
              <a:rPr lang="zh-CN" altLang="en-US" dirty="0" smtClean="0"/>
              <a:t>步是在前</a:t>
            </a:r>
            <a:r>
              <a:rPr lang="en-US" altLang="zh-CN" dirty="0" smtClean="0"/>
              <a:t>n-1</a:t>
            </a:r>
            <a:r>
              <a:rPr lang="zh-CN" altLang="en-US" dirty="0" smtClean="0"/>
              <a:t>步的条件下发生。</a:t>
            </a:r>
            <a:endParaRPr lang="zh-CN" altLang="en-US" dirty="0"/>
          </a:p>
        </p:txBody>
      </p:sp>
      <p:sp>
        <p:nvSpPr>
          <p:cNvPr id="4" name="灯片编号占位符 3"/>
          <p:cNvSpPr>
            <a:spLocks noGrp="1"/>
          </p:cNvSpPr>
          <p:nvPr>
            <p:ph type="sldNum" sz="quarter" idx="10"/>
          </p:nvPr>
        </p:nvSpPr>
        <p:spPr/>
        <p:txBody>
          <a:bodyPr/>
          <a:lstStyle/>
          <a:p>
            <a:fld id="{795D4F88-5BD2-417F-8956-9CE95D777CFD}" type="slidenum">
              <a:rPr lang="zh-CN" altLang="en-US" smtClean="0"/>
              <a:t>30</a:t>
            </a:fld>
            <a:endParaRPr lang="zh-CN" altLang="en-US"/>
          </a:p>
        </p:txBody>
      </p:sp>
    </p:spTree>
    <p:extLst>
      <p:ext uri="{BB962C8B-B14F-4D97-AF65-F5344CB8AC3E}">
        <p14:creationId xmlns:p14="http://schemas.microsoft.com/office/powerpoint/2010/main" val="1732261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条件概率应该是：在前两次都取得次品的情况下，第三次取得正品的概率。而这里是一个联合分布，即取</a:t>
            </a:r>
            <a:r>
              <a:rPr lang="en-US" altLang="zh-CN" dirty="0" smtClean="0"/>
              <a:t>3</a:t>
            </a:r>
            <a:r>
              <a:rPr lang="zh-CN" altLang="en-US" dirty="0" smtClean="0"/>
              <a:t>次的联合分布</a:t>
            </a:r>
            <a:endParaRPr lang="zh-CN" altLang="en-US" dirty="0"/>
          </a:p>
        </p:txBody>
      </p:sp>
      <p:sp>
        <p:nvSpPr>
          <p:cNvPr id="4" name="灯片编号占位符 3"/>
          <p:cNvSpPr>
            <a:spLocks noGrp="1"/>
          </p:cNvSpPr>
          <p:nvPr>
            <p:ph type="sldNum" sz="quarter" idx="10"/>
          </p:nvPr>
        </p:nvSpPr>
        <p:spPr/>
        <p:txBody>
          <a:bodyPr/>
          <a:lstStyle/>
          <a:p>
            <a:fld id="{795D4F88-5BD2-417F-8956-9CE95D777CFD}" type="slidenum">
              <a:rPr lang="zh-CN" altLang="en-US" smtClean="0"/>
              <a:t>32</a:t>
            </a:fld>
            <a:endParaRPr lang="zh-CN" altLang="en-US"/>
          </a:p>
        </p:txBody>
      </p:sp>
    </p:spTree>
    <p:extLst>
      <p:ext uri="{BB962C8B-B14F-4D97-AF65-F5344CB8AC3E}">
        <p14:creationId xmlns:p14="http://schemas.microsoft.com/office/powerpoint/2010/main" val="751346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fld id="{F5150CB7-2975-4E3F-947C-3D02BF2A5481}" type="slidenum">
              <a:rPr lang="zh-CN" altLang="en-US" sz="1200" smtClean="0">
                <a:solidFill>
                  <a:schemeClr val="folHlink"/>
                </a:solidFill>
                <a:ea typeface="楷体_GB2312" pitchFamily="49" charset="-122"/>
              </a:rPr>
              <a:pPr eaLnBrk="1" hangingPunct="1"/>
              <a:t>33</a:t>
            </a:fld>
            <a:endParaRPr lang="en-US" altLang="zh-CN" sz="1200" smtClean="0">
              <a:solidFill>
                <a:schemeClr val="folHlink"/>
              </a:solidFill>
              <a:ea typeface="楷体_GB2312" pitchFamily="49" charset="-122"/>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ea typeface="宋体" charset="-122"/>
              </a:rPr>
              <a:t>先看第一个</a:t>
            </a:r>
            <a:r>
              <a:rPr lang="zh-CN" altLang="en-US" dirty="0" smtClean="0">
                <a:latin typeface="Arial" charset="0"/>
                <a:ea typeface="宋体" charset="-122"/>
              </a:rPr>
              <a:t>“</a:t>
            </a:r>
            <a:r>
              <a:rPr lang="zh-CN" altLang="en-US" dirty="0" smtClean="0">
                <a:ea typeface="宋体" charset="-122"/>
              </a:rPr>
              <a:t>第三次取得次品</a:t>
            </a:r>
            <a:r>
              <a:rPr lang="zh-CN" altLang="en-US" dirty="0" smtClean="0">
                <a:latin typeface="Arial" charset="0"/>
                <a:ea typeface="宋体" charset="-122"/>
              </a:rPr>
              <a:t>”</a:t>
            </a:r>
            <a:r>
              <a:rPr lang="zh-CN" altLang="en-US" dirty="0" smtClean="0">
                <a:ea typeface="宋体" charset="-122"/>
              </a:rPr>
              <a:t>，这个概率与前面取得什么和后面取得什么都没有关系，所以这个叫绝对概率。第一个概率应该是等于十分之三，用古典概率公式或者全概率公式求出来都是十分之三。这个概率改成第四次、第五次取到都是十分之三，就是说这个概率与次数是没有关系的。所以在这里可以看出，日常生活中抽签、抓阄从数学上来说是公平的。拿这个模型来说，第一次取到和第十次取到次品的概率都是十分之三。</a:t>
            </a:r>
          </a:p>
          <a:p>
            <a:pPr eaLnBrk="1" hangingPunct="1"/>
            <a:r>
              <a:rPr lang="zh-CN" altLang="en-US" dirty="0" smtClean="0">
                <a:ea typeface="宋体" charset="-122"/>
              </a:rPr>
              <a:t>下面再看看第二个概率，第三次才取到次品的概率，这个事件描述的是积事件，这是概率里重要的概念，表示同时发生的概率。但是这个与第三次的概率是容易混淆的，如果表示的可以这样表述，如果用</a:t>
            </a:r>
            <a:r>
              <a:rPr lang="en-US" altLang="zh-CN" dirty="0" smtClean="0">
                <a:ea typeface="宋体" charset="-122"/>
              </a:rPr>
              <a:t>A1</a:t>
            </a:r>
            <a:r>
              <a:rPr lang="zh-CN" altLang="en-US" dirty="0" smtClean="0">
                <a:ea typeface="宋体" charset="-122"/>
              </a:rPr>
              <a:t>表示第一次取到次品，</a:t>
            </a:r>
            <a:r>
              <a:rPr lang="en-US" altLang="zh-CN" dirty="0" smtClean="0">
                <a:ea typeface="宋体" charset="-122"/>
              </a:rPr>
              <a:t>A2</a:t>
            </a:r>
            <a:r>
              <a:rPr lang="zh-CN" altLang="en-US" dirty="0" smtClean="0">
                <a:ea typeface="宋体" charset="-122"/>
              </a:rPr>
              <a:t>表示第二次取到次品，</a:t>
            </a:r>
            <a:r>
              <a:rPr lang="en-US" altLang="zh-CN" dirty="0" smtClean="0">
                <a:ea typeface="宋体" charset="-122"/>
              </a:rPr>
              <a:t>A3</a:t>
            </a:r>
            <a:r>
              <a:rPr lang="zh-CN" altLang="en-US" dirty="0" smtClean="0">
                <a:ea typeface="宋体" charset="-122"/>
              </a:rPr>
              <a:t>是第三次取到次品。如果</a:t>
            </a:r>
            <a:r>
              <a:rPr lang="en-US" altLang="zh-CN" dirty="0" smtClean="0">
                <a:ea typeface="宋体" charset="-122"/>
              </a:rPr>
              <a:t>A</a:t>
            </a:r>
            <a:r>
              <a:rPr lang="zh-CN" altLang="en-US" dirty="0" smtClean="0">
                <a:ea typeface="宋体" charset="-122"/>
              </a:rPr>
              <a:t>表示第一次不取到次品，</a:t>
            </a:r>
            <a:r>
              <a:rPr lang="en-US" altLang="zh-CN" dirty="0" smtClean="0">
                <a:ea typeface="宋体" charset="-122"/>
              </a:rPr>
              <a:t>B</a:t>
            </a:r>
            <a:r>
              <a:rPr lang="zh-CN" altLang="en-US" dirty="0" smtClean="0">
                <a:ea typeface="宋体" charset="-122"/>
              </a:rPr>
              <a:t>表示第二次不取到次品，</a:t>
            </a:r>
            <a:r>
              <a:rPr lang="en-US" altLang="zh-CN" dirty="0" smtClean="0">
                <a:ea typeface="宋体" charset="-122"/>
              </a:rPr>
              <a:t>C</a:t>
            </a:r>
            <a:r>
              <a:rPr lang="zh-CN" altLang="en-US" dirty="0" smtClean="0">
                <a:ea typeface="宋体" charset="-122"/>
              </a:rPr>
              <a:t>表示第三次不取到次品，求</a:t>
            </a:r>
            <a:r>
              <a:rPr lang="en-US" altLang="zh-CN" dirty="0" smtClean="0">
                <a:ea typeface="宋体" charset="-122"/>
              </a:rPr>
              <a:t>ABC</a:t>
            </a:r>
            <a:r>
              <a:rPr lang="zh-CN" altLang="en-US" dirty="0" smtClean="0">
                <a:ea typeface="宋体" charset="-122"/>
              </a:rPr>
              <a:t>积事件发生的概率。</a:t>
            </a:r>
          </a:p>
          <a:p>
            <a:pPr eaLnBrk="1" hangingPunct="1"/>
            <a:r>
              <a:rPr lang="zh-CN" altLang="en-US" dirty="0" smtClean="0">
                <a:ea typeface="宋体" charset="-122"/>
              </a:rPr>
              <a:t>第三问表示条件概率，已知前两次没有取到次品，第三次取到次品</a:t>
            </a:r>
            <a:r>
              <a:rPr lang="en-US" altLang="zh-CN" dirty="0" smtClean="0">
                <a:ea typeface="宋体" charset="-122"/>
              </a:rPr>
              <a:t>P(C|AB)</a:t>
            </a:r>
            <a:r>
              <a:rPr lang="zh-CN" altLang="en-US" dirty="0" smtClean="0">
                <a:ea typeface="宋体" charset="-122"/>
              </a:rPr>
              <a:t>，第三问求的就是一个条件概率。</a:t>
            </a:r>
          </a:p>
          <a:p>
            <a:pPr eaLnBrk="1" hangingPunct="1"/>
            <a:r>
              <a:rPr lang="zh-CN" altLang="en-US" dirty="0" smtClean="0">
                <a:ea typeface="宋体" charset="-122"/>
              </a:rPr>
              <a:t>从这个例子可以看出，概率论确实对题意的理解非常重要，要把握准确，否则就得不到准确的答案。 </a:t>
            </a:r>
          </a:p>
        </p:txBody>
      </p:sp>
    </p:spTree>
    <p:extLst>
      <p:ext uri="{BB962C8B-B14F-4D97-AF65-F5344CB8AC3E}">
        <p14:creationId xmlns:p14="http://schemas.microsoft.com/office/powerpoint/2010/main" val="4274515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社会网络中的信息传播</a:t>
            </a:r>
            <a:endParaRPr lang="zh-CN" altLang="en-US" dirty="0"/>
          </a:p>
        </p:txBody>
      </p:sp>
      <p:sp>
        <p:nvSpPr>
          <p:cNvPr id="4" name="灯片编号占位符 3"/>
          <p:cNvSpPr>
            <a:spLocks noGrp="1"/>
          </p:cNvSpPr>
          <p:nvPr>
            <p:ph type="sldNum" sz="quarter" idx="10"/>
          </p:nvPr>
        </p:nvSpPr>
        <p:spPr/>
        <p:txBody>
          <a:bodyPr/>
          <a:lstStyle/>
          <a:p>
            <a:fld id="{795D4F88-5BD2-417F-8956-9CE95D777CFD}" type="slidenum">
              <a:rPr lang="zh-CN" altLang="en-US" smtClean="0"/>
              <a:t>36</a:t>
            </a:fld>
            <a:endParaRPr lang="zh-CN" altLang="en-US"/>
          </a:p>
        </p:txBody>
      </p:sp>
    </p:spTree>
    <p:extLst>
      <p:ext uri="{BB962C8B-B14F-4D97-AF65-F5344CB8AC3E}">
        <p14:creationId xmlns:p14="http://schemas.microsoft.com/office/powerpoint/2010/main" val="165795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a:ln/>
        </p:spPr>
      </p:sp>
      <p:sp>
        <p:nvSpPr>
          <p:cNvPr id="911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911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fld id="{8A87F007-2FF3-475E-AF69-C2F9B16775CC}" type="slidenum">
              <a:rPr lang="zh-CN" altLang="en-US" sz="1200" smtClean="0">
                <a:solidFill>
                  <a:schemeClr val="folHlink"/>
                </a:solidFill>
                <a:ea typeface="楷体_GB2312" pitchFamily="49" charset="-122"/>
              </a:rPr>
              <a:pPr eaLnBrk="1" hangingPunct="1"/>
              <a:t>38</a:t>
            </a:fld>
            <a:endParaRPr lang="en-US" altLang="zh-CN" sz="1200" smtClean="0">
              <a:solidFill>
                <a:schemeClr val="folHlink"/>
              </a:solidFill>
              <a:ea typeface="楷体_GB2312" pitchFamily="49" charset="-122"/>
            </a:endParaRPr>
          </a:p>
        </p:txBody>
      </p:sp>
    </p:spTree>
    <p:extLst>
      <p:ext uri="{BB962C8B-B14F-4D97-AF65-F5344CB8AC3E}">
        <p14:creationId xmlns:p14="http://schemas.microsoft.com/office/powerpoint/2010/main" val="4013193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fld id="{99D0B96A-A7C7-4B4D-83AB-7934976F07C4}" type="slidenum">
              <a:rPr lang="zh-CN" altLang="en-US" sz="1200" smtClean="0">
                <a:solidFill>
                  <a:schemeClr val="folHlink"/>
                </a:solidFill>
                <a:ea typeface="楷体_GB2312" pitchFamily="49" charset="-122"/>
              </a:rPr>
              <a:pPr eaLnBrk="1" hangingPunct="1"/>
              <a:t>39</a:t>
            </a:fld>
            <a:endParaRPr lang="en-US" altLang="zh-CN" sz="1200" smtClean="0">
              <a:solidFill>
                <a:schemeClr val="folHlink"/>
              </a:solidFill>
              <a:ea typeface="楷体_GB2312" pitchFamily="49" charset="-122"/>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ea typeface="宋体" charset="-122"/>
              </a:rPr>
              <a:t>这里是积事件（两个事件同时发生，联合概率），而不是条件概率</a:t>
            </a:r>
            <a:r>
              <a:rPr lang="en-US" altLang="zh-CN" dirty="0" smtClean="0">
                <a:ea typeface="宋体" charset="-122"/>
              </a:rPr>
              <a:t>(</a:t>
            </a:r>
            <a:r>
              <a:rPr lang="zh-CN" altLang="en-US" dirty="0" smtClean="0">
                <a:ea typeface="宋体" charset="-122"/>
              </a:rPr>
              <a:t>在第一个事件发生的情况下第二个事件发生的概率</a:t>
            </a:r>
            <a:r>
              <a:rPr lang="en-US" altLang="zh-CN" dirty="0" smtClean="0">
                <a:ea typeface="宋体" charset="-122"/>
              </a:rPr>
              <a:t>)</a:t>
            </a:r>
            <a:br>
              <a:rPr lang="en-US" altLang="zh-CN" dirty="0" smtClean="0">
                <a:ea typeface="宋体" charset="-122"/>
              </a:rPr>
            </a:br>
            <a:r>
              <a:rPr lang="zh-CN" altLang="en-US" dirty="0" smtClean="0">
                <a:ea typeface="宋体" charset="-122"/>
              </a:rPr>
              <a:t>其实</a:t>
            </a:r>
            <a:r>
              <a:rPr lang="en-US" altLang="zh-CN" dirty="0" smtClean="0">
                <a:ea typeface="宋体" charset="-122"/>
              </a:rPr>
              <a:t>A1</a:t>
            </a:r>
            <a:r>
              <a:rPr lang="zh-CN" altLang="en-US" dirty="0" smtClean="0">
                <a:ea typeface="宋体" charset="-122"/>
              </a:rPr>
              <a:t>逆发不发生是有概率的，而如果是条件概率，那么就是确信</a:t>
            </a:r>
            <a:r>
              <a:rPr lang="en-US" altLang="zh-CN" dirty="0" smtClean="0">
                <a:ea typeface="宋体" charset="-122"/>
              </a:rPr>
              <a:t>A1</a:t>
            </a:r>
            <a:r>
              <a:rPr lang="zh-CN" altLang="en-US" dirty="0" smtClean="0">
                <a:ea typeface="宋体" charset="-122"/>
              </a:rPr>
              <a:t>逆发生了，所以条件概率是不完整的</a:t>
            </a:r>
            <a:endParaRPr lang="en-US" altLang="zh-CN" dirty="0" smtClean="0">
              <a:ea typeface="宋体" charset="-122"/>
            </a:endParaRPr>
          </a:p>
        </p:txBody>
      </p:sp>
    </p:spTree>
    <p:extLst>
      <p:ext uri="{BB962C8B-B14F-4D97-AF65-F5344CB8AC3E}">
        <p14:creationId xmlns:p14="http://schemas.microsoft.com/office/powerpoint/2010/main" val="4247123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5D4F88-5BD2-417F-8956-9CE95D777CFD}" type="slidenum">
              <a:rPr lang="zh-CN" altLang="en-US" smtClean="0"/>
              <a:t>42</a:t>
            </a:fld>
            <a:endParaRPr lang="zh-CN" altLang="en-US"/>
          </a:p>
        </p:txBody>
      </p:sp>
    </p:spTree>
    <p:extLst>
      <p:ext uri="{BB962C8B-B14F-4D97-AF65-F5344CB8AC3E}">
        <p14:creationId xmlns:p14="http://schemas.microsoft.com/office/powerpoint/2010/main" val="33303650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联合概率</a:t>
            </a:r>
            <a:r>
              <a:rPr lang="en-US" altLang="zh-CN" dirty="0" smtClean="0"/>
              <a:t>P(A,B)</a:t>
            </a:r>
            <a:r>
              <a:rPr lang="zh-CN" altLang="en-US" dirty="0" smtClean="0"/>
              <a:t>的求解，只有两种情况：</a:t>
            </a:r>
            <a:r>
              <a:rPr lang="en-US" altLang="zh-CN" dirty="0" smtClean="0"/>
              <a:t>1</a:t>
            </a:r>
            <a:r>
              <a:rPr lang="zh-CN" altLang="en-US" dirty="0" smtClean="0"/>
              <a:t>、独立，</a:t>
            </a:r>
            <a:r>
              <a:rPr lang="en-US" altLang="zh-CN" dirty="0" smtClean="0"/>
              <a:t>P(A,B)=P(A)P(B)</a:t>
            </a:r>
            <a:r>
              <a:rPr lang="zh-CN" altLang="en-US" dirty="0" smtClean="0"/>
              <a:t>，</a:t>
            </a:r>
            <a:r>
              <a:rPr lang="en-US" altLang="zh-CN" dirty="0" smtClean="0"/>
              <a:t>2</a:t>
            </a:r>
            <a:r>
              <a:rPr lang="zh-CN" altLang="en-US" dirty="0" smtClean="0"/>
              <a:t>、不独立 利用乘法公式，即</a:t>
            </a:r>
            <a:r>
              <a:rPr lang="en-US" altLang="zh-CN" dirty="0" smtClean="0"/>
              <a:t>chain rule</a:t>
            </a:r>
            <a:r>
              <a:rPr lang="zh-CN" altLang="en-US" dirty="0" smtClean="0"/>
              <a:t>， </a:t>
            </a:r>
            <a:r>
              <a:rPr lang="en-US" altLang="zh-CN" dirty="0" smtClean="0"/>
              <a:t>P(A,B) = P(A) P(B|A)</a:t>
            </a:r>
            <a:r>
              <a:rPr lang="zh-CN" altLang="en-US" smtClean="0"/>
              <a:t>，即有先后顺序，第一步影响第二步，第三步受第一步、第二步的影响</a:t>
            </a:r>
            <a:endParaRPr lang="zh-CN" altLang="en-US" dirty="0"/>
          </a:p>
        </p:txBody>
      </p:sp>
      <p:sp>
        <p:nvSpPr>
          <p:cNvPr id="4" name="灯片编号占位符 3"/>
          <p:cNvSpPr>
            <a:spLocks noGrp="1"/>
          </p:cNvSpPr>
          <p:nvPr>
            <p:ph type="sldNum" sz="quarter" idx="10"/>
          </p:nvPr>
        </p:nvSpPr>
        <p:spPr/>
        <p:txBody>
          <a:bodyPr/>
          <a:lstStyle/>
          <a:p>
            <a:fld id="{795D4F88-5BD2-417F-8956-9CE95D777CFD}" type="slidenum">
              <a:rPr lang="zh-CN" altLang="en-US" smtClean="0"/>
              <a:t>43</a:t>
            </a:fld>
            <a:endParaRPr lang="zh-CN" altLang="en-US"/>
          </a:p>
        </p:txBody>
      </p:sp>
    </p:spTree>
    <p:extLst>
      <p:ext uri="{BB962C8B-B14F-4D97-AF65-F5344CB8AC3E}">
        <p14:creationId xmlns:p14="http://schemas.microsoft.com/office/powerpoint/2010/main" val="39176766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smtClean="0">
                <a:ea typeface="宋体" charset="-122"/>
              </a:rPr>
              <a:t>乘积的概率</a:t>
            </a:r>
            <a:r>
              <a:rPr lang="en-US" altLang="zh-CN" smtClean="0">
                <a:ea typeface="宋体" charset="-122"/>
              </a:rPr>
              <a:t>=</a:t>
            </a:r>
            <a:r>
              <a:rPr lang="zh-CN" altLang="en-US" smtClean="0">
                <a:ea typeface="宋体" charset="-122"/>
              </a:rPr>
              <a:t>概率的乘积</a:t>
            </a:r>
          </a:p>
        </p:txBody>
      </p:sp>
      <p:sp>
        <p:nvSpPr>
          <p:cNvPr id="931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fld id="{90AAE6CD-A0C9-4C40-A817-C3541C34F11C}" type="slidenum">
              <a:rPr lang="zh-CN" altLang="en-US" sz="1200" smtClean="0">
                <a:solidFill>
                  <a:srgbClr val="000000"/>
                </a:solidFill>
                <a:ea typeface="楷体_GB2312" pitchFamily="49" charset="-122"/>
              </a:rPr>
              <a:pPr eaLnBrk="1" hangingPunct="1"/>
              <a:t>44</a:t>
            </a:fld>
            <a:endParaRPr lang="zh-CN" altLang="en-US" sz="1200" smtClean="0">
              <a:solidFill>
                <a:srgbClr val="000000"/>
              </a:solidFill>
              <a:ea typeface="楷体_GB2312" pitchFamily="49" charset="-122"/>
            </a:endParaRPr>
          </a:p>
        </p:txBody>
      </p:sp>
    </p:spTree>
    <p:extLst>
      <p:ext uri="{BB962C8B-B14F-4D97-AF65-F5344CB8AC3E}">
        <p14:creationId xmlns:p14="http://schemas.microsoft.com/office/powerpoint/2010/main" val="16188865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smtClean="0">
                <a:ea typeface="宋体" charset="-122"/>
              </a:rPr>
              <a:t>乘积的概率</a:t>
            </a:r>
            <a:r>
              <a:rPr lang="en-US" altLang="zh-CN" smtClean="0">
                <a:ea typeface="宋体" charset="-122"/>
              </a:rPr>
              <a:t>=</a:t>
            </a:r>
            <a:r>
              <a:rPr lang="zh-CN" altLang="en-US" smtClean="0">
                <a:ea typeface="宋体" charset="-122"/>
              </a:rPr>
              <a:t>概率的乘积</a:t>
            </a:r>
          </a:p>
        </p:txBody>
      </p:sp>
      <p:sp>
        <p:nvSpPr>
          <p:cNvPr id="931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fld id="{90AAE6CD-A0C9-4C40-A817-C3541C34F11C}" type="slidenum">
              <a:rPr lang="zh-CN" altLang="en-US" sz="1200" smtClean="0">
                <a:solidFill>
                  <a:srgbClr val="000000"/>
                </a:solidFill>
                <a:ea typeface="楷体_GB2312" pitchFamily="49" charset="-122"/>
              </a:rPr>
              <a:pPr eaLnBrk="1" hangingPunct="1"/>
              <a:t>45</a:t>
            </a:fld>
            <a:endParaRPr lang="zh-CN" altLang="en-US" sz="1200" smtClean="0">
              <a:solidFill>
                <a:srgbClr val="000000"/>
              </a:solidFill>
              <a:ea typeface="楷体_GB2312" pitchFamily="49" charset="-122"/>
            </a:endParaRPr>
          </a:p>
        </p:txBody>
      </p:sp>
    </p:spTree>
    <p:extLst>
      <p:ext uri="{BB962C8B-B14F-4D97-AF65-F5344CB8AC3E}">
        <p14:creationId xmlns:p14="http://schemas.microsoft.com/office/powerpoint/2010/main" val="1863209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fld id="{EF7B6849-64D6-4978-8113-8C507454C795}" type="slidenum">
              <a:rPr lang="zh-CN" altLang="en-US" sz="1200" smtClean="0">
                <a:solidFill>
                  <a:schemeClr val="folHlink"/>
                </a:solidFill>
                <a:ea typeface="楷体_GB2312" pitchFamily="49" charset="-122"/>
              </a:rPr>
              <a:pPr eaLnBrk="1" hangingPunct="1"/>
              <a:t>9</a:t>
            </a:fld>
            <a:endParaRPr lang="en-US" altLang="zh-CN" sz="1200" smtClean="0">
              <a:solidFill>
                <a:schemeClr val="folHlink"/>
              </a:solidFill>
              <a:ea typeface="楷体_GB2312" pitchFamily="49" charset="-122"/>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ea typeface="宋体" charset="-122"/>
              </a:rPr>
              <a:t>n</a:t>
            </a:r>
            <a:r>
              <a:rPr lang="zh-CN" altLang="en-US" smtClean="0">
                <a:ea typeface="宋体" charset="-122"/>
              </a:rPr>
              <a:t>是个数</a:t>
            </a:r>
            <a:endParaRPr lang="en-US" altLang="zh-CN" smtClean="0">
              <a:ea typeface="宋体" charset="-122"/>
            </a:endParaRPr>
          </a:p>
        </p:txBody>
      </p:sp>
    </p:spTree>
    <p:extLst>
      <p:ext uri="{BB962C8B-B14F-4D97-AF65-F5344CB8AC3E}">
        <p14:creationId xmlns:p14="http://schemas.microsoft.com/office/powerpoint/2010/main" val="26111126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a:ln/>
        </p:spPr>
      </p:sp>
      <p:sp>
        <p:nvSpPr>
          <p:cNvPr id="942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互斥则</a:t>
            </a:r>
            <a:r>
              <a:rPr lang="en-US" altLang="zh-CN" smtClean="0">
                <a:ea typeface="宋体" charset="-122"/>
              </a:rPr>
              <a:t>P(AB)=0,</a:t>
            </a:r>
            <a:r>
              <a:rPr lang="zh-CN" altLang="en-US" smtClean="0">
                <a:ea typeface="宋体" charset="-122"/>
              </a:rPr>
              <a:t>反正不一定成立</a:t>
            </a:r>
          </a:p>
        </p:txBody>
      </p:sp>
      <p:sp>
        <p:nvSpPr>
          <p:cNvPr id="942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fld id="{3BF45F2C-6ADE-4BDA-8554-B43DBC7C0CF2}" type="slidenum">
              <a:rPr lang="zh-CN" altLang="en-US" sz="1200" smtClean="0">
                <a:solidFill>
                  <a:schemeClr val="folHlink"/>
                </a:solidFill>
                <a:ea typeface="楷体_GB2312" pitchFamily="49" charset="-122"/>
              </a:rPr>
              <a:pPr eaLnBrk="1" hangingPunct="1"/>
              <a:t>51</a:t>
            </a:fld>
            <a:endParaRPr lang="en-US" altLang="zh-CN" sz="1200" smtClean="0">
              <a:solidFill>
                <a:schemeClr val="folHlink"/>
              </a:solidFill>
              <a:ea typeface="楷体_GB2312" pitchFamily="49" charset="-122"/>
            </a:endParaRPr>
          </a:p>
        </p:txBody>
      </p:sp>
    </p:spTree>
    <p:extLst>
      <p:ext uri="{BB962C8B-B14F-4D97-AF65-F5344CB8AC3E}">
        <p14:creationId xmlns:p14="http://schemas.microsoft.com/office/powerpoint/2010/main" val="24719083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5D4F88-5BD2-417F-8956-9CE95D777CFD}" type="slidenum">
              <a:rPr lang="zh-CN" altLang="en-US" smtClean="0"/>
              <a:t>56</a:t>
            </a:fld>
            <a:endParaRPr lang="zh-CN" altLang="en-US"/>
          </a:p>
        </p:txBody>
      </p:sp>
    </p:spTree>
    <p:extLst>
      <p:ext uri="{BB962C8B-B14F-4D97-AF65-F5344CB8AC3E}">
        <p14:creationId xmlns:p14="http://schemas.microsoft.com/office/powerpoint/2010/main" val="28967535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a:ln/>
        </p:spPr>
      </p:sp>
      <p:sp>
        <p:nvSpPr>
          <p:cNvPr id="952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ea typeface="宋体" charset="-122"/>
              </a:rPr>
              <a:t>这里注意：</a:t>
            </a:r>
            <a:r>
              <a:rPr lang="en-US" altLang="zh-CN" dirty="0" smtClean="0">
                <a:ea typeface="宋体" charset="-122"/>
              </a:rPr>
              <a:t>BC</a:t>
            </a:r>
            <a:r>
              <a:rPr lang="zh-CN" altLang="en-US" dirty="0" smtClean="0">
                <a:ea typeface="宋体" charset="-122"/>
              </a:rPr>
              <a:t>表示</a:t>
            </a:r>
            <a:r>
              <a:rPr lang="en-US" altLang="zh-CN" dirty="0" smtClean="0">
                <a:ea typeface="宋体" charset="-122"/>
              </a:rPr>
              <a:t>2</a:t>
            </a:r>
            <a:r>
              <a:rPr lang="zh-CN" altLang="en-US" dirty="0" smtClean="0">
                <a:ea typeface="宋体" charset="-122"/>
              </a:rPr>
              <a:t>号骰子是奇数，且两骰子之和是奇数，那么必然</a:t>
            </a:r>
            <a:r>
              <a:rPr lang="en-US" altLang="zh-CN" dirty="0" smtClean="0">
                <a:ea typeface="宋体" charset="-122"/>
              </a:rPr>
              <a:t>1</a:t>
            </a:r>
            <a:r>
              <a:rPr lang="zh-CN" altLang="en-US" dirty="0" smtClean="0">
                <a:ea typeface="宋体" charset="-122"/>
              </a:rPr>
              <a:t>号骰子是偶数。因为</a:t>
            </a:r>
            <a:r>
              <a:rPr lang="en-US" altLang="zh-CN" dirty="0" smtClean="0">
                <a:ea typeface="宋体" charset="-122"/>
              </a:rPr>
              <a:t>1</a:t>
            </a:r>
            <a:r>
              <a:rPr lang="zh-CN" altLang="en-US" dirty="0" smtClean="0">
                <a:ea typeface="宋体" charset="-122"/>
              </a:rPr>
              <a:t>号：奇数、偶数；</a:t>
            </a:r>
            <a:r>
              <a:rPr lang="en-US" altLang="zh-CN" dirty="0" smtClean="0">
                <a:ea typeface="宋体" charset="-122"/>
              </a:rPr>
              <a:t>2</a:t>
            </a:r>
            <a:r>
              <a:rPr lang="zh-CN" altLang="en-US" dirty="0" smtClean="0">
                <a:ea typeface="宋体" charset="-122"/>
              </a:rPr>
              <a:t>号：奇数、偶数。有</a:t>
            </a:r>
            <a:r>
              <a:rPr lang="en-US" altLang="zh-CN" dirty="0" smtClean="0">
                <a:ea typeface="宋体" charset="-122"/>
              </a:rPr>
              <a:t>4</a:t>
            </a:r>
            <a:r>
              <a:rPr lang="zh-CN" altLang="en-US" dirty="0" smtClean="0">
                <a:ea typeface="宋体" charset="-122"/>
              </a:rPr>
              <a:t>种情况，而</a:t>
            </a:r>
            <a:r>
              <a:rPr lang="en-US" altLang="zh-CN" dirty="0" smtClean="0">
                <a:ea typeface="宋体" charset="-122"/>
              </a:rPr>
              <a:t>BC</a:t>
            </a:r>
            <a:r>
              <a:rPr lang="zh-CN" altLang="en-US" dirty="0" smtClean="0">
                <a:ea typeface="宋体" charset="-122"/>
              </a:rPr>
              <a:t>限制了</a:t>
            </a:r>
            <a:r>
              <a:rPr lang="en-US" altLang="zh-CN" dirty="0" smtClean="0">
                <a:ea typeface="宋体" charset="-122"/>
              </a:rPr>
              <a:t>2</a:t>
            </a:r>
            <a:r>
              <a:rPr lang="zh-CN" altLang="en-US" dirty="0" smtClean="0">
                <a:ea typeface="宋体" charset="-122"/>
              </a:rPr>
              <a:t>号的情况，所以</a:t>
            </a:r>
            <a:r>
              <a:rPr lang="en-US" altLang="zh-CN" dirty="0" smtClean="0">
                <a:ea typeface="宋体" charset="-122"/>
              </a:rPr>
              <a:t>P(BC)=1/4</a:t>
            </a:r>
            <a:r>
              <a:rPr lang="zh-CN" altLang="en-US" dirty="0" smtClean="0">
                <a:ea typeface="宋体" charset="-122"/>
              </a:rPr>
              <a:t>。而</a:t>
            </a:r>
            <a:r>
              <a:rPr lang="en-US" altLang="zh-CN" dirty="0" smtClean="0">
                <a:ea typeface="宋体" charset="-122"/>
              </a:rPr>
              <a:t>P(B)=P(C)=1/2. </a:t>
            </a:r>
            <a:r>
              <a:rPr lang="zh-CN" altLang="en-US" dirty="0" smtClean="0">
                <a:ea typeface="宋体" charset="-122"/>
              </a:rPr>
              <a:t>根据独立性定义，有</a:t>
            </a:r>
            <a:r>
              <a:rPr lang="en-US" altLang="zh-CN" dirty="0" smtClean="0">
                <a:ea typeface="宋体" charset="-122"/>
              </a:rPr>
              <a:t>P(BC)=P(B)P(C)</a:t>
            </a:r>
            <a:r>
              <a:rPr lang="zh-CN" altLang="en-US" dirty="0" smtClean="0">
                <a:ea typeface="宋体" charset="-122"/>
              </a:rPr>
              <a:t>。所以</a:t>
            </a:r>
            <a:r>
              <a:rPr lang="en-US" altLang="zh-CN" dirty="0" smtClean="0">
                <a:ea typeface="宋体" charset="-122"/>
              </a:rPr>
              <a:t>B</a:t>
            </a:r>
            <a:r>
              <a:rPr lang="zh-CN" altLang="en-US" dirty="0" smtClean="0">
                <a:ea typeface="宋体" charset="-122"/>
              </a:rPr>
              <a:t>、</a:t>
            </a:r>
            <a:r>
              <a:rPr lang="en-US" altLang="zh-CN" dirty="0" smtClean="0">
                <a:ea typeface="宋体" charset="-122"/>
              </a:rPr>
              <a:t>C</a:t>
            </a:r>
            <a:r>
              <a:rPr lang="zh-CN" altLang="en-US" dirty="0" smtClean="0">
                <a:ea typeface="宋体" charset="-122"/>
              </a:rPr>
              <a:t>相互独立。</a:t>
            </a:r>
          </a:p>
        </p:txBody>
      </p:sp>
      <p:sp>
        <p:nvSpPr>
          <p:cNvPr id="952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fld id="{EF905A84-D398-4E77-80F6-17899E737E99}" type="slidenum">
              <a:rPr lang="zh-CN" altLang="en-US" sz="1200" smtClean="0">
                <a:solidFill>
                  <a:schemeClr val="folHlink"/>
                </a:solidFill>
                <a:ea typeface="楷体_GB2312" pitchFamily="49" charset="-122"/>
              </a:rPr>
              <a:pPr eaLnBrk="1" hangingPunct="1"/>
              <a:t>57</a:t>
            </a:fld>
            <a:endParaRPr lang="en-US" altLang="zh-CN" sz="1200" smtClean="0">
              <a:solidFill>
                <a:schemeClr val="folHlink"/>
              </a:solidFill>
              <a:ea typeface="楷体_GB2312" pitchFamily="49" charset="-122"/>
            </a:endParaRPr>
          </a:p>
        </p:txBody>
      </p:sp>
    </p:spTree>
    <p:extLst>
      <p:ext uri="{BB962C8B-B14F-4D97-AF65-F5344CB8AC3E}">
        <p14:creationId xmlns:p14="http://schemas.microsoft.com/office/powerpoint/2010/main" val="36286998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5D4F88-5BD2-417F-8956-9CE95D777CFD}" type="slidenum">
              <a:rPr lang="zh-CN" altLang="en-US" smtClean="0"/>
              <a:t>59</a:t>
            </a:fld>
            <a:endParaRPr lang="zh-CN" altLang="en-US"/>
          </a:p>
        </p:txBody>
      </p:sp>
    </p:spTree>
    <p:extLst>
      <p:ext uri="{BB962C8B-B14F-4D97-AF65-F5344CB8AC3E}">
        <p14:creationId xmlns:p14="http://schemas.microsoft.com/office/powerpoint/2010/main" val="15603156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a:ln/>
        </p:spPr>
      </p:sp>
      <p:sp>
        <p:nvSpPr>
          <p:cNvPr id="962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互斥：</a:t>
            </a:r>
            <a:r>
              <a:rPr lang="en-US" altLang="zh-CN" smtClean="0">
                <a:ea typeface="宋体" charset="-122"/>
              </a:rPr>
              <a:t>P(A+B)=P(A)+P(B)</a:t>
            </a:r>
          </a:p>
          <a:p>
            <a:r>
              <a:rPr lang="zh-CN" altLang="en-US" smtClean="0">
                <a:ea typeface="宋体" charset="-122"/>
              </a:rPr>
              <a:t>任意：</a:t>
            </a:r>
            <a:r>
              <a:rPr lang="en-US" altLang="zh-CN" smtClean="0">
                <a:ea typeface="宋体" charset="-122"/>
              </a:rPr>
              <a:t>P(A+B)=P(A)+P(B)-P(AB)</a:t>
            </a:r>
            <a:endParaRPr lang="zh-CN" altLang="en-US" smtClean="0">
              <a:ea typeface="宋体" charset="-122"/>
            </a:endParaRPr>
          </a:p>
        </p:txBody>
      </p:sp>
      <p:sp>
        <p:nvSpPr>
          <p:cNvPr id="962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fld id="{F3B59009-4C0B-4154-AF6D-C377C9E563CC}" type="slidenum">
              <a:rPr lang="zh-CN" altLang="en-US" sz="1200" smtClean="0">
                <a:solidFill>
                  <a:schemeClr val="folHlink"/>
                </a:solidFill>
                <a:ea typeface="楷体_GB2312" pitchFamily="49" charset="-122"/>
              </a:rPr>
              <a:pPr eaLnBrk="1" hangingPunct="1"/>
              <a:t>60</a:t>
            </a:fld>
            <a:endParaRPr lang="en-US" altLang="zh-CN" sz="1200" smtClean="0">
              <a:solidFill>
                <a:schemeClr val="folHlink"/>
              </a:solidFill>
              <a:ea typeface="楷体_GB2312" pitchFamily="49" charset="-122"/>
            </a:endParaRPr>
          </a:p>
        </p:txBody>
      </p:sp>
    </p:spTree>
    <p:extLst>
      <p:ext uri="{BB962C8B-B14F-4D97-AF65-F5344CB8AC3E}">
        <p14:creationId xmlns:p14="http://schemas.microsoft.com/office/powerpoint/2010/main" val="41461265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a:ln/>
        </p:spPr>
      </p:sp>
      <p:sp>
        <p:nvSpPr>
          <p:cNvPr id="972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ea typeface="宋体" charset="-122"/>
              </a:rPr>
              <a:t>泊松定理进行二项分布的近似计算</a:t>
            </a:r>
            <a:endParaRPr lang="en-US" altLang="zh-CN" dirty="0" smtClean="0">
              <a:ea typeface="宋体" charset="-122"/>
            </a:endParaRPr>
          </a:p>
        </p:txBody>
      </p:sp>
      <p:sp>
        <p:nvSpPr>
          <p:cNvPr id="972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fld id="{D3F5A5B4-D0F2-4795-B268-1908A669BB0A}" type="slidenum">
              <a:rPr lang="zh-CN" altLang="en-US" sz="1200">
                <a:solidFill>
                  <a:srgbClr val="800080"/>
                </a:solidFill>
                <a:ea typeface="楷体_GB2312" pitchFamily="49" charset="-122"/>
              </a:rPr>
              <a:pPr eaLnBrk="1" hangingPunct="1"/>
              <a:t>67</a:t>
            </a:fld>
            <a:endParaRPr lang="en-US" altLang="zh-CN" sz="1200">
              <a:solidFill>
                <a:srgbClr val="800080"/>
              </a:solidFill>
              <a:ea typeface="楷体_GB2312" pitchFamily="49" charset="-122"/>
            </a:endParaRPr>
          </a:p>
        </p:txBody>
      </p:sp>
    </p:spTree>
    <p:extLst>
      <p:ext uri="{BB962C8B-B14F-4D97-AF65-F5344CB8AC3E}">
        <p14:creationId xmlns:p14="http://schemas.microsoft.com/office/powerpoint/2010/main" val="1717818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a:ln/>
        </p:spPr>
      </p:sp>
      <p:sp>
        <p:nvSpPr>
          <p:cNvPr id="983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互斥是加法，独立是乘法</a:t>
            </a:r>
          </a:p>
        </p:txBody>
      </p:sp>
      <p:sp>
        <p:nvSpPr>
          <p:cNvPr id="983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fld id="{6955EBD3-F8B6-461B-9724-23A473183A53}" type="slidenum">
              <a:rPr lang="zh-CN" altLang="en-US" sz="1200">
                <a:solidFill>
                  <a:srgbClr val="800080"/>
                </a:solidFill>
                <a:ea typeface="楷体_GB2312" pitchFamily="49" charset="-122"/>
              </a:rPr>
              <a:pPr eaLnBrk="1" hangingPunct="1"/>
              <a:t>68</a:t>
            </a:fld>
            <a:endParaRPr lang="en-US" altLang="zh-CN" sz="1200">
              <a:solidFill>
                <a:srgbClr val="800080"/>
              </a:solidFill>
              <a:ea typeface="楷体_GB2312" pitchFamily="49" charset="-122"/>
            </a:endParaRPr>
          </a:p>
        </p:txBody>
      </p:sp>
    </p:spTree>
    <p:extLst>
      <p:ext uri="{BB962C8B-B14F-4D97-AF65-F5344CB8AC3E}">
        <p14:creationId xmlns:p14="http://schemas.microsoft.com/office/powerpoint/2010/main" val="3687249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a:ln/>
        </p:spPr>
      </p:sp>
      <p:sp>
        <p:nvSpPr>
          <p:cNvPr id="993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ea typeface="宋体" charset="-122"/>
            </a:endParaRPr>
          </a:p>
        </p:txBody>
      </p:sp>
      <p:sp>
        <p:nvSpPr>
          <p:cNvPr id="993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fld id="{7BE2F8BA-D9CD-440A-BF1A-8B788EFE04F4}" type="slidenum">
              <a:rPr lang="zh-CN" altLang="en-US" sz="1200">
                <a:solidFill>
                  <a:srgbClr val="800080"/>
                </a:solidFill>
                <a:ea typeface="楷体_GB2312" pitchFamily="49" charset="-122"/>
              </a:rPr>
              <a:pPr eaLnBrk="1" hangingPunct="1"/>
              <a:t>70</a:t>
            </a:fld>
            <a:endParaRPr lang="en-US" altLang="zh-CN" sz="1200">
              <a:solidFill>
                <a:srgbClr val="800080"/>
              </a:solidFill>
              <a:ea typeface="楷体_GB2312" pitchFamily="49" charset="-122"/>
            </a:endParaRPr>
          </a:p>
        </p:txBody>
      </p:sp>
    </p:spTree>
    <p:extLst>
      <p:ext uri="{BB962C8B-B14F-4D97-AF65-F5344CB8AC3E}">
        <p14:creationId xmlns:p14="http://schemas.microsoft.com/office/powerpoint/2010/main" val="15735257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5D4F88-5BD2-417F-8956-9CE95D777CFD}" type="slidenum">
              <a:rPr lang="zh-CN" altLang="en-US" smtClean="0"/>
              <a:t>72</a:t>
            </a:fld>
            <a:endParaRPr lang="zh-CN" altLang="en-US"/>
          </a:p>
        </p:txBody>
      </p:sp>
    </p:spTree>
    <p:extLst>
      <p:ext uri="{BB962C8B-B14F-4D97-AF65-F5344CB8AC3E}">
        <p14:creationId xmlns:p14="http://schemas.microsoft.com/office/powerpoint/2010/main" val="2834088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5D4F88-5BD2-417F-8956-9CE95D777CFD}" type="slidenum">
              <a:rPr lang="zh-CN" altLang="en-US" smtClean="0"/>
              <a:t>15</a:t>
            </a:fld>
            <a:endParaRPr lang="zh-CN" altLang="en-US"/>
          </a:p>
        </p:txBody>
      </p:sp>
    </p:spTree>
    <p:extLst>
      <p:ext uri="{BB962C8B-B14F-4D97-AF65-F5344CB8AC3E}">
        <p14:creationId xmlns:p14="http://schemas.microsoft.com/office/powerpoint/2010/main" val="3896251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If </a:t>
            </a:r>
            <a:r>
              <a:rPr lang="en-US" altLang="zh-CN" sz="1200" b="0" i="1" u="none" strike="noStrike" kern="1200" baseline="0" dirty="0" smtClean="0">
                <a:solidFill>
                  <a:schemeClr val="tx1"/>
                </a:solidFill>
                <a:latin typeface="+mn-lt"/>
                <a:ea typeface="+mn-ea"/>
                <a:cs typeface="+mn-cs"/>
              </a:rPr>
              <a:t>A </a:t>
            </a:r>
            <a:r>
              <a:rPr lang="en-US" altLang="zh-CN" sz="1200" b="0" i="0" u="none" strike="noStrike" kern="1200" baseline="0" dirty="0" smtClean="0">
                <a:solidFill>
                  <a:schemeClr val="tx1"/>
                </a:solidFill>
                <a:latin typeface="+mn-lt"/>
                <a:ea typeface="+mn-ea"/>
                <a:cs typeface="+mn-cs"/>
              </a:rPr>
              <a:t>occurs did not change probability of B, then P(B|A)=P(B)</a:t>
            </a:r>
            <a:endParaRPr lang="zh-CN" altLang="en-US" dirty="0"/>
          </a:p>
        </p:txBody>
      </p:sp>
      <p:sp>
        <p:nvSpPr>
          <p:cNvPr id="4" name="灯片编号占位符 3"/>
          <p:cNvSpPr>
            <a:spLocks noGrp="1"/>
          </p:cNvSpPr>
          <p:nvPr>
            <p:ph type="sldNum" sz="quarter" idx="10"/>
          </p:nvPr>
        </p:nvSpPr>
        <p:spPr/>
        <p:txBody>
          <a:bodyPr/>
          <a:lstStyle/>
          <a:p>
            <a:fld id="{795D4F88-5BD2-417F-8956-9CE95D777CFD}" type="slidenum">
              <a:rPr lang="zh-CN" altLang="en-US" smtClean="0"/>
              <a:t>17</a:t>
            </a:fld>
            <a:endParaRPr lang="zh-CN" altLang="en-US"/>
          </a:p>
        </p:txBody>
      </p:sp>
    </p:spTree>
    <p:extLst>
      <p:ext uri="{BB962C8B-B14F-4D97-AF65-F5344CB8AC3E}">
        <p14:creationId xmlns:p14="http://schemas.microsoft.com/office/powerpoint/2010/main" val="4147580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F0D3CD9C-9D04-41FE-9DD8-51E3C38AF153}" type="slidenum">
              <a:rPr lang="zh-TW" altLang="en-US" smtClean="0"/>
              <a:pPr/>
              <a:t>18</a:t>
            </a:fld>
            <a:endParaRPr lang="zh-TW" altLang="en-US"/>
          </a:p>
        </p:txBody>
      </p:sp>
    </p:spTree>
    <p:extLst>
      <p:ext uri="{BB962C8B-B14F-4D97-AF65-F5344CB8AC3E}">
        <p14:creationId xmlns:p14="http://schemas.microsoft.com/office/powerpoint/2010/main" val="1464136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5D4F88-5BD2-417F-8956-9CE95D777CFD}" type="slidenum">
              <a:rPr lang="zh-CN" altLang="en-US" smtClean="0"/>
              <a:t>20</a:t>
            </a:fld>
            <a:endParaRPr lang="zh-CN" altLang="en-US"/>
          </a:p>
        </p:txBody>
      </p:sp>
    </p:spTree>
    <p:extLst>
      <p:ext uri="{BB962C8B-B14F-4D97-AF65-F5344CB8AC3E}">
        <p14:creationId xmlns:p14="http://schemas.microsoft.com/office/powerpoint/2010/main" val="5555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5D4F88-5BD2-417F-8956-9CE95D777CFD}" type="slidenum">
              <a:rPr lang="zh-CN" altLang="en-US" smtClean="0"/>
              <a:t>22</a:t>
            </a:fld>
            <a:endParaRPr lang="zh-CN" altLang="en-US"/>
          </a:p>
        </p:txBody>
      </p:sp>
    </p:spTree>
    <p:extLst>
      <p:ext uri="{BB962C8B-B14F-4D97-AF65-F5344CB8AC3E}">
        <p14:creationId xmlns:p14="http://schemas.microsoft.com/office/powerpoint/2010/main" val="2086994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i="1" dirty="0" smtClean="0">
                <a:latin typeface="Times New Roman" panose="02020603050405020304" pitchFamily="18" charset="0"/>
              </a:rPr>
              <a:t>P</a:t>
            </a:r>
            <a:r>
              <a:rPr lang="en-US" altLang="zh-CN" sz="1200" dirty="0" smtClean="0">
                <a:latin typeface="Times New Roman" panose="02020603050405020304" pitchFamily="18" charset="0"/>
              </a:rPr>
              <a:t>(</a:t>
            </a:r>
            <a:r>
              <a:rPr lang="zh-CN" altLang="en-US" sz="1200" dirty="0" smtClean="0">
                <a:latin typeface="Times New Roman" panose="02020603050405020304" pitchFamily="18" charset="0"/>
                <a:cs typeface="Times New Roman"/>
              </a:rPr>
              <a:t>甲撑到铃响后交卷</a:t>
            </a:r>
            <a:r>
              <a:rPr lang="en-US" altLang="zh-CN" sz="1200" dirty="0" smtClean="0">
                <a:latin typeface="Times New Roman" panose="02020603050405020304" pitchFamily="18" charset="0"/>
              </a:rPr>
              <a:t>)=1-P(</a:t>
            </a:r>
            <a:r>
              <a:rPr lang="zh-CN" altLang="en-US" sz="1200" dirty="0" smtClean="0">
                <a:latin typeface="Times New Roman" panose="02020603050405020304" pitchFamily="18" charset="0"/>
                <a:cs typeface="Times New Roman"/>
              </a:rPr>
              <a:t>甲</a:t>
            </a:r>
            <a:r>
              <a:rPr lang="en-US" altLang="zh-CN" sz="1200" dirty="0" smtClean="0">
                <a:latin typeface="Times New Roman" panose="02020603050405020304" pitchFamily="18" charset="0"/>
                <a:cs typeface="Times New Roman"/>
              </a:rPr>
              <a:t>1</a:t>
            </a:r>
            <a:r>
              <a:rPr lang="zh-CN" altLang="en-US" sz="1200" dirty="0" smtClean="0">
                <a:latin typeface="Times New Roman" panose="02020603050405020304" pitchFamily="18" charset="0"/>
                <a:cs typeface="Times New Roman"/>
              </a:rPr>
              <a:t>小时以前交卷</a:t>
            </a:r>
            <a:r>
              <a:rPr lang="en-US" altLang="zh-CN" sz="1200" dirty="0" smtClean="0">
                <a:latin typeface="Times New Roman" panose="02020603050405020304" pitchFamily="18" charset="0"/>
              </a:rPr>
              <a:t>)=1-1/2</a:t>
            </a:r>
            <a:endParaRPr lang="zh-CN" altLang="en-US" dirty="0"/>
          </a:p>
        </p:txBody>
      </p:sp>
      <p:sp>
        <p:nvSpPr>
          <p:cNvPr id="4" name="灯片编号占位符 3"/>
          <p:cNvSpPr>
            <a:spLocks noGrp="1"/>
          </p:cNvSpPr>
          <p:nvPr>
            <p:ph type="sldNum" sz="quarter" idx="10"/>
          </p:nvPr>
        </p:nvSpPr>
        <p:spPr/>
        <p:txBody>
          <a:bodyPr/>
          <a:lstStyle/>
          <a:p>
            <a:fld id="{795D4F88-5BD2-417F-8956-9CE95D777CFD}" type="slidenum">
              <a:rPr lang="zh-CN" altLang="en-US" smtClean="0"/>
              <a:t>23</a:t>
            </a:fld>
            <a:endParaRPr lang="zh-CN" altLang="en-US"/>
          </a:p>
        </p:txBody>
      </p:sp>
    </p:spTree>
    <p:extLst>
      <p:ext uri="{BB962C8B-B14F-4D97-AF65-F5344CB8AC3E}">
        <p14:creationId xmlns:p14="http://schemas.microsoft.com/office/powerpoint/2010/main" val="4058000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fld id="{26B93520-46D8-4865-AED3-9F202C8E65F9}" type="slidenum">
              <a:rPr lang="zh-CN" altLang="en-US" sz="1200" smtClean="0">
                <a:solidFill>
                  <a:schemeClr val="folHlink"/>
                </a:solidFill>
                <a:ea typeface="楷体_GB2312" pitchFamily="49" charset="-122"/>
              </a:rPr>
              <a:pPr eaLnBrk="1" hangingPunct="1"/>
              <a:t>26</a:t>
            </a:fld>
            <a:endParaRPr lang="en-US" altLang="zh-CN" sz="1200" smtClean="0">
              <a:solidFill>
                <a:schemeClr val="folHlink"/>
              </a:solidFill>
              <a:ea typeface="楷体_GB2312" pitchFamily="49" charset="-122"/>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charset="-122"/>
              </a:rPr>
              <a:t>解法</a:t>
            </a:r>
            <a:r>
              <a:rPr lang="en-US" altLang="zh-CN" smtClean="0">
                <a:ea typeface="宋体" charset="-122"/>
              </a:rPr>
              <a:t>2</a:t>
            </a:r>
            <a:r>
              <a:rPr lang="zh-CN" altLang="en-US" smtClean="0">
                <a:ea typeface="宋体" charset="-122"/>
              </a:rPr>
              <a:t>：实际就是第一次掷出是</a:t>
            </a:r>
            <a:r>
              <a:rPr lang="en-US" altLang="zh-CN" smtClean="0">
                <a:ea typeface="宋体" charset="-122"/>
              </a:rPr>
              <a:t>6</a:t>
            </a:r>
            <a:r>
              <a:rPr lang="zh-CN" altLang="en-US" smtClean="0">
                <a:ea typeface="宋体" charset="-122"/>
              </a:rPr>
              <a:t>点，确定了，那么第二次掷有</a:t>
            </a:r>
            <a:r>
              <a:rPr lang="en-US" altLang="zh-CN" smtClean="0">
                <a:ea typeface="宋体" charset="-122"/>
              </a:rPr>
              <a:t>6</a:t>
            </a:r>
            <a:r>
              <a:rPr lang="zh-CN" altLang="en-US" smtClean="0">
                <a:ea typeface="宋体" charset="-122"/>
              </a:rPr>
              <a:t>种可能</a:t>
            </a:r>
            <a:r>
              <a:rPr lang="en-US" altLang="zh-CN" smtClean="0">
                <a:ea typeface="宋体" charset="-122"/>
              </a:rPr>
              <a:t>(</a:t>
            </a:r>
            <a:r>
              <a:rPr lang="zh-CN" altLang="en-US" smtClean="0">
                <a:ea typeface="宋体" charset="-122"/>
              </a:rPr>
              <a:t>即</a:t>
            </a:r>
            <a:r>
              <a:rPr lang="en-US" altLang="zh-CN" smtClean="0">
                <a:ea typeface="宋体" charset="-122"/>
              </a:rPr>
              <a:t>B</a:t>
            </a:r>
            <a:r>
              <a:rPr lang="zh-CN" altLang="en-US" smtClean="0">
                <a:ea typeface="宋体" charset="-122"/>
              </a:rPr>
              <a:t>发生后的缩减样本空间</a:t>
            </a:r>
            <a:r>
              <a:rPr lang="en-US" altLang="zh-CN" smtClean="0">
                <a:ea typeface="宋体" charset="-122"/>
              </a:rPr>
              <a:t>)</a:t>
            </a:r>
            <a:r>
              <a:rPr lang="zh-CN" altLang="en-US" smtClean="0">
                <a:ea typeface="宋体" charset="-122"/>
              </a:rPr>
              <a:t>，其中取</a:t>
            </a:r>
            <a:r>
              <a:rPr lang="en-US" altLang="zh-CN" smtClean="0">
                <a:ea typeface="宋体" charset="-122"/>
              </a:rPr>
              <a:t>4</a:t>
            </a:r>
            <a:r>
              <a:rPr lang="zh-CN" altLang="en-US" smtClean="0">
                <a:ea typeface="宋体" charset="-122"/>
              </a:rPr>
              <a:t>、</a:t>
            </a:r>
            <a:r>
              <a:rPr lang="en-US" altLang="zh-CN" smtClean="0">
                <a:ea typeface="宋体" charset="-122"/>
              </a:rPr>
              <a:t>5</a:t>
            </a:r>
            <a:r>
              <a:rPr lang="zh-CN" altLang="en-US" smtClean="0">
                <a:ea typeface="宋体" charset="-122"/>
              </a:rPr>
              <a:t>、</a:t>
            </a:r>
            <a:r>
              <a:rPr lang="en-US" altLang="zh-CN" smtClean="0">
                <a:ea typeface="宋体" charset="-122"/>
              </a:rPr>
              <a:t>6</a:t>
            </a:r>
            <a:r>
              <a:rPr lang="zh-CN" altLang="en-US" smtClean="0">
                <a:ea typeface="宋体" charset="-122"/>
              </a:rPr>
              <a:t>的有</a:t>
            </a:r>
            <a:r>
              <a:rPr lang="en-US" altLang="zh-CN" smtClean="0">
                <a:ea typeface="宋体" charset="-122"/>
              </a:rPr>
              <a:t>3</a:t>
            </a:r>
            <a:r>
              <a:rPr lang="zh-CN" altLang="en-US" smtClean="0">
                <a:ea typeface="宋体" charset="-122"/>
              </a:rPr>
              <a:t>种。</a:t>
            </a:r>
          </a:p>
        </p:txBody>
      </p:sp>
    </p:spTree>
    <p:extLst>
      <p:ext uri="{BB962C8B-B14F-4D97-AF65-F5344CB8AC3E}">
        <p14:creationId xmlns:p14="http://schemas.microsoft.com/office/powerpoint/2010/main" val="4063395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F234F1B-BDA5-4191-AD7B-7DB9885E18F0}" type="datetimeFigureOut">
              <a:rPr lang="zh-CN" altLang="en-US" smtClean="0"/>
              <a:t>2019/9/12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F23776-A7A3-40CC-A908-6FD92DB23DA5}" type="slidenum">
              <a:rPr lang="zh-CN" altLang="en-US" smtClean="0"/>
              <a:t>‹#›</a:t>
            </a:fld>
            <a:endParaRPr lang="zh-CN" altLang="en-US"/>
          </a:p>
        </p:txBody>
      </p:sp>
    </p:spTree>
    <p:extLst>
      <p:ext uri="{BB962C8B-B14F-4D97-AF65-F5344CB8AC3E}">
        <p14:creationId xmlns:p14="http://schemas.microsoft.com/office/powerpoint/2010/main" val="93023277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F234F1B-BDA5-4191-AD7B-7DB9885E18F0}" type="datetimeFigureOut">
              <a:rPr lang="zh-CN" altLang="en-US" smtClean="0"/>
              <a:t>2019/9/12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F23776-A7A3-40CC-A908-6FD92DB23DA5}" type="slidenum">
              <a:rPr lang="zh-CN" altLang="en-US" smtClean="0"/>
              <a:t>‹#›</a:t>
            </a:fld>
            <a:endParaRPr lang="zh-CN" altLang="en-US"/>
          </a:p>
        </p:txBody>
      </p:sp>
      <p:sp>
        <p:nvSpPr>
          <p:cNvPr id="7" name="TextBox 6"/>
          <p:cNvSpPr txBox="1"/>
          <p:nvPr userDrawn="1"/>
        </p:nvSpPr>
        <p:spPr>
          <a:xfrm>
            <a:off x="-13063" y="6551470"/>
            <a:ext cx="9144000" cy="288000"/>
          </a:xfrm>
          <a:prstGeom prst="rect">
            <a:avLst/>
          </a:prstGeom>
        </p:spPr>
        <p:style>
          <a:lnRef idx="1">
            <a:schemeClr val="accent5"/>
          </a:lnRef>
          <a:fillRef idx="3">
            <a:schemeClr val="accent5"/>
          </a:fillRef>
          <a:effectRef idx="2">
            <a:schemeClr val="accent5"/>
          </a:effectRef>
          <a:fontRef idx="minor">
            <a:schemeClr val="lt1"/>
          </a:fontRef>
        </p:style>
        <p:txBody>
          <a:bodyPr vert="horz" wrap="none" lIns="91440" tIns="45720" rIns="91440" bIns="45720" rtlCol="0" anchor="ctr">
            <a:normAutofit/>
          </a:bodyPr>
          <a:lstStyle/>
          <a:p>
            <a:pPr>
              <a:spcBef>
                <a:spcPct val="0"/>
              </a:spcBef>
            </a:pPr>
            <a:r>
              <a:rPr lang="en-US" altLang="zh-CN" sz="1200" baseline="0" dirty="0" smtClean="0">
                <a:solidFill>
                  <a:schemeClr val="bg1"/>
                </a:solidFill>
              </a:rPr>
              <a:t>     </a:t>
            </a:r>
            <a:r>
              <a:rPr lang="zh-CN" altLang="en-US" sz="1200" dirty="0" smtClean="0">
                <a:solidFill>
                  <a:schemeClr val="bg1"/>
                </a:solidFill>
              </a:rPr>
              <a:t>第</a:t>
            </a:r>
            <a:r>
              <a:rPr lang="en-US" altLang="zh-CN" sz="1200" dirty="0" smtClean="0">
                <a:solidFill>
                  <a:schemeClr val="bg1"/>
                </a:solidFill>
              </a:rPr>
              <a:t>1</a:t>
            </a:r>
            <a:r>
              <a:rPr lang="zh-CN" altLang="en-US" sz="1200" dirty="0" smtClean="0">
                <a:solidFill>
                  <a:schemeClr val="bg1"/>
                </a:solidFill>
              </a:rPr>
              <a:t>章</a:t>
            </a:r>
            <a:r>
              <a:rPr lang="zh-CN" altLang="en-US" sz="1200" baseline="0" dirty="0" smtClean="0">
                <a:solidFill>
                  <a:schemeClr val="bg1"/>
                </a:solidFill>
              </a:rPr>
              <a:t> 随机事件及其概率</a:t>
            </a:r>
            <a:r>
              <a:rPr lang="en-US" altLang="zh-CN" sz="1200" dirty="0" smtClean="0">
                <a:solidFill>
                  <a:schemeClr val="bg1"/>
                </a:solidFill>
              </a:rPr>
              <a:t>                                                                                                                                                  </a:t>
            </a:r>
            <a:r>
              <a:rPr lang="zh-CN" altLang="en-US" sz="1200" dirty="0" smtClean="0">
                <a:solidFill>
                  <a:schemeClr val="bg1"/>
                </a:solidFill>
              </a:rPr>
              <a:t>计算机科学</a:t>
            </a:r>
            <a:r>
              <a:rPr lang="zh-CN" altLang="en-US" sz="1200" dirty="0">
                <a:solidFill>
                  <a:schemeClr val="bg1"/>
                </a:solidFill>
              </a:rPr>
              <a:t>与技术学院</a:t>
            </a:r>
          </a:p>
        </p:txBody>
      </p:sp>
      <p:sp>
        <p:nvSpPr>
          <p:cNvPr id="8" name="标题 1"/>
          <p:cNvSpPr txBox="1">
            <a:spLocks/>
          </p:cNvSpPr>
          <p:nvPr userDrawn="1"/>
        </p:nvSpPr>
        <p:spPr>
          <a:xfrm>
            <a:off x="0" y="17538"/>
            <a:ext cx="9144000" cy="842324"/>
          </a:xfrm>
          <a:prstGeom prst="rect">
            <a:avLst/>
          </a:prstGeom>
        </p:spPr>
        <p:style>
          <a:lnRef idx="1">
            <a:schemeClr val="accent1"/>
          </a:lnRef>
          <a:fillRef idx="3">
            <a:schemeClr val="accent1"/>
          </a:fillRef>
          <a:effectRef idx="2">
            <a:schemeClr val="accent1"/>
          </a:effectRef>
          <a:fontRef idx="minor">
            <a:schemeClr val="lt1"/>
          </a:fontRef>
        </p:style>
        <p:txBody>
          <a:bodyP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endParaRPr lang="zh-CN" altLang="en-US" dirty="0"/>
          </a:p>
        </p:txBody>
      </p:sp>
      <p:sp>
        <p:nvSpPr>
          <p:cNvPr id="9" name="灯片编号占位符 5"/>
          <p:cNvSpPr txBox="1">
            <a:spLocks/>
          </p:cNvSpPr>
          <p:nvPr userDrawn="1"/>
        </p:nvSpPr>
        <p:spPr>
          <a:xfrm>
            <a:off x="6758880" y="6508750"/>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F23776-A7A3-40CC-A908-6FD92DB23DA5}" type="slidenum">
              <a:rPr lang="zh-CN" altLang="en-US" smtClean="0">
                <a:solidFill>
                  <a:schemeClr val="bg1"/>
                </a:solidFill>
              </a:rPr>
              <a:pPr/>
              <a:t>‹#›</a:t>
            </a:fld>
            <a:endParaRPr lang="zh-CN" altLang="en-US" dirty="0">
              <a:solidFill>
                <a:schemeClr val="bg1"/>
              </a:solidFill>
            </a:endParaRPr>
          </a:p>
        </p:txBody>
      </p:sp>
      <p:sp>
        <p:nvSpPr>
          <p:cNvPr id="10" name="标题占位符 1"/>
          <p:cNvSpPr>
            <a:spLocks noGrp="1"/>
          </p:cNvSpPr>
          <p:nvPr>
            <p:ph type="title"/>
          </p:nvPr>
        </p:nvSpPr>
        <p:spPr>
          <a:xfrm>
            <a:off x="457200" y="95897"/>
            <a:ext cx="8229600" cy="706090"/>
          </a:xfrm>
          <a:prstGeom prst="rect">
            <a:avLst/>
          </a:prstGeom>
        </p:spPr>
        <p:txBody>
          <a:bodyPr vert="horz" lIns="91440" tIns="45720" rIns="91440" bIns="45720" rtlCol="0" anchor="ctr">
            <a:normAutofit/>
          </a:bodyPr>
          <a:lstStyle>
            <a:lvl1pPr>
              <a:defRPr sz="4000" b="1" baseline="0">
                <a:solidFill>
                  <a:schemeClr val="bg1"/>
                </a:solidFill>
                <a:latin typeface="Times New Roman" panose="02020603050405020304" pitchFamily="18" charset="0"/>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941674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F234F1B-BDA5-4191-AD7B-7DB9885E18F0}" type="datetimeFigureOut">
              <a:rPr lang="zh-CN" altLang="en-US" smtClean="0"/>
              <a:t>2019/9/12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F23776-A7A3-40CC-A908-6FD92DB23DA5}" type="slidenum">
              <a:rPr lang="zh-CN" altLang="en-US" smtClean="0"/>
              <a:t>‹#›</a:t>
            </a:fld>
            <a:endParaRPr lang="zh-CN" altLang="en-US"/>
          </a:p>
        </p:txBody>
      </p:sp>
      <p:sp>
        <p:nvSpPr>
          <p:cNvPr id="7" name="TextBox 6"/>
          <p:cNvSpPr txBox="1"/>
          <p:nvPr userDrawn="1"/>
        </p:nvSpPr>
        <p:spPr>
          <a:xfrm>
            <a:off x="-13063" y="6551470"/>
            <a:ext cx="9144000" cy="288000"/>
          </a:xfrm>
          <a:prstGeom prst="rect">
            <a:avLst/>
          </a:prstGeom>
        </p:spPr>
        <p:style>
          <a:lnRef idx="1">
            <a:schemeClr val="accent5"/>
          </a:lnRef>
          <a:fillRef idx="3">
            <a:schemeClr val="accent5"/>
          </a:fillRef>
          <a:effectRef idx="2">
            <a:schemeClr val="accent5"/>
          </a:effectRef>
          <a:fontRef idx="minor">
            <a:schemeClr val="lt1"/>
          </a:fontRef>
        </p:style>
        <p:txBody>
          <a:bodyPr vert="horz" wrap="none" lIns="91440" tIns="45720" rIns="91440" bIns="45720" rtlCol="0" anchor="ctr">
            <a:normAutofit/>
          </a:bodyPr>
          <a:lstStyle/>
          <a:p>
            <a:pPr>
              <a:spcBef>
                <a:spcPct val="0"/>
              </a:spcBef>
            </a:pPr>
            <a:r>
              <a:rPr lang="en-US" altLang="zh-CN" sz="1200" baseline="0" dirty="0" smtClean="0">
                <a:solidFill>
                  <a:schemeClr val="bg1"/>
                </a:solidFill>
              </a:rPr>
              <a:t>     </a:t>
            </a:r>
            <a:r>
              <a:rPr lang="zh-CN" altLang="en-US" sz="1200" dirty="0" smtClean="0">
                <a:solidFill>
                  <a:schemeClr val="bg1"/>
                </a:solidFill>
              </a:rPr>
              <a:t>第</a:t>
            </a:r>
            <a:r>
              <a:rPr lang="en-US" altLang="zh-CN" sz="1200" dirty="0" smtClean="0">
                <a:solidFill>
                  <a:schemeClr val="bg1"/>
                </a:solidFill>
              </a:rPr>
              <a:t>1</a:t>
            </a:r>
            <a:r>
              <a:rPr lang="zh-CN" altLang="en-US" sz="1200" dirty="0" smtClean="0">
                <a:solidFill>
                  <a:schemeClr val="bg1"/>
                </a:solidFill>
              </a:rPr>
              <a:t>章</a:t>
            </a:r>
            <a:r>
              <a:rPr lang="zh-CN" altLang="en-US" sz="1200" baseline="0" dirty="0" smtClean="0">
                <a:solidFill>
                  <a:schemeClr val="bg1"/>
                </a:solidFill>
              </a:rPr>
              <a:t> 随机事件及其概率</a:t>
            </a:r>
            <a:r>
              <a:rPr lang="en-US" altLang="zh-CN" sz="1200" dirty="0" smtClean="0">
                <a:solidFill>
                  <a:schemeClr val="bg1"/>
                </a:solidFill>
              </a:rPr>
              <a:t>                                                                                                                                                  </a:t>
            </a:r>
            <a:r>
              <a:rPr lang="zh-CN" altLang="en-US" sz="1200" dirty="0" smtClean="0">
                <a:solidFill>
                  <a:schemeClr val="bg1"/>
                </a:solidFill>
              </a:rPr>
              <a:t>计算机科学</a:t>
            </a:r>
            <a:r>
              <a:rPr lang="zh-CN" altLang="en-US" sz="1200" dirty="0">
                <a:solidFill>
                  <a:schemeClr val="bg1"/>
                </a:solidFill>
              </a:rPr>
              <a:t>与技术学院</a:t>
            </a:r>
          </a:p>
        </p:txBody>
      </p:sp>
      <p:sp>
        <p:nvSpPr>
          <p:cNvPr id="9" name="灯片编号占位符 5"/>
          <p:cNvSpPr txBox="1">
            <a:spLocks/>
          </p:cNvSpPr>
          <p:nvPr userDrawn="1"/>
        </p:nvSpPr>
        <p:spPr>
          <a:xfrm>
            <a:off x="6758880" y="6508750"/>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F23776-A7A3-40CC-A908-6FD92DB23DA5}" type="slidenum">
              <a:rPr lang="zh-CN" altLang="en-US" smtClean="0">
                <a:solidFill>
                  <a:schemeClr val="bg1"/>
                </a:solidFill>
              </a:rPr>
              <a:pPr/>
              <a:t>‹#›</a:t>
            </a:fld>
            <a:endParaRPr lang="zh-CN" altLang="en-US" dirty="0">
              <a:solidFill>
                <a:schemeClr val="bg1"/>
              </a:solidFill>
            </a:endParaRPr>
          </a:p>
        </p:txBody>
      </p:sp>
    </p:spTree>
    <p:extLst>
      <p:ext uri="{BB962C8B-B14F-4D97-AF65-F5344CB8AC3E}">
        <p14:creationId xmlns:p14="http://schemas.microsoft.com/office/powerpoint/2010/main" val="190282609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9"/>
          <p:cNvSpPr>
            <a:spLocks noGrp="1" noChangeArrowheads="1"/>
          </p:cNvSpPr>
          <p:nvPr>
            <p:ph type="sldNum" sz="quarter" idx="12"/>
          </p:nvPr>
        </p:nvSpPr>
        <p:spPr>
          <a:ln/>
        </p:spPr>
        <p:txBody>
          <a:bodyPr/>
          <a:lstStyle>
            <a:lvl1pPr>
              <a:defRPr/>
            </a:lvl1pPr>
          </a:lstStyle>
          <a:p>
            <a:pPr>
              <a:defRPr/>
            </a:pPr>
            <a:fld id="{5AFC272A-9573-40A7-AAF2-22A49C89F374}" type="slidenum">
              <a:rPr lang="zh-CN" altLang="en-US"/>
              <a:pPr>
                <a:defRPr/>
              </a:pPr>
              <a:t>‹#›</a:t>
            </a:fld>
            <a:endParaRPr lang="en-US" altLang="zh-CN"/>
          </a:p>
        </p:txBody>
      </p:sp>
    </p:spTree>
    <p:extLst>
      <p:ext uri="{BB962C8B-B14F-4D97-AF65-F5344CB8AC3E}">
        <p14:creationId xmlns:p14="http://schemas.microsoft.com/office/powerpoint/2010/main" val="106679578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17500" y="722313"/>
            <a:ext cx="8637588"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28613" y="1941513"/>
            <a:ext cx="4027487"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08500" y="1941513"/>
            <a:ext cx="4029075"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523FC45A-D314-413E-9539-D11BC8D22EE2}" type="slidenum">
              <a:rPr lang="zh-CN" altLang="en-US"/>
              <a:pPr>
                <a:defRPr/>
              </a:pPr>
              <a:t>‹#›</a:t>
            </a:fld>
            <a:endParaRPr lang="en-US" altLang="zh-CN"/>
          </a:p>
        </p:txBody>
      </p:sp>
    </p:spTree>
    <p:extLst>
      <p:ext uri="{BB962C8B-B14F-4D97-AF65-F5344CB8AC3E}">
        <p14:creationId xmlns:p14="http://schemas.microsoft.com/office/powerpoint/2010/main" val="59887198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r>
              <a:rPr kumimoji="0" lang="zh-TW" altLang="en-US" smtClean="0"/>
              <a:t>按一下以編輯母片標題樣式</a:t>
            </a:r>
            <a:endParaRPr kumimoji="0" lang="en-US"/>
          </a:p>
        </p:txBody>
      </p:sp>
      <p:sp>
        <p:nvSpPr>
          <p:cNvPr id="3" name="內容版面配置區 2"/>
          <p:cNvSpPr>
            <a:spLocks noGrp="1"/>
          </p:cNvSpPr>
          <p:nvPr>
            <p:ph idx="1"/>
          </p:nvPr>
        </p:nvSpPr>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2019/9/12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extLst>
      <p:ext uri="{BB962C8B-B14F-4D97-AF65-F5344CB8AC3E}">
        <p14:creationId xmlns:p14="http://schemas.microsoft.com/office/powerpoint/2010/main" val="22811156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116632"/>
            <a:ext cx="8229600" cy="70609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24744"/>
            <a:ext cx="8229600" cy="500141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234F1B-BDA5-4191-AD7B-7DB9885E18F0}" type="datetimeFigureOut">
              <a:rPr lang="zh-CN" altLang="en-US" smtClean="0"/>
              <a:t>2019/9/12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F23776-A7A3-40CC-A908-6FD92DB23DA5}" type="slidenum">
              <a:rPr lang="zh-CN" altLang="en-US" smtClean="0"/>
              <a:t>‹#›</a:t>
            </a:fld>
            <a:endParaRPr lang="zh-CN" altLang="en-US"/>
          </a:p>
        </p:txBody>
      </p:sp>
    </p:spTree>
    <p:extLst>
      <p:ext uri="{BB962C8B-B14F-4D97-AF65-F5344CB8AC3E}">
        <p14:creationId xmlns:p14="http://schemas.microsoft.com/office/powerpoint/2010/main" val="1455752384"/>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image" Target="../media/image40.wmf"/><Relationship Id="rId5" Type="http://schemas.openxmlformats.org/officeDocument/2006/relationships/oleObject" Target="../embeddings/oleObject40.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42.bin"/></Relationships>
</file>

<file path=ppt/slides/_rels/slide11.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image" Target="../media/image44.wmf"/><Relationship Id="rId5" Type="http://schemas.openxmlformats.org/officeDocument/2006/relationships/oleObject" Target="../embeddings/oleObject44.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46.bin"/></Relationships>
</file>

<file path=ppt/slides/_rels/slide12.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3.xml"/><Relationship Id="rId1" Type="http://schemas.openxmlformats.org/officeDocument/2006/relationships/vmlDrawing" Target="../drawings/vmlDrawing11.vml"/><Relationship Id="rId6" Type="http://schemas.openxmlformats.org/officeDocument/2006/relationships/image" Target="../media/image48.wmf"/><Relationship Id="rId11" Type="http://schemas.openxmlformats.org/officeDocument/2006/relationships/image" Target="../media/image51.jpeg"/><Relationship Id="rId5" Type="http://schemas.openxmlformats.org/officeDocument/2006/relationships/oleObject" Target="../embeddings/oleObject48.bin"/><Relationship Id="rId10" Type="http://schemas.openxmlformats.org/officeDocument/2006/relationships/image" Target="../media/image50.wmf"/><Relationship Id="rId4" Type="http://schemas.openxmlformats.org/officeDocument/2006/relationships/image" Target="../media/image47.wmf"/><Relationship Id="rId9" Type="http://schemas.openxmlformats.org/officeDocument/2006/relationships/oleObject" Target="../embeddings/oleObject50.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3.xml"/><Relationship Id="rId1" Type="http://schemas.openxmlformats.org/officeDocument/2006/relationships/vmlDrawing" Target="../drawings/vmlDrawing12.vml"/><Relationship Id="rId4" Type="http://schemas.openxmlformats.org/officeDocument/2006/relationships/image" Target="../media/image52.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notesSlide" Target="../notesSlides/notesSlide3.xml"/><Relationship Id="rId7" Type="http://schemas.openxmlformats.org/officeDocument/2006/relationships/image" Target="../media/image54.wmf"/><Relationship Id="rId2" Type="http://schemas.openxmlformats.org/officeDocument/2006/relationships/slideLayout" Target="../slideLayouts/slideLayout3.xml"/><Relationship Id="rId1" Type="http://schemas.openxmlformats.org/officeDocument/2006/relationships/vmlDrawing" Target="../drawings/vmlDrawing13.vml"/><Relationship Id="rId6" Type="http://schemas.openxmlformats.org/officeDocument/2006/relationships/oleObject" Target="../embeddings/oleObject53.bin"/><Relationship Id="rId11" Type="http://schemas.openxmlformats.org/officeDocument/2006/relationships/image" Target="../media/image56.wmf"/><Relationship Id="rId5" Type="http://schemas.openxmlformats.org/officeDocument/2006/relationships/image" Target="../media/image53.wmf"/><Relationship Id="rId10" Type="http://schemas.openxmlformats.org/officeDocument/2006/relationships/oleObject" Target="../embeddings/oleObject55.bin"/><Relationship Id="rId4" Type="http://schemas.openxmlformats.org/officeDocument/2006/relationships/oleObject" Target="../embeddings/oleObject52.bin"/><Relationship Id="rId9" Type="http://schemas.openxmlformats.org/officeDocument/2006/relationships/image" Target="../media/image55.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3.xml"/><Relationship Id="rId1" Type="http://schemas.openxmlformats.org/officeDocument/2006/relationships/vmlDrawing" Target="../drawings/vmlDrawing14.vml"/><Relationship Id="rId6" Type="http://schemas.openxmlformats.org/officeDocument/2006/relationships/image" Target="../media/image58.wmf"/><Relationship Id="rId5" Type="http://schemas.openxmlformats.org/officeDocument/2006/relationships/oleObject" Target="../embeddings/oleObject57.bin"/><Relationship Id="rId4" Type="http://schemas.openxmlformats.org/officeDocument/2006/relationships/image" Target="../media/image57.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vmlDrawing" Target="../drawings/vmlDrawing15.vml"/><Relationship Id="rId6" Type="http://schemas.openxmlformats.org/officeDocument/2006/relationships/image" Target="../media/image59.wmf"/><Relationship Id="rId5" Type="http://schemas.openxmlformats.org/officeDocument/2006/relationships/oleObject" Target="../embeddings/oleObject58.bin"/><Relationship Id="rId4" Type="http://schemas.openxmlformats.org/officeDocument/2006/relationships/notesSlide" Target="../notesSlides/notesSlide5.xml"/></Relationships>
</file>

<file path=ppt/slides/_rels/slide1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slideLayout" Target="../slideLayouts/slideLayout3.xml"/><Relationship Id="rId1" Type="http://schemas.openxmlformats.org/officeDocument/2006/relationships/vmlDrawing" Target="../drawings/vmlDrawing16.vml"/><Relationship Id="rId5" Type="http://schemas.openxmlformats.org/officeDocument/2006/relationships/image" Target="../media/image60.wmf"/><Relationship Id="rId4" Type="http://schemas.openxmlformats.org/officeDocument/2006/relationships/oleObject" Target="../embeddings/oleObject59.bin"/></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63.bin"/><Relationship Id="rId13" Type="http://schemas.openxmlformats.org/officeDocument/2006/relationships/image" Target="../media/image63.emf"/><Relationship Id="rId18" Type="http://schemas.openxmlformats.org/officeDocument/2006/relationships/oleObject" Target="../embeddings/oleObject70.bin"/><Relationship Id="rId3" Type="http://schemas.openxmlformats.org/officeDocument/2006/relationships/notesSlide" Target="../notesSlides/notesSlide6.xml"/><Relationship Id="rId7" Type="http://schemas.openxmlformats.org/officeDocument/2006/relationships/oleObject" Target="../embeddings/oleObject62.bin"/><Relationship Id="rId12" Type="http://schemas.openxmlformats.org/officeDocument/2006/relationships/oleObject" Target="../embeddings/oleObject67.bin"/><Relationship Id="rId17" Type="http://schemas.openxmlformats.org/officeDocument/2006/relationships/image" Target="../media/image65.emf"/><Relationship Id="rId2" Type="http://schemas.openxmlformats.org/officeDocument/2006/relationships/slideLayout" Target="../slideLayouts/slideLayout3.xml"/><Relationship Id="rId16" Type="http://schemas.openxmlformats.org/officeDocument/2006/relationships/oleObject" Target="../embeddings/oleObject69.bin"/><Relationship Id="rId1" Type="http://schemas.openxmlformats.org/officeDocument/2006/relationships/vmlDrawing" Target="../drawings/vmlDrawing17.vml"/><Relationship Id="rId6" Type="http://schemas.openxmlformats.org/officeDocument/2006/relationships/oleObject" Target="../embeddings/oleObject61.bin"/><Relationship Id="rId11" Type="http://schemas.openxmlformats.org/officeDocument/2006/relationships/oleObject" Target="../embeddings/oleObject66.bin"/><Relationship Id="rId5" Type="http://schemas.openxmlformats.org/officeDocument/2006/relationships/image" Target="../media/image62.wmf"/><Relationship Id="rId15" Type="http://schemas.openxmlformats.org/officeDocument/2006/relationships/image" Target="../media/image64.emf"/><Relationship Id="rId10" Type="http://schemas.openxmlformats.org/officeDocument/2006/relationships/oleObject" Target="../embeddings/oleObject65.bin"/><Relationship Id="rId19" Type="http://schemas.openxmlformats.org/officeDocument/2006/relationships/image" Target="../media/image66.wmf"/><Relationship Id="rId4" Type="http://schemas.openxmlformats.org/officeDocument/2006/relationships/oleObject" Target="../embeddings/oleObject60.bin"/><Relationship Id="rId9" Type="http://schemas.openxmlformats.org/officeDocument/2006/relationships/oleObject" Target="../embeddings/oleObject64.bin"/><Relationship Id="rId14" Type="http://schemas.openxmlformats.org/officeDocument/2006/relationships/oleObject" Target="../embeddings/oleObject68.bin"/></Relationships>
</file>

<file path=ppt/slides/_rels/slide21.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71.bin"/><Relationship Id="rId7" Type="http://schemas.openxmlformats.org/officeDocument/2006/relationships/oleObject" Target="../embeddings/oleObject73.bin"/><Relationship Id="rId2" Type="http://schemas.openxmlformats.org/officeDocument/2006/relationships/slideLayout" Target="../slideLayouts/slideLayout3.xml"/><Relationship Id="rId1" Type="http://schemas.openxmlformats.org/officeDocument/2006/relationships/vmlDrawing" Target="../drawings/vmlDrawing18.vml"/><Relationship Id="rId6" Type="http://schemas.openxmlformats.org/officeDocument/2006/relationships/image" Target="../media/image68.wmf"/><Relationship Id="rId5" Type="http://schemas.openxmlformats.org/officeDocument/2006/relationships/oleObject" Target="../embeddings/oleObject72.bin"/><Relationship Id="rId4" Type="http://schemas.openxmlformats.org/officeDocument/2006/relationships/image" Target="../media/image67.wmf"/><Relationship Id="rId9" Type="http://schemas.openxmlformats.org/officeDocument/2006/relationships/image" Target="../media/image70.jpeg"/></Relationships>
</file>

<file path=ppt/slides/_rels/slide2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notesSlide" Target="../notesSlides/notesSlide8.xml"/><Relationship Id="rId7" Type="http://schemas.openxmlformats.org/officeDocument/2006/relationships/oleObject" Target="../embeddings/oleObject75.bin"/><Relationship Id="rId2" Type="http://schemas.openxmlformats.org/officeDocument/2006/relationships/slideLayout" Target="../slideLayouts/slideLayout3.xml"/><Relationship Id="rId1" Type="http://schemas.openxmlformats.org/officeDocument/2006/relationships/vmlDrawing" Target="../drawings/vmlDrawing19.vml"/><Relationship Id="rId6" Type="http://schemas.openxmlformats.org/officeDocument/2006/relationships/image" Target="../media/image75.jpeg"/><Relationship Id="rId11" Type="http://schemas.openxmlformats.org/officeDocument/2006/relationships/image" Target="../media/image74.wmf"/><Relationship Id="rId5" Type="http://schemas.openxmlformats.org/officeDocument/2006/relationships/image" Target="../media/image72.wmf"/><Relationship Id="rId10" Type="http://schemas.openxmlformats.org/officeDocument/2006/relationships/oleObject" Target="../embeddings/oleObject76.bin"/><Relationship Id="rId4" Type="http://schemas.openxmlformats.org/officeDocument/2006/relationships/oleObject" Target="../embeddings/oleObject74.bin"/><Relationship Id="rId9" Type="http://schemas.openxmlformats.org/officeDocument/2006/relationships/image" Target="../media/image72.png"/></Relationships>
</file>

<file path=ppt/slides/_rels/slide24.xml.rels><?xml version="1.0" encoding="UTF-8" standalone="yes"?>
<Relationships xmlns="http://schemas.openxmlformats.org/package/2006/relationships"><Relationship Id="rId8" Type="http://schemas.openxmlformats.org/officeDocument/2006/relationships/image" Target="../media/image78.wmf"/><Relationship Id="rId13" Type="http://schemas.openxmlformats.org/officeDocument/2006/relationships/oleObject" Target="../embeddings/oleObject82.bin"/><Relationship Id="rId3" Type="http://schemas.openxmlformats.org/officeDocument/2006/relationships/oleObject" Target="../embeddings/oleObject77.bin"/><Relationship Id="rId7" Type="http://schemas.openxmlformats.org/officeDocument/2006/relationships/oleObject" Target="../embeddings/oleObject79.bin"/><Relationship Id="rId12" Type="http://schemas.openxmlformats.org/officeDocument/2006/relationships/image" Target="../media/image80.wmf"/><Relationship Id="rId2" Type="http://schemas.openxmlformats.org/officeDocument/2006/relationships/slideLayout" Target="../slideLayouts/slideLayout3.xml"/><Relationship Id="rId1" Type="http://schemas.openxmlformats.org/officeDocument/2006/relationships/vmlDrawing" Target="../drawings/vmlDrawing20.vml"/><Relationship Id="rId6" Type="http://schemas.openxmlformats.org/officeDocument/2006/relationships/image" Target="../media/image77.wmf"/><Relationship Id="rId11" Type="http://schemas.openxmlformats.org/officeDocument/2006/relationships/oleObject" Target="../embeddings/oleObject81.bin"/><Relationship Id="rId5" Type="http://schemas.openxmlformats.org/officeDocument/2006/relationships/oleObject" Target="../embeddings/oleObject78.bin"/><Relationship Id="rId10" Type="http://schemas.openxmlformats.org/officeDocument/2006/relationships/image" Target="../media/image79.wmf"/><Relationship Id="rId4" Type="http://schemas.openxmlformats.org/officeDocument/2006/relationships/image" Target="../media/image76.wmf"/><Relationship Id="rId9" Type="http://schemas.openxmlformats.org/officeDocument/2006/relationships/oleObject" Target="../embeddings/oleObject80.bin"/><Relationship Id="rId14" Type="http://schemas.openxmlformats.org/officeDocument/2006/relationships/image" Target="../media/image81.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85.bin"/><Relationship Id="rId3" Type="http://schemas.openxmlformats.org/officeDocument/2006/relationships/oleObject" Target="../embeddings/oleObject83.bin"/><Relationship Id="rId7" Type="http://schemas.openxmlformats.org/officeDocument/2006/relationships/image" Target="../media/image61.png"/><Relationship Id="rId2" Type="http://schemas.openxmlformats.org/officeDocument/2006/relationships/slideLayout" Target="../slideLayouts/slideLayout3.xml"/><Relationship Id="rId1" Type="http://schemas.openxmlformats.org/officeDocument/2006/relationships/vmlDrawing" Target="../drawings/vmlDrawing21.vml"/><Relationship Id="rId6" Type="http://schemas.openxmlformats.org/officeDocument/2006/relationships/image" Target="../media/image83.wmf"/><Relationship Id="rId5" Type="http://schemas.openxmlformats.org/officeDocument/2006/relationships/oleObject" Target="../embeddings/oleObject84.bin"/><Relationship Id="rId4" Type="http://schemas.openxmlformats.org/officeDocument/2006/relationships/image" Target="../media/image82.wmf"/><Relationship Id="rId9" Type="http://schemas.openxmlformats.org/officeDocument/2006/relationships/image" Target="../media/image84.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88.bin"/><Relationship Id="rId3" Type="http://schemas.openxmlformats.org/officeDocument/2006/relationships/notesSlide" Target="../notesSlides/notesSlide9.xml"/><Relationship Id="rId7" Type="http://schemas.openxmlformats.org/officeDocument/2006/relationships/image" Target="../media/image85.wmf"/><Relationship Id="rId2" Type="http://schemas.openxmlformats.org/officeDocument/2006/relationships/slideLayout" Target="../slideLayouts/slideLayout3.xml"/><Relationship Id="rId1" Type="http://schemas.openxmlformats.org/officeDocument/2006/relationships/vmlDrawing" Target="../drawings/vmlDrawing22.vml"/><Relationship Id="rId6" Type="http://schemas.openxmlformats.org/officeDocument/2006/relationships/oleObject" Target="../embeddings/oleObject87.bin"/><Relationship Id="rId11" Type="http://schemas.openxmlformats.org/officeDocument/2006/relationships/image" Target="../media/image87.wmf"/><Relationship Id="rId5" Type="http://schemas.openxmlformats.org/officeDocument/2006/relationships/image" Target="../media/image82.wmf"/><Relationship Id="rId10" Type="http://schemas.openxmlformats.org/officeDocument/2006/relationships/oleObject" Target="../embeddings/oleObject89.bin"/><Relationship Id="rId4" Type="http://schemas.openxmlformats.org/officeDocument/2006/relationships/oleObject" Target="../embeddings/oleObject86.bin"/><Relationship Id="rId9" Type="http://schemas.openxmlformats.org/officeDocument/2006/relationships/image" Target="../media/image86.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3.xml"/><Relationship Id="rId1" Type="http://schemas.openxmlformats.org/officeDocument/2006/relationships/vmlDrawing" Target="../drawings/vmlDrawing23.vml"/><Relationship Id="rId6" Type="http://schemas.openxmlformats.org/officeDocument/2006/relationships/image" Target="../media/image89.wmf"/><Relationship Id="rId5" Type="http://schemas.openxmlformats.org/officeDocument/2006/relationships/oleObject" Target="../embeddings/oleObject91.bin"/><Relationship Id="rId4" Type="http://schemas.openxmlformats.org/officeDocument/2006/relationships/image" Target="../media/image88.wmf"/></Relationships>
</file>

<file path=ppt/slides/_rels/slide28.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oleObject" Target="../embeddings/oleObject92.bin"/><Relationship Id="rId7" Type="http://schemas.openxmlformats.org/officeDocument/2006/relationships/oleObject" Target="../embeddings/oleObject94.bin"/><Relationship Id="rId2" Type="http://schemas.openxmlformats.org/officeDocument/2006/relationships/slideLayout" Target="../slideLayouts/slideLayout3.xml"/><Relationship Id="rId1" Type="http://schemas.openxmlformats.org/officeDocument/2006/relationships/vmlDrawing" Target="../drawings/vmlDrawing24.vml"/><Relationship Id="rId6" Type="http://schemas.openxmlformats.org/officeDocument/2006/relationships/image" Target="../media/image91.wmf"/><Relationship Id="rId5" Type="http://schemas.openxmlformats.org/officeDocument/2006/relationships/oleObject" Target="../embeddings/oleObject93.bin"/><Relationship Id="rId4" Type="http://schemas.openxmlformats.org/officeDocument/2006/relationships/image" Target="../media/image90.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3.xml"/><Relationship Id="rId1" Type="http://schemas.openxmlformats.org/officeDocument/2006/relationships/vmlDrawing" Target="../drawings/vmlDrawing25.vml"/><Relationship Id="rId6" Type="http://schemas.openxmlformats.org/officeDocument/2006/relationships/image" Target="../media/image94.wmf"/><Relationship Id="rId5" Type="http://schemas.openxmlformats.org/officeDocument/2006/relationships/oleObject" Target="../embeddings/oleObject96.bin"/><Relationship Id="rId4" Type="http://schemas.openxmlformats.org/officeDocument/2006/relationships/image" Target="../media/image93.wmf"/></Relationships>
</file>

<file path=ppt/slides/_rels/slide3.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7.bin"/><Relationship Id="rId4" Type="http://schemas.openxmlformats.org/officeDocument/2006/relationships/image" Target="../media/image6.wmf"/></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99.bin"/><Relationship Id="rId3" Type="http://schemas.openxmlformats.org/officeDocument/2006/relationships/notesSlide" Target="../notesSlides/notesSlide10.xml"/><Relationship Id="rId7" Type="http://schemas.openxmlformats.org/officeDocument/2006/relationships/image" Target="../media/image96.wmf"/><Relationship Id="rId2" Type="http://schemas.openxmlformats.org/officeDocument/2006/relationships/slideLayout" Target="../slideLayouts/slideLayout3.xml"/><Relationship Id="rId1" Type="http://schemas.openxmlformats.org/officeDocument/2006/relationships/vmlDrawing" Target="../drawings/vmlDrawing26.vml"/><Relationship Id="rId6" Type="http://schemas.openxmlformats.org/officeDocument/2006/relationships/oleObject" Target="../embeddings/oleObject98.bin"/><Relationship Id="rId5" Type="http://schemas.openxmlformats.org/officeDocument/2006/relationships/image" Target="../media/image95.wmf"/><Relationship Id="rId4" Type="http://schemas.openxmlformats.org/officeDocument/2006/relationships/oleObject" Target="../embeddings/oleObject97.bin"/><Relationship Id="rId9" Type="http://schemas.openxmlformats.org/officeDocument/2006/relationships/image" Target="../media/image97.wmf"/></Relationships>
</file>

<file path=ppt/slides/_rels/slide31.x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oleObject" Target="../embeddings/oleObject100.bin"/><Relationship Id="rId7" Type="http://schemas.openxmlformats.org/officeDocument/2006/relationships/oleObject" Target="../embeddings/oleObject102.bin"/><Relationship Id="rId2" Type="http://schemas.openxmlformats.org/officeDocument/2006/relationships/slideLayout" Target="../slideLayouts/slideLayout3.xml"/><Relationship Id="rId1" Type="http://schemas.openxmlformats.org/officeDocument/2006/relationships/vmlDrawing" Target="../drawings/vmlDrawing27.vml"/><Relationship Id="rId6" Type="http://schemas.openxmlformats.org/officeDocument/2006/relationships/image" Target="../media/image99.wmf"/><Relationship Id="rId5" Type="http://schemas.openxmlformats.org/officeDocument/2006/relationships/oleObject" Target="../embeddings/oleObject101.bin"/><Relationship Id="rId10" Type="http://schemas.openxmlformats.org/officeDocument/2006/relationships/image" Target="../media/image101.wmf"/><Relationship Id="rId4" Type="http://schemas.openxmlformats.org/officeDocument/2006/relationships/image" Target="../media/image98.wmf"/><Relationship Id="rId9" Type="http://schemas.openxmlformats.org/officeDocument/2006/relationships/oleObject" Target="../embeddings/oleObject103.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06.bin"/><Relationship Id="rId3" Type="http://schemas.openxmlformats.org/officeDocument/2006/relationships/notesSlide" Target="../notesSlides/notesSlide11.xml"/><Relationship Id="rId7" Type="http://schemas.openxmlformats.org/officeDocument/2006/relationships/image" Target="../media/image103.wmf"/><Relationship Id="rId2" Type="http://schemas.openxmlformats.org/officeDocument/2006/relationships/slideLayout" Target="../slideLayouts/slideLayout3.xml"/><Relationship Id="rId1" Type="http://schemas.openxmlformats.org/officeDocument/2006/relationships/vmlDrawing" Target="../drawings/vmlDrawing28.vml"/><Relationship Id="rId6" Type="http://schemas.openxmlformats.org/officeDocument/2006/relationships/oleObject" Target="../embeddings/oleObject105.bin"/><Relationship Id="rId5" Type="http://schemas.openxmlformats.org/officeDocument/2006/relationships/image" Target="../media/image102.wmf"/><Relationship Id="rId4" Type="http://schemas.openxmlformats.org/officeDocument/2006/relationships/oleObject" Target="../embeddings/oleObject104.bin"/><Relationship Id="rId9" Type="http://schemas.openxmlformats.org/officeDocument/2006/relationships/image" Target="../media/image104.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09.bin"/><Relationship Id="rId3" Type="http://schemas.openxmlformats.org/officeDocument/2006/relationships/notesSlide" Target="../notesSlides/notesSlide12.xml"/><Relationship Id="rId7" Type="http://schemas.openxmlformats.org/officeDocument/2006/relationships/image" Target="../media/image106.wmf"/><Relationship Id="rId2" Type="http://schemas.openxmlformats.org/officeDocument/2006/relationships/slideLayout" Target="../slideLayouts/slideLayout3.xml"/><Relationship Id="rId1" Type="http://schemas.openxmlformats.org/officeDocument/2006/relationships/vmlDrawing" Target="../drawings/vmlDrawing29.vml"/><Relationship Id="rId6" Type="http://schemas.openxmlformats.org/officeDocument/2006/relationships/oleObject" Target="../embeddings/oleObject108.bin"/><Relationship Id="rId5" Type="http://schemas.openxmlformats.org/officeDocument/2006/relationships/image" Target="../media/image105.wmf"/><Relationship Id="rId4" Type="http://schemas.openxmlformats.org/officeDocument/2006/relationships/oleObject" Target="../embeddings/oleObject107.bin"/><Relationship Id="rId9" Type="http://schemas.openxmlformats.org/officeDocument/2006/relationships/image" Target="../media/image107.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vmlDrawing" Target="../drawings/vmlDrawing30.vml"/><Relationship Id="rId5" Type="http://schemas.openxmlformats.org/officeDocument/2006/relationships/image" Target="../media/image108.wmf"/><Relationship Id="rId4" Type="http://schemas.openxmlformats.org/officeDocument/2006/relationships/oleObject" Target="../embeddings/oleObject110.bin"/></Relationships>
</file>

<file path=ppt/slides/_rels/slide37.xml.rels><?xml version="1.0" encoding="UTF-8" standalone="yes"?>
<Relationships xmlns="http://schemas.openxmlformats.org/package/2006/relationships"><Relationship Id="rId3" Type="http://schemas.openxmlformats.org/officeDocument/2006/relationships/image" Target="../media/image110.gif"/><Relationship Id="rId2" Type="http://schemas.openxmlformats.org/officeDocument/2006/relationships/image" Target="../media/image109.wm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13.bin"/><Relationship Id="rId3" Type="http://schemas.openxmlformats.org/officeDocument/2006/relationships/notesSlide" Target="../notesSlides/notesSlide14.xml"/><Relationship Id="rId7" Type="http://schemas.openxmlformats.org/officeDocument/2006/relationships/image" Target="../media/image111.wmf"/><Relationship Id="rId2" Type="http://schemas.openxmlformats.org/officeDocument/2006/relationships/slideLayout" Target="../slideLayouts/slideLayout3.xml"/><Relationship Id="rId1" Type="http://schemas.openxmlformats.org/officeDocument/2006/relationships/vmlDrawing" Target="../drawings/vmlDrawing31.vml"/><Relationship Id="rId6" Type="http://schemas.openxmlformats.org/officeDocument/2006/relationships/oleObject" Target="../embeddings/oleObject112.bin"/><Relationship Id="rId5" Type="http://schemas.openxmlformats.org/officeDocument/2006/relationships/image" Target="../media/image82.wmf"/><Relationship Id="rId4" Type="http://schemas.openxmlformats.org/officeDocument/2006/relationships/oleObject" Target="../embeddings/oleObject111.bin"/><Relationship Id="rId9" Type="http://schemas.openxmlformats.org/officeDocument/2006/relationships/image" Target="../media/image112.w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16.bin"/><Relationship Id="rId3" Type="http://schemas.openxmlformats.org/officeDocument/2006/relationships/notesSlide" Target="../notesSlides/notesSlide15.xml"/><Relationship Id="rId7" Type="http://schemas.openxmlformats.org/officeDocument/2006/relationships/image" Target="../media/image114.wmf"/><Relationship Id="rId2" Type="http://schemas.openxmlformats.org/officeDocument/2006/relationships/slideLayout" Target="../slideLayouts/slideLayout3.xml"/><Relationship Id="rId1" Type="http://schemas.openxmlformats.org/officeDocument/2006/relationships/vmlDrawing" Target="../drawings/vmlDrawing32.vml"/><Relationship Id="rId6" Type="http://schemas.openxmlformats.org/officeDocument/2006/relationships/oleObject" Target="../embeddings/oleObject115.bin"/><Relationship Id="rId5" Type="http://schemas.openxmlformats.org/officeDocument/2006/relationships/image" Target="../media/image113.wmf"/><Relationship Id="rId4" Type="http://schemas.openxmlformats.org/officeDocument/2006/relationships/oleObject" Target="../embeddings/oleObject114.bin"/><Relationship Id="rId9" Type="http://schemas.openxmlformats.org/officeDocument/2006/relationships/image" Target="../media/image115.wmf"/></Relationships>
</file>

<file path=ppt/slides/_rels/slide4.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14.bin"/><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3.emf"/><Relationship Id="rId2" Type="http://schemas.openxmlformats.org/officeDocument/2006/relationships/slideLayout" Target="../slideLayouts/slideLayout3.xml"/><Relationship Id="rId16" Type="http://schemas.openxmlformats.org/officeDocument/2006/relationships/image" Target="../media/image15.wmf"/><Relationship Id="rId1" Type="http://schemas.openxmlformats.org/officeDocument/2006/relationships/vmlDrawing" Target="../drawings/vmlDrawing3.vml"/><Relationship Id="rId6" Type="http://schemas.openxmlformats.org/officeDocument/2006/relationships/image" Target="../media/image10.w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oleObject" Target="../embeddings/oleObject15.bin"/><Relationship Id="rId10" Type="http://schemas.openxmlformats.org/officeDocument/2006/relationships/image" Target="../media/image12.wmf"/><Relationship Id="rId4" Type="http://schemas.openxmlformats.org/officeDocument/2006/relationships/image" Target="../media/image9.emf"/><Relationship Id="rId9" Type="http://schemas.openxmlformats.org/officeDocument/2006/relationships/oleObject" Target="../embeddings/oleObject12.bin"/><Relationship Id="rId14" Type="http://schemas.openxmlformats.org/officeDocument/2006/relationships/image" Target="../media/image14.emf"/></Relationships>
</file>

<file path=ppt/slides/_rels/slide40.x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oleObject" Target="../embeddings/oleObject117.bin"/><Relationship Id="rId7" Type="http://schemas.openxmlformats.org/officeDocument/2006/relationships/hyperlink" Target="file:///E:\&#25945;&#23398;\&#25945;&#23398;\&#27010;&#29575;&#35770;&#19982;&#25968;&#29702;&#32479;&#35745;\2010&#27010;&#29575;&#19982;&#25968;&#29702;&#32479;&#35745;\&#21160;&#30011;\&#25277;&#31614;&#35797;&#39564;.swf" TargetMode="External"/><Relationship Id="rId2" Type="http://schemas.openxmlformats.org/officeDocument/2006/relationships/slideLayout" Target="../slideLayouts/slideLayout3.xml"/><Relationship Id="rId1" Type="http://schemas.openxmlformats.org/officeDocument/2006/relationships/vmlDrawing" Target="../drawings/vmlDrawing33.vml"/><Relationship Id="rId6" Type="http://schemas.openxmlformats.org/officeDocument/2006/relationships/image" Target="../media/image116.wmf"/><Relationship Id="rId5" Type="http://schemas.openxmlformats.org/officeDocument/2006/relationships/oleObject" Target="../embeddings/oleObject118.bin"/><Relationship Id="rId4" Type="http://schemas.openxmlformats.org/officeDocument/2006/relationships/image" Target="../media/image82.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34.vml"/><Relationship Id="rId5" Type="http://schemas.openxmlformats.org/officeDocument/2006/relationships/image" Target="../media/image118.wmf"/><Relationship Id="rId4" Type="http://schemas.openxmlformats.org/officeDocument/2006/relationships/oleObject" Target="../embeddings/oleObject119.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35.vml"/><Relationship Id="rId5" Type="http://schemas.openxmlformats.org/officeDocument/2006/relationships/image" Target="../media/image119.emf"/><Relationship Id="rId4" Type="http://schemas.openxmlformats.org/officeDocument/2006/relationships/oleObject" Target="../embeddings/oleObject120.bin"/></Relationships>
</file>

<file path=ppt/slides/_rels/slide46.x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oleObject" Target="../embeddings/oleObject121.bin"/><Relationship Id="rId7" Type="http://schemas.openxmlformats.org/officeDocument/2006/relationships/oleObject" Target="../embeddings/oleObject123.bin"/><Relationship Id="rId12" Type="http://schemas.openxmlformats.org/officeDocument/2006/relationships/image" Target="../media/image124.wmf"/><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21.wmf"/><Relationship Id="rId11" Type="http://schemas.openxmlformats.org/officeDocument/2006/relationships/oleObject" Target="../embeddings/oleObject125.bin"/><Relationship Id="rId5" Type="http://schemas.openxmlformats.org/officeDocument/2006/relationships/oleObject" Target="../embeddings/oleObject122.bin"/><Relationship Id="rId10" Type="http://schemas.openxmlformats.org/officeDocument/2006/relationships/image" Target="../media/image123.wmf"/><Relationship Id="rId4" Type="http://schemas.openxmlformats.org/officeDocument/2006/relationships/image" Target="../media/image120.wmf"/><Relationship Id="rId9" Type="http://schemas.openxmlformats.org/officeDocument/2006/relationships/oleObject" Target="../embeddings/oleObject124.bin"/></Relationships>
</file>

<file path=ppt/slides/_rels/slide47.xml.rels><?xml version="1.0" encoding="UTF-8" standalone="yes"?>
<Relationships xmlns="http://schemas.openxmlformats.org/package/2006/relationships"><Relationship Id="rId8" Type="http://schemas.openxmlformats.org/officeDocument/2006/relationships/image" Target="../media/image127.emf"/><Relationship Id="rId3" Type="http://schemas.openxmlformats.org/officeDocument/2006/relationships/oleObject" Target="../embeddings/oleObject126.bin"/><Relationship Id="rId7" Type="http://schemas.openxmlformats.org/officeDocument/2006/relationships/oleObject" Target="../embeddings/oleObject128.bin"/><Relationship Id="rId12" Type="http://schemas.openxmlformats.org/officeDocument/2006/relationships/image" Target="../media/image129.emf"/><Relationship Id="rId2" Type="http://schemas.openxmlformats.org/officeDocument/2006/relationships/slideLayout" Target="../slideLayouts/slideLayout3.xml"/><Relationship Id="rId1" Type="http://schemas.openxmlformats.org/officeDocument/2006/relationships/vmlDrawing" Target="../drawings/vmlDrawing37.vml"/><Relationship Id="rId6" Type="http://schemas.openxmlformats.org/officeDocument/2006/relationships/image" Target="../media/image126.wmf"/><Relationship Id="rId11" Type="http://schemas.openxmlformats.org/officeDocument/2006/relationships/oleObject" Target="../embeddings/oleObject130.bin"/><Relationship Id="rId5" Type="http://schemas.openxmlformats.org/officeDocument/2006/relationships/oleObject" Target="../embeddings/oleObject127.bin"/><Relationship Id="rId10" Type="http://schemas.openxmlformats.org/officeDocument/2006/relationships/image" Target="../media/image128.emf"/><Relationship Id="rId4" Type="http://schemas.openxmlformats.org/officeDocument/2006/relationships/image" Target="../media/image125.wmf"/><Relationship Id="rId9" Type="http://schemas.openxmlformats.org/officeDocument/2006/relationships/oleObject" Target="../embeddings/oleObject129.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31.bin"/><Relationship Id="rId2" Type="http://schemas.openxmlformats.org/officeDocument/2006/relationships/slideLayout" Target="../slideLayouts/slideLayout3.xml"/><Relationship Id="rId1" Type="http://schemas.openxmlformats.org/officeDocument/2006/relationships/vmlDrawing" Target="../drawings/vmlDrawing38.vml"/><Relationship Id="rId5" Type="http://schemas.openxmlformats.org/officeDocument/2006/relationships/image" Target="../media/image130.emf"/><Relationship Id="rId4" Type="http://schemas.openxmlformats.org/officeDocument/2006/relationships/image" Target="../media/image82.wmf"/></Relationships>
</file>

<file path=ppt/slides/_rels/slide5.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17.wmf"/><Relationship Id="rId5" Type="http://schemas.openxmlformats.org/officeDocument/2006/relationships/oleObject" Target="../embeddings/oleObject17.bin"/><Relationship Id="rId4" Type="http://schemas.openxmlformats.org/officeDocument/2006/relationships/image" Target="../media/image16.wmf"/></Relationships>
</file>

<file path=ppt/slides/_rels/slide50.xml.rels><?xml version="1.0" encoding="UTF-8" standalone="yes"?>
<Relationships xmlns="http://schemas.openxmlformats.org/package/2006/relationships"><Relationship Id="rId8" Type="http://schemas.openxmlformats.org/officeDocument/2006/relationships/image" Target="../media/image133.emf"/><Relationship Id="rId3" Type="http://schemas.openxmlformats.org/officeDocument/2006/relationships/oleObject" Target="../embeddings/oleObject132.bin"/><Relationship Id="rId7" Type="http://schemas.openxmlformats.org/officeDocument/2006/relationships/oleObject" Target="../embeddings/oleObject134.bin"/><Relationship Id="rId2" Type="http://schemas.openxmlformats.org/officeDocument/2006/relationships/slideLayout" Target="../slideLayouts/slideLayout3.xml"/><Relationship Id="rId1" Type="http://schemas.openxmlformats.org/officeDocument/2006/relationships/vmlDrawing" Target="../drawings/vmlDrawing39.vml"/><Relationship Id="rId6" Type="http://schemas.openxmlformats.org/officeDocument/2006/relationships/image" Target="../media/image132.emf"/><Relationship Id="rId5" Type="http://schemas.openxmlformats.org/officeDocument/2006/relationships/oleObject" Target="../embeddings/oleObject133.bin"/><Relationship Id="rId4" Type="http://schemas.openxmlformats.org/officeDocument/2006/relationships/image" Target="../media/image131.e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137.bin"/><Relationship Id="rId3" Type="http://schemas.openxmlformats.org/officeDocument/2006/relationships/notesSlide" Target="../notesSlides/notesSlide20.xml"/><Relationship Id="rId7" Type="http://schemas.openxmlformats.org/officeDocument/2006/relationships/image" Target="../media/image134.emf"/><Relationship Id="rId2" Type="http://schemas.openxmlformats.org/officeDocument/2006/relationships/slideLayout" Target="../slideLayouts/slideLayout3.xml"/><Relationship Id="rId1" Type="http://schemas.openxmlformats.org/officeDocument/2006/relationships/vmlDrawing" Target="../drawings/vmlDrawing40.vml"/><Relationship Id="rId6" Type="http://schemas.openxmlformats.org/officeDocument/2006/relationships/oleObject" Target="../embeddings/oleObject136.bin"/><Relationship Id="rId5" Type="http://schemas.openxmlformats.org/officeDocument/2006/relationships/image" Target="../media/image82.wmf"/><Relationship Id="rId4" Type="http://schemas.openxmlformats.org/officeDocument/2006/relationships/oleObject" Target="../embeddings/oleObject135.bin"/><Relationship Id="rId9" Type="http://schemas.openxmlformats.org/officeDocument/2006/relationships/image" Target="../media/image135.emf"/></Relationships>
</file>

<file path=ppt/slides/_rels/slide52.xml.rels><?xml version="1.0" encoding="UTF-8" standalone="yes"?>
<Relationships xmlns="http://schemas.openxmlformats.org/package/2006/relationships"><Relationship Id="rId8" Type="http://schemas.openxmlformats.org/officeDocument/2006/relationships/image" Target="../media/image82.wmf"/><Relationship Id="rId13" Type="http://schemas.openxmlformats.org/officeDocument/2006/relationships/image" Target="../media/image139.emf"/><Relationship Id="rId3" Type="http://schemas.openxmlformats.org/officeDocument/2006/relationships/oleObject" Target="../embeddings/oleObject138.bin"/><Relationship Id="rId7" Type="http://schemas.openxmlformats.org/officeDocument/2006/relationships/oleObject" Target="../embeddings/oleObject140.bin"/><Relationship Id="rId12" Type="http://schemas.openxmlformats.org/officeDocument/2006/relationships/oleObject" Target="../embeddings/oleObject143.bin"/><Relationship Id="rId17" Type="http://schemas.openxmlformats.org/officeDocument/2006/relationships/image" Target="../media/image141.emf"/><Relationship Id="rId2" Type="http://schemas.openxmlformats.org/officeDocument/2006/relationships/slideLayout" Target="../slideLayouts/slideLayout3.xml"/><Relationship Id="rId16" Type="http://schemas.openxmlformats.org/officeDocument/2006/relationships/oleObject" Target="../embeddings/oleObject145.bin"/><Relationship Id="rId1" Type="http://schemas.openxmlformats.org/officeDocument/2006/relationships/vmlDrawing" Target="../drawings/vmlDrawing41.vml"/><Relationship Id="rId6" Type="http://schemas.openxmlformats.org/officeDocument/2006/relationships/image" Target="../media/image137.emf"/><Relationship Id="rId11" Type="http://schemas.openxmlformats.org/officeDocument/2006/relationships/oleObject" Target="../embeddings/oleObject142.bin"/><Relationship Id="rId5" Type="http://schemas.openxmlformats.org/officeDocument/2006/relationships/oleObject" Target="../embeddings/oleObject139.bin"/><Relationship Id="rId15" Type="http://schemas.openxmlformats.org/officeDocument/2006/relationships/image" Target="../media/image140.emf"/><Relationship Id="rId10" Type="http://schemas.openxmlformats.org/officeDocument/2006/relationships/image" Target="../media/image138.emf"/><Relationship Id="rId4" Type="http://schemas.openxmlformats.org/officeDocument/2006/relationships/image" Target="../media/image136.emf"/><Relationship Id="rId9" Type="http://schemas.openxmlformats.org/officeDocument/2006/relationships/oleObject" Target="../embeddings/oleObject141.bin"/><Relationship Id="rId14" Type="http://schemas.openxmlformats.org/officeDocument/2006/relationships/oleObject" Target="../embeddings/oleObject144.bin"/></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4.xml.rels><?xml version="1.0" encoding="UTF-8" standalone="yes"?>
<Relationships xmlns="http://schemas.openxmlformats.org/package/2006/relationships"><Relationship Id="rId8" Type="http://schemas.openxmlformats.org/officeDocument/2006/relationships/image" Target="../media/image144.emf"/><Relationship Id="rId3" Type="http://schemas.openxmlformats.org/officeDocument/2006/relationships/oleObject" Target="../embeddings/oleObject146.bin"/><Relationship Id="rId7" Type="http://schemas.openxmlformats.org/officeDocument/2006/relationships/oleObject" Target="../embeddings/oleObject148.bin"/><Relationship Id="rId2" Type="http://schemas.openxmlformats.org/officeDocument/2006/relationships/slideLayout" Target="../slideLayouts/slideLayout3.xml"/><Relationship Id="rId1" Type="http://schemas.openxmlformats.org/officeDocument/2006/relationships/vmlDrawing" Target="../drawings/vmlDrawing42.vml"/><Relationship Id="rId6" Type="http://schemas.openxmlformats.org/officeDocument/2006/relationships/image" Target="../media/image143.emf"/><Relationship Id="rId5" Type="http://schemas.openxmlformats.org/officeDocument/2006/relationships/oleObject" Target="../embeddings/oleObject147.bin"/><Relationship Id="rId4" Type="http://schemas.openxmlformats.org/officeDocument/2006/relationships/image" Target="../media/image142.emf"/></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151.bin"/><Relationship Id="rId3" Type="http://schemas.openxmlformats.org/officeDocument/2006/relationships/audio" Target="../media/audio1.wav"/><Relationship Id="rId7" Type="http://schemas.openxmlformats.org/officeDocument/2006/relationships/image" Target="../media/image146.emf"/><Relationship Id="rId2" Type="http://schemas.openxmlformats.org/officeDocument/2006/relationships/slideLayout" Target="../slideLayouts/slideLayout3.xml"/><Relationship Id="rId1" Type="http://schemas.openxmlformats.org/officeDocument/2006/relationships/vmlDrawing" Target="../drawings/vmlDrawing43.vml"/><Relationship Id="rId6" Type="http://schemas.openxmlformats.org/officeDocument/2006/relationships/oleObject" Target="../embeddings/oleObject150.bin"/><Relationship Id="rId5" Type="http://schemas.openxmlformats.org/officeDocument/2006/relationships/image" Target="../media/image145.emf"/><Relationship Id="rId4" Type="http://schemas.openxmlformats.org/officeDocument/2006/relationships/oleObject" Target="../embeddings/oleObject149.bin"/><Relationship Id="rId9" Type="http://schemas.openxmlformats.org/officeDocument/2006/relationships/image" Target="../media/image147.em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154.bin"/><Relationship Id="rId13" Type="http://schemas.openxmlformats.org/officeDocument/2006/relationships/image" Target="../media/image152.emf"/><Relationship Id="rId3" Type="http://schemas.openxmlformats.org/officeDocument/2006/relationships/notesSlide" Target="../notesSlides/notesSlide22.xml"/><Relationship Id="rId7" Type="http://schemas.openxmlformats.org/officeDocument/2006/relationships/image" Target="../media/image149.wmf"/><Relationship Id="rId12" Type="http://schemas.openxmlformats.org/officeDocument/2006/relationships/oleObject" Target="../embeddings/oleObject156.bin"/><Relationship Id="rId2" Type="http://schemas.openxmlformats.org/officeDocument/2006/relationships/slideLayout" Target="../slideLayouts/slideLayout3.xml"/><Relationship Id="rId1" Type="http://schemas.openxmlformats.org/officeDocument/2006/relationships/vmlDrawing" Target="../drawings/vmlDrawing44.vml"/><Relationship Id="rId6" Type="http://schemas.openxmlformats.org/officeDocument/2006/relationships/oleObject" Target="../embeddings/oleObject153.bin"/><Relationship Id="rId11" Type="http://schemas.openxmlformats.org/officeDocument/2006/relationships/image" Target="../media/image151.emf"/><Relationship Id="rId5" Type="http://schemas.openxmlformats.org/officeDocument/2006/relationships/image" Target="../media/image148.emf"/><Relationship Id="rId10" Type="http://schemas.openxmlformats.org/officeDocument/2006/relationships/oleObject" Target="../embeddings/oleObject155.bin"/><Relationship Id="rId4" Type="http://schemas.openxmlformats.org/officeDocument/2006/relationships/oleObject" Target="../embeddings/oleObject152.bin"/><Relationship Id="rId9" Type="http://schemas.openxmlformats.org/officeDocument/2006/relationships/image" Target="../media/image150.e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57.bin"/><Relationship Id="rId2" Type="http://schemas.openxmlformats.org/officeDocument/2006/relationships/slideLayout" Target="../slideLayouts/slideLayout3.xml"/><Relationship Id="rId1" Type="http://schemas.openxmlformats.org/officeDocument/2006/relationships/vmlDrawing" Target="../drawings/vmlDrawing45.vml"/><Relationship Id="rId4" Type="http://schemas.openxmlformats.org/officeDocument/2006/relationships/image" Target="../media/image153.emf"/></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159.bin"/><Relationship Id="rId13" Type="http://schemas.openxmlformats.org/officeDocument/2006/relationships/image" Target="../media/image157.emf"/><Relationship Id="rId3" Type="http://schemas.openxmlformats.org/officeDocument/2006/relationships/notesSlide" Target="../notesSlides/notesSlide23.xml"/><Relationship Id="rId7" Type="http://schemas.openxmlformats.org/officeDocument/2006/relationships/image" Target="../media/image154.emf"/><Relationship Id="rId12" Type="http://schemas.openxmlformats.org/officeDocument/2006/relationships/oleObject" Target="../embeddings/oleObject161.bin"/><Relationship Id="rId2" Type="http://schemas.openxmlformats.org/officeDocument/2006/relationships/slideLayout" Target="../slideLayouts/slideLayout3.xml"/><Relationship Id="rId1" Type="http://schemas.openxmlformats.org/officeDocument/2006/relationships/vmlDrawing" Target="../drawings/vmlDrawing46.vml"/><Relationship Id="rId6" Type="http://schemas.openxmlformats.org/officeDocument/2006/relationships/oleObject" Target="../embeddings/oleObject158.bin"/><Relationship Id="rId11" Type="http://schemas.openxmlformats.org/officeDocument/2006/relationships/image" Target="../media/image156.emf"/><Relationship Id="rId5" Type="http://schemas.openxmlformats.org/officeDocument/2006/relationships/image" Target="../media/image159.emf"/><Relationship Id="rId10" Type="http://schemas.openxmlformats.org/officeDocument/2006/relationships/oleObject" Target="../embeddings/oleObject160.bin"/><Relationship Id="rId4" Type="http://schemas.openxmlformats.org/officeDocument/2006/relationships/image" Target="../media/image158.emf"/><Relationship Id="rId9" Type="http://schemas.openxmlformats.org/officeDocument/2006/relationships/image" Target="../media/image155.emf"/><Relationship Id="rId14" Type="http://schemas.openxmlformats.org/officeDocument/2006/relationships/image" Target="../media/image160.png"/></Relationships>
</file>

<file path=ppt/slides/_rels/slide6.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24.bin"/><Relationship Id="rId18" Type="http://schemas.openxmlformats.org/officeDocument/2006/relationships/image" Target="../media/image26.wmf"/><Relationship Id="rId26" Type="http://schemas.openxmlformats.org/officeDocument/2006/relationships/image" Target="../media/image30.wmf"/><Relationship Id="rId3" Type="http://schemas.openxmlformats.org/officeDocument/2006/relationships/oleObject" Target="../embeddings/oleObject19.bin"/><Relationship Id="rId21" Type="http://schemas.openxmlformats.org/officeDocument/2006/relationships/oleObject" Target="../embeddings/oleObject28.bin"/><Relationship Id="rId7" Type="http://schemas.openxmlformats.org/officeDocument/2006/relationships/oleObject" Target="../embeddings/oleObject21.bin"/><Relationship Id="rId12" Type="http://schemas.openxmlformats.org/officeDocument/2006/relationships/image" Target="../media/image23.emf"/><Relationship Id="rId17" Type="http://schemas.openxmlformats.org/officeDocument/2006/relationships/oleObject" Target="../embeddings/oleObject26.bin"/><Relationship Id="rId25" Type="http://schemas.openxmlformats.org/officeDocument/2006/relationships/oleObject" Target="../embeddings/oleObject30.bin"/><Relationship Id="rId2" Type="http://schemas.openxmlformats.org/officeDocument/2006/relationships/slideLayout" Target="../slideLayouts/slideLayout3.xml"/><Relationship Id="rId16" Type="http://schemas.openxmlformats.org/officeDocument/2006/relationships/image" Target="../media/image25.wmf"/><Relationship Id="rId20" Type="http://schemas.openxmlformats.org/officeDocument/2006/relationships/image" Target="../media/image27.wmf"/><Relationship Id="rId1" Type="http://schemas.openxmlformats.org/officeDocument/2006/relationships/vmlDrawing" Target="../drawings/vmlDrawing5.vml"/><Relationship Id="rId6" Type="http://schemas.openxmlformats.org/officeDocument/2006/relationships/image" Target="../media/image20.wmf"/><Relationship Id="rId11" Type="http://schemas.openxmlformats.org/officeDocument/2006/relationships/oleObject" Target="../embeddings/oleObject23.bin"/><Relationship Id="rId24" Type="http://schemas.openxmlformats.org/officeDocument/2006/relationships/image" Target="../media/image29.wmf"/><Relationship Id="rId5" Type="http://schemas.openxmlformats.org/officeDocument/2006/relationships/oleObject" Target="../embeddings/oleObject20.bin"/><Relationship Id="rId15" Type="http://schemas.openxmlformats.org/officeDocument/2006/relationships/oleObject" Target="../embeddings/oleObject25.bin"/><Relationship Id="rId23" Type="http://schemas.openxmlformats.org/officeDocument/2006/relationships/oleObject" Target="../embeddings/oleObject29.bin"/><Relationship Id="rId10" Type="http://schemas.openxmlformats.org/officeDocument/2006/relationships/image" Target="../media/image22.wmf"/><Relationship Id="rId19" Type="http://schemas.openxmlformats.org/officeDocument/2006/relationships/oleObject" Target="../embeddings/oleObject27.bin"/><Relationship Id="rId4" Type="http://schemas.openxmlformats.org/officeDocument/2006/relationships/image" Target="../media/image19.wmf"/><Relationship Id="rId9" Type="http://schemas.openxmlformats.org/officeDocument/2006/relationships/oleObject" Target="../embeddings/oleObject22.bin"/><Relationship Id="rId14" Type="http://schemas.openxmlformats.org/officeDocument/2006/relationships/image" Target="../media/image24.wmf"/><Relationship Id="rId22" Type="http://schemas.openxmlformats.org/officeDocument/2006/relationships/image" Target="../media/image28.wmf"/></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164.bin"/><Relationship Id="rId3" Type="http://schemas.openxmlformats.org/officeDocument/2006/relationships/notesSlide" Target="../notesSlides/notesSlide24.xml"/><Relationship Id="rId7" Type="http://schemas.openxmlformats.org/officeDocument/2006/relationships/image" Target="../media/image162.emf"/><Relationship Id="rId2" Type="http://schemas.openxmlformats.org/officeDocument/2006/relationships/slideLayout" Target="../slideLayouts/slideLayout3.xml"/><Relationship Id="rId1" Type="http://schemas.openxmlformats.org/officeDocument/2006/relationships/vmlDrawing" Target="../drawings/vmlDrawing47.vml"/><Relationship Id="rId6" Type="http://schemas.openxmlformats.org/officeDocument/2006/relationships/oleObject" Target="../embeddings/oleObject163.bin"/><Relationship Id="rId5" Type="http://schemas.openxmlformats.org/officeDocument/2006/relationships/image" Target="../media/image161.emf"/><Relationship Id="rId4" Type="http://schemas.openxmlformats.org/officeDocument/2006/relationships/oleObject" Target="../embeddings/oleObject162.bin"/><Relationship Id="rId9" Type="http://schemas.openxmlformats.org/officeDocument/2006/relationships/image" Target="../media/image163.emf"/></Relationships>
</file>

<file path=ppt/slides/_rels/slide61.xml.rels><?xml version="1.0" encoding="UTF-8" standalone="yes"?>
<Relationships xmlns="http://schemas.openxmlformats.org/package/2006/relationships"><Relationship Id="rId8" Type="http://schemas.openxmlformats.org/officeDocument/2006/relationships/image" Target="../media/image166.emf"/><Relationship Id="rId3" Type="http://schemas.openxmlformats.org/officeDocument/2006/relationships/oleObject" Target="../embeddings/oleObject165.bin"/><Relationship Id="rId7" Type="http://schemas.openxmlformats.org/officeDocument/2006/relationships/oleObject" Target="../embeddings/oleObject167.bin"/><Relationship Id="rId2" Type="http://schemas.openxmlformats.org/officeDocument/2006/relationships/slideLayout" Target="../slideLayouts/slideLayout3.xml"/><Relationship Id="rId1" Type="http://schemas.openxmlformats.org/officeDocument/2006/relationships/vmlDrawing" Target="../drawings/vmlDrawing48.vml"/><Relationship Id="rId6" Type="http://schemas.openxmlformats.org/officeDocument/2006/relationships/image" Target="../media/image165.emf"/><Relationship Id="rId5" Type="http://schemas.openxmlformats.org/officeDocument/2006/relationships/oleObject" Target="../embeddings/oleObject166.bin"/><Relationship Id="rId10" Type="http://schemas.openxmlformats.org/officeDocument/2006/relationships/image" Target="../media/image167.emf"/><Relationship Id="rId4" Type="http://schemas.openxmlformats.org/officeDocument/2006/relationships/image" Target="../media/image164.emf"/><Relationship Id="rId9" Type="http://schemas.openxmlformats.org/officeDocument/2006/relationships/oleObject" Target="../embeddings/oleObject168.bin"/></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69.bin"/><Relationship Id="rId2" Type="http://schemas.openxmlformats.org/officeDocument/2006/relationships/slideLayout" Target="../slideLayouts/slideLayout3.xml"/><Relationship Id="rId1" Type="http://schemas.openxmlformats.org/officeDocument/2006/relationships/vmlDrawing" Target="../drawings/vmlDrawing49.vml"/><Relationship Id="rId6" Type="http://schemas.openxmlformats.org/officeDocument/2006/relationships/image" Target="../media/image169.emf"/><Relationship Id="rId5" Type="http://schemas.openxmlformats.org/officeDocument/2006/relationships/oleObject" Target="../embeddings/oleObject170.bin"/><Relationship Id="rId4" Type="http://schemas.openxmlformats.org/officeDocument/2006/relationships/image" Target="../media/image168.emf"/></Relationships>
</file>

<file path=ppt/slides/_rels/slide63.xml.rels><?xml version="1.0" encoding="UTF-8" standalone="yes"?>
<Relationships xmlns="http://schemas.openxmlformats.org/package/2006/relationships"><Relationship Id="rId8" Type="http://schemas.openxmlformats.org/officeDocument/2006/relationships/image" Target="../media/image172.emf"/><Relationship Id="rId3" Type="http://schemas.openxmlformats.org/officeDocument/2006/relationships/oleObject" Target="../embeddings/oleObject171.bin"/><Relationship Id="rId7" Type="http://schemas.openxmlformats.org/officeDocument/2006/relationships/oleObject" Target="../embeddings/oleObject173.bin"/><Relationship Id="rId2" Type="http://schemas.openxmlformats.org/officeDocument/2006/relationships/slideLayout" Target="../slideLayouts/slideLayout3.xml"/><Relationship Id="rId1" Type="http://schemas.openxmlformats.org/officeDocument/2006/relationships/vmlDrawing" Target="../drawings/vmlDrawing50.vml"/><Relationship Id="rId6" Type="http://schemas.openxmlformats.org/officeDocument/2006/relationships/image" Target="../media/image171.emf"/><Relationship Id="rId5" Type="http://schemas.openxmlformats.org/officeDocument/2006/relationships/oleObject" Target="../embeddings/oleObject172.bin"/><Relationship Id="rId4" Type="http://schemas.openxmlformats.org/officeDocument/2006/relationships/image" Target="../media/image170.emf"/></Relationships>
</file>

<file path=ppt/slides/_rels/slide64.xml.rels><?xml version="1.0" encoding="UTF-8" standalone="yes"?>
<Relationships xmlns="http://schemas.openxmlformats.org/package/2006/relationships"><Relationship Id="rId8" Type="http://schemas.openxmlformats.org/officeDocument/2006/relationships/image" Target="../media/image175.emf"/><Relationship Id="rId3" Type="http://schemas.openxmlformats.org/officeDocument/2006/relationships/oleObject" Target="../embeddings/oleObject174.bin"/><Relationship Id="rId7" Type="http://schemas.openxmlformats.org/officeDocument/2006/relationships/oleObject" Target="../embeddings/oleObject176.bin"/><Relationship Id="rId2" Type="http://schemas.openxmlformats.org/officeDocument/2006/relationships/slideLayout" Target="../slideLayouts/slideLayout3.xml"/><Relationship Id="rId1" Type="http://schemas.openxmlformats.org/officeDocument/2006/relationships/vmlDrawing" Target="../drawings/vmlDrawing51.vml"/><Relationship Id="rId6" Type="http://schemas.openxmlformats.org/officeDocument/2006/relationships/image" Target="../media/image174.emf"/><Relationship Id="rId5" Type="http://schemas.openxmlformats.org/officeDocument/2006/relationships/oleObject" Target="../embeddings/oleObject175.bin"/><Relationship Id="rId10" Type="http://schemas.openxmlformats.org/officeDocument/2006/relationships/image" Target="../media/image176.emf"/><Relationship Id="rId4" Type="http://schemas.openxmlformats.org/officeDocument/2006/relationships/image" Target="../media/image173.emf"/><Relationship Id="rId9" Type="http://schemas.openxmlformats.org/officeDocument/2006/relationships/oleObject" Target="../embeddings/oleObject177.bin"/></Relationships>
</file>

<file path=ppt/slides/_rels/slide65.xml.rels><?xml version="1.0" encoding="UTF-8" standalone="yes"?>
<Relationships xmlns="http://schemas.openxmlformats.org/package/2006/relationships"><Relationship Id="rId8" Type="http://schemas.openxmlformats.org/officeDocument/2006/relationships/image" Target="../media/image179.emf"/><Relationship Id="rId13" Type="http://schemas.openxmlformats.org/officeDocument/2006/relationships/oleObject" Target="../embeddings/oleObject183.bin"/><Relationship Id="rId18" Type="http://schemas.openxmlformats.org/officeDocument/2006/relationships/image" Target="../media/image184.emf"/><Relationship Id="rId3" Type="http://schemas.openxmlformats.org/officeDocument/2006/relationships/oleObject" Target="../embeddings/oleObject178.bin"/><Relationship Id="rId7" Type="http://schemas.openxmlformats.org/officeDocument/2006/relationships/oleObject" Target="../embeddings/oleObject180.bin"/><Relationship Id="rId12" Type="http://schemas.openxmlformats.org/officeDocument/2006/relationships/image" Target="../media/image181.emf"/><Relationship Id="rId17" Type="http://schemas.openxmlformats.org/officeDocument/2006/relationships/oleObject" Target="../embeddings/oleObject185.bin"/><Relationship Id="rId2" Type="http://schemas.openxmlformats.org/officeDocument/2006/relationships/slideLayout" Target="../slideLayouts/slideLayout3.xml"/><Relationship Id="rId16" Type="http://schemas.openxmlformats.org/officeDocument/2006/relationships/image" Target="../media/image183.emf"/><Relationship Id="rId1" Type="http://schemas.openxmlformats.org/officeDocument/2006/relationships/vmlDrawing" Target="../drawings/vmlDrawing52.vml"/><Relationship Id="rId6" Type="http://schemas.openxmlformats.org/officeDocument/2006/relationships/image" Target="../media/image178.emf"/><Relationship Id="rId11" Type="http://schemas.openxmlformats.org/officeDocument/2006/relationships/oleObject" Target="../embeddings/oleObject182.bin"/><Relationship Id="rId5" Type="http://schemas.openxmlformats.org/officeDocument/2006/relationships/oleObject" Target="../embeddings/oleObject179.bin"/><Relationship Id="rId15" Type="http://schemas.openxmlformats.org/officeDocument/2006/relationships/oleObject" Target="../embeddings/oleObject184.bin"/><Relationship Id="rId10" Type="http://schemas.openxmlformats.org/officeDocument/2006/relationships/image" Target="../media/image180.emf"/><Relationship Id="rId4" Type="http://schemas.openxmlformats.org/officeDocument/2006/relationships/image" Target="../media/image177.emf"/><Relationship Id="rId9" Type="http://schemas.openxmlformats.org/officeDocument/2006/relationships/oleObject" Target="../embeddings/oleObject181.bin"/><Relationship Id="rId14" Type="http://schemas.openxmlformats.org/officeDocument/2006/relationships/image" Target="../media/image182.e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86.bin"/><Relationship Id="rId2" Type="http://schemas.openxmlformats.org/officeDocument/2006/relationships/slideLayout" Target="../slideLayouts/slideLayout3.xml"/><Relationship Id="rId1" Type="http://schemas.openxmlformats.org/officeDocument/2006/relationships/vmlDrawing" Target="../drawings/vmlDrawing53.vml"/><Relationship Id="rId6" Type="http://schemas.openxmlformats.org/officeDocument/2006/relationships/image" Target="../media/image186.wmf"/><Relationship Id="rId5" Type="http://schemas.openxmlformats.org/officeDocument/2006/relationships/oleObject" Target="../embeddings/oleObject187.bin"/><Relationship Id="rId4" Type="http://schemas.openxmlformats.org/officeDocument/2006/relationships/image" Target="../media/image185.emf"/></Relationships>
</file>

<file path=ppt/slides/_rels/slide67.xml.rels><?xml version="1.0" encoding="UTF-8" standalone="yes"?>
<Relationships xmlns="http://schemas.openxmlformats.org/package/2006/relationships"><Relationship Id="rId8" Type="http://schemas.openxmlformats.org/officeDocument/2006/relationships/image" Target="../media/image188.emf"/><Relationship Id="rId3" Type="http://schemas.openxmlformats.org/officeDocument/2006/relationships/notesSlide" Target="../notesSlides/notesSlide25.xml"/><Relationship Id="rId7" Type="http://schemas.openxmlformats.org/officeDocument/2006/relationships/oleObject" Target="../embeddings/oleObject189.bin"/><Relationship Id="rId2" Type="http://schemas.openxmlformats.org/officeDocument/2006/relationships/slideLayout" Target="../slideLayouts/slideLayout3.xml"/><Relationship Id="rId1" Type="http://schemas.openxmlformats.org/officeDocument/2006/relationships/vmlDrawing" Target="../drawings/vmlDrawing54.vml"/><Relationship Id="rId6" Type="http://schemas.openxmlformats.org/officeDocument/2006/relationships/image" Target="../media/image187.emf"/><Relationship Id="rId5" Type="http://schemas.openxmlformats.org/officeDocument/2006/relationships/oleObject" Target="../embeddings/oleObject188.bin"/><Relationship Id="rId10" Type="http://schemas.openxmlformats.org/officeDocument/2006/relationships/image" Target="../media/image189.emf"/><Relationship Id="rId4" Type="http://schemas.openxmlformats.org/officeDocument/2006/relationships/audio" Target="../media/audio2.wav"/><Relationship Id="rId9" Type="http://schemas.openxmlformats.org/officeDocument/2006/relationships/oleObject" Target="../embeddings/oleObject190.bin"/></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91.bin"/><Relationship Id="rId2" Type="http://schemas.openxmlformats.org/officeDocument/2006/relationships/slideLayout" Target="../slideLayouts/slideLayout3.xml"/><Relationship Id="rId1" Type="http://schemas.openxmlformats.org/officeDocument/2006/relationships/vmlDrawing" Target="../drawings/vmlDrawing55.vml"/><Relationship Id="rId6" Type="http://schemas.openxmlformats.org/officeDocument/2006/relationships/image" Target="../media/image191.wmf"/><Relationship Id="rId5" Type="http://schemas.openxmlformats.org/officeDocument/2006/relationships/oleObject" Target="../embeddings/oleObject192.bin"/><Relationship Id="rId4" Type="http://schemas.openxmlformats.org/officeDocument/2006/relationships/image" Target="../media/image190.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31.wmf"/></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193.emf"/><Relationship Id="rId2" Type="http://schemas.openxmlformats.org/officeDocument/2006/relationships/slideLayout" Target="../slideLayouts/slideLayout3.xml"/><Relationship Id="rId1" Type="http://schemas.openxmlformats.org/officeDocument/2006/relationships/vmlDrawing" Target="../drawings/vmlDrawing56.vml"/><Relationship Id="rId6" Type="http://schemas.openxmlformats.org/officeDocument/2006/relationships/oleObject" Target="../embeddings/oleObject194.bin"/><Relationship Id="rId5" Type="http://schemas.openxmlformats.org/officeDocument/2006/relationships/image" Target="../media/image192.emf"/><Relationship Id="rId4" Type="http://schemas.openxmlformats.org/officeDocument/2006/relationships/oleObject" Target="../embeddings/oleObject193.bin"/></Relationships>
</file>

<file path=ppt/slides/_rels/slide71.xml.rels><?xml version="1.0" encoding="UTF-8" standalone="yes"?>
<Relationships xmlns="http://schemas.openxmlformats.org/package/2006/relationships"><Relationship Id="rId8" Type="http://schemas.openxmlformats.org/officeDocument/2006/relationships/image" Target="../media/image196.emf"/><Relationship Id="rId13" Type="http://schemas.openxmlformats.org/officeDocument/2006/relationships/oleObject" Target="../embeddings/oleObject200.bin"/><Relationship Id="rId3" Type="http://schemas.openxmlformats.org/officeDocument/2006/relationships/oleObject" Target="../embeddings/oleObject195.bin"/><Relationship Id="rId7" Type="http://schemas.openxmlformats.org/officeDocument/2006/relationships/oleObject" Target="../embeddings/oleObject197.bin"/><Relationship Id="rId12" Type="http://schemas.openxmlformats.org/officeDocument/2006/relationships/image" Target="../media/image198.emf"/><Relationship Id="rId2" Type="http://schemas.openxmlformats.org/officeDocument/2006/relationships/slideLayout" Target="../slideLayouts/slideLayout3.xml"/><Relationship Id="rId1" Type="http://schemas.openxmlformats.org/officeDocument/2006/relationships/vmlDrawing" Target="../drawings/vmlDrawing57.vml"/><Relationship Id="rId6" Type="http://schemas.openxmlformats.org/officeDocument/2006/relationships/image" Target="../media/image195.emf"/><Relationship Id="rId11" Type="http://schemas.openxmlformats.org/officeDocument/2006/relationships/oleObject" Target="../embeddings/oleObject199.bin"/><Relationship Id="rId5" Type="http://schemas.openxmlformats.org/officeDocument/2006/relationships/oleObject" Target="../embeddings/oleObject196.bin"/><Relationship Id="rId10" Type="http://schemas.openxmlformats.org/officeDocument/2006/relationships/image" Target="../media/image197.emf"/><Relationship Id="rId4" Type="http://schemas.openxmlformats.org/officeDocument/2006/relationships/image" Target="../media/image194.emf"/><Relationship Id="rId9" Type="http://schemas.openxmlformats.org/officeDocument/2006/relationships/oleObject" Target="../embeddings/oleObject198.bin"/><Relationship Id="rId14" Type="http://schemas.openxmlformats.org/officeDocument/2006/relationships/image" Target="../media/image199.emf"/></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203.bin"/><Relationship Id="rId3" Type="http://schemas.openxmlformats.org/officeDocument/2006/relationships/notesSlide" Target="../notesSlides/notesSlide28.xml"/><Relationship Id="rId7" Type="http://schemas.openxmlformats.org/officeDocument/2006/relationships/image" Target="../media/image201.emf"/><Relationship Id="rId2" Type="http://schemas.openxmlformats.org/officeDocument/2006/relationships/slideLayout" Target="../slideLayouts/slideLayout3.xml"/><Relationship Id="rId1" Type="http://schemas.openxmlformats.org/officeDocument/2006/relationships/vmlDrawing" Target="../drawings/vmlDrawing58.vml"/><Relationship Id="rId6" Type="http://schemas.openxmlformats.org/officeDocument/2006/relationships/oleObject" Target="../embeddings/oleObject202.bin"/><Relationship Id="rId11" Type="http://schemas.openxmlformats.org/officeDocument/2006/relationships/image" Target="../media/image203.emf"/><Relationship Id="rId5" Type="http://schemas.openxmlformats.org/officeDocument/2006/relationships/image" Target="../media/image200.emf"/><Relationship Id="rId10" Type="http://schemas.openxmlformats.org/officeDocument/2006/relationships/oleObject" Target="../embeddings/oleObject204.bin"/><Relationship Id="rId4" Type="http://schemas.openxmlformats.org/officeDocument/2006/relationships/oleObject" Target="../embeddings/oleObject201.bin"/><Relationship Id="rId9" Type="http://schemas.openxmlformats.org/officeDocument/2006/relationships/image" Target="../media/image202.emf"/></Relationships>
</file>

<file path=ppt/slides/_rels/slide8.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image" Target="../media/image33.wmf"/><Relationship Id="rId5" Type="http://schemas.openxmlformats.org/officeDocument/2006/relationships/oleObject" Target="../embeddings/oleObject33.bin"/><Relationship Id="rId10" Type="http://schemas.openxmlformats.org/officeDocument/2006/relationships/image" Target="../media/image35.wmf"/><Relationship Id="rId4" Type="http://schemas.openxmlformats.org/officeDocument/2006/relationships/image" Target="../media/image32.emf"/><Relationship Id="rId9" Type="http://schemas.openxmlformats.org/officeDocument/2006/relationships/oleObject" Target="../embeddings/oleObject35.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notesSlide" Target="../notesSlides/notesSlide2.xml"/><Relationship Id="rId7" Type="http://schemas.openxmlformats.org/officeDocument/2006/relationships/image" Target="../media/image37.wmf"/><Relationship Id="rId2" Type="http://schemas.openxmlformats.org/officeDocument/2006/relationships/slideLayout" Target="../slideLayouts/slideLayout3.xml"/><Relationship Id="rId1" Type="http://schemas.openxmlformats.org/officeDocument/2006/relationships/vmlDrawing" Target="../drawings/vmlDrawing8.vml"/><Relationship Id="rId6" Type="http://schemas.openxmlformats.org/officeDocument/2006/relationships/oleObject" Target="../embeddings/oleObject37.bin"/><Relationship Id="rId5" Type="http://schemas.openxmlformats.org/officeDocument/2006/relationships/image" Target="../media/image36.wmf"/><Relationship Id="rId4" Type="http://schemas.openxmlformats.org/officeDocument/2006/relationships/oleObject" Target="../embeddings/oleObject36.bin"/><Relationship Id="rId9" Type="http://schemas.openxmlformats.org/officeDocument/2006/relationships/image" Target="../media/image3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Text Box 3"/>
          <p:cNvSpPr txBox="1">
            <a:spLocks noChangeArrowheads="1"/>
          </p:cNvSpPr>
          <p:nvPr/>
        </p:nvSpPr>
        <p:spPr bwMode="auto">
          <a:xfrm>
            <a:off x="827088" y="2684463"/>
            <a:ext cx="7772400"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lnSpc>
                <a:spcPct val="110000"/>
              </a:lnSpc>
              <a:spcBef>
                <a:spcPct val="50000"/>
              </a:spcBef>
            </a:pPr>
            <a:r>
              <a:rPr kumimoji="1" lang="zh-CN" altLang="en-US" sz="3200" b="1" dirty="0"/>
              <a:t>       它给出了概率所必须满足的最基本的性质，为建立严格的概率理论提供了一个坚实的基础</a:t>
            </a:r>
            <a:r>
              <a:rPr kumimoji="1" lang="en-US" altLang="zh-CN" sz="3200" b="1" dirty="0"/>
              <a:t>.</a:t>
            </a:r>
          </a:p>
        </p:txBody>
      </p:sp>
      <p:sp>
        <p:nvSpPr>
          <p:cNvPr id="203780" name="Rectangle 4"/>
          <p:cNvSpPr>
            <a:spLocks noChangeArrowheads="1"/>
          </p:cNvSpPr>
          <p:nvPr/>
        </p:nvSpPr>
        <p:spPr bwMode="auto">
          <a:xfrm>
            <a:off x="1512888" y="1236663"/>
            <a:ext cx="30289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zh-CN" altLang="en-US" sz="3200" b="1" dirty="0"/>
              <a:t>上次我们介绍了</a:t>
            </a:r>
          </a:p>
        </p:txBody>
      </p:sp>
      <p:sp>
        <p:nvSpPr>
          <p:cNvPr id="203781" name="Rectangle 5"/>
          <p:cNvSpPr>
            <a:spLocks noChangeArrowheads="1"/>
          </p:cNvSpPr>
          <p:nvPr/>
        </p:nvSpPr>
        <p:spPr bwMode="auto">
          <a:xfrm>
            <a:off x="2555875" y="1916113"/>
            <a:ext cx="34480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zh-CN" altLang="en-US" sz="3200" b="1" dirty="0">
                <a:solidFill>
                  <a:srgbClr val="FF0000"/>
                </a:solidFill>
              </a:rPr>
              <a:t>概率的公理化定义</a:t>
            </a:r>
          </a:p>
        </p:txBody>
      </p:sp>
      <p:sp>
        <p:nvSpPr>
          <p:cNvPr id="203782" name="Rectangle 6"/>
          <p:cNvSpPr>
            <a:spLocks noChangeArrowheads="1"/>
          </p:cNvSpPr>
          <p:nvPr/>
        </p:nvSpPr>
        <p:spPr bwMode="auto">
          <a:xfrm>
            <a:off x="827088" y="4437063"/>
            <a:ext cx="7772400"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spcBef>
                <a:spcPct val="50000"/>
              </a:spcBef>
            </a:pPr>
            <a:r>
              <a:rPr kumimoji="1" lang="zh-CN" altLang="en-US" sz="3200" b="1"/>
              <a:t>        由概率所必须满足的三条公理，我们推导出概率的其它几条重要性质</a:t>
            </a:r>
            <a:r>
              <a:rPr kumimoji="1" lang="en-US" altLang="zh-CN" sz="3200" b="1"/>
              <a:t>.   </a:t>
            </a:r>
            <a:r>
              <a:rPr kumimoji="1" lang="zh-CN" altLang="en-US" sz="3200" b="1"/>
              <a:t>它们在计算概率时很有用，尤其是加法公式</a:t>
            </a:r>
            <a:r>
              <a:rPr kumimoji="1" lang="en-US" altLang="zh-CN" sz="3200" b="1"/>
              <a:t>.</a:t>
            </a:r>
          </a:p>
        </p:txBody>
      </p:sp>
      <p:sp>
        <p:nvSpPr>
          <p:cNvPr id="2" name="标题 1"/>
          <p:cNvSpPr>
            <a:spLocks noGrp="1"/>
          </p:cNvSpPr>
          <p:nvPr>
            <p:ph type="title"/>
          </p:nvPr>
        </p:nvSpPr>
        <p:spPr/>
        <p:txBody>
          <a:bodyPr>
            <a:normAutofit/>
          </a:bodyPr>
          <a:lstStyle/>
          <a:p>
            <a:r>
              <a:rPr kumimoji="1" lang="en-US" altLang="zh-CN" dirty="0">
                <a:ea typeface="楷体_GB2312" pitchFamily="49" charset="-122"/>
              </a:rPr>
              <a:t>§1.3  </a:t>
            </a:r>
            <a:r>
              <a:rPr kumimoji="1" lang="zh-CN" altLang="en-US" dirty="0">
                <a:ea typeface="楷体_GB2312" pitchFamily="49" charset="-122"/>
              </a:rPr>
              <a:t>概率的基本运算</a:t>
            </a:r>
            <a:r>
              <a:rPr kumimoji="1" lang="zh-CN" altLang="en-US" dirty="0" smtClean="0">
                <a:ea typeface="楷体_GB2312" pitchFamily="49" charset="-122"/>
              </a:rPr>
              <a:t>法则</a:t>
            </a:r>
            <a:endParaRPr lang="zh-CN" altLang="en-US" dirty="0"/>
          </a:p>
        </p:txBody>
      </p:sp>
    </p:spTree>
    <p:extLst>
      <p:ext uri="{BB962C8B-B14F-4D97-AF65-F5344CB8AC3E}">
        <p14:creationId xmlns:p14="http://schemas.microsoft.com/office/powerpoint/2010/main" val="20648383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03780"/>
                                        </p:tgtEl>
                                        <p:attrNameLst>
                                          <p:attrName>style.visibility</p:attrName>
                                        </p:attrNameLst>
                                      </p:cBhvr>
                                      <p:to>
                                        <p:strVal val="visible"/>
                                      </p:to>
                                    </p:set>
                                    <p:animEffect transition="in" filter="barn(outVertical)">
                                      <p:cBhvr>
                                        <p:cTn id="7" dur="500"/>
                                        <p:tgtEl>
                                          <p:spTgt spid="203780"/>
                                        </p:tgtEl>
                                      </p:cBhvr>
                                    </p:animEffect>
                                  </p:childTnLst>
                                </p:cTn>
                              </p:par>
                            </p:childTnLst>
                          </p:cTn>
                        </p:par>
                        <p:par>
                          <p:cTn id="8" fill="hold" nodeType="afterGroup">
                            <p:stCondLst>
                              <p:cond delay="500"/>
                            </p:stCondLst>
                            <p:childTnLst>
                              <p:par>
                                <p:cTn id="9" presetID="23" presetClass="entr" presetSubtype="272" fill="hold" grpId="0" nodeType="afterEffect">
                                  <p:stCondLst>
                                    <p:cond delay="0"/>
                                  </p:stCondLst>
                                  <p:childTnLst>
                                    <p:set>
                                      <p:cBhvr>
                                        <p:cTn id="10" dur="1" fill="hold">
                                          <p:stCondLst>
                                            <p:cond delay="0"/>
                                          </p:stCondLst>
                                        </p:cTn>
                                        <p:tgtEl>
                                          <p:spTgt spid="203781"/>
                                        </p:tgtEl>
                                        <p:attrNameLst>
                                          <p:attrName>style.visibility</p:attrName>
                                        </p:attrNameLst>
                                      </p:cBhvr>
                                      <p:to>
                                        <p:strVal val="visible"/>
                                      </p:to>
                                    </p:set>
                                    <p:anim calcmode="lin" valueType="num">
                                      <p:cBhvr>
                                        <p:cTn id="11" dur="500" fill="hold"/>
                                        <p:tgtEl>
                                          <p:spTgt spid="203781"/>
                                        </p:tgtEl>
                                        <p:attrNameLst>
                                          <p:attrName>ppt_w</p:attrName>
                                        </p:attrNameLst>
                                      </p:cBhvr>
                                      <p:tavLst>
                                        <p:tav tm="0">
                                          <p:val>
                                            <p:strVal val="2/3*#ppt_w"/>
                                          </p:val>
                                        </p:tav>
                                        <p:tav tm="100000">
                                          <p:val>
                                            <p:strVal val="#ppt_w"/>
                                          </p:val>
                                        </p:tav>
                                      </p:tavLst>
                                    </p:anim>
                                    <p:anim calcmode="lin" valueType="num">
                                      <p:cBhvr>
                                        <p:cTn id="12" dur="500" fill="hold"/>
                                        <p:tgtEl>
                                          <p:spTgt spid="203781"/>
                                        </p:tgtEl>
                                        <p:attrNameLst>
                                          <p:attrName>ppt_h</p:attrName>
                                        </p:attrNameLst>
                                      </p:cBhvr>
                                      <p:tavLst>
                                        <p:tav tm="0">
                                          <p:val>
                                            <p:strVal val="2/3*#ppt_h"/>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03779"/>
                                        </p:tgtEl>
                                        <p:attrNameLst>
                                          <p:attrName>style.visibility</p:attrName>
                                        </p:attrNameLst>
                                      </p:cBhvr>
                                      <p:to>
                                        <p:strVal val="visible"/>
                                      </p:to>
                                    </p:set>
                                    <p:animEffect transition="in" filter="barn(outVertical)">
                                      <p:cBhvr>
                                        <p:cTn id="17" dur="500"/>
                                        <p:tgtEl>
                                          <p:spTgt spid="2037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3782"/>
                                        </p:tgtEl>
                                        <p:attrNameLst>
                                          <p:attrName>style.visibility</p:attrName>
                                        </p:attrNameLst>
                                      </p:cBhvr>
                                      <p:to>
                                        <p:strVal val="visible"/>
                                      </p:to>
                                    </p:set>
                                    <p:animEffect transition="in" filter="wipe(left)">
                                      <p:cBhvr>
                                        <p:cTn id="22" dur="500"/>
                                        <p:tgtEl>
                                          <p:spTgt spid="203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autoUpdateAnimBg="0"/>
      <p:bldP spid="203780" grpId="0" autoUpdateAnimBg="0"/>
      <p:bldP spid="203781" grpId="0"/>
      <p:bldP spid="203782"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Text Box 3"/>
          <p:cNvSpPr txBox="1">
            <a:spLocks noChangeArrowheads="1"/>
          </p:cNvSpPr>
          <p:nvPr/>
        </p:nvSpPr>
        <p:spPr bwMode="auto">
          <a:xfrm>
            <a:off x="395288" y="1791296"/>
            <a:ext cx="1606550" cy="5191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lang="zh-CN" altLang="en-US" sz="2800">
                <a:latin typeface="Tahoma" pitchFamily="34" charset="0"/>
              </a:rPr>
              <a:t>解法一：</a:t>
            </a:r>
          </a:p>
        </p:txBody>
      </p:sp>
      <p:graphicFrame>
        <p:nvGraphicFramePr>
          <p:cNvPr id="212996" name="Object 4"/>
          <p:cNvGraphicFramePr>
            <a:graphicFrameLocks noChangeAspect="1"/>
          </p:cNvGraphicFramePr>
          <p:nvPr>
            <p:extLst>
              <p:ext uri="{D42A27DB-BD31-4B8C-83A1-F6EECF244321}">
                <p14:modId xmlns:p14="http://schemas.microsoft.com/office/powerpoint/2010/main" val="1837226462"/>
              </p:ext>
            </p:extLst>
          </p:nvPr>
        </p:nvGraphicFramePr>
        <p:xfrm>
          <a:off x="2333625" y="1700808"/>
          <a:ext cx="5340350" cy="1855788"/>
        </p:xfrm>
        <a:graphic>
          <a:graphicData uri="http://schemas.openxmlformats.org/presentationml/2006/ole">
            <mc:AlternateContent xmlns:mc="http://schemas.openxmlformats.org/markup-compatibility/2006">
              <mc:Choice xmlns:v="urn:schemas-microsoft-com:vml" Requires="v">
                <p:oleObj spid="_x0000_s84203" name="Equation" r:id="rId3" imgW="2031840" imgH="698400" progId="Equation.DSMT4">
                  <p:embed/>
                </p:oleObj>
              </mc:Choice>
              <mc:Fallback>
                <p:oleObj name="Equation" r:id="rId3" imgW="2031840" imgH="698400" progId="Equation.DSMT4">
                  <p:embed/>
                  <p:pic>
                    <p:nvPicPr>
                      <p:cNvPr id="0" name=""/>
                      <p:cNvPicPr>
                        <a:picLocks noChangeAspect="1" noChangeArrowheads="1"/>
                      </p:cNvPicPr>
                      <p:nvPr/>
                    </p:nvPicPr>
                    <p:blipFill>
                      <a:blip r:embed="rId4"/>
                      <a:srcRect/>
                      <a:stretch>
                        <a:fillRect/>
                      </a:stretch>
                    </p:blipFill>
                    <p:spPr bwMode="auto">
                      <a:xfrm>
                        <a:off x="2333625" y="1700808"/>
                        <a:ext cx="5340350" cy="185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2997" name="Object 5"/>
          <p:cNvGraphicFramePr>
            <a:graphicFrameLocks noChangeAspect="1"/>
          </p:cNvGraphicFramePr>
          <p:nvPr>
            <p:extLst>
              <p:ext uri="{D42A27DB-BD31-4B8C-83A1-F6EECF244321}">
                <p14:modId xmlns:p14="http://schemas.microsoft.com/office/powerpoint/2010/main" val="1205586000"/>
              </p:ext>
            </p:extLst>
          </p:nvPr>
        </p:nvGraphicFramePr>
        <p:xfrm>
          <a:off x="2376488" y="3716933"/>
          <a:ext cx="4533900" cy="1133475"/>
        </p:xfrm>
        <a:graphic>
          <a:graphicData uri="http://schemas.openxmlformats.org/presentationml/2006/ole">
            <mc:AlternateContent xmlns:mc="http://schemas.openxmlformats.org/markup-compatibility/2006">
              <mc:Choice xmlns:v="urn:schemas-microsoft-com:vml" Requires="v">
                <p:oleObj spid="_x0000_s84204" name="Equation" r:id="rId5" imgW="1879560" imgH="457200" progId="Equation.DSMT4">
                  <p:embed/>
                </p:oleObj>
              </mc:Choice>
              <mc:Fallback>
                <p:oleObj name="Equation" r:id="rId5" imgW="1879560" imgH="457200" progId="Equation.DSMT4">
                  <p:embed/>
                  <p:pic>
                    <p:nvPicPr>
                      <p:cNvPr id="0" name=""/>
                      <p:cNvPicPr>
                        <a:picLocks noChangeAspect="1" noChangeArrowheads="1"/>
                      </p:cNvPicPr>
                      <p:nvPr/>
                    </p:nvPicPr>
                    <p:blipFill>
                      <a:blip r:embed="rId6"/>
                      <a:srcRect/>
                      <a:stretch>
                        <a:fillRect/>
                      </a:stretch>
                    </p:blipFill>
                    <p:spPr bwMode="auto">
                      <a:xfrm>
                        <a:off x="2376488" y="3716933"/>
                        <a:ext cx="4533900"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2998" name="Object 6"/>
          <p:cNvGraphicFramePr>
            <a:graphicFrameLocks noChangeAspect="1"/>
          </p:cNvGraphicFramePr>
          <p:nvPr>
            <p:extLst>
              <p:ext uri="{D42A27DB-BD31-4B8C-83A1-F6EECF244321}">
                <p14:modId xmlns:p14="http://schemas.microsoft.com/office/powerpoint/2010/main" val="3810268043"/>
              </p:ext>
            </p:extLst>
          </p:nvPr>
        </p:nvGraphicFramePr>
        <p:xfrm>
          <a:off x="20618" y="4167783"/>
          <a:ext cx="2548022" cy="1207008"/>
        </p:xfrm>
        <a:graphic>
          <a:graphicData uri="http://schemas.openxmlformats.org/presentationml/2006/ole">
            <mc:AlternateContent xmlns:mc="http://schemas.openxmlformats.org/markup-compatibility/2006">
              <mc:Choice xmlns:v="urn:schemas-microsoft-com:vml" Requires="v">
                <p:oleObj spid="_x0000_s84205" name="Equation" r:id="rId7" imgW="965160" imgH="457200" progId="Equation.DSMT4">
                  <p:embed/>
                </p:oleObj>
              </mc:Choice>
              <mc:Fallback>
                <p:oleObj name="Equation" r:id="rId7" imgW="965160" imgH="457200" progId="Equation.DSMT4">
                  <p:embed/>
                  <p:pic>
                    <p:nvPicPr>
                      <p:cNvPr id="0" name=""/>
                      <p:cNvPicPr>
                        <a:picLocks noChangeAspect="1" noChangeArrowheads="1"/>
                      </p:cNvPicPr>
                      <p:nvPr/>
                    </p:nvPicPr>
                    <p:blipFill>
                      <a:blip r:embed="rId8"/>
                      <a:srcRect/>
                      <a:stretch>
                        <a:fillRect/>
                      </a:stretch>
                    </p:blipFill>
                    <p:spPr bwMode="auto">
                      <a:xfrm>
                        <a:off x="20618" y="4167783"/>
                        <a:ext cx="2548022" cy="120700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2999" name="Object 7"/>
          <p:cNvGraphicFramePr>
            <a:graphicFrameLocks noChangeAspect="1"/>
          </p:cNvGraphicFramePr>
          <p:nvPr>
            <p:extLst>
              <p:ext uri="{D42A27DB-BD31-4B8C-83A1-F6EECF244321}">
                <p14:modId xmlns:p14="http://schemas.microsoft.com/office/powerpoint/2010/main" val="1232288532"/>
              </p:ext>
            </p:extLst>
          </p:nvPr>
        </p:nvGraphicFramePr>
        <p:xfrm>
          <a:off x="3275856" y="5022652"/>
          <a:ext cx="1549400" cy="512762"/>
        </p:xfrm>
        <a:graphic>
          <a:graphicData uri="http://schemas.openxmlformats.org/presentationml/2006/ole">
            <mc:AlternateContent xmlns:mc="http://schemas.openxmlformats.org/markup-compatibility/2006">
              <mc:Choice xmlns:v="urn:schemas-microsoft-com:vml" Requires="v">
                <p:oleObj spid="_x0000_s84206" name="Equation" r:id="rId9" imgW="583920" imgH="177480" progId="Equation.DSMT4">
                  <p:embed/>
                </p:oleObj>
              </mc:Choice>
              <mc:Fallback>
                <p:oleObj name="Equation" r:id="rId9" imgW="583920" imgH="177480" progId="Equation.DSMT4">
                  <p:embed/>
                  <p:pic>
                    <p:nvPicPr>
                      <p:cNvPr id="0" name=""/>
                      <p:cNvPicPr>
                        <a:picLocks noChangeAspect="1" noChangeArrowheads="1"/>
                      </p:cNvPicPr>
                      <p:nvPr/>
                    </p:nvPicPr>
                    <p:blipFill>
                      <a:blip r:embed="rId10"/>
                      <a:srcRect/>
                      <a:stretch>
                        <a:fillRect/>
                      </a:stretch>
                    </p:blipFill>
                    <p:spPr bwMode="auto">
                      <a:xfrm>
                        <a:off x="3275856" y="5022652"/>
                        <a:ext cx="1549400"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3000" name="AutoShape 8"/>
          <p:cNvSpPr>
            <a:spLocks noChangeArrowheads="1"/>
          </p:cNvSpPr>
          <p:nvPr/>
        </p:nvSpPr>
        <p:spPr bwMode="auto">
          <a:xfrm>
            <a:off x="6877050" y="3518496"/>
            <a:ext cx="1439863" cy="649287"/>
          </a:xfrm>
          <a:prstGeom prst="wedgeRoundRectCallout">
            <a:avLst>
              <a:gd name="adj1" fmla="val -90352"/>
              <a:gd name="adj2" fmla="val 29218"/>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zh-CN" altLang="en-US" sz="2800">
                <a:latin typeface="Tahoma" pitchFamily="34" charset="0"/>
              </a:rPr>
              <a:t>性质</a:t>
            </a:r>
            <a:r>
              <a:rPr lang="en-US" altLang="zh-CN" sz="2800">
                <a:latin typeface="Tahoma" pitchFamily="34" charset="0"/>
              </a:rPr>
              <a:t>1</a:t>
            </a:r>
          </a:p>
        </p:txBody>
      </p:sp>
      <p:sp>
        <p:nvSpPr>
          <p:cNvPr id="3" name="TextBox 2"/>
          <p:cNvSpPr txBox="1"/>
          <p:nvPr/>
        </p:nvSpPr>
        <p:spPr>
          <a:xfrm>
            <a:off x="467544" y="335558"/>
            <a:ext cx="8352928" cy="10772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zh-CN" altLang="en-US" sz="3200" b="1" dirty="0" smtClean="0"/>
              <a:t>例</a:t>
            </a:r>
            <a:r>
              <a:rPr lang="en-US" altLang="zh-CN" sz="3200" b="1" dirty="0" smtClean="0"/>
              <a:t>1. </a:t>
            </a:r>
            <a:r>
              <a:rPr lang="zh-CN" altLang="en-US" sz="3200" b="1" dirty="0" smtClean="0"/>
              <a:t>设有</a:t>
            </a:r>
            <a:r>
              <a:rPr lang="en-US" altLang="zh-CN" sz="3200" b="1" dirty="0" smtClean="0"/>
              <a:t>50</a:t>
            </a:r>
            <a:r>
              <a:rPr lang="zh-CN" altLang="en-US" sz="3200" b="1" dirty="0" smtClean="0"/>
              <a:t>件产品，其中有</a:t>
            </a:r>
            <a:r>
              <a:rPr lang="en-US" altLang="zh-CN" sz="3200" b="1" dirty="0" smtClean="0"/>
              <a:t>3</a:t>
            </a:r>
            <a:r>
              <a:rPr lang="zh-CN" altLang="en-US" sz="3200" b="1" dirty="0" smtClean="0"/>
              <a:t>件不合格品，从中任取</a:t>
            </a:r>
            <a:r>
              <a:rPr lang="en-US" altLang="zh-CN" sz="3200" b="1" dirty="0" smtClean="0"/>
              <a:t>4</a:t>
            </a:r>
            <a:r>
              <a:rPr lang="zh-CN" altLang="en-US" sz="3200" b="1" dirty="0" smtClean="0"/>
              <a:t>件，求至少有一件不合格品的概率。</a:t>
            </a:r>
            <a:endParaRPr lang="zh-CN" altLang="en-US" sz="3200" b="1" dirty="0"/>
          </a:p>
        </p:txBody>
      </p:sp>
    </p:spTree>
    <p:extLst>
      <p:ext uri="{BB962C8B-B14F-4D97-AF65-F5344CB8AC3E}">
        <p14:creationId xmlns:p14="http://schemas.microsoft.com/office/powerpoint/2010/main" val="98091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12995"/>
                                        </p:tgtEl>
                                        <p:attrNameLst>
                                          <p:attrName>style.visibility</p:attrName>
                                        </p:attrNameLst>
                                      </p:cBhvr>
                                      <p:to>
                                        <p:strVal val="visible"/>
                                      </p:to>
                                    </p:set>
                                    <p:animEffect transition="in" filter="box(out)">
                                      <p:cBhvr>
                                        <p:cTn id="7" dur="500"/>
                                        <p:tgtEl>
                                          <p:spTgt spid="2129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12996"/>
                                        </p:tgtEl>
                                        <p:attrNameLst>
                                          <p:attrName>style.visibility</p:attrName>
                                        </p:attrNameLst>
                                      </p:cBhvr>
                                      <p:to>
                                        <p:strVal val="visible"/>
                                      </p:to>
                                    </p:set>
                                    <p:animEffect transition="in" filter="box(out)">
                                      <p:cBhvr>
                                        <p:cTn id="12" dur="500"/>
                                        <p:tgtEl>
                                          <p:spTgt spid="2129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12997"/>
                                        </p:tgtEl>
                                        <p:attrNameLst>
                                          <p:attrName>style.visibility</p:attrName>
                                        </p:attrNameLst>
                                      </p:cBhvr>
                                      <p:to>
                                        <p:strVal val="visible"/>
                                      </p:to>
                                    </p:set>
                                    <p:animEffect transition="in" filter="box(out)">
                                      <p:cBhvr>
                                        <p:cTn id="17" dur="500"/>
                                        <p:tgtEl>
                                          <p:spTgt spid="2129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212998"/>
                                        </p:tgtEl>
                                        <p:attrNameLst>
                                          <p:attrName>style.visibility</p:attrName>
                                        </p:attrNameLst>
                                      </p:cBhvr>
                                      <p:to>
                                        <p:strVal val="visible"/>
                                      </p:to>
                                    </p:set>
                                    <p:animEffect transition="in" filter="box(out)">
                                      <p:cBhvr>
                                        <p:cTn id="22" dur="500"/>
                                        <p:tgtEl>
                                          <p:spTgt spid="2129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212999"/>
                                        </p:tgtEl>
                                        <p:attrNameLst>
                                          <p:attrName>style.visibility</p:attrName>
                                        </p:attrNameLst>
                                      </p:cBhvr>
                                      <p:to>
                                        <p:strVal val="visible"/>
                                      </p:to>
                                    </p:set>
                                    <p:animEffect transition="in" filter="box(out)">
                                      <p:cBhvr>
                                        <p:cTn id="27" dur="500"/>
                                        <p:tgtEl>
                                          <p:spTgt spid="2129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13000"/>
                                        </p:tgtEl>
                                        <p:attrNameLst>
                                          <p:attrName>style.visibility</p:attrName>
                                        </p:attrNameLst>
                                      </p:cBhvr>
                                      <p:to>
                                        <p:strVal val="visible"/>
                                      </p:to>
                                    </p:set>
                                    <p:animEffect transition="in" filter="box(out)">
                                      <p:cBhvr>
                                        <p:cTn id="32" dur="500"/>
                                        <p:tgtEl>
                                          <p:spTgt spid="2130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animBg="1"/>
      <p:bldP spid="21300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Text Box 2"/>
          <p:cNvSpPr txBox="1">
            <a:spLocks noChangeArrowheads="1"/>
          </p:cNvSpPr>
          <p:nvPr/>
        </p:nvSpPr>
        <p:spPr bwMode="auto">
          <a:xfrm>
            <a:off x="539750" y="404664"/>
            <a:ext cx="1606550" cy="5191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lang="zh-CN" altLang="en-US" sz="2800">
                <a:latin typeface="Tahoma" pitchFamily="34" charset="0"/>
              </a:rPr>
              <a:t>解法二：</a:t>
            </a:r>
          </a:p>
        </p:txBody>
      </p:sp>
      <p:graphicFrame>
        <p:nvGraphicFramePr>
          <p:cNvPr id="214019" name="Object 3"/>
          <p:cNvGraphicFramePr>
            <a:graphicFrameLocks noChangeAspect="1"/>
          </p:cNvGraphicFramePr>
          <p:nvPr>
            <p:extLst>
              <p:ext uri="{D42A27DB-BD31-4B8C-83A1-F6EECF244321}">
                <p14:modId xmlns:p14="http://schemas.microsoft.com/office/powerpoint/2010/main" val="2759818034"/>
              </p:ext>
            </p:extLst>
          </p:nvPr>
        </p:nvGraphicFramePr>
        <p:xfrm>
          <a:off x="2700338" y="485626"/>
          <a:ext cx="4673570" cy="1193292"/>
        </p:xfrm>
        <a:graphic>
          <a:graphicData uri="http://schemas.openxmlformats.org/presentationml/2006/ole">
            <mc:AlternateContent xmlns:mc="http://schemas.openxmlformats.org/markup-compatibility/2006">
              <mc:Choice xmlns:v="urn:schemas-microsoft-com:vml" Requires="v">
                <p:oleObj spid="_x0000_s89270" name="Equation" r:id="rId3" imgW="1790640" imgH="457200" progId="Equation.DSMT4">
                  <p:embed/>
                </p:oleObj>
              </mc:Choice>
              <mc:Fallback>
                <p:oleObj name="Equation" r:id="rId3" imgW="1790640" imgH="457200" progId="Equation.DSMT4">
                  <p:embed/>
                  <p:pic>
                    <p:nvPicPr>
                      <p:cNvPr id="0" name=""/>
                      <p:cNvPicPr>
                        <a:picLocks noChangeAspect="1" noChangeArrowheads="1"/>
                      </p:cNvPicPr>
                      <p:nvPr/>
                    </p:nvPicPr>
                    <p:blipFill>
                      <a:blip r:embed="rId4"/>
                      <a:srcRect/>
                      <a:stretch>
                        <a:fillRect/>
                      </a:stretch>
                    </p:blipFill>
                    <p:spPr bwMode="auto">
                      <a:xfrm>
                        <a:off x="2700338" y="485626"/>
                        <a:ext cx="4673570" cy="1193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4020" name="Object 4"/>
          <p:cNvGraphicFramePr>
            <a:graphicFrameLocks noChangeAspect="1"/>
          </p:cNvGraphicFramePr>
          <p:nvPr>
            <p:extLst>
              <p:ext uri="{D42A27DB-BD31-4B8C-83A1-F6EECF244321}">
                <p14:modId xmlns:p14="http://schemas.microsoft.com/office/powerpoint/2010/main" val="3095867433"/>
              </p:ext>
            </p:extLst>
          </p:nvPr>
        </p:nvGraphicFramePr>
        <p:xfrm>
          <a:off x="673100" y="2111226"/>
          <a:ext cx="1985274" cy="1211580"/>
        </p:xfrm>
        <a:graphic>
          <a:graphicData uri="http://schemas.openxmlformats.org/presentationml/2006/ole">
            <mc:AlternateContent xmlns:mc="http://schemas.openxmlformats.org/markup-compatibility/2006">
              <mc:Choice xmlns:v="urn:schemas-microsoft-com:vml" Requires="v">
                <p:oleObj spid="_x0000_s89271" name="Equation" r:id="rId5" imgW="749160" imgH="457200" progId="Equation.DSMT4">
                  <p:embed/>
                </p:oleObj>
              </mc:Choice>
              <mc:Fallback>
                <p:oleObj name="Equation" r:id="rId5" imgW="749160" imgH="457200" progId="Equation.DSMT4">
                  <p:embed/>
                  <p:pic>
                    <p:nvPicPr>
                      <p:cNvPr id="0" name=""/>
                      <p:cNvPicPr>
                        <a:picLocks noChangeAspect="1" noChangeArrowheads="1"/>
                      </p:cNvPicPr>
                      <p:nvPr/>
                    </p:nvPicPr>
                    <p:blipFill>
                      <a:blip r:embed="rId6"/>
                      <a:srcRect/>
                      <a:stretch>
                        <a:fillRect/>
                      </a:stretch>
                    </p:blipFill>
                    <p:spPr bwMode="auto">
                      <a:xfrm>
                        <a:off x="673100" y="2111226"/>
                        <a:ext cx="1985274" cy="121158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021" name="Object 5"/>
          <p:cNvGraphicFramePr>
            <a:graphicFrameLocks noChangeAspect="1"/>
          </p:cNvGraphicFramePr>
          <p:nvPr>
            <p:extLst>
              <p:ext uri="{D42A27DB-BD31-4B8C-83A1-F6EECF244321}">
                <p14:modId xmlns:p14="http://schemas.microsoft.com/office/powerpoint/2010/main" val="2538643452"/>
              </p:ext>
            </p:extLst>
          </p:nvPr>
        </p:nvGraphicFramePr>
        <p:xfrm>
          <a:off x="3548063" y="1679426"/>
          <a:ext cx="1547388" cy="1211580"/>
        </p:xfrm>
        <a:graphic>
          <a:graphicData uri="http://schemas.openxmlformats.org/presentationml/2006/ole">
            <mc:AlternateContent xmlns:mc="http://schemas.openxmlformats.org/markup-compatibility/2006">
              <mc:Choice xmlns:v="urn:schemas-microsoft-com:vml" Requires="v">
                <p:oleObj spid="_x0000_s89272" name="Equation" r:id="rId7" imgW="583920" imgH="457200" progId="Equation.DSMT4">
                  <p:embed/>
                </p:oleObj>
              </mc:Choice>
              <mc:Fallback>
                <p:oleObj name="Equation" r:id="rId7" imgW="583920" imgH="457200" progId="Equation.DSMT4">
                  <p:embed/>
                  <p:pic>
                    <p:nvPicPr>
                      <p:cNvPr id="0" name=""/>
                      <p:cNvPicPr>
                        <a:picLocks noChangeAspect="1" noChangeArrowheads="1"/>
                      </p:cNvPicPr>
                      <p:nvPr/>
                    </p:nvPicPr>
                    <p:blipFill>
                      <a:blip r:embed="rId8"/>
                      <a:srcRect/>
                      <a:stretch>
                        <a:fillRect/>
                      </a:stretch>
                    </p:blipFill>
                    <p:spPr bwMode="auto">
                      <a:xfrm>
                        <a:off x="3548063" y="1679426"/>
                        <a:ext cx="1547388" cy="121158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022" name="Object 6"/>
          <p:cNvGraphicFramePr>
            <a:graphicFrameLocks noChangeAspect="1"/>
          </p:cNvGraphicFramePr>
          <p:nvPr>
            <p:extLst>
              <p:ext uri="{D42A27DB-BD31-4B8C-83A1-F6EECF244321}">
                <p14:modId xmlns:p14="http://schemas.microsoft.com/office/powerpoint/2010/main" val="1607413828"/>
              </p:ext>
            </p:extLst>
          </p:nvPr>
        </p:nvGraphicFramePr>
        <p:xfrm>
          <a:off x="3548064" y="3043090"/>
          <a:ext cx="1541549" cy="468547"/>
        </p:xfrm>
        <a:graphic>
          <a:graphicData uri="http://schemas.openxmlformats.org/presentationml/2006/ole">
            <mc:AlternateContent xmlns:mc="http://schemas.openxmlformats.org/markup-compatibility/2006">
              <mc:Choice xmlns:v="urn:schemas-microsoft-com:vml" Requires="v">
                <p:oleObj spid="_x0000_s89273" name="Equation" r:id="rId9" imgW="583920" imgH="177480" progId="Equation.DSMT4">
                  <p:embed/>
                </p:oleObj>
              </mc:Choice>
              <mc:Fallback>
                <p:oleObj name="Equation" r:id="rId9" imgW="583920" imgH="177480" progId="Equation.DSMT4">
                  <p:embed/>
                  <p:pic>
                    <p:nvPicPr>
                      <p:cNvPr id="0" name=""/>
                      <p:cNvPicPr>
                        <a:picLocks noChangeAspect="1" noChangeArrowheads="1"/>
                      </p:cNvPicPr>
                      <p:nvPr/>
                    </p:nvPicPr>
                    <p:blipFill>
                      <a:blip r:embed="rId10"/>
                      <a:srcRect/>
                      <a:stretch>
                        <a:fillRect/>
                      </a:stretch>
                    </p:blipFill>
                    <p:spPr bwMode="auto">
                      <a:xfrm>
                        <a:off x="3548064" y="3043090"/>
                        <a:ext cx="1541549" cy="4685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4023" name="Rectangle 7"/>
          <p:cNvSpPr>
            <a:spLocks noChangeArrowheads="1"/>
          </p:cNvSpPr>
          <p:nvPr/>
        </p:nvSpPr>
        <p:spPr bwMode="auto">
          <a:xfrm>
            <a:off x="1403350" y="4147989"/>
            <a:ext cx="66246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zh-CN" altLang="en-US" sz="2800" b="1">
                <a:latin typeface="Tahoma" pitchFamily="34" charset="0"/>
              </a:rPr>
              <a:t>计算事件</a:t>
            </a:r>
            <a:r>
              <a:rPr kumimoji="1" lang="en-US" altLang="zh-CN" sz="2800" b="1" i="1"/>
              <a:t>A</a:t>
            </a:r>
            <a:r>
              <a:rPr kumimoji="1" lang="zh-CN" altLang="en-US" sz="2800" b="1">
                <a:latin typeface="Tahoma" pitchFamily="34" charset="0"/>
              </a:rPr>
              <a:t>的概率不容易，而计算其对立事件的概率较易时，可以利用性质</a:t>
            </a:r>
            <a:r>
              <a:rPr kumimoji="1" lang="en-US" altLang="zh-CN" sz="2800" b="1">
                <a:latin typeface="Tahoma" pitchFamily="34" charset="0"/>
              </a:rPr>
              <a:t>2</a:t>
            </a:r>
            <a:r>
              <a:rPr kumimoji="1" lang="zh-CN" altLang="en-US" sz="2800" b="1">
                <a:latin typeface="Tahoma" pitchFamily="34" charset="0"/>
              </a:rPr>
              <a:t>。</a:t>
            </a:r>
          </a:p>
        </p:txBody>
      </p:sp>
      <p:sp>
        <p:nvSpPr>
          <p:cNvPr id="214024" name="AutoShape 8"/>
          <p:cNvSpPr>
            <a:spLocks noChangeArrowheads="1"/>
          </p:cNvSpPr>
          <p:nvPr/>
        </p:nvSpPr>
        <p:spPr bwMode="auto">
          <a:xfrm>
            <a:off x="6156325" y="1052364"/>
            <a:ext cx="1223963" cy="609600"/>
          </a:xfrm>
          <a:prstGeom prst="wedgeRoundRectCallout">
            <a:avLst>
              <a:gd name="adj1" fmla="val -86833"/>
              <a:gd name="adj2" fmla="val 15366"/>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kumimoji="1" lang="zh-CN" altLang="en-US" sz="2800">
                <a:latin typeface="Tahoma" pitchFamily="34" charset="0"/>
              </a:rPr>
              <a:t>性质</a:t>
            </a:r>
            <a:r>
              <a:rPr kumimoji="1" lang="en-US" altLang="zh-CN" sz="2800">
                <a:latin typeface="Tahoma" pitchFamily="34" charset="0"/>
              </a:rPr>
              <a:t>2</a:t>
            </a:r>
          </a:p>
        </p:txBody>
      </p:sp>
    </p:spTree>
    <p:extLst>
      <p:ext uri="{BB962C8B-B14F-4D97-AF65-F5344CB8AC3E}">
        <p14:creationId xmlns:p14="http://schemas.microsoft.com/office/powerpoint/2010/main" val="11596381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4018"/>
                                        </p:tgtEl>
                                        <p:attrNameLst>
                                          <p:attrName>style.visibility</p:attrName>
                                        </p:attrNameLst>
                                      </p:cBhvr>
                                      <p:to>
                                        <p:strVal val="visible"/>
                                      </p:to>
                                    </p:set>
                                    <p:animEffect transition="in" filter="box(in)">
                                      <p:cBhvr>
                                        <p:cTn id="7" dur="500"/>
                                        <p:tgtEl>
                                          <p:spTgt spid="2140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14019"/>
                                        </p:tgtEl>
                                        <p:attrNameLst>
                                          <p:attrName>style.visibility</p:attrName>
                                        </p:attrNameLst>
                                      </p:cBhvr>
                                      <p:to>
                                        <p:strVal val="visible"/>
                                      </p:to>
                                    </p:set>
                                    <p:animEffect transition="in" filter="box(in)">
                                      <p:cBhvr>
                                        <p:cTn id="12" dur="500"/>
                                        <p:tgtEl>
                                          <p:spTgt spid="2140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14024"/>
                                        </p:tgtEl>
                                        <p:attrNameLst>
                                          <p:attrName>style.visibility</p:attrName>
                                        </p:attrNameLst>
                                      </p:cBhvr>
                                      <p:to>
                                        <p:strVal val="visible"/>
                                      </p:to>
                                    </p:set>
                                    <p:animEffect transition="in" filter="box(in)">
                                      <p:cBhvr>
                                        <p:cTn id="17" dur="500"/>
                                        <p:tgtEl>
                                          <p:spTgt spid="2140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14020"/>
                                        </p:tgtEl>
                                        <p:attrNameLst>
                                          <p:attrName>style.visibility</p:attrName>
                                        </p:attrNameLst>
                                      </p:cBhvr>
                                      <p:to>
                                        <p:strVal val="visible"/>
                                      </p:to>
                                    </p:set>
                                    <p:animEffect transition="in" filter="box(in)">
                                      <p:cBhvr>
                                        <p:cTn id="22" dur="500"/>
                                        <p:tgtEl>
                                          <p:spTgt spid="2140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14021"/>
                                        </p:tgtEl>
                                        <p:attrNameLst>
                                          <p:attrName>style.visibility</p:attrName>
                                        </p:attrNameLst>
                                      </p:cBhvr>
                                      <p:to>
                                        <p:strVal val="visible"/>
                                      </p:to>
                                    </p:set>
                                    <p:animEffect transition="in" filter="box(in)">
                                      <p:cBhvr>
                                        <p:cTn id="27" dur="500"/>
                                        <p:tgtEl>
                                          <p:spTgt spid="21402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214022"/>
                                        </p:tgtEl>
                                        <p:attrNameLst>
                                          <p:attrName>style.visibility</p:attrName>
                                        </p:attrNameLst>
                                      </p:cBhvr>
                                      <p:to>
                                        <p:strVal val="visible"/>
                                      </p:to>
                                    </p:set>
                                    <p:animEffect transition="in" filter="box(in)">
                                      <p:cBhvr>
                                        <p:cTn id="32" dur="500"/>
                                        <p:tgtEl>
                                          <p:spTgt spid="21402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14023"/>
                                        </p:tgtEl>
                                        <p:attrNameLst>
                                          <p:attrName>style.visibility</p:attrName>
                                        </p:attrNameLst>
                                      </p:cBhvr>
                                      <p:to>
                                        <p:strVal val="visible"/>
                                      </p:to>
                                    </p:set>
                                    <p:animEffect transition="in" filter="box(in)">
                                      <p:cBhvr>
                                        <p:cTn id="37" dur="500"/>
                                        <p:tgtEl>
                                          <p:spTgt spid="214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8" grpId="0" animBg="1"/>
      <p:bldP spid="214023" grpId="0"/>
      <p:bldP spid="2140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762000" y="3435348"/>
            <a:ext cx="3941763" cy="603249"/>
            <a:chOff x="480" y="2164"/>
            <a:chExt cx="2483" cy="380"/>
          </a:xfrm>
        </p:grpSpPr>
        <p:sp>
          <p:nvSpPr>
            <p:cNvPr id="26639" name="Rectangle 8"/>
            <p:cNvSpPr>
              <a:spLocks noChangeArrowheads="1"/>
            </p:cNvSpPr>
            <p:nvPr/>
          </p:nvSpPr>
          <p:spPr bwMode="auto">
            <a:xfrm>
              <a:off x="480" y="2179"/>
              <a:ext cx="248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zh-CN" altLang="en-US" sz="3200" b="1" dirty="0"/>
                <a:t>为求</a:t>
              </a:r>
              <a:r>
                <a:rPr kumimoji="1" lang="en-US" altLang="zh-CN" sz="3200" b="1" i="1" dirty="0"/>
                <a:t>P</a:t>
              </a:r>
              <a:r>
                <a:rPr kumimoji="1" lang="en-US" altLang="zh-CN" sz="3200" b="1" dirty="0"/>
                <a:t>(</a:t>
              </a:r>
              <a:r>
                <a:rPr kumimoji="1" lang="en-US" altLang="zh-CN" sz="3200" b="1" i="1" dirty="0"/>
                <a:t>A</a:t>
              </a:r>
              <a:r>
                <a:rPr kumimoji="1" lang="en-US" altLang="zh-CN" sz="3200" b="1" dirty="0"/>
                <a:t>),   </a:t>
              </a:r>
              <a:r>
                <a:rPr kumimoji="1" lang="zh-CN" altLang="en-US" sz="3200" b="1" dirty="0"/>
                <a:t>先求</a:t>
              </a:r>
              <a:r>
                <a:rPr kumimoji="1" lang="en-US" altLang="zh-CN" sz="3200" b="1" i="1" dirty="0"/>
                <a:t>P</a:t>
              </a:r>
              <a:r>
                <a:rPr kumimoji="1" lang="en-US" altLang="zh-CN" sz="3200" b="1" dirty="0"/>
                <a:t>(    )</a:t>
              </a:r>
            </a:p>
          </p:txBody>
        </p:sp>
        <p:graphicFrame>
          <p:nvGraphicFramePr>
            <p:cNvPr id="26638" name="Object 7"/>
            <p:cNvGraphicFramePr>
              <a:graphicFrameLocks noChangeAspect="1"/>
            </p:cNvGraphicFramePr>
            <p:nvPr>
              <p:extLst>
                <p:ext uri="{D42A27DB-BD31-4B8C-83A1-F6EECF244321}">
                  <p14:modId xmlns:p14="http://schemas.microsoft.com/office/powerpoint/2010/main" val="4027842724"/>
                </p:ext>
              </p:extLst>
            </p:nvPr>
          </p:nvGraphicFramePr>
          <p:xfrm>
            <a:off x="2426" y="2164"/>
            <a:ext cx="289" cy="367"/>
          </p:xfrm>
          <a:graphic>
            <a:graphicData uri="http://schemas.openxmlformats.org/presentationml/2006/ole">
              <mc:AlternateContent xmlns:mc="http://schemas.openxmlformats.org/markup-compatibility/2006">
                <mc:Choice xmlns:v="urn:schemas-microsoft-com:vml" Requires="v">
                  <p:oleObj spid="_x0000_s85179" name="Equation" r:id="rId3" imgW="152280" imgH="190440" progId="Equation.DSMT4">
                    <p:embed/>
                  </p:oleObj>
                </mc:Choice>
                <mc:Fallback>
                  <p:oleObj name="Equation" r:id="rId3" imgW="152280" imgH="190440" progId="Equation.DSMT4">
                    <p:embed/>
                    <p:pic>
                      <p:nvPicPr>
                        <p:cNvPr id="0" name=""/>
                        <p:cNvPicPr>
                          <a:picLocks noChangeAspect="1" noChangeArrowheads="1"/>
                        </p:cNvPicPr>
                        <p:nvPr/>
                      </p:nvPicPr>
                      <p:blipFill>
                        <a:blip r:embed="rId4"/>
                        <a:srcRect/>
                        <a:stretch>
                          <a:fillRect/>
                        </a:stretch>
                      </p:blipFill>
                      <p:spPr bwMode="auto">
                        <a:xfrm>
                          <a:off x="2426" y="2164"/>
                          <a:ext cx="289" cy="3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15042" name="Text Box 2"/>
          <p:cNvSpPr txBox="1">
            <a:spLocks noChangeArrowheads="1"/>
          </p:cNvSpPr>
          <p:nvPr/>
        </p:nvSpPr>
        <p:spPr bwMode="auto">
          <a:xfrm>
            <a:off x="609600" y="274638"/>
            <a:ext cx="8001000" cy="1569660"/>
          </a:xfrm>
          <a:prstGeom prst="rect">
            <a:avLst/>
          </a:prstGeom>
          <a:ln/>
          <a:extLst/>
        </p:spPr>
        <p:style>
          <a:lnRef idx="2">
            <a:schemeClr val="accent1"/>
          </a:lnRef>
          <a:fillRef idx="1">
            <a:schemeClr val="lt1"/>
          </a:fillRef>
          <a:effectRef idx="0">
            <a:schemeClr val="accent1"/>
          </a:effectRef>
          <a:fontRef idx="minor">
            <a:schemeClr val="dk1"/>
          </a:fontRef>
        </p:style>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algn="just" eaLnBrk="1" hangingPunct="1">
              <a:spcBef>
                <a:spcPct val="50000"/>
              </a:spcBef>
            </a:pPr>
            <a:r>
              <a:rPr kumimoji="1" lang="zh-CN" altLang="en-US" sz="3200" b="1" dirty="0"/>
              <a:t>例</a:t>
            </a:r>
            <a:r>
              <a:rPr kumimoji="1" lang="en-US" altLang="zh-CN" sz="3200" b="1" dirty="0"/>
              <a:t>2</a:t>
            </a:r>
            <a:r>
              <a:rPr kumimoji="1" lang="en-US" altLang="zh-CN" sz="3200" b="1" dirty="0">
                <a:solidFill>
                  <a:schemeClr val="hlink"/>
                </a:solidFill>
              </a:rPr>
              <a:t>  </a:t>
            </a:r>
            <a:r>
              <a:rPr kumimoji="1" lang="zh-CN" altLang="en-US" sz="3200" b="1" dirty="0" smtClean="0"/>
              <a:t>有</a:t>
            </a:r>
            <a:r>
              <a:rPr kumimoji="1" lang="en-US" altLang="zh-CN" sz="3200" b="1" i="1" dirty="0"/>
              <a:t>r </a:t>
            </a:r>
            <a:r>
              <a:rPr kumimoji="1" lang="zh-CN" altLang="en-US" sz="3200" b="1" dirty="0"/>
              <a:t>个人，设每个人的生日是</a:t>
            </a:r>
            <a:r>
              <a:rPr kumimoji="1" lang="en-US" altLang="zh-CN" sz="3200" b="1" dirty="0"/>
              <a:t>365</a:t>
            </a:r>
            <a:r>
              <a:rPr kumimoji="1" lang="zh-CN" altLang="en-US" sz="3200" b="1" dirty="0"/>
              <a:t>天的任何一天是等可能的，试求事件“至少有两人同生日”的概率</a:t>
            </a:r>
            <a:r>
              <a:rPr kumimoji="1" lang="en-US" altLang="zh-CN" sz="3200" b="1" dirty="0"/>
              <a:t>.</a:t>
            </a:r>
          </a:p>
        </p:txBody>
      </p:sp>
      <p:grpSp>
        <p:nvGrpSpPr>
          <p:cNvPr id="3" name="Group 9"/>
          <p:cNvGrpSpPr>
            <a:grpSpLocks/>
          </p:cNvGrpSpPr>
          <p:nvPr/>
        </p:nvGrpSpPr>
        <p:grpSpPr bwMode="auto">
          <a:xfrm>
            <a:off x="838200" y="2011363"/>
            <a:ext cx="5751513" cy="579437"/>
            <a:chOff x="528" y="1267"/>
            <a:chExt cx="3623" cy="365"/>
          </a:xfrm>
        </p:grpSpPr>
        <p:sp>
          <p:nvSpPr>
            <p:cNvPr id="26636" name="Rectangle 10"/>
            <p:cNvSpPr>
              <a:spLocks noChangeArrowheads="1"/>
            </p:cNvSpPr>
            <p:nvPr/>
          </p:nvSpPr>
          <p:spPr bwMode="auto">
            <a:xfrm>
              <a:off x="528" y="1267"/>
              <a:ext cx="8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zh-CN" altLang="en-US" sz="3200" b="1"/>
                <a:t>解：令</a:t>
              </a:r>
            </a:p>
          </p:txBody>
        </p:sp>
        <p:sp>
          <p:nvSpPr>
            <p:cNvPr id="26637" name="Rectangle 11"/>
            <p:cNvSpPr>
              <a:spLocks noChangeArrowheads="1"/>
            </p:cNvSpPr>
            <p:nvPr/>
          </p:nvSpPr>
          <p:spPr bwMode="auto">
            <a:xfrm>
              <a:off x="1468" y="1267"/>
              <a:ext cx="268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sz="3200" b="1" i="1"/>
                <a:t>A</a:t>
              </a:r>
              <a:r>
                <a:rPr kumimoji="1" lang="en-US" altLang="zh-CN" sz="3200" b="1"/>
                <a:t>={</a:t>
              </a:r>
              <a:r>
                <a:rPr kumimoji="1" lang="zh-CN" altLang="en-US" sz="3200" b="1"/>
                <a:t>至少有两人同生日</a:t>
              </a:r>
              <a:r>
                <a:rPr kumimoji="1" lang="en-US" altLang="zh-CN" sz="3200" b="1"/>
                <a:t>}</a:t>
              </a:r>
            </a:p>
          </p:txBody>
        </p:sp>
      </p:grpSp>
      <p:grpSp>
        <p:nvGrpSpPr>
          <p:cNvPr id="4" name="Group 12"/>
          <p:cNvGrpSpPr>
            <a:grpSpLocks/>
          </p:cNvGrpSpPr>
          <p:nvPr/>
        </p:nvGrpSpPr>
        <p:grpSpPr bwMode="auto">
          <a:xfrm>
            <a:off x="1616075" y="2620963"/>
            <a:ext cx="5527675" cy="655637"/>
            <a:chOff x="1018" y="1651"/>
            <a:chExt cx="3482" cy="413"/>
          </a:xfrm>
        </p:grpSpPr>
        <p:sp>
          <p:nvSpPr>
            <p:cNvPr id="26633" name="Rectangle 13"/>
            <p:cNvSpPr>
              <a:spLocks noChangeArrowheads="1"/>
            </p:cNvSpPr>
            <p:nvPr/>
          </p:nvSpPr>
          <p:spPr bwMode="auto">
            <a:xfrm>
              <a:off x="1440" y="1699"/>
              <a:ext cx="306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zh-CN" altLang="en-US" sz="3200" b="1"/>
                <a:t>     </a:t>
              </a:r>
              <a:r>
                <a:rPr kumimoji="1" lang="en-US" altLang="zh-CN" sz="3200" b="1"/>
                <a:t>={ </a:t>
              </a:r>
              <a:r>
                <a:rPr kumimoji="1" lang="en-US" altLang="zh-CN" sz="3200" b="1" i="1"/>
                <a:t>r </a:t>
              </a:r>
              <a:r>
                <a:rPr kumimoji="1" lang="zh-CN" altLang="en-US" sz="3200" b="1"/>
                <a:t>个人的生日都不同</a:t>
              </a:r>
              <a:r>
                <a:rPr kumimoji="1" lang="en-US" altLang="zh-CN" sz="3200" b="1"/>
                <a:t>}</a:t>
              </a:r>
            </a:p>
          </p:txBody>
        </p:sp>
        <p:graphicFrame>
          <p:nvGraphicFramePr>
            <p:cNvPr id="26634" name="Object 14"/>
            <p:cNvGraphicFramePr>
              <a:graphicFrameLocks noChangeAspect="1"/>
            </p:cNvGraphicFramePr>
            <p:nvPr>
              <p:extLst>
                <p:ext uri="{D42A27DB-BD31-4B8C-83A1-F6EECF244321}">
                  <p14:modId xmlns:p14="http://schemas.microsoft.com/office/powerpoint/2010/main" val="1144667586"/>
                </p:ext>
              </p:extLst>
            </p:nvPr>
          </p:nvGraphicFramePr>
          <p:xfrm>
            <a:off x="1533" y="1684"/>
            <a:ext cx="296" cy="367"/>
          </p:xfrm>
          <a:graphic>
            <a:graphicData uri="http://schemas.openxmlformats.org/presentationml/2006/ole">
              <mc:AlternateContent xmlns:mc="http://schemas.openxmlformats.org/markup-compatibility/2006">
                <mc:Choice xmlns:v="urn:schemas-microsoft-com:vml" Requires="v">
                  <p:oleObj spid="_x0000_s85180" name="Equation" r:id="rId5" imgW="152280" imgH="190440" progId="Equation.DSMT4">
                    <p:embed/>
                  </p:oleObj>
                </mc:Choice>
                <mc:Fallback>
                  <p:oleObj name="Equation" r:id="rId5" imgW="152280" imgH="190440" progId="Equation.DSMT4">
                    <p:embed/>
                    <p:pic>
                      <p:nvPicPr>
                        <p:cNvPr id="0" name=""/>
                        <p:cNvPicPr>
                          <a:picLocks noChangeAspect="1" noChangeArrowheads="1"/>
                        </p:cNvPicPr>
                        <p:nvPr/>
                      </p:nvPicPr>
                      <p:blipFill>
                        <a:blip r:embed="rId6"/>
                        <a:srcRect/>
                        <a:stretch>
                          <a:fillRect/>
                        </a:stretch>
                      </p:blipFill>
                      <p:spPr bwMode="auto">
                        <a:xfrm>
                          <a:off x="1533" y="1684"/>
                          <a:ext cx="296" cy="3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5" name="Rectangle 15"/>
            <p:cNvSpPr>
              <a:spLocks noChangeArrowheads="1"/>
            </p:cNvSpPr>
            <p:nvPr/>
          </p:nvSpPr>
          <p:spPr bwMode="auto">
            <a:xfrm>
              <a:off x="1018" y="1651"/>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zh-CN" altLang="en-US" sz="3200" b="1"/>
                <a:t>则</a:t>
              </a:r>
            </a:p>
          </p:txBody>
        </p:sp>
      </p:grpSp>
      <p:graphicFrame>
        <p:nvGraphicFramePr>
          <p:cNvPr id="5" name="对象 4"/>
          <p:cNvGraphicFramePr>
            <a:graphicFrameLocks noChangeAspect="1"/>
          </p:cNvGraphicFramePr>
          <p:nvPr>
            <p:extLst>
              <p:ext uri="{D42A27DB-BD31-4B8C-83A1-F6EECF244321}">
                <p14:modId xmlns:p14="http://schemas.microsoft.com/office/powerpoint/2010/main" val="1188020721"/>
              </p:ext>
            </p:extLst>
          </p:nvPr>
        </p:nvGraphicFramePr>
        <p:xfrm>
          <a:off x="2002836" y="3953248"/>
          <a:ext cx="4275681" cy="1268212"/>
        </p:xfrm>
        <a:graphic>
          <a:graphicData uri="http://schemas.openxmlformats.org/presentationml/2006/ole">
            <mc:AlternateContent xmlns:mc="http://schemas.openxmlformats.org/markup-compatibility/2006">
              <mc:Choice xmlns:v="urn:schemas-microsoft-com:vml" Requires="v">
                <p:oleObj spid="_x0000_s85181" name="Equation" r:id="rId7" imgW="1498320" imgH="444240" progId="Equation.DSMT4">
                  <p:embed/>
                </p:oleObj>
              </mc:Choice>
              <mc:Fallback>
                <p:oleObj name="Equation" r:id="rId7" imgW="1498320" imgH="444240" progId="Equation.DSMT4">
                  <p:embed/>
                  <p:pic>
                    <p:nvPicPr>
                      <p:cNvPr id="0" name=""/>
                      <p:cNvPicPr/>
                      <p:nvPr/>
                    </p:nvPicPr>
                    <p:blipFill>
                      <a:blip r:embed="rId8"/>
                      <a:stretch>
                        <a:fillRect/>
                      </a:stretch>
                    </p:blipFill>
                    <p:spPr>
                      <a:xfrm>
                        <a:off x="2002836" y="3953248"/>
                        <a:ext cx="4275681" cy="1268212"/>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691974750"/>
              </p:ext>
            </p:extLst>
          </p:nvPr>
        </p:nvGraphicFramePr>
        <p:xfrm>
          <a:off x="1443373" y="5257132"/>
          <a:ext cx="5072843" cy="1268212"/>
        </p:xfrm>
        <a:graphic>
          <a:graphicData uri="http://schemas.openxmlformats.org/presentationml/2006/ole">
            <mc:AlternateContent xmlns:mc="http://schemas.openxmlformats.org/markup-compatibility/2006">
              <mc:Choice xmlns:v="urn:schemas-microsoft-com:vml" Requires="v">
                <p:oleObj spid="_x0000_s85182" name="Equation" r:id="rId9" imgW="1777680" imgH="444240" progId="Equation.DSMT4">
                  <p:embed/>
                </p:oleObj>
              </mc:Choice>
              <mc:Fallback>
                <p:oleObj name="Equation" r:id="rId9" imgW="1777680" imgH="444240" progId="Equation.DSMT4">
                  <p:embed/>
                  <p:pic>
                    <p:nvPicPr>
                      <p:cNvPr id="0" name=""/>
                      <p:cNvPicPr/>
                      <p:nvPr/>
                    </p:nvPicPr>
                    <p:blipFill>
                      <a:blip r:embed="rId10"/>
                      <a:stretch>
                        <a:fillRect/>
                      </a:stretch>
                    </p:blipFill>
                    <p:spPr>
                      <a:xfrm>
                        <a:off x="1443373" y="5257132"/>
                        <a:ext cx="5072843" cy="1268212"/>
                      </a:xfrm>
                      <a:prstGeom prst="rect">
                        <a:avLst/>
                      </a:prstGeom>
                    </p:spPr>
                  </p:pic>
                </p:oleObj>
              </mc:Fallback>
            </mc:AlternateContent>
          </a:graphicData>
        </a:graphic>
      </p:graphicFrame>
      <p:pic>
        <p:nvPicPr>
          <p:cNvPr id="11594" name="Picture 330" descr="C:\Users\yiwen\Pictures\imagesCAZRU0VP.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77025" y="4653136"/>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99710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15042"/>
                                        </p:tgtEl>
                                        <p:attrNameLst>
                                          <p:attrName>style.visibility</p:attrName>
                                        </p:attrNameLst>
                                      </p:cBhvr>
                                      <p:to>
                                        <p:strVal val="visible"/>
                                      </p:to>
                                    </p:set>
                                    <p:animEffect transition="in" filter="barn(outVertical)">
                                      <p:cBhvr>
                                        <p:cTn id="7" dur="500"/>
                                        <p:tgtEl>
                                          <p:spTgt spid="2150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750"/>
                                        <p:tgtEl>
                                          <p:spTgt spid="6"/>
                                        </p:tgtEl>
                                      </p:cBhvr>
                                    </p:animEffect>
                                    <p:anim calcmode="lin" valueType="num">
                                      <p:cBhvr>
                                        <p:cTn id="33" dur="750" fill="hold"/>
                                        <p:tgtEl>
                                          <p:spTgt spid="6"/>
                                        </p:tgtEl>
                                        <p:attrNameLst>
                                          <p:attrName>ppt_x</p:attrName>
                                        </p:attrNameLst>
                                      </p:cBhvr>
                                      <p:tavLst>
                                        <p:tav tm="0">
                                          <p:val>
                                            <p:strVal val="#ppt_x"/>
                                          </p:val>
                                        </p:tav>
                                        <p:tav tm="100000">
                                          <p:val>
                                            <p:strVal val="#ppt_x"/>
                                          </p:val>
                                        </p:tav>
                                      </p:tavLst>
                                    </p:anim>
                                    <p:anim calcmode="lin" valueType="num">
                                      <p:cBhvr>
                                        <p:cTn id="34" dur="7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2"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25500" y="3284984"/>
            <a:ext cx="7772400" cy="1406525"/>
            <a:chOff x="432" y="2256"/>
            <a:chExt cx="4896" cy="886"/>
          </a:xfrm>
        </p:grpSpPr>
        <p:sp>
          <p:nvSpPr>
            <p:cNvPr id="27653" name="Text Box 3"/>
            <p:cNvSpPr txBox="1">
              <a:spLocks noChangeArrowheads="1"/>
            </p:cNvSpPr>
            <p:nvPr/>
          </p:nvSpPr>
          <p:spPr bwMode="auto">
            <a:xfrm>
              <a:off x="432" y="2256"/>
              <a:ext cx="4896" cy="886"/>
            </a:xfrm>
            <a:prstGeom prst="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lnSpc>
                  <a:spcPct val="135000"/>
                </a:lnSpc>
              </a:pPr>
              <a:r>
                <a:rPr kumimoji="1" lang="zh-CN" altLang="en-US" sz="3200" b="1" dirty="0"/>
                <a:t>用上面的公式可以计算此事出现的概率为</a:t>
              </a:r>
            </a:p>
            <a:p>
              <a:pPr eaLnBrk="1" hangingPunct="1">
                <a:lnSpc>
                  <a:spcPct val="135000"/>
                </a:lnSpc>
              </a:pPr>
              <a:r>
                <a:rPr kumimoji="1" lang="zh-CN" altLang="en-US" sz="3200" b="1" dirty="0"/>
                <a:t>                         </a:t>
              </a:r>
              <a:r>
                <a:rPr kumimoji="1" lang="en-US" altLang="zh-CN" sz="3200" b="1" dirty="0"/>
                <a:t>=1</a:t>
              </a:r>
              <a:r>
                <a:rPr kumimoji="1" lang="en-US" altLang="zh-CN" sz="3200" b="1" dirty="0">
                  <a:latin typeface="宋体" charset="-122"/>
                </a:rPr>
                <a:t>-</a:t>
              </a:r>
              <a:r>
                <a:rPr kumimoji="1" lang="en-US" altLang="zh-CN" sz="3200" b="1" dirty="0"/>
                <a:t>0.524=0.476</a:t>
              </a:r>
            </a:p>
          </p:txBody>
        </p:sp>
        <p:graphicFrame>
          <p:nvGraphicFramePr>
            <p:cNvPr id="27654" name="Object 4"/>
            <p:cNvGraphicFramePr>
              <a:graphicFrameLocks noChangeAspect="1"/>
            </p:cNvGraphicFramePr>
            <p:nvPr>
              <p:extLst>
                <p:ext uri="{D42A27DB-BD31-4B8C-83A1-F6EECF244321}">
                  <p14:modId xmlns:p14="http://schemas.microsoft.com/office/powerpoint/2010/main" val="4187168070"/>
                </p:ext>
              </p:extLst>
            </p:nvPr>
          </p:nvGraphicFramePr>
          <p:xfrm>
            <a:off x="1461" y="2750"/>
            <a:ext cx="592" cy="384"/>
          </p:xfrm>
          <a:graphic>
            <a:graphicData uri="http://schemas.openxmlformats.org/presentationml/2006/ole">
              <mc:AlternateContent xmlns:mc="http://schemas.openxmlformats.org/markup-compatibility/2006">
                <mc:Choice xmlns:v="urn:schemas-microsoft-com:vml" Requires="v">
                  <p:oleObj spid="_x0000_s12591" name="Equation" r:id="rId3" imgW="368280" imgH="228600" progId="Equation.DSMT4">
                    <p:embed/>
                  </p:oleObj>
                </mc:Choice>
                <mc:Fallback>
                  <p:oleObj name="Equation" r:id="rId3" imgW="368280" imgH="228600" progId="Equation.DSMT4">
                    <p:embed/>
                    <p:pic>
                      <p:nvPicPr>
                        <p:cNvPr id="0" name=""/>
                        <p:cNvPicPr>
                          <a:picLocks noChangeAspect="1" noChangeArrowheads="1"/>
                        </p:cNvPicPr>
                        <p:nvPr/>
                      </p:nvPicPr>
                      <p:blipFill>
                        <a:blip r:embed="rId4"/>
                        <a:srcRect/>
                        <a:stretch>
                          <a:fillRect/>
                        </a:stretch>
                      </p:blipFill>
                      <p:spPr bwMode="auto">
                        <a:xfrm>
                          <a:off x="1461" y="2750"/>
                          <a:ext cx="592" cy="384"/>
                        </a:xfrm>
                        <a:prstGeom prst="rect">
                          <a:avLst/>
                        </a:prstGeom>
                        <a:noFill/>
                        <a:ln>
                          <a:noFill/>
                        </a:ln>
                        <a:effectLst/>
                        <a:extLst/>
                      </p:spPr>
                    </p:pic>
                  </p:oleObj>
                </mc:Fallback>
              </mc:AlternateContent>
            </a:graphicData>
          </a:graphic>
        </p:graphicFrame>
      </p:grpSp>
      <p:sp>
        <p:nvSpPr>
          <p:cNvPr id="216069" name="Text Box 5"/>
          <p:cNvSpPr txBox="1">
            <a:spLocks noChangeArrowheads="1"/>
          </p:cNvSpPr>
          <p:nvPr/>
        </p:nvSpPr>
        <p:spPr bwMode="auto">
          <a:xfrm>
            <a:off x="596900" y="332656"/>
            <a:ext cx="793554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algn="just" eaLnBrk="1" hangingPunct="1"/>
            <a:r>
              <a:rPr kumimoji="1" lang="zh-CN" altLang="en-US" sz="3200" b="1" dirty="0"/>
              <a:t>     美国数学家伯格米尼曾经做过一个别开生面的实验，在一个盛况空前、人山人海的世界杯足球赛赛场上，他随机地在某号看台上召唤了</a:t>
            </a:r>
            <a:r>
              <a:rPr kumimoji="1" lang="en-US" altLang="zh-CN" sz="3200" b="1" dirty="0"/>
              <a:t>22</a:t>
            </a:r>
            <a:r>
              <a:rPr kumimoji="1" lang="zh-CN" altLang="en-US" sz="3200" b="1" dirty="0"/>
              <a:t>个球迷，请他们分别写下自己的生日，结果竟发现其中有两人同生日</a:t>
            </a:r>
            <a:r>
              <a:rPr kumimoji="1" lang="en-US" altLang="zh-CN" sz="3200" b="1" dirty="0"/>
              <a:t>.</a:t>
            </a:r>
            <a:endParaRPr kumimoji="1" lang="en-US" altLang="zh-CN" sz="2400" dirty="0"/>
          </a:p>
        </p:txBody>
      </p:sp>
      <p:sp>
        <p:nvSpPr>
          <p:cNvPr id="216070" name="Rectangle 6"/>
          <p:cNvSpPr>
            <a:spLocks noChangeArrowheads="1"/>
          </p:cNvSpPr>
          <p:nvPr/>
        </p:nvSpPr>
        <p:spPr bwMode="auto">
          <a:xfrm>
            <a:off x="749300" y="5013176"/>
            <a:ext cx="7391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zh-CN" altLang="en-US" sz="3200" b="1" dirty="0"/>
              <a:t>即</a:t>
            </a:r>
            <a:r>
              <a:rPr kumimoji="1" lang="en-US" altLang="zh-CN" sz="3200" b="1" dirty="0"/>
              <a:t>22</a:t>
            </a:r>
            <a:r>
              <a:rPr kumimoji="1" lang="zh-CN" altLang="en-US" sz="3200" b="1" dirty="0"/>
              <a:t>个球迷中至少有两人同生日的概率为</a:t>
            </a:r>
            <a:r>
              <a:rPr kumimoji="1" lang="en-US" altLang="zh-CN" sz="3200" b="1" dirty="0"/>
              <a:t>0.476.</a:t>
            </a:r>
          </a:p>
        </p:txBody>
      </p:sp>
    </p:spTree>
    <p:extLst>
      <p:ext uri="{BB962C8B-B14F-4D97-AF65-F5344CB8AC3E}">
        <p14:creationId xmlns:p14="http://schemas.microsoft.com/office/powerpoint/2010/main" val="6128504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16069"/>
                                        </p:tgtEl>
                                        <p:attrNameLst>
                                          <p:attrName>style.visibility</p:attrName>
                                        </p:attrNameLst>
                                      </p:cBhvr>
                                      <p:to>
                                        <p:strVal val="visible"/>
                                      </p:to>
                                    </p:set>
                                    <p:animEffect transition="in" filter="barn(outVertical)">
                                      <p:cBhvr>
                                        <p:cTn id="7" dur="500"/>
                                        <p:tgtEl>
                                          <p:spTgt spid="2160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160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9" grpId="0" autoUpdateAnimBg="0"/>
      <p:bldP spid="21607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ext Box 2"/>
          <p:cNvSpPr txBox="1">
            <a:spLocks noChangeArrowheads="1"/>
          </p:cNvSpPr>
          <p:nvPr/>
        </p:nvSpPr>
        <p:spPr bwMode="auto">
          <a:xfrm>
            <a:off x="395288" y="44624"/>
            <a:ext cx="8316912"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algn="just" eaLnBrk="1" hangingPunct="1">
              <a:lnSpc>
                <a:spcPct val="115000"/>
              </a:lnSpc>
            </a:pPr>
            <a:r>
              <a:rPr kumimoji="1" lang="zh-CN" altLang="en-US" sz="3200" b="1" dirty="0"/>
              <a:t>         这个概率不算小，而且这个概率随着球迷人数的增加而迅速地增加，如下表所示：                </a:t>
            </a:r>
            <a:endParaRPr kumimoji="1" lang="zh-CN" altLang="en-US" sz="2400" dirty="0"/>
          </a:p>
        </p:txBody>
      </p:sp>
      <p:sp>
        <p:nvSpPr>
          <p:cNvPr id="217091" name="Text Box 3"/>
          <p:cNvSpPr txBox="1">
            <a:spLocks noChangeArrowheads="1"/>
          </p:cNvSpPr>
          <p:nvPr/>
        </p:nvSpPr>
        <p:spPr bwMode="auto">
          <a:xfrm>
            <a:off x="323850" y="1196752"/>
            <a:ext cx="4391025" cy="5453062"/>
          </a:xfrm>
          <a:prstGeom prst="rect">
            <a:avLst/>
          </a:prstGeom>
          <a:ln/>
          <a:extLst/>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sz="3200" b="1" dirty="0"/>
              <a:t>人数   至少有两人同</a:t>
            </a:r>
          </a:p>
          <a:p>
            <a:pPr eaLnBrk="1" hangingPunct="1"/>
            <a:r>
              <a:rPr kumimoji="1" lang="zh-CN" altLang="en-US" sz="3200" b="1" dirty="0"/>
              <a:t>	    生日的概率</a:t>
            </a:r>
          </a:p>
          <a:p>
            <a:pPr eaLnBrk="1" hangingPunct="1"/>
            <a:r>
              <a:rPr kumimoji="1" lang="zh-CN" altLang="en-US" sz="3200" b="1" dirty="0"/>
              <a:t>  </a:t>
            </a:r>
            <a:r>
              <a:rPr kumimoji="1" lang="en-US" altLang="zh-CN" sz="3200" b="1" dirty="0"/>
              <a:t>20              0.411</a:t>
            </a:r>
          </a:p>
          <a:p>
            <a:pPr eaLnBrk="1" hangingPunct="1"/>
            <a:r>
              <a:rPr kumimoji="1" lang="en-US" altLang="zh-CN" sz="3200" b="1" dirty="0"/>
              <a:t>  21              0.444</a:t>
            </a:r>
          </a:p>
          <a:p>
            <a:pPr eaLnBrk="1" hangingPunct="1"/>
            <a:r>
              <a:rPr kumimoji="1" lang="en-US" altLang="zh-CN" sz="3200" b="1" dirty="0"/>
              <a:t>  22              0.476</a:t>
            </a:r>
          </a:p>
          <a:p>
            <a:pPr eaLnBrk="1" hangingPunct="1"/>
            <a:r>
              <a:rPr kumimoji="1" lang="en-US" altLang="zh-CN" sz="3200" b="1" dirty="0"/>
              <a:t>  23              0.507</a:t>
            </a:r>
          </a:p>
          <a:p>
            <a:pPr eaLnBrk="1" hangingPunct="1"/>
            <a:r>
              <a:rPr kumimoji="1" lang="en-US" altLang="zh-CN" sz="3200" b="1" dirty="0"/>
              <a:t>  24              0.538</a:t>
            </a:r>
          </a:p>
          <a:p>
            <a:pPr eaLnBrk="1" hangingPunct="1"/>
            <a:r>
              <a:rPr kumimoji="1" lang="en-US" altLang="zh-CN" sz="3200" b="1" dirty="0"/>
              <a:t>  30              0.706</a:t>
            </a:r>
          </a:p>
          <a:p>
            <a:pPr eaLnBrk="1" hangingPunct="1"/>
            <a:r>
              <a:rPr kumimoji="1" lang="en-US" altLang="zh-CN" sz="3200" b="1" dirty="0"/>
              <a:t>  40              0.891</a:t>
            </a:r>
          </a:p>
          <a:p>
            <a:pPr eaLnBrk="1" hangingPunct="1"/>
            <a:r>
              <a:rPr kumimoji="1" lang="en-US" altLang="zh-CN" sz="3200" b="1" dirty="0"/>
              <a:t>  50              0.970</a:t>
            </a:r>
          </a:p>
          <a:p>
            <a:pPr eaLnBrk="1" hangingPunct="1"/>
            <a:r>
              <a:rPr kumimoji="1" lang="en-US" altLang="zh-CN" sz="3200" b="1" dirty="0"/>
              <a:t>  60              0.994 </a:t>
            </a:r>
            <a:endParaRPr kumimoji="1" lang="en-US" altLang="zh-CN" sz="2400" dirty="0"/>
          </a:p>
        </p:txBody>
      </p:sp>
      <p:sp>
        <p:nvSpPr>
          <p:cNvPr id="217092" name="Text Box 4"/>
          <p:cNvSpPr txBox="1">
            <a:spLocks noChangeArrowheads="1"/>
          </p:cNvSpPr>
          <p:nvPr/>
        </p:nvSpPr>
        <p:spPr bwMode="auto">
          <a:xfrm>
            <a:off x="4787900" y="2276872"/>
            <a:ext cx="3889375"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algn="just" eaLnBrk="1" hangingPunct="1">
              <a:spcBef>
                <a:spcPct val="50000"/>
              </a:spcBef>
            </a:pPr>
            <a:r>
              <a:rPr kumimoji="1" lang="zh-CN" altLang="en-US" sz="2800" b="1" dirty="0"/>
              <a:t>        所有这些概率都是在假定一个人的生日在 </a:t>
            </a:r>
            <a:r>
              <a:rPr kumimoji="1" lang="en-US" altLang="zh-CN" sz="2800" b="1" dirty="0"/>
              <a:t>365</a:t>
            </a:r>
            <a:r>
              <a:rPr kumimoji="1" lang="zh-CN" altLang="en-US" sz="2800" b="1" dirty="0"/>
              <a:t>天的任何一天是等可能的前提下计算出来的</a:t>
            </a:r>
            <a:r>
              <a:rPr kumimoji="1" lang="en-US" altLang="zh-CN" sz="2800" b="1" dirty="0" smtClean="0"/>
              <a:t>. </a:t>
            </a:r>
            <a:r>
              <a:rPr kumimoji="1" lang="zh-CN" altLang="en-US" sz="2800" b="1" dirty="0" smtClean="0"/>
              <a:t>实际上</a:t>
            </a:r>
            <a:r>
              <a:rPr kumimoji="1" lang="zh-CN" altLang="en-US" sz="2800" b="1" dirty="0"/>
              <a:t>，这个假定并不完全成立，有关的实际概率比表中给出的还要大 </a:t>
            </a:r>
            <a:r>
              <a:rPr kumimoji="1" lang="en-US" altLang="zh-CN" sz="2800" b="1" dirty="0"/>
              <a:t>.  </a:t>
            </a:r>
          </a:p>
        </p:txBody>
      </p:sp>
    </p:spTree>
    <p:extLst>
      <p:ext uri="{BB962C8B-B14F-4D97-AF65-F5344CB8AC3E}">
        <p14:creationId xmlns:p14="http://schemas.microsoft.com/office/powerpoint/2010/main" val="9086525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17090"/>
                                        </p:tgtEl>
                                        <p:attrNameLst>
                                          <p:attrName>style.visibility</p:attrName>
                                        </p:attrNameLst>
                                      </p:cBhvr>
                                      <p:to>
                                        <p:strVal val="visible"/>
                                      </p:to>
                                    </p:set>
                                    <p:animEffect transition="in" filter="barn(outVertical)">
                                      <p:cBhvr>
                                        <p:cTn id="7" dur="500"/>
                                        <p:tgtEl>
                                          <p:spTgt spid="2170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17091"/>
                                        </p:tgtEl>
                                        <p:attrNameLst>
                                          <p:attrName>style.visibility</p:attrName>
                                        </p:attrNameLst>
                                      </p:cBhvr>
                                      <p:to>
                                        <p:strVal val="visible"/>
                                      </p:to>
                                    </p:set>
                                    <p:animEffect transition="in" filter="checkerboard(across)">
                                      <p:cBhvr>
                                        <p:cTn id="12" dur="500"/>
                                        <p:tgtEl>
                                          <p:spTgt spid="2170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17092"/>
                                        </p:tgtEl>
                                        <p:attrNameLst>
                                          <p:attrName>style.visibility</p:attrName>
                                        </p:attrNameLst>
                                      </p:cBhvr>
                                      <p:to>
                                        <p:strVal val="visible"/>
                                      </p:to>
                                    </p:set>
                                    <p:anim calcmode="lin" valueType="num">
                                      <p:cBhvr additive="base">
                                        <p:cTn id="17" dur="500" fill="hold"/>
                                        <p:tgtEl>
                                          <p:spTgt spid="217092"/>
                                        </p:tgtEl>
                                        <p:attrNameLst>
                                          <p:attrName>ppt_x</p:attrName>
                                        </p:attrNameLst>
                                      </p:cBhvr>
                                      <p:tavLst>
                                        <p:tav tm="0">
                                          <p:val>
                                            <p:strVal val="1+#ppt_w/2"/>
                                          </p:val>
                                        </p:tav>
                                        <p:tav tm="100000">
                                          <p:val>
                                            <p:strVal val="#ppt_x"/>
                                          </p:val>
                                        </p:tav>
                                      </p:tavLst>
                                    </p:anim>
                                    <p:anim calcmode="lin" valueType="num">
                                      <p:cBhvr additive="base">
                                        <p:cTn id="18" dur="500" fill="hold"/>
                                        <p:tgtEl>
                                          <p:spTgt spid="2170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0" grpId="0" autoUpdateAnimBg="0"/>
      <p:bldP spid="217091" grpId="0" animBg="1"/>
      <p:bldP spid="21709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5" name="Text Box 5"/>
          <p:cNvSpPr txBox="1">
            <a:spLocks noChangeArrowheads="1"/>
          </p:cNvSpPr>
          <p:nvPr/>
        </p:nvSpPr>
        <p:spPr bwMode="auto">
          <a:xfrm>
            <a:off x="407988" y="1871964"/>
            <a:ext cx="184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endParaRPr kumimoji="1" lang="en-US" altLang="zh-CN" dirty="0">
              <a:ea typeface="楷体_GB2312" pitchFamily="49" charset="-122"/>
            </a:endParaRPr>
          </a:p>
        </p:txBody>
      </p:sp>
      <p:graphicFrame>
        <p:nvGraphicFramePr>
          <p:cNvPr id="220167" name="Object 7"/>
          <p:cNvGraphicFramePr>
            <a:graphicFrameLocks noChangeAspect="1"/>
          </p:cNvGraphicFramePr>
          <p:nvPr>
            <p:extLst>
              <p:ext uri="{D42A27DB-BD31-4B8C-83A1-F6EECF244321}">
                <p14:modId xmlns:p14="http://schemas.microsoft.com/office/powerpoint/2010/main" val="2086422283"/>
              </p:ext>
            </p:extLst>
          </p:nvPr>
        </p:nvGraphicFramePr>
        <p:xfrm>
          <a:off x="823913" y="2349302"/>
          <a:ext cx="5901480" cy="742950"/>
        </p:xfrm>
        <a:graphic>
          <a:graphicData uri="http://schemas.openxmlformats.org/presentationml/2006/ole">
            <mc:AlternateContent xmlns:mc="http://schemas.openxmlformats.org/markup-compatibility/2006">
              <mc:Choice xmlns:v="urn:schemas-microsoft-com:vml" Requires="v">
                <p:oleObj spid="_x0000_s90294" name="Equation" r:id="rId4" imgW="1815840" imgH="228600" progId="Equation.DSMT4">
                  <p:embed/>
                </p:oleObj>
              </mc:Choice>
              <mc:Fallback>
                <p:oleObj name="Equation" r:id="rId4" imgW="1815840" imgH="228600" progId="Equation.DSMT4">
                  <p:embed/>
                  <p:pic>
                    <p:nvPicPr>
                      <p:cNvPr id="0" name=""/>
                      <p:cNvPicPr>
                        <a:picLocks noChangeAspect="1" noChangeArrowheads="1"/>
                      </p:cNvPicPr>
                      <p:nvPr/>
                    </p:nvPicPr>
                    <p:blipFill>
                      <a:blip r:embed="rId5"/>
                      <a:srcRect/>
                      <a:stretch>
                        <a:fillRect/>
                      </a:stretch>
                    </p:blipFill>
                    <p:spPr bwMode="auto">
                      <a:xfrm>
                        <a:off x="823913" y="2349302"/>
                        <a:ext cx="590148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0168" name="Object 8"/>
          <p:cNvGraphicFramePr>
            <a:graphicFrameLocks noChangeAspect="1"/>
          </p:cNvGraphicFramePr>
          <p:nvPr>
            <p:extLst>
              <p:ext uri="{D42A27DB-BD31-4B8C-83A1-F6EECF244321}">
                <p14:modId xmlns:p14="http://schemas.microsoft.com/office/powerpoint/2010/main" val="4002945510"/>
              </p:ext>
            </p:extLst>
          </p:nvPr>
        </p:nvGraphicFramePr>
        <p:xfrm>
          <a:off x="1201738" y="3246240"/>
          <a:ext cx="5095040" cy="651758"/>
        </p:xfrm>
        <a:graphic>
          <a:graphicData uri="http://schemas.openxmlformats.org/presentationml/2006/ole">
            <mc:AlternateContent xmlns:mc="http://schemas.openxmlformats.org/markup-compatibility/2006">
              <mc:Choice xmlns:v="urn:schemas-microsoft-com:vml" Requires="v">
                <p:oleObj spid="_x0000_s90295" name="Equation" r:id="rId6" imgW="1587240" imgH="203040" progId="Equation.DSMT4">
                  <p:embed/>
                </p:oleObj>
              </mc:Choice>
              <mc:Fallback>
                <p:oleObj name="Equation" r:id="rId6" imgW="1587240" imgH="203040" progId="Equation.DSMT4">
                  <p:embed/>
                  <p:pic>
                    <p:nvPicPr>
                      <p:cNvPr id="0" name=""/>
                      <p:cNvPicPr>
                        <a:picLocks noChangeAspect="1" noChangeArrowheads="1"/>
                      </p:cNvPicPr>
                      <p:nvPr/>
                    </p:nvPicPr>
                    <p:blipFill>
                      <a:blip r:embed="rId7"/>
                      <a:srcRect/>
                      <a:stretch>
                        <a:fillRect/>
                      </a:stretch>
                    </p:blipFill>
                    <p:spPr bwMode="auto">
                      <a:xfrm>
                        <a:off x="1201738" y="3246240"/>
                        <a:ext cx="5095040" cy="65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0169" name="Object 9"/>
          <p:cNvGraphicFramePr>
            <a:graphicFrameLocks noChangeAspect="1"/>
          </p:cNvGraphicFramePr>
          <p:nvPr>
            <p:extLst>
              <p:ext uri="{D42A27DB-BD31-4B8C-83A1-F6EECF244321}">
                <p14:modId xmlns:p14="http://schemas.microsoft.com/office/powerpoint/2010/main" val="1568147159"/>
              </p:ext>
            </p:extLst>
          </p:nvPr>
        </p:nvGraphicFramePr>
        <p:xfrm>
          <a:off x="1209809" y="4925467"/>
          <a:ext cx="5666447" cy="633604"/>
        </p:xfrm>
        <a:graphic>
          <a:graphicData uri="http://schemas.openxmlformats.org/presentationml/2006/ole">
            <mc:AlternateContent xmlns:mc="http://schemas.openxmlformats.org/markup-compatibility/2006">
              <mc:Choice xmlns:v="urn:schemas-microsoft-com:vml" Requires="v">
                <p:oleObj spid="_x0000_s90296" name="Equation" r:id="rId8" imgW="1587240" imgH="177480" progId="Equation.DSMT4">
                  <p:embed/>
                </p:oleObj>
              </mc:Choice>
              <mc:Fallback>
                <p:oleObj name="Equation" r:id="rId8" imgW="1587240" imgH="177480" progId="Equation.DSMT4">
                  <p:embed/>
                  <p:pic>
                    <p:nvPicPr>
                      <p:cNvPr id="0" name=""/>
                      <p:cNvPicPr>
                        <a:picLocks noChangeAspect="1" noChangeArrowheads="1"/>
                      </p:cNvPicPr>
                      <p:nvPr/>
                    </p:nvPicPr>
                    <p:blipFill>
                      <a:blip r:embed="rId9"/>
                      <a:srcRect/>
                      <a:stretch>
                        <a:fillRect/>
                      </a:stretch>
                    </p:blipFill>
                    <p:spPr bwMode="auto">
                      <a:xfrm>
                        <a:off x="1209809" y="4925467"/>
                        <a:ext cx="5666447" cy="633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7" name="Object 10"/>
          <p:cNvGraphicFramePr>
            <a:graphicFrameLocks noChangeAspect="1"/>
          </p:cNvGraphicFramePr>
          <p:nvPr>
            <p:extLst>
              <p:ext uri="{D42A27DB-BD31-4B8C-83A1-F6EECF244321}">
                <p14:modId xmlns:p14="http://schemas.microsoft.com/office/powerpoint/2010/main" val="1810752465"/>
              </p:ext>
            </p:extLst>
          </p:nvPr>
        </p:nvGraphicFramePr>
        <p:xfrm>
          <a:off x="1222375" y="3989363"/>
          <a:ext cx="7165548" cy="619272"/>
        </p:xfrm>
        <a:graphic>
          <a:graphicData uri="http://schemas.openxmlformats.org/presentationml/2006/ole">
            <mc:AlternateContent xmlns:mc="http://schemas.openxmlformats.org/markup-compatibility/2006">
              <mc:Choice xmlns:v="urn:schemas-microsoft-com:vml" Requires="v">
                <p:oleObj spid="_x0000_s90297" name="Equation" r:id="rId10" imgW="2349360" imgH="203040" progId="Equation.DSMT4">
                  <p:embed/>
                </p:oleObj>
              </mc:Choice>
              <mc:Fallback>
                <p:oleObj name="Equation" r:id="rId10" imgW="2349360" imgH="203040" progId="Equation.DSMT4">
                  <p:embed/>
                  <p:pic>
                    <p:nvPicPr>
                      <p:cNvPr id="0" name=""/>
                      <p:cNvPicPr>
                        <a:picLocks noChangeAspect="1" noChangeArrowheads="1"/>
                      </p:cNvPicPr>
                      <p:nvPr/>
                    </p:nvPicPr>
                    <p:blipFill>
                      <a:blip r:embed="rId11"/>
                      <a:srcRect/>
                      <a:stretch>
                        <a:fillRect/>
                      </a:stretch>
                    </p:blipFill>
                    <p:spPr bwMode="auto">
                      <a:xfrm>
                        <a:off x="1222375" y="3989363"/>
                        <a:ext cx="7165548" cy="619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组合 2"/>
          <p:cNvGrpSpPr/>
          <p:nvPr/>
        </p:nvGrpSpPr>
        <p:grpSpPr>
          <a:xfrm>
            <a:off x="322833" y="260648"/>
            <a:ext cx="8713663" cy="1754326"/>
            <a:chOff x="322833" y="476250"/>
            <a:chExt cx="8713663" cy="1754326"/>
          </a:xfrm>
        </p:grpSpPr>
        <p:sp>
          <p:nvSpPr>
            <p:cNvPr id="220162" name="Text Box 2"/>
            <p:cNvSpPr txBox="1">
              <a:spLocks noChangeArrowheads="1"/>
            </p:cNvSpPr>
            <p:nvPr/>
          </p:nvSpPr>
          <p:spPr bwMode="auto">
            <a:xfrm>
              <a:off x="322833" y="476250"/>
              <a:ext cx="8713663" cy="1754326"/>
            </a:xfrm>
            <a:prstGeom prst="rect">
              <a:avLst/>
            </a:prstGeom>
            <a:ln/>
            <a:extLst/>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dirty="0">
                  <a:ea typeface="楷体_GB2312" pitchFamily="49" charset="-122"/>
                </a:rPr>
                <a:t> 例</a:t>
              </a:r>
              <a:r>
                <a:rPr kumimoji="1" lang="en-US" altLang="zh-CN" dirty="0">
                  <a:ea typeface="楷体_GB2312" pitchFamily="49" charset="-122"/>
                </a:rPr>
                <a:t> </a:t>
              </a:r>
              <a:r>
                <a:rPr kumimoji="1" lang="zh-CN" altLang="en-US" dirty="0">
                  <a:ea typeface="楷体_GB2312" pitchFamily="49" charset="-122"/>
                </a:rPr>
                <a:t>已知  </a:t>
              </a:r>
              <a:r>
                <a:rPr kumimoji="1" lang="en-US" altLang="zh-CN" i="1" dirty="0">
                  <a:ea typeface="楷体_GB2312" pitchFamily="49" charset="-122"/>
                </a:rPr>
                <a:t>P </a:t>
              </a:r>
              <a:r>
                <a:rPr kumimoji="1" lang="en-US" altLang="zh-CN" dirty="0">
                  <a:ea typeface="楷体_GB2312" pitchFamily="49" charset="-122"/>
                </a:rPr>
                <a:t>( </a:t>
              </a:r>
              <a:r>
                <a:rPr kumimoji="1" lang="en-US" altLang="zh-CN" i="1" dirty="0">
                  <a:ea typeface="楷体_GB2312" pitchFamily="49" charset="-122"/>
                </a:rPr>
                <a:t>A </a:t>
              </a:r>
              <a:r>
                <a:rPr kumimoji="1" lang="en-US" altLang="zh-CN" dirty="0">
                  <a:ea typeface="楷体_GB2312" pitchFamily="49" charset="-122"/>
                </a:rPr>
                <a:t>) =  </a:t>
              </a:r>
              <a:r>
                <a:rPr kumimoji="1" lang="en-US" altLang="zh-CN" i="1" dirty="0">
                  <a:ea typeface="楷体_GB2312" pitchFamily="49" charset="-122"/>
                </a:rPr>
                <a:t>P </a:t>
              </a:r>
              <a:r>
                <a:rPr kumimoji="1" lang="en-US" altLang="zh-CN" dirty="0">
                  <a:ea typeface="楷体_GB2312" pitchFamily="49" charset="-122"/>
                </a:rPr>
                <a:t>( </a:t>
              </a:r>
              <a:r>
                <a:rPr kumimoji="1" lang="en-US" altLang="zh-CN" i="1" dirty="0">
                  <a:ea typeface="楷体_GB2312" pitchFamily="49" charset="-122"/>
                </a:rPr>
                <a:t>B </a:t>
              </a:r>
              <a:r>
                <a:rPr kumimoji="1" lang="en-US" altLang="zh-CN" dirty="0">
                  <a:ea typeface="楷体_GB2312" pitchFamily="49" charset="-122"/>
                </a:rPr>
                <a:t>) = </a:t>
              </a:r>
              <a:r>
                <a:rPr kumimoji="1" lang="en-US" altLang="zh-CN" i="1" dirty="0">
                  <a:ea typeface="楷体_GB2312" pitchFamily="49" charset="-122"/>
                </a:rPr>
                <a:t>P</a:t>
              </a:r>
              <a:r>
                <a:rPr kumimoji="1" lang="en-US" altLang="zh-CN" dirty="0">
                  <a:ea typeface="楷体_GB2312" pitchFamily="49" charset="-122"/>
                </a:rPr>
                <a:t>(</a:t>
              </a:r>
              <a:r>
                <a:rPr kumimoji="1" lang="en-US" altLang="zh-CN" i="1" dirty="0">
                  <a:ea typeface="楷体_GB2312" pitchFamily="49" charset="-122"/>
                </a:rPr>
                <a:t>C</a:t>
              </a:r>
              <a:r>
                <a:rPr kumimoji="1" lang="en-US" altLang="zh-CN" dirty="0">
                  <a:ea typeface="楷体_GB2312" pitchFamily="49" charset="-122"/>
                </a:rPr>
                <a:t>) = 1/4 </a:t>
              </a:r>
              <a:r>
                <a:rPr kumimoji="1" lang="en-US" altLang="zh-CN" dirty="0" smtClean="0">
                  <a:ea typeface="楷体_GB2312" pitchFamily="49" charset="-122"/>
                </a:rPr>
                <a:t>, </a:t>
              </a:r>
            </a:p>
            <a:p>
              <a:pPr eaLnBrk="1" hangingPunct="1"/>
              <a:r>
                <a:rPr kumimoji="1" lang="en-US" altLang="zh-CN" i="1" dirty="0">
                  <a:ea typeface="楷体_GB2312" pitchFamily="49" charset="-122"/>
                </a:rPr>
                <a:t>	</a:t>
              </a:r>
              <a:r>
                <a:rPr kumimoji="1" lang="en-US" altLang="zh-CN" i="1" dirty="0" smtClean="0">
                  <a:ea typeface="楷体_GB2312" pitchFamily="49" charset="-122"/>
                </a:rPr>
                <a:t>P</a:t>
              </a:r>
              <a:r>
                <a:rPr kumimoji="1" lang="en-US" altLang="zh-CN" dirty="0" smtClean="0">
                  <a:ea typeface="楷体_GB2312" pitchFamily="49" charset="-122"/>
                </a:rPr>
                <a:t>(</a:t>
              </a:r>
              <a:r>
                <a:rPr kumimoji="1" lang="en-US" altLang="zh-CN" i="1" dirty="0" smtClean="0">
                  <a:ea typeface="楷体_GB2312" pitchFamily="49" charset="-122"/>
                </a:rPr>
                <a:t>AB</a:t>
              </a:r>
              <a:r>
                <a:rPr kumimoji="1" lang="en-US" altLang="zh-CN" dirty="0">
                  <a:ea typeface="楷体_GB2312" pitchFamily="49" charset="-122"/>
                </a:rPr>
                <a:t>) = 0 ,   </a:t>
              </a:r>
              <a:r>
                <a:rPr kumimoji="1" lang="en-US" altLang="zh-CN" i="1" dirty="0">
                  <a:ea typeface="楷体_GB2312" pitchFamily="49" charset="-122"/>
                </a:rPr>
                <a:t>P</a:t>
              </a:r>
              <a:r>
                <a:rPr kumimoji="1" lang="en-US" altLang="zh-CN" dirty="0">
                  <a:ea typeface="楷体_GB2312" pitchFamily="49" charset="-122"/>
                </a:rPr>
                <a:t>(</a:t>
              </a:r>
              <a:r>
                <a:rPr kumimoji="1" lang="en-US" altLang="zh-CN" i="1" dirty="0">
                  <a:ea typeface="楷体_GB2312" pitchFamily="49" charset="-122"/>
                </a:rPr>
                <a:t>AC</a:t>
              </a:r>
              <a:r>
                <a:rPr kumimoji="1" lang="en-US" altLang="zh-CN" dirty="0">
                  <a:ea typeface="楷体_GB2312" pitchFamily="49" charset="-122"/>
                </a:rPr>
                <a:t>) = </a:t>
              </a:r>
              <a:r>
                <a:rPr kumimoji="1" lang="en-US" altLang="zh-CN" i="1" dirty="0">
                  <a:ea typeface="楷体_GB2312" pitchFamily="49" charset="-122"/>
                </a:rPr>
                <a:t>P</a:t>
              </a:r>
              <a:r>
                <a:rPr kumimoji="1" lang="en-US" altLang="zh-CN" dirty="0">
                  <a:ea typeface="楷体_GB2312" pitchFamily="49" charset="-122"/>
                </a:rPr>
                <a:t>(</a:t>
              </a:r>
              <a:r>
                <a:rPr kumimoji="1" lang="en-US" altLang="zh-CN" i="1" dirty="0">
                  <a:ea typeface="楷体_GB2312" pitchFamily="49" charset="-122"/>
                </a:rPr>
                <a:t>BC</a:t>
              </a:r>
              <a:r>
                <a:rPr kumimoji="1" lang="en-US" altLang="zh-CN" dirty="0">
                  <a:ea typeface="楷体_GB2312" pitchFamily="49" charset="-122"/>
                </a:rPr>
                <a:t>) = 1/9 </a:t>
              </a:r>
              <a:endParaRPr kumimoji="1" lang="en-US" altLang="zh-CN" dirty="0" smtClean="0">
                <a:ea typeface="楷体_GB2312" pitchFamily="49" charset="-122"/>
              </a:endParaRPr>
            </a:p>
            <a:p>
              <a:pPr eaLnBrk="1" hangingPunct="1"/>
              <a:r>
                <a:rPr kumimoji="1" lang="zh-CN" altLang="en-US" dirty="0" smtClean="0">
                  <a:ea typeface="楷体_GB2312" pitchFamily="49" charset="-122"/>
                </a:rPr>
                <a:t>则</a:t>
              </a:r>
              <a:r>
                <a:rPr kumimoji="1" lang="zh-CN" altLang="en-US" dirty="0">
                  <a:ea typeface="楷体_GB2312" pitchFamily="49" charset="-122"/>
                </a:rPr>
                <a:t>事件</a:t>
              </a:r>
              <a:r>
                <a:rPr kumimoji="1" lang="en-US" altLang="zh-CN" i="1" dirty="0">
                  <a:ea typeface="楷体_GB2312" pitchFamily="49" charset="-122"/>
                </a:rPr>
                <a:t>A</a:t>
              </a:r>
              <a:r>
                <a:rPr kumimoji="1" lang="zh-CN" altLang="en-US" i="1" dirty="0">
                  <a:ea typeface="楷体_GB2312" pitchFamily="49" charset="-122"/>
                </a:rPr>
                <a:t>，</a:t>
              </a:r>
              <a:r>
                <a:rPr kumimoji="1" lang="en-US" altLang="zh-CN" i="1" dirty="0">
                  <a:ea typeface="楷体_GB2312" pitchFamily="49" charset="-122"/>
                </a:rPr>
                <a:t>B</a:t>
              </a:r>
              <a:r>
                <a:rPr kumimoji="1" lang="zh-CN" altLang="en-US" dirty="0">
                  <a:ea typeface="楷体_GB2312" pitchFamily="49" charset="-122"/>
                </a:rPr>
                <a:t>，</a:t>
              </a:r>
              <a:r>
                <a:rPr kumimoji="1" lang="en-US" altLang="zh-CN" i="1" dirty="0">
                  <a:ea typeface="楷体_GB2312" pitchFamily="49" charset="-122"/>
                </a:rPr>
                <a:t>C </a:t>
              </a:r>
              <a:r>
                <a:rPr kumimoji="1" lang="zh-CN" altLang="en-US" dirty="0">
                  <a:ea typeface="楷体_GB2312" pitchFamily="49" charset="-122"/>
                </a:rPr>
                <a:t>全不发生的概率为         </a:t>
              </a:r>
              <a:r>
                <a:rPr kumimoji="1" lang="en-US" altLang="zh-CN" dirty="0" smtClean="0">
                  <a:ea typeface="楷体_GB2312" pitchFamily="49" charset="-122"/>
                </a:rPr>
                <a:t>.   </a:t>
              </a:r>
              <a:endParaRPr kumimoji="1" lang="en-US" altLang="zh-CN" dirty="0">
                <a:ea typeface="楷体_GB2312" pitchFamily="49" charset="-122"/>
              </a:endParaRPr>
            </a:p>
          </p:txBody>
        </p:sp>
        <p:sp>
          <p:nvSpPr>
            <p:cNvPr id="11" name="Line 6"/>
            <p:cNvSpPr>
              <a:spLocks noChangeShapeType="1"/>
            </p:cNvSpPr>
            <p:nvPr/>
          </p:nvSpPr>
          <p:spPr bwMode="auto">
            <a:xfrm>
              <a:off x="7380312" y="2087566"/>
              <a:ext cx="935038" cy="0"/>
            </a:xfrm>
            <a:prstGeom prst="line">
              <a:avLst/>
            </a:prstGeom>
            <a:ln>
              <a:headEnd/>
              <a:tailEnd/>
            </a:ln>
            <a:extLst/>
          </p:spPr>
          <p:style>
            <a:lnRef idx="2">
              <a:schemeClr val="accent1"/>
            </a:lnRef>
            <a:fillRef idx="1">
              <a:schemeClr val="lt1"/>
            </a:fillRef>
            <a:effectRef idx="0">
              <a:schemeClr val="accent1"/>
            </a:effectRef>
            <a:fontRef idx="minor">
              <a:schemeClr val="dk1"/>
            </a:fontRef>
          </p:style>
          <p:txBody>
            <a:bodyPr wrap="none"/>
            <a:lstStyle/>
            <a:p>
              <a:endParaRPr lang="zh-CN" altLang="en-US"/>
            </a:p>
          </p:txBody>
        </p:sp>
      </p:grpSp>
    </p:spTree>
    <p:extLst>
      <p:ext uri="{BB962C8B-B14F-4D97-AF65-F5344CB8AC3E}">
        <p14:creationId xmlns:p14="http://schemas.microsoft.com/office/powerpoint/2010/main" val="3012326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0167"/>
                                        </p:tgtEl>
                                        <p:attrNameLst>
                                          <p:attrName>style.visibility</p:attrName>
                                        </p:attrNameLst>
                                      </p:cBhvr>
                                      <p:to>
                                        <p:strVal val="visible"/>
                                      </p:to>
                                    </p:set>
                                    <p:animEffect transition="in" filter="wipe(left)">
                                      <p:cBhvr>
                                        <p:cTn id="7" dur="500"/>
                                        <p:tgtEl>
                                          <p:spTgt spid="2201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0168"/>
                                        </p:tgtEl>
                                        <p:attrNameLst>
                                          <p:attrName>style.visibility</p:attrName>
                                        </p:attrNameLst>
                                      </p:cBhvr>
                                      <p:to>
                                        <p:strVal val="visible"/>
                                      </p:to>
                                    </p:set>
                                    <p:animEffect transition="in" filter="wipe(left)">
                                      <p:cBhvr>
                                        <p:cTn id="12" dur="500"/>
                                        <p:tgtEl>
                                          <p:spTgt spid="220168"/>
                                        </p:tgtEl>
                                      </p:cBhvr>
                                    </p:animEffect>
                                  </p:childTnLst>
                                </p:cTn>
                              </p:par>
                            </p:childTnLst>
                          </p:cTn>
                        </p:par>
                        <p:par>
                          <p:cTn id="13" fill="hold" nodeType="afterGroup">
                            <p:stCondLst>
                              <p:cond delay="500"/>
                            </p:stCondLst>
                            <p:childTnLst>
                              <p:par>
                                <p:cTn id="14" presetID="1" presetClass="entr" presetSubtype="0" fill="hold" nodeType="afterEffect">
                                  <p:stCondLst>
                                    <p:cond delay="0"/>
                                  </p:stCondLst>
                                  <p:childTnLst>
                                    <p:set>
                                      <p:cBhvr>
                                        <p:cTn id="15" dur="1" fill="hold">
                                          <p:stCondLst>
                                            <p:cond delay="0"/>
                                          </p:stCondLst>
                                        </p:cTn>
                                        <p:tgtEl>
                                          <p:spTgt spid="1331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20169"/>
                                        </p:tgtEl>
                                        <p:attrNameLst>
                                          <p:attrName>style.visibility</p:attrName>
                                        </p:attrNameLst>
                                      </p:cBhvr>
                                      <p:to>
                                        <p:strVal val="visible"/>
                                      </p:to>
                                    </p:set>
                                    <p:animEffect transition="in" filter="wipe(left)">
                                      <p:cBhvr>
                                        <p:cTn id="20" dur="500"/>
                                        <p:tgtEl>
                                          <p:spTgt spid="220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4434" name="Object 2"/>
          <p:cNvGraphicFramePr>
            <a:graphicFrameLocks noChangeAspect="1"/>
          </p:cNvGraphicFramePr>
          <p:nvPr>
            <p:extLst>
              <p:ext uri="{D42A27DB-BD31-4B8C-83A1-F6EECF244321}">
                <p14:modId xmlns:p14="http://schemas.microsoft.com/office/powerpoint/2010/main" val="4022254340"/>
              </p:ext>
            </p:extLst>
          </p:nvPr>
        </p:nvGraphicFramePr>
        <p:xfrm>
          <a:off x="1010228" y="188640"/>
          <a:ext cx="7123545" cy="3276023"/>
        </p:xfrm>
        <a:graphic>
          <a:graphicData uri="http://schemas.openxmlformats.org/presentationml/2006/ole">
            <mc:AlternateContent xmlns:mc="http://schemas.openxmlformats.org/markup-compatibility/2006">
              <mc:Choice xmlns:v="urn:schemas-microsoft-com:vml" Requires="v">
                <p:oleObj spid="_x0000_s14944" name="Equation" r:id="rId3" imgW="3022560" imgH="1371600" progId="Equation.DSMT4">
                  <p:embed/>
                </p:oleObj>
              </mc:Choice>
              <mc:Fallback>
                <p:oleObj name="Equation" r:id="rId3" imgW="3022560" imgH="1371600" progId="Equation.DSMT4">
                  <p:embed/>
                  <p:pic>
                    <p:nvPicPr>
                      <p:cNvPr id="0" name=""/>
                      <p:cNvPicPr>
                        <a:picLocks noChangeAspect="1" noChangeArrowheads="1"/>
                      </p:cNvPicPr>
                      <p:nvPr/>
                    </p:nvPicPr>
                    <p:blipFill>
                      <a:blip r:embed="rId4"/>
                      <a:srcRect/>
                      <a:stretch>
                        <a:fillRect/>
                      </a:stretch>
                    </p:blipFill>
                    <p:spPr bwMode="auto">
                      <a:xfrm>
                        <a:off x="1010228" y="188640"/>
                        <a:ext cx="7123545" cy="3276023"/>
                      </a:xfrm>
                      <a:prstGeom prst="rect">
                        <a:avLst/>
                      </a:prstGeom>
                      <a:noFill/>
                      <a:ln w="19050">
                        <a:solidFill>
                          <a:srgbClr val="0070C0"/>
                        </a:solidFill>
                      </a:ln>
                      <a:extLst/>
                    </p:spPr>
                  </p:pic>
                </p:oleObj>
              </mc:Fallback>
            </mc:AlternateContent>
          </a:graphicData>
        </a:graphic>
      </p:graphicFrame>
      <p:graphicFrame>
        <p:nvGraphicFramePr>
          <p:cNvPr id="274435" name="Object 3"/>
          <p:cNvGraphicFramePr>
            <a:graphicFrameLocks noChangeAspect="1"/>
          </p:cNvGraphicFramePr>
          <p:nvPr>
            <p:extLst>
              <p:ext uri="{D42A27DB-BD31-4B8C-83A1-F6EECF244321}">
                <p14:modId xmlns:p14="http://schemas.microsoft.com/office/powerpoint/2010/main" val="855564291"/>
              </p:ext>
            </p:extLst>
          </p:nvPr>
        </p:nvGraphicFramePr>
        <p:xfrm>
          <a:off x="880846" y="3645024"/>
          <a:ext cx="6948921" cy="2607830"/>
        </p:xfrm>
        <a:graphic>
          <a:graphicData uri="http://schemas.openxmlformats.org/presentationml/2006/ole">
            <mc:AlternateContent xmlns:mc="http://schemas.openxmlformats.org/markup-compatibility/2006">
              <mc:Choice xmlns:v="urn:schemas-microsoft-com:vml" Requires="v">
                <p:oleObj spid="_x0000_s14945" name="Equation" r:id="rId5" imgW="3111480" imgH="1155600" progId="Equation.DSMT4">
                  <p:embed/>
                </p:oleObj>
              </mc:Choice>
              <mc:Fallback>
                <p:oleObj name="Equation" r:id="rId5" imgW="3111480" imgH="1155600" progId="Equation.DSMT4">
                  <p:embed/>
                  <p:pic>
                    <p:nvPicPr>
                      <p:cNvPr id="0" name=""/>
                      <p:cNvPicPr>
                        <a:picLocks noChangeAspect="1" noChangeArrowheads="1"/>
                      </p:cNvPicPr>
                      <p:nvPr/>
                    </p:nvPicPr>
                    <p:blipFill>
                      <a:blip r:embed="rId6"/>
                      <a:srcRect/>
                      <a:stretch>
                        <a:fillRect/>
                      </a:stretch>
                    </p:blipFill>
                    <p:spPr bwMode="auto">
                      <a:xfrm>
                        <a:off x="880846" y="3645024"/>
                        <a:ext cx="6948921" cy="260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746385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74435"/>
                                        </p:tgtEl>
                                        <p:attrNameLst>
                                          <p:attrName>style.visibility</p:attrName>
                                        </p:attrNameLst>
                                      </p:cBhvr>
                                      <p:to>
                                        <p:strVal val="visible"/>
                                      </p:to>
                                    </p:set>
                                    <p:animEffect transition="in" filter="box(out)">
                                      <p:cBhvr>
                                        <p:cTn id="7" dur="500"/>
                                        <p:tgtEl>
                                          <p:spTgt spid="274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60" name="Text Box 4"/>
          <p:cNvSpPr txBox="1">
            <a:spLocks noChangeArrowheads="1"/>
          </p:cNvSpPr>
          <p:nvPr/>
        </p:nvSpPr>
        <p:spPr bwMode="auto">
          <a:xfrm>
            <a:off x="396874" y="1916832"/>
            <a:ext cx="7991549"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lnSpc>
                <a:spcPct val="110000"/>
              </a:lnSpc>
              <a:spcBef>
                <a:spcPct val="50000"/>
              </a:spcBef>
            </a:pPr>
            <a:r>
              <a:rPr kumimoji="1" lang="zh-CN" altLang="en-US" sz="3200" b="1" dirty="0"/>
              <a:t>        在解决许多概率问题时，往往需要在有某些附加信息</a:t>
            </a:r>
            <a:r>
              <a:rPr kumimoji="1" lang="en-US" altLang="zh-CN" sz="3200" b="1" dirty="0"/>
              <a:t>(</a:t>
            </a:r>
            <a:r>
              <a:rPr kumimoji="1" lang="zh-CN" altLang="en-US" sz="3200" b="1" dirty="0"/>
              <a:t>条件</a:t>
            </a:r>
            <a:r>
              <a:rPr kumimoji="1" lang="en-US" altLang="zh-CN" sz="3200" b="1" dirty="0"/>
              <a:t>)</a:t>
            </a:r>
            <a:r>
              <a:rPr kumimoji="1" lang="zh-CN" altLang="en-US" sz="3200" b="1" dirty="0"/>
              <a:t>下求事件的概率</a:t>
            </a:r>
            <a:r>
              <a:rPr kumimoji="1" lang="en-US" altLang="zh-CN" sz="3200" b="1" dirty="0"/>
              <a:t>.</a:t>
            </a:r>
            <a:endParaRPr kumimoji="1" lang="en-US" altLang="zh-CN" sz="2400" dirty="0"/>
          </a:p>
        </p:txBody>
      </p:sp>
      <p:sp>
        <p:nvSpPr>
          <p:cNvPr id="249861" name="Rectangle 5"/>
          <p:cNvSpPr>
            <a:spLocks noChangeArrowheads="1"/>
          </p:cNvSpPr>
          <p:nvPr/>
        </p:nvSpPr>
        <p:spPr bwMode="auto">
          <a:xfrm>
            <a:off x="323529" y="1188244"/>
            <a:ext cx="6624736" cy="585787"/>
          </a:xfrm>
          <a:prstGeom prst="rect">
            <a:avLst/>
          </a:prstGeom>
          <a:ln/>
          <a:extLst/>
        </p:spPr>
        <p:style>
          <a:lnRef idx="1">
            <a:schemeClr val="accent6"/>
          </a:lnRef>
          <a:fillRef idx="2">
            <a:schemeClr val="accent6"/>
          </a:fillRef>
          <a:effectRef idx="1">
            <a:schemeClr val="accent6"/>
          </a:effectRef>
          <a:fontRef idx="minor">
            <a:schemeClr val="dk1"/>
          </a:fontRef>
        </p:style>
        <p:txBody>
          <a:bodyPr wrap="square" anchor="ctr">
            <a:spAutoFit/>
          </a:bodyPr>
          <a:lstStyle/>
          <a:p>
            <a:r>
              <a:rPr kumimoji="1" lang="en-US" altLang="zh-CN" sz="3200" b="1" dirty="0">
                <a:solidFill>
                  <a:srgbClr val="0000FF"/>
                </a:solidFill>
              </a:rPr>
              <a:t>(1). </a:t>
            </a:r>
            <a:r>
              <a:rPr kumimoji="1" lang="zh-CN" altLang="en-US" sz="3200" b="1" dirty="0">
                <a:solidFill>
                  <a:srgbClr val="0000FF"/>
                </a:solidFill>
              </a:rPr>
              <a:t>条件概率</a:t>
            </a:r>
            <a:r>
              <a:rPr lang="en-US" altLang="zh-TW" sz="3200" dirty="0">
                <a:solidFill>
                  <a:srgbClr val="0000FF"/>
                </a:solidFill>
              </a:rPr>
              <a:t>Conditional probability</a:t>
            </a:r>
            <a:endParaRPr kumimoji="1" lang="zh-CN" altLang="en-US" sz="3200" b="1" dirty="0">
              <a:solidFill>
                <a:srgbClr val="0000FF"/>
              </a:solidFill>
            </a:endParaRPr>
          </a:p>
        </p:txBody>
      </p:sp>
      <p:sp>
        <p:nvSpPr>
          <p:cNvPr id="249862" name="Rectangle 6"/>
          <p:cNvSpPr>
            <a:spLocks noChangeArrowheads="1"/>
          </p:cNvSpPr>
          <p:nvPr/>
        </p:nvSpPr>
        <p:spPr bwMode="auto">
          <a:xfrm>
            <a:off x="395288" y="3212976"/>
            <a:ext cx="8281168"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10000"/>
              </a:lnSpc>
              <a:spcBef>
                <a:spcPct val="50000"/>
              </a:spcBef>
            </a:pPr>
            <a:r>
              <a:rPr kumimoji="1" lang="zh-CN" altLang="en-US" sz="3200" b="1" dirty="0"/>
              <a:t>        如在事件</a:t>
            </a:r>
            <a:r>
              <a:rPr kumimoji="1" lang="en-US" altLang="zh-CN" sz="3200" b="1" i="1" dirty="0"/>
              <a:t>A</a:t>
            </a:r>
            <a:r>
              <a:rPr kumimoji="1" lang="zh-CN" altLang="en-US" sz="3200" b="1" dirty="0"/>
              <a:t>发生的条件下求事件</a:t>
            </a:r>
            <a:r>
              <a:rPr kumimoji="1" lang="en-US" altLang="zh-CN" sz="3200" b="1" i="1" dirty="0"/>
              <a:t>B</a:t>
            </a:r>
            <a:r>
              <a:rPr kumimoji="1" lang="zh-CN" altLang="en-US" sz="3200" b="1" dirty="0"/>
              <a:t>发生的概率，将此概率记作</a:t>
            </a:r>
            <a:r>
              <a:rPr kumimoji="1" lang="en-US" altLang="zh-CN" sz="3200" b="1" i="1" dirty="0"/>
              <a:t>P</a:t>
            </a:r>
            <a:r>
              <a:rPr kumimoji="1" lang="en-US" altLang="zh-CN" sz="3200" b="1" dirty="0"/>
              <a:t>(</a:t>
            </a:r>
            <a:r>
              <a:rPr kumimoji="1" lang="en-US" altLang="zh-CN" sz="3200" b="1" i="1" dirty="0"/>
              <a:t>B</a:t>
            </a:r>
            <a:r>
              <a:rPr kumimoji="1" lang="en-US" altLang="zh-CN" sz="3200" b="1" dirty="0"/>
              <a:t>|</a:t>
            </a:r>
            <a:r>
              <a:rPr kumimoji="1" lang="en-US" altLang="zh-CN" sz="3200" b="1" i="1" dirty="0"/>
              <a:t>A</a:t>
            </a:r>
            <a:r>
              <a:rPr kumimoji="1" lang="en-US" altLang="zh-CN" sz="3200" b="1" dirty="0"/>
              <a:t>).</a:t>
            </a:r>
          </a:p>
        </p:txBody>
      </p:sp>
      <p:sp>
        <p:nvSpPr>
          <p:cNvPr id="249863" name="Text Box 7"/>
          <p:cNvSpPr txBox="1">
            <a:spLocks noChangeArrowheads="1"/>
          </p:cNvSpPr>
          <p:nvPr/>
        </p:nvSpPr>
        <p:spPr bwMode="auto">
          <a:xfrm>
            <a:off x="755576" y="4725144"/>
            <a:ext cx="3780296"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zh-CN" altLang="en-US" sz="3200" b="1" dirty="0" smtClean="0"/>
              <a:t>一般 </a:t>
            </a:r>
            <a:r>
              <a:rPr kumimoji="1" lang="en-US" altLang="zh-CN" sz="3200" b="1" i="1" dirty="0"/>
              <a:t>P</a:t>
            </a:r>
            <a:r>
              <a:rPr kumimoji="1" lang="en-US" altLang="zh-CN" sz="3200" b="1" dirty="0"/>
              <a:t>(</a:t>
            </a:r>
            <a:r>
              <a:rPr kumimoji="1" lang="en-US" altLang="zh-CN" sz="3200" b="1" i="1" dirty="0"/>
              <a:t>B</a:t>
            </a:r>
            <a:r>
              <a:rPr kumimoji="1" lang="en-US" altLang="zh-CN" sz="3200" b="1" dirty="0"/>
              <a:t>|</a:t>
            </a:r>
            <a:r>
              <a:rPr kumimoji="1" lang="en-US" altLang="zh-CN" sz="3200" b="1" i="1" dirty="0"/>
              <a:t>A</a:t>
            </a:r>
            <a:r>
              <a:rPr kumimoji="1" lang="en-US" altLang="zh-CN" sz="3200" b="1" dirty="0"/>
              <a:t>) ≠ </a:t>
            </a:r>
            <a:r>
              <a:rPr kumimoji="1" lang="en-US" altLang="zh-CN" sz="3200" b="1" i="1" dirty="0"/>
              <a:t>P</a:t>
            </a:r>
            <a:r>
              <a:rPr kumimoji="1" lang="en-US" altLang="zh-CN" sz="3200" b="1" dirty="0"/>
              <a:t>(</a:t>
            </a:r>
            <a:r>
              <a:rPr kumimoji="1" lang="en-US" altLang="zh-CN" sz="3200" b="1" i="1" dirty="0"/>
              <a:t>B</a:t>
            </a:r>
            <a:r>
              <a:rPr kumimoji="1" lang="en-US" altLang="zh-CN" sz="3200" b="1" dirty="0"/>
              <a:t>)</a:t>
            </a:r>
            <a:r>
              <a:rPr kumimoji="1" lang="en-US" altLang="zh-CN" sz="4000" b="1" dirty="0"/>
              <a:t>   </a:t>
            </a:r>
          </a:p>
        </p:txBody>
      </p:sp>
      <p:sp>
        <p:nvSpPr>
          <p:cNvPr id="2" name="标题 1"/>
          <p:cNvSpPr>
            <a:spLocks noGrp="1"/>
          </p:cNvSpPr>
          <p:nvPr>
            <p:ph type="title"/>
          </p:nvPr>
        </p:nvSpPr>
        <p:spPr/>
        <p:txBody>
          <a:bodyPr>
            <a:normAutofit/>
          </a:bodyPr>
          <a:lstStyle/>
          <a:p>
            <a:r>
              <a:rPr lang="en-US" altLang="zh-CN" dirty="0"/>
              <a:t>2. </a:t>
            </a:r>
            <a:r>
              <a:rPr lang="zh-CN" altLang="en-US" dirty="0"/>
              <a:t>条件概率与乘法</a:t>
            </a:r>
            <a:r>
              <a:rPr lang="zh-CN" altLang="en-US" dirty="0" smtClean="0"/>
              <a:t>公式</a:t>
            </a:r>
            <a:endParaRPr lang="zh-CN" altLang="en-US" dirty="0"/>
          </a:p>
        </p:txBody>
      </p:sp>
      <p:sp>
        <p:nvSpPr>
          <p:cNvPr id="9" name="圓角矩形 395"/>
          <p:cNvSpPr/>
          <p:nvPr/>
        </p:nvSpPr>
        <p:spPr>
          <a:xfrm>
            <a:off x="4929760" y="4378200"/>
            <a:ext cx="4214810" cy="2343763"/>
          </a:xfrm>
          <a:prstGeom prst="roundRect">
            <a:avLst/>
          </a:prstGeom>
          <a:solidFill>
            <a:srgbClr val="FF0000">
              <a:alpha val="60000"/>
            </a:srgbClr>
          </a:soli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387"/>
          <p:cNvSpPr/>
          <p:nvPr/>
        </p:nvSpPr>
        <p:spPr>
          <a:xfrm>
            <a:off x="6215644" y="4437306"/>
            <a:ext cx="2554908" cy="2160000"/>
          </a:xfrm>
          <a:prstGeom prst="ellipse">
            <a:avLst/>
          </a:prstGeom>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388"/>
          <p:cNvSpPr/>
          <p:nvPr/>
        </p:nvSpPr>
        <p:spPr>
          <a:xfrm>
            <a:off x="5072636" y="4437306"/>
            <a:ext cx="2554908" cy="2160000"/>
          </a:xfrm>
          <a:prstGeom prst="ellipse">
            <a:avLst/>
          </a:prstGeom>
          <a:solidFill>
            <a:srgbClr val="FFC000">
              <a:alpha val="60000"/>
            </a:srgbClr>
          </a:soli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nvGrpSpPr>
          <p:cNvPr id="18" name="Group 236"/>
          <p:cNvGrpSpPr>
            <a:grpSpLocks noChangeAspect="1"/>
          </p:cNvGrpSpPr>
          <p:nvPr>
            <p:custDataLst>
              <p:tags r:id="rId1"/>
            </p:custDataLst>
          </p:nvPr>
        </p:nvGrpSpPr>
        <p:grpSpPr bwMode="auto">
          <a:xfrm>
            <a:off x="5150344" y="4603841"/>
            <a:ext cx="285752" cy="265319"/>
            <a:chOff x="3105" y="135"/>
            <a:chExt cx="1860" cy="1727"/>
          </a:xfrm>
        </p:grpSpPr>
        <p:sp>
          <p:nvSpPr>
            <p:cNvPr id="19" name="AutoShape 235"/>
            <p:cNvSpPr>
              <a:spLocks noChangeAspect="1" noChangeArrowheads="1" noTextEdit="1"/>
            </p:cNvSpPr>
            <p:nvPr/>
          </p:nvSpPr>
          <p:spPr bwMode="auto">
            <a:xfrm>
              <a:off x="3105" y="135"/>
              <a:ext cx="1860" cy="17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zh-TW" altLang="en-US"/>
            </a:p>
          </p:txBody>
        </p:sp>
        <p:sp>
          <p:nvSpPr>
            <p:cNvPr id="20" name="Freeform 238"/>
            <p:cNvSpPr>
              <a:spLocks/>
            </p:cNvSpPr>
            <p:nvPr/>
          </p:nvSpPr>
          <p:spPr bwMode="auto">
            <a:xfrm>
              <a:off x="3335" y="278"/>
              <a:ext cx="1102" cy="1392"/>
            </a:xfrm>
            <a:custGeom>
              <a:avLst/>
              <a:gdLst/>
              <a:ahLst/>
              <a:cxnLst>
                <a:cxn ang="0">
                  <a:pos x="1094" y="4"/>
                </a:cxn>
                <a:cxn ang="0">
                  <a:pos x="1072" y="2"/>
                </a:cxn>
                <a:cxn ang="0">
                  <a:pos x="958" y="138"/>
                </a:cxn>
                <a:cxn ang="0">
                  <a:pos x="865" y="42"/>
                </a:cxn>
                <a:cxn ang="0">
                  <a:pos x="725" y="1"/>
                </a:cxn>
                <a:cxn ang="0">
                  <a:pos x="539" y="30"/>
                </a:cxn>
                <a:cxn ang="0">
                  <a:pos x="375" y="139"/>
                </a:cxn>
                <a:cxn ang="0">
                  <a:pos x="265" y="301"/>
                </a:cxn>
                <a:cxn ang="0">
                  <a:pos x="235" y="482"/>
                </a:cxn>
                <a:cxn ang="0">
                  <a:pos x="274" y="606"/>
                </a:cxn>
                <a:cxn ang="0">
                  <a:pos x="352" y="688"/>
                </a:cxn>
                <a:cxn ang="0">
                  <a:pos x="626" y="777"/>
                </a:cxn>
                <a:cxn ang="0">
                  <a:pos x="688" y="797"/>
                </a:cxn>
                <a:cxn ang="0">
                  <a:pos x="748" y="837"/>
                </a:cxn>
                <a:cxn ang="0">
                  <a:pos x="789" y="912"/>
                </a:cxn>
                <a:cxn ang="0">
                  <a:pos x="790" y="1041"/>
                </a:cxn>
                <a:cxn ang="0">
                  <a:pos x="728" y="1184"/>
                </a:cxn>
                <a:cxn ang="0">
                  <a:pos x="612" y="1290"/>
                </a:cxn>
                <a:cxn ang="0">
                  <a:pos x="463" y="1332"/>
                </a:cxn>
                <a:cxn ang="0">
                  <a:pos x="376" y="1325"/>
                </a:cxn>
                <a:cxn ang="0">
                  <a:pos x="282" y="1296"/>
                </a:cxn>
                <a:cxn ang="0">
                  <a:pos x="200" y="1236"/>
                </a:cxn>
                <a:cxn ang="0">
                  <a:pos x="147" y="1136"/>
                </a:cxn>
                <a:cxn ang="0">
                  <a:pos x="139" y="1019"/>
                </a:cxn>
                <a:cxn ang="0">
                  <a:pos x="149" y="950"/>
                </a:cxn>
                <a:cxn ang="0">
                  <a:pos x="150" y="923"/>
                </a:cxn>
                <a:cxn ang="0">
                  <a:pos x="124" y="915"/>
                </a:cxn>
                <a:cxn ang="0">
                  <a:pos x="108" y="931"/>
                </a:cxn>
                <a:cxn ang="0">
                  <a:pos x="90" y="1000"/>
                </a:cxn>
                <a:cxn ang="0">
                  <a:pos x="62" y="1112"/>
                </a:cxn>
                <a:cxn ang="0">
                  <a:pos x="33" y="1233"/>
                </a:cxn>
                <a:cxn ang="0">
                  <a:pos x="10" y="1330"/>
                </a:cxn>
                <a:cxn ang="0">
                  <a:pos x="1" y="1379"/>
                </a:cxn>
                <a:cxn ang="0">
                  <a:pos x="24" y="1392"/>
                </a:cxn>
                <a:cxn ang="0">
                  <a:pos x="41" y="1379"/>
                </a:cxn>
                <a:cxn ang="0">
                  <a:pos x="181" y="1297"/>
                </a:cxn>
                <a:cxn ang="0">
                  <a:pos x="291" y="1365"/>
                </a:cxn>
                <a:cxn ang="0">
                  <a:pos x="412" y="1390"/>
                </a:cxn>
                <a:cxn ang="0">
                  <a:pos x="569" y="1375"/>
                </a:cxn>
                <a:cxn ang="0">
                  <a:pos x="734" y="1287"/>
                </a:cxn>
                <a:cxn ang="0">
                  <a:pos x="858" y="1144"/>
                </a:cxn>
                <a:cxn ang="0">
                  <a:pos x="924" y="971"/>
                </a:cxn>
                <a:cxn ang="0">
                  <a:pos x="922" y="824"/>
                </a:cxn>
                <a:cxn ang="0">
                  <a:pos x="887" y="734"/>
                </a:cxn>
                <a:cxn ang="0">
                  <a:pos x="824" y="661"/>
                </a:cxn>
                <a:cxn ang="0">
                  <a:pos x="779" y="633"/>
                </a:cxn>
                <a:cxn ang="0">
                  <a:pos x="704" y="607"/>
                </a:cxn>
                <a:cxn ang="0">
                  <a:pos x="590" y="576"/>
                </a:cxn>
                <a:cxn ang="0">
                  <a:pos x="495" y="549"/>
                </a:cxn>
                <a:cxn ang="0">
                  <a:pos x="428" y="515"/>
                </a:cxn>
                <a:cxn ang="0">
                  <a:pos x="376" y="439"/>
                </a:cxn>
                <a:cxn ang="0">
                  <a:pos x="373" y="313"/>
                </a:cxn>
                <a:cxn ang="0">
                  <a:pos x="441" y="177"/>
                </a:cxn>
                <a:cxn ang="0">
                  <a:pos x="565" y="81"/>
                </a:cxn>
                <a:cxn ang="0">
                  <a:pos x="716" y="54"/>
                </a:cxn>
                <a:cxn ang="0">
                  <a:pos x="829" y="82"/>
                </a:cxn>
                <a:cxn ang="0">
                  <a:pos x="911" y="157"/>
                </a:cxn>
                <a:cxn ang="0">
                  <a:pos x="954" y="283"/>
                </a:cxn>
                <a:cxn ang="0">
                  <a:pos x="955" y="414"/>
                </a:cxn>
                <a:cxn ang="0">
                  <a:pos x="951" y="459"/>
                </a:cxn>
                <a:cxn ang="0">
                  <a:pos x="960" y="474"/>
                </a:cxn>
                <a:cxn ang="0">
                  <a:pos x="990" y="472"/>
                </a:cxn>
                <a:cxn ang="0">
                  <a:pos x="1102" y="19"/>
                </a:cxn>
              </a:cxnLst>
              <a:rect l="0" t="0" r="r" b="b"/>
              <a:pathLst>
                <a:path w="1102" h="1392">
                  <a:moveTo>
                    <a:pt x="1102" y="19"/>
                  </a:moveTo>
                  <a:lnTo>
                    <a:pt x="1101" y="15"/>
                  </a:lnTo>
                  <a:lnTo>
                    <a:pt x="1100" y="11"/>
                  </a:lnTo>
                  <a:lnTo>
                    <a:pt x="1098" y="7"/>
                  </a:lnTo>
                  <a:lnTo>
                    <a:pt x="1094" y="4"/>
                  </a:lnTo>
                  <a:lnTo>
                    <a:pt x="1088" y="1"/>
                  </a:lnTo>
                  <a:lnTo>
                    <a:pt x="1081" y="0"/>
                  </a:lnTo>
                  <a:lnTo>
                    <a:pt x="1077" y="0"/>
                  </a:lnTo>
                  <a:lnTo>
                    <a:pt x="1075" y="0"/>
                  </a:lnTo>
                  <a:lnTo>
                    <a:pt x="1072" y="2"/>
                  </a:lnTo>
                  <a:lnTo>
                    <a:pt x="1069" y="4"/>
                  </a:lnTo>
                  <a:lnTo>
                    <a:pt x="1061" y="12"/>
                  </a:lnTo>
                  <a:lnTo>
                    <a:pt x="1055" y="19"/>
                  </a:lnTo>
                  <a:lnTo>
                    <a:pt x="1047" y="29"/>
                  </a:lnTo>
                  <a:lnTo>
                    <a:pt x="958" y="138"/>
                  </a:lnTo>
                  <a:lnTo>
                    <a:pt x="944" y="114"/>
                  </a:lnTo>
                  <a:lnTo>
                    <a:pt x="927" y="93"/>
                  </a:lnTo>
                  <a:lnTo>
                    <a:pt x="908" y="74"/>
                  </a:lnTo>
                  <a:lnTo>
                    <a:pt x="887" y="57"/>
                  </a:lnTo>
                  <a:lnTo>
                    <a:pt x="865" y="42"/>
                  </a:lnTo>
                  <a:lnTo>
                    <a:pt x="840" y="29"/>
                  </a:lnTo>
                  <a:lnTo>
                    <a:pt x="813" y="18"/>
                  </a:lnTo>
                  <a:lnTo>
                    <a:pt x="786" y="10"/>
                  </a:lnTo>
                  <a:lnTo>
                    <a:pt x="756" y="4"/>
                  </a:lnTo>
                  <a:lnTo>
                    <a:pt x="725" y="1"/>
                  </a:lnTo>
                  <a:lnTo>
                    <a:pt x="693" y="0"/>
                  </a:lnTo>
                  <a:lnTo>
                    <a:pt x="654" y="1"/>
                  </a:lnTo>
                  <a:lnTo>
                    <a:pt x="615" y="8"/>
                  </a:lnTo>
                  <a:lnTo>
                    <a:pt x="577" y="17"/>
                  </a:lnTo>
                  <a:lnTo>
                    <a:pt x="539" y="30"/>
                  </a:lnTo>
                  <a:lnTo>
                    <a:pt x="504" y="46"/>
                  </a:lnTo>
                  <a:lnTo>
                    <a:pt x="469" y="65"/>
                  </a:lnTo>
                  <a:lnTo>
                    <a:pt x="435" y="88"/>
                  </a:lnTo>
                  <a:lnTo>
                    <a:pt x="404" y="112"/>
                  </a:lnTo>
                  <a:lnTo>
                    <a:pt x="375" y="139"/>
                  </a:lnTo>
                  <a:lnTo>
                    <a:pt x="347" y="168"/>
                  </a:lnTo>
                  <a:lnTo>
                    <a:pt x="323" y="199"/>
                  </a:lnTo>
                  <a:lnTo>
                    <a:pt x="300" y="231"/>
                  </a:lnTo>
                  <a:lnTo>
                    <a:pt x="281" y="266"/>
                  </a:lnTo>
                  <a:lnTo>
                    <a:pt x="265" y="301"/>
                  </a:lnTo>
                  <a:lnTo>
                    <a:pt x="251" y="337"/>
                  </a:lnTo>
                  <a:lnTo>
                    <a:pt x="242" y="375"/>
                  </a:lnTo>
                  <a:lnTo>
                    <a:pt x="236" y="413"/>
                  </a:lnTo>
                  <a:lnTo>
                    <a:pt x="234" y="452"/>
                  </a:lnTo>
                  <a:lnTo>
                    <a:pt x="235" y="482"/>
                  </a:lnTo>
                  <a:lnTo>
                    <a:pt x="239" y="510"/>
                  </a:lnTo>
                  <a:lnTo>
                    <a:pt x="245" y="537"/>
                  </a:lnTo>
                  <a:lnTo>
                    <a:pt x="253" y="562"/>
                  </a:lnTo>
                  <a:lnTo>
                    <a:pt x="263" y="584"/>
                  </a:lnTo>
                  <a:lnTo>
                    <a:pt x="274" y="606"/>
                  </a:lnTo>
                  <a:lnTo>
                    <a:pt x="288" y="626"/>
                  </a:lnTo>
                  <a:lnTo>
                    <a:pt x="302" y="644"/>
                  </a:lnTo>
                  <a:lnTo>
                    <a:pt x="318" y="660"/>
                  </a:lnTo>
                  <a:lnTo>
                    <a:pt x="335" y="675"/>
                  </a:lnTo>
                  <a:lnTo>
                    <a:pt x="352" y="688"/>
                  </a:lnTo>
                  <a:lnTo>
                    <a:pt x="371" y="699"/>
                  </a:lnTo>
                  <a:lnTo>
                    <a:pt x="389" y="709"/>
                  </a:lnTo>
                  <a:lnTo>
                    <a:pt x="408" y="717"/>
                  </a:lnTo>
                  <a:lnTo>
                    <a:pt x="427" y="724"/>
                  </a:lnTo>
                  <a:lnTo>
                    <a:pt x="626" y="777"/>
                  </a:lnTo>
                  <a:lnTo>
                    <a:pt x="638" y="780"/>
                  </a:lnTo>
                  <a:lnTo>
                    <a:pt x="650" y="784"/>
                  </a:lnTo>
                  <a:lnTo>
                    <a:pt x="663" y="787"/>
                  </a:lnTo>
                  <a:lnTo>
                    <a:pt x="675" y="792"/>
                  </a:lnTo>
                  <a:lnTo>
                    <a:pt x="688" y="797"/>
                  </a:lnTo>
                  <a:lnTo>
                    <a:pt x="700" y="803"/>
                  </a:lnTo>
                  <a:lnTo>
                    <a:pt x="713" y="809"/>
                  </a:lnTo>
                  <a:lnTo>
                    <a:pt x="725" y="817"/>
                  </a:lnTo>
                  <a:lnTo>
                    <a:pt x="737" y="826"/>
                  </a:lnTo>
                  <a:lnTo>
                    <a:pt x="748" y="837"/>
                  </a:lnTo>
                  <a:lnTo>
                    <a:pt x="758" y="848"/>
                  </a:lnTo>
                  <a:lnTo>
                    <a:pt x="768" y="862"/>
                  </a:lnTo>
                  <a:lnTo>
                    <a:pt x="776" y="877"/>
                  </a:lnTo>
                  <a:lnTo>
                    <a:pt x="783" y="893"/>
                  </a:lnTo>
                  <a:lnTo>
                    <a:pt x="789" y="912"/>
                  </a:lnTo>
                  <a:lnTo>
                    <a:pt x="793" y="932"/>
                  </a:lnTo>
                  <a:lnTo>
                    <a:pt x="796" y="955"/>
                  </a:lnTo>
                  <a:lnTo>
                    <a:pt x="796" y="980"/>
                  </a:lnTo>
                  <a:lnTo>
                    <a:pt x="795" y="1010"/>
                  </a:lnTo>
                  <a:lnTo>
                    <a:pt x="790" y="1041"/>
                  </a:lnTo>
                  <a:lnTo>
                    <a:pt x="783" y="1071"/>
                  </a:lnTo>
                  <a:lnTo>
                    <a:pt x="773" y="1100"/>
                  </a:lnTo>
                  <a:lnTo>
                    <a:pt x="760" y="1130"/>
                  </a:lnTo>
                  <a:lnTo>
                    <a:pt x="745" y="1157"/>
                  </a:lnTo>
                  <a:lnTo>
                    <a:pt x="728" y="1184"/>
                  </a:lnTo>
                  <a:lnTo>
                    <a:pt x="708" y="1209"/>
                  </a:lnTo>
                  <a:lnTo>
                    <a:pt x="687" y="1233"/>
                  </a:lnTo>
                  <a:lnTo>
                    <a:pt x="664" y="1254"/>
                  </a:lnTo>
                  <a:lnTo>
                    <a:pt x="639" y="1273"/>
                  </a:lnTo>
                  <a:lnTo>
                    <a:pt x="612" y="1290"/>
                  </a:lnTo>
                  <a:lnTo>
                    <a:pt x="584" y="1305"/>
                  </a:lnTo>
                  <a:lnTo>
                    <a:pt x="555" y="1317"/>
                  </a:lnTo>
                  <a:lnTo>
                    <a:pt x="525" y="1325"/>
                  </a:lnTo>
                  <a:lnTo>
                    <a:pt x="494" y="1330"/>
                  </a:lnTo>
                  <a:lnTo>
                    <a:pt x="463" y="1332"/>
                  </a:lnTo>
                  <a:lnTo>
                    <a:pt x="447" y="1332"/>
                  </a:lnTo>
                  <a:lnTo>
                    <a:pt x="430" y="1331"/>
                  </a:lnTo>
                  <a:lnTo>
                    <a:pt x="412" y="1330"/>
                  </a:lnTo>
                  <a:lnTo>
                    <a:pt x="394" y="1328"/>
                  </a:lnTo>
                  <a:lnTo>
                    <a:pt x="376" y="1325"/>
                  </a:lnTo>
                  <a:lnTo>
                    <a:pt x="357" y="1321"/>
                  </a:lnTo>
                  <a:lnTo>
                    <a:pt x="338" y="1317"/>
                  </a:lnTo>
                  <a:lnTo>
                    <a:pt x="319" y="1311"/>
                  </a:lnTo>
                  <a:lnTo>
                    <a:pt x="300" y="1304"/>
                  </a:lnTo>
                  <a:lnTo>
                    <a:pt x="282" y="1296"/>
                  </a:lnTo>
                  <a:lnTo>
                    <a:pt x="264" y="1287"/>
                  </a:lnTo>
                  <a:lnTo>
                    <a:pt x="247" y="1276"/>
                  </a:lnTo>
                  <a:lnTo>
                    <a:pt x="230" y="1265"/>
                  </a:lnTo>
                  <a:lnTo>
                    <a:pt x="215" y="1251"/>
                  </a:lnTo>
                  <a:lnTo>
                    <a:pt x="200" y="1236"/>
                  </a:lnTo>
                  <a:lnTo>
                    <a:pt x="186" y="1220"/>
                  </a:lnTo>
                  <a:lnTo>
                    <a:pt x="174" y="1202"/>
                  </a:lnTo>
                  <a:lnTo>
                    <a:pt x="164" y="1181"/>
                  </a:lnTo>
                  <a:lnTo>
                    <a:pt x="155" y="1160"/>
                  </a:lnTo>
                  <a:lnTo>
                    <a:pt x="147" y="1136"/>
                  </a:lnTo>
                  <a:lnTo>
                    <a:pt x="142" y="1110"/>
                  </a:lnTo>
                  <a:lnTo>
                    <a:pt x="138" y="1083"/>
                  </a:lnTo>
                  <a:lnTo>
                    <a:pt x="137" y="1053"/>
                  </a:lnTo>
                  <a:lnTo>
                    <a:pt x="138" y="1036"/>
                  </a:lnTo>
                  <a:lnTo>
                    <a:pt x="139" y="1019"/>
                  </a:lnTo>
                  <a:lnTo>
                    <a:pt x="141" y="1003"/>
                  </a:lnTo>
                  <a:lnTo>
                    <a:pt x="142" y="988"/>
                  </a:lnTo>
                  <a:lnTo>
                    <a:pt x="144" y="975"/>
                  </a:lnTo>
                  <a:lnTo>
                    <a:pt x="146" y="964"/>
                  </a:lnTo>
                  <a:lnTo>
                    <a:pt x="149" y="950"/>
                  </a:lnTo>
                  <a:lnTo>
                    <a:pt x="150" y="944"/>
                  </a:lnTo>
                  <a:lnTo>
                    <a:pt x="152" y="940"/>
                  </a:lnTo>
                  <a:lnTo>
                    <a:pt x="152" y="936"/>
                  </a:lnTo>
                  <a:lnTo>
                    <a:pt x="152" y="929"/>
                  </a:lnTo>
                  <a:lnTo>
                    <a:pt x="150" y="923"/>
                  </a:lnTo>
                  <a:lnTo>
                    <a:pt x="146" y="920"/>
                  </a:lnTo>
                  <a:lnTo>
                    <a:pt x="143" y="918"/>
                  </a:lnTo>
                  <a:lnTo>
                    <a:pt x="138" y="916"/>
                  </a:lnTo>
                  <a:lnTo>
                    <a:pt x="134" y="915"/>
                  </a:lnTo>
                  <a:lnTo>
                    <a:pt x="124" y="915"/>
                  </a:lnTo>
                  <a:lnTo>
                    <a:pt x="119" y="917"/>
                  </a:lnTo>
                  <a:lnTo>
                    <a:pt x="115" y="919"/>
                  </a:lnTo>
                  <a:lnTo>
                    <a:pt x="111" y="923"/>
                  </a:lnTo>
                  <a:lnTo>
                    <a:pt x="110" y="925"/>
                  </a:lnTo>
                  <a:lnTo>
                    <a:pt x="108" y="931"/>
                  </a:lnTo>
                  <a:lnTo>
                    <a:pt x="106" y="940"/>
                  </a:lnTo>
                  <a:lnTo>
                    <a:pt x="102" y="951"/>
                  </a:lnTo>
                  <a:lnTo>
                    <a:pt x="98" y="966"/>
                  </a:lnTo>
                  <a:lnTo>
                    <a:pt x="94" y="982"/>
                  </a:lnTo>
                  <a:lnTo>
                    <a:pt x="90" y="1000"/>
                  </a:lnTo>
                  <a:lnTo>
                    <a:pt x="85" y="1020"/>
                  </a:lnTo>
                  <a:lnTo>
                    <a:pt x="79" y="1042"/>
                  </a:lnTo>
                  <a:lnTo>
                    <a:pt x="73" y="1064"/>
                  </a:lnTo>
                  <a:lnTo>
                    <a:pt x="68" y="1088"/>
                  </a:lnTo>
                  <a:lnTo>
                    <a:pt x="62" y="1112"/>
                  </a:lnTo>
                  <a:lnTo>
                    <a:pt x="56" y="1136"/>
                  </a:lnTo>
                  <a:lnTo>
                    <a:pt x="50" y="1161"/>
                  </a:lnTo>
                  <a:lnTo>
                    <a:pt x="44" y="1185"/>
                  </a:lnTo>
                  <a:lnTo>
                    <a:pt x="38" y="1209"/>
                  </a:lnTo>
                  <a:lnTo>
                    <a:pt x="33" y="1233"/>
                  </a:lnTo>
                  <a:lnTo>
                    <a:pt x="27" y="1255"/>
                  </a:lnTo>
                  <a:lnTo>
                    <a:pt x="22" y="1276"/>
                  </a:lnTo>
                  <a:lnTo>
                    <a:pt x="17" y="1296"/>
                  </a:lnTo>
                  <a:lnTo>
                    <a:pt x="13" y="1314"/>
                  </a:lnTo>
                  <a:lnTo>
                    <a:pt x="10" y="1330"/>
                  </a:lnTo>
                  <a:lnTo>
                    <a:pt x="3" y="1356"/>
                  </a:lnTo>
                  <a:lnTo>
                    <a:pt x="2" y="1365"/>
                  </a:lnTo>
                  <a:lnTo>
                    <a:pt x="1" y="1370"/>
                  </a:lnTo>
                  <a:lnTo>
                    <a:pt x="0" y="1372"/>
                  </a:lnTo>
                  <a:lnTo>
                    <a:pt x="1" y="1379"/>
                  </a:lnTo>
                  <a:lnTo>
                    <a:pt x="4" y="1384"/>
                  </a:lnTo>
                  <a:lnTo>
                    <a:pt x="8" y="1388"/>
                  </a:lnTo>
                  <a:lnTo>
                    <a:pt x="14" y="1391"/>
                  </a:lnTo>
                  <a:lnTo>
                    <a:pt x="20" y="1392"/>
                  </a:lnTo>
                  <a:lnTo>
                    <a:pt x="24" y="1392"/>
                  </a:lnTo>
                  <a:lnTo>
                    <a:pt x="26" y="1391"/>
                  </a:lnTo>
                  <a:lnTo>
                    <a:pt x="29" y="1390"/>
                  </a:lnTo>
                  <a:lnTo>
                    <a:pt x="32" y="1388"/>
                  </a:lnTo>
                  <a:lnTo>
                    <a:pt x="36" y="1384"/>
                  </a:lnTo>
                  <a:lnTo>
                    <a:pt x="41" y="1379"/>
                  </a:lnTo>
                  <a:lnTo>
                    <a:pt x="46" y="1372"/>
                  </a:lnTo>
                  <a:lnTo>
                    <a:pt x="54" y="1363"/>
                  </a:lnTo>
                  <a:lnTo>
                    <a:pt x="145" y="1254"/>
                  </a:lnTo>
                  <a:lnTo>
                    <a:pt x="163" y="1277"/>
                  </a:lnTo>
                  <a:lnTo>
                    <a:pt x="181" y="1297"/>
                  </a:lnTo>
                  <a:lnTo>
                    <a:pt x="202" y="1314"/>
                  </a:lnTo>
                  <a:lnTo>
                    <a:pt x="223" y="1330"/>
                  </a:lnTo>
                  <a:lnTo>
                    <a:pt x="245" y="1343"/>
                  </a:lnTo>
                  <a:lnTo>
                    <a:pt x="268" y="1355"/>
                  </a:lnTo>
                  <a:lnTo>
                    <a:pt x="291" y="1365"/>
                  </a:lnTo>
                  <a:lnTo>
                    <a:pt x="315" y="1372"/>
                  </a:lnTo>
                  <a:lnTo>
                    <a:pt x="339" y="1379"/>
                  </a:lnTo>
                  <a:lnTo>
                    <a:pt x="363" y="1384"/>
                  </a:lnTo>
                  <a:lnTo>
                    <a:pt x="387" y="1388"/>
                  </a:lnTo>
                  <a:lnTo>
                    <a:pt x="412" y="1390"/>
                  </a:lnTo>
                  <a:lnTo>
                    <a:pt x="435" y="1392"/>
                  </a:lnTo>
                  <a:lnTo>
                    <a:pt x="459" y="1392"/>
                  </a:lnTo>
                  <a:lnTo>
                    <a:pt x="496" y="1390"/>
                  </a:lnTo>
                  <a:lnTo>
                    <a:pt x="533" y="1384"/>
                  </a:lnTo>
                  <a:lnTo>
                    <a:pt x="569" y="1375"/>
                  </a:lnTo>
                  <a:lnTo>
                    <a:pt x="605" y="1363"/>
                  </a:lnTo>
                  <a:lnTo>
                    <a:pt x="639" y="1348"/>
                  </a:lnTo>
                  <a:lnTo>
                    <a:pt x="672" y="1330"/>
                  </a:lnTo>
                  <a:lnTo>
                    <a:pt x="704" y="1310"/>
                  </a:lnTo>
                  <a:lnTo>
                    <a:pt x="734" y="1287"/>
                  </a:lnTo>
                  <a:lnTo>
                    <a:pt x="763" y="1262"/>
                  </a:lnTo>
                  <a:lnTo>
                    <a:pt x="789" y="1235"/>
                  </a:lnTo>
                  <a:lnTo>
                    <a:pt x="814" y="1206"/>
                  </a:lnTo>
                  <a:lnTo>
                    <a:pt x="837" y="1176"/>
                  </a:lnTo>
                  <a:lnTo>
                    <a:pt x="858" y="1144"/>
                  </a:lnTo>
                  <a:lnTo>
                    <a:pt x="876" y="1111"/>
                  </a:lnTo>
                  <a:lnTo>
                    <a:pt x="892" y="1077"/>
                  </a:lnTo>
                  <a:lnTo>
                    <a:pt x="905" y="1042"/>
                  </a:lnTo>
                  <a:lnTo>
                    <a:pt x="916" y="1007"/>
                  </a:lnTo>
                  <a:lnTo>
                    <a:pt x="924" y="971"/>
                  </a:lnTo>
                  <a:lnTo>
                    <a:pt x="929" y="936"/>
                  </a:lnTo>
                  <a:lnTo>
                    <a:pt x="930" y="900"/>
                  </a:lnTo>
                  <a:lnTo>
                    <a:pt x="929" y="872"/>
                  </a:lnTo>
                  <a:lnTo>
                    <a:pt x="927" y="847"/>
                  </a:lnTo>
                  <a:lnTo>
                    <a:pt x="922" y="824"/>
                  </a:lnTo>
                  <a:lnTo>
                    <a:pt x="917" y="802"/>
                  </a:lnTo>
                  <a:lnTo>
                    <a:pt x="911" y="782"/>
                  </a:lnTo>
                  <a:lnTo>
                    <a:pt x="903" y="764"/>
                  </a:lnTo>
                  <a:lnTo>
                    <a:pt x="895" y="748"/>
                  </a:lnTo>
                  <a:lnTo>
                    <a:pt x="887" y="734"/>
                  </a:lnTo>
                  <a:lnTo>
                    <a:pt x="878" y="720"/>
                  </a:lnTo>
                  <a:lnTo>
                    <a:pt x="869" y="708"/>
                  </a:lnTo>
                  <a:lnTo>
                    <a:pt x="861" y="699"/>
                  </a:lnTo>
                  <a:lnTo>
                    <a:pt x="831" y="668"/>
                  </a:lnTo>
                  <a:lnTo>
                    <a:pt x="824" y="661"/>
                  </a:lnTo>
                  <a:lnTo>
                    <a:pt x="816" y="654"/>
                  </a:lnTo>
                  <a:lnTo>
                    <a:pt x="808" y="648"/>
                  </a:lnTo>
                  <a:lnTo>
                    <a:pt x="799" y="643"/>
                  </a:lnTo>
                  <a:lnTo>
                    <a:pt x="790" y="637"/>
                  </a:lnTo>
                  <a:lnTo>
                    <a:pt x="779" y="633"/>
                  </a:lnTo>
                  <a:lnTo>
                    <a:pt x="768" y="628"/>
                  </a:lnTo>
                  <a:lnTo>
                    <a:pt x="754" y="623"/>
                  </a:lnTo>
                  <a:lnTo>
                    <a:pt x="739" y="618"/>
                  </a:lnTo>
                  <a:lnTo>
                    <a:pt x="723" y="613"/>
                  </a:lnTo>
                  <a:lnTo>
                    <a:pt x="704" y="607"/>
                  </a:lnTo>
                  <a:lnTo>
                    <a:pt x="683" y="601"/>
                  </a:lnTo>
                  <a:lnTo>
                    <a:pt x="659" y="595"/>
                  </a:lnTo>
                  <a:lnTo>
                    <a:pt x="633" y="588"/>
                  </a:lnTo>
                  <a:lnTo>
                    <a:pt x="603" y="580"/>
                  </a:lnTo>
                  <a:lnTo>
                    <a:pt x="590" y="576"/>
                  </a:lnTo>
                  <a:lnTo>
                    <a:pt x="576" y="572"/>
                  </a:lnTo>
                  <a:lnTo>
                    <a:pt x="532" y="560"/>
                  </a:lnTo>
                  <a:lnTo>
                    <a:pt x="519" y="556"/>
                  </a:lnTo>
                  <a:lnTo>
                    <a:pt x="506" y="552"/>
                  </a:lnTo>
                  <a:lnTo>
                    <a:pt x="495" y="549"/>
                  </a:lnTo>
                  <a:lnTo>
                    <a:pt x="479" y="545"/>
                  </a:lnTo>
                  <a:lnTo>
                    <a:pt x="466" y="540"/>
                  </a:lnTo>
                  <a:lnTo>
                    <a:pt x="453" y="534"/>
                  </a:lnTo>
                  <a:lnTo>
                    <a:pt x="440" y="525"/>
                  </a:lnTo>
                  <a:lnTo>
                    <a:pt x="428" y="515"/>
                  </a:lnTo>
                  <a:lnTo>
                    <a:pt x="415" y="503"/>
                  </a:lnTo>
                  <a:lnTo>
                    <a:pt x="404" y="490"/>
                  </a:lnTo>
                  <a:lnTo>
                    <a:pt x="393" y="475"/>
                  </a:lnTo>
                  <a:lnTo>
                    <a:pt x="384" y="457"/>
                  </a:lnTo>
                  <a:lnTo>
                    <a:pt x="376" y="439"/>
                  </a:lnTo>
                  <a:lnTo>
                    <a:pt x="371" y="418"/>
                  </a:lnTo>
                  <a:lnTo>
                    <a:pt x="367" y="396"/>
                  </a:lnTo>
                  <a:lnTo>
                    <a:pt x="366" y="371"/>
                  </a:lnTo>
                  <a:lnTo>
                    <a:pt x="368" y="342"/>
                  </a:lnTo>
                  <a:lnTo>
                    <a:pt x="373" y="313"/>
                  </a:lnTo>
                  <a:lnTo>
                    <a:pt x="381" y="284"/>
                  </a:lnTo>
                  <a:lnTo>
                    <a:pt x="392" y="256"/>
                  </a:lnTo>
                  <a:lnTo>
                    <a:pt x="406" y="229"/>
                  </a:lnTo>
                  <a:lnTo>
                    <a:pt x="422" y="202"/>
                  </a:lnTo>
                  <a:lnTo>
                    <a:pt x="441" y="177"/>
                  </a:lnTo>
                  <a:lnTo>
                    <a:pt x="462" y="154"/>
                  </a:lnTo>
                  <a:lnTo>
                    <a:pt x="485" y="132"/>
                  </a:lnTo>
                  <a:lnTo>
                    <a:pt x="511" y="113"/>
                  </a:lnTo>
                  <a:lnTo>
                    <a:pt x="537" y="96"/>
                  </a:lnTo>
                  <a:lnTo>
                    <a:pt x="565" y="81"/>
                  </a:lnTo>
                  <a:lnTo>
                    <a:pt x="595" y="70"/>
                  </a:lnTo>
                  <a:lnTo>
                    <a:pt x="626" y="61"/>
                  </a:lnTo>
                  <a:lnTo>
                    <a:pt x="658" y="55"/>
                  </a:lnTo>
                  <a:lnTo>
                    <a:pt x="691" y="53"/>
                  </a:lnTo>
                  <a:lnTo>
                    <a:pt x="716" y="54"/>
                  </a:lnTo>
                  <a:lnTo>
                    <a:pt x="741" y="56"/>
                  </a:lnTo>
                  <a:lnTo>
                    <a:pt x="764" y="60"/>
                  </a:lnTo>
                  <a:lnTo>
                    <a:pt x="787" y="66"/>
                  </a:lnTo>
                  <a:lnTo>
                    <a:pt x="808" y="74"/>
                  </a:lnTo>
                  <a:lnTo>
                    <a:pt x="829" y="82"/>
                  </a:lnTo>
                  <a:lnTo>
                    <a:pt x="848" y="93"/>
                  </a:lnTo>
                  <a:lnTo>
                    <a:pt x="866" y="106"/>
                  </a:lnTo>
                  <a:lnTo>
                    <a:pt x="882" y="121"/>
                  </a:lnTo>
                  <a:lnTo>
                    <a:pt x="898" y="138"/>
                  </a:lnTo>
                  <a:lnTo>
                    <a:pt x="911" y="157"/>
                  </a:lnTo>
                  <a:lnTo>
                    <a:pt x="923" y="178"/>
                  </a:lnTo>
                  <a:lnTo>
                    <a:pt x="934" y="201"/>
                  </a:lnTo>
                  <a:lnTo>
                    <a:pt x="942" y="226"/>
                  </a:lnTo>
                  <a:lnTo>
                    <a:pt x="949" y="254"/>
                  </a:lnTo>
                  <a:lnTo>
                    <a:pt x="954" y="283"/>
                  </a:lnTo>
                  <a:lnTo>
                    <a:pt x="957" y="316"/>
                  </a:lnTo>
                  <a:lnTo>
                    <a:pt x="958" y="350"/>
                  </a:lnTo>
                  <a:lnTo>
                    <a:pt x="957" y="375"/>
                  </a:lnTo>
                  <a:lnTo>
                    <a:pt x="957" y="396"/>
                  </a:lnTo>
                  <a:lnTo>
                    <a:pt x="955" y="414"/>
                  </a:lnTo>
                  <a:lnTo>
                    <a:pt x="954" y="430"/>
                  </a:lnTo>
                  <a:lnTo>
                    <a:pt x="952" y="442"/>
                  </a:lnTo>
                  <a:lnTo>
                    <a:pt x="951" y="451"/>
                  </a:lnTo>
                  <a:lnTo>
                    <a:pt x="951" y="457"/>
                  </a:lnTo>
                  <a:lnTo>
                    <a:pt x="951" y="459"/>
                  </a:lnTo>
                  <a:lnTo>
                    <a:pt x="951" y="461"/>
                  </a:lnTo>
                  <a:lnTo>
                    <a:pt x="952" y="464"/>
                  </a:lnTo>
                  <a:lnTo>
                    <a:pt x="954" y="468"/>
                  </a:lnTo>
                  <a:lnTo>
                    <a:pt x="956" y="471"/>
                  </a:lnTo>
                  <a:lnTo>
                    <a:pt x="960" y="474"/>
                  </a:lnTo>
                  <a:lnTo>
                    <a:pt x="966" y="476"/>
                  </a:lnTo>
                  <a:lnTo>
                    <a:pt x="973" y="477"/>
                  </a:lnTo>
                  <a:lnTo>
                    <a:pt x="980" y="476"/>
                  </a:lnTo>
                  <a:lnTo>
                    <a:pt x="986" y="475"/>
                  </a:lnTo>
                  <a:lnTo>
                    <a:pt x="990" y="472"/>
                  </a:lnTo>
                  <a:lnTo>
                    <a:pt x="992" y="467"/>
                  </a:lnTo>
                  <a:lnTo>
                    <a:pt x="995" y="460"/>
                  </a:lnTo>
                  <a:lnTo>
                    <a:pt x="998" y="450"/>
                  </a:lnTo>
                  <a:lnTo>
                    <a:pt x="1001" y="438"/>
                  </a:lnTo>
                  <a:lnTo>
                    <a:pt x="1102" y="19"/>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a:p>
          </p:txBody>
        </p:sp>
      </p:grpSp>
      <p:sp>
        <p:nvSpPr>
          <p:cNvPr id="3" name="TextBox 2"/>
          <p:cNvSpPr txBox="1"/>
          <p:nvPr/>
        </p:nvSpPr>
        <p:spPr>
          <a:xfrm>
            <a:off x="5652120" y="5286473"/>
            <a:ext cx="370614" cy="461665"/>
          </a:xfrm>
          <a:prstGeom prst="rect">
            <a:avLst/>
          </a:prstGeom>
          <a:noFill/>
        </p:spPr>
        <p:txBody>
          <a:bodyPr wrap="none" rtlCol="0">
            <a:spAutoFit/>
          </a:bodyPr>
          <a:lstStyle/>
          <a:p>
            <a:r>
              <a:rPr lang="en-US" altLang="zh-CN" sz="2400" b="1" i="1" dirty="0" smtClean="0"/>
              <a:t>A</a:t>
            </a:r>
            <a:endParaRPr lang="zh-CN" altLang="en-US" b="1" i="1" dirty="0"/>
          </a:p>
        </p:txBody>
      </p:sp>
      <p:sp>
        <p:nvSpPr>
          <p:cNvPr id="22" name="TextBox 21"/>
          <p:cNvSpPr txBox="1"/>
          <p:nvPr/>
        </p:nvSpPr>
        <p:spPr>
          <a:xfrm>
            <a:off x="7812360" y="5286472"/>
            <a:ext cx="357790" cy="461665"/>
          </a:xfrm>
          <a:prstGeom prst="rect">
            <a:avLst/>
          </a:prstGeom>
          <a:noFill/>
        </p:spPr>
        <p:txBody>
          <a:bodyPr wrap="none" rtlCol="0">
            <a:spAutoFit/>
          </a:bodyPr>
          <a:lstStyle/>
          <a:p>
            <a:r>
              <a:rPr lang="en-US" altLang="zh-CN" sz="2400" b="1" i="1" dirty="0"/>
              <a:t>B</a:t>
            </a:r>
            <a:endParaRPr lang="zh-CN" altLang="en-US" b="1" i="1" dirty="0"/>
          </a:p>
        </p:txBody>
      </p:sp>
    </p:spTree>
    <p:extLst>
      <p:ext uri="{BB962C8B-B14F-4D97-AF65-F5344CB8AC3E}">
        <p14:creationId xmlns:p14="http://schemas.microsoft.com/office/powerpoint/2010/main" val="33107762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49861"/>
                                        </p:tgtEl>
                                        <p:attrNameLst>
                                          <p:attrName>style.visibility</p:attrName>
                                        </p:attrNameLst>
                                      </p:cBhvr>
                                      <p:to>
                                        <p:strVal val="visible"/>
                                      </p:to>
                                    </p:set>
                                    <p:animEffect transition="in" filter="barn(outVertical)">
                                      <p:cBhvr>
                                        <p:cTn id="7" dur="500"/>
                                        <p:tgtEl>
                                          <p:spTgt spid="2498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9860"/>
                                        </p:tgtEl>
                                        <p:attrNameLst>
                                          <p:attrName>style.visibility</p:attrName>
                                        </p:attrNameLst>
                                      </p:cBhvr>
                                      <p:to>
                                        <p:strVal val="visible"/>
                                      </p:to>
                                    </p:set>
                                    <p:animEffect transition="in" filter="wipe(left)">
                                      <p:cBhvr>
                                        <p:cTn id="12" dur="500"/>
                                        <p:tgtEl>
                                          <p:spTgt spid="2498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249862"/>
                                        </p:tgtEl>
                                        <p:attrNameLst>
                                          <p:attrName>style.visibility</p:attrName>
                                        </p:attrNameLst>
                                      </p:cBhvr>
                                      <p:to>
                                        <p:strVal val="visible"/>
                                      </p:to>
                                    </p:set>
                                    <p:animEffect transition="in" filter="wipe(right)">
                                      <p:cBhvr>
                                        <p:cTn id="17" dur="500"/>
                                        <p:tgtEl>
                                          <p:spTgt spid="2498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498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0" grpId="0" autoUpdateAnimBg="0"/>
      <p:bldP spid="249861" grpId="0" animBg="1" autoUpdateAnimBg="0"/>
      <p:bldP spid="249862" grpId="0" autoUpdateAnimBg="0"/>
      <p:bldP spid="249863"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等</a:t>
            </a:r>
            <a:r>
              <a:rPr lang="zh-CN" altLang="en-US" dirty="0" smtClean="0"/>
              <a:t>概率样本空间</a:t>
            </a:r>
            <a:endParaRPr lang="zh-TW" altLang="en-US" dirty="0"/>
          </a:p>
        </p:txBody>
      </p:sp>
      <p:grpSp>
        <p:nvGrpSpPr>
          <p:cNvPr id="6" name="组合 5"/>
          <p:cNvGrpSpPr/>
          <p:nvPr/>
        </p:nvGrpSpPr>
        <p:grpSpPr>
          <a:xfrm>
            <a:off x="4607942" y="4149080"/>
            <a:ext cx="4500562" cy="2428868"/>
            <a:chOff x="4643438" y="0"/>
            <a:chExt cx="4500562" cy="2428868"/>
          </a:xfrm>
        </p:grpSpPr>
        <p:sp>
          <p:nvSpPr>
            <p:cNvPr id="340" name="圓角矩形 339"/>
            <p:cNvSpPr/>
            <p:nvPr/>
          </p:nvSpPr>
          <p:spPr>
            <a:xfrm>
              <a:off x="4643438" y="0"/>
              <a:ext cx="4500562" cy="2428868"/>
            </a:xfrm>
            <a:prstGeom prst="roundRect">
              <a:avLst/>
            </a:prstGeom>
            <a:solidFill>
              <a:srgbClr val="FF0000">
                <a:alpha val="60000"/>
              </a:srgbClr>
            </a:soli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1" name="橢圓 340"/>
            <p:cNvSpPr/>
            <p:nvPr/>
          </p:nvSpPr>
          <p:spPr>
            <a:xfrm>
              <a:off x="6215074" y="144210"/>
              <a:ext cx="2554908" cy="2160000"/>
            </a:xfrm>
            <a:prstGeom prst="ellipse">
              <a:avLst/>
            </a:prstGeom>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2" name="橢圓 341"/>
            <p:cNvSpPr/>
            <p:nvPr/>
          </p:nvSpPr>
          <p:spPr>
            <a:xfrm>
              <a:off x="5072066" y="144210"/>
              <a:ext cx="2554908" cy="2160000"/>
            </a:xfrm>
            <a:prstGeom prst="ellipse">
              <a:avLst/>
            </a:prstGeom>
            <a:solidFill>
              <a:srgbClr val="FFC000">
                <a:alpha val="60000"/>
              </a:srgbClr>
            </a:soli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4" name="AutoShape 641"/>
            <p:cNvSpPr>
              <a:spLocks noChangeAspect="1" noChangeArrowheads="1" noTextEdit="1"/>
            </p:cNvSpPr>
            <p:nvPr/>
          </p:nvSpPr>
          <p:spPr bwMode="auto">
            <a:xfrm>
              <a:off x="8001024" y="858590"/>
              <a:ext cx="285752" cy="2653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zh-TW" altLang="en-US"/>
            </a:p>
          </p:txBody>
        </p:sp>
        <p:sp>
          <p:nvSpPr>
            <p:cNvPr id="347" name="AutoShape 646"/>
            <p:cNvSpPr>
              <a:spLocks noChangeAspect="1" noChangeArrowheads="1" noTextEdit="1"/>
            </p:cNvSpPr>
            <p:nvPr/>
          </p:nvSpPr>
          <p:spPr bwMode="auto">
            <a:xfrm>
              <a:off x="5555272" y="858590"/>
              <a:ext cx="326617" cy="2653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zh-TW" altLang="en-US"/>
            </a:p>
          </p:txBody>
        </p:sp>
        <p:grpSp>
          <p:nvGrpSpPr>
            <p:cNvPr id="5" name="Group 236"/>
            <p:cNvGrpSpPr>
              <a:grpSpLocks noChangeAspect="1"/>
            </p:cNvGrpSpPr>
            <p:nvPr>
              <p:custDataLst>
                <p:tags r:id="rId2"/>
              </p:custDataLst>
            </p:nvPr>
          </p:nvGrpSpPr>
          <p:grpSpPr bwMode="auto">
            <a:xfrm>
              <a:off x="4929190" y="214291"/>
              <a:ext cx="285752" cy="265319"/>
              <a:chOff x="3105" y="135"/>
              <a:chExt cx="1860" cy="1727"/>
            </a:xfrm>
          </p:grpSpPr>
          <p:sp>
            <p:nvSpPr>
              <p:cNvPr id="350" name="AutoShape 235"/>
              <p:cNvSpPr>
                <a:spLocks noChangeAspect="1" noChangeArrowheads="1" noTextEdit="1"/>
              </p:cNvSpPr>
              <p:nvPr/>
            </p:nvSpPr>
            <p:spPr bwMode="auto">
              <a:xfrm>
                <a:off x="3105" y="135"/>
                <a:ext cx="1860" cy="17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zh-TW" altLang="en-US"/>
              </a:p>
            </p:txBody>
          </p:sp>
          <p:sp>
            <p:nvSpPr>
              <p:cNvPr id="351" name="Freeform 238"/>
              <p:cNvSpPr>
                <a:spLocks/>
              </p:cNvSpPr>
              <p:nvPr/>
            </p:nvSpPr>
            <p:spPr bwMode="auto">
              <a:xfrm>
                <a:off x="3335" y="278"/>
                <a:ext cx="1102" cy="1392"/>
              </a:xfrm>
              <a:custGeom>
                <a:avLst/>
                <a:gdLst/>
                <a:ahLst/>
                <a:cxnLst>
                  <a:cxn ang="0">
                    <a:pos x="1094" y="4"/>
                  </a:cxn>
                  <a:cxn ang="0">
                    <a:pos x="1072" y="2"/>
                  </a:cxn>
                  <a:cxn ang="0">
                    <a:pos x="958" y="138"/>
                  </a:cxn>
                  <a:cxn ang="0">
                    <a:pos x="865" y="42"/>
                  </a:cxn>
                  <a:cxn ang="0">
                    <a:pos x="725" y="1"/>
                  </a:cxn>
                  <a:cxn ang="0">
                    <a:pos x="539" y="30"/>
                  </a:cxn>
                  <a:cxn ang="0">
                    <a:pos x="375" y="139"/>
                  </a:cxn>
                  <a:cxn ang="0">
                    <a:pos x="265" y="301"/>
                  </a:cxn>
                  <a:cxn ang="0">
                    <a:pos x="235" y="482"/>
                  </a:cxn>
                  <a:cxn ang="0">
                    <a:pos x="274" y="606"/>
                  </a:cxn>
                  <a:cxn ang="0">
                    <a:pos x="352" y="688"/>
                  </a:cxn>
                  <a:cxn ang="0">
                    <a:pos x="626" y="777"/>
                  </a:cxn>
                  <a:cxn ang="0">
                    <a:pos x="688" y="797"/>
                  </a:cxn>
                  <a:cxn ang="0">
                    <a:pos x="748" y="837"/>
                  </a:cxn>
                  <a:cxn ang="0">
                    <a:pos x="789" y="912"/>
                  </a:cxn>
                  <a:cxn ang="0">
                    <a:pos x="790" y="1041"/>
                  </a:cxn>
                  <a:cxn ang="0">
                    <a:pos x="728" y="1184"/>
                  </a:cxn>
                  <a:cxn ang="0">
                    <a:pos x="612" y="1290"/>
                  </a:cxn>
                  <a:cxn ang="0">
                    <a:pos x="463" y="1332"/>
                  </a:cxn>
                  <a:cxn ang="0">
                    <a:pos x="376" y="1325"/>
                  </a:cxn>
                  <a:cxn ang="0">
                    <a:pos x="282" y="1296"/>
                  </a:cxn>
                  <a:cxn ang="0">
                    <a:pos x="200" y="1236"/>
                  </a:cxn>
                  <a:cxn ang="0">
                    <a:pos x="147" y="1136"/>
                  </a:cxn>
                  <a:cxn ang="0">
                    <a:pos x="139" y="1019"/>
                  </a:cxn>
                  <a:cxn ang="0">
                    <a:pos x="149" y="950"/>
                  </a:cxn>
                  <a:cxn ang="0">
                    <a:pos x="150" y="923"/>
                  </a:cxn>
                  <a:cxn ang="0">
                    <a:pos x="124" y="915"/>
                  </a:cxn>
                  <a:cxn ang="0">
                    <a:pos x="108" y="931"/>
                  </a:cxn>
                  <a:cxn ang="0">
                    <a:pos x="90" y="1000"/>
                  </a:cxn>
                  <a:cxn ang="0">
                    <a:pos x="62" y="1112"/>
                  </a:cxn>
                  <a:cxn ang="0">
                    <a:pos x="33" y="1233"/>
                  </a:cxn>
                  <a:cxn ang="0">
                    <a:pos x="10" y="1330"/>
                  </a:cxn>
                  <a:cxn ang="0">
                    <a:pos x="1" y="1379"/>
                  </a:cxn>
                  <a:cxn ang="0">
                    <a:pos x="24" y="1392"/>
                  </a:cxn>
                  <a:cxn ang="0">
                    <a:pos x="41" y="1379"/>
                  </a:cxn>
                  <a:cxn ang="0">
                    <a:pos x="181" y="1297"/>
                  </a:cxn>
                  <a:cxn ang="0">
                    <a:pos x="291" y="1365"/>
                  </a:cxn>
                  <a:cxn ang="0">
                    <a:pos x="412" y="1390"/>
                  </a:cxn>
                  <a:cxn ang="0">
                    <a:pos x="569" y="1375"/>
                  </a:cxn>
                  <a:cxn ang="0">
                    <a:pos x="734" y="1287"/>
                  </a:cxn>
                  <a:cxn ang="0">
                    <a:pos x="858" y="1144"/>
                  </a:cxn>
                  <a:cxn ang="0">
                    <a:pos x="924" y="971"/>
                  </a:cxn>
                  <a:cxn ang="0">
                    <a:pos x="922" y="824"/>
                  </a:cxn>
                  <a:cxn ang="0">
                    <a:pos x="887" y="734"/>
                  </a:cxn>
                  <a:cxn ang="0">
                    <a:pos x="824" y="661"/>
                  </a:cxn>
                  <a:cxn ang="0">
                    <a:pos x="779" y="633"/>
                  </a:cxn>
                  <a:cxn ang="0">
                    <a:pos x="704" y="607"/>
                  </a:cxn>
                  <a:cxn ang="0">
                    <a:pos x="590" y="576"/>
                  </a:cxn>
                  <a:cxn ang="0">
                    <a:pos x="495" y="549"/>
                  </a:cxn>
                  <a:cxn ang="0">
                    <a:pos x="428" y="515"/>
                  </a:cxn>
                  <a:cxn ang="0">
                    <a:pos x="376" y="439"/>
                  </a:cxn>
                  <a:cxn ang="0">
                    <a:pos x="373" y="313"/>
                  </a:cxn>
                  <a:cxn ang="0">
                    <a:pos x="441" y="177"/>
                  </a:cxn>
                  <a:cxn ang="0">
                    <a:pos x="565" y="81"/>
                  </a:cxn>
                  <a:cxn ang="0">
                    <a:pos x="716" y="54"/>
                  </a:cxn>
                  <a:cxn ang="0">
                    <a:pos x="829" y="82"/>
                  </a:cxn>
                  <a:cxn ang="0">
                    <a:pos x="911" y="157"/>
                  </a:cxn>
                  <a:cxn ang="0">
                    <a:pos x="954" y="283"/>
                  </a:cxn>
                  <a:cxn ang="0">
                    <a:pos x="955" y="414"/>
                  </a:cxn>
                  <a:cxn ang="0">
                    <a:pos x="951" y="459"/>
                  </a:cxn>
                  <a:cxn ang="0">
                    <a:pos x="960" y="474"/>
                  </a:cxn>
                  <a:cxn ang="0">
                    <a:pos x="990" y="472"/>
                  </a:cxn>
                  <a:cxn ang="0">
                    <a:pos x="1102" y="19"/>
                  </a:cxn>
                </a:cxnLst>
                <a:rect l="0" t="0" r="r" b="b"/>
                <a:pathLst>
                  <a:path w="1102" h="1392">
                    <a:moveTo>
                      <a:pt x="1102" y="19"/>
                    </a:moveTo>
                    <a:lnTo>
                      <a:pt x="1101" y="15"/>
                    </a:lnTo>
                    <a:lnTo>
                      <a:pt x="1100" y="11"/>
                    </a:lnTo>
                    <a:lnTo>
                      <a:pt x="1098" y="7"/>
                    </a:lnTo>
                    <a:lnTo>
                      <a:pt x="1094" y="4"/>
                    </a:lnTo>
                    <a:lnTo>
                      <a:pt x="1088" y="1"/>
                    </a:lnTo>
                    <a:lnTo>
                      <a:pt x="1081" y="0"/>
                    </a:lnTo>
                    <a:lnTo>
                      <a:pt x="1077" y="0"/>
                    </a:lnTo>
                    <a:lnTo>
                      <a:pt x="1075" y="0"/>
                    </a:lnTo>
                    <a:lnTo>
                      <a:pt x="1072" y="2"/>
                    </a:lnTo>
                    <a:lnTo>
                      <a:pt x="1069" y="4"/>
                    </a:lnTo>
                    <a:lnTo>
                      <a:pt x="1061" y="12"/>
                    </a:lnTo>
                    <a:lnTo>
                      <a:pt x="1055" y="19"/>
                    </a:lnTo>
                    <a:lnTo>
                      <a:pt x="1047" y="29"/>
                    </a:lnTo>
                    <a:lnTo>
                      <a:pt x="958" y="138"/>
                    </a:lnTo>
                    <a:lnTo>
                      <a:pt x="944" y="114"/>
                    </a:lnTo>
                    <a:lnTo>
                      <a:pt x="927" y="93"/>
                    </a:lnTo>
                    <a:lnTo>
                      <a:pt x="908" y="74"/>
                    </a:lnTo>
                    <a:lnTo>
                      <a:pt x="887" y="57"/>
                    </a:lnTo>
                    <a:lnTo>
                      <a:pt x="865" y="42"/>
                    </a:lnTo>
                    <a:lnTo>
                      <a:pt x="840" y="29"/>
                    </a:lnTo>
                    <a:lnTo>
                      <a:pt x="813" y="18"/>
                    </a:lnTo>
                    <a:lnTo>
                      <a:pt x="786" y="10"/>
                    </a:lnTo>
                    <a:lnTo>
                      <a:pt x="756" y="4"/>
                    </a:lnTo>
                    <a:lnTo>
                      <a:pt x="725" y="1"/>
                    </a:lnTo>
                    <a:lnTo>
                      <a:pt x="693" y="0"/>
                    </a:lnTo>
                    <a:lnTo>
                      <a:pt x="654" y="1"/>
                    </a:lnTo>
                    <a:lnTo>
                      <a:pt x="615" y="8"/>
                    </a:lnTo>
                    <a:lnTo>
                      <a:pt x="577" y="17"/>
                    </a:lnTo>
                    <a:lnTo>
                      <a:pt x="539" y="30"/>
                    </a:lnTo>
                    <a:lnTo>
                      <a:pt x="504" y="46"/>
                    </a:lnTo>
                    <a:lnTo>
                      <a:pt x="469" y="65"/>
                    </a:lnTo>
                    <a:lnTo>
                      <a:pt x="435" y="88"/>
                    </a:lnTo>
                    <a:lnTo>
                      <a:pt x="404" y="112"/>
                    </a:lnTo>
                    <a:lnTo>
                      <a:pt x="375" y="139"/>
                    </a:lnTo>
                    <a:lnTo>
                      <a:pt x="347" y="168"/>
                    </a:lnTo>
                    <a:lnTo>
                      <a:pt x="323" y="199"/>
                    </a:lnTo>
                    <a:lnTo>
                      <a:pt x="300" y="231"/>
                    </a:lnTo>
                    <a:lnTo>
                      <a:pt x="281" y="266"/>
                    </a:lnTo>
                    <a:lnTo>
                      <a:pt x="265" y="301"/>
                    </a:lnTo>
                    <a:lnTo>
                      <a:pt x="251" y="337"/>
                    </a:lnTo>
                    <a:lnTo>
                      <a:pt x="242" y="375"/>
                    </a:lnTo>
                    <a:lnTo>
                      <a:pt x="236" y="413"/>
                    </a:lnTo>
                    <a:lnTo>
                      <a:pt x="234" y="452"/>
                    </a:lnTo>
                    <a:lnTo>
                      <a:pt x="235" y="482"/>
                    </a:lnTo>
                    <a:lnTo>
                      <a:pt x="239" y="510"/>
                    </a:lnTo>
                    <a:lnTo>
                      <a:pt x="245" y="537"/>
                    </a:lnTo>
                    <a:lnTo>
                      <a:pt x="253" y="562"/>
                    </a:lnTo>
                    <a:lnTo>
                      <a:pt x="263" y="584"/>
                    </a:lnTo>
                    <a:lnTo>
                      <a:pt x="274" y="606"/>
                    </a:lnTo>
                    <a:lnTo>
                      <a:pt x="288" y="626"/>
                    </a:lnTo>
                    <a:lnTo>
                      <a:pt x="302" y="644"/>
                    </a:lnTo>
                    <a:lnTo>
                      <a:pt x="318" y="660"/>
                    </a:lnTo>
                    <a:lnTo>
                      <a:pt x="335" y="675"/>
                    </a:lnTo>
                    <a:lnTo>
                      <a:pt x="352" y="688"/>
                    </a:lnTo>
                    <a:lnTo>
                      <a:pt x="371" y="699"/>
                    </a:lnTo>
                    <a:lnTo>
                      <a:pt x="389" y="709"/>
                    </a:lnTo>
                    <a:lnTo>
                      <a:pt x="408" y="717"/>
                    </a:lnTo>
                    <a:lnTo>
                      <a:pt x="427" y="724"/>
                    </a:lnTo>
                    <a:lnTo>
                      <a:pt x="626" y="777"/>
                    </a:lnTo>
                    <a:lnTo>
                      <a:pt x="638" y="780"/>
                    </a:lnTo>
                    <a:lnTo>
                      <a:pt x="650" y="784"/>
                    </a:lnTo>
                    <a:lnTo>
                      <a:pt x="663" y="787"/>
                    </a:lnTo>
                    <a:lnTo>
                      <a:pt x="675" y="792"/>
                    </a:lnTo>
                    <a:lnTo>
                      <a:pt x="688" y="797"/>
                    </a:lnTo>
                    <a:lnTo>
                      <a:pt x="700" y="803"/>
                    </a:lnTo>
                    <a:lnTo>
                      <a:pt x="713" y="809"/>
                    </a:lnTo>
                    <a:lnTo>
                      <a:pt x="725" y="817"/>
                    </a:lnTo>
                    <a:lnTo>
                      <a:pt x="737" y="826"/>
                    </a:lnTo>
                    <a:lnTo>
                      <a:pt x="748" y="837"/>
                    </a:lnTo>
                    <a:lnTo>
                      <a:pt x="758" y="848"/>
                    </a:lnTo>
                    <a:lnTo>
                      <a:pt x="768" y="862"/>
                    </a:lnTo>
                    <a:lnTo>
                      <a:pt x="776" y="877"/>
                    </a:lnTo>
                    <a:lnTo>
                      <a:pt x="783" y="893"/>
                    </a:lnTo>
                    <a:lnTo>
                      <a:pt x="789" y="912"/>
                    </a:lnTo>
                    <a:lnTo>
                      <a:pt x="793" y="932"/>
                    </a:lnTo>
                    <a:lnTo>
                      <a:pt x="796" y="955"/>
                    </a:lnTo>
                    <a:lnTo>
                      <a:pt x="796" y="980"/>
                    </a:lnTo>
                    <a:lnTo>
                      <a:pt x="795" y="1010"/>
                    </a:lnTo>
                    <a:lnTo>
                      <a:pt x="790" y="1041"/>
                    </a:lnTo>
                    <a:lnTo>
                      <a:pt x="783" y="1071"/>
                    </a:lnTo>
                    <a:lnTo>
                      <a:pt x="773" y="1100"/>
                    </a:lnTo>
                    <a:lnTo>
                      <a:pt x="760" y="1130"/>
                    </a:lnTo>
                    <a:lnTo>
                      <a:pt x="745" y="1157"/>
                    </a:lnTo>
                    <a:lnTo>
                      <a:pt x="728" y="1184"/>
                    </a:lnTo>
                    <a:lnTo>
                      <a:pt x="708" y="1209"/>
                    </a:lnTo>
                    <a:lnTo>
                      <a:pt x="687" y="1233"/>
                    </a:lnTo>
                    <a:lnTo>
                      <a:pt x="664" y="1254"/>
                    </a:lnTo>
                    <a:lnTo>
                      <a:pt x="639" y="1273"/>
                    </a:lnTo>
                    <a:lnTo>
                      <a:pt x="612" y="1290"/>
                    </a:lnTo>
                    <a:lnTo>
                      <a:pt x="584" y="1305"/>
                    </a:lnTo>
                    <a:lnTo>
                      <a:pt x="555" y="1317"/>
                    </a:lnTo>
                    <a:lnTo>
                      <a:pt x="525" y="1325"/>
                    </a:lnTo>
                    <a:lnTo>
                      <a:pt x="494" y="1330"/>
                    </a:lnTo>
                    <a:lnTo>
                      <a:pt x="463" y="1332"/>
                    </a:lnTo>
                    <a:lnTo>
                      <a:pt x="447" y="1332"/>
                    </a:lnTo>
                    <a:lnTo>
                      <a:pt x="430" y="1331"/>
                    </a:lnTo>
                    <a:lnTo>
                      <a:pt x="412" y="1330"/>
                    </a:lnTo>
                    <a:lnTo>
                      <a:pt x="394" y="1328"/>
                    </a:lnTo>
                    <a:lnTo>
                      <a:pt x="376" y="1325"/>
                    </a:lnTo>
                    <a:lnTo>
                      <a:pt x="357" y="1321"/>
                    </a:lnTo>
                    <a:lnTo>
                      <a:pt x="338" y="1317"/>
                    </a:lnTo>
                    <a:lnTo>
                      <a:pt x="319" y="1311"/>
                    </a:lnTo>
                    <a:lnTo>
                      <a:pt x="300" y="1304"/>
                    </a:lnTo>
                    <a:lnTo>
                      <a:pt x="282" y="1296"/>
                    </a:lnTo>
                    <a:lnTo>
                      <a:pt x="264" y="1287"/>
                    </a:lnTo>
                    <a:lnTo>
                      <a:pt x="247" y="1276"/>
                    </a:lnTo>
                    <a:lnTo>
                      <a:pt x="230" y="1265"/>
                    </a:lnTo>
                    <a:lnTo>
                      <a:pt x="215" y="1251"/>
                    </a:lnTo>
                    <a:lnTo>
                      <a:pt x="200" y="1236"/>
                    </a:lnTo>
                    <a:lnTo>
                      <a:pt x="186" y="1220"/>
                    </a:lnTo>
                    <a:lnTo>
                      <a:pt x="174" y="1202"/>
                    </a:lnTo>
                    <a:lnTo>
                      <a:pt x="164" y="1181"/>
                    </a:lnTo>
                    <a:lnTo>
                      <a:pt x="155" y="1160"/>
                    </a:lnTo>
                    <a:lnTo>
                      <a:pt x="147" y="1136"/>
                    </a:lnTo>
                    <a:lnTo>
                      <a:pt x="142" y="1110"/>
                    </a:lnTo>
                    <a:lnTo>
                      <a:pt x="138" y="1083"/>
                    </a:lnTo>
                    <a:lnTo>
                      <a:pt x="137" y="1053"/>
                    </a:lnTo>
                    <a:lnTo>
                      <a:pt x="138" y="1036"/>
                    </a:lnTo>
                    <a:lnTo>
                      <a:pt x="139" y="1019"/>
                    </a:lnTo>
                    <a:lnTo>
                      <a:pt x="141" y="1003"/>
                    </a:lnTo>
                    <a:lnTo>
                      <a:pt x="142" y="988"/>
                    </a:lnTo>
                    <a:lnTo>
                      <a:pt x="144" y="975"/>
                    </a:lnTo>
                    <a:lnTo>
                      <a:pt x="146" y="964"/>
                    </a:lnTo>
                    <a:lnTo>
                      <a:pt x="149" y="950"/>
                    </a:lnTo>
                    <a:lnTo>
                      <a:pt x="150" y="944"/>
                    </a:lnTo>
                    <a:lnTo>
                      <a:pt x="152" y="940"/>
                    </a:lnTo>
                    <a:lnTo>
                      <a:pt x="152" y="936"/>
                    </a:lnTo>
                    <a:lnTo>
                      <a:pt x="152" y="929"/>
                    </a:lnTo>
                    <a:lnTo>
                      <a:pt x="150" y="923"/>
                    </a:lnTo>
                    <a:lnTo>
                      <a:pt x="146" y="920"/>
                    </a:lnTo>
                    <a:lnTo>
                      <a:pt x="143" y="918"/>
                    </a:lnTo>
                    <a:lnTo>
                      <a:pt x="138" y="916"/>
                    </a:lnTo>
                    <a:lnTo>
                      <a:pt x="134" y="915"/>
                    </a:lnTo>
                    <a:lnTo>
                      <a:pt x="124" y="915"/>
                    </a:lnTo>
                    <a:lnTo>
                      <a:pt x="119" y="917"/>
                    </a:lnTo>
                    <a:lnTo>
                      <a:pt x="115" y="919"/>
                    </a:lnTo>
                    <a:lnTo>
                      <a:pt x="111" y="923"/>
                    </a:lnTo>
                    <a:lnTo>
                      <a:pt x="110" y="925"/>
                    </a:lnTo>
                    <a:lnTo>
                      <a:pt x="108" y="931"/>
                    </a:lnTo>
                    <a:lnTo>
                      <a:pt x="106" y="940"/>
                    </a:lnTo>
                    <a:lnTo>
                      <a:pt x="102" y="951"/>
                    </a:lnTo>
                    <a:lnTo>
                      <a:pt x="98" y="966"/>
                    </a:lnTo>
                    <a:lnTo>
                      <a:pt x="94" y="982"/>
                    </a:lnTo>
                    <a:lnTo>
                      <a:pt x="90" y="1000"/>
                    </a:lnTo>
                    <a:lnTo>
                      <a:pt x="85" y="1020"/>
                    </a:lnTo>
                    <a:lnTo>
                      <a:pt x="79" y="1042"/>
                    </a:lnTo>
                    <a:lnTo>
                      <a:pt x="73" y="1064"/>
                    </a:lnTo>
                    <a:lnTo>
                      <a:pt x="68" y="1088"/>
                    </a:lnTo>
                    <a:lnTo>
                      <a:pt x="62" y="1112"/>
                    </a:lnTo>
                    <a:lnTo>
                      <a:pt x="56" y="1136"/>
                    </a:lnTo>
                    <a:lnTo>
                      <a:pt x="50" y="1161"/>
                    </a:lnTo>
                    <a:lnTo>
                      <a:pt x="44" y="1185"/>
                    </a:lnTo>
                    <a:lnTo>
                      <a:pt x="38" y="1209"/>
                    </a:lnTo>
                    <a:lnTo>
                      <a:pt x="33" y="1233"/>
                    </a:lnTo>
                    <a:lnTo>
                      <a:pt x="27" y="1255"/>
                    </a:lnTo>
                    <a:lnTo>
                      <a:pt x="22" y="1276"/>
                    </a:lnTo>
                    <a:lnTo>
                      <a:pt x="17" y="1296"/>
                    </a:lnTo>
                    <a:lnTo>
                      <a:pt x="13" y="1314"/>
                    </a:lnTo>
                    <a:lnTo>
                      <a:pt x="10" y="1330"/>
                    </a:lnTo>
                    <a:lnTo>
                      <a:pt x="3" y="1356"/>
                    </a:lnTo>
                    <a:lnTo>
                      <a:pt x="2" y="1365"/>
                    </a:lnTo>
                    <a:lnTo>
                      <a:pt x="1" y="1370"/>
                    </a:lnTo>
                    <a:lnTo>
                      <a:pt x="0" y="1372"/>
                    </a:lnTo>
                    <a:lnTo>
                      <a:pt x="1" y="1379"/>
                    </a:lnTo>
                    <a:lnTo>
                      <a:pt x="4" y="1384"/>
                    </a:lnTo>
                    <a:lnTo>
                      <a:pt x="8" y="1388"/>
                    </a:lnTo>
                    <a:lnTo>
                      <a:pt x="14" y="1391"/>
                    </a:lnTo>
                    <a:lnTo>
                      <a:pt x="20" y="1392"/>
                    </a:lnTo>
                    <a:lnTo>
                      <a:pt x="24" y="1392"/>
                    </a:lnTo>
                    <a:lnTo>
                      <a:pt x="26" y="1391"/>
                    </a:lnTo>
                    <a:lnTo>
                      <a:pt x="29" y="1390"/>
                    </a:lnTo>
                    <a:lnTo>
                      <a:pt x="32" y="1388"/>
                    </a:lnTo>
                    <a:lnTo>
                      <a:pt x="36" y="1384"/>
                    </a:lnTo>
                    <a:lnTo>
                      <a:pt x="41" y="1379"/>
                    </a:lnTo>
                    <a:lnTo>
                      <a:pt x="46" y="1372"/>
                    </a:lnTo>
                    <a:lnTo>
                      <a:pt x="54" y="1363"/>
                    </a:lnTo>
                    <a:lnTo>
                      <a:pt x="145" y="1254"/>
                    </a:lnTo>
                    <a:lnTo>
                      <a:pt x="163" y="1277"/>
                    </a:lnTo>
                    <a:lnTo>
                      <a:pt x="181" y="1297"/>
                    </a:lnTo>
                    <a:lnTo>
                      <a:pt x="202" y="1314"/>
                    </a:lnTo>
                    <a:lnTo>
                      <a:pt x="223" y="1330"/>
                    </a:lnTo>
                    <a:lnTo>
                      <a:pt x="245" y="1343"/>
                    </a:lnTo>
                    <a:lnTo>
                      <a:pt x="268" y="1355"/>
                    </a:lnTo>
                    <a:lnTo>
                      <a:pt x="291" y="1365"/>
                    </a:lnTo>
                    <a:lnTo>
                      <a:pt x="315" y="1372"/>
                    </a:lnTo>
                    <a:lnTo>
                      <a:pt x="339" y="1379"/>
                    </a:lnTo>
                    <a:lnTo>
                      <a:pt x="363" y="1384"/>
                    </a:lnTo>
                    <a:lnTo>
                      <a:pt x="387" y="1388"/>
                    </a:lnTo>
                    <a:lnTo>
                      <a:pt x="412" y="1390"/>
                    </a:lnTo>
                    <a:lnTo>
                      <a:pt x="435" y="1392"/>
                    </a:lnTo>
                    <a:lnTo>
                      <a:pt x="459" y="1392"/>
                    </a:lnTo>
                    <a:lnTo>
                      <a:pt x="496" y="1390"/>
                    </a:lnTo>
                    <a:lnTo>
                      <a:pt x="533" y="1384"/>
                    </a:lnTo>
                    <a:lnTo>
                      <a:pt x="569" y="1375"/>
                    </a:lnTo>
                    <a:lnTo>
                      <a:pt x="605" y="1363"/>
                    </a:lnTo>
                    <a:lnTo>
                      <a:pt x="639" y="1348"/>
                    </a:lnTo>
                    <a:lnTo>
                      <a:pt x="672" y="1330"/>
                    </a:lnTo>
                    <a:lnTo>
                      <a:pt x="704" y="1310"/>
                    </a:lnTo>
                    <a:lnTo>
                      <a:pt x="734" y="1287"/>
                    </a:lnTo>
                    <a:lnTo>
                      <a:pt x="763" y="1262"/>
                    </a:lnTo>
                    <a:lnTo>
                      <a:pt x="789" y="1235"/>
                    </a:lnTo>
                    <a:lnTo>
                      <a:pt x="814" y="1206"/>
                    </a:lnTo>
                    <a:lnTo>
                      <a:pt x="837" y="1176"/>
                    </a:lnTo>
                    <a:lnTo>
                      <a:pt x="858" y="1144"/>
                    </a:lnTo>
                    <a:lnTo>
                      <a:pt x="876" y="1111"/>
                    </a:lnTo>
                    <a:lnTo>
                      <a:pt x="892" y="1077"/>
                    </a:lnTo>
                    <a:lnTo>
                      <a:pt x="905" y="1042"/>
                    </a:lnTo>
                    <a:lnTo>
                      <a:pt x="916" y="1007"/>
                    </a:lnTo>
                    <a:lnTo>
                      <a:pt x="924" y="971"/>
                    </a:lnTo>
                    <a:lnTo>
                      <a:pt x="929" y="936"/>
                    </a:lnTo>
                    <a:lnTo>
                      <a:pt x="930" y="900"/>
                    </a:lnTo>
                    <a:lnTo>
                      <a:pt x="929" y="872"/>
                    </a:lnTo>
                    <a:lnTo>
                      <a:pt x="927" y="847"/>
                    </a:lnTo>
                    <a:lnTo>
                      <a:pt x="922" y="824"/>
                    </a:lnTo>
                    <a:lnTo>
                      <a:pt x="917" y="802"/>
                    </a:lnTo>
                    <a:lnTo>
                      <a:pt x="911" y="782"/>
                    </a:lnTo>
                    <a:lnTo>
                      <a:pt x="903" y="764"/>
                    </a:lnTo>
                    <a:lnTo>
                      <a:pt x="895" y="748"/>
                    </a:lnTo>
                    <a:lnTo>
                      <a:pt x="887" y="734"/>
                    </a:lnTo>
                    <a:lnTo>
                      <a:pt x="878" y="720"/>
                    </a:lnTo>
                    <a:lnTo>
                      <a:pt x="869" y="708"/>
                    </a:lnTo>
                    <a:lnTo>
                      <a:pt x="861" y="699"/>
                    </a:lnTo>
                    <a:lnTo>
                      <a:pt x="831" y="668"/>
                    </a:lnTo>
                    <a:lnTo>
                      <a:pt x="824" y="661"/>
                    </a:lnTo>
                    <a:lnTo>
                      <a:pt x="816" y="654"/>
                    </a:lnTo>
                    <a:lnTo>
                      <a:pt x="808" y="648"/>
                    </a:lnTo>
                    <a:lnTo>
                      <a:pt x="799" y="643"/>
                    </a:lnTo>
                    <a:lnTo>
                      <a:pt x="790" y="637"/>
                    </a:lnTo>
                    <a:lnTo>
                      <a:pt x="779" y="633"/>
                    </a:lnTo>
                    <a:lnTo>
                      <a:pt x="768" y="628"/>
                    </a:lnTo>
                    <a:lnTo>
                      <a:pt x="754" y="623"/>
                    </a:lnTo>
                    <a:lnTo>
                      <a:pt x="739" y="618"/>
                    </a:lnTo>
                    <a:lnTo>
                      <a:pt x="723" y="613"/>
                    </a:lnTo>
                    <a:lnTo>
                      <a:pt x="704" y="607"/>
                    </a:lnTo>
                    <a:lnTo>
                      <a:pt x="683" y="601"/>
                    </a:lnTo>
                    <a:lnTo>
                      <a:pt x="659" y="595"/>
                    </a:lnTo>
                    <a:lnTo>
                      <a:pt x="633" y="588"/>
                    </a:lnTo>
                    <a:lnTo>
                      <a:pt x="603" y="580"/>
                    </a:lnTo>
                    <a:lnTo>
                      <a:pt x="590" y="576"/>
                    </a:lnTo>
                    <a:lnTo>
                      <a:pt x="576" y="572"/>
                    </a:lnTo>
                    <a:lnTo>
                      <a:pt x="532" y="560"/>
                    </a:lnTo>
                    <a:lnTo>
                      <a:pt x="519" y="556"/>
                    </a:lnTo>
                    <a:lnTo>
                      <a:pt x="506" y="552"/>
                    </a:lnTo>
                    <a:lnTo>
                      <a:pt x="495" y="549"/>
                    </a:lnTo>
                    <a:lnTo>
                      <a:pt x="479" y="545"/>
                    </a:lnTo>
                    <a:lnTo>
                      <a:pt x="466" y="540"/>
                    </a:lnTo>
                    <a:lnTo>
                      <a:pt x="453" y="534"/>
                    </a:lnTo>
                    <a:lnTo>
                      <a:pt x="440" y="525"/>
                    </a:lnTo>
                    <a:lnTo>
                      <a:pt x="428" y="515"/>
                    </a:lnTo>
                    <a:lnTo>
                      <a:pt x="415" y="503"/>
                    </a:lnTo>
                    <a:lnTo>
                      <a:pt x="404" y="490"/>
                    </a:lnTo>
                    <a:lnTo>
                      <a:pt x="393" y="475"/>
                    </a:lnTo>
                    <a:lnTo>
                      <a:pt x="384" y="457"/>
                    </a:lnTo>
                    <a:lnTo>
                      <a:pt x="376" y="439"/>
                    </a:lnTo>
                    <a:lnTo>
                      <a:pt x="371" y="418"/>
                    </a:lnTo>
                    <a:lnTo>
                      <a:pt x="367" y="396"/>
                    </a:lnTo>
                    <a:lnTo>
                      <a:pt x="366" y="371"/>
                    </a:lnTo>
                    <a:lnTo>
                      <a:pt x="368" y="342"/>
                    </a:lnTo>
                    <a:lnTo>
                      <a:pt x="373" y="313"/>
                    </a:lnTo>
                    <a:lnTo>
                      <a:pt x="381" y="284"/>
                    </a:lnTo>
                    <a:lnTo>
                      <a:pt x="392" y="256"/>
                    </a:lnTo>
                    <a:lnTo>
                      <a:pt x="406" y="229"/>
                    </a:lnTo>
                    <a:lnTo>
                      <a:pt x="422" y="202"/>
                    </a:lnTo>
                    <a:lnTo>
                      <a:pt x="441" y="177"/>
                    </a:lnTo>
                    <a:lnTo>
                      <a:pt x="462" y="154"/>
                    </a:lnTo>
                    <a:lnTo>
                      <a:pt x="485" y="132"/>
                    </a:lnTo>
                    <a:lnTo>
                      <a:pt x="511" y="113"/>
                    </a:lnTo>
                    <a:lnTo>
                      <a:pt x="537" y="96"/>
                    </a:lnTo>
                    <a:lnTo>
                      <a:pt x="565" y="81"/>
                    </a:lnTo>
                    <a:lnTo>
                      <a:pt x="595" y="70"/>
                    </a:lnTo>
                    <a:lnTo>
                      <a:pt x="626" y="61"/>
                    </a:lnTo>
                    <a:lnTo>
                      <a:pt x="658" y="55"/>
                    </a:lnTo>
                    <a:lnTo>
                      <a:pt x="691" y="53"/>
                    </a:lnTo>
                    <a:lnTo>
                      <a:pt x="716" y="54"/>
                    </a:lnTo>
                    <a:lnTo>
                      <a:pt x="741" y="56"/>
                    </a:lnTo>
                    <a:lnTo>
                      <a:pt x="764" y="60"/>
                    </a:lnTo>
                    <a:lnTo>
                      <a:pt x="787" y="66"/>
                    </a:lnTo>
                    <a:lnTo>
                      <a:pt x="808" y="74"/>
                    </a:lnTo>
                    <a:lnTo>
                      <a:pt x="829" y="82"/>
                    </a:lnTo>
                    <a:lnTo>
                      <a:pt x="848" y="93"/>
                    </a:lnTo>
                    <a:lnTo>
                      <a:pt x="866" y="106"/>
                    </a:lnTo>
                    <a:lnTo>
                      <a:pt x="882" y="121"/>
                    </a:lnTo>
                    <a:lnTo>
                      <a:pt x="898" y="138"/>
                    </a:lnTo>
                    <a:lnTo>
                      <a:pt x="911" y="157"/>
                    </a:lnTo>
                    <a:lnTo>
                      <a:pt x="923" y="178"/>
                    </a:lnTo>
                    <a:lnTo>
                      <a:pt x="934" y="201"/>
                    </a:lnTo>
                    <a:lnTo>
                      <a:pt x="942" y="226"/>
                    </a:lnTo>
                    <a:lnTo>
                      <a:pt x="949" y="254"/>
                    </a:lnTo>
                    <a:lnTo>
                      <a:pt x="954" y="283"/>
                    </a:lnTo>
                    <a:lnTo>
                      <a:pt x="957" y="316"/>
                    </a:lnTo>
                    <a:lnTo>
                      <a:pt x="958" y="350"/>
                    </a:lnTo>
                    <a:lnTo>
                      <a:pt x="957" y="375"/>
                    </a:lnTo>
                    <a:lnTo>
                      <a:pt x="957" y="396"/>
                    </a:lnTo>
                    <a:lnTo>
                      <a:pt x="955" y="414"/>
                    </a:lnTo>
                    <a:lnTo>
                      <a:pt x="954" y="430"/>
                    </a:lnTo>
                    <a:lnTo>
                      <a:pt x="952" y="442"/>
                    </a:lnTo>
                    <a:lnTo>
                      <a:pt x="951" y="451"/>
                    </a:lnTo>
                    <a:lnTo>
                      <a:pt x="951" y="457"/>
                    </a:lnTo>
                    <a:lnTo>
                      <a:pt x="951" y="459"/>
                    </a:lnTo>
                    <a:lnTo>
                      <a:pt x="951" y="461"/>
                    </a:lnTo>
                    <a:lnTo>
                      <a:pt x="952" y="464"/>
                    </a:lnTo>
                    <a:lnTo>
                      <a:pt x="954" y="468"/>
                    </a:lnTo>
                    <a:lnTo>
                      <a:pt x="956" y="471"/>
                    </a:lnTo>
                    <a:lnTo>
                      <a:pt x="960" y="474"/>
                    </a:lnTo>
                    <a:lnTo>
                      <a:pt x="966" y="476"/>
                    </a:lnTo>
                    <a:lnTo>
                      <a:pt x="973" y="477"/>
                    </a:lnTo>
                    <a:lnTo>
                      <a:pt x="980" y="476"/>
                    </a:lnTo>
                    <a:lnTo>
                      <a:pt x="986" y="475"/>
                    </a:lnTo>
                    <a:lnTo>
                      <a:pt x="990" y="472"/>
                    </a:lnTo>
                    <a:lnTo>
                      <a:pt x="992" y="467"/>
                    </a:lnTo>
                    <a:lnTo>
                      <a:pt x="995" y="460"/>
                    </a:lnTo>
                    <a:lnTo>
                      <a:pt x="998" y="450"/>
                    </a:lnTo>
                    <a:lnTo>
                      <a:pt x="1001" y="438"/>
                    </a:lnTo>
                    <a:lnTo>
                      <a:pt x="1102" y="19"/>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a:p>
            </p:txBody>
          </p:sp>
        </p:grpSp>
        <p:sp>
          <p:nvSpPr>
            <p:cNvPr id="191" name="橢圓 190"/>
            <p:cNvSpPr/>
            <p:nvPr/>
          </p:nvSpPr>
          <p:spPr>
            <a:xfrm>
              <a:off x="5072066" y="142852"/>
              <a:ext cx="2554908" cy="2160000"/>
            </a:xfrm>
            <a:prstGeom prst="ellipse">
              <a:avLst/>
            </a:prstGeom>
            <a:noFill/>
            <a:ln>
              <a:solidFill>
                <a:srgbClr val="FFC000"/>
              </a:solidFill>
            </a:ln>
            <a:effectLst>
              <a:outerShdw blurRad="57150" dist="38100" dir="5400000" algn="ctr" rotWithShape="0">
                <a:schemeClr val="accent3">
                  <a:shade val="9000"/>
                  <a:satMod val="105000"/>
                  <a:alpha val="48000"/>
                </a:scheme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zh-TW" altLang="en-US"/>
            </a:p>
          </p:txBody>
        </p:sp>
      </p:grpSp>
      <p:sp>
        <p:nvSpPr>
          <p:cNvPr id="93" name="TextBox 92"/>
          <p:cNvSpPr txBox="1"/>
          <p:nvPr/>
        </p:nvSpPr>
        <p:spPr>
          <a:xfrm>
            <a:off x="5629654" y="5132681"/>
            <a:ext cx="370614" cy="461665"/>
          </a:xfrm>
          <a:prstGeom prst="rect">
            <a:avLst/>
          </a:prstGeom>
          <a:noFill/>
        </p:spPr>
        <p:txBody>
          <a:bodyPr wrap="none" rtlCol="0">
            <a:spAutoFit/>
          </a:bodyPr>
          <a:lstStyle/>
          <a:p>
            <a:r>
              <a:rPr lang="en-US" altLang="zh-CN" sz="2400" b="1" i="1" dirty="0" smtClean="0"/>
              <a:t>A</a:t>
            </a:r>
            <a:endParaRPr lang="zh-CN" altLang="en-US" b="1" i="1" dirty="0"/>
          </a:p>
        </p:txBody>
      </p:sp>
      <p:sp>
        <p:nvSpPr>
          <p:cNvPr id="94" name="TextBox 93"/>
          <p:cNvSpPr txBox="1"/>
          <p:nvPr/>
        </p:nvSpPr>
        <p:spPr>
          <a:xfrm>
            <a:off x="7965528" y="5132680"/>
            <a:ext cx="357790" cy="461665"/>
          </a:xfrm>
          <a:prstGeom prst="rect">
            <a:avLst/>
          </a:prstGeom>
          <a:noFill/>
        </p:spPr>
        <p:txBody>
          <a:bodyPr wrap="none" rtlCol="0">
            <a:spAutoFit/>
          </a:bodyPr>
          <a:lstStyle/>
          <a:p>
            <a:r>
              <a:rPr lang="en-US" altLang="zh-CN" sz="2400" b="1" i="1" dirty="0"/>
              <a:t>B</a:t>
            </a:r>
            <a:endParaRPr lang="zh-CN" altLang="en-US" b="1" i="1" dirty="0"/>
          </a:p>
        </p:txBody>
      </p:sp>
      <p:sp>
        <p:nvSpPr>
          <p:cNvPr id="95" name="TextBox 94"/>
          <p:cNvSpPr txBox="1"/>
          <p:nvPr/>
        </p:nvSpPr>
        <p:spPr>
          <a:xfrm>
            <a:off x="6475746" y="5142457"/>
            <a:ext cx="764953" cy="461665"/>
          </a:xfrm>
          <a:prstGeom prst="rect">
            <a:avLst/>
          </a:prstGeom>
          <a:noFill/>
        </p:spPr>
        <p:txBody>
          <a:bodyPr wrap="none" rtlCol="0">
            <a:spAutoFit/>
          </a:bodyPr>
          <a:lstStyle/>
          <a:p>
            <a:r>
              <a:rPr lang="en-US" altLang="zh-CN" sz="2400" b="1" i="1" dirty="0" smtClean="0"/>
              <a:t>A</a:t>
            </a:r>
            <a:r>
              <a:rPr lang="en-US" altLang="zh-CN" sz="2400" b="1" i="1" dirty="0" smtClean="0">
                <a:latin typeface="Times New Roman"/>
                <a:cs typeface="Times New Roman"/>
              </a:rPr>
              <a:t>∩</a:t>
            </a:r>
            <a:r>
              <a:rPr lang="en-US" altLang="zh-CN" sz="2400" b="1" i="1" dirty="0" smtClean="0"/>
              <a:t>B</a:t>
            </a:r>
            <a:endParaRPr lang="zh-CN" altLang="en-US" b="1" i="1" dirty="0"/>
          </a:p>
        </p:txBody>
      </p:sp>
      <p:sp>
        <p:nvSpPr>
          <p:cNvPr id="11" name="TextBox 10"/>
          <p:cNvSpPr txBox="1"/>
          <p:nvPr/>
        </p:nvSpPr>
        <p:spPr>
          <a:xfrm>
            <a:off x="169969" y="908720"/>
            <a:ext cx="5634876" cy="800219"/>
          </a:xfrm>
          <a:prstGeom prst="rect">
            <a:avLst/>
          </a:prstGeom>
          <a:noFill/>
        </p:spPr>
        <p:txBody>
          <a:bodyPr wrap="none" rtlCol="0">
            <a:spAutoFit/>
          </a:bodyPr>
          <a:lstStyle/>
          <a:p>
            <a:r>
              <a:rPr lang="en-US" altLang="zh-CN" sz="2800" i="1" dirty="0" smtClean="0"/>
              <a:t>P</a:t>
            </a:r>
            <a:r>
              <a:rPr lang="en-US" altLang="zh-CN" sz="2800" dirty="0" smtClean="0"/>
              <a:t>(</a:t>
            </a:r>
            <a:r>
              <a:rPr lang="en-US" altLang="zh-CN" sz="2800" i="1" dirty="0" smtClean="0"/>
              <a:t>A</a:t>
            </a:r>
            <a:r>
              <a:rPr lang="en-US" altLang="zh-CN" sz="2800" dirty="0" smtClean="0"/>
              <a:t>|</a:t>
            </a:r>
            <a:r>
              <a:rPr lang="en-US" altLang="zh-CN" sz="2800" i="1" dirty="0" smtClean="0"/>
              <a:t>B</a:t>
            </a:r>
            <a:r>
              <a:rPr lang="en-US" altLang="zh-CN" sz="2800" dirty="0" smtClean="0"/>
              <a:t>)</a:t>
            </a:r>
            <a:r>
              <a:rPr lang="zh-CN" altLang="en-US" sz="2800" dirty="0" smtClean="0"/>
              <a:t>可想成</a:t>
            </a:r>
            <a:r>
              <a:rPr lang="en-US" altLang="zh-CN" sz="2800" b="1" i="1" dirty="0" smtClean="0"/>
              <a:t>A</a:t>
            </a:r>
            <a:r>
              <a:rPr lang="en-US" altLang="zh-CN" sz="2800" b="1" i="1" dirty="0" smtClean="0">
                <a:latin typeface="Times New Roman"/>
                <a:cs typeface="Times New Roman"/>
              </a:rPr>
              <a:t>∩</a:t>
            </a:r>
            <a:r>
              <a:rPr lang="en-US" altLang="zh-CN" sz="2800" b="1" i="1" dirty="0" smtClean="0"/>
              <a:t>B</a:t>
            </a:r>
            <a:r>
              <a:rPr lang="zh-CN" altLang="en-US" sz="2800" dirty="0" smtClean="0"/>
              <a:t>在</a:t>
            </a:r>
            <a:r>
              <a:rPr lang="en-US" altLang="zh-CN" sz="2800" i="1" dirty="0" smtClean="0"/>
              <a:t>B</a:t>
            </a:r>
            <a:r>
              <a:rPr lang="zh-CN" altLang="en-US" sz="2800" dirty="0" smtClean="0"/>
              <a:t>中占的比重。</a:t>
            </a:r>
            <a:endParaRPr lang="en-US" altLang="zh-CN" sz="2800" dirty="0" smtClean="0"/>
          </a:p>
          <a:p>
            <a:endParaRPr lang="zh-CN" altLang="en-US" b="1" i="1" dirty="0"/>
          </a:p>
        </p:txBody>
      </p:sp>
      <p:graphicFrame>
        <p:nvGraphicFramePr>
          <p:cNvPr id="12" name="对象 11"/>
          <p:cNvGraphicFramePr>
            <a:graphicFrameLocks noChangeAspect="1"/>
          </p:cNvGraphicFramePr>
          <p:nvPr>
            <p:extLst>
              <p:ext uri="{D42A27DB-BD31-4B8C-83A1-F6EECF244321}">
                <p14:modId xmlns:p14="http://schemas.microsoft.com/office/powerpoint/2010/main" val="2076909896"/>
              </p:ext>
            </p:extLst>
          </p:nvPr>
        </p:nvGraphicFramePr>
        <p:xfrm>
          <a:off x="2306638" y="1467322"/>
          <a:ext cx="3975100" cy="2803525"/>
        </p:xfrm>
        <a:graphic>
          <a:graphicData uri="http://schemas.openxmlformats.org/presentationml/2006/ole">
            <mc:AlternateContent xmlns:mc="http://schemas.openxmlformats.org/markup-compatibility/2006">
              <mc:Choice xmlns:v="urn:schemas-microsoft-com:vml" Requires="v">
                <p:oleObj spid="_x0000_s65791" name="Equation" r:id="rId5" imgW="1854000" imgH="1307880" progId="Equation.DSMT4">
                  <p:embed/>
                </p:oleObj>
              </mc:Choice>
              <mc:Fallback>
                <p:oleObj name="Equation" r:id="rId5" imgW="1854000" imgH="1307880" progId="Equation.DSMT4">
                  <p:embed/>
                  <p:pic>
                    <p:nvPicPr>
                      <p:cNvPr id="0" name=""/>
                      <p:cNvPicPr/>
                      <p:nvPr/>
                    </p:nvPicPr>
                    <p:blipFill>
                      <a:blip r:embed="rId6"/>
                      <a:stretch>
                        <a:fillRect/>
                      </a:stretch>
                    </p:blipFill>
                    <p:spPr>
                      <a:xfrm>
                        <a:off x="2306638" y="1467322"/>
                        <a:ext cx="3975100" cy="2803525"/>
                      </a:xfrm>
                      <a:prstGeom prst="rect">
                        <a:avLst/>
                      </a:prstGeom>
                    </p:spPr>
                  </p:pic>
                </p:oleObj>
              </mc:Fallback>
            </mc:AlternateContent>
          </a:graphicData>
        </a:graphic>
      </p:graphicFrame>
    </p:spTree>
    <p:extLst>
      <p:ext uri="{BB962C8B-B14F-4D97-AF65-F5344CB8AC3E}">
        <p14:creationId xmlns:p14="http://schemas.microsoft.com/office/powerpoint/2010/main" val="332901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ircle(in)">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3" name="Rectangle 3"/>
          <p:cNvSpPr>
            <a:spLocks noChangeArrowheads="1"/>
          </p:cNvSpPr>
          <p:nvPr/>
        </p:nvSpPr>
        <p:spPr bwMode="auto">
          <a:xfrm>
            <a:off x="461392" y="191542"/>
            <a:ext cx="8359080" cy="1077218"/>
          </a:xfrm>
          <a:prstGeom prst="rect">
            <a:avLst/>
          </a:prstGeom>
          <a:ln/>
          <a:extLst/>
        </p:spPr>
        <p:style>
          <a:lnRef idx="2">
            <a:schemeClr val="accent1"/>
          </a:lnRef>
          <a:fillRef idx="1">
            <a:schemeClr val="lt1"/>
          </a:fillRef>
          <a:effectRef idx="0">
            <a:schemeClr val="accent1"/>
          </a:effectRef>
          <a:fontRef idx="minor">
            <a:schemeClr val="dk1"/>
          </a:fontRef>
        </p:style>
        <p:txBody>
          <a:bodyPr wrap="square" anchor="ctr">
            <a:spAutoFit/>
          </a:bodyPr>
          <a:lstStyle/>
          <a:p>
            <a:pPr algn="just"/>
            <a:r>
              <a:rPr kumimoji="1" lang="zh-CN" altLang="en-US" sz="3200" b="1" dirty="0"/>
              <a:t>例</a:t>
            </a:r>
            <a:r>
              <a:rPr kumimoji="1" lang="zh-CN" altLang="zh-CN" sz="3200" b="1" dirty="0"/>
              <a:t>如</a:t>
            </a:r>
            <a:r>
              <a:rPr kumimoji="1" lang="zh-CN" altLang="en-US" sz="3200" b="1" dirty="0"/>
              <a:t>，</a:t>
            </a:r>
            <a:r>
              <a:rPr kumimoji="1" lang="zh-CN" altLang="zh-CN" sz="3200" b="1" dirty="0"/>
              <a:t>掷一颗均匀</a:t>
            </a:r>
            <a:r>
              <a:rPr kumimoji="1" lang="zh-CN" altLang="zh-CN" sz="3200" b="1" dirty="0" smtClean="0"/>
              <a:t>骰子</a:t>
            </a:r>
            <a:r>
              <a:rPr kumimoji="1" lang="en-US" altLang="zh-CN" sz="3200" b="1" dirty="0" smtClean="0"/>
              <a:t>die</a:t>
            </a:r>
            <a:r>
              <a:rPr kumimoji="1" lang="zh-CN" altLang="zh-CN" sz="3200" b="1" dirty="0" smtClean="0"/>
              <a:t>，</a:t>
            </a:r>
            <a:r>
              <a:rPr kumimoji="1" lang="en-US" altLang="zh-CN" sz="3200" b="1" i="1" dirty="0"/>
              <a:t>B</a:t>
            </a:r>
            <a:r>
              <a:rPr kumimoji="1" lang="en-US" altLang="zh-CN" sz="3200" b="1" dirty="0"/>
              <a:t>={</a:t>
            </a:r>
            <a:r>
              <a:rPr kumimoji="1" lang="zh-CN" altLang="zh-CN" sz="3200" b="1" dirty="0"/>
              <a:t>掷出2点}</a:t>
            </a:r>
            <a:r>
              <a:rPr kumimoji="1" lang="zh-CN" altLang="zh-CN" sz="3200" b="1" dirty="0" smtClean="0"/>
              <a:t>，</a:t>
            </a:r>
            <a:r>
              <a:rPr kumimoji="1" lang="zh-CN" altLang="en-US" sz="3200" b="1" dirty="0"/>
              <a:t> </a:t>
            </a:r>
            <a:endParaRPr kumimoji="1" lang="en-US" altLang="zh-CN" sz="3200" b="1" dirty="0" smtClean="0"/>
          </a:p>
          <a:p>
            <a:pPr algn="just"/>
            <a:r>
              <a:rPr kumimoji="1" lang="en-US" altLang="zh-CN" sz="3200" b="1" i="1" dirty="0" smtClean="0"/>
              <a:t>A</a:t>
            </a:r>
            <a:r>
              <a:rPr kumimoji="1" lang="en-US" altLang="zh-CN" sz="3200" b="1" dirty="0"/>
              <a:t>={</a:t>
            </a:r>
            <a:r>
              <a:rPr kumimoji="1" lang="zh-CN" altLang="zh-CN" sz="3200" b="1" dirty="0"/>
              <a:t>掷出偶数点}</a:t>
            </a:r>
            <a:r>
              <a:rPr kumimoji="1" lang="zh-CN" altLang="zh-CN" sz="3200" b="1" dirty="0" smtClean="0"/>
              <a:t>，</a:t>
            </a:r>
            <a:r>
              <a:rPr kumimoji="1" lang="en-US" altLang="zh-CN" sz="3200" b="1" i="1" dirty="0"/>
              <a:t>P</a:t>
            </a:r>
            <a:r>
              <a:rPr kumimoji="1" lang="en-US" altLang="zh-CN" sz="3200" b="1" dirty="0"/>
              <a:t>(</a:t>
            </a:r>
            <a:r>
              <a:rPr kumimoji="1" lang="en-US" altLang="zh-CN" sz="3200" b="1" i="1" dirty="0"/>
              <a:t>B</a:t>
            </a:r>
            <a:r>
              <a:rPr kumimoji="1" lang="en-US" altLang="zh-CN" sz="3200" b="1" dirty="0"/>
              <a:t> )=1/6</a:t>
            </a:r>
            <a:r>
              <a:rPr kumimoji="1" lang="zh-CN" altLang="en-US" sz="3200" b="1" dirty="0" smtClean="0"/>
              <a:t>，</a:t>
            </a:r>
            <a:r>
              <a:rPr kumimoji="1" lang="en-US" altLang="zh-CN" sz="3200" b="1" i="1" dirty="0"/>
              <a:t>P</a:t>
            </a:r>
            <a:r>
              <a:rPr kumimoji="1" lang="en-US" altLang="zh-CN" sz="3200" b="1" dirty="0"/>
              <a:t>(</a:t>
            </a:r>
            <a:r>
              <a:rPr kumimoji="1" lang="en-US" altLang="zh-CN" sz="3200" b="1" i="1" dirty="0"/>
              <a:t>B</a:t>
            </a:r>
            <a:r>
              <a:rPr kumimoji="1" lang="en-US" altLang="zh-CN" sz="3200" b="1" dirty="0"/>
              <a:t>|</a:t>
            </a:r>
            <a:r>
              <a:rPr kumimoji="1" lang="en-US" altLang="zh-CN" sz="3200" b="1" i="1" dirty="0"/>
              <a:t>A</a:t>
            </a:r>
            <a:r>
              <a:rPr kumimoji="1" lang="en-US" altLang="zh-CN" sz="3200" b="1" dirty="0"/>
              <a:t>)=</a:t>
            </a:r>
            <a:r>
              <a:rPr kumimoji="1" lang="zh-CN" altLang="en-US" sz="3200" b="1" dirty="0" smtClean="0"/>
              <a:t>？</a:t>
            </a:r>
            <a:endParaRPr kumimoji="1" lang="zh-CN" altLang="en-US" sz="3200" b="1" dirty="0"/>
          </a:p>
        </p:txBody>
      </p:sp>
      <p:grpSp>
        <p:nvGrpSpPr>
          <p:cNvPr id="2" name="Group 6"/>
          <p:cNvGrpSpPr>
            <a:grpSpLocks/>
          </p:cNvGrpSpPr>
          <p:nvPr/>
        </p:nvGrpSpPr>
        <p:grpSpPr bwMode="auto">
          <a:xfrm>
            <a:off x="6635750" y="1371600"/>
            <a:ext cx="2127250" cy="3733800"/>
            <a:chOff x="4132" y="1872"/>
            <a:chExt cx="1340" cy="2352"/>
          </a:xfrm>
        </p:grpSpPr>
        <p:pic>
          <p:nvPicPr>
            <p:cNvPr id="32782" name="Picture 7" descr="6个点 副本"/>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2" y="2560"/>
              <a:ext cx="1244" cy="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3" name="Line 8"/>
            <p:cNvSpPr>
              <a:spLocks noChangeShapeType="1"/>
            </p:cNvSpPr>
            <p:nvPr/>
          </p:nvSpPr>
          <p:spPr bwMode="auto">
            <a:xfrm>
              <a:off x="4848" y="268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4" name="AutoShape 9"/>
            <p:cNvSpPr>
              <a:spLocks noChangeArrowheads="1"/>
            </p:cNvSpPr>
            <p:nvPr/>
          </p:nvSpPr>
          <p:spPr bwMode="auto">
            <a:xfrm rot="-3847604">
              <a:off x="4944" y="2208"/>
              <a:ext cx="864" cy="192"/>
            </a:xfrm>
            <a:prstGeom prst="leftArrow">
              <a:avLst>
                <a:gd name="adj1" fmla="val 50000"/>
                <a:gd name="adj2" fmla="val 112500"/>
              </a:avLst>
            </a:prstGeom>
            <a:solidFill>
              <a:schemeClr val="tx1"/>
            </a:solidFill>
            <a:ln w="9525">
              <a:solidFill>
                <a:schemeClr val="tx1"/>
              </a:solidFill>
              <a:miter lim="800000"/>
              <a:headEnd/>
              <a:tailEnd/>
            </a:ln>
          </p:spPr>
          <p:txBody>
            <a:bodyPr wrap="none" anchor="ctr"/>
            <a:lstStyle/>
            <a:p>
              <a:endParaRPr lang="zh-CN" altLang="en-US"/>
            </a:p>
          </p:txBody>
        </p:sp>
        <p:sp>
          <p:nvSpPr>
            <p:cNvPr id="32785" name="Line 10"/>
            <p:cNvSpPr>
              <a:spLocks noChangeShapeType="1"/>
            </p:cNvSpPr>
            <p:nvPr/>
          </p:nvSpPr>
          <p:spPr bwMode="auto">
            <a:xfrm>
              <a:off x="5328" y="268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6" name="Line 11"/>
            <p:cNvSpPr>
              <a:spLocks noChangeShapeType="1"/>
            </p:cNvSpPr>
            <p:nvPr/>
          </p:nvSpPr>
          <p:spPr bwMode="auto">
            <a:xfrm>
              <a:off x="4848" y="3024"/>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7" name="Line 12"/>
            <p:cNvSpPr>
              <a:spLocks noChangeShapeType="1"/>
            </p:cNvSpPr>
            <p:nvPr/>
          </p:nvSpPr>
          <p:spPr bwMode="auto">
            <a:xfrm>
              <a:off x="4848" y="2688"/>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8" name="Line 13"/>
            <p:cNvSpPr>
              <a:spLocks noChangeShapeType="1"/>
            </p:cNvSpPr>
            <p:nvPr/>
          </p:nvSpPr>
          <p:spPr bwMode="auto">
            <a:xfrm>
              <a:off x="5376" y="2592"/>
              <a:ext cx="0" cy="1632"/>
            </a:xfrm>
            <a:prstGeom prst="line">
              <a:avLst/>
            </a:prstGeom>
            <a:noFill/>
            <a:ln w="9525">
              <a:solidFill>
                <a:srgbClr val="6600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9" name="Line 14"/>
            <p:cNvSpPr>
              <a:spLocks noChangeShapeType="1"/>
            </p:cNvSpPr>
            <p:nvPr/>
          </p:nvSpPr>
          <p:spPr bwMode="auto">
            <a:xfrm>
              <a:off x="4848" y="4128"/>
              <a:ext cx="528" cy="0"/>
            </a:xfrm>
            <a:prstGeom prst="line">
              <a:avLst/>
            </a:prstGeom>
            <a:noFill/>
            <a:ln w="9525">
              <a:solidFill>
                <a:srgbClr val="CC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0" name="Line 15"/>
            <p:cNvSpPr>
              <a:spLocks noChangeShapeType="1"/>
            </p:cNvSpPr>
            <p:nvPr/>
          </p:nvSpPr>
          <p:spPr bwMode="auto">
            <a:xfrm>
              <a:off x="4848" y="2688"/>
              <a:ext cx="528" cy="0"/>
            </a:xfrm>
            <a:prstGeom prst="line">
              <a:avLst/>
            </a:prstGeom>
            <a:noFill/>
            <a:ln w="9525">
              <a:solidFill>
                <a:srgbClr val="CC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1" name="Line 16"/>
            <p:cNvSpPr>
              <a:spLocks noChangeShapeType="1"/>
            </p:cNvSpPr>
            <p:nvPr/>
          </p:nvSpPr>
          <p:spPr bwMode="auto">
            <a:xfrm>
              <a:off x="4848" y="2688"/>
              <a:ext cx="0" cy="1440"/>
            </a:xfrm>
            <a:prstGeom prst="line">
              <a:avLst/>
            </a:prstGeom>
            <a:noFill/>
            <a:ln w="9525">
              <a:solidFill>
                <a:srgbClr val="CC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2" name="Line 17"/>
            <p:cNvSpPr>
              <a:spLocks noChangeShapeType="1"/>
            </p:cNvSpPr>
            <p:nvPr/>
          </p:nvSpPr>
          <p:spPr bwMode="auto">
            <a:xfrm>
              <a:off x="5376" y="2688"/>
              <a:ext cx="0" cy="1440"/>
            </a:xfrm>
            <a:prstGeom prst="line">
              <a:avLst/>
            </a:prstGeom>
            <a:noFill/>
            <a:ln w="9525">
              <a:solidFill>
                <a:srgbClr val="CC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3" name="Rectangle 18"/>
            <p:cNvSpPr>
              <a:spLocks noChangeArrowheads="1"/>
            </p:cNvSpPr>
            <p:nvPr/>
          </p:nvSpPr>
          <p:spPr bwMode="auto">
            <a:xfrm>
              <a:off x="4204" y="2081"/>
              <a:ext cx="89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dirty="0">
                  <a:solidFill>
                    <a:srgbClr val="0000FF"/>
                  </a:solidFill>
                </a:rPr>
                <a:t>掷骰子</a:t>
              </a:r>
            </a:p>
          </p:txBody>
        </p:sp>
      </p:grpSp>
      <p:sp>
        <p:nvSpPr>
          <p:cNvPr id="250899" name="Rectangle 19"/>
          <p:cNvSpPr>
            <a:spLocks noChangeArrowheads="1"/>
          </p:cNvSpPr>
          <p:nvPr/>
        </p:nvSpPr>
        <p:spPr bwMode="auto">
          <a:xfrm>
            <a:off x="304800" y="1340768"/>
            <a:ext cx="6354763"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20000"/>
              </a:lnSpc>
            </a:pPr>
            <a:r>
              <a:rPr kumimoji="1" lang="zh-CN" altLang="en-US" sz="3200" dirty="0"/>
              <a:t>       已知事件</a:t>
            </a:r>
            <a:r>
              <a:rPr kumimoji="1" lang="en-US" altLang="zh-CN" sz="3200" i="1" dirty="0"/>
              <a:t>A</a:t>
            </a:r>
            <a:r>
              <a:rPr kumimoji="1" lang="zh-CN" altLang="en-US" sz="3200" dirty="0"/>
              <a:t>发生，此时试验所有可能结果构成的集合就是</a:t>
            </a:r>
            <a:r>
              <a:rPr kumimoji="1" lang="en-US" altLang="zh-CN" sz="3200" i="1" dirty="0"/>
              <a:t>A</a:t>
            </a:r>
            <a:r>
              <a:rPr kumimoji="1" lang="zh-CN" altLang="en-US" sz="3200" dirty="0"/>
              <a:t>，</a:t>
            </a:r>
          </a:p>
        </p:txBody>
      </p:sp>
      <p:sp>
        <p:nvSpPr>
          <p:cNvPr id="250900" name="Rectangle 20"/>
          <p:cNvSpPr>
            <a:spLocks noChangeArrowheads="1"/>
          </p:cNvSpPr>
          <p:nvPr/>
        </p:nvSpPr>
        <p:spPr bwMode="auto">
          <a:xfrm>
            <a:off x="398463" y="4106193"/>
            <a:ext cx="31003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dirty="0"/>
              <a:t>于是</a:t>
            </a:r>
            <a:r>
              <a:rPr kumimoji="1" lang="en-US" altLang="zh-CN" sz="3200" i="1" dirty="0"/>
              <a:t>P</a:t>
            </a:r>
            <a:r>
              <a:rPr kumimoji="1" lang="en-US" altLang="zh-CN" sz="3200" dirty="0"/>
              <a:t>(</a:t>
            </a:r>
            <a:r>
              <a:rPr kumimoji="1" lang="en-US" altLang="zh-CN" sz="3200" i="1" dirty="0"/>
              <a:t>B</a:t>
            </a:r>
            <a:r>
              <a:rPr kumimoji="1" lang="en-US" altLang="zh-CN" sz="3200" dirty="0"/>
              <a:t>|</a:t>
            </a:r>
            <a:r>
              <a:rPr kumimoji="1" lang="en-US" altLang="zh-CN" sz="3200" i="1" dirty="0"/>
              <a:t>A</a:t>
            </a:r>
            <a:r>
              <a:rPr kumimoji="1" lang="en-US" altLang="zh-CN" sz="3200" dirty="0"/>
              <a:t>)= 1/3.</a:t>
            </a:r>
          </a:p>
        </p:txBody>
      </p:sp>
      <p:sp>
        <p:nvSpPr>
          <p:cNvPr id="250901" name="Rectangle 21"/>
          <p:cNvSpPr>
            <a:spLocks noChangeArrowheads="1"/>
          </p:cNvSpPr>
          <p:nvPr/>
        </p:nvSpPr>
        <p:spPr bwMode="auto">
          <a:xfrm>
            <a:off x="250825" y="2737768"/>
            <a:ext cx="6408738"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lnSpc>
                <a:spcPct val="120000"/>
              </a:lnSpc>
            </a:pPr>
            <a:r>
              <a:rPr kumimoji="1" lang="en-US" altLang="zh-CN" sz="3200" i="1" dirty="0"/>
              <a:t>A</a:t>
            </a:r>
            <a:r>
              <a:rPr kumimoji="1" lang="zh-CN" altLang="en-US" sz="3200" dirty="0"/>
              <a:t>中共有</a:t>
            </a:r>
            <a:r>
              <a:rPr kumimoji="1" lang="en-US" altLang="zh-CN" sz="3200" dirty="0"/>
              <a:t>3</a:t>
            </a:r>
            <a:r>
              <a:rPr kumimoji="1" lang="zh-CN" altLang="en-US" sz="3200" dirty="0"/>
              <a:t>个元素，它们的出现是等可能的，其中只有</a:t>
            </a:r>
            <a:r>
              <a:rPr kumimoji="1" lang="en-US" altLang="zh-CN" sz="3200" dirty="0"/>
              <a:t>1</a:t>
            </a:r>
            <a:r>
              <a:rPr kumimoji="1" lang="zh-CN" altLang="en-US" sz="3200" dirty="0"/>
              <a:t>个在集</a:t>
            </a:r>
            <a:r>
              <a:rPr kumimoji="1" lang="zh-CN" altLang="en-US" sz="3200" dirty="0">
                <a:latin typeface="Tahoma" pitchFamily="34" charset="0"/>
              </a:rPr>
              <a:t>合</a:t>
            </a:r>
            <a:r>
              <a:rPr kumimoji="1" lang="en-US" altLang="zh-CN" sz="3200" i="1" dirty="0"/>
              <a:t>B</a:t>
            </a:r>
            <a:r>
              <a:rPr kumimoji="1" lang="zh-CN" altLang="en-US" sz="3200" dirty="0"/>
              <a:t>中，</a:t>
            </a:r>
          </a:p>
        </p:txBody>
      </p:sp>
      <p:sp>
        <p:nvSpPr>
          <p:cNvPr id="250902" name="Text Box 22"/>
          <p:cNvSpPr txBox="1">
            <a:spLocks noChangeArrowheads="1"/>
          </p:cNvSpPr>
          <p:nvPr/>
        </p:nvSpPr>
        <p:spPr bwMode="auto">
          <a:xfrm>
            <a:off x="469900" y="4753893"/>
            <a:ext cx="1809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algn="ctr" eaLnBrk="1" hangingPunct="1">
              <a:spcBef>
                <a:spcPct val="50000"/>
              </a:spcBef>
            </a:pPr>
            <a:r>
              <a:rPr kumimoji="1" lang="zh-CN" altLang="en-US" sz="3200" dirty="0"/>
              <a:t>容易看到</a:t>
            </a:r>
            <a:endParaRPr kumimoji="1" lang="zh-CN" altLang="en-US" sz="2400" dirty="0"/>
          </a:p>
        </p:txBody>
      </p:sp>
      <p:grpSp>
        <p:nvGrpSpPr>
          <p:cNvPr id="3" name="Group 23"/>
          <p:cNvGrpSpPr>
            <a:grpSpLocks/>
          </p:cNvGrpSpPr>
          <p:nvPr/>
        </p:nvGrpSpPr>
        <p:grpSpPr bwMode="auto">
          <a:xfrm>
            <a:off x="1042988" y="5229200"/>
            <a:ext cx="4506913" cy="1147763"/>
            <a:chOff x="624" y="3349"/>
            <a:chExt cx="2839" cy="723"/>
          </a:xfrm>
        </p:grpSpPr>
        <p:graphicFrame>
          <p:nvGraphicFramePr>
            <p:cNvPr id="32780" name="Object 24"/>
            <p:cNvGraphicFramePr>
              <a:graphicFrameLocks noChangeAspect="1"/>
            </p:cNvGraphicFramePr>
            <p:nvPr>
              <p:extLst>
                <p:ext uri="{D42A27DB-BD31-4B8C-83A1-F6EECF244321}">
                  <p14:modId xmlns:p14="http://schemas.microsoft.com/office/powerpoint/2010/main" val="737631347"/>
                </p:ext>
              </p:extLst>
            </p:nvPr>
          </p:nvGraphicFramePr>
          <p:xfrm>
            <a:off x="1399" y="3349"/>
            <a:ext cx="2064" cy="723"/>
          </p:xfrm>
          <a:graphic>
            <a:graphicData uri="http://schemas.openxmlformats.org/presentationml/2006/ole">
              <mc:AlternateContent xmlns:mc="http://schemas.openxmlformats.org/markup-compatibility/2006">
                <mc:Choice xmlns:v="urn:schemas-microsoft-com:vml" Requires="v">
                  <p:oleObj spid="_x0000_s15663" name="Equation" r:id="rId4" imgW="1231560" imgH="431640" progId="Equation.DSMT4">
                    <p:embed/>
                  </p:oleObj>
                </mc:Choice>
                <mc:Fallback>
                  <p:oleObj name="Equation" r:id="rId4" imgW="1231560" imgH="431640" progId="Equation.DSMT4">
                    <p:embed/>
                    <p:pic>
                      <p:nvPicPr>
                        <p:cNvPr id="0" name=""/>
                        <p:cNvPicPr>
                          <a:picLocks noChangeAspect="1" noChangeArrowheads="1"/>
                        </p:cNvPicPr>
                        <p:nvPr/>
                      </p:nvPicPr>
                      <p:blipFill>
                        <a:blip r:embed="rId5"/>
                        <a:srcRect/>
                        <a:stretch>
                          <a:fillRect/>
                        </a:stretch>
                      </p:blipFill>
                      <p:spPr bwMode="auto">
                        <a:xfrm>
                          <a:off x="1399" y="3349"/>
                          <a:ext cx="2064" cy="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81" name="Rectangle 25"/>
            <p:cNvSpPr>
              <a:spLocks noChangeArrowheads="1"/>
            </p:cNvSpPr>
            <p:nvPr/>
          </p:nvSpPr>
          <p:spPr bwMode="auto">
            <a:xfrm>
              <a:off x="624" y="3504"/>
              <a:ext cx="8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en-US" altLang="zh-CN" sz="3200" i="1" dirty="0"/>
                <a:t>P</a:t>
              </a:r>
              <a:r>
                <a:rPr kumimoji="1" lang="en-US" altLang="zh-CN" sz="3200" dirty="0"/>
                <a:t>(</a:t>
              </a:r>
              <a:r>
                <a:rPr kumimoji="1" lang="en-US" altLang="zh-CN" sz="3200" i="1" dirty="0"/>
                <a:t>B</a:t>
              </a:r>
              <a:r>
                <a:rPr kumimoji="1" lang="en-US" altLang="zh-CN" sz="3200" dirty="0"/>
                <a:t>|</a:t>
              </a:r>
              <a:r>
                <a:rPr kumimoji="1" lang="en-US" altLang="zh-CN" sz="3200" i="1" dirty="0"/>
                <a:t>A</a:t>
              </a:r>
              <a:r>
                <a:rPr kumimoji="1" lang="en-US" altLang="zh-CN" sz="3200" dirty="0"/>
                <a:t>)</a:t>
              </a:r>
            </a:p>
          </p:txBody>
        </p:sp>
      </p:grpSp>
    </p:spTree>
    <p:extLst>
      <p:ext uri="{BB962C8B-B14F-4D97-AF65-F5344CB8AC3E}">
        <p14:creationId xmlns:p14="http://schemas.microsoft.com/office/powerpoint/2010/main" val="32021746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0883"/>
                                        </p:tgtEl>
                                        <p:attrNameLst>
                                          <p:attrName>style.visibility</p:attrName>
                                        </p:attrNameLst>
                                      </p:cBhvr>
                                      <p:to>
                                        <p:strVal val="visible"/>
                                      </p:to>
                                    </p:set>
                                    <p:animEffect transition="in" filter="checkerboard(across)">
                                      <p:cBhvr>
                                        <p:cTn id="7" dur="500"/>
                                        <p:tgtEl>
                                          <p:spTgt spid="2508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250899"/>
                                        </p:tgtEl>
                                        <p:attrNameLst>
                                          <p:attrName>style.visibility</p:attrName>
                                        </p:attrNameLst>
                                      </p:cBhvr>
                                      <p:to>
                                        <p:strVal val="visible"/>
                                      </p:to>
                                    </p:set>
                                    <p:animEffect transition="in" filter="barn(outVertical)">
                                      <p:cBhvr>
                                        <p:cTn id="18" dur="500"/>
                                        <p:tgtEl>
                                          <p:spTgt spid="25089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50901"/>
                                        </p:tgtEl>
                                        <p:attrNameLst>
                                          <p:attrName>style.visibility</p:attrName>
                                        </p:attrNameLst>
                                      </p:cBhvr>
                                      <p:to>
                                        <p:strVal val="visible"/>
                                      </p:to>
                                    </p:set>
                                    <p:animEffect transition="in" filter="wipe(left)">
                                      <p:cBhvr>
                                        <p:cTn id="23" dur="500"/>
                                        <p:tgtEl>
                                          <p:spTgt spid="25090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50900"/>
                                        </p:tgtEl>
                                        <p:attrNameLst>
                                          <p:attrName>style.visibility</p:attrName>
                                        </p:attrNameLst>
                                      </p:cBhvr>
                                      <p:to>
                                        <p:strVal val="visible"/>
                                      </p:to>
                                    </p:set>
                                    <p:animEffect transition="in" filter="wipe(left)">
                                      <p:cBhvr>
                                        <p:cTn id="28" dur="500"/>
                                        <p:tgtEl>
                                          <p:spTgt spid="25090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50902"/>
                                        </p:tgtEl>
                                        <p:attrNameLst>
                                          <p:attrName>style.visibility</p:attrName>
                                        </p:attrNameLst>
                                      </p:cBhvr>
                                      <p:to>
                                        <p:strVal val="visible"/>
                                      </p:to>
                                    </p:set>
                                    <p:animEffect transition="in" filter="wipe(left)">
                                      <p:cBhvr>
                                        <p:cTn id="33" dur="500"/>
                                        <p:tgtEl>
                                          <p:spTgt spid="250902"/>
                                        </p:tgtEl>
                                      </p:cBhvr>
                                    </p:animEffect>
                                  </p:childTnLst>
                                </p:cTn>
                              </p:par>
                            </p:childTnLst>
                          </p:cTn>
                        </p:par>
                        <p:par>
                          <p:cTn id="34" fill="hold" nodeType="afterGroup">
                            <p:stCondLst>
                              <p:cond delay="500"/>
                            </p:stCondLst>
                            <p:childTnLst>
                              <p:par>
                                <p:cTn id="35" presetID="22" presetClass="entr" presetSubtype="2" fill="hold" nodeType="after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right)">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animBg="1"/>
      <p:bldP spid="250899" grpId="0" autoUpdateAnimBg="0"/>
      <p:bldP spid="250900" grpId="0" autoUpdateAnimBg="0"/>
      <p:bldP spid="250901" grpId="0" autoUpdateAnimBg="0"/>
      <p:bldP spid="25090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ext Box 2"/>
          <p:cNvSpPr txBox="1">
            <a:spLocks noChangeArrowheads="1"/>
          </p:cNvSpPr>
          <p:nvPr/>
        </p:nvSpPr>
        <p:spPr bwMode="auto">
          <a:xfrm>
            <a:off x="755650" y="908720"/>
            <a:ext cx="25923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sz="3200">
                <a:ea typeface="楷体_GB2312" pitchFamily="49" charset="-122"/>
                <a:sym typeface="Euclid Symbol" pitchFamily="18" charset="2"/>
              </a:rPr>
              <a:t>三条公理：</a:t>
            </a:r>
          </a:p>
        </p:txBody>
      </p:sp>
      <p:grpSp>
        <p:nvGrpSpPr>
          <p:cNvPr id="2" name="Group 3"/>
          <p:cNvGrpSpPr>
            <a:grpSpLocks/>
          </p:cNvGrpSpPr>
          <p:nvPr/>
        </p:nvGrpSpPr>
        <p:grpSpPr bwMode="auto">
          <a:xfrm>
            <a:off x="1331913" y="1628800"/>
            <a:ext cx="4141787" cy="630238"/>
            <a:chOff x="839" y="1480"/>
            <a:chExt cx="2609" cy="397"/>
          </a:xfrm>
        </p:grpSpPr>
        <p:sp>
          <p:nvSpPr>
            <p:cNvPr id="16402" name="Text Box 4"/>
            <p:cNvSpPr txBox="1">
              <a:spLocks noChangeArrowheads="1"/>
            </p:cNvSpPr>
            <p:nvPr/>
          </p:nvSpPr>
          <p:spPr bwMode="auto">
            <a:xfrm>
              <a:off x="839" y="1480"/>
              <a:ext cx="156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buFont typeface="Wingdings" pitchFamily="2" charset="2"/>
                <a:buChar char="q"/>
              </a:pPr>
              <a:r>
                <a:rPr kumimoji="1" lang="zh-CN" altLang="en-US" sz="3200">
                  <a:ea typeface="楷体_GB2312" pitchFamily="49" charset="-122"/>
                </a:rPr>
                <a:t>   非负性：</a:t>
              </a:r>
            </a:p>
          </p:txBody>
        </p:sp>
        <p:graphicFrame>
          <p:nvGraphicFramePr>
            <p:cNvPr id="16403" name="Object 5"/>
            <p:cNvGraphicFramePr>
              <a:graphicFrameLocks noChangeAspect="1"/>
            </p:cNvGraphicFramePr>
            <p:nvPr>
              <p:extLst>
                <p:ext uri="{D42A27DB-BD31-4B8C-83A1-F6EECF244321}">
                  <p14:modId xmlns:p14="http://schemas.microsoft.com/office/powerpoint/2010/main" val="3656979359"/>
                </p:ext>
              </p:extLst>
            </p:nvPr>
          </p:nvGraphicFramePr>
          <p:xfrm>
            <a:off x="2266" y="1483"/>
            <a:ext cx="1182" cy="394"/>
          </p:xfrm>
          <a:graphic>
            <a:graphicData uri="http://schemas.openxmlformats.org/presentationml/2006/ole">
              <mc:AlternateContent xmlns:mc="http://schemas.openxmlformats.org/markup-compatibility/2006">
                <mc:Choice xmlns:v="urn:schemas-microsoft-com:vml" Requires="v">
                  <p:oleObj spid="_x0000_s82403" name="Equation" r:id="rId3" imgW="634680" imgH="203040" progId="Equation.DSMT4">
                    <p:embed/>
                  </p:oleObj>
                </mc:Choice>
                <mc:Fallback>
                  <p:oleObj name="Equation" r:id="rId3" imgW="634680" imgH="203040" progId="Equation.DSMT4">
                    <p:embed/>
                    <p:pic>
                      <p:nvPicPr>
                        <p:cNvPr id="0" name=""/>
                        <p:cNvPicPr>
                          <a:picLocks noChangeAspect="1" noChangeArrowheads="1"/>
                        </p:cNvPicPr>
                        <p:nvPr/>
                      </p:nvPicPr>
                      <p:blipFill>
                        <a:blip r:embed="rId4"/>
                        <a:srcRect/>
                        <a:stretch>
                          <a:fillRect/>
                        </a:stretch>
                      </p:blipFill>
                      <p:spPr bwMode="auto">
                        <a:xfrm>
                          <a:off x="2266" y="1483"/>
                          <a:ext cx="1182"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6"/>
          <p:cNvGrpSpPr>
            <a:grpSpLocks/>
          </p:cNvGrpSpPr>
          <p:nvPr/>
        </p:nvGrpSpPr>
        <p:grpSpPr bwMode="auto">
          <a:xfrm>
            <a:off x="1331913" y="2420963"/>
            <a:ext cx="3973516" cy="588962"/>
            <a:chOff x="384" y="2716"/>
            <a:chExt cx="2503" cy="371"/>
          </a:xfrm>
        </p:grpSpPr>
        <p:sp>
          <p:nvSpPr>
            <p:cNvPr id="16400" name="Text Box 7"/>
            <p:cNvSpPr txBox="1">
              <a:spLocks noChangeArrowheads="1"/>
            </p:cNvSpPr>
            <p:nvPr/>
          </p:nvSpPr>
          <p:spPr bwMode="auto">
            <a:xfrm>
              <a:off x="384" y="2716"/>
              <a:ext cx="156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buFont typeface="Wingdings" pitchFamily="2" charset="2"/>
                <a:buChar char="q"/>
              </a:pPr>
              <a:r>
                <a:rPr kumimoji="1" lang="zh-CN" altLang="en-US" sz="3200">
                  <a:ea typeface="楷体_GB2312" pitchFamily="49" charset="-122"/>
                </a:rPr>
                <a:t>   规范性：</a:t>
              </a:r>
            </a:p>
          </p:txBody>
        </p:sp>
        <p:graphicFrame>
          <p:nvGraphicFramePr>
            <p:cNvPr id="16401" name="Object 8"/>
            <p:cNvGraphicFramePr>
              <a:graphicFrameLocks noChangeAspect="1"/>
            </p:cNvGraphicFramePr>
            <p:nvPr>
              <p:extLst>
                <p:ext uri="{D42A27DB-BD31-4B8C-83A1-F6EECF244321}">
                  <p14:modId xmlns:p14="http://schemas.microsoft.com/office/powerpoint/2010/main" val="3109673554"/>
                </p:ext>
              </p:extLst>
            </p:nvPr>
          </p:nvGraphicFramePr>
          <p:xfrm>
            <a:off x="1926" y="2748"/>
            <a:ext cx="961" cy="339"/>
          </p:xfrm>
          <a:graphic>
            <a:graphicData uri="http://schemas.openxmlformats.org/presentationml/2006/ole">
              <mc:AlternateContent xmlns:mc="http://schemas.openxmlformats.org/markup-compatibility/2006">
                <mc:Choice xmlns:v="urn:schemas-microsoft-com:vml" Requires="v">
                  <p:oleObj spid="_x0000_s82404" name="Equation" r:id="rId5" imgW="583920" imgH="203040" progId="Equation.DSMT4">
                    <p:embed/>
                  </p:oleObj>
                </mc:Choice>
                <mc:Fallback>
                  <p:oleObj name="Equation" r:id="rId5" imgW="583920" imgH="203040" progId="Equation.DSMT4">
                    <p:embed/>
                    <p:pic>
                      <p:nvPicPr>
                        <p:cNvPr id="0" name=""/>
                        <p:cNvPicPr>
                          <a:picLocks noChangeAspect="1" noChangeArrowheads="1"/>
                        </p:cNvPicPr>
                        <p:nvPr/>
                      </p:nvPicPr>
                      <p:blipFill>
                        <a:blip r:embed="rId6"/>
                        <a:srcRect/>
                        <a:stretch>
                          <a:fillRect/>
                        </a:stretch>
                      </p:blipFill>
                      <p:spPr bwMode="auto">
                        <a:xfrm>
                          <a:off x="1926" y="2748"/>
                          <a:ext cx="961" cy="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9"/>
          <p:cNvGrpSpPr>
            <a:grpSpLocks/>
          </p:cNvGrpSpPr>
          <p:nvPr/>
        </p:nvGrpSpPr>
        <p:grpSpPr bwMode="auto">
          <a:xfrm>
            <a:off x="1258888" y="4024342"/>
            <a:ext cx="6184898" cy="844551"/>
            <a:chOff x="397" y="2941"/>
            <a:chExt cx="3896" cy="532"/>
          </a:xfrm>
        </p:grpSpPr>
        <p:graphicFrame>
          <p:nvGraphicFramePr>
            <p:cNvPr id="16398" name="Object 10"/>
            <p:cNvGraphicFramePr>
              <a:graphicFrameLocks noChangeAspect="1"/>
            </p:cNvGraphicFramePr>
            <p:nvPr>
              <p:extLst>
                <p:ext uri="{D42A27DB-BD31-4B8C-83A1-F6EECF244321}">
                  <p14:modId xmlns:p14="http://schemas.microsoft.com/office/powerpoint/2010/main" val="2643676725"/>
                </p:ext>
              </p:extLst>
            </p:nvPr>
          </p:nvGraphicFramePr>
          <p:xfrm>
            <a:off x="2536" y="2941"/>
            <a:ext cx="1757" cy="532"/>
          </p:xfrm>
          <a:graphic>
            <a:graphicData uri="http://schemas.openxmlformats.org/presentationml/2006/ole">
              <mc:AlternateContent xmlns:mc="http://schemas.openxmlformats.org/markup-compatibility/2006">
                <mc:Choice xmlns:v="urn:schemas-microsoft-com:vml" Requires="v">
                  <p:oleObj spid="_x0000_s82405" name="Equation" r:id="rId7" imgW="1295280" imgH="457200" progId="Equation.DSMT4">
                    <p:embed/>
                  </p:oleObj>
                </mc:Choice>
                <mc:Fallback>
                  <p:oleObj name="Equation" r:id="rId7" imgW="1295280" imgH="457200" progId="Equation.DSMT4">
                    <p:embed/>
                    <p:pic>
                      <p:nvPicPr>
                        <p:cNvPr id="0" name=""/>
                        <p:cNvPicPr>
                          <a:picLocks noChangeAspect="1" noChangeArrowheads="1"/>
                        </p:cNvPicPr>
                        <p:nvPr/>
                      </p:nvPicPr>
                      <p:blipFill>
                        <a:blip r:embed="rId8"/>
                        <a:srcRect/>
                        <a:stretch>
                          <a:fillRect/>
                        </a:stretch>
                      </p:blipFill>
                      <p:spPr bwMode="auto">
                        <a:xfrm>
                          <a:off x="2536" y="2941"/>
                          <a:ext cx="1757" cy="5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9" name="Text Box 11"/>
            <p:cNvSpPr txBox="1">
              <a:spLocks noChangeArrowheads="1"/>
            </p:cNvSpPr>
            <p:nvPr/>
          </p:nvSpPr>
          <p:spPr bwMode="auto">
            <a:xfrm>
              <a:off x="397" y="3024"/>
              <a:ext cx="20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buFont typeface="Wingdings" pitchFamily="2" charset="2"/>
                <a:buChar char="q"/>
              </a:pPr>
              <a:r>
                <a:rPr kumimoji="1" lang="zh-CN" altLang="en-US" sz="3200">
                  <a:ea typeface="楷体_GB2312" pitchFamily="49" charset="-122"/>
                </a:rPr>
                <a:t>   可列可加性：</a:t>
              </a:r>
            </a:p>
          </p:txBody>
        </p:sp>
      </p:grpSp>
      <p:grpSp>
        <p:nvGrpSpPr>
          <p:cNvPr id="5" name="Group 12"/>
          <p:cNvGrpSpPr>
            <a:grpSpLocks/>
          </p:cNvGrpSpPr>
          <p:nvPr/>
        </p:nvGrpSpPr>
        <p:grpSpPr bwMode="auto">
          <a:xfrm>
            <a:off x="1644550" y="5011778"/>
            <a:ext cx="5519738" cy="584201"/>
            <a:chOff x="96" y="3888"/>
            <a:chExt cx="3477" cy="368"/>
          </a:xfrm>
        </p:grpSpPr>
        <p:sp>
          <p:nvSpPr>
            <p:cNvPr id="16397" name="Text Box 14"/>
            <p:cNvSpPr txBox="1">
              <a:spLocks noChangeArrowheads="1"/>
            </p:cNvSpPr>
            <p:nvPr/>
          </p:nvSpPr>
          <p:spPr bwMode="auto">
            <a:xfrm>
              <a:off x="96" y="3888"/>
              <a:ext cx="347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sz="3200" dirty="0">
                  <a:ea typeface="楷体_GB2312" pitchFamily="49" charset="-122"/>
                </a:rPr>
                <a:t>其中                </a:t>
              </a:r>
              <a:r>
                <a:rPr kumimoji="1" lang="zh-CN" altLang="en-US" sz="3200" dirty="0" smtClean="0">
                  <a:ea typeface="楷体_GB2312" pitchFamily="49" charset="-122"/>
                </a:rPr>
                <a:t>为</a:t>
              </a:r>
              <a:r>
                <a:rPr kumimoji="1" lang="zh-CN" altLang="en-US" sz="3200" dirty="0">
                  <a:ea typeface="楷体_GB2312" pitchFamily="49" charset="-122"/>
                </a:rPr>
                <a:t>两两</a:t>
              </a:r>
              <a:r>
                <a:rPr kumimoji="1" lang="zh-CN" altLang="en-US" sz="3200" dirty="0" smtClean="0">
                  <a:ea typeface="楷体_GB2312" pitchFamily="49" charset="-122"/>
                </a:rPr>
                <a:t>互斥事件</a:t>
              </a:r>
              <a:endParaRPr kumimoji="1" lang="zh-CN" altLang="en-US" sz="3200" dirty="0">
                <a:ea typeface="楷体_GB2312" pitchFamily="49" charset="-122"/>
              </a:endParaRPr>
            </a:p>
          </p:txBody>
        </p:sp>
        <p:graphicFrame>
          <p:nvGraphicFramePr>
            <p:cNvPr id="16396" name="Object 13"/>
            <p:cNvGraphicFramePr>
              <a:graphicFrameLocks noChangeAspect="1"/>
            </p:cNvGraphicFramePr>
            <p:nvPr>
              <p:extLst>
                <p:ext uri="{D42A27DB-BD31-4B8C-83A1-F6EECF244321}">
                  <p14:modId xmlns:p14="http://schemas.microsoft.com/office/powerpoint/2010/main" val="35290268"/>
                </p:ext>
              </p:extLst>
            </p:nvPr>
          </p:nvGraphicFramePr>
          <p:xfrm>
            <a:off x="742" y="3902"/>
            <a:ext cx="862" cy="350"/>
          </p:xfrm>
          <a:graphic>
            <a:graphicData uri="http://schemas.openxmlformats.org/presentationml/2006/ole">
              <mc:AlternateContent xmlns:mc="http://schemas.openxmlformats.org/markup-compatibility/2006">
                <mc:Choice xmlns:v="urn:schemas-microsoft-com:vml" Requires="v">
                  <p:oleObj spid="_x0000_s82406" name="Equation" r:id="rId9" imgW="571320" imgH="228600" progId="Equation.DSMT4">
                    <p:embed/>
                  </p:oleObj>
                </mc:Choice>
                <mc:Fallback>
                  <p:oleObj name="Equation" r:id="rId9" imgW="571320" imgH="228600" progId="Equation.DSMT4">
                    <p:embed/>
                    <p:pic>
                      <p:nvPicPr>
                        <p:cNvPr id="0" name=""/>
                        <p:cNvPicPr>
                          <a:picLocks noChangeAspect="1" noChangeArrowheads="1"/>
                        </p:cNvPicPr>
                        <p:nvPr/>
                      </p:nvPicPr>
                      <p:blipFill>
                        <a:blip r:embed="rId10"/>
                        <a:srcRect/>
                        <a:stretch>
                          <a:fillRect/>
                        </a:stretch>
                      </p:blipFill>
                      <p:spPr bwMode="auto">
                        <a:xfrm>
                          <a:off x="742" y="3902"/>
                          <a:ext cx="862" cy="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04816" name="Object 16"/>
          <p:cNvGraphicFramePr>
            <a:graphicFrameLocks noChangeAspect="1"/>
          </p:cNvGraphicFramePr>
          <p:nvPr>
            <p:extLst>
              <p:ext uri="{D42A27DB-BD31-4B8C-83A1-F6EECF244321}">
                <p14:modId xmlns:p14="http://schemas.microsoft.com/office/powerpoint/2010/main" val="4204624090"/>
              </p:ext>
            </p:extLst>
          </p:nvPr>
        </p:nvGraphicFramePr>
        <p:xfrm>
          <a:off x="3744913" y="3181375"/>
          <a:ext cx="1509712" cy="584200"/>
        </p:xfrm>
        <a:graphic>
          <a:graphicData uri="http://schemas.openxmlformats.org/presentationml/2006/ole">
            <mc:AlternateContent xmlns:mc="http://schemas.openxmlformats.org/markup-compatibility/2006">
              <mc:Choice xmlns:v="urn:schemas-microsoft-com:vml" Requires="v">
                <p:oleObj spid="_x0000_s82407" name="Equation" r:id="rId11" imgW="609480" imgH="203040" progId="Equation.DSMT4">
                  <p:embed/>
                </p:oleObj>
              </mc:Choice>
              <mc:Fallback>
                <p:oleObj name="Equation" r:id="rId11" imgW="609480" imgH="203040" progId="Equation.DSMT4">
                  <p:embed/>
                  <p:pic>
                    <p:nvPicPr>
                      <p:cNvPr id="0" name=""/>
                      <p:cNvPicPr>
                        <a:picLocks noChangeAspect="1" noChangeArrowheads="1"/>
                      </p:cNvPicPr>
                      <p:nvPr/>
                    </p:nvPicPr>
                    <p:blipFill>
                      <a:blip r:embed="rId12"/>
                      <a:srcRect/>
                      <a:stretch>
                        <a:fillRect/>
                      </a:stretch>
                    </p:blipFill>
                    <p:spPr bwMode="auto">
                      <a:xfrm>
                        <a:off x="3744913" y="3181375"/>
                        <a:ext cx="1509712"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17" name="AutoShape 17"/>
          <p:cNvSpPr>
            <a:spLocks/>
          </p:cNvSpPr>
          <p:nvPr/>
        </p:nvSpPr>
        <p:spPr bwMode="auto">
          <a:xfrm>
            <a:off x="5651500" y="1844700"/>
            <a:ext cx="144463" cy="1706563"/>
          </a:xfrm>
          <a:prstGeom prst="rightBrace">
            <a:avLst>
              <a:gd name="adj1" fmla="val 9844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4818" name="AutoShape 18"/>
          <p:cNvSpPr>
            <a:spLocks noChangeArrowheads="1"/>
          </p:cNvSpPr>
          <p:nvPr/>
        </p:nvSpPr>
        <p:spPr bwMode="auto">
          <a:xfrm>
            <a:off x="6588125" y="2276500"/>
            <a:ext cx="1873250" cy="609600"/>
          </a:xfrm>
          <a:prstGeom prst="wedgeRoundRectCallout">
            <a:avLst>
              <a:gd name="adj1" fmla="val -71019"/>
              <a:gd name="adj2" fmla="val 10417"/>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zh-CN" altLang="en-US" sz="2800">
                <a:latin typeface="Tahoma" pitchFamily="34" charset="0"/>
              </a:rPr>
              <a:t>基本性质</a:t>
            </a:r>
          </a:p>
        </p:txBody>
      </p:sp>
      <p:sp>
        <p:nvSpPr>
          <p:cNvPr id="204819" name="AutoShape 19"/>
          <p:cNvSpPr>
            <a:spLocks noChangeArrowheads="1"/>
          </p:cNvSpPr>
          <p:nvPr/>
        </p:nvSpPr>
        <p:spPr bwMode="auto">
          <a:xfrm>
            <a:off x="7163246" y="4690988"/>
            <a:ext cx="1873250" cy="609600"/>
          </a:xfrm>
          <a:prstGeom prst="wedgeRoundRectCallout">
            <a:avLst>
              <a:gd name="adj1" fmla="val -66897"/>
              <a:gd name="adj2" fmla="val -70468"/>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zh-CN" altLang="en-US" sz="2800">
                <a:latin typeface="Tahoma" pitchFamily="34" charset="0"/>
              </a:rPr>
              <a:t>加法公式</a:t>
            </a:r>
          </a:p>
        </p:txBody>
      </p:sp>
      <p:sp>
        <p:nvSpPr>
          <p:cNvPr id="6" name="标题 5"/>
          <p:cNvSpPr>
            <a:spLocks noGrp="1"/>
          </p:cNvSpPr>
          <p:nvPr>
            <p:ph type="title"/>
          </p:nvPr>
        </p:nvSpPr>
        <p:spPr/>
        <p:txBody>
          <a:bodyPr>
            <a:normAutofit/>
          </a:bodyPr>
          <a:lstStyle/>
          <a:p>
            <a:r>
              <a:rPr kumimoji="1" lang="en-US" altLang="zh-CN" dirty="0">
                <a:ea typeface="楷体_GB2312" pitchFamily="49" charset="-122"/>
              </a:rPr>
              <a:t>1. </a:t>
            </a:r>
            <a:r>
              <a:rPr kumimoji="1" lang="zh-CN" altLang="en-US" dirty="0">
                <a:ea typeface="楷体_GB2312" pitchFamily="49" charset="-122"/>
              </a:rPr>
              <a:t>概率的</a:t>
            </a:r>
            <a:r>
              <a:rPr kumimoji="1" lang="zh-CN" altLang="en-US" dirty="0" smtClean="0">
                <a:ea typeface="楷体_GB2312" pitchFamily="49" charset="-122"/>
              </a:rPr>
              <a:t>性质</a:t>
            </a:r>
            <a:endParaRPr lang="zh-CN" altLang="en-US" b="0" dirty="0"/>
          </a:p>
        </p:txBody>
      </p:sp>
    </p:spTree>
    <p:extLst>
      <p:ext uri="{BB962C8B-B14F-4D97-AF65-F5344CB8AC3E}">
        <p14:creationId xmlns:p14="http://schemas.microsoft.com/office/powerpoint/2010/main" val="42369107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4802"/>
                                        </p:tgtEl>
                                        <p:attrNameLst>
                                          <p:attrName>style.visibility</p:attrName>
                                        </p:attrNameLst>
                                      </p:cBhvr>
                                      <p:to>
                                        <p:strVal val="visible"/>
                                      </p:to>
                                    </p:set>
                                    <p:animEffect transition="in" filter="wipe(up)">
                                      <p:cBhvr>
                                        <p:cTn id="7" dur="500"/>
                                        <p:tgtEl>
                                          <p:spTgt spid="2048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500"/>
                                        <p:tgtEl>
                                          <p:spTgt spid="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204816"/>
                                        </p:tgtEl>
                                        <p:attrNameLst>
                                          <p:attrName>style.visibility</p:attrName>
                                        </p:attrNameLst>
                                      </p:cBhvr>
                                      <p:to>
                                        <p:strVal val="visible"/>
                                      </p:to>
                                    </p:set>
                                    <p:anim calcmode="lin" valueType="num">
                                      <p:cBhvr additive="base">
                                        <p:cTn id="33" dur="500" fill="hold"/>
                                        <p:tgtEl>
                                          <p:spTgt spid="204816"/>
                                        </p:tgtEl>
                                        <p:attrNameLst>
                                          <p:attrName>ppt_x</p:attrName>
                                        </p:attrNameLst>
                                      </p:cBhvr>
                                      <p:tavLst>
                                        <p:tav tm="0">
                                          <p:val>
                                            <p:strVal val="#ppt_x"/>
                                          </p:val>
                                        </p:tav>
                                        <p:tav tm="100000">
                                          <p:val>
                                            <p:strVal val="#ppt_x"/>
                                          </p:val>
                                        </p:tav>
                                      </p:tavLst>
                                    </p:anim>
                                    <p:anim calcmode="lin" valueType="num">
                                      <p:cBhvr additive="base">
                                        <p:cTn id="34" dur="500" fill="hold"/>
                                        <p:tgtEl>
                                          <p:spTgt spid="204816"/>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204817"/>
                                        </p:tgtEl>
                                        <p:attrNameLst>
                                          <p:attrName>style.visibility</p:attrName>
                                        </p:attrNameLst>
                                      </p:cBhvr>
                                      <p:to>
                                        <p:strVal val="visible"/>
                                      </p:to>
                                    </p:set>
                                    <p:anim calcmode="lin" valueType="num">
                                      <p:cBhvr additive="base">
                                        <p:cTn id="39" dur="500" fill="hold"/>
                                        <p:tgtEl>
                                          <p:spTgt spid="204817"/>
                                        </p:tgtEl>
                                        <p:attrNameLst>
                                          <p:attrName>ppt_x</p:attrName>
                                        </p:attrNameLst>
                                      </p:cBhvr>
                                      <p:tavLst>
                                        <p:tav tm="0">
                                          <p:val>
                                            <p:strVal val="1+#ppt_w/2"/>
                                          </p:val>
                                        </p:tav>
                                        <p:tav tm="100000">
                                          <p:val>
                                            <p:strVal val="#ppt_x"/>
                                          </p:val>
                                        </p:tav>
                                      </p:tavLst>
                                    </p:anim>
                                    <p:anim calcmode="lin" valueType="num">
                                      <p:cBhvr additive="base">
                                        <p:cTn id="40" dur="500" fill="hold"/>
                                        <p:tgtEl>
                                          <p:spTgt spid="204817"/>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04818"/>
                                        </p:tgtEl>
                                        <p:attrNameLst>
                                          <p:attrName>style.visibility</p:attrName>
                                        </p:attrNameLst>
                                      </p:cBhvr>
                                      <p:to>
                                        <p:strVal val="visible"/>
                                      </p:to>
                                    </p:set>
                                    <p:animEffect transition="in" filter="blinds(horizontal)">
                                      <p:cBhvr>
                                        <p:cTn id="45" dur="500"/>
                                        <p:tgtEl>
                                          <p:spTgt spid="20481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04819"/>
                                        </p:tgtEl>
                                        <p:attrNameLst>
                                          <p:attrName>style.visibility</p:attrName>
                                        </p:attrNameLst>
                                      </p:cBhvr>
                                      <p:to>
                                        <p:strVal val="visible"/>
                                      </p:to>
                                    </p:set>
                                    <p:animEffect transition="in" filter="blinds(horizontal)">
                                      <p:cBhvr>
                                        <p:cTn id="50" dur="500"/>
                                        <p:tgtEl>
                                          <p:spTgt spid="204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2" grpId="0" autoUpdateAnimBg="0"/>
      <p:bldP spid="204817" grpId="0" animBg="1"/>
      <p:bldP spid="204818" grpId="0" animBg="1"/>
      <p:bldP spid="2048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ChangeArrowheads="1"/>
          </p:cNvSpPr>
          <p:nvPr/>
        </p:nvSpPr>
        <p:spPr bwMode="auto">
          <a:xfrm>
            <a:off x="457200" y="180855"/>
            <a:ext cx="8218488" cy="2456057"/>
          </a:xfrm>
          <a:prstGeom prst="rect">
            <a:avLst/>
          </a:prstGeom>
          <a:ln/>
          <a:extLst/>
        </p:spPr>
        <p:style>
          <a:lnRef idx="2">
            <a:schemeClr val="accent1"/>
          </a:lnRef>
          <a:fillRef idx="1">
            <a:schemeClr val="lt1"/>
          </a:fillRef>
          <a:effectRef idx="0">
            <a:schemeClr val="accent1"/>
          </a:effectRef>
          <a:fontRef idx="minor">
            <a:schemeClr val="dk1"/>
          </a:fontRef>
        </p:style>
        <p:txBody>
          <a:bodyPr anchor="ctr">
            <a:spAutoFit/>
          </a:bodyPr>
          <a:lstStyle/>
          <a:p>
            <a:pPr algn="just">
              <a:lnSpc>
                <a:spcPct val="120000"/>
              </a:lnSpc>
            </a:pPr>
            <a:r>
              <a:rPr kumimoji="1" lang="zh-CN" altLang="en-US" sz="3200" dirty="0"/>
              <a:t>       又如，</a:t>
            </a:r>
            <a:r>
              <a:rPr kumimoji="1" lang="en-US" altLang="zh-CN" sz="3200" dirty="0"/>
              <a:t>10</a:t>
            </a:r>
            <a:r>
              <a:rPr kumimoji="1" lang="zh-CN" altLang="en-US" sz="3200" dirty="0"/>
              <a:t>件产品中有</a:t>
            </a:r>
            <a:r>
              <a:rPr kumimoji="1" lang="en-US" altLang="zh-CN" sz="3200" dirty="0"/>
              <a:t>7</a:t>
            </a:r>
            <a:r>
              <a:rPr kumimoji="1" lang="zh-CN" altLang="en-US" sz="3200" dirty="0"/>
              <a:t>件正品，</a:t>
            </a:r>
            <a:r>
              <a:rPr kumimoji="1" lang="en-US" altLang="zh-CN" sz="3200" dirty="0"/>
              <a:t>3</a:t>
            </a:r>
            <a:r>
              <a:rPr kumimoji="1" lang="zh-CN" altLang="en-US" sz="3200" dirty="0"/>
              <a:t>件次品，</a:t>
            </a:r>
            <a:r>
              <a:rPr kumimoji="1" lang="en-US" altLang="zh-CN" sz="3200" dirty="0"/>
              <a:t>7</a:t>
            </a:r>
            <a:r>
              <a:rPr kumimoji="1" lang="zh-CN" altLang="en-US" sz="3200" dirty="0"/>
              <a:t>件正品中有</a:t>
            </a:r>
            <a:r>
              <a:rPr kumimoji="1" lang="en-US" altLang="zh-CN" sz="3200" dirty="0"/>
              <a:t>3</a:t>
            </a:r>
            <a:r>
              <a:rPr kumimoji="1" lang="zh-CN" altLang="en-US" sz="3200" dirty="0"/>
              <a:t>件一等品，</a:t>
            </a:r>
            <a:r>
              <a:rPr kumimoji="1" lang="en-US" altLang="zh-CN" sz="3200" dirty="0"/>
              <a:t>4</a:t>
            </a:r>
            <a:r>
              <a:rPr kumimoji="1" lang="zh-CN" altLang="en-US" sz="3200" dirty="0"/>
              <a:t>件二等品</a:t>
            </a:r>
            <a:r>
              <a:rPr kumimoji="1" lang="en-US" altLang="zh-CN" sz="3200" dirty="0"/>
              <a:t>.  </a:t>
            </a:r>
            <a:r>
              <a:rPr kumimoji="1" lang="zh-CN" altLang="en-US" sz="3200" dirty="0"/>
              <a:t>现从这</a:t>
            </a:r>
            <a:r>
              <a:rPr kumimoji="1" lang="en-US" altLang="zh-CN" sz="3200" dirty="0"/>
              <a:t>10</a:t>
            </a:r>
            <a:r>
              <a:rPr kumimoji="1" lang="zh-CN" altLang="en-US" sz="3200" dirty="0"/>
              <a:t>件中任取一件，</a:t>
            </a:r>
            <a:r>
              <a:rPr kumimoji="1" lang="zh-CN" altLang="en-US" sz="3200" dirty="0" smtClean="0"/>
              <a:t>记 </a:t>
            </a:r>
            <a:r>
              <a:rPr kumimoji="1" lang="en-US" altLang="zh-CN" sz="3200" i="1" dirty="0" smtClean="0"/>
              <a:t>A</a:t>
            </a:r>
            <a:r>
              <a:rPr kumimoji="1" lang="en-US" altLang="zh-CN" sz="3200" dirty="0"/>
              <a:t>={</a:t>
            </a:r>
            <a:r>
              <a:rPr kumimoji="1" lang="zh-CN" altLang="zh-CN" sz="3200" dirty="0"/>
              <a:t>取到正品}</a:t>
            </a:r>
            <a:r>
              <a:rPr kumimoji="1" lang="en-US" altLang="zh-CN" sz="3200" dirty="0" smtClean="0"/>
              <a:t>,</a:t>
            </a:r>
            <a:r>
              <a:rPr kumimoji="1" lang="en-US" altLang="zh-CN" sz="3200" i="1" dirty="0"/>
              <a:t> B</a:t>
            </a:r>
            <a:r>
              <a:rPr kumimoji="1" lang="en-US" altLang="zh-CN" sz="3200" dirty="0"/>
              <a:t>={</a:t>
            </a:r>
            <a:r>
              <a:rPr kumimoji="1" lang="zh-CN" altLang="zh-CN" sz="3200" dirty="0"/>
              <a:t>取到一等品}</a:t>
            </a:r>
            <a:r>
              <a:rPr kumimoji="1" lang="zh-CN" altLang="zh-CN" sz="3200" dirty="0" smtClean="0"/>
              <a:t>，</a:t>
            </a:r>
            <a:r>
              <a:rPr kumimoji="1" lang="zh-CN" altLang="en-US" sz="3200" dirty="0" smtClean="0">
                <a:solidFill>
                  <a:schemeClr val="tx1"/>
                </a:solidFill>
              </a:rPr>
              <a:t>求</a:t>
            </a:r>
            <a:r>
              <a:rPr kumimoji="1" lang="en-US" altLang="zh-CN" sz="3200" i="1" dirty="0" smtClean="0">
                <a:solidFill>
                  <a:schemeClr val="tx1"/>
                </a:solidFill>
              </a:rPr>
              <a:t>P</a:t>
            </a:r>
            <a:r>
              <a:rPr kumimoji="1" lang="en-US" altLang="zh-CN" sz="3200" dirty="0" smtClean="0">
                <a:solidFill>
                  <a:schemeClr val="tx1"/>
                </a:solidFill>
              </a:rPr>
              <a:t>(</a:t>
            </a:r>
            <a:r>
              <a:rPr kumimoji="1" lang="en-US" altLang="zh-CN" sz="3200" i="1" dirty="0" smtClean="0">
                <a:solidFill>
                  <a:schemeClr val="tx1"/>
                </a:solidFill>
              </a:rPr>
              <a:t>B</a:t>
            </a:r>
            <a:r>
              <a:rPr kumimoji="1" lang="en-US" altLang="zh-CN" sz="3200" dirty="0" smtClean="0">
                <a:solidFill>
                  <a:schemeClr val="tx1"/>
                </a:solidFill>
              </a:rPr>
              <a:t>|</a:t>
            </a:r>
            <a:r>
              <a:rPr kumimoji="1" lang="en-US" altLang="zh-CN" sz="3200" i="1" dirty="0" smtClean="0">
                <a:solidFill>
                  <a:schemeClr val="tx1"/>
                </a:solidFill>
              </a:rPr>
              <a:t>A</a:t>
            </a:r>
            <a:r>
              <a:rPr kumimoji="1" lang="en-US" altLang="zh-CN" sz="3200" dirty="0" smtClean="0">
                <a:solidFill>
                  <a:schemeClr val="tx1"/>
                </a:solidFill>
              </a:rPr>
              <a:t>)</a:t>
            </a:r>
            <a:endParaRPr kumimoji="1" lang="zh-CN" altLang="en-US" sz="3200" dirty="0">
              <a:solidFill>
                <a:schemeClr val="tx1"/>
              </a:solidFill>
            </a:endParaRPr>
          </a:p>
        </p:txBody>
      </p:sp>
      <p:sp>
        <p:nvSpPr>
          <p:cNvPr id="251908" name="AutoShape 4"/>
          <p:cNvSpPr>
            <a:spLocks noChangeArrowheads="1"/>
          </p:cNvSpPr>
          <p:nvPr/>
        </p:nvSpPr>
        <p:spPr bwMode="auto">
          <a:xfrm rot="-3847604">
            <a:off x="7772400" y="2057400"/>
            <a:ext cx="1371600" cy="304800"/>
          </a:xfrm>
          <a:prstGeom prst="leftArrow">
            <a:avLst>
              <a:gd name="adj1" fmla="val 50000"/>
              <a:gd name="adj2" fmla="val 112500"/>
            </a:avLst>
          </a:prstGeom>
          <a:solidFill>
            <a:schemeClr val="tx1"/>
          </a:solidFill>
          <a:ln w="9525">
            <a:solidFill>
              <a:schemeClr val="tx1"/>
            </a:solidFill>
            <a:miter lim="800000"/>
            <a:headEnd/>
            <a:tailEnd/>
          </a:ln>
        </p:spPr>
        <p:txBody>
          <a:bodyPr wrap="none" anchor="ctr"/>
          <a:lstStyle/>
          <a:p>
            <a:endParaRPr lang="zh-CN" altLang="en-US"/>
          </a:p>
        </p:txBody>
      </p:sp>
      <p:grpSp>
        <p:nvGrpSpPr>
          <p:cNvPr id="2" name="Group 6"/>
          <p:cNvGrpSpPr>
            <a:grpSpLocks/>
          </p:cNvGrpSpPr>
          <p:nvPr/>
        </p:nvGrpSpPr>
        <p:grpSpPr bwMode="auto">
          <a:xfrm>
            <a:off x="6248400" y="2971800"/>
            <a:ext cx="2601913" cy="1981200"/>
            <a:chOff x="3744" y="2256"/>
            <a:chExt cx="1783" cy="1342"/>
          </a:xfrm>
        </p:grpSpPr>
        <p:graphicFrame>
          <p:nvGraphicFramePr>
            <p:cNvPr id="33804" name="Object 7"/>
            <p:cNvGraphicFramePr>
              <a:graphicFrameLocks noChangeAspect="1"/>
            </p:cNvGraphicFramePr>
            <p:nvPr/>
          </p:nvGraphicFramePr>
          <p:xfrm>
            <a:off x="3984" y="2304"/>
            <a:ext cx="679" cy="286"/>
          </p:xfrm>
          <a:graphic>
            <a:graphicData uri="http://schemas.openxmlformats.org/presentationml/2006/ole">
              <mc:AlternateContent xmlns:mc="http://schemas.openxmlformats.org/markup-compatibility/2006">
                <mc:Choice xmlns:v="urn:schemas-microsoft-com:vml" Requires="v">
                  <p:oleObj spid="_x0000_s94460" name="剪辑" r:id="rId4" imgW="5508625" imgH="2317750" progId="MS_ClipArt_Gallery.2">
                    <p:embed/>
                  </p:oleObj>
                </mc:Choice>
                <mc:Fallback>
                  <p:oleObj name="剪辑" r:id="rId4" imgW="5508625" imgH="231775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4" y="2304"/>
                          <a:ext cx="679"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5" name="Object 8"/>
            <p:cNvGraphicFramePr>
              <a:graphicFrameLocks noChangeAspect="1"/>
            </p:cNvGraphicFramePr>
            <p:nvPr/>
          </p:nvGraphicFramePr>
          <p:xfrm>
            <a:off x="4512" y="2256"/>
            <a:ext cx="679" cy="286"/>
          </p:xfrm>
          <a:graphic>
            <a:graphicData uri="http://schemas.openxmlformats.org/presentationml/2006/ole">
              <mc:AlternateContent xmlns:mc="http://schemas.openxmlformats.org/markup-compatibility/2006">
                <mc:Choice xmlns:v="urn:schemas-microsoft-com:vml" Requires="v">
                  <p:oleObj spid="_x0000_s94461" name="剪辑" r:id="rId6" imgW="5508625" imgH="2317750" progId="MS_ClipArt_Gallery.2">
                    <p:embed/>
                  </p:oleObj>
                </mc:Choice>
                <mc:Fallback>
                  <p:oleObj name="剪辑" r:id="rId6" imgW="5508625" imgH="231775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2" y="2256"/>
                          <a:ext cx="679"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6" name="Object 9"/>
            <p:cNvGraphicFramePr>
              <a:graphicFrameLocks noChangeAspect="1"/>
            </p:cNvGraphicFramePr>
            <p:nvPr/>
          </p:nvGraphicFramePr>
          <p:xfrm>
            <a:off x="4272" y="2592"/>
            <a:ext cx="679" cy="286"/>
          </p:xfrm>
          <a:graphic>
            <a:graphicData uri="http://schemas.openxmlformats.org/presentationml/2006/ole">
              <mc:AlternateContent xmlns:mc="http://schemas.openxmlformats.org/markup-compatibility/2006">
                <mc:Choice xmlns:v="urn:schemas-microsoft-com:vml" Requires="v">
                  <p:oleObj spid="_x0000_s94462" name="剪辑" r:id="rId7" imgW="5508625" imgH="2317750" progId="MS_ClipArt_Gallery.2">
                    <p:embed/>
                  </p:oleObj>
                </mc:Choice>
                <mc:Fallback>
                  <p:oleObj name="剪辑" r:id="rId7" imgW="5508625" imgH="231775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2" y="2592"/>
                          <a:ext cx="679"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7" name="Object 10"/>
            <p:cNvGraphicFramePr>
              <a:graphicFrameLocks noChangeAspect="1"/>
            </p:cNvGraphicFramePr>
            <p:nvPr/>
          </p:nvGraphicFramePr>
          <p:xfrm>
            <a:off x="3744" y="2640"/>
            <a:ext cx="679" cy="286"/>
          </p:xfrm>
          <a:graphic>
            <a:graphicData uri="http://schemas.openxmlformats.org/presentationml/2006/ole">
              <mc:AlternateContent xmlns:mc="http://schemas.openxmlformats.org/markup-compatibility/2006">
                <mc:Choice xmlns:v="urn:schemas-microsoft-com:vml" Requires="v">
                  <p:oleObj spid="_x0000_s94463" name="剪辑" r:id="rId8" imgW="5508625" imgH="2317750" progId="MS_ClipArt_Gallery.2">
                    <p:embed/>
                  </p:oleObj>
                </mc:Choice>
                <mc:Fallback>
                  <p:oleObj name="剪辑" r:id="rId8" imgW="5508625" imgH="231775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4" y="2640"/>
                          <a:ext cx="679"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8" name="Object 11"/>
            <p:cNvGraphicFramePr>
              <a:graphicFrameLocks noChangeAspect="1"/>
            </p:cNvGraphicFramePr>
            <p:nvPr/>
          </p:nvGraphicFramePr>
          <p:xfrm>
            <a:off x="4704" y="2784"/>
            <a:ext cx="679" cy="286"/>
          </p:xfrm>
          <a:graphic>
            <a:graphicData uri="http://schemas.openxmlformats.org/presentationml/2006/ole">
              <mc:AlternateContent xmlns:mc="http://schemas.openxmlformats.org/markup-compatibility/2006">
                <mc:Choice xmlns:v="urn:schemas-microsoft-com:vml" Requires="v">
                  <p:oleObj spid="_x0000_s94464" name="剪辑" r:id="rId9" imgW="5508625" imgH="2317750" progId="MS_ClipArt_Gallery.2">
                    <p:embed/>
                  </p:oleObj>
                </mc:Choice>
                <mc:Fallback>
                  <p:oleObj name="剪辑" r:id="rId9" imgW="5508625" imgH="231775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4" y="2784"/>
                          <a:ext cx="679"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9" name="Object 12"/>
            <p:cNvGraphicFramePr>
              <a:graphicFrameLocks noChangeAspect="1"/>
            </p:cNvGraphicFramePr>
            <p:nvPr/>
          </p:nvGraphicFramePr>
          <p:xfrm>
            <a:off x="4464" y="3024"/>
            <a:ext cx="679" cy="286"/>
          </p:xfrm>
          <a:graphic>
            <a:graphicData uri="http://schemas.openxmlformats.org/presentationml/2006/ole">
              <mc:AlternateContent xmlns:mc="http://schemas.openxmlformats.org/markup-compatibility/2006">
                <mc:Choice xmlns:v="urn:schemas-microsoft-com:vml" Requires="v">
                  <p:oleObj spid="_x0000_s94465" name="剪辑" r:id="rId10" imgW="5508625" imgH="2317750" progId="MS_ClipArt_Gallery.2">
                    <p:embed/>
                  </p:oleObj>
                </mc:Choice>
                <mc:Fallback>
                  <p:oleObj name="剪辑" r:id="rId10" imgW="5508625" imgH="231775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4" y="3024"/>
                          <a:ext cx="679"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10" name="Object 13"/>
            <p:cNvGraphicFramePr>
              <a:graphicFrameLocks noChangeAspect="1"/>
            </p:cNvGraphicFramePr>
            <p:nvPr/>
          </p:nvGraphicFramePr>
          <p:xfrm>
            <a:off x="3840" y="2928"/>
            <a:ext cx="679" cy="286"/>
          </p:xfrm>
          <a:graphic>
            <a:graphicData uri="http://schemas.openxmlformats.org/presentationml/2006/ole">
              <mc:AlternateContent xmlns:mc="http://schemas.openxmlformats.org/markup-compatibility/2006">
                <mc:Choice xmlns:v="urn:schemas-microsoft-com:vml" Requires="v">
                  <p:oleObj spid="_x0000_s94466" name="剪辑" r:id="rId11" imgW="5508625" imgH="2317750" progId="MS_ClipArt_Gallery.2">
                    <p:embed/>
                  </p:oleObj>
                </mc:Choice>
                <mc:Fallback>
                  <p:oleObj name="剪辑" r:id="rId11" imgW="5508625" imgH="231775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0" y="2928"/>
                          <a:ext cx="679"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11" name="Object 14"/>
            <p:cNvGraphicFramePr>
              <a:graphicFrameLocks noChangeAspect="1"/>
            </p:cNvGraphicFramePr>
            <p:nvPr/>
          </p:nvGraphicFramePr>
          <p:xfrm>
            <a:off x="3744" y="3216"/>
            <a:ext cx="679" cy="286"/>
          </p:xfrm>
          <a:graphic>
            <a:graphicData uri="http://schemas.openxmlformats.org/presentationml/2006/ole">
              <mc:AlternateContent xmlns:mc="http://schemas.openxmlformats.org/markup-compatibility/2006">
                <mc:Choice xmlns:v="urn:schemas-microsoft-com:vml" Requires="v">
                  <p:oleObj spid="_x0000_s94467" name="剪辑" r:id="rId12" imgW="5494072" imgH="2301264" progId="MS_ClipArt_Gallery.2">
                    <p:embed/>
                  </p:oleObj>
                </mc:Choice>
                <mc:Fallback>
                  <p:oleObj name="剪辑" r:id="rId12" imgW="5494072" imgH="2301264" progId="MS_ClipArt_Gallery.2">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44" y="3216"/>
                          <a:ext cx="679"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12" name="Object 15"/>
            <p:cNvGraphicFramePr>
              <a:graphicFrameLocks noChangeAspect="1"/>
            </p:cNvGraphicFramePr>
            <p:nvPr/>
          </p:nvGraphicFramePr>
          <p:xfrm>
            <a:off x="4848" y="2592"/>
            <a:ext cx="679" cy="286"/>
          </p:xfrm>
          <a:graphic>
            <a:graphicData uri="http://schemas.openxmlformats.org/presentationml/2006/ole">
              <mc:AlternateContent xmlns:mc="http://schemas.openxmlformats.org/markup-compatibility/2006">
                <mc:Choice xmlns:v="urn:schemas-microsoft-com:vml" Requires="v">
                  <p:oleObj spid="_x0000_s94468" name="剪辑" r:id="rId14" imgW="5494072" imgH="2301264" progId="MS_ClipArt_Gallery.2">
                    <p:embed/>
                  </p:oleObj>
                </mc:Choice>
                <mc:Fallback>
                  <p:oleObj name="剪辑" r:id="rId14" imgW="5494072" imgH="2301264" progId="MS_ClipArt_Gallery.2">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48" y="2592"/>
                          <a:ext cx="679"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13" name="Object 16"/>
            <p:cNvGraphicFramePr>
              <a:graphicFrameLocks noChangeAspect="1"/>
            </p:cNvGraphicFramePr>
            <p:nvPr/>
          </p:nvGraphicFramePr>
          <p:xfrm>
            <a:off x="4464" y="3312"/>
            <a:ext cx="679" cy="286"/>
          </p:xfrm>
          <a:graphic>
            <a:graphicData uri="http://schemas.openxmlformats.org/presentationml/2006/ole">
              <mc:AlternateContent xmlns:mc="http://schemas.openxmlformats.org/markup-compatibility/2006">
                <mc:Choice xmlns:v="urn:schemas-microsoft-com:vml" Requires="v">
                  <p:oleObj spid="_x0000_s94469" name="剪辑" r:id="rId16" imgW="5494072" imgH="2301264" progId="MS_ClipArt_Gallery.2">
                    <p:embed/>
                  </p:oleObj>
                </mc:Choice>
                <mc:Fallback>
                  <p:oleObj name="剪辑" r:id="rId16" imgW="5494072" imgH="2301264" progId="MS_ClipArt_Gallery.2">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64" y="3312"/>
                          <a:ext cx="679"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17"/>
          <p:cNvGrpSpPr>
            <a:grpSpLocks/>
          </p:cNvGrpSpPr>
          <p:nvPr/>
        </p:nvGrpSpPr>
        <p:grpSpPr bwMode="auto">
          <a:xfrm>
            <a:off x="395288" y="3212976"/>
            <a:ext cx="5326063" cy="1169988"/>
            <a:chOff x="432" y="2054"/>
            <a:chExt cx="3355" cy="737"/>
          </a:xfrm>
        </p:grpSpPr>
        <p:sp>
          <p:nvSpPr>
            <p:cNvPr id="33802" name="Rectangle 18"/>
            <p:cNvSpPr>
              <a:spLocks noChangeArrowheads="1"/>
            </p:cNvSpPr>
            <p:nvPr/>
          </p:nvSpPr>
          <p:spPr bwMode="auto">
            <a:xfrm>
              <a:off x="432" y="2208"/>
              <a:ext cx="14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kumimoji="1" lang="en-US" altLang="zh-CN" sz="3200" i="1" dirty="0"/>
                <a:t>P</a:t>
              </a:r>
              <a:r>
                <a:rPr kumimoji="1" lang="en-US" altLang="zh-CN" sz="3200" dirty="0"/>
                <a:t>(</a:t>
              </a:r>
              <a:r>
                <a:rPr kumimoji="1" lang="en-US" altLang="zh-CN" sz="3200" i="1" dirty="0"/>
                <a:t>B</a:t>
              </a:r>
              <a:r>
                <a:rPr kumimoji="1" lang="en-US" altLang="zh-CN" sz="3200" dirty="0"/>
                <a:t>|</a:t>
              </a:r>
              <a:r>
                <a:rPr kumimoji="1" lang="en-US" altLang="zh-CN" sz="3200" i="1" dirty="0"/>
                <a:t>A</a:t>
              </a:r>
              <a:r>
                <a:rPr kumimoji="1" lang="en-US" altLang="zh-CN" sz="3200" dirty="0"/>
                <a:t>)</a:t>
              </a:r>
            </a:p>
          </p:txBody>
        </p:sp>
        <p:graphicFrame>
          <p:nvGraphicFramePr>
            <p:cNvPr id="33803" name="Object 19"/>
            <p:cNvGraphicFramePr>
              <a:graphicFrameLocks noChangeAspect="1"/>
            </p:cNvGraphicFramePr>
            <p:nvPr>
              <p:extLst>
                <p:ext uri="{D42A27DB-BD31-4B8C-83A1-F6EECF244321}">
                  <p14:modId xmlns:p14="http://schemas.microsoft.com/office/powerpoint/2010/main" val="1599589601"/>
                </p:ext>
              </p:extLst>
            </p:nvPr>
          </p:nvGraphicFramePr>
          <p:xfrm>
            <a:off x="1595" y="2054"/>
            <a:ext cx="2192" cy="737"/>
          </p:xfrm>
          <a:graphic>
            <a:graphicData uri="http://schemas.openxmlformats.org/presentationml/2006/ole">
              <mc:AlternateContent xmlns:mc="http://schemas.openxmlformats.org/markup-compatibility/2006">
                <mc:Choice xmlns:v="urn:schemas-microsoft-com:vml" Requires="v">
                  <p:oleObj spid="_x0000_s94470" name="Equation" r:id="rId18" imgW="1307880" imgH="431640" progId="Equation.DSMT4">
                    <p:embed/>
                  </p:oleObj>
                </mc:Choice>
                <mc:Fallback>
                  <p:oleObj name="Equation" r:id="rId18" imgW="1307880" imgH="431640" progId="Equation.DSMT4">
                    <p:embed/>
                    <p:pic>
                      <p:nvPicPr>
                        <p:cNvPr id="0" name=""/>
                        <p:cNvPicPr>
                          <a:picLocks noChangeAspect="1" noChangeArrowheads="1"/>
                        </p:cNvPicPr>
                        <p:nvPr/>
                      </p:nvPicPr>
                      <p:blipFill>
                        <a:blip r:embed="rId19"/>
                        <a:srcRect/>
                        <a:stretch>
                          <a:fillRect/>
                        </a:stretch>
                      </p:blipFill>
                      <p:spPr bwMode="auto">
                        <a:xfrm>
                          <a:off x="1595" y="2054"/>
                          <a:ext cx="2192" cy="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51924" name="Rectangle 20"/>
          <p:cNvSpPr>
            <a:spLocks noChangeArrowheads="1"/>
          </p:cNvSpPr>
          <p:nvPr/>
        </p:nvSpPr>
        <p:spPr bwMode="auto">
          <a:xfrm>
            <a:off x="1395387" y="4666044"/>
            <a:ext cx="25987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en-US" altLang="zh-CN" sz="3200" i="1"/>
              <a:t>P</a:t>
            </a:r>
            <a:r>
              <a:rPr kumimoji="1" lang="en-US" altLang="zh-CN" sz="3200"/>
              <a:t>(</a:t>
            </a:r>
            <a:r>
              <a:rPr kumimoji="1" lang="en-US" altLang="zh-CN" sz="3200" i="1"/>
              <a:t>AB</a:t>
            </a:r>
            <a:r>
              <a:rPr kumimoji="1" lang="en-US" altLang="zh-CN" sz="3200"/>
              <a:t> )=3/10</a:t>
            </a:r>
            <a:r>
              <a:rPr kumimoji="1" lang="zh-CN" altLang="en-US" sz="3200"/>
              <a:t>，</a:t>
            </a:r>
          </a:p>
        </p:txBody>
      </p:sp>
      <p:sp>
        <p:nvSpPr>
          <p:cNvPr id="251925" name="Rectangle 21"/>
          <p:cNvSpPr>
            <a:spLocks noChangeArrowheads="1"/>
          </p:cNvSpPr>
          <p:nvPr/>
        </p:nvSpPr>
        <p:spPr bwMode="auto">
          <a:xfrm>
            <a:off x="3995738" y="4668712"/>
            <a:ext cx="2362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kumimoji="1" lang="en-US" altLang="zh-CN" sz="3200" i="1" dirty="0"/>
              <a:t>P</a:t>
            </a:r>
            <a:r>
              <a:rPr kumimoji="1" lang="en-US" altLang="zh-CN" sz="3200" dirty="0"/>
              <a:t>(</a:t>
            </a:r>
            <a:r>
              <a:rPr kumimoji="1" lang="en-US" altLang="zh-CN" sz="3200" i="1" dirty="0"/>
              <a:t>A</a:t>
            </a:r>
            <a:r>
              <a:rPr kumimoji="1" lang="en-US" altLang="zh-CN" sz="3200" dirty="0"/>
              <a:t>)=7/10</a:t>
            </a:r>
          </a:p>
        </p:txBody>
      </p:sp>
    </p:spTree>
    <p:extLst>
      <p:ext uri="{BB962C8B-B14F-4D97-AF65-F5344CB8AC3E}">
        <p14:creationId xmlns:p14="http://schemas.microsoft.com/office/powerpoint/2010/main" val="3739997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51906"/>
                                        </p:tgtEl>
                                        <p:attrNameLst>
                                          <p:attrName>style.visibility</p:attrName>
                                        </p:attrNameLst>
                                      </p:cBhvr>
                                      <p:to>
                                        <p:strVal val="visible"/>
                                      </p:to>
                                    </p:set>
                                    <p:animEffect transition="in" filter="barn(outVertical)">
                                      <p:cBhvr>
                                        <p:cTn id="7" dur="500"/>
                                        <p:tgtEl>
                                          <p:spTgt spid="2519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251908"/>
                                        </p:tgtEl>
                                        <p:attrNameLst>
                                          <p:attrName>style.visibility</p:attrName>
                                        </p:attrNameLst>
                                      </p:cBhvr>
                                      <p:to>
                                        <p:strVal val="visible"/>
                                      </p:to>
                                    </p:set>
                                    <p:anim calcmode="lin" valueType="num">
                                      <p:cBhvr additive="base">
                                        <p:cTn id="12" dur="500" fill="hold"/>
                                        <p:tgtEl>
                                          <p:spTgt spid="251908"/>
                                        </p:tgtEl>
                                        <p:attrNameLst>
                                          <p:attrName>ppt_x</p:attrName>
                                        </p:attrNameLst>
                                      </p:cBhvr>
                                      <p:tavLst>
                                        <p:tav tm="0">
                                          <p:val>
                                            <p:strVal val="1+#ppt_w/2"/>
                                          </p:val>
                                        </p:tav>
                                        <p:tav tm="100000">
                                          <p:val>
                                            <p:strVal val="#ppt_x"/>
                                          </p:val>
                                        </p:tav>
                                      </p:tavLst>
                                    </p:anim>
                                    <p:anim calcmode="lin" valueType="num">
                                      <p:cBhvr additive="base">
                                        <p:cTn id="13" dur="500" fill="hold"/>
                                        <p:tgtEl>
                                          <p:spTgt spid="251908"/>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1+#ppt_w/2"/>
                                          </p:val>
                                        </p:tav>
                                        <p:tav tm="100000">
                                          <p:val>
                                            <p:strVal val="#ppt_x"/>
                                          </p:val>
                                        </p:tav>
                                      </p:tavLst>
                                    </p:anim>
                                    <p:anim calcmode="lin" valueType="num">
                                      <p:cBhvr additive="base">
                                        <p:cTn id="17"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51924"/>
                                        </p:tgtEl>
                                        <p:attrNameLst>
                                          <p:attrName>style.visibility</p:attrName>
                                        </p:attrNameLst>
                                      </p:cBhvr>
                                      <p:to>
                                        <p:strVal val="visible"/>
                                      </p:to>
                                    </p:set>
                                    <p:anim calcmode="lin" valueType="num">
                                      <p:cBhvr additive="base">
                                        <p:cTn id="27" dur="500" fill="hold"/>
                                        <p:tgtEl>
                                          <p:spTgt spid="251924"/>
                                        </p:tgtEl>
                                        <p:attrNameLst>
                                          <p:attrName>ppt_x</p:attrName>
                                        </p:attrNameLst>
                                      </p:cBhvr>
                                      <p:tavLst>
                                        <p:tav tm="0">
                                          <p:val>
                                            <p:strVal val="#ppt_x"/>
                                          </p:val>
                                        </p:tav>
                                        <p:tav tm="100000">
                                          <p:val>
                                            <p:strVal val="#ppt_x"/>
                                          </p:val>
                                        </p:tav>
                                      </p:tavLst>
                                    </p:anim>
                                    <p:anim calcmode="lin" valueType="num">
                                      <p:cBhvr additive="base">
                                        <p:cTn id="28" dur="500" fill="hold"/>
                                        <p:tgtEl>
                                          <p:spTgt spid="251924"/>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51925"/>
                                        </p:tgtEl>
                                        <p:attrNameLst>
                                          <p:attrName>style.visibility</p:attrName>
                                        </p:attrNameLst>
                                      </p:cBhvr>
                                      <p:to>
                                        <p:strVal val="visible"/>
                                      </p:to>
                                    </p:set>
                                    <p:anim calcmode="lin" valueType="num">
                                      <p:cBhvr additive="base">
                                        <p:cTn id="33" dur="500" fill="hold"/>
                                        <p:tgtEl>
                                          <p:spTgt spid="251925"/>
                                        </p:tgtEl>
                                        <p:attrNameLst>
                                          <p:attrName>ppt_x</p:attrName>
                                        </p:attrNameLst>
                                      </p:cBhvr>
                                      <p:tavLst>
                                        <p:tav tm="0">
                                          <p:val>
                                            <p:strVal val="#ppt_x"/>
                                          </p:val>
                                        </p:tav>
                                        <p:tav tm="100000">
                                          <p:val>
                                            <p:strVal val="#ppt_x"/>
                                          </p:val>
                                        </p:tav>
                                      </p:tavLst>
                                    </p:anim>
                                    <p:anim calcmode="lin" valueType="num">
                                      <p:cBhvr additive="base">
                                        <p:cTn id="34" dur="500" fill="hold"/>
                                        <p:tgtEl>
                                          <p:spTgt spid="2519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6" grpId="0" animBg="1" autoUpdateAnimBg="0"/>
      <p:bldP spid="251908" grpId="0" animBg="1"/>
      <p:bldP spid="251924" grpId="0"/>
      <p:bldP spid="2519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Text Box 2"/>
          <p:cNvSpPr txBox="1">
            <a:spLocks noChangeArrowheads="1"/>
          </p:cNvSpPr>
          <p:nvPr/>
        </p:nvSpPr>
        <p:spPr bwMode="auto">
          <a:xfrm>
            <a:off x="251520" y="1038170"/>
            <a:ext cx="63818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sz="3200" dirty="0" smtClean="0">
                <a:ea typeface="楷体_GB2312" pitchFamily="49" charset="-122"/>
              </a:rPr>
              <a:t>设</a:t>
            </a:r>
            <a:r>
              <a:rPr kumimoji="1" lang="en-US" altLang="zh-CN" sz="3200" i="1" dirty="0">
                <a:ea typeface="楷体_GB2312" pitchFamily="49" charset="-122"/>
              </a:rPr>
              <a:t>A</a:t>
            </a:r>
            <a:r>
              <a:rPr kumimoji="1" lang="zh-CN" altLang="en-US" sz="3200" dirty="0">
                <a:ea typeface="楷体_GB2312" pitchFamily="49" charset="-122"/>
              </a:rPr>
              <a:t>、</a:t>
            </a:r>
            <a:r>
              <a:rPr kumimoji="1" lang="en-US" altLang="zh-CN" sz="3200" i="1" dirty="0">
                <a:ea typeface="楷体_GB2312" pitchFamily="49" charset="-122"/>
              </a:rPr>
              <a:t>B</a:t>
            </a:r>
            <a:r>
              <a:rPr kumimoji="1" lang="zh-CN" altLang="en-US" sz="3200" dirty="0">
                <a:ea typeface="楷体_GB2312" pitchFamily="49" charset="-122"/>
              </a:rPr>
              <a:t>为两事件</a:t>
            </a:r>
            <a:r>
              <a:rPr kumimoji="1" lang="en-US" altLang="zh-CN" sz="3200" dirty="0">
                <a:ea typeface="楷体_GB2312" pitchFamily="49" charset="-122"/>
              </a:rPr>
              <a:t>, </a:t>
            </a:r>
            <a:r>
              <a:rPr kumimoji="1" lang="en-US" altLang="zh-CN" sz="3200" i="1" dirty="0">
                <a:ea typeface="楷体_GB2312" pitchFamily="49" charset="-122"/>
              </a:rPr>
              <a:t>P</a:t>
            </a:r>
            <a:r>
              <a:rPr kumimoji="1" lang="en-US" altLang="zh-CN" sz="3200" dirty="0">
                <a:ea typeface="楷体_GB2312" pitchFamily="49" charset="-122"/>
              </a:rPr>
              <a:t> ( </a:t>
            </a:r>
            <a:r>
              <a:rPr kumimoji="1" lang="en-US" altLang="zh-CN" sz="3200" i="1" dirty="0">
                <a:ea typeface="楷体_GB2312" pitchFamily="49" charset="-122"/>
              </a:rPr>
              <a:t>A</a:t>
            </a:r>
            <a:r>
              <a:rPr kumimoji="1" lang="en-US" altLang="zh-CN" sz="3200" dirty="0">
                <a:ea typeface="楷体_GB2312" pitchFamily="49" charset="-122"/>
              </a:rPr>
              <a:t> ) &gt; 0 , </a:t>
            </a:r>
            <a:r>
              <a:rPr kumimoji="1" lang="zh-CN" altLang="en-US" sz="3200" dirty="0">
                <a:ea typeface="楷体_GB2312" pitchFamily="49" charset="-122"/>
              </a:rPr>
              <a:t>则</a:t>
            </a:r>
            <a:r>
              <a:rPr kumimoji="1" lang="zh-CN" altLang="en-US" sz="3200" dirty="0">
                <a:latin typeface="Tahoma" pitchFamily="34" charset="0"/>
                <a:ea typeface="楷体_GB2312" pitchFamily="49" charset="-122"/>
              </a:rPr>
              <a:t>称</a:t>
            </a:r>
          </a:p>
        </p:txBody>
      </p:sp>
      <p:sp>
        <p:nvSpPr>
          <p:cNvPr id="252931" name="Text Box 3"/>
          <p:cNvSpPr txBox="1">
            <a:spLocks noChangeArrowheads="1"/>
          </p:cNvSpPr>
          <p:nvPr/>
        </p:nvSpPr>
        <p:spPr bwMode="auto">
          <a:xfrm>
            <a:off x="179512" y="2982386"/>
            <a:ext cx="870198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sz="3200" dirty="0">
                <a:ea typeface="楷体_GB2312" pitchFamily="49" charset="-122"/>
              </a:rPr>
              <a:t>为</a:t>
            </a:r>
            <a:r>
              <a:rPr kumimoji="1" lang="zh-CN" altLang="en-US" sz="3200" dirty="0">
                <a:solidFill>
                  <a:srgbClr val="0000FF"/>
                </a:solidFill>
                <a:ea typeface="楷体_GB2312" pitchFamily="49" charset="-122"/>
              </a:rPr>
              <a:t>事件</a:t>
            </a:r>
            <a:r>
              <a:rPr kumimoji="1" lang="zh-CN" altLang="en-US" sz="3200" i="1" dirty="0">
                <a:solidFill>
                  <a:srgbClr val="0000FF"/>
                </a:solidFill>
                <a:ea typeface="楷体_GB2312" pitchFamily="49" charset="-122"/>
              </a:rPr>
              <a:t> </a:t>
            </a:r>
            <a:r>
              <a:rPr kumimoji="1" lang="en-US" altLang="zh-CN" sz="3200" i="1" dirty="0">
                <a:solidFill>
                  <a:srgbClr val="0000FF"/>
                </a:solidFill>
                <a:ea typeface="楷体_GB2312" pitchFamily="49" charset="-122"/>
              </a:rPr>
              <a:t>A</a:t>
            </a:r>
            <a:r>
              <a:rPr kumimoji="1" lang="en-US" altLang="zh-CN" sz="3200" dirty="0">
                <a:solidFill>
                  <a:srgbClr val="0000FF"/>
                </a:solidFill>
                <a:ea typeface="楷体_GB2312" pitchFamily="49" charset="-122"/>
              </a:rPr>
              <a:t> </a:t>
            </a:r>
            <a:r>
              <a:rPr kumimoji="1" lang="zh-CN" altLang="en-US" sz="3200" dirty="0">
                <a:solidFill>
                  <a:srgbClr val="0000FF"/>
                </a:solidFill>
                <a:ea typeface="楷体_GB2312" pitchFamily="49" charset="-122"/>
              </a:rPr>
              <a:t>发生的条件下事件</a:t>
            </a:r>
            <a:r>
              <a:rPr kumimoji="1" lang="zh-CN" altLang="en-US" sz="3200" i="1" dirty="0">
                <a:solidFill>
                  <a:srgbClr val="0000FF"/>
                </a:solidFill>
                <a:ea typeface="楷体_GB2312" pitchFamily="49" charset="-122"/>
              </a:rPr>
              <a:t> </a:t>
            </a:r>
            <a:r>
              <a:rPr kumimoji="1" lang="en-US" altLang="zh-CN" sz="3200" i="1" dirty="0">
                <a:solidFill>
                  <a:srgbClr val="0000FF"/>
                </a:solidFill>
                <a:ea typeface="楷体_GB2312" pitchFamily="49" charset="-122"/>
              </a:rPr>
              <a:t>B</a:t>
            </a:r>
            <a:r>
              <a:rPr kumimoji="1" lang="en-US" altLang="zh-CN" sz="3200" dirty="0">
                <a:solidFill>
                  <a:srgbClr val="0000FF"/>
                </a:solidFill>
                <a:ea typeface="楷体_GB2312" pitchFamily="49" charset="-122"/>
              </a:rPr>
              <a:t> </a:t>
            </a:r>
            <a:r>
              <a:rPr kumimoji="1" lang="zh-CN" altLang="en-US" sz="3200" dirty="0">
                <a:solidFill>
                  <a:srgbClr val="0000FF"/>
                </a:solidFill>
                <a:ea typeface="楷体_GB2312" pitchFamily="49" charset="-122"/>
              </a:rPr>
              <a:t>发生</a:t>
            </a:r>
            <a:r>
              <a:rPr kumimoji="1" lang="zh-CN" altLang="en-US" sz="3200" dirty="0" smtClean="0">
                <a:solidFill>
                  <a:srgbClr val="0000FF"/>
                </a:solidFill>
                <a:ea typeface="楷体_GB2312" pitchFamily="49" charset="-122"/>
              </a:rPr>
              <a:t>的条件概率</a:t>
            </a:r>
            <a:r>
              <a:rPr kumimoji="1" lang="en-US" altLang="zh-CN" sz="3200" dirty="0">
                <a:ea typeface="楷体_GB2312" pitchFamily="49" charset="-122"/>
              </a:rPr>
              <a:t>.</a:t>
            </a:r>
          </a:p>
        </p:txBody>
      </p:sp>
      <p:sp>
        <p:nvSpPr>
          <p:cNvPr id="252932" name="Text Box 4"/>
          <p:cNvSpPr txBox="1">
            <a:spLocks noChangeArrowheads="1"/>
          </p:cNvSpPr>
          <p:nvPr/>
        </p:nvSpPr>
        <p:spPr bwMode="auto">
          <a:xfrm>
            <a:off x="332656" y="188640"/>
            <a:ext cx="1143000" cy="6413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b="1">
                <a:solidFill>
                  <a:srgbClr val="A50021"/>
                </a:solidFill>
                <a:ea typeface="楷体_GB2312" pitchFamily="49" charset="-122"/>
              </a:rPr>
              <a:t>定义</a:t>
            </a:r>
          </a:p>
        </p:txBody>
      </p:sp>
      <p:grpSp>
        <p:nvGrpSpPr>
          <p:cNvPr id="2" name="Group 5"/>
          <p:cNvGrpSpPr>
            <a:grpSpLocks noChangeAspect="1"/>
          </p:cNvGrpSpPr>
          <p:nvPr/>
        </p:nvGrpSpPr>
        <p:grpSpPr bwMode="auto">
          <a:xfrm>
            <a:off x="2407568" y="1757282"/>
            <a:ext cx="3270251" cy="1081088"/>
            <a:chOff x="1517" y="3441"/>
            <a:chExt cx="2060" cy="681"/>
          </a:xfrm>
        </p:grpSpPr>
        <p:graphicFrame>
          <p:nvGraphicFramePr>
            <p:cNvPr id="34825" name="Object 6"/>
            <p:cNvGraphicFramePr>
              <a:graphicFrameLocks noChangeAspect="1"/>
            </p:cNvGraphicFramePr>
            <p:nvPr>
              <p:extLst>
                <p:ext uri="{D42A27DB-BD31-4B8C-83A1-F6EECF244321}">
                  <p14:modId xmlns:p14="http://schemas.microsoft.com/office/powerpoint/2010/main" val="2562498129"/>
                </p:ext>
              </p:extLst>
            </p:nvPr>
          </p:nvGraphicFramePr>
          <p:xfrm>
            <a:off x="1517" y="3558"/>
            <a:ext cx="1050" cy="428"/>
          </p:xfrm>
          <a:graphic>
            <a:graphicData uri="http://schemas.openxmlformats.org/presentationml/2006/ole">
              <mc:AlternateContent xmlns:mc="http://schemas.openxmlformats.org/markup-compatibility/2006">
                <mc:Choice xmlns:v="urn:schemas-microsoft-com:vml" Requires="v">
                  <p:oleObj spid="_x0000_s18316" name="Equation" r:id="rId3" imgW="685800" imgH="279360" progId="Equation.DSMT4">
                    <p:embed/>
                  </p:oleObj>
                </mc:Choice>
                <mc:Fallback>
                  <p:oleObj name="Equation" r:id="rId3" imgW="685800" imgH="279360" progId="Equation.DSMT4">
                    <p:embed/>
                    <p:pic>
                      <p:nvPicPr>
                        <p:cNvPr id="0" name=""/>
                        <p:cNvPicPr>
                          <a:picLocks noChangeAspect="1" noChangeArrowheads="1"/>
                        </p:cNvPicPr>
                        <p:nvPr/>
                      </p:nvPicPr>
                      <p:blipFill>
                        <a:blip r:embed="rId4"/>
                        <a:srcRect/>
                        <a:stretch>
                          <a:fillRect/>
                        </a:stretch>
                      </p:blipFill>
                      <p:spPr bwMode="auto">
                        <a:xfrm>
                          <a:off x="1517" y="3558"/>
                          <a:ext cx="1050" cy="4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6" name="Object 7"/>
            <p:cNvGraphicFramePr>
              <a:graphicFrameLocks noChangeAspect="1"/>
            </p:cNvGraphicFramePr>
            <p:nvPr>
              <p:extLst>
                <p:ext uri="{D42A27DB-BD31-4B8C-83A1-F6EECF244321}">
                  <p14:modId xmlns:p14="http://schemas.microsoft.com/office/powerpoint/2010/main" val="3158629650"/>
                </p:ext>
              </p:extLst>
            </p:nvPr>
          </p:nvGraphicFramePr>
          <p:xfrm>
            <a:off x="2586" y="3441"/>
            <a:ext cx="991" cy="681"/>
          </p:xfrm>
          <a:graphic>
            <a:graphicData uri="http://schemas.openxmlformats.org/presentationml/2006/ole">
              <mc:AlternateContent xmlns:mc="http://schemas.openxmlformats.org/markup-compatibility/2006">
                <mc:Choice xmlns:v="urn:schemas-microsoft-com:vml" Requires="v">
                  <p:oleObj spid="_x0000_s18317" name="Equation" r:id="rId5" imgW="609480" imgH="419040" progId="Equation.DSMT4">
                    <p:embed/>
                  </p:oleObj>
                </mc:Choice>
                <mc:Fallback>
                  <p:oleObj name="Equation" r:id="rId5" imgW="609480" imgH="419040" progId="Equation.DSMT4">
                    <p:embed/>
                    <p:pic>
                      <p:nvPicPr>
                        <p:cNvPr id="0" name=""/>
                        <p:cNvPicPr>
                          <a:picLocks noChangeAspect="1" noChangeArrowheads="1"/>
                        </p:cNvPicPr>
                        <p:nvPr/>
                      </p:nvPicPr>
                      <p:blipFill>
                        <a:blip r:embed="rId6"/>
                        <a:srcRect/>
                        <a:stretch>
                          <a:fillRect/>
                        </a:stretch>
                      </p:blipFill>
                      <p:spPr bwMode="auto">
                        <a:xfrm>
                          <a:off x="2586" y="3441"/>
                          <a:ext cx="991" cy="6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52936" name="Object 8"/>
          <p:cNvGraphicFramePr>
            <a:graphicFrameLocks noChangeAspect="1"/>
          </p:cNvGraphicFramePr>
          <p:nvPr>
            <p:extLst>
              <p:ext uri="{D42A27DB-BD31-4B8C-83A1-F6EECF244321}">
                <p14:modId xmlns:p14="http://schemas.microsoft.com/office/powerpoint/2010/main" val="2890760268"/>
              </p:ext>
            </p:extLst>
          </p:nvPr>
        </p:nvGraphicFramePr>
        <p:xfrm>
          <a:off x="2627784" y="3844708"/>
          <a:ext cx="2754630" cy="1009886"/>
        </p:xfrm>
        <a:graphic>
          <a:graphicData uri="http://schemas.openxmlformats.org/presentationml/2006/ole">
            <mc:AlternateContent xmlns:mc="http://schemas.openxmlformats.org/markup-compatibility/2006">
              <mc:Choice xmlns:v="urn:schemas-microsoft-com:vml" Requires="v">
                <p:oleObj spid="_x0000_s18318" name="Equation" r:id="rId7" imgW="1143000" imgH="419040" progId="Equation.DSMT4">
                  <p:embed/>
                </p:oleObj>
              </mc:Choice>
              <mc:Fallback>
                <p:oleObj name="Equation" r:id="rId7" imgW="1143000" imgH="419040" progId="Equation.DSMT4">
                  <p:embed/>
                  <p:pic>
                    <p:nvPicPr>
                      <p:cNvPr id="0" name=""/>
                      <p:cNvPicPr>
                        <a:picLocks noChangeAspect="1" noChangeArrowheads="1"/>
                      </p:cNvPicPr>
                      <p:nvPr/>
                    </p:nvPicPr>
                    <p:blipFill>
                      <a:blip r:embed="rId8"/>
                      <a:srcRect/>
                      <a:stretch>
                        <a:fillRect/>
                      </a:stretch>
                    </p:blipFill>
                    <p:spPr bwMode="auto">
                      <a:xfrm>
                        <a:off x="2627784" y="3844708"/>
                        <a:ext cx="2754630" cy="1009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2937" name="Rectangle 9"/>
          <p:cNvSpPr>
            <a:spLocks noChangeArrowheads="1"/>
          </p:cNvSpPr>
          <p:nvPr/>
        </p:nvSpPr>
        <p:spPr bwMode="auto">
          <a:xfrm>
            <a:off x="251521" y="5000011"/>
            <a:ext cx="856895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spcBef>
                <a:spcPct val="50000"/>
              </a:spcBef>
            </a:pPr>
            <a:r>
              <a:rPr kumimoji="1" lang="zh-CN" altLang="en-US" sz="3200" dirty="0" smtClean="0">
                <a:latin typeface="Tahoma" pitchFamily="34" charset="0"/>
                <a:ea typeface="楷体_GB2312" pitchFamily="49" charset="-122"/>
              </a:rPr>
              <a:t>称</a:t>
            </a:r>
            <a:r>
              <a:rPr kumimoji="1" lang="zh-CN" altLang="en-US" sz="3200" dirty="0" smtClean="0">
                <a:latin typeface="楷体_GB2312" pitchFamily="49" charset="-122"/>
                <a:ea typeface="楷体_GB2312" pitchFamily="49" charset="-122"/>
              </a:rPr>
              <a:t>为</a:t>
            </a:r>
            <a:r>
              <a:rPr kumimoji="1" lang="zh-CN" altLang="en-US" sz="3200" dirty="0" smtClean="0">
                <a:solidFill>
                  <a:srgbClr val="0000FF"/>
                </a:solidFill>
                <a:latin typeface="楷体_GB2312" pitchFamily="49" charset="-122"/>
                <a:ea typeface="楷体_GB2312" pitchFamily="49" charset="-122"/>
              </a:rPr>
              <a:t>在事件</a:t>
            </a:r>
            <a:r>
              <a:rPr kumimoji="1" lang="en-US" altLang="zh-CN" sz="3200" i="1" dirty="0" smtClean="0">
                <a:solidFill>
                  <a:srgbClr val="0000FF"/>
                </a:solidFill>
                <a:ea typeface="楷体_GB2312" pitchFamily="49" charset="-122"/>
              </a:rPr>
              <a:t>B</a:t>
            </a:r>
            <a:r>
              <a:rPr kumimoji="1" lang="zh-CN" altLang="en-US" sz="3200" dirty="0" smtClean="0">
                <a:solidFill>
                  <a:srgbClr val="0000FF"/>
                </a:solidFill>
                <a:latin typeface="楷体_GB2312" pitchFamily="49" charset="-122"/>
                <a:ea typeface="楷体_GB2312" pitchFamily="49" charset="-122"/>
              </a:rPr>
              <a:t>发生的条件下事件</a:t>
            </a:r>
            <a:r>
              <a:rPr kumimoji="1" lang="en-US" altLang="zh-CN" sz="3200" i="1" dirty="0" smtClean="0">
                <a:solidFill>
                  <a:srgbClr val="0000FF"/>
                </a:solidFill>
                <a:ea typeface="楷体_GB2312" pitchFamily="49" charset="-122"/>
              </a:rPr>
              <a:t>A</a:t>
            </a:r>
            <a:r>
              <a:rPr kumimoji="1" lang="zh-CN" altLang="en-US" sz="3200" dirty="0" smtClean="0">
                <a:solidFill>
                  <a:srgbClr val="0000FF"/>
                </a:solidFill>
                <a:latin typeface="楷体_GB2312" pitchFamily="49" charset="-122"/>
                <a:ea typeface="楷体_GB2312" pitchFamily="49" charset="-122"/>
              </a:rPr>
              <a:t>的条件概率</a:t>
            </a:r>
            <a:r>
              <a:rPr kumimoji="1" lang="en-US" altLang="zh-CN" sz="3200" dirty="0" smtClean="0">
                <a:solidFill>
                  <a:schemeClr val="tx2"/>
                </a:solidFill>
                <a:latin typeface="楷体_GB2312" pitchFamily="49" charset="-122"/>
                <a:ea typeface="楷体_GB2312" pitchFamily="49" charset="-122"/>
              </a:rPr>
              <a:t>.</a:t>
            </a:r>
            <a:endParaRPr kumimoji="1" lang="en-US" altLang="zh-CN" sz="3200" dirty="0">
              <a:solidFill>
                <a:schemeClr val="tx2"/>
              </a:solidFill>
              <a:latin typeface="楷体_GB2312" pitchFamily="49" charset="-122"/>
              <a:ea typeface="楷体_GB2312" pitchFamily="49" charset="-122"/>
            </a:endParaRPr>
          </a:p>
        </p:txBody>
      </p:sp>
      <p:sp>
        <p:nvSpPr>
          <p:cNvPr id="252938" name="Text Box 10"/>
          <p:cNvSpPr txBox="1">
            <a:spLocks noChangeArrowheads="1"/>
          </p:cNvSpPr>
          <p:nvPr/>
        </p:nvSpPr>
        <p:spPr bwMode="auto">
          <a:xfrm>
            <a:off x="1331913" y="3971225"/>
            <a:ext cx="1098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lang="zh-CN" altLang="en-US" dirty="0">
                <a:latin typeface="Tahoma" pitchFamily="34" charset="0"/>
                <a:ea typeface="楷体_GB2312" pitchFamily="49" charset="-122"/>
              </a:rPr>
              <a:t>同理</a:t>
            </a:r>
          </a:p>
        </p:txBody>
      </p:sp>
      <p:pic>
        <p:nvPicPr>
          <p:cNvPr id="11" name="Picture 552" descr="http://files.turbosquid.com/Preview/Content_2009_07_13__20_33_09/im1240919011.png354a6233-9a0d-4580-a5a2-9e719ade051aLarge.jpg"/>
          <p:cNvPicPr>
            <a:picLocks noChangeAspect="1" noChangeArrowheads="1"/>
          </p:cNvPicPr>
          <p:nvPr/>
        </p:nvPicPr>
        <p:blipFill>
          <a:blip r:embed="rId9" cstate="print"/>
          <a:srcRect/>
          <a:stretch>
            <a:fillRect/>
          </a:stretch>
        </p:blipFill>
        <p:spPr bwMode="auto">
          <a:xfrm>
            <a:off x="6804248" y="41928"/>
            <a:ext cx="2306952" cy="2306952"/>
          </a:xfrm>
          <a:prstGeom prst="rect">
            <a:avLst/>
          </a:prstGeom>
          <a:noFill/>
          <a:effectLst>
            <a:softEdge rad="635000"/>
          </a:effectLst>
        </p:spPr>
      </p:pic>
      <p:sp>
        <p:nvSpPr>
          <p:cNvPr id="3" name="矩形 2"/>
          <p:cNvSpPr/>
          <p:nvPr/>
        </p:nvSpPr>
        <p:spPr>
          <a:xfrm>
            <a:off x="323528" y="5709398"/>
            <a:ext cx="8064897" cy="400110"/>
          </a:xfrm>
          <a:prstGeom prst="rect">
            <a:avLst/>
          </a:prstGeom>
        </p:spPr>
        <p:txBody>
          <a:bodyPr wrap="square">
            <a:spAutoFit/>
          </a:bodyPr>
          <a:lstStyle/>
          <a:p>
            <a:r>
              <a:rPr lang="en-US" altLang="zh-CN" sz="2000" dirty="0" smtClean="0"/>
              <a:t>Note: </a:t>
            </a:r>
            <a:r>
              <a:rPr lang="zh-CN" altLang="zh-CN" sz="2000" dirty="0" smtClean="0"/>
              <a:t>这个</a:t>
            </a:r>
            <a:r>
              <a:rPr lang="zh-CN" altLang="zh-CN" sz="2000" dirty="0"/>
              <a:t>定义对适用所有的样本空间，不只局限于等概率样本空间</a:t>
            </a:r>
            <a:r>
              <a:rPr lang="zh-CN" altLang="zh-CN" sz="2000" dirty="0" smtClean="0"/>
              <a:t>。</a:t>
            </a:r>
            <a:endParaRPr lang="zh-CN" altLang="zh-CN" sz="2000" dirty="0"/>
          </a:p>
        </p:txBody>
      </p:sp>
    </p:spTree>
    <p:extLst>
      <p:ext uri="{BB962C8B-B14F-4D97-AF65-F5344CB8AC3E}">
        <p14:creationId xmlns:p14="http://schemas.microsoft.com/office/powerpoint/2010/main" val="28143498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52932"/>
                                        </p:tgtEl>
                                        <p:attrNameLst>
                                          <p:attrName>style.visibility</p:attrName>
                                        </p:attrNameLst>
                                      </p:cBhvr>
                                      <p:to>
                                        <p:strVal val="visible"/>
                                      </p:to>
                                    </p:set>
                                    <p:anim calcmode="lin" valueType="num">
                                      <p:cBhvr>
                                        <p:cTn id="7" dur="500" fill="hold"/>
                                        <p:tgtEl>
                                          <p:spTgt spid="252932"/>
                                        </p:tgtEl>
                                        <p:attrNameLst>
                                          <p:attrName>ppt_w</p:attrName>
                                        </p:attrNameLst>
                                      </p:cBhvr>
                                      <p:tavLst>
                                        <p:tav tm="0">
                                          <p:val>
                                            <p:fltVal val="0"/>
                                          </p:val>
                                        </p:tav>
                                        <p:tav tm="100000">
                                          <p:val>
                                            <p:strVal val="#ppt_w"/>
                                          </p:val>
                                        </p:tav>
                                      </p:tavLst>
                                    </p:anim>
                                    <p:anim calcmode="lin" valueType="num">
                                      <p:cBhvr>
                                        <p:cTn id="8" dur="500" fill="hold"/>
                                        <p:tgtEl>
                                          <p:spTgt spid="25293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252930"/>
                                        </p:tgtEl>
                                        <p:attrNameLst>
                                          <p:attrName>style.visibility</p:attrName>
                                        </p:attrNameLst>
                                      </p:cBhvr>
                                      <p:to>
                                        <p:strVal val="visible"/>
                                      </p:to>
                                    </p:set>
                                    <p:animEffect transition="in" filter="wipe(up)">
                                      <p:cBhvr>
                                        <p:cTn id="13" dur="500"/>
                                        <p:tgtEl>
                                          <p:spTgt spid="25293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252931"/>
                                        </p:tgtEl>
                                        <p:attrNameLst>
                                          <p:attrName>style.visibility</p:attrName>
                                        </p:attrNameLst>
                                      </p:cBhvr>
                                      <p:to>
                                        <p:strVal val="visible"/>
                                      </p:to>
                                    </p:set>
                                    <p:animEffect transition="in" filter="box(in)">
                                      <p:cBhvr>
                                        <p:cTn id="23" dur="500"/>
                                        <p:tgtEl>
                                          <p:spTgt spid="25293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252938"/>
                                        </p:tgtEl>
                                        <p:attrNameLst>
                                          <p:attrName>style.visibility</p:attrName>
                                        </p:attrNameLst>
                                      </p:cBhvr>
                                      <p:to>
                                        <p:strVal val="visible"/>
                                      </p:to>
                                    </p:set>
                                    <p:animEffect transition="in" filter="box(in)">
                                      <p:cBhvr>
                                        <p:cTn id="28" dur="500"/>
                                        <p:tgtEl>
                                          <p:spTgt spid="25293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252936"/>
                                        </p:tgtEl>
                                        <p:attrNameLst>
                                          <p:attrName>style.visibility</p:attrName>
                                        </p:attrNameLst>
                                      </p:cBhvr>
                                      <p:to>
                                        <p:strVal val="visible"/>
                                      </p:to>
                                    </p:set>
                                    <p:animEffect transition="in" filter="box(in)">
                                      <p:cBhvr>
                                        <p:cTn id="33" dur="500"/>
                                        <p:tgtEl>
                                          <p:spTgt spid="25293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252937"/>
                                        </p:tgtEl>
                                        <p:attrNameLst>
                                          <p:attrName>style.visibility</p:attrName>
                                        </p:attrNameLst>
                                      </p:cBhvr>
                                      <p:to>
                                        <p:strVal val="visible"/>
                                      </p:to>
                                    </p:set>
                                    <p:animEffect transition="in" filter="box(in)">
                                      <p:cBhvr>
                                        <p:cTn id="38" dur="500"/>
                                        <p:tgtEl>
                                          <p:spTgt spid="252937"/>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0" grpId="0" autoUpdateAnimBg="0"/>
      <p:bldP spid="252931" grpId="0"/>
      <p:bldP spid="252932" grpId="0" animBg="1" autoUpdateAnimBg="0"/>
      <p:bldP spid="252937" grpId="0"/>
      <p:bldP spid="252938"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07504" y="402718"/>
            <a:ext cx="8918972" cy="6026332"/>
          </a:xfrm>
          <a:prstGeom prst="rect">
            <a:avLst/>
          </a:prstGeom>
        </p:spPr>
      </p:pic>
      <p:sp>
        <p:nvSpPr>
          <p:cNvPr id="3" name="文本框 2"/>
          <p:cNvSpPr txBox="1"/>
          <p:nvPr/>
        </p:nvSpPr>
        <p:spPr>
          <a:xfrm>
            <a:off x="6012160" y="188640"/>
            <a:ext cx="2158668" cy="369332"/>
          </a:xfrm>
          <a:prstGeom prst="rect">
            <a:avLst/>
          </a:prstGeom>
          <a:noFill/>
        </p:spPr>
        <p:txBody>
          <a:bodyPr wrap="none" rtlCol="0">
            <a:spAutoFit/>
          </a:bodyPr>
          <a:lstStyle/>
          <a:p>
            <a:r>
              <a:rPr lang="en-US" altLang="zh-CN" dirty="0" smtClean="0"/>
              <a:t>Marginal distribution</a:t>
            </a:r>
            <a:endParaRPr lang="zh-CN" altLang="en-US" dirty="0"/>
          </a:p>
        </p:txBody>
      </p:sp>
      <p:sp>
        <p:nvSpPr>
          <p:cNvPr id="4" name="文本框 3"/>
          <p:cNvSpPr txBox="1"/>
          <p:nvPr/>
        </p:nvSpPr>
        <p:spPr>
          <a:xfrm>
            <a:off x="1763688" y="3789040"/>
            <a:ext cx="2158668" cy="369332"/>
          </a:xfrm>
          <a:prstGeom prst="rect">
            <a:avLst/>
          </a:prstGeom>
          <a:noFill/>
        </p:spPr>
        <p:txBody>
          <a:bodyPr wrap="none" rtlCol="0">
            <a:spAutoFit/>
          </a:bodyPr>
          <a:lstStyle/>
          <a:p>
            <a:r>
              <a:rPr lang="en-US" altLang="zh-CN" dirty="0" smtClean="0"/>
              <a:t>Marginal distribution</a:t>
            </a:r>
            <a:endParaRPr lang="zh-CN" altLang="en-US" dirty="0"/>
          </a:p>
        </p:txBody>
      </p:sp>
      <p:sp>
        <p:nvSpPr>
          <p:cNvPr id="5" name="文本框 4"/>
          <p:cNvSpPr txBox="1"/>
          <p:nvPr/>
        </p:nvSpPr>
        <p:spPr>
          <a:xfrm>
            <a:off x="1691680" y="205707"/>
            <a:ext cx="1771767" cy="369332"/>
          </a:xfrm>
          <a:prstGeom prst="rect">
            <a:avLst/>
          </a:prstGeom>
          <a:noFill/>
        </p:spPr>
        <p:txBody>
          <a:bodyPr wrap="none" rtlCol="0">
            <a:spAutoFit/>
          </a:bodyPr>
          <a:lstStyle/>
          <a:p>
            <a:r>
              <a:rPr lang="en-US" altLang="zh-CN" dirty="0" smtClean="0"/>
              <a:t>Joint distribution</a:t>
            </a:r>
            <a:endParaRPr lang="zh-CN" altLang="en-US" dirty="0"/>
          </a:p>
        </p:txBody>
      </p:sp>
      <p:sp>
        <p:nvSpPr>
          <p:cNvPr id="6" name="文本框 5"/>
          <p:cNvSpPr txBox="1"/>
          <p:nvPr/>
        </p:nvSpPr>
        <p:spPr>
          <a:xfrm>
            <a:off x="6012160" y="3231218"/>
            <a:ext cx="2405467" cy="369332"/>
          </a:xfrm>
          <a:prstGeom prst="rect">
            <a:avLst/>
          </a:prstGeom>
          <a:noFill/>
        </p:spPr>
        <p:txBody>
          <a:bodyPr wrap="none" rtlCol="0">
            <a:spAutoFit/>
          </a:bodyPr>
          <a:lstStyle/>
          <a:p>
            <a:r>
              <a:rPr lang="en-US" altLang="zh-CN" dirty="0" smtClean="0"/>
              <a:t>Conditional distribution</a:t>
            </a:r>
            <a:endParaRPr lang="zh-CN" altLang="en-US" dirty="0"/>
          </a:p>
        </p:txBody>
      </p:sp>
      <p:cxnSp>
        <p:nvCxnSpPr>
          <p:cNvPr id="8" name="直接箭头连接符 7"/>
          <p:cNvCxnSpPr/>
          <p:nvPr/>
        </p:nvCxnSpPr>
        <p:spPr>
          <a:xfrm>
            <a:off x="3463447" y="2780928"/>
            <a:ext cx="4420921" cy="3024336"/>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9" name="直接箭头连接符 8"/>
          <p:cNvCxnSpPr/>
          <p:nvPr/>
        </p:nvCxnSpPr>
        <p:spPr>
          <a:xfrm>
            <a:off x="1120914" y="2566914"/>
            <a:ext cx="4459198" cy="2734294"/>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1" name="直接箭头连接符 10"/>
          <p:cNvCxnSpPr/>
          <p:nvPr/>
        </p:nvCxnSpPr>
        <p:spPr>
          <a:xfrm>
            <a:off x="7740160" y="2708920"/>
            <a:ext cx="144208" cy="3096344"/>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4" name="直接箭头连接符 13"/>
          <p:cNvCxnSpPr/>
          <p:nvPr/>
        </p:nvCxnSpPr>
        <p:spPr>
          <a:xfrm flipH="1">
            <a:off x="5622115" y="2708920"/>
            <a:ext cx="318422" cy="2592288"/>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8" name="直接箭头连接符 17"/>
          <p:cNvCxnSpPr/>
          <p:nvPr/>
        </p:nvCxnSpPr>
        <p:spPr>
          <a:xfrm>
            <a:off x="827584" y="1052736"/>
            <a:ext cx="4543690"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21" name="直接箭头连接符 20"/>
          <p:cNvCxnSpPr/>
          <p:nvPr/>
        </p:nvCxnSpPr>
        <p:spPr>
          <a:xfrm>
            <a:off x="1003009" y="496372"/>
            <a:ext cx="9191" cy="4398848"/>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7" name="文本框 6"/>
          <p:cNvSpPr txBox="1"/>
          <p:nvPr/>
        </p:nvSpPr>
        <p:spPr>
          <a:xfrm>
            <a:off x="934260" y="2980930"/>
            <a:ext cx="3353803" cy="369332"/>
          </a:xfrm>
          <a:prstGeom prst="rect">
            <a:avLst/>
          </a:prstGeom>
          <a:noFill/>
        </p:spPr>
        <p:txBody>
          <a:bodyPr wrap="none" rtlCol="0">
            <a:spAutoFit/>
          </a:bodyPr>
          <a:lstStyle/>
          <a:p>
            <a:r>
              <a:rPr lang="en-US" altLang="zh-CN" dirty="0" smtClean="0"/>
              <a:t>1     2     3     4      5    6     7     8     9</a:t>
            </a:r>
            <a:endParaRPr lang="zh-CN" altLang="en-US" dirty="0"/>
          </a:p>
        </p:txBody>
      </p:sp>
      <p:sp>
        <p:nvSpPr>
          <p:cNvPr id="10" name="文本框 9"/>
          <p:cNvSpPr txBox="1"/>
          <p:nvPr/>
        </p:nvSpPr>
        <p:spPr>
          <a:xfrm>
            <a:off x="5050178" y="6158317"/>
            <a:ext cx="1247457" cy="369332"/>
          </a:xfrm>
          <a:prstGeom prst="rect">
            <a:avLst/>
          </a:prstGeom>
          <a:noFill/>
        </p:spPr>
        <p:txBody>
          <a:bodyPr wrap="none" rtlCol="0">
            <a:spAutoFit/>
          </a:bodyPr>
          <a:lstStyle/>
          <a:p>
            <a:r>
              <a:rPr lang="en-US" altLang="zh-CN" i="1" dirty="0" smtClean="0"/>
              <a:t>p</a:t>
            </a:r>
            <a:r>
              <a:rPr lang="en-US" altLang="zh-CN" dirty="0" smtClean="0"/>
              <a:t>(X=1|Y=1)</a:t>
            </a:r>
            <a:endParaRPr lang="zh-CN" altLang="en-US" dirty="0"/>
          </a:p>
        </p:txBody>
      </p:sp>
    </p:spTree>
    <p:extLst>
      <p:ext uri="{BB962C8B-B14F-4D97-AF65-F5344CB8AC3E}">
        <p14:creationId xmlns:p14="http://schemas.microsoft.com/office/powerpoint/2010/main" val="1927125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up)">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par>
                                <p:cTn id="18" presetID="22" presetClass="entr" presetSubtype="1"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up)">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up)">
                                      <p:cBhvr>
                                        <p:cTn id="25" dur="500"/>
                                        <p:tgtEl>
                                          <p:spTgt spid="11"/>
                                        </p:tgtEl>
                                      </p:cBhvr>
                                    </p:animEffect>
                                  </p:childTnLst>
                                </p:cTn>
                              </p:par>
                              <p:par>
                                <p:cTn id="26" presetID="22" presetClass="entr" presetSubtype="1"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up)">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44624"/>
            <a:ext cx="4152099" cy="523220"/>
          </a:xfrm>
          <a:prstGeom prst="rect">
            <a:avLst/>
          </a:prstGeom>
        </p:spPr>
        <p:style>
          <a:lnRef idx="1">
            <a:schemeClr val="accent4"/>
          </a:lnRef>
          <a:fillRef idx="3">
            <a:schemeClr val="accent4"/>
          </a:fillRef>
          <a:effectRef idx="2">
            <a:schemeClr val="accent4"/>
          </a:effectRef>
          <a:fontRef idx="minor">
            <a:schemeClr val="lt1"/>
          </a:fontRef>
        </p:style>
        <p:txBody>
          <a:bodyPr wrap="none">
            <a:spAutoFit/>
          </a:bodyPr>
          <a:lstStyle/>
          <a:p>
            <a:r>
              <a:rPr lang="zh-CN" altLang="zh-CN" sz="2800" b="1" dirty="0"/>
              <a:t>例如：非等概率样本空间</a:t>
            </a:r>
            <a:endParaRPr lang="zh-CN" altLang="zh-CN" sz="2800" dirty="0"/>
          </a:p>
        </p:txBody>
      </p:sp>
      <p:sp>
        <p:nvSpPr>
          <p:cNvPr id="3" name="TextBox 2"/>
          <p:cNvSpPr txBox="1"/>
          <p:nvPr/>
        </p:nvSpPr>
        <p:spPr>
          <a:xfrm>
            <a:off x="467545" y="673239"/>
            <a:ext cx="8352928" cy="201593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zh-CN" altLang="en-US" sz="2400" dirty="0" smtClean="0">
                <a:latin typeface="Times New Roman" panose="02020603050405020304" pitchFamily="18" charset="0"/>
              </a:rPr>
              <a:t>甲挂科之后参加补考，时间</a:t>
            </a:r>
            <a:r>
              <a:rPr lang="en-US" altLang="zh-CN" sz="2400" dirty="0" smtClean="0">
                <a:latin typeface="Times New Roman" panose="02020603050405020304" pitchFamily="18" charset="0"/>
              </a:rPr>
              <a:t>1</a:t>
            </a:r>
            <a:r>
              <a:rPr lang="zh-CN" altLang="en-US" sz="2400" dirty="0" smtClean="0">
                <a:latin typeface="Times New Roman" panose="02020603050405020304" pitchFamily="18" charset="0"/>
              </a:rPr>
              <a:t>小时，可以提早交卷，或者撑到铃响后交卷。假设</a:t>
            </a:r>
            <a:endParaRPr lang="en-US" altLang="zh-CN" sz="2400" dirty="0" smtClean="0">
              <a:latin typeface="Times New Roman" panose="02020603050405020304" pitchFamily="18" charset="0"/>
            </a:endParaRPr>
          </a:p>
          <a:p>
            <a:pPr algn="just"/>
            <a:endParaRPr lang="en-US" altLang="zh-CN" sz="2400" dirty="0">
              <a:latin typeface="Times New Roman" panose="02020603050405020304" pitchFamily="18" charset="0"/>
            </a:endParaRPr>
          </a:p>
          <a:p>
            <a:pPr algn="just">
              <a:spcBef>
                <a:spcPts val="600"/>
              </a:spcBef>
            </a:pPr>
            <a:r>
              <a:rPr lang="zh-CN" altLang="en-US" sz="2400" dirty="0">
                <a:latin typeface="Times New Roman" panose="02020603050405020304" pitchFamily="18" charset="0"/>
              </a:rPr>
              <a:t>对任何</a:t>
            </a:r>
            <a:r>
              <a:rPr lang="en-US" altLang="zh-CN" sz="2400" dirty="0">
                <a:latin typeface="Times New Roman" panose="02020603050405020304" pitchFamily="18" charset="0"/>
              </a:rPr>
              <a:t>0</a:t>
            </a:r>
            <a:r>
              <a:rPr lang="en-US" altLang="zh-CN" sz="2400" dirty="0">
                <a:latin typeface="Times New Roman" panose="02020603050405020304" pitchFamily="18" charset="0"/>
                <a:cs typeface="Times New Roman"/>
              </a:rPr>
              <a:t>≤</a:t>
            </a:r>
            <a:r>
              <a:rPr lang="en-US" altLang="zh-CN" sz="2400" i="1" dirty="0">
                <a:latin typeface="Times New Roman" panose="02020603050405020304" pitchFamily="18" charset="0"/>
                <a:cs typeface="Times New Roman"/>
              </a:rPr>
              <a:t>x</a:t>
            </a:r>
            <a:r>
              <a:rPr lang="en-US" altLang="zh-CN" sz="2400" dirty="0">
                <a:latin typeface="Times New Roman" panose="02020603050405020304" pitchFamily="18" charset="0"/>
                <a:cs typeface="Times New Roman"/>
              </a:rPr>
              <a:t>≤1</a:t>
            </a:r>
            <a:r>
              <a:rPr lang="zh-CN" altLang="en-US" sz="2400" dirty="0">
                <a:latin typeface="Times New Roman" panose="02020603050405020304" pitchFamily="18" charset="0"/>
                <a:cs typeface="Times New Roman"/>
              </a:rPr>
              <a:t>都成立。如果甲</a:t>
            </a:r>
            <a:r>
              <a:rPr lang="en-US" altLang="zh-CN" sz="2400" dirty="0">
                <a:latin typeface="Times New Roman" panose="02020603050405020304" pitchFamily="18" charset="0"/>
                <a:cs typeface="Times New Roman"/>
              </a:rPr>
              <a:t>45</a:t>
            </a:r>
            <a:r>
              <a:rPr lang="zh-CN" altLang="en-US" sz="2400" dirty="0">
                <a:latin typeface="Times New Roman" panose="02020603050405020304" pitchFamily="18" charset="0"/>
                <a:cs typeface="Times New Roman"/>
              </a:rPr>
              <a:t>分钟时尚未交卷，则甲撑到铃响后交卷的概率为多少</a:t>
            </a:r>
            <a:r>
              <a:rPr lang="zh-CN" altLang="en-US" sz="2400" dirty="0" smtClean="0">
                <a:latin typeface="Times New Roman" panose="02020603050405020304" pitchFamily="18" charset="0"/>
                <a:cs typeface="Times New Roman"/>
              </a:rPr>
              <a:t>？</a:t>
            </a:r>
            <a:endParaRPr lang="zh-CN" altLang="en-US" sz="2400" dirty="0">
              <a:latin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110278230"/>
              </p:ext>
            </p:extLst>
          </p:nvPr>
        </p:nvGraphicFramePr>
        <p:xfrm>
          <a:off x="2859627" y="1196752"/>
          <a:ext cx="3365823" cy="767212"/>
        </p:xfrm>
        <a:graphic>
          <a:graphicData uri="http://schemas.openxmlformats.org/presentationml/2006/ole">
            <mc:AlternateContent xmlns:mc="http://schemas.openxmlformats.org/markup-compatibility/2006">
              <mc:Choice xmlns:v="urn:schemas-microsoft-com:vml" Requires="v">
                <p:oleObj spid="_x0000_s67185" name="Equation" r:id="rId4" imgW="1726920" imgH="393480" progId="Equation.DSMT4">
                  <p:embed/>
                </p:oleObj>
              </mc:Choice>
              <mc:Fallback>
                <p:oleObj name="Equation" r:id="rId4" imgW="1726920" imgH="393480" progId="Equation.DSMT4">
                  <p:embed/>
                  <p:pic>
                    <p:nvPicPr>
                      <p:cNvPr id="0" name=""/>
                      <p:cNvPicPr/>
                      <p:nvPr/>
                    </p:nvPicPr>
                    <p:blipFill>
                      <a:blip r:embed="rId5"/>
                      <a:stretch>
                        <a:fillRect/>
                      </a:stretch>
                    </p:blipFill>
                    <p:spPr>
                      <a:xfrm>
                        <a:off x="2859627" y="1196752"/>
                        <a:ext cx="3365823" cy="767212"/>
                      </a:xfrm>
                      <a:prstGeom prst="rect">
                        <a:avLst/>
                      </a:prstGeom>
                    </p:spPr>
                  </p:pic>
                </p:oleObj>
              </mc:Fallback>
            </mc:AlternateContent>
          </a:graphicData>
        </a:graphic>
      </p:graphicFrame>
      <p:sp>
        <p:nvSpPr>
          <p:cNvPr id="6" name="TextBox 5"/>
          <p:cNvSpPr txBox="1"/>
          <p:nvPr/>
        </p:nvSpPr>
        <p:spPr>
          <a:xfrm>
            <a:off x="493001" y="2708920"/>
            <a:ext cx="5698996" cy="461665"/>
          </a:xfrm>
          <a:prstGeom prst="rect">
            <a:avLst/>
          </a:prstGeom>
          <a:noFill/>
        </p:spPr>
        <p:txBody>
          <a:bodyPr wrap="none" rtlCol="0">
            <a:spAutoFit/>
          </a:bodyPr>
          <a:lstStyle/>
          <a:p>
            <a:r>
              <a:rPr lang="zh-CN" altLang="en-US" sz="2400" dirty="0" smtClean="0">
                <a:latin typeface="Times New Roman" panose="02020603050405020304" pitchFamily="18" charset="0"/>
              </a:rPr>
              <a:t>先观察  </a:t>
            </a:r>
            <a:r>
              <a:rPr lang="en-US" altLang="zh-CN" sz="2400" i="1" dirty="0" smtClean="0">
                <a:latin typeface="Times New Roman" panose="02020603050405020304" pitchFamily="18" charset="0"/>
              </a:rPr>
              <a:t>P</a:t>
            </a:r>
            <a:r>
              <a:rPr lang="en-US" altLang="zh-CN" sz="2400" dirty="0" smtClean="0">
                <a:latin typeface="Times New Roman" panose="02020603050405020304" pitchFamily="18" charset="0"/>
              </a:rPr>
              <a:t>(</a:t>
            </a:r>
            <a:r>
              <a:rPr lang="zh-CN" altLang="en-US" sz="2400" dirty="0">
                <a:latin typeface="Times New Roman" panose="02020603050405020304" pitchFamily="18" charset="0"/>
                <a:cs typeface="Times New Roman"/>
              </a:rPr>
              <a:t>甲撑到铃响后交卷</a:t>
            </a:r>
            <a:r>
              <a:rPr lang="en-US" altLang="zh-CN" sz="2400" dirty="0" smtClean="0">
                <a:latin typeface="Times New Roman" panose="02020603050405020304" pitchFamily="18" charset="0"/>
              </a:rPr>
              <a:t>)=1/2 (Why?)</a:t>
            </a:r>
            <a:endParaRPr lang="zh-CN" altLang="en-US" sz="2400" dirty="0">
              <a:latin typeface="Times New Roman" panose="02020603050405020304" pitchFamily="18" charset="0"/>
            </a:endParaRPr>
          </a:p>
        </p:txBody>
      </p:sp>
      <p:pic>
        <p:nvPicPr>
          <p:cNvPr id="7" name="Picture 2" descr="http://farm4.static.flickr.com/3322/3524299943_c50b123d1a.jpg"/>
          <p:cNvPicPr>
            <a:picLocks noChangeAspect="1" noChangeArrowheads="1"/>
          </p:cNvPicPr>
          <p:nvPr/>
        </p:nvPicPr>
        <p:blipFill>
          <a:blip r:embed="rId6" cstate="print"/>
          <a:srcRect r="11465"/>
          <a:stretch>
            <a:fillRect/>
          </a:stretch>
        </p:blipFill>
        <p:spPr bwMode="auto">
          <a:xfrm>
            <a:off x="7079272" y="3068960"/>
            <a:ext cx="1965620" cy="2952328"/>
          </a:xfrm>
          <a:prstGeom prst="rect">
            <a:avLst/>
          </a:prstGeom>
          <a:noFill/>
          <a:effectLst>
            <a:softEdge rad="63500"/>
          </a:effectLst>
        </p:spPr>
      </p:pic>
      <p:graphicFrame>
        <p:nvGraphicFramePr>
          <p:cNvPr id="8" name="对象 7"/>
          <p:cNvGraphicFramePr>
            <a:graphicFrameLocks noChangeAspect="1"/>
          </p:cNvGraphicFramePr>
          <p:nvPr>
            <p:extLst>
              <p:ext uri="{D42A27DB-BD31-4B8C-83A1-F6EECF244321}">
                <p14:modId xmlns:p14="http://schemas.microsoft.com/office/powerpoint/2010/main" val="4199739790"/>
              </p:ext>
            </p:extLst>
          </p:nvPr>
        </p:nvGraphicFramePr>
        <p:xfrm>
          <a:off x="1655763" y="3238500"/>
          <a:ext cx="5356225" cy="1214438"/>
        </p:xfrm>
        <a:graphic>
          <a:graphicData uri="http://schemas.openxmlformats.org/presentationml/2006/ole">
            <mc:AlternateContent xmlns:mc="http://schemas.openxmlformats.org/markup-compatibility/2006">
              <mc:Choice xmlns:v="urn:schemas-microsoft-com:vml" Requires="v">
                <p:oleObj spid="_x0000_s67186" name="Equation" r:id="rId7" imgW="3022560" imgH="685800" progId="Equation.DSMT4">
                  <p:embed/>
                </p:oleObj>
              </mc:Choice>
              <mc:Fallback>
                <p:oleObj name="Equation" r:id="rId7" imgW="3022560" imgH="685800" progId="Equation.DSMT4">
                  <p:embed/>
                  <p:pic>
                    <p:nvPicPr>
                      <p:cNvPr id="0" name=""/>
                      <p:cNvPicPr/>
                      <p:nvPr/>
                    </p:nvPicPr>
                    <p:blipFill>
                      <a:blip r:embed="rId8"/>
                      <a:stretch>
                        <a:fillRect/>
                      </a:stretch>
                    </p:blipFill>
                    <p:spPr>
                      <a:xfrm>
                        <a:off x="1655763" y="3238500"/>
                        <a:ext cx="5356225" cy="1214438"/>
                      </a:xfrm>
                      <a:prstGeom prst="rect">
                        <a:avLst/>
                      </a:prstGeom>
                    </p:spPr>
                  </p:pic>
                </p:oleObj>
              </mc:Fallback>
            </mc:AlternateContent>
          </a:graphicData>
        </a:graphic>
      </p:graphicFrame>
      <p:sp>
        <p:nvSpPr>
          <p:cNvPr id="5" name="圆角矩形标注 4"/>
          <p:cNvSpPr/>
          <p:nvPr/>
        </p:nvSpPr>
        <p:spPr>
          <a:xfrm>
            <a:off x="6372200" y="2420888"/>
            <a:ext cx="2196000" cy="720000"/>
          </a:xfrm>
          <a:prstGeom prst="wedgeRoundRectCallout">
            <a:avLst>
              <a:gd name="adj1" fmla="val -70657"/>
              <a:gd name="adj2" fmla="val 21347"/>
              <a:gd name="adj3" fmla="val 16667"/>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400" dirty="0">
                <a:solidFill>
                  <a:schemeClr val="tx1"/>
                </a:solidFill>
                <a:latin typeface="Times New Roman" panose="02020603050405020304" pitchFamily="18" charset="0"/>
              </a:rPr>
              <a:t>1-P(</a:t>
            </a:r>
            <a:r>
              <a:rPr lang="zh-CN" altLang="en-US" sz="2400" dirty="0">
                <a:solidFill>
                  <a:schemeClr val="tx1"/>
                </a:solidFill>
                <a:latin typeface="Times New Roman" panose="02020603050405020304" pitchFamily="18" charset="0"/>
                <a:cs typeface="Times New Roman"/>
              </a:rPr>
              <a:t>甲</a:t>
            </a:r>
            <a:r>
              <a:rPr lang="en-US" altLang="zh-CN" sz="2400" dirty="0">
                <a:solidFill>
                  <a:schemeClr val="tx1"/>
                </a:solidFill>
                <a:latin typeface="Times New Roman" panose="02020603050405020304" pitchFamily="18" charset="0"/>
                <a:cs typeface="Times New Roman"/>
              </a:rPr>
              <a:t>1</a:t>
            </a:r>
            <a:r>
              <a:rPr lang="zh-CN" altLang="en-US" sz="2400" dirty="0" smtClean="0">
                <a:solidFill>
                  <a:schemeClr val="tx1"/>
                </a:solidFill>
                <a:latin typeface="Times New Roman" panose="02020603050405020304" pitchFamily="18" charset="0"/>
                <a:cs typeface="Times New Roman"/>
              </a:rPr>
              <a:t>小时以前交卷</a:t>
            </a:r>
            <a:r>
              <a:rPr lang="en-US" altLang="zh-CN" sz="2400" dirty="0">
                <a:solidFill>
                  <a:schemeClr val="tx1"/>
                </a:solidFill>
                <a:latin typeface="Times New Roman" panose="02020603050405020304" pitchFamily="18" charset="0"/>
              </a:rPr>
              <a:t>)=1-1/2</a:t>
            </a:r>
            <a:endParaRPr lang="zh-CN" altLang="en-US" sz="2400" dirty="0">
              <a:solidFill>
                <a:schemeClr val="tx1"/>
              </a:solidFill>
            </a:endParaRPr>
          </a:p>
        </p:txBody>
      </p:sp>
      <mc:AlternateContent xmlns:mc="http://schemas.openxmlformats.org/markup-compatibility/2006" xmlns:a14="http://schemas.microsoft.com/office/drawing/2010/main">
        <mc:Choice Requires="a14">
          <p:sp>
            <p:nvSpPr>
              <p:cNvPr id="9" name="圆角矩形标注 8"/>
              <p:cNvSpPr/>
              <p:nvPr/>
            </p:nvSpPr>
            <p:spPr>
              <a:xfrm>
                <a:off x="5868144" y="4365104"/>
                <a:ext cx="3176748" cy="1080000"/>
              </a:xfrm>
              <a:prstGeom prst="wedgeRoundRectCallout">
                <a:avLst>
                  <a:gd name="adj1" fmla="val -32216"/>
                  <a:gd name="adj2" fmla="val -76867"/>
                  <a:gd name="adj3" fmla="val 16667"/>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400" dirty="0" smtClean="0">
                    <a:solidFill>
                      <a:schemeClr val="tx1"/>
                    </a:solidFill>
                    <a:latin typeface="Times New Roman" panose="02020603050405020304" pitchFamily="18" charset="0"/>
                  </a:rPr>
                  <a:t>B=45</a:t>
                </a:r>
                <a:r>
                  <a:rPr lang="zh-CN" altLang="en-US" sz="2400" dirty="0" smtClean="0">
                    <a:solidFill>
                      <a:schemeClr val="tx1"/>
                    </a:solidFill>
                    <a:latin typeface="Times New Roman" panose="02020603050405020304" pitchFamily="18" charset="0"/>
                  </a:rPr>
                  <a:t>分钟之</a:t>
                </a:r>
                <a:r>
                  <a:rPr lang="zh-CN" altLang="en-US" sz="2400" b="1" dirty="0" smtClean="0">
                    <a:solidFill>
                      <a:srgbClr val="0000FF"/>
                    </a:solidFill>
                    <a:latin typeface="Times New Roman" panose="02020603050405020304" pitchFamily="18" charset="0"/>
                  </a:rPr>
                  <a:t>前没</a:t>
                </a:r>
                <a:r>
                  <a:rPr lang="zh-CN" altLang="en-US" sz="2400" dirty="0" smtClean="0">
                    <a:solidFill>
                      <a:schemeClr val="tx1"/>
                    </a:solidFill>
                    <a:latin typeface="Times New Roman" panose="02020603050405020304" pitchFamily="18" charset="0"/>
                  </a:rPr>
                  <a:t>交卷</a:t>
                </a:r>
                <a:r>
                  <a:rPr lang="en-US" altLang="zh-CN" sz="2400" dirty="0" smtClean="0">
                    <a:solidFill>
                      <a:schemeClr val="tx1"/>
                    </a:solidFill>
                    <a:latin typeface="Times New Roman" panose="02020603050405020304" pitchFamily="18" charset="0"/>
                  </a:rPr>
                  <a:t>=45</a:t>
                </a:r>
                <a:r>
                  <a:rPr lang="zh-CN" altLang="en-US" sz="2400" dirty="0" smtClean="0">
                    <a:solidFill>
                      <a:schemeClr val="tx1"/>
                    </a:solidFill>
                    <a:latin typeface="Times New Roman" panose="02020603050405020304" pitchFamily="18" charset="0"/>
                  </a:rPr>
                  <a:t>分钟之</a:t>
                </a:r>
                <a:r>
                  <a:rPr lang="zh-CN" altLang="en-US" sz="2400" b="1" dirty="0" smtClean="0">
                    <a:solidFill>
                      <a:srgbClr val="0000FF"/>
                    </a:solidFill>
                    <a:latin typeface="Times New Roman" panose="02020603050405020304" pitchFamily="18" charset="0"/>
                  </a:rPr>
                  <a:t>后交</a:t>
                </a:r>
                <a:r>
                  <a:rPr lang="zh-CN" altLang="en-US" sz="2400" dirty="0" smtClean="0">
                    <a:solidFill>
                      <a:schemeClr val="tx1"/>
                    </a:solidFill>
                    <a:latin typeface="Times New Roman" panose="02020603050405020304" pitchFamily="18" charset="0"/>
                  </a:rPr>
                  <a:t>卷</a:t>
                </a:r>
                <a:endParaRPr lang="en-US" altLang="zh-CN" sz="2400" dirty="0" smtClean="0">
                  <a:solidFill>
                    <a:schemeClr val="tx1"/>
                  </a:solidFill>
                  <a:latin typeface="Times New Roman" panose="02020603050405020304" pitchFamily="18" charset="0"/>
                </a:endParaRPr>
              </a:p>
              <a:p>
                <a:pPr algn="ctr"/>
                <a14:m>
                  <m:oMath xmlns:m="http://schemas.openxmlformats.org/officeDocument/2006/math">
                    <m:r>
                      <a:rPr lang="en-US" altLang="zh-CN" sz="2400" i="1" smtClean="0">
                        <a:solidFill>
                          <a:schemeClr val="tx1"/>
                        </a:solidFill>
                        <a:latin typeface="Cambria Math"/>
                        <a:ea typeface="Cambria Math"/>
                      </a:rPr>
                      <m:t>∴</m:t>
                    </m:r>
                  </m:oMath>
                </a14:m>
                <a:r>
                  <a:rPr lang="en-US" altLang="zh-CN" sz="2400" dirty="0" smtClean="0">
                    <a:solidFill>
                      <a:schemeClr val="tx1"/>
                    </a:solidFill>
                    <a:latin typeface="Times New Roman" panose="02020603050405020304" pitchFamily="18" charset="0"/>
                  </a:rPr>
                  <a:t>A</a:t>
                </a:r>
                <a14:m>
                  <m:oMath xmlns:m="http://schemas.openxmlformats.org/officeDocument/2006/math">
                    <m:r>
                      <a:rPr lang="en-US" altLang="zh-CN" sz="2400" i="1" smtClean="0">
                        <a:solidFill>
                          <a:schemeClr val="tx1"/>
                        </a:solidFill>
                        <a:latin typeface="Cambria Math"/>
                        <a:ea typeface="Cambria Math"/>
                      </a:rPr>
                      <m:t>⊂</m:t>
                    </m:r>
                  </m:oMath>
                </a14:m>
                <a:r>
                  <a:rPr lang="en-US" altLang="zh-CN" sz="2400" dirty="0" smtClean="0">
                    <a:solidFill>
                      <a:schemeClr val="tx1"/>
                    </a:solidFill>
                    <a:latin typeface="Times New Roman" panose="02020603050405020304" pitchFamily="18" charset="0"/>
                  </a:rPr>
                  <a:t>B =&gt; AB=A</a:t>
                </a:r>
                <a:endParaRPr lang="zh-CN" altLang="en-US" sz="2400" dirty="0">
                  <a:solidFill>
                    <a:schemeClr val="tx1"/>
                  </a:solidFill>
                </a:endParaRPr>
              </a:p>
            </p:txBody>
          </p:sp>
        </mc:Choice>
        <mc:Fallback xmlns="">
          <p:sp>
            <p:nvSpPr>
              <p:cNvPr id="9" name="圆角矩形标注 8"/>
              <p:cNvSpPr>
                <a:spLocks noRot="1" noChangeAspect="1" noMove="1" noResize="1" noEditPoints="1" noAdjustHandles="1" noChangeArrowheads="1" noChangeShapeType="1" noTextEdit="1"/>
              </p:cNvSpPr>
              <p:nvPr/>
            </p:nvSpPr>
            <p:spPr>
              <a:xfrm>
                <a:off x="5868144" y="4365104"/>
                <a:ext cx="3176748" cy="1080000"/>
              </a:xfrm>
              <a:prstGeom prst="wedgeRoundRectCallout">
                <a:avLst>
                  <a:gd name="adj1" fmla="val -32216"/>
                  <a:gd name="adj2" fmla="val -76867"/>
                  <a:gd name="adj3" fmla="val 16667"/>
                </a:avLst>
              </a:prstGeom>
              <a:blipFill rotWithShape="1">
                <a:blip r:embed="rId9"/>
                <a:stretch>
                  <a:fillRect/>
                </a:stretch>
              </a:blipFill>
            </p:spPr>
            <p:txBody>
              <a:bodyPr/>
              <a:lstStyle/>
              <a:p>
                <a:r>
                  <a:rPr lang="zh-CN" altLang="en-US">
                    <a:noFill/>
                  </a:rPr>
                  <a:t> </a:t>
                </a:r>
              </a:p>
            </p:txBody>
          </p:sp>
        </mc:Fallback>
      </mc:AlternateContent>
      <p:sp>
        <p:nvSpPr>
          <p:cNvPr id="10" name="圆角矩形标注 9"/>
          <p:cNvSpPr/>
          <p:nvPr/>
        </p:nvSpPr>
        <p:spPr>
          <a:xfrm>
            <a:off x="6715358" y="1340768"/>
            <a:ext cx="2160000" cy="468000"/>
          </a:xfrm>
          <a:prstGeom prst="wedgeRoundRectCallout">
            <a:avLst>
              <a:gd name="adj1" fmla="val -70657"/>
              <a:gd name="adj2" fmla="val 21347"/>
              <a:gd name="adj3" fmla="val 16667"/>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2400" dirty="0" smtClean="0">
                <a:solidFill>
                  <a:schemeClr val="tx1"/>
                </a:solidFill>
                <a:latin typeface="Times New Roman" panose="02020603050405020304" pitchFamily="18" charset="0"/>
              </a:rPr>
              <a:t>非等概率</a:t>
            </a:r>
            <a:r>
              <a:rPr lang="en-US" altLang="zh-CN" sz="2400" dirty="0" smtClean="0">
                <a:solidFill>
                  <a:schemeClr val="tx1"/>
                </a:solidFill>
                <a:latin typeface="Times New Roman" panose="02020603050405020304" pitchFamily="18" charset="0"/>
              </a:rPr>
              <a:t>Event</a:t>
            </a:r>
            <a:endParaRPr lang="zh-CN" altLang="en-US" sz="2400" dirty="0">
              <a:solidFill>
                <a:schemeClr val="tx1"/>
              </a:solidFill>
              <a:latin typeface="Times New Roman" panose="02020603050405020304" pitchFamily="18" charset="0"/>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1977346982"/>
              </p:ext>
            </p:extLst>
          </p:nvPr>
        </p:nvGraphicFramePr>
        <p:xfrm>
          <a:off x="1835696" y="4464323"/>
          <a:ext cx="3127376" cy="2205037"/>
        </p:xfrm>
        <a:graphic>
          <a:graphicData uri="http://schemas.openxmlformats.org/presentationml/2006/ole">
            <mc:AlternateContent xmlns:mc="http://schemas.openxmlformats.org/markup-compatibility/2006">
              <mc:Choice xmlns:v="urn:schemas-microsoft-com:vml" Requires="v">
                <p:oleObj spid="_x0000_s67187" name="Equation" r:id="rId10" imgW="1765080" imgH="1244520" progId="Equation.DSMT4">
                  <p:embed/>
                </p:oleObj>
              </mc:Choice>
              <mc:Fallback>
                <p:oleObj name="Equation" r:id="rId10" imgW="1765080" imgH="1244520" progId="Equation.DSMT4">
                  <p:embed/>
                  <p:pic>
                    <p:nvPicPr>
                      <p:cNvPr id="8" name="对象 7"/>
                      <p:cNvPicPr/>
                      <p:nvPr/>
                    </p:nvPicPr>
                    <p:blipFill>
                      <a:blip r:embed="rId11"/>
                      <a:stretch>
                        <a:fillRect/>
                      </a:stretch>
                    </p:blipFill>
                    <p:spPr>
                      <a:xfrm>
                        <a:off x="1835696" y="4464323"/>
                        <a:ext cx="3127376" cy="2205037"/>
                      </a:xfrm>
                      <a:prstGeom prst="rect">
                        <a:avLst/>
                      </a:prstGeom>
                    </p:spPr>
                  </p:pic>
                </p:oleObj>
              </mc:Fallback>
            </mc:AlternateContent>
          </a:graphicData>
        </a:graphic>
      </p:graphicFrame>
    </p:spTree>
    <p:extLst>
      <p:ext uri="{BB962C8B-B14F-4D97-AF65-F5344CB8AC3E}">
        <p14:creationId xmlns:p14="http://schemas.microsoft.com/office/powerpoint/2010/main" val="296399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heel(1)">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heel(1)">
                                      <p:cBhvr>
                                        <p:cTn id="26" dur="10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heel(1)">
                                      <p:cBhvr>
                                        <p:cTn id="35" dur="10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5" grpId="0" animBg="1"/>
      <p:bldP spid="9"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Text Box 2"/>
          <p:cNvSpPr txBox="1">
            <a:spLocks noChangeArrowheads="1"/>
          </p:cNvSpPr>
          <p:nvPr/>
        </p:nvSpPr>
        <p:spPr bwMode="auto">
          <a:xfrm>
            <a:off x="1835150" y="260078"/>
            <a:ext cx="6911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sz="2800" b="1">
                <a:latin typeface="宋体" charset="-122"/>
              </a:rPr>
              <a:t>条件概率也是概率</a:t>
            </a:r>
            <a:r>
              <a:rPr kumimoji="1" lang="en-US" altLang="zh-CN" sz="2800" b="1">
                <a:latin typeface="宋体" charset="-122"/>
              </a:rPr>
              <a:t>, </a:t>
            </a:r>
            <a:r>
              <a:rPr kumimoji="1" lang="zh-CN" altLang="en-US" sz="2800" b="1">
                <a:latin typeface="宋体" charset="-122"/>
              </a:rPr>
              <a:t>故具有概率的性质：</a:t>
            </a:r>
          </a:p>
        </p:txBody>
      </p:sp>
      <p:graphicFrame>
        <p:nvGraphicFramePr>
          <p:cNvPr id="253955" name="Object 3"/>
          <p:cNvGraphicFramePr>
            <a:graphicFrameLocks noChangeAspect="1"/>
          </p:cNvGraphicFramePr>
          <p:nvPr>
            <p:extLst>
              <p:ext uri="{D42A27DB-BD31-4B8C-83A1-F6EECF244321}">
                <p14:modId xmlns:p14="http://schemas.microsoft.com/office/powerpoint/2010/main" val="38012679"/>
              </p:ext>
            </p:extLst>
          </p:nvPr>
        </p:nvGraphicFramePr>
        <p:xfrm>
          <a:off x="4504812" y="1024704"/>
          <a:ext cx="1674252" cy="561485"/>
        </p:xfrm>
        <a:graphic>
          <a:graphicData uri="http://schemas.openxmlformats.org/presentationml/2006/ole">
            <mc:AlternateContent xmlns:mc="http://schemas.openxmlformats.org/markup-compatibility/2006">
              <mc:Choice xmlns:v="urn:schemas-microsoft-com:vml" Requires="v">
                <p:oleObj spid="_x0000_s75542" name="Equation" r:id="rId3" imgW="774360" imgH="253800" progId="Equation.DSMT4">
                  <p:embed/>
                </p:oleObj>
              </mc:Choice>
              <mc:Fallback>
                <p:oleObj name="Equation" r:id="rId3" imgW="774360" imgH="253800" progId="Equation.DSMT4">
                  <p:embed/>
                  <p:pic>
                    <p:nvPicPr>
                      <p:cNvPr id="0" name=""/>
                      <p:cNvPicPr>
                        <a:picLocks noChangeAspect="1" noChangeArrowheads="1"/>
                      </p:cNvPicPr>
                      <p:nvPr/>
                    </p:nvPicPr>
                    <p:blipFill>
                      <a:blip r:embed="rId4"/>
                      <a:srcRect/>
                      <a:stretch>
                        <a:fillRect/>
                      </a:stretch>
                    </p:blipFill>
                    <p:spPr bwMode="auto">
                      <a:xfrm>
                        <a:off x="4504812" y="1024704"/>
                        <a:ext cx="1674252" cy="5614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3956" name="Object 4"/>
          <p:cNvGraphicFramePr>
            <a:graphicFrameLocks noChangeAspect="1"/>
          </p:cNvGraphicFramePr>
          <p:nvPr>
            <p:extLst>
              <p:ext uri="{D42A27DB-BD31-4B8C-83A1-F6EECF244321}">
                <p14:modId xmlns:p14="http://schemas.microsoft.com/office/powerpoint/2010/main" val="2036689375"/>
              </p:ext>
            </p:extLst>
          </p:nvPr>
        </p:nvGraphicFramePr>
        <p:xfrm>
          <a:off x="4451517" y="1644736"/>
          <a:ext cx="1677654" cy="558085"/>
        </p:xfrm>
        <a:graphic>
          <a:graphicData uri="http://schemas.openxmlformats.org/presentationml/2006/ole">
            <mc:AlternateContent xmlns:mc="http://schemas.openxmlformats.org/markup-compatibility/2006">
              <mc:Choice xmlns:v="urn:schemas-microsoft-com:vml" Requires="v">
                <p:oleObj spid="_x0000_s75543" name="Equation" r:id="rId5" imgW="774360" imgH="253800" progId="Equation.DSMT4">
                  <p:embed/>
                </p:oleObj>
              </mc:Choice>
              <mc:Fallback>
                <p:oleObj name="Equation" r:id="rId5" imgW="774360" imgH="253800" progId="Equation.DSMT4">
                  <p:embed/>
                  <p:pic>
                    <p:nvPicPr>
                      <p:cNvPr id="0" name=""/>
                      <p:cNvPicPr>
                        <a:picLocks noChangeAspect="1" noChangeArrowheads="1"/>
                      </p:cNvPicPr>
                      <p:nvPr/>
                    </p:nvPicPr>
                    <p:blipFill>
                      <a:blip r:embed="rId6"/>
                      <a:srcRect/>
                      <a:stretch>
                        <a:fillRect/>
                      </a:stretch>
                    </p:blipFill>
                    <p:spPr bwMode="auto">
                      <a:xfrm>
                        <a:off x="4451517" y="1644736"/>
                        <a:ext cx="1677654" cy="558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3957" name="Object 5"/>
          <p:cNvGraphicFramePr>
            <a:graphicFrameLocks noChangeAspect="1"/>
          </p:cNvGraphicFramePr>
          <p:nvPr>
            <p:extLst>
              <p:ext uri="{D42A27DB-BD31-4B8C-83A1-F6EECF244321}">
                <p14:modId xmlns:p14="http://schemas.microsoft.com/office/powerpoint/2010/main" val="3584735523"/>
              </p:ext>
            </p:extLst>
          </p:nvPr>
        </p:nvGraphicFramePr>
        <p:xfrm>
          <a:off x="4435578" y="2179422"/>
          <a:ext cx="3385932" cy="993663"/>
        </p:xfrm>
        <a:graphic>
          <a:graphicData uri="http://schemas.openxmlformats.org/presentationml/2006/ole">
            <mc:AlternateContent xmlns:mc="http://schemas.openxmlformats.org/markup-compatibility/2006">
              <mc:Choice xmlns:v="urn:schemas-microsoft-com:vml" Requires="v">
                <p:oleObj spid="_x0000_s75544" name="Equation" r:id="rId7" imgW="1663560" imgH="482400" progId="Equation.DSMT4">
                  <p:embed/>
                </p:oleObj>
              </mc:Choice>
              <mc:Fallback>
                <p:oleObj name="Equation" r:id="rId7" imgW="1663560" imgH="482400" progId="Equation.DSMT4">
                  <p:embed/>
                  <p:pic>
                    <p:nvPicPr>
                      <p:cNvPr id="0" name=""/>
                      <p:cNvPicPr>
                        <a:picLocks noChangeAspect="1" noChangeArrowheads="1"/>
                      </p:cNvPicPr>
                      <p:nvPr/>
                    </p:nvPicPr>
                    <p:blipFill>
                      <a:blip r:embed="rId8"/>
                      <a:srcRect/>
                      <a:stretch>
                        <a:fillRect/>
                      </a:stretch>
                    </p:blipFill>
                    <p:spPr bwMode="auto">
                      <a:xfrm>
                        <a:off x="4435578" y="2179422"/>
                        <a:ext cx="3385932" cy="993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6"/>
          <p:cNvGrpSpPr>
            <a:grpSpLocks/>
          </p:cNvGrpSpPr>
          <p:nvPr/>
        </p:nvGrpSpPr>
        <p:grpSpPr bwMode="auto">
          <a:xfrm>
            <a:off x="547688" y="1006203"/>
            <a:ext cx="2984500" cy="1997075"/>
            <a:chOff x="336" y="1027"/>
            <a:chExt cx="1880" cy="1258"/>
          </a:xfrm>
        </p:grpSpPr>
        <p:sp>
          <p:nvSpPr>
            <p:cNvPr id="35858" name="Text Box 7"/>
            <p:cNvSpPr txBox="1">
              <a:spLocks noChangeArrowheads="1"/>
            </p:cNvSpPr>
            <p:nvPr/>
          </p:nvSpPr>
          <p:spPr bwMode="auto">
            <a:xfrm>
              <a:off x="336" y="1027"/>
              <a:ext cx="130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buFont typeface="Wingdings" pitchFamily="2" charset="2"/>
                <a:buChar char="q"/>
              </a:pPr>
              <a:r>
                <a:rPr kumimoji="1" lang="zh-CN" altLang="en-US" sz="3200">
                  <a:ea typeface="楷体_GB2312" pitchFamily="49" charset="-122"/>
                </a:rPr>
                <a:t>   非负性</a:t>
              </a:r>
            </a:p>
          </p:txBody>
        </p:sp>
        <p:sp>
          <p:nvSpPr>
            <p:cNvPr id="35859" name="Text Box 8"/>
            <p:cNvSpPr txBox="1">
              <a:spLocks noChangeArrowheads="1"/>
            </p:cNvSpPr>
            <p:nvPr/>
          </p:nvSpPr>
          <p:spPr bwMode="auto">
            <a:xfrm>
              <a:off x="336" y="1440"/>
              <a:ext cx="13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buFont typeface="Wingdings" pitchFamily="2" charset="2"/>
                <a:buChar char="q"/>
              </a:pPr>
              <a:r>
                <a:rPr kumimoji="1" lang="zh-CN" altLang="en-US" sz="3200">
                  <a:ea typeface="楷体_GB2312" pitchFamily="49" charset="-122"/>
                </a:rPr>
                <a:t>   规范性 </a:t>
              </a:r>
            </a:p>
          </p:txBody>
        </p:sp>
        <p:sp>
          <p:nvSpPr>
            <p:cNvPr id="35860" name="Text Box 9"/>
            <p:cNvSpPr txBox="1">
              <a:spLocks noChangeArrowheads="1"/>
            </p:cNvSpPr>
            <p:nvPr/>
          </p:nvSpPr>
          <p:spPr bwMode="auto">
            <a:xfrm>
              <a:off x="336" y="1920"/>
              <a:ext cx="18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buFont typeface="Wingdings" pitchFamily="2" charset="2"/>
                <a:buChar char="q"/>
              </a:pPr>
              <a:r>
                <a:rPr kumimoji="1" lang="zh-CN" altLang="en-US" sz="3200">
                  <a:ea typeface="楷体_GB2312" pitchFamily="49" charset="-122"/>
                </a:rPr>
                <a:t>   可列可加性 </a:t>
              </a:r>
            </a:p>
          </p:txBody>
        </p:sp>
      </p:grpSp>
      <p:grpSp>
        <p:nvGrpSpPr>
          <p:cNvPr id="3" name="Group 10"/>
          <p:cNvGrpSpPr>
            <a:grpSpLocks/>
          </p:cNvGrpSpPr>
          <p:nvPr/>
        </p:nvGrpSpPr>
        <p:grpSpPr bwMode="auto">
          <a:xfrm>
            <a:off x="596900" y="3982660"/>
            <a:ext cx="7779921" cy="601258"/>
            <a:chOff x="328" y="2530"/>
            <a:chExt cx="5381" cy="377"/>
          </a:xfrm>
        </p:grpSpPr>
        <p:graphicFrame>
          <p:nvGraphicFramePr>
            <p:cNvPr id="35856" name="Object 11"/>
            <p:cNvGraphicFramePr>
              <a:graphicFrameLocks noChangeAspect="1"/>
            </p:cNvGraphicFramePr>
            <p:nvPr>
              <p:extLst>
                <p:ext uri="{D42A27DB-BD31-4B8C-83A1-F6EECF244321}">
                  <p14:modId xmlns:p14="http://schemas.microsoft.com/office/powerpoint/2010/main" val="3537243780"/>
                </p:ext>
              </p:extLst>
            </p:nvPr>
          </p:nvGraphicFramePr>
          <p:xfrm>
            <a:off x="696" y="2530"/>
            <a:ext cx="5013" cy="369"/>
          </p:xfrm>
          <a:graphic>
            <a:graphicData uri="http://schemas.openxmlformats.org/presentationml/2006/ole">
              <mc:AlternateContent xmlns:mc="http://schemas.openxmlformats.org/markup-compatibility/2006">
                <mc:Choice xmlns:v="urn:schemas-microsoft-com:vml" Requires="v">
                  <p:oleObj spid="_x0000_s75545" name="Equation" r:id="rId9" imgW="3124080" imgH="253800" progId="Equation.DSMT4">
                    <p:embed/>
                  </p:oleObj>
                </mc:Choice>
                <mc:Fallback>
                  <p:oleObj name="Equation" r:id="rId9" imgW="3124080" imgH="253800" progId="Equation.DSMT4">
                    <p:embed/>
                    <p:pic>
                      <p:nvPicPr>
                        <p:cNvPr id="0" name=""/>
                        <p:cNvPicPr>
                          <a:picLocks noChangeAspect="1" noChangeArrowheads="1"/>
                        </p:cNvPicPr>
                        <p:nvPr/>
                      </p:nvPicPr>
                      <p:blipFill>
                        <a:blip r:embed="rId10"/>
                        <a:srcRect/>
                        <a:stretch>
                          <a:fillRect/>
                        </a:stretch>
                      </p:blipFill>
                      <p:spPr bwMode="auto">
                        <a:xfrm>
                          <a:off x="696" y="2530"/>
                          <a:ext cx="5013" cy="3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7" name="Text Box 12"/>
            <p:cNvSpPr txBox="1">
              <a:spLocks noChangeArrowheads="1"/>
            </p:cNvSpPr>
            <p:nvPr/>
          </p:nvSpPr>
          <p:spPr bwMode="auto">
            <a:xfrm>
              <a:off x="328" y="2544"/>
              <a:ext cx="444"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buFont typeface="Wingdings" pitchFamily="2" charset="2"/>
                <a:buChar char="q"/>
              </a:pPr>
              <a:r>
                <a:rPr kumimoji="1" lang="zh-CN" altLang="en-US" sz="3200">
                  <a:ea typeface="楷体_GB2312" pitchFamily="49" charset="-122"/>
                </a:rPr>
                <a:t> </a:t>
              </a:r>
            </a:p>
          </p:txBody>
        </p:sp>
      </p:grpSp>
      <p:grpSp>
        <p:nvGrpSpPr>
          <p:cNvPr id="4" name="Group 13"/>
          <p:cNvGrpSpPr>
            <a:grpSpLocks/>
          </p:cNvGrpSpPr>
          <p:nvPr/>
        </p:nvGrpSpPr>
        <p:grpSpPr bwMode="auto">
          <a:xfrm>
            <a:off x="596900" y="4839844"/>
            <a:ext cx="4136675" cy="644492"/>
            <a:chOff x="348" y="1242"/>
            <a:chExt cx="2338" cy="426"/>
          </a:xfrm>
        </p:grpSpPr>
        <p:graphicFrame>
          <p:nvGraphicFramePr>
            <p:cNvPr id="35854" name="Object 14"/>
            <p:cNvGraphicFramePr>
              <a:graphicFrameLocks noChangeAspect="1"/>
            </p:cNvGraphicFramePr>
            <p:nvPr>
              <p:extLst>
                <p:ext uri="{D42A27DB-BD31-4B8C-83A1-F6EECF244321}">
                  <p14:modId xmlns:p14="http://schemas.microsoft.com/office/powerpoint/2010/main" val="4240839740"/>
                </p:ext>
              </p:extLst>
            </p:nvPr>
          </p:nvGraphicFramePr>
          <p:xfrm>
            <a:off x="663" y="1242"/>
            <a:ext cx="2023" cy="426"/>
          </p:xfrm>
          <a:graphic>
            <a:graphicData uri="http://schemas.openxmlformats.org/presentationml/2006/ole">
              <mc:AlternateContent xmlns:mc="http://schemas.openxmlformats.org/markup-compatibility/2006">
                <mc:Choice xmlns:v="urn:schemas-microsoft-com:vml" Requires="v">
                  <p:oleObj spid="_x0000_s75546" name="Equation" r:id="rId11" imgW="1409400" imgH="253800" progId="Equation.DSMT4">
                    <p:embed/>
                  </p:oleObj>
                </mc:Choice>
                <mc:Fallback>
                  <p:oleObj name="Equation" r:id="rId11" imgW="1409400" imgH="253800" progId="Equation.DSMT4">
                    <p:embed/>
                    <p:pic>
                      <p:nvPicPr>
                        <p:cNvPr id="0" name=""/>
                        <p:cNvPicPr>
                          <a:picLocks noChangeAspect="1" noChangeArrowheads="1"/>
                        </p:cNvPicPr>
                        <p:nvPr/>
                      </p:nvPicPr>
                      <p:blipFill>
                        <a:blip r:embed="rId12"/>
                        <a:srcRect/>
                        <a:stretch>
                          <a:fillRect/>
                        </a:stretch>
                      </p:blipFill>
                      <p:spPr bwMode="auto">
                        <a:xfrm>
                          <a:off x="663" y="1242"/>
                          <a:ext cx="2023" cy="4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5" name="Text Box 15"/>
            <p:cNvSpPr txBox="1">
              <a:spLocks noChangeArrowheads="1"/>
            </p:cNvSpPr>
            <p:nvPr/>
          </p:nvSpPr>
          <p:spPr bwMode="auto">
            <a:xfrm>
              <a:off x="348" y="1261"/>
              <a:ext cx="366"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buFont typeface="Wingdings" pitchFamily="2" charset="2"/>
                <a:buChar char="q"/>
              </a:pPr>
              <a:r>
                <a:rPr kumimoji="1" lang="zh-CN" altLang="en-US" sz="3200">
                  <a:ea typeface="楷体_GB2312" pitchFamily="49" charset="-122"/>
                </a:rPr>
                <a:t> </a:t>
              </a:r>
            </a:p>
          </p:txBody>
        </p:sp>
      </p:grpSp>
      <p:grpSp>
        <p:nvGrpSpPr>
          <p:cNvPr id="5" name="Group 16"/>
          <p:cNvGrpSpPr>
            <a:grpSpLocks/>
          </p:cNvGrpSpPr>
          <p:nvPr/>
        </p:nvGrpSpPr>
        <p:grpSpPr bwMode="auto">
          <a:xfrm>
            <a:off x="596900" y="5641220"/>
            <a:ext cx="6576782" cy="626638"/>
            <a:chOff x="358" y="1965"/>
            <a:chExt cx="3848" cy="385"/>
          </a:xfrm>
        </p:grpSpPr>
        <p:graphicFrame>
          <p:nvGraphicFramePr>
            <p:cNvPr id="35852" name="Object 17"/>
            <p:cNvGraphicFramePr>
              <a:graphicFrameLocks noChangeAspect="1"/>
            </p:cNvGraphicFramePr>
            <p:nvPr>
              <p:extLst>
                <p:ext uri="{D42A27DB-BD31-4B8C-83A1-F6EECF244321}">
                  <p14:modId xmlns:p14="http://schemas.microsoft.com/office/powerpoint/2010/main" val="598924993"/>
                </p:ext>
              </p:extLst>
            </p:nvPr>
          </p:nvGraphicFramePr>
          <p:xfrm>
            <a:off x="746" y="1965"/>
            <a:ext cx="3460" cy="385"/>
          </p:xfrm>
          <a:graphic>
            <a:graphicData uri="http://schemas.openxmlformats.org/presentationml/2006/ole">
              <mc:AlternateContent xmlns:mc="http://schemas.openxmlformats.org/markup-compatibility/2006">
                <mc:Choice xmlns:v="urn:schemas-microsoft-com:vml" Requires="v">
                  <p:oleObj spid="_x0000_s75547" name="Equation" r:id="rId13" imgW="2400120" imgH="253800" progId="Equation.DSMT4">
                    <p:embed/>
                  </p:oleObj>
                </mc:Choice>
                <mc:Fallback>
                  <p:oleObj name="Equation" r:id="rId13" imgW="2400120" imgH="253800" progId="Equation.DSMT4">
                    <p:embed/>
                    <p:pic>
                      <p:nvPicPr>
                        <p:cNvPr id="0" name=""/>
                        <p:cNvPicPr>
                          <a:picLocks noChangeAspect="1" noChangeArrowheads="1"/>
                        </p:cNvPicPr>
                        <p:nvPr/>
                      </p:nvPicPr>
                      <p:blipFill>
                        <a:blip r:embed="rId14"/>
                        <a:srcRect/>
                        <a:stretch>
                          <a:fillRect/>
                        </a:stretch>
                      </p:blipFill>
                      <p:spPr bwMode="auto">
                        <a:xfrm>
                          <a:off x="746" y="1965"/>
                          <a:ext cx="3460"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3" name="Text Box 18"/>
            <p:cNvSpPr txBox="1">
              <a:spLocks noChangeArrowheads="1"/>
            </p:cNvSpPr>
            <p:nvPr/>
          </p:nvSpPr>
          <p:spPr bwMode="auto">
            <a:xfrm>
              <a:off x="358" y="1977"/>
              <a:ext cx="379"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buFont typeface="Wingdings" pitchFamily="2" charset="2"/>
                <a:buChar char="q"/>
              </a:pPr>
              <a:r>
                <a:rPr kumimoji="1" lang="zh-CN" altLang="en-US" sz="3200">
                  <a:ea typeface="楷体_GB2312" pitchFamily="49" charset="-122"/>
                </a:rPr>
                <a:t> </a:t>
              </a:r>
            </a:p>
          </p:txBody>
        </p:sp>
      </p:grpSp>
      <p:sp>
        <p:nvSpPr>
          <p:cNvPr id="253971" name="Rectangle 19"/>
          <p:cNvSpPr>
            <a:spLocks noChangeArrowheads="1"/>
          </p:cNvSpPr>
          <p:nvPr/>
        </p:nvSpPr>
        <p:spPr bwMode="auto">
          <a:xfrm>
            <a:off x="539750" y="3355703"/>
            <a:ext cx="8280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kumimoji="1" lang="zh-CN" altLang="en-US" sz="2800" b="1"/>
              <a:t>概率的一些重要性质都适用于条件概率</a:t>
            </a:r>
            <a:r>
              <a:rPr kumimoji="1" lang="en-US" altLang="zh-CN" sz="2800" b="1"/>
              <a:t>. </a:t>
            </a:r>
            <a:r>
              <a:rPr kumimoji="1" lang="zh-CN" altLang="en-US" sz="2800" b="1"/>
              <a:t>例如</a:t>
            </a:r>
            <a:r>
              <a:rPr kumimoji="1" lang="en-US" altLang="zh-CN" sz="2800" b="1"/>
              <a:t>:</a:t>
            </a:r>
            <a:endParaRPr kumimoji="1" lang="en-US" altLang="zh-CN" sz="2800"/>
          </a:p>
        </p:txBody>
      </p:sp>
      <p:sp>
        <p:nvSpPr>
          <p:cNvPr id="253972" name="Text Box 20"/>
          <p:cNvSpPr txBox="1">
            <a:spLocks noChangeArrowheads="1"/>
          </p:cNvSpPr>
          <p:nvPr/>
        </p:nvSpPr>
        <p:spPr bwMode="auto">
          <a:xfrm>
            <a:off x="611188" y="188640"/>
            <a:ext cx="1143000" cy="5794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sz="3200" b="1">
                <a:solidFill>
                  <a:srgbClr val="A50021"/>
                </a:solidFill>
                <a:ea typeface="楷体_GB2312" pitchFamily="49" charset="-122"/>
              </a:rPr>
              <a:t>性质</a:t>
            </a:r>
          </a:p>
        </p:txBody>
      </p:sp>
    </p:spTree>
    <p:extLst>
      <p:ext uri="{BB962C8B-B14F-4D97-AF65-F5344CB8AC3E}">
        <p14:creationId xmlns:p14="http://schemas.microsoft.com/office/powerpoint/2010/main" val="17049353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53972"/>
                                        </p:tgtEl>
                                        <p:attrNameLst>
                                          <p:attrName>style.visibility</p:attrName>
                                        </p:attrNameLst>
                                      </p:cBhvr>
                                      <p:to>
                                        <p:strVal val="visible"/>
                                      </p:to>
                                    </p:set>
                                    <p:anim calcmode="lin" valueType="num">
                                      <p:cBhvr>
                                        <p:cTn id="7" dur="500" fill="hold"/>
                                        <p:tgtEl>
                                          <p:spTgt spid="253972"/>
                                        </p:tgtEl>
                                        <p:attrNameLst>
                                          <p:attrName>ppt_w</p:attrName>
                                        </p:attrNameLst>
                                      </p:cBhvr>
                                      <p:tavLst>
                                        <p:tav tm="0">
                                          <p:val>
                                            <p:fltVal val="0"/>
                                          </p:val>
                                        </p:tav>
                                        <p:tav tm="100000">
                                          <p:val>
                                            <p:strVal val="#ppt_w"/>
                                          </p:val>
                                        </p:tav>
                                      </p:tavLst>
                                    </p:anim>
                                    <p:anim calcmode="lin" valueType="num">
                                      <p:cBhvr>
                                        <p:cTn id="8" dur="500" fill="hold"/>
                                        <p:tgtEl>
                                          <p:spTgt spid="25397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53954"/>
                                        </p:tgtEl>
                                        <p:attrNameLst>
                                          <p:attrName>style.visibility</p:attrName>
                                        </p:attrNameLst>
                                      </p:cBhvr>
                                      <p:to>
                                        <p:strVal val="visible"/>
                                      </p:to>
                                    </p:set>
                                    <p:animEffect transition="in" filter="wipe(left)">
                                      <p:cBhvr>
                                        <p:cTn id="13" dur="500"/>
                                        <p:tgtEl>
                                          <p:spTgt spid="25395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53955"/>
                                        </p:tgtEl>
                                        <p:attrNameLst>
                                          <p:attrName>style.visibility</p:attrName>
                                        </p:attrNameLst>
                                      </p:cBhvr>
                                      <p:to>
                                        <p:strVal val="visible"/>
                                      </p:to>
                                    </p:set>
                                    <p:animEffect transition="in" filter="wipe(left)">
                                      <p:cBhvr>
                                        <p:cTn id="23" dur="500"/>
                                        <p:tgtEl>
                                          <p:spTgt spid="25395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253956"/>
                                        </p:tgtEl>
                                        <p:attrNameLst>
                                          <p:attrName>style.visibility</p:attrName>
                                        </p:attrNameLst>
                                      </p:cBhvr>
                                      <p:to>
                                        <p:strVal val="visible"/>
                                      </p:to>
                                    </p:set>
                                    <p:animEffect transition="in" filter="wipe(left)">
                                      <p:cBhvr>
                                        <p:cTn id="28" dur="500"/>
                                        <p:tgtEl>
                                          <p:spTgt spid="25395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253957"/>
                                        </p:tgtEl>
                                        <p:attrNameLst>
                                          <p:attrName>style.visibility</p:attrName>
                                        </p:attrNameLst>
                                      </p:cBhvr>
                                      <p:to>
                                        <p:strVal val="visible"/>
                                      </p:to>
                                    </p:set>
                                    <p:animEffect transition="in" filter="wipe(left)">
                                      <p:cBhvr>
                                        <p:cTn id="33" dur="500"/>
                                        <p:tgtEl>
                                          <p:spTgt spid="25395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37" fill="hold" grpId="0" nodeType="clickEffect">
                                  <p:stCondLst>
                                    <p:cond delay="0"/>
                                  </p:stCondLst>
                                  <p:childTnLst>
                                    <p:set>
                                      <p:cBhvr>
                                        <p:cTn id="37" dur="1" fill="hold">
                                          <p:stCondLst>
                                            <p:cond delay="0"/>
                                          </p:stCondLst>
                                        </p:cTn>
                                        <p:tgtEl>
                                          <p:spTgt spid="253971"/>
                                        </p:tgtEl>
                                        <p:attrNameLst>
                                          <p:attrName>style.visibility</p:attrName>
                                        </p:attrNameLst>
                                      </p:cBhvr>
                                      <p:to>
                                        <p:strVal val="visible"/>
                                      </p:to>
                                    </p:set>
                                    <p:animEffect transition="in" filter="barn(outVertical)">
                                      <p:cBhvr>
                                        <p:cTn id="38" dur="500"/>
                                        <p:tgtEl>
                                          <p:spTgt spid="25397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left)">
                                      <p:cBhvr>
                                        <p:cTn id="43" dur="500"/>
                                        <p:tgtEl>
                                          <p:spTgt spid="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wipe(left)">
                                      <p:cBhvr>
                                        <p:cTn id="48" dur="500"/>
                                        <p:tgtEl>
                                          <p:spTgt spid="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left)">
                                      <p:cBhvr>
                                        <p:cTn id="5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4" grpId="0" autoUpdateAnimBg="0"/>
      <p:bldP spid="253971" grpId="0" autoUpdateAnimBg="0"/>
      <p:bldP spid="253972"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Text Box 2"/>
          <p:cNvSpPr txBox="1">
            <a:spLocks noChangeArrowheads="1"/>
          </p:cNvSpPr>
          <p:nvPr/>
        </p:nvSpPr>
        <p:spPr bwMode="auto">
          <a:xfrm>
            <a:off x="684213" y="44624"/>
            <a:ext cx="1143000" cy="6413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b="1">
                <a:solidFill>
                  <a:srgbClr val="A50021"/>
                </a:solidFill>
                <a:ea typeface="楷体_GB2312" pitchFamily="49" charset="-122"/>
              </a:rPr>
              <a:t>计算</a:t>
            </a:r>
          </a:p>
        </p:txBody>
      </p:sp>
      <p:sp>
        <p:nvSpPr>
          <p:cNvPr id="254979" name="Text Box 3"/>
          <p:cNvSpPr txBox="1">
            <a:spLocks noChangeArrowheads="1"/>
          </p:cNvSpPr>
          <p:nvPr/>
        </p:nvSpPr>
        <p:spPr bwMode="auto">
          <a:xfrm>
            <a:off x="683568" y="2348880"/>
            <a:ext cx="7560000" cy="1077218"/>
          </a:xfrm>
          <a:prstGeom prst="rect">
            <a:avLst/>
          </a:prstGeom>
          <a:ln/>
          <a:extLst/>
        </p:spPr>
        <p:style>
          <a:lnRef idx="1">
            <a:schemeClr val="accent6"/>
          </a:lnRef>
          <a:fillRef idx="2">
            <a:schemeClr val="accent6"/>
          </a:fillRef>
          <a:effectRef idx="1">
            <a:schemeClr val="accent6"/>
          </a:effectRef>
          <a:fontRef idx="minor">
            <a:schemeClr val="dk1"/>
          </a:fontRef>
        </p:style>
        <p:txBody>
          <a:bodyPr wrap="squar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zh-CN" altLang="en-US" sz="3200" b="1" dirty="0">
                <a:solidFill>
                  <a:srgbClr val="0000FF"/>
                </a:solidFill>
              </a:rPr>
              <a:t> </a:t>
            </a:r>
            <a:r>
              <a:rPr kumimoji="1" lang="en-US" altLang="zh-CN" sz="3200" b="1" dirty="0">
                <a:solidFill>
                  <a:srgbClr val="0000FF"/>
                </a:solidFill>
              </a:rPr>
              <a:t>2) </a:t>
            </a:r>
            <a:r>
              <a:rPr kumimoji="1" lang="zh-CN" altLang="en-US" sz="3200" b="1" dirty="0" smtClean="0">
                <a:solidFill>
                  <a:srgbClr val="0000FF"/>
                </a:solidFill>
              </a:rPr>
              <a:t>在</a:t>
            </a:r>
            <a:r>
              <a:rPr kumimoji="1" lang="zh-CN" altLang="en-US" sz="3200" b="1" dirty="0" smtClean="0">
                <a:solidFill>
                  <a:srgbClr val="C00000"/>
                </a:solidFill>
              </a:rPr>
              <a:t>等概率样本空间</a:t>
            </a:r>
            <a:r>
              <a:rPr kumimoji="1" lang="zh-CN" altLang="en-US" sz="3200" b="1" dirty="0" smtClean="0">
                <a:solidFill>
                  <a:srgbClr val="0000FF"/>
                </a:solidFill>
              </a:rPr>
              <a:t>下：可用样本空间转换</a:t>
            </a:r>
            <a:r>
              <a:rPr kumimoji="1" lang="en-US" altLang="zh-CN" sz="3200" b="1" dirty="0" smtClean="0">
                <a:solidFill>
                  <a:srgbClr val="0000FF"/>
                </a:solidFill>
              </a:rPr>
              <a:t>(</a:t>
            </a:r>
            <a:r>
              <a:rPr kumimoji="1" lang="zh-CN" altLang="en-US" sz="3200" b="1" dirty="0" smtClean="0">
                <a:solidFill>
                  <a:srgbClr val="0000FF"/>
                </a:solidFill>
              </a:rPr>
              <a:t>缩减样本空间</a:t>
            </a:r>
            <a:r>
              <a:rPr kumimoji="1" lang="en-US" altLang="zh-CN" sz="3200" b="1" dirty="0" smtClean="0">
                <a:solidFill>
                  <a:srgbClr val="0000FF"/>
                </a:solidFill>
              </a:rPr>
              <a:t>)</a:t>
            </a:r>
            <a:r>
              <a:rPr kumimoji="1" lang="zh-CN" altLang="en-US" sz="3200" b="1" dirty="0" smtClean="0">
                <a:solidFill>
                  <a:srgbClr val="0000FF"/>
                </a:solidFill>
              </a:rPr>
              <a:t>法</a:t>
            </a:r>
            <a:endParaRPr kumimoji="1" lang="zh-CN" altLang="en-US" sz="3200" b="1" dirty="0">
              <a:solidFill>
                <a:srgbClr val="0000FF"/>
              </a:solidFill>
            </a:endParaRPr>
          </a:p>
        </p:txBody>
      </p:sp>
      <p:graphicFrame>
        <p:nvGraphicFramePr>
          <p:cNvPr id="36868" name="Object 4"/>
          <p:cNvGraphicFramePr>
            <a:graphicFrameLocks noChangeAspect="1"/>
          </p:cNvGraphicFramePr>
          <p:nvPr>
            <p:extLst>
              <p:ext uri="{D42A27DB-BD31-4B8C-83A1-F6EECF244321}">
                <p14:modId xmlns:p14="http://schemas.microsoft.com/office/powerpoint/2010/main" val="852348029"/>
              </p:ext>
            </p:extLst>
          </p:nvPr>
        </p:nvGraphicFramePr>
        <p:xfrm>
          <a:off x="4260850" y="2575099"/>
          <a:ext cx="112713" cy="214313"/>
        </p:xfrm>
        <a:graphic>
          <a:graphicData uri="http://schemas.openxmlformats.org/presentationml/2006/ole">
            <mc:AlternateContent xmlns:mc="http://schemas.openxmlformats.org/markup-compatibility/2006">
              <mc:Choice xmlns:v="urn:schemas-microsoft-com:vml" Requires="v">
                <p:oleObj spid="_x0000_s20361" name="公式" r:id="rId3" imgW="114151" imgH="215619" progId="Equation.3">
                  <p:embed/>
                </p:oleObj>
              </mc:Choice>
              <mc:Fallback>
                <p:oleObj name="公式"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0850" y="2575099"/>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4981" name="Rectangle 5"/>
          <p:cNvSpPr>
            <a:spLocks noChangeArrowheads="1"/>
          </p:cNvSpPr>
          <p:nvPr/>
        </p:nvSpPr>
        <p:spPr bwMode="auto">
          <a:xfrm>
            <a:off x="684213" y="814400"/>
            <a:ext cx="7560000" cy="584775"/>
          </a:xfrm>
          <a:prstGeom prst="rect">
            <a:avLst/>
          </a:prstGeom>
          <a:ln/>
          <a:extLst/>
        </p:spPr>
        <p:style>
          <a:lnRef idx="1">
            <a:schemeClr val="accent6"/>
          </a:lnRef>
          <a:fillRef idx="2">
            <a:schemeClr val="accent6"/>
          </a:fillRef>
          <a:effectRef idx="1">
            <a:schemeClr val="accent6"/>
          </a:effectRef>
          <a:fontRef idx="minor">
            <a:schemeClr val="dk1"/>
          </a:fontRef>
        </p:style>
        <p:txBody>
          <a:bodyPr anchor="ctr">
            <a:spAutoFit/>
          </a:bodyPr>
          <a:lstStyle/>
          <a:p>
            <a:r>
              <a:rPr kumimoji="1" lang="en-US" altLang="zh-CN" sz="3200" b="1" dirty="0">
                <a:solidFill>
                  <a:srgbClr val="0000FF"/>
                </a:solidFill>
              </a:rPr>
              <a:t>1) </a:t>
            </a:r>
            <a:r>
              <a:rPr kumimoji="1" lang="zh-CN" altLang="en-US" sz="3200" b="1" dirty="0">
                <a:solidFill>
                  <a:srgbClr val="0000FF"/>
                </a:solidFill>
              </a:rPr>
              <a:t>用定义计算</a:t>
            </a:r>
            <a:endParaRPr kumimoji="1" lang="en-US" altLang="zh-CN" sz="3200" b="1" dirty="0">
              <a:solidFill>
                <a:srgbClr val="0000FF"/>
              </a:solidFill>
            </a:endParaRPr>
          </a:p>
        </p:txBody>
      </p:sp>
      <p:grpSp>
        <p:nvGrpSpPr>
          <p:cNvPr id="2" name="Group 6"/>
          <p:cNvGrpSpPr>
            <a:grpSpLocks/>
          </p:cNvGrpSpPr>
          <p:nvPr/>
        </p:nvGrpSpPr>
        <p:grpSpPr bwMode="auto">
          <a:xfrm>
            <a:off x="2312988" y="1317799"/>
            <a:ext cx="5119687" cy="1147763"/>
            <a:chOff x="942" y="754"/>
            <a:chExt cx="3225" cy="723"/>
          </a:xfrm>
        </p:grpSpPr>
        <p:graphicFrame>
          <p:nvGraphicFramePr>
            <p:cNvPr id="36892" name="Object 7"/>
            <p:cNvGraphicFramePr>
              <a:graphicFrameLocks noChangeAspect="1"/>
            </p:cNvGraphicFramePr>
            <p:nvPr>
              <p:extLst>
                <p:ext uri="{D42A27DB-BD31-4B8C-83A1-F6EECF244321}">
                  <p14:modId xmlns:p14="http://schemas.microsoft.com/office/powerpoint/2010/main" val="2117700778"/>
                </p:ext>
              </p:extLst>
            </p:nvPr>
          </p:nvGraphicFramePr>
          <p:xfrm>
            <a:off x="942" y="754"/>
            <a:ext cx="2004" cy="723"/>
          </p:xfrm>
          <a:graphic>
            <a:graphicData uri="http://schemas.openxmlformats.org/presentationml/2006/ole">
              <mc:AlternateContent xmlns:mc="http://schemas.openxmlformats.org/markup-compatibility/2006">
                <mc:Choice xmlns:v="urn:schemas-microsoft-com:vml" Requires="v">
                  <p:oleObj spid="_x0000_s20362" name="Equation" r:id="rId5" imgW="1193760" imgH="419040" progId="Equation.DSMT4">
                    <p:embed/>
                  </p:oleObj>
                </mc:Choice>
                <mc:Fallback>
                  <p:oleObj name="Equation" r:id="rId5" imgW="1193760" imgH="419040" progId="Equation.DSMT4">
                    <p:embed/>
                    <p:pic>
                      <p:nvPicPr>
                        <p:cNvPr id="0" name=""/>
                        <p:cNvPicPr>
                          <a:picLocks noChangeAspect="1" noChangeArrowheads="1"/>
                        </p:cNvPicPr>
                        <p:nvPr/>
                      </p:nvPicPr>
                      <p:blipFill>
                        <a:blip r:embed="rId6"/>
                        <a:srcRect/>
                        <a:stretch>
                          <a:fillRect/>
                        </a:stretch>
                      </p:blipFill>
                      <p:spPr bwMode="auto">
                        <a:xfrm>
                          <a:off x="942" y="754"/>
                          <a:ext cx="2004" cy="72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93" name="Rectangle 8"/>
            <p:cNvSpPr>
              <a:spLocks noChangeArrowheads="1"/>
            </p:cNvSpPr>
            <p:nvPr/>
          </p:nvSpPr>
          <p:spPr bwMode="auto">
            <a:xfrm>
              <a:off x="3297" y="935"/>
              <a:ext cx="87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en-US" altLang="zh-CN" sz="3200" i="1" dirty="0">
                  <a:solidFill>
                    <a:schemeClr val="tx2"/>
                  </a:solidFill>
                </a:rPr>
                <a:t>P</a:t>
              </a:r>
              <a:r>
                <a:rPr kumimoji="1" lang="en-US" altLang="zh-CN" sz="3200" dirty="0">
                  <a:solidFill>
                    <a:schemeClr val="tx2"/>
                  </a:solidFill>
                </a:rPr>
                <a:t>(</a:t>
              </a:r>
              <a:r>
                <a:rPr kumimoji="1" lang="en-US" altLang="zh-CN" sz="3200" i="1" dirty="0">
                  <a:solidFill>
                    <a:schemeClr val="tx2"/>
                  </a:solidFill>
                </a:rPr>
                <a:t>A</a:t>
              </a:r>
              <a:r>
                <a:rPr kumimoji="1" lang="en-US" altLang="zh-CN" sz="3200" dirty="0">
                  <a:solidFill>
                    <a:schemeClr val="tx2"/>
                  </a:solidFill>
                </a:rPr>
                <a:t>)&gt;0</a:t>
              </a:r>
            </a:p>
          </p:txBody>
        </p:sp>
      </p:grpSp>
      <p:grpSp>
        <p:nvGrpSpPr>
          <p:cNvPr id="3" name="Group 9"/>
          <p:cNvGrpSpPr>
            <a:grpSpLocks/>
          </p:cNvGrpSpPr>
          <p:nvPr/>
        </p:nvGrpSpPr>
        <p:grpSpPr bwMode="auto">
          <a:xfrm>
            <a:off x="6659563" y="2852738"/>
            <a:ext cx="2127250" cy="3733800"/>
            <a:chOff x="4132" y="1872"/>
            <a:chExt cx="1340" cy="2352"/>
          </a:xfrm>
        </p:grpSpPr>
        <p:pic>
          <p:nvPicPr>
            <p:cNvPr id="36880" name="Picture 10" descr="6个点 副本"/>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32" y="2560"/>
              <a:ext cx="1244" cy="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81" name="Line 11"/>
            <p:cNvSpPr>
              <a:spLocks noChangeShapeType="1"/>
            </p:cNvSpPr>
            <p:nvPr/>
          </p:nvSpPr>
          <p:spPr bwMode="auto">
            <a:xfrm>
              <a:off x="4848" y="268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2" name="AutoShape 12"/>
            <p:cNvSpPr>
              <a:spLocks noChangeArrowheads="1"/>
            </p:cNvSpPr>
            <p:nvPr/>
          </p:nvSpPr>
          <p:spPr bwMode="auto">
            <a:xfrm rot="-3847604">
              <a:off x="4944" y="2208"/>
              <a:ext cx="864" cy="192"/>
            </a:xfrm>
            <a:prstGeom prst="leftArrow">
              <a:avLst>
                <a:gd name="adj1" fmla="val 50000"/>
                <a:gd name="adj2" fmla="val 112500"/>
              </a:avLst>
            </a:prstGeom>
            <a:solidFill>
              <a:schemeClr val="tx1"/>
            </a:solidFill>
            <a:ln w="9525">
              <a:solidFill>
                <a:schemeClr val="tx1"/>
              </a:solidFill>
              <a:miter lim="800000"/>
              <a:headEnd/>
              <a:tailEnd/>
            </a:ln>
          </p:spPr>
          <p:txBody>
            <a:bodyPr wrap="none" anchor="ctr"/>
            <a:lstStyle/>
            <a:p>
              <a:endParaRPr lang="zh-CN" altLang="en-US"/>
            </a:p>
          </p:txBody>
        </p:sp>
        <p:sp>
          <p:nvSpPr>
            <p:cNvPr id="36883" name="Line 13"/>
            <p:cNvSpPr>
              <a:spLocks noChangeShapeType="1"/>
            </p:cNvSpPr>
            <p:nvPr/>
          </p:nvSpPr>
          <p:spPr bwMode="auto">
            <a:xfrm>
              <a:off x="5328" y="268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4" name="Line 14"/>
            <p:cNvSpPr>
              <a:spLocks noChangeShapeType="1"/>
            </p:cNvSpPr>
            <p:nvPr/>
          </p:nvSpPr>
          <p:spPr bwMode="auto">
            <a:xfrm>
              <a:off x="4848" y="3024"/>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5" name="Line 15"/>
            <p:cNvSpPr>
              <a:spLocks noChangeShapeType="1"/>
            </p:cNvSpPr>
            <p:nvPr/>
          </p:nvSpPr>
          <p:spPr bwMode="auto">
            <a:xfrm>
              <a:off x="4848" y="2688"/>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6" name="Line 16"/>
            <p:cNvSpPr>
              <a:spLocks noChangeShapeType="1"/>
            </p:cNvSpPr>
            <p:nvPr/>
          </p:nvSpPr>
          <p:spPr bwMode="auto">
            <a:xfrm>
              <a:off x="5376" y="2592"/>
              <a:ext cx="0" cy="1632"/>
            </a:xfrm>
            <a:prstGeom prst="line">
              <a:avLst/>
            </a:prstGeom>
            <a:noFill/>
            <a:ln w="9525">
              <a:solidFill>
                <a:srgbClr val="6600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7" name="Line 17"/>
            <p:cNvSpPr>
              <a:spLocks noChangeShapeType="1"/>
            </p:cNvSpPr>
            <p:nvPr/>
          </p:nvSpPr>
          <p:spPr bwMode="auto">
            <a:xfrm>
              <a:off x="4848" y="4128"/>
              <a:ext cx="528" cy="0"/>
            </a:xfrm>
            <a:prstGeom prst="line">
              <a:avLst/>
            </a:prstGeom>
            <a:noFill/>
            <a:ln w="9525">
              <a:solidFill>
                <a:srgbClr val="CC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8" name="Line 18"/>
            <p:cNvSpPr>
              <a:spLocks noChangeShapeType="1"/>
            </p:cNvSpPr>
            <p:nvPr/>
          </p:nvSpPr>
          <p:spPr bwMode="auto">
            <a:xfrm>
              <a:off x="4848" y="2688"/>
              <a:ext cx="528" cy="0"/>
            </a:xfrm>
            <a:prstGeom prst="line">
              <a:avLst/>
            </a:prstGeom>
            <a:noFill/>
            <a:ln w="9525">
              <a:solidFill>
                <a:srgbClr val="CC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9" name="Line 19"/>
            <p:cNvSpPr>
              <a:spLocks noChangeShapeType="1"/>
            </p:cNvSpPr>
            <p:nvPr/>
          </p:nvSpPr>
          <p:spPr bwMode="auto">
            <a:xfrm>
              <a:off x="4848" y="2688"/>
              <a:ext cx="0" cy="1440"/>
            </a:xfrm>
            <a:prstGeom prst="line">
              <a:avLst/>
            </a:prstGeom>
            <a:noFill/>
            <a:ln w="9525">
              <a:solidFill>
                <a:srgbClr val="CC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0" name="Line 20"/>
            <p:cNvSpPr>
              <a:spLocks noChangeShapeType="1"/>
            </p:cNvSpPr>
            <p:nvPr/>
          </p:nvSpPr>
          <p:spPr bwMode="auto">
            <a:xfrm>
              <a:off x="5376" y="2688"/>
              <a:ext cx="0" cy="1440"/>
            </a:xfrm>
            <a:prstGeom prst="line">
              <a:avLst/>
            </a:prstGeom>
            <a:noFill/>
            <a:ln w="9525">
              <a:solidFill>
                <a:srgbClr val="CC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1" name="Rectangle 21"/>
            <p:cNvSpPr>
              <a:spLocks noChangeArrowheads="1"/>
            </p:cNvSpPr>
            <p:nvPr/>
          </p:nvSpPr>
          <p:spPr bwMode="auto">
            <a:xfrm>
              <a:off x="4145" y="2188"/>
              <a:ext cx="101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dirty="0"/>
                <a:t>  掷骰子</a:t>
              </a:r>
            </a:p>
          </p:txBody>
        </p:sp>
      </p:grpSp>
      <p:grpSp>
        <p:nvGrpSpPr>
          <p:cNvPr id="4" name="Group 22"/>
          <p:cNvGrpSpPr>
            <a:grpSpLocks/>
          </p:cNvGrpSpPr>
          <p:nvPr/>
        </p:nvGrpSpPr>
        <p:grpSpPr bwMode="auto">
          <a:xfrm>
            <a:off x="755650" y="3557959"/>
            <a:ext cx="5529263" cy="519113"/>
            <a:chOff x="338" y="2400"/>
            <a:chExt cx="3483" cy="327"/>
          </a:xfrm>
        </p:grpSpPr>
        <p:sp>
          <p:nvSpPr>
            <p:cNvPr id="36878" name="Rectangle 23"/>
            <p:cNvSpPr>
              <a:spLocks noChangeArrowheads="1"/>
            </p:cNvSpPr>
            <p:nvPr/>
          </p:nvSpPr>
          <p:spPr bwMode="auto">
            <a:xfrm>
              <a:off x="338" y="2400"/>
              <a:ext cx="20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2800" b="1" dirty="0"/>
                <a:t>例：</a:t>
              </a:r>
              <a:r>
                <a:rPr kumimoji="1" lang="en-US" altLang="zh-CN" sz="2800" b="1" i="1" dirty="0"/>
                <a:t>B</a:t>
              </a:r>
              <a:r>
                <a:rPr kumimoji="1" lang="en-US" altLang="zh-CN" sz="2800" b="1" dirty="0"/>
                <a:t>={</a:t>
              </a:r>
              <a:r>
                <a:rPr kumimoji="1" lang="zh-CN" altLang="zh-CN" sz="2800" b="1" dirty="0"/>
                <a:t>掷出2点}，</a:t>
              </a:r>
              <a:endParaRPr kumimoji="1" lang="zh-CN" altLang="en-US" sz="3200" b="1" dirty="0">
                <a:solidFill>
                  <a:schemeClr val="tx2"/>
                </a:solidFill>
              </a:endParaRPr>
            </a:p>
          </p:txBody>
        </p:sp>
        <p:sp>
          <p:nvSpPr>
            <p:cNvPr id="36879" name="Rectangle 24"/>
            <p:cNvSpPr>
              <a:spLocks noChangeArrowheads="1"/>
            </p:cNvSpPr>
            <p:nvPr/>
          </p:nvSpPr>
          <p:spPr bwMode="auto">
            <a:xfrm>
              <a:off x="2020" y="2400"/>
              <a:ext cx="180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2800" b="1"/>
                <a:t>  </a:t>
              </a:r>
              <a:r>
                <a:rPr kumimoji="1" lang="en-US" altLang="zh-CN" sz="2800" b="1" i="1"/>
                <a:t>A</a:t>
              </a:r>
              <a:r>
                <a:rPr kumimoji="1" lang="en-US" altLang="zh-CN" sz="2800" b="1"/>
                <a:t>={</a:t>
              </a:r>
              <a:r>
                <a:rPr kumimoji="1" lang="zh-CN" altLang="zh-CN" sz="2800" b="1"/>
                <a:t>掷出偶数点}</a:t>
              </a:r>
              <a:endParaRPr kumimoji="1" lang="en-US" altLang="zh-CN" sz="3200" b="1">
                <a:solidFill>
                  <a:schemeClr val="tx2"/>
                </a:solidFill>
              </a:endParaRPr>
            </a:p>
          </p:txBody>
        </p:sp>
      </p:grpSp>
      <p:grpSp>
        <p:nvGrpSpPr>
          <p:cNvPr id="5" name="Group 25"/>
          <p:cNvGrpSpPr>
            <a:grpSpLocks/>
          </p:cNvGrpSpPr>
          <p:nvPr/>
        </p:nvGrpSpPr>
        <p:grpSpPr bwMode="auto">
          <a:xfrm>
            <a:off x="1357313" y="4002062"/>
            <a:ext cx="2374899" cy="1227138"/>
            <a:chOff x="672" y="2552"/>
            <a:chExt cx="1496" cy="773"/>
          </a:xfrm>
        </p:grpSpPr>
        <p:sp>
          <p:nvSpPr>
            <p:cNvPr id="36876" name="Rectangle 26"/>
            <p:cNvSpPr>
              <a:spLocks noChangeArrowheads="1"/>
            </p:cNvSpPr>
            <p:nvPr/>
          </p:nvSpPr>
          <p:spPr bwMode="auto">
            <a:xfrm>
              <a:off x="672" y="2755"/>
              <a:ext cx="117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kumimoji="1" lang="en-US" altLang="zh-CN" sz="3200" b="1" i="1"/>
                <a:t>P</a:t>
              </a:r>
              <a:r>
                <a:rPr kumimoji="1" lang="en-US" altLang="zh-CN" sz="3200" b="1"/>
                <a:t>(</a:t>
              </a:r>
              <a:r>
                <a:rPr kumimoji="1" lang="en-US" altLang="zh-CN" sz="3200" b="1" i="1"/>
                <a:t>B</a:t>
              </a:r>
              <a:r>
                <a:rPr kumimoji="1" lang="en-US" altLang="zh-CN" sz="3200" b="1"/>
                <a:t>|</a:t>
              </a:r>
              <a:r>
                <a:rPr kumimoji="1" lang="en-US" altLang="zh-CN" sz="3200" b="1" i="1"/>
                <a:t>A</a:t>
              </a:r>
              <a:r>
                <a:rPr kumimoji="1" lang="zh-CN" altLang="en-US" sz="3200" b="1"/>
                <a:t>）</a:t>
              </a:r>
              <a:r>
                <a:rPr kumimoji="1" lang="en-US" altLang="zh-CN" sz="3200" b="1"/>
                <a:t>=</a:t>
              </a:r>
            </a:p>
          </p:txBody>
        </p:sp>
        <p:graphicFrame>
          <p:nvGraphicFramePr>
            <p:cNvPr id="36877" name="Object 27"/>
            <p:cNvGraphicFramePr>
              <a:graphicFrameLocks noChangeAspect="1"/>
            </p:cNvGraphicFramePr>
            <p:nvPr>
              <p:extLst>
                <p:ext uri="{D42A27DB-BD31-4B8C-83A1-F6EECF244321}">
                  <p14:modId xmlns:p14="http://schemas.microsoft.com/office/powerpoint/2010/main" val="2590189709"/>
                </p:ext>
              </p:extLst>
            </p:nvPr>
          </p:nvGraphicFramePr>
          <p:xfrm>
            <a:off x="1863" y="2552"/>
            <a:ext cx="305" cy="773"/>
          </p:xfrm>
          <a:graphic>
            <a:graphicData uri="http://schemas.openxmlformats.org/presentationml/2006/ole">
              <mc:AlternateContent xmlns:mc="http://schemas.openxmlformats.org/markup-compatibility/2006">
                <mc:Choice xmlns:v="urn:schemas-microsoft-com:vml" Requires="v">
                  <p:oleObj spid="_x0000_s20363" name="Equation" r:id="rId8" imgW="139680" imgH="393480" progId="Equation.DSMT4">
                    <p:embed/>
                  </p:oleObj>
                </mc:Choice>
                <mc:Fallback>
                  <p:oleObj name="Equation" r:id="rId8" imgW="139680" imgH="393480" progId="Equation.DSMT4">
                    <p:embed/>
                    <p:pic>
                      <p:nvPicPr>
                        <p:cNvPr id="0" name=""/>
                        <p:cNvPicPr>
                          <a:picLocks noChangeAspect="1" noChangeArrowheads="1"/>
                        </p:cNvPicPr>
                        <p:nvPr/>
                      </p:nvPicPr>
                      <p:blipFill>
                        <a:blip r:embed="rId9"/>
                        <a:srcRect/>
                        <a:stretch>
                          <a:fillRect/>
                        </a:stretch>
                      </p:blipFill>
                      <p:spPr bwMode="auto">
                        <a:xfrm>
                          <a:off x="1863" y="2552"/>
                          <a:ext cx="305" cy="7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55004" name="AutoShape 28"/>
          <p:cNvSpPr>
            <a:spLocks noChangeArrowheads="1"/>
          </p:cNvSpPr>
          <p:nvPr/>
        </p:nvSpPr>
        <p:spPr bwMode="auto">
          <a:xfrm>
            <a:off x="971550" y="5013325"/>
            <a:ext cx="2286000" cy="1447800"/>
          </a:xfrm>
          <a:prstGeom prst="wedgeRoundRectCallout">
            <a:avLst>
              <a:gd name="adj1" fmla="val 52986"/>
              <a:gd name="adj2" fmla="val -64144"/>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i="1" dirty="0"/>
              <a:t>A</a:t>
            </a:r>
            <a:r>
              <a:rPr kumimoji="1" lang="zh-CN" altLang="en-US" sz="2400" b="1" dirty="0"/>
              <a:t>发生后的</a:t>
            </a:r>
          </a:p>
          <a:p>
            <a:pPr algn="ctr"/>
            <a:r>
              <a:rPr kumimoji="1" lang="zh-CN" altLang="en-US" sz="2400" b="1" dirty="0"/>
              <a:t>缩减样本空间</a:t>
            </a:r>
          </a:p>
          <a:p>
            <a:pPr algn="ctr"/>
            <a:r>
              <a:rPr kumimoji="1" lang="zh-CN" altLang="en-US" sz="2400" b="1" dirty="0"/>
              <a:t>所含样本点总数</a:t>
            </a:r>
            <a:endParaRPr kumimoji="1" lang="zh-CN" altLang="en-US" sz="2400" dirty="0"/>
          </a:p>
        </p:txBody>
      </p:sp>
      <p:sp>
        <p:nvSpPr>
          <p:cNvPr id="255005" name="AutoShape 29"/>
          <p:cNvSpPr>
            <a:spLocks noChangeArrowheads="1"/>
          </p:cNvSpPr>
          <p:nvPr/>
        </p:nvSpPr>
        <p:spPr bwMode="auto">
          <a:xfrm>
            <a:off x="3708400" y="4581525"/>
            <a:ext cx="2286000" cy="1447800"/>
          </a:xfrm>
          <a:prstGeom prst="wedgeRoundRectCallout">
            <a:avLst>
              <a:gd name="adj1" fmla="val -52847"/>
              <a:gd name="adj2" fmla="val -77412"/>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zh-CN" altLang="en-US" sz="2400" b="1"/>
              <a:t>在缩减样本空间</a:t>
            </a:r>
          </a:p>
          <a:p>
            <a:pPr algn="ctr"/>
            <a:r>
              <a:rPr kumimoji="1" lang="zh-CN" altLang="en-US" sz="2400" b="1"/>
              <a:t>中</a:t>
            </a:r>
            <a:r>
              <a:rPr kumimoji="1" lang="en-US" altLang="zh-CN" sz="2400" b="1" i="1"/>
              <a:t>B</a:t>
            </a:r>
            <a:r>
              <a:rPr kumimoji="1" lang="zh-CN" altLang="en-US" sz="2400" b="1"/>
              <a:t>所含样本点</a:t>
            </a:r>
          </a:p>
          <a:p>
            <a:pPr algn="ctr"/>
            <a:r>
              <a:rPr kumimoji="1" lang="zh-CN" altLang="en-US" sz="2400" b="1"/>
              <a:t>个数</a:t>
            </a:r>
            <a:endParaRPr kumimoji="1" lang="zh-CN" altLang="en-US" sz="2400"/>
          </a:p>
        </p:txBody>
      </p:sp>
    </p:spTree>
    <p:extLst>
      <p:ext uri="{BB962C8B-B14F-4D97-AF65-F5344CB8AC3E}">
        <p14:creationId xmlns:p14="http://schemas.microsoft.com/office/powerpoint/2010/main" val="18426057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2000"/>
                                  </p:stCondLst>
                                  <p:childTnLst>
                                    <p:set>
                                      <p:cBhvr>
                                        <p:cTn id="6" dur="1" fill="hold">
                                          <p:stCondLst>
                                            <p:cond delay="0"/>
                                          </p:stCondLst>
                                        </p:cTn>
                                        <p:tgtEl>
                                          <p:spTgt spid="254978"/>
                                        </p:tgtEl>
                                        <p:attrNameLst>
                                          <p:attrName>style.visibility</p:attrName>
                                        </p:attrNameLst>
                                      </p:cBhvr>
                                      <p:to>
                                        <p:strVal val="visible"/>
                                      </p:to>
                                    </p:set>
                                    <p:anim calcmode="lin" valueType="num">
                                      <p:cBhvr>
                                        <p:cTn id="7" dur="500" fill="hold"/>
                                        <p:tgtEl>
                                          <p:spTgt spid="254978"/>
                                        </p:tgtEl>
                                        <p:attrNameLst>
                                          <p:attrName>ppt_w</p:attrName>
                                        </p:attrNameLst>
                                      </p:cBhvr>
                                      <p:tavLst>
                                        <p:tav tm="0">
                                          <p:val>
                                            <p:fltVal val="0"/>
                                          </p:val>
                                        </p:tav>
                                        <p:tav tm="100000">
                                          <p:val>
                                            <p:strVal val="#ppt_w"/>
                                          </p:val>
                                        </p:tav>
                                      </p:tavLst>
                                    </p:anim>
                                    <p:anim calcmode="lin" valueType="num">
                                      <p:cBhvr>
                                        <p:cTn id="8" dur="500" fill="hold"/>
                                        <p:tgtEl>
                                          <p:spTgt spid="254978"/>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254981"/>
                                        </p:tgtEl>
                                        <p:attrNameLst>
                                          <p:attrName>style.visibility</p:attrName>
                                        </p:attrNameLst>
                                      </p:cBhvr>
                                      <p:to>
                                        <p:strVal val="visible"/>
                                      </p:to>
                                    </p:set>
                                    <p:animEffect transition="in" filter="barn(outVertical)">
                                      <p:cBhvr>
                                        <p:cTn id="13" dur="500"/>
                                        <p:tgtEl>
                                          <p:spTgt spid="25498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1+#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254979"/>
                                        </p:tgtEl>
                                        <p:attrNameLst>
                                          <p:attrName>style.visibility</p:attrName>
                                        </p:attrNameLst>
                                      </p:cBhvr>
                                      <p:to>
                                        <p:strVal val="visible"/>
                                      </p:to>
                                    </p:set>
                                    <p:animEffect transition="in" filter="barn(outVertical)">
                                      <p:cBhvr>
                                        <p:cTn id="24" dur="500"/>
                                        <p:tgtEl>
                                          <p:spTgt spid="254979"/>
                                        </p:tgtEl>
                                      </p:cBhvr>
                                    </p:animEffect>
                                  </p:childTnLst>
                                </p:cTn>
                              </p:par>
                            </p:childTnLst>
                          </p:cTn>
                        </p:par>
                        <p:par>
                          <p:cTn id="25" fill="hold" nodeType="afterGroup">
                            <p:stCondLst>
                              <p:cond delay="500"/>
                            </p:stCondLst>
                            <p:childTnLst>
                              <p:par>
                                <p:cTn id="26" presetID="2" presetClass="entr" presetSubtype="2"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1+#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childTnLst>
                          </p:cTn>
                        </p:par>
                        <p:par>
                          <p:cTn id="41" fill="hold" nodeType="afterGroup">
                            <p:stCondLst>
                              <p:cond delay="500"/>
                            </p:stCondLst>
                            <p:childTnLst>
                              <p:par>
                                <p:cTn id="42" presetID="2" presetClass="entr" presetSubtype="8" fill="hold" grpId="0" nodeType="afterEffect">
                                  <p:stCondLst>
                                    <p:cond delay="0"/>
                                  </p:stCondLst>
                                  <p:childTnLst>
                                    <p:set>
                                      <p:cBhvr>
                                        <p:cTn id="43" dur="1" fill="hold">
                                          <p:stCondLst>
                                            <p:cond delay="0"/>
                                          </p:stCondLst>
                                        </p:cTn>
                                        <p:tgtEl>
                                          <p:spTgt spid="255004"/>
                                        </p:tgtEl>
                                        <p:attrNameLst>
                                          <p:attrName>style.visibility</p:attrName>
                                        </p:attrNameLst>
                                      </p:cBhvr>
                                      <p:to>
                                        <p:strVal val="visible"/>
                                      </p:to>
                                    </p:set>
                                    <p:anim calcmode="lin" valueType="num">
                                      <p:cBhvr additive="base">
                                        <p:cTn id="44" dur="500" fill="hold"/>
                                        <p:tgtEl>
                                          <p:spTgt spid="255004"/>
                                        </p:tgtEl>
                                        <p:attrNameLst>
                                          <p:attrName>ppt_x</p:attrName>
                                        </p:attrNameLst>
                                      </p:cBhvr>
                                      <p:tavLst>
                                        <p:tav tm="0">
                                          <p:val>
                                            <p:strVal val="0-#ppt_w/2"/>
                                          </p:val>
                                        </p:tav>
                                        <p:tav tm="100000">
                                          <p:val>
                                            <p:strVal val="#ppt_x"/>
                                          </p:val>
                                        </p:tav>
                                      </p:tavLst>
                                    </p:anim>
                                    <p:anim calcmode="lin" valueType="num">
                                      <p:cBhvr additive="base">
                                        <p:cTn id="45" dur="500" fill="hold"/>
                                        <p:tgtEl>
                                          <p:spTgt spid="255004"/>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1000"/>
                            </p:stCondLst>
                            <p:childTnLst>
                              <p:par>
                                <p:cTn id="47" presetID="1" presetClass="entr" presetSubtype="0" fill="hold" grpId="0" nodeType="afterEffect">
                                  <p:stCondLst>
                                    <p:cond delay="0"/>
                                  </p:stCondLst>
                                  <p:childTnLst>
                                    <p:set>
                                      <p:cBhvr>
                                        <p:cTn id="48" dur="1" fill="hold">
                                          <p:stCondLst>
                                            <p:cond delay="499"/>
                                          </p:stCondLst>
                                        </p:cTn>
                                        <p:tgtEl>
                                          <p:spTgt spid="2550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8" grpId="0" animBg="1" autoUpdateAnimBg="0"/>
      <p:bldP spid="254979" grpId="0" animBg="1" autoUpdateAnimBg="0"/>
      <p:bldP spid="254981" grpId="0" animBg="1" autoUpdateAnimBg="0"/>
      <p:bldP spid="255004" grpId="0" animBg="1" autoUpdateAnimBg="0"/>
      <p:bldP spid="255005"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Text Box 2"/>
          <p:cNvSpPr txBox="1">
            <a:spLocks noChangeArrowheads="1"/>
          </p:cNvSpPr>
          <p:nvPr/>
        </p:nvSpPr>
        <p:spPr bwMode="auto">
          <a:xfrm>
            <a:off x="609600" y="228600"/>
            <a:ext cx="7848600" cy="1066800"/>
          </a:xfrm>
          <a:prstGeom prst="rect">
            <a:avLst/>
          </a:prstGeom>
          <a:ln/>
          <a:extLst/>
        </p:spPr>
        <p:style>
          <a:lnRef idx="2">
            <a:schemeClr val="accent1"/>
          </a:lnRef>
          <a:fillRef idx="1">
            <a:schemeClr val="lt1"/>
          </a:fillRef>
          <a:effectRef idx="0">
            <a:schemeClr val="accent1"/>
          </a:effectRef>
          <a:fontRef idx="minor">
            <a:schemeClr val="dk1"/>
          </a:fontRef>
        </p:style>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zh-CN" altLang="en-US" sz="3200" b="1" dirty="0"/>
              <a:t>例</a:t>
            </a:r>
            <a:r>
              <a:rPr kumimoji="1" lang="en-US" altLang="zh-CN" sz="3200" b="1" dirty="0"/>
              <a:t>1 </a:t>
            </a:r>
            <a:r>
              <a:rPr kumimoji="1" lang="zh-CN" altLang="en-US" sz="3200" b="1" dirty="0"/>
              <a:t>掷两颗均匀骰子</a:t>
            </a:r>
            <a:r>
              <a:rPr kumimoji="1" lang="en-US" altLang="zh-CN" sz="3200" b="1" dirty="0"/>
              <a:t>,</a:t>
            </a:r>
            <a:r>
              <a:rPr kumimoji="1" lang="zh-CN" altLang="en-US" sz="3200" b="1" dirty="0"/>
              <a:t>已知第一颗掷出</a:t>
            </a:r>
            <a:r>
              <a:rPr kumimoji="1" lang="en-US" altLang="zh-CN" sz="3200" b="1" dirty="0"/>
              <a:t>6</a:t>
            </a:r>
            <a:r>
              <a:rPr kumimoji="1" lang="zh-CN" altLang="en-US" sz="3200" b="1" dirty="0"/>
              <a:t>点</a:t>
            </a:r>
            <a:r>
              <a:rPr kumimoji="1" lang="en-US" altLang="zh-CN" sz="3200" b="1" dirty="0"/>
              <a:t>,</a:t>
            </a:r>
            <a:r>
              <a:rPr kumimoji="1" lang="zh-CN" altLang="en-US" sz="3200" b="1" dirty="0"/>
              <a:t>问“掷出点数之和不小于</a:t>
            </a:r>
            <a:r>
              <a:rPr kumimoji="1" lang="en-US" altLang="zh-CN" sz="3200" b="1" dirty="0"/>
              <a:t>10”</a:t>
            </a:r>
            <a:r>
              <a:rPr kumimoji="1" lang="zh-CN" altLang="en-US" sz="3200" b="1" dirty="0"/>
              <a:t>的概率是多少</a:t>
            </a:r>
            <a:r>
              <a:rPr kumimoji="1" lang="en-US" altLang="zh-CN" sz="3200" b="1" dirty="0"/>
              <a:t>? </a:t>
            </a:r>
            <a:endParaRPr kumimoji="1" lang="en-US" altLang="zh-CN" sz="3200" b="1" dirty="0">
              <a:solidFill>
                <a:schemeClr val="tx2"/>
              </a:solidFill>
            </a:endParaRPr>
          </a:p>
        </p:txBody>
      </p:sp>
      <p:graphicFrame>
        <p:nvGraphicFramePr>
          <p:cNvPr id="38915" name="Object 3"/>
          <p:cNvGraphicFramePr>
            <a:graphicFrameLocks noChangeAspect="1"/>
          </p:cNvGraphicFramePr>
          <p:nvPr/>
        </p:nvGraphicFramePr>
        <p:xfrm>
          <a:off x="4511675" y="3162300"/>
          <a:ext cx="112713" cy="214313"/>
        </p:xfrm>
        <a:graphic>
          <a:graphicData uri="http://schemas.openxmlformats.org/presentationml/2006/ole">
            <mc:AlternateContent xmlns:mc="http://schemas.openxmlformats.org/markup-compatibility/2006">
              <mc:Choice xmlns:v="urn:schemas-microsoft-com:vml" Requires="v">
                <p:oleObj spid="_x0000_s91318" name="公式" r:id="rId4" imgW="114151" imgH="215619" progId="Equation.3">
                  <p:embed/>
                </p:oleObj>
              </mc:Choice>
              <mc:Fallback>
                <p:oleObj name="公式" r:id="rId4" imgW="114151" imgH="21561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1675" y="316230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04" name="Text Box 4"/>
          <p:cNvSpPr txBox="1">
            <a:spLocks noChangeArrowheads="1"/>
          </p:cNvSpPr>
          <p:nvPr/>
        </p:nvSpPr>
        <p:spPr bwMode="auto">
          <a:xfrm>
            <a:off x="681038" y="3511550"/>
            <a:ext cx="14303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zh-CN" altLang="en-US" sz="3200" b="1" dirty="0">
                <a:solidFill>
                  <a:srgbClr val="0000FF"/>
                </a:solidFill>
              </a:rPr>
              <a:t>解法</a:t>
            </a:r>
            <a:r>
              <a:rPr kumimoji="1" lang="en-US" altLang="zh-CN" sz="3200" b="1" dirty="0">
                <a:solidFill>
                  <a:srgbClr val="0000FF"/>
                </a:solidFill>
              </a:rPr>
              <a:t>1: </a:t>
            </a:r>
            <a:endParaRPr kumimoji="1" lang="en-US" altLang="zh-CN" sz="2800" b="1" dirty="0">
              <a:solidFill>
                <a:srgbClr val="0000FF"/>
              </a:solidFill>
            </a:endParaRPr>
          </a:p>
        </p:txBody>
      </p:sp>
      <p:graphicFrame>
        <p:nvGraphicFramePr>
          <p:cNvPr id="256005" name="Object 5"/>
          <p:cNvGraphicFramePr>
            <a:graphicFrameLocks noChangeAspect="1"/>
          </p:cNvGraphicFramePr>
          <p:nvPr>
            <p:extLst>
              <p:ext uri="{D42A27DB-BD31-4B8C-83A1-F6EECF244321}">
                <p14:modId xmlns:p14="http://schemas.microsoft.com/office/powerpoint/2010/main" val="114473737"/>
              </p:ext>
            </p:extLst>
          </p:nvPr>
        </p:nvGraphicFramePr>
        <p:xfrm>
          <a:off x="2174875" y="3262313"/>
          <a:ext cx="3036888" cy="1149350"/>
        </p:xfrm>
        <a:graphic>
          <a:graphicData uri="http://schemas.openxmlformats.org/presentationml/2006/ole">
            <mc:AlternateContent xmlns:mc="http://schemas.openxmlformats.org/markup-compatibility/2006">
              <mc:Choice xmlns:v="urn:schemas-microsoft-com:vml" Requires="v">
                <p:oleObj spid="_x0000_s91319" name="Equation" r:id="rId6" imgW="1143000" imgH="419040" progId="Equation.DSMT4">
                  <p:embed/>
                </p:oleObj>
              </mc:Choice>
              <mc:Fallback>
                <p:oleObj name="Equation" r:id="rId6" imgW="1143000" imgH="419040" progId="Equation.DSMT4">
                  <p:embed/>
                  <p:pic>
                    <p:nvPicPr>
                      <p:cNvPr id="0" name=""/>
                      <p:cNvPicPr>
                        <a:picLocks noChangeAspect="1" noChangeArrowheads="1"/>
                      </p:cNvPicPr>
                      <p:nvPr/>
                    </p:nvPicPr>
                    <p:blipFill>
                      <a:blip r:embed="rId7"/>
                      <a:srcRect/>
                      <a:stretch>
                        <a:fillRect/>
                      </a:stretch>
                    </p:blipFill>
                    <p:spPr bwMode="auto">
                      <a:xfrm>
                        <a:off x="2174875" y="3262313"/>
                        <a:ext cx="3036888" cy="1149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06" name="Text Box 6"/>
          <p:cNvSpPr txBox="1">
            <a:spLocks noChangeArrowheads="1"/>
          </p:cNvSpPr>
          <p:nvPr/>
        </p:nvSpPr>
        <p:spPr bwMode="auto">
          <a:xfrm>
            <a:off x="684213" y="4581525"/>
            <a:ext cx="15017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zh-CN" altLang="en-US" sz="3200" b="1" dirty="0">
                <a:solidFill>
                  <a:srgbClr val="0000FF"/>
                </a:solidFill>
              </a:rPr>
              <a:t>解法</a:t>
            </a:r>
            <a:r>
              <a:rPr kumimoji="1" lang="en-US" altLang="zh-CN" sz="3200" b="1" dirty="0">
                <a:solidFill>
                  <a:srgbClr val="0000FF"/>
                </a:solidFill>
              </a:rPr>
              <a:t>2: </a:t>
            </a:r>
            <a:endParaRPr kumimoji="1" lang="en-US" altLang="zh-CN" sz="2800" b="1" dirty="0">
              <a:solidFill>
                <a:srgbClr val="0000FF"/>
              </a:solidFill>
            </a:endParaRPr>
          </a:p>
        </p:txBody>
      </p:sp>
      <p:graphicFrame>
        <p:nvGraphicFramePr>
          <p:cNvPr id="256007" name="Object 7"/>
          <p:cNvGraphicFramePr>
            <a:graphicFrameLocks noChangeAspect="1"/>
          </p:cNvGraphicFramePr>
          <p:nvPr>
            <p:extLst>
              <p:ext uri="{D42A27DB-BD31-4B8C-83A1-F6EECF244321}">
                <p14:modId xmlns:p14="http://schemas.microsoft.com/office/powerpoint/2010/main" val="1529095766"/>
              </p:ext>
            </p:extLst>
          </p:nvPr>
        </p:nvGraphicFramePr>
        <p:xfrm>
          <a:off x="2295525" y="4419600"/>
          <a:ext cx="2814638" cy="1068388"/>
        </p:xfrm>
        <a:graphic>
          <a:graphicData uri="http://schemas.openxmlformats.org/presentationml/2006/ole">
            <mc:AlternateContent xmlns:mc="http://schemas.openxmlformats.org/markup-compatibility/2006">
              <mc:Choice xmlns:v="urn:schemas-microsoft-com:vml" Requires="v">
                <p:oleObj spid="_x0000_s91320" name="Equation" r:id="rId8" imgW="1054080" imgH="393480" progId="Equation.DSMT4">
                  <p:embed/>
                </p:oleObj>
              </mc:Choice>
              <mc:Fallback>
                <p:oleObj name="Equation" r:id="rId8" imgW="1054080" imgH="393480" progId="Equation.DSMT4">
                  <p:embed/>
                  <p:pic>
                    <p:nvPicPr>
                      <p:cNvPr id="0" name=""/>
                      <p:cNvPicPr>
                        <a:picLocks noChangeAspect="1" noChangeArrowheads="1"/>
                      </p:cNvPicPr>
                      <p:nvPr/>
                    </p:nvPicPr>
                    <p:blipFill>
                      <a:blip r:embed="rId9"/>
                      <a:srcRect/>
                      <a:stretch>
                        <a:fillRect/>
                      </a:stretch>
                    </p:blipFill>
                    <p:spPr bwMode="auto">
                      <a:xfrm>
                        <a:off x="2295525" y="4419600"/>
                        <a:ext cx="2814638" cy="1068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08" name="Rectangle 8"/>
          <p:cNvSpPr>
            <a:spLocks noChangeArrowheads="1"/>
          </p:cNvSpPr>
          <p:nvPr/>
        </p:nvSpPr>
        <p:spPr bwMode="auto">
          <a:xfrm>
            <a:off x="684213" y="1412875"/>
            <a:ext cx="6223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spcBef>
                <a:spcPct val="50000"/>
              </a:spcBef>
            </a:pPr>
            <a:r>
              <a:rPr kumimoji="1" lang="zh-CN" altLang="en-US" sz="3200" b="1" dirty="0"/>
              <a:t>解</a:t>
            </a:r>
            <a:r>
              <a:rPr kumimoji="1" lang="en-US" altLang="zh-CN" sz="3200" b="1" dirty="0"/>
              <a:t>: </a:t>
            </a:r>
            <a:r>
              <a:rPr kumimoji="1" lang="zh-CN" altLang="en-US" sz="3200" b="1" dirty="0"/>
              <a:t>设</a:t>
            </a:r>
            <a:r>
              <a:rPr kumimoji="1" lang="en-US" altLang="zh-CN" sz="3200" b="1" i="1" dirty="0"/>
              <a:t>A</a:t>
            </a:r>
            <a:r>
              <a:rPr kumimoji="1" lang="en-US" altLang="zh-CN" sz="3200" b="1" dirty="0"/>
              <a:t>={</a:t>
            </a:r>
            <a:r>
              <a:rPr kumimoji="1" lang="zh-CN" altLang="en-US" sz="3200" b="1" dirty="0"/>
              <a:t>掷出点数之和不小于</a:t>
            </a:r>
            <a:r>
              <a:rPr kumimoji="1" lang="en-US" altLang="zh-CN" sz="3200" b="1" dirty="0"/>
              <a:t>10} </a:t>
            </a:r>
          </a:p>
          <a:p>
            <a:pPr>
              <a:spcBef>
                <a:spcPct val="50000"/>
              </a:spcBef>
            </a:pPr>
            <a:r>
              <a:rPr kumimoji="1" lang="en-US" altLang="zh-CN" sz="3200" b="1" i="1" dirty="0"/>
              <a:t>          B</a:t>
            </a:r>
            <a:r>
              <a:rPr kumimoji="1" lang="en-US" altLang="zh-CN" sz="3200" b="1" dirty="0"/>
              <a:t>={</a:t>
            </a:r>
            <a:r>
              <a:rPr kumimoji="1" lang="zh-CN" altLang="en-US" sz="3200" b="1" dirty="0"/>
              <a:t>第一颗掷出</a:t>
            </a:r>
            <a:r>
              <a:rPr kumimoji="1" lang="en-US" altLang="zh-CN" sz="3200" b="1" dirty="0"/>
              <a:t>6</a:t>
            </a:r>
            <a:r>
              <a:rPr kumimoji="1" lang="zh-CN" altLang="en-US" sz="3200" b="1" dirty="0"/>
              <a:t>点</a:t>
            </a:r>
            <a:r>
              <a:rPr kumimoji="1" lang="en-US" altLang="zh-CN" sz="3200" b="1" dirty="0"/>
              <a:t>}</a:t>
            </a:r>
          </a:p>
        </p:txBody>
      </p:sp>
      <p:sp>
        <p:nvSpPr>
          <p:cNvPr id="256009" name="AutoShape 9"/>
          <p:cNvSpPr>
            <a:spLocks noChangeArrowheads="1"/>
          </p:cNvSpPr>
          <p:nvPr/>
        </p:nvSpPr>
        <p:spPr bwMode="auto">
          <a:xfrm>
            <a:off x="5580063" y="2420938"/>
            <a:ext cx="1656000" cy="576000"/>
          </a:xfrm>
          <a:prstGeom prst="wedgeRoundRectCallout">
            <a:avLst>
              <a:gd name="adj1" fmla="val -91694"/>
              <a:gd name="adj2" fmla="val 116959"/>
              <a:gd name="adj3" fmla="val 16667"/>
            </a:avLst>
          </a:prstGeom>
          <a:ln>
            <a:headEnd/>
            <a:tailEnd/>
          </a:ln>
          <a:extLst/>
        </p:spPr>
        <p:style>
          <a:lnRef idx="1">
            <a:schemeClr val="accent4"/>
          </a:lnRef>
          <a:fillRef idx="2">
            <a:schemeClr val="accent4"/>
          </a:fillRef>
          <a:effectRef idx="1">
            <a:schemeClr val="accent4"/>
          </a:effectRef>
          <a:fontRef idx="minor">
            <a:schemeClr val="dk1"/>
          </a:fontRef>
        </p:style>
        <p:txBody>
          <a:bodyPr wrap="none" anchor="ctr"/>
          <a:lstStyle/>
          <a:p>
            <a:pPr algn="ctr"/>
            <a:r>
              <a:rPr kumimoji="1" lang="zh-CN" altLang="en-US" sz="2400" b="1"/>
              <a:t>应用定义</a:t>
            </a:r>
            <a:endParaRPr kumimoji="1" lang="zh-CN" altLang="en-US" sz="2400"/>
          </a:p>
        </p:txBody>
      </p:sp>
      <p:sp>
        <p:nvSpPr>
          <p:cNvPr id="256010" name="AutoShape 10"/>
          <p:cNvSpPr>
            <a:spLocks noChangeArrowheads="1"/>
          </p:cNvSpPr>
          <p:nvPr/>
        </p:nvSpPr>
        <p:spPr bwMode="auto">
          <a:xfrm>
            <a:off x="4787900" y="5516563"/>
            <a:ext cx="2592000" cy="828000"/>
          </a:xfrm>
          <a:prstGeom prst="wedgeRoundRectCallout">
            <a:avLst>
              <a:gd name="adj1" fmla="val -66222"/>
              <a:gd name="adj2" fmla="val -53333"/>
              <a:gd name="adj3" fmla="val 16667"/>
            </a:avLst>
          </a:prstGeom>
          <a:ln>
            <a:headEnd/>
            <a:tailEnd/>
          </a:ln>
          <a:extLst/>
        </p:spPr>
        <p:style>
          <a:lnRef idx="1">
            <a:schemeClr val="accent4"/>
          </a:lnRef>
          <a:fillRef idx="2">
            <a:schemeClr val="accent4"/>
          </a:fillRef>
          <a:effectRef idx="1">
            <a:schemeClr val="accent4"/>
          </a:effectRef>
          <a:fontRef idx="minor">
            <a:schemeClr val="dk1"/>
          </a:fontRef>
        </p:style>
        <p:txBody>
          <a:bodyPr wrap="none" anchor="ctr"/>
          <a:lstStyle/>
          <a:p>
            <a:pPr algn="ctr"/>
            <a:r>
              <a:rPr kumimoji="1" lang="zh-CN" altLang="en-US" sz="2400" b="1"/>
              <a:t>在</a:t>
            </a:r>
            <a:r>
              <a:rPr kumimoji="1" lang="en-US" altLang="zh-CN" sz="2400" b="1" i="1"/>
              <a:t>B</a:t>
            </a:r>
            <a:r>
              <a:rPr kumimoji="1" lang="zh-CN" altLang="en-US" sz="2400" b="1"/>
              <a:t>发生后的缩减</a:t>
            </a:r>
          </a:p>
          <a:p>
            <a:pPr algn="ctr"/>
            <a:r>
              <a:rPr kumimoji="1" lang="zh-CN" altLang="en-US" sz="2400" b="1"/>
              <a:t>样本空间中计算</a:t>
            </a:r>
          </a:p>
        </p:txBody>
      </p:sp>
      <p:graphicFrame>
        <p:nvGraphicFramePr>
          <p:cNvPr id="256011" name="Object 11"/>
          <p:cNvGraphicFramePr>
            <a:graphicFrameLocks noChangeAspect="1"/>
          </p:cNvGraphicFramePr>
          <p:nvPr>
            <p:extLst>
              <p:ext uri="{D42A27DB-BD31-4B8C-83A1-F6EECF244321}">
                <p14:modId xmlns:p14="http://schemas.microsoft.com/office/powerpoint/2010/main" val="4247748107"/>
              </p:ext>
            </p:extLst>
          </p:nvPr>
        </p:nvGraphicFramePr>
        <p:xfrm>
          <a:off x="5124450" y="3278188"/>
          <a:ext cx="1943100" cy="1168400"/>
        </p:xfrm>
        <a:graphic>
          <a:graphicData uri="http://schemas.openxmlformats.org/presentationml/2006/ole">
            <mc:AlternateContent xmlns:mc="http://schemas.openxmlformats.org/markup-compatibility/2006">
              <mc:Choice xmlns:v="urn:schemas-microsoft-com:vml" Requires="v">
                <p:oleObj spid="_x0000_s91321" name="Equation" r:id="rId10" imgW="723600" imgH="431640" progId="Equation.DSMT4">
                  <p:embed/>
                </p:oleObj>
              </mc:Choice>
              <mc:Fallback>
                <p:oleObj name="Equation" r:id="rId10" imgW="723600" imgH="431640" progId="Equation.DSMT4">
                  <p:embed/>
                  <p:pic>
                    <p:nvPicPr>
                      <p:cNvPr id="0" name=""/>
                      <p:cNvPicPr>
                        <a:picLocks noChangeAspect="1" noChangeArrowheads="1"/>
                      </p:cNvPicPr>
                      <p:nvPr/>
                    </p:nvPicPr>
                    <p:blipFill>
                      <a:blip r:embed="rId11"/>
                      <a:srcRect/>
                      <a:stretch>
                        <a:fillRect/>
                      </a:stretch>
                    </p:blipFill>
                    <p:spPr bwMode="auto">
                      <a:xfrm>
                        <a:off x="5124450" y="3278188"/>
                        <a:ext cx="1943100" cy="116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435006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56002"/>
                                        </p:tgtEl>
                                        <p:attrNameLst>
                                          <p:attrName>style.visibility</p:attrName>
                                        </p:attrNameLst>
                                      </p:cBhvr>
                                      <p:to>
                                        <p:strVal val="visible"/>
                                      </p:to>
                                    </p:set>
                                    <p:animEffect transition="in" filter="barn(outVertical)">
                                      <p:cBhvr>
                                        <p:cTn id="7" dur="500"/>
                                        <p:tgtEl>
                                          <p:spTgt spid="2560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56008"/>
                                        </p:tgtEl>
                                        <p:attrNameLst>
                                          <p:attrName>style.visibility</p:attrName>
                                        </p:attrNameLst>
                                      </p:cBhvr>
                                      <p:to>
                                        <p:strVal val="visible"/>
                                      </p:to>
                                    </p:set>
                                    <p:animEffect transition="in" filter="wipe(right)">
                                      <p:cBhvr>
                                        <p:cTn id="12" dur="500"/>
                                        <p:tgtEl>
                                          <p:spTgt spid="2560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56004"/>
                                        </p:tgtEl>
                                        <p:attrNameLst>
                                          <p:attrName>style.visibility</p:attrName>
                                        </p:attrNameLst>
                                      </p:cBhvr>
                                      <p:to>
                                        <p:strVal val="visible"/>
                                      </p:to>
                                    </p:set>
                                    <p:anim calcmode="lin" valueType="num">
                                      <p:cBhvr additive="base">
                                        <p:cTn id="17" dur="500" fill="hold"/>
                                        <p:tgtEl>
                                          <p:spTgt spid="256004"/>
                                        </p:tgtEl>
                                        <p:attrNameLst>
                                          <p:attrName>ppt_x</p:attrName>
                                        </p:attrNameLst>
                                      </p:cBhvr>
                                      <p:tavLst>
                                        <p:tav tm="0">
                                          <p:val>
                                            <p:strVal val="0-#ppt_w/2"/>
                                          </p:val>
                                        </p:tav>
                                        <p:tav tm="100000">
                                          <p:val>
                                            <p:strVal val="#ppt_x"/>
                                          </p:val>
                                        </p:tav>
                                      </p:tavLst>
                                    </p:anim>
                                    <p:anim calcmode="lin" valueType="num">
                                      <p:cBhvr additive="base">
                                        <p:cTn id="18" dur="500" fill="hold"/>
                                        <p:tgtEl>
                                          <p:spTgt spid="256004"/>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nodeType="clickEffect">
                                  <p:stCondLst>
                                    <p:cond delay="0"/>
                                  </p:stCondLst>
                                  <p:childTnLst>
                                    <p:set>
                                      <p:cBhvr>
                                        <p:cTn id="22" dur="1" fill="hold">
                                          <p:stCondLst>
                                            <p:cond delay="0"/>
                                          </p:stCondLst>
                                        </p:cTn>
                                        <p:tgtEl>
                                          <p:spTgt spid="256005"/>
                                        </p:tgtEl>
                                        <p:attrNameLst>
                                          <p:attrName>style.visibility</p:attrName>
                                        </p:attrNameLst>
                                      </p:cBhvr>
                                      <p:to>
                                        <p:strVal val="visible"/>
                                      </p:to>
                                    </p:set>
                                    <p:anim calcmode="lin" valueType="num">
                                      <p:cBhvr additive="base">
                                        <p:cTn id="23" dur="500" fill="hold"/>
                                        <p:tgtEl>
                                          <p:spTgt spid="256005"/>
                                        </p:tgtEl>
                                        <p:attrNameLst>
                                          <p:attrName>ppt_x</p:attrName>
                                        </p:attrNameLst>
                                      </p:cBhvr>
                                      <p:tavLst>
                                        <p:tav tm="0">
                                          <p:val>
                                            <p:strVal val="1+#ppt_w/2"/>
                                          </p:val>
                                        </p:tav>
                                        <p:tav tm="100000">
                                          <p:val>
                                            <p:strVal val="#ppt_x"/>
                                          </p:val>
                                        </p:tav>
                                      </p:tavLst>
                                    </p:anim>
                                    <p:anim calcmode="lin" valueType="num">
                                      <p:cBhvr additive="base">
                                        <p:cTn id="24" dur="500" fill="hold"/>
                                        <p:tgtEl>
                                          <p:spTgt spid="256005"/>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256009"/>
                                        </p:tgtEl>
                                        <p:attrNameLst>
                                          <p:attrName>style.visibility</p:attrName>
                                        </p:attrNameLst>
                                      </p:cBhvr>
                                      <p:to>
                                        <p:strVal val="visible"/>
                                      </p:to>
                                    </p:set>
                                    <p:anim calcmode="lin" valueType="num">
                                      <p:cBhvr additive="base">
                                        <p:cTn id="29" dur="500" fill="hold"/>
                                        <p:tgtEl>
                                          <p:spTgt spid="256009"/>
                                        </p:tgtEl>
                                        <p:attrNameLst>
                                          <p:attrName>ppt_x</p:attrName>
                                        </p:attrNameLst>
                                      </p:cBhvr>
                                      <p:tavLst>
                                        <p:tav tm="0">
                                          <p:val>
                                            <p:strVal val="1+#ppt_w/2"/>
                                          </p:val>
                                        </p:tav>
                                        <p:tav tm="100000">
                                          <p:val>
                                            <p:strVal val="#ppt_x"/>
                                          </p:val>
                                        </p:tav>
                                      </p:tavLst>
                                    </p:anim>
                                    <p:anim calcmode="lin" valueType="num">
                                      <p:cBhvr additive="base">
                                        <p:cTn id="30" dur="500" fill="hold"/>
                                        <p:tgtEl>
                                          <p:spTgt spid="256009"/>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nodeType="clickEffect">
                                  <p:stCondLst>
                                    <p:cond delay="0"/>
                                  </p:stCondLst>
                                  <p:childTnLst>
                                    <p:set>
                                      <p:cBhvr>
                                        <p:cTn id="34" dur="1" fill="hold">
                                          <p:stCondLst>
                                            <p:cond delay="0"/>
                                          </p:stCondLst>
                                        </p:cTn>
                                        <p:tgtEl>
                                          <p:spTgt spid="256011"/>
                                        </p:tgtEl>
                                        <p:attrNameLst>
                                          <p:attrName>style.visibility</p:attrName>
                                        </p:attrNameLst>
                                      </p:cBhvr>
                                      <p:to>
                                        <p:strVal val="visible"/>
                                      </p:to>
                                    </p:set>
                                    <p:anim calcmode="lin" valueType="num">
                                      <p:cBhvr additive="base">
                                        <p:cTn id="35" dur="500" fill="hold"/>
                                        <p:tgtEl>
                                          <p:spTgt spid="256011"/>
                                        </p:tgtEl>
                                        <p:attrNameLst>
                                          <p:attrName>ppt_x</p:attrName>
                                        </p:attrNameLst>
                                      </p:cBhvr>
                                      <p:tavLst>
                                        <p:tav tm="0">
                                          <p:val>
                                            <p:strVal val="1+#ppt_w/2"/>
                                          </p:val>
                                        </p:tav>
                                        <p:tav tm="100000">
                                          <p:val>
                                            <p:strVal val="#ppt_x"/>
                                          </p:val>
                                        </p:tav>
                                      </p:tavLst>
                                    </p:anim>
                                    <p:anim calcmode="lin" valueType="num">
                                      <p:cBhvr additive="base">
                                        <p:cTn id="36" dur="500" fill="hold"/>
                                        <p:tgtEl>
                                          <p:spTgt spid="256011"/>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56006"/>
                                        </p:tgtEl>
                                        <p:attrNameLst>
                                          <p:attrName>style.visibility</p:attrName>
                                        </p:attrNameLst>
                                      </p:cBhvr>
                                      <p:to>
                                        <p:strVal val="visible"/>
                                      </p:to>
                                    </p:set>
                                    <p:anim calcmode="lin" valueType="num">
                                      <p:cBhvr additive="base">
                                        <p:cTn id="41" dur="500" fill="hold"/>
                                        <p:tgtEl>
                                          <p:spTgt spid="256006"/>
                                        </p:tgtEl>
                                        <p:attrNameLst>
                                          <p:attrName>ppt_x</p:attrName>
                                        </p:attrNameLst>
                                      </p:cBhvr>
                                      <p:tavLst>
                                        <p:tav tm="0">
                                          <p:val>
                                            <p:strVal val="0-#ppt_w/2"/>
                                          </p:val>
                                        </p:tav>
                                        <p:tav tm="100000">
                                          <p:val>
                                            <p:strVal val="#ppt_x"/>
                                          </p:val>
                                        </p:tav>
                                      </p:tavLst>
                                    </p:anim>
                                    <p:anim calcmode="lin" valueType="num">
                                      <p:cBhvr additive="base">
                                        <p:cTn id="42" dur="500" fill="hold"/>
                                        <p:tgtEl>
                                          <p:spTgt spid="256006"/>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nodeType="clickEffect">
                                  <p:stCondLst>
                                    <p:cond delay="0"/>
                                  </p:stCondLst>
                                  <p:childTnLst>
                                    <p:set>
                                      <p:cBhvr>
                                        <p:cTn id="46" dur="1" fill="hold">
                                          <p:stCondLst>
                                            <p:cond delay="0"/>
                                          </p:stCondLst>
                                        </p:cTn>
                                        <p:tgtEl>
                                          <p:spTgt spid="256007"/>
                                        </p:tgtEl>
                                        <p:attrNameLst>
                                          <p:attrName>style.visibility</p:attrName>
                                        </p:attrNameLst>
                                      </p:cBhvr>
                                      <p:to>
                                        <p:strVal val="visible"/>
                                      </p:to>
                                    </p:set>
                                    <p:anim calcmode="lin" valueType="num">
                                      <p:cBhvr additive="base">
                                        <p:cTn id="47" dur="500" fill="hold"/>
                                        <p:tgtEl>
                                          <p:spTgt spid="256007"/>
                                        </p:tgtEl>
                                        <p:attrNameLst>
                                          <p:attrName>ppt_x</p:attrName>
                                        </p:attrNameLst>
                                      </p:cBhvr>
                                      <p:tavLst>
                                        <p:tav tm="0">
                                          <p:val>
                                            <p:strVal val="1+#ppt_w/2"/>
                                          </p:val>
                                        </p:tav>
                                        <p:tav tm="100000">
                                          <p:val>
                                            <p:strVal val="#ppt_x"/>
                                          </p:val>
                                        </p:tav>
                                      </p:tavLst>
                                    </p:anim>
                                    <p:anim calcmode="lin" valueType="num">
                                      <p:cBhvr additive="base">
                                        <p:cTn id="48" dur="500" fill="hold"/>
                                        <p:tgtEl>
                                          <p:spTgt spid="256007"/>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256010"/>
                                        </p:tgtEl>
                                        <p:attrNameLst>
                                          <p:attrName>style.visibility</p:attrName>
                                        </p:attrNameLst>
                                      </p:cBhvr>
                                      <p:to>
                                        <p:strVal val="visible"/>
                                      </p:to>
                                    </p:set>
                                    <p:anim calcmode="lin" valueType="num">
                                      <p:cBhvr additive="base">
                                        <p:cTn id="53" dur="500" fill="hold"/>
                                        <p:tgtEl>
                                          <p:spTgt spid="256010"/>
                                        </p:tgtEl>
                                        <p:attrNameLst>
                                          <p:attrName>ppt_x</p:attrName>
                                        </p:attrNameLst>
                                      </p:cBhvr>
                                      <p:tavLst>
                                        <p:tav tm="0">
                                          <p:val>
                                            <p:strVal val="1+#ppt_w/2"/>
                                          </p:val>
                                        </p:tav>
                                        <p:tav tm="100000">
                                          <p:val>
                                            <p:strVal val="#ppt_x"/>
                                          </p:val>
                                        </p:tav>
                                      </p:tavLst>
                                    </p:anim>
                                    <p:anim calcmode="lin" valueType="num">
                                      <p:cBhvr additive="base">
                                        <p:cTn id="54" dur="500" fill="hold"/>
                                        <p:tgtEl>
                                          <p:spTgt spid="2560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2" grpId="0" animBg="1" autoUpdateAnimBg="0"/>
      <p:bldP spid="256004" grpId="0" autoUpdateAnimBg="0"/>
      <p:bldP spid="256006" grpId="0" autoUpdateAnimBg="0"/>
      <p:bldP spid="256008" grpId="0"/>
      <p:bldP spid="256009" grpId="0" animBg="1" autoUpdateAnimBg="0"/>
      <p:bldP spid="256010"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ext Box 2"/>
          <p:cNvSpPr txBox="1">
            <a:spLocks noChangeArrowheads="1"/>
          </p:cNvSpPr>
          <p:nvPr/>
        </p:nvSpPr>
        <p:spPr bwMode="auto">
          <a:xfrm>
            <a:off x="323850" y="476672"/>
            <a:ext cx="8424863" cy="1569660"/>
          </a:xfrm>
          <a:prstGeom prst="rect">
            <a:avLst/>
          </a:prstGeom>
          <a:ln/>
          <a:extLst/>
        </p:spPr>
        <p:style>
          <a:lnRef idx="2">
            <a:schemeClr val="accent1"/>
          </a:lnRef>
          <a:fillRef idx="1">
            <a:schemeClr val="lt1"/>
          </a:fillRef>
          <a:effectRef idx="0">
            <a:schemeClr val="accent1"/>
          </a:effectRef>
          <a:fontRef idx="minor">
            <a:schemeClr val="dk1"/>
          </a:fontRef>
        </p:style>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algn="just" eaLnBrk="1" hangingPunct="1"/>
            <a:r>
              <a:rPr lang="zh-CN" altLang="en-US" sz="3200" b="1" dirty="0">
                <a:latin typeface="Tahoma" pitchFamily="34" charset="0"/>
              </a:rPr>
              <a:t>例</a:t>
            </a:r>
            <a:r>
              <a:rPr lang="en-US" altLang="zh-CN" sz="3200" b="1" dirty="0"/>
              <a:t>2</a:t>
            </a:r>
            <a:r>
              <a:rPr lang="en-US" altLang="zh-CN" sz="3200" b="1" dirty="0">
                <a:latin typeface="Tahoma" pitchFamily="34" charset="0"/>
              </a:rPr>
              <a:t>  </a:t>
            </a:r>
            <a:r>
              <a:rPr lang="zh-CN" altLang="en-US" sz="3200" b="1" dirty="0">
                <a:latin typeface="Tahoma" pitchFamily="34" charset="0"/>
              </a:rPr>
              <a:t>某单位</a:t>
            </a:r>
            <a:r>
              <a:rPr lang="en-US" altLang="zh-CN" sz="3200" b="1" dirty="0"/>
              <a:t>100</a:t>
            </a:r>
            <a:r>
              <a:rPr lang="zh-CN" altLang="en-US" sz="3200" b="1" dirty="0">
                <a:latin typeface="Tahoma" pitchFamily="34" charset="0"/>
              </a:rPr>
              <a:t>名员工做体检，</a:t>
            </a:r>
            <a:r>
              <a:rPr lang="en-US" altLang="zh-CN" sz="3200" b="1" dirty="0"/>
              <a:t>95</a:t>
            </a:r>
            <a:r>
              <a:rPr lang="zh-CN" altLang="en-US" sz="3200" b="1" dirty="0">
                <a:latin typeface="Tahoma" pitchFamily="34" charset="0"/>
              </a:rPr>
              <a:t>人血压</a:t>
            </a:r>
            <a:r>
              <a:rPr lang="zh-CN" altLang="en-US" sz="3200" b="1" dirty="0" smtClean="0">
                <a:latin typeface="Tahoma" pitchFamily="34" charset="0"/>
              </a:rPr>
              <a:t>正常</a:t>
            </a:r>
            <a:r>
              <a:rPr lang="en-US" altLang="zh-CN" sz="3200" b="1" dirty="0" smtClean="0">
                <a:latin typeface="Tahoma" pitchFamily="34" charset="0"/>
              </a:rPr>
              <a:t>(</a:t>
            </a:r>
            <a:r>
              <a:rPr lang="zh-CN" altLang="en-US" sz="3200" b="1" dirty="0" smtClean="0">
                <a:latin typeface="Tahoma" pitchFamily="34" charset="0"/>
              </a:rPr>
              <a:t>事件</a:t>
            </a:r>
            <a:r>
              <a:rPr lang="en-US" altLang="zh-CN" sz="3200" b="1" i="1" dirty="0" smtClean="0"/>
              <a:t>A</a:t>
            </a:r>
            <a:r>
              <a:rPr lang="en-US" altLang="zh-CN" sz="3200" b="1" dirty="0" smtClean="0"/>
              <a:t>)</a:t>
            </a:r>
            <a:r>
              <a:rPr lang="zh-CN" altLang="en-US" sz="3200" b="1" dirty="0" smtClean="0">
                <a:latin typeface="Tahoma" pitchFamily="34" charset="0"/>
              </a:rPr>
              <a:t>，</a:t>
            </a:r>
            <a:r>
              <a:rPr lang="en-US" altLang="zh-CN" sz="3200" b="1" dirty="0"/>
              <a:t>94</a:t>
            </a:r>
            <a:r>
              <a:rPr lang="zh-CN" altLang="en-US" sz="3200" b="1" dirty="0">
                <a:latin typeface="Tahoma" pitchFamily="34" charset="0"/>
              </a:rPr>
              <a:t>人肝功能</a:t>
            </a:r>
            <a:r>
              <a:rPr lang="zh-CN" altLang="en-US" sz="3200" b="1" dirty="0" smtClean="0">
                <a:latin typeface="Tahoma" pitchFamily="34" charset="0"/>
              </a:rPr>
              <a:t>正常</a:t>
            </a:r>
            <a:r>
              <a:rPr lang="en-US" altLang="zh-CN" sz="3200" b="1" dirty="0" smtClean="0">
                <a:latin typeface="Tahoma" pitchFamily="34" charset="0"/>
              </a:rPr>
              <a:t>(</a:t>
            </a:r>
            <a:r>
              <a:rPr lang="zh-CN" altLang="en-US" sz="3200" b="1" dirty="0" smtClean="0">
                <a:latin typeface="Tahoma" pitchFamily="34" charset="0"/>
              </a:rPr>
              <a:t>事件</a:t>
            </a:r>
            <a:r>
              <a:rPr lang="en-US" altLang="zh-CN" sz="3200" b="1" i="1" dirty="0" smtClean="0"/>
              <a:t>B</a:t>
            </a:r>
            <a:r>
              <a:rPr lang="en-US" altLang="zh-CN" sz="3200" b="1" dirty="0" smtClean="0">
                <a:latin typeface="Tahoma" pitchFamily="34" charset="0"/>
              </a:rPr>
              <a:t>)</a:t>
            </a:r>
            <a:r>
              <a:rPr lang="zh-CN" altLang="en-US" sz="3200" b="1" dirty="0" smtClean="0">
                <a:latin typeface="Tahoma" pitchFamily="34" charset="0"/>
              </a:rPr>
              <a:t>，</a:t>
            </a:r>
            <a:r>
              <a:rPr lang="en-US" altLang="zh-CN" sz="3200" b="1" dirty="0"/>
              <a:t>92</a:t>
            </a:r>
            <a:r>
              <a:rPr lang="zh-CN" altLang="en-US" sz="3200" b="1" dirty="0">
                <a:latin typeface="Tahoma" pitchFamily="34" charset="0"/>
              </a:rPr>
              <a:t>人两项都正常。随机抽一人，求</a:t>
            </a:r>
            <a:r>
              <a:rPr lang="en-US" altLang="zh-CN" sz="3200" b="1" i="1" dirty="0"/>
              <a:t>P</a:t>
            </a:r>
            <a:r>
              <a:rPr lang="en-US" altLang="zh-CN" sz="3200" b="1" dirty="0"/>
              <a:t>(</a:t>
            </a:r>
            <a:r>
              <a:rPr lang="en-US" altLang="zh-CN" sz="3200" b="1" i="1" dirty="0"/>
              <a:t>A|B</a:t>
            </a:r>
            <a:r>
              <a:rPr lang="en-US" altLang="zh-CN" sz="3200" b="1" dirty="0"/>
              <a:t>)</a:t>
            </a:r>
            <a:r>
              <a:rPr lang="zh-CN" altLang="en-US" sz="3200" b="1" dirty="0"/>
              <a:t>，</a:t>
            </a:r>
            <a:r>
              <a:rPr lang="en-US" altLang="zh-CN" sz="3200" b="1" i="1" dirty="0"/>
              <a:t>P</a:t>
            </a:r>
            <a:r>
              <a:rPr lang="en-US" altLang="zh-CN" sz="3200" b="1" dirty="0"/>
              <a:t>(</a:t>
            </a:r>
            <a:r>
              <a:rPr lang="en-US" altLang="zh-CN" sz="3200" b="1" i="1" dirty="0"/>
              <a:t>B|A</a:t>
            </a:r>
            <a:r>
              <a:rPr lang="en-US" altLang="zh-CN" sz="3200" b="1" dirty="0"/>
              <a:t>)</a:t>
            </a:r>
            <a:r>
              <a:rPr lang="en-US" altLang="zh-CN" sz="3200" b="1" i="1" dirty="0"/>
              <a:t>.</a:t>
            </a:r>
          </a:p>
        </p:txBody>
      </p:sp>
      <p:sp>
        <p:nvSpPr>
          <p:cNvPr id="257027" name="AutoShape 3"/>
          <p:cNvSpPr>
            <a:spLocks noChangeArrowheads="1"/>
          </p:cNvSpPr>
          <p:nvPr/>
        </p:nvSpPr>
        <p:spPr bwMode="auto">
          <a:xfrm>
            <a:off x="2411413" y="2420888"/>
            <a:ext cx="4175125" cy="647700"/>
          </a:xfrm>
          <a:prstGeom prst="wedgeRoundRectCallout">
            <a:avLst>
              <a:gd name="adj1" fmla="val -2051"/>
              <a:gd name="adj2" fmla="val -4657"/>
              <a:gd name="adj3" fmla="val 16667"/>
            </a:avLst>
          </a:prstGeom>
          <a:ln>
            <a:headEnd/>
            <a:tailEnd/>
          </a:ln>
          <a:extLst/>
        </p:spPr>
        <p:style>
          <a:lnRef idx="1">
            <a:schemeClr val="accent4"/>
          </a:lnRef>
          <a:fillRef idx="2">
            <a:schemeClr val="accent4"/>
          </a:fillRef>
          <a:effectRef idx="1">
            <a:schemeClr val="accent4"/>
          </a:effectRef>
          <a:fontRef idx="minor">
            <a:schemeClr val="dk1"/>
          </a:fontRef>
        </p:style>
        <p:txBody>
          <a:bodyPr/>
          <a:lstStyle/>
          <a:p>
            <a:pPr algn="ctr"/>
            <a:r>
              <a:rPr lang="zh-CN" altLang="en-US" sz="3200"/>
              <a:t>用第二种方法简单</a:t>
            </a:r>
          </a:p>
        </p:txBody>
      </p:sp>
      <p:graphicFrame>
        <p:nvGraphicFramePr>
          <p:cNvPr id="257028" name="Object 4"/>
          <p:cNvGraphicFramePr>
            <a:graphicFrameLocks noChangeAspect="1"/>
          </p:cNvGraphicFramePr>
          <p:nvPr>
            <p:extLst>
              <p:ext uri="{D42A27DB-BD31-4B8C-83A1-F6EECF244321}">
                <p14:modId xmlns:p14="http://schemas.microsoft.com/office/powerpoint/2010/main" val="3219537710"/>
              </p:ext>
            </p:extLst>
          </p:nvPr>
        </p:nvGraphicFramePr>
        <p:xfrm>
          <a:off x="2586038" y="3411488"/>
          <a:ext cx="3611562" cy="1117600"/>
        </p:xfrm>
        <a:graphic>
          <a:graphicData uri="http://schemas.openxmlformats.org/presentationml/2006/ole">
            <mc:AlternateContent xmlns:mc="http://schemas.openxmlformats.org/markup-compatibility/2006">
              <mc:Choice xmlns:v="urn:schemas-microsoft-com:vml" Requires="v">
                <p:oleObj spid="_x0000_s22110" name="Equation" r:id="rId3" imgW="1295280" imgH="393480" progId="Equation.DSMT4">
                  <p:embed/>
                </p:oleObj>
              </mc:Choice>
              <mc:Fallback>
                <p:oleObj name="Equation" r:id="rId3" imgW="1295280" imgH="393480" progId="Equation.DSMT4">
                  <p:embed/>
                  <p:pic>
                    <p:nvPicPr>
                      <p:cNvPr id="0" name=""/>
                      <p:cNvPicPr>
                        <a:picLocks noChangeAspect="1" noChangeArrowheads="1"/>
                      </p:cNvPicPr>
                      <p:nvPr/>
                    </p:nvPicPr>
                    <p:blipFill>
                      <a:blip r:embed="rId4"/>
                      <a:srcRect/>
                      <a:stretch>
                        <a:fillRect/>
                      </a:stretch>
                    </p:blipFill>
                    <p:spPr bwMode="auto">
                      <a:xfrm>
                        <a:off x="2586038" y="3411488"/>
                        <a:ext cx="3611562"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7029" name="Object 5"/>
          <p:cNvGraphicFramePr>
            <a:graphicFrameLocks noChangeAspect="1"/>
          </p:cNvGraphicFramePr>
          <p:nvPr>
            <p:extLst>
              <p:ext uri="{D42A27DB-BD31-4B8C-83A1-F6EECF244321}">
                <p14:modId xmlns:p14="http://schemas.microsoft.com/office/powerpoint/2010/main" val="842007368"/>
              </p:ext>
            </p:extLst>
          </p:nvPr>
        </p:nvGraphicFramePr>
        <p:xfrm>
          <a:off x="2606675" y="4635450"/>
          <a:ext cx="3605213" cy="1116013"/>
        </p:xfrm>
        <a:graphic>
          <a:graphicData uri="http://schemas.openxmlformats.org/presentationml/2006/ole">
            <mc:AlternateContent xmlns:mc="http://schemas.openxmlformats.org/markup-compatibility/2006">
              <mc:Choice xmlns:v="urn:schemas-microsoft-com:vml" Requires="v">
                <p:oleObj spid="_x0000_s22111" name="Equation" r:id="rId5" imgW="1295280" imgH="393480" progId="Equation.DSMT4">
                  <p:embed/>
                </p:oleObj>
              </mc:Choice>
              <mc:Fallback>
                <p:oleObj name="Equation" r:id="rId5" imgW="1295280" imgH="393480" progId="Equation.DSMT4">
                  <p:embed/>
                  <p:pic>
                    <p:nvPicPr>
                      <p:cNvPr id="0" name=""/>
                      <p:cNvPicPr>
                        <a:picLocks noChangeAspect="1" noChangeArrowheads="1"/>
                      </p:cNvPicPr>
                      <p:nvPr/>
                    </p:nvPicPr>
                    <p:blipFill>
                      <a:blip r:embed="rId6"/>
                      <a:srcRect/>
                      <a:stretch>
                        <a:fillRect/>
                      </a:stretch>
                    </p:blipFill>
                    <p:spPr bwMode="auto">
                      <a:xfrm>
                        <a:off x="2606675" y="4635450"/>
                        <a:ext cx="3605213" cy="1116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890174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57026"/>
                                        </p:tgtEl>
                                        <p:attrNameLst>
                                          <p:attrName>style.visibility</p:attrName>
                                        </p:attrNameLst>
                                      </p:cBhvr>
                                      <p:to>
                                        <p:strVal val="visible"/>
                                      </p:to>
                                    </p:set>
                                    <p:animEffect transition="in" filter="box(out)">
                                      <p:cBhvr>
                                        <p:cTn id="7" dur="500"/>
                                        <p:tgtEl>
                                          <p:spTgt spid="257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57027"/>
                                        </p:tgtEl>
                                        <p:attrNameLst>
                                          <p:attrName>style.visibility</p:attrName>
                                        </p:attrNameLst>
                                      </p:cBhvr>
                                      <p:to>
                                        <p:strVal val="visible"/>
                                      </p:to>
                                    </p:set>
                                    <p:animEffect transition="in" filter="box(out)">
                                      <p:cBhvr>
                                        <p:cTn id="12" dur="500"/>
                                        <p:tgtEl>
                                          <p:spTgt spid="2570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57028"/>
                                        </p:tgtEl>
                                        <p:attrNameLst>
                                          <p:attrName>style.visibility</p:attrName>
                                        </p:attrNameLst>
                                      </p:cBhvr>
                                      <p:to>
                                        <p:strVal val="visible"/>
                                      </p:to>
                                    </p:set>
                                    <p:animEffect transition="in" filter="box(out)">
                                      <p:cBhvr>
                                        <p:cTn id="17" dur="500"/>
                                        <p:tgtEl>
                                          <p:spTgt spid="2570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257029"/>
                                        </p:tgtEl>
                                        <p:attrNameLst>
                                          <p:attrName>style.visibility</p:attrName>
                                        </p:attrNameLst>
                                      </p:cBhvr>
                                      <p:to>
                                        <p:strVal val="visible"/>
                                      </p:to>
                                    </p:set>
                                    <p:animEffect transition="in" filter="box(out)">
                                      <p:cBhvr>
                                        <p:cTn id="22" dur="500"/>
                                        <p:tgtEl>
                                          <p:spTgt spid="257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6" grpId="0" animBg="1"/>
      <p:bldP spid="25702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ChangeArrowheads="1"/>
          </p:cNvSpPr>
          <p:nvPr/>
        </p:nvSpPr>
        <p:spPr bwMode="auto">
          <a:xfrm>
            <a:off x="533400" y="370711"/>
            <a:ext cx="8077200" cy="2062103"/>
          </a:xfrm>
          <a:prstGeom prst="rect">
            <a:avLst/>
          </a:prstGeom>
          <a:ln/>
          <a:extLst/>
        </p:spPr>
        <p:style>
          <a:lnRef idx="2">
            <a:schemeClr val="accent1"/>
          </a:lnRef>
          <a:fillRef idx="1">
            <a:schemeClr val="lt1"/>
          </a:fillRef>
          <a:effectRef idx="0">
            <a:schemeClr val="accent1"/>
          </a:effectRef>
          <a:fontRef idx="minor">
            <a:schemeClr val="dk1"/>
          </a:fontRef>
        </p:style>
        <p:txBody>
          <a:bodyPr anchor="ctr">
            <a:spAutoFit/>
          </a:bodyPr>
          <a:lstStyle/>
          <a:p>
            <a:r>
              <a:rPr kumimoji="1" lang="zh-CN" altLang="en-US" sz="3200" b="1" dirty="0" smtClean="0">
                <a:latin typeface="Times New Roman" panose="02020603050405020304" pitchFamily="18" charset="0"/>
              </a:rPr>
              <a:t>例</a:t>
            </a:r>
            <a:r>
              <a:rPr kumimoji="1" lang="en-US" altLang="zh-CN" sz="3200" b="1" dirty="0" smtClean="0">
                <a:latin typeface="Times New Roman" panose="02020603050405020304" pitchFamily="18" charset="0"/>
              </a:rPr>
              <a:t>3  </a:t>
            </a:r>
            <a:r>
              <a:rPr kumimoji="1" lang="zh-CN" altLang="en-US" sz="3200" b="1" dirty="0" smtClean="0">
                <a:latin typeface="Times New Roman" panose="02020603050405020304" pitchFamily="18" charset="0"/>
              </a:rPr>
              <a:t>设某种动物由出生算起活到</a:t>
            </a:r>
            <a:r>
              <a:rPr kumimoji="1" lang="en-US" altLang="zh-CN" sz="3200" b="1" dirty="0" smtClean="0">
                <a:latin typeface="Times New Roman" panose="02020603050405020304" pitchFamily="18" charset="0"/>
              </a:rPr>
              <a:t>20</a:t>
            </a:r>
            <a:r>
              <a:rPr kumimoji="1" lang="zh-CN" altLang="en-US" sz="3200" b="1" dirty="0" smtClean="0">
                <a:latin typeface="Times New Roman" panose="02020603050405020304" pitchFamily="18" charset="0"/>
              </a:rPr>
              <a:t>年以上的概率为</a:t>
            </a:r>
            <a:r>
              <a:rPr kumimoji="1" lang="en-US" altLang="zh-CN" sz="3200" b="1" dirty="0" smtClean="0">
                <a:latin typeface="Times New Roman" panose="02020603050405020304" pitchFamily="18" charset="0"/>
              </a:rPr>
              <a:t>0.8</a:t>
            </a:r>
            <a:r>
              <a:rPr kumimoji="1" lang="zh-CN" altLang="en-US" sz="3200" b="1" dirty="0" smtClean="0">
                <a:latin typeface="Times New Roman" panose="02020603050405020304" pitchFamily="18" charset="0"/>
              </a:rPr>
              <a:t>，活到</a:t>
            </a:r>
            <a:r>
              <a:rPr kumimoji="1" lang="en-US" altLang="zh-CN" sz="3200" b="1" dirty="0" smtClean="0">
                <a:latin typeface="Times New Roman" panose="02020603050405020304" pitchFamily="18" charset="0"/>
              </a:rPr>
              <a:t>25</a:t>
            </a:r>
            <a:r>
              <a:rPr kumimoji="1" lang="zh-CN" altLang="en-US" sz="3200" b="1" dirty="0" smtClean="0">
                <a:latin typeface="Times New Roman" panose="02020603050405020304" pitchFamily="18" charset="0"/>
              </a:rPr>
              <a:t>年以上的概率为</a:t>
            </a:r>
            <a:r>
              <a:rPr kumimoji="1" lang="en-US" altLang="zh-CN" sz="3200" b="1" dirty="0" smtClean="0">
                <a:latin typeface="Times New Roman" panose="02020603050405020304" pitchFamily="18" charset="0"/>
              </a:rPr>
              <a:t>0.4.  </a:t>
            </a:r>
            <a:r>
              <a:rPr kumimoji="1" lang="zh-CN" altLang="en-US" sz="3200" b="1" dirty="0" smtClean="0">
                <a:latin typeface="Times New Roman" panose="02020603050405020304" pitchFamily="18" charset="0"/>
              </a:rPr>
              <a:t>问现年</a:t>
            </a:r>
            <a:r>
              <a:rPr kumimoji="1" lang="en-US" altLang="zh-CN" sz="3200" b="1" dirty="0" smtClean="0">
                <a:latin typeface="Times New Roman" panose="02020603050405020304" pitchFamily="18" charset="0"/>
              </a:rPr>
              <a:t>20</a:t>
            </a:r>
            <a:r>
              <a:rPr kumimoji="1" lang="zh-CN" altLang="en-US" sz="3200" b="1" dirty="0" smtClean="0">
                <a:latin typeface="Times New Roman" panose="02020603050405020304" pitchFamily="18" charset="0"/>
              </a:rPr>
              <a:t>岁的这种动物，它能活到</a:t>
            </a:r>
            <a:r>
              <a:rPr kumimoji="1" lang="en-US" altLang="zh-CN" sz="3200" b="1" dirty="0" smtClean="0">
                <a:latin typeface="Times New Roman" panose="02020603050405020304" pitchFamily="18" charset="0"/>
              </a:rPr>
              <a:t>25</a:t>
            </a:r>
            <a:r>
              <a:rPr kumimoji="1" lang="zh-CN" altLang="en-US" sz="3200" b="1" dirty="0" smtClean="0">
                <a:latin typeface="Times New Roman" panose="02020603050405020304" pitchFamily="18" charset="0"/>
              </a:rPr>
              <a:t>岁以上的概率是多少？</a:t>
            </a:r>
            <a:r>
              <a:rPr kumimoji="1" lang="en-US" altLang="zh-CN" sz="3200" b="1" dirty="0">
                <a:latin typeface="Times New Roman" panose="02020603050405020304" pitchFamily="18" charset="0"/>
              </a:rPr>
              <a:t>(</a:t>
            </a:r>
            <a:r>
              <a:rPr kumimoji="1" lang="zh-CN" altLang="en-US" sz="3200" b="1" dirty="0">
                <a:latin typeface="Times New Roman" panose="02020603050405020304" pitchFamily="18" charset="0"/>
              </a:rPr>
              <a:t>教材</a:t>
            </a:r>
            <a:r>
              <a:rPr kumimoji="1" lang="en-US" altLang="zh-CN" sz="3200" b="1" dirty="0">
                <a:latin typeface="Times New Roman" panose="02020603050405020304" pitchFamily="18" charset="0"/>
              </a:rPr>
              <a:t>P30 </a:t>
            </a:r>
            <a:r>
              <a:rPr kumimoji="1" lang="zh-CN" altLang="en-US" sz="3200" b="1" dirty="0">
                <a:latin typeface="Times New Roman" panose="02020603050405020304" pitchFamily="18" charset="0"/>
              </a:rPr>
              <a:t>习题</a:t>
            </a:r>
            <a:r>
              <a:rPr kumimoji="1" lang="en-US" altLang="zh-CN" sz="3200" b="1" dirty="0">
                <a:latin typeface="Times New Roman" panose="02020603050405020304" pitchFamily="18" charset="0"/>
              </a:rPr>
              <a:t>10</a:t>
            </a:r>
            <a:r>
              <a:rPr kumimoji="1" lang="en-US" altLang="zh-CN" sz="3200" b="1" dirty="0" smtClean="0">
                <a:latin typeface="Times New Roman" panose="02020603050405020304" pitchFamily="18" charset="0"/>
              </a:rPr>
              <a:t>)</a:t>
            </a:r>
            <a:endParaRPr kumimoji="1" lang="en-US" altLang="zh-CN" sz="2800" dirty="0">
              <a:latin typeface="Times New Roman" panose="02020603050405020304" pitchFamily="18" charset="0"/>
            </a:endParaRPr>
          </a:p>
        </p:txBody>
      </p:sp>
      <p:sp>
        <p:nvSpPr>
          <p:cNvPr id="258051" name="Rectangle 3"/>
          <p:cNvSpPr>
            <a:spLocks noChangeArrowheads="1"/>
          </p:cNvSpPr>
          <p:nvPr/>
        </p:nvSpPr>
        <p:spPr bwMode="auto">
          <a:xfrm>
            <a:off x="420213" y="2536710"/>
            <a:ext cx="8436925" cy="608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lnSpc>
                <a:spcPct val="115000"/>
              </a:lnSpc>
            </a:pPr>
            <a:r>
              <a:rPr kumimoji="1" lang="zh-CN" altLang="en-US" sz="3200" b="1" dirty="0">
                <a:latin typeface="Times New Roman" panose="02020603050405020304" pitchFamily="18" charset="0"/>
              </a:rPr>
              <a:t>解：设</a:t>
            </a:r>
            <a:r>
              <a:rPr kumimoji="1" lang="en-US" altLang="zh-CN" sz="3200" b="1" i="1" dirty="0">
                <a:latin typeface="Times New Roman" panose="02020603050405020304" pitchFamily="18" charset="0"/>
              </a:rPr>
              <a:t>A</a:t>
            </a:r>
            <a:r>
              <a:rPr kumimoji="1" lang="en-US" altLang="zh-CN" sz="3200" b="1" dirty="0">
                <a:latin typeface="Times New Roman" panose="02020603050405020304" pitchFamily="18" charset="0"/>
              </a:rPr>
              <a:t>={</a:t>
            </a:r>
            <a:r>
              <a:rPr kumimoji="1" lang="zh-CN" altLang="en-US" sz="3200" b="1" dirty="0">
                <a:latin typeface="Times New Roman" panose="02020603050405020304" pitchFamily="18" charset="0"/>
              </a:rPr>
              <a:t>能活</a:t>
            </a:r>
            <a:r>
              <a:rPr kumimoji="1" lang="en-US" altLang="zh-CN" sz="3200" b="1" dirty="0">
                <a:latin typeface="Times New Roman" panose="02020603050405020304" pitchFamily="18" charset="0"/>
              </a:rPr>
              <a:t>20</a:t>
            </a:r>
            <a:r>
              <a:rPr kumimoji="1" lang="zh-CN" altLang="en-US" sz="3200" b="1" dirty="0">
                <a:latin typeface="Times New Roman" panose="02020603050405020304" pitchFamily="18" charset="0"/>
              </a:rPr>
              <a:t>年以上</a:t>
            </a:r>
            <a:r>
              <a:rPr kumimoji="1" lang="en-US" altLang="zh-CN" sz="3200" b="1" dirty="0">
                <a:latin typeface="Times New Roman" panose="02020603050405020304" pitchFamily="18" charset="0"/>
              </a:rPr>
              <a:t>}</a:t>
            </a:r>
            <a:r>
              <a:rPr kumimoji="1" lang="zh-CN" altLang="en-US" sz="3200" b="1" dirty="0">
                <a:latin typeface="Times New Roman" panose="02020603050405020304" pitchFamily="18" charset="0"/>
              </a:rPr>
              <a:t>，</a:t>
            </a:r>
            <a:r>
              <a:rPr kumimoji="1" lang="en-US" altLang="zh-CN" sz="3200" b="1" i="1" dirty="0">
                <a:latin typeface="Times New Roman" panose="02020603050405020304" pitchFamily="18" charset="0"/>
              </a:rPr>
              <a:t>B</a:t>
            </a:r>
            <a:r>
              <a:rPr kumimoji="1" lang="en-US" altLang="zh-CN" sz="3200" b="1" dirty="0">
                <a:latin typeface="Times New Roman" panose="02020603050405020304" pitchFamily="18" charset="0"/>
              </a:rPr>
              <a:t>={</a:t>
            </a:r>
            <a:r>
              <a:rPr kumimoji="1" lang="zh-CN" altLang="en-US" sz="3200" b="1" dirty="0">
                <a:latin typeface="Times New Roman" panose="02020603050405020304" pitchFamily="18" charset="0"/>
              </a:rPr>
              <a:t>能活</a:t>
            </a:r>
            <a:r>
              <a:rPr kumimoji="1" lang="en-US" altLang="zh-CN" sz="3200" b="1" dirty="0">
                <a:latin typeface="Times New Roman" panose="02020603050405020304" pitchFamily="18" charset="0"/>
              </a:rPr>
              <a:t>25</a:t>
            </a:r>
            <a:r>
              <a:rPr kumimoji="1" lang="zh-CN" altLang="en-US" sz="3200" b="1" dirty="0">
                <a:latin typeface="Times New Roman" panose="02020603050405020304" pitchFamily="18" charset="0"/>
              </a:rPr>
              <a:t>年以上</a:t>
            </a:r>
            <a:r>
              <a:rPr kumimoji="1" lang="en-US" altLang="zh-CN" sz="3200" b="1" dirty="0">
                <a:latin typeface="Times New Roman" panose="02020603050405020304" pitchFamily="18" charset="0"/>
              </a:rPr>
              <a:t>}</a:t>
            </a:r>
          </a:p>
        </p:txBody>
      </p:sp>
      <p:sp>
        <p:nvSpPr>
          <p:cNvPr id="258052" name="Rectangle 4"/>
          <p:cNvSpPr>
            <a:spLocks noChangeArrowheads="1"/>
          </p:cNvSpPr>
          <p:nvPr/>
        </p:nvSpPr>
        <p:spPr bwMode="auto">
          <a:xfrm>
            <a:off x="808297" y="3789040"/>
            <a:ext cx="53303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dirty="0">
                <a:latin typeface="Times New Roman" panose="02020603050405020304" pitchFamily="18" charset="0"/>
              </a:rPr>
              <a:t>依题意， </a:t>
            </a:r>
            <a:r>
              <a:rPr kumimoji="1" lang="en-US" altLang="zh-CN" sz="3200" b="1" i="1" dirty="0">
                <a:latin typeface="Times New Roman" panose="02020603050405020304" pitchFamily="18" charset="0"/>
              </a:rPr>
              <a:t>P</a:t>
            </a:r>
            <a:r>
              <a:rPr kumimoji="1" lang="en-US" altLang="zh-CN" sz="3200" b="1" dirty="0">
                <a:latin typeface="Times New Roman" panose="02020603050405020304" pitchFamily="18" charset="0"/>
              </a:rPr>
              <a:t>(</a:t>
            </a:r>
            <a:r>
              <a:rPr kumimoji="1" lang="en-US" altLang="zh-CN" sz="3200" b="1" i="1" dirty="0">
                <a:latin typeface="Times New Roman" panose="02020603050405020304" pitchFamily="18" charset="0"/>
              </a:rPr>
              <a:t>A)=</a:t>
            </a:r>
            <a:r>
              <a:rPr kumimoji="1" lang="en-US" altLang="zh-CN" sz="3200" b="1" dirty="0">
                <a:latin typeface="Times New Roman" panose="02020603050405020304" pitchFamily="18" charset="0"/>
              </a:rPr>
              <a:t>0.8,  </a:t>
            </a:r>
            <a:r>
              <a:rPr kumimoji="1" lang="en-US" altLang="zh-CN" sz="3200" b="1" i="1" dirty="0">
                <a:latin typeface="Times New Roman" panose="02020603050405020304" pitchFamily="18" charset="0"/>
              </a:rPr>
              <a:t>P</a:t>
            </a:r>
            <a:r>
              <a:rPr kumimoji="1" lang="en-US" altLang="zh-CN" sz="3200" b="1" dirty="0">
                <a:latin typeface="Times New Roman" panose="02020603050405020304" pitchFamily="18" charset="0"/>
              </a:rPr>
              <a:t>(</a:t>
            </a:r>
            <a:r>
              <a:rPr kumimoji="1" lang="en-US" altLang="zh-CN" sz="3200" b="1" i="1" dirty="0">
                <a:latin typeface="Times New Roman" panose="02020603050405020304" pitchFamily="18" charset="0"/>
              </a:rPr>
              <a:t>B)=</a:t>
            </a:r>
            <a:r>
              <a:rPr kumimoji="1" lang="en-US" altLang="zh-CN" sz="3200" b="1" dirty="0">
                <a:latin typeface="Times New Roman" panose="02020603050405020304" pitchFamily="18" charset="0"/>
              </a:rPr>
              <a:t>0.4</a:t>
            </a:r>
          </a:p>
        </p:txBody>
      </p:sp>
      <p:sp>
        <p:nvSpPr>
          <p:cNvPr id="258053" name="Rectangle 5"/>
          <p:cNvSpPr>
            <a:spLocks noChangeArrowheads="1"/>
          </p:cNvSpPr>
          <p:nvPr/>
        </p:nvSpPr>
        <p:spPr bwMode="auto">
          <a:xfrm>
            <a:off x="823774" y="3132257"/>
            <a:ext cx="278634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dirty="0">
                <a:latin typeface="Times New Roman" panose="02020603050405020304" pitchFamily="18" charset="0"/>
              </a:rPr>
              <a:t>所求为</a:t>
            </a:r>
            <a:r>
              <a:rPr kumimoji="1" lang="en-US" altLang="zh-CN" sz="3200" b="1" i="1" dirty="0">
                <a:latin typeface="Times New Roman" panose="02020603050405020304" pitchFamily="18" charset="0"/>
              </a:rPr>
              <a:t>P</a:t>
            </a:r>
            <a:r>
              <a:rPr kumimoji="1" lang="en-US" altLang="zh-CN" sz="3200" b="1" dirty="0">
                <a:latin typeface="Times New Roman" panose="02020603050405020304" pitchFamily="18" charset="0"/>
              </a:rPr>
              <a:t>(</a:t>
            </a:r>
            <a:r>
              <a:rPr kumimoji="1" lang="en-US" altLang="zh-CN" sz="3200" b="1" i="1" dirty="0">
                <a:latin typeface="Times New Roman" panose="02020603050405020304" pitchFamily="18" charset="0"/>
              </a:rPr>
              <a:t>B|A</a:t>
            </a:r>
            <a:r>
              <a:rPr kumimoji="1" lang="en-US" altLang="zh-CN" sz="3200" b="1" dirty="0">
                <a:latin typeface="Times New Roman" panose="02020603050405020304" pitchFamily="18" charset="0"/>
              </a:rPr>
              <a:t>) .</a:t>
            </a:r>
          </a:p>
        </p:txBody>
      </p:sp>
      <p:graphicFrame>
        <p:nvGraphicFramePr>
          <p:cNvPr id="258054" name="Object 6"/>
          <p:cNvGraphicFramePr>
            <a:graphicFrameLocks noChangeAspect="1"/>
          </p:cNvGraphicFramePr>
          <p:nvPr>
            <p:extLst>
              <p:ext uri="{D42A27DB-BD31-4B8C-83A1-F6EECF244321}">
                <p14:modId xmlns:p14="http://schemas.microsoft.com/office/powerpoint/2010/main" val="2096313011"/>
              </p:ext>
            </p:extLst>
          </p:nvPr>
        </p:nvGraphicFramePr>
        <p:xfrm>
          <a:off x="1020763" y="4581128"/>
          <a:ext cx="2949575" cy="1111250"/>
        </p:xfrm>
        <a:graphic>
          <a:graphicData uri="http://schemas.openxmlformats.org/presentationml/2006/ole">
            <mc:AlternateContent xmlns:mc="http://schemas.openxmlformats.org/markup-compatibility/2006">
              <mc:Choice xmlns:v="urn:schemas-microsoft-com:vml" Requires="v">
                <p:oleObj spid="_x0000_s23436" name="Equation" r:id="rId3" imgW="1143000" imgH="419040" progId="Equation.DSMT4">
                  <p:embed/>
                </p:oleObj>
              </mc:Choice>
              <mc:Fallback>
                <p:oleObj name="Equation" r:id="rId3" imgW="1143000" imgH="419040" progId="Equation.DSMT4">
                  <p:embed/>
                  <p:pic>
                    <p:nvPicPr>
                      <p:cNvPr id="0" name=""/>
                      <p:cNvPicPr>
                        <a:picLocks noChangeAspect="1" noChangeArrowheads="1"/>
                      </p:cNvPicPr>
                      <p:nvPr/>
                    </p:nvPicPr>
                    <p:blipFill>
                      <a:blip r:embed="rId4"/>
                      <a:srcRect/>
                      <a:stretch>
                        <a:fillRect/>
                      </a:stretch>
                    </p:blipFill>
                    <p:spPr bwMode="auto">
                      <a:xfrm>
                        <a:off x="1020763" y="4581128"/>
                        <a:ext cx="2949575" cy="1111250"/>
                      </a:xfrm>
                      <a:prstGeom prst="rect">
                        <a:avLst/>
                      </a:prstGeom>
                      <a:noFill/>
                      <a:ln>
                        <a:noFill/>
                      </a:ln>
                      <a:effectLst/>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8055" name="Object 7"/>
          <p:cNvGraphicFramePr>
            <a:graphicFrameLocks noChangeAspect="1"/>
          </p:cNvGraphicFramePr>
          <p:nvPr>
            <p:extLst>
              <p:ext uri="{D42A27DB-BD31-4B8C-83A1-F6EECF244321}">
                <p14:modId xmlns:p14="http://schemas.microsoft.com/office/powerpoint/2010/main" val="4067004036"/>
              </p:ext>
            </p:extLst>
          </p:nvPr>
        </p:nvGraphicFramePr>
        <p:xfrm>
          <a:off x="4051300" y="4581128"/>
          <a:ext cx="3157538" cy="1111250"/>
        </p:xfrm>
        <a:graphic>
          <a:graphicData uri="http://schemas.openxmlformats.org/presentationml/2006/ole">
            <mc:AlternateContent xmlns:mc="http://schemas.openxmlformats.org/markup-compatibility/2006">
              <mc:Choice xmlns:v="urn:schemas-microsoft-com:vml" Requires="v">
                <p:oleObj spid="_x0000_s23437" name="Equation" r:id="rId5" imgW="1218960" imgH="419040" progId="Equation.DSMT4">
                  <p:embed/>
                </p:oleObj>
              </mc:Choice>
              <mc:Fallback>
                <p:oleObj name="Equation" r:id="rId5" imgW="1218960" imgH="419040" progId="Equation.DSMT4">
                  <p:embed/>
                  <p:pic>
                    <p:nvPicPr>
                      <p:cNvPr id="0" name=""/>
                      <p:cNvPicPr>
                        <a:picLocks noChangeAspect="1" noChangeArrowheads="1"/>
                      </p:cNvPicPr>
                      <p:nvPr/>
                    </p:nvPicPr>
                    <p:blipFill>
                      <a:blip r:embed="rId6"/>
                      <a:srcRect/>
                      <a:stretch>
                        <a:fillRect/>
                      </a:stretch>
                    </p:blipFill>
                    <p:spPr bwMode="auto">
                      <a:xfrm>
                        <a:off x="4051300" y="4581128"/>
                        <a:ext cx="3157538" cy="1111250"/>
                      </a:xfrm>
                      <a:prstGeom prst="rect">
                        <a:avLst/>
                      </a:prstGeom>
                      <a:noFill/>
                      <a:ln>
                        <a:noFill/>
                      </a:ln>
                      <a:effectLst/>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8"/>
          <p:cNvGrpSpPr>
            <a:grpSpLocks/>
          </p:cNvGrpSpPr>
          <p:nvPr/>
        </p:nvGrpSpPr>
        <p:grpSpPr bwMode="auto">
          <a:xfrm>
            <a:off x="3919647" y="5250135"/>
            <a:ext cx="585585" cy="808493"/>
            <a:chOff x="3041" y="3408"/>
            <a:chExt cx="444" cy="460"/>
          </a:xfrm>
        </p:grpSpPr>
        <p:graphicFrame>
          <p:nvGraphicFramePr>
            <p:cNvPr id="40969" name="Object 9"/>
            <p:cNvGraphicFramePr>
              <a:graphicFrameLocks noChangeAspect="1"/>
            </p:cNvGraphicFramePr>
            <p:nvPr>
              <p:extLst>
                <p:ext uri="{D42A27DB-BD31-4B8C-83A1-F6EECF244321}">
                  <p14:modId xmlns:p14="http://schemas.microsoft.com/office/powerpoint/2010/main" val="873703631"/>
                </p:ext>
              </p:extLst>
            </p:nvPr>
          </p:nvGraphicFramePr>
          <p:xfrm>
            <a:off x="3041" y="3691"/>
            <a:ext cx="444" cy="177"/>
          </p:xfrm>
          <a:graphic>
            <a:graphicData uri="http://schemas.openxmlformats.org/presentationml/2006/ole">
              <mc:AlternateContent xmlns:mc="http://schemas.openxmlformats.org/markup-compatibility/2006">
                <mc:Choice xmlns:v="urn:schemas-microsoft-com:vml" Requires="v">
                  <p:oleObj spid="_x0000_s23438" name="Equation" r:id="rId7" imgW="431640" imgH="164880" progId="Equation.DSMT4">
                    <p:embed/>
                  </p:oleObj>
                </mc:Choice>
                <mc:Fallback>
                  <p:oleObj name="Equation" r:id="rId7" imgW="431640" imgH="164880" progId="Equation.DSMT4">
                    <p:embed/>
                    <p:pic>
                      <p:nvPicPr>
                        <p:cNvPr id="0" name=""/>
                        <p:cNvPicPr>
                          <a:picLocks noChangeAspect="1" noChangeArrowheads="1"/>
                        </p:cNvPicPr>
                        <p:nvPr/>
                      </p:nvPicPr>
                      <p:blipFill>
                        <a:blip r:embed="rId8"/>
                        <a:srcRect/>
                        <a:stretch>
                          <a:fillRect/>
                        </a:stretch>
                      </p:blipFill>
                      <p:spPr bwMode="auto">
                        <a:xfrm>
                          <a:off x="3041" y="3691"/>
                          <a:ext cx="444"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70" name="Line 10"/>
            <p:cNvSpPr>
              <a:spLocks noChangeShapeType="1"/>
            </p:cNvSpPr>
            <p:nvPr/>
          </p:nvSpPr>
          <p:spPr bwMode="auto">
            <a:xfrm>
              <a:off x="3264" y="3408"/>
              <a:ext cx="0" cy="288"/>
            </a:xfrm>
            <a:prstGeom prst="line">
              <a:avLst/>
            </a:prstGeom>
            <a:noFill/>
            <a:ln w="9525">
              <a:solidFill>
                <a:schemeClr val="tx1"/>
              </a:solidFill>
              <a:miter lim="800000"/>
              <a:headEnd type="stealth" w="lg" len="lg"/>
              <a:tailEnd/>
            </a:ln>
            <a:extLst>
              <a:ext uri="{909E8E84-426E-40DD-AFC4-6F175D3DCCD1}">
                <a14:hiddenFill xmlns:a14="http://schemas.microsoft.com/office/drawing/2010/main">
                  <a:noFill/>
                </a14:hiddenFill>
              </a:ext>
            </a:extLst>
          </p:spPr>
          <p:txBody>
            <a:bodyPr wrap="none"/>
            <a:lstStyle/>
            <a:p>
              <a:endParaRPr lang="zh-CN" altLang="en-US"/>
            </a:p>
          </p:txBody>
        </p:sp>
      </p:grpSp>
    </p:spTree>
    <p:extLst>
      <p:ext uri="{BB962C8B-B14F-4D97-AF65-F5344CB8AC3E}">
        <p14:creationId xmlns:p14="http://schemas.microsoft.com/office/powerpoint/2010/main" val="38456708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58050"/>
                                        </p:tgtEl>
                                        <p:attrNameLst>
                                          <p:attrName>style.visibility</p:attrName>
                                        </p:attrNameLst>
                                      </p:cBhvr>
                                      <p:to>
                                        <p:strVal val="visible"/>
                                      </p:to>
                                    </p:set>
                                    <p:animEffect transition="in" filter="barn(outVertical)">
                                      <p:cBhvr>
                                        <p:cTn id="7" dur="500"/>
                                        <p:tgtEl>
                                          <p:spTgt spid="2580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58051"/>
                                        </p:tgtEl>
                                        <p:attrNameLst>
                                          <p:attrName>style.visibility</p:attrName>
                                        </p:attrNameLst>
                                      </p:cBhvr>
                                      <p:to>
                                        <p:strVal val="visible"/>
                                      </p:to>
                                    </p:set>
                                    <p:animEffect transition="in" filter="barn(outVertical)">
                                      <p:cBhvr>
                                        <p:cTn id="12" dur="500"/>
                                        <p:tgtEl>
                                          <p:spTgt spid="2580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8053"/>
                                        </p:tgtEl>
                                        <p:attrNameLst>
                                          <p:attrName>style.visibility</p:attrName>
                                        </p:attrNameLst>
                                      </p:cBhvr>
                                      <p:to>
                                        <p:strVal val="visible"/>
                                      </p:to>
                                    </p:set>
                                    <p:animEffect transition="in" filter="wipe(left)">
                                      <p:cBhvr>
                                        <p:cTn id="17" dur="500"/>
                                        <p:tgtEl>
                                          <p:spTgt spid="2580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8052"/>
                                        </p:tgtEl>
                                        <p:attrNameLst>
                                          <p:attrName>style.visibility</p:attrName>
                                        </p:attrNameLst>
                                      </p:cBhvr>
                                      <p:to>
                                        <p:strVal val="visible"/>
                                      </p:to>
                                    </p:set>
                                    <p:animEffect transition="in" filter="wipe(left)">
                                      <p:cBhvr>
                                        <p:cTn id="22" dur="500"/>
                                        <p:tgtEl>
                                          <p:spTgt spid="2580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58054"/>
                                        </p:tgtEl>
                                        <p:attrNameLst>
                                          <p:attrName>style.visibility</p:attrName>
                                        </p:attrNameLst>
                                      </p:cBhvr>
                                      <p:to>
                                        <p:strVal val="visible"/>
                                      </p:to>
                                    </p:set>
                                    <p:animEffect transition="in" filter="wipe(left)">
                                      <p:cBhvr>
                                        <p:cTn id="27" dur="500"/>
                                        <p:tgtEl>
                                          <p:spTgt spid="2580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up)">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58055"/>
                                        </p:tgtEl>
                                        <p:attrNameLst>
                                          <p:attrName>style.visibility</p:attrName>
                                        </p:attrNameLst>
                                      </p:cBhvr>
                                      <p:to>
                                        <p:strVal val="visible"/>
                                      </p:to>
                                    </p:set>
                                    <p:animEffect transition="in" filter="wipe(left)">
                                      <p:cBhvr>
                                        <p:cTn id="37" dur="500"/>
                                        <p:tgtEl>
                                          <p:spTgt spid="258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0" grpId="0" animBg="1" autoUpdateAnimBg="0"/>
      <p:bldP spid="258051" grpId="0" autoUpdateAnimBg="0"/>
      <p:bldP spid="258052" grpId="0" autoUpdateAnimBg="0"/>
      <p:bldP spid="258053"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239965" y="1604937"/>
            <a:ext cx="3254377" cy="1255713"/>
            <a:chOff x="1564" y="3441"/>
            <a:chExt cx="2050" cy="791"/>
          </a:xfrm>
        </p:grpSpPr>
        <p:graphicFrame>
          <p:nvGraphicFramePr>
            <p:cNvPr id="41990" name="Object 3"/>
            <p:cNvGraphicFramePr>
              <a:graphicFrameLocks noChangeAspect="1"/>
            </p:cNvGraphicFramePr>
            <p:nvPr>
              <p:extLst>
                <p:ext uri="{D42A27DB-BD31-4B8C-83A1-F6EECF244321}">
                  <p14:modId xmlns:p14="http://schemas.microsoft.com/office/powerpoint/2010/main" val="2663573001"/>
                </p:ext>
              </p:extLst>
            </p:nvPr>
          </p:nvGraphicFramePr>
          <p:xfrm>
            <a:off x="1564" y="3628"/>
            <a:ext cx="952" cy="424"/>
          </p:xfrm>
          <a:graphic>
            <a:graphicData uri="http://schemas.openxmlformats.org/presentationml/2006/ole">
              <mc:AlternateContent xmlns:mc="http://schemas.openxmlformats.org/markup-compatibility/2006">
                <mc:Choice xmlns:v="urn:schemas-microsoft-com:vml" Requires="v">
                  <p:oleObj spid="_x0000_s24158" name="Equation" r:id="rId3" imgW="685800" imgH="279360" progId="Equation.DSMT4">
                    <p:embed/>
                  </p:oleObj>
                </mc:Choice>
                <mc:Fallback>
                  <p:oleObj name="Equation" r:id="rId3" imgW="685800" imgH="279360" progId="Equation.DSMT4">
                    <p:embed/>
                    <p:pic>
                      <p:nvPicPr>
                        <p:cNvPr id="0" name=""/>
                        <p:cNvPicPr>
                          <a:picLocks noChangeAspect="1" noChangeArrowheads="1"/>
                        </p:cNvPicPr>
                        <p:nvPr/>
                      </p:nvPicPr>
                      <p:blipFill>
                        <a:blip r:embed="rId4"/>
                        <a:srcRect/>
                        <a:stretch>
                          <a:fillRect/>
                        </a:stretch>
                      </p:blipFill>
                      <p:spPr bwMode="auto">
                        <a:xfrm>
                          <a:off x="1564" y="3628"/>
                          <a:ext cx="952" cy="4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1" name="Object 4"/>
            <p:cNvGraphicFramePr>
              <a:graphicFrameLocks noChangeAspect="1"/>
            </p:cNvGraphicFramePr>
            <p:nvPr>
              <p:extLst>
                <p:ext uri="{D42A27DB-BD31-4B8C-83A1-F6EECF244321}">
                  <p14:modId xmlns:p14="http://schemas.microsoft.com/office/powerpoint/2010/main" val="2103662733"/>
                </p:ext>
              </p:extLst>
            </p:nvPr>
          </p:nvGraphicFramePr>
          <p:xfrm>
            <a:off x="2530" y="3441"/>
            <a:ext cx="1084" cy="791"/>
          </p:xfrm>
          <a:graphic>
            <a:graphicData uri="http://schemas.openxmlformats.org/presentationml/2006/ole">
              <mc:AlternateContent xmlns:mc="http://schemas.openxmlformats.org/markup-compatibility/2006">
                <mc:Choice xmlns:v="urn:schemas-microsoft-com:vml" Requires="v">
                  <p:oleObj spid="_x0000_s24159" name="Equation" r:id="rId5" imgW="609480" imgH="419040" progId="Equation.DSMT4">
                    <p:embed/>
                  </p:oleObj>
                </mc:Choice>
                <mc:Fallback>
                  <p:oleObj name="Equation" r:id="rId5" imgW="609480" imgH="419040" progId="Equation.DSMT4">
                    <p:embed/>
                    <p:pic>
                      <p:nvPicPr>
                        <p:cNvPr id="0" name=""/>
                        <p:cNvPicPr>
                          <a:picLocks noChangeAspect="1" noChangeArrowheads="1"/>
                        </p:cNvPicPr>
                        <p:nvPr/>
                      </p:nvPicPr>
                      <p:blipFill>
                        <a:blip r:embed="rId6"/>
                        <a:srcRect/>
                        <a:stretch>
                          <a:fillRect/>
                        </a:stretch>
                      </p:blipFill>
                      <p:spPr bwMode="auto">
                        <a:xfrm>
                          <a:off x="2530" y="3441"/>
                          <a:ext cx="1084" cy="7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59077" name="Text Box 5"/>
          <p:cNvSpPr txBox="1">
            <a:spLocks noChangeArrowheads="1"/>
          </p:cNvSpPr>
          <p:nvPr/>
        </p:nvSpPr>
        <p:spPr bwMode="auto">
          <a:xfrm>
            <a:off x="827088" y="620688"/>
            <a:ext cx="3962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zh-CN" altLang="en-US" sz="3200" b="1"/>
              <a:t>由条件概率的定义：</a:t>
            </a:r>
            <a:endParaRPr kumimoji="1" lang="zh-CN" altLang="en-US" sz="3200" b="1">
              <a:solidFill>
                <a:schemeClr val="tx2"/>
              </a:solidFill>
            </a:endParaRPr>
          </a:p>
        </p:txBody>
      </p:sp>
      <p:sp>
        <p:nvSpPr>
          <p:cNvPr id="259078" name="Rectangle 6"/>
          <p:cNvSpPr>
            <a:spLocks noChangeArrowheads="1"/>
          </p:cNvSpPr>
          <p:nvPr/>
        </p:nvSpPr>
        <p:spPr bwMode="auto">
          <a:xfrm>
            <a:off x="755650" y="3284513"/>
            <a:ext cx="77549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dirty="0">
                <a:solidFill>
                  <a:srgbClr val="0000FF"/>
                </a:solidFill>
              </a:rPr>
              <a:t>若已知</a:t>
            </a:r>
            <a:r>
              <a:rPr kumimoji="1" lang="en-US" altLang="zh-CN" sz="3200" b="1" i="1" dirty="0">
                <a:solidFill>
                  <a:srgbClr val="0000FF"/>
                </a:solidFill>
              </a:rPr>
              <a:t>P</a:t>
            </a:r>
            <a:r>
              <a:rPr kumimoji="1" lang="en-US" altLang="zh-CN" sz="3200" b="1" dirty="0">
                <a:solidFill>
                  <a:srgbClr val="0000FF"/>
                </a:solidFill>
              </a:rPr>
              <a:t>(</a:t>
            </a:r>
            <a:r>
              <a:rPr kumimoji="1" lang="en-US" altLang="zh-CN" sz="3200" b="1" i="1" dirty="0">
                <a:solidFill>
                  <a:srgbClr val="0000FF"/>
                </a:solidFill>
              </a:rPr>
              <a:t>A</a:t>
            </a:r>
            <a:r>
              <a:rPr kumimoji="1" lang="en-US" altLang="zh-CN" sz="3200" b="1" dirty="0">
                <a:solidFill>
                  <a:srgbClr val="0000FF"/>
                </a:solidFill>
              </a:rPr>
              <a:t>), </a:t>
            </a:r>
            <a:r>
              <a:rPr kumimoji="1" lang="en-US" altLang="zh-CN" sz="3200" b="1" i="1" dirty="0">
                <a:solidFill>
                  <a:srgbClr val="0000FF"/>
                </a:solidFill>
              </a:rPr>
              <a:t>P</a:t>
            </a:r>
            <a:r>
              <a:rPr kumimoji="1" lang="en-US" altLang="zh-CN" sz="3200" b="1" dirty="0">
                <a:solidFill>
                  <a:srgbClr val="0000FF"/>
                </a:solidFill>
              </a:rPr>
              <a:t>(</a:t>
            </a:r>
            <a:r>
              <a:rPr kumimoji="1" lang="en-US" altLang="zh-CN" sz="3200" b="1" i="1" dirty="0">
                <a:solidFill>
                  <a:srgbClr val="0000FF"/>
                </a:solidFill>
              </a:rPr>
              <a:t>B</a:t>
            </a:r>
            <a:r>
              <a:rPr kumimoji="1" lang="en-US" altLang="zh-CN" sz="3200" b="1" dirty="0">
                <a:solidFill>
                  <a:srgbClr val="0000FF"/>
                </a:solidFill>
              </a:rPr>
              <a:t>|</a:t>
            </a:r>
            <a:r>
              <a:rPr kumimoji="1" lang="en-US" altLang="zh-CN" sz="3200" b="1" i="1" dirty="0">
                <a:solidFill>
                  <a:srgbClr val="0000FF"/>
                </a:solidFill>
              </a:rPr>
              <a:t>A</a:t>
            </a:r>
            <a:r>
              <a:rPr kumimoji="1" lang="en-US" altLang="zh-CN" sz="3200" b="1" dirty="0">
                <a:solidFill>
                  <a:srgbClr val="0000FF"/>
                </a:solidFill>
              </a:rPr>
              <a:t>)</a:t>
            </a:r>
            <a:r>
              <a:rPr kumimoji="1" lang="zh-CN" altLang="en-US" sz="3200" b="1" dirty="0">
                <a:solidFill>
                  <a:srgbClr val="0000FF"/>
                </a:solidFill>
              </a:rPr>
              <a:t>时</a:t>
            </a:r>
            <a:r>
              <a:rPr kumimoji="1" lang="en-US" altLang="zh-CN" sz="3200" b="1" dirty="0">
                <a:solidFill>
                  <a:srgbClr val="0000FF"/>
                </a:solidFill>
              </a:rPr>
              <a:t>, </a:t>
            </a:r>
            <a:r>
              <a:rPr kumimoji="1" lang="zh-CN" altLang="en-US" sz="3200" b="1" dirty="0">
                <a:solidFill>
                  <a:srgbClr val="0000FF"/>
                </a:solidFill>
              </a:rPr>
              <a:t>可以反过来求</a:t>
            </a:r>
            <a:r>
              <a:rPr kumimoji="1" lang="en-US" altLang="zh-CN" sz="3200" b="1" i="1" dirty="0">
                <a:solidFill>
                  <a:srgbClr val="0000FF"/>
                </a:solidFill>
              </a:rPr>
              <a:t>P</a:t>
            </a:r>
            <a:r>
              <a:rPr kumimoji="1" lang="en-US" altLang="zh-CN" sz="3200" b="1" dirty="0">
                <a:solidFill>
                  <a:srgbClr val="0000FF"/>
                </a:solidFill>
              </a:rPr>
              <a:t>(</a:t>
            </a:r>
            <a:r>
              <a:rPr kumimoji="1" lang="en-US" altLang="zh-CN" sz="3200" b="1" i="1" dirty="0">
                <a:solidFill>
                  <a:srgbClr val="0000FF"/>
                </a:solidFill>
              </a:rPr>
              <a:t>AB</a:t>
            </a:r>
            <a:r>
              <a:rPr kumimoji="1" lang="en-US" altLang="zh-CN" sz="3200" b="1" dirty="0">
                <a:solidFill>
                  <a:srgbClr val="0000FF"/>
                </a:solidFill>
              </a:rPr>
              <a:t>).</a:t>
            </a:r>
          </a:p>
        </p:txBody>
      </p:sp>
      <p:sp>
        <p:nvSpPr>
          <p:cNvPr id="259079" name="AutoShape 7"/>
          <p:cNvSpPr>
            <a:spLocks noChangeArrowheads="1"/>
          </p:cNvSpPr>
          <p:nvPr/>
        </p:nvSpPr>
        <p:spPr bwMode="auto">
          <a:xfrm>
            <a:off x="2843213" y="4436318"/>
            <a:ext cx="2449512" cy="719137"/>
          </a:xfrm>
          <a:prstGeom prst="wedgeRoundRectCallout">
            <a:avLst>
              <a:gd name="adj1" fmla="val -6579"/>
              <a:gd name="adj2" fmla="val -24833"/>
              <a:gd name="adj3" fmla="val 16667"/>
            </a:avLst>
          </a:prstGeom>
          <a:solidFill>
            <a:schemeClr val="accent2"/>
          </a:solidFill>
          <a:ln w="9525">
            <a:solidFill>
              <a:schemeClr val="tx1"/>
            </a:solidFill>
            <a:miter lim="800000"/>
            <a:headEnd/>
            <a:tailEnd/>
          </a:ln>
        </p:spPr>
        <p:txBody>
          <a:bodyPr/>
          <a:lstStyle/>
          <a:p>
            <a:pPr algn="ctr"/>
            <a:r>
              <a:rPr kumimoji="1" lang="zh-CN" altLang="en-US" sz="3200" b="1">
                <a:latin typeface="Tahoma" pitchFamily="34" charset="0"/>
              </a:rPr>
              <a:t>乘法公式</a:t>
            </a:r>
          </a:p>
        </p:txBody>
      </p:sp>
    </p:spTree>
    <p:extLst>
      <p:ext uri="{BB962C8B-B14F-4D97-AF65-F5344CB8AC3E}">
        <p14:creationId xmlns:p14="http://schemas.microsoft.com/office/powerpoint/2010/main" val="21260069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9077"/>
                                        </p:tgtEl>
                                        <p:attrNameLst>
                                          <p:attrName>style.visibility</p:attrName>
                                        </p:attrNameLst>
                                      </p:cBhvr>
                                      <p:to>
                                        <p:strVal val="visible"/>
                                      </p:to>
                                    </p:set>
                                    <p:animEffect transition="in" filter="wipe(left)">
                                      <p:cBhvr>
                                        <p:cTn id="7" dur="500"/>
                                        <p:tgtEl>
                                          <p:spTgt spid="2590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9078"/>
                                        </p:tgtEl>
                                        <p:attrNameLst>
                                          <p:attrName>style.visibility</p:attrName>
                                        </p:attrNameLst>
                                      </p:cBhvr>
                                      <p:to>
                                        <p:strVal val="visible"/>
                                      </p:to>
                                    </p:set>
                                    <p:animEffect transition="in" filter="wipe(left)">
                                      <p:cBhvr>
                                        <p:cTn id="17" dur="500"/>
                                        <p:tgtEl>
                                          <p:spTgt spid="2590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59079"/>
                                        </p:tgtEl>
                                        <p:attrNameLst>
                                          <p:attrName>style.visibility</p:attrName>
                                        </p:attrNameLst>
                                      </p:cBhvr>
                                      <p:to>
                                        <p:strVal val="visible"/>
                                      </p:to>
                                    </p:set>
                                    <p:anim calcmode="lin" valueType="num">
                                      <p:cBhvr additive="base">
                                        <p:cTn id="22" dur="500" fill="hold"/>
                                        <p:tgtEl>
                                          <p:spTgt spid="259079"/>
                                        </p:tgtEl>
                                        <p:attrNameLst>
                                          <p:attrName>ppt_x</p:attrName>
                                        </p:attrNameLst>
                                      </p:cBhvr>
                                      <p:tavLst>
                                        <p:tav tm="0">
                                          <p:val>
                                            <p:strVal val="#ppt_x"/>
                                          </p:val>
                                        </p:tav>
                                        <p:tav tm="100000">
                                          <p:val>
                                            <p:strVal val="#ppt_x"/>
                                          </p:val>
                                        </p:tav>
                                      </p:tavLst>
                                    </p:anim>
                                    <p:anim calcmode="lin" valueType="num">
                                      <p:cBhvr additive="base">
                                        <p:cTn id="23" dur="500" fill="hold"/>
                                        <p:tgtEl>
                                          <p:spTgt spid="2590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7" grpId="0" autoUpdateAnimBg="0"/>
      <p:bldP spid="259078" grpId="0" autoUpdateAnimBg="0"/>
      <p:bldP spid="25907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684213" y="188640"/>
            <a:ext cx="3167062" cy="5794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buFont typeface="Wingdings" pitchFamily="2" charset="2"/>
              <a:buNone/>
            </a:pPr>
            <a:r>
              <a:rPr kumimoji="1" lang="zh-CN" altLang="en-US" sz="3200" b="1" dirty="0">
                <a:latin typeface="Tahoma" pitchFamily="34" charset="0"/>
              </a:rPr>
              <a:t>性质</a:t>
            </a:r>
            <a:r>
              <a:rPr kumimoji="1" lang="en-US" altLang="zh-CN" sz="3200" b="1" dirty="0">
                <a:latin typeface="Tahoma" pitchFamily="34" charset="0"/>
              </a:rPr>
              <a:t>1  </a:t>
            </a:r>
            <a:r>
              <a:rPr lang="zh-CN" altLang="en-US" sz="3200" b="1" dirty="0">
                <a:latin typeface="Tahoma" pitchFamily="34" charset="0"/>
              </a:rPr>
              <a:t>加法公式</a:t>
            </a:r>
            <a:endParaRPr kumimoji="1" lang="zh-CN" altLang="en-US" sz="3200" b="1" dirty="0">
              <a:ea typeface="楷体_GB2312" pitchFamily="49" charset="-122"/>
            </a:endParaRPr>
          </a:p>
        </p:txBody>
      </p:sp>
      <p:graphicFrame>
        <p:nvGraphicFramePr>
          <p:cNvPr id="205827" name="Object 3"/>
          <p:cNvGraphicFramePr>
            <a:graphicFrameLocks noChangeAspect="1"/>
          </p:cNvGraphicFramePr>
          <p:nvPr>
            <p:extLst>
              <p:ext uri="{D42A27DB-BD31-4B8C-83A1-F6EECF244321}">
                <p14:modId xmlns:p14="http://schemas.microsoft.com/office/powerpoint/2010/main" val="195410093"/>
              </p:ext>
            </p:extLst>
          </p:nvPr>
        </p:nvGraphicFramePr>
        <p:xfrm>
          <a:off x="1408113" y="980728"/>
          <a:ext cx="5897562" cy="1423987"/>
        </p:xfrm>
        <a:graphic>
          <a:graphicData uri="http://schemas.openxmlformats.org/presentationml/2006/ole">
            <mc:AlternateContent xmlns:mc="http://schemas.openxmlformats.org/markup-compatibility/2006">
              <mc:Choice xmlns:v="urn:schemas-microsoft-com:vml" Requires="v">
                <p:oleObj spid="_x0000_s2811" name="Equation" r:id="rId3" imgW="1841400" imgH="457200" progId="Equation.DSMT4">
                  <p:embed/>
                </p:oleObj>
              </mc:Choice>
              <mc:Fallback>
                <p:oleObj name="Equation" r:id="rId3" imgW="1841400" imgH="457200" progId="Equation.DSMT4">
                  <p:embed/>
                  <p:pic>
                    <p:nvPicPr>
                      <p:cNvPr id="0" name=""/>
                      <p:cNvPicPr>
                        <a:picLocks noChangeAspect="1" noChangeArrowheads="1"/>
                      </p:cNvPicPr>
                      <p:nvPr/>
                    </p:nvPicPr>
                    <p:blipFill>
                      <a:blip r:embed="rId4"/>
                      <a:srcRect/>
                      <a:stretch>
                        <a:fillRect/>
                      </a:stretch>
                    </p:blipFill>
                    <p:spPr bwMode="auto">
                      <a:xfrm>
                        <a:off x="1408113" y="980728"/>
                        <a:ext cx="5897562" cy="1423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828" name="Object 4"/>
          <p:cNvGraphicFramePr>
            <a:graphicFrameLocks noChangeAspect="1"/>
          </p:cNvGraphicFramePr>
          <p:nvPr>
            <p:extLst>
              <p:ext uri="{D42A27DB-BD31-4B8C-83A1-F6EECF244321}">
                <p14:modId xmlns:p14="http://schemas.microsoft.com/office/powerpoint/2010/main" val="1124049930"/>
              </p:ext>
            </p:extLst>
          </p:nvPr>
        </p:nvGraphicFramePr>
        <p:xfrm>
          <a:off x="1493838" y="2636912"/>
          <a:ext cx="5868987" cy="1997075"/>
        </p:xfrm>
        <a:graphic>
          <a:graphicData uri="http://schemas.openxmlformats.org/presentationml/2006/ole">
            <mc:AlternateContent xmlns:mc="http://schemas.openxmlformats.org/markup-compatibility/2006">
              <mc:Choice xmlns:v="urn:schemas-microsoft-com:vml" Requires="v">
                <p:oleObj spid="_x0000_s2812" name="Equation" r:id="rId5" imgW="2120760" imgH="685800" progId="Equation.DSMT4">
                  <p:embed/>
                </p:oleObj>
              </mc:Choice>
              <mc:Fallback>
                <p:oleObj name="Equation" r:id="rId5" imgW="2120760" imgH="685800" progId="Equation.DSMT4">
                  <p:embed/>
                  <p:pic>
                    <p:nvPicPr>
                      <p:cNvPr id="0" name=""/>
                      <p:cNvPicPr>
                        <a:picLocks noChangeAspect="1" noChangeArrowheads="1"/>
                      </p:cNvPicPr>
                      <p:nvPr/>
                    </p:nvPicPr>
                    <p:blipFill>
                      <a:blip r:embed="rId6"/>
                      <a:srcRect/>
                      <a:stretch>
                        <a:fillRect/>
                      </a:stretch>
                    </p:blipFill>
                    <p:spPr bwMode="auto">
                      <a:xfrm>
                        <a:off x="1493838" y="2636912"/>
                        <a:ext cx="5868987" cy="199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617565525"/>
              </p:ext>
            </p:extLst>
          </p:nvPr>
        </p:nvGraphicFramePr>
        <p:xfrm>
          <a:off x="1424112" y="4869160"/>
          <a:ext cx="5941392" cy="913440"/>
        </p:xfrm>
        <a:graphic>
          <a:graphicData uri="http://schemas.openxmlformats.org/presentationml/2006/ole">
            <mc:AlternateContent xmlns:mc="http://schemas.openxmlformats.org/markup-compatibility/2006">
              <mc:Choice xmlns:v="urn:schemas-microsoft-com:vml" Requires="v">
                <p:oleObj spid="_x0000_s2813" name="Equation" r:id="rId7" imgW="2222280" imgH="342720" progId="Equation.DSMT4">
                  <p:embed/>
                </p:oleObj>
              </mc:Choice>
              <mc:Fallback>
                <p:oleObj name="Equation" r:id="rId7" imgW="2222280" imgH="342720" progId="Equation.DSMT4">
                  <p:embed/>
                  <p:pic>
                    <p:nvPicPr>
                      <p:cNvPr id="0" name="Object 290"/>
                      <p:cNvPicPr>
                        <a:picLocks noChangeAspect="1" noChangeArrowheads="1"/>
                      </p:cNvPicPr>
                      <p:nvPr/>
                    </p:nvPicPr>
                    <p:blipFill>
                      <a:blip r:embed="rId8"/>
                      <a:srcRect/>
                      <a:stretch>
                        <a:fillRect/>
                      </a:stretch>
                    </p:blipFill>
                    <p:spPr bwMode="auto">
                      <a:xfrm>
                        <a:off x="1424112" y="4869160"/>
                        <a:ext cx="5941392" cy="913440"/>
                      </a:xfrm>
                      <a:prstGeom prst="rect">
                        <a:avLst/>
                      </a:prstGeom>
                      <a:noFill/>
                    </p:spPr>
                  </p:pic>
                </p:oleObj>
              </mc:Fallback>
            </mc:AlternateContent>
          </a:graphicData>
        </a:graphic>
      </p:graphicFrame>
    </p:spTree>
    <p:extLst>
      <p:ext uri="{BB962C8B-B14F-4D97-AF65-F5344CB8AC3E}">
        <p14:creationId xmlns:p14="http://schemas.microsoft.com/office/powerpoint/2010/main" val="14594470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5826"/>
                                        </p:tgtEl>
                                        <p:attrNameLst>
                                          <p:attrName>style.visibility</p:attrName>
                                        </p:attrNameLst>
                                      </p:cBhvr>
                                      <p:to>
                                        <p:strVal val="visible"/>
                                      </p:to>
                                    </p:set>
                                    <p:animEffect transition="in" filter="box(in)">
                                      <p:cBhvr>
                                        <p:cTn id="7" dur="500"/>
                                        <p:tgtEl>
                                          <p:spTgt spid="2058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05827"/>
                                        </p:tgtEl>
                                        <p:attrNameLst>
                                          <p:attrName>style.visibility</p:attrName>
                                        </p:attrNameLst>
                                      </p:cBhvr>
                                      <p:to>
                                        <p:strVal val="visible"/>
                                      </p:to>
                                    </p:set>
                                    <p:animEffect transition="in" filter="box(in)">
                                      <p:cBhvr>
                                        <p:cTn id="12" dur="500"/>
                                        <p:tgtEl>
                                          <p:spTgt spid="2058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05828"/>
                                        </p:tgtEl>
                                        <p:attrNameLst>
                                          <p:attrName>style.visibility</p:attrName>
                                        </p:attrNameLst>
                                      </p:cBhvr>
                                      <p:to>
                                        <p:strVal val="visible"/>
                                      </p:to>
                                    </p:set>
                                    <p:animEffect transition="in" filter="box(in)">
                                      <p:cBhvr>
                                        <p:cTn id="17" dur="500"/>
                                        <p:tgtEl>
                                          <p:spTgt spid="20582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Text Box 2"/>
          <p:cNvSpPr txBox="1">
            <a:spLocks noChangeArrowheads="1"/>
          </p:cNvSpPr>
          <p:nvPr/>
        </p:nvSpPr>
        <p:spPr bwMode="auto">
          <a:xfrm>
            <a:off x="971550" y="1125836"/>
            <a:ext cx="75777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sz="3200" dirty="0">
                <a:ea typeface="楷体_GB2312" pitchFamily="49" charset="-122"/>
              </a:rPr>
              <a:t>利用条件概率求积事件的概率即</a:t>
            </a:r>
            <a:r>
              <a:rPr kumimoji="1" lang="zh-CN" altLang="en-US" sz="3200" b="1" dirty="0">
                <a:solidFill>
                  <a:srgbClr val="0000FF"/>
                </a:solidFill>
              </a:rPr>
              <a:t>乘法公式</a:t>
            </a:r>
          </a:p>
        </p:txBody>
      </p:sp>
      <p:graphicFrame>
        <p:nvGraphicFramePr>
          <p:cNvPr id="260099" name="Object 3"/>
          <p:cNvGraphicFramePr>
            <a:graphicFrameLocks noChangeAspect="1"/>
          </p:cNvGraphicFramePr>
          <p:nvPr>
            <p:extLst>
              <p:ext uri="{D42A27DB-BD31-4B8C-83A1-F6EECF244321}">
                <p14:modId xmlns:p14="http://schemas.microsoft.com/office/powerpoint/2010/main" val="1850715864"/>
              </p:ext>
            </p:extLst>
          </p:nvPr>
        </p:nvGraphicFramePr>
        <p:xfrm>
          <a:off x="1250046" y="1898215"/>
          <a:ext cx="6289511" cy="713235"/>
        </p:xfrm>
        <a:graphic>
          <a:graphicData uri="http://schemas.openxmlformats.org/presentationml/2006/ole">
            <mc:AlternateContent xmlns:mc="http://schemas.openxmlformats.org/markup-compatibility/2006">
              <mc:Choice xmlns:v="urn:schemas-microsoft-com:vml" Requires="v">
                <p:oleObj spid="_x0000_s25481" name="Equation" r:id="rId4" imgW="2463480" imgH="279360" progId="Equation.DSMT4">
                  <p:embed/>
                </p:oleObj>
              </mc:Choice>
              <mc:Fallback>
                <p:oleObj name="Equation" r:id="rId4" imgW="2463480" imgH="279360" progId="Equation.DSMT4">
                  <p:embed/>
                  <p:pic>
                    <p:nvPicPr>
                      <p:cNvPr id="0" name=""/>
                      <p:cNvPicPr>
                        <a:picLocks noChangeAspect="1" noChangeArrowheads="1"/>
                      </p:cNvPicPr>
                      <p:nvPr/>
                    </p:nvPicPr>
                    <p:blipFill>
                      <a:blip r:embed="rId5"/>
                      <a:srcRect/>
                      <a:stretch>
                        <a:fillRect/>
                      </a:stretch>
                    </p:blipFill>
                    <p:spPr bwMode="auto">
                      <a:xfrm>
                        <a:off x="1250046" y="1898215"/>
                        <a:ext cx="6289511" cy="7132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0100" name="Object 4"/>
          <p:cNvGraphicFramePr>
            <a:graphicFrameLocks noChangeAspect="1"/>
          </p:cNvGraphicFramePr>
          <p:nvPr>
            <p:extLst>
              <p:ext uri="{D42A27DB-BD31-4B8C-83A1-F6EECF244321}">
                <p14:modId xmlns:p14="http://schemas.microsoft.com/office/powerpoint/2010/main" val="1309620286"/>
              </p:ext>
            </p:extLst>
          </p:nvPr>
        </p:nvGraphicFramePr>
        <p:xfrm>
          <a:off x="1242199" y="2708920"/>
          <a:ext cx="6382529" cy="719995"/>
        </p:xfrm>
        <a:graphic>
          <a:graphicData uri="http://schemas.openxmlformats.org/presentationml/2006/ole">
            <mc:AlternateContent xmlns:mc="http://schemas.openxmlformats.org/markup-compatibility/2006">
              <mc:Choice xmlns:v="urn:schemas-microsoft-com:vml" Requires="v">
                <p:oleObj spid="_x0000_s25482" name="Equation" r:id="rId6" imgW="2476440" imgH="279360" progId="Equation.DSMT4">
                  <p:embed/>
                </p:oleObj>
              </mc:Choice>
              <mc:Fallback>
                <p:oleObj name="Equation" r:id="rId6" imgW="2476440" imgH="279360" progId="Equation.DSMT4">
                  <p:embed/>
                  <p:pic>
                    <p:nvPicPr>
                      <p:cNvPr id="0" name=""/>
                      <p:cNvPicPr>
                        <a:picLocks noChangeAspect="1" noChangeArrowheads="1"/>
                      </p:cNvPicPr>
                      <p:nvPr/>
                    </p:nvPicPr>
                    <p:blipFill>
                      <a:blip r:embed="rId7"/>
                      <a:srcRect/>
                      <a:stretch>
                        <a:fillRect/>
                      </a:stretch>
                    </p:blipFill>
                    <p:spPr bwMode="auto">
                      <a:xfrm>
                        <a:off x="1242199" y="2708920"/>
                        <a:ext cx="6382529" cy="7199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0101" name="Text Box 5"/>
          <p:cNvSpPr txBox="1">
            <a:spLocks noChangeArrowheads="1"/>
          </p:cNvSpPr>
          <p:nvPr/>
        </p:nvSpPr>
        <p:spPr bwMode="auto">
          <a:xfrm>
            <a:off x="544513" y="3807201"/>
            <a:ext cx="48894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sz="3200" b="1" dirty="0" smtClean="0">
                <a:ea typeface="黑体" pitchFamily="2" charset="-122"/>
              </a:rPr>
              <a:t>推广</a:t>
            </a:r>
            <a:r>
              <a:rPr kumimoji="1" lang="en-US" altLang="zh-CN" sz="3200" b="1" dirty="0" smtClean="0">
                <a:ea typeface="黑体" pitchFamily="2" charset="-122"/>
              </a:rPr>
              <a:t>: </a:t>
            </a:r>
            <a:r>
              <a:rPr kumimoji="1" lang="en-US" altLang="zh-CN" sz="3200" b="1" dirty="0" smtClean="0">
                <a:solidFill>
                  <a:srgbClr val="0000FF"/>
                </a:solidFill>
                <a:ea typeface="黑体" pitchFamily="2" charset="-122"/>
              </a:rPr>
              <a:t>Chain Rule</a:t>
            </a:r>
            <a:r>
              <a:rPr kumimoji="1" lang="zh-CN" altLang="en-US" sz="3200" b="1" dirty="0" smtClean="0">
                <a:solidFill>
                  <a:srgbClr val="0000FF"/>
                </a:solidFill>
                <a:ea typeface="黑体" pitchFamily="2" charset="-122"/>
              </a:rPr>
              <a:t>链式规则</a:t>
            </a:r>
            <a:endParaRPr kumimoji="1" lang="zh-CN" altLang="en-US" sz="3200" b="1" dirty="0">
              <a:solidFill>
                <a:srgbClr val="0000FF"/>
              </a:solidFill>
              <a:ea typeface="黑体" pitchFamily="2" charset="-122"/>
            </a:endParaRPr>
          </a:p>
        </p:txBody>
      </p:sp>
      <p:graphicFrame>
        <p:nvGraphicFramePr>
          <p:cNvPr id="260102" name="Object 6"/>
          <p:cNvGraphicFramePr>
            <a:graphicFrameLocks noChangeAspect="1"/>
          </p:cNvGraphicFramePr>
          <p:nvPr>
            <p:extLst>
              <p:ext uri="{D42A27DB-BD31-4B8C-83A1-F6EECF244321}">
                <p14:modId xmlns:p14="http://schemas.microsoft.com/office/powerpoint/2010/main" val="79092052"/>
              </p:ext>
            </p:extLst>
          </p:nvPr>
        </p:nvGraphicFramePr>
        <p:xfrm>
          <a:off x="515808" y="4474249"/>
          <a:ext cx="8232656" cy="1224184"/>
        </p:xfrm>
        <a:graphic>
          <a:graphicData uri="http://schemas.openxmlformats.org/presentationml/2006/ole">
            <mc:AlternateContent xmlns:mc="http://schemas.openxmlformats.org/markup-compatibility/2006">
              <mc:Choice xmlns:v="urn:schemas-microsoft-com:vml" Requires="v">
                <p:oleObj spid="_x0000_s25483" name="Equation" r:id="rId8" imgW="3416040" imgH="507960" progId="Equation.DSMT4">
                  <p:embed/>
                </p:oleObj>
              </mc:Choice>
              <mc:Fallback>
                <p:oleObj name="Equation" r:id="rId8" imgW="3416040" imgH="507960" progId="Equation.DSMT4">
                  <p:embed/>
                  <p:pic>
                    <p:nvPicPr>
                      <p:cNvPr id="0" name=""/>
                      <p:cNvPicPr>
                        <a:picLocks noChangeAspect="1" noChangeArrowheads="1"/>
                      </p:cNvPicPr>
                      <p:nvPr/>
                    </p:nvPicPr>
                    <p:blipFill>
                      <a:blip r:embed="rId9"/>
                      <a:srcRect/>
                      <a:stretch>
                        <a:fillRect/>
                      </a:stretch>
                    </p:blipFill>
                    <p:spPr bwMode="auto">
                      <a:xfrm>
                        <a:off x="515808" y="4474249"/>
                        <a:ext cx="8232656" cy="1224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5" name="Text Box 7"/>
          <p:cNvSpPr txBox="1">
            <a:spLocks noChangeArrowheads="1"/>
          </p:cNvSpPr>
          <p:nvPr/>
        </p:nvSpPr>
        <p:spPr bwMode="auto">
          <a:xfrm>
            <a:off x="755576" y="260648"/>
            <a:ext cx="5040560" cy="584775"/>
          </a:xfrm>
          <a:prstGeom prst="rect">
            <a:avLst/>
          </a:prstGeom>
          <a:ln/>
          <a:extLst/>
        </p:spPr>
        <p:style>
          <a:lnRef idx="1">
            <a:schemeClr val="accent4"/>
          </a:lnRef>
          <a:fillRef idx="2">
            <a:schemeClr val="accent4"/>
          </a:fillRef>
          <a:effectRef idx="1">
            <a:schemeClr val="accent4"/>
          </a:effectRef>
          <a:fontRef idx="minor">
            <a:schemeClr val="dk1"/>
          </a:fontRef>
        </p:style>
        <p:txBody>
          <a:bodyPr wrap="squar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en-US" altLang="zh-CN" sz="3200" b="1" dirty="0">
                <a:solidFill>
                  <a:srgbClr val="0000FF"/>
                </a:solidFill>
                <a:ea typeface="楷体_GB2312" pitchFamily="49" charset="-122"/>
              </a:rPr>
              <a:t>(2)  </a:t>
            </a:r>
            <a:r>
              <a:rPr kumimoji="1" lang="zh-CN" altLang="en-US" sz="3200" b="1">
                <a:solidFill>
                  <a:srgbClr val="0000FF"/>
                </a:solidFill>
                <a:ea typeface="楷体_GB2312" pitchFamily="49" charset="-122"/>
              </a:rPr>
              <a:t>乘法</a:t>
            </a:r>
            <a:r>
              <a:rPr kumimoji="1" lang="zh-CN" altLang="en-US" sz="3200" b="1" smtClean="0">
                <a:solidFill>
                  <a:srgbClr val="0000FF"/>
                </a:solidFill>
                <a:ea typeface="楷体_GB2312" pitchFamily="49" charset="-122"/>
              </a:rPr>
              <a:t>公式 </a:t>
            </a:r>
            <a:r>
              <a:rPr kumimoji="1" lang="en-US" altLang="zh-CN" sz="3200" b="1" smtClean="0">
                <a:solidFill>
                  <a:srgbClr val="0000FF"/>
                </a:solidFill>
                <a:ea typeface="楷体_GB2312" pitchFamily="49" charset="-122"/>
              </a:rPr>
              <a:t>Product </a:t>
            </a:r>
            <a:r>
              <a:rPr kumimoji="1" lang="en-US" altLang="zh-CN" sz="3200" b="1" dirty="0" smtClean="0">
                <a:solidFill>
                  <a:srgbClr val="0000FF"/>
                </a:solidFill>
                <a:ea typeface="楷体_GB2312" pitchFamily="49" charset="-122"/>
              </a:rPr>
              <a:t>Rule</a:t>
            </a:r>
            <a:endParaRPr kumimoji="1" lang="zh-CN" altLang="en-US" sz="3200" b="1" dirty="0">
              <a:solidFill>
                <a:srgbClr val="0000FF"/>
              </a:solidFill>
              <a:ea typeface="楷体_GB2312" pitchFamily="49" charset="-122"/>
            </a:endParaRPr>
          </a:p>
        </p:txBody>
      </p:sp>
    </p:spTree>
    <p:extLst>
      <p:ext uri="{BB962C8B-B14F-4D97-AF65-F5344CB8AC3E}">
        <p14:creationId xmlns:p14="http://schemas.microsoft.com/office/powerpoint/2010/main" val="5271881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0098"/>
                                        </p:tgtEl>
                                        <p:attrNameLst>
                                          <p:attrName>style.visibility</p:attrName>
                                        </p:attrNameLst>
                                      </p:cBhvr>
                                      <p:to>
                                        <p:strVal val="visible"/>
                                      </p:to>
                                    </p:set>
                                    <p:animEffect transition="in" filter="wipe(up)">
                                      <p:cBhvr>
                                        <p:cTn id="7" dur="500"/>
                                        <p:tgtEl>
                                          <p:spTgt spid="2600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0099"/>
                                        </p:tgtEl>
                                        <p:attrNameLst>
                                          <p:attrName>style.visibility</p:attrName>
                                        </p:attrNameLst>
                                      </p:cBhvr>
                                      <p:to>
                                        <p:strVal val="visible"/>
                                      </p:to>
                                    </p:set>
                                    <p:animEffect transition="in" filter="wipe(left)">
                                      <p:cBhvr>
                                        <p:cTn id="12" dur="500"/>
                                        <p:tgtEl>
                                          <p:spTgt spid="2600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60100"/>
                                        </p:tgtEl>
                                        <p:attrNameLst>
                                          <p:attrName>style.visibility</p:attrName>
                                        </p:attrNameLst>
                                      </p:cBhvr>
                                      <p:to>
                                        <p:strVal val="visible"/>
                                      </p:to>
                                    </p:set>
                                    <p:animEffect transition="in" filter="wipe(left)">
                                      <p:cBhvr>
                                        <p:cTn id="17" dur="500"/>
                                        <p:tgtEl>
                                          <p:spTgt spid="2601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0101"/>
                                        </p:tgtEl>
                                        <p:attrNameLst>
                                          <p:attrName>style.visibility</p:attrName>
                                        </p:attrNameLst>
                                      </p:cBhvr>
                                      <p:to>
                                        <p:strVal val="visible"/>
                                      </p:to>
                                    </p:set>
                                    <p:animEffect transition="in" filter="wipe(left)">
                                      <p:cBhvr>
                                        <p:cTn id="22" dur="500"/>
                                        <p:tgtEl>
                                          <p:spTgt spid="2601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60102"/>
                                        </p:tgtEl>
                                        <p:attrNameLst>
                                          <p:attrName>style.visibility</p:attrName>
                                        </p:attrNameLst>
                                      </p:cBhvr>
                                      <p:to>
                                        <p:strVal val="visible"/>
                                      </p:to>
                                    </p:set>
                                    <p:animEffect transition="in" filter="wipe(left)">
                                      <p:cBhvr>
                                        <p:cTn id="27" dur="500"/>
                                        <p:tgtEl>
                                          <p:spTgt spid="260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8" grpId="0" autoUpdateAnimBg="0"/>
      <p:bldP spid="260101"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Text Box 2"/>
          <p:cNvSpPr txBox="1">
            <a:spLocks noChangeArrowheads="1"/>
          </p:cNvSpPr>
          <p:nvPr/>
        </p:nvSpPr>
        <p:spPr bwMode="auto">
          <a:xfrm>
            <a:off x="468312" y="188913"/>
            <a:ext cx="8208143" cy="2554545"/>
          </a:xfrm>
          <a:prstGeom prst="rect">
            <a:avLst/>
          </a:prstGeom>
          <a:ln/>
          <a:extLst/>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sz="3200" b="1" dirty="0">
                <a:solidFill>
                  <a:schemeClr val="tx2"/>
                </a:solidFill>
                <a:latin typeface="黑体" pitchFamily="2" charset="-122"/>
                <a:ea typeface="黑体" pitchFamily="2" charset="-122"/>
              </a:rPr>
              <a:t>例</a:t>
            </a:r>
            <a:r>
              <a:rPr kumimoji="1" lang="en-US" altLang="zh-CN" sz="3200" b="1" dirty="0">
                <a:solidFill>
                  <a:schemeClr val="tx2"/>
                </a:solidFill>
                <a:latin typeface="黑体" pitchFamily="2" charset="-122"/>
                <a:ea typeface="黑体" pitchFamily="2" charset="-122"/>
              </a:rPr>
              <a:t>3</a:t>
            </a:r>
            <a:r>
              <a:rPr kumimoji="1" lang="en-US" altLang="zh-CN" sz="3200" dirty="0">
                <a:ea typeface="楷体_GB2312" pitchFamily="49" charset="-122"/>
              </a:rPr>
              <a:t>  </a:t>
            </a:r>
            <a:r>
              <a:rPr kumimoji="1" lang="zh-CN" altLang="en-US" sz="3200" dirty="0">
                <a:ea typeface="楷体_GB2312" pitchFamily="49" charset="-122"/>
              </a:rPr>
              <a:t>盒中装有</a:t>
            </a:r>
            <a:r>
              <a:rPr kumimoji="1" lang="en-US" altLang="zh-CN" sz="3200" dirty="0">
                <a:ea typeface="楷体_GB2312" pitchFamily="49" charset="-122"/>
              </a:rPr>
              <a:t>100</a:t>
            </a:r>
            <a:r>
              <a:rPr kumimoji="1" lang="zh-CN" altLang="en-US" sz="3200" dirty="0">
                <a:ea typeface="楷体_GB2312" pitchFamily="49" charset="-122"/>
              </a:rPr>
              <a:t>个产品</a:t>
            </a:r>
            <a:r>
              <a:rPr kumimoji="1" lang="en-US" altLang="zh-CN" sz="3200" dirty="0">
                <a:ea typeface="楷体_GB2312" pitchFamily="49" charset="-122"/>
              </a:rPr>
              <a:t>, </a:t>
            </a:r>
            <a:r>
              <a:rPr kumimoji="1" lang="zh-CN" altLang="en-US" sz="3200" dirty="0">
                <a:ea typeface="楷体_GB2312" pitchFamily="49" charset="-122"/>
              </a:rPr>
              <a:t>其中</a:t>
            </a:r>
            <a:r>
              <a:rPr kumimoji="1" lang="en-US" altLang="zh-CN" sz="3200" dirty="0">
                <a:ea typeface="楷体_GB2312" pitchFamily="49" charset="-122"/>
              </a:rPr>
              <a:t>3</a:t>
            </a:r>
            <a:r>
              <a:rPr kumimoji="1" lang="zh-CN" altLang="en-US" sz="3200" dirty="0">
                <a:ea typeface="楷体_GB2312" pitchFamily="49" charset="-122"/>
              </a:rPr>
              <a:t>个次品</a:t>
            </a:r>
            <a:r>
              <a:rPr kumimoji="1" lang="zh-CN" altLang="en-US" sz="3200" dirty="0" smtClean="0">
                <a:ea typeface="楷体_GB2312" pitchFamily="49" charset="-122"/>
              </a:rPr>
              <a:t>，从中</a:t>
            </a:r>
            <a:r>
              <a:rPr kumimoji="1" lang="zh-CN" altLang="en-US" sz="3200" dirty="0">
                <a:ea typeface="楷体_GB2312" pitchFamily="49" charset="-122"/>
              </a:rPr>
              <a:t>不放回地取产品</a:t>
            </a:r>
            <a:r>
              <a:rPr kumimoji="1" lang="en-US" altLang="zh-CN" sz="3200" dirty="0">
                <a:ea typeface="楷体_GB2312" pitchFamily="49" charset="-122"/>
              </a:rPr>
              <a:t>, </a:t>
            </a:r>
            <a:r>
              <a:rPr kumimoji="1" lang="zh-CN" altLang="en-US" sz="3200" dirty="0">
                <a:ea typeface="楷体_GB2312" pitchFamily="49" charset="-122"/>
              </a:rPr>
              <a:t>每次</a:t>
            </a:r>
            <a:r>
              <a:rPr kumimoji="1" lang="en-US" altLang="zh-CN" sz="3200" dirty="0">
                <a:ea typeface="楷体_GB2312" pitchFamily="49" charset="-122"/>
              </a:rPr>
              <a:t>1</a:t>
            </a:r>
            <a:r>
              <a:rPr kumimoji="1" lang="zh-CN" altLang="en-US" sz="3200" dirty="0">
                <a:ea typeface="楷体_GB2312" pitchFamily="49" charset="-122"/>
              </a:rPr>
              <a:t>个</a:t>
            </a:r>
            <a:r>
              <a:rPr kumimoji="1" lang="en-US" altLang="zh-CN" sz="3200" dirty="0">
                <a:ea typeface="楷体_GB2312" pitchFamily="49" charset="-122"/>
              </a:rPr>
              <a:t>,  </a:t>
            </a:r>
            <a:r>
              <a:rPr kumimoji="1" lang="zh-CN" altLang="en-US" sz="3200" dirty="0" smtClean="0">
                <a:ea typeface="楷体_GB2312" pitchFamily="49" charset="-122"/>
              </a:rPr>
              <a:t>求：</a:t>
            </a:r>
            <a:endParaRPr kumimoji="1" lang="zh-CN" altLang="en-US" sz="3200" dirty="0">
              <a:ea typeface="楷体_GB2312" pitchFamily="49" charset="-122"/>
            </a:endParaRPr>
          </a:p>
          <a:p>
            <a:pPr eaLnBrk="1" hangingPunct="1"/>
            <a:r>
              <a:rPr kumimoji="1" lang="zh-CN" altLang="en-US" sz="3200" dirty="0">
                <a:ea typeface="楷体_GB2312" pitchFamily="49" charset="-122"/>
              </a:rPr>
              <a:t>（</a:t>
            </a:r>
            <a:r>
              <a:rPr kumimoji="1" lang="en-US" altLang="zh-CN" sz="3200" dirty="0">
                <a:ea typeface="楷体_GB2312" pitchFamily="49" charset="-122"/>
              </a:rPr>
              <a:t>1</a:t>
            </a:r>
            <a:r>
              <a:rPr kumimoji="1" lang="zh-CN" altLang="en-US" sz="3200" dirty="0">
                <a:ea typeface="楷体_GB2312" pitchFamily="49" charset="-122"/>
              </a:rPr>
              <a:t>）取两次，两次都取得正品的概率</a:t>
            </a:r>
            <a:r>
              <a:rPr kumimoji="1" lang="en-US" altLang="zh-CN" sz="3200" dirty="0">
                <a:ea typeface="楷体_GB2312" pitchFamily="49" charset="-122"/>
              </a:rPr>
              <a:t>;</a:t>
            </a:r>
          </a:p>
          <a:p>
            <a:pPr eaLnBrk="1" hangingPunct="1"/>
            <a:r>
              <a:rPr kumimoji="1" lang="zh-CN" altLang="en-US" sz="3200" dirty="0">
                <a:ea typeface="楷体_GB2312" pitchFamily="49" charset="-122"/>
              </a:rPr>
              <a:t>（</a:t>
            </a:r>
            <a:r>
              <a:rPr kumimoji="1" lang="en-US" altLang="zh-CN" sz="3200" dirty="0">
                <a:ea typeface="楷体_GB2312" pitchFamily="49" charset="-122"/>
              </a:rPr>
              <a:t>2</a:t>
            </a:r>
            <a:r>
              <a:rPr kumimoji="1" lang="zh-CN" altLang="en-US" sz="3200" dirty="0">
                <a:ea typeface="楷体_GB2312" pitchFamily="49" charset="-122"/>
              </a:rPr>
              <a:t>）取两次，取得正品次品各一件的概率</a:t>
            </a:r>
            <a:r>
              <a:rPr kumimoji="1" lang="en-US" altLang="zh-CN" sz="3200" dirty="0">
                <a:ea typeface="楷体_GB2312" pitchFamily="49" charset="-122"/>
              </a:rPr>
              <a:t>;</a:t>
            </a:r>
          </a:p>
          <a:p>
            <a:pPr eaLnBrk="1" hangingPunct="1"/>
            <a:r>
              <a:rPr kumimoji="1" lang="zh-CN" altLang="en-US" sz="3200" dirty="0">
                <a:ea typeface="楷体_GB2312" pitchFamily="49" charset="-122"/>
              </a:rPr>
              <a:t>（</a:t>
            </a:r>
            <a:r>
              <a:rPr kumimoji="1" lang="en-US" altLang="zh-CN" sz="3200" dirty="0">
                <a:ea typeface="楷体_GB2312" pitchFamily="49" charset="-122"/>
              </a:rPr>
              <a:t>3</a:t>
            </a:r>
            <a:r>
              <a:rPr kumimoji="1" lang="zh-CN" altLang="en-US" sz="3200" dirty="0">
                <a:ea typeface="楷体_GB2312" pitchFamily="49" charset="-122"/>
              </a:rPr>
              <a:t>）取三次，第三次才取得正品的概率。</a:t>
            </a:r>
          </a:p>
        </p:txBody>
      </p:sp>
      <p:sp>
        <p:nvSpPr>
          <p:cNvPr id="261123" name="Text Box 3"/>
          <p:cNvSpPr txBox="1">
            <a:spLocks noChangeArrowheads="1"/>
          </p:cNvSpPr>
          <p:nvPr/>
        </p:nvSpPr>
        <p:spPr bwMode="auto">
          <a:xfrm>
            <a:off x="468313" y="2781300"/>
            <a:ext cx="52562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sz="3200" b="1">
                <a:solidFill>
                  <a:schemeClr val="tx2"/>
                </a:solidFill>
                <a:ea typeface="黑体" pitchFamily="2" charset="-122"/>
              </a:rPr>
              <a:t>解</a:t>
            </a:r>
            <a:r>
              <a:rPr kumimoji="1" lang="zh-CN" altLang="en-US" sz="3200" b="1">
                <a:solidFill>
                  <a:srgbClr val="00CCFF"/>
                </a:solidFill>
                <a:ea typeface="楷体_GB2312" pitchFamily="49" charset="-122"/>
              </a:rPr>
              <a:t>  </a:t>
            </a:r>
            <a:r>
              <a:rPr kumimoji="1" lang="zh-CN" altLang="en-US" sz="3200">
                <a:ea typeface="楷体_GB2312" pitchFamily="49" charset="-122"/>
              </a:rPr>
              <a:t>令 </a:t>
            </a:r>
            <a:r>
              <a:rPr kumimoji="1" lang="en-US" altLang="zh-CN" sz="3200" i="1">
                <a:ea typeface="楷体_GB2312" pitchFamily="49" charset="-122"/>
              </a:rPr>
              <a:t>A</a:t>
            </a:r>
            <a:r>
              <a:rPr kumimoji="1" lang="en-US" altLang="zh-CN" sz="3200" i="1" baseline="-25000">
                <a:ea typeface="楷体_GB2312" pitchFamily="49" charset="-122"/>
              </a:rPr>
              <a:t>i</a:t>
            </a:r>
            <a:r>
              <a:rPr kumimoji="1" lang="en-US" altLang="zh-CN" sz="3200" i="1">
                <a:ea typeface="楷体_GB2312" pitchFamily="49" charset="-122"/>
              </a:rPr>
              <a:t> </a:t>
            </a:r>
            <a:r>
              <a:rPr kumimoji="1" lang="zh-CN" altLang="en-US" sz="3200">
                <a:ea typeface="楷体_GB2312" pitchFamily="49" charset="-122"/>
              </a:rPr>
              <a:t>为第</a:t>
            </a:r>
            <a:r>
              <a:rPr kumimoji="1" lang="zh-CN" altLang="en-US" sz="3200" i="1">
                <a:ea typeface="楷体_GB2312" pitchFamily="49" charset="-122"/>
              </a:rPr>
              <a:t> </a:t>
            </a:r>
            <a:r>
              <a:rPr kumimoji="1" lang="en-US" altLang="zh-CN" sz="3200" i="1">
                <a:ea typeface="楷体_GB2312" pitchFamily="49" charset="-122"/>
              </a:rPr>
              <a:t>i </a:t>
            </a:r>
            <a:r>
              <a:rPr kumimoji="1" lang="zh-CN" altLang="en-US" sz="3200">
                <a:ea typeface="楷体_GB2312" pitchFamily="49" charset="-122"/>
              </a:rPr>
              <a:t>次取到</a:t>
            </a:r>
            <a:r>
              <a:rPr kumimoji="1" lang="zh-CN" altLang="en-US" sz="3200">
                <a:latin typeface="Tahoma" pitchFamily="34" charset="0"/>
                <a:ea typeface="楷体_GB2312" pitchFamily="49" charset="-122"/>
              </a:rPr>
              <a:t>正</a:t>
            </a:r>
            <a:r>
              <a:rPr kumimoji="1" lang="zh-CN" altLang="en-US" sz="3200">
                <a:ea typeface="楷体_GB2312" pitchFamily="49" charset="-122"/>
              </a:rPr>
              <a:t>品</a:t>
            </a:r>
          </a:p>
        </p:txBody>
      </p:sp>
      <p:graphicFrame>
        <p:nvGraphicFramePr>
          <p:cNvPr id="261124" name="Object 4"/>
          <p:cNvGraphicFramePr>
            <a:graphicFrameLocks noChangeAspect="1"/>
          </p:cNvGraphicFramePr>
          <p:nvPr>
            <p:extLst>
              <p:ext uri="{D42A27DB-BD31-4B8C-83A1-F6EECF244321}">
                <p14:modId xmlns:p14="http://schemas.microsoft.com/office/powerpoint/2010/main" val="821199482"/>
              </p:ext>
            </p:extLst>
          </p:nvPr>
        </p:nvGraphicFramePr>
        <p:xfrm>
          <a:off x="539552" y="3267075"/>
          <a:ext cx="7581974" cy="1034852"/>
        </p:xfrm>
        <a:graphic>
          <a:graphicData uri="http://schemas.openxmlformats.org/presentationml/2006/ole">
            <mc:AlternateContent xmlns:mc="http://schemas.openxmlformats.org/markup-compatibility/2006">
              <mc:Choice xmlns:v="urn:schemas-microsoft-com:vml" Requires="v">
                <p:oleObj spid="_x0000_s86202" name="Equation" r:id="rId3" imgW="2882880" imgH="393480" progId="Equation.DSMT4">
                  <p:embed/>
                </p:oleObj>
              </mc:Choice>
              <mc:Fallback>
                <p:oleObj name="Equation" r:id="rId3" imgW="2882880" imgH="393480" progId="Equation.DSMT4">
                  <p:embed/>
                  <p:pic>
                    <p:nvPicPr>
                      <p:cNvPr id="0" name=""/>
                      <p:cNvPicPr>
                        <a:picLocks noChangeAspect="1" noChangeArrowheads="1"/>
                      </p:cNvPicPr>
                      <p:nvPr/>
                    </p:nvPicPr>
                    <p:blipFill>
                      <a:blip r:embed="rId4"/>
                      <a:srcRect/>
                      <a:stretch>
                        <a:fillRect/>
                      </a:stretch>
                    </p:blipFill>
                    <p:spPr bwMode="auto">
                      <a:xfrm>
                        <a:off x="539552" y="3267075"/>
                        <a:ext cx="7581974" cy="10348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1125" name="Object 5"/>
          <p:cNvGraphicFramePr>
            <a:graphicFrameLocks noChangeAspect="1"/>
          </p:cNvGraphicFramePr>
          <p:nvPr>
            <p:extLst>
              <p:ext uri="{D42A27DB-BD31-4B8C-83A1-F6EECF244321}">
                <p14:modId xmlns:p14="http://schemas.microsoft.com/office/powerpoint/2010/main" val="2747755372"/>
              </p:ext>
            </p:extLst>
          </p:nvPr>
        </p:nvGraphicFramePr>
        <p:xfrm>
          <a:off x="534988" y="4183063"/>
          <a:ext cx="6323270" cy="654804"/>
        </p:xfrm>
        <a:graphic>
          <a:graphicData uri="http://schemas.openxmlformats.org/presentationml/2006/ole">
            <mc:AlternateContent xmlns:mc="http://schemas.openxmlformats.org/markup-compatibility/2006">
              <mc:Choice xmlns:v="urn:schemas-microsoft-com:vml" Requires="v">
                <p:oleObj spid="_x0000_s86203" name="Equation" r:id="rId5" imgW="2450880" imgH="253800" progId="Equation.DSMT4">
                  <p:embed/>
                </p:oleObj>
              </mc:Choice>
              <mc:Fallback>
                <p:oleObj name="Equation" r:id="rId5" imgW="2450880" imgH="253800" progId="Equation.DSMT4">
                  <p:embed/>
                  <p:pic>
                    <p:nvPicPr>
                      <p:cNvPr id="0" name=""/>
                      <p:cNvPicPr>
                        <a:picLocks noChangeAspect="1" noChangeArrowheads="1"/>
                      </p:cNvPicPr>
                      <p:nvPr/>
                    </p:nvPicPr>
                    <p:blipFill>
                      <a:blip r:embed="rId6"/>
                      <a:srcRect/>
                      <a:stretch>
                        <a:fillRect/>
                      </a:stretch>
                    </p:blipFill>
                    <p:spPr bwMode="auto">
                      <a:xfrm>
                        <a:off x="534988" y="4183063"/>
                        <a:ext cx="6323270" cy="6548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1126" name="Object 6"/>
          <p:cNvGraphicFramePr>
            <a:graphicFrameLocks noChangeAspect="1"/>
          </p:cNvGraphicFramePr>
          <p:nvPr>
            <p:extLst>
              <p:ext uri="{D42A27DB-BD31-4B8C-83A1-F6EECF244321}">
                <p14:modId xmlns:p14="http://schemas.microsoft.com/office/powerpoint/2010/main" val="3429101656"/>
              </p:ext>
            </p:extLst>
          </p:nvPr>
        </p:nvGraphicFramePr>
        <p:xfrm>
          <a:off x="3467100" y="5500688"/>
          <a:ext cx="4494506" cy="987635"/>
        </p:xfrm>
        <a:graphic>
          <a:graphicData uri="http://schemas.openxmlformats.org/presentationml/2006/ole">
            <mc:AlternateContent xmlns:mc="http://schemas.openxmlformats.org/markup-compatibility/2006">
              <mc:Choice xmlns:v="urn:schemas-microsoft-com:vml" Requires="v">
                <p:oleObj spid="_x0000_s86204" name="Equation" r:id="rId7" imgW="1790640" imgH="393480" progId="Equation.DSMT4">
                  <p:embed/>
                </p:oleObj>
              </mc:Choice>
              <mc:Fallback>
                <p:oleObj name="Equation" r:id="rId7" imgW="1790640" imgH="393480" progId="Equation.DSMT4">
                  <p:embed/>
                  <p:pic>
                    <p:nvPicPr>
                      <p:cNvPr id="0" name=""/>
                      <p:cNvPicPr>
                        <a:picLocks noChangeAspect="1" noChangeArrowheads="1"/>
                      </p:cNvPicPr>
                      <p:nvPr/>
                    </p:nvPicPr>
                    <p:blipFill>
                      <a:blip r:embed="rId8"/>
                      <a:srcRect/>
                      <a:stretch>
                        <a:fillRect/>
                      </a:stretch>
                    </p:blipFill>
                    <p:spPr bwMode="auto">
                      <a:xfrm>
                        <a:off x="3467100" y="5500688"/>
                        <a:ext cx="4494506" cy="987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1127" name="Object 7"/>
          <p:cNvGraphicFramePr>
            <a:graphicFrameLocks noChangeAspect="1"/>
          </p:cNvGraphicFramePr>
          <p:nvPr>
            <p:extLst>
              <p:ext uri="{D42A27DB-BD31-4B8C-83A1-F6EECF244321}">
                <p14:modId xmlns:p14="http://schemas.microsoft.com/office/powerpoint/2010/main" val="2114500235"/>
              </p:ext>
            </p:extLst>
          </p:nvPr>
        </p:nvGraphicFramePr>
        <p:xfrm>
          <a:off x="3509963" y="4833938"/>
          <a:ext cx="5438459" cy="631962"/>
        </p:xfrm>
        <a:graphic>
          <a:graphicData uri="http://schemas.openxmlformats.org/presentationml/2006/ole">
            <mc:AlternateContent xmlns:mc="http://schemas.openxmlformats.org/markup-compatibility/2006">
              <mc:Choice xmlns:v="urn:schemas-microsoft-com:vml" Requires="v">
                <p:oleObj spid="_x0000_s86205" name="Equation" r:id="rId9" imgW="2184120" imgH="253800" progId="Equation.DSMT4">
                  <p:embed/>
                </p:oleObj>
              </mc:Choice>
              <mc:Fallback>
                <p:oleObj name="Equation" r:id="rId9" imgW="2184120" imgH="253800" progId="Equation.DSMT4">
                  <p:embed/>
                  <p:pic>
                    <p:nvPicPr>
                      <p:cNvPr id="0" name=""/>
                      <p:cNvPicPr>
                        <a:picLocks noChangeAspect="1" noChangeArrowheads="1"/>
                      </p:cNvPicPr>
                      <p:nvPr/>
                    </p:nvPicPr>
                    <p:blipFill>
                      <a:blip r:embed="rId10"/>
                      <a:srcRect/>
                      <a:stretch>
                        <a:fillRect/>
                      </a:stretch>
                    </p:blipFill>
                    <p:spPr bwMode="auto">
                      <a:xfrm>
                        <a:off x="3509963" y="4833938"/>
                        <a:ext cx="5438459" cy="63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954730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1122"/>
                                        </p:tgtEl>
                                        <p:attrNameLst>
                                          <p:attrName>style.visibility</p:attrName>
                                        </p:attrNameLst>
                                      </p:cBhvr>
                                      <p:to>
                                        <p:strVal val="visible"/>
                                      </p:to>
                                    </p:set>
                                    <p:animEffect transition="in" filter="fade">
                                      <p:cBhvr>
                                        <p:cTn id="7" dur="1000"/>
                                        <p:tgtEl>
                                          <p:spTgt spid="261122"/>
                                        </p:tgtEl>
                                      </p:cBhvr>
                                    </p:animEffect>
                                    <p:anim calcmode="lin" valueType="num">
                                      <p:cBhvr>
                                        <p:cTn id="8" dur="1000" fill="hold"/>
                                        <p:tgtEl>
                                          <p:spTgt spid="261122"/>
                                        </p:tgtEl>
                                        <p:attrNameLst>
                                          <p:attrName>ppt_x</p:attrName>
                                        </p:attrNameLst>
                                      </p:cBhvr>
                                      <p:tavLst>
                                        <p:tav tm="0">
                                          <p:val>
                                            <p:strVal val="#ppt_x"/>
                                          </p:val>
                                        </p:tav>
                                        <p:tav tm="100000">
                                          <p:val>
                                            <p:strVal val="#ppt_x"/>
                                          </p:val>
                                        </p:tav>
                                      </p:tavLst>
                                    </p:anim>
                                    <p:anim calcmode="lin" valueType="num">
                                      <p:cBhvr>
                                        <p:cTn id="9" dur="1000" fill="hold"/>
                                        <p:tgtEl>
                                          <p:spTgt spid="2611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261123"/>
                                        </p:tgtEl>
                                        <p:attrNameLst>
                                          <p:attrName>style.visibility</p:attrName>
                                        </p:attrNameLst>
                                      </p:cBhvr>
                                      <p:to>
                                        <p:strVal val="visible"/>
                                      </p:to>
                                    </p:set>
                                    <p:animEffect transition="in" filter="wipe(up)">
                                      <p:cBhvr>
                                        <p:cTn id="14" dur="500"/>
                                        <p:tgtEl>
                                          <p:spTgt spid="26112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nodeType="clickEffect">
                                  <p:stCondLst>
                                    <p:cond delay="0"/>
                                  </p:stCondLst>
                                  <p:childTnLst>
                                    <p:set>
                                      <p:cBhvr>
                                        <p:cTn id="18" dur="1" fill="hold">
                                          <p:stCondLst>
                                            <p:cond delay="0"/>
                                          </p:stCondLst>
                                        </p:cTn>
                                        <p:tgtEl>
                                          <p:spTgt spid="261124"/>
                                        </p:tgtEl>
                                        <p:attrNameLst>
                                          <p:attrName>style.visibility</p:attrName>
                                        </p:attrNameLst>
                                      </p:cBhvr>
                                      <p:to>
                                        <p:strVal val="visible"/>
                                      </p:to>
                                    </p:set>
                                    <p:animEffect transition="in" filter="wipe(up)">
                                      <p:cBhvr>
                                        <p:cTn id="19" dur="500"/>
                                        <p:tgtEl>
                                          <p:spTgt spid="26112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261125"/>
                                        </p:tgtEl>
                                        <p:attrNameLst>
                                          <p:attrName>style.visibility</p:attrName>
                                        </p:attrNameLst>
                                      </p:cBhvr>
                                      <p:to>
                                        <p:strVal val="visible"/>
                                      </p:to>
                                    </p:set>
                                    <p:animEffect transition="in" filter="wipe(left)">
                                      <p:cBhvr>
                                        <p:cTn id="24" dur="500"/>
                                        <p:tgtEl>
                                          <p:spTgt spid="26112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261127"/>
                                        </p:tgtEl>
                                        <p:attrNameLst>
                                          <p:attrName>style.visibility</p:attrName>
                                        </p:attrNameLst>
                                      </p:cBhvr>
                                      <p:to>
                                        <p:strVal val="visible"/>
                                      </p:to>
                                    </p:set>
                                    <p:animEffect transition="in" filter="wipe(left)">
                                      <p:cBhvr>
                                        <p:cTn id="29" dur="500"/>
                                        <p:tgtEl>
                                          <p:spTgt spid="26112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61126"/>
                                        </p:tgtEl>
                                        <p:attrNameLst>
                                          <p:attrName>style.visibility</p:attrName>
                                        </p:attrNameLst>
                                      </p:cBhvr>
                                      <p:to>
                                        <p:strVal val="visible"/>
                                      </p:to>
                                    </p:set>
                                    <p:animEffect transition="in" filter="wipe(left)">
                                      <p:cBhvr>
                                        <p:cTn id="34" dur="500"/>
                                        <p:tgtEl>
                                          <p:spTgt spid="261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2" grpId="0" animBg="1"/>
      <p:bldP spid="261123"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Text Box 2"/>
          <p:cNvSpPr txBox="1">
            <a:spLocks noChangeArrowheads="1"/>
          </p:cNvSpPr>
          <p:nvPr/>
        </p:nvSpPr>
        <p:spPr bwMode="auto">
          <a:xfrm>
            <a:off x="395288" y="2636838"/>
            <a:ext cx="717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en-US" altLang="zh-CN">
                <a:ea typeface="楷体_GB2312" pitchFamily="49" charset="-122"/>
              </a:rPr>
              <a:t>(3)</a:t>
            </a:r>
          </a:p>
        </p:txBody>
      </p:sp>
      <p:graphicFrame>
        <p:nvGraphicFramePr>
          <p:cNvPr id="262147" name="Object 3"/>
          <p:cNvGraphicFramePr>
            <a:graphicFrameLocks noChangeAspect="1"/>
          </p:cNvGraphicFramePr>
          <p:nvPr>
            <p:extLst>
              <p:ext uri="{D42A27DB-BD31-4B8C-83A1-F6EECF244321}">
                <p14:modId xmlns:p14="http://schemas.microsoft.com/office/powerpoint/2010/main" val="3764147758"/>
              </p:ext>
            </p:extLst>
          </p:nvPr>
        </p:nvGraphicFramePr>
        <p:xfrm>
          <a:off x="1363648" y="2643737"/>
          <a:ext cx="6711271" cy="721807"/>
        </p:xfrm>
        <a:graphic>
          <a:graphicData uri="http://schemas.openxmlformats.org/presentationml/2006/ole">
            <mc:AlternateContent xmlns:mc="http://schemas.openxmlformats.org/markup-compatibility/2006">
              <mc:Choice xmlns:v="urn:schemas-microsoft-com:vml" Requires="v">
                <p:oleObj spid="_x0000_s27535" name="Equation" r:id="rId4" imgW="2831760" imgH="304560" progId="Equation.DSMT4">
                  <p:embed/>
                </p:oleObj>
              </mc:Choice>
              <mc:Fallback>
                <p:oleObj name="Equation" r:id="rId4" imgW="2831760" imgH="304560" progId="Equation.DSMT4">
                  <p:embed/>
                  <p:pic>
                    <p:nvPicPr>
                      <p:cNvPr id="0" name=""/>
                      <p:cNvPicPr>
                        <a:picLocks noChangeAspect="1" noChangeArrowheads="1"/>
                      </p:cNvPicPr>
                      <p:nvPr/>
                    </p:nvPicPr>
                    <p:blipFill>
                      <a:blip r:embed="rId5"/>
                      <a:srcRect/>
                      <a:stretch>
                        <a:fillRect/>
                      </a:stretch>
                    </p:blipFill>
                    <p:spPr bwMode="auto">
                      <a:xfrm>
                        <a:off x="1363648" y="2643737"/>
                        <a:ext cx="6711271" cy="7218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2148" name="Object 4"/>
          <p:cNvGraphicFramePr>
            <a:graphicFrameLocks noChangeAspect="1"/>
          </p:cNvGraphicFramePr>
          <p:nvPr>
            <p:extLst>
              <p:ext uri="{D42A27DB-BD31-4B8C-83A1-F6EECF244321}">
                <p14:modId xmlns:p14="http://schemas.microsoft.com/office/powerpoint/2010/main" val="4254444366"/>
              </p:ext>
            </p:extLst>
          </p:nvPr>
        </p:nvGraphicFramePr>
        <p:xfrm>
          <a:off x="3432608" y="3751335"/>
          <a:ext cx="3996587" cy="1058461"/>
        </p:xfrm>
        <a:graphic>
          <a:graphicData uri="http://schemas.openxmlformats.org/presentationml/2006/ole">
            <mc:AlternateContent xmlns:mc="http://schemas.openxmlformats.org/markup-compatibility/2006">
              <mc:Choice xmlns:v="urn:schemas-microsoft-com:vml" Requires="v">
                <p:oleObj spid="_x0000_s27536" name="Equation" r:id="rId6" imgW="1485720" imgH="393480" progId="Equation.DSMT4">
                  <p:embed/>
                </p:oleObj>
              </mc:Choice>
              <mc:Fallback>
                <p:oleObj name="Equation" r:id="rId6" imgW="1485720" imgH="393480" progId="Equation.DSMT4">
                  <p:embed/>
                  <p:pic>
                    <p:nvPicPr>
                      <p:cNvPr id="0" name=""/>
                      <p:cNvPicPr>
                        <a:picLocks noChangeAspect="1" noChangeArrowheads="1"/>
                      </p:cNvPicPr>
                      <p:nvPr/>
                    </p:nvPicPr>
                    <p:blipFill>
                      <a:blip r:embed="rId7"/>
                      <a:srcRect/>
                      <a:stretch>
                        <a:fillRect/>
                      </a:stretch>
                    </p:blipFill>
                    <p:spPr bwMode="auto">
                      <a:xfrm>
                        <a:off x="3432608" y="3751335"/>
                        <a:ext cx="3996587" cy="1058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
          <p:cNvGrpSpPr>
            <a:grpSpLocks/>
          </p:cNvGrpSpPr>
          <p:nvPr/>
        </p:nvGrpSpPr>
        <p:grpSpPr bwMode="auto">
          <a:xfrm>
            <a:off x="611188" y="692152"/>
            <a:ext cx="8186736" cy="1231901"/>
            <a:chOff x="672" y="3377"/>
            <a:chExt cx="5157" cy="776"/>
          </a:xfrm>
        </p:grpSpPr>
        <p:sp>
          <p:nvSpPr>
            <p:cNvPr id="45063" name="Text Box 6"/>
            <p:cNvSpPr txBox="1">
              <a:spLocks noChangeArrowheads="1"/>
            </p:cNvSpPr>
            <p:nvPr/>
          </p:nvSpPr>
          <p:spPr bwMode="auto">
            <a:xfrm>
              <a:off x="672" y="3377"/>
              <a:ext cx="515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sz="3200" dirty="0">
                  <a:ea typeface="楷体_GB2312" pitchFamily="49" charset="-122"/>
                </a:rPr>
                <a:t>提问</a:t>
              </a:r>
              <a:r>
                <a:rPr kumimoji="1" lang="zh-CN" altLang="en-US" sz="3200" dirty="0" smtClean="0">
                  <a:ea typeface="楷体_GB2312" pitchFamily="49" charset="-122"/>
                </a:rPr>
                <a:t>：取三次，第三</a:t>
              </a:r>
              <a:r>
                <a:rPr kumimoji="1" lang="zh-CN" altLang="en-US" sz="3200" dirty="0">
                  <a:ea typeface="楷体_GB2312" pitchFamily="49" charset="-122"/>
                </a:rPr>
                <a:t>次才取得正品的概率</a:t>
              </a:r>
              <a:r>
                <a:rPr kumimoji="1" lang="en-US" altLang="zh-CN" sz="3200" dirty="0">
                  <a:ea typeface="楷体_GB2312" pitchFamily="49" charset="-122"/>
                </a:rPr>
                <a:t>, </a:t>
              </a:r>
              <a:r>
                <a:rPr kumimoji="1" lang="zh-CN" altLang="en-US" sz="3200" dirty="0">
                  <a:ea typeface="楷体_GB2312" pitchFamily="49" charset="-122"/>
                </a:rPr>
                <a:t>是</a:t>
              </a:r>
            </a:p>
          </p:txBody>
        </p:sp>
        <p:graphicFrame>
          <p:nvGraphicFramePr>
            <p:cNvPr id="45064" name="Object 7"/>
            <p:cNvGraphicFramePr>
              <a:graphicFrameLocks noChangeAspect="1"/>
            </p:cNvGraphicFramePr>
            <p:nvPr>
              <p:extLst>
                <p:ext uri="{D42A27DB-BD31-4B8C-83A1-F6EECF244321}">
                  <p14:modId xmlns:p14="http://schemas.microsoft.com/office/powerpoint/2010/main" val="4261312077"/>
                </p:ext>
              </p:extLst>
            </p:nvPr>
          </p:nvGraphicFramePr>
          <p:xfrm>
            <a:off x="1436" y="3681"/>
            <a:ext cx="3507" cy="472"/>
          </p:xfrm>
          <a:graphic>
            <a:graphicData uri="http://schemas.openxmlformats.org/presentationml/2006/ole">
              <mc:AlternateContent xmlns:mc="http://schemas.openxmlformats.org/markup-compatibility/2006">
                <mc:Choice xmlns:v="urn:schemas-microsoft-com:vml" Requires="v">
                  <p:oleObj spid="_x0000_s27537" name="Equation" r:id="rId8" imgW="1981080" imgH="266400" progId="Equation.DSMT4">
                    <p:embed/>
                  </p:oleObj>
                </mc:Choice>
                <mc:Fallback>
                  <p:oleObj name="Equation" r:id="rId8" imgW="1981080" imgH="266400" progId="Equation.DSMT4">
                    <p:embed/>
                    <p:pic>
                      <p:nvPicPr>
                        <p:cNvPr id="0" name=""/>
                        <p:cNvPicPr>
                          <a:picLocks noChangeAspect="1" noChangeArrowheads="1"/>
                        </p:cNvPicPr>
                        <p:nvPr/>
                      </p:nvPicPr>
                      <p:blipFill>
                        <a:blip r:embed="rId9"/>
                        <a:srcRect/>
                        <a:stretch>
                          <a:fillRect/>
                        </a:stretch>
                      </p:blipFill>
                      <p:spPr bwMode="auto">
                        <a:xfrm>
                          <a:off x="1436" y="3681"/>
                          <a:ext cx="3507" cy="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5062" name="AutoShape 8">
            <a:hlinkClick r:id="" action="ppaction://hlinkshowjump?jump=nextslide" highlightClick="1"/>
          </p:cNvPr>
          <p:cNvSpPr>
            <a:spLocks noChangeArrowheads="1"/>
          </p:cNvSpPr>
          <p:nvPr/>
        </p:nvSpPr>
        <p:spPr bwMode="auto">
          <a:xfrm>
            <a:off x="7596188" y="1270025"/>
            <a:ext cx="720725" cy="358775"/>
          </a:xfrm>
          <a:prstGeom prst="actionButtonForwardNex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extLst>
      <p:ext uri="{BB962C8B-B14F-4D97-AF65-F5344CB8AC3E}">
        <p14:creationId xmlns:p14="http://schemas.microsoft.com/office/powerpoint/2010/main" val="17733043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2146"/>
                                        </p:tgtEl>
                                        <p:attrNameLst>
                                          <p:attrName>style.visibility</p:attrName>
                                        </p:attrNameLst>
                                      </p:cBhvr>
                                      <p:to>
                                        <p:strVal val="visible"/>
                                      </p:to>
                                    </p:set>
                                    <p:animEffect transition="in" filter="wipe(left)">
                                      <p:cBhvr>
                                        <p:cTn id="12" dur="500"/>
                                        <p:tgtEl>
                                          <p:spTgt spid="2621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62147"/>
                                        </p:tgtEl>
                                        <p:attrNameLst>
                                          <p:attrName>style.visibility</p:attrName>
                                        </p:attrNameLst>
                                      </p:cBhvr>
                                      <p:to>
                                        <p:strVal val="visible"/>
                                      </p:to>
                                    </p:set>
                                    <p:animEffect transition="in" filter="wipe(left)">
                                      <p:cBhvr>
                                        <p:cTn id="17" dur="500"/>
                                        <p:tgtEl>
                                          <p:spTgt spid="2621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62148"/>
                                        </p:tgtEl>
                                        <p:attrNameLst>
                                          <p:attrName>style.visibility</p:attrName>
                                        </p:attrNameLst>
                                      </p:cBhvr>
                                      <p:to>
                                        <p:strVal val="visible"/>
                                      </p:to>
                                    </p:set>
                                    <p:animEffect transition="in" filter="wipe(left)">
                                      <p:cBhvr>
                                        <p:cTn id="22" dur="500"/>
                                        <p:tgtEl>
                                          <p:spTgt spid="262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6"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179513" y="100502"/>
            <a:ext cx="8856984" cy="1960346"/>
          </a:xfrm>
        </p:spPr>
        <p:style>
          <a:lnRef idx="2">
            <a:schemeClr val="accent1"/>
          </a:lnRef>
          <a:fillRef idx="1">
            <a:schemeClr val="lt1"/>
          </a:fillRef>
          <a:effectRef idx="0">
            <a:schemeClr val="accent1"/>
          </a:effectRef>
          <a:fontRef idx="minor">
            <a:schemeClr val="dk1"/>
          </a:fontRef>
        </p:style>
        <p:txBody>
          <a:bodyPr>
            <a:noAutofit/>
          </a:bodyPr>
          <a:lstStyle/>
          <a:p>
            <a:pPr algn="l"/>
            <a:r>
              <a:rPr lang="en-US" altLang="zh-CN" sz="2400" dirty="0" smtClean="0">
                <a:ea typeface="宋体" charset="-122"/>
              </a:rPr>
              <a:t>10</a:t>
            </a:r>
            <a:r>
              <a:rPr lang="zh-CN" altLang="en-US" sz="2400" dirty="0" smtClean="0">
                <a:ea typeface="宋体" charset="-122"/>
              </a:rPr>
              <a:t>件产品有</a:t>
            </a:r>
            <a:r>
              <a:rPr lang="en-US" altLang="zh-CN" sz="2400" dirty="0" smtClean="0">
                <a:ea typeface="宋体" charset="-122"/>
              </a:rPr>
              <a:t>7</a:t>
            </a:r>
            <a:r>
              <a:rPr lang="zh-CN" altLang="en-US" sz="2400" dirty="0" smtClean="0">
                <a:ea typeface="宋体" charset="-122"/>
              </a:rPr>
              <a:t>件正品</a:t>
            </a:r>
            <a:r>
              <a:rPr lang="en-US" altLang="zh-CN" sz="2400" dirty="0" smtClean="0">
                <a:ea typeface="宋体" charset="-122"/>
              </a:rPr>
              <a:t>3</a:t>
            </a:r>
            <a:r>
              <a:rPr lang="zh-CN" altLang="en-US" sz="2400" dirty="0" smtClean="0">
                <a:ea typeface="宋体" charset="-122"/>
              </a:rPr>
              <a:t>件次品，每次取一件，取后不放回</a:t>
            </a:r>
            <a:r>
              <a:rPr lang="en-US" altLang="zh-CN" sz="2400" dirty="0">
                <a:ea typeface="宋体" charset="-122"/>
              </a:rPr>
              <a:t/>
            </a:r>
            <a:br>
              <a:rPr lang="en-US" altLang="zh-CN" sz="2400" dirty="0">
                <a:ea typeface="宋体" charset="-122"/>
              </a:rPr>
            </a:br>
            <a:r>
              <a:rPr lang="en-US" altLang="zh-CN" sz="2400" dirty="0">
                <a:ea typeface="宋体" charset="-122"/>
              </a:rPr>
              <a:t>(1)</a:t>
            </a:r>
            <a:r>
              <a:rPr lang="zh-CN" altLang="en-US" sz="2400" dirty="0">
                <a:ea typeface="宋体" charset="-122"/>
              </a:rPr>
              <a:t>第三次取得次品的概率。</a:t>
            </a:r>
            <a:br>
              <a:rPr lang="zh-CN" altLang="en-US" sz="2400" dirty="0">
                <a:ea typeface="宋体" charset="-122"/>
              </a:rPr>
            </a:br>
            <a:r>
              <a:rPr lang="en-US" altLang="zh-CN" sz="2400" dirty="0">
                <a:ea typeface="宋体" charset="-122"/>
              </a:rPr>
              <a:t>(2)</a:t>
            </a:r>
            <a:r>
              <a:rPr lang="zh-CN" altLang="en-US" sz="2400" dirty="0">
                <a:ea typeface="宋体" charset="-122"/>
              </a:rPr>
              <a:t>第三次才取得次品的概率。</a:t>
            </a:r>
            <a:br>
              <a:rPr lang="zh-CN" altLang="en-US" sz="2400" dirty="0">
                <a:ea typeface="宋体" charset="-122"/>
              </a:rPr>
            </a:br>
            <a:r>
              <a:rPr lang="en-US" altLang="zh-CN" sz="2400" dirty="0">
                <a:ea typeface="宋体" charset="-122"/>
              </a:rPr>
              <a:t>(3)</a:t>
            </a:r>
            <a:r>
              <a:rPr lang="zh-CN" altLang="en-US" sz="2400" dirty="0">
                <a:ea typeface="宋体" charset="-122"/>
              </a:rPr>
              <a:t>已知前两</a:t>
            </a:r>
            <a:r>
              <a:rPr lang="zh-CN" altLang="en-US" sz="2400" dirty="0" smtClean="0">
                <a:ea typeface="宋体" charset="-122"/>
              </a:rPr>
              <a:t>次没有取得</a:t>
            </a:r>
            <a:r>
              <a:rPr lang="zh-CN" altLang="en-US" sz="2400" dirty="0">
                <a:ea typeface="宋体" charset="-122"/>
              </a:rPr>
              <a:t>次品，第三</a:t>
            </a:r>
            <a:r>
              <a:rPr lang="zh-CN" altLang="en-US" sz="2400" dirty="0" smtClean="0">
                <a:ea typeface="宋体" charset="-122"/>
              </a:rPr>
              <a:t>次取</a:t>
            </a:r>
            <a:r>
              <a:rPr lang="zh-CN" altLang="en-US" sz="2400" dirty="0">
                <a:ea typeface="宋体" charset="-122"/>
              </a:rPr>
              <a:t>到</a:t>
            </a:r>
            <a:r>
              <a:rPr lang="zh-CN" altLang="en-US" sz="2400" dirty="0" smtClean="0">
                <a:ea typeface="宋体" charset="-122"/>
              </a:rPr>
              <a:t>次品。</a:t>
            </a:r>
            <a:r>
              <a:rPr lang="zh-CN" altLang="en-US" sz="2400" dirty="0">
                <a:ea typeface="宋体" charset="-122"/>
              </a:rPr>
              <a:t/>
            </a:r>
            <a:br>
              <a:rPr lang="zh-CN" altLang="en-US" sz="2400" dirty="0">
                <a:ea typeface="宋体" charset="-122"/>
              </a:rPr>
            </a:br>
            <a:r>
              <a:rPr lang="en-US" altLang="zh-CN" sz="2400" dirty="0">
                <a:ea typeface="宋体" charset="-122"/>
              </a:rPr>
              <a:t>(4</a:t>
            </a:r>
            <a:r>
              <a:rPr lang="en-US" altLang="zh-CN" sz="2400" dirty="0" smtClean="0">
                <a:ea typeface="宋体" charset="-122"/>
              </a:rPr>
              <a:t>)</a:t>
            </a:r>
            <a:r>
              <a:rPr lang="zh-CN" altLang="en-US" sz="2400" dirty="0">
                <a:ea typeface="宋体" charset="-122"/>
              </a:rPr>
              <a:t>取到次品不超过三</a:t>
            </a:r>
            <a:r>
              <a:rPr lang="zh-CN" altLang="en-US" sz="2400" dirty="0" smtClean="0">
                <a:ea typeface="宋体" charset="-122"/>
              </a:rPr>
              <a:t>次。</a:t>
            </a:r>
          </a:p>
        </p:txBody>
      </p:sp>
      <p:sp>
        <p:nvSpPr>
          <p:cNvPr id="287747" name="Rectangle 3"/>
          <p:cNvSpPr>
            <a:spLocks noGrp="1" noChangeArrowheads="1"/>
          </p:cNvSpPr>
          <p:nvPr>
            <p:ph type="body" sz="half" idx="4294967295"/>
          </p:nvPr>
        </p:nvSpPr>
        <p:spPr>
          <a:xfrm>
            <a:off x="179512" y="2204864"/>
            <a:ext cx="8784975" cy="4068465"/>
          </a:xfrm>
        </p:spPr>
        <p:txBody>
          <a:bodyPr>
            <a:noAutofit/>
          </a:bodyPr>
          <a:lstStyle/>
          <a:p>
            <a:pPr marL="0" indent="0" eaLnBrk="1" hangingPunct="1">
              <a:buNone/>
            </a:pPr>
            <a:r>
              <a:rPr lang="en-US" altLang="zh-CN" sz="2400" dirty="0" smtClean="0">
                <a:solidFill>
                  <a:srgbClr val="0000FF"/>
                </a:solidFill>
                <a:latin typeface="Times New Roman" panose="02020603050405020304" pitchFamily="18" charset="0"/>
                <a:ea typeface="宋体" charset="-122"/>
                <a:cs typeface="Times New Roman" panose="02020603050405020304" pitchFamily="18" charset="0"/>
              </a:rPr>
              <a:t>A</a:t>
            </a:r>
            <a:r>
              <a:rPr lang="en-US" altLang="zh-CN" sz="2400" i="1" baseline="-25000" dirty="0" smtClean="0">
                <a:solidFill>
                  <a:srgbClr val="0000FF"/>
                </a:solidFill>
                <a:latin typeface="Times New Roman" panose="02020603050405020304" pitchFamily="18" charset="0"/>
                <a:ea typeface="宋体" charset="-122"/>
                <a:cs typeface="Times New Roman" panose="02020603050405020304" pitchFamily="18" charset="0"/>
              </a:rPr>
              <a:t>i</a:t>
            </a:r>
            <a:r>
              <a:rPr lang="zh-CN" altLang="en-US" sz="2400" dirty="0" smtClean="0">
                <a:solidFill>
                  <a:srgbClr val="0000FF"/>
                </a:solidFill>
                <a:latin typeface="Times New Roman" panose="02020603050405020304" pitchFamily="18" charset="0"/>
                <a:ea typeface="宋体" charset="-122"/>
                <a:cs typeface="Times New Roman" panose="02020603050405020304" pitchFamily="18" charset="0"/>
              </a:rPr>
              <a:t>表示第</a:t>
            </a:r>
            <a:r>
              <a:rPr lang="en-US" altLang="zh-CN" sz="2400" i="1" dirty="0" err="1" smtClean="0">
                <a:solidFill>
                  <a:srgbClr val="0000FF"/>
                </a:solidFill>
                <a:latin typeface="Times New Roman" panose="02020603050405020304" pitchFamily="18" charset="0"/>
                <a:ea typeface="宋体" charset="-122"/>
                <a:cs typeface="Times New Roman" panose="02020603050405020304" pitchFamily="18" charset="0"/>
              </a:rPr>
              <a:t>i</a:t>
            </a:r>
            <a:r>
              <a:rPr lang="zh-CN" altLang="en-US" sz="2400" dirty="0" smtClean="0">
                <a:solidFill>
                  <a:srgbClr val="0000FF"/>
                </a:solidFill>
                <a:latin typeface="Times New Roman" panose="02020603050405020304" pitchFamily="18" charset="0"/>
                <a:ea typeface="宋体" charset="-122"/>
                <a:cs typeface="Times New Roman" panose="02020603050405020304" pitchFamily="18" charset="0"/>
              </a:rPr>
              <a:t>次取到次品</a:t>
            </a:r>
          </a:p>
          <a:p>
            <a:pPr marL="0" indent="0" eaLnBrk="1" hangingPunct="1">
              <a:buNone/>
            </a:pPr>
            <a:r>
              <a:rPr lang="en-US" altLang="zh-CN" sz="2400" dirty="0" smtClean="0">
                <a:solidFill>
                  <a:srgbClr val="0000FF"/>
                </a:solidFill>
                <a:latin typeface="Times New Roman" panose="02020603050405020304" pitchFamily="18" charset="0"/>
                <a:ea typeface="宋体" charset="-122"/>
                <a:cs typeface="Times New Roman" panose="02020603050405020304" pitchFamily="18" charset="0"/>
              </a:rPr>
              <a:t>(1)</a:t>
            </a:r>
            <a:r>
              <a:rPr lang="zh-CN" altLang="en-US" sz="2400" dirty="0" smtClean="0">
                <a:solidFill>
                  <a:srgbClr val="0000FF"/>
                </a:solidFill>
                <a:latin typeface="Times New Roman" panose="02020603050405020304" pitchFamily="18" charset="0"/>
                <a:ea typeface="宋体" charset="-122"/>
                <a:cs typeface="Times New Roman" panose="02020603050405020304" pitchFamily="18" charset="0"/>
              </a:rPr>
              <a:t>可以从</a:t>
            </a:r>
            <a:r>
              <a:rPr lang="en-US" altLang="zh-CN" sz="2400" dirty="0" smtClean="0">
                <a:solidFill>
                  <a:srgbClr val="0000FF"/>
                </a:solidFill>
                <a:latin typeface="Times New Roman" panose="02020603050405020304" pitchFamily="18" charset="0"/>
                <a:ea typeface="宋体" charset="-122"/>
                <a:cs typeface="Times New Roman" panose="02020603050405020304" pitchFamily="18" charset="0"/>
              </a:rPr>
              <a:t>2</a:t>
            </a:r>
            <a:r>
              <a:rPr lang="zh-CN" altLang="en-US" sz="2400" dirty="0" smtClean="0">
                <a:solidFill>
                  <a:srgbClr val="0000FF"/>
                </a:solidFill>
                <a:latin typeface="Times New Roman" panose="02020603050405020304" pitchFamily="18" charset="0"/>
                <a:ea typeface="宋体" charset="-122"/>
                <a:cs typeface="Times New Roman" panose="02020603050405020304" pitchFamily="18" charset="0"/>
              </a:rPr>
              <a:t>种方式来理解 </a:t>
            </a:r>
            <a:r>
              <a:rPr lang="en-US" altLang="zh-CN" sz="2400" dirty="0" smtClean="0">
                <a:solidFill>
                  <a:srgbClr val="0000FF"/>
                </a:solidFill>
                <a:latin typeface="Times New Roman" panose="02020603050405020304" pitchFamily="18" charset="0"/>
                <a:ea typeface="宋体" charset="-122"/>
                <a:cs typeface="Times New Roman" panose="02020603050405020304" pitchFamily="18" charset="0"/>
              </a:rPr>
              <a:t>a)</a:t>
            </a:r>
            <a:r>
              <a:rPr lang="zh-CN" altLang="en-US" sz="2400" dirty="0" smtClean="0">
                <a:solidFill>
                  <a:srgbClr val="FF0000"/>
                </a:solidFill>
                <a:latin typeface="Times New Roman" panose="02020603050405020304" pitchFamily="18" charset="0"/>
                <a:ea typeface="宋体" charset="-122"/>
                <a:cs typeface="Times New Roman" panose="02020603050405020304" pitchFamily="18" charset="0"/>
              </a:rPr>
              <a:t>绝对概率</a:t>
            </a:r>
            <a:r>
              <a:rPr lang="en-US" altLang="zh-CN" sz="2400" dirty="0" smtClean="0">
                <a:solidFill>
                  <a:srgbClr val="0000FF"/>
                </a:solidFill>
                <a:latin typeface="Times New Roman" panose="02020603050405020304" pitchFamily="18" charset="0"/>
                <a:ea typeface="宋体" charset="-122"/>
                <a:cs typeface="Times New Roman" panose="02020603050405020304" pitchFamily="18" charset="0"/>
              </a:rPr>
              <a:t>,</a:t>
            </a:r>
            <a:r>
              <a:rPr lang="zh-CN" altLang="en-US" sz="2400" dirty="0" smtClean="0">
                <a:solidFill>
                  <a:srgbClr val="0000FF"/>
                </a:solidFill>
                <a:latin typeface="Times New Roman" panose="02020603050405020304" pitchFamily="18" charset="0"/>
                <a:ea typeface="宋体" charset="-122"/>
                <a:cs typeface="Times New Roman" panose="02020603050405020304" pitchFamily="18" charset="0"/>
              </a:rPr>
              <a:t>与前面取得什么和后面取得什么都没有关系</a:t>
            </a:r>
            <a:r>
              <a:rPr lang="en-US" altLang="zh-CN" sz="2400" dirty="0" smtClean="0">
                <a:solidFill>
                  <a:srgbClr val="0000FF"/>
                </a:solidFill>
                <a:latin typeface="Times New Roman" panose="02020603050405020304" pitchFamily="18" charset="0"/>
                <a:ea typeface="宋体" charset="-122"/>
                <a:cs typeface="Times New Roman" panose="02020603050405020304" pitchFamily="18" charset="0"/>
              </a:rPr>
              <a:t>(</a:t>
            </a:r>
            <a:r>
              <a:rPr lang="zh-CN" altLang="en-US" sz="2400" dirty="0" smtClean="0">
                <a:solidFill>
                  <a:srgbClr val="0000FF"/>
                </a:solidFill>
                <a:latin typeface="Times New Roman" panose="02020603050405020304" pitchFamily="18" charset="0"/>
                <a:ea typeface="宋体" charset="-122"/>
                <a:cs typeface="Times New Roman" panose="02020603050405020304" pitchFamily="18" charset="0"/>
              </a:rPr>
              <a:t>没有就是所有</a:t>
            </a:r>
            <a:r>
              <a:rPr lang="en-US" altLang="zh-CN" sz="2400" dirty="0" smtClean="0">
                <a:solidFill>
                  <a:srgbClr val="0000FF"/>
                </a:solidFill>
                <a:latin typeface="Times New Roman" panose="02020603050405020304" pitchFamily="18" charset="0"/>
                <a:ea typeface="宋体" charset="-122"/>
                <a:cs typeface="Times New Roman" panose="02020603050405020304" pitchFamily="18" charset="0"/>
              </a:rPr>
              <a:t>)</a:t>
            </a:r>
            <a:r>
              <a:rPr lang="zh-CN" altLang="en-US" sz="2400" dirty="0" smtClean="0">
                <a:solidFill>
                  <a:srgbClr val="0000FF"/>
                </a:solidFill>
                <a:latin typeface="Times New Roman" panose="02020603050405020304" pitchFamily="18" charset="0"/>
                <a:ea typeface="宋体" charset="-122"/>
                <a:cs typeface="Times New Roman" panose="02020603050405020304" pitchFamily="18" charset="0"/>
              </a:rPr>
              <a:t>；</a:t>
            </a:r>
            <a:r>
              <a:rPr lang="en-US" altLang="zh-CN" sz="2400" dirty="0" smtClean="0">
                <a:solidFill>
                  <a:srgbClr val="0000FF"/>
                </a:solidFill>
                <a:latin typeface="Times New Roman" panose="02020603050405020304" pitchFamily="18" charset="0"/>
                <a:ea typeface="宋体" charset="-122"/>
                <a:cs typeface="Times New Roman" panose="02020603050405020304" pitchFamily="18" charset="0"/>
              </a:rPr>
              <a:t>b)</a:t>
            </a:r>
            <a:r>
              <a:rPr lang="zh-CN" altLang="en-US" sz="2400" dirty="0" smtClean="0">
                <a:solidFill>
                  <a:srgbClr val="0000FF"/>
                </a:solidFill>
                <a:latin typeface="Times New Roman" panose="02020603050405020304" pitchFamily="18" charset="0"/>
                <a:ea typeface="宋体" charset="-122"/>
                <a:cs typeface="Times New Roman" panose="02020603050405020304" pitchFamily="18" charset="0"/>
              </a:rPr>
              <a:t>理解为</a:t>
            </a:r>
            <a:r>
              <a:rPr lang="en-US" altLang="zh-CN" sz="2400" dirty="0" smtClean="0">
                <a:solidFill>
                  <a:srgbClr val="0000FF"/>
                </a:solidFill>
                <a:latin typeface="Times New Roman" panose="02020603050405020304" pitchFamily="18" charset="0"/>
                <a:ea typeface="宋体" charset="-122"/>
                <a:cs typeface="Times New Roman" panose="02020603050405020304" pitchFamily="18" charset="0"/>
              </a:rPr>
              <a:t>A</a:t>
            </a:r>
            <a:r>
              <a:rPr lang="en-US" altLang="zh-CN" sz="2400" baseline="-25000" dirty="0" smtClean="0">
                <a:solidFill>
                  <a:srgbClr val="0000FF"/>
                </a:solidFill>
                <a:latin typeface="Times New Roman" panose="02020603050405020304" pitchFamily="18" charset="0"/>
                <a:ea typeface="宋体" charset="-122"/>
                <a:cs typeface="Times New Roman" panose="02020603050405020304" pitchFamily="18" charset="0"/>
              </a:rPr>
              <a:t>3</a:t>
            </a:r>
            <a:r>
              <a:rPr lang="en-US" altLang="zh-CN" sz="2400" dirty="0" smtClean="0">
                <a:solidFill>
                  <a:srgbClr val="0000FF"/>
                </a:solidFill>
                <a:latin typeface="Times New Roman" panose="02020603050405020304" pitchFamily="18" charset="0"/>
                <a:ea typeface="宋体" charset="-122"/>
                <a:cs typeface="Times New Roman" panose="02020603050405020304" pitchFamily="18" charset="0"/>
              </a:rPr>
              <a:t>S</a:t>
            </a:r>
            <a:r>
              <a:rPr lang="zh-CN" altLang="en-US" sz="2400" dirty="0" smtClean="0">
                <a:solidFill>
                  <a:srgbClr val="0000FF"/>
                </a:solidFill>
                <a:latin typeface="Times New Roman" panose="02020603050405020304" pitchFamily="18" charset="0"/>
                <a:ea typeface="宋体" charset="-122"/>
                <a:cs typeface="Times New Roman" panose="02020603050405020304" pitchFamily="18" charset="0"/>
              </a:rPr>
              <a:t>，即考虑了其它的所有情况</a:t>
            </a:r>
            <a:endParaRPr lang="en-US" altLang="zh-CN" sz="2400" dirty="0" smtClean="0">
              <a:solidFill>
                <a:srgbClr val="0000FF"/>
              </a:solidFill>
              <a:latin typeface="Times New Roman" panose="02020603050405020304" pitchFamily="18" charset="0"/>
              <a:ea typeface="宋体" charset="-122"/>
              <a:cs typeface="Times New Roman" panose="02020603050405020304" pitchFamily="18" charset="0"/>
            </a:endParaRPr>
          </a:p>
          <a:p>
            <a:pPr marL="0" indent="0" eaLnBrk="1" hangingPunct="1">
              <a:buNone/>
            </a:pPr>
            <a:r>
              <a:rPr lang="en-US" altLang="zh-CN" sz="2400" dirty="0" smtClean="0">
                <a:latin typeface="Times New Roman" panose="02020603050405020304" pitchFamily="18" charset="0"/>
                <a:ea typeface="宋体" charset="-122"/>
                <a:cs typeface="Times New Roman" panose="02020603050405020304" pitchFamily="18" charset="0"/>
              </a:rPr>
              <a:t>p(A</a:t>
            </a:r>
            <a:r>
              <a:rPr lang="en-US" altLang="zh-CN" sz="2400" baseline="-25000" dirty="0" smtClean="0">
                <a:latin typeface="Times New Roman" panose="02020603050405020304" pitchFamily="18" charset="0"/>
                <a:ea typeface="宋体" charset="-122"/>
                <a:cs typeface="Times New Roman" panose="02020603050405020304" pitchFamily="18" charset="0"/>
              </a:rPr>
              <a:t>3</a:t>
            </a:r>
            <a:r>
              <a:rPr lang="en-US" altLang="zh-CN" sz="2400" dirty="0" smtClean="0">
                <a:latin typeface="Times New Roman" panose="02020603050405020304" pitchFamily="18" charset="0"/>
                <a:ea typeface="宋体" charset="-122"/>
                <a:cs typeface="Times New Roman" panose="02020603050405020304" pitchFamily="18" charset="0"/>
              </a:rPr>
              <a:t>)  (p(A</a:t>
            </a:r>
            <a:r>
              <a:rPr lang="en-US" altLang="zh-CN" sz="2400" baseline="-25000" dirty="0" smtClean="0">
                <a:latin typeface="Times New Roman" panose="02020603050405020304" pitchFamily="18" charset="0"/>
                <a:ea typeface="宋体" charset="-122"/>
                <a:cs typeface="Times New Roman" panose="02020603050405020304" pitchFamily="18" charset="0"/>
              </a:rPr>
              <a:t>3</a:t>
            </a:r>
            <a:r>
              <a:rPr lang="en-US" altLang="zh-CN" sz="2400" dirty="0" smtClean="0">
                <a:latin typeface="Times New Roman" panose="02020603050405020304" pitchFamily="18" charset="0"/>
                <a:ea typeface="宋体" charset="-122"/>
                <a:cs typeface="Times New Roman" panose="02020603050405020304" pitchFamily="18" charset="0"/>
              </a:rPr>
              <a:t>)=p(A</a:t>
            </a:r>
            <a:r>
              <a:rPr lang="en-US" altLang="zh-CN" sz="2400" baseline="-25000" dirty="0" smtClean="0">
                <a:latin typeface="Times New Roman" panose="02020603050405020304" pitchFamily="18" charset="0"/>
                <a:ea typeface="宋体" charset="-122"/>
                <a:cs typeface="Times New Roman" panose="02020603050405020304" pitchFamily="18" charset="0"/>
              </a:rPr>
              <a:t>1</a:t>
            </a:r>
            <a:r>
              <a:rPr lang="en-US" altLang="zh-CN" sz="2400" dirty="0" smtClean="0">
                <a:latin typeface="Times New Roman" panose="02020603050405020304" pitchFamily="18" charset="0"/>
                <a:ea typeface="宋体" charset="-122"/>
                <a:cs typeface="Times New Roman" panose="02020603050405020304" pitchFamily="18" charset="0"/>
              </a:rPr>
              <a:t>)=p(A</a:t>
            </a:r>
            <a:r>
              <a:rPr lang="en-US" altLang="zh-CN" sz="2400" baseline="-25000" dirty="0" smtClean="0">
                <a:latin typeface="Times New Roman" panose="02020603050405020304" pitchFamily="18" charset="0"/>
                <a:ea typeface="宋体" charset="-122"/>
                <a:cs typeface="Times New Roman" panose="02020603050405020304" pitchFamily="18" charset="0"/>
              </a:rPr>
              <a:t>5</a:t>
            </a:r>
            <a:r>
              <a:rPr lang="en-US" altLang="zh-CN" sz="2400" dirty="0" smtClean="0">
                <a:latin typeface="Times New Roman" panose="02020603050405020304" pitchFamily="18" charset="0"/>
                <a:ea typeface="宋体" charset="-122"/>
                <a:cs typeface="Times New Roman" panose="02020603050405020304" pitchFamily="18" charset="0"/>
              </a:rPr>
              <a:t>)…)</a:t>
            </a:r>
            <a:endParaRPr lang="zh-CN" altLang="en-US" sz="2400" dirty="0" smtClean="0">
              <a:latin typeface="Times New Roman" panose="02020603050405020304" pitchFamily="18" charset="0"/>
              <a:ea typeface="宋体" charset="-122"/>
              <a:cs typeface="Times New Roman" panose="02020603050405020304" pitchFamily="18" charset="0"/>
            </a:endParaRPr>
          </a:p>
          <a:p>
            <a:pPr marL="0" indent="0" eaLnBrk="1" hangingPunct="1">
              <a:buNone/>
            </a:pPr>
            <a:r>
              <a:rPr lang="en-US" altLang="zh-CN" sz="2400" dirty="0" smtClean="0">
                <a:solidFill>
                  <a:srgbClr val="0000FF"/>
                </a:solidFill>
                <a:latin typeface="Times New Roman" panose="02020603050405020304" pitchFamily="18" charset="0"/>
                <a:ea typeface="宋体" charset="-122"/>
                <a:cs typeface="Times New Roman" panose="02020603050405020304" pitchFamily="18" charset="0"/>
              </a:rPr>
              <a:t>(2)</a:t>
            </a:r>
            <a:r>
              <a:rPr lang="zh-CN" altLang="en-US" sz="2400" dirty="0" smtClean="0">
                <a:solidFill>
                  <a:srgbClr val="0000FF"/>
                </a:solidFill>
                <a:latin typeface="Times New Roman" panose="02020603050405020304" pitchFamily="18" charset="0"/>
                <a:ea typeface="宋体" charset="-122"/>
                <a:cs typeface="Times New Roman" panose="02020603050405020304" pitchFamily="18" charset="0"/>
              </a:rPr>
              <a:t> 积事件概率，表示同时发生 </a:t>
            </a:r>
            <a:endParaRPr lang="en-US" altLang="zh-CN" sz="2400" dirty="0" smtClean="0">
              <a:solidFill>
                <a:srgbClr val="0000FF"/>
              </a:solidFill>
              <a:latin typeface="Times New Roman" panose="02020603050405020304" pitchFamily="18" charset="0"/>
              <a:ea typeface="宋体" charset="-122"/>
              <a:cs typeface="Times New Roman" panose="02020603050405020304" pitchFamily="18" charset="0"/>
            </a:endParaRPr>
          </a:p>
          <a:p>
            <a:pPr marL="0" indent="0" eaLnBrk="1" hangingPunct="1">
              <a:buNone/>
            </a:pPr>
            <a:r>
              <a:rPr lang="en-US" altLang="zh-CN" sz="2400" dirty="0" smtClean="0">
                <a:solidFill>
                  <a:srgbClr val="0000FF"/>
                </a:solidFill>
                <a:latin typeface="Times New Roman" panose="02020603050405020304" pitchFamily="18" charset="0"/>
                <a:ea typeface="宋体" charset="-122"/>
                <a:cs typeface="Times New Roman" panose="02020603050405020304" pitchFamily="18" charset="0"/>
              </a:rPr>
              <a:t>(3)</a:t>
            </a:r>
            <a:r>
              <a:rPr lang="zh-CN" altLang="en-US" sz="2400" dirty="0" smtClean="0">
                <a:solidFill>
                  <a:srgbClr val="0000FF"/>
                </a:solidFill>
                <a:latin typeface="Times New Roman" panose="02020603050405020304" pitchFamily="18" charset="0"/>
                <a:ea typeface="宋体" charset="-122"/>
                <a:cs typeface="Times New Roman" panose="02020603050405020304" pitchFamily="18" charset="0"/>
              </a:rPr>
              <a:t>条件概率</a:t>
            </a:r>
          </a:p>
          <a:p>
            <a:pPr marL="0" indent="0" eaLnBrk="1" hangingPunct="1">
              <a:buNone/>
            </a:pPr>
            <a:r>
              <a:rPr lang="en-US" altLang="zh-CN" sz="2400" dirty="0" smtClean="0">
                <a:solidFill>
                  <a:srgbClr val="0000FF"/>
                </a:solidFill>
                <a:latin typeface="Times New Roman" panose="02020603050405020304" pitchFamily="18" charset="0"/>
                <a:ea typeface="宋体" charset="-122"/>
                <a:cs typeface="Times New Roman" panose="02020603050405020304" pitchFamily="18" charset="0"/>
              </a:rPr>
              <a:t>(4)</a:t>
            </a:r>
            <a:r>
              <a:rPr lang="zh-CN" altLang="en-US" sz="2400" dirty="0" smtClean="0">
                <a:solidFill>
                  <a:srgbClr val="0000FF"/>
                </a:solidFill>
                <a:latin typeface="Times New Roman" panose="02020603050405020304" pitchFamily="18" charset="0"/>
                <a:ea typeface="宋体" charset="-122"/>
                <a:cs typeface="Times New Roman" panose="02020603050405020304" pitchFamily="18" charset="0"/>
              </a:rPr>
              <a:t>取到次品，不超过</a:t>
            </a:r>
            <a:r>
              <a:rPr lang="en-US" altLang="zh-CN" sz="2400" dirty="0" smtClean="0">
                <a:solidFill>
                  <a:srgbClr val="0000FF"/>
                </a:solidFill>
                <a:latin typeface="Times New Roman" panose="02020603050405020304" pitchFamily="18" charset="0"/>
                <a:ea typeface="宋体" charset="-122"/>
                <a:cs typeface="Times New Roman" panose="02020603050405020304" pitchFamily="18" charset="0"/>
              </a:rPr>
              <a:t>3</a:t>
            </a:r>
            <a:r>
              <a:rPr lang="zh-CN" altLang="en-US" sz="2400" dirty="0" smtClean="0">
                <a:solidFill>
                  <a:srgbClr val="0000FF"/>
                </a:solidFill>
                <a:latin typeface="Times New Roman" panose="02020603050405020304" pitchFamily="18" charset="0"/>
                <a:ea typeface="宋体" charset="-122"/>
                <a:cs typeface="Times New Roman" panose="02020603050405020304" pitchFamily="18" charset="0"/>
              </a:rPr>
              <a:t>次。其逆事件，</a:t>
            </a:r>
            <a:r>
              <a:rPr lang="en-US" altLang="zh-CN" sz="2400" dirty="0" smtClean="0">
                <a:solidFill>
                  <a:srgbClr val="0000FF"/>
                </a:solidFill>
                <a:latin typeface="Times New Roman" panose="02020603050405020304" pitchFamily="18" charset="0"/>
                <a:ea typeface="宋体" charset="-122"/>
                <a:cs typeface="Times New Roman" panose="02020603050405020304" pitchFamily="18" charset="0"/>
              </a:rPr>
              <a:t>3</a:t>
            </a:r>
            <a:r>
              <a:rPr lang="zh-CN" altLang="en-US" sz="2400" dirty="0" smtClean="0">
                <a:solidFill>
                  <a:srgbClr val="0000FF"/>
                </a:solidFill>
                <a:latin typeface="Times New Roman" panose="02020603050405020304" pitchFamily="18" charset="0"/>
                <a:ea typeface="宋体" charset="-122"/>
                <a:cs typeface="Times New Roman" panose="02020603050405020304" pitchFamily="18" charset="0"/>
              </a:rPr>
              <a:t>次取到的都是正品。即</a:t>
            </a:r>
            <a:endParaRPr lang="en-US" altLang="zh-CN" sz="2400" dirty="0" smtClean="0">
              <a:solidFill>
                <a:srgbClr val="0000FF"/>
              </a:solidFill>
              <a:latin typeface="Times New Roman" panose="02020603050405020304" pitchFamily="18" charset="0"/>
              <a:ea typeface="宋体" charset="-122"/>
              <a:cs typeface="Times New Roman" panose="02020603050405020304" pitchFamily="18" charset="0"/>
            </a:endParaRPr>
          </a:p>
        </p:txBody>
      </p:sp>
      <p:graphicFrame>
        <p:nvGraphicFramePr>
          <p:cNvPr id="287749" name="Object 5"/>
          <p:cNvGraphicFramePr>
            <a:graphicFrameLocks noGrp="1" noChangeAspect="1"/>
          </p:cNvGraphicFramePr>
          <p:nvPr>
            <p:ph sz="half" idx="4294967295"/>
            <p:extLst>
              <p:ext uri="{D42A27DB-BD31-4B8C-83A1-F6EECF244321}">
                <p14:modId xmlns:p14="http://schemas.microsoft.com/office/powerpoint/2010/main" val="3668784671"/>
              </p:ext>
            </p:extLst>
          </p:nvPr>
        </p:nvGraphicFramePr>
        <p:xfrm>
          <a:off x="4448474" y="4239096"/>
          <a:ext cx="1358900" cy="468313"/>
        </p:xfrm>
        <a:graphic>
          <a:graphicData uri="http://schemas.openxmlformats.org/presentationml/2006/ole">
            <mc:AlternateContent xmlns:mc="http://schemas.openxmlformats.org/markup-compatibility/2006">
              <mc:Choice xmlns:v="urn:schemas-microsoft-com:vml" Requires="v">
                <p:oleObj spid="_x0000_s28568" name="Equation" r:id="rId4" imgW="736560" imgH="253800" progId="Equation.DSMT4">
                  <p:embed/>
                </p:oleObj>
              </mc:Choice>
              <mc:Fallback>
                <p:oleObj name="Equation" r:id="rId4" imgW="736560" imgH="253800" progId="Equation.DSMT4">
                  <p:embed/>
                  <p:pic>
                    <p:nvPicPr>
                      <p:cNvPr id="0" name=""/>
                      <p:cNvPicPr>
                        <a:picLocks noChangeAspect="1" noChangeArrowheads="1"/>
                      </p:cNvPicPr>
                      <p:nvPr/>
                    </p:nvPicPr>
                    <p:blipFill>
                      <a:blip r:embed="rId5"/>
                      <a:srcRect/>
                      <a:stretch>
                        <a:fillRect/>
                      </a:stretch>
                    </p:blipFill>
                    <p:spPr bwMode="auto">
                      <a:xfrm>
                        <a:off x="4448474" y="4239096"/>
                        <a:ext cx="1358900"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85" name="AutoShape 4">
            <a:hlinkClick r:id="" action="ppaction://hlinkshowjump?jump=previousslide" highlightClick="1"/>
          </p:cNvPr>
          <p:cNvSpPr>
            <a:spLocks noChangeArrowheads="1"/>
          </p:cNvSpPr>
          <p:nvPr/>
        </p:nvSpPr>
        <p:spPr bwMode="auto">
          <a:xfrm>
            <a:off x="8496300" y="6453188"/>
            <a:ext cx="647700" cy="360362"/>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aphicFrame>
        <p:nvGraphicFramePr>
          <p:cNvPr id="287753" name="Object 9"/>
          <p:cNvGraphicFramePr>
            <a:graphicFrameLocks noChangeAspect="1"/>
          </p:cNvGraphicFramePr>
          <p:nvPr>
            <p:extLst>
              <p:ext uri="{D42A27DB-BD31-4B8C-83A1-F6EECF244321}">
                <p14:modId xmlns:p14="http://schemas.microsoft.com/office/powerpoint/2010/main" val="269802641"/>
              </p:ext>
            </p:extLst>
          </p:nvPr>
        </p:nvGraphicFramePr>
        <p:xfrm>
          <a:off x="2339975" y="4652963"/>
          <a:ext cx="1701800" cy="523875"/>
        </p:xfrm>
        <a:graphic>
          <a:graphicData uri="http://schemas.openxmlformats.org/presentationml/2006/ole">
            <mc:AlternateContent xmlns:mc="http://schemas.openxmlformats.org/markup-compatibility/2006">
              <mc:Choice xmlns:v="urn:schemas-microsoft-com:vml" Requires="v">
                <p:oleObj spid="_x0000_s28569" name="Equation" r:id="rId6" imgW="825480" imgH="253800" progId="Equation.DSMT4">
                  <p:embed/>
                </p:oleObj>
              </mc:Choice>
              <mc:Fallback>
                <p:oleObj name="Equation" r:id="rId6" imgW="825480" imgH="253800" progId="Equation.DSMT4">
                  <p:embed/>
                  <p:pic>
                    <p:nvPicPr>
                      <p:cNvPr id="0" name=""/>
                      <p:cNvPicPr>
                        <a:picLocks noChangeAspect="1" noChangeArrowheads="1"/>
                      </p:cNvPicPr>
                      <p:nvPr/>
                    </p:nvPicPr>
                    <p:blipFill>
                      <a:blip r:embed="rId7"/>
                      <a:srcRect/>
                      <a:stretch>
                        <a:fillRect/>
                      </a:stretch>
                    </p:blipFill>
                    <p:spPr bwMode="auto">
                      <a:xfrm>
                        <a:off x="2339975" y="4652963"/>
                        <a:ext cx="17018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9"/>
          <p:cNvGraphicFramePr>
            <a:graphicFrameLocks noChangeAspect="1"/>
          </p:cNvGraphicFramePr>
          <p:nvPr>
            <p:extLst>
              <p:ext uri="{D42A27DB-BD31-4B8C-83A1-F6EECF244321}">
                <p14:modId xmlns:p14="http://schemas.microsoft.com/office/powerpoint/2010/main" val="4018094724"/>
              </p:ext>
            </p:extLst>
          </p:nvPr>
        </p:nvGraphicFramePr>
        <p:xfrm>
          <a:off x="611560" y="5577446"/>
          <a:ext cx="1781175" cy="523875"/>
        </p:xfrm>
        <a:graphic>
          <a:graphicData uri="http://schemas.openxmlformats.org/presentationml/2006/ole">
            <mc:AlternateContent xmlns:mc="http://schemas.openxmlformats.org/markup-compatibility/2006">
              <mc:Choice xmlns:v="urn:schemas-microsoft-com:vml" Requires="v">
                <p:oleObj spid="_x0000_s28570" name="Equation" r:id="rId8" imgW="863280" imgH="253800" progId="Equation.DSMT4">
                  <p:embed/>
                </p:oleObj>
              </mc:Choice>
              <mc:Fallback>
                <p:oleObj name="Equation" r:id="rId8" imgW="863280" imgH="253800" progId="Equation.DSMT4">
                  <p:embed/>
                  <p:pic>
                    <p:nvPicPr>
                      <p:cNvPr id="0" name=""/>
                      <p:cNvPicPr>
                        <a:picLocks noChangeAspect="1" noChangeArrowheads="1"/>
                      </p:cNvPicPr>
                      <p:nvPr/>
                    </p:nvPicPr>
                    <p:blipFill>
                      <a:blip r:embed="rId9"/>
                      <a:srcRect/>
                      <a:stretch>
                        <a:fillRect/>
                      </a:stretch>
                    </p:blipFill>
                    <p:spPr bwMode="auto">
                      <a:xfrm>
                        <a:off x="611560" y="5577446"/>
                        <a:ext cx="1781175"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01767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87747">
                                            <p:txEl>
                                              <p:pRg st="0" end="0"/>
                                            </p:txEl>
                                          </p:spTgt>
                                        </p:tgtEl>
                                        <p:attrNameLst>
                                          <p:attrName>style.visibility</p:attrName>
                                        </p:attrNameLst>
                                      </p:cBhvr>
                                      <p:to>
                                        <p:strVal val="visible"/>
                                      </p:to>
                                    </p:set>
                                    <p:animEffect transition="in" filter="checkerboard(across)">
                                      <p:cBhvr>
                                        <p:cTn id="7" dur="500"/>
                                        <p:tgtEl>
                                          <p:spTgt spid="287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87747">
                                            <p:txEl>
                                              <p:pRg st="1" end="1"/>
                                            </p:txEl>
                                          </p:spTgt>
                                        </p:tgtEl>
                                        <p:attrNameLst>
                                          <p:attrName>style.visibility</p:attrName>
                                        </p:attrNameLst>
                                      </p:cBhvr>
                                      <p:to>
                                        <p:strVal val="visible"/>
                                      </p:to>
                                    </p:set>
                                    <p:animEffect transition="in" filter="checkerboard(across)">
                                      <p:cBhvr>
                                        <p:cTn id="12" dur="500"/>
                                        <p:tgtEl>
                                          <p:spTgt spid="287747">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287747">
                                            <p:txEl>
                                              <p:pRg st="2" end="2"/>
                                            </p:txEl>
                                          </p:spTgt>
                                        </p:tgtEl>
                                        <p:attrNameLst>
                                          <p:attrName>style.visibility</p:attrName>
                                        </p:attrNameLst>
                                      </p:cBhvr>
                                      <p:to>
                                        <p:strVal val="visible"/>
                                      </p:to>
                                    </p:set>
                                    <p:animEffect transition="in" filter="checkerboard(across)">
                                      <p:cBhvr>
                                        <p:cTn id="15" dur="500"/>
                                        <p:tgtEl>
                                          <p:spTgt spid="287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287747">
                                            <p:txEl>
                                              <p:pRg st="3" end="3"/>
                                            </p:txEl>
                                          </p:spTgt>
                                        </p:tgtEl>
                                        <p:attrNameLst>
                                          <p:attrName>style.visibility</p:attrName>
                                        </p:attrNameLst>
                                      </p:cBhvr>
                                      <p:to>
                                        <p:strVal val="visible"/>
                                      </p:to>
                                    </p:set>
                                    <p:animEffect transition="in" filter="checkerboard(across)">
                                      <p:cBhvr>
                                        <p:cTn id="20" dur="500"/>
                                        <p:tgtEl>
                                          <p:spTgt spid="287747">
                                            <p:txEl>
                                              <p:pRg st="3" end="3"/>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287749"/>
                                        </p:tgtEl>
                                        <p:attrNameLst>
                                          <p:attrName>style.visibility</p:attrName>
                                        </p:attrNameLst>
                                      </p:cBhvr>
                                      <p:to>
                                        <p:strVal val="visible"/>
                                      </p:to>
                                    </p:set>
                                    <p:animEffect transition="in" filter="checkerboard(across)">
                                      <p:cBhvr>
                                        <p:cTn id="23" dur="500"/>
                                        <p:tgtEl>
                                          <p:spTgt spid="287749"/>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287747">
                                            <p:txEl>
                                              <p:pRg st="4" end="4"/>
                                            </p:txEl>
                                          </p:spTgt>
                                        </p:tgtEl>
                                        <p:attrNameLst>
                                          <p:attrName>style.visibility</p:attrName>
                                        </p:attrNameLst>
                                      </p:cBhvr>
                                      <p:to>
                                        <p:strVal val="visible"/>
                                      </p:to>
                                    </p:set>
                                    <p:animEffect transition="in" filter="checkerboard(across)">
                                      <p:cBhvr>
                                        <p:cTn id="28" dur="500"/>
                                        <p:tgtEl>
                                          <p:spTgt spid="287747">
                                            <p:txEl>
                                              <p:pRg st="4" end="4"/>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287753"/>
                                        </p:tgtEl>
                                        <p:attrNameLst>
                                          <p:attrName>style.visibility</p:attrName>
                                        </p:attrNameLst>
                                      </p:cBhvr>
                                      <p:to>
                                        <p:strVal val="visible"/>
                                      </p:to>
                                    </p:set>
                                    <p:animEffect transition="in" filter="checkerboard(across)">
                                      <p:cBhvr>
                                        <p:cTn id="31" dur="500"/>
                                        <p:tgtEl>
                                          <p:spTgt spid="287753"/>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287747">
                                            <p:txEl>
                                              <p:pRg st="5" end="5"/>
                                            </p:txEl>
                                          </p:spTgt>
                                        </p:tgtEl>
                                        <p:attrNameLst>
                                          <p:attrName>style.visibility</p:attrName>
                                        </p:attrNameLst>
                                      </p:cBhvr>
                                      <p:to>
                                        <p:strVal val="visible"/>
                                      </p:to>
                                    </p:set>
                                    <p:animEffect transition="in" filter="checkerboard(across)">
                                      <p:cBhvr>
                                        <p:cTn id="36" dur="500"/>
                                        <p:tgtEl>
                                          <p:spTgt spid="287747">
                                            <p:txEl>
                                              <p:pRg st="5" end="5"/>
                                            </p:txEl>
                                          </p:spTgt>
                                        </p:tgtEl>
                                      </p:cBhvr>
                                    </p:animEffect>
                                  </p:childTnLst>
                                </p:cTn>
                              </p:par>
                              <p:par>
                                <p:cTn id="37" presetID="5" presetClass="entr" presetSubtype="10" fill="hold" nodeType="with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checkerboard(across)">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Text Box 2"/>
          <p:cNvSpPr txBox="1">
            <a:spLocks noChangeArrowheads="1"/>
          </p:cNvSpPr>
          <p:nvPr/>
        </p:nvSpPr>
        <p:spPr bwMode="auto">
          <a:xfrm>
            <a:off x="762000" y="381000"/>
            <a:ext cx="3593976" cy="579438"/>
          </a:xfrm>
          <a:prstGeom prst="rect">
            <a:avLst/>
          </a:prstGeom>
          <a:ln/>
          <a:extLst/>
        </p:spPr>
        <p:style>
          <a:lnRef idx="1">
            <a:schemeClr val="accent6"/>
          </a:lnRef>
          <a:fillRef idx="3">
            <a:schemeClr val="accent6"/>
          </a:fillRef>
          <a:effectRef idx="2">
            <a:schemeClr val="accent6"/>
          </a:effectRef>
          <a:fontRef idx="minor">
            <a:schemeClr val="lt1"/>
          </a:fontRef>
        </p:style>
        <p:txBody>
          <a:bodyPr wrap="squar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zh-CN" altLang="en-US" sz="3200" b="1" dirty="0"/>
              <a:t>乘法公式应用举例</a:t>
            </a:r>
            <a:endParaRPr kumimoji="1" lang="zh-CN" altLang="en-US" sz="2400" dirty="0"/>
          </a:p>
        </p:txBody>
      </p:sp>
      <p:sp>
        <p:nvSpPr>
          <p:cNvPr id="263171" name="Text Box 3"/>
          <p:cNvSpPr txBox="1">
            <a:spLocks noChangeArrowheads="1"/>
          </p:cNvSpPr>
          <p:nvPr/>
        </p:nvSpPr>
        <p:spPr bwMode="auto">
          <a:xfrm>
            <a:off x="685799" y="2492896"/>
            <a:ext cx="7935913"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algn="just" eaLnBrk="1" hangingPunct="1">
              <a:lnSpc>
                <a:spcPct val="110000"/>
              </a:lnSpc>
              <a:spcBef>
                <a:spcPct val="50000"/>
              </a:spcBef>
            </a:pPr>
            <a:r>
              <a:rPr kumimoji="1" lang="zh-CN" altLang="en-US" sz="3200" b="1" dirty="0"/>
              <a:t>        一个罐子中</a:t>
            </a:r>
            <a:r>
              <a:rPr kumimoji="1" lang="zh-CN" altLang="en-US" sz="3200" b="1" dirty="0" smtClean="0"/>
              <a:t>包含</a:t>
            </a:r>
            <a:r>
              <a:rPr kumimoji="1" lang="en-US" altLang="zh-CN" sz="3200" b="1" i="1" dirty="0"/>
              <a:t>w</a:t>
            </a:r>
            <a:r>
              <a:rPr kumimoji="1" lang="zh-CN" altLang="en-US" sz="3200" b="1" dirty="0" smtClean="0"/>
              <a:t>个</a:t>
            </a:r>
            <a:r>
              <a:rPr kumimoji="1" lang="zh-CN" altLang="en-US" sz="3200" b="1" dirty="0"/>
              <a:t>白球和</a:t>
            </a:r>
            <a:r>
              <a:rPr kumimoji="1" lang="en-US" altLang="zh-CN" sz="3200" b="1" i="1" dirty="0"/>
              <a:t>r</a:t>
            </a:r>
            <a:r>
              <a:rPr kumimoji="1" lang="zh-CN" altLang="en-US" sz="3200" b="1" dirty="0"/>
              <a:t>个红球</a:t>
            </a:r>
            <a:r>
              <a:rPr kumimoji="1" lang="en-US" altLang="zh-CN" sz="3200" b="1" dirty="0"/>
              <a:t>.   </a:t>
            </a:r>
            <a:r>
              <a:rPr kumimoji="1" lang="zh-CN" altLang="en-US" sz="3200" b="1" dirty="0"/>
              <a:t>随机地抽取一个球，观看颜色后放回罐中，并且再加进</a:t>
            </a:r>
            <a:r>
              <a:rPr kumimoji="1" lang="en-US" altLang="zh-CN" sz="3200" b="1" i="1" dirty="0"/>
              <a:t>c</a:t>
            </a:r>
            <a:r>
              <a:rPr kumimoji="1" lang="zh-CN" altLang="en-US" sz="3200" b="1" dirty="0"/>
              <a:t>个与所抽出的球具有相同颜色的球</a:t>
            </a:r>
            <a:r>
              <a:rPr kumimoji="1" lang="en-US" altLang="zh-CN" sz="3200" b="1" dirty="0"/>
              <a:t>.  </a:t>
            </a:r>
            <a:r>
              <a:rPr kumimoji="1" lang="zh-CN" altLang="en-US" sz="3200" b="1" dirty="0"/>
              <a:t>这种手续进行四次，试求第一、二次取到白球且第三、四次取到红球的概率</a:t>
            </a:r>
            <a:r>
              <a:rPr kumimoji="1" lang="en-US" altLang="zh-CN" sz="3200" b="1" dirty="0"/>
              <a:t>.     </a:t>
            </a:r>
            <a:r>
              <a:rPr kumimoji="1" lang="en-US" altLang="zh-CN" sz="2400" dirty="0"/>
              <a:t>    </a:t>
            </a:r>
          </a:p>
        </p:txBody>
      </p:sp>
      <p:sp>
        <p:nvSpPr>
          <p:cNvPr id="263172" name="Rectangle 4"/>
          <p:cNvSpPr>
            <a:spLocks noChangeArrowheads="1"/>
          </p:cNvSpPr>
          <p:nvPr/>
        </p:nvSpPr>
        <p:spPr bwMode="auto">
          <a:xfrm>
            <a:off x="549275" y="1049362"/>
            <a:ext cx="3878709"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a:r>
              <a:rPr kumimoji="1" lang="zh-CN" altLang="en-US" sz="3200" b="1" dirty="0"/>
              <a:t>（波里亚罐子模型）</a:t>
            </a:r>
          </a:p>
        </p:txBody>
      </p:sp>
      <p:grpSp>
        <p:nvGrpSpPr>
          <p:cNvPr id="2" name="Group 5"/>
          <p:cNvGrpSpPr>
            <a:grpSpLocks/>
          </p:cNvGrpSpPr>
          <p:nvPr/>
        </p:nvGrpSpPr>
        <p:grpSpPr bwMode="auto">
          <a:xfrm>
            <a:off x="5753099" y="333375"/>
            <a:ext cx="2917825" cy="1970088"/>
            <a:chOff x="3710" y="192"/>
            <a:chExt cx="1838" cy="1241"/>
          </a:xfrm>
        </p:grpSpPr>
        <p:grpSp>
          <p:nvGrpSpPr>
            <p:cNvPr id="47110" name="Group 6"/>
            <p:cNvGrpSpPr>
              <a:grpSpLocks/>
            </p:cNvGrpSpPr>
            <p:nvPr/>
          </p:nvGrpSpPr>
          <p:grpSpPr bwMode="auto">
            <a:xfrm>
              <a:off x="4176" y="192"/>
              <a:ext cx="1104" cy="864"/>
              <a:chOff x="3888" y="2208"/>
              <a:chExt cx="1152" cy="1056"/>
            </a:xfrm>
          </p:grpSpPr>
          <p:sp>
            <p:nvSpPr>
              <p:cNvPr id="47115" name="Oval 7"/>
              <p:cNvSpPr>
                <a:spLocks noChangeArrowheads="1"/>
              </p:cNvSpPr>
              <p:nvPr/>
            </p:nvSpPr>
            <p:spPr bwMode="auto">
              <a:xfrm>
                <a:off x="4176" y="2928"/>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16" name="Oval 8"/>
              <p:cNvSpPr>
                <a:spLocks noChangeArrowheads="1"/>
              </p:cNvSpPr>
              <p:nvPr/>
            </p:nvSpPr>
            <p:spPr bwMode="auto">
              <a:xfrm>
                <a:off x="4368" y="3024"/>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17" name="Oval 9"/>
              <p:cNvSpPr>
                <a:spLocks noChangeArrowheads="1"/>
              </p:cNvSpPr>
              <p:nvPr/>
            </p:nvSpPr>
            <p:spPr bwMode="auto">
              <a:xfrm>
                <a:off x="4368" y="2880"/>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18" name="Oval 10"/>
              <p:cNvSpPr>
                <a:spLocks noChangeArrowheads="1"/>
              </p:cNvSpPr>
              <p:nvPr/>
            </p:nvSpPr>
            <p:spPr bwMode="auto">
              <a:xfrm>
                <a:off x="4032" y="3024"/>
                <a:ext cx="192" cy="192"/>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19" name="Oval 11"/>
              <p:cNvSpPr>
                <a:spLocks noChangeArrowheads="1"/>
              </p:cNvSpPr>
              <p:nvPr/>
            </p:nvSpPr>
            <p:spPr bwMode="auto">
              <a:xfrm>
                <a:off x="4704" y="2736"/>
                <a:ext cx="192" cy="192"/>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20" name="Oval 12"/>
              <p:cNvSpPr>
                <a:spLocks noChangeArrowheads="1"/>
              </p:cNvSpPr>
              <p:nvPr/>
            </p:nvSpPr>
            <p:spPr bwMode="auto">
              <a:xfrm>
                <a:off x="4560" y="2592"/>
                <a:ext cx="192" cy="192"/>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21" name="Oval 13"/>
              <p:cNvSpPr>
                <a:spLocks noChangeArrowheads="1"/>
              </p:cNvSpPr>
              <p:nvPr/>
            </p:nvSpPr>
            <p:spPr bwMode="auto">
              <a:xfrm>
                <a:off x="4080" y="2640"/>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22" name="Oval 14"/>
              <p:cNvSpPr>
                <a:spLocks noChangeArrowheads="1"/>
              </p:cNvSpPr>
              <p:nvPr/>
            </p:nvSpPr>
            <p:spPr bwMode="auto">
              <a:xfrm>
                <a:off x="4224" y="2736"/>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23" name="Oval 15"/>
              <p:cNvSpPr>
                <a:spLocks noChangeArrowheads="1"/>
              </p:cNvSpPr>
              <p:nvPr/>
            </p:nvSpPr>
            <p:spPr bwMode="auto">
              <a:xfrm>
                <a:off x="4464" y="2736"/>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24" name="Oval 16"/>
              <p:cNvSpPr>
                <a:spLocks noChangeArrowheads="1"/>
              </p:cNvSpPr>
              <p:nvPr/>
            </p:nvSpPr>
            <p:spPr bwMode="auto">
              <a:xfrm>
                <a:off x="4224" y="2400"/>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25" name="Oval 17"/>
              <p:cNvSpPr>
                <a:spLocks noChangeArrowheads="1"/>
              </p:cNvSpPr>
              <p:nvPr/>
            </p:nvSpPr>
            <p:spPr bwMode="auto">
              <a:xfrm>
                <a:off x="4224" y="2544"/>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26" name="Oval 18"/>
              <p:cNvSpPr>
                <a:spLocks noChangeArrowheads="1"/>
              </p:cNvSpPr>
              <p:nvPr/>
            </p:nvSpPr>
            <p:spPr bwMode="auto">
              <a:xfrm>
                <a:off x="4416" y="2448"/>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27" name="Oval 19"/>
              <p:cNvSpPr>
                <a:spLocks noChangeArrowheads="1"/>
              </p:cNvSpPr>
              <p:nvPr/>
            </p:nvSpPr>
            <p:spPr bwMode="auto">
              <a:xfrm>
                <a:off x="4032" y="2448"/>
                <a:ext cx="192" cy="192"/>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28" name="Oval 20"/>
              <p:cNvSpPr>
                <a:spLocks noChangeArrowheads="1"/>
              </p:cNvSpPr>
              <p:nvPr/>
            </p:nvSpPr>
            <p:spPr bwMode="auto">
              <a:xfrm>
                <a:off x="4224" y="2208"/>
                <a:ext cx="192" cy="192"/>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29" name="Oval 21"/>
              <p:cNvSpPr>
                <a:spLocks noChangeArrowheads="1"/>
              </p:cNvSpPr>
              <p:nvPr/>
            </p:nvSpPr>
            <p:spPr bwMode="auto">
              <a:xfrm>
                <a:off x="4560" y="2400"/>
                <a:ext cx="192" cy="192"/>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30" name="Oval 22"/>
              <p:cNvSpPr>
                <a:spLocks noChangeArrowheads="1"/>
              </p:cNvSpPr>
              <p:nvPr/>
            </p:nvSpPr>
            <p:spPr bwMode="auto">
              <a:xfrm>
                <a:off x="3888" y="2352"/>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31" name="Oval 23"/>
              <p:cNvSpPr>
                <a:spLocks noChangeArrowheads="1"/>
              </p:cNvSpPr>
              <p:nvPr/>
            </p:nvSpPr>
            <p:spPr bwMode="auto">
              <a:xfrm>
                <a:off x="4032" y="2256"/>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32" name="Oval 24"/>
              <p:cNvSpPr>
                <a:spLocks noChangeArrowheads="1"/>
              </p:cNvSpPr>
              <p:nvPr/>
            </p:nvSpPr>
            <p:spPr bwMode="auto">
              <a:xfrm>
                <a:off x="4368" y="2304"/>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33" name="Oval 25"/>
              <p:cNvSpPr>
                <a:spLocks noChangeArrowheads="1"/>
              </p:cNvSpPr>
              <p:nvPr/>
            </p:nvSpPr>
            <p:spPr bwMode="auto">
              <a:xfrm>
                <a:off x="4560" y="2832"/>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34" name="Oval 26"/>
              <p:cNvSpPr>
                <a:spLocks noChangeArrowheads="1"/>
              </p:cNvSpPr>
              <p:nvPr/>
            </p:nvSpPr>
            <p:spPr bwMode="auto">
              <a:xfrm>
                <a:off x="4656" y="2928"/>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35" name="Oval 27"/>
              <p:cNvSpPr>
                <a:spLocks noChangeArrowheads="1"/>
              </p:cNvSpPr>
              <p:nvPr/>
            </p:nvSpPr>
            <p:spPr bwMode="auto">
              <a:xfrm>
                <a:off x="4368" y="2640"/>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36" name="Oval 28"/>
              <p:cNvSpPr>
                <a:spLocks noChangeArrowheads="1"/>
              </p:cNvSpPr>
              <p:nvPr/>
            </p:nvSpPr>
            <p:spPr bwMode="auto">
              <a:xfrm>
                <a:off x="4560" y="3024"/>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37" name="Oval 29"/>
              <p:cNvSpPr>
                <a:spLocks noChangeArrowheads="1"/>
              </p:cNvSpPr>
              <p:nvPr/>
            </p:nvSpPr>
            <p:spPr bwMode="auto">
              <a:xfrm>
                <a:off x="4752" y="3072"/>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38" name="Oval 30"/>
              <p:cNvSpPr>
                <a:spLocks noChangeArrowheads="1"/>
              </p:cNvSpPr>
              <p:nvPr/>
            </p:nvSpPr>
            <p:spPr bwMode="auto">
              <a:xfrm>
                <a:off x="4848" y="2928"/>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39" name="Oval 31"/>
              <p:cNvSpPr>
                <a:spLocks noChangeArrowheads="1"/>
              </p:cNvSpPr>
              <p:nvPr/>
            </p:nvSpPr>
            <p:spPr bwMode="auto">
              <a:xfrm>
                <a:off x="3888" y="2880"/>
                <a:ext cx="192" cy="192"/>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40" name="Oval 32"/>
              <p:cNvSpPr>
                <a:spLocks noChangeArrowheads="1"/>
              </p:cNvSpPr>
              <p:nvPr/>
            </p:nvSpPr>
            <p:spPr bwMode="auto">
              <a:xfrm>
                <a:off x="3936" y="2544"/>
                <a:ext cx="192" cy="192"/>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41" name="Oval 33"/>
              <p:cNvSpPr>
                <a:spLocks noChangeArrowheads="1"/>
              </p:cNvSpPr>
              <p:nvPr/>
            </p:nvSpPr>
            <p:spPr bwMode="auto">
              <a:xfrm>
                <a:off x="3936" y="2736"/>
                <a:ext cx="192" cy="192"/>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42" name="Oval 34"/>
              <p:cNvSpPr>
                <a:spLocks noChangeArrowheads="1"/>
              </p:cNvSpPr>
              <p:nvPr/>
            </p:nvSpPr>
            <p:spPr bwMode="auto">
              <a:xfrm>
                <a:off x="4080" y="2832"/>
                <a:ext cx="192" cy="192"/>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grpSp>
        <p:sp>
          <p:nvSpPr>
            <p:cNvPr id="47111" name="Rectangle 35"/>
            <p:cNvSpPr>
              <a:spLocks noChangeArrowheads="1"/>
            </p:cNvSpPr>
            <p:nvPr/>
          </p:nvSpPr>
          <p:spPr bwMode="auto">
            <a:xfrm>
              <a:off x="3710" y="1103"/>
              <a:ext cx="183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en-US" altLang="zh-CN" sz="2800" b="1" i="1" dirty="0"/>
                <a:t>w</a:t>
              </a:r>
              <a:r>
                <a:rPr kumimoji="1" lang="zh-CN" altLang="en-US" sz="2800" b="1" dirty="0" smtClean="0"/>
                <a:t>个</a:t>
              </a:r>
              <a:r>
                <a:rPr kumimoji="1" lang="zh-CN" altLang="en-US" sz="2800" b="1" dirty="0"/>
                <a:t>白球</a:t>
              </a:r>
              <a:r>
                <a:rPr kumimoji="1" lang="en-US" altLang="zh-CN" sz="2800" b="1" dirty="0"/>
                <a:t>, </a:t>
              </a:r>
              <a:r>
                <a:rPr kumimoji="1" lang="en-US" altLang="zh-CN" sz="2800" b="1" i="1" dirty="0"/>
                <a:t>r</a:t>
              </a:r>
              <a:r>
                <a:rPr kumimoji="1" lang="zh-CN" altLang="en-US" sz="2800" b="1" dirty="0"/>
                <a:t>个红球</a:t>
              </a:r>
            </a:p>
          </p:txBody>
        </p:sp>
        <p:sp>
          <p:nvSpPr>
            <p:cNvPr id="47112" name="Line 36"/>
            <p:cNvSpPr>
              <a:spLocks noChangeShapeType="1"/>
            </p:cNvSpPr>
            <p:nvPr/>
          </p:nvSpPr>
          <p:spPr bwMode="auto">
            <a:xfrm>
              <a:off x="3888" y="336"/>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3" name="Line 37"/>
            <p:cNvSpPr>
              <a:spLocks noChangeShapeType="1"/>
            </p:cNvSpPr>
            <p:nvPr/>
          </p:nvSpPr>
          <p:spPr bwMode="auto">
            <a:xfrm>
              <a:off x="5472" y="336"/>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4" name="Line 38"/>
            <p:cNvSpPr>
              <a:spLocks noChangeShapeType="1"/>
            </p:cNvSpPr>
            <p:nvPr/>
          </p:nvSpPr>
          <p:spPr bwMode="auto">
            <a:xfrm>
              <a:off x="3888" y="1056"/>
              <a:ext cx="15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1514276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63170"/>
                                        </p:tgtEl>
                                        <p:attrNameLst>
                                          <p:attrName>style.visibility</p:attrName>
                                        </p:attrNameLst>
                                      </p:cBhvr>
                                      <p:to>
                                        <p:strVal val="visible"/>
                                      </p:to>
                                    </p:set>
                                    <p:animEffect transition="in" filter="barn(outVertical)">
                                      <p:cBhvr>
                                        <p:cTn id="7" dur="500"/>
                                        <p:tgtEl>
                                          <p:spTgt spid="2631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6317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63171"/>
                                        </p:tgtEl>
                                        <p:attrNameLst>
                                          <p:attrName>style.visibility</p:attrName>
                                        </p:attrNameLst>
                                      </p:cBhvr>
                                      <p:to>
                                        <p:strVal val="visible"/>
                                      </p:to>
                                    </p:set>
                                    <p:animEffect transition="in" filter="wipe(left)">
                                      <p:cBhvr>
                                        <p:cTn id="20" dur="500"/>
                                        <p:tgtEl>
                                          <p:spTgt spid="263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0" grpId="0" animBg="1" autoUpdateAnimBg="0"/>
      <p:bldP spid="263171" grpId="0" autoUpdateAnimBg="0"/>
      <p:bldP spid="263172"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895600" y="5545088"/>
            <a:ext cx="1447800" cy="304800"/>
            <a:chOff x="1824" y="3888"/>
            <a:chExt cx="912" cy="192"/>
          </a:xfrm>
        </p:grpSpPr>
        <p:sp>
          <p:nvSpPr>
            <p:cNvPr id="48169" name="Oval 3"/>
            <p:cNvSpPr>
              <a:spLocks noChangeArrowheads="1"/>
            </p:cNvSpPr>
            <p:nvPr/>
          </p:nvSpPr>
          <p:spPr bwMode="auto">
            <a:xfrm>
              <a:off x="1824" y="3888"/>
              <a:ext cx="192" cy="192"/>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70" name="Oval 4"/>
            <p:cNvSpPr>
              <a:spLocks noChangeArrowheads="1"/>
            </p:cNvSpPr>
            <p:nvPr/>
          </p:nvSpPr>
          <p:spPr bwMode="auto">
            <a:xfrm>
              <a:off x="2304" y="3888"/>
              <a:ext cx="192" cy="192"/>
            </a:xfrm>
            <a:prstGeom prst="ellipse">
              <a:avLst/>
            </a:prstGeom>
            <a:gradFill rotWithShape="0">
              <a:gsLst>
                <a:gs pos="0">
                  <a:srgbClr val="FF3300"/>
                </a:gs>
                <a:gs pos="100000">
                  <a:srgbClr val="761800"/>
                </a:gs>
              </a:gsLst>
              <a:path path="shape">
                <a:fillToRect l="50000" t="50000" r="50000" b="50000"/>
              </a:path>
            </a:gradFill>
            <a:ln w="9525">
              <a:solidFill>
                <a:srgbClr val="FF3300"/>
              </a:solidFill>
              <a:round/>
              <a:headEnd/>
              <a:tailEnd/>
            </a:ln>
          </p:spPr>
          <p:txBody>
            <a:bodyPr wrap="none" anchor="ctr"/>
            <a:lstStyle/>
            <a:p>
              <a:endParaRPr lang="zh-CN" altLang="en-US"/>
            </a:p>
          </p:txBody>
        </p:sp>
        <p:sp>
          <p:nvSpPr>
            <p:cNvPr id="48171" name="Oval 5"/>
            <p:cNvSpPr>
              <a:spLocks noChangeArrowheads="1"/>
            </p:cNvSpPr>
            <p:nvPr/>
          </p:nvSpPr>
          <p:spPr bwMode="auto">
            <a:xfrm>
              <a:off x="2544" y="3888"/>
              <a:ext cx="192" cy="192"/>
            </a:xfrm>
            <a:prstGeom prst="ellipse">
              <a:avLst/>
            </a:prstGeom>
            <a:gradFill rotWithShape="0">
              <a:gsLst>
                <a:gs pos="0">
                  <a:srgbClr val="FF3300"/>
                </a:gs>
                <a:gs pos="100000">
                  <a:srgbClr val="761800"/>
                </a:gs>
              </a:gsLst>
              <a:path path="shape">
                <a:fillToRect l="50000" t="50000" r="50000" b="50000"/>
              </a:path>
            </a:gradFill>
            <a:ln w="9525">
              <a:solidFill>
                <a:srgbClr val="FF3300"/>
              </a:solidFill>
              <a:round/>
              <a:headEnd/>
              <a:tailEnd/>
            </a:ln>
          </p:spPr>
          <p:txBody>
            <a:bodyPr wrap="none" anchor="ctr"/>
            <a:lstStyle/>
            <a:p>
              <a:endParaRPr lang="zh-CN" altLang="en-US"/>
            </a:p>
          </p:txBody>
        </p:sp>
        <p:sp>
          <p:nvSpPr>
            <p:cNvPr id="48172" name="Oval 6"/>
            <p:cNvSpPr>
              <a:spLocks noChangeArrowheads="1"/>
            </p:cNvSpPr>
            <p:nvPr/>
          </p:nvSpPr>
          <p:spPr bwMode="auto">
            <a:xfrm>
              <a:off x="2064" y="3888"/>
              <a:ext cx="192" cy="192"/>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grpSp>
      <p:sp>
        <p:nvSpPr>
          <p:cNvPr id="264199" name="Rectangle 7"/>
          <p:cNvSpPr>
            <a:spLocks noChangeArrowheads="1"/>
          </p:cNvSpPr>
          <p:nvPr/>
        </p:nvSpPr>
        <p:spPr bwMode="auto">
          <a:xfrm>
            <a:off x="457200" y="3841191"/>
            <a:ext cx="8137525"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lnSpc>
                <a:spcPct val="120000"/>
              </a:lnSpc>
            </a:pPr>
            <a:r>
              <a:rPr kumimoji="1" lang="zh-CN" altLang="en-US" sz="3200" b="1" dirty="0"/>
              <a:t>于是</a:t>
            </a:r>
            <a:r>
              <a:rPr kumimoji="1" lang="en-US" altLang="zh-CN" sz="3200" b="1" i="1" dirty="0">
                <a:solidFill>
                  <a:srgbClr val="0000FF"/>
                </a:solidFill>
              </a:rPr>
              <a:t>W</a:t>
            </a:r>
            <a:r>
              <a:rPr kumimoji="1" lang="en-US" altLang="zh-CN" sz="3200" b="1" baseline="-25000" dirty="0">
                <a:solidFill>
                  <a:srgbClr val="0000FF"/>
                </a:solidFill>
              </a:rPr>
              <a:t>1</a:t>
            </a:r>
            <a:r>
              <a:rPr kumimoji="1" lang="en-US" altLang="zh-CN" sz="3200" b="1" i="1" dirty="0">
                <a:solidFill>
                  <a:srgbClr val="0000FF"/>
                </a:solidFill>
              </a:rPr>
              <a:t>W</a:t>
            </a:r>
            <a:r>
              <a:rPr kumimoji="1" lang="en-US" altLang="zh-CN" sz="3200" b="1" baseline="-25000" dirty="0">
                <a:solidFill>
                  <a:srgbClr val="0000FF"/>
                </a:solidFill>
              </a:rPr>
              <a:t>2</a:t>
            </a:r>
            <a:r>
              <a:rPr kumimoji="1" lang="en-US" altLang="zh-CN" sz="3200" b="1" i="1" dirty="0">
                <a:solidFill>
                  <a:srgbClr val="0000FF"/>
                </a:solidFill>
              </a:rPr>
              <a:t>R</a:t>
            </a:r>
            <a:r>
              <a:rPr kumimoji="1" lang="en-US" altLang="zh-CN" sz="3200" b="1" baseline="-25000" dirty="0">
                <a:solidFill>
                  <a:srgbClr val="0000FF"/>
                </a:solidFill>
              </a:rPr>
              <a:t>3</a:t>
            </a:r>
            <a:r>
              <a:rPr kumimoji="1" lang="en-US" altLang="zh-CN" sz="3200" b="1" i="1" dirty="0">
                <a:solidFill>
                  <a:srgbClr val="0000FF"/>
                </a:solidFill>
              </a:rPr>
              <a:t>R</a:t>
            </a:r>
            <a:r>
              <a:rPr kumimoji="1" lang="en-US" altLang="zh-CN" sz="3200" b="1" baseline="-25000" dirty="0">
                <a:solidFill>
                  <a:srgbClr val="0000FF"/>
                </a:solidFill>
              </a:rPr>
              <a:t>4</a:t>
            </a:r>
            <a:r>
              <a:rPr kumimoji="1" lang="zh-CN" altLang="en-US" sz="3200" b="1" dirty="0">
                <a:solidFill>
                  <a:srgbClr val="0000FF"/>
                </a:solidFill>
              </a:rPr>
              <a:t>表示事件“连续取四个球，第一、第二个是白球，第三、四个是红球</a:t>
            </a:r>
            <a:r>
              <a:rPr kumimoji="1" lang="en-US" altLang="zh-CN" sz="3200" b="1" dirty="0">
                <a:solidFill>
                  <a:srgbClr val="0000FF"/>
                </a:solidFill>
              </a:rPr>
              <a:t>. ”</a:t>
            </a:r>
            <a:r>
              <a:rPr kumimoji="1" lang="en-US" altLang="zh-CN" sz="2400" dirty="0">
                <a:solidFill>
                  <a:srgbClr val="0000FF"/>
                </a:solidFill>
              </a:rPr>
              <a:t>  </a:t>
            </a:r>
          </a:p>
        </p:txBody>
      </p:sp>
      <p:sp>
        <p:nvSpPr>
          <p:cNvPr id="264200" name="Rectangle 8"/>
          <p:cNvSpPr>
            <a:spLocks noChangeArrowheads="1"/>
          </p:cNvSpPr>
          <p:nvPr/>
        </p:nvSpPr>
        <p:spPr bwMode="auto">
          <a:xfrm>
            <a:off x="393700" y="615280"/>
            <a:ext cx="562610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kumimoji="1" lang="zh-CN" altLang="en-US" sz="2800" b="1" dirty="0"/>
              <a:t>        随机取一个球，观看颜色后放回罐中，并且再加进</a:t>
            </a:r>
            <a:r>
              <a:rPr kumimoji="1" lang="en-US" altLang="zh-CN" sz="2800" b="1" dirty="0"/>
              <a:t>c</a:t>
            </a:r>
            <a:r>
              <a:rPr kumimoji="1" lang="zh-CN" altLang="en-US" sz="2800" b="1" dirty="0"/>
              <a:t>个与所抽出的球具有相同颜色的球</a:t>
            </a:r>
            <a:r>
              <a:rPr kumimoji="1" lang="en-US" altLang="zh-CN" sz="3200" b="1" dirty="0"/>
              <a:t>.</a:t>
            </a:r>
          </a:p>
        </p:txBody>
      </p:sp>
      <p:sp>
        <p:nvSpPr>
          <p:cNvPr id="264201" name="Text Box 9"/>
          <p:cNvSpPr txBox="1">
            <a:spLocks noChangeArrowheads="1"/>
          </p:cNvSpPr>
          <p:nvPr/>
        </p:nvSpPr>
        <p:spPr bwMode="auto">
          <a:xfrm>
            <a:off x="533400" y="2420888"/>
            <a:ext cx="8077200" cy="589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lnSpc>
                <a:spcPct val="110000"/>
              </a:lnSpc>
              <a:spcBef>
                <a:spcPct val="50000"/>
              </a:spcBef>
            </a:pPr>
            <a:r>
              <a:rPr kumimoji="1" lang="zh-CN" altLang="en-US" sz="3200" b="1" dirty="0"/>
              <a:t> 解</a:t>
            </a:r>
            <a:r>
              <a:rPr kumimoji="1" lang="en-US" altLang="zh-CN" sz="3200" b="1" dirty="0"/>
              <a:t>:  </a:t>
            </a:r>
            <a:r>
              <a:rPr kumimoji="1" lang="zh-CN" altLang="en-US" sz="3200" b="1" dirty="0"/>
              <a:t>设</a:t>
            </a:r>
            <a:r>
              <a:rPr kumimoji="1" lang="en-US" altLang="zh-CN" sz="3200" b="1" i="1" dirty="0"/>
              <a:t>W</a:t>
            </a:r>
            <a:r>
              <a:rPr kumimoji="1" lang="en-US" altLang="zh-CN" sz="3200" b="1" i="1" baseline="-25000" dirty="0"/>
              <a:t>i</a:t>
            </a:r>
            <a:r>
              <a:rPr kumimoji="1" lang="en-US" altLang="zh-CN" sz="3200" b="1" dirty="0"/>
              <a:t>={</a:t>
            </a:r>
            <a:r>
              <a:rPr kumimoji="1" lang="zh-CN" altLang="en-US" sz="3200" b="1" dirty="0"/>
              <a:t>第</a:t>
            </a:r>
            <a:r>
              <a:rPr kumimoji="1" lang="en-US" altLang="zh-CN" sz="3200" b="1" i="1" dirty="0" err="1"/>
              <a:t>i</a:t>
            </a:r>
            <a:r>
              <a:rPr kumimoji="1" lang="zh-CN" altLang="en-US" sz="3200" b="1" dirty="0"/>
              <a:t>次取出是白球</a:t>
            </a:r>
            <a:r>
              <a:rPr kumimoji="1" lang="en-US" altLang="zh-CN" sz="3200" b="1" dirty="0"/>
              <a:t>}, </a:t>
            </a:r>
            <a:r>
              <a:rPr kumimoji="1" lang="en-US" altLang="zh-CN" sz="3200" b="1" dirty="0" smtClean="0"/>
              <a:t> </a:t>
            </a:r>
            <a:r>
              <a:rPr kumimoji="1" lang="en-US" altLang="zh-CN" sz="3200" b="1" i="1" dirty="0" err="1" smtClean="0"/>
              <a:t>i</a:t>
            </a:r>
            <a:r>
              <a:rPr kumimoji="1" lang="en-US" altLang="zh-CN" sz="3200" b="1" dirty="0" smtClean="0"/>
              <a:t>=1,2,3,4       </a:t>
            </a:r>
            <a:endParaRPr kumimoji="1" lang="en-US" altLang="zh-CN" sz="3200" b="1" dirty="0"/>
          </a:p>
        </p:txBody>
      </p:sp>
      <p:sp>
        <p:nvSpPr>
          <p:cNvPr id="264202" name="Rectangle 10"/>
          <p:cNvSpPr>
            <a:spLocks noChangeArrowheads="1"/>
          </p:cNvSpPr>
          <p:nvPr/>
        </p:nvSpPr>
        <p:spPr bwMode="auto">
          <a:xfrm>
            <a:off x="1812925" y="3106688"/>
            <a:ext cx="603567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lnSpc>
                <a:spcPct val="110000"/>
              </a:lnSpc>
            </a:pPr>
            <a:r>
              <a:rPr kumimoji="1" lang="en-US" altLang="zh-CN" sz="3200" b="1" i="1"/>
              <a:t>R</a:t>
            </a:r>
            <a:r>
              <a:rPr kumimoji="1" lang="en-US" altLang="zh-CN" sz="3200" b="1" i="1" baseline="-25000"/>
              <a:t>j</a:t>
            </a:r>
            <a:r>
              <a:rPr kumimoji="1" lang="en-US" altLang="zh-CN" sz="3200" b="1"/>
              <a:t>={</a:t>
            </a:r>
            <a:r>
              <a:rPr kumimoji="1" lang="zh-CN" altLang="en-US" sz="3200" b="1"/>
              <a:t>第</a:t>
            </a:r>
            <a:r>
              <a:rPr kumimoji="1" lang="en-US" altLang="zh-CN" sz="3200" b="1" i="1"/>
              <a:t>j</a:t>
            </a:r>
            <a:r>
              <a:rPr kumimoji="1" lang="zh-CN" altLang="en-US" sz="3200" b="1"/>
              <a:t>次取出是红球</a:t>
            </a:r>
            <a:r>
              <a:rPr kumimoji="1" lang="en-US" altLang="zh-CN" sz="3200" b="1"/>
              <a:t>}</a:t>
            </a:r>
            <a:r>
              <a:rPr kumimoji="1" lang="zh-CN" altLang="en-US" sz="3200" b="1"/>
              <a:t>， </a:t>
            </a:r>
            <a:r>
              <a:rPr kumimoji="1" lang="en-US" altLang="zh-CN" sz="3200" b="1" i="1"/>
              <a:t>j</a:t>
            </a:r>
            <a:r>
              <a:rPr kumimoji="1" lang="en-US" altLang="zh-CN" sz="3200" b="1"/>
              <a:t>=1,2,3,4</a:t>
            </a:r>
          </a:p>
        </p:txBody>
      </p:sp>
      <p:grpSp>
        <p:nvGrpSpPr>
          <p:cNvPr id="3" name="Group 11"/>
          <p:cNvGrpSpPr>
            <a:grpSpLocks/>
          </p:cNvGrpSpPr>
          <p:nvPr/>
        </p:nvGrpSpPr>
        <p:grpSpPr bwMode="auto">
          <a:xfrm>
            <a:off x="5889627" y="158080"/>
            <a:ext cx="2917825" cy="1970088"/>
            <a:chOff x="3710" y="192"/>
            <a:chExt cx="1838" cy="1241"/>
          </a:xfrm>
        </p:grpSpPr>
        <p:grpSp>
          <p:nvGrpSpPr>
            <p:cNvPr id="48136" name="Group 12"/>
            <p:cNvGrpSpPr>
              <a:grpSpLocks/>
            </p:cNvGrpSpPr>
            <p:nvPr/>
          </p:nvGrpSpPr>
          <p:grpSpPr bwMode="auto">
            <a:xfrm>
              <a:off x="4176" y="192"/>
              <a:ext cx="1104" cy="864"/>
              <a:chOff x="3888" y="2208"/>
              <a:chExt cx="1152" cy="1056"/>
            </a:xfrm>
          </p:grpSpPr>
          <p:sp>
            <p:nvSpPr>
              <p:cNvPr id="48141" name="Oval 13"/>
              <p:cNvSpPr>
                <a:spLocks noChangeArrowheads="1"/>
              </p:cNvSpPr>
              <p:nvPr/>
            </p:nvSpPr>
            <p:spPr bwMode="auto">
              <a:xfrm>
                <a:off x="4176" y="2928"/>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42" name="Oval 14"/>
              <p:cNvSpPr>
                <a:spLocks noChangeArrowheads="1"/>
              </p:cNvSpPr>
              <p:nvPr/>
            </p:nvSpPr>
            <p:spPr bwMode="auto">
              <a:xfrm>
                <a:off x="4368" y="3024"/>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43" name="Oval 15"/>
              <p:cNvSpPr>
                <a:spLocks noChangeArrowheads="1"/>
              </p:cNvSpPr>
              <p:nvPr/>
            </p:nvSpPr>
            <p:spPr bwMode="auto">
              <a:xfrm>
                <a:off x="4368" y="2880"/>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44" name="Oval 16"/>
              <p:cNvSpPr>
                <a:spLocks noChangeArrowheads="1"/>
              </p:cNvSpPr>
              <p:nvPr/>
            </p:nvSpPr>
            <p:spPr bwMode="auto">
              <a:xfrm>
                <a:off x="4032" y="3024"/>
                <a:ext cx="192" cy="192"/>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45" name="Oval 17"/>
              <p:cNvSpPr>
                <a:spLocks noChangeArrowheads="1"/>
              </p:cNvSpPr>
              <p:nvPr/>
            </p:nvSpPr>
            <p:spPr bwMode="auto">
              <a:xfrm>
                <a:off x="4704" y="2736"/>
                <a:ext cx="192" cy="192"/>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46" name="Oval 18"/>
              <p:cNvSpPr>
                <a:spLocks noChangeArrowheads="1"/>
              </p:cNvSpPr>
              <p:nvPr/>
            </p:nvSpPr>
            <p:spPr bwMode="auto">
              <a:xfrm>
                <a:off x="4560" y="2592"/>
                <a:ext cx="192" cy="192"/>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47" name="Oval 19"/>
              <p:cNvSpPr>
                <a:spLocks noChangeArrowheads="1"/>
              </p:cNvSpPr>
              <p:nvPr/>
            </p:nvSpPr>
            <p:spPr bwMode="auto">
              <a:xfrm>
                <a:off x="4080" y="2640"/>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48" name="Oval 20"/>
              <p:cNvSpPr>
                <a:spLocks noChangeArrowheads="1"/>
              </p:cNvSpPr>
              <p:nvPr/>
            </p:nvSpPr>
            <p:spPr bwMode="auto">
              <a:xfrm>
                <a:off x="4224" y="2736"/>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49" name="Oval 21"/>
              <p:cNvSpPr>
                <a:spLocks noChangeArrowheads="1"/>
              </p:cNvSpPr>
              <p:nvPr/>
            </p:nvSpPr>
            <p:spPr bwMode="auto">
              <a:xfrm>
                <a:off x="4464" y="2736"/>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50" name="Oval 22"/>
              <p:cNvSpPr>
                <a:spLocks noChangeArrowheads="1"/>
              </p:cNvSpPr>
              <p:nvPr/>
            </p:nvSpPr>
            <p:spPr bwMode="auto">
              <a:xfrm>
                <a:off x="4224" y="2400"/>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51" name="Oval 23"/>
              <p:cNvSpPr>
                <a:spLocks noChangeArrowheads="1"/>
              </p:cNvSpPr>
              <p:nvPr/>
            </p:nvSpPr>
            <p:spPr bwMode="auto">
              <a:xfrm>
                <a:off x="4224" y="2544"/>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52" name="Oval 24"/>
              <p:cNvSpPr>
                <a:spLocks noChangeArrowheads="1"/>
              </p:cNvSpPr>
              <p:nvPr/>
            </p:nvSpPr>
            <p:spPr bwMode="auto">
              <a:xfrm>
                <a:off x="4416" y="2448"/>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53" name="Oval 25"/>
              <p:cNvSpPr>
                <a:spLocks noChangeArrowheads="1"/>
              </p:cNvSpPr>
              <p:nvPr/>
            </p:nvSpPr>
            <p:spPr bwMode="auto">
              <a:xfrm>
                <a:off x="4032" y="2448"/>
                <a:ext cx="192" cy="192"/>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54" name="Oval 26"/>
              <p:cNvSpPr>
                <a:spLocks noChangeArrowheads="1"/>
              </p:cNvSpPr>
              <p:nvPr/>
            </p:nvSpPr>
            <p:spPr bwMode="auto">
              <a:xfrm>
                <a:off x="4224" y="2208"/>
                <a:ext cx="192" cy="192"/>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55" name="Oval 27"/>
              <p:cNvSpPr>
                <a:spLocks noChangeArrowheads="1"/>
              </p:cNvSpPr>
              <p:nvPr/>
            </p:nvSpPr>
            <p:spPr bwMode="auto">
              <a:xfrm>
                <a:off x="4560" y="2400"/>
                <a:ext cx="192" cy="192"/>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56" name="Oval 28"/>
              <p:cNvSpPr>
                <a:spLocks noChangeArrowheads="1"/>
              </p:cNvSpPr>
              <p:nvPr/>
            </p:nvSpPr>
            <p:spPr bwMode="auto">
              <a:xfrm>
                <a:off x="3888" y="2352"/>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57" name="Oval 29"/>
              <p:cNvSpPr>
                <a:spLocks noChangeArrowheads="1"/>
              </p:cNvSpPr>
              <p:nvPr/>
            </p:nvSpPr>
            <p:spPr bwMode="auto">
              <a:xfrm>
                <a:off x="4032" y="2256"/>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58" name="Oval 30"/>
              <p:cNvSpPr>
                <a:spLocks noChangeArrowheads="1"/>
              </p:cNvSpPr>
              <p:nvPr/>
            </p:nvSpPr>
            <p:spPr bwMode="auto">
              <a:xfrm>
                <a:off x="4368" y="2304"/>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59" name="Oval 31"/>
              <p:cNvSpPr>
                <a:spLocks noChangeArrowheads="1"/>
              </p:cNvSpPr>
              <p:nvPr/>
            </p:nvSpPr>
            <p:spPr bwMode="auto">
              <a:xfrm>
                <a:off x="4560" y="2832"/>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60" name="Oval 32"/>
              <p:cNvSpPr>
                <a:spLocks noChangeArrowheads="1"/>
              </p:cNvSpPr>
              <p:nvPr/>
            </p:nvSpPr>
            <p:spPr bwMode="auto">
              <a:xfrm>
                <a:off x="4656" y="2928"/>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61" name="Oval 33"/>
              <p:cNvSpPr>
                <a:spLocks noChangeArrowheads="1"/>
              </p:cNvSpPr>
              <p:nvPr/>
            </p:nvSpPr>
            <p:spPr bwMode="auto">
              <a:xfrm>
                <a:off x="4368" y="2640"/>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62" name="Oval 34"/>
              <p:cNvSpPr>
                <a:spLocks noChangeArrowheads="1"/>
              </p:cNvSpPr>
              <p:nvPr/>
            </p:nvSpPr>
            <p:spPr bwMode="auto">
              <a:xfrm>
                <a:off x="4560" y="3024"/>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63" name="Oval 35"/>
              <p:cNvSpPr>
                <a:spLocks noChangeArrowheads="1"/>
              </p:cNvSpPr>
              <p:nvPr/>
            </p:nvSpPr>
            <p:spPr bwMode="auto">
              <a:xfrm>
                <a:off x="4752" y="3072"/>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64" name="Oval 36"/>
              <p:cNvSpPr>
                <a:spLocks noChangeArrowheads="1"/>
              </p:cNvSpPr>
              <p:nvPr/>
            </p:nvSpPr>
            <p:spPr bwMode="auto">
              <a:xfrm>
                <a:off x="4848" y="2928"/>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65" name="Oval 37"/>
              <p:cNvSpPr>
                <a:spLocks noChangeArrowheads="1"/>
              </p:cNvSpPr>
              <p:nvPr/>
            </p:nvSpPr>
            <p:spPr bwMode="auto">
              <a:xfrm>
                <a:off x="3888" y="2880"/>
                <a:ext cx="192" cy="192"/>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66" name="Oval 38"/>
              <p:cNvSpPr>
                <a:spLocks noChangeArrowheads="1"/>
              </p:cNvSpPr>
              <p:nvPr/>
            </p:nvSpPr>
            <p:spPr bwMode="auto">
              <a:xfrm>
                <a:off x="3936" y="2544"/>
                <a:ext cx="192" cy="192"/>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67" name="Oval 39"/>
              <p:cNvSpPr>
                <a:spLocks noChangeArrowheads="1"/>
              </p:cNvSpPr>
              <p:nvPr/>
            </p:nvSpPr>
            <p:spPr bwMode="auto">
              <a:xfrm>
                <a:off x="3936" y="2736"/>
                <a:ext cx="192" cy="192"/>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68" name="Oval 40"/>
              <p:cNvSpPr>
                <a:spLocks noChangeArrowheads="1"/>
              </p:cNvSpPr>
              <p:nvPr/>
            </p:nvSpPr>
            <p:spPr bwMode="auto">
              <a:xfrm>
                <a:off x="4080" y="2832"/>
                <a:ext cx="192" cy="192"/>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grpSp>
        <p:sp>
          <p:nvSpPr>
            <p:cNvPr id="48137" name="Rectangle 41"/>
            <p:cNvSpPr>
              <a:spLocks noChangeArrowheads="1"/>
            </p:cNvSpPr>
            <p:nvPr/>
          </p:nvSpPr>
          <p:spPr bwMode="auto">
            <a:xfrm>
              <a:off x="3710" y="1103"/>
              <a:ext cx="183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en-US" altLang="zh-CN" sz="2800" b="1" i="1" dirty="0" smtClean="0"/>
                <a:t>w</a:t>
              </a:r>
              <a:r>
                <a:rPr kumimoji="1" lang="zh-CN" altLang="en-US" sz="2800" b="1" dirty="0" smtClean="0"/>
                <a:t>个</a:t>
              </a:r>
              <a:r>
                <a:rPr kumimoji="1" lang="zh-CN" altLang="en-US" sz="2800" b="1" dirty="0"/>
                <a:t>白球</a:t>
              </a:r>
              <a:r>
                <a:rPr kumimoji="1" lang="en-US" altLang="zh-CN" sz="2800" b="1" dirty="0"/>
                <a:t>, </a:t>
              </a:r>
              <a:r>
                <a:rPr kumimoji="1" lang="en-US" altLang="zh-CN" sz="2800" b="1" i="1" dirty="0"/>
                <a:t>r</a:t>
              </a:r>
              <a:r>
                <a:rPr kumimoji="1" lang="zh-CN" altLang="en-US" sz="2800" b="1" dirty="0"/>
                <a:t>个红球</a:t>
              </a:r>
            </a:p>
          </p:txBody>
        </p:sp>
        <p:sp>
          <p:nvSpPr>
            <p:cNvPr id="48138" name="Line 42"/>
            <p:cNvSpPr>
              <a:spLocks noChangeShapeType="1"/>
            </p:cNvSpPr>
            <p:nvPr/>
          </p:nvSpPr>
          <p:spPr bwMode="auto">
            <a:xfrm>
              <a:off x="3888" y="336"/>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39" name="Line 43"/>
            <p:cNvSpPr>
              <a:spLocks noChangeShapeType="1"/>
            </p:cNvSpPr>
            <p:nvPr/>
          </p:nvSpPr>
          <p:spPr bwMode="auto">
            <a:xfrm>
              <a:off x="5472" y="336"/>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0" name="Line 44"/>
            <p:cNvSpPr>
              <a:spLocks noChangeShapeType="1"/>
            </p:cNvSpPr>
            <p:nvPr/>
          </p:nvSpPr>
          <p:spPr bwMode="auto">
            <a:xfrm>
              <a:off x="3888" y="1056"/>
              <a:ext cx="15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26492045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264200"/>
                                        </p:tgtEl>
                                        <p:attrNameLst>
                                          <p:attrName>style.visibility</p:attrName>
                                        </p:attrNameLst>
                                      </p:cBhvr>
                                      <p:to>
                                        <p:strVal val="visible"/>
                                      </p:to>
                                    </p:set>
                                    <p:animEffect transition="in" filter="box(in)">
                                      <p:cBhvr>
                                        <p:cTn id="11" dur="500"/>
                                        <p:tgtEl>
                                          <p:spTgt spid="26420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64201"/>
                                        </p:tgtEl>
                                        <p:attrNameLst>
                                          <p:attrName>style.visibility</p:attrName>
                                        </p:attrNameLst>
                                      </p:cBhvr>
                                      <p:to>
                                        <p:strVal val="visible"/>
                                      </p:to>
                                    </p:set>
                                    <p:animEffect transition="in" filter="wipe(left)">
                                      <p:cBhvr>
                                        <p:cTn id="16" dur="500"/>
                                        <p:tgtEl>
                                          <p:spTgt spid="26420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64202"/>
                                        </p:tgtEl>
                                        <p:attrNameLst>
                                          <p:attrName>style.visibility</p:attrName>
                                        </p:attrNameLst>
                                      </p:cBhvr>
                                      <p:to>
                                        <p:strVal val="visible"/>
                                      </p:to>
                                    </p:set>
                                    <p:animEffect transition="in" filter="wipe(left)">
                                      <p:cBhvr>
                                        <p:cTn id="21" dur="500"/>
                                        <p:tgtEl>
                                          <p:spTgt spid="26420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64199"/>
                                        </p:tgtEl>
                                        <p:attrNameLst>
                                          <p:attrName>style.visibility</p:attrName>
                                        </p:attrNameLst>
                                      </p:cBhvr>
                                      <p:to>
                                        <p:strVal val="visible"/>
                                      </p:to>
                                    </p:set>
                                    <p:animEffect transition="in" filter="wipe(left)">
                                      <p:cBhvr>
                                        <p:cTn id="26" dur="500"/>
                                        <p:tgtEl>
                                          <p:spTgt spid="264199"/>
                                        </p:tgtEl>
                                      </p:cBhvr>
                                    </p:animEffect>
                                  </p:childTnLst>
                                </p:cTn>
                              </p:par>
                            </p:childTnLst>
                          </p:cTn>
                        </p:par>
                        <p:par>
                          <p:cTn id="27" fill="hold" nodeType="afterGroup">
                            <p:stCondLst>
                              <p:cond delay="500"/>
                            </p:stCondLst>
                            <p:childTnLst>
                              <p:par>
                                <p:cTn id="28" presetID="1" presetClass="entr" presetSubtype="0" fill="hold" nodeType="afterEffect">
                                  <p:stCondLst>
                                    <p:cond delay="0"/>
                                  </p:stCondLst>
                                  <p:childTnLst>
                                    <p:set>
                                      <p:cBhvr>
                                        <p:cTn id="29"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9" grpId="0" autoUpdateAnimBg="0"/>
      <p:bldP spid="264200" grpId="0" autoUpdateAnimBg="0"/>
      <p:bldP spid="264201" grpId="0" autoUpdateAnimBg="0"/>
      <p:bldP spid="264202"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5224" name="Object 8"/>
          <p:cNvGraphicFramePr>
            <a:graphicFrameLocks noChangeAspect="1"/>
          </p:cNvGraphicFramePr>
          <p:nvPr>
            <p:extLst>
              <p:ext uri="{D42A27DB-BD31-4B8C-83A1-F6EECF244321}">
                <p14:modId xmlns:p14="http://schemas.microsoft.com/office/powerpoint/2010/main" val="4039210964"/>
              </p:ext>
            </p:extLst>
          </p:nvPr>
        </p:nvGraphicFramePr>
        <p:xfrm>
          <a:off x="579438" y="2233613"/>
          <a:ext cx="7829550" cy="1223962"/>
        </p:xfrm>
        <a:graphic>
          <a:graphicData uri="http://schemas.openxmlformats.org/presentationml/2006/ole">
            <mc:AlternateContent xmlns:mc="http://schemas.openxmlformats.org/markup-compatibility/2006">
              <mc:Choice xmlns:v="urn:schemas-microsoft-com:vml" Requires="v">
                <p:oleObj spid="_x0000_s28976" name="Equation" r:id="rId4" imgW="2831760" imgH="431640" progId="Equation.DSMT4">
                  <p:embed/>
                </p:oleObj>
              </mc:Choice>
              <mc:Fallback>
                <p:oleObj name="Equation" r:id="rId4" imgW="2831760" imgH="431640" progId="Equation.DSMT4">
                  <p:embed/>
                  <p:pic>
                    <p:nvPicPr>
                      <p:cNvPr id="0" name=""/>
                      <p:cNvPicPr>
                        <a:picLocks noChangeAspect="1" noChangeArrowheads="1"/>
                      </p:cNvPicPr>
                      <p:nvPr/>
                    </p:nvPicPr>
                    <p:blipFill>
                      <a:blip r:embed="rId5"/>
                      <a:srcRect/>
                      <a:stretch>
                        <a:fillRect/>
                      </a:stretch>
                    </p:blipFill>
                    <p:spPr bwMode="auto">
                      <a:xfrm>
                        <a:off x="579438" y="2233613"/>
                        <a:ext cx="7829550" cy="1223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5218" name="Text Box 2"/>
          <p:cNvSpPr txBox="1">
            <a:spLocks noChangeArrowheads="1"/>
          </p:cNvSpPr>
          <p:nvPr/>
        </p:nvSpPr>
        <p:spPr bwMode="auto">
          <a:xfrm>
            <a:off x="1219200" y="258763"/>
            <a:ext cx="4495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r>
              <a:rPr kumimoji="1" lang="zh-CN" altLang="en-US" sz="3200" b="1"/>
              <a:t>用乘法公式容易求出</a:t>
            </a:r>
          </a:p>
        </p:txBody>
      </p:sp>
      <p:sp>
        <p:nvSpPr>
          <p:cNvPr id="49155" name="Oval 3"/>
          <p:cNvSpPr>
            <a:spLocks noChangeArrowheads="1"/>
          </p:cNvSpPr>
          <p:nvPr/>
        </p:nvSpPr>
        <p:spPr bwMode="auto">
          <a:xfrm>
            <a:off x="6711280" y="521216"/>
            <a:ext cx="304800" cy="304800"/>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9156" name="Oval 4"/>
          <p:cNvSpPr>
            <a:spLocks noChangeArrowheads="1"/>
          </p:cNvSpPr>
          <p:nvPr/>
        </p:nvSpPr>
        <p:spPr bwMode="auto">
          <a:xfrm>
            <a:off x="7092280" y="521216"/>
            <a:ext cx="304800" cy="304800"/>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9157" name="Oval 5"/>
          <p:cNvSpPr>
            <a:spLocks noChangeArrowheads="1"/>
          </p:cNvSpPr>
          <p:nvPr/>
        </p:nvSpPr>
        <p:spPr bwMode="auto">
          <a:xfrm>
            <a:off x="7473280" y="521216"/>
            <a:ext cx="304800" cy="304800"/>
          </a:xfrm>
          <a:prstGeom prst="ellipse">
            <a:avLst/>
          </a:prstGeom>
          <a:gradFill rotWithShape="0">
            <a:gsLst>
              <a:gs pos="0">
                <a:srgbClr val="FF3300"/>
              </a:gs>
              <a:gs pos="100000">
                <a:srgbClr val="761800"/>
              </a:gs>
            </a:gsLst>
            <a:path path="shape">
              <a:fillToRect l="50000" t="50000" r="50000" b="50000"/>
            </a:path>
          </a:gradFill>
          <a:ln w="9525">
            <a:solidFill>
              <a:srgbClr val="FF3300"/>
            </a:solidFill>
            <a:round/>
            <a:headEnd/>
            <a:tailEnd/>
          </a:ln>
        </p:spPr>
        <p:txBody>
          <a:bodyPr wrap="none" anchor="ctr"/>
          <a:lstStyle/>
          <a:p>
            <a:endParaRPr lang="zh-CN" altLang="en-US"/>
          </a:p>
        </p:txBody>
      </p:sp>
      <p:sp>
        <p:nvSpPr>
          <p:cNvPr id="49158" name="Oval 6"/>
          <p:cNvSpPr>
            <a:spLocks noChangeArrowheads="1"/>
          </p:cNvSpPr>
          <p:nvPr/>
        </p:nvSpPr>
        <p:spPr bwMode="auto">
          <a:xfrm>
            <a:off x="7854280" y="521216"/>
            <a:ext cx="304800" cy="304800"/>
          </a:xfrm>
          <a:prstGeom prst="ellipse">
            <a:avLst/>
          </a:prstGeom>
          <a:gradFill rotWithShape="0">
            <a:gsLst>
              <a:gs pos="0">
                <a:srgbClr val="FF3300"/>
              </a:gs>
              <a:gs pos="100000">
                <a:srgbClr val="761800"/>
              </a:gs>
            </a:gsLst>
            <a:path path="shape">
              <a:fillToRect l="50000" t="50000" r="50000" b="50000"/>
            </a:path>
          </a:gradFill>
          <a:ln w="9525">
            <a:solidFill>
              <a:srgbClr val="FF3300"/>
            </a:solidFill>
            <a:round/>
            <a:headEnd/>
            <a:tailEnd/>
          </a:ln>
        </p:spPr>
        <p:txBody>
          <a:bodyPr wrap="none" anchor="ctr"/>
          <a:lstStyle/>
          <a:p>
            <a:endParaRPr lang="zh-CN" altLang="en-US"/>
          </a:p>
        </p:txBody>
      </p:sp>
      <p:sp>
        <p:nvSpPr>
          <p:cNvPr id="265223" name="Text Box 7"/>
          <p:cNvSpPr txBox="1">
            <a:spLocks noChangeArrowheads="1"/>
          </p:cNvSpPr>
          <p:nvPr/>
        </p:nvSpPr>
        <p:spPr bwMode="auto">
          <a:xfrm>
            <a:off x="533400" y="3657600"/>
            <a:ext cx="8077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r>
              <a:rPr kumimoji="1" lang="zh-CN" altLang="en-US" sz="3200" b="1" dirty="0"/>
              <a:t>        当</a:t>
            </a:r>
            <a:r>
              <a:rPr kumimoji="1" lang="en-US" altLang="zh-CN" sz="3200" b="1" i="1" dirty="0"/>
              <a:t>c </a:t>
            </a:r>
            <a:r>
              <a:rPr kumimoji="1" lang="en-US" altLang="zh-CN" sz="3200" b="1" dirty="0"/>
              <a:t>&gt;0 </a:t>
            </a:r>
            <a:r>
              <a:rPr kumimoji="1" lang="zh-CN" altLang="en-US" sz="3200" b="1" dirty="0"/>
              <a:t>时，由于每次取出球后会增加下一次也取到同色球的概率</a:t>
            </a:r>
            <a:r>
              <a:rPr kumimoji="1" lang="en-US" altLang="zh-CN" sz="3200" b="1" dirty="0"/>
              <a:t>.   </a:t>
            </a:r>
            <a:r>
              <a:rPr kumimoji="1" lang="zh-CN" altLang="en-US" sz="3200" b="1" dirty="0"/>
              <a:t>这是一个</a:t>
            </a:r>
            <a:r>
              <a:rPr kumimoji="1" lang="zh-CN" altLang="en-US" sz="3200" b="1" dirty="0">
                <a:solidFill>
                  <a:srgbClr val="0000FF"/>
                </a:solidFill>
              </a:rPr>
              <a:t>传染病模型</a:t>
            </a:r>
            <a:r>
              <a:rPr kumimoji="1" lang="en-US" altLang="zh-CN" sz="3200" b="1" dirty="0">
                <a:solidFill>
                  <a:srgbClr val="0000FF"/>
                </a:solidFill>
              </a:rPr>
              <a:t>.   </a:t>
            </a:r>
            <a:r>
              <a:rPr kumimoji="1" lang="zh-CN" altLang="en-US" sz="3200" b="1" dirty="0">
                <a:solidFill>
                  <a:srgbClr val="0000FF"/>
                </a:solidFill>
              </a:rPr>
              <a:t>每次发现一个传染病患者，都会增加再传染的概率</a:t>
            </a:r>
            <a:r>
              <a:rPr kumimoji="1" lang="en-US" altLang="zh-CN" sz="3200" b="1" dirty="0">
                <a:solidFill>
                  <a:srgbClr val="0000FF"/>
                </a:solidFill>
              </a:rPr>
              <a:t>.</a:t>
            </a:r>
            <a:endParaRPr kumimoji="1" lang="en-US" altLang="zh-CN" sz="2400" dirty="0">
              <a:solidFill>
                <a:srgbClr val="0000FF"/>
              </a:solidFill>
            </a:endParaRPr>
          </a:p>
        </p:txBody>
      </p:sp>
      <p:sp>
        <p:nvSpPr>
          <p:cNvPr id="265225" name="Rectangle 9"/>
          <p:cNvSpPr>
            <a:spLocks noChangeArrowheads="1"/>
          </p:cNvSpPr>
          <p:nvPr/>
        </p:nvSpPr>
        <p:spPr bwMode="auto">
          <a:xfrm>
            <a:off x="606425" y="1554163"/>
            <a:ext cx="74342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kumimoji="1" lang="en-US" altLang="zh-CN" sz="3200" b="1"/>
              <a:t>=</a:t>
            </a:r>
            <a:r>
              <a:rPr kumimoji="1" lang="en-US" altLang="zh-CN" sz="3200" b="1" i="1"/>
              <a:t>P</a:t>
            </a:r>
            <a:r>
              <a:rPr kumimoji="1" lang="en-US" altLang="zh-CN" sz="3200" b="1"/>
              <a:t>(</a:t>
            </a:r>
            <a:r>
              <a:rPr kumimoji="1" lang="en-US" altLang="zh-CN" sz="3200" b="1" i="1"/>
              <a:t>W</a:t>
            </a:r>
            <a:r>
              <a:rPr kumimoji="1" lang="en-US" altLang="zh-CN" sz="3200" b="1" baseline="-25000"/>
              <a:t>1</a:t>
            </a:r>
            <a:r>
              <a:rPr kumimoji="1" lang="en-US" altLang="zh-CN" sz="3200" b="1"/>
              <a:t>)</a:t>
            </a:r>
            <a:r>
              <a:rPr kumimoji="1" lang="en-US" altLang="zh-CN" sz="3200" b="1" i="1"/>
              <a:t>P</a:t>
            </a:r>
            <a:r>
              <a:rPr kumimoji="1" lang="en-US" altLang="zh-CN" sz="3200" b="1"/>
              <a:t>(</a:t>
            </a:r>
            <a:r>
              <a:rPr kumimoji="1" lang="en-US" altLang="zh-CN" sz="3200" b="1" i="1"/>
              <a:t>W</a:t>
            </a:r>
            <a:r>
              <a:rPr kumimoji="1" lang="en-US" altLang="zh-CN" sz="3200" b="1" baseline="-25000"/>
              <a:t>2</a:t>
            </a:r>
            <a:r>
              <a:rPr kumimoji="1" lang="en-US" altLang="zh-CN" sz="3200" b="1"/>
              <a:t>|</a:t>
            </a:r>
            <a:r>
              <a:rPr kumimoji="1" lang="en-US" altLang="zh-CN" sz="3200" b="1" i="1"/>
              <a:t>W</a:t>
            </a:r>
            <a:r>
              <a:rPr kumimoji="1" lang="en-US" altLang="zh-CN" sz="3200" b="1" baseline="-25000"/>
              <a:t>1</a:t>
            </a:r>
            <a:r>
              <a:rPr kumimoji="1" lang="en-US" altLang="zh-CN" sz="3200" b="1"/>
              <a:t>)</a:t>
            </a:r>
            <a:r>
              <a:rPr kumimoji="1" lang="en-US" altLang="zh-CN" sz="3200" b="1" i="1"/>
              <a:t>P</a:t>
            </a:r>
            <a:r>
              <a:rPr kumimoji="1" lang="en-US" altLang="zh-CN" sz="3200" b="1"/>
              <a:t>(</a:t>
            </a:r>
            <a:r>
              <a:rPr kumimoji="1" lang="en-US" altLang="zh-CN" sz="3200" b="1" i="1"/>
              <a:t>R</a:t>
            </a:r>
            <a:r>
              <a:rPr kumimoji="1" lang="en-US" altLang="zh-CN" sz="3200" b="1" baseline="-25000"/>
              <a:t>3</a:t>
            </a:r>
            <a:r>
              <a:rPr kumimoji="1" lang="en-US" altLang="zh-CN" sz="3200" b="1"/>
              <a:t>|</a:t>
            </a:r>
            <a:r>
              <a:rPr kumimoji="1" lang="en-US" altLang="zh-CN" sz="3200" b="1" i="1"/>
              <a:t>W</a:t>
            </a:r>
            <a:r>
              <a:rPr kumimoji="1" lang="en-US" altLang="zh-CN" sz="3200" b="1" baseline="-25000"/>
              <a:t>1</a:t>
            </a:r>
            <a:r>
              <a:rPr kumimoji="1" lang="en-US" altLang="zh-CN" sz="3200" b="1" i="1"/>
              <a:t>W</a:t>
            </a:r>
            <a:r>
              <a:rPr kumimoji="1" lang="en-US" altLang="zh-CN" sz="3200" b="1" baseline="-25000"/>
              <a:t>2</a:t>
            </a:r>
            <a:r>
              <a:rPr kumimoji="1" lang="en-US" altLang="zh-CN" sz="3200" b="1"/>
              <a:t>)</a:t>
            </a:r>
            <a:r>
              <a:rPr kumimoji="1" lang="en-US" altLang="zh-CN" sz="3200" b="1" i="1"/>
              <a:t>P</a:t>
            </a:r>
            <a:r>
              <a:rPr kumimoji="1" lang="en-US" altLang="zh-CN" sz="3200" b="1"/>
              <a:t>(</a:t>
            </a:r>
            <a:r>
              <a:rPr kumimoji="1" lang="en-US" altLang="zh-CN" sz="3200" b="1" i="1"/>
              <a:t>R</a:t>
            </a:r>
            <a:r>
              <a:rPr kumimoji="1" lang="en-US" altLang="zh-CN" sz="3200" b="1" baseline="-25000"/>
              <a:t>4</a:t>
            </a:r>
            <a:r>
              <a:rPr kumimoji="1" lang="en-US" altLang="zh-CN" sz="3200" b="1"/>
              <a:t>|</a:t>
            </a:r>
            <a:r>
              <a:rPr kumimoji="1" lang="en-US" altLang="zh-CN" sz="3200" b="1" i="1"/>
              <a:t>W</a:t>
            </a:r>
            <a:r>
              <a:rPr kumimoji="1" lang="en-US" altLang="zh-CN" sz="3200" b="1" baseline="-25000"/>
              <a:t>1</a:t>
            </a:r>
            <a:r>
              <a:rPr kumimoji="1" lang="en-US" altLang="zh-CN" sz="3200" b="1" i="1"/>
              <a:t>W</a:t>
            </a:r>
            <a:r>
              <a:rPr kumimoji="1" lang="en-US" altLang="zh-CN" sz="3200" b="1" baseline="-25000"/>
              <a:t>2</a:t>
            </a:r>
            <a:r>
              <a:rPr kumimoji="1" lang="en-US" altLang="zh-CN" sz="3200" b="1" i="1"/>
              <a:t>R</a:t>
            </a:r>
            <a:r>
              <a:rPr kumimoji="1" lang="en-US" altLang="zh-CN" sz="3200" b="1" baseline="-25000"/>
              <a:t>3</a:t>
            </a:r>
            <a:r>
              <a:rPr kumimoji="1" lang="en-US" altLang="zh-CN" sz="3200" b="1"/>
              <a:t>)</a:t>
            </a:r>
          </a:p>
        </p:txBody>
      </p:sp>
      <p:sp>
        <p:nvSpPr>
          <p:cNvPr id="265226" name="Rectangle 10"/>
          <p:cNvSpPr>
            <a:spLocks noChangeArrowheads="1"/>
          </p:cNvSpPr>
          <p:nvPr/>
        </p:nvSpPr>
        <p:spPr bwMode="auto">
          <a:xfrm>
            <a:off x="860425" y="838200"/>
            <a:ext cx="2501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kumimoji="1" lang="en-US" altLang="zh-CN" sz="3200" b="1" i="1"/>
              <a:t>P</a:t>
            </a:r>
            <a:r>
              <a:rPr kumimoji="1" lang="en-US" altLang="zh-CN" sz="3200" b="1"/>
              <a:t>(</a:t>
            </a:r>
            <a:r>
              <a:rPr kumimoji="1" lang="en-US" altLang="zh-CN" sz="3200" b="1" i="1"/>
              <a:t>W</a:t>
            </a:r>
            <a:r>
              <a:rPr kumimoji="1" lang="en-US" altLang="zh-CN" sz="3200" b="1" baseline="-25000"/>
              <a:t>1</a:t>
            </a:r>
            <a:r>
              <a:rPr kumimoji="1" lang="en-US" altLang="zh-CN" sz="3200" b="1" i="1"/>
              <a:t>W</a:t>
            </a:r>
            <a:r>
              <a:rPr kumimoji="1" lang="en-US" altLang="zh-CN" sz="3200" b="1" baseline="-25000"/>
              <a:t>2</a:t>
            </a:r>
            <a:r>
              <a:rPr kumimoji="1" lang="en-US" altLang="zh-CN" sz="3200" b="1" i="1"/>
              <a:t>R</a:t>
            </a:r>
            <a:r>
              <a:rPr kumimoji="1" lang="en-US" altLang="zh-CN" sz="3200" b="1" baseline="-25000"/>
              <a:t>3</a:t>
            </a:r>
            <a:r>
              <a:rPr kumimoji="1" lang="en-US" altLang="zh-CN" sz="3200" b="1" i="1"/>
              <a:t>R</a:t>
            </a:r>
            <a:r>
              <a:rPr kumimoji="1" lang="en-US" altLang="zh-CN" sz="3200" b="1" baseline="-25000"/>
              <a:t>4</a:t>
            </a:r>
            <a:r>
              <a:rPr kumimoji="1" lang="en-US" altLang="zh-CN" sz="3200" b="1"/>
              <a:t>)</a:t>
            </a:r>
          </a:p>
        </p:txBody>
      </p:sp>
    </p:spTree>
    <p:extLst>
      <p:ext uri="{BB962C8B-B14F-4D97-AF65-F5344CB8AC3E}">
        <p14:creationId xmlns:p14="http://schemas.microsoft.com/office/powerpoint/2010/main" val="35459775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5218"/>
                                        </p:tgtEl>
                                        <p:attrNameLst>
                                          <p:attrName>style.visibility</p:attrName>
                                        </p:attrNameLst>
                                      </p:cBhvr>
                                      <p:to>
                                        <p:strVal val="visible"/>
                                      </p:to>
                                    </p:set>
                                    <p:animEffect transition="in" filter="wipe(up)">
                                      <p:cBhvr>
                                        <p:cTn id="7" dur="500"/>
                                        <p:tgtEl>
                                          <p:spTgt spid="2652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5226"/>
                                        </p:tgtEl>
                                        <p:attrNameLst>
                                          <p:attrName>style.visibility</p:attrName>
                                        </p:attrNameLst>
                                      </p:cBhvr>
                                      <p:to>
                                        <p:strVal val="visible"/>
                                      </p:to>
                                    </p:set>
                                    <p:animEffect transition="in" filter="wipe(left)">
                                      <p:cBhvr>
                                        <p:cTn id="12" dur="500"/>
                                        <p:tgtEl>
                                          <p:spTgt spid="2652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5225"/>
                                        </p:tgtEl>
                                        <p:attrNameLst>
                                          <p:attrName>style.visibility</p:attrName>
                                        </p:attrNameLst>
                                      </p:cBhvr>
                                      <p:to>
                                        <p:strVal val="visible"/>
                                      </p:to>
                                    </p:set>
                                    <p:animEffect transition="in" filter="wipe(left)">
                                      <p:cBhvr>
                                        <p:cTn id="17" dur="500"/>
                                        <p:tgtEl>
                                          <p:spTgt spid="2652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65224"/>
                                        </p:tgtEl>
                                        <p:attrNameLst>
                                          <p:attrName>style.visibility</p:attrName>
                                        </p:attrNameLst>
                                      </p:cBhvr>
                                      <p:to>
                                        <p:strVal val="visible"/>
                                      </p:to>
                                    </p:set>
                                    <p:animEffect transition="in" filter="wipe(left)">
                                      <p:cBhvr>
                                        <p:cTn id="22" dur="500"/>
                                        <p:tgtEl>
                                          <p:spTgt spid="2652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5223"/>
                                        </p:tgtEl>
                                        <p:attrNameLst>
                                          <p:attrName>style.visibility</p:attrName>
                                        </p:attrNameLst>
                                      </p:cBhvr>
                                      <p:to>
                                        <p:strVal val="visible"/>
                                      </p:to>
                                    </p:set>
                                    <p:animEffect transition="in" filter="wipe(left)">
                                      <p:cBhvr>
                                        <p:cTn id="27" dur="500"/>
                                        <p:tgtEl>
                                          <p:spTgt spid="265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8" grpId="0" autoUpdateAnimBg="0"/>
      <p:bldP spid="265223" grpId="0" autoUpdateAnimBg="0"/>
      <p:bldP spid="265225" grpId="0" autoUpdateAnimBg="0"/>
      <p:bldP spid="265226"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ChangeArrowheads="1"/>
          </p:cNvSpPr>
          <p:nvPr/>
        </p:nvSpPr>
        <p:spPr bwMode="auto">
          <a:xfrm>
            <a:off x="323850" y="642268"/>
            <a:ext cx="8382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kumimoji="1" lang="zh-CN" altLang="en-US" sz="2800" b="1" dirty="0"/>
              <a:t>一场精彩的足球赛将要举行，</a:t>
            </a:r>
            <a:r>
              <a:rPr kumimoji="1" lang="en-US" altLang="zh-CN" sz="2800" b="1" dirty="0"/>
              <a:t>5</a:t>
            </a:r>
            <a:r>
              <a:rPr kumimoji="1" lang="zh-CN" altLang="en-US" sz="2800" b="1" dirty="0"/>
              <a:t>个球迷好不容易才搞到一张入场券</a:t>
            </a:r>
            <a:r>
              <a:rPr kumimoji="1" lang="en-US" altLang="zh-CN" sz="2800" b="1" dirty="0"/>
              <a:t>.</a:t>
            </a:r>
            <a:r>
              <a:rPr kumimoji="1" lang="zh-CN" altLang="en-US" sz="2800" b="1" dirty="0"/>
              <a:t>大家都想去</a:t>
            </a:r>
            <a:r>
              <a:rPr kumimoji="1" lang="en-US" altLang="zh-CN" sz="2800" b="1" dirty="0"/>
              <a:t>,</a:t>
            </a:r>
            <a:r>
              <a:rPr kumimoji="1" lang="zh-CN" altLang="en-US" sz="2800" b="1" dirty="0"/>
              <a:t>只好用抽签的方法来解决</a:t>
            </a:r>
            <a:r>
              <a:rPr kumimoji="1" lang="en-US" altLang="zh-CN" sz="2800" b="1" dirty="0"/>
              <a:t>.</a:t>
            </a:r>
            <a:r>
              <a:rPr kumimoji="1" lang="zh-CN" altLang="en-US" sz="2400" dirty="0"/>
              <a:t>　　　</a:t>
            </a:r>
          </a:p>
        </p:txBody>
      </p:sp>
      <p:grpSp>
        <p:nvGrpSpPr>
          <p:cNvPr id="2" name="Group 3"/>
          <p:cNvGrpSpPr>
            <a:grpSpLocks/>
          </p:cNvGrpSpPr>
          <p:nvPr/>
        </p:nvGrpSpPr>
        <p:grpSpPr bwMode="auto">
          <a:xfrm>
            <a:off x="609600" y="1786855"/>
            <a:ext cx="6248400" cy="990600"/>
            <a:chOff x="480" y="1440"/>
            <a:chExt cx="3936" cy="624"/>
          </a:xfrm>
        </p:grpSpPr>
        <p:sp>
          <p:nvSpPr>
            <p:cNvPr id="50186" name="Rectangle 4"/>
            <p:cNvSpPr>
              <a:spLocks noChangeArrowheads="1"/>
            </p:cNvSpPr>
            <p:nvPr/>
          </p:nvSpPr>
          <p:spPr bwMode="auto">
            <a:xfrm>
              <a:off x="480" y="1440"/>
              <a:ext cx="480" cy="624"/>
            </a:xfrm>
            <a:prstGeom prst="rect">
              <a:avLst/>
            </a:prstGeom>
            <a:solidFill>
              <a:srgbClr val="9900CC"/>
            </a:solidFill>
            <a:ln w="9525">
              <a:solidFill>
                <a:schemeClr val="tx1"/>
              </a:solidFill>
              <a:miter lim="800000"/>
              <a:headEnd/>
              <a:tailEnd/>
            </a:ln>
          </p:spPr>
          <p:txBody>
            <a:bodyPr wrap="none" anchor="ctr"/>
            <a:lstStyle/>
            <a:p>
              <a:endParaRPr lang="zh-CN" altLang="en-US"/>
            </a:p>
          </p:txBody>
        </p:sp>
        <p:sp>
          <p:nvSpPr>
            <p:cNvPr id="50187" name="Rectangle 5"/>
            <p:cNvSpPr>
              <a:spLocks noChangeArrowheads="1"/>
            </p:cNvSpPr>
            <p:nvPr/>
          </p:nvSpPr>
          <p:spPr bwMode="auto">
            <a:xfrm>
              <a:off x="1248" y="1440"/>
              <a:ext cx="480" cy="624"/>
            </a:xfrm>
            <a:prstGeom prst="rect">
              <a:avLst/>
            </a:prstGeom>
            <a:solidFill>
              <a:srgbClr val="9900CC"/>
            </a:solidFill>
            <a:ln w="9525">
              <a:solidFill>
                <a:schemeClr val="tx1"/>
              </a:solidFill>
              <a:miter lim="800000"/>
              <a:headEnd/>
              <a:tailEnd/>
            </a:ln>
          </p:spPr>
          <p:txBody>
            <a:bodyPr wrap="none" anchor="ctr"/>
            <a:lstStyle/>
            <a:p>
              <a:endParaRPr lang="zh-CN" altLang="en-US"/>
            </a:p>
          </p:txBody>
        </p:sp>
        <p:sp>
          <p:nvSpPr>
            <p:cNvPr id="50188" name="Rectangle 6"/>
            <p:cNvSpPr>
              <a:spLocks noChangeArrowheads="1"/>
            </p:cNvSpPr>
            <p:nvPr/>
          </p:nvSpPr>
          <p:spPr bwMode="auto">
            <a:xfrm>
              <a:off x="3936" y="1440"/>
              <a:ext cx="480" cy="624"/>
            </a:xfrm>
            <a:prstGeom prst="rect">
              <a:avLst/>
            </a:prstGeom>
            <a:solidFill>
              <a:srgbClr val="9900CC"/>
            </a:solidFill>
            <a:ln w="9525">
              <a:solidFill>
                <a:schemeClr val="tx1"/>
              </a:solidFill>
              <a:miter lim="800000"/>
              <a:headEnd/>
              <a:tailEnd/>
            </a:ln>
          </p:spPr>
          <p:txBody>
            <a:bodyPr wrap="none" anchor="ctr"/>
            <a:lstStyle/>
            <a:p>
              <a:endParaRPr lang="zh-CN" altLang="en-US"/>
            </a:p>
          </p:txBody>
        </p:sp>
        <p:sp>
          <p:nvSpPr>
            <p:cNvPr id="50189" name="Rectangle 7"/>
            <p:cNvSpPr>
              <a:spLocks noChangeArrowheads="1"/>
            </p:cNvSpPr>
            <p:nvPr/>
          </p:nvSpPr>
          <p:spPr bwMode="auto">
            <a:xfrm>
              <a:off x="2112" y="1440"/>
              <a:ext cx="480" cy="624"/>
            </a:xfrm>
            <a:prstGeom prst="rect">
              <a:avLst/>
            </a:prstGeom>
            <a:solidFill>
              <a:srgbClr val="9900CC"/>
            </a:solidFill>
            <a:ln w="9525">
              <a:solidFill>
                <a:schemeClr val="tx1"/>
              </a:solidFill>
              <a:miter lim="800000"/>
              <a:headEnd/>
              <a:tailEnd/>
            </a:ln>
          </p:spPr>
          <p:txBody>
            <a:bodyPr wrap="none" anchor="ctr"/>
            <a:lstStyle/>
            <a:p>
              <a:pPr algn="ctr"/>
              <a:r>
                <a:rPr kumimoji="1" lang="zh-CN" altLang="en-US" sz="2400" b="1">
                  <a:solidFill>
                    <a:srgbClr val="FFFFCC"/>
                  </a:solidFill>
                </a:rPr>
                <a:t>入场</a:t>
              </a:r>
            </a:p>
            <a:p>
              <a:pPr algn="ctr"/>
              <a:r>
                <a:rPr kumimoji="1" lang="zh-CN" altLang="en-US" sz="2400" b="1">
                  <a:solidFill>
                    <a:srgbClr val="FFFFCC"/>
                  </a:solidFill>
                </a:rPr>
                <a:t>券</a:t>
              </a:r>
            </a:p>
          </p:txBody>
        </p:sp>
        <p:sp>
          <p:nvSpPr>
            <p:cNvPr id="50190" name="Rectangle 8"/>
            <p:cNvSpPr>
              <a:spLocks noChangeArrowheads="1"/>
            </p:cNvSpPr>
            <p:nvPr/>
          </p:nvSpPr>
          <p:spPr bwMode="auto">
            <a:xfrm>
              <a:off x="3072" y="1440"/>
              <a:ext cx="480" cy="624"/>
            </a:xfrm>
            <a:prstGeom prst="rect">
              <a:avLst/>
            </a:prstGeom>
            <a:solidFill>
              <a:srgbClr val="9900CC"/>
            </a:solidFill>
            <a:ln w="9525">
              <a:solidFill>
                <a:schemeClr val="tx1"/>
              </a:solidFill>
              <a:miter lim="800000"/>
              <a:headEnd/>
              <a:tailEnd/>
            </a:ln>
          </p:spPr>
          <p:txBody>
            <a:bodyPr wrap="none" anchor="ctr"/>
            <a:lstStyle/>
            <a:p>
              <a:endParaRPr lang="zh-CN" altLang="en-US"/>
            </a:p>
          </p:txBody>
        </p:sp>
      </p:grpSp>
      <p:sp>
        <p:nvSpPr>
          <p:cNvPr id="266249" name="Rectangle 9"/>
          <p:cNvSpPr>
            <a:spLocks noChangeArrowheads="1"/>
          </p:cNvSpPr>
          <p:nvPr/>
        </p:nvSpPr>
        <p:spPr bwMode="auto">
          <a:xfrm>
            <a:off x="457200" y="2929855"/>
            <a:ext cx="8229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kumimoji="1" lang="en-US" altLang="zh-CN" sz="2400" b="1" dirty="0"/>
              <a:t>5</a:t>
            </a:r>
            <a:r>
              <a:rPr kumimoji="1" lang="zh-CN" altLang="en-US" sz="2400" b="1" dirty="0"/>
              <a:t>张同样的卡片，只有一张上写有“入场券”，其余的什么也没写</a:t>
            </a:r>
            <a:r>
              <a:rPr kumimoji="1" lang="en-US" altLang="zh-CN" sz="2400" b="1" dirty="0"/>
              <a:t>.  </a:t>
            </a:r>
            <a:r>
              <a:rPr kumimoji="1" lang="zh-CN" altLang="en-US" sz="2400" b="1" dirty="0"/>
              <a:t>将它们放在一起，洗匀，让</a:t>
            </a:r>
            <a:r>
              <a:rPr kumimoji="1" lang="en-US" altLang="zh-CN" sz="2400" b="1" dirty="0"/>
              <a:t>5</a:t>
            </a:r>
            <a:r>
              <a:rPr kumimoji="1" lang="zh-CN" altLang="en-US" sz="2400" b="1" dirty="0"/>
              <a:t>个人依次抽取</a:t>
            </a:r>
            <a:r>
              <a:rPr kumimoji="1" lang="en-US" altLang="zh-CN" sz="2400" b="1" dirty="0"/>
              <a:t>.</a:t>
            </a:r>
          </a:p>
        </p:txBody>
      </p:sp>
      <p:pic>
        <p:nvPicPr>
          <p:cNvPr id="266250" name="Picture 10" descr="TALK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0288" y="3739480"/>
            <a:ext cx="115252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51" name="Text Box 11"/>
          <p:cNvSpPr txBox="1">
            <a:spLocks noChangeArrowheads="1"/>
          </p:cNvSpPr>
          <p:nvPr/>
        </p:nvSpPr>
        <p:spPr bwMode="auto">
          <a:xfrm>
            <a:off x="755650" y="4098255"/>
            <a:ext cx="6280150" cy="457200"/>
          </a:xfrm>
          <a:prstGeom prst="rect">
            <a:avLst/>
          </a:prstGeom>
          <a:solidFill>
            <a:srgbClr val="CC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sz="2400" b="1">
                <a:solidFill>
                  <a:srgbClr val="000000"/>
                </a:solidFill>
              </a:rPr>
              <a:t>“先抽的人当然要比后抽的人抽到的机会大。”</a:t>
            </a:r>
          </a:p>
        </p:txBody>
      </p:sp>
      <p:sp>
        <p:nvSpPr>
          <p:cNvPr id="266252" name="Text Box 12"/>
          <p:cNvSpPr txBox="1">
            <a:spLocks noChangeArrowheads="1"/>
          </p:cNvSpPr>
          <p:nvPr/>
        </p:nvSpPr>
        <p:spPr bwMode="auto">
          <a:xfrm>
            <a:off x="1547813" y="4746823"/>
            <a:ext cx="4095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sz="2800" b="1" dirty="0"/>
              <a:t>后抽的确比先抽吃亏吗？</a:t>
            </a:r>
          </a:p>
        </p:txBody>
      </p:sp>
      <p:sp>
        <p:nvSpPr>
          <p:cNvPr id="266253" name="Text Box 13"/>
          <p:cNvSpPr txBox="1">
            <a:spLocks noChangeArrowheads="1"/>
          </p:cNvSpPr>
          <p:nvPr/>
        </p:nvSpPr>
        <p:spPr bwMode="auto">
          <a:xfrm>
            <a:off x="900113" y="5322887"/>
            <a:ext cx="6778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sz="2800" b="1"/>
              <a:t>让我们用概率论的知识来计算一下。</a:t>
            </a:r>
          </a:p>
        </p:txBody>
      </p:sp>
      <p:sp>
        <p:nvSpPr>
          <p:cNvPr id="266254" name="Text Box 14"/>
          <p:cNvSpPr txBox="1">
            <a:spLocks noChangeArrowheads="1"/>
          </p:cNvSpPr>
          <p:nvPr/>
        </p:nvSpPr>
        <p:spPr bwMode="auto">
          <a:xfrm>
            <a:off x="2987675" y="66005"/>
            <a:ext cx="2879725" cy="579438"/>
          </a:xfrm>
          <a:prstGeom prst="rect">
            <a:avLst/>
          </a:prstGeom>
          <a:ln/>
          <a:extLst/>
        </p:spPr>
        <p:style>
          <a:lnRef idx="1">
            <a:schemeClr val="accent6"/>
          </a:lnRef>
          <a:fillRef idx="3">
            <a:schemeClr val="accent6"/>
          </a:fillRef>
          <a:effectRef idx="2">
            <a:schemeClr val="accent6"/>
          </a:effectRef>
          <a:fontRef idx="minor">
            <a:schemeClr val="lt1"/>
          </a:fontRef>
        </p:style>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lang="zh-CN" altLang="en-US" sz="3200" b="1" dirty="0"/>
              <a:t>（抽签问题）</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9130" y="-162689"/>
            <a:ext cx="815340" cy="1021080"/>
          </a:xfrm>
          <a:prstGeom prst="rect">
            <a:avLst/>
          </a:prstGeom>
        </p:spPr>
      </p:pic>
    </p:spTree>
    <p:extLst>
      <p:ext uri="{BB962C8B-B14F-4D97-AF65-F5344CB8AC3E}">
        <p14:creationId xmlns:p14="http://schemas.microsoft.com/office/powerpoint/2010/main" val="32986685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66254"/>
                                        </p:tgtEl>
                                        <p:attrNameLst>
                                          <p:attrName>style.visibility</p:attrName>
                                        </p:attrNameLst>
                                      </p:cBhvr>
                                      <p:to>
                                        <p:strVal val="visible"/>
                                      </p:to>
                                    </p:set>
                                    <p:anim calcmode="lin" valueType="num">
                                      <p:cBhvr additive="base">
                                        <p:cTn id="7" dur="500" fill="hold"/>
                                        <p:tgtEl>
                                          <p:spTgt spid="266254"/>
                                        </p:tgtEl>
                                        <p:attrNameLst>
                                          <p:attrName>ppt_x</p:attrName>
                                        </p:attrNameLst>
                                      </p:cBhvr>
                                      <p:tavLst>
                                        <p:tav tm="0">
                                          <p:val>
                                            <p:strVal val="#ppt_x"/>
                                          </p:val>
                                        </p:tav>
                                        <p:tav tm="100000">
                                          <p:val>
                                            <p:strVal val="#ppt_x"/>
                                          </p:val>
                                        </p:tav>
                                      </p:tavLst>
                                    </p:anim>
                                    <p:anim calcmode="lin" valueType="num">
                                      <p:cBhvr additive="base">
                                        <p:cTn id="8" dur="500" fill="hold"/>
                                        <p:tgtEl>
                                          <p:spTgt spid="26625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266242"/>
                                        </p:tgtEl>
                                        <p:attrNameLst>
                                          <p:attrName>style.visibility</p:attrName>
                                        </p:attrNameLst>
                                      </p:cBhvr>
                                      <p:to>
                                        <p:strVal val="visible"/>
                                      </p:to>
                                    </p:set>
                                    <p:animEffect transition="in" filter="barn(outHorizontal)">
                                      <p:cBhvr>
                                        <p:cTn id="13" dur="500"/>
                                        <p:tgtEl>
                                          <p:spTgt spid="26624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2"/>
                                        </p:tgtEl>
                                        <p:attrNameLst>
                                          <p:attrName>style.visibility</p:attrName>
                                        </p:attrNameLst>
                                      </p:cBhvr>
                                      <p:to>
                                        <p:strVal val="visible"/>
                                      </p:to>
                                    </p:set>
                                  </p:childTnLst>
                                </p:cTn>
                              </p:par>
                            </p:childTnLst>
                          </p:cTn>
                        </p:par>
                        <p:par>
                          <p:cTn id="18" fill="hold" nodeType="afterGroup">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266249"/>
                                        </p:tgtEl>
                                        <p:attrNameLst>
                                          <p:attrName>style.visibility</p:attrName>
                                        </p:attrNameLst>
                                      </p:cBhvr>
                                      <p:to>
                                        <p:strVal val="visible"/>
                                      </p:to>
                                    </p:set>
                                    <p:anim calcmode="lin" valueType="num">
                                      <p:cBhvr additive="base">
                                        <p:cTn id="21" dur="500" fill="hold"/>
                                        <p:tgtEl>
                                          <p:spTgt spid="266249"/>
                                        </p:tgtEl>
                                        <p:attrNameLst>
                                          <p:attrName>ppt_x</p:attrName>
                                        </p:attrNameLst>
                                      </p:cBhvr>
                                      <p:tavLst>
                                        <p:tav tm="0">
                                          <p:val>
                                            <p:strVal val="#ppt_x"/>
                                          </p:val>
                                        </p:tav>
                                        <p:tav tm="100000">
                                          <p:val>
                                            <p:strVal val="#ppt_x"/>
                                          </p:val>
                                        </p:tav>
                                      </p:tavLst>
                                    </p:anim>
                                    <p:anim calcmode="lin" valueType="num">
                                      <p:cBhvr additive="base">
                                        <p:cTn id="22" dur="500" fill="hold"/>
                                        <p:tgtEl>
                                          <p:spTgt spid="266249"/>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nodeType="clickEffect">
                                  <p:stCondLst>
                                    <p:cond delay="0"/>
                                  </p:stCondLst>
                                  <p:childTnLst>
                                    <p:set>
                                      <p:cBhvr>
                                        <p:cTn id="26" dur="1" fill="hold">
                                          <p:stCondLst>
                                            <p:cond delay="0"/>
                                          </p:stCondLst>
                                        </p:cTn>
                                        <p:tgtEl>
                                          <p:spTgt spid="266250"/>
                                        </p:tgtEl>
                                        <p:attrNameLst>
                                          <p:attrName>style.visibility</p:attrName>
                                        </p:attrNameLst>
                                      </p:cBhvr>
                                      <p:to>
                                        <p:strVal val="visible"/>
                                      </p:to>
                                    </p:set>
                                    <p:anim calcmode="lin" valueType="num">
                                      <p:cBhvr additive="base">
                                        <p:cTn id="27" dur="500" fill="hold"/>
                                        <p:tgtEl>
                                          <p:spTgt spid="266250"/>
                                        </p:tgtEl>
                                        <p:attrNameLst>
                                          <p:attrName>ppt_x</p:attrName>
                                        </p:attrNameLst>
                                      </p:cBhvr>
                                      <p:tavLst>
                                        <p:tav tm="0">
                                          <p:val>
                                            <p:strVal val="1+#ppt_w/2"/>
                                          </p:val>
                                        </p:tav>
                                        <p:tav tm="100000">
                                          <p:val>
                                            <p:strVal val="#ppt_x"/>
                                          </p:val>
                                        </p:tav>
                                      </p:tavLst>
                                    </p:anim>
                                    <p:anim calcmode="lin" valueType="num">
                                      <p:cBhvr additive="base">
                                        <p:cTn id="28" dur="500" fill="hold"/>
                                        <p:tgtEl>
                                          <p:spTgt spid="266250"/>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266251"/>
                                        </p:tgtEl>
                                        <p:attrNameLst>
                                          <p:attrName>style.visibility</p:attrName>
                                        </p:attrNameLst>
                                      </p:cBhvr>
                                      <p:to>
                                        <p:strVal val="visible"/>
                                      </p:to>
                                    </p:set>
                                    <p:animEffect transition="in" filter="box(in)">
                                      <p:cBhvr>
                                        <p:cTn id="33" dur="500"/>
                                        <p:tgtEl>
                                          <p:spTgt spid="26625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5" presetClass="entr" presetSubtype="0" fill="hold" grpId="0" nodeType="clickEffect">
                                  <p:stCondLst>
                                    <p:cond delay="0"/>
                                  </p:stCondLst>
                                  <p:childTnLst>
                                    <p:set>
                                      <p:cBhvr>
                                        <p:cTn id="37" dur="1" fill="hold">
                                          <p:stCondLst>
                                            <p:cond delay="0"/>
                                          </p:stCondLst>
                                        </p:cTn>
                                        <p:tgtEl>
                                          <p:spTgt spid="266252"/>
                                        </p:tgtEl>
                                        <p:attrNameLst>
                                          <p:attrName>style.visibility</p:attrName>
                                        </p:attrNameLst>
                                      </p:cBhvr>
                                      <p:to>
                                        <p:strVal val="visible"/>
                                      </p:to>
                                    </p:set>
                                    <p:anim calcmode="lin" valueType="num">
                                      <p:cBhvr>
                                        <p:cTn id="38" dur="1000" fill="hold"/>
                                        <p:tgtEl>
                                          <p:spTgt spid="266252"/>
                                        </p:tgtEl>
                                        <p:attrNameLst>
                                          <p:attrName>ppt_w</p:attrName>
                                        </p:attrNameLst>
                                      </p:cBhvr>
                                      <p:tavLst>
                                        <p:tav tm="0">
                                          <p:val>
                                            <p:fltVal val="0"/>
                                          </p:val>
                                        </p:tav>
                                        <p:tav tm="100000">
                                          <p:val>
                                            <p:strVal val="#ppt_w"/>
                                          </p:val>
                                        </p:tav>
                                      </p:tavLst>
                                    </p:anim>
                                    <p:anim calcmode="lin" valueType="num">
                                      <p:cBhvr>
                                        <p:cTn id="39" dur="1000" fill="hold"/>
                                        <p:tgtEl>
                                          <p:spTgt spid="266252"/>
                                        </p:tgtEl>
                                        <p:attrNameLst>
                                          <p:attrName>ppt_h</p:attrName>
                                        </p:attrNameLst>
                                      </p:cBhvr>
                                      <p:tavLst>
                                        <p:tav tm="0">
                                          <p:val>
                                            <p:fltVal val="0"/>
                                          </p:val>
                                        </p:tav>
                                        <p:tav tm="100000">
                                          <p:val>
                                            <p:strVal val="#ppt_h"/>
                                          </p:val>
                                        </p:tav>
                                      </p:tavLst>
                                    </p:anim>
                                    <p:anim calcmode="lin" valueType="num">
                                      <p:cBhvr>
                                        <p:cTn id="40" dur="1000" fill="hold"/>
                                        <p:tgtEl>
                                          <p:spTgt spid="266252"/>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26625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266253"/>
                                        </p:tgtEl>
                                        <p:attrNameLst>
                                          <p:attrName>style.visibility</p:attrName>
                                        </p:attrNameLst>
                                      </p:cBhvr>
                                      <p:to>
                                        <p:strVal val="visible"/>
                                      </p:to>
                                    </p:set>
                                    <p:animEffect transition="in" filter="box(in)">
                                      <p:cBhvr>
                                        <p:cTn id="46" dur="500"/>
                                        <p:tgtEl>
                                          <p:spTgt spid="266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2" grpId="0" autoUpdateAnimBg="0"/>
      <p:bldP spid="266249" grpId="0" autoUpdateAnimBg="0"/>
      <p:bldP spid="266251" grpId="0" animBg="1"/>
      <p:bldP spid="266252" grpId="0" autoUpdateAnimBg="0"/>
      <p:bldP spid="266253" grpId="0" autoUpdateAnimBg="0"/>
      <p:bldP spid="26625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Text Box 2"/>
          <p:cNvSpPr txBox="1">
            <a:spLocks noChangeArrowheads="1"/>
          </p:cNvSpPr>
          <p:nvPr/>
        </p:nvSpPr>
        <p:spPr bwMode="auto">
          <a:xfrm>
            <a:off x="457200" y="188640"/>
            <a:ext cx="8001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algn="just"/>
            <a:r>
              <a:rPr kumimoji="1" lang="zh-CN" altLang="en-US" sz="2400" dirty="0"/>
              <a:t>　</a:t>
            </a:r>
            <a:r>
              <a:rPr kumimoji="1" lang="zh-CN" altLang="en-US" sz="3200" b="1" dirty="0"/>
              <a:t>　我们用</a:t>
            </a:r>
            <a:r>
              <a:rPr kumimoji="1" lang="en-US" altLang="zh-CN" sz="3200" b="1" i="1" dirty="0"/>
              <a:t>A</a:t>
            </a:r>
            <a:r>
              <a:rPr kumimoji="1" lang="en-US" altLang="zh-CN" sz="3200" b="1" i="1" baseline="-25000" dirty="0"/>
              <a:t>i</a:t>
            </a:r>
            <a:r>
              <a:rPr kumimoji="1" lang="zh-CN" altLang="en-US" sz="3200" b="1" dirty="0"/>
              <a:t>表示“第</a:t>
            </a:r>
            <a:r>
              <a:rPr kumimoji="1" lang="en-US" altLang="zh-CN" sz="3200" b="1" i="1" dirty="0" err="1"/>
              <a:t>i</a:t>
            </a:r>
            <a:r>
              <a:rPr kumimoji="1" lang="zh-CN" altLang="en-US" sz="3200" b="1" dirty="0"/>
              <a:t>个人抽到入场券”</a:t>
            </a:r>
          </a:p>
          <a:p>
            <a:pPr algn="just"/>
            <a:r>
              <a:rPr kumimoji="1" lang="zh-CN" altLang="en-US" sz="3200" b="1" i="1" dirty="0"/>
              <a:t>                                                       </a:t>
            </a:r>
            <a:r>
              <a:rPr kumimoji="1" lang="en-US" altLang="zh-CN" sz="3200" b="1" i="1" dirty="0" err="1"/>
              <a:t>i</a:t>
            </a:r>
            <a:r>
              <a:rPr kumimoji="1" lang="zh-CN" altLang="en-US" sz="3200" b="1" dirty="0"/>
              <a:t>＝</a:t>
            </a:r>
            <a:r>
              <a:rPr kumimoji="1" lang="en-US" altLang="zh-CN" sz="3200" b="1" dirty="0"/>
              <a:t>1,2,3,4,5.</a:t>
            </a:r>
            <a:endParaRPr kumimoji="1" lang="en-US" altLang="zh-CN" sz="3200" b="1" dirty="0">
              <a:solidFill>
                <a:schemeClr val="tx2"/>
              </a:solidFill>
            </a:endParaRPr>
          </a:p>
        </p:txBody>
      </p:sp>
      <p:grpSp>
        <p:nvGrpSpPr>
          <p:cNvPr id="2" name="Group 3"/>
          <p:cNvGrpSpPr>
            <a:grpSpLocks/>
          </p:cNvGrpSpPr>
          <p:nvPr/>
        </p:nvGrpSpPr>
        <p:grpSpPr bwMode="auto">
          <a:xfrm>
            <a:off x="1106488" y="2444417"/>
            <a:ext cx="5348287" cy="692150"/>
            <a:chOff x="697" y="1846"/>
            <a:chExt cx="3369" cy="436"/>
          </a:xfrm>
        </p:grpSpPr>
        <p:graphicFrame>
          <p:nvGraphicFramePr>
            <p:cNvPr id="51209" name="Object 4"/>
            <p:cNvGraphicFramePr>
              <a:graphicFrameLocks noChangeAspect="1"/>
            </p:cNvGraphicFramePr>
            <p:nvPr/>
          </p:nvGraphicFramePr>
          <p:xfrm>
            <a:off x="3124" y="1996"/>
            <a:ext cx="71" cy="135"/>
          </p:xfrm>
          <a:graphic>
            <a:graphicData uri="http://schemas.openxmlformats.org/presentationml/2006/ole">
              <mc:AlternateContent xmlns:mc="http://schemas.openxmlformats.org/markup-compatibility/2006">
                <mc:Choice xmlns:v="urn:schemas-microsoft-com:vml" Requires="v">
                  <p:oleObj spid="_x0000_s30607" name="公式" r:id="rId4" imgW="114151" imgH="215619" progId="Equation.3">
                    <p:embed/>
                  </p:oleObj>
                </mc:Choice>
                <mc:Fallback>
                  <p:oleObj name="公式" r:id="rId4" imgW="114151" imgH="21561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 y="1996"/>
                          <a:ext cx="71"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10" name="Rectangle 5"/>
            <p:cNvSpPr>
              <a:spLocks noChangeArrowheads="1"/>
            </p:cNvSpPr>
            <p:nvPr/>
          </p:nvSpPr>
          <p:spPr bwMode="auto">
            <a:xfrm>
              <a:off x="697" y="1881"/>
              <a:ext cx="33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r>
                <a:rPr kumimoji="1" lang="zh-CN" altLang="en-US" sz="3200" b="1"/>
                <a:t>显然，</a:t>
              </a:r>
              <a:r>
                <a:rPr kumimoji="1" lang="en-US" altLang="zh-CN" sz="3200" b="1" i="1"/>
                <a:t>P</a:t>
              </a:r>
              <a:r>
                <a:rPr kumimoji="1" lang="en-US" altLang="zh-CN" sz="3200" b="1"/>
                <a:t>(</a:t>
              </a:r>
              <a:r>
                <a:rPr kumimoji="1" lang="en-US" altLang="zh-CN" sz="3200" b="1" i="1"/>
                <a:t>A</a:t>
              </a:r>
              <a:r>
                <a:rPr kumimoji="1" lang="en-US" altLang="zh-CN" sz="3200" b="1" baseline="-25000"/>
                <a:t>1</a:t>
              </a:r>
              <a:r>
                <a:rPr kumimoji="1" lang="en-US" altLang="zh-CN" sz="3200" b="1"/>
                <a:t>)=1/5</a:t>
              </a:r>
              <a:r>
                <a:rPr kumimoji="1" lang="zh-CN" altLang="en-US" sz="3200" b="1"/>
                <a:t>，</a:t>
              </a:r>
              <a:r>
                <a:rPr kumimoji="1" lang="en-US" altLang="zh-CN" sz="3200" b="1" i="1"/>
                <a:t>P</a:t>
              </a:r>
              <a:r>
                <a:rPr kumimoji="1" lang="en-US" altLang="zh-CN" sz="3200" b="1"/>
                <a:t>(    )</a:t>
              </a:r>
              <a:r>
                <a:rPr kumimoji="1" lang="zh-CN" altLang="en-US" sz="3200" b="1"/>
                <a:t>＝</a:t>
              </a:r>
              <a:r>
                <a:rPr kumimoji="1" lang="en-US" altLang="zh-CN" sz="3200" b="1"/>
                <a:t>4/5</a:t>
              </a:r>
            </a:p>
          </p:txBody>
        </p:sp>
        <p:graphicFrame>
          <p:nvGraphicFramePr>
            <p:cNvPr id="51211" name="Object 6"/>
            <p:cNvGraphicFramePr>
              <a:graphicFrameLocks noChangeAspect="1"/>
            </p:cNvGraphicFramePr>
            <p:nvPr>
              <p:extLst>
                <p:ext uri="{D42A27DB-BD31-4B8C-83A1-F6EECF244321}">
                  <p14:modId xmlns:p14="http://schemas.microsoft.com/office/powerpoint/2010/main" val="2716059701"/>
                </p:ext>
              </p:extLst>
            </p:nvPr>
          </p:nvGraphicFramePr>
          <p:xfrm>
            <a:off x="2971" y="1846"/>
            <a:ext cx="328" cy="436"/>
          </p:xfrm>
          <a:graphic>
            <a:graphicData uri="http://schemas.openxmlformats.org/presentationml/2006/ole">
              <mc:AlternateContent xmlns:mc="http://schemas.openxmlformats.org/markup-compatibility/2006">
                <mc:Choice xmlns:v="urn:schemas-microsoft-com:vml" Requires="v">
                  <p:oleObj spid="_x0000_s30608" name="Equation" r:id="rId6" imgW="177480" imgH="241200" progId="Equation.DSMT4">
                    <p:embed/>
                  </p:oleObj>
                </mc:Choice>
                <mc:Fallback>
                  <p:oleObj name="Equation" r:id="rId6" imgW="177480" imgH="241200" progId="Equation.DSMT4">
                    <p:embed/>
                    <p:pic>
                      <p:nvPicPr>
                        <p:cNvPr id="0" name=""/>
                        <p:cNvPicPr>
                          <a:picLocks noChangeAspect="1" noChangeArrowheads="1"/>
                        </p:cNvPicPr>
                        <p:nvPr/>
                      </p:nvPicPr>
                      <p:blipFill>
                        <a:blip r:embed="rId7"/>
                        <a:srcRect/>
                        <a:stretch>
                          <a:fillRect/>
                        </a:stretch>
                      </p:blipFill>
                      <p:spPr bwMode="auto">
                        <a:xfrm>
                          <a:off x="2971" y="1846"/>
                          <a:ext cx="328" cy="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67271" name="Rectangle 7"/>
          <p:cNvSpPr>
            <a:spLocks noChangeArrowheads="1"/>
          </p:cNvSpPr>
          <p:nvPr/>
        </p:nvSpPr>
        <p:spPr bwMode="auto">
          <a:xfrm>
            <a:off x="1628775" y="4344655"/>
            <a:ext cx="59150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a:t>第</a:t>
            </a:r>
            <a:r>
              <a:rPr kumimoji="1" lang="en-US" altLang="zh-CN" sz="3200" b="1"/>
              <a:t>1</a:t>
            </a:r>
            <a:r>
              <a:rPr kumimoji="1" lang="zh-CN" altLang="en-US" sz="3200" b="1"/>
              <a:t>个人抽到入场券的概率是</a:t>
            </a:r>
            <a:r>
              <a:rPr kumimoji="1" lang="en-US" altLang="zh-CN" sz="3200" b="1"/>
              <a:t>1/5.</a:t>
            </a:r>
          </a:p>
        </p:txBody>
      </p:sp>
      <p:sp>
        <p:nvSpPr>
          <p:cNvPr id="267272" name="Rectangle 8"/>
          <p:cNvSpPr>
            <a:spLocks noChangeArrowheads="1"/>
          </p:cNvSpPr>
          <p:nvPr/>
        </p:nvSpPr>
        <p:spPr bwMode="auto">
          <a:xfrm>
            <a:off x="1120775" y="3430255"/>
            <a:ext cx="22320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a:t>也就是说，</a:t>
            </a:r>
          </a:p>
        </p:txBody>
      </p:sp>
      <p:grpSp>
        <p:nvGrpSpPr>
          <p:cNvPr id="4" name="组合 3"/>
          <p:cNvGrpSpPr/>
          <p:nvPr/>
        </p:nvGrpSpPr>
        <p:grpSpPr>
          <a:xfrm>
            <a:off x="1129579" y="1428056"/>
            <a:ext cx="6518131" cy="627424"/>
            <a:chOff x="1129579" y="1914164"/>
            <a:chExt cx="6518131" cy="627424"/>
          </a:xfrm>
        </p:grpSpPr>
        <p:sp>
          <p:nvSpPr>
            <p:cNvPr id="51208" name="Rectangle 11"/>
            <p:cNvSpPr>
              <a:spLocks noChangeArrowheads="1"/>
            </p:cNvSpPr>
            <p:nvPr/>
          </p:nvSpPr>
          <p:spPr bwMode="auto">
            <a:xfrm>
              <a:off x="1129579" y="1914164"/>
              <a:ext cx="65181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kumimoji="1" lang="zh-CN" altLang="en-US" sz="3200" b="1" dirty="0"/>
                <a:t>则     表示“</a:t>
              </a:r>
              <a:r>
                <a:rPr kumimoji="1" lang="zh-CN" altLang="en-US" sz="3200" b="1" dirty="0" smtClean="0"/>
                <a:t>第</a:t>
              </a:r>
              <a:r>
                <a:rPr kumimoji="1" lang="en-US" altLang="zh-CN" sz="3200" b="1" i="1" dirty="0" err="1">
                  <a:latin typeface="Times New Roman" panose="02020603050405020304" pitchFamily="18" charset="0"/>
                  <a:cs typeface="Times New Roman" panose="02020603050405020304" pitchFamily="18" charset="0"/>
                </a:rPr>
                <a:t>i</a:t>
              </a:r>
              <a:r>
                <a:rPr kumimoji="1" lang="zh-CN" altLang="en-US" sz="3200" b="1" dirty="0" smtClean="0"/>
                <a:t>个人</a:t>
              </a:r>
              <a:r>
                <a:rPr kumimoji="1" lang="zh-CN" altLang="en-US" sz="3200" b="1" dirty="0"/>
                <a:t>未抽到入场券”</a:t>
              </a:r>
            </a:p>
          </p:txBody>
        </p:sp>
        <p:graphicFrame>
          <p:nvGraphicFramePr>
            <p:cNvPr id="51207" name="Object 10"/>
            <p:cNvGraphicFramePr>
              <a:graphicFrameLocks noChangeAspect="1"/>
            </p:cNvGraphicFramePr>
            <p:nvPr>
              <p:extLst>
                <p:ext uri="{D42A27DB-BD31-4B8C-83A1-F6EECF244321}">
                  <p14:modId xmlns:p14="http://schemas.microsoft.com/office/powerpoint/2010/main" val="1139965155"/>
                </p:ext>
              </p:extLst>
            </p:nvPr>
          </p:nvGraphicFramePr>
          <p:xfrm>
            <a:off x="1698625" y="1952625"/>
            <a:ext cx="423863" cy="588963"/>
          </p:xfrm>
          <a:graphic>
            <a:graphicData uri="http://schemas.openxmlformats.org/presentationml/2006/ole">
              <mc:AlternateContent xmlns:mc="http://schemas.openxmlformats.org/markup-compatibility/2006">
                <mc:Choice xmlns:v="urn:schemas-microsoft-com:vml" Requires="v">
                  <p:oleObj spid="_x0000_s30609" name="Equation" r:id="rId8" imgW="164880" imgH="241200" progId="Equation.DSMT4">
                    <p:embed/>
                  </p:oleObj>
                </mc:Choice>
                <mc:Fallback>
                  <p:oleObj name="Equation" r:id="rId8" imgW="164880" imgH="241200" progId="Equation.DSMT4">
                    <p:embed/>
                    <p:pic>
                      <p:nvPicPr>
                        <p:cNvPr id="0" name=""/>
                        <p:cNvPicPr>
                          <a:picLocks noChangeAspect="1" noChangeArrowheads="1"/>
                        </p:cNvPicPr>
                        <p:nvPr/>
                      </p:nvPicPr>
                      <p:blipFill>
                        <a:blip r:embed="rId9"/>
                        <a:srcRect/>
                        <a:stretch>
                          <a:fillRect/>
                        </a:stretch>
                      </p:blipFill>
                      <p:spPr bwMode="auto">
                        <a:xfrm>
                          <a:off x="1698625" y="1952625"/>
                          <a:ext cx="423863"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2367249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67272"/>
                                        </p:tgtEl>
                                        <p:attrNameLst>
                                          <p:attrName>style.visibility</p:attrName>
                                        </p:attrNameLst>
                                      </p:cBhvr>
                                      <p:to>
                                        <p:strVal val="visible"/>
                                      </p:to>
                                    </p:set>
                                    <p:anim calcmode="lin" valueType="num">
                                      <p:cBhvr additive="base">
                                        <p:cTn id="18" dur="500" fill="hold"/>
                                        <p:tgtEl>
                                          <p:spTgt spid="267272"/>
                                        </p:tgtEl>
                                        <p:attrNameLst>
                                          <p:attrName>ppt_x</p:attrName>
                                        </p:attrNameLst>
                                      </p:cBhvr>
                                      <p:tavLst>
                                        <p:tav tm="0">
                                          <p:val>
                                            <p:strVal val="0-#ppt_w/2"/>
                                          </p:val>
                                        </p:tav>
                                        <p:tav tm="100000">
                                          <p:val>
                                            <p:strVal val="#ppt_x"/>
                                          </p:val>
                                        </p:tav>
                                      </p:tavLst>
                                    </p:anim>
                                    <p:anim calcmode="lin" valueType="num">
                                      <p:cBhvr additive="base">
                                        <p:cTn id="19" dur="500" fill="hold"/>
                                        <p:tgtEl>
                                          <p:spTgt spid="267272"/>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267271"/>
                                        </p:tgtEl>
                                        <p:attrNameLst>
                                          <p:attrName>style.visibility</p:attrName>
                                        </p:attrNameLst>
                                      </p:cBhvr>
                                      <p:to>
                                        <p:strVal val="visible"/>
                                      </p:to>
                                    </p:set>
                                    <p:anim calcmode="lin" valueType="num">
                                      <p:cBhvr additive="base">
                                        <p:cTn id="23" dur="500" fill="hold"/>
                                        <p:tgtEl>
                                          <p:spTgt spid="267271"/>
                                        </p:tgtEl>
                                        <p:attrNameLst>
                                          <p:attrName>ppt_x</p:attrName>
                                        </p:attrNameLst>
                                      </p:cBhvr>
                                      <p:tavLst>
                                        <p:tav tm="0">
                                          <p:val>
                                            <p:strVal val="#ppt_x"/>
                                          </p:val>
                                        </p:tav>
                                        <p:tav tm="100000">
                                          <p:val>
                                            <p:strVal val="#ppt_x"/>
                                          </p:val>
                                        </p:tav>
                                      </p:tavLst>
                                    </p:anim>
                                    <p:anim calcmode="lin" valueType="num">
                                      <p:cBhvr additive="base">
                                        <p:cTn id="24" dur="500" fill="hold"/>
                                        <p:tgtEl>
                                          <p:spTgt spid="2672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71" grpId="0" autoUpdateAnimBg="0"/>
      <p:bldP spid="267272"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ChangeArrowheads="1"/>
          </p:cNvSpPr>
          <p:nvPr/>
        </p:nvSpPr>
        <p:spPr bwMode="auto">
          <a:xfrm>
            <a:off x="498896" y="4076257"/>
            <a:ext cx="8249568" cy="1224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eaLnBrk="0" hangingPunct="0">
              <a:lnSpc>
                <a:spcPct val="115000"/>
              </a:lnSpc>
            </a:pPr>
            <a:r>
              <a:rPr kumimoji="1" lang="zh-CN" altLang="en-US" sz="3200" b="1" dirty="0"/>
              <a:t>也就是要想第</a:t>
            </a:r>
            <a:r>
              <a:rPr kumimoji="1" lang="en-US" altLang="zh-CN" sz="3200" b="1" dirty="0"/>
              <a:t>2</a:t>
            </a:r>
            <a:r>
              <a:rPr kumimoji="1" lang="zh-CN" altLang="en-US" sz="3200" b="1" dirty="0"/>
              <a:t>个人抽到入场券，必须第</a:t>
            </a:r>
            <a:r>
              <a:rPr kumimoji="1" lang="en-US" altLang="zh-CN" sz="3200" b="1" dirty="0"/>
              <a:t>1</a:t>
            </a:r>
            <a:r>
              <a:rPr kumimoji="1" lang="zh-CN" altLang="en-US" sz="3200" b="1" dirty="0"/>
              <a:t>个人未抽到，</a:t>
            </a:r>
          </a:p>
        </p:txBody>
      </p:sp>
      <p:graphicFrame>
        <p:nvGraphicFramePr>
          <p:cNvPr id="268292" name="Object 4"/>
          <p:cNvGraphicFramePr>
            <a:graphicFrameLocks noChangeAspect="1"/>
          </p:cNvGraphicFramePr>
          <p:nvPr>
            <p:extLst>
              <p:ext uri="{D42A27DB-BD31-4B8C-83A1-F6EECF244321}">
                <p14:modId xmlns:p14="http://schemas.microsoft.com/office/powerpoint/2010/main" val="2229977564"/>
              </p:ext>
            </p:extLst>
          </p:nvPr>
        </p:nvGraphicFramePr>
        <p:xfrm>
          <a:off x="498896" y="3288531"/>
          <a:ext cx="5729288" cy="644525"/>
        </p:xfrm>
        <a:graphic>
          <a:graphicData uri="http://schemas.openxmlformats.org/presentationml/2006/ole">
            <mc:AlternateContent xmlns:mc="http://schemas.openxmlformats.org/markup-compatibility/2006">
              <mc:Choice xmlns:v="urn:schemas-microsoft-com:vml" Requires="v">
                <p:oleObj spid="_x0000_s31531" name="Equation" r:id="rId4" imgW="2145960" imgH="241200" progId="Equation.DSMT4">
                  <p:embed/>
                </p:oleObj>
              </mc:Choice>
              <mc:Fallback>
                <p:oleObj name="Equation" r:id="rId4" imgW="2145960" imgH="241200" progId="Equation.DSMT4">
                  <p:embed/>
                  <p:pic>
                    <p:nvPicPr>
                      <p:cNvPr id="0" name=""/>
                      <p:cNvPicPr>
                        <a:picLocks noChangeAspect="1" noChangeArrowheads="1"/>
                      </p:cNvPicPr>
                      <p:nvPr/>
                    </p:nvPicPr>
                    <p:blipFill>
                      <a:blip r:embed="rId5"/>
                      <a:srcRect/>
                      <a:stretch>
                        <a:fillRect/>
                      </a:stretch>
                    </p:blipFill>
                    <p:spPr bwMode="auto">
                      <a:xfrm>
                        <a:off x="498896" y="3288531"/>
                        <a:ext cx="5729288" cy="64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8296" name="Rectangle 8"/>
          <p:cNvSpPr>
            <a:spLocks noChangeArrowheads="1"/>
          </p:cNvSpPr>
          <p:nvPr/>
        </p:nvSpPr>
        <p:spPr bwMode="auto">
          <a:xfrm>
            <a:off x="467544" y="2705546"/>
            <a:ext cx="23336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kumimoji="1" lang="zh-CN" altLang="en-US" sz="3200" b="1" dirty="0"/>
              <a:t>由乘法公式 </a:t>
            </a:r>
          </a:p>
        </p:txBody>
      </p:sp>
      <p:sp>
        <p:nvSpPr>
          <p:cNvPr id="268297" name="Rectangle 9"/>
          <p:cNvSpPr>
            <a:spLocks noChangeArrowheads="1"/>
          </p:cNvSpPr>
          <p:nvPr/>
        </p:nvSpPr>
        <p:spPr bwMode="auto">
          <a:xfrm>
            <a:off x="971600" y="5373216"/>
            <a:ext cx="5583580"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lnSpc>
                <a:spcPct val="120000"/>
              </a:lnSpc>
            </a:pPr>
            <a:r>
              <a:rPr kumimoji="1" lang="zh-CN" altLang="en-US" sz="3200" b="1" dirty="0"/>
              <a:t>计算得</a:t>
            </a:r>
            <a:r>
              <a:rPr kumimoji="1" lang="zh-CN" altLang="en-US" sz="3200" b="1" dirty="0" smtClean="0"/>
              <a:t>：</a:t>
            </a:r>
            <a:r>
              <a:rPr kumimoji="1" lang="en-US" altLang="zh-CN" sz="3200" b="1" i="1" dirty="0" smtClean="0"/>
              <a:t>P</a:t>
            </a:r>
            <a:r>
              <a:rPr kumimoji="1" lang="en-US" altLang="zh-CN" sz="3200" b="1" dirty="0" smtClean="0"/>
              <a:t>(</a:t>
            </a:r>
            <a:r>
              <a:rPr kumimoji="1" lang="en-US" altLang="zh-CN" sz="3200" b="1" i="1" dirty="0" smtClean="0"/>
              <a:t>A</a:t>
            </a:r>
            <a:r>
              <a:rPr kumimoji="1" lang="en-US" altLang="zh-CN" sz="3200" b="1" baseline="-25000" dirty="0" smtClean="0"/>
              <a:t>2</a:t>
            </a:r>
            <a:r>
              <a:rPr kumimoji="1" lang="en-US" altLang="zh-CN" sz="3200" b="1" dirty="0"/>
              <a:t>)= (4/5)(1/4)= 1/5</a:t>
            </a:r>
          </a:p>
        </p:txBody>
      </p:sp>
      <p:graphicFrame>
        <p:nvGraphicFramePr>
          <p:cNvPr id="3" name="对象 2"/>
          <p:cNvGraphicFramePr>
            <a:graphicFrameLocks noChangeAspect="1"/>
          </p:cNvGraphicFramePr>
          <p:nvPr>
            <p:extLst>
              <p:ext uri="{D42A27DB-BD31-4B8C-83A1-F6EECF244321}">
                <p14:modId xmlns:p14="http://schemas.microsoft.com/office/powerpoint/2010/main" val="1426547548"/>
              </p:ext>
            </p:extLst>
          </p:nvPr>
        </p:nvGraphicFramePr>
        <p:xfrm>
          <a:off x="2123728" y="729496"/>
          <a:ext cx="6969236" cy="2123440"/>
        </p:xfrm>
        <a:graphic>
          <a:graphicData uri="http://schemas.openxmlformats.org/presentationml/2006/ole">
            <mc:AlternateContent xmlns:mc="http://schemas.openxmlformats.org/markup-compatibility/2006">
              <mc:Choice xmlns:v="urn:schemas-microsoft-com:vml" Requires="v">
                <p:oleObj spid="_x0000_s31532" name="Equation" r:id="rId6" imgW="3251160" imgH="990360" progId="Equation.DSMT4">
                  <p:embed/>
                </p:oleObj>
              </mc:Choice>
              <mc:Fallback>
                <p:oleObj name="Equation" r:id="rId6" imgW="3251160" imgH="990360" progId="Equation.DSMT4">
                  <p:embed/>
                  <p:pic>
                    <p:nvPicPr>
                      <p:cNvPr id="0" name=""/>
                      <p:cNvPicPr/>
                      <p:nvPr/>
                    </p:nvPicPr>
                    <p:blipFill>
                      <a:blip r:embed="rId7"/>
                      <a:stretch>
                        <a:fillRect/>
                      </a:stretch>
                    </p:blipFill>
                    <p:spPr>
                      <a:xfrm>
                        <a:off x="2123728" y="729496"/>
                        <a:ext cx="6969236" cy="2123440"/>
                      </a:xfrm>
                      <a:prstGeom prst="rect">
                        <a:avLst/>
                      </a:prstGeom>
                      <a:ln w="28575">
                        <a:solidFill>
                          <a:srgbClr val="0000FF"/>
                        </a:solidFill>
                      </a:ln>
                    </p:spPr>
                  </p:pic>
                </p:oleObj>
              </mc:Fallback>
            </mc:AlternateContent>
          </a:graphicData>
        </a:graphic>
      </p:graphicFrame>
      <p:graphicFrame>
        <p:nvGraphicFramePr>
          <p:cNvPr id="12" name="Object 6"/>
          <p:cNvGraphicFramePr>
            <a:graphicFrameLocks noChangeAspect="1"/>
          </p:cNvGraphicFramePr>
          <p:nvPr>
            <p:extLst>
              <p:ext uri="{D42A27DB-BD31-4B8C-83A1-F6EECF244321}">
                <p14:modId xmlns:p14="http://schemas.microsoft.com/office/powerpoint/2010/main" val="3176770098"/>
              </p:ext>
            </p:extLst>
          </p:nvPr>
        </p:nvGraphicFramePr>
        <p:xfrm>
          <a:off x="251520" y="101645"/>
          <a:ext cx="5651501" cy="658812"/>
        </p:xfrm>
        <a:graphic>
          <a:graphicData uri="http://schemas.openxmlformats.org/presentationml/2006/ole">
            <mc:AlternateContent xmlns:mc="http://schemas.openxmlformats.org/markup-compatibility/2006">
              <mc:Choice xmlns:v="urn:schemas-microsoft-com:vml" Requires="v">
                <p:oleObj spid="_x0000_s31533" name="Equation" r:id="rId8" imgW="2070000" imgH="241200" progId="Equation.DSMT4">
                  <p:embed/>
                </p:oleObj>
              </mc:Choice>
              <mc:Fallback>
                <p:oleObj name="Equation" r:id="rId8" imgW="2070000" imgH="241200" progId="Equation.DSMT4">
                  <p:embed/>
                  <p:pic>
                    <p:nvPicPr>
                      <p:cNvPr id="52232" name="Object 6"/>
                      <p:cNvPicPr>
                        <a:picLocks noChangeAspect="1" noChangeArrowheads="1"/>
                      </p:cNvPicPr>
                      <p:nvPr/>
                    </p:nvPicPr>
                    <p:blipFill>
                      <a:blip r:embed="rId9"/>
                      <a:srcRect/>
                      <a:stretch>
                        <a:fillRect/>
                      </a:stretch>
                    </p:blipFill>
                    <p:spPr bwMode="auto">
                      <a:xfrm>
                        <a:off x="251520" y="101645"/>
                        <a:ext cx="5651501" cy="658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882625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8296"/>
                                        </p:tgtEl>
                                        <p:attrNameLst>
                                          <p:attrName>style.visibility</p:attrName>
                                        </p:attrNameLst>
                                      </p:cBhvr>
                                      <p:to>
                                        <p:strVal val="visible"/>
                                      </p:to>
                                    </p:set>
                                    <p:anim calcmode="lin" valueType="num">
                                      <p:cBhvr additive="base">
                                        <p:cTn id="19" dur="500" fill="hold"/>
                                        <p:tgtEl>
                                          <p:spTgt spid="268296"/>
                                        </p:tgtEl>
                                        <p:attrNameLst>
                                          <p:attrName>ppt_x</p:attrName>
                                        </p:attrNameLst>
                                      </p:cBhvr>
                                      <p:tavLst>
                                        <p:tav tm="0">
                                          <p:val>
                                            <p:strVal val="0-#ppt_w/2"/>
                                          </p:val>
                                        </p:tav>
                                        <p:tav tm="100000">
                                          <p:val>
                                            <p:strVal val="#ppt_x"/>
                                          </p:val>
                                        </p:tav>
                                      </p:tavLst>
                                    </p:anim>
                                    <p:anim calcmode="lin" valueType="num">
                                      <p:cBhvr additive="base">
                                        <p:cTn id="20" dur="500" fill="hold"/>
                                        <p:tgtEl>
                                          <p:spTgt spid="26829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2" fill="hold" nodeType="clickEffect">
                                  <p:stCondLst>
                                    <p:cond delay="0"/>
                                  </p:stCondLst>
                                  <p:childTnLst>
                                    <p:set>
                                      <p:cBhvr>
                                        <p:cTn id="24" dur="1" fill="hold">
                                          <p:stCondLst>
                                            <p:cond delay="0"/>
                                          </p:stCondLst>
                                        </p:cTn>
                                        <p:tgtEl>
                                          <p:spTgt spid="268292"/>
                                        </p:tgtEl>
                                        <p:attrNameLst>
                                          <p:attrName>style.visibility</p:attrName>
                                        </p:attrNameLst>
                                      </p:cBhvr>
                                      <p:to>
                                        <p:strVal val="visible"/>
                                      </p:to>
                                    </p:set>
                                    <p:animEffect transition="in" filter="wipe(right)">
                                      <p:cBhvr>
                                        <p:cTn id="25" dur="500"/>
                                        <p:tgtEl>
                                          <p:spTgt spid="26829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68291"/>
                                        </p:tgtEl>
                                        <p:attrNameLst>
                                          <p:attrName>style.visibility</p:attrName>
                                        </p:attrNameLst>
                                      </p:cBhvr>
                                      <p:to>
                                        <p:strVal val="visible"/>
                                      </p:to>
                                    </p:set>
                                    <p:animEffect transition="in" filter="wipe(left)">
                                      <p:cBhvr>
                                        <p:cTn id="30" dur="500"/>
                                        <p:tgtEl>
                                          <p:spTgt spid="26829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682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autoUpdateAnimBg="0"/>
      <p:bldP spid="268296" grpId="0" autoUpdateAnimBg="0"/>
      <p:bldP spid="268297"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258888" y="3068365"/>
            <a:ext cx="2743200" cy="2209800"/>
            <a:chOff x="720" y="1728"/>
            <a:chExt cx="1728" cy="1392"/>
          </a:xfrm>
        </p:grpSpPr>
        <p:sp>
          <p:nvSpPr>
            <p:cNvPr id="18451" name="Rectangle 3"/>
            <p:cNvSpPr>
              <a:spLocks noChangeArrowheads="1"/>
            </p:cNvSpPr>
            <p:nvPr/>
          </p:nvSpPr>
          <p:spPr bwMode="auto">
            <a:xfrm>
              <a:off x="720" y="1728"/>
              <a:ext cx="1728" cy="139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aphicFrame>
          <p:nvGraphicFramePr>
            <p:cNvPr id="18452" name="Object 4"/>
            <p:cNvGraphicFramePr>
              <a:graphicFrameLocks noChangeAspect="1"/>
            </p:cNvGraphicFramePr>
            <p:nvPr/>
          </p:nvGraphicFramePr>
          <p:xfrm>
            <a:off x="1848" y="2544"/>
            <a:ext cx="288" cy="337"/>
          </p:xfrm>
          <a:graphic>
            <a:graphicData uri="http://schemas.openxmlformats.org/presentationml/2006/ole">
              <mc:AlternateContent xmlns:mc="http://schemas.openxmlformats.org/markup-compatibility/2006">
                <mc:Choice xmlns:v="urn:schemas-microsoft-com:vml" Requires="v">
                  <p:oleObj spid="_x0000_s95293" name="公式" r:id="rId3" imgW="137228" imgH="160056" progId="Equation.3">
                    <p:embed/>
                  </p:oleObj>
                </mc:Choice>
                <mc:Fallback>
                  <p:oleObj name="公式" r:id="rId3" imgW="137228" imgH="16005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8" y="2544"/>
                          <a:ext cx="288" cy="33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5"/>
          <p:cNvGrpSpPr>
            <a:grpSpLocks/>
          </p:cNvGrpSpPr>
          <p:nvPr/>
        </p:nvGrpSpPr>
        <p:grpSpPr bwMode="auto">
          <a:xfrm>
            <a:off x="4787900" y="3266803"/>
            <a:ext cx="3048000" cy="1176338"/>
            <a:chOff x="3072" y="1724"/>
            <a:chExt cx="1920" cy="741"/>
          </a:xfrm>
        </p:grpSpPr>
        <p:sp>
          <p:nvSpPr>
            <p:cNvPr id="18448" name="Text Box 6"/>
            <p:cNvSpPr txBox="1">
              <a:spLocks noChangeArrowheads="1"/>
            </p:cNvSpPr>
            <p:nvPr/>
          </p:nvSpPr>
          <p:spPr bwMode="auto">
            <a:xfrm>
              <a:off x="3072" y="1736"/>
              <a:ext cx="192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zh-CN" altLang="en-US" sz="3200" b="1"/>
                <a:t>因为</a:t>
              </a:r>
            </a:p>
          </p:txBody>
        </p:sp>
        <p:graphicFrame>
          <p:nvGraphicFramePr>
            <p:cNvPr id="18449" name="Object 7"/>
            <p:cNvGraphicFramePr>
              <a:graphicFrameLocks noChangeAspect="1"/>
            </p:cNvGraphicFramePr>
            <p:nvPr>
              <p:extLst>
                <p:ext uri="{D42A27DB-BD31-4B8C-83A1-F6EECF244321}">
                  <p14:modId xmlns:p14="http://schemas.microsoft.com/office/powerpoint/2010/main" val="3796701977"/>
                </p:ext>
              </p:extLst>
            </p:nvPr>
          </p:nvGraphicFramePr>
          <p:xfrm>
            <a:off x="3735" y="1724"/>
            <a:ext cx="1163" cy="378"/>
          </p:xfrm>
          <a:graphic>
            <a:graphicData uri="http://schemas.openxmlformats.org/presentationml/2006/ole">
              <mc:AlternateContent xmlns:mc="http://schemas.openxmlformats.org/markup-compatibility/2006">
                <mc:Choice xmlns:v="urn:schemas-microsoft-com:vml" Requires="v">
                  <p:oleObj spid="_x0000_s95294" name="Equation" r:id="rId5" imgW="647640" imgH="203040" progId="Equation.DSMT4">
                    <p:embed/>
                  </p:oleObj>
                </mc:Choice>
                <mc:Fallback>
                  <p:oleObj name="Equation" r:id="rId5" imgW="647640" imgH="203040" progId="Equation.DSMT4">
                    <p:embed/>
                    <p:pic>
                      <p:nvPicPr>
                        <p:cNvPr id="0" name=""/>
                        <p:cNvPicPr>
                          <a:picLocks noChangeAspect="1" noChangeArrowheads="1"/>
                        </p:cNvPicPr>
                        <p:nvPr/>
                      </p:nvPicPr>
                      <p:blipFill>
                        <a:blip r:embed="rId6"/>
                        <a:srcRect/>
                        <a:stretch>
                          <a:fillRect/>
                        </a:stretch>
                      </p:blipFill>
                      <p:spPr bwMode="auto">
                        <a:xfrm>
                          <a:off x="3735" y="1724"/>
                          <a:ext cx="1163" cy="378"/>
                        </a:xfrm>
                        <a:prstGeom prst="rect">
                          <a:avLst/>
                        </a:prstGeom>
                        <a:noFill/>
                        <a:ln>
                          <a:noFill/>
                        </a:ln>
                        <a:effectLst/>
                        <a:extLst>
                          <a:ext uri="{909E8E84-426E-40DD-AFC4-6F175D3DCCD1}">
                            <a14:hiddenFill xmlns:a14="http://schemas.microsoft.com/office/drawing/2010/main">
                              <a:solidFill>
                                <a:srgbClr val="CC66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50" name="Object 8"/>
            <p:cNvGraphicFramePr>
              <a:graphicFrameLocks noChangeAspect="1"/>
            </p:cNvGraphicFramePr>
            <p:nvPr>
              <p:extLst>
                <p:ext uri="{D42A27DB-BD31-4B8C-83A1-F6EECF244321}">
                  <p14:modId xmlns:p14="http://schemas.microsoft.com/office/powerpoint/2010/main" val="290209641"/>
                </p:ext>
              </p:extLst>
            </p:nvPr>
          </p:nvGraphicFramePr>
          <p:xfrm>
            <a:off x="3755" y="2056"/>
            <a:ext cx="1206" cy="409"/>
          </p:xfrm>
          <a:graphic>
            <a:graphicData uri="http://schemas.openxmlformats.org/presentationml/2006/ole">
              <mc:AlternateContent xmlns:mc="http://schemas.openxmlformats.org/markup-compatibility/2006">
                <mc:Choice xmlns:v="urn:schemas-microsoft-com:vml" Requires="v">
                  <p:oleObj spid="_x0000_s95295" name="Equation" r:id="rId7" imgW="672840" imgH="215640" progId="Equation.DSMT4">
                    <p:embed/>
                  </p:oleObj>
                </mc:Choice>
                <mc:Fallback>
                  <p:oleObj name="Equation" r:id="rId7" imgW="672840" imgH="215640" progId="Equation.DSMT4">
                    <p:embed/>
                    <p:pic>
                      <p:nvPicPr>
                        <p:cNvPr id="0" name=""/>
                        <p:cNvPicPr>
                          <a:picLocks noChangeAspect="1" noChangeArrowheads="1"/>
                        </p:cNvPicPr>
                        <p:nvPr/>
                      </p:nvPicPr>
                      <p:blipFill>
                        <a:blip r:embed="rId8"/>
                        <a:srcRect/>
                        <a:stretch>
                          <a:fillRect/>
                        </a:stretch>
                      </p:blipFill>
                      <p:spPr bwMode="auto">
                        <a:xfrm>
                          <a:off x="3755" y="2056"/>
                          <a:ext cx="1206" cy="409"/>
                        </a:xfrm>
                        <a:prstGeom prst="rect">
                          <a:avLst/>
                        </a:prstGeom>
                        <a:noFill/>
                        <a:ln>
                          <a:noFill/>
                        </a:ln>
                        <a:effectLst/>
                        <a:extLst>
                          <a:ext uri="{909E8E84-426E-40DD-AFC4-6F175D3DCCD1}">
                            <a14:hiddenFill xmlns:a14="http://schemas.microsoft.com/office/drawing/2010/main">
                              <a:solidFill>
                                <a:srgbClr val="CC66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9"/>
          <p:cNvGrpSpPr>
            <a:grpSpLocks/>
          </p:cNvGrpSpPr>
          <p:nvPr/>
        </p:nvGrpSpPr>
        <p:grpSpPr bwMode="auto">
          <a:xfrm>
            <a:off x="4859338" y="4628874"/>
            <a:ext cx="3640137" cy="603249"/>
            <a:chOff x="2928" y="2548"/>
            <a:chExt cx="2293" cy="380"/>
          </a:xfrm>
        </p:grpSpPr>
        <p:sp>
          <p:nvSpPr>
            <p:cNvPr id="18446" name="Rectangle 10"/>
            <p:cNvSpPr>
              <a:spLocks noChangeArrowheads="1"/>
            </p:cNvSpPr>
            <p:nvPr/>
          </p:nvSpPr>
          <p:spPr bwMode="auto">
            <a:xfrm>
              <a:off x="2928" y="2563"/>
              <a:ext cx="229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sz="3200" b="1" dirty="0"/>
                <a:t>1=</a:t>
              </a:r>
              <a:r>
                <a:rPr kumimoji="1" lang="en-US" altLang="zh-CN" sz="3200" b="1" i="1" dirty="0"/>
                <a:t>P</a:t>
              </a:r>
              <a:r>
                <a:rPr kumimoji="1" lang="en-US" altLang="zh-CN" sz="3200" b="1" dirty="0"/>
                <a:t>(</a:t>
              </a:r>
              <a:r>
                <a:rPr kumimoji="1" lang="en-US" altLang="zh-CN" sz="3200" b="1" i="1" dirty="0"/>
                <a:t>S</a:t>
              </a:r>
              <a:r>
                <a:rPr kumimoji="1" lang="en-US" altLang="zh-CN" sz="3200" b="1" dirty="0"/>
                <a:t>)</a:t>
              </a:r>
              <a:r>
                <a:rPr kumimoji="1" lang="en-US" altLang="zh-CN" sz="3200" b="1" i="1" dirty="0"/>
                <a:t>=P</a:t>
              </a:r>
              <a:r>
                <a:rPr kumimoji="1" lang="en-US" altLang="zh-CN" sz="3200" b="1" dirty="0"/>
                <a:t>(</a:t>
              </a:r>
              <a:r>
                <a:rPr kumimoji="1" lang="en-US" altLang="zh-CN" sz="3200" b="1" i="1" dirty="0"/>
                <a:t>A</a:t>
              </a:r>
              <a:r>
                <a:rPr kumimoji="1" lang="en-US" altLang="zh-CN" sz="3200" b="1" dirty="0"/>
                <a:t>)</a:t>
              </a:r>
              <a:r>
                <a:rPr kumimoji="1" lang="en-US" altLang="zh-CN" sz="3200" b="1" i="1" dirty="0"/>
                <a:t>+P</a:t>
              </a:r>
              <a:r>
                <a:rPr kumimoji="1" lang="en-US" altLang="zh-CN" sz="3200" b="1" dirty="0"/>
                <a:t>(</a:t>
              </a:r>
              <a:r>
                <a:rPr kumimoji="1" lang="en-US" altLang="zh-CN" sz="3200" b="1" i="1" dirty="0"/>
                <a:t>     </a:t>
              </a:r>
              <a:r>
                <a:rPr kumimoji="1" lang="en-US" altLang="zh-CN" sz="3200" b="1" dirty="0"/>
                <a:t>)</a:t>
              </a:r>
            </a:p>
          </p:txBody>
        </p:sp>
        <p:graphicFrame>
          <p:nvGraphicFramePr>
            <p:cNvPr id="18447" name="Object 11"/>
            <p:cNvGraphicFramePr>
              <a:graphicFrameLocks noChangeAspect="1"/>
            </p:cNvGraphicFramePr>
            <p:nvPr>
              <p:extLst>
                <p:ext uri="{D42A27DB-BD31-4B8C-83A1-F6EECF244321}">
                  <p14:modId xmlns:p14="http://schemas.microsoft.com/office/powerpoint/2010/main" val="1941327334"/>
                </p:ext>
              </p:extLst>
            </p:nvPr>
          </p:nvGraphicFramePr>
          <p:xfrm>
            <a:off x="4576" y="2548"/>
            <a:ext cx="295" cy="366"/>
          </p:xfrm>
          <a:graphic>
            <a:graphicData uri="http://schemas.openxmlformats.org/presentationml/2006/ole">
              <mc:AlternateContent xmlns:mc="http://schemas.openxmlformats.org/markup-compatibility/2006">
                <mc:Choice xmlns:v="urn:schemas-microsoft-com:vml" Requires="v">
                  <p:oleObj spid="_x0000_s95296" name="Equation" r:id="rId9" imgW="152280" imgH="190440" progId="Equation.DSMT4">
                    <p:embed/>
                  </p:oleObj>
                </mc:Choice>
                <mc:Fallback>
                  <p:oleObj name="Equation" r:id="rId9" imgW="152280" imgH="190440" progId="Equation.DSMT4">
                    <p:embed/>
                    <p:pic>
                      <p:nvPicPr>
                        <p:cNvPr id="0" name=""/>
                        <p:cNvPicPr>
                          <a:picLocks noChangeAspect="1" noChangeArrowheads="1"/>
                        </p:cNvPicPr>
                        <p:nvPr/>
                      </p:nvPicPr>
                      <p:blipFill>
                        <a:blip r:embed="rId10"/>
                        <a:srcRect/>
                        <a:stretch>
                          <a:fillRect/>
                        </a:stretch>
                      </p:blipFill>
                      <p:spPr bwMode="auto">
                        <a:xfrm>
                          <a:off x="4576" y="2548"/>
                          <a:ext cx="295" cy="366"/>
                        </a:xfrm>
                        <a:prstGeom prst="rect">
                          <a:avLst/>
                        </a:prstGeom>
                        <a:noFill/>
                        <a:ln>
                          <a:noFill/>
                        </a:ln>
                        <a:effectLst/>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06860" name="Oval 12"/>
          <p:cNvSpPr>
            <a:spLocks noChangeArrowheads="1"/>
          </p:cNvSpPr>
          <p:nvPr/>
        </p:nvSpPr>
        <p:spPr bwMode="auto">
          <a:xfrm>
            <a:off x="1716088" y="3601765"/>
            <a:ext cx="990600" cy="990600"/>
          </a:xfrm>
          <a:prstGeom prst="ellipse">
            <a:avLst/>
          </a:prstGeom>
          <a:solidFill>
            <a:srgbClr val="FF3300"/>
          </a:solidFill>
          <a:ln w="9525">
            <a:solidFill>
              <a:schemeClr val="tx1"/>
            </a:solidFill>
            <a:round/>
            <a:headEnd/>
            <a:tailEnd/>
          </a:ln>
        </p:spPr>
        <p:txBody>
          <a:bodyPr wrap="none" anchor="ctr"/>
          <a:lstStyle/>
          <a:p>
            <a:pPr algn="ctr"/>
            <a:r>
              <a:rPr kumimoji="1" lang="zh-CN" altLang="en-US" sz="3200" b="1"/>
              <a:t>Ａ</a:t>
            </a:r>
          </a:p>
        </p:txBody>
      </p:sp>
      <p:grpSp>
        <p:nvGrpSpPr>
          <p:cNvPr id="5" name="Group 13"/>
          <p:cNvGrpSpPr>
            <a:grpSpLocks/>
          </p:cNvGrpSpPr>
          <p:nvPr/>
        </p:nvGrpSpPr>
        <p:grpSpPr bwMode="auto">
          <a:xfrm>
            <a:off x="1258888" y="3068365"/>
            <a:ext cx="2743200" cy="2209800"/>
            <a:chOff x="768" y="2160"/>
            <a:chExt cx="1728" cy="1392"/>
          </a:xfrm>
        </p:grpSpPr>
        <p:sp>
          <p:nvSpPr>
            <p:cNvPr id="18442" name="Rectangle 14"/>
            <p:cNvSpPr>
              <a:spLocks noChangeArrowheads="1"/>
            </p:cNvSpPr>
            <p:nvPr/>
          </p:nvSpPr>
          <p:spPr bwMode="auto">
            <a:xfrm>
              <a:off x="768" y="2160"/>
              <a:ext cx="1728" cy="1392"/>
            </a:xfrm>
            <a:prstGeom prst="rect">
              <a:avLst/>
            </a:prstGeom>
            <a:solidFill>
              <a:srgbClr val="008080"/>
            </a:solidFill>
            <a:ln w="9525">
              <a:solidFill>
                <a:schemeClr val="tx1"/>
              </a:solidFill>
              <a:miter lim="800000"/>
              <a:headEnd/>
              <a:tailEnd/>
            </a:ln>
          </p:spPr>
          <p:txBody>
            <a:bodyPr wrap="none" anchor="ctr"/>
            <a:lstStyle/>
            <a:p>
              <a:endParaRPr lang="zh-CN" altLang="en-US"/>
            </a:p>
          </p:txBody>
        </p:sp>
        <p:sp>
          <p:nvSpPr>
            <p:cNvPr id="18443" name="Oval 15"/>
            <p:cNvSpPr>
              <a:spLocks noChangeArrowheads="1"/>
            </p:cNvSpPr>
            <p:nvPr/>
          </p:nvSpPr>
          <p:spPr bwMode="auto">
            <a:xfrm>
              <a:off x="1008" y="2448"/>
              <a:ext cx="624" cy="624"/>
            </a:xfrm>
            <a:prstGeom prst="ellipse">
              <a:avLst/>
            </a:prstGeom>
            <a:solidFill>
              <a:srgbClr val="FF3300"/>
            </a:solidFill>
            <a:ln w="9525">
              <a:solidFill>
                <a:schemeClr val="tx1"/>
              </a:solidFill>
              <a:round/>
              <a:headEnd/>
              <a:tailEnd/>
            </a:ln>
          </p:spPr>
          <p:txBody>
            <a:bodyPr wrap="none" anchor="ctr"/>
            <a:lstStyle/>
            <a:p>
              <a:pPr algn="ctr"/>
              <a:r>
                <a:rPr kumimoji="1" lang="zh-CN" altLang="en-US" sz="3200" b="1" i="1"/>
                <a:t>Ａ</a:t>
              </a:r>
              <a:endParaRPr kumimoji="1" lang="zh-CN" altLang="en-US" sz="3200" b="1"/>
            </a:p>
          </p:txBody>
        </p:sp>
        <p:graphicFrame>
          <p:nvGraphicFramePr>
            <p:cNvPr id="18444" name="Object 16"/>
            <p:cNvGraphicFramePr>
              <a:graphicFrameLocks noChangeAspect="1"/>
            </p:cNvGraphicFramePr>
            <p:nvPr/>
          </p:nvGraphicFramePr>
          <p:xfrm>
            <a:off x="1872" y="2352"/>
            <a:ext cx="336" cy="363"/>
          </p:xfrm>
          <a:graphic>
            <a:graphicData uri="http://schemas.openxmlformats.org/presentationml/2006/ole">
              <mc:AlternateContent xmlns:mc="http://schemas.openxmlformats.org/markup-compatibility/2006">
                <mc:Choice xmlns:v="urn:schemas-microsoft-com:vml" Requires="v">
                  <p:oleObj spid="_x0000_s95297" name="公式" r:id="rId11" imgW="159919" imgH="175176" progId="Equation.3">
                    <p:embed/>
                  </p:oleObj>
                </mc:Choice>
                <mc:Fallback>
                  <p:oleObj name="公式" r:id="rId11" imgW="159919" imgH="175176"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72" y="2352"/>
                          <a:ext cx="336" cy="363"/>
                        </a:xfrm>
                        <a:prstGeom prst="rect">
                          <a:avLst/>
                        </a:prstGeom>
                        <a:noFill/>
                        <a:ln>
                          <a:noFill/>
                        </a:ln>
                        <a:effectLst/>
                        <a:extLst>
                          <a:ext uri="{909E8E84-426E-40DD-AFC4-6F175D3DCCD1}">
                            <a14:hiddenFill xmlns:a14="http://schemas.microsoft.com/office/drawing/2010/main">
                              <a:solidFill>
                                <a:srgbClr val="CC66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5" name="Object 17"/>
            <p:cNvGraphicFramePr>
              <a:graphicFrameLocks noChangeAspect="1"/>
            </p:cNvGraphicFramePr>
            <p:nvPr/>
          </p:nvGraphicFramePr>
          <p:xfrm>
            <a:off x="1897" y="3072"/>
            <a:ext cx="287" cy="337"/>
          </p:xfrm>
          <a:graphic>
            <a:graphicData uri="http://schemas.openxmlformats.org/presentationml/2006/ole">
              <mc:AlternateContent xmlns:mc="http://schemas.openxmlformats.org/markup-compatibility/2006">
                <mc:Choice xmlns:v="urn:schemas-microsoft-com:vml" Requires="v">
                  <p:oleObj spid="_x0000_s95298" name="公式" r:id="rId13" imgW="137228" imgH="160056" progId="Equation.3">
                    <p:embed/>
                  </p:oleObj>
                </mc:Choice>
                <mc:Fallback>
                  <p:oleObj name="公式" r:id="rId13" imgW="137228" imgH="160056"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97" y="3072"/>
                          <a:ext cx="287" cy="337"/>
                        </a:xfrm>
                        <a:prstGeom prst="rect">
                          <a:avLst/>
                        </a:prstGeom>
                        <a:noFill/>
                        <a:ln>
                          <a:noFill/>
                        </a:ln>
                        <a:effectLst/>
                        <a:extLst>
                          <a:ext uri="{909E8E84-426E-40DD-AFC4-6F175D3DCCD1}">
                            <a14:hiddenFill xmlns:a14="http://schemas.microsoft.com/office/drawing/2010/main">
                              <a:solidFill>
                                <a:srgbClr val="CC66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06866" name="Text Box 18"/>
          <p:cNvSpPr txBox="1">
            <a:spLocks noChangeArrowheads="1"/>
          </p:cNvSpPr>
          <p:nvPr/>
        </p:nvSpPr>
        <p:spPr bwMode="auto">
          <a:xfrm>
            <a:off x="900113" y="188640"/>
            <a:ext cx="4518025" cy="6762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algn="just" eaLnBrk="1" hangingPunct="1">
              <a:lnSpc>
                <a:spcPct val="120000"/>
              </a:lnSpc>
            </a:pPr>
            <a:r>
              <a:rPr kumimoji="1" lang="zh-CN" altLang="en-US" sz="3200" b="1"/>
              <a:t>   性质</a:t>
            </a:r>
            <a:r>
              <a:rPr kumimoji="1" lang="en-US" altLang="zh-CN" sz="3200" b="1"/>
              <a:t>2</a:t>
            </a:r>
            <a:r>
              <a:rPr kumimoji="1" lang="zh-CN" altLang="en-US" sz="3200" b="1"/>
              <a:t>　</a:t>
            </a:r>
            <a:r>
              <a:rPr lang="zh-CN" altLang="en-US" sz="3200" b="1">
                <a:latin typeface="Tahoma" pitchFamily="34" charset="0"/>
              </a:rPr>
              <a:t>逆事件公式</a:t>
            </a:r>
            <a:endParaRPr kumimoji="1" lang="zh-CN" altLang="en-US" sz="3200" b="1"/>
          </a:p>
        </p:txBody>
      </p:sp>
      <p:graphicFrame>
        <p:nvGraphicFramePr>
          <p:cNvPr id="206867" name="Object 19"/>
          <p:cNvGraphicFramePr>
            <a:graphicFrameLocks noChangeAspect="1"/>
          </p:cNvGraphicFramePr>
          <p:nvPr>
            <p:extLst>
              <p:ext uri="{D42A27DB-BD31-4B8C-83A1-F6EECF244321}">
                <p14:modId xmlns:p14="http://schemas.microsoft.com/office/powerpoint/2010/main" val="3687576177"/>
              </p:ext>
            </p:extLst>
          </p:nvPr>
        </p:nvGraphicFramePr>
        <p:xfrm>
          <a:off x="3251200" y="2112690"/>
          <a:ext cx="2617788" cy="617537"/>
        </p:xfrm>
        <a:graphic>
          <a:graphicData uri="http://schemas.openxmlformats.org/presentationml/2006/ole">
            <mc:AlternateContent xmlns:mc="http://schemas.openxmlformats.org/markup-compatibility/2006">
              <mc:Choice xmlns:v="urn:schemas-microsoft-com:vml" Requires="v">
                <p:oleObj spid="_x0000_s95299" name="Equation" r:id="rId15" imgW="1028520" imgH="228600" progId="Equation.DSMT4">
                  <p:embed/>
                </p:oleObj>
              </mc:Choice>
              <mc:Fallback>
                <p:oleObj name="Equation" r:id="rId15" imgW="1028520" imgH="228600" progId="Equation.DSMT4">
                  <p:embed/>
                  <p:pic>
                    <p:nvPicPr>
                      <p:cNvPr id="0" name=""/>
                      <p:cNvPicPr>
                        <a:picLocks noChangeAspect="1" noChangeArrowheads="1"/>
                      </p:cNvPicPr>
                      <p:nvPr/>
                    </p:nvPicPr>
                    <p:blipFill>
                      <a:blip r:embed="rId16"/>
                      <a:srcRect/>
                      <a:stretch>
                        <a:fillRect/>
                      </a:stretch>
                    </p:blipFill>
                    <p:spPr bwMode="auto">
                      <a:xfrm>
                        <a:off x="3251200" y="2112690"/>
                        <a:ext cx="2617788" cy="617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6868" name="Text Box 20"/>
          <p:cNvSpPr txBox="1">
            <a:spLocks noChangeArrowheads="1"/>
          </p:cNvSpPr>
          <p:nvPr/>
        </p:nvSpPr>
        <p:spPr bwMode="auto">
          <a:xfrm>
            <a:off x="1331913" y="1125265"/>
            <a:ext cx="4324350"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lnSpc>
                <a:spcPct val="120000"/>
              </a:lnSpc>
            </a:pPr>
            <a:r>
              <a:rPr kumimoji="1" lang="zh-CN" altLang="en-US" sz="3200">
                <a:latin typeface="Tahoma" pitchFamily="34" charset="0"/>
              </a:rPr>
              <a:t>对任一事件</a:t>
            </a:r>
            <a:r>
              <a:rPr kumimoji="1" lang="en-US" altLang="zh-CN" sz="3200" i="1"/>
              <a:t>A</a:t>
            </a:r>
            <a:r>
              <a:rPr kumimoji="1" lang="en-US" altLang="zh-CN" sz="3200">
                <a:latin typeface="Tahoma" pitchFamily="34" charset="0"/>
              </a:rPr>
              <a:t> </a:t>
            </a:r>
            <a:r>
              <a:rPr kumimoji="1" lang="zh-CN" altLang="en-US" sz="3200">
                <a:latin typeface="Tahoma" pitchFamily="34" charset="0"/>
              </a:rPr>
              <a:t>，有</a:t>
            </a:r>
            <a:r>
              <a:rPr kumimoji="1" lang="zh-CN" altLang="en-US" sz="1800" b="1">
                <a:latin typeface="Tahoma" pitchFamily="34" charset="0"/>
              </a:rPr>
              <a:t>　　　　</a:t>
            </a:r>
          </a:p>
          <a:p>
            <a:pPr eaLnBrk="1" hangingPunct="1"/>
            <a:endParaRPr lang="zh-CN" altLang="en-US" sz="1800">
              <a:latin typeface="Tahoma" pitchFamily="34" charset="0"/>
            </a:endParaRPr>
          </a:p>
        </p:txBody>
      </p:sp>
    </p:spTree>
    <p:extLst>
      <p:ext uri="{BB962C8B-B14F-4D97-AF65-F5344CB8AC3E}">
        <p14:creationId xmlns:p14="http://schemas.microsoft.com/office/powerpoint/2010/main" val="5933418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06866"/>
                                        </p:tgtEl>
                                        <p:attrNameLst>
                                          <p:attrName>style.visibility</p:attrName>
                                        </p:attrNameLst>
                                      </p:cBhvr>
                                      <p:to>
                                        <p:strVal val="visible"/>
                                      </p:to>
                                    </p:set>
                                    <p:anim calcmode="lin" valueType="num">
                                      <p:cBhvr additive="base">
                                        <p:cTn id="7" dur="500" fill="hold"/>
                                        <p:tgtEl>
                                          <p:spTgt spid="206866"/>
                                        </p:tgtEl>
                                        <p:attrNameLst>
                                          <p:attrName>ppt_x</p:attrName>
                                        </p:attrNameLst>
                                      </p:cBhvr>
                                      <p:tavLst>
                                        <p:tav tm="0">
                                          <p:val>
                                            <p:strVal val="#ppt_x"/>
                                          </p:val>
                                        </p:tav>
                                        <p:tav tm="100000">
                                          <p:val>
                                            <p:strVal val="#ppt_x"/>
                                          </p:val>
                                        </p:tav>
                                      </p:tavLst>
                                    </p:anim>
                                    <p:anim calcmode="lin" valueType="num">
                                      <p:cBhvr additive="base">
                                        <p:cTn id="8" dur="500" fill="hold"/>
                                        <p:tgtEl>
                                          <p:spTgt spid="20686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06867"/>
                                        </p:tgtEl>
                                        <p:attrNameLst>
                                          <p:attrName>style.visibility</p:attrName>
                                        </p:attrNameLst>
                                      </p:cBhvr>
                                      <p:to>
                                        <p:strVal val="visible"/>
                                      </p:to>
                                    </p:set>
                                    <p:animEffect transition="in" filter="blinds(horizontal)">
                                      <p:cBhvr>
                                        <p:cTn id="13" dur="500"/>
                                        <p:tgtEl>
                                          <p:spTgt spid="20686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06868"/>
                                        </p:tgtEl>
                                        <p:attrNameLst>
                                          <p:attrName>style.visibility</p:attrName>
                                        </p:attrNameLst>
                                      </p:cBhvr>
                                      <p:to>
                                        <p:strVal val="visible"/>
                                      </p:to>
                                    </p:set>
                                    <p:animEffect transition="in" filter="blinds(horizontal)">
                                      <p:cBhvr>
                                        <p:cTn id="16" dur="500"/>
                                        <p:tgtEl>
                                          <p:spTgt spid="20686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20686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1+#ppt_w/2"/>
                                          </p:val>
                                        </p:tav>
                                        <p:tav tm="100000">
                                          <p:val>
                                            <p:strVal val="#ppt_x"/>
                                          </p:val>
                                        </p:tav>
                                      </p:tavLst>
                                    </p:anim>
                                    <p:anim calcmode="lin" valueType="num">
                                      <p:cBhvr additive="base">
                                        <p:cTn id="3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66" grpId="0" animBg="1"/>
      <p:bldP spid="20686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0" name="Object 2"/>
          <p:cNvGraphicFramePr>
            <a:graphicFrameLocks noChangeAspect="1"/>
          </p:cNvGraphicFramePr>
          <p:nvPr>
            <p:extLst>
              <p:ext uri="{D42A27DB-BD31-4B8C-83A1-F6EECF244321}">
                <p14:modId xmlns:p14="http://schemas.microsoft.com/office/powerpoint/2010/main" val="3122679302"/>
              </p:ext>
            </p:extLst>
          </p:nvPr>
        </p:nvGraphicFramePr>
        <p:xfrm>
          <a:off x="4514850" y="2882503"/>
          <a:ext cx="112713" cy="214313"/>
        </p:xfrm>
        <a:graphic>
          <a:graphicData uri="http://schemas.openxmlformats.org/presentationml/2006/ole">
            <mc:AlternateContent xmlns:mc="http://schemas.openxmlformats.org/markup-compatibility/2006">
              <mc:Choice xmlns:v="urn:schemas-microsoft-com:vml" Requires="v">
                <p:oleObj spid="_x0000_s32348" name="公式" r:id="rId3" imgW="114151" imgH="215619" progId="Equation.3">
                  <p:embed/>
                </p:oleObj>
              </mc:Choice>
              <mc:Fallback>
                <p:oleObj name="公式"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2882503"/>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9315" name="Object 3"/>
          <p:cNvGraphicFramePr>
            <a:graphicFrameLocks noChangeAspect="1"/>
          </p:cNvGraphicFramePr>
          <p:nvPr>
            <p:extLst>
              <p:ext uri="{D42A27DB-BD31-4B8C-83A1-F6EECF244321}">
                <p14:modId xmlns:p14="http://schemas.microsoft.com/office/powerpoint/2010/main" val="2831420834"/>
              </p:ext>
            </p:extLst>
          </p:nvPr>
        </p:nvGraphicFramePr>
        <p:xfrm>
          <a:off x="1141413" y="1099741"/>
          <a:ext cx="7021512" cy="590550"/>
        </p:xfrm>
        <a:graphic>
          <a:graphicData uri="http://schemas.openxmlformats.org/presentationml/2006/ole">
            <mc:AlternateContent xmlns:mc="http://schemas.openxmlformats.org/markup-compatibility/2006">
              <mc:Choice xmlns:v="urn:schemas-microsoft-com:vml" Requires="v">
                <p:oleObj spid="_x0000_s32349" name="Equation" r:id="rId5" imgW="2997000" imgH="241200" progId="Equation.DSMT4">
                  <p:embed/>
                </p:oleObj>
              </mc:Choice>
              <mc:Fallback>
                <p:oleObj name="Equation" r:id="rId5" imgW="2997000" imgH="241200" progId="Equation.DSMT4">
                  <p:embed/>
                  <p:pic>
                    <p:nvPicPr>
                      <p:cNvPr id="0" name=""/>
                      <p:cNvPicPr>
                        <a:picLocks noChangeAspect="1" noChangeArrowheads="1"/>
                      </p:cNvPicPr>
                      <p:nvPr/>
                    </p:nvPicPr>
                    <p:blipFill>
                      <a:blip r:embed="rId6"/>
                      <a:srcRect/>
                      <a:stretch>
                        <a:fillRect/>
                      </a:stretch>
                    </p:blipFill>
                    <p:spPr bwMode="auto">
                      <a:xfrm>
                        <a:off x="1141413" y="1099741"/>
                        <a:ext cx="7021512"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9316" name="Rectangle 4"/>
          <p:cNvSpPr>
            <a:spLocks noChangeArrowheads="1"/>
          </p:cNvSpPr>
          <p:nvPr/>
        </p:nvSpPr>
        <p:spPr bwMode="auto">
          <a:xfrm>
            <a:off x="1979712" y="3682284"/>
            <a:ext cx="7164288"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eaLnBrk="0" hangingPunct="0">
              <a:lnSpc>
                <a:spcPct val="120000"/>
              </a:lnSpc>
            </a:pPr>
            <a:r>
              <a:rPr kumimoji="1" lang="zh-CN" altLang="en-US" sz="3200" b="1" dirty="0"/>
              <a:t> </a:t>
            </a:r>
            <a:r>
              <a:rPr kumimoji="1" lang="zh-CN" altLang="en-US" sz="3200" b="1" dirty="0" smtClean="0"/>
              <a:t>这</a:t>
            </a:r>
            <a:r>
              <a:rPr kumimoji="1" lang="zh-CN" altLang="en-US" sz="3200" b="1" dirty="0"/>
              <a:t>就是有关抽签顺序问题的正确解答</a:t>
            </a:r>
            <a:r>
              <a:rPr kumimoji="1" lang="en-US" altLang="zh-CN" sz="3200" b="1" dirty="0"/>
              <a:t>.  </a:t>
            </a:r>
          </a:p>
        </p:txBody>
      </p:sp>
      <p:sp>
        <p:nvSpPr>
          <p:cNvPr id="269317" name="Rectangle 5"/>
          <p:cNvSpPr>
            <a:spLocks noChangeArrowheads="1"/>
          </p:cNvSpPr>
          <p:nvPr/>
        </p:nvSpPr>
        <p:spPr bwMode="auto">
          <a:xfrm>
            <a:off x="533400" y="-27384"/>
            <a:ext cx="8305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kumimoji="1" lang="zh-CN" altLang="en-US" sz="3200" b="1"/>
              <a:t>        同理，第</a:t>
            </a:r>
            <a:r>
              <a:rPr kumimoji="1" lang="en-US" altLang="zh-CN" sz="3200" b="1"/>
              <a:t>3</a:t>
            </a:r>
            <a:r>
              <a:rPr kumimoji="1" lang="zh-CN" altLang="en-US" sz="3200" b="1"/>
              <a:t>个人要抽到“入场券”，必须第</a:t>
            </a:r>
            <a:r>
              <a:rPr kumimoji="1" lang="en-US" altLang="zh-CN" sz="3200" b="1"/>
              <a:t>1</a:t>
            </a:r>
            <a:r>
              <a:rPr kumimoji="1" lang="zh-CN" altLang="en-US" sz="3200" b="1"/>
              <a:t>、第</a:t>
            </a:r>
            <a:r>
              <a:rPr kumimoji="1" lang="en-US" altLang="zh-CN" sz="3200" b="1"/>
              <a:t>2</a:t>
            </a:r>
            <a:r>
              <a:rPr kumimoji="1" lang="zh-CN" altLang="en-US" sz="3200" b="1"/>
              <a:t>个人都没有抽到</a:t>
            </a:r>
            <a:r>
              <a:rPr kumimoji="1" lang="en-US" altLang="zh-CN" sz="3200" b="1"/>
              <a:t>.   </a:t>
            </a:r>
            <a:r>
              <a:rPr kumimoji="1" lang="zh-CN" altLang="en-US" sz="3200" b="1"/>
              <a:t>因此</a:t>
            </a:r>
          </a:p>
        </p:txBody>
      </p:sp>
      <p:sp>
        <p:nvSpPr>
          <p:cNvPr id="269318" name="Rectangle 6"/>
          <p:cNvSpPr>
            <a:spLocks noChangeArrowheads="1"/>
          </p:cNvSpPr>
          <p:nvPr/>
        </p:nvSpPr>
        <p:spPr bwMode="auto">
          <a:xfrm>
            <a:off x="1692275" y="1695053"/>
            <a:ext cx="3711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kumimoji="1" lang="zh-CN" altLang="en-US" sz="3200" b="1"/>
              <a:t>＝</a:t>
            </a:r>
            <a:r>
              <a:rPr kumimoji="1" lang="en-US" altLang="zh-CN" sz="3200" b="1"/>
              <a:t>(4/5)(3/4)(1/3)=1/5</a:t>
            </a:r>
          </a:p>
        </p:txBody>
      </p:sp>
      <p:sp>
        <p:nvSpPr>
          <p:cNvPr id="269319" name="Rectangle 7"/>
          <p:cNvSpPr>
            <a:spLocks noChangeArrowheads="1"/>
          </p:cNvSpPr>
          <p:nvPr/>
        </p:nvSpPr>
        <p:spPr bwMode="auto">
          <a:xfrm>
            <a:off x="533400" y="2552303"/>
            <a:ext cx="8001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kumimoji="1" lang="zh-CN" altLang="en-US" sz="3200" b="1" dirty="0">
                <a:solidFill>
                  <a:schemeClr val="tx2"/>
                </a:solidFill>
              </a:rPr>
              <a:t>      </a:t>
            </a:r>
            <a:r>
              <a:rPr kumimoji="1" lang="zh-CN" altLang="en-US" sz="3200" b="1" dirty="0">
                <a:solidFill>
                  <a:srgbClr val="0000FF"/>
                </a:solidFill>
              </a:rPr>
              <a:t> 继续做下去就会发现</a:t>
            </a:r>
            <a:r>
              <a:rPr kumimoji="1" lang="en-US" altLang="zh-CN" sz="3200" b="1" dirty="0">
                <a:solidFill>
                  <a:srgbClr val="0000FF"/>
                </a:solidFill>
              </a:rPr>
              <a:t>,  </a:t>
            </a:r>
            <a:r>
              <a:rPr kumimoji="1" lang="zh-CN" altLang="en-US" sz="3200" b="1" dirty="0">
                <a:solidFill>
                  <a:srgbClr val="0000FF"/>
                </a:solidFill>
              </a:rPr>
              <a:t>每个人抽到</a:t>
            </a:r>
            <a:r>
              <a:rPr kumimoji="1" lang="zh-CN" altLang="en-US" sz="3200" b="1" dirty="0">
                <a:solidFill>
                  <a:schemeClr val="tx2"/>
                </a:solidFill>
              </a:rPr>
              <a:t>“</a:t>
            </a:r>
            <a:r>
              <a:rPr kumimoji="1" lang="zh-CN" altLang="en-US" sz="3200" b="1" dirty="0"/>
              <a:t>入场券” 的概率都是</a:t>
            </a:r>
            <a:r>
              <a:rPr kumimoji="1" lang="en-US" altLang="zh-CN" sz="3200" b="1" dirty="0"/>
              <a:t>1/5.</a:t>
            </a:r>
          </a:p>
        </p:txBody>
      </p:sp>
      <p:sp>
        <p:nvSpPr>
          <p:cNvPr id="269320" name="Rectangle 8"/>
          <p:cNvSpPr>
            <a:spLocks noChangeArrowheads="1"/>
          </p:cNvSpPr>
          <p:nvPr/>
        </p:nvSpPr>
        <p:spPr bwMode="auto">
          <a:xfrm>
            <a:off x="4798980" y="4435585"/>
            <a:ext cx="3589444" cy="5847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dirty="0">
                <a:solidFill>
                  <a:srgbClr val="0000FF"/>
                </a:solidFill>
              </a:rPr>
              <a:t>抽签不必争先恐后</a:t>
            </a:r>
            <a:r>
              <a:rPr kumimoji="1" lang="en-US" altLang="zh-CN" sz="3200" b="1" dirty="0">
                <a:solidFill>
                  <a:srgbClr val="0000FF"/>
                </a:solidFill>
              </a:rPr>
              <a:t>.</a:t>
            </a:r>
          </a:p>
        </p:txBody>
      </p:sp>
      <p:sp>
        <p:nvSpPr>
          <p:cNvPr id="269321" name="Rectangle 9"/>
          <p:cNvSpPr>
            <a:spLocks noChangeArrowheads="1"/>
          </p:cNvSpPr>
          <p:nvPr/>
        </p:nvSpPr>
        <p:spPr bwMode="auto">
          <a:xfrm>
            <a:off x="2602727" y="4392216"/>
            <a:ext cx="22320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dirty="0"/>
              <a:t>也就是说，</a:t>
            </a:r>
          </a:p>
        </p:txBody>
      </p:sp>
      <p:sp>
        <p:nvSpPr>
          <p:cNvPr id="53258" name="AutoShape 10">
            <a:hlinkClick r:id="rId7" action="ppaction://program" highlightClick="1"/>
          </p:cNvPr>
          <p:cNvSpPr>
            <a:spLocks noChangeArrowheads="1"/>
          </p:cNvSpPr>
          <p:nvPr/>
        </p:nvSpPr>
        <p:spPr bwMode="auto">
          <a:xfrm>
            <a:off x="7380288" y="5733926"/>
            <a:ext cx="647700" cy="431800"/>
          </a:xfrm>
          <a:prstGeom prst="actionButtonMovie">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11" name="Picture 3" descr="FISTSLA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7504" y="3857501"/>
            <a:ext cx="2786063" cy="230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22280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69317"/>
                                        </p:tgtEl>
                                        <p:attrNameLst>
                                          <p:attrName>style.visibility</p:attrName>
                                        </p:attrNameLst>
                                      </p:cBhvr>
                                      <p:to>
                                        <p:strVal val="visible"/>
                                      </p:to>
                                    </p:set>
                                    <p:animEffect transition="in" filter="barn(outVertical)">
                                      <p:cBhvr>
                                        <p:cTn id="7" dur="500"/>
                                        <p:tgtEl>
                                          <p:spTgt spid="2693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69315"/>
                                        </p:tgtEl>
                                        <p:attrNameLst>
                                          <p:attrName>style.visibility</p:attrName>
                                        </p:attrNameLst>
                                      </p:cBhvr>
                                      <p:to>
                                        <p:strVal val="visible"/>
                                      </p:to>
                                    </p:set>
                                    <p:animEffect transition="in" filter="box(out)">
                                      <p:cBhvr>
                                        <p:cTn id="12" dur="500"/>
                                        <p:tgtEl>
                                          <p:spTgt spid="2693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269318"/>
                                        </p:tgtEl>
                                        <p:attrNameLst>
                                          <p:attrName>style.visibility</p:attrName>
                                        </p:attrNameLst>
                                      </p:cBhvr>
                                      <p:to>
                                        <p:strVal val="visible"/>
                                      </p:to>
                                    </p:set>
                                    <p:animEffect transition="in" filter="wipe(right)">
                                      <p:cBhvr>
                                        <p:cTn id="17" dur="500"/>
                                        <p:tgtEl>
                                          <p:spTgt spid="2693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69319"/>
                                        </p:tgtEl>
                                        <p:attrNameLst>
                                          <p:attrName>style.visibility</p:attrName>
                                        </p:attrNameLst>
                                      </p:cBhvr>
                                      <p:to>
                                        <p:strVal val="visible"/>
                                      </p:to>
                                    </p:set>
                                    <p:anim calcmode="lin" valueType="num">
                                      <p:cBhvr additive="base">
                                        <p:cTn id="22" dur="500" fill="hold"/>
                                        <p:tgtEl>
                                          <p:spTgt spid="269319"/>
                                        </p:tgtEl>
                                        <p:attrNameLst>
                                          <p:attrName>ppt_x</p:attrName>
                                        </p:attrNameLst>
                                      </p:cBhvr>
                                      <p:tavLst>
                                        <p:tav tm="0">
                                          <p:val>
                                            <p:strVal val="#ppt_x"/>
                                          </p:val>
                                        </p:tav>
                                        <p:tav tm="100000">
                                          <p:val>
                                            <p:strVal val="#ppt_x"/>
                                          </p:val>
                                        </p:tav>
                                      </p:tavLst>
                                    </p:anim>
                                    <p:anim calcmode="lin" valueType="num">
                                      <p:cBhvr additive="base">
                                        <p:cTn id="23" dur="500" fill="hold"/>
                                        <p:tgtEl>
                                          <p:spTgt spid="269319"/>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4" presetClass="entr" presetSubtype="1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269316"/>
                                        </p:tgtEl>
                                        <p:attrNameLst>
                                          <p:attrName>style.visibility</p:attrName>
                                        </p:attrNameLst>
                                      </p:cBhvr>
                                      <p:to>
                                        <p:strVal val="visible"/>
                                      </p:to>
                                    </p:set>
                                    <p:animEffect transition="in" filter="wipe(left)">
                                      <p:cBhvr>
                                        <p:cTn id="32" dur="500"/>
                                        <p:tgtEl>
                                          <p:spTgt spid="26931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9321"/>
                                        </p:tgtEl>
                                        <p:attrNameLst>
                                          <p:attrName>style.visibility</p:attrName>
                                        </p:attrNameLst>
                                      </p:cBhvr>
                                      <p:to>
                                        <p:strVal val="visible"/>
                                      </p:to>
                                    </p:set>
                                    <p:animEffect transition="in" filter="wipe(left)">
                                      <p:cBhvr>
                                        <p:cTn id="37" dur="500"/>
                                        <p:tgtEl>
                                          <p:spTgt spid="269321"/>
                                        </p:tgtEl>
                                      </p:cBhvr>
                                    </p:animEffect>
                                  </p:childTnLst>
                                </p:cTn>
                              </p:par>
                            </p:childTnLst>
                          </p:cTn>
                        </p:par>
                        <p:par>
                          <p:cTn id="38" fill="hold" nodeType="afterGroup">
                            <p:stCondLst>
                              <p:cond delay="500"/>
                            </p:stCondLst>
                            <p:childTnLst>
                              <p:par>
                                <p:cTn id="39" presetID="1" presetClass="entr" presetSubtype="0" fill="hold" grpId="0" nodeType="afterEffect">
                                  <p:stCondLst>
                                    <p:cond delay="0"/>
                                  </p:stCondLst>
                                  <p:childTnLst>
                                    <p:set>
                                      <p:cBhvr>
                                        <p:cTn id="40" dur="1" fill="hold">
                                          <p:stCondLst>
                                            <p:cond delay="499"/>
                                          </p:stCondLst>
                                        </p:cTn>
                                        <p:tgtEl>
                                          <p:spTgt spid="2693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6" grpId="0" autoUpdateAnimBg="0"/>
      <p:bldP spid="269317" grpId="0" autoUpdateAnimBg="0"/>
      <p:bldP spid="269318" grpId="0" autoUpdateAnimBg="0"/>
      <p:bldP spid="269319" grpId="0" autoUpdateAnimBg="0"/>
      <p:bldP spid="269320" grpId="0" animBg="1" autoUpdateAnimBg="0"/>
      <p:bldP spid="269321"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Text Box 2"/>
          <p:cNvSpPr txBox="1">
            <a:spLocks noChangeArrowheads="1"/>
          </p:cNvSpPr>
          <p:nvPr/>
        </p:nvSpPr>
        <p:spPr bwMode="auto">
          <a:xfrm>
            <a:off x="609600" y="2564904"/>
            <a:ext cx="7902575"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lnSpc>
                <a:spcPct val="120000"/>
              </a:lnSpc>
              <a:spcBef>
                <a:spcPct val="50000"/>
              </a:spcBef>
            </a:pPr>
            <a:r>
              <a:rPr kumimoji="1" lang="zh-CN" altLang="en-US" sz="3200" b="1" dirty="0"/>
              <a:t>        我们说，在事件</a:t>
            </a:r>
            <a:r>
              <a:rPr kumimoji="1" lang="en-US" altLang="zh-CN" sz="3200" b="1" i="1" dirty="0"/>
              <a:t>B</a:t>
            </a:r>
            <a:r>
              <a:rPr kumimoji="1" lang="zh-CN" altLang="en-US" sz="3200" b="1" dirty="0"/>
              <a:t>发生的条件下事件</a:t>
            </a:r>
            <a:r>
              <a:rPr kumimoji="1" lang="en-US" altLang="zh-CN" sz="3200" b="1" i="1" dirty="0"/>
              <a:t>A</a:t>
            </a:r>
            <a:r>
              <a:rPr kumimoji="1" lang="zh-CN" altLang="en-US" sz="3200" b="1" dirty="0"/>
              <a:t>的条件概率一般地不等于</a:t>
            </a:r>
            <a:r>
              <a:rPr kumimoji="1" lang="en-US" altLang="zh-CN" sz="3200" b="1" i="1" dirty="0"/>
              <a:t>A</a:t>
            </a:r>
            <a:r>
              <a:rPr kumimoji="1" lang="zh-CN" altLang="en-US" sz="3200" b="1" dirty="0"/>
              <a:t>的无条件概率</a:t>
            </a:r>
            <a:r>
              <a:rPr kumimoji="1" lang="en-US" altLang="zh-CN" sz="3200" b="1" dirty="0"/>
              <a:t>. </a:t>
            </a:r>
            <a:r>
              <a:rPr kumimoji="1" lang="zh-CN" altLang="en-US" sz="3200" b="1" dirty="0"/>
              <a:t>但是，会不会出现</a:t>
            </a:r>
            <a:r>
              <a:rPr kumimoji="1" lang="en-US" altLang="zh-CN" sz="3200" b="1" i="1" dirty="0">
                <a:solidFill>
                  <a:srgbClr val="0000FF"/>
                </a:solidFill>
              </a:rPr>
              <a:t>P</a:t>
            </a:r>
            <a:r>
              <a:rPr kumimoji="1" lang="en-US" altLang="zh-CN" sz="3200" b="1" dirty="0">
                <a:solidFill>
                  <a:srgbClr val="0000FF"/>
                </a:solidFill>
              </a:rPr>
              <a:t>(</a:t>
            </a:r>
            <a:r>
              <a:rPr kumimoji="1" lang="en-US" altLang="zh-CN" sz="3200" b="1" i="1" dirty="0">
                <a:solidFill>
                  <a:srgbClr val="0000FF"/>
                </a:solidFill>
              </a:rPr>
              <a:t>A</a:t>
            </a:r>
            <a:r>
              <a:rPr kumimoji="1" lang="en-US" altLang="zh-CN" sz="3200" b="1" dirty="0">
                <a:solidFill>
                  <a:srgbClr val="0000FF"/>
                </a:solidFill>
              </a:rPr>
              <a:t>)=</a:t>
            </a:r>
            <a:r>
              <a:rPr kumimoji="1" lang="en-US" altLang="zh-CN" sz="3200" b="1" i="1" dirty="0">
                <a:solidFill>
                  <a:srgbClr val="0000FF"/>
                </a:solidFill>
              </a:rPr>
              <a:t>P</a:t>
            </a:r>
            <a:r>
              <a:rPr kumimoji="1" lang="en-US" altLang="zh-CN" sz="3200" b="1" dirty="0">
                <a:solidFill>
                  <a:srgbClr val="0000FF"/>
                </a:solidFill>
              </a:rPr>
              <a:t>(</a:t>
            </a:r>
            <a:r>
              <a:rPr kumimoji="1" lang="en-US" altLang="zh-CN" sz="3200" b="1" i="1" dirty="0">
                <a:solidFill>
                  <a:srgbClr val="0000FF"/>
                </a:solidFill>
              </a:rPr>
              <a:t>A</a:t>
            </a:r>
            <a:r>
              <a:rPr kumimoji="1" lang="en-US" altLang="zh-CN" sz="3200" b="1" dirty="0">
                <a:solidFill>
                  <a:srgbClr val="0000FF"/>
                </a:solidFill>
              </a:rPr>
              <a:t> |</a:t>
            </a:r>
            <a:r>
              <a:rPr kumimoji="1" lang="en-US" altLang="zh-CN" sz="3200" b="1" i="1" dirty="0">
                <a:solidFill>
                  <a:srgbClr val="0000FF"/>
                </a:solidFill>
              </a:rPr>
              <a:t>B</a:t>
            </a:r>
            <a:r>
              <a:rPr kumimoji="1" lang="en-US" altLang="zh-CN" sz="3200" b="1" dirty="0">
                <a:solidFill>
                  <a:srgbClr val="0000FF"/>
                </a:solidFill>
              </a:rPr>
              <a:t>)</a:t>
            </a:r>
            <a:r>
              <a:rPr kumimoji="1" lang="zh-CN" altLang="en-US" sz="3200" b="1" dirty="0"/>
              <a:t>的情形呢？</a:t>
            </a:r>
          </a:p>
        </p:txBody>
      </p:sp>
      <p:sp>
        <p:nvSpPr>
          <p:cNvPr id="273411" name="Rectangle 3"/>
          <p:cNvSpPr>
            <a:spLocks noChangeArrowheads="1"/>
          </p:cNvSpPr>
          <p:nvPr/>
        </p:nvSpPr>
        <p:spPr bwMode="auto">
          <a:xfrm>
            <a:off x="684213" y="44624"/>
            <a:ext cx="758825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20000"/>
              </a:lnSpc>
            </a:pPr>
            <a:r>
              <a:rPr kumimoji="1" lang="zh-CN" altLang="en-US" sz="3200" b="1" dirty="0"/>
              <a:t>        我们介绍了条件概率的概念，给出了计算两个或多个事件同时发生的概率的乘法公式，它在计算概率时经常使用，需要牢固掌握</a:t>
            </a:r>
            <a:r>
              <a:rPr kumimoji="1" lang="en-US" altLang="zh-CN" sz="3200" b="1" dirty="0"/>
              <a:t>.</a:t>
            </a:r>
          </a:p>
        </p:txBody>
      </p:sp>
      <p:sp>
        <p:nvSpPr>
          <p:cNvPr id="273412" name="AutoShape 4"/>
          <p:cNvSpPr>
            <a:spLocks noChangeArrowheads="1"/>
          </p:cNvSpPr>
          <p:nvPr/>
        </p:nvSpPr>
        <p:spPr bwMode="auto">
          <a:xfrm>
            <a:off x="4140200" y="4949329"/>
            <a:ext cx="2160588" cy="609600"/>
          </a:xfrm>
          <a:prstGeom prst="wedgeRoundRectCallout">
            <a:avLst>
              <a:gd name="adj1" fmla="val 2093"/>
              <a:gd name="adj2" fmla="val -122398"/>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zh-CN" altLang="en-US" sz="2800"/>
              <a:t>独立性问题</a:t>
            </a:r>
          </a:p>
        </p:txBody>
      </p:sp>
    </p:spTree>
    <p:extLst>
      <p:ext uri="{BB962C8B-B14F-4D97-AF65-F5344CB8AC3E}">
        <p14:creationId xmlns:p14="http://schemas.microsoft.com/office/powerpoint/2010/main" val="37273524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73411"/>
                                        </p:tgtEl>
                                        <p:attrNameLst>
                                          <p:attrName>style.visibility</p:attrName>
                                        </p:attrNameLst>
                                      </p:cBhvr>
                                      <p:to>
                                        <p:strVal val="visible"/>
                                      </p:to>
                                    </p:set>
                                    <p:animEffect transition="in" filter="barn(outVertical)">
                                      <p:cBhvr>
                                        <p:cTn id="7" dur="500"/>
                                        <p:tgtEl>
                                          <p:spTgt spid="2734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73410"/>
                                        </p:tgtEl>
                                        <p:attrNameLst>
                                          <p:attrName>style.visibility</p:attrName>
                                        </p:attrNameLst>
                                      </p:cBhvr>
                                      <p:to>
                                        <p:strVal val="visible"/>
                                      </p:to>
                                    </p:set>
                                    <p:anim calcmode="lin" valueType="num">
                                      <p:cBhvr additive="base">
                                        <p:cTn id="12" dur="500" fill="hold"/>
                                        <p:tgtEl>
                                          <p:spTgt spid="273410"/>
                                        </p:tgtEl>
                                        <p:attrNameLst>
                                          <p:attrName>ppt_x</p:attrName>
                                        </p:attrNameLst>
                                      </p:cBhvr>
                                      <p:tavLst>
                                        <p:tav tm="0">
                                          <p:val>
                                            <p:strVal val="#ppt_x"/>
                                          </p:val>
                                        </p:tav>
                                        <p:tav tm="100000">
                                          <p:val>
                                            <p:strVal val="#ppt_x"/>
                                          </p:val>
                                        </p:tav>
                                      </p:tavLst>
                                    </p:anim>
                                    <p:anim calcmode="lin" valueType="num">
                                      <p:cBhvr additive="base">
                                        <p:cTn id="13" dur="500" fill="hold"/>
                                        <p:tgtEl>
                                          <p:spTgt spid="27341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73412"/>
                                        </p:tgtEl>
                                        <p:attrNameLst>
                                          <p:attrName>style.visibility</p:attrName>
                                        </p:attrNameLst>
                                      </p:cBhvr>
                                      <p:to>
                                        <p:strVal val="visible"/>
                                      </p:to>
                                    </p:set>
                                    <p:anim calcmode="lin" valueType="num">
                                      <p:cBhvr additive="base">
                                        <p:cTn id="18" dur="500" fill="hold"/>
                                        <p:tgtEl>
                                          <p:spTgt spid="273412"/>
                                        </p:tgtEl>
                                        <p:attrNameLst>
                                          <p:attrName>ppt_x</p:attrName>
                                        </p:attrNameLst>
                                      </p:cBhvr>
                                      <p:tavLst>
                                        <p:tav tm="0">
                                          <p:val>
                                            <p:strVal val="#ppt_x"/>
                                          </p:val>
                                        </p:tav>
                                        <p:tav tm="100000">
                                          <p:val>
                                            <p:strVal val="#ppt_x"/>
                                          </p:val>
                                        </p:tav>
                                      </p:tavLst>
                                    </p:anim>
                                    <p:anim calcmode="lin" valueType="num">
                                      <p:cBhvr additive="base">
                                        <p:cTn id="19" dur="500" fill="hold"/>
                                        <p:tgtEl>
                                          <p:spTgt spid="2734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0" grpId="0" autoUpdateAnimBg="0"/>
      <p:bldP spid="273411" grpId="0" autoUpdateAnimBg="0"/>
      <p:bldP spid="27341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Text Box 3"/>
          <p:cNvSpPr txBox="1">
            <a:spLocks noChangeArrowheads="1"/>
          </p:cNvSpPr>
          <p:nvPr/>
        </p:nvSpPr>
        <p:spPr bwMode="auto">
          <a:xfrm>
            <a:off x="755650" y="3716561"/>
            <a:ext cx="5562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zh-CN" altLang="en-US" sz="3200" b="1">
                <a:solidFill>
                  <a:srgbClr val="000000"/>
                </a:solidFill>
              </a:rPr>
              <a:t>显然           </a:t>
            </a:r>
            <a:r>
              <a:rPr kumimoji="1" lang="en-US" altLang="zh-CN" sz="3200" b="1" i="1">
                <a:solidFill>
                  <a:srgbClr val="000000"/>
                </a:solidFill>
              </a:rPr>
              <a:t>P</a:t>
            </a:r>
            <a:r>
              <a:rPr kumimoji="1" lang="en-US" altLang="zh-CN" sz="3200" b="1">
                <a:solidFill>
                  <a:srgbClr val="000000"/>
                </a:solidFill>
              </a:rPr>
              <a:t>(</a:t>
            </a:r>
            <a:r>
              <a:rPr kumimoji="1" lang="en-US" altLang="zh-CN" sz="3200" b="1" i="1">
                <a:solidFill>
                  <a:srgbClr val="000000"/>
                </a:solidFill>
              </a:rPr>
              <a:t>A</a:t>
            </a:r>
            <a:r>
              <a:rPr kumimoji="1" lang="en-US" altLang="zh-CN" sz="3200" b="1">
                <a:solidFill>
                  <a:srgbClr val="000000"/>
                </a:solidFill>
              </a:rPr>
              <a:t>|</a:t>
            </a:r>
            <a:r>
              <a:rPr kumimoji="1" lang="en-US" altLang="zh-CN" sz="3200" b="1" i="1">
                <a:solidFill>
                  <a:srgbClr val="000000"/>
                </a:solidFill>
              </a:rPr>
              <a:t>B</a:t>
            </a:r>
            <a:r>
              <a:rPr kumimoji="1" lang="en-US" altLang="zh-CN" sz="3200" b="1">
                <a:solidFill>
                  <a:srgbClr val="000000"/>
                </a:solidFill>
              </a:rPr>
              <a:t>)=</a:t>
            </a:r>
            <a:r>
              <a:rPr kumimoji="1" lang="en-US" altLang="zh-CN" sz="3200" b="1" i="1">
                <a:solidFill>
                  <a:srgbClr val="000000"/>
                </a:solidFill>
              </a:rPr>
              <a:t>P</a:t>
            </a:r>
            <a:r>
              <a:rPr kumimoji="1" lang="en-US" altLang="zh-CN" sz="3200" b="1">
                <a:solidFill>
                  <a:srgbClr val="000000"/>
                </a:solidFill>
              </a:rPr>
              <a:t>(</a:t>
            </a:r>
            <a:r>
              <a:rPr kumimoji="1" lang="en-US" altLang="zh-CN" sz="3200" b="1" i="1">
                <a:solidFill>
                  <a:srgbClr val="000000"/>
                </a:solidFill>
              </a:rPr>
              <a:t>A</a:t>
            </a:r>
            <a:r>
              <a:rPr kumimoji="1" lang="en-US" altLang="zh-CN" sz="3200" b="1">
                <a:solidFill>
                  <a:srgbClr val="000000"/>
                </a:solidFill>
              </a:rPr>
              <a:t>)</a:t>
            </a:r>
          </a:p>
        </p:txBody>
      </p:sp>
      <p:sp>
        <p:nvSpPr>
          <p:cNvPr id="135172" name="Text Box 4"/>
          <p:cNvSpPr txBox="1">
            <a:spLocks noChangeArrowheads="1"/>
          </p:cNvSpPr>
          <p:nvPr/>
        </p:nvSpPr>
        <p:spPr bwMode="auto">
          <a:xfrm>
            <a:off x="827088" y="4365849"/>
            <a:ext cx="7416800" cy="1260475"/>
          </a:xfrm>
          <a:prstGeom prst="rect">
            <a:avLst/>
          </a:prstGeom>
          <a:ln/>
          <a:extLst/>
        </p:spPr>
        <p:style>
          <a:lnRef idx="1">
            <a:schemeClr val="accent3"/>
          </a:lnRef>
          <a:fillRef idx="3">
            <a:schemeClr val="accent3"/>
          </a:fillRef>
          <a:effectRef idx="2">
            <a:schemeClr val="accent3"/>
          </a:effectRef>
          <a:fontRef idx="minor">
            <a:schemeClr val="lt1"/>
          </a:fontRef>
        </p:style>
        <p:txBody>
          <a:bodyPr anchor="ct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lnSpc>
                <a:spcPct val="120000"/>
              </a:lnSpc>
              <a:spcBef>
                <a:spcPct val="50000"/>
              </a:spcBef>
            </a:pPr>
            <a:r>
              <a:rPr kumimoji="1" lang="zh-CN" altLang="en-US" sz="3200" b="1" dirty="0" smtClean="0">
                <a:solidFill>
                  <a:srgbClr val="000000"/>
                </a:solidFill>
              </a:rPr>
              <a:t>这就是说，已知</a:t>
            </a:r>
            <a:r>
              <a:rPr kumimoji="1" lang="zh-CN" altLang="en-US" sz="3200" b="1" dirty="0">
                <a:solidFill>
                  <a:srgbClr val="000000"/>
                </a:solidFill>
              </a:rPr>
              <a:t>事件</a:t>
            </a:r>
            <a:r>
              <a:rPr kumimoji="1" lang="en-US" altLang="zh-CN" sz="3200" b="1" i="1" dirty="0">
                <a:solidFill>
                  <a:srgbClr val="000000"/>
                </a:solidFill>
              </a:rPr>
              <a:t>B</a:t>
            </a:r>
            <a:r>
              <a:rPr kumimoji="1" lang="zh-CN" altLang="en-US" sz="3200" b="1" dirty="0" smtClean="0">
                <a:solidFill>
                  <a:srgbClr val="000000"/>
                </a:solidFill>
              </a:rPr>
              <a:t>发生，并不</a:t>
            </a:r>
            <a:r>
              <a:rPr kumimoji="1" lang="zh-CN" altLang="en-US" sz="3200" b="1" dirty="0">
                <a:solidFill>
                  <a:srgbClr val="000000"/>
                </a:solidFill>
              </a:rPr>
              <a:t>影响事件</a:t>
            </a:r>
            <a:r>
              <a:rPr kumimoji="1" lang="en-US" altLang="zh-CN" sz="3200" b="1" i="1" dirty="0">
                <a:solidFill>
                  <a:srgbClr val="000000"/>
                </a:solidFill>
              </a:rPr>
              <a:t>A</a:t>
            </a:r>
            <a:r>
              <a:rPr kumimoji="1" lang="zh-CN" altLang="en-US" sz="3200" b="1" dirty="0">
                <a:solidFill>
                  <a:srgbClr val="000000"/>
                </a:solidFill>
              </a:rPr>
              <a:t>发生的</a:t>
            </a:r>
            <a:r>
              <a:rPr kumimoji="1" lang="zh-CN" altLang="en-US" sz="3200" b="1" dirty="0" smtClean="0">
                <a:solidFill>
                  <a:srgbClr val="000000"/>
                </a:solidFill>
              </a:rPr>
              <a:t>概率，这时</a:t>
            </a:r>
            <a:r>
              <a:rPr kumimoji="1" lang="zh-CN" altLang="en-US" sz="3200" b="1" dirty="0">
                <a:solidFill>
                  <a:srgbClr val="000000"/>
                </a:solidFill>
              </a:rPr>
              <a:t>称事件</a:t>
            </a:r>
            <a:r>
              <a:rPr kumimoji="1" lang="en-US" altLang="zh-CN" sz="3200" b="1" i="1" dirty="0">
                <a:solidFill>
                  <a:srgbClr val="000000"/>
                </a:solidFill>
              </a:rPr>
              <a:t>A</a:t>
            </a:r>
            <a:r>
              <a:rPr kumimoji="1" lang="zh-CN" altLang="en-US" sz="3200" b="1" i="1" dirty="0">
                <a:solidFill>
                  <a:srgbClr val="000000"/>
                </a:solidFill>
              </a:rPr>
              <a:t>、</a:t>
            </a:r>
            <a:r>
              <a:rPr kumimoji="1" lang="en-US" altLang="zh-CN" sz="3200" b="1" i="1" dirty="0">
                <a:solidFill>
                  <a:srgbClr val="000000"/>
                </a:solidFill>
              </a:rPr>
              <a:t>B</a:t>
            </a:r>
            <a:r>
              <a:rPr kumimoji="1" lang="zh-CN" altLang="en-US" sz="3200" b="1" dirty="0">
                <a:solidFill>
                  <a:srgbClr val="000000"/>
                </a:solidFill>
              </a:rPr>
              <a:t>独立</a:t>
            </a:r>
            <a:r>
              <a:rPr kumimoji="1" lang="en-US" altLang="zh-CN" sz="3200" b="1" dirty="0">
                <a:solidFill>
                  <a:srgbClr val="000000"/>
                </a:solidFill>
              </a:rPr>
              <a:t>.</a:t>
            </a:r>
            <a:endParaRPr kumimoji="1" lang="en-US" altLang="zh-CN" sz="2400" dirty="0">
              <a:solidFill>
                <a:srgbClr val="000000"/>
              </a:solidFill>
            </a:endParaRPr>
          </a:p>
        </p:txBody>
      </p:sp>
      <p:sp>
        <p:nvSpPr>
          <p:cNvPr id="135173" name="Rectangle 5"/>
          <p:cNvSpPr>
            <a:spLocks noChangeArrowheads="1"/>
          </p:cNvSpPr>
          <p:nvPr/>
        </p:nvSpPr>
        <p:spPr bwMode="auto">
          <a:xfrm>
            <a:off x="1731963" y="2346817"/>
            <a:ext cx="4495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spcBef>
                <a:spcPct val="50000"/>
              </a:spcBef>
            </a:pPr>
            <a:r>
              <a:rPr kumimoji="1" lang="en-US" altLang="zh-CN" sz="3200" b="1" i="1" dirty="0">
                <a:solidFill>
                  <a:srgbClr val="000000"/>
                </a:solidFill>
              </a:rPr>
              <a:t>B </a:t>
            </a:r>
            <a:r>
              <a:rPr kumimoji="1" lang="en-US" altLang="zh-CN" sz="3200" b="1" dirty="0">
                <a:solidFill>
                  <a:srgbClr val="000000"/>
                </a:solidFill>
              </a:rPr>
              <a:t>={</a:t>
            </a:r>
            <a:r>
              <a:rPr kumimoji="1" lang="zh-CN" altLang="en-US" sz="3200" b="1" dirty="0">
                <a:solidFill>
                  <a:srgbClr val="000000"/>
                </a:solidFill>
              </a:rPr>
              <a:t>第一次掷出</a:t>
            </a:r>
            <a:r>
              <a:rPr kumimoji="1" lang="en-US" altLang="zh-CN" sz="3200" b="1" dirty="0">
                <a:solidFill>
                  <a:srgbClr val="000000"/>
                </a:solidFill>
              </a:rPr>
              <a:t>6</a:t>
            </a:r>
            <a:r>
              <a:rPr kumimoji="1" lang="zh-CN" altLang="en-US" sz="3200" b="1" dirty="0">
                <a:solidFill>
                  <a:srgbClr val="000000"/>
                </a:solidFill>
              </a:rPr>
              <a:t>点</a:t>
            </a:r>
            <a:r>
              <a:rPr kumimoji="1" lang="en-US" altLang="zh-CN" sz="3200" b="1" dirty="0">
                <a:solidFill>
                  <a:srgbClr val="000000"/>
                </a:solidFill>
              </a:rPr>
              <a:t>}</a:t>
            </a:r>
            <a:r>
              <a:rPr kumimoji="1" lang="zh-CN" altLang="en-US" sz="3200" b="1" dirty="0">
                <a:solidFill>
                  <a:srgbClr val="000000"/>
                </a:solidFill>
              </a:rPr>
              <a:t>， </a:t>
            </a:r>
            <a:endParaRPr kumimoji="1" lang="en-US" altLang="zh-CN" sz="3200" b="1" dirty="0" smtClean="0">
              <a:solidFill>
                <a:srgbClr val="000000"/>
              </a:solidFill>
            </a:endParaRPr>
          </a:p>
          <a:p>
            <a:pPr>
              <a:spcBef>
                <a:spcPct val="50000"/>
              </a:spcBef>
            </a:pPr>
            <a:r>
              <a:rPr kumimoji="1" lang="en-US" altLang="zh-CN" sz="3200" b="1" i="1" dirty="0" smtClean="0">
                <a:solidFill>
                  <a:srgbClr val="000000"/>
                </a:solidFill>
              </a:rPr>
              <a:t>A </a:t>
            </a:r>
            <a:r>
              <a:rPr kumimoji="1" lang="en-US" altLang="zh-CN" sz="3200" b="1" dirty="0">
                <a:solidFill>
                  <a:srgbClr val="000000"/>
                </a:solidFill>
              </a:rPr>
              <a:t>={</a:t>
            </a:r>
            <a:r>
              <a:rPr kumimoji="1" lang="zh-CN" altLang="en-US" sz="3200" b="1" dirty="0">
                <a:solidFill>
                  <a:srgbClr val="000000"/>
                </a:solidFill>
              </a:rPr>
              <a:t>第二次掷出</a:t>
            </a:r>
            <a:r>
              <a:rPr kumimoji="1" lang="en-US" altLang="zh-CN" sz="3200" b="1" dirty="0">
                <a:solidFill>
                  <a:srgbClr val="000000"/>
                </a:solidFill>
              </a:rPr>
              <a:t>6</a:t>
            </a:r>
            <a:r>
              <a:rPr kumimoji="1" lang="zh-CN" altLang="en-US" sz="3200" b="1" dirty="0">
                <a:solidFill>
                  <a:srgbClr val="000000"/>
                </a:solidFill>
              </a:rPr>
              <a:t>点</a:t>
            </a:r>
            <a:r>
              <a:rPr kumimoji="1" lang="en-US" altLang="zh-CN" sz="3200" b="1" dirty="0">
                <a:solidFill>
                  <a:srgbClr val="000000"/>
                </a:solidFill>
              </a:rPr>
              <a:t>}</a:t>
            </a:r>
            <a:r>
              <a:rPr kumimoji="1" lang="zh-CN" altLang="en-US" sz="3200" b="1" dirty="0">
                <a:solidFill>
                  <a:srgbClr val="000000"/>
                </a:solidFill>
              </a:rPr>
              <a:t>，</a:t>
            </a:r>
          </a:p>
        </p:txBody>
      </p:sp>
      <p:sp>
        <p:nvSpPr>
          <p:cNvPr id="135175" name="Rectangle 7"/>
          <p:cNvSpPr>
            <a:spLocks noChangeArrowheads="1"/>
          </p:cNvSpPr>
          <p:nvPr/>
        </p:nvSpPr>
        <p:spPr bwMode="auto">
          <a:xfrm>
            <a:off x="827088" y="1844899"/>
            <a:ext cx="50609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a:solidFill>
                  <a:srgbClr val="000000"/>
                </a:solidFill>
              </a:rPr>
              <a:t>将一颗均匀骰子连掷两次，</a:t>
            </a:r>
          </a:p>
        </p:txBody>
      </p:sp>
      <p:sp>
        <p:nvSpPr>
          <p:cNvPr id="135176" name="Rectangle 8"/>
          <p:cNvSpPr>
            <a:spLocks noChangeArrowheads="1"/>
          </p:cNvSpPr>
          <p:nvPr/>
        </p:nvSpPr>
        <p:spPr bwMode="auto">
          <a:xfrm>
            <a:off x="827088" y="2492599"/>
            <a:ext cx="5937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a:solidFill>
                  <a:srgbClr val="000000"/>
                </a:solidFill>
              </a:rPr>
              <a:t>设</a:t>
            </a:r>
          </a:p>
        </p:txBody>
      </p:sp>
      <p:grpSp>
        <p:nvGrpSpPr>
          <p:cNvPr id="2" name="Group 9"/>
          <p:cNvGrpSpPr>
            <a:grpSpLocks/>
          </p:cNvGrpSpPr>
          <p:nvPr/>
        </p:nvGrpSpPr>
        <p:grpSpPr bwMode="auto">
          <a:xfrm>
            <a:off x="7164388" y="1557561"/>
            <a:ext cx="1555750" cy="2058988"/>
            <a:chOff x="4081" y="1247"/>
            <a:chExt cx="980" cy="1297"/>
          </a:xfrm>
        </p:grpSpPr>
        <p:grpSp>
          <p:nvGrpSpPr>
            <p:cNvPr id="55306" name="Group 10"/>
            <p:cNvGrpSpPr>
              <a:grpSpLocks/>
            </p:cNvGrpSpPr>
            <p:nvPr/>
          </p:nvGrpSpPr>
          <p:grpSpPr bwMode="auto">
            <a:xfrm>
              <a:off x="4081" y="1247"/>
              <a:ext cx="884" cy="640"/>
              <a:chOff x="4081" y="1247"/>
              <a:chExt cx="884" cy="640"/>
            </a:xfrm>
          </p:grpSpPr>
          <p:sp>
            <p:nvSpPr>
              <p:cNvPr id="55324" name="Freeform 11"/>
              <p:cNvSpPr>
                <a:spLocks/>
              </p:cNvSpPr>
              <p:nvPr/>
            </p:nvSpPr>
            <p:spPr bwMode="auto">
              <a:xfrm>
                <a:off x="4490" y="1691"/>
                <a:ext cx="475" cy="194"/>
              </a:xfrm>
              <a:custGeom>
                <a:avLst/>
                <a:gdLst>
                  <a:gd name="T0" fmla="*/ 1 w 950"/>
                  <a:gd name="T1" fmla="*/ 0 h 388"/>
                  <a:gd name="T2" fmla="*/ 1 w 950"/>
                  <a:gd name="T3" fmla="*/ 1 h 388"/>
                  <a:gd name="T4" fmla="*/ 0 w 950"/>
                  <a:gd name="T5" fmla="*/ 1 h 388"/>
                  <a:gd name="T6" fmla="*/ 1 w 950"/>
                  <a:gd name="T7" fmla="*/ 0 h 388"/>
                  <a:gd name="T8" fmla="*/ 0 60000 65536"/>
                  <a:gd name="T9" fmla="*/ 0 60000 65536"/>
                  <a:gd name="T10" fmla="*/ 0 60000 65536"/>
                  <a:gd name="T11" fmla="*/ 0 60000 65536"/>
                  <a:gd name="T12" fmla="*/ 0 w 950"/>
                  <a:gd name="T13" fmla="*/ 0 h 388"/>
                  <a:gd name="T14" fmla="*/ 950 w 950"/>
                  <a:gd name="T15" fmla="*/ 388 h 388"/>
                </a:gdLst>
                <a:ahLst/>
                <a:cxnLst>
                  <a:cxn ang="T8">
                    <a:pos x="T0" y="T1"/>
                  </a:cxn>
                  <a:cxn ang="T9">
                    <a:pos x="T2" y="T3"/>
                  </a:cxn>
                  <a:cxn ang="T10">
                    <a:pos x="T4" y="T5"/>
                  </a:cxn>
                  <a:cxn ang="T11">
                    <a:pos x="T6" y="T7"/>
                  </a:cxn>
                </a:cxnLst>
                <a:rect l="T12" t="T13" r="T14" b="T15"/>
                <a:pathLst>
                  <a:path w="950" h="388">
                    <a:moveTo>
                      <a:pt x="550" y="0"/>
                    </a:moveTo>
                    <a:lnTo>
                      <a:pt x="950" y="113"/>
                    </a:lnTo>
                    <a:lnTo>
                      <a:pt x="0" y="388"/>
                    </a:lnTo>
                    <a:lnTo>
                      <a:pt x="55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25" name="Freeform 12"/>
              <p:cNvSpPr>
                <a:spLocks/>
              </p:cNvSpPr>
              <p:nvPr/>
            </p:nvSpPr>
            <p:spPr bwMode="auto">
              <a:xfrm>
                <a:off x="4081" y="1391"/>
                <a:ext cx="411" cy="496"/>
              </a:xfrm>
              <a:custGeom>
                <a:avLst/>
                <a:gdLst>
                  <a:gd name="T0" fmla="*/ 0 w 823"/>
                  <a:gd name="T1" fmla="*/ 0 h 991"/>
                  <a:gd name="T2" fmla="*/ 0 w 823"/>
                  <a:gd name="T3" fmla="*/ 1 h 991"/>
                  <a:gd name="T4" fmla="*/ 0 w 823"/>
                  <a:gd name="T5" fmla="*/ 1 h 991"/>
                  <a:gd name="T6" fmla="*/ 0 w 823"/>
                  <a:gd name="T7" fmla="*/ 1 h 991"/>
                  <a:gd name="T8" fmla="*/ 0 w 823"/>
                  <a:gd name="T9" fmla="*/ 0 h 991"/>
                  <a:gd name="T10" fmla="*/ 0 60000 65536"/>
                  <a:gd name="T11" fmla="*/ 0 60000 65536"/>
                  <a:gd name="T12" fmla="*/ 0 60000 65536"/>
                  <a:gd name="T13" fmla="*/ 0 60000 65536"/>
                  <a:gd name="T14" fmla="*/ 0 60000 65536"/>
                  <a:gd name="T15" fmla="*/ 0 w 823"/>
                  <a:gd name="T16" fmla="*/ 0 h 991"/>
                  <a:gd name="T17" fmla="*/ 823 w 823"/>
                  <a:gd name="T18" fmla="*/ 991 h 991"/>
                </a:gdLst>
                <a:ahLst/>
                <a:cxnLst>
                  <a:cxn ang="T10">
                    <a:pos x="T0" y="T1"/>
                  </a:cxn>
                  <a:cxn ang="T11">
                    <a:pos x="T2" y="T3"/>
                  </a:cxn>
                  <a:cxn ang="T12">
                    <a:pos x="T4" y="T5"/>
                  </a:cxn>
                  <a:cxn ang="T13">
                    <a:pos x="T6" y="T7"/>
                  </a:cxn>
                  <a:cxn ang="T14">
                    <a:pos x="T8" y="T9"/>
                  </a:cxn>
                </a:cxnLst>
                <a:rect l="T15" t="T16" r="T17" b="T18"/>
                <a:pathLst>
                  <a:path w="823" h="991">
                    <a:moveTo>
                      <a:pt x="0" y="0"/>
                    </a:moveTo>
                    <a:lnTo>
                      <a:pt x="822" y="176"/>
                    </a:lnTo>
                    <a:lnTo>
                      <a:pt x="823" y="991"/>
                    </a:lnTo>
                    <a:lnTo>
                      <a:pt x="3" y="809"/>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26" name="Freeform 13"/>
              <p:cNvSpPr>
                <a:spLocks/>
              </p:cNvSpPr>
              <p:nvPr/>
            </p:nvSpPr>
            <p:spPr bwMode="auto">
              <a:xfrm>
                <a:off x="4491" y="1317"/>
                <a:ext cx="278" cy="568"/>
              </a:xfrm>
              <a:custGeom>
                <a:avLst/>
                <a:gdLst>
                  <a:gd name="T0" fmla="*/ 1 w 555"/>
                  <a:gd name="T1" fmla="*/ 0 h 1134"/>
                  <a:gd name="T2" fmla="*/ 1 w 555"/>
                  <a:gd name="T3" fmla="*/ 1 h 1134"/>
                  <a:gd name="T4" fmla="*/ 0 w 555"/>
                  <a:gd name="T5" fmla="*/ 2 h 1134"/>
                  <a:gd name="T6" fmla="*/ 0 w 555"/>
                  <a:gd name="T7" fmla="*/ 1 h 1134"/>
                  <a:gd name="T8" fmla="*/ 1 w 555"/>
                  <a:gd name="T9" fmla="*/ 0 h 1134"/>
                  <a:gd name="T10" fmla="*/ 0 60000 65536"/>
                  <a:gd name="T11" fmla="*/ 0 60000 65536"/>
                  <a:gd name="T12" fmla="*/ 0 60000 65536"/>
                  <a:gd name="T13" fmla="*/ 0 60000 65536"/>
                  <a:gd name="T14" fmla="*/ 0 60000 65536"/>
                  <a:gd name="T15" fmla="*/ 0 w 555"/>
                  <a:gd name="T16" fmla="*/ 0 h 1134"/>
                  <a:gd name="T17" fmla="*/ 555 w 555"/>
                  <a:gd name="T18" fmla="*/ 1134 h 1134"/>
                </a:gdLst>
                <a:ahLst/>
                <a:cxnLst>
                  <a:cxn ang="T10">
                    <a:pos x="T0" y="T1"/>
                  </a:cxn>
                  <a:cxn ang="T11">
                    <a:pos x="T2" y="T3"/>
                  </a:cxn>
                  <a:cxn ang="T12">
                    <a:pos x="T4" y="T5"/>
                  </a:cxn>
                  <a:cxn ang="T13">
                    <a:pos x="T6" y="T7"/>
                  </a:cxn>
                  <a:cxn ang="T14">
                    <a:pos x="T8" y="T9"/>
                  </a:cxn>
                </a:cxnLst>
                <a:rect l="T15" t="T16" r="T17" b="T18"/>
                <a:pathLst>
                  <a:path w="555" h="1134">
                    <a:moveTo>
                      <a:pt x="555" y="0"/>
                    </a:moveTo>
                    <a:lnTo>
                      <a:pt x="555" y="748"/>
                    </a:lnTo>
                    <a:lnTo>
                      <a:pt x="0" y="1134"/>
                    </a:lnTo>
                    <a:lnTo>
                      <a:pt x="0" y="324"/>
                    </a:lnTo>
                    <a:lnTo>
                      <a:pt x="555"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27" name="Freeform 14"/>
              <p:cNvSpPr>
                <a:spLocks/>
              </p:cNvSpPr>
              <p:nvPr/>
            </p:nvSpPr>
            <p:spPr bwMode="auto">
              <a:xfrm>
                <a:off x="4081" y="1247"/>
                <a:ext cx="686" cy="233"/>
              </a:xfrm>
              <a:custGeom>
                <a:avLst/>
                <a:gdLst>
                  <a:gd name="T0" fmla="*/ 0 w 1373"/>
                  <a:gd name="T1" fmla="*/ 1 h 465"/>
                  <a:gd name="T2" fmla="*/ 0 w 1373"/>
                  <a:gd name="T3" fmla="*/ 1 h 465"/>
                  <a:gd name="T4" fmla="*/ 1 w 1373"/>
                  <a:gd name="T5" fmla="*/ 1 h 465"/>
                  <a:gd name="T6" fmla="*/ 0 w 1373"/>
                  <a:gd name="T7" fmla="*/ 0 h 465"/>
                  <a:gd name="T8" fmla="*/ 0 w 1373"/>
                  <a:gd name="T9" fmla="*/ 1 h 465"/>
                  <a:gd name="T10" fmla="*/ 0 60000 65536"/>
                  <a:gd name="T11" fmla="*/ 0 60000 65536"/>
                  <a:gd name="T12" fmla="*/ 0 60000 65536"/>
                  <a:gd name="T13" fmla="*/ 0 60000 65536"/>
                  <a:gd name="T14" fmla="*/ 0 60000 65536"/>
                  <a:gd name="T15" fmla="*/ 0 w 1373"/>
                  <a:gd name="T16" fmla="*/ 0 h 465"/>
                  <a:gd name="T17" fmla="*/ 1373 w 1373"/>
                  <a:gd name="T18" fmla="*/ 465 h 465"/>
                </a:gdLst>
                <a:ahLst/>
                <a:cxnLst>
                  <a:cxn ang="T10">
                    <a:pos x="T0" y="T1"/>
                  </a:cxn>
                  <a:cxn ang="T11">
                    <a:pos x="T2" y="T3"/>
                  </a:cxn>
                  <a:cxn ang="T12">
                    <a:pos x="T4" y="T5"/>
                  </a:cxn>
                  <a:cxn ang="T13">
                    <a:pos x="T6" y="T7"/>
                  </a:cxn>
                  <a:cxn ang="T14">
                    <a:pos x="T8" y="T9"/>
                  </a:cxn>
                </a:cxnLst>
                <a:rect l="T15" t="T16" r="T17" b="T18"/>
                <a:pathLst>
                  <a:path w="1373" h="465">
                    <a:moveTo>
                      <a:pt x="0" y="288"/>
                    </a:moveTo>
                    <a:lnTo>
                      <a:pt x="822" y="465"/>
                    </a:lnTo>
                    <a:lnTo>
                      <a:pt x="1373" y="141"/>
                    </a:lnTo>
                    <a:lnTo>
                      <a:pt x="613" y="0"/>
                    </a:lnTo>
                    <a:lnTo>
                      <a:pt x="0" y="28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5328" name="Group 15"/>
              <p:cNvGrpSpPr>
                <a:grpSpLocks/>
              </p:cNvGrpSpPr>
              <p:nvPr/>
            </p:nvGrpSpPr>
            <p:grpSpPr bwMode="auto">
              <a:xfrm>
                <a:off x="4118" y="1285"/>
                <a:ext cx="628" cy="564"/>
                <a:chOff x="4118" y="1285"/>
                <a:chExt cx="628" cy="564"/>
              </a:xfrm>
            </p:grpSpPr>
            <p:sp>
              <p:nvSpPr>
                <p:cNvPr id="55329" name="Oval 16"/>
                <p:cNvSpPr>
                  <a:spLocks noChangeArrowheads="1"/>
                </p:cNvSpPr>
                <p:nvPr/>
              </p:nvSpPr>
              <p:spPr bwMode="auto">
                <a:xfrm>
                  <a:off x="4406" y="1285"/>
                  <a:ext cx="60" cy="4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solidFill>
                      <a:srgbClr val="000000"/>
                    </a:solidFill>
                    <a:latin typeface="Arial" charset="0"/>
                  </a:endParaRPr>
                </a:p>
              </p:txBody>
            </p:sp>
            <p:sp>
              <p:nvSpPr>
                <p:cNvPr id="55330" name="Oval 17"/>
                <p:cNvSpPr>
                  <a:spLocks noChangeArrowheads="1"/>
                </p:cNvSpPr>
                <p:nvPr/>
              </p:nvSpPr>
              <p:spPr bwMode="auto">
                <a:xfrm>
                  <a:off x="4581" y="1317"/>
                  <a:ext cx="61" cy="4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solidFill>
                      <a:srgbClr val="000000"/>
                    </a:solidFill>
                    <a:latin typeface="Arial" charset="0"/>
                  </a:endParaRPr>
                </a:p>
              </p:txBody>
            </p:sp>
            <p:sp>
              <p:nvSpPr>
                <p:cNvPr id="55331" name="Oval 18"/>
                <p:cNvSpPr>
                  <a:spLocks noChangeArrowheads="1"/>
                </p:cNvSpPr>
                <p:nvPr/>
              </p:nvSpPr>
              <p:spPr bwMode="auto">
                <a:xfrm>
                  <a:off x="4496" y="1360"/>
                  <a:ext cx="65" cy="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solidFill>
                      <a:srgbClr val="000000"/>
                    </a:solidFill>
                    <a:latin typeface="Arial" charset="0"/>
                  </a:endParaRPr>
                </a:p>
              </p:txBody>
            </p:sp>
            <p:sp>
              <p:nvSpPr>
                <p:cNvPr id="55332" name="Oval 19"/>
                <p:cNvSpPr>
                  <a:spLocks noChangeArrowheads="1"/>
                </p:cNvSpPr>
                <p:nvPr/>
              </p:nvSpPr>
              <p:spPr bwMode="auto">
                <a:xfrm>
                  <a:off x="4313" y="1322"/>
                  <a:ext cx="65" cy="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solidFill>
                      <a:srgbClr val="000000"/>
                    </a:solidFill>
                    <a:latin typeface="Arial" charset="0"/>
                  </a:endParaRPr>
                </a:p>
              </p:txBody>
            </p:sp>
            <p:sp>
              <p:nvSpPr>
                <p:cNvPr id="55333" name="Oval 20"/>
                <p:cNvSpPr>
                  <a:spLocks noChangeArrowheads="1"/>
                </p:cNvSpPr>
                <p:nvPr/>
              </p:nvSpPr>
              <p:spPr bwMode="auto">
                <a:xfrm>
                  <a:off x="4412" y="1402"/>
                  <a:ext cx="70" cy="5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solidFill>
                      <a:srgbClr val="000000"/>
                    </a:solidFill>
                    <a:latin typeface="Arial" charset="0"/>
                  </a:endParaRPr>
                </a:p>
              </p:txBody>
            </p:sp>
            <p:sp>
              <p:nvSpPr>
                <p:cNvPr id="55334" name="Oval 21"/>
                <p:cNvSpPr>
                  <a:spLocks noChangeArrowheads="1"/>
                </p:cNvSpPr>
                <p:nvPr/>
              </p:nvSpPr>
              <p:spPr bwMode="auto">
                <a:xfrm>
                  <a:off x="4220" y="1362"/>
                  <a:ext cx="72" cy="5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solidFill>
                      <a:srgbClr val="000000"/>
                    </a:solidFill>
                    <a:latin typeface="Arial" charset="0"/>
                  </a:endParaRPr>
                </a:p>
              </p:txBody>
            </p:sp>
            <p:sp>
              <p:nvSpPr>
                <p:cNvPr id="55335" name="Oval 22"/>
                <p:cNvSpPr>
                  <a:spLocks noChangeArrowheads="1"/>
                </p:cNvSpPr>
                <p:nvPr/>
              </p:nvSpPr>
              <p:spPr bwMode="auto">
                <a:xfrm>
                  <a:off x="4254" y="1465"/>
                  <a:ext cx="74" cy="7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solidFill>
                      <a:srgbClr val="000000"/>
                    </a:solidFill>
                    <a:latin typeface="Arial" charset="0"/>
                  </a:endParaRPr>
                </a:p>
              </p:txBody>
            </p:sp>
            <p:sp>
              <p:nvSpPr>
                <p:cNvPr id="55336" name="Oval 23"/>
                <p:cNvSpPr>
                  <a:spLocks noChangeArrowheads="1"/>
                </p:cNvSpPr>
                <p:nvPr/>
              </p:nvSpPr>
              <p:spPr bwMode="auto">
                <a:xfrm>
                  <a:off x="4118" y="1706"/>
                  <a:ext cx="73" cy="7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solidFill>
                      <a:srgbClr val="000000"/>
                    </a:solidFill>
                    <a:latin typeface="Arial" charset="0"/>
                  </a:endParaRPr>
                </a:p>
              </p:txBody>
            </p:sp>
            <p:sp>
              <p:nvSpPr>
                <p:cNvPr id="55337" name="Oval 24"/>
                <p:cNvSpPr>
                  <a:spLocks noChangeArrowheads="1"/>
                </p:cNvSpPr>
                <p:nvPr/>
              </p:nvSpPr>
              <p:spPr bwMode="auto">
                <a:xfrm>
                  <a:off x="4393" y="1776"/>
                  <a:ext cx="73" cy="7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solidFill>
                      <a:srgbClr val="000000"/>
                    </a:solidFill>
                    <a:latin typeface="Arial" charset="0"/>
                  </a:endParaRPr>
                </a:p>
              </p:txBody>
            </p:sp>
            <p:sp>
              <p:nvSpPr>
                <p:cNvPr id="55338" name="Oval 25"/>
                <p:cNvSpPr>
                  <a:spLocks noChangeArrowheads="1"/>
                </p:cNvSpPr>
                <p:nvPr/>
              </p:nvSpPr>
              <p:spPr bwMode="auto">
                <a:xfrm>
                  <a:off x="4527" y="1494"/>
                  <a:ext cx="63" cy="6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solidFill>
                      <a:srgbClr val="000000"/>
                    </a:solidFill>
                    <a:latin typeface="Arial" charset="0"/>
                  </a:endParaRPr>
                </a:p>
              </p:txBody>
            </p:sp>
            <p:sp>
              <p:nvSpPr>
                <p:cNvPr id="55339" name="Oval 26"/>
                <p:cNvSpPr>
                  <a:spLocks noChangeArrowheads="1"/>
                </p:cNvSpPr>
                <p:nvPr/>
              </p:nvSpPr>
              <p:spPr bwMode="auto">
                <a:xfrm>
                  <a:off x="4688" y="1633"/>
                  <a:ext cx="58" cy="6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solidFill>
                      <a:srgbClr val="000000"/>
                    </a:solidFill>
                    <a:latin typeface="Arial" charset="0"/>
                  </a:endParaRPr>
                </a:p>
              </p:txBody>
            </p:sp>
          </p:grpSp>
        </p:grpSp>
        <p:grpSp>
          <p:nvGrpSpPr>
            <p:cNvPr id="55307" name="Group 27"/>
            <p:cNvGrpSpPr>
              <a:grpSpLocks/>
            </p:cNvGrpSpPr>
            <p:nvPr/>
          </p:nvGrpSpPr>
          <p:grpSpPr bwMode="auto">
            <a:xfrm>
              <a:off x="4177" y="1904"/>
              <a:ext cx="884" cy="640"/>
              <a:chOff x="4081" y="1247"/>
              <a:chExt cx="884" cy="640"/>
            </a:xfrm>
          </p:grpSpPr>
          <p:sp>
            <p:nvSpPr>
              <p:cNvPr id="55308" name="Freeform 28"/>
              <p:cNvSpPr>
                <a:spLocks/>
              </p:cNvSpPr>
              <p:nvPr/>
            </p:nvSpPr>
            <p:spPr bwMode="auto">
              <a:xfrm>
                <a:off x="4490" y="1691"/>
                <a:ext cx="475" cy="194"/>
              </a:xfrm>
              <a:custGeom>
                <a:avLst/>
                <a:gdLst>
                  <a:gd name="T0" fmla="*/ 1 w 950"/>
                  <a:gd name="T1" fmla="*/ 0 h 388"/>
                  <a:gd name="T2" fmla="*/ 1 w 950"/>
                  <a:gd name="T3" fmla="*/ 1 h 388"/>
                  <a:gd name="T4" fmla="*/ 0 w 950"/>
                  <a:gd name="T5" fmla="*/ 1 h 388"/>
                  <a:gd name="T6" fmla="*/ 1 w 950"/>
                  <a:gd name="T7" fmla="*/ 0 h 388"/>
                  <a:gd name="T8" fmla="*/ 0 60000 65536"/>
                  <a:gd name="T9" fmla="*/ 0 60000 65536"/>
                  <a:gd name="T10" fmla="*/ 0 60000 65536"/>
                  <a:gd name="T11" fmla="*/ 0 60000 65536"/>
                  <a:gd name="T12" fmla="*/ 0 w 950"/>
                  <a:gd name="T13" fmla="*/ 0 h 388"/>
                  <a:gd name="T14" fmla="*/ 950 w 950"/>
                  <a:gd name="T15" fmla="*/ 388 h 388"/>
                </a:gdLst>
                <a:ahLst/>
                <a:cxnLst>
                  <a:cxn ang="T8">
                    <a:pos x="T0" y="T1"/>
                  </a:cxn>
                  <a:cxn ang="T9">
                    <a:pos x="T2" y="T3"/>
                  </a:cxn>
                  <a:cxn ang="T10">
                    <a:pos x="T4" y="T5"/>
                  </a:cxn>
                  <a:cxn ang="T11">
                    <a:pos x="T6" y="T7"/>
                  </a:cxn>
                </a:cxnLst>
                <a:rect l="T12" t="T13" r="T14" b="T15"/>
                <a:pathLst>
                  <a:path w="950" h="388">
                    <a:moveTo>
                      <a:pt x="550" y="0"/>
                    </a:moveTo>
                    <a:lnTo>
                      <a:pt x="950" y="113"/>
                    </a:lnTo>
                    <a:lnTo>
                      <a:pt x="0" y="388"/>
                    </a:lnTo>
                    <a:lnTo>
                      <a:pt x="55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09" name="Freeform 29"/>
              <p:cNvSpPr>
                <a:spLocks/>
              </p:cNvSpPr>
              <p:nvPr/>
            </p:nvSpPr>
            <p:spPr bwMode="auto">
              <a:xfrm>
                <a:off x="4081" y="1391"/>
                <a:ext cx="411" cy="496"/>
              </a:xfrm>
              <a:custGeom>
                <a:avLst/>
                <a:gdLst>
                  <a:gd name="T0" fmla="*/ 0 w 823"/>
                  <a:gd name="T1" fmla="*/ 0 h 991"/>
                  <a:gd name="T2" fmla="*/ 0 w 823"/>
                  <a:gd name="T3" fmla="*/ 1 h 991"/>
                  <a:gd name="T4" fmla="*/ 0 w 823"/>
                  <a:gd name="T5" fmla="*/ 1 h 991"/>
                  <a:gd name="T6" fmla="*/ 0 w 823"/>
                  <a:gd name="T7" fmla="*/ 1 h 991"/>
                  <a:gd name="T8" fmla="*/ 0 w 823"/>
                  <a:gd name="T9" fmla="*/ 0 h 991"/>
                  <a:gd name="T10" fmla="*/ 0 60000 65536"/>
                  <a:gd name="T11" fmla="*/ 0 60000 65536"/>
                  <a:gd name="T12" fmla="*/ 0 60000 65536"/>
                  <a:gd name="T13" fmla="*/ 0 60000 65536"/>
                  <a:gd name="T14" fmla="*/ 0 60000 65536"/>
                  <a:gd name="T15" fmla="*/ 0 w 823"/>
                  <a:gd name="T16" fmla="*/ 0 h 991"/>
                  <a:gd name="T17" fmla="*/ 823 w 823"/>
                  <a:gd name="T18" fmla="*/ 991 h 991"/>
                </a:gdLst>
                <a:ahLst/>
                <a:cxnLst>
                  <a:cxn ang="T10">
                    <a:pos x="T0" y="T1"/>
                  </a:cxn>
                  <a:cxn ang="T11">
                    <a:pos x="T2" y="T3"/>
                  </a:cxn>
                  <a:cxn ang="T12">
                    <a:pos x="T4" y="T5"/>
                  </a:cxn>
                  <a:cxn ang="T13">
                    <a:pos x="T6" y="T7"/>
                  </a:cxn>
                  <a:cxn ang="T14">
                    <a:pos x="T8" y="T9"/>
                  </a:cxn>
                </a:cxnLst>
                <a:rect l="T15" t="T16" r="T17" b="T18"/>
                <a:pathLst>
                  <a:path w="823" h="991">
                    <a:moveTo>
                      <a:pt x="0" y="0"/>
                    </a:moveTo>
                    <a:lnTo>
                      <a:pt x="822" y="176"/>
                    </a:lnTo>
                    <a:lnTo>
                      <a:pt x="823" y="991"/>
                    </a:lnTo>
                    <a:lnTo>
                      <a:pt x="3" y="809"/>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10" name="Freeform 30"/>
              <p:cNvSpPr>
                <a:spLocks/>
              </p:cNvSpPr>
              <p:nvPr/>
            </p:nvSpPr>
            <p:spPr bwMode="auto">
              <a:xfrm>
                <a:off x="4491" y="1317"/>
                <a:ext cx="278" cy="568"/>
              </a:xfrm>
              <a:custGeom>
                <a:avLst/>
                <a:gdLst>
                  <a:gd name="T0" fmla="*/ 1 w 555"/>
                  <a:gd name="T1" fmla="*/ 0 h 1134"/>
                  <a:gd name="T2" fmla="*/ 1 w 555"/>
                  <a:gd name="T3" fmla="*/ 1 h 1134"/>
                  <a:gd name="T4" fmla="*/ 0 w 555"/>
                  <a:gd name="T5" fmla="*/ 2 h 1134"/>
                  <a:gd name="T6" fmla="*/ 0 w 555"/>
                  <a:gd name="T7" fmla="*/ 1 h 1134"/>
                  <a:gd name="T8" fmla="*/ 1 w 555"/>
                  <a:gd name="T9" fmla="*/ 0 h 1134"/>
                  <a:gd name="T10" fmla="*/ 0 60000 65536"/>
                  <a:gd name="T11" fmla="*/ 0 60000 65536"/>
                  <a:gd name="T12" fmla="*/ 0 60000 65536"/>
                  <a:gd name="T13" fmla="*/ 0 60000 65536"/>
                  <a:gd name="T14" fmla="*/ 0 60000 65536"/>
                  <a:gd name="T15" fmla="*/ 0 w 555"/>
                  <a:gd name="T16" fmla="*/ 0 h 1134"/>
                  <a:gd name="T17" fmla="*/ 555 w 555"/>
                  <a:gd name="T18" fmla="*/ 1134 h 1134"/>
                </a:gdLst>
                <a:ahLst/>
                <a:cxnLst>
                  <a:cxn ang="T10">
                    <a:pos x="T0" y="T1"/>
                  </a:cxn>
                  <a:cxn ang="T11">
                    <a:pos x="T2" y="T3"/>
                  </a:cxn>
                  <a:cxn ang="T12">
                    <a:pos x="T4" y="T5"/>
                  </a:cxn>
                  <a:cxn ang="T13">
                    <a:pos x="T6" y="T7"/>
                  </a:cxn>
                  <a:cxn ang="T14">
                    <a:pos x="T8" y="T9"/>
                  </a:cxn>
                </a:cxnLst>
                <a:rect l="T15" t="T16" r="T17" b="T18"/>
                <a:pathLst>
                  <a:path w="555" h="1134">
                    <a:moveTo>
                      <a:pt x="555" y="0"/>
                    </a:moveTo>
                    <a:lnTo>
                      <a:pt x="555" y="748"/>
                    </a:lnTo>
                    <a:lnTo>
                      <a:pt x="0" y="1134"/>
                    </a:lnTo>
                    <a:lnTo>
                      <a:pt x="0" y="324"/>
                    </a:lnTo>
                    <a:lnTo>
                      <a:pt x="555"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11" name="Freeform 31"/>
              <p:cNvSpPr>
                <a:spLocks/>
              </p:cNvSpPr>
              <p:nvPr/>
            </p:nvSpPr>
            <p:spPr bwMode="auto">
              <a:xfrm>
                <a:off x="4081" y="1247"/>
                <a:ext cx="686" cy="233"/>
              </a:xfrm>
              <a:custGeom>
                <a:avLst/>
                <a:gdLst>
                  <a:gd name="T0" fmla="*/ 0 w 1373"/>
                  <a:gd name="T1" fmla="*/ 1 h 465"/>
                  <a:gd name="T2" fmla="*/ 0 w 1373"/>
                  <a:gd name="T3" fmla="*/ 1 h 465"/>
                  <a:gd name="T4" fmla="*/ 1 w 1373"/>
                  <a:gd name="T5" fmla="*/ 1 h 465"/>
                  <a:gd name="T6" fmla="*/ 0 w 1373"/>
                  <a:gd name="T7" fmla="*/ 0 h 465"/>
                  <a:gd name="T8" fmla="*/ 0 w 1373"/>
                  <a:gd name="T9" fmla="*/ 1 h 465"/>
                  <a:gd name="T10" fmla="*/ 0 60000 65536"/>
                  <a:gd name="T11" fmla="*/ 0 60000 65536"/>
                  <a:gd name="T12" fmla="*/ 0 60000 65536"/>
                  <a:gd name="T13" fmla="*/ 0 60000 65536"/>
                  <a:gd name="T14" fmla="*/ 0 60000 65536"/>
                  <a:gd name="T15" fmla="*/ 0 w 1373"/>
                  <a:gd name="T16" fmla="*/ 0 h 465"/>
                  <a:gd name="T17" fmla="*/ 1373 w 1373"/>
                  <a:gd name="T18" fmla="*/ 465 h 465"/>
                </a:gdLst>
                <a:ahLst/>
                <a:cxnLst>
                  <a:cxn ang="T10">
                    <a:pos x="T0" y="T1"/>
                  </a:cxn>
                  <a:cxn ang="T11">
                    <a:pos x="T2" y="T3"/>
                  </a:cxn>
                  <a:cxn ang="T12">
                    <a:pos x="T4" y="T5"/>
                  </a:cxn>
                  <a:cxn ang="T13">
                    <a:pos x="T6" y="T7"/>
                  </a:cxn>
                  <a:cxn ang="T14">
                    <a:pos x="T8" y="T9"/>
                  </a:cxn>
                </a:cxnLst>
                <a:rect l="T15" t="T16" r="T17" b="T18"/>
                <a:pathLst>
                  <a:path w="1373" h="465">
                    <a:moveTo>
                      <a:pt x="0" y="288"/>
                    </a:moveTo>
                    <a:lnTo>
                      <a:pt x="822" y="465"/>
                    </a:lnTo>
                    <a:lnTo>
                      <a:pt x="1373" y="141"/>
                    </a:lnTo>
                    <a:lnTo>
                      <a:pt x="613" y="0"/>
                    </a:lnTo>
                    <a:lnTo>
                      <a:pt x="0" y="28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5312" name="Group 32"/>
              <p:cNvGrpSpPr>
                <a:grpSpLocks/>
              </p:cNvGrpSpPr>
              <p:nvPr/>
            </p:nvGrpSpPr>
            <p:grpSpPr bwMode="auto">
              <a:xfrm>
                <a:off x="4118" y="1285"/>
                <a:ext cx="628" cy="564"/>
                <a:chOff x="4118" y="1285"/>
                <a:chExt cx="628" cy="564"/>
              </a:xfrm>
            </p:grpSpPr>
            <p:sp>
              <p:nvSpPr>
                <p:cNvPr id="55313" name="Oval 33"/>
                <p:cNvSpPr>
                  <a:spLocks noChangeArrowheads="1"/>
                </p:cNvSpPr>
                <p:nvPr/>
              </p:nvSpPr>
              <p:spPr bwMode="auto">
                <a:xfrm>
                  <a:off x="4406" y="1285"/>
                  <a:ext cx="60" cy="4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solidFill>
                      <a:srgbClr val="000000"/>
                    </a:solidFill>
                    <a:latin typeface="Arial" charset="0"/>
                  </a:endParaRPr>
                </a:p>
              </p:txBody>
            </p:sp>
            <p:sp>
              <p:nvSpPr>
                <p:cNvPr id="55314" name="Oval 34"/>
                <p:cNvSpPr>
                  <a:spLocks noChangeArrowheads="1"/>
                </p:cNvSpPr>
                <p:nvPr/>
              </p:nvSpPr>
              <p:spPr bwMode="auto">
                <a:xfrm>
                  <a:off x="4581" y="1317"/>
                  <a:ext cx="61" cy="4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solidFill>
                      <a:srgbClr val="000000"/>
                    </a:solidFill>
                    <a:latin typeface="Arial" charset="0"/>
                  </a:endParaRPr>
                </a:p>
              </p:txBody>
            </p:sp>
            <p:sp>
              <p:nvSpPr>
                <p:cNvPr id="55315" name="Oval 35"/>
                <p:cNvSpPr>
                  <a:spLocks noChangeArrowheads="1"/>
                </p:cNvSpPr>
                <p:nvPr/>
              </p:nvSpPr>
              <p:spPr bwMode="auto">
                <a:xfrm>
                  <a:off x="4496" y="1360"/>
                  <a:ext cx="65" cy="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solidFill>
                      <a:srgbClr val="000000"/>
                    </a:solidFill>
                    <a:latin typeface="Arial" charset="0"/>
                  </a:endParaRPr>
                </a:p>
              </p:txBody>
            </p:sp>
            <p:sp>
              <p:nvSpPr>
                <p:cNvPr id="55316" name="Oval 36"/>
                <p:cNvSpPr>
                  <a:spLocks noChangeArrowheads="1"/>
                </p:cNvSpPr>
                <p:nvPr/>
              </p:nvSpPr>
              <p:spPr bwMode="auto">
                <a:xfrm>
                  <a:off x="4313" y="1322"/>
                  <a:ext cx="65" cy="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solidFill>
                      <a:srgbClr val="000000"/>
                    </a:solidFill>
                    <a:latin typeface="Arial" charset="0"/>
                  </a:endParaRPr>
                </a:p>
              </p:txBody>
            </p:sp>
            <p:sp>
              <p:nvSpPr>
                <p:cNvPr id="55317" name="Oval 37"/>
                <p:cNvSpPr>
                  <a:spLocks noChangeArrowheads="1"/>
                </p:cNvSpPr>
                <p:nvPr/>
              </p:nvSpPr>
              <p:spPr bwMode="auto">
                <a:xfrm>
                  <a:off x="4412" y="1402"/>
                  <a:ext cx="70" cy="5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solidFill>
                      <a:srgbClr val="000000"/>
                    </a:solidFill>
                    <a:latin typeface="Arial" charset="0"/>
                  </a:endParaRPr>
                </a:p>
              </p:txBody>
            </p:sp>
            <p:sp>
              <p:nvSpPr>
                <p:cNvPr id="55318" name="Oval 38"/>
                <p:cNvSpPr>
                  <a:spLocks noChangeArrowheads="1"/>
                </p:cNvSpPr>
                <p:nvPr/>
              </p:nvSpPr>
              <p:spPr bwMode="auto">
                <a:xfrm>
                  <a:off x="4220" y="1362"/>
                  <a:ext cx="72" cy="5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solidFill>
                      <a:srgbClr val="000000"/>
                    </a:solidFill>
                    <a:latin typeface="Arial" charset="0"/>
                  </a:endParaRPr>
                </a:p>
              </p:txBody>
            </p:sp>
            <p:sp>
              <p:nvSpPr>
                <p:cNvPr id="55319" name="Oval 39"/>
                <p:cNvSpPr>
                  <a:spLocks noChangeArrowheads="1"/>
                </p:cNvSpPr>
                <p:nvPr/>
              </p:nvSpPr>
              <p:spPr bwMode="auto">
                <a:xfrm>
                  <a:off x="4254" y="1465"/>
                  <a:ext cx="74" cy="7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solidFill>
                      <a:srgbClr val="000000"/>
                    </a:solidFill>
                    <a:latin typeface="Arial" charset="0"/>
                  </a:endParaRPr>
                </a:p>
              </p:txBody>
            </p:sp>
            <p:sp>
              <p:nvSpPr>
                <p:cNvPr id="55320" name="Oval 40"/>
                <p:cNvSpPr>
                  <a:spLocks noChangeArrowheads="1"/>
                </p:cNvSpPr>
                <p:nvPr/>
              </p:nvSpPr>
              <p:spPr bwMode="auto">
                <a:xfrm>
                  <a:off x="4118" y="1706"/>
                  <a:ext cx="73" cy="7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solidFill>
                      <a:srgbClr val="000000"/>
                    </a:solidFill>
                    <a:latin typeface="Arial" charset="0"/>
                  </a:endParaRPr>
                </a:p>
              </p:txBody>
            </p:sp>
            <p:sp>
              <p:nvSpPr>
                <p:cNvPr id="55321" name="Oval 41"/>
                <p:cNvSpPr>
                  <a:spLocks noChangeArrowheads="1"/>
                </p:cNvSpPr>
                <p:nvPr/>
              </p:nvSpPr>
              <p:spPr bwMode="auto">
                <a:xfrm>
                  <a:off x="4393" y="1776"/>
                  <a:ext cx="73" cy="7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solidFill>
                      <a:srgbClr val="000000"/>
                    </a:solidFill>
                    <a:latin typeface="Arial" charset="0"/>
                  </a:endParaRPr>
                </a:p>
              </p:txBody>
            </p:sp>
            <p:sp>
              <p:nvSpPr>
                <p:cNvPr id="55322" name="Oval 42"/>
                <p:cNvSpPr>
                  <a:spLocks noChangeArrowheads="1"/>
                </p:cNvSpPr>
                <p:nvPr/>
              </p:nvSpPr>
              <p:spPr bwMode="auto">
                <a:xfrm>
                  <a:off x="4527" y="1494"/>
                  <a:ext cx="63" cy="6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solidFill>
                      <a:srgbClr val="000000"/>
                    </a:solidFill>
                    <a:latin typeface="Arial" charset="0"/>
                  </a:endParaRPr>
                </a:p>
              </p:txBody>
            </p:sp>
            <p:sp>
              <p:nvSpPr>
                <p:cNvPr id="55323" name="Oval 43"/>
                <p:cNvSpPr>
                  <a:spLocks noChangeArrowheads="1"/>
                </p:cNvSpPr>
                <p:nvPr/>
              </p:nvSpPr>
              <p:spPr bwMode="auto">
                <a:xfrm>
                  <a:off x="4688" y="1633"/>
                  <a:ext cx="58" cy="6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solidFill>
                      <a:srgbClr val="000000"/>
                    </a:solidFill>
                    <a:latin typeface="Arial" charset="0"/>
                  </a:endParaRPr>
                </a:p>
              </p:txBody>
            </p:sp>
          </p:grpSp>
        </p:grpSp>
      </p:grpSp>
      <p:sp>
        <p:nvSpPr>
          <p:cNvPr id="135212" name="Rectangle 44"/>
          <p:cNvSpPr>
            <a:spLocks noChangeArrowheads="1"/>
          </p:cNvSpPr>
          <p:nvPr/>
        </p:nvSpPr>
        <p:spPr bwMode="auto">
          <a:xfrm>
            <a:off x="611188" y="1052736"/>
            <a:ext cx="4175125" cy="579438"/>
          </a:xfrm>
          <a:prstGeom prst="rect">
            <a:avLst/>
          </a:prstGeom>
          <a:ln/>
          <a:extLst/>
        </p:spPr>
        <p:style>
          <a:lnRef idx="1">
            <a:schemeClr val="accent6"/>
          </a:lnRef>
          <a:fillRef idx="2">
            <a:schemeClr val="accent6"/>
          </a:fillRef>
          <a:effectRef idx="1">
            <a:schemeClr val="accent6"/>
          </a:effectRef>
          <a:fontRef idx="minor">
            <a:schemeClr val="dk1"/>
          </a:fontRef>
        </p:style>
        <p:txBody>
          <a:bodyPr anchor="ctr">
            <a:spAutoFit/>
          </a:bodyPr>
          <a:lstStyle/>
          <a:p>
            <a:pPr algn="ctr"/>
            <a:r>
              <a:rPr lang="en-US" altLang="zh-CN" sz="3200" b="1">
                <a:solidFill>
                  <a:srgbClr val="006600"/>
                </a:solidFill>
              </a:rPr>
              <a:t>(1).</a:t>
            </a:r>
            <a:r>
              <a:rPr kumimoji="1" lang="en-US" altLang="zh-CN" sz="3200" b="1">
                <a:solidFill>
                  <a:srgbClr val="006600"/>
                </a:solidFill>
              </a:rPr>
              <a:t>  </a:t>
            </a:r>
            <a:r>
              <a:rPr kumimoji="1" lang="zh-CN" altLang="en-US" sz="3200" b="1">
                <a:solidFill>
                  <a:srgbClr val="006600"/>
                </a:solidFill>
              </a:rPr>
              <a:t>两事件的独立性</a:t>
            </a:r>
          </a:p>
        </p:txBody>
      </p:sp>
      <p:sp>
        <p:nvSpPr>
          <p:cNvPr id="3" name="标题 2"/>
          <p:cNvSpPr>
            <a:spLocks noGrp="1"/>
          </p:cNvSpPr>
          <p:nvPr>
            <p:ph type="title"/>
          </p:nvPr>
        </p:nvSpPr>
        <p:spPr/>
        <p:txBody>
          <a:bodyPr>
            <a:normAutofit/>
          </a:bodyPr>
          <a:lstStyle/>
          <a:p>
            <a:r>
              <a:rPr lang="en-US" altLang="zh-CN" dirty="0"/>
              <a:t>3 </a:t>
            </a:r>
            <a:r>
              <a:rPr lang="zh-CN" altLang="en-US" dirty="0"/>
              <a:t>事件的</a:t>
            </a:r>
            <a:r>
              <a:rPr lang="zh-CN" altLang="en-US" dirty="0" smtClean="0"/>
              <a:t>独立性</a:t>
            </a:r>
            <a:r>
              <a:rPr lang="en-US" altLang="zh-CN" dirty="0" smtClean="0"/>
              <a:t>Independent</a:t>
            </a:r>
            <a:endParaRPr lang="zh-CN" altLang="en-US" dirty="0"/>
          </a:p>
        </p:txBody>
      </p:sp>
    </p:spTree>
    <p:extLst>
      <p:ext uri="{BB962C8B-B14F-4D97-AF65-F5344CB8AC3E}">
        <p14:creationId xmlns:p14="http://schemas.microsoft.com/office/powerpoint/2010/main" val="2184186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35212"/>
                                        </p:tgtEl>
                                        <p:attrNameLst>
                                          <p:attrName>style.visibility</p:attrName>
                                        </p:attrNameLst>
                                      </p:cBhvr>
                                      <p:to>
                                        <p:strVal val="visible"/>
                                      </p:to>
                                    </p:set>
                                    <p:anim calcmode="lin" valueType="num">
                                      <p:cBhvr>
                                        <p:cTn id="7" dur="500" fill="hold"/>
                                        <p:tgtEl>
                                          <p:spTgt spid="135212"/>
                                        </p:tgtEl>
                                        <p:attrNameLst>
                                          <p:attrName>ppt_w</p:attrName>
                                        </p:attrNameLst>
                                      </p:cBhvr>
                                      <p:tavLst>
                                        <p:tav tm="0">
                                          <p:val>
                                            <p:strVal val="2/3*#ppt_w"/>
                                          </p:val>
                                        </p:tav>
                                        <p:tav tm="100000">
                                          <p:val>
                                            <p:strVal val="#ppt_w"/>
                                          </p:val>
                                        </p:tav>
                                      </p:tavLst>
                                    </p:anim>
                                    <p:anim calcmode="lin" valueType="num">
                                      <p:cBhvr>
                                        <p:cTn id="8" dur="500" fill="hold"/>
                                        <p:tgtEl>
                                          <p:spTgt spid="135212"/>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35175"/>
                                        </p:tgtEl>
                                        <p:attrNameLst>
                                          <p:attrName>style.visibility</p:attrName>
                                        </p:attrNameLst>
                                      </p:cBhvr>
                                      <p:to>
                                        <p:strVal val="visible"/>
                                      </p:to>
                                    </p:set>
                                    <p:animEffect transition="in" filter="wipe(left)">
                                      <p:cBhvr>
                                        <p:cTn id="13" dur="500"/>
                                        <p:tgtEl>
                                          <p:spTgt spid="135175"/>
                                        </p:tgtEl>
                                      </p:cBhvr>
                                    </p:animEffect>
                                  </p:childTnLst>
                                </p:cTn>
                              </p:par>
                            </p:childTnLst>
                          </p:cTn>
                        </p:par>
                        <p:par>
                          <p:cTn id="14" fill="hold" nodeType="afterGroup">
                            <p:stCondLst>
                              <p:cond delay="500"/>
                            </p:stCondLst>
                            <p:childTnLst>
                              <p:par>
                                <p:cTn id="15" presetID="2" presetClass="entr" presetSubtype="2"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1+#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35176"/>
                                        </p:tgtEl>
                                        <p:attrNameLst>
                                          <p:attrName>style.visibility</p:attrName>
                                        </p:attrNameLst>
                                      </p:cBhvr>
                                      <p:to>
                                        <p:strVal val="visible"/>
                                      </p:to>
                                    </p:set>
                                    <p:anim calcmode="lin" valueType="num">
                                      <p:cBhvr additive="base">
                                        <p:cTn id="23" dur="500" fill="hold"/>
                                        <p:tgtEl>
                                          <p:spTgt spid="135176"/>
                                        </p:tgtEl>
                                        <p:attrNameLst>
                                          <p:attrName>ppt_x</p:attrName>
                                        </p:attrNameLst>
                                      </p:cBhvr>
                                      <p:tavLst>
                                        <p:tav tm="0">
                                          <p:val>
                                            <p:strVal val="0-#ppt_w/2"/>
                                          </p:val>
                                        </p:tav>
                                        <p:tav tm="100000">
                                          <p:val>
                                            <p:strVal val="#ppt_x"/>
                                          </p:val>
                                        </p:tav>
                                      </p:tavLst>
                                    </p:anim>
                                    <p:anim calcmode="lin" valueType="num">
                                      <p:cBhvr additive="base">
                                        <p:cTn id="24" dur="500" fill="hold"/>
                                        <p:tgtEl>
                                          <p:spTgt spid="135176"/>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35173"/>
                                        </p:tgtEl>
                                        <p:attrNameLst>
                                          <p:attrName>style.visibility</p:attrName>
                                        </p:attrNameLst>
                                      </p:cBhvr>
                                      <p:to>
                                        <p:strVal val="visible"/>
                                      </p:to>
                                    </p:set>
                                    <p:animEffect transition="in" filter="wipe(left)">
                                      <p:cBhvr>
                                        <p:cTn id="28" dur="500"/>
                                        <p:tgtEl>
                                          <p:spTgt spid="13517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35171"/>
                                        </p:tgtEl>
                                        <p:attrNameLst>
                                          <p:attrName>style.visibility</p:attrName>
                                        </p:attrNameLst>
                                      </p:cBhvr>
                                      <p:to>
                                        <p:strVal val="visible"/>
                                      </p:to>
                                    </p:set>
                                    <p:anim calcmode="lin" valueType="num">
                                      <p:cBhvr additive="base">
                                        <p:cTn id="33" dur="500" fill="hold"/>
                                        <p:tgtEl>
                                          <p:spTgt spid="135171"/>
                                        </p:tgtEl>
                                        <p:attrNameLst>
                                          <p:attrName>ppt_x</p:attrName>
                                        </p:attrNameLst>
                                      </p:cBhvr>
                                      <p:tavLst>
                                        <p:tav tm="0">
                                          <p:val>
                                            <p:strVal val="#ppt_x"/>
                                          </p:val>
                                        </p:tav>
                                        <p:tav tm="100000">
                                          <p:val>
                                            <p:strVal val="#ppt_x"/>
                                          </p:val>
                                        </p:tav>
                                      </p:tavLst>
                                    </p:anim>
                                    <p:anim calcmode="lin" valueType="num">
                                      <p:cBhvr additive="base">
                                        <p:cTn id="34" dur="500" fill="hold"/>
                                        <p:tgtEl>
                                          <p:spTgt spid="135171"/>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6" presetClass="entr" presetSubtype="37" fill="hold" grpId="0" nodeType="clickEffect">
                                  <p:stCondLst>
                                    <p:cond delay="0"/>
                                  </p:stCondLst>
                                  <p:childTnLst>
                                    <p:set>
                                      <p:cBhvr>
                                        <p:cTn id="38" dur="1" fill="hold">
                                          <p:stCondLst>
                                            <p:cond delay="0"/>
                                          </p:stCondLst>
                                        </p:cTn>
                                        <p:tgtEl>
                                          <p:spTgt spid="135172"/>
                                        </p:tgtEl>
                                        <p:attrNameLst>
                                          <p:attrName>style.visibility</p:attrName>
                                        </p:attrNameLst>
                                      </p:cBhvr>
                                      <p:to>
                                        <p:strVal val="visible"/>
                                      </p:to>
                                    </p:set>
                                    <p:animEffect transition="in" filter="barn(outVertical)">
                                      <p:cBhvr>
                                        <p:cTn id="39" dur="500"/>
                                        <p:tgtEl>
                                          <p:spTgt spid="135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autoUpdateAnimBg="0"/>
      <p:bldP spid="135172" grpId="0" animBg="1" autoUpdateAnimBg="0"/>
      <p:bldP spid="135173" grpId="0"/>
      <p:bldP spid="135175" grpId="0" autoUpdateAnimBg="0"/>
      <p:bldP spid="135176" grpId="0" autoUpdateAnimBg="0"/>
      <p:bldP spid="135212"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1143000" y="188640"/>
            <a:ext cx="7162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zh-CN" altLang="en-US" sz="3200" b="1">
                <a:solidFill>
                  <a:srgbClr val="000000"/>
                </a:solidFill>
              </a:rPr>
              <a:t>由乘法公式知，当事件</a:t>
            </a:r>
            <a:r>
              <a:rPr kumimoji="1" lang="en-US" altLang="zh-CN" sz="3200" b="1" i="1">
                <a:solidFill>
                  <a:srgbClr val="000000"/>
                </a:solidFill>
              </a:rPr>
              <a:t>A</a:t>
            </a:r>
            <a:r>
              <a:rPr kumimoji="1" lang="zh-CN" altLang="en-US" sz="3200" b="1" i="1">
                <a:solidFill>
                  <a:srgbClr val="000000"/>
                </a:solidFill>
              </a:rPr>
              <a:t>、</a:t>
            </a:r>
            <a:r>
              <a:rPr kumimoji="1" lang="en-US" altLang="zh-CN" sz="3200" b="1" i="1">
                <a:solidFill>
                  <a:srgbClr val="000000"/>
                </a:solidFill>
              </a:rPr>
              <a:t>B</a:t>
            </a:r>
            <a:r>
              <a:rPr kumimoji="1" lang="zh-CN" altLang="en-US" sz="3200" b="1">
                <a:solidFill>
                  <a:srgbClr val="000000"/>
                </a:solidFill>
              </a:rPr>
              <a:t>独立时，  有              </a:t>
            </a:r>
            <a:r>
              <a:rPr kumimoji="1" lang="en-US" altLang="zh-CN" sz="3200" b="1">
                <a:solidFill>
                  <a:srgbClr val="000000"/>
                </a:solidFill>
              </a:rPr>
              <a:t>P(</a:t>
            </a:r>
            <a:r>
              <a:rPr kumimoji="1" lang="en-US" altLang="zh-CN" sz="3200" b="1" i="1">
                <a:solidFill>
                  <a:srgbClr val="000000"/>
                </a:solidFill>
              </a:rPr>
              <a:t>AB</a:t>
            </a:r>
            <a:r>
              <a:rPr kumimoji="1" lang="en-US" altLang="zh-CN" sz="3200" b="1">
                <a:solidFill>
                  <a:srgbClr val="000000"/>
                </a:solidFill>
              </a:rPr>
              <a:t>)=</a:t>
            </a:r>
            <a:r>
              <a:rPr kumimoji="1" lang="en-US" altLang="zh-CN" sz="3200" b="1" i="1">
                <a:solidFill>
                  <a:srgbClr val="000000"/>
                </a:solidFill>
              </a:rPr>
              <a:t>P</a:t>
            </a:r>
            <a:r>
              <a:rPr kumimoji="1" lang="en-US" altLang="zh-CN" sz="3200" b="1">
                <a:solidFill>
                  <a:srgbClr val="000000"/>
                </a:solidFill>
              </a:rPr>
              <a:t>(</a:t>
            </a:r>
            <a:r>
              <a:rPr kumimoji="1" lang="en-US" altLang="zh-CN" sz="3200" b="1" i="1">
                <a:solidFill>
                  <a:srgbClr val="000000"/>
                </a:solidFill>
              </a:rPr>
              <a:t>A</a:t>
            </a:r>
            <a:r>
              <a:rPr kumimoji="1" lang="en-US" altLang="zh-CN" sz="3200" b="1">
                <a:solidFill>
                  <a:srgbClr val="000000"/>
                </a:solidFill>
              </a:rPr>
              <a:t>) </a:t>
            </a:r>
            <a:r>
              <a:rPr kumimoji="1" lang="en-US" altLang="zh-CN" sz="3200" b="1" i="1">
                <a:solidFill>
                  <a:srgbClr val="000000"/>
                </a:solidFill>
              </a:rPr>
              <a:t>P</a:t>
            </a:r>
            <a:r>
              <a:rPr kumimoji="1" lang="en-US" altLang="zh-CN" sz="3200" b="1">
                <a:solidFill>
                  <a:srgbClr val="000000"/>
                </a:solidFill>
              </a:rPr>
              <a:t>(</a:t>
            </a:r>
            <a:r>
              <a:rPr kumimoji="1" lang="en-US" altLang="zh-CN" sz="3200" b="1" i="1">
                <a:solidFill>
                  <a:srgbClr val="000000"/>
                </a:solidFill>
              </a:rPr>
              <a:t>B</a:t>
            </a:r>
            <a:r>
              <a:rPr kumimoji="1" lang="en-US" altLang="zh-CN" sz="3200" b="1">
                <a:solidFill>
                  <a:srgbClr val="000000"/>
                </a:solidFill>
              </a:rPr>
              <a:t>)</a:t>
            </a:r>
          </a:p>
        </p:txBody>
      </p:sp>
      <p:sp>
        <p:nvSpPr>
          <p:cNvPr id="136195" name="Text Box 3"/>
          <p:cNvSpPr txBox="1">
            <a:spLocks noChangeArrowheads="1"/>
          </p:cNvSpPr>
          <p:nvPr/>
        </p:nvSpPr>
        <p:spPr bwMode="auto">
          <a:xfrm>
            <a:off x="1143000" y="2703240"/>
            <a:ext cx="716280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en-US" altLang="zh-CN" sz="3200" b="1" dirty="0">
                <a:solidFill>
                  <a:srgbClr val="000000"/>
                </a:solidFill>
              </a:rPr>
              <a:t>  </a:t>
            </a:r>
            <a:r>
              <a:rPr kumimoji="1" lang="zh-CN" altLang="en-US" sz="3200" b="1" dirty="0">
                <a:solidFill>
                  <a:srgbClr val="000000"/>
                </a:solidFill>
              </a:rPr>
              <a:t>用</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AB</a:t>
            </a:r>
            <a:r>
              <a:rPr kumimoji="1" lang="en-US" altLang="zh-CN" sz="3200" b="1" dirty="0">
                <a:solidFill>
                  <a:srgbClr val="000000"/>
                </a:solidFill>
              </a:rPr>
              <a:t>)=</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A</a:t>
            </a:r>
            <a:r>
              <a:rPr kumimoji="1" lang="en-US" altLang="zh-CN" sz="3200" b="1" dirty="0">
                <a:solidFill>
                  <a:srgbClr val="000000"/>
                </a:solidFill>
              </a:rPr>
              <a:t>) </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B</a:t>
            </a:r>
            <a:r>
              <a:rPr kumimoji="1" lang="en-US" altLang="zh-CN" sz="3200" b="1" dirty="0" smtClean="0">
                <a:solidFill>
                  <a:srgbClr val="000000"/>
                </a:solidFill>
              </a:rPr>
              <a:t>)</a:t>
            </a:r>
            <a:r>
              <a:rPr kumimoji="1" lang="zh-CN" altLang="en-US" sz="3200" b="1" dirty="0" smtClean="0">
                <a:solidFill>
                  <a:srgbClr val="000000"/>
                </a:solidFill>
              </a:rPr>
              <a:t>刻画独立性，比</a:t>
            </a:r>
            <a:r>
              <a:rPr kumimoji="1" lang="zh-CN" altLang="en-US" sz="3200" b="1" dirty="0">
                <a:solidFill>
                  <a:srgbClr val="000000"/>
                </a:solidFill>
              </a:rPr>
              <a:t>用</a:t>
            </a:r>
          </a:p>
          <a:p>
            <a:pPr eaLnBrk="1" hangingPunct="1">
              <a:spcBef>
                <a:spcPct val="50000"/>
              </a:spcBef>
            </a:pPr>
            <a:r>
              <a:rPr kumimoji="1" lang="zh-CN" altLang="en-US" sz="3200" b="1" dirty="0">
                <a:solidFill>
                  <a:srgbClr val="000000"/>
                </a:solidFill>
              </a:rPr>
              <a:t>  </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A</a:t>
            </a:r>
            <a:r>
              <a:rPr kumimoji="1" lang="en-US" altLang="zh-CN" sz="3200" b="1" dirty="0">
                <a:solidFill>
                  <a:srgbClr val="000000"/>
                </a:solidFill>
              </a:rPr>
              <a:t>|</a:t>
            </a:r>
            <a:r>
              <a:rPr kumimoji="1" lang="en-US" altLang="zh-CN" sz="3200" b="1" i="1" dirty="0">
                <a:solidFill>
                  <a:srgbClr val="000000"/>
                </a:solidFill>
              </a:rPr>
              <a:t>B</a:t>
            </a:r>
            <a:r>
              <a:rPr kumimoji="1" lang="en-US" altLang="zh-CN" sz="3200" b="1" dirty="0">
                <a:solidFill>
                  <a:srgbClr val="000000"/>
                </a:solidFill>
              </a:rPr>
              <a:t>)  = </a:t>
            </a:r>
            <a:r>
              <a:rPr kumimoji="1" lang="en-US" altLang="zh-CN" sz="3200" b="1" i="1" dirty="0">
                <a:solidFill>
                  <a:srgbClr val="000000"/>
                </a:solidFill>
              </a:rPr>
              <a:t> P</a:t>
            </a:r>
            <a:r>
              <a:rPr kumimoji="1" lang="en-US" altLang="zh-CN" sz="3200" b="1" dirty="0">
                <a:solidFill>
                  <a:srgbClr val="000000"/>
                </a:solidFill>
              </a:rPr>
              <a:t>(</a:t>
            </a:r>
            <a:r>
              <a:rPr kumimoji="1" lang="en-US" altLang="zh-CN" sz="3200" b="1" i="1" dirty="0">
                <a:solidFill>
                  <a:srgbClr val="000000"/>
                </a:solidFill>
              </a:rPr>
              <a:t>A</a:t>
            </a:r>
            <a:r>
              <a:rPr kumimoji="1" lang="en-US" altLang="zh-CN" sz="3200" b="1" dirty="0">
                <a:solidFill>
                  <a:srgbClr val="000000"/>
                </a:solidFill>
              </a:rPr>
              <a:t>)</a:t>
            </a:r>
            <a:r>
              <a:rPr kumimoji="1" lang="en-US" altLang="zh-CN" sz="4000" b="1" dirty="0">
                <a:solidFill>
                  <a:srgbClr val="000000"/>
                </a:solidFill>
              </a:rPr>
              <a:t> </a:t>
            </a:r>
            <a:r>
              <a:rPr kumimoji="1" lang="zh-CN" altLang="en-US" sz="4000" b="1" dirty="0">
                <a:solidFill>
                  <a:srgbClr val="000000"/>
                </a:solidFill>
              </a:rPr>
              <a:t>或</a:t>
            </a:r>
            <a:r>
              <a:rPr kumimoji="1" lang="zh-CN" altLang="en-US" sz="4000" b="1" i="1" dirty="0">
                <a:solidFill>
                  <a:srgbClr val="000000"/>
                </a:solidFill>
              </a:rPr>
              <a:t> </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B</a:t>
            </a:r>
            <a:r>
              <a:rPr kumimoji="1" lang="en-US" altLang="zh-CN" sz="3200" b="1" dirty="0">
                <a:solidFill>
                  <a:srgbClr val="000000"/>
                </a:solidFill>
              </a:rPr>
              <a:t>|</a:t>
            </a:r>
            <a:r>
              <a:rPr kumimoji="1" lang="en-US" altLang="zh-CN" sz="3200" b="1" i="1" dirty="0">
                <a:solidFill>
                  <a:srgbClr val="000000"/>
                </a:solidFill>
              </a:rPr>
              <a:t>A</a:t>
            </a:r>
            <a:r>
              <a:rPr kumimoji="1" lang="en-US" altLang="zh-CN" sz="3200" b="1" dirty="0">
                <a:solidFill>
                  <a:srgbClr val="000000"/>
                </a:solidFill>
              </a:rPr>
              <a:t>)  = </a:t>
            </a:r>
            <a:r>
              <a:rPr kumimoji="1" lang="en-US" altLang="zh-CN" sz="3200" b="1" i="1" dirty="0">
                <a:solidFill>
                  <a:srgbClr val="000000"/>
                </a:solidFill>
              </a:rPr>
              <a:t> P</a:t>
            </a:r>
            <a:r>
              <a:rPr kumimoji="1" lang="en-US" altLang="zh-CN" sz="3200" b="1" dirty="0">
                <a:solidFill>
                  <a:srgbClr val="000000"/>
                </a:solidFill>
              </a:rPr>
              <a:t>(</a:t>
            </a:r>
            <a:r>
              <a:rPr kumimoji="1" lang="en-US" altLang="zh-CN" sz="3200" b="1" i="1" dirty="0">
                <a:solidFill>
                  <a:srgbClr val="000000"/>
                </a:solidFill>
              </a:rPr>
              <a:t>B</a:t>
            </a:r>
            <a:r>
              <a:rPr kumimoji="1" lang="en-US" altLang="zh-CN" sz="3200" b="1" dirty="0">
                <a:solidFill>
                  <a:srgbClr val="000000"/>
                </a:solidFill>
              </a:rPr>
              <a:t>)</a:t>
            </a:r>
            <a:r>
              <a:rPr kumimoji="1" lang="en-US" altLang="zh-CN" sz="4000" b="1" dirty="0">
                <a:solidFill>
                  <a:srgbClr val="000000"/>
                </a:solidFill>
              </a:rPr>
              <a:t> </a:t>
            </a:r>
          </a:p>
          <a:p>
            <a:pPr eaLnBrk="1" hangingPunct="1">
              <a:spcBef>
                <a:spcPct val="50000"/>
              </a:spcBef>
            </a:pPr>
            <a:r>
              <a:rPr kumimoji="1" lang="en-US" altLang="zh-CN" sz="4000" b="1" dirty="0">
                <a:solidFill>
                  <a:srgbClr val="000000"/>
                </a:solidFill>
              </a:rPr>
              <a:t> </a:t>
            </a:r>
            <a:r>
              <a:rPr kumimoji="1" lang="zh-CN" altLang="en-US" sz="3200" b="1" dirty="0" smtClean="0">
                <a:solidFill>
                  <a:srgbClr val="000000"/>
                </a:solidFill>
              </a:rPr>
              <a:t>更好，它</a:t>
            </a:r>
            <a:r>
              <a:rPr kumimoji="1" lang="zh-CN" altLang="en-US" sz="3200" b="1" dirty="0">
                <a:solidFill>
                  <a:srgbClr val="000000"/>
                </a:solidFill>
              </a:rPr>
              <a:t>不受</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B</a:t>
            </a:r>
            <a:r>
              <a:rPr kumimoji="1" lang="en-US" altLang="zh-CN" sz="3200" b="1" dirty="0">
                <a:solidFill>
                  <a:srgbClr val="000000"/>
                </a:solidFill>
              </a:rPr>
              <a:t>)&gt;0</a:t>
            </a:r>
            <a:r>
              <a:rPr kumimoji="1" lang="zh-CN" altLang="en-US" sz="3200" b="1" dirty="0">
                <a:solidFill>
                  <a:srgbClr val="000000"/>
                </a:solidFill>
              </a:rPr>
              <a:t>或</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A</a:t>
            </a:r>
            <a:r>
              <a:rPr kumimoji="1" lang="en-US" altLang="zh-CN" sz="3200" b="1" dirty="0">
                <a:solidFill>
                  <a:srgbClr val="000000"/>
                </a:solidFill>
              </a:rPr>
              <a:t>)&gt;0</a:t>
            </a:r>
            <a:r>
              <a:rPr kumimoji="1" lang="zh-CN" altLang="en-US" sz="3200" b="1" dirty="0">
                <a:solidFill>
                  <a:srgbClr val="000000"/>
                </a:solidFill>
              </a:rPr>
              <a:t>的制约</a:t>
            </a:r>
            <a:r>
              <a:rPr kumimoji="1" lang="en-US" altLang="zh-CN" sz="3200" b="1" dirty="0">
                <a:solidFill>
                  <a:srgbClr val="000000"/>
                </a:solidFill>
              </a:rPr>
              <a:t>.</a:t>
            </a:r>
          </a:p>
        </p:txBody>
      </p:sp>
      <p:sp>
        <p:nvSpPr>
          <p:cNvPr id="136196" name="AutoShape 4"/>
          <p:cNvSpPr>
            <a:spLocks noChangeArrowheads="1"/>
          </p:cNvSpPr>
          <p:nvPr/>
        </p:nvSpPr>
        <p:spPr bwMode="auto">
          <a:xfrm flipH="1" flipV="1">
            <a:off x="827088" y="1423715"/>
            <a:ext cx="3352800" cy="1150938"/>
          </a:xfrm>
          <a:prstGeom prst="wedgeRoundRectCallout">
            <a:avLst>
              <a:gd name="adj1" fmla="val 1796"/>
              <a:gd name="adj2" fmla="val 112894"/>
              <a:gd name="adj3" fmla="val 16667"/>
            </a:avLst>
          </a:prstGeom>
          <a:solidFill>
            <a:srgbClr val="CCFF33"/>
          </a:solidFill>
          <a:ln w="9525">
            <a:solidFill>
              <a:schemeClr val="tx1"/>
            </a:solidFill>
            <a:miter lim="800000"/>
            <a:headEnd/>
            <a:tailEnd/>
          </a:ln>
        </p:spPr>
        <p:txBody>
          <a:bodyPr rot="10800000" wrap="none" anchor="ctr"/>
          <a:lstStyle/>
          <a:p>
            <a:pPr algn="ctr">
              <a:spcBef>
                <a:spcPct val="50000"/>
              </a:spcBef>
            </a:pPr>
            <a:r>
              <a:rPr kumimoji="1" lang="en-US" altLang="zh-CN" sz="3200" b="1" i="1">
                <a:solidFill>
                  <a:srgbClr val="000000"/>
                </a:solidFill>
              </a:rPr>
              <a:t>P</a:t>
            </a:r>
            <a:r>
              <a:rPr kumimoji="1" lang="en-US" altLang="zh-CN" sz="3200" b="1">
                <a:solidFill>
                  <a:srgbClr val="000000"/>
                </a:solidFill>
              </a:rPr>
              <a:t>(</a:t>
            </a:r>
            <a:r>
              <a:rPr kumimoji="1" lang="en-US" altLang="zh-CN" sz="3200" b="1" i="1">
                <a:solidFill>
                  <a:srgbClr val="000000"/>
                </a:solidFill>
              </a:rPr>
              <a:t>AB</a:t>
            </a:r>
            <a:r>
              <a:rPr kumimoji="1" lang="en-US" altLang="zh-CN" sz="3200" b="1">
                <a:solidFill>
                  <a:srgbClr val="000000"/>
                </a:solidFill>
              </a:rPr>
              <a:t>)=</a:t>
            </a:r>
            <a:r>
              <a:rPr kumimoji="1" lang="en-US" altLang="zh-CN" sz="3200" b="1" i="1">
                <a:solidFill>
                  <a:srgbClr val="000000"/>
                </a:solidFill>
              </a:rPr>
              <a:t>P</a:t>
            </a:r>
            <a:r>
              <a:rPr kumimoji="1" lang="en-US" altLang="zh-CN" sz="3200" b="1">
                <a:solidFill>
                  <a:srgbClr val="000000"/>
                </a:solidFill>
              </a:rPr>
              <a:t>(</a:t>
            </a:r>
            <a:r>
              <a:rPr kumimoji="1" lang="en-US" altLang="zh-CN" sz="3200" b="1" i="1">
                <a:solidFill>
                  <a:srgbClr val="000000"/>
                </a:solidFill>
              </a:rPr>
              <a:t>B</a:t>
            </a:r>
            <a:r>
              <a:rPr kumimoji="1" lang="en-US" altLang="zh-CN" sz="3200" b="1">
                <a:solidFill>
                  <a:srgbClr val="000000"/>
                </a:solidFill>
              </a:rPr>
              <a:t>)</a:t>
            </a:r>
            <a:r>
              <a:rPr kumimoji="1" lang="en-US" altLang="zh-CN" sz="3200" b="1" i="1">
                <a:solidFill>
                  <a:srgbClr val="000000"/>
                </a:solidFill>
              </a:rPr>
              <a:t>P</a:t>
            </a:r>
            <a:r>
              <a:rPr kumimoji="1" lang="en-US" altLang="zh-CN" sz="3200" b="1">
                <a:solidFill>
                  <a:srgbClr val="000000"/>
                </a:solidFill>
              </a:rPr>
              <a:t>(</a:t>
            </a:r>
            <a:r>
              <a:rPr kumimoji="1" lang="en-US" altLang="zh-CN" sz="3200" b="1" i="1">
                <a:solidFill>
                  <a:srgbClr val="000000"/>
                </a:solidFill>
              </a:rPr>
              <a:t>A</a:t>
            </a:r>
            <a:r>
              <a:rPr kumimoji="1" lang="en-US" altLang="zh-CN" sz="3200" b="1">
                <a:solidFill>
                  <a:srgbClr val="000000"/>
                </a:solidFill>
              </a:rPr>
              <a:t>|</a:t>
            </a:r>
            <a:r>
              <a:rPr kumimoji="1" lang="en-US" altLang="zh-CN" sz="3200" b="1" i="1">
                <a:solidFill>
                  <a:srgbClr val="000000"/>
                </a:solidFill>
              </a:rPr>
              <a:t>B</a:t>
            </a:r>
            <a:r>
              <a:rPr kumimoji="1" lang="en-US" altLang="zh-CN" sz="3200" b="1">
                <a:solidFill>
                  <a:srgbClr val="000000"/>
                </a:solidFill>
              </a:rPr>
              <a:t>)</a:t>
            </a:r>
            <a:endParaRPr kumimoji="1" lang="en-US" altLang="zh-CN" sz="2400">
              <a:solidFill>
                <a:srgbClr val="000000"/>
              </a:solidFill>
            </a:endParaRPr>
          </a:p>
        </p:txBody>
      </p:sp>
    </p:spTree>
    <p:extLst>
      <p:ext uri="{BB962C8B-B14F-4D97-AF65-F5344CB8AC3E}">
        <p14:creationId xmlns:p14="http://schemas.microsoft.com/office/powerpoint/2010/main" val="2143279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6194"/>
                                        </p:tgtEl>
                                        <p:attrNameLst>
                                          <p:attrName>style.visibility</p:attrName>
                                        </p:attrNameLst>
                                      </p:cBhvr>
                                      <p:to>
                                        <p:strVal val="visible"/>
                                      </p:to>
                                    </p:set>
                                    <p:animEffect transition="in" filter="wipe(left)">
                                      <p:cBhvr>
                                        <p:cTn id="7" dur="500"/>
                                        <p:tgtEl>
                                          <p:spTgt spid="136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6196"/>
                                        </p:tgtEl>
                                        <p:attrNameLst>
                                          <p:attrName>style.visibility</p:attrName>
                                        </p:attrNameLst>
                                      </p:cBhvr>
                                      <p:to>
                                        <p:strVal val="visible"/>
                                      </p:to>
                                    </p:set>
                                    <p:anim calcmode="lin" valueType="num">
                                      <p:cBhvr additive="base">
                                        <p:cTn id="12" dur="500" fill="hold"/>
                                        <p:tgtEl>
                                          <p:spTgt spid="136196"/>
                                        </p:tgtEl>
                                        <p:attrNameLst>
                                          <p:attrName>ppt_x</p:attrName>
                                        </p:attrNameLst>
                                      </p:cBhvr>
                                      <p:tavLst>
                                        <p:tav tm="0">
                                          <p:val>
                                            <p:strVal val="#ppt_x"/>
                                          </p:val>
                                        </p:tav>
                                        <p:tav tm="100000">
                                          <p:val>
                                            <p:strVal val="#ppt_x"/>
                                          </p:val>
                                        </p:tav>
                                      </p:tavLst>
                                    </p:anim>
                                    <p:anim calcmode="lin" valueType="num">
                                      <p:cBhvr additive="base">
                                        <p:cTn id="13" dur="500" fill="hold"/>
                                        <p:tgtEl>
                                          <p:spTgt spid="136196"/>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36195"/>
                                        </p:tgtEl>
                                        <p:attrNameLst>
                                          <p:attrName>style.visibility</p:attrName>
                                        </p:attrNameLst>
                                      </p:cBhvr>
                                      <p:to>
                                        <p:strVal val="visible"/>
                                      </p:to>
                                    </p:set>
                                    <p:animEffect transition="in" filter="wipe(left)">
                                      <p:cBhvr>
                                        <p:cTn id="18" dur="500"/>
                                        <p:tgtEl>
                                          <p:spTgt spid="136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4" grpId="0" autoUpdateAnimBg="0"/>
      <p:bldP spid="136195" grpId="0" autoUpdateAnimBg="0"/>
      <p:bldP spid="13619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862013" y="1484784"/>
            <a:ext cx="1333500" cy="646331"/>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b="1" dirty="0" smtClean="0">
                <a:solidFill>
                  <a:srgbClr val="A50021"/>
                </a:solidFill>
                <a:ea typeface="楷体_GB2312" pitchFamily="49" charset="-122"/>
              </a:rPr>
              <a:t>定义</a:t>
            </a:r>
            <a:r>
              <a:rPr kumimoji="1" lang="en-US" altLang="zh-CN" b="1" dirty="0" smtClean="0">
                <a:solidFill>
                  <a:srgbClr val="A50021"/>
                </a:solidFill>
                <a:ea typeface="楷体_GB2312" pitchFamily="49" charset="-122"/>
              </a:rPr>
              <a:t>1</a:t>
            </a:r>
            <a:endParaRPr kumimoji="1" lang="zh-CN" altLang="en-US" b="1" dirty="0">
              <a:solidFill>
                <a:srgbClr val="A50021"/>
              </a:solidFill>
              <a:ea typeface="楷体_GB2312" pitchFamily="49" charset="-122"/>
            </a:endParaRPr>
          </a:p>
        </p:txBody>
      </p:sp>
      <p:sp>
        <p:nvSpPr>
          <p:cNvPr id="137219" name="Text Box 3"/>
          <p:cNvSpPr txBox="1">
            <a:spLocks noChangeArrowheads="1"/>
          </p:cNvSpPr>
          <p:nvPr/>
        </p:nvSpPr>
        <p:spPr bwMode="auto">
          <a:xfrm>
            <a:off x="2195513" y="1484784"/>
            <a:ext cx="4514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a:solidFill>
                  <a:srgbClr val="000000"/>
                </a:solidFill>
                <a:ea typeface="楷体_GB2312" pitchFamily="49" charset="-122"/>
              </a:rPr>
              <a:t>设 </a:t>
            </a:r>
            <a:r>
              <a:rPr kumimoji="1" lang="en-US" altLang="zh-CN" i="1">
                <a:solidFill>
                  <a:srgbClr val="000000"/>
                </a:solidFill>
                <a:ea typeface="楷体_GB2312" pitchFamily="49" charset="-122"/>
              </a:rPr>
              <a:t>A</a:t>
            </a:r>
            <a:r>
              <a:rPr kumimoji="1" lang="en-US" altLang="zh-CN">
                <a:solidFill>
                  <a:srgbClr val="000000"/>
                </a:solidFill>
                <a:ea typeface="楷体_GB2312" pitchFamily="49" charset="-122"/>
              </a:rPr>
              <a:t> , </a:t>
            </a:r>
            <a:r>
              <a:rPr kumimoji="1" lang="en-US" altLang="zh-CN" i="1">
                <a:solidFill>
                  <a:srgbClr val="000000"/>
                </a:solidFill>
                <a:ea typeface="楷体_GB2312" pitchFamily="49" charset="-122"/>
              </a:rPr>
              <a:t>B </a:t>
            </a:r>
            <a:r>
              <a:rPr kumimoji="1" lang="zh-CN" altLang="en-US">
                <a:solidFill>
                  <a:srgbClr val="000000"/>
                </a:solidFill>
                <a:ea typeface="楷体_GB2312" pitchFamily="49" charset="-122"/>
              </a:rPr>
              <a:t>为两事件，若</a:t>
            </a:r>
          </a:p>
        </p:txBody>
      </p:sp>
      <p:graphicFrame>
        <p:nvGraphicFramePr>
          <p:cNvPr id="137220" name="Object 4"/>
          <p:cNvGraphicFramePr>
            <a:graphicFrameLocks noChangeAspect="1"/>
          </p:cNvGraphicFramePr>
          <p:nvPr>
            <p:extLst>
              <p:ext uri="{D42A27DB-BD31-4B8C-83A1-F6EECF244321}">
                <p14:modId xmlns:p14="http://schemas.microsoft.com/office/powerpoint/2010/main" val="2814099984"/>
              </p:ext>
            </p:extLst>
          </p:nvPr>
        </p:nvGraphicFramePr>
        <p:xfrm>
          <a:off x="2118886" y="2548988"/>
          <a:ext cx="5155466" cy="598918"/>
        </p:xfrm>
        <a:graphic>
          <a:graphicData uri="http://schemas.openxmlformats.org/presentationml/2006/ole">
            <mc:AlternateContent xmlns:mc="http://schemas.openxmlformats.org/markup-compatibility/2006">
              <mc:Choice xmlns:v="urn:schemas-microsoft-com:vml" Requires="v">
                <p:oleObj spid="_x0000_s70840" name="Equation" r:id="rId4" imgW="1765080" imgH="203040" progId="Equation.DSMT4">
                  <p:embed/>
                </p:oleObj>
              </mc:Choice>
              <mc:Fallback>
                <p:oleObj name="Equation" r:id="rId4" imgW="1765080" imgH="203040" progId="Equation.DSMT4">
                  <p:embed/>
                  <p:pic>
                    <p:nvPicPr>
                      <p:cNvPr id="0" name=""/>
                      <p:cNvPicPr>
                        <a:picLocks noChangeAspect="1" noChangeArrowheads="1"/>
                      </p:cNvPicPr>
                      <p:nvPr/>
                    </p:nvPicPr>
                    <p:blipFill>
                      <a:blip r:embed="rId5"/>
                      <a:srcRect/>
                      <a:stretch>
                        <a:fillRect/>
                      </a:stretch>
                    </p:blipFill>
                    <p:spPr bwMode="auto">
                      <a:xfrm>
                        <a:off x="2118886" y="2548988"/>
                        <a:ext cx="5155466" cy="5989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21" name="Text Box 5"/>
          <p:cNvSpPr txBox="1">
            <a:spLocks noChangeArrowheads="1"/>
          </p:cNvSpPr>
          <p:nvPr/>
        </p:nvSpPr>
        <p:spPr bwMode="auto">
          <a:xfrm>
            <a:off x="823913" y="3494559"/>
            <a:ext cx="66351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dirty="0">
                <a:solidFill>
                  <a:srgbClr val="000000"/>
                </a:solidFill>
                <a:latin typeface="楷体_GB2312" pitchFamily="49" charset="-122"/>
                <a:ea typeface="楷体_GB2312" pitchFamily="49" charset="-122"/>
              </a:rPr>
              <a:t>则称</a:t>
            </a:r>
            <a:r>
              <a:rPr kumimoji="1" lang="zh-CN" altLang="en-US" dirty="0">
                <a:solidFill>
                  <a:srgbClr val="006600"/>
                </a:solidFill>
                <a:latin typeface="黑体" pitchFamily="2" charset="-122"/>
                <a:ea typeface="黑体" pitchFamily="2" charset="-122"/>
              </a:rPr>
              <a:t>事件 </a:t>
            </a:r>
            <a:r>
              <a:rPr kumimoji="1" lang="en-US" altLang="zh-CN" i="1" dirty="0">
                <a:solidFill>
                  <a:srgbClr val="006600"/>
                </a:solidFill>
                <a:ea typeface="黑体" pitchFamily="2" charset="-122"/>
              </a:rPr>
              <a:t>A</a:t>
            </a:r>
            <a:r>
              <a:rPr kumimoji="1" lang="en-US" altLang="zh-CN" dirty="0">
                <a:solidFill>
                  <a:srgbClr val="006600"/>
                </a:solidFill>
                <a:ea typeface="黑体" pitchFamily="2" charset="-122"/>
              </a:rPr>
              <a:t> </a:t>
            </a:r>
            <a:r>
              <a:rPr kumimoji="1" lang="zh-CN" altLang="en-US" dirty="0">
                <a:solidFill>
                  <a:srgbClr val="006600"/>
                </a:solidFill>
                <a:latin typeface="黑体" pitchFamily="2" charset="-122"/>
                <a:ea typeface="黑体" pitchFamily="2" charset="-122"/>
              </a:rPr>
              <a:t>与事件</a:t>
            </a:r>
            <a:r>
              <a:rPr kumimoji="1" lang="zh-CN" altLang="en-US" dirty="0">
                <a:solidFill>
                  <a:srgbClr val="006600"/>
                </a:solidFill>
                <a:ea typeface="黑体" pitchFamily="2" charset="-122"/>
              </a:rPr>
              <a:t> </a:t>
            </a:r>
            <a:r>
              <a:rPr kumimoji="1" lang="en-US" altLang="zh-CN" i="1" dirty="0">
                <a:solidFill>
                  <a:srgbClr val="006600"/>
                </a:solidFill>
                <a:ea typeface="黑体" pitchFamily="2" charset="-122"/>
              </a:rPr>
              <a:t>B</a:t>
            </a:r>
            <a:r>
              <a:rPr kumimoji="1" lang="en-US" altLang="zh-CN" dirty="0">
                <a:solidFill>
                  <a:srgbClr val="006600"/>
                </a:solidFill>
                <a:ea typeface="黑体" pitchFamily="2" charset="-122"/>
              </a:rPr>
              <a:t> </a:t>
            </a:r>
            <a:r>
              <a:rPr kumimoji="1" lang="zh-CN" altLang="en-US" dirty="0">
                <a:solidFill>
                  <a:srgbClr val="006600"/>
                </a:solidFill>
                <a:latin typeface="黑体" pitchFamily="2" charset="-122"/>
                <a:ea typeface="黑体" pitchFamily="2" charset="-122"/>
              </a:rPr>
              <a:t>相互</a:t>
            </a:r>
            <a:r>
              <a:rPr kumimoji="1" lang="zh-CN" altLang="en-US" dirty="0" smtClean="0">
                <a:solidFill>
                  <a:srgbClr val="006600"/>
                </a:solidFill>
                <a:latin typeface="黑体" pitchFamily="2" charset="-122"/>
                <a:ea typeface="黑体" pitchFamily="2" charset="-122"/>
              </a:rPr>
              <a:t>独立</a:t>
            </a:r>
            <a:r>
              <a:rPr kumimoji="1" lang="en-US" altLang="zh-CN" dirty="0">
                <a:solidFill>
                  <a:srgbClr val="006600"/>
                </a:solidFill>
                <a:latin typeface="黑体" pitchFamily="2" charset="-122"/>
                <a:ea typeface="黑体" pitchFamily="2" charset="-122"/>
              </a:rPr>
              <a:t> </a:t>
            </a:r>
            <a:endParaRPr kumimoji="1" lang="en-US" altLang="zh-CN" dirty="0" smtClean="0">
              <a:solidFill>
                <a:srgbClr val="006600"/>
              </a:solidFill>
              <a:latin typeface="黑体" pitchFamily="2" charset="-122"/>
              <a:ea typeface="黑体" pitchFamily="2" charset="-122"/>
            </a:endParaRPr>
          </a:p>
          <a:p>
            <a:pPr eaLnBrk="1" hangingPunct="1"/>
            <a:r>
              <a:rPr kumimoji="1" lang="en-US" altLang="zh-CN" dirty="0" smtClean="0">
                <a:solidFill>
                  <a:srgbClr val="006600"/>
                </a:solidFill>
                <a:latin typeface="黑体" pitchFamily="2" charset="-122"/>
                <a:ea typeface="黑体" pitchFamily="2" charset="-122"/>
              </a:rPr>
              <a:t>(</a:t>
            </a:r>
            <a:r>
              <a:rPr kumimoji="1" lang="zh-CN" altLang="en-US" smtClean="0">
                <a:solidFill>
                  <a:srgbClr val="006600"/>
                </a:solidFill>
                <a:latin typeface="黑体" pitchFamily="2" charset="-122"/>
                <a:ea typeface="黑体" pitchFamily="2" charset="-122"/>
              </a:rPr>
              <a:t>英文往往记</a:t>
            </a:r>
            <a:r>
              <a:rPr kumimoji="1" lang="zh-CN" altLang="en-US" dirty="0" smtClean="0">
                <a:solidFill>
                  <a:srgbClr val="006600"/>
                </a:solidFill>
                <a:latin typeface="黑体" pitchFamily="2" charset="-122"/>
                <a:ea typeface="黑体" pitchFamily="2" charset="-122"/>
              </a:rPr>
              <a:t>为：</a:t>
            </a:r>
            <a:r>
              <a:rPr kumimoji="1" lang="en-US" altLang="zh-CN" i="1" dirty="0" smtClean="0">
                <a:solidFill>
                  <a:srgbClr val="006600"/>
                </a:solidFill>
                <a:latin typeface="黑体" pitchFamily="2" charset="-122"/>
                <a:ea typeface="黑体" pitchFamily="2" charset="-122"/>
              </a:rPr>
              <a:t>A</a:t>
            </a:r>
            <a:r>
              <a:rPr kumimoji="1" lang="en-US" altLang="zh-CN" dirty="0" smtClean="0">
                <a:solidFill>
                  <a:srgbClr val="006600"/>
                </a:solidFill>
                <a:latin typeface="黑体" pitchFamily="2" charset="-122"/>
                <a:ea typeface="黑体" pitchFamily="2" charset="-122"/>
              </a:rPr>
              <a:t>⊥</a:t>
            </a:r>
            <a:r>
              <a:rPr kumimoji="1" lang="en-US" altLang="zh-CN" i="1" dirty="0" smtClean="0">
                <a:solidFill>
                  <a:srgbClr val="006600"/>
                </a:solidFill>
                <a:latin typeface="黑体" pitchFamily="2" charset="-122"/>
                <a:ea typeface="黑体" pitchFamily="2" charset="-122"/>
              </a:rPr>
              <a:t>B</a:t>
            </a:r>
            <a:r>
              <a:rPr kumimoji="1" lang="en-US" altLang="zh-CN" dirty="0" smtClean="0">
                <a:solidFill>
                  <a:srgbClr val="006600"/>
                </a:solidFill>
                <a:latin typeface="黑体" pitchFamily="2" charset="-122"/>
                <a:ea typeface="黑体" pitchFamily="2" charset="-122"/>
              </a:rPr>
              <a:t>)</a:t>
            </a:r>
            <a:r>
              <a:rPr kumimoji="1" lang="zh-CN" altLang="en-US" dirty="0" smtClean="0">
                <a:solidFill>
                  <a:srgbClr val="000000"/>
                </a:solidFill>
                <a:latin typeface="黑体" pitchFamily="2" charset="-122"/>
                <a:ea typeface="黑体" pitchFamily="2" charset="-122"/>
              </a:rPr>
              <a:t> </a:t>
            </a:r>
            <a:endParaRPr kumimoji="1" lang="zh-CN" altLang="en-US" dirty="0">
              <a:solidFill>
                <a:srgbClr val="000000"/>
              </a:solidFill>
              <a:latin typeface="黑体" pitchFamily="2" charset="-122"/>
              <a:ea typeface="黑体" pitchFamily="2" charset="-122"/>
            </a:endParaRPr>
          </a:p>
        </p:txBody>
      </p:sp>
      <p:sp>
        <p:nvSpPr>
          <p:cNvPr id="2" name="标题 1"/>
          <p:cNvSpPr>
            <a:spLocks noGrp="1"/>
          </p:cNvSpPr>
          <p:nvPr>
            <p:ph type="title"/>
          </p:nvPr>
        </p:nvSpPr>
        <p:spPr/>
        <p:txBody>
          <a:bodyPr>
            <a:normAutofit/>
          </a:bodyPr>
          <a:lstStyle/>
          <a:p>
            <a:r>
              <a:rPr lang="zh-CN" altLang="en-US" dirty="0"/>
              <a:t>两事件独立的</a:t>
            </a:r>
            <a:r>
              <a:rPr lang="zh-CN" altLang="en-US" dirty="0" smtClean="0"/>
              <a:t>定义</a:t>
            </a:r>
            <a:endParaRPr lang="zh-CN" altLang="en-US" dirty="0"/>
          </a:p>
        </p:txBody>
      </p:sp>
    </p:spTree>
    <p:extLst>
      <p:ext uri="{BB962C8B-B14F-4D97-AF65-F5344CB8AC3E}">
        <p14:creationId xmlns:p14="http://schemas.microsoft.com/office/powerpoint/2010/main" val="1450581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7218"/>
                                        </p:tgtEl>
                                        <p:attrNameLst>
                                          <p:attrName>style.visibility</p:attrName>
                                        </p:attrNameLst>
                                      </p:cBhvr>
                                      <p:to>
                                        <p:strVal val="visible"/>
                                      </p:to>
                                    </p:set>
                                    <p:animEffect transition="in" filter="wipe(left)">
                                      <p:cBhvr>
                                        <p:cTn id="7" dur="500"/>
                                        <p:tgtEl>
                                          <p:spTgt spid="1372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7219"/>
                                        </p:tgtEl>
                                        <p:attrNameLst>
                                          <p:attrName>style.visibility</p:attrName>
                                        </p:attrNameLst>
                                      </p:cBhvr>
                                      <p:to>
                                        <p:strVal val="visible"/>
                                      </p:to>
                                    </p:set>
                                    <p:animEffect transition="in" filter="wipe(left)">
                                      <p:cBhvr>
                                        <p:cTn id="12" dur="500"/>
                                        <p:tgtEl>
                                          <p:spTgt spid="1372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7220"/>
                                        </p:tgtEl>
                                        <p:attrNameLst>
                                          <p:attrName>style.visibility</p:attrName>
                                        </p:attrNameLst>
                                      </p:cBhvr>
                                      <p:to>
                                        <p:strVal val="visible"/>
                                      </p:to>
                                    </p:set>
                                    <p:animEffect transition="in" filter="wipe(left)">
                                      <p:cBhvr>
                                        <p:cTn id="17" dur="500"/>
                                        <p:tgtEl>
                                          <p:spTgt spid="1372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7221"/>
                                        </p:tgtEl>
                                        <p:attrNameLst>
                                          <p:attrName>style.visibility</p:attrName>
                                        </p:attrNameLst>
                                      </p:cBhvr>
                                      <p:to>
                                        <p:strVal val="visible"/>
                                      </p:to>
                                    </p:set>
                                    <p:animEffect transition="in" filter="wipe(left)">
                                      <p:cBhvr>
                                        <p:cTn id="22" dur="500"/>
                                        <p:tgtEl>
                                          <p:spTgt spid="137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animBg="1" autoUpdateAnimBg="0"/>
      <p:bldP spid="137219" grpId="0" autoUpdateAnimBg="0"/>
      <p:bldP spid="137221"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862012" y="1916832"/>
            <a:ext cx="1333501" cy="646331"/>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b="1" dirty="0" smtClean="0">
                <a:solidFill>
                  <a:srgbClr val="A50021"/>
                </a:solidFill>
                <a:ea typeface="楷体_GB2312" pitchFamily="49" charset="-122"/>
              </a:rPr>
              <a:t>定义</a:t>
            </a:r>
            <a:r>
              <a:rPr kumimoji="1" lang="en-US" altLang="zh-CN" b="1" dirty="0">
                <a:solidFill>
                  <a:srgbClr val="A50021"/>
                </a:solidFill>
                <a:ea typeface="楷体_GB2312" pitchFamily="49" charset="-122"/>
              </a:rPr>
              <a:t>2</a:t>
            </a:r>
            <a:endParaRPr kumimoji="1" lang="zh-CN" altLang="en-US" b="1" dirty="0">
              <a:solidFill>
                <a:srgbClr val="A50021"/>
              </a:solidFill>
              <a:ea typeface="楷体_GB2312" pitchFamily="49" charset="-122"/>
            </a:endParaRPr>
          </a:p>
        </p:txBody>
      </p:sp>
      <p:sp>
        <p:nvSpPr>
          <p:cNvPr id="137219" name="Text Box 3"/>
          <p:cNvSpPr txBox="1">
            <a:spLocks noChangeArrowheads="1"/>
          </p:cNvSpPr>
          <p:nvPr/>
        </p:nvSpPr>
        <p:spPr bwMode="auto">
          <a:xfrm>
            <a:off x="2195513" y="1916832"/>
            <a:ext cx="4514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a:solidFill>
                  <a:srgbClr val="000000"/>
                </a:solidFill>
                <a:ea typeface="楷体_GB2312" pitchFamily="49" charset="-122"/>
              </a:rPr>
              <a:t>设 </a:t>
            </a:r>
            <a:r>
              <a:rPr kumimoji="1" lang="en-US" altLang="zh-CN" i="1">
                <a:solidFill>
                  <a:srgbClr val="000000"/>
                </a:solidFill>
                <a:ea typeface="楷体_GB2312" pitchFamily="49" charset="-122"/>
              </a:rPr>
              <a:t>A</a:t>
            </a:r>
            <a:r>
              <a:rPr kumimoji="1" lang="en-US" altLang="zh-CN">
                <a:solidFill>
                  <a:srgbClr val="000000"/>
                </a:solidFill>
                <a:ea typeface="楷体_GB2312" pitchFamily="49" charset="-122"/>
              </a:rPr>
              <a:t> , </a:t>
            </a:r>
            <a:r>
              <a:rPr kumimoji="1" lang="en-US" altLang="zh-CN" i="1">
                <a:solidFill>
                  <a:srgbClr val="000000"/>
                </a:solidFill>
                <a:ea typeface="楷体_GB2312" pitchFamily="49" charset="-122"/>
              </a:rPr>
              <a:t>B </a:t>
            </a:r>
            <a:r>
              <a:rPr kumimoji="1" lang="zh-CN" altLang="en-US">
                <a:solidFill>
                  <a:srgbClr val="000000"/>
                </a:solidFill>
                <a:ea typeface="楷体_GB2312" pitchFamily="49" charset="-122"/>
              </a:rPr>
              <a:t>为两事件，若</a:t>
            </a:r>
          </a:p>
        </p:txBody>
      </p:sp>
      <p:graphicFrame>
        <p:nvGraphicFramePr>
          <p:cNvPr id="137220" name="Object 4"/>
          <p:cNvGraphicFramePr>
            <a:graphicFrameLocks noChangeAspect="1"/>
          </p:cNvGraphicFramePr>
          <p:nvPr>
            <p:extLst>
              <p:ext uri="{D42A27DB-BD31-4B8C-83A1-F6EECF244321}">
                <p14:modId xmlns:p14="http://schemas.microsoft.com/office/powerpoint/2010/main" val="3118210802"/>
              </p:ext>
            </p:extLst>
          </p:nvPr>
        </p:nvGraphicFramePr>
        <p:xfrm>
          <a:off x="2516188" y="2993157"/>
          <a:ext cx="4360862" cy="574675"/>
        </p:xfrm>
        <a:graphic>
          <a:graphicData uri="http://schemas.openxmlformats.org/presentationml/2006/ole">
            <mc:AlternateContent xmlns:mc="http://schemas.openxmlformats.org/markup-compatibility/2006">
              <mc:Choice xmlns:v="urn:schemas-microsoft-com:vml" Requires="v">
                <p:oleObj spid="_x0000_s33071" name="Equation" r:id="rId4" imgW="3200319" imgH="419040" progId="Equation.3">
                  <p:embed/>
                </p:oleObj>
              </mc:Choice>
              <mc:Fallback>
                <p:oleObj name="Equation" r:id="rId4" imgW="3200319" imgH="419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6188" y="2993157"/>
                        <a:ext cx="4360862"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21" name="Text Box 5"/>
          <p:cNvSpPr txBox="1">
            <a:spLocks noChangeArrowheads="1"/>
          </p:cNvSpPr>
          <p:nvPr/>
        </p:nvSpPr>
        <p:spPr bwMode="auto">
          <a:xfrm>
            <a:off x="823913" y="3926607"/>
            <a:ext cx="66351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dirty="0">
                <a:solidFill>
                  <a:srgbClr val="000000"/>
                </a:solidFill>
                <a:latin typeface="楷体_GB2312" pitchFamily="49" charset="-122"/>
                <a:ea typeface="楷体_GB2312" pitchFamily="49" charset="-122"/>
              </a:rPr>
              <a:t>则称</a:t>
            </a:r>
            <a:r>
              <a:rPr kumimoji="1" lang="zh-CN" altLang="en-US" dirty="0">
                <a:solidFill>
                  <a:srgbClr val="006600"/>
                </a:solidFill>
                <a:latin typeface="黑体" pitchFamily="2" charset="-122"/>
                <a:ea typeface="黑体" pitchFamily="2" charset="-122"/>
              </a:rPr>
              <a:t>事件 </a:t>
            </a:r>
            <a:r>
              <a:rPr kumimoji="1" lang="en-US" altLang="zh-CN" i="1" dirty="0">
                <a:solidFill>
                  <a:srgbClr val="006600"/>
                </a:solidFill>
                <a:ea typeface="黑体" pitchFamily="2" charset="-122"/>
              </a:rPr>
              <a:t>A</a:t>
            </a:r>
            <a:r>
              <a:rPr kumimoji="1" lang="en-US" altLang="zh-CN" dirty="0">
                <a:solidFill>
                  <a:srgbClr val="006600"/>
                </a:solidFill>
                <a:ea typeface="黑体" pitchFamily="2" charset="-122"/>
              </a:rPr>
              <a:t> </a:t>
            </a:r>
            <a:r>
              <a:rPr kumimoji="1" lang="zh-CN" altLang="en-US" dirty="0">
                <a:solidFill>
                  <a:srgbClr val="006600"/>
                </a:solidFill>
                <a:latin typeface="黑体" pitchFamily="2" charset="-122"/>
                <a:ea typeface="黑体" pitchFamily="2" charset="-122"/>
              </a:rPr>
              <a:t>与事件</a:t>
            </a:r>
            <a:r>
              <a:rPr kumimoji="1" lang="zh-CN" altLang="en-US" dirty="0">
                <a:solidFill>
                  <a:srgbClr val="006600"/>
                </a:solidFill>
                <a:ea typeface="黑体" pitchFamily="2" charset="-122"/>
              </a:rPr>
              <a:t> </a:t>
            </a:r>
            <a:r>
              <a:rPr kumimoji="1" lang="en-US" altLang="zh-CN" i="1" dirty="0">
                <a:solidFill>
                  <a:srgbClr val="006600"/>
                </a:solidFill>
                <a:ea typeface="黑体" pitchFamily="2" charset="-122"/>
              </a:rPr>
              <a:t>B</a:t>
            </a:r>
            <a:r>
              <a:rPr kumimoji="1" lang="en-US" altLang="zh-CN" dirty="0">
                <a:solidFill>
                  <a:srgbClr val="006600"/>
                </a:solidFill>
                <a:ea typeface="黑体" pitchFamily="2" charset="-122"/>
              </a:rPr>
              <a:t> </a:t>
            </a:r>
            <a:r>
              <a:rPr kumimoji="1" lang="zh-CN" altLang="en-US" dirty="0">
                <a:solidFill>
                  <a:srgbClr val="006600"/>
                </a:solidFill>
                <a:latin typeface="黑体" pitchFamily="2" charset="-122"/>
                <a:ea typeface="黑体" pitchFamily="2" charset="-122"/>
              </a:rPr>
              <a:t>相互</a:t>
            </a:r>
            <a:r>
              <a:rPr kumimoji="1" lang="zh-CN" altLang="en-US" dirty="0" smtClean="0">
                <a:solidFill>
                  <a:srgbClr val="006600"/>
                </a:solidFill>
                <a:latin typeface="黑体" pitchFamily="2" charset="-122"/>
                <a:ea typeface="黑体" pitchFamily="2" charset="-122"/>
              </a:rPr>
              <a:t>独立</a:t>
            </a:r>
            <a:r>
              <a:rPr kumimoji="1" lang="en-US" altLang="zh-CN" dirty="0">
                <a:solidFill>
                  <a:srgbClr val="006600"/>
                </a:solidFill>
                <a:latin typeface="黑体" pitchFamily="2" charset="-122"/>
                <a:ea typeface="黑体" pitchFamily="2" charset="-122"/>
              </a:rPr>
              <a:t> </a:t>
            </a:r>
            <a:endParaRPr kumimoji="1" lang="en-US" altLang="zh-CN" dirty="0" smtClean="0">
              <a:solidFill>
                <a:srgbClr val="006600"/>
              </a:solidFill>
              <a:latin typeface="黑体" pitchFamily="2" charset="-122"/>
              <a:ea typeface="黑体" pitchFamily="2" charset="-122"/>
            </a:endParaRPr>
          </a:p>
          <a:p>
            <a:pPr eaLnBrk="1" hangingPunct="1"/>
            <a:r>
              <a:rPr kumimoji="1" lang="en-US" altLang="zh-CN" dirty="0" smtClean="0">
                <a:solidFill>
                  <a:srgbClr val="006600"/>
                </a:solidFill>
                <a:latin typeface="黑体" pitchFamily="2" charset="-122"/>
                <a:ea typeface="黑体" pitchFamily="2" charset="-122"/>
              </a:rPr>
              <a:t>(</a:t>
            </a:r>
            <a:r>
              <a:rPr kumimoji="1" lang="zh-CN" altLang="en-US" dirty="0" smtClean="0">
                <a:solidFill>
                  <a:srgbClr val="006600"/>
                </a:solidFill>
                <a:latin typeface="黑体" pitchFamily="2" charset="-122"/>
                <a:ea typeface="黑体" pitchFamily="2" charset="-122"/>
              </a:rPr>
              <a:t>英文往往记为：</a:t>
            </a:r>
            <a:r>
              <a:rPr kumimoji="1" lang="en-US" altLang="zh-CN" i="1" dirty="0" smtClean="0">
                <a:solidFill>
                  <a:srgbClr val="006600"/>
                </a:solidFill>
                <a:latin typeface="黑体" pitchFamily="2" charset="-122"/>
                <a:ea typeface="黑体" pitchFamily="2" charset="-122"/>
              </a:rPr>
              <a:t>A</a:t>
            </a:r>
            <a:r>
              <a:rPr kumimoji="1" lang="en-US" altLang="zh-CN" dirty="0" smtClean="0">
                <a:solidFill>
                  <a:srgbClr val="006600"/>
                </a:solidFill>
                <a:latin typeface="黑体" pitchFamily="2" charset="-122"/>
                <a:ea typeface="黑体" pitchFamily="2" charset="-122"/>
              </a:rPr>
              <a:t>⊥</a:t>
            </a:r>
            <a:r>
              <a:rPr kumimoji="1" lang="en-US" altLang="zh-CN" i="1" dirty="0" smtClean="0">
                <a:solidFill>
                  <a:srgbClr val="006600"/>
                </a:solidFill>
                <a:latin typeface="黑体" pitchFamily="2" charset="-122"/>
                <a:ea typeface="黑体" pitchFamily="2" charset="-122"/>
              </a:rPr>
              <a:t>B</a:t>
            </a:r>
            <a:r>
              <a:rPr kumimoji="1" lang="en-US" altLang="zh-CN" dirty="0" smtClean="0">
                <a:solidFill>
                  <a:srgbClr val="006600"/>
                </a:solidFill>
                <a:latin typeface="黑体" pitchFamily="2" charset="-122"/>
                <a:ea typeface="黑体" pitchFamily="2" charset="-122"/>
              </a:rPr>
              <a:t>)</a:t>
            </a:r>
            <a:r>
              <a:rPr kumimoji="1" lang="zh-CN" altLang="en-US" dirty="0" smtClean="0">
                <a:solidFill>
                  <a:srgbClr val="000000"/>
                </a:solidFill>
                <a:latin typeface="黑体" pitchFamily="2" charset="-122"/>
                <a:ea typeface="黑体" pitchFamily="2" charset="-122"/>
              </a:rPr>
              <a:t> </a:t>
            </a:r>
            <a:endParaRPr kumimoji="1" lang="zh-CN" altLang="en-US" dirty="0">
              <a:solidFill>
                <a:srgbClr val="000000"/>
              </a:solidFill>
              <a:latin typeface="黑体" pitchFamily="2" charset="-122"/>
              <a:ea typeface="黑体" pitchFamily="2" charset="-122"/>
            </a:endParaRPr>
          </a:p>
        </p:txBody>
      </p:sp>
      <p:sp>
        <p:nvSpPr>
          <p:cNvPr id="2" name="标题 1"/>
          <p:cNvSpPr>
            <a:spLocks noGrp="1"/>
          </p:cNvSpPr>
          <p:nvPr>
            <p:ph type="title"/>
          </p:nvPr>
        </p:nvSpPr>
        <p:spPr/>
        <p:txBody>
          <a:bodyPr>
            <a:normAutofit/>
          </a:bodyPr>
          <a:lstStyle/>
          <a:p>
            <a:r>
              <a:rPr lang="zh-CN" altLang="en-US" dirty="0"/>
              <a:t>两事件独立的</a:t>
            </a:r>
            <a:r>
              <a:rPr lang="zh-CN" altLang="en-US" dirty="0" smtClean="0"/>
              <a:t>定义</a:t>
            </a:r>
            <a:endParaRPr lang="zh-CN" altLang="en-US" dirty="0"/>
          </a:p>
        </p:txBody>
      </p:sp>
      <p:sp>
        <p:nvSpPr>
          <p:cNvPr id="7" name="AutoShape 4"/>
          <p:cNvSpPr>
            <a:spLocks noChangeArrowheads="1"/>
          </p:cNvSpPr>
          <p:nvPr/>
        </p:nvSpPr>
        <p:spPr bwMode="auto">
          <a:xfrm flipH="1" flipV="1">
            <a:off x="2699792" y="1052736"/>
            <a:ext cx="1294608" cy="864096"/>
          </a:xfrm>
          <a:prstGeom prst="wedgeRoundRectCallout">
            <a:avLst>
              <a:gd name="adj1" fmla="val 95931"/>
              <a:gd name="adj2" fmla="val -67189"/>
              <a:gd name="adj3" fmla="val 16667"/>
            </a:avLst>
          </a:prstGeom>
          <a:solidFill>
            <a:srgbClr val="CCFF33"/>
          </a:solidFill>
          <a:ln w="9525">
            <a:solidFill>
              <a:schemeClr val="tx1"/>
            </a:solidFill>
            <a:miter lim="800000"/>
            <a:headEnd/>
            <a:tailEnd/>
          </a:ln>
        </p:spPr>
        <p:txBody>
          <a:bodyPr rot="10800000" wrap="none" anchor="ctr"/>
          <a:lstStyle/>
          <a:p>
            <a:pPr algn="ctr">
              <a:spcBef>
                <a:spcPct val="50000"/>
              </a:spcBef>
            </a:pPr>
            <a:r>
              <a:rPr kumimoji="1" lang="zh-CN" altLang="en-US" sz="3200" b="1" dirty="0" smtClean="0">
                <a:solidFill>
                  <a:srgbClr val="000000"/>
                </a:solidFill>
              </a:rPr>
              <a:t>最常用</a:t>
            </a:r>
            <a:endParaRPr kumimoji="1" lang="en-US" altLang="zh-CN" sz="3200" b="1" dirty="0">
              <a:solidFill>
                <a:srgbClr val="000000"/>
              </a:solidFill>
            </a:endParaRPr>
          </a:p>
        </p:txBody>
      </p:sp>
    </p:spTree>
    <p:extLst>
      <p:ext uri="{BB962C8B-B14F-4D97-AF65-F5344CB8AC3E}">
        <p14:creationId xmlns:p14="http://schemas.microsoft.com/office/powerpoint/2010/main" val="2607515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7218"/>
                                        </p:tgtEl>
                                        <p:attrNameLst>
                                          <p:attrName>style.visibility</p:attrName>
                                        </p:attrNameLst>
                                      </p:cBhvr>
                                      <p:to>
                                        <p:strVal val="visible"/>
                                      </p:to>
                                    </p:set>
                                    <p:animEffect transition="in" filter="wipe(left)">
                                      <p:cBhvr>
                                        <p:cTn id="7" dur="500"/>
                                        <p:tgtEl>
                                          <p:spTgt spid="1372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7219"/>
                                        </p:tgtEl>
                                        <p:attrNameLst>
                                          <p:attrName>style.visibility</p:attrName>
                                        </p:attrNameLst>
                                      </p:cBhvr>
                                      <p:to>
                                        <p:strVal val="visible"/>
                                      </p:to>
                                    </p:set>
                                    <p:animEffect transition="in" filter="wipe(left)">
                                      <p:cBhvr>
                                        <p:cTn id="12" dur="500"/>
                                        <p:tgtEl>
                                          <p:spTgt spid="1372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7220"/>
                                        </p:tgtEl>
                                        <p:attrNameLst>
                                          <p:attrName>style.visibility</p:attrName>
                                        </p:attrNameLst>
                                      </p:cBhvr>
                                      <p:to>
                                        <p:strVal val="visible"/>
                                      </p:to>
                                    </p:set>
                                    <p:animEffect transition="in" filter="wipe(left)">
                                      <p:cBhvr>
                                        <p:cTn id="17" dur="500"/>
                                        <p:tgtEl>
                                          <p:spTgt spid="1372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7221"/>
                                        </p:tgtEl>
                                        <p:attrNameLst>
                                          <p:attrName>style.visibility</p:attrName>
                                        </p:attrNameLst>
                                      </p:cBhvr>
                                      <p:to>
                                        <p:strVal val="visible"/>
                                      </p:to>
                                    </p:set>
                                    <p:animEffect transition="in" filter="wipe(left)">
                                      <p:cBhvr>
                                        <p:cTn id="22" dur="500"/>
                                        <p:tgtEl>
                                          <p:spTgt spid="137221"/>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animBg="1" autoUpdateAnimBg="0"/>
      <p:bldP spid="137219" grpId="0" autoUpdateAnimBg="0"/>
      <p:bldP spid="137221" grpId="0" autoUpdateAnimBg="0"/>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95897"/>
            <a:ext cx="8928992" cy="706090"/>
          </a:xfrm>
        </p:spPr>
        <p:txBody>
          <a:bodyPr>
            <a:noAutofit/>
          </a:bodyPr>
          <a:lstStyle/>
          <a:p>
            <a:r>
              <a:rPr lang="en-US" altLang="zh-CN" sz="2800" dirty="0" smtClean="0"/>
              <a:t>Proof: </a:t>
            </a:r>
            <a:r>
              <a:rPr lang="en-US" altLang="zh-CN" sz="2800" i="1" dirty="0"/>
              <a:t>AB</a:t>
            </a:r>
            <a:r>
              <a:rPr lang="zh-CN" altLang="en-US" sz="2800" dirty="0" smtClean="0"/>
              <a:t>相互独立</a:t>
            </a:r>
            <a:r>
              <a:rPr lang="en-US" altLang="zh-CN" sz="2800" dirty="0" smtClean="0"/>
              <a:t>(</a:t>
            </a:r>
            <a:r>
              <a:rPr lang="zh-CN" altLang="en-US" sz="2800" dirty="0" smtClean="0"/>
              <a:t>即</a:t>
            </a:r>
            <a:r>
              <a:rPr lang="en-US" altLang="zh-CN" sz="2800" i="1" dirty="0" smtClean="0"/>
              <a:t>P</a:t>
            </a:r>
            <a:r>
              <a:rPr lang="en-US" altLang="zh-CN" sz="2800" dirty="0" smtClean="0"/>
              <a:t>(</a:t>
            </a:r>
            <a:r>
              <a:rPr lang="en-US" altLang="zh-CN" sz="2800" i="1" dirty="0" smtClean="0"/>
              <a:t>A</a:t>
            </a:r>
            <a:r>
              <a:rPr lang="en-US" altLang="zh-CN" sz="2800" dirty="0" smtClean="0"/>
              <a:t>|</a:t>
            </a:r>
            <a:r>
              <a:rPr lang="en-US" altLang="zh-CN" sz="2800" i="1" dirty="0" smtClean="0"/>
              <a:t>B</a:t>
            </a:r>
            <a:r>
              <a:rPr lang="en-US" altLang="zh-CN" sz="2800" dirty="0"/>
              <a:t>)=</a:t>
            </a:r>
            <a:r>
              <a:rPr lang="en-US" altLang="zh-CN" sz="2800" i="1" dirty="0"/>
              <a:t>P</a:t>
            </a:r>
            <a:r>
              <a:rPr lang="en-US" altLang="zh-CN" sz="2800" dirty="0"/>
              <a:t>(</a:t>
            </a:r>
            <a:r>
              <a:rPr lang="en-US" altLang="zh-CN" sz="2800" i="1" dirty="0"/>
              <a:t>A</a:t>
            </a:r>
            <a:r>
              <a:rPr lang="en-US" altLang="zh-CN" sz="2800" dirty="0" smtClean="0"/>
              <a:t>))   </a:t>
            </a:r>
            <a:r>
              <a:rPr lang="zh-CN" altLang="en-US" sz="2800" dirty="0" smtClean="0"/>
              <a:t>    </a:t>
            </a:r>
            <a:r>
              <a:rPr lang="en-US" altLang="zh-CN" sz="2800" i="1" dirty="0" smtClean="0"/>
              <a:t>P</a:t>
            </a:r>
            <a:r>
              <a:rPr lang="en-US" altLang="zh-CN" sz="2800" dirty="0" smtClean="0"/>
              <a:t>(</a:t>
            </a:r>
            <a:r>
              <a:rPr lang="en-US" altLang="zh-CN" sz="2800" i="1" dirty="0" smtClean="0"/>
              <a:t>AB</a:t>
            </a:r>
            <a:r>
              <a:rPr lang="en-US" altLang="zh-CN" sz="2800" dirty="0" smtClean="0"/>
              <a:t>)=</a:t>
            </a:r>
            <a:r>
              <a:rPr lang="en-US" altLang="zh-CN" sz="2800" i="1" dirty="0" smtClean="0"/>
              <a:t>P</a:t>
            </a:r>
            <a:r>
              <a:rPr lang="en-US" altLang="zh-CN" sz="2800" dirty="0" smtClean="0"/>
              <a:t>(</a:t>
            </a:r>
            <a:r>
              <a:rPr lang="en-US" altLang="zh-CN" sz="2800" i="1" dirty="0" smtClean="0"/>
              <a:t>A</a:t>
            </a:r>
            <a:r>
              <a:rPr lang="en-US" altLang="zh-CN" sz="2800" dirty="0" smtClean="0"/>
              <a:t>)</a:t>
            </a:r>
            <a:r>
              <a:rPr lang="en-US" altLang="zh-CN" sz="2800" i="1" dirty="0" smtClean="0"/>
              <a:t>P</a:t>
            </a:r>
            <a:r>
              <a:rPr lang="en-US" altLang="zh-CN" sz="2800" dirty="0" smtClean="0"/>
              <a:t>(</a:t>
            </a:r>
            <a:r>
              <a:rPr lang="en-US" altLang="zh-CN" sz="2800" i="1" dirty="0" smtClean="0"/>
              <a:t>B</a:t>
            </a:r>
            <a:r>
              <a:rPr lang="en-US" altLang="zh-CN" sz="2800" dirty="0" smtClean="0"/>
              <a:t>)</a:t>
            </a:r>
            <a:endParaRPr lang="zh-CN" altLang="en-US" sz="2800" dirty="0"/>
          </a:p>
        </p:txBody>
      </p:sp>
      <p:graphicFrame>
        <p:nvGraphicFramePr>
          <p:cNvPr id="5" name="对象 4"/>
          <p:cNvGraphicFramePr>
            <a:graphicFrameLocks noChangeAspect="1"/>
          </p:cNvGraphicFramePr>
          <p:nvPr>
            <p:extLst>
              <p:ext uri="{D42A27DB-BD31-4B8C-83A1-F6EECF244321}">
                <p14:modId xmlns:p14="http://schemas.microsoft.com/office/powerpoint/2010/main" val="4244272731"/>
              </p:ext>
            </p:extLst>
          </p:nvPr>
        </p:nvGraphicFramePr>
        <p:xfrm>
          <a:off x="5627688" y="188913"/>
          <a:ext cx="819150" cy="577850"/>
        </p:xfrm>
        <a:graphic>
          <a:graphicData uri="http://schemas.openxmlformats.org/presentationml/2006/ole">
            <mc:AlternateContent xmlns:mc="http://schemas.openxmlformats.org/markup-compatibility/2006">
              <mc:Choice xmlns:v="urn:schemas-microsoft-com:vml" Requires="v">
                <p:oleObj spid="_x0000_s70570" name="Equation" r:id="rId3" imgW="215640" imgH="152280" progId="Equation.DSMT4">
                  <p:embed/>
                </p:oleObj>
              </mc:Choice>
              <mc:Fallback>
                <p:oleObj name="Equation" r:id="rId3" imgW="215640" imgH="152280" progId="Equation.DSMT4">
                  <p:embed/>
                  <p:pic>
                    <p:nvPicPr>
                      <p:cNvPr id="0" name=""/>
                      <p:cNvPicPr/>
                      <p:nvPr/>
                    </p:nvPicPr>
                    <p:blipFill>
                      <a:blip r:embed="rId4"/>
                      <a:stretch>
                        <a:fillRect/>
                      </a:stretch>
                    </p:blipFill>
                    <p:spPr>
                      <a:xfrm>
                        <a:off x="5627688" y="188913"/>
                        <a:ext cx="819150" cy="577850"/>
                      </a:xfrm>
                      <a:prstGeom prst="rect">
                        <a:avLst/>
                      </a:prstGeom>
                    </p:spPr>
                  </p:pic>
                </p:oleObj>
              </mc:Fallback>
            </mc:AlternateContent>
          </a:graphicData>
        </a:graphic>
      </p:graphicFrame>
      <p:sp>
        <p:nvSpPr>
          <p:cNvPr id="3" name="TextBox 2"/>
          <p:cNvSpPr txBox="1"/>
          <p:nvPr/>
        </p:nvSpPr>
        <p:spPr>
          <a:xfrm>
            <a:off x="323528" y="836712"/>
            <a:ext cx="8640960" cy="646331"/>
          </a:xfrm>
          <a:prstGeom prst="rect">
            <a:avLst/>
          </a:prstGeom>
          <a:noFill/>
        </p:spPr>
        <p:txBody>
          <a:bodyPr wrap="square" rtlCol="0">
            <a:spAutoFit/>
          </a:bodyPr>
          <a:lstStyle/>
          <a:p>
            <a:r>
              <a:rPr lang="en-US" altLang="zh-CN" sz="3600" dirty="0" smtClean="0">
                <a:solidFill>
                  <a:srgbClr val="0000FF"/>
                </a:solidFill>
              </a:rPr>
              <a:t>(1) </a:t>
            </a:r>
            <a:r>
              <a:rPr lang="en-US" altLang="zh-CN" sz="3600" i="1" dirty="0" smtClean="0">
                <a:solidFill>
                  <a:srgbClr val="0000FF"/>
                </a:solidFill>
              </a:rPr>
              <a:t>P</a:t>
            </a:r>
            <a:r>
              <a:rPr lang="en-US" altLang="zh-CN" sz="3600" dirty="0" smtClean="0">
                <a:solidFill>
                  <a:srgbClr val="0000FF"/>
                </a:solidFill>
              </a:rPr>
              <a:t>(</a:t>
            </a:r>
            <a:r>
              <a:rPr lang="en-US" altLang="zh-CN" sz="3600" i="1" dirty="0" smtClean="0">
                <a:solidFill>
                  <a:srgbClr val="0000FF"/>
                </a:solidFill>
              </a:rPr>
              <a:t>B</a:t>
            </a:r>
            <a:r>
              <a:rPr lang="en-US" altLang="zh-CN" sz="3600" dirty="0" smtClean="0">
                <a:solidFill>
                  <a:srgbClr val="0000FF"/>
                </a:solidFill>
              </a:rPr>
              <a:t>)=0</a:t>
            </a:r>
            <a:endParaRPr lang="en-US" altLang="zh-CN" sz="3600" dirty="0" smtClean="0"/>
          </a:p>
        </p:txBody>
      </p:sp>
      <p:grpSp>
        <p:nvGrpSpPr>
          <p:cNvPr id="10" name="组合 9"/>
          <p:cNvGrpSpPr/>
          <p:nvPr/>
        </p:nvGrpSpPr>
        <p:grpSpPr>
          <a:xfrm>
            <a:off x="395536" y="4284297"/>
            <a:ext cx="6867709" cy="1939298"/>
            <a:chOff x="395536" y="3523582"/>
            <a:chExt cx="6867709" cy="1939298"/>
          </a:xfrm>
        </p:grpSpPr>
        <p:sp>
          <p:nvSpPr>
            <p:cNvPr id="4" name="TextBox 3"/>
            <p:cNvSpPr txBox="1"/>
            <p:nvPr/>
          </p:nvSpPr>
          <p:spPr>
            <a:xfrm>
              <a:off x="395536" y="3878704"/>
              <a:ext cx="3816424" cy="1200329"/>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 </a:t>
              </a:r>
              <a:r>
                <a:rPr lang="en-US" altLang="zh-CN" sz="3600" i="1" dirty="0" smtClean="0"/>
                <a:t>P</a:t>
              </a:r>
              <a:r>
                <a:rPr lang="en-US" altLang="zh-CN" sz="3600" dirty="0" smtClean="0"/>
                <a:t>(</a:t>
              </a:r>
              <a:r>
                <a:rPr lang="en-US" altLang="zh-CN" sz="3600" i="1" dirty="0" smtClean="0"/>
                <a:t>AB</a:t>
              </a:r>
              <a:r>
                <a:rPr lang="en-US" altLang="zh-CN" sz="3600" dirty="0"/>
                <a:t>)=</a:t>
              </a:r>
              <a:r>
                <a:rPr lang="en-US" altLang="zh-CN" sz="3600" i="1" dirty="0"/>
                <a:t>P</a:t>
              </a:r>
              <a:r>
                <a:rPr lang="en-US" altLang="zh-CN" sz="3600" dirty="0"/>
                <a:t>(</a:t>
              </a:r>
              <a:r>
                <a:rPr lang="en-US" altLang="zh-CN" sz="3600" i="1" dirty="0"/>
                <a:t>A</a:t>
              </a:r>
              <a:r>
                <a:rPr lang="en-US" altLang="zh-CN" sz="3600" dirty="0"/>
                <a:t>)</a:t>
              </a:r>
              <a:r>
                <a:rPr lang="en-US" altLang="zh-CN" sz="3600" i="1" dirty="0"/>
                <a:t>P</a:t>
              </a:r>
              <a:r>
                <a:rPr lang="en-US" altLang="zh-CN" sz="3600" dirty="0"/>
                <a:t>(</a:t>
              </a:r>
              <a:r>
                <a:rPr lang="en-US" altLang="zh-CN" sz="3600" i="1" dirty="0"/>
                <a:t>B</a:t>
              </a:r>
              <a:r>
                <a:rPr lang="en-US" altLang="zh-CN" sz="3600" dirty="0" smtClean="0"/>
                <a:t>)</a:t>
              </a:r>
            </a:p>
            <a:p>
              <a:r>
                <a:rPr lang="en-US" altLang="zh-CN" sz="3600" dirty="0">
                  <a:latin typeface="Times New Roman" panose="02020603050405020304" pitchFamily="18" charset="0"/>
                  <a:cs typeface="Times New Roman" panose="02020603050405020304" pitchFamily="18" charset="0"/>
                </a:rPr>
                <a:t>∵</a:t>
              </a:r>
              <a:endParaRPr lang="zh-CN" altLang="en-US" sz="3600" dirty="0"/>
            </a:p>
          </p:txBody>
        </p:sp>
        <p:graphicFrame>
          <p:nvGraphicFramePr>
            <p:cNvPr id="8" name="对象 7"/>
            <p:cNvGraphicFramePr>
              <a:graphicFrameLocks noChangeAspect="1"/>
            </p:cNvGraphicFramePr>
            <p:nvPr>
              <p:extLst>
                <p:ext uri="{D42A27DB-BD31-4B8C-83A1-F6EECF244321}">
                  <p14:modId xmlns:p14="http://schemas.microsoft.com/office/powerpoint/2010/main" val="3865639926"/>
                </p:ext>
              </p:extLst>
            </p:nvPr>
          </p:nvGraphicFramePr>
          <p:xfrm>
            <a:off x="492249" y="3523582"/>
            <a:ext cx="494108" cy="395285"/>
          </p:xfrm>
          <a:graphic>
            <a:graphicData uri="http://schemas.openxmlformats.org/presentationml/2006/ole">
              <mc:AlternateContent xmlns:mc="http://schemas.openxmlformats.org/markup-compatibility/2006">
                <mc:Choice xmlns:v="urn:schemas-microsoft-com:vml" Requires="v">
                  <p:oleObj spid="_x0000_s70571" name="Equation" r:id="rId5" imgW="190440" imgH="152280" progId="Equation.DSMT4">
                    <p:embed/>
                  </p:oleObj>
                </mc:Choice>
                <mc:Fallback>
                  <p:oleObj name="Equation" r:id="rId5" imgW="190440" imgH="152280" progId="Equation.DSMT4">
                    <p:embed/>
                    <p:pic>
                      <p:nvPicPr>
                        <p:cNvPr id="0" name=""/>
                        <p:cNvPicPr/>
                        <p:nvPr/>
                      </p:nvPicPr>
                      <p:blipFill>
                        <a:blip r:embed="rId6"/>
                        <a:stretch>
                          <a:fillRect/>
                        </a:stretch>
                      </p:blipFill>
                      <p:spPr>
                        <a:xfrm>
                          <a:off x="492249" y="3523582"/>
                          <a:ext cx="494108" cy="395285"/>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115303833"/>
                </p:ext>
              </p:extLst>
            </p:nvPr>
          </p:nvGraphicFramePr>
          <p:xfrm>
            <a:off x="971600" y="4375843"/>
            <a:ext cx="6291645" cy="1087037"/>
          </p:xfrm>
          <a:graphic>
            <a:graphicData uri="http://schemas.openxmlformats.org/presentationml/2006/ole">
              <mc:AlternateContent xmlns:mc="http://schemas.openxmlformats.org/markup-compatibility/2006">
                <mc:Choice xmlns:v="urn:schemas-microsoft-com:vml" Requires="v">
                  <p:oleObj spid="_x0000_s70572" name="Equation" r:id="rId7" imgW="2425680" imgH="419040" progId="Equation.DSMT4">
                    <p:embed/>
                  </p:oleObj>
                </mc:Choice>
                <mc:Fallback>
                  <p:oleObj name="Equation" r:id="rId7" imgW="2425680" imgH="419040" progId="Equation.DSMT4">
                    <p:embed/>
                    <p:pic>
                      <p:nvPicPr>
                        <p:cNvPr id="0" name=""/>
                        <p:cNvPicPr/>
                        <p:nvPr/>
                      </p:nvPicPr>
                      <p:blipFill>
                        <a:blip r:embed="rId8"/>
                        <a:stretch>
                          <a:fillRect/>
                        </a:stretch>
                      </p:blipFill>
                      <p:spPr>
                        <a:xfrm>
                          <a:off x="971600" y="4375843"/>
                          <a:ext cx="6291645" cy="1087037"/>
                        </a:xfrm>
                        <a:prstGeom prst="rect">
                          <a:avLst/>
                        </a:prstGeom>
                      </p:spPr>
                    </p:pic>
                  </p:oleObj>
                </mc:Fallback>
              </mc:AlternateContent>
            </a:graphicData>
          </a:graphic>
        </p:graphicFrame>
      </p:grpSp>
      <p:sp>
        <p:nvSpPr>
          <p:cNvPr id="11" name="TextBox 10"/>
          <p:cNvSpPr txBox="1"/>
          <p:nvPr/>
        </p:nvSpPr>
        <p:spPr>
          <a:xfrm>
            <a:off x="323528" y="2480920"/>
            <a:ext cx="8640960" cy="646331"/>
          </a:xfrm>
          <a:prstGeom prst="rect">
            <a:avLst/>
          </a:prstGeom>
          <a:noFill/>
        </p:spPr>
        <p:txBody>
          <a:bodyPr wrap="square" rtlCol="0">
            <a:spAutoFit/>
          </a:bodyPr>
          <a:lstStyle/>
          <a:p>
            <a:r>
              <a:rPr lang="en-US" altLang="zh-CN" sz="3600" dirty="0" smtClean="0">
                <a:solidFill>
                  <a:srgbClr val="0000FF"/>
                </a:solidFill>
              </a:rPr>
              <a:t>(</a:t>
            </a:r>
            <a:r>
              <a:rPr lang="en-US" altLang="zh-CN" sz="3600" dirty="0">
                <a:solidFill>
                  <a:srgbClr val="0000FF"/>
                </a:solidFill>
              </a:rPr>
              <a:t>2)</a:t>
            </a:r>
            <a:r>
              <a:rPr lang="en-US" altLang="zh-CN" sz="3600" i="1" dirty="0">
                <a:solidFill>
                  <a:srgbClr val="0000FF"/>
                </a:solidFill>
              </a:rPr>
              <a:t>P</a:t>
            </a:r>
            <a:r>
              <a:rPr lang="en-US" altLang="zh-CN" sz="3600" dirty="0">
                <a:solidFill>
                  <a:srgbClr val="0000FF"/>
                </a:solidFill>
              </a:rPr>
              <a:t>(</a:t>
            </a:r>
            <a:r>
              <a:rPr lang="en-US" altLang="zh-CN" sz="3600" i="1" dirty="0">
                <a:solidFill>
                  <a:srgbClr val="0000FF"/>
                </a:solidFill>
              </a:rPr>
              <a:t>B</a:t>
            </a:r>
            <a:r>
              <a:rPr lang="en-US" altLang="zh-CN" sz="3600" dirty="0">
                <a:solidFill>
                  <a:srgbClr val="0000FF"/>
                </a:solidFill>
              </a:rPr>
              <a:t>)≠0 </a:t>
            </a:r>
            <a:endParaRPr lang="zh-CN" altLang="en-US" sz="3600" dirty="0">
              <a:solidFill>
                <a:srgbClr val="0000FF"/>
              </a:solidFill>
            </a:endParaRPr>
          </a:p>
        </p:txBody>
      </p:sp>
      <p:grpSp>
        <p:nvGrpSpPr>
          <p:cNvPr id="16" name="组合 15"/>
          <p:cNvGrpSpPr/>
          <p:nvPr/>
        </p:nvGrpSpPr>
        <p:grpSpPr>
          <a:xfrm>
            <a:off x="323528" y="1268760"/>
            <a:ext cx="8640960" cy="1200329"/>
            <a:chOff x="323528" y="1426493"/>
            <a:chExt cx="8640960" cy="1200329"/>
          </a:xfrm>
        </p:grpSpPr>
        <p:sp>
          <p:nvSpPr>
            <p:cNvPr id="15" name="TextBox 14"/>
            <p:cNvSpPr txBox="1"/>
            <p:nvPr/>
          </p:nvSpPr>
          <p:spPr>
            <a:xfrm>
              <a:off x="323528" y="1426493"/>
              <a:ext cx="8640960" cy="1200329"/>
            </a:xfrm>
            <a:prstGeom prst="rect">
              <a:avLst/>
            </a:prstGeom>
            <a:noFill/>
          </p:spPr>
          <p:txBody>
            <a:bodyPr wrap="square" rtlCol="0">
              <a:spAutoFit/>
            </a:bodyPr>
            <a:lstStyle/>
            <a:p>
              <a:r>
                <a:rPr lang="en-US" altLang="zh-CN" sz="3600" dirty="0" smtClean="0"/>
                <a:t>then </a:t>
              </a:r>
              <a:r>
                <a:rPr lang="en-US" altLang="zh-CN" sz="3600" i="1" dirty="0" smtClean="0"/>
                <a:t>P</a:t>
              </a:r>
              <a:r>
                <a:rPr lang="en-US" altLang="zh-CN" sz="3600" dirty="0" smtClean="0"/>
                <a:t>(</a:t>
              </a:r>
              <a:r>
                <a:rPr lang="en-US" altLang="zh-CN" sz="3600" i="1" dirty="0" smtClean="0"/>
                <a:t>AB</a:t>
              </a:r>
              <a:r>
                <a:rPr lang="en-US" altLang="zh-CN" sz="3600" dirty="0" smtClean="0"/>
                <a:t>)=0 </a:t>
              </a:r>
            </a:p>
            <a:p>
              <a:r>
                <a:rPr lang="en-US" altLang="zh-CN" sz="3600" dirty="0" smtClean="0"/>
                <a:t>∴</a:t>
              </a:r>
              <a:r>
                <a:rPr lang="en-US" altLang="zh-CN" sz="3600" i="1" dirty="0"/>
                <a:t>AB</a:t>
              </a:r>
              <a:r>
                <a:rPr lang="zh-CN" altLang="en-US" sz="3600" dirty="0"/>
                <a:t>相互</a:t>
              </a:r>
              <a:r>
                <a:rPr lang="zh-CN" altLang="en-US" sz="3600" dirty="0" smtClean="0"/>
                <a:t>独立      </a:t>
              </a:r>
              <a:r>
                <a:rPr lang="en-US" altLang="zh-CN" sz="3600" i="1" dirty="0"/>
                <a:t>P</a:t>
              </a:r>
              <a:r>
                <a:rPr lang="en-US" altLang="zh-CN" sz="3600" dirty="0"/>
                <a:t>(</a:t>
              </a:r>
              <a:r>
                <a:rPr lang="en-US" altLang="zh-CN" sz="3600" i="1" dirty="0"/>
                <a:t>AB</a:t>
              </a:r>
              <a:r>
                <a:rPr lang="en-US" altLang="zh-CN" sz="3600" dirty="0"/>
                <a:t>)=</a:t>
              </a:r>
              <a:r>
                <a:rPr lang="en-US" altLang="zh-CN" sz="3600" i="1" dirty="0"/>
                <a:t>P</a:t>
              </a:r>
              <a:r>
                <a:rPr lang="en-US" altLang="zh-CN" sz="3600" dirty="0"/>
                <a:t>(</a:t>
              </a:r>
              <a:r>
                <a:rPr lang="en-US" altLang="zh-CN" sz="3600" i="1" dirty="0"/>
                <a:t>A</a:t>
              </a:r>
              <a:r>
                <a:rPr lang="en-US" altLang="zh-CN" sz="3600" dirty="0"/>
                <a:t>)</a:t>
              </a:r>
              <a:r>
                <a:rPr lang="en-US" altLang="zh-CN" sz="3600" i="1" dirty="0"/>
                <a:t>P</a:t>
              </a:r>
              <a:r>
                <a:rPr lang="en-US" altLang="zh-CN" sz="3600" dirty="0"/>
                <a:t>(</a:t>
              </a:r>
              <a:r>
                <a:rPr lang="en-US" altLang="zh-CN" sz="3600" i="1" dirty="0"/>
                <a:t>B</a:t>
              </a:r>
              <a:r>
                <a:rPr lang="en-US" altLang="zh-CN" sz="3600" dirty="0"/>
                <a:t>)</a:t>
              </a:r>
              <a:endParaRPr lang="en-US" altLang="zh-CN" sz="3600" dirty="0" smtClean="0"/>
            </a:p>
          </p:txBody>
        </p:sp>
        <p:graphicFrame>
          <p:nvGraphicFramePr>
            <p:cNvPr id="13" name="对象 12"/>
            <p:cNvGraphicFramePr>
              <a:graphicFrameLocks noChangeAspect="1"/>
            </p:cNvGraphicFramePr>
            <p:nvPr>
              <p:extLst>
                <p:ext uri="{D42A27DB-BD31-4B8C-83A1-F6EECF244321}">
                  <p14:modId xmlns:p14="http://schemas.microsoft.com/office/powerpoint/2010/main" val="3684528744"/>
                </p:ext>
              </p:extLst>
            </p:nvPr>
          </p:nvGraphicFramePr>
          <p:xfrm>
            <a:off x="2987824" y="1987054"/>
            <a:ext cx="771525" cy="577850"/>
          </p:xfrm>
          <a:graphic>
            <a:graphicData uri="http://schemas.openxmlformats.org/presentationml/2006/ole">
              <mc:AlternateContent xmlns:mc="http://schemas.openxmlformats.org/markup-compatibility/2006">
                <mc:Choice xmlns:v="urn:schemas-microsoft-com:vml" Requires="v">
                  <p:oleObj spid="_x0000_s70573" name="Equation" r:id="rId9" imgW="203040" imgH="152280" progId="Equation.DSMT4">
                    <p:embed/>
                  </p:oleObj>
                </mc:Choice>
                <mc:Fallback>
                  <p:oleObj name="Equation" r:id="rId9" imgW="203040" imgH="152280" progId="Equation.DSMT4">
                    <p:embed/>
                    <p:pic>
                      <p:nvPicPr>
                        <p:cNvPr id="0" name="对象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87824" y="1987054"/>
                          <a:ext cx="77152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7" name="组合 16"/>
          <p:cNvGrpSpPr/>
          <p:nvPr/>
        </p:nvGrpSpPr>
        <p:grpSpPr>
          <a:xfrm>
            <a:off x="395536" y="3127251"/>
            <a:ext cx="8640960" cy="1080120"/>
            <a:chOff x="395536" y="3284984"/>
            <a:chExt cx="8640960" cy="1080120"/>
          </a:xfrm>
        </p:grpSpPr>
        <p:graphicFrame>
          <p:nvGraphicFramePr>
            <p:cNvPr id="6" name="对象 5"/>
            <p:cNvGraphicFramePr>
              <a:graphicFrameLocks noChangeAspect="1"/>
            </p:cNvGraphicFramePr>
            <p:nvPr>
              <p:extLst>
                <p:ext uri="{D42A27DB-BD31-4B8C-83A1-F6EECF244321}">
                  <p14:modId xmlns:p14="http://schemas.microsoft.com/office/powerpoint/2010/main" val="158129378"/>
                </p:ext>
              </p:extLst>
            </p:nvPr>
          </p:nvGraphicFramePr>
          <p:xfrm>
            <a:off x="457958" y="3284984"/>
            <a:ext cx="657658" cy="450018"/>
          </p:xfrm>
          <a:graphic>
            <a:graphicData uri="http://schemas.openxmlformats.org/presentationml/2006/ole">
              <mc:AlternateContent xmlns:mc="http://schemas.openxmlformats.org/markup-compatibility/2006">
                <mc:Choice xmlns:v="urn:schemas-microsoft-com:vml" Requires="v">
                  <p:oleObj spid="_x0000_s70574" name="Equation" r:id="rId11" imgW="190440" imgH="152280" progId="Equation.DSMT4">
                    <p:embed/>
                  </p:oleObj>
                </mc:Choice>
                <mc:Fallback>
                  <p:oleObj name="Equation" r:id="rId11" imgW="190440" imgH="152280" progId="Equation.DSMT4">
                    <p:embed/>
                    <p:pic>
                      <p:nvPicPr>
                        <p:cNvPr id="0" name=""/>
                        <p:cNvPicPr/>
                        <p:nvPr/>
                      </p:nvPicPr>
                      <p:blipFill>
                        <a:blip r:embed="rId12"/>
                        <a:stretch>
                          <a:fillRect/>
                        </a:stretch>
                      </p:blipFill>
                      <p:spPr>
                        <a:xfrm>
                          <a:off x="457958" y="3284984"/>
                          <a:ext cx="657658" cy="450018"/>
                        </a:xfrm>
                        <a:prstGeom prst="rect">
                          <a:avLst/>
                        </a:prstGeom>
                      </p:spPr>
                    </p:pic>
                  </p:oleObj>
                </mc:Fallback>
              </mc:AlternateContent>
            </a:graphicData>
          </a:graphic>
        </p:graphicFrame>
        <p:sp>
          <p:nvSpPr>
            <p:cNvPr id="14" name="TextBox 13"/>
            <p:cNvSpPr txBox="1"/>
            <p:nvPr/>
          </p:nvSpPr>
          <p:spPr>
            <a:xfrm>
              <a:off x="395536" y="3718773"/>
              <a:ext cx="8640960" cy="646331"/>
            </a:xfrm>
            <a:prstGeom prst="rect">
              <a:avLst/>
            </a:prstGeom>
            <a:noFill/>
          </p:spPr>
          <p:txBody>
            <a:bodyPr wrap="square" rtlCol="0">
              <a:spAutoFit/>
            </a:bodyPr>
            <a:lstStyle/>
            <a:p>
              <a:r>
                <a:rPr lang="en-US" altLang="zh-CN" sz="3600" dirty="0" smtClean="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A</a:t>
              </a:r>
              <a:r>
                <a:rPr lang="zh-CN" altLang="en-US" sz="3600" dirty="0">
                  <a:latin typeface="Times New Roman" panose="02020603050405020304" pitchFamily="18" charset="0"/>
                  <a:cs typeface="Times New Roman" panose="02020603050405020304" pitchFamily="18" charset="0"/>
                </a:rPr>
                <a:t>与</a:t>
              </a:r>
              <a:r>
                <a:rPr lang="en-US" altLang="zh-CN" sz="3600" i="1" dirty="0">
                  <a:latin typeface="Times New Roman" panose="02020603050405020304" pitchFamily="18" charset="0"/>
                  <a:cs typeface="Times New Roman" panose="02020603050405020304" pitchFamily="18" charset="0"/>
                </a:rPr>
                <a:t>B</a:t>
              </a:r>
              <a:r>
                <a:rPr lang="zh-CN" altLang="en-US" sz="3600" dirty="0">
                  <a:latin typeface="Times New Roman" panose="02020603050405020304" pitchFamily="18" charset="0"/>
                  <a:cs typeface="Times New Roman" panose="02020603050405020304" pitchFamily="18" charset="0"/>
                </a:rPr>
                <a:t>独立 </a:t>
              </a:r>
              <a:r>
                <a:rPr lang="zh-CN" altLang="en-US" sz="3600" dirty="0" smtClean="0"/>
                <a:t>即</a:t>
              </a:r>
              <a:r>
                <a:rPr lang="en-US" altLang="zh-CN" sz="3600" i="1" dirty="0" smtClean="0"/>
                <a:t>P</a:t>
              </a:r>
              <a:r>
                <a:rPr lang="en-US" altLang="zh-CN" sz="3600" dirty="0" smtClean="0"/>
                <a:t>(</a:t>
              </a:r>
              <a:r>
                <a:rPr lang="en-US" altLang="zh-CN" sz="3600" i="1" dirty="0" smtClean="0"/>
                <a:t>A</a:t>
              </a:r>
              <a:r>
                <a:rPr lang="en-US" altLang="zh-CN" sz="3600" dirty="0" smtClean="0"/>
                <a:t>|</a:t>
              </a:r>
              <a:r>
                <a:rPr lang="en-US" altLang="zh-CN" sz="3600" i="1" dirty="0" smtClean="0"/>
                <a:t>B</a:t>
              </a:r>
              <a:r>
                <a:rPr lang="en-US" altLang="zh-CN" sz="3600" dirty="0"/>
                <a:t>)=</a:t>
              </a:r>
              <a:r>
                <a:rPr lang="en-US" altLang="zh-CN" sz="3600" i="1" dirty="0"/>
                <a:t>P</a:t>
              </a:r>
              <a:r>
                <a:rPr lang="en-US" altLang="zh-CN" sz="3600" dirty="0"/>
                <a:t>(</a:t>
              </a:r>
              <a:r>
                <a:rPr lang="en-US" altLang="zh-CN" sz="3600" i="1" dirty="0"/>
                <a:t>A</a:t>
              </a:r>
              <a:r>
                <a:rPr lang="en-US" altLang="zh-CN" sz="3600" dirty="0"/>
                <a:t>)∴</a:t>
              </a:r>
              <a:r>
                <a:rPr lang="en-US" altLang="zh-CN" sz="3600" i="1" dirty="0"/>
                <a:t>P</a:t>
              </a:r>
              <a:r>
                <a:rPr lang="en-US" altLang="zh-CN" sz="3600" dirty="0"/>
                <a:t>(</a:t>
              </a:r>
              <a:r>
                <a:rPr lang="en-US" altLang="zh-CN" sz="3600" i="1" dirty="0"/>
                <a:t>AB</a:t>
              </a:r>
              <a:r>
                <a:rPr lang="en-US" altLang="zh-CN" sz="3600" dirty="0"/>
                <a:t>)=</a:t>
              </a:r>
              <a:r>
                <a:rPr lang="en-US" altLang="zh-CN" sz="3600" i="1" dirty="0"/>
                <a:t>P</a:t>
              </a:r>
              <a:r>
                <a:rPr lang="en-US" altLang="zh-CN" sz="3600" dirty="0"/>
                <a:t>(</a:t>
              </a:r>
              <a:r>
                <a:rPr lang="en-US" altLang="zh-CN" sz="3600" i="1" dirty="0"/>
                <a:t>A</a:t>
              </a:r>
              <a:r>
                <a:rPr lang="en-US" altLang="zh-CN" sz="3600" dirty="0"/>
                <a:t>)</a:t>
              </a:r>
              <a:r>
                <a:rPr lang="en-US" altLang="zh-CN" sz="3600" i="1" dirty="0"/>
                <a:t>P</a:t>
              </a:r>
              <a:r>
                <a:rPr lang="en-US" altLang="zh-CN" sz="3600" dirty="0"/>
                <a:t>(</a:t>
              </a:r>
              <a:r>
                <a:rPr lang="en-US" altLang="zh-CN" sz="3600" i="1" dirty="0"/>
                <a:t>B</a:t>
              </a:r>
              <a:r>
                <a:rPr lang="en-US" altLang="zh-CN" sz="3600" dirty="0" smtClean="0"/>
                <a:t>)</a:t>
              </a:r>
              <a:endParaRPr lang="zh-CN" altLang="en-US" sz="3600" dirty="0"/>
            </a:p>
          </p:txBody>
        </p:sp>
      </p:grpSp>
    </p:spTree>
    <p:extLst>
      <p:ext uri="{BB962C8B-B14F-4D97-AF65-F5344CB8AC3E}">
        <p14:creationId xmlns:p14="http://schemas.microsoft.com/office/powerpoint/2010/main" val="359329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8242" name="Object 2"/>
          <p:cNvGraphicFramePr>
            <a:graphicFrameLocks noChangeAspect="1"/>
          </p:cNvGraphicFramePr>
          <p:nvPr>
            <p:extLst>
              <p:ext uri="{D42A27DB-BD31-4B8C-83A1-F6EECF244321}">
                <p14:modId xmlns:p14="http://schemas.microsoft.com/office/powerpoint/2010/main" val="1141853063"/>
              </p:ext>
            </p:extLst>
          </p:nvPr>
        </p:nvGraphicFramePr>
        <p:xfrm>
          <a:off x="939800" y="404664"/>
          <a:ext cx="5889625" cy="1250950"/>
        </p:xfrm>
        <a:graphic>
          <a:graphicData uri="http://schemas.openxmlformats.org/presentationml/2006/ole">
            <mc:AlternateContent xmlns:mc="http://schemas.openxmlformats.org/markup-compatibility/2006">
              <mc:Choice xmlns:v="urn:schemas-microsoft-com:vml" Requires="v">
                <p:oleObj spid="_x0000_s80365" name="Equation" r:id="rId3" imgW="2311200" imgH="482400" progId="Equation.DSMT4">
                  <p:embed/>
                </p:oleObj>
              </mc:Choice>
              <mc:Fallback>
                <p:oleObj name="Equation" r:id="rId3" imgW="2311200" imgH="482400" progId="Equation.DSMT4">
                  <p:embed/>
                  <p:pic>
                    <p:nvPicPr>
                      <p:cNvPr id="0" name=""/>
                      <p:cNvPicPr>
                        <a:picLocks noChangeAspect="1" noChangeArrowheads="1"/>
                      </p:cNvPicPr>
                      <p:nvPr/>
                    </p:nvPicPr>
                    <p:blipFill>
                      <a:blip r:embed="rId4"/>
                      <a:srcRect/>
                      <a:stretch>
                        <a:fillRect/>
                      </a:stretch>
                    </p:blipFill>
                    <p:spPr bwMode="auto">
                      <a:xfrm>
                        <a:off x="939800" y="404664"/>
                        <a:ext cx="5889625" cy="1250950"/>
                      </a:xfrm>
                      <a:prstGeom prst="rect">
                        <a:avLst/>
                      </a:prstGeom>
                      <a:solidFill>
                        <a:schemeClr val="accent1">
                          <a:lumMod val="60000"/>
                          <a:lumOff val="40000"/>
                        </a:schemeClr>
                      </a:solidFill>
                      <a:ln>
                        <a:noFill/>
                      </a:ln>
                      <a:extLst/>
                    </p:spPr>
                  </p:pic>
                </p:oleObj>
              </mc:Fallback>
            </mc:AlternateContent>
          </a:graphicData>
        </a:graphic>
      </p:graphicFrame>
      <p:graphicFrame>
        <p:nvGraphicFramePr>
          <p:cNvPr id="138243" name="Object 3"/>
          <p:cNvGraphicFramePr>
            <a:graphicFrameLocks noChangeAspect="1"/>
          </p:cNvGraphicFramePr>
          <p:nvPr>
            <p:extLst>
              <p:ext uri="{D42A27DB-BD31-4B8C-83A1-F6EECF244321}">
                <p14:modId xmlns:p14="http://schemas.microsoft.com/office/powerpoint/2010/main" val="3797167670"/>
              </p:ext>
            </p:extLst>
          </p:nvPr>
        </p:nvGraphicFramePr>
        <p:xfrm>
          <a:off x="155624" y="3062139"/>
          <a:ext cx="5424488" cy="1301750"/>
        </p:xfrm>
        <a:graphic>
          <a:graphicData uri="http://schemas.openxmlformats.org/presentationml/2006/ole">
            <mc:AlternateContent xmlns:mc="http://schemas.openxmlformats.org/markup-compatibility/2006">
              <mc:Choice xmlns:v="urn:schemas-microsoft-com:vml" Requires="v">
                <p:oleObj spid="_x0000_s80366" name="Equation" r:id="rId5" imgW="1904760" imgH="444240" progId="Equation.DSMT4">
                  <p:embed/>
                </p:oleObj>
              </mc:Choice>
              <mc:Fallback>
                <p:oleObj name="Equation" r:id="rId5" imgW="1904760" imgH="444240" progId="Equation.DSMT4">
                  <p:embed/>
                  <p:pic>
                    <p:nvPicPr>
                      <p:cNvPr id="0" name=""/>
                      <p:cNvPicPr>
                        <a:picLocks noChangeAspect="1" noChangeArrowheads="1"/>
                      </p:cNvPicPr>
                      <p:nvPr/>
                    </p:nvPicPr>
                    <p:blipFill>
                      <a:blip r:embed="rId6"/>
                      <a:srcRect/>
                      <a:stretch>
                        <a:fillRect/>
                      </a:stretch>
                    </p:blipFill>
                    <p:spPr bwMode="auto">
                      <a:xfrm>
                        <a:off x="155624" y="3062139"/>
                        <a:ext cx="5424488"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8244" name="Object 4"/>
          <p:cNvGraphicFramePr>
            <a:graphicFrameLocks noChangeAspect="1"/>
          </p:cNvGraphicFramePr>
          <p:nvPr>
            <p:extLst>
              <p:ext uri="{D42A27DB-BD31-4B8C-83A1-F6EECF244321}">
                <p14:modId xmlns:p14="http://schemas.microsoft.com/office/powerpoint/2010/main" val="4014502481"/>
              </p:ext>
            </p:extLst>
          </p:nvPr>
        </p:nvGraphicFramePr>
        <p:xfrm>
          <a:off x="1042988" y="2011214"/>
          <a:ext cx="3603625" cy="603250"/>
        </p:xfrm>
        <a:graphic>
          <a:graphicData uri="http://schemas.openxmlformats.org/presentationml/2006/ole">
            <mc:AlternateContent xmlns:mc="http://schemas.openxmlformats.org/markup-compatibility/2006">
              <mc:Choice xmlns:v="urn:schemas-microsoft-com:vml" Requires="v">
                <p:oleObj spid="_x0000_s80367" name="公式" r:id="rId7" imgW="1409662" imgH="228528" progId="Equation.3">
                  <p:embed/>
                </p:oleObj>
              </mc:Choice>
              <mc:Fallback>
                <p:oleObj name="公式" r:id="rId7" imgW="1409662" imgH="22852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2011214"/>
                        <a:ext cx="36036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8245" name="Object 5"/>
          <p:cNvGraphicFramePr>
            <a:graphicFrameLocks noChangeAspect="1"/>
          </p:cNvGraphicFramePr>
          <p:nvPr>
            <p:extLst>
              <p:ext uri="{D42A27DB-BD31-4B8C-83A1-F6EECF244321}">
                <p14:modId xmlns:p14="http://schemas.microsoft.com/office/powerpoint/2010/main" val="2131326005"/>
              </p:ext>
            </p:extLst>
          </p:nvPr>
        </p:nvGraphicFramePr>
        <p:xfrm>
          <a:off x="5508104" y="3163739"/>
          <a:ext cx="2952750" cy="1174750"/>
        </p:xfrm>
        <a:graphic>
          <a:graphicData uri="http://schemas.openxmlformats.org/presentationml/2006/ole">
            <mc:AlternateContent xmlns:mc="http://schemas.openxmlformats.org/markup-compatibility/2006">
              <mc:Choice xmlns:v="urn:schemas-microsoft-com:vml" Requires="v">
                <p:oleObj spid="_x0000_s80368" name="公式" r:id="rId9" imgW="1036230" imgH="403920" progId="Equation.3">
                  <p:embed/>
                </p:oleObj>
              </mc:Choice>
              <mc:Fallback>
                <p:oleObj name="公式" r:id="rId9" imgW="1036230" imgH="40392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08104" y="3163739"/>
                        <a:ext cx="2952750"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246" name="Object 6"/>
          <p:cNvGraphicFramePr>
            <a:graphicFrameLocks noChangeAspect="1"/>
          </p:cNvGraphicFramePr>
          <p:nvPr>
            <p:extLst>
              <p:ext uri="{D42A27DB-BD31-4B8C-83A1-F6EECF244321}">
                <p14:modId xmlns:p14="http://schemas.microsoft.com/office/powerpoint/2010/main" val="3367199331"/>
              </p:ext>
            </p:extLst>
          </p:nvPr>
        </p:nvGraphicFramePr>
        <p:xfrm>
          <a:off x="1619250" y="4748064"/>
          <a:ext cx="5545138" cy="592137"/>
        </p:xfrm>
        <a:graphic>
          <a:graphicData uri="http://schemas.openxmlformats.org/presentationml/2006/ole">
            <mc:AlternateContent xmlns:mc="http://schemas.openxmlformats.org/markup-compatibility/2006">
              <mc:Choice xmlns:v="urn:schemas-microsoft-com:vml" Requires="v">
                <p:oleObj spid="_x0000_s80369" name="公式" r:id="rId11" imgW="2003954" imgH="198072" progId="Equation.3">
                  <p:embed/>
                </p:oleObj>
              </mc:Choice>
              <mc:Fallback>
                <p:oleObj name="公式" r:id="rId11" imgW="2003954" imgH="198072"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19250" y="4748064"/>
                        <a:ext cx="5545138" cy="59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70209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38244"/>
                                        </p:tgtEl>
                                        <p:attrNameLst>
                                          <p:attrName>style.visibility</p:attrName>
                                        </p:attrNameLst>
                                      </p:cBhvr>
                                      <p:to>
                                        <p:strVal val="visible"/>
                                      </p:to>
                                    </p:set>
                                    <p:animEffect transition="in" filter="box(out)">
                                      <p:cBhvr>
                                        <p:cTn id="7" dur="500"/>
                                        <p:tgtEl>
                                          <p:spTgt spid="1382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38243"/>
                                        </p:tgtEl>
                                        <p:attrNameLst>
                                          <p:attrName>style.visibility</p:attrName>
                                        </p:attrNameLst>
                                      </p:cBhvr>
                                      <p:to>
                                        <p:strVal val="visible"/>
                                      </p:to>
                                    </p:set>
                                    <p:animEffect transition="in" filter="box(out)">
                                      <p:cBhvr>
                                        <p:cTn id="12" dur="500"/>
                                        <p:tgtEl>
                                          <p:spTgt spid="1382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38245"/>
                                        </p:tgtEl>
                                        <p:attrNameLst>
                                          <p:attrName>style.visibility</p:attrName>
                                        </p:attrNameLst>
                                      </p:cBhvr>
                                      <p:to>
                                        <p:strVal val="visible"/>
                                      </p:to>
                                    </p:set>
                                    <p:animEffect transition="in" filter="box(out)">
                                      <p:cBhvr>
                                        <p:cTn id="17" dur="500"/>
                                        <p:tgtEl>
                                          <p:spTgt spid="1382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38246"/>
                                        </p:tgtEl>
                                        <p:attrNameLst>
                                          <p:attrName>style.visibility</p:attrName>
                                        </p:attrNameLst>
                                      </p:cBhvr>
                                      <p:to>
                                        <p:strVal val="visible"/>
                                      </p:to>
                                    </p:set>
                                    <p:animEffect transition="in" filter="box(out)">
                                      <p:cBhvr>
                                        <p:cTn id="22" dur="500"/>
                                        <p:tgtEl>
                                          <p:spTgt spid="138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1676400" y="1244281"/>
            <a:ext cx="6400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zh-CN" altLang="en-US" sz="3200" b="1" dirty="0">
                <a:solidFill>
                  <a:srgbClr val="000000"/>
                </a:solidFill>
              </a:rPr>
              <a:t>一批产品共</a:t>
            </a:r>
            <a:r>
              <a:rPr kumimoji="1" lang="en-US" altLang="zh-CN" sz="3200" b="1" i="1" dirty="0">
                <a:solidFill>
                  <a:srgbClr val="000000"/>
                </a:solidFill>
              </a:rPr>
              <a:t>n</a:t>
            </a:r>
            <a:r>
              <a:rPr kumimoji="1" lang="zh-CN" altLang="en-US" sz="3200" b="1" dirty="0">
                <a:solidFill>
                  <a:srgbClr val="000000"/>
                </a:solidFill>
              </a:rPr>
              <a:t>件，从中抽取</a:t>
            </a:r>
            <a:r>
              <a:rPr kumimoji="1" lang="en-US" altLang="zh-CN" sz="3200" b="1" dirty="0">
                <a:solidFill>
                  <a:srgbClr val="000000"/>
                </a:solidFill>
              </a:rPr>
              <a:t>2</a:t>
            </a:r>
            <a:r>
              <a:rPr kumimoji="1" lang="zh-CN" altLang="en-US" sz="3200" b="1" dirty="0">
                <a:solidFill>
                  <a:srgbClr val="000000"/>
                </a:solidFill>
              </a:rPr>
              <a:t>件，设</a:t>
            </a:r>
            <a:r>
              <a:rPr kumimoji="1" lang="zh-CN" altLang="en-US" sz="3200" b="1" i="1" dirty="0">
                <a:solidFill>
                  <a:srgbClr val="000000"/>
                </a:solidFill>
              </a:rPr>
              <a:t> </a:t>
            </a:r>
            <a:r>
              <a:rPr kumimoji="1" lang="en-US" altLang="zh-CN" sz="3200" b="1" i="1" dirty="0">
                <a:solidFill>
                  <a:srgbClr val="000000"/>
                </a:solidFill>
              </a:rPr>
              <a:t>A</a:t>
            </a:r>
            <a:r>
              <a:rPr kumimoji="1" lang="en-US" altLang="zh-CN" sz="3200" b="1" i="1" baseline="-25000" dirty="0">
                <a:solidFill>
                  <a:srgbClr val="000000"/>
                </a:solidFill>
              </a:rPr>
              <a:t>i</a:t>
            </a:r>
            <a:r>
              <a:rPr kumimoji="1" lang="en-US" altLang="zh-CN" sz="3200" b="1" dirty="0">
                <a:solidFill>
                  <a:srgbClr val="000000"/>
                </a:solidFill>
              </a:rPr>
              <a:t>={</a:t>
            </a:r>
            <a:r>
              <a:rPr kumimoji="1" lang="zh-CN" altLang="en-US" sz="3200" b="1" dirty="0">
                <a:solidFill>
                  <a:srgbClr val="000000"/>
                </a:solidFill>
              </a:rPr>
              <a:t>第</a:t>
            </a:r>
            <a:r>
              <a:rPr kumimoji="1" lang="en-US" altLang="zh-CN" sz="3200" b="1" i="1" dirty="0" err="1">
                <a:solidFill>
                  <a:srgbClr val="000000"/>
                </a:solidFill>
              </a:rPr>
              <a:t>i</a:t>
            </a:r>
            <a:r>
              <a:rPr kumimoji="1" lang="zh-CN" altLang="en-US" sz="3200" b="1" dirty="0">
                <a:solidFill>
                  <a:srgbClr val="000000"/>
                </a:solidFill>
              </a:rPr>
              <a:t>件是合格品</a:t>
            </a:r>
            <a:r>
              <a:rPr kumimoji="1" lang="en-US" altLang="zh-CN" sz="3200" b="1" dirty="0">
                <a:solidFill>
                  <a:srgbClr val="000000"/>
                </a:solidFill>
              </a:rPr>
              <a:t>}  </a:t>
            </a:r>
            <a:r>
              <a:rPr kumimoji="1" lang="en-US" altLang="zh-CN" sz="3200" b="1" i="1" dirty="0">
                <a:solidFill>
                  <a:srgbClr val="000000"/>
                </a:solidFill>
              </a:rPr>
              <a:t> </a:t>
            </a:r>
            <a:r>
              <a:rPr kumimoji="1" lang="en-US" altLang="zh-CN" sz="3200" b="1" i="1" dirty="0" err="1">
                <a:solidFill>
                  <a:srgbClr val="000000"/>
                </a:solidFill>
              </a:rPr>
              <a:t>i</a:t>
            </a:r>
            <a:r>
              <a:rPr kumimoji="1" lang="en-US" altLang="zh-CN" sz="3200" b="1" dirty="0">
                <a:solidFill>
                  <a:srgbClr val="000000"/>
                </a:solidFill>
              </a:rPr>
              <a:t>=1,2</a:t>
            </a:r>
          </a:p>
        </p:txBody>
      </p:sp>
      <p:sp>
        <p:nvSpPr>
          <p:cNvPr id="140292" name="Text Box 4"/>
          <p:cNvSpPr txBox="1">
            <a:spLocks noChangeArrowheads="1"/>
          </p:cNvSpPr>
          <p:nvPr/>
        </p:nvSpPr>
        <p:spPr bwMode="auto">
          <a:xfrm>
            <a:off x="762000" y="2492896"/>
            <a:ext cx="7010400" cy="482600"/>
          </a:xfrm>
          <a:prstGeom prst="rect">
            <a:avLst/>
          </a:prstGeom>
          <a:solidFill>
            <a:srgbClr val="CCFF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lnSpc>
                <a:spcPct val="80000"/>
              </a:lnSpc>
              <a:spcBef>
                <a:spcPct val="50000"/>
              </a:spcBef>
            </a:pPr>
            <a:r>
              <a:rPr kumimoji="1" lang="zh-CN" altLang="en-US" sz="3200" b="1">
                <a:solidFill>
                  <a:srgbClr val="000000"/>
                </a:solidFill>
              </a:rPr>
              <a:t>若抽取是有放回的</a:t>
            </a:r>
            <a:r>
              <a:rPr kumimoji="1" lang="en-US" altLang="zh-CN" sz="3200" b="1">
                <a:solidFill>
                  <a:srgbClr val="000000"/>
                </a:solidFill>
              </a:rPr>
              <a:t>,   </a:t>
            </a:r>
            <a:r>
              <a:rPr kumimoji="1" lang="zh-CN" altLang="en-US" sz="3200" b="1">
                <a:solidFill>
                  <a:srgbClr val="000000"/>
                </a:solidFill>
              </a:rPr>
              <a:t>则</a:t>
            </a:r>
            <a:r>
              <a:rPr kumimoji="1" lang="en-US" altLang="zh-CN" sz="3200" b="1" i="1">
                <a:solidFill>
                  <a:srgbClr val="000000"/>
                </a:solidFill>
              </a:rPr>
              <a:t>A</a:t>
            </a:r>
            <a:r>
              <a:rPr kumimoji="1" lang="en-US" altLang="zh-CN" sz="3200" b="1" baseline="-25000">
                <a:solidFill>
                  <a:srgbClr val="000000"/>
                </a:solidFill>
              </a:rPr>
              <a:t>1</a:t>
            </a:r>
            <a:r>
              <a:rPr kumimoji="1" lang="zh-CN" altLang="en-US" sz="3200" b="1">
                <a:solidFill>
                  <a:srgbClr val="000000"/>
                </a:solidFill>
              </a:rPr>
              <a:t>与</a:t>
            </a:r>
            <a:r>
              <a:rPr kumimoji="1" lang="en-US" altLang="zh-CN" sz="3200" b="1" i="1">
                <a:solidFill>
                  <a:srgbClr val="000000"/>
                </a:solidFill>
              </a:rPr>
              <a:t>A</a:t>
            </a:r>
            <a:r>
              <a:rPr kumimoji="1" lang="en-US" altLang="zh-CN" sz="3200" b="1" baseline="-25000">
                <a:solidFill>
                  <a:srgbClr val="000000"/>
                </a:solidFill>
              </a:rPr>
              <a:t>2</a:t>
            </a:r>
            <a:r>
              <a:rPr kumimoji="1" lang="zh-CN" altLang="en-US" sz="3200" b="1">
                <a:solidFill>
                  <a:srgbClr val="000000"/>
                </a:solidFill>
              </a:rPr>
              <a:t>独立</a:t>
            </a:r>
            <a:r>
              <a:rPr kumimoji="1" lang="en-US" altLang="zh-CN" sz="3200" b="1">
                <a:solidFill>
                  <a:srgbClr val="000000"/>
                </a:solidFill>
              </a:rPr>
              <a:t>.</a:t>
            </a:r>
            <a:endParaRPr kumimoji="1" lang="en-US" altLang="zh-CN" sz="2400">
              <a:solidFill>
                <a:srgbClr val="000000"/>
              </a:solidFill>
            </a:endParaRPr>
          </a:p>
        </p:txBody>
      </p:sp>
      <p:sp>
        <p:nvSpPr>
          <p:cNvPr id="140293" name="Text Box 5"/>
          <p:cNvSpPr txBox="1">
            <a:spLocks noChangeArrowheads="1"/>
          </p:cNvSpPr>
          <p:nvPr/>
        </p:nvSpPr>
        <p:spPr bwMode="auto">
          <a:xfrm>
            <a:off x="467544" y="5085184"/>
            <a:ext cx="8352928" cy="658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lnSpc>
                <a:spcPct val="115000"/>
              </a:lnSpc>
              <a:spcBef>
                <a:spcPct val="50000"/>
              </a:spcBef>
            </a:pPr>
            <a:r>
              <a:rPr kumimoji="1" lang="zh-CN" altLang="en-US" sz="3200" b="1" dirty="0">
                <a:solidFill>
                  <a:srgbClr val="000000"/>
                </a:solidFill>
              </a:rPr>
              <a:t>因为第二次抽取的结果</a:t>
            </a:r>
            <a:r>
              <a:rPr kumimoji="1" lang="zh-CN" altLang="en-US" sz="3200" b="1" dirty="0" smtClean="0">
                <a:solidFill>
                  <a:srgbClr val="000000"/>
                </a:solidFill>
              </a:rPr>
              <a:t>受到第一次</a:t>
            </a:r>
            <a:r>
              <a:rPr kumimoji="1" lang="zh-CN" altLang="en-US" sz="3200" b="1" dirty="0">
                <a:solidFill>
                  <a:srgbClr val="000000"/>
                </a:solidFill>
              </a:rPr>
              <a:t>抽取的影响</a:t>
            </a:r>
            <a:r>
              <a:rPr kumimoji="1" lang="en-US" altLang="zh-CN" sz="3200" b="1" dirty="0">
                <a:solidFill>
                  <a:srgbClr val="000000"/>
                </a:solidFill>
              </a:rPr>
              <a:t>.</a:t>
            </a:r>
            <a:endParaRPr kumimoji="1" lang="en-US" altLang="zh-CN" sz="2400" dirty="0">
              <a:solidFill>
                <a:srgbClr val="000000"/>
              </a:solidFill>
            </a:endParaRPr>
          </a:p>
        </p:txBody>
      </p:sp>
      <p:sp>
        <p:nvSpPr>
          <p:cNvPr id="60422" name="Rectangle 6"/>
          <p:cNvSpPr>
            <a:spLocks noChangeArrowheads="1"/>
          </p:cNvSpPr>
          <p:nvPr/>
        </p:nvSpPr>
        <p:spPr bwMode="auto">
          <a:xfrm>
            <a:off x="698227" y="1195575"/>
            <a:ext cx="100860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dirty="0" smtClean="0">
                <a:solidFill>
                  <a:srgbClr val="000000"/>
                </a:solidFill>
              </a:rPr>
              <a:t>如</a:t>
            </a:r>
            <a:r>
              <a:rPr kumimoji="1" lang="zh-CN" altLang="en-US" sz="3200" b="1" dirty="0">
                <a:solidFill>
                  <a:srgbClr val="000000"/>
                </a:solidFill>
              </a:rPr>
              <a:t>：</a:t>
            </a:r>
          </a:p>
        </p:txBody>
      </p:sp>
      <p:sp>
        <p:nvSpPr>
          <p:cNvPr id="140295" name="Rectangle 7"/>
          <p:cNvSpPr>
            <a:spLocks noChangeArrowheads="1"/>
          </p:cNvSpPr>
          <p:nvPr/>
        </p:nvSpPr>
        <p:spPr bwMode="auto">
          <a:xfrm>
            <a:off x="695767" y="3301755"/>
            <a:ext cx="7908681" cy="88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80000"/>
              </a:lnSpc>
              <a:spcBef>
                <a:spcPct val="50000"/>
              </a:spcBef>
            </a:pPr>
            <a:r>
              <a:rPr kumimoji="1" lang="zh-CN" altLang="en-US" sz="3200" b="1" dirty="0">
                <a:solidFill>
                  <a:srgbClr val="000000"/>
                </a:solidFill>
              </a:rPr>
              <a:t>因为第二次抽取的</a:t>
            </a:r>
            <a:r>
              <a:rPr kumimoji="1" lang="zh-CN" altLang="en-US" sz="3200" b="1" dirty="0" smtClean="0">
                <a:solidFill>
                  <a:srgbClr val="000000"/>
                </a:solidFill>
              </a:rPr>
              <a:t>结果不</a:t>
            </a:r>
            <a:r>
              <a:rPr kumimoji="1" lang="zh-CN" altLang="en-US" sz="3200" b="1" dirty="0">
                <a:solidFill>
                  <a:srgbClr val="000000"/>
                </a:solidFill>
              </a:rPr>
              <a:t>受第一次抽取的影响</a:t>
            </a:r>
            <a:r>
              <a:rPr kumimoji="1" lang="en-US" altLang="zh-CN" sz="3200" b="1" dirty="0">
                <a:solidFill>
                  <a:srgbClr val="000000"/>
                </a:solidFill>
              </a:rPr>
              <a:t>.</a:t>
            </a:r>
          </a:p>
        </p:txBody>
      </p:sp>
      <p:sp>
        <p:nvSpPr>
          <p:cNvPr id="140296" name="Rectangle 8"/>
          <p:cNvSpPr>
            <a:spLocks noChangeArrowheads="1"/>
          </p:cNvSpPr>
          <p:nvPr/>
        </p:nvSpPr>
        <p:spPr bwMode="auto">
          <a:xfrm>
            <a:off x="712788" y="4221088"/>
            <a:ext cx="6954837" cy="628650"/>
          </a:xfrm>
          <a:prstGeom prst="rect">
            <a:avLst/>
          </a:prstGeom>
          <a:solidFill>
            <a:srgbClr val="CCFF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10000"/>
              </a:lnSpc>
            </a:pPr>
            <a:r>
              <a:rPr kumimoji="1" lang="zh-CN" altLang="en-US" sz="3200" b="1">
                <a:solidFill>
                  <a:srgbClr val="000000"/>
                </a:solidFill>
              </a:rPr>
              <a:t>若抽取是无放回的，则</a:t>
            </a:r>
            <a:r>
              <a:rPr kumimoji="1" lang="en-US" altLang="zh-CN" sz="3200" b="1" i="1">
                <a:solidFill>
                  <a:srgbClr val="000000"/>
                </a:solidFill>
              </a:rPr>
              <a:t>A</a:t>
            </a:r>
            <a:r>
              <a:rPr kumimoji="1" lang="en-US" altLang="zh-CN" sz="3200" b="1" baseline="-25000">
                <a:solidFill>
                  <a:srgbClr val="000000"/>
                </a:solidFill>
              </a:rPr>
              <a:t>1</a:t>
            </a:r>
            <a:r>
              <a:rPr kumimoji="1" lang="zh-CN" altLang="en-US" sz="3200" b="1">
                <a:solidFill>
                  <a:srgbClr val="000000"/>
                </a:solidFill>
              </a:rPr>
              <a:t>与</a:t>
            </a:r>
            <a:r>
              <a:rPr kumimoji="1" lang="en-US" altLang="zh-CN" sz="3200" b="1" i="1">
                <a:solidFill>
                  <a:srgbClr val="000000"/>
                </a:solidFill>
              </a:rPr>
              <a:t>A</a:t>
            </a:r>
            <a:r>
              <a:rPr kumimoji="1" lang="en-US" altLang="zh-CN" sz="3200" b="1" baseline="-25000">
                <a:solidFill>
                  <a:srgbClr val="000000"/>
                </a:solidFill>
              </a:rPr>
              <a:t>2</a:t>
            </a:r>
            <a:r>
              <a:rPr kumimoji="1" lang="zh-CN" altLang="en-US" sz="3200" b="1">
                <a:solidFill>
                  <a:srgbClr val="000000"/>
                </a:solidFill>
              </a:rPr>
              <a:t>不独立</a:t>
            </a:r>
            <a:r>
              <a:rPr kumimoji="1" lang="en-US" altLang="zh-CN" sz="3200" b="1">
                <a:solidFill>
                  <a:srgbClr val="000000"/>
                </a:solidFill>
              </a:rPr>
              <a:t>.</a:t>
            </a:r>
          </a:p>
        </p:txBody>
      </p:sp>
      <p:sp>
        <p:nvSpPr>
          <p:cNvPr id="9" name="Text Box 2"/>
          <p:cNvSpPr txBox="1">
            <a:spLocks noChangeArrowheads="1"/>
          </p:cNvSpPr>
          <p:nvPr/>
        </p:nvSpPr>
        <p:spPr bwMode="auto">
          <a:xfrm>
            <a:off x="609600" y="44624"/>
            <a:ext cx="7924800"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lnSpc>
                <a:spcPct val="110000"/>
              </a:lnSpc>
              <a:spcBef>
                <a:spcPct val="50000"/>
              </a:spcBef>
            </a:pPr>
            <a:r>
              <a:rPr kumimoji="1" lang="en-US" altLang="zh-CN" sz="3200" b="1" dirty="0">
                <a:solidFill>
                  <a:srgbClr val="000000"/>
                </a:solidFill>
              </a:rPr>
              <a:t>      </a:t>
            </a:r>
            <a:r>
              <a:rPr kumimoji="1" lang="zh-CN" altLang="en-US" sz="3200" b="1" dirty="0">
                <a:solidFill>
                  <a:srgbClr val="000000"/>
                </a:solidFill>
              </a:rPr>
              <a:t>在实际应用</a:t>
            </a:r>
            <a:r>
              <a:rPr kumimoji="1" lang="zh-CN" altLang="en-US" sz="3200" b="1" dirty="0" smtClean="0">
                <a:solidFill>
                  <a:srgbClr val="000000"/>
                </a:solidFill>
              </a:rPr>
              <a:t>中，往往</a:t>
            </a:r>
            <a:r>
              <a:rPr kumimoji="1" lang="zh-CN" altLang="en-US" sz="3200" b="1" dirty="0">
                <a:solidFill>
                  <a:srgbClr val="000000"/>
                </a:solidFill>
              </a:rPr>
              <a:t>根据问题的实际意义去判断两事件是否独立</a:t>
            </a:r>
            <a:r>
              <a:rPr kumimoji="1" lang="en-US" altLang="zh-CN" sz="3200" b="1" dirty="0">
                <a:solidFill>
                  <a:srgbClr val="000000"/>
                </a:solidFill>
              </a:rPr>
              <a:t>.     </a:t>
            </a:r>
          </a:p>
        </p:txBody>
      </p:sp>
    </p:spTree>
    <p:extLst>
      <p:ext uri="{BB962C8B-B14F-4D97-AF65-F5344CB8AC3E}">
        <p14:creationId xmlns:p14="http://schemas.microsoft.com/office/powerpoint/2010/main" val="3448179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22"/>
                                        </p:tgtEl>
                                        <p:attrNameLst>
                                          <p:attrName>style.visibility</p:attrName>
                                        </p:attrNameLst>
                                      </p:cBhvr>
                                      <p:to>
                                        <p:strVal val="visible"/>
                                      </p:to>
                                    </p:set>
                                  </p:childTnLst>
                                </p:cTn>
                              </p:par>
                            </p:childTnLst>
                          </p:cTn>
                        </p:par>
                        <p:par>
                          <p:cTn id="7" fill="hold">
                            <p:stCondLst>
                              <p:cond delay="0"/>
                            </p:stCondLst>
                            <p:childTnLst>
                              <p:par>
                                <p:cTn id="8" presetID="2" presetClass="entr" presetSubtype="2" fill="hold" grpId="0" nodeType="afterEffect">
                                  <p:stCondLst>
                                    <p:cond delay="0"/>
                                  </p:stCondLst>
                                  <p:childTnLst>
                                    <p:set>
                                      <p:cBhvr>
                                        <p:cTn id="9" dur="1" fill="hold">
                                          <p:stCondLst>
                                            <p:cond delay="0"/>
                                          </p:stCondLst>
                                        </p:cTn>
                                        <p:tgtEl>
                                          <p:spTgt spid="140290"/>
                                        </p:tgtEl>
                                        <p:attrNameLst>
                                          <p:attrName>style.visibility</p:attrName>
                                        </p:attrNameLst>
                                      </p:cBhvr>
                                      <p:to>
                                        <p:strVal val="visible"/>
                                      </p:to>
                                    </p:set>
                                    <p:anim calcmode="lin" valueType="num">
                                      <p:cBhvr additive="base">
                                        <p:cTn id="10" dur="500" fill="hold"/>
                                        <p:tgtEl>
                                          <p:spTgt spid="140290"/>
                                        </p:tgtEl>
                                        <p:attrNameLst>
                                          <p:attrName>ppt_x</p:attrName>
                                        </p:attrNameLst>
                                      </p:cBhvr>
                                      <p:tavLst>
                                        <p:tav tm="0">
                                          <p:val>
                                            <p:strVal val="1+#ppt_w/2"/>
                                          </p:val>
                                        </p:tav>
                                        <p:tav tm="100000">
                                          <p:val>
                                            <p:strVal val="#ppt_x"/>
                                          </p:val>
                                        </p:tav>
                                      </p:tavLst>
                                    </p:anim>
                                    <p:anim calcmode="lin" valueType="num">
                                      <p:cBhvr additive="base">
                                        <p:cTn id="11" dur="500" fill="hold"/>
                                        <p:tgtEl>
                                          <p:spTgt spid="140290"/>
                                        </p:tgtEl>
                                        <p:attrNameLst>
                                          <p:attrName>ppt_y</p:attrName>
                                        </p:attrNameLst>
                                      </p:cBhvr>
                                      <p:tavLst>
                                        <p:tav tm="0">
                                          <p:val>
                                            <p:strVal val="#ppt_y"/>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40292"/>
                                        </p:tgtEl>
                                        <p:attrNameLst>
                                          <p:attrName>style.visibility</p:attrName>
                                        </p:attrNameLst>
                                      </p:cBhvr>
                                      <p:to>
                                        <p:strVal val="visible"/>
                                      </p:to>
                                    </p:set>
                                    <p:animEffect transition="in" filter="wipe(left)">
                                      <p:cBhvr>
                                        <p:cTn id="16" dur="500"/>
                                        <p:tgtEl>
                                          <p:spTgt spid="14029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140295"/>
                                        </p:tgtEl>
                                        <p:attrNameLst>
                                          <p:attrName>style.visibility</p:attrName>
                                        </p:attrNameLst>
                                      </p:cBhvr>
                                      <p:to>
                                        <p:strVal val="visible"/>
                                      </p:to>
                                    </p:set>
                                    <p:animEffect transition="in" filter="wipe(right)">
                                      <p:cBhvr>
                                        <p:cTn id="21" dur="500"/>
                                        <p:tgtEl>
                                          <p:spTgt spid="14029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40296"/>
                                        </p:tgtEl>
                                        <p:attrNameLst>
                                          <p:attrName>style.visibility</p:attrName>
                                        </p:attrNameLst>
                                      </p:cBhvr>
                                      <p:to>
                                        <p:strVal val="visible"/>
                                      </p:to>
                                    </p:set>
                                    <p:animEffect transition="in" filter="wipe(left)">
                                      <p:cBhvr>
                                        <p:cTn id="26" dur="500"/>
                                        <p:tgtEl>
                                          <p:spTgt spid="14029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grpId="0" nodeType="clickEffect">
                                  <p:stCondLst>
                                    <p:cond delay="0"/>
                                  </p:stCondLst>
                                  <p:childTnLst>
                                    <p:set>
                                      <p:cBhvr>
                                        <p:cTn id="30" dur="1" fill="hold">
                                          <p:stCondLst>
                                            <p:cond delay="0"/>
                                          </p:stCondLst>
                                        </p:cTn>
                                        <p:tgtEl>
                                          <p:spTgt spid="140293"/>
                                        </p:tgtEl>
                                        <p:attrNameLst>
                                          <p:attrName>style.visibility</p:attrName>
                                        </p:attrNameLst>
                                      </p:cBhvr>
                                      <p:to>
                                        <p:strVal val="visible"/>
                                      </p:to>
                                    </p:set>
                                    <p:animEffect transition="in" filter="wipe(right)">
                                      <p:cBhvr>
                                        <p:cTn id="31" dur="500"/>
                                        <p:tgtEl>
                                          <p:spTgt spid="140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autoUpdateAnimBg="0"/>
      <p:bldP spid="140292" grpId="0" animBg="1" autoUpdateAnimBg="0"/>
      <p:bldP spid="140293" grpId="0" autoUpdateAnimBg="0"/>
      <p:bldP spid="60422" grpId="0"/>
      <p:bldP spid="140295" grpId="0" autoUpdateAnimBg="0"/>
      <p:bldP spid="140296"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Text Box 3"/>
          <p:cNvSpPr txBox="1">
            <a:spLocks noChangeArrowheads="1"/>
          </p:cNvSpPr>
          <p:nvPr/>
        </p:nvSpPr>
        <p:spPr bwMode="auto">
          <a:xfrm>
            <a:off x="685800" y="3597746"/>
            <a:ext cx="7924800" cy="968375"/>
          </a:xfrm>
          <a:prstGeom prst="rect">
            <a:avLst/>
          </a:prstGeom>
          <a:solidFill>
            <a:srgbClr val="CCFF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lnSpc>
                <a:spcPct val="90000"/>
              </a:lnSpc>
              <a:spcBef>
                <a:spcPct val="50000"/>
              </a:spcBef>
            </a:pPr>
            <a:r>
              <a:rPr kumimoji="1" lang="en-US" altLang="zh-CN" sz="3200" b="1">
                <a:solidFill>
                  <a:srgbClr val="000000"/>
                </a:solidFill>
              </a:rPr>
              <a:t>      </a:t>
            </a:r>
            <a:r>
              <a:rPr kumimoji="1" lang="zh-CN" altLang="en-US" sz="3200" b="1">
                <a:solidFill>
                  <a:srgbClr val="000000"/>
                </a:solidFill>
              </a:rPr>
              <a:t>由于“甲命中”并不影响“乙命中”的概率，故认为</a:t>
            </a:r>
            <a:r>
              <a:rPr kumimoji="1" lang="en-US" altLang="zh-CN" sz="3200" b="1" i="1">
                <a:solidFill>
                  <a:srgbClr val="000000"/>
                </a:solidFill>
              </a:rPr>
              <a:t>A</a:t>
            </a:r>
            <a:r>
              <a:rPr kumimoji="1" lang="zh-CN" altLang="en-US" sz="3200" b="1" i="1">
                <a:solidFill>
                  <a:srgbClr val="000000"/>
                </a:solidFill>
              </a:rPr>
              <a:t>、</a:t>
            </a:r>
            <a:r>
              <a:rPr kumimoji="1" lang="en-US" altLang="zh-CN" sz="3200" b="1" i="1">
                <a:solidFill>
                  <a:srgbClr val="000000"/>
                </a:solidFill>
              </a:rPr>
              <a:t>B</a:t>
            </a:r>
            <a:r>
              <a:rPr kumimoji="1" lang="zh-CN" altLang="en-US" sz="3200" b="1">
                <a:solidFill>
                  <a:srgbClr val="000000"/>
                </a:solidFill>
              </a:rPr>
              <a:t>独立 </a:t>
            </a:r>
            <a:r>
              <a:rPr kumimoji="1" lang="en-US" altLang="zh-CN" sz="3200" b="1">
                <a:solidFill>
                  <a:srgbClr val="000000"/>
                </a:solidFill>
              </a:rPr>
              <a:t>.</a:t>
            </a:r>
          </a:p>
        </p:txBody>
      </p:sp>
      <p:grpSp>
        <p:nvGrpSpPr>
          <p:cNvPr id="2" name="Group 4"/>
          <p:cNvGrpSpPr>
            <a:grpSpLocks/>
          </p:cNvGrpSpPr>
          <p:nvPr/>
        </p:nvGrpSpPr>
        <p:grpSpPr bwMode="auto">
          <a:xfrm>
            <a:off x="685800" y="1484784"/>
            <a:ext cx="8077200" cy="2014537"/>
            <a:chOff x="432" y="958"/>
            <a:chExt cx="5088" cy="1269"/>
          </a:xfrm>
        </p:grpSpPr>
        <p:sp>
          <p:nvSpPr>
            <p:cNvPr id="59414" name="Text Box 5"/>
            <p:cNvSpPr txBox="1">
              <a:spLocks noChangeArrowheads="1"/>
            </p:cNvSpPr>
            <p:nvPr/>
          </p:nvSpPr>
          <p:spPr bwMode="auto">
            <a:xfrm>
              <a:off x="432" y="1440"/>
              <a:ext cx="5088" cy="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lnSpc>
                  <a:spcPct val="110000"/>
                </a:lnSpc>
                <a:spcBef>
                  <a:spcPct val="50000"/>
                </a:spcBef>
              </a:pPr>
              <a:r>
                <a:rPr kumimoji="1" lang="zh-CN" altLang="en-US" sz="3200" b="1">
                  <a:solidFill>
                    <a:srgbClr val="000000"/>
                  </a:solidFill>
                </a:rPr>
                <a:t>甲、乙两人向同一目标射击，记</a:t>
              </a:r>
              <a:r>
                <a:rPr kumimoji="1" lang="zh-CN" altLang="en-US" sz="2800" b="1">
                  <a:solidFill>
                    <a:srgbClr val="000000"/>
                  </a:solidFill>
                </a:rPr>
                <a:t> </a:t>
              </a:r>
              <a:r>
                <a:rPr kumimoji="1" lang="en-US" altLang="zh-CN" sz="3200" b="1" i="1">
                  <a:solidFill>
                    <a:srgbClr val="000000"/>
                  </a:solidFill>
                </a:rPr>
                <a:t>A</a:t>
              </a:r>
              <a:r>
                <a:rPr kumimoji="1" lang="en-US" altLang="zh-CN" sz="3200" b="1">
                  <a:solidFill>
                    <a:srgbClr val="000000"/>
                  </a:solidFill>
                </a:rPr>
                <a:t>={</a:t>
              </a:r>
              <a:r>
                <a:rPr kumimoji="1" lang="zh-CN" altLang="en-US" sz="3200" b="1">
                  <a:solidFill>
                    <a:srgbClr val="000000"/>
                  </a:solidFill>
                </a:rPr>
                <a:t>甲命中</a:t>
              </a:r>
              <a:r>
                <a:rPr kumimoji="1" lang="en-US" altLang="zh-CN" sz="3200" b="1">
                  <a:solidFill>
                    <a:srgbClr val="000000"/>
                  </a:solidFill>
                </a:rPr>
                <a:t>},    </a:t>
              </a:r>
              <a:r>
                <a:rPr kumimoji="1" lang="en-US" altLang="zh-CN" sz="3200" b="1" i="1">
                  <a:solidFill>
                    <a:srgbClr val="000000"/>
                  </a:solidFill>
                </a:rPr>
                <a:t>B</a:t>
              </a:r>
              <a:r>
                <a:rPr kumimoji="1" lang="en-US" altLang="zh-CN" sz="3200" b="1">
                  <a:solidFill>
                    <a:srgbClr val="000000"/>
                  </a:solidFill>
                </a:rPr>
                <a:t>={</a:t>
              </a:r>
              <a:r>
                <a:rPr kumimoji="1" lang="zh-CN" altLang="en-US" sz="3200" b="1">
                  <a:solidFill>
                    <a:srgbClr val="000000"/>
                  </a:solidFill>
                </a:rPr>
                <a:t>乙命中</a:t>
              </a:r>
              <a:r>
                <a:rPr kumimoji="1" lang="en-US" altLang="zh-CN" sz="3200" b="1">
                  <a:solidFill>
                    <a:srgbClr val="000000"/>
                  </a:solidFill>
                </a:rPr>
                <a:t>}</a:t>
              </a:r>
              <a:r>
                <a:rPr kumimoji="1" lang="zh-CN" altLang="en-US" sz="3200" b="1">
                  <a:solidFill>
                    <a:srgbClr val="000000"/>
                  </a:solidFill>
                </a:rPr>
                <a:t>，</a:t>
              </a:r>
              <a:r>
                <a:rPr kumimoji="1" lang="en-US" altLang="zh-CN" sz="3200" b="1" i="1">
                  <a:solidFill>
                    <a:srgbClr val="000000"/>
                  </a:solidFill>
                </a:rPr>
                <a:t>A</a:t>
              </a:r>
              <a:r>
                <a:rPr kumimoji="1" lang="zh-CN" altLang="en-US" sz="3200" b="1">
                  <a:solidFill>
                    <a:srgbClr val="000000"/>
                  </a:solidFill>
                </a:rPr>
                <a:t>与</a:t>
              </a:r>
              <a:r>
                <a:rPr kumimoji="1" lang="en-US" altLang="zh-CN" sz="3200" b="1" i="1">
                  <a:solidFill>
                    <a:srgbClr val="000000"/>
                  </a:solidFill>
                </a:rPr>
                <a:t>B</a:t>
              </a:r>
              <a:r>
                <a:rPr kumimoji="1" lang="zh-CN" altLang="en-US" sz="3200" b="1">
                  <a:solidFill>
                    <a:srgbClr val="000000"/>
                  </a:solidFill>
                </a:rPr>
                <a:t>是否独立？</a:t>
              </a:r>
            </a:p>
          </p:txBody>
        </p:sp>
        <p:graphicFrame>
          <p:nvGraphicFramePr>
            <p:cNvPr id="59415" name="Object 6"/>
            <p:cNvGraphicFramePr>
              <a:graphicFrameLocks noChangeAspect="1"/>
            </p:cNvGraphicFramePr>
            <p:nvPr/>
          </p:nvGraphicFramePr>
          <p:xfrm>
            <a:off x="2844" y="2092"/>
            <a:ext cx="71" cy="135"/>
          </p:xfrm>
          <a:graphic>
            <a:graphicData uri="http://schemas.openxmlformats.org/presentationml/2006/ole">
              <mc:AlternateContent xmlns:mc="http://schemas.openxmlformats.org/markup-compatibility/2006">
                <mc:Choice xmlns:v="urn:schemas-microsoft-com:vml" Requires="v">
                  <p:oleObj spid="_x0000_s72875" name="公式" r:id="rId3" imgW="114151" imgH="215619" progId="Equation.3">
                    <p:embed/>
                  </p:oleObj>
                </mc:Choice>
                <mc:Fallback>
                  <p:oleObj name="公式"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4" y="2092"/>
                          <a:ext cx="71"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16" name="Rectangle 7"/>
            <p:cNvSpPr>
              <a:spLocks noChangeArrowheads="1"/>
            </p:cNvSpPr>
            <p:nvPr/>
          </p:nvSpPr>
          <p:spPr bwMode="auto">
            <a:xfrm>
              <a:off x="478" y="958"/>
              <a:ext cx="63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dirty="0">
                  <a:solidFill>
                    <a:srgbClr val="000000"/>
                  </a:solidFill>
                </a:rPr>
                <a:t>又</a:t>
              </a:r>
              <a:r>
                <a:rPr kumimoji="1" lang="zh-CN" altLang="en-US" sz="3200" b="1" dirty="0" smtClean="0">
                  <a:solidFill>
                    <a:srgbClr val="000000"/>
                  </a:solidFill>
                </a:rPr>
                <a:t>如</a:t>
              </a:r>
              <a:endParaRPr kumimoji="1" lang="zh-CN" altLang="en-US" sz="3200" b="1" dirty="0">
                <a:solidFill>
                  <a:srgbClr val="000000"/>
                </a:solidFill>
              </a:endParaRPr>
            </a:p>
          </p:txBody>
        </p:sp>
      </p:grpSp>
      <p:sp>
        <p:nvSpPr>
          <p:cNvPr id="139272" name="Rectangle 8"/>
          <p:cNvSpPr>
            <a:spLocks noChangeArrowheads="1"/>
          </p:cNvSpPr>
          <p:nvPr/>
        </p:nvSpPr>
        <p:spPr bwMode="auto">
          <a:xfrm>
            <a:off x="565150" y="4664546"/>
            <a:ext cx="812165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90000"/>
              </a:lnSpc>
              <a:spcBef>
                <a:spcPct val="50000"/>
              </a:spcBef>
            </a:pPr>
            <a:r>
              <a:rPr kumimoji="1" lang="zh-CN" altLang="en-US" sz="3200" b="1">
                <a:solidFill>
                  <a:srgbClr val="000000"/>
                </a:solidFill>
              </a:rPr>
              <a:t>（即一事件发生与否并不影响另一事件发生     的概率）    </a:t>
            </a:r>
          </a:p>
        </p:txBody>
      </p:sp>
      <p:grpSp>
        <p:nvGrpSpPr>
          <p:cNvPr id="3" name="Group 9"/>
          <p:cNvGrpSpPr>
            <a:grpSpLocks/>
          </p:cNvGrpSpPr>
          <p:nvPr/>
        </p:nvGrpSpPr>
        <p:grpSpPr bwMode="auto">
          <a:xfrm>
            <a:off x="4724400" y="116632"/>
            <a:ext cx="3733800" cy="2057400"/>
            <a:chOff x="2928" y="240"/>
            <a:chExt cx="2352" cy="1296"/>
          </a:xfrm>
        </p:grpSpPr>
        <p:pic>
          <p:nvPicPr>
            <p:cNvPr id="59399" name="Picture 10" descr="射"/>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3" y="240"/>
              <a:ext cx="1777" cy="1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9400" name="Group 11"/>
            <p:cNvGrpSpPr>
              <a:grpSpLocks/>
            </p:cNvGrpSpPr>
            <p:nvPr/>
          </p:nvGrpSpPr>
          <p:grpSpPr bwMode="auto">
            <a:xfrm>
              <a:off x="2928" y="419"/>
              <a:ext cx="712" cy="1117"/>
              <a:chOff x="1632" y="369"/>
              <a:chExt cx="712" cy="1117"/>
            </a:xfrm>
          </p:grpSpPr>
          <p:sp>
            <p:nvSpPr>
              <p:cNvPr id="59401" name="Freeform 12"/>
              <p:cNvSpPr>
                <a:spLocks/>
              </p:cNvSpPr>
              <p:nvPr/>
            </p:nvSpPr>
            <p:spPr bwMode="auto">
              <a:xfrm>
                <a:off x="1775" y="652"/>
                <a:ext cx="242" cy="176"/>
              </a:xfrm>
              <a:custGeom>
                <a:avLst/>
                <a:gdLst>
                  <a:gd name="T0" fmla="*/ 0 w 485"/>
                  <a:gd name="T1" fmla="*/ 1 h 351"/>
                  <a:gd name="T2" fmla="*/ 0 w 485"/>
                  <a:gd name="T3" fmla="*/ 1 h 351"/>
                  <a:gd name="T4" fmla="*/ 0 w 485"/>
                  <a:gd name="T5" fmla="*/ 1 h 351"/>
                  <a:gd name="T6" fmla="*/ 0 w 485"/>
                  <a:gd name="T7" fmla="*/ 1 h 351"/>
                  <a:gd name="T8" fmla="*/ 0 w 485"/>
                  <a:gd name="T9" fmla="*/ 1 h 351"/>
                  <a:gd name="T10" fmla="*/ 0 w 485"/>
                  <a:gd name="T11" fmla="*/ 1 h 351"/>
                  <a:gd name="T12" fmla="*/ 0 w 485"/>
                  <a:gd name="T13" fmla="*/ 0 h 351"/>
                  <a:gd name="T14" fmla="*/ 0 w 485"/>
                  <a:gd name="T15" fmla="*/ 0 h 351"/>
                  <a:gd name="T16" fmla="*/ 0 w 485"/>
                  <a:gd name="T17" fmla="*/ 1 h 351"/>
                  <a:gd name="T18" fmla="*/ 0 w 485"/>
                  <a:gd name="T19" fmla="*/ 1 h 351"/>
                  <a:gd name="T20" fmla="*/ 0 w 485"/>
                  <a:gd name="T21" fmla="*/ 1 h 351"/>
                  <a:gd name="T22" fmla="*/ 0 w 485"/>
                  <a:gd name="T23" fmla="*/ 1 h 351"/>
                  <a:gd name="T24" fmla="*/ 0 w 485"/>
                  <a:gd name="T25" fmla="*/ 1 h 351"/>
                  <a:gd name="T26" fmla="*/ 0 w 485"/>
                  <a:gd name="T27" fmla="*/ 1 h 351"/>
                  <a:gd name="T28" fmla="*/ 0 w 485"/>
                  <a:gd name="T29" fmla="*/ 1 h 351"/>
                  <a:gd name="T30" fmla="*/ 0 w 485"/>
                  <a:gd name="T31" fmla="*/ 1 h 351"/>
                  <a:gd name="T32" fmla="*/ 0 w 485"/>
                  <a:gd name="T33" fmla="*/ 1 h 351"/>
                  <a:gd name="T34" fmla="*/ 0 w 485"/>
                  <a:gd name="T35" fmla="*/ 1 h 351"/>
                  <a:gd name="T36" fmla="*/ 0 w 485"/>
                  <a:gd name="T37" fmla="*/ 1 h 351"/>
                  <a:gd name="T38" fmla="*/ 0 w 485"/>
                  <a:gd name="T39" fmla="*/ 1 h 351"/>
                  <a:gd name="T40" fmla="*/ 0 w 485"/>
                  <a:gd name="T41" fmla="*/ 1 h 351"/>
                  <a:gd name="T42" fmla="*/ 0 w 485"/>
                  <a:gd name="T43" fmla="*/ 1 h 351"/>
                  <a:gd name="T44" fmla="*/ 0 w 485"/>
                  <a:gd name="T45" fmla="*/ 1 h 351"/>
                  <a:gd name="T46" fmla="*/ 0 w 485"/>
                  <a:gd name="T47" fmla="*/ 1 h 351"/>
                  <a:gd name="T48" fmla="*/ 0 w 485"/>
                  <a:gd name="T49" fmla="*/ 1 h 351"/>
                  <a:gd name="T50" fmla="*/ 0 w 485"/>
                  <a:gd name="T51" fmla="*/ 1 h 351"/>
                  <a:gd name="T52" fmla="*/ 0 w 485"/>
                  <a:gd name="T53" fmla="*/ 1 h 351"/>
                  <a:gd name="T54" fmla="*/ 0 w 485"/>
                  <a:gd name="T55" fmla="*/ 1 h 351"/>
                  <a:gd name="T56" fmla="*/ 0 w 485"/>
                  <a:gd name="T57" fmla="*/ 1 h 351"/>
                  <a:gd name="T58" fmla="*/ 0 w 485"/>
                  <a:gd name="T59" fmla="*/ 1 h 351"/>
                  <a:gd name="T60" fmla="*/ 0 w 485"/>
                  <a:gd name="T61" fmla="*/ 1 h 351"/>
                  <a:gd name="T62" fmla="*/ 0 w 485"/>
                  <a:gd name="T63" fmla="*/ 1 h 351"/>
                  <a:gd name="T64" fmla="*/ 0 w 485"/>
                  <a:gd name="T65" fmla="*/ 1 h 351"/>
                  <a:gd name="T66" fmla="*/ 0 w 485"/>
                  <a:gd name="T67" fmla="*/ 1 h 351"/>
                  <a:gd name="T68" fmla="*/ 0 w 485"/>
                  <a:gd name="T69" fmla="*/ 1 h 351"/>
                  <a:gd name="T70" fmla="*/ 0 w 485"/>
                  <a:gd name="T71" fmla="*/ 1 h 351"/>
                  <a:gd name="T72" fmla="*/ 0 w 485"/>
                  <a:gd name="T73" fmla="*/ 1 h 351"/>
                  <a:gd name="T74" fmla="*/ 0 w 485"/>
                  <a:gd name="T75" fmla="*/ 1 h 3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5"/>
                  <a:gd name="T115" fmla="*/ 0 h 351"/>
                  <a:gd name="T116" fmla="*/ 485 w 485"/>
                  <a:gd name="T117" fmla="*/ 351 h 3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5" h="351">
                    <a:moveTo>
                      <a:pt x="316" y="152"/>
                    </a:moveTo>
                    <a:lnTo>
                      <a:pt x="287" y="111"/>
                    </a:lnTo>
                    <a:lnTo>
                      <a:pt x="257" y="77"/>
                    </a:lnTo>
                    <a:lnTo>
                      <a:pt x="220" y="43"/>
                    </a:lnTo>
                    <a:lnTo>
                      <a:pt x="184" y="25"/>
                    </a:lnTo>
                    <a:lnTo>
                      <a:pt x="150" y="8"/>
                    </a:lnTo>
                    <a:lnTo>
                      <a:pt x="115" y="0"/>
                    </a:lnTo>
                    <a:lnTo>
                      <a:pt x="82" y="0"/>
                    </a:lnTo>
                    <a:lnTo>
                      <a:pt x="52" y="10"/>
                    </a:lnTo>
                    <a:lnTo>
                      <a:pt x="29" y="33"/>
                    </a:lnTo>
                    <a:lnTo>
                      <a:pt x="12" y="62"/>
                    </a:lnTo>
                    <a:lnTo>
                      <a:pt x="0" y="102"/>
                    </a:lnTo>
                    <a:lnTo>
                      <a:pt x="0" y="155"/>
                    </a:lnTo>
                    <a:lnTo>
                      <a:pt x="4" y="201"/>
                    </a:lnTo>
                    <a:lnTo>
                      <a:pt x="19" y="239"/>
                    </a:lnTo>
                    <a:lnTo>
                      <a:pt x="44" y="278"/>
                    </a:lnTo>
                    <a:lnTo>
                      <a:pt x="78" y="312"/>
                    </a:lnTo>
                    <a:lnTo>
                      <a:pt x="110" y="328"/>
                    </a:lnTo>
                    <a:lnTo>
                      <a:pt x="147" y="343"/>
                    </a:lnTo>
                    <a:lnTo>
                      <a:pt x="195" y="351"/>
                    </a:lnTo>
                    <a:lnTo>
                      <a:pt x="233" y="348"/>
                    </a:lnTo>
                    <a:lnTo>
                      <a:pt x="260" y="337"/>
                    </a:lnTo>
                    <a:lnTo>
                      <a:pt x="283" y="323"/>
                    </a:lnTo>
                    <a:lnTo>
                      <a:pt x="306" y="302"/>
                    </a:lnTo>
                    <a:lnTo>
                      <a:pt x="320" y="267"/>
                    </a:lnTo>
                    <a:lnTo>
                      <a:pt x="326" y="230"/>
                    </a:lnTo>
                    <a:lnTo>
                      <a:pt x="331" y="201"/>
                    </a:lnTo>
                    <a:lnTo>
                      <a:pt x="389" y="210"/>
                    </a:lnTo>
                    <a:lnTo>
                      <a:pt x="440" y="230"/>
                    </a:lnTo>
                    <a:lnTo>
                      <a:pt x="470" y="238"/>
                    </a:lnTo>
                    <a:lnTo>
                      <a:pt x="485" y="223"/>
                    </a:lnTo>
                    <a:lnTo>
                      <a:pt x="485" y="205"/>
                    </a:lnTo>
                    <a:lnTo>
                      <a:pt x="473" y="189"/>
                    </a:lnTo>
                    <a:lnTo>
                      <a:pt x="450" y="180"/>
                    </a:lnTo>
                    <a:lnTo>
                      <a:pt x="444" y="181"/>
                    </a:lnTo>
                    <a:lnTo>
                      <a:pt x="401" y="181"/>
                    </a:lnTo>
                    <a:lnTo>
                      <a:pt x="342" y="172"/>
                    </a:lnTo>
                    <a:lnTo>
                      <a:pt x="316" y="152"/>
                    </a:lnTo>
                    <a:close/>
                  </a:path>
                </a:pathLst>
              </a:custGeom>
              <a:solidFill>
                <a:srgbClr val="000000"/>
              </a:solidFill>
              <a:ln w="9525">
                <a:solidFill>
                  <a:schemeClr val="tx1"/>
                </a:solidFill>
                <a:round/>
                <a:headEnd/>
                <a:tailEnd/>
              </a:ln>
            </p:spPr>
            <p:txBody>
              <a:bodyPr/>
              <a:lstStyle/>
              <a:p>
                <a:endParaRPr lang="zh-CN" altLang="en-US"/>
              </a:p>
            </p:txBody>
          </p:sp>
          <p:sp>
            <p:nvSpPr>
              <p:cNvPr id="59402" name="Freeform 13"/>
              <p:cNvSpPr>
                <a:spLocks/>
              </p:cNvSpPr>
              <p:nvPr/>
            </p:nvSpPr>
            <p:spPr bwMode="auto">
              <a:xfrm>
                <a:off x="1863" y="849"/>
                <a:ext cx="174" cy="299"/>
              </a:xfrm>
              <a:custGeom>
                <a:avLst/>
                <a:gdLst>
                  <a:gd name="T0" fmla="*/ 1 w 347"/>
                  <a:gd name="T1" fmla="*/ 1 h 598"/>
                  <a:gd name="T2" fmla="*/ 1 w 347"/>
                  <a:gd name="T3" fmla="*/ 1 h 598"/>
                  <a:gd name="T4" fmla="*/ 1 w 347"/>
                  <a:gd name="T5" fmla="*/ 0 h 598"/>
                  <a:gd name="T6" fmla="*/ 1 w 347"/>
                  <a:gd name="T7" fmla="*/ 0 h 598"/>
                  <a:gd name="T8" fmla="*/ 1 w 347"/>
                  <a:gd name="T9" fmla="*/ 1 h 598"/>
                  <a:gd name="T10" fmla="*/ 1 w 347"/>
                  <a:gd name="T11" fmla="*/ 1 h 598"/>
                  <a:gd name="T12" fmla="*/ 1 w 347"/>
                  <a:gd name="T13" fmla="*/ 1 h 598"/>
                  <a:gd name="T14" fmla="*/ 1 w 347"/>
                  <a:gd name="T15" fmla="*/ 1 h 598"/>
                  <a:gd name="T16" fmla="*/ 1 w 347"/>
                  <a:gd name="T17" fmla="*/ 1 h 598"/>
                  <a:gd name="T18" fmla="*/ 1 w 347"/>
                  <a:gd name="T19" fmla="*/ 1 h 598"/>
                  <a:gd name="T20" fmla="*/ 1 w 347"/>
                  <a:gd name="T21" fmla="*/ 1 h 598"/>
                  <a:gd name="T22" fmla="*/ 1 w 347"/>
                  <a:gd name="T23" fmla="*/ 1 h 598"/>
                  <a:gd name="T24" fmla="*/ 1 w 347"/>
                  <a:gd name="T25" fmla="*/ 1 h 598"/>
                  <a:gd name="T26" fmla="*/ 1 w 347"/>
                  <a:gd name="T27" fmla="*/ 1 h 598"/>
                  <a:gd name="T28" fmla="*/ 1 w 347"/>
                  <a:gd name="T29" fmla="*/ 1 h 598"/>
                  <a:gd name="T30" fmla="*/ 1 w 347"/>
                  <a:gd name="T31" fmla="*/ 1 h 598"/>
                  <a:gd name="T32" fmla="*/ 1 w 347"/>
                  <a:gd name="T33" fmla="*/ 1 h 598"/>
                  <a:gd name="T34" fmla="*/ 1 w 347"/>
                  <a:gd name="T35" fmla="*/ 1 h 598"/>
                  <a:gd name="T36" fmla="*/ 1 w 347"/>
                  <a:gd name="T37" fmla="*/ 1 h 598"/>
                  <a:gd name="T38" fmla="*/ 1 w 347"/>
                  <a:gd name="T39" fmla="*/ 1 h 598"/>
                  <a:gd name="T40" fmla="*/ 1 w 347"/>
                  <a:gd name="T41" fmla="*/ 1 h 598"/>
                  <a:gd name="T42" fmla="*/ 1 w 347"/>
                  <a:gd name="T43" fmla="*/ 1 h 598"/>
                  <a:gd name="T44" fmla="*/ 1 w 347"/>
                  <a:gd name="T45" fmla="*/ 1 h 598"/>
                  <a:gd name="T46" fmla="*/ 1 w 347"/>
                  <a:gd name="T47" fmla="*/ 1 h 598"/>
                  <a:gd name="T48" fmla="*/ 1 w 347"/>
                  <a:gd name="T49" fmla="*/ 1 h 598"/>
                  <a:gd name="T50" fmla="*/ 1 w 347"/>
                  <a:gd name="T51" fmla="*/ 1 h 598"/>
                  <a:gd name="T52" fmla="*/ 1 w 347"/>
                  <a:gd name="T53" fmla="*/ 1 h 598"/>
                  <a:gd name="T54" fmla="*/ 1 w 347"/>
                  <a:gd name="T55" fmla="*/ 1 h 598"/>
                  <a:gd name="T56" fmla="*/ 1 w 347"/>
                  <a:gd name="T57" fmla="*/ 1 h 598"/>
                  <a:gd name="T58" fmla="*/ 0 w 347"/>
                  <a:gd name="T59" fmla="*/ 1 h 598"/>
                  <a:gd name="T60" fmla="*/ 1 w 347"/>
                  <a:gd name="T61" fmla="*/ 1 h 598"/>
                  <a:gd name="T62" fmla="*/ 1 w 347"/>
                  <a:gd name="T63" fmla="*/ 1 h 598"/>
                  <a:gd name="T64" fmla="*/ 1 w 347"/>
                  <a:gd name="T65" fmla="*/ 1 h 598"/>
                  <a:gd name="T66" fmla="*/ 1 w 347"/>
                  <a:gd name="T67" fmla="*/ 1 h 598"/>
                  <a:gd name="T68" fmla="*/ 1 w 347"/>
                  <a:gd name="T69" fmla="*/ 1 h 598"/>
                  <a:gd name="T70" fmla="*/ 1 w 347"/>
                  <a:gd name="T71" fmla="*/ 1 h 598"/>
                  <a:gd name="T72" fmla="*/ 1 w 347"/>
                  <a:gd name="T73" fmla="*/ 1 h 598"/>
                  <a:gd name="T74" fmla="*/ 1 w 347"/>
                  <a:gd name="T75" fmla="*/ 1 h 598"/>
                  <a:gd name="T76" fmla="*/ 1 w 347"/>
                  <a:gd name="T77" fmla="*/ 1 h 598"/>
                  <a:gd name="T78" fmla="*/ 0 w 347"/>
                  <a:gd name="T79" fmla="*/ 1 h 598"/>
                  <a:gd name="T80" fmla="*/ 0 w 347"/>
                  <a:gd name="T81" fmla="*/ 1 h 598"/>
                  <a:gd name="T82" fmla="*/ 1 w 347"/>
                  <a:gd name="T83" fmla="*/ 1 h 598"/>
                  <a:gd name="T84" fmla="*/ 1 w 347"/>
                  <a:gd name="T85" fmla="*/ 1 h 598"/>
                  <a:gd name="T86" fmla="*/ 1 w 347"/>
                  <a:gd name="T87" fmla="*/ 1 h 59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47"/>
                  <a:gd name="T133" fmla="*/ 0 h 598"/>
                  <a:gd name="T134" fmla="*/ 347 w 347"/>
                  <a:gd name="T135" fmla="*/ 598 h 59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47" h="598">
                    <a:moveTo>
                      <a:pt x="29" y="17"/>
                    </a:moveTo>
                    <a:lnTo>
                      <a:pt x="58" y="10"/>
                    </a:lnTo>
                    <a:lnTo>
                      <a:pt x="93" y="0"/>
                    </a:lnTo>
                    <a:lnTo>
                      <a:pt x="131" y="0"/>
                    </a:lnTo>
                    <a:lnTo>
                      <a:pt x="162" y="3"/>
                    </a:lnTo>
                    <a:lnTo>
                      <a:pt x="192" y="17"/>
                    </a:lnTo>
                    <a:lnTo>
                      <a:pt x="220" y="40"/>
                    </a:lnTo>
                    <a:lnTo>
                      <a:pt x="250" y="70"/>
                    </a:lnTo>
                    <a:lnTo>
                      <a:pt x="273" y="103"/>
                    </a:lnTo>
                    <a:lnTo>
                      <a:pt x="299" y="143"/>
                    </a:lnTo>
                    <a:lnTo>
                      <a:pt x="319" y="188"/>
                    </a:lnTo>
                    <a:lnTo>
                      <a:pt x="332" y="230"/>
                    </a:lnTo>
                    <a:lnTo>
                      <a:pt x="344" y="279"/>
                    </a:lnTo>
                    <a:lnTo>
                      <a:pt x="347" y="326"/>
                    </a:lnTo>
                    <a:lnTo>
                      <a:pt x="344" y="377"/>
                    </a:lnTo>
                    <a:lnTo>
                      <a:pt x="338" y="424"/>
                    </a:lnTo>
                    <a:lnTo>
                      <a:pt x="319" y="474"/>
                    </a:lnTo>
                    <a:lnTo>
                      <a:pt x="290" y="512"/>
                    </a:lnTo>
                    <a:lnTo>
                      <a:pt x="258" y="547"/>
                    </a:lnTo>
                    <a:lnTo>
                      <a:pt x="231" y="573"/>
                    </a:lnTo>
                    <a:lnTo>
                      <a:pt x="200" y="588"/>
                    </a:lnTo>
                    <a:lnTo>
                      <a:pt x="192" y="592"/>
                    </a:lnTo>
                    <a:lnTo>
                      <a:pt x="160" y="598"/>
                    </a:lnTo>
                    <a:lnTo>
                      <a:pt x="152" y="598"/>
                    </a:lnTo>
                    <a:lnTo>
                      <a:pt x="121" y="593"/>
                    </a:lnTo>
                    <a:lnTo>
                      <a:pt x="84" y="586"/>
                    </a:lnTo>
                    <a:lnTo>
                      <a:pt x="53" y="566"/>
                    </a:lnTo>
                    <a:lnTo>
                      <a:pt x="28" y="537"/>
                    </a:lnTo>
                    <a:lnTo>
                      <a:pt x="13" y="498"/>
                    </a:lnTo>
                    <a:lnTo>
                      <a:pt x="0" y="438"/>
                    </a:lnTo>
                    <a:lnTo>
                      <a:pt x="5" y="397"/>
                    </a:lnTo>
                    <a:lnTo>
                      <a:pt x="20" y="357"/>
                    </a:lnTo>
                    <a:lnTo>
                      <a:pt x="44" y="328"/>
                    </a:lnTo>
                    <a:lnTo>
                      <a:pt x="58" y="304"/>
                    </a:lnTo>
                    <a:lnTo>
                      <a:pt x="69" y="271"/>
                    </a:lnTo>
                    <a:lnTo>
                      <a:pt x="64" y="242"/>
                    </a:lnTo>
                    <a:lnTo>
                      <a:pt x="49" y="222"/>
                    </a:lnTo>
                    <a:lnTo>
                      <a:pt x="20" y="187"/>
                    </a:lnTo>
                    <a:lnTo>
                      <a:pt x="5" y="152"/>
                    </a:lnTo>
                    <a:lnTo>
                      <a:pt x="0" y="118"/>
                    </a:lnTo>
                    <a:lnTo>
                      <a:pt x="0" y="75"/>
                    </a:lnTo>
                    <a:lnTo>
                      <a:pt x="13" y="49"/>
                    </a:lnTo>
                    <a:lnTo>
                      <a:pt x="20" y="34"/>
                    </a:lnTo>
                    <a:lnTo>
                      <a:pt x="29" y="17"/>
                    </a:lnTo>
                    <a:close/>
                  </a:path>
                </a:pathLst>
              </a:custGeom>
              <a:solidFill>
                <a:srgbClr val="000000"/>
              </a:solidFill>
              <a:ln w="9525">
                <a:solidFill>
                  <a:schemeClr val="tx1"/>
                </a:solidFill>
                <a:round/>
                <a:headEnd/>
                <a:tailEnd/>
              </a:ln>
            </p:spPr>
            <p:txBody>
              <a:bodyPr/>
              <a:lstStyle/>
              <a:p>
                <a:endParaRPr lang="zh-CN" altLang="en-US"/>
              </a:p>
            </p:txBody>
          </p:sp>
          <p:sp>
            <p:nvSpPr>
              <p:cNvPr id="59403" name="Freeform 14"/>
              <p:cNvSpPr>
                <a:spLocks/>
              </p:cNvSpPr>
              <p:nvPr/>
            </p:nvSpPr>
            <p:spPr bwMode="auto">
              <a:xfrm>
                <a:off x="1632" y="838"/>
                <a:ext cx="280" cy="121"/>
              </a:xfrm>
              <a:custGeom>
                <a:avLst/>
                <a:gdLst>
                  <a:gd name="T0" fmla="*/ 1 w 560"/>
                  <a:gd name="T1" fmla="*/ 0 h 243"/>
                  <a:gd name="T2" fmla="*/ 1 w 560"/>
                  <a:gd name="T3" fmla="*/ 0 h 243"/>
                  <a:gd name="T4" fmla="*/ 1 w 560"/>
                  <a:gd name="T5" fmla="*/ 0 h 243"/>
                  <a:gd name="T6" fmla="*/ 1 w 560"/>
                  <a:gd name="T7" fmla="*/ 0 h 243"/>
                  <a:gd name="T8" fmla="*/ 1 w 560"/>
                  <a:gd name="T9" fmla="*/ 0 h 243"/>
                  <a:gd name="T10" fmla="*/ 1 w 560"/>
                  <a:gd name="T11" fmla="*/ 0 h 243"/>
                  <a:gd name="T12" fmla="*/ 1 w 560"/>
                  <a:gd name="T13" fmla="*/ 0 h 243"/>
                  <a:gd name="T14" fmla="*/ 1 w 560"/>
                  <a:gd name="T15" fmla="*/ 0 h 243"/>
                  <a:gd name="T16" fmla="*/ 1 w 560"/>
                  <a:gd name="T17" fmla="*/ 0 h 243"/>
                  <a:gd name="T18" fmla="*/ 1 w 560"/>
                  <a:gd name="T19" fmla="*/ 0 h 243"/>
                  <a:gd name="T20" fmla="*/ 1 w 560"/>
                  <a:gd name="T21" fmla="*/ 0 h 243"/>
                  <a:gd name="T22" fmla="*/ 1 w 560"/>
                  <a:gd name="T23" fmla="*/ 0 h 243"/>
                  <a:gd name="T24" fmla="*/ 1 w 560"/>
                  <a:gd name="T25" fmla="*/ 0 h 243"/>
                  <a:gd name="T26" fmla="*/ 1 w 560"/>
                  <a:gd name="T27" fmla="*/ 0 h 243"/>
                  <a:gd name="T28" fmla="*/ 1 w 560"/>
                  <a:gd name="T29" fmla="*/ 0 h 243"/>
                  <a:gd name="T30" fmla="*/ 1 w 560"/>
                  <a:gd name="T31" fmla="*/ 0 h 243"/>
                  <a:gd name="T32" fmla="*/ 1 w 560"/>
                  <a:gd name="T33" fmla="*/ 0 h 243"/>
                  <a:gd name="T34" fmla="*/ 1 w 560"/>
                  <a:gd name="T35" fmla="*/ 0 h 243"/>
                  <a:gd name="T36" fmla="*/ 1 w 560"/>
                  <a:gd name="T37" fmla="*/ 0 h 243"/>
                  <a:gd name="T38" fmla="*/ 1 w 560"/>
                  <a:gd name="T39" fmla="*/ 0 h 243"/>
                  <a:gd name="T40" fmla="*/ 1 w 560"/>
                  <a:gd name="T41" fmla="*/ 0 h 243"/>
                  <a:gd name="T42" fmla="*/ 1 w 560"/>
                  <a:gd name="T43" fmla="*/ 0 h 243"/>
                  <a:gd name="T44" fmla="*/ 1 w 560"/>
                  <a:gd name="T45" fmla="*/ 0 h 243"/>
                  <a:gd name="T46" fmla="*/ 1 w 560"/>
                  <a:gd name="T47" fmla="*/ 0 h 243"/>
                  <a:gd name="T48" fmla="*/ 1 w 560"/>
                  <a:gd name="T49" fmla="*/ 0 h 243"/>
                  <a:gd name="T50" fmla="*/ 1 w 560"/>
                  <a:gd name="T51" fmla="*/ 0 h 243"/>
                  <a:gd name="T52" fmla="*/ 1 w 560"/>
                  <a:gd name="T53" fmla="*/ 0 h 243"/>
                  <a:gd name="T54" fmla="*/ 1 w 560"/>
                  <a:gd name="T55" fmla="*/ 0 h 243"/>
                  <a:gd name="T56" fmla="*/ 1 w 560"/>
                  <a:gd name="T57" fmla="*/ 0 h 243"/>
                  <a:gd name="T58" fmla="*/ 1 w 560"/>
                  <a:gd name="T59" fmla="*/ 0 h 243"/>
                  <a:gd name="T60" fmla="*/ 1 w 560"/>
                  <a:gd name="T61" fmla="*/ 0 h 243"/>
                  <a:gd name="T62" fmla="*/ 1 w 560"/>
                  <a:gd name="T63" fmla="*/ 0 h 243"/>
                  <a:gd name="T64" fmla="*/ 1 w 560"/>
                  <a:gd name="T65" fmla="*/ 0 h 243"/>
                  <a:gd name="T66" fmla="*/ 1 w 560"/>
                  <a:gd name="T67" fmla="*/ 0 h 243"/>
                  <a:gd name="T68" fmla="*/ 1 w 560"/>
                  <a:gd name="T69" fmla="*/ 0 h 243"/>
                  <a:gd name="T70" fmla="*/ 1 w 560"/>
                  <a:gd name="T71" fmla="*/ 0 h 243"/>
                  <a:gd name="T72" fmla="*/ 1 w 560"/>
                  <a:gd name="T73" fmla="*/ 0 h 243"/>
                  <a:gd name="T74" fmla="*/ 1 w 560"/>
                  <a:gd name="T75" fmla="*/ 0 h 243"/>
                  <a:gd name="T76" fmla="*/ 1 w 560"/>
                  <a:gd name="T77" fmla="*/ 0 h 243"/>
                  <a:gd name="T78" fmla="*/ 1 w 560"/>
                  <a:gd name="T79" fmla="*/ 0 h 243"/>
                  <a:gd name="T80" fmla="*/ 1 w 560"/>
                  <a:gd name="T81" fmla="*/ 0 h 243"/>
                  <a:gd name="T82" fmla="*/ 1 w 560"/>
                  <a:gd name="T83" fmla="*/ 0 h 243"/>
                  <a:gd name="T84" fmla="*/ 1 w 560"/>
                  <a:gd name="T85" fmla="*/ 0 h 243"/>
                  <a:gd name="T86" fmla="*/ 1 w 560"/>
                  <a:gd name="T87" fmla="*/ 0 h 243"/>
                  <a:gd name="T88" fmla="*/ 1 w 560"/>
                  <a:gd name="T89" fmla="*/ 0 h 243"/>
                  <a:gd name="T90" fmla="*/ 1 w 560"/>
                  <a:gd name="T91" fmla="*/ 0 h 243"/>
                  <a:gd name="T92" fmla="*/ 1 w 560"/>
                  <a:gd name="T93" fmla="*/ 0 h 243"/>
                  <a:gd name="T94" fmla="*/ 1 w 560"/>
                  <a:gd name="T95" fmla="*/ 0 h 24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60"/>
                  <a:gd name="T145" fmla="*/ 0 h 243"/>
                  <a:gd name="T146" fmla="*/ 560 w 560"/>
                  <a:gd name="T147" fmla="*/ 243 h 24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60" h="243">
                    <a:moveTo>
                      <a:pt x="469" y="37"/>
                    </a:moveTo>
                    <a:lnTo>
                      <a:pt x="504" y="40"/>
                    </a:lnTo>
                    <a:lnTo>
                      <a:pt x="543" y="47"/>
                    </a:lnTo>
                    <a:lnTo>
                      <a:pt x="560" y="65"/>
                    </a:lnTo>
                    <a:lnTo>
                      <a:pt x="547" y="93"/>
                    </a:lnTo>
                    <a:lnTo>
                      <a:pt x="508" y="127"/>
                    </a:lnTo>
                    <a:lnTo>
                      <a:pt x="474" y="143"/>
                    </a:lnTo>
                    <a:lnTo>
                      <a:pt x="446" y="135"/>
                    </a:lnTo>
                    <a:lnTo>
                      <a:pt x="387" y="106"/>
                    </a:lnTo>
                    <a:lnTo>
                      <a:pt x="316" y="79"/>
                    </a:lnTo>
                    <a:lnTo>
                      <a:pt x="230" y="57"/>
                    </a:lnTo>
                    <a:lnTo>
                      <a:pt x="158" y="48"/>
                    </a:lnTo>
                    <a:lnTo>
                      <a:pt x="147" y="47"/>
                    </a:lnTo>
                    <a:lnTo>
                      <a:pt x="98" y="47"/>
                    </a:lnTo>
                    <a:lnTo>
                      <a:pt x="93" y="45"/>
                    </a:lnTo>
                    <a:lnTo>
                      <a:pt x="70" y="57"/>
                    </a:lnTo>
                    <a:lnTo>
                      <a:pt x="69" y="75"/>
                    </a:lnTo>
                    <a:lnTo>
                      <a:pt x="90" y="92"/>
                    </a:lnTo>
                    <a:lnTo>
                      <a:pt x="140" y="104"/>
                    </a:lnTo>
                    <a:lnTo>
                      <a:pt x="209" y="117"/>
                    </a:lnTo>
                    <a:lnTo>
                      <a:pt x="256" y="117"/>
                    </a:lnTo>
                    <a:lnTo>
                      <a:pt x="264" y="117"/>
                    </a:lnTo>
                    <a:lnTo>
                      <a:pt x="271" y="114"/>
                    </a:lnTo>
                    <a:lnTo>
                      <a:pt x="279" y="113"/>
                    </a:lnTo>
                    <a:lnTo>
                      <a:pt x="286" y="113"/>
                    </a:lnTo>
                    <a:lnTo>
                      <a:pt x="295" y="109"/>
                    </a:lnTo>
                    <a:lnTo>
                      <a:pt x="301" y="101"/>
                    </a:lnTo>
                    <a:lnTo>
                      <a:pt x="309" y="97"/>
                    </a:lnTo>
                    <a:lnTo>
                      <a:pt x="316" y="97"/>
                    </a:lnTo>
                    <a:lnTo>
                      <a:pt x="326" y="94"/>
                    </a:lnTo>
                    <a:lnTo>
                      <a:pt x="335" y="92"/>
                    </a:lnTo>
                    <a:lnTo>
                      <a:pt x="344" y="85"/>
                    </a:lnTo>
                    <a:lnTo>
                      <a:pt x="351" y="85"/>
                    </a:lnTo>
                    <a:lnTo>
                      <a:pt x="361" y="86"/>
                    </a:lnTo>
                    <a:lnTo>
                      <a:pt x="369" y="88"/>
                    </a:lnTo>
                    <a:lnTo>
                      <a:pt x="377" y="92"/>
                    </a:lnTo>
                    <a:lnTo>
                      <a:pt x="384" y="97"/>
                    </a:lnTo>
                    <a:lnTo>
                      <a:pt x="383" y="106"/>
                    </a:lnTo>
                    <a:lnTo>
                      <a:pt x="380" y="113"/>
                    </a:lnTo>
                    <a:lnTo>
                      <a:pt x="383" y="121"/>
                    </a:lnTo>
                    <a:lnTo>
                      <a:pt x="375" y="124"/>
                    </a:lnTo>
                    <a:lnTo>
                      <a:pt x="365" y="124"/>
                    </a:lnTo>
                    <a:lnTo>
                      <a:pt x="359" y="122"/>
                    </a:lnTo>
                    <a:lnTo>
                      <a:pt x="351" y="125"/>
                    </a:lnTo>
                    <a:lnTo>
                      <a:pt x="358" y="130"/>
                    </a:lnTo>
                    <a:lnTo>
                      <a:pt x="365" y="131"/>
                    </a:lnTo>
                    <a:lnTo>
                      <a:pt x="371" y="134"/>
                    </a:lnTo>
                    <a:lnTo>
                      <a:pt x="380" y="141"/>
                    </a:lnTo>
                    <a:lnTo>
                      <a:pt x="384" y="149"/>
                    </a:lnTo>
                    <a:lnTo>
                      <a:pt x="391" y="157"/>
                    </a:lnTo>
                    <a:lnTo>
                      <a:pt x="389" y="163"/>
                    </a:lnTo>
                    <a:lnTo>
                      <a:pt x="387" y="171"/>
                    </a:lnTo>
                    <a:lnTo>
                      <a:pt x="383" y="178"/>
                    </a:lnTo>
                    <a:lnTo>
                      <a:pt x="372" y="184"/>
                    </a:lnTo>
                    <a:lnTo>
                      <a:pt x="363" y="183"/>
                    </a:lnTo>
                    <a:lnTo>
                      <a:pt x="356" y="183"/>
                    </a:lnTo>
                    <a:lnTo>
                      <a:pt x="361" y="186"/>
                    </a:lnTo>
                    <a:lnTo>
                      <a:pt x="368" y="194"/>
                    </a:lnTo>
                    <a:lnTo>
                      <a:pt x="372" y="204"/>
                    </a:lnTo>
                    <a:lnTo>
                      <a:pt x="372" y="211"/>
                    </a:lnTo>
                    <a:lnTo>
                      <a:pt x="371" y="219"/>
                    </a:lnTo>
                    <a:lnTo>
                      <a:pt x="369" y="225"/>
                    </a:lnTo>
                    <a:lnTo>
                      <a:pt x="365" y="232"/>
                    </a:lnTo>
                    <a:lnTo>
                      <a:pt x="359" y="239"/>
                    </a:lnTo>
                    <a:lnTo>
                      <a:pt x="351" y="241"/>
                    </a:lnTo>
                    <a:lnTo>
                      <a:pt x="343" y="243"/>
                    </a:lnTo>
                    <a:lnTo>
                      <a:pt x="335" y="241"/>
                    </a:lnTo>
                    <a:lnTo>
                      <a:pt x="330" y="240"/>
                    </a:lnTo>
                    <a:lnTo>
                      <a:pt x="322" y="239"/>
                    </a:lnTo>
                    <a:lnTo>
                      <a:pt x="315" y="235"/>
                    </a:lnTo>
                    <a:lnTo>
                      <a:pt x="307" y="232"/>
                    </a:lnTo>
                    <a:lnTo>
                      <a:pt x="302" y="227"/>
                    </a:lnTo>
                    <a:lnTo>
                      <a:pt x="294" y="224"/>
                    </a:lnTo>
                    <a:lnTo>
                      <a:pt x="289" y="214"/>
                    </a:lnTo>
                    <a:lnTo>
                      <a:pt x="286" y="207"/>
                    </a:lnTo>
                    <a:lnTo>
                      <a:pt x="279" y="200"/>
                    </a:lnTo>
                    <a:lnTo>
                      <a:pt x="274" y="191"/>
                    </a:lnTo>
                    <a:lnTo>
                      <a:pt x="271" y="184"/>
                    </a:lnTo>
                    <a:lnTo>
                      <a:pt x="266" y="179"/>
                    </a:lnTo>
                    <a:lnTo>
                      <a:pt x="260" y="172"/>
                    </a:lnTo>
                    <a:lnTo>
                      <a:pt x="232" y="157"/>
                    </a:lnTo>
                    <a:lnTo>
                      <a:pt x="146" y="145"/>
                    </a:lnTo>
                    <a:lnTo>
                      <a:pt x="139" y="145"/>
                    </a:lnTo>
                    <a:lnTo>
                      <a:pt x="75" y="130"/>
                    </a:lnTo>
                    <a:lnTo>
                      <a:pt x="29" y="113"/>
                    </a:lnTo>
                    <a:lnTo>
                      <a:pt x="11" y="89"/>
                    </a:lnTo>
                    <a:lnTo>
                      <a:pt x="0" y="67"/>
                    </a:lnTo>
                    <a:lnTo>
                      <a:pt x="11" y="45"/>
                    </a:lnTo>
                    <a:lnTo>
                      <a:pt x="21" y="26"/>
                    </a:lnTo>
                    <a:lnTo>
                      <a:pt x="56" y="10"/>
                    </a:lnTo>
                    <a:lnTo>
                      <a:pt x="123" y="0"/>
                    </a:lnTo>
                    <a:lnTo>
                      <a:pt x="197" y="4"/>
                    </a:lnTo>
                    <a:lnTo>
                      <a:pt x="281" y="12"/>
                    </a:lnTo>
                    <a:lnTo>
                      <a:pt x="343" y="23"/>
                    </a:lnTo>
                    <a:lnTo>
                      <a:pt x="392" y="30"/>
                    </a:lnTo>
                    <a:lnTo>
                      <a:pt x="436" y="32"/>
                    </a:lnTo>
                    <a:lnTo>
                      <a:pt x="469" y="37"/>
                    </a:lnTo>
                    <a:close/>
                  </a:path>
                </a:pathLst>
              </a:custGeom>
              <a:solidFill>
                <a:srgbClr val="000000"/>
              </a:solidFill>
              <a:ln w="9525">
                <a:solidFill>
                  <a:schemeClr val="tx1"/>
                </a:solidFill>
                <a:round/>
                <a:headEnd/>
                <a:tailEnd/>
              </a:ln>
            </p:spPr>
            <p:txBody>
              <a:bodyPr/>
              <a:lstStyle/>
              <a:p>
                <a:endParaRPr lang="zh-CN" altLang="en-US"/>
              </a:p>
            </p:txBody>
          </p:sp>
          <p:sp>
            <p:nvSpPr>
              <p:cNvPr id="59404" name="Freeform 15"/>
              <p:cNvSpPr>
                <a:spLocks/>
              </p:cNvSpPr>
              <p:nvPr/>
            </p:nvSpPr>
            <p:spPr bwMode="auto">
              <a:xfrm>
                <a:off x="1919" y="815"/>
                <a:ext cx="355" cy="121"/>
              </a:xfrm>
              <a:custGeom>
                <a:avLst/>
                <a:gdLst>
                  <a:gd name="T0" fmla="*/ 1 w 709"/>
                  <a:gd name="T1" fmla="*/ 0 h 243"/>
                  <a:gd name="T2" fmla="*/ 1 w 709"/>
                  <a:gd name="T3" fmla="*/ 0 h 243"/>
                  <a:gd name="T4" fmla="*/ 1 w 709"/>
                  <a:gd name="T5" fmla="*/ 0 h 243"/>
                  <a:gd name="T6" fmla="*/ 1 w 709"/>
                  <a:gd name="T7" fmla="*/ 0 h 243"/>
                  <a:gd name="T8" fmla="*/ 1 w 709"/>
                  <a:gd name="T9" fmla="*/ 0 h 243"/>
                  <a:gd name="T10" fmla="*/ 1 w 709"/>
                  <a:gd name="T11" fmla="*/ 0 h 243"/>
                  <a:gd name="T12" fmla="*/ 1 w 709"/>
                  <a:gd name="T13" fmla="*/ 0 h 243"/>
                  <a:gd name="T14" fmla="*/ 1 w 709"/>
                  <a:gd name="T15" fmla="*/ 0 h 243"/>
                  <a:gd name="T16" fmla="*/ 1 w 709"/>
                  <a:gd name="T17" fmla="*/ 0 h 243"/>
                  <a:gd name="T18" fmla="*/ 1 w 709"/>
                  <a:gd name="T19" fmla="*/ 0 h 243"/>
                  <a:gd name="T20" fmla="*/ 1 w 709"/>
                  <a:gd name="T21" fmla="*/ 0 h 243"/>
                  <a:gd name="T22" fmla="*/ 1 w 709"/>
                  <a:gd name="T23" fmla="*/ 0 h 243"/>
                  <a:gd name="T24" fmla="*/ 1 w 709"/>
                  <a:gd name="T25" fmla="*/ 0 h 243"/>
                  <a:gd name="T26" fmla="*/ 1 w 709"/>
                  <a:gd name="T27" fmla="*/ 0 h 243"/>
                  <a:gd name="T28" fmla="*/ 1 w 709"/>
                  <a:gd name="T29" fmla="*/ 0 h 243"/>
                  <a:gd name="T30" fmla="*/ 1 w 709"/>
                  <a:gd name="T31" fmla="*/ 0 h 243"/>
                  <a:gd name="T32" fmla="*/ 1 w 709"/>
                  <a:gd name="T33" fmla="*/ 0 h 243"/>
                  <a:gd name="T34" fmla="*/ 1 w 709"/>
                  <a:gd name="T35" fmla="*/ 0 h 243"/>
                  <a:gd name="T36" fmla="*/ 1 w 709"/>
                  <a:gd name="T37" fmla="*/ 0 h 243"/>
                  <a:gd name="T38" fmla="*/ 1 w 709"/>
                  <a:gd name="T39" fmla="*/ 0 h 243"/>
                  <a:gd name="T40" fmla="*/ 1 w 709"/>
                  <a:gd name="T41" fmla="*/ 0 h 243"/>
                  <a:gd name="T42" fmla="*/ 1 w 709"/>
                  <a:gd name="T43" fmla="*/ 0 h 243"/>
                  <a:gd name="T44" fmla="*/ 1 w 709"/>
                  <a:gd name="T45" fmla="*/ 0 h 243"/>
                  <a:gd name="T46" fmla="*/ 1 w 709"/>
                  <a:gd name="T47" fmla="*/ 0 h 243"/>
                  <a:gd name="T48" fmla="*/ 1 w 709"/>
                  <a:gd name="T49" fmla="*/ 0 h 243"/>
                  <a:gd name="T50" fmla="*/ 1 w 709"/>
                  <a:gd name="T51" fmla="*/ 0 h 243"/>
                  <a:gd name="T52" fmla="*/ 1 w 709"/>
                  <a:gd name="T53" fmla="*/ 0 h 243"/>
                  <a:gd name="T54" fmla="*/ 1 w 709"/>
                  <a:gd name="T55" fmla="*/ 0 h 243"/>
                  <a:gd name="T56" fmla="*/ 1 w 709"/>
                  <a:gd name="T57" fmla="*/ 0 h 243"/>
                  <a:gd name="T58" fmla="*/ 1 w 709"/>
                  <a:gd name="T59" fmla="*/ 0 h 243"/>
                  <a:gd name="T60" fmla="*/ 1 w 709"/>
                  <a:gd name="T61" fmla="*/ 0 h 243"/>
                  <a:gd name="T62" fmla="*/ 1 w 709"/>
                  <a:gd name="T63" fmla="*/ 0 h 243"/>
                  <a:gd name="T64" fmla="*/ 1 w 709"/>
                  <a:gd name="T65" fmla="*/ 0 h 243"/>
                  <a:gd name="T66" fmla="*/ 1 w 709"/>
                  <a:gd name="T67" fmla="*/ 0 h 243"/>
                  <a:gd name="T68" fmla="*/ 1 w 709"/>
                  <a:gd name="T69" fmla="*/ 0 h 243"/>
                  <a:gd name="T70" fmla="*/ 1 w 709"/>
                  <a:gd name="T71" fmla="*/ 0 h 243"/>
                  <a:gd name="T72" fmla="*/ 1 w 709"/>
                  <a:gd name="T73" fmla="*/ 0 h 243"/>
                  <a:gd name="T74" fmla="*/ 1 w 709"/>
                  <a:gd name="T75" fmla="*/ 0 h 243"/>
                  <a:gd name="T76" fmla="*/ 1 w 709"/>
                  <a:gd name="T77" fmla="*/ 0 h 243"/>
                  <a:gd name="T78" fmla="*/ 1 w 709"/>
                  <a:gd name="T79" fmla="*/ 0 h 243"/>
                  <a:gd name="T80" fmla="*/ 1 w 709"/>
                  <a:gd name="T81" fmla="*/ 0 h 243"/>
                  <a:gd name="T82" fmla="*/ 1 w 709"/>
                  <a:gd name="T83" fmla="*/ 0 h 243"/>
                  <a:gd name="T84" fmla="*/ 1 w 709"/>
                  <a:gd name="T85" fmla="*/ 0 h 243"/>
                  <a:gd name="T86" fmla="*/ 1 w 709"/>
                  <a:gd name="T87" fmla="*/ 0 h 243"/>
                  <a:gd name="T88" fmla="*/ 1 w 709"/>
                  <a:gd name="T89" fmla="*/ 0 h 243"/>
                  <a:gd name="T90" fmla="*/ 1 w 709"/>
                  <a:gd name="T91" fmla="*/ 0 h 243"/>
                  <a:gd name="T92" fmla="*/ 1 w 709"/>
                  <a:gd name="T93" fmla="*/ 0 h 24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09"/>
                  <a:gd name="T142" fmla="*/ 0 h 243"/>
                  <a:gd name="T143" fmla="*/ 709 w 709"/>
                  <a:gd name="T144" fmla="*/ 243 h 24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09" h="243">
                    <a:moveTo>
                      <a:pt x="22" y="86"/>
                    </a:moveTo>
                    <a:lnTo>
                      <a:pt x="69" y="92"/>
                    </a:lnTo>
                    <a:lnTo>
                      <a:pt x="118" y="104"/>
                    </a:lnTo>
                    <a:lnTo>
                      <a:pt x="196" y="129"/>
                    </a:lnTo>
                    <a:lnTo>
                      <a:pt x="279" y="145"/>
                    </a:lnTo>
                    <a:lnTo>
                      <a:pt x="332" y="159"/>
                    </a:lnTo>
                    <a:lnTo>
                      <a:pt x="397" y="159"/>
                    </a:lnTo>
                    <a:lnTo>
                      <a:pt x="466" y="149"/>
                    </a:lnTo>
                    <a:lnTo>
                      <a:pt x="523" y="130"/>
                    </a:lnTo>
                    <a:lnTo>
                      <a:pt x="593" y="109"/>
                    </a:lnTo>
                    <a:lnTo>
                      <a:pt x="623" y="101"/>
                    </a:lnTo>
                    <a:lnTo>
                      <a:pt x="631" y="100"/>
                    </a:lnTo>
                    <a:lnTo>
                      <a:pt x="635" y="92"/>
                    </a:lnTo>
                    <a:lnTo>
                      <a:pt x="638" y="85"/>
                    </a:lnTo>
                    <a:lnTo>
                      <a:pt x="638" y="76"/>
                    </a:lnTo>
                    <a:lnTo>
                      <a:pt x="635" y="69"/>
                    </a:lnTo>
                    <a:lnTo>
                      <a:pt x="627" y="61"/>
                    </a:lnTo>
                    <a:lnTo>
                      <a:pt x="626" y="55"/>
                    </a:lnTo>
                    <a:lnTo>
                      <a:pt x="618" y="51"/>
                    </a:lnTo>
                    <a:lnTo>
                      <a:pt x="618" y="41"/>
                    </a:lnTo>
                    <a:lnTo>
                      <a:pt x="618" y="35"/>
                    </a:lnTo>
                    <a:lnTo>
                      <a:pt x="618" y="27"/>
                    </a:lnTo>
                    <a:lnTo>
                      <a:pt x="618" y="20"/>
                    </a:lnTo>
                    <a:lnTo>
                      <a:pt x="623" y="12"/>
                    </a:lnTo>
                    <a:lnTo>
                      <a:pt x="631" y="7"/>
                    </a:lnTo>
                    <a:lnTo>
                      <a:pt x="638" y="3"/>
                    </a:lnTo>
                    <a:lnTo>
                      <a:pt x="646" y="3"/>
                    </a:lnTo>
                    <a:lnTo>
                      <a:pt x="652" y="0"/>
                    </a:lnTo>
                    <a:lnTo>
                      <a:pt x="660" y="3"/>
                    </a:lnTo>
                    <a:lnTo>
                      <a:pt x="667" y="6"/>
                    </a:lnTo>
                    <a:lnTo>
                      <a:pt x="672" y="12"/>
                    </a:lnTo>
                    <a:lnTo>
                      <a:pt x="680" y="16"/>
                    </a:lnTo>
                    <a:lnTo>
                      <a:pt x="682" y="23"/>
                    </a:lnTo>
                    <a:lnTo>
                      <a:pt x="682" y="31"/>
                    </a:lnTo>
                    <a:lnTo>
                      <a:pt x="684" y="37"/>
                    </a:lnTo>
                    <a:lnTo>
                      <a:pt x="690" y="45"/>
                    </a:lnTo>
                    <a:lnTo>
                      <a:pt x="690" y="52"/>
                    </a:lnTo>
                    <a:lnTo>
                      <a:pt x="690" y="60"/>
                    </a:lnTo>
                    <a:lnTo>
                      <a:pt x="690" y="67"/>
                    </a:lnTo>
                    <a:lnTo>
                      <a:pt x="687" y="75"/>
                    </a:lnTo>
                    <a:lnTo>
                      <a:pt x="682" y="81"/>
                    </a:lnTo>
                    <a:lnTo>
                      <a:pt x="676" y="89"/>
                    </a:lnTo>
                    <a:lnTo>
                      <a:pt x="680" y="96"/>
                    </a:lnTo>
                    <a:lnTo>
                      <a:pt x="682" y="104"/>
                    </a:lnTo>
                    <a:lnTo>
                      <a:pt x="687" y="110"/>
                    </a:lnTo>
                    <a:lnTo>
                      <a:pt x="695" y="120"/>
                    </a:lnTo>
                    <a:lnTo>
                      <a:pt x="701" y="124"/>
                    </a:lnTo>
                    <a:lnTo>
                      <a:pt x="704" y="130"/>
                    </a:lnTo>
                    <a:lnTo>
                      <a:pt x="709" y="138"/>
                    </a:lnTo>
                    <a:lnTo>
                      <a:pt x="709" y="145"/>
                    </a:lnTo>
                    <a:lnTo>
                      <a:pt x="707" y="153"/>
                    </a:lnTo>
                    <a:lnTo>
                      <a:pt x="707" y="159"/>
                    </a:lnTo>
                    <a:lnTo>
                      <a:pt x="704" y="169"/>
                    </a:lnTo>
                    <a:lnTo>
                      <a:pt x="701" y="175"/>
                    </a:lnTo>
                    <a:lnTo>
                      <a:pt x="696" y="183"/>
                    </a:lnTo>
                    <a:lnTo>
                      <a:pt x="695" y="190"/>
                    </a:lnTo>
                    <a:lnTo>
                      <a:pt x="691" y="198"/>
                    </a:lnTo>
                    <a:lnTo>
                      <a:pt x="684" y="199"/>
                    </a:lnTo>
                    <a:lnTo>
                      <a:pt x="682" y="207"/>
                    </a:lnTo>
                    <a:lnTo>
                      <a:pt x="672" y="217"/>
                    </a:lnTo>
                    <a:lnTo>
                      <a:pt x="662" y="227"/>
                    </a:lnTo>
                    <a:lnTo>
                      <a:pt x="652" y="232"/>
                    </a:lnTo>
                    <a:lnTo>
                      <a:pt x="646" y="237"/>
                    </a:lnTo>
                    <a:lnTo>
                      <a:pt x="638" y="241"/>
                    </a:lnTo>
                    <a:lnTo>
                      <a:pt x="627" y="243"/>
                    </a:lnTo>
                    <a:lnTo>
                      <a:pt x="621" y="243"/>
                    </a:lnTo>
                    <a:lnTo>
                      <a:pt x="613" y="243"/>
                    </a:lnTo>
                    <a:lnTo>
                      <a:pt x="603" y="239"/>
                    </a:lnTo>
                    <a:lnTo>
                      <a:pt x="597" y="233"/>
                    </a:lnTo>
                    <a:lnTo>
                      <a:pt x="597" y="227"/>
                    </a:lnTo>
                    <a:lnTo>
                      <a:pt x="597" y="219"/>
                    </a:lnTo>
                    <a:lnTo>
                      <a:pt x="601" y="210"/>
                    </a:lnTo>
                    <a:lnTo>
                      <a:pt x="607" y="207"/>
                    </a:lnTo>
                    <a:lnTo>
                      <a:pt x="617" y="203"/>
                    </a:lnTo>
                    <a:lnTo>
                      <a:pt x="621" y="194"/>
                    </a:lnTo>
                    <a:lnTo>
                      <a:pt x="613" y="190"/>
                    </a:lnTo>
                    <a:lnTo>
                      <a:pt x="607" y="183"/>
                    </a:lnTo>
                    <a:lnTo>
                      <a:pt x="607" y="175"/>
                    </a:lnTo>
                    <a:lnTo>
                      <a:pt x="607" y="169"/>
                    </a:lnTo>
                    <a:lnTo>
                      <a:pt x="613" y="159"/>
                    </a:lnTo>
                    <a:lnTo>
                      <a:pt x="617" y="153"/>
                    </a:lnTo>
                    <a:lnTo>
                      <a:pt x="564" y="165"/>
                    </a:lnTo>
                    <a:lnTo>
                      <a:pt x="474" y="194"/>
                    </a:lnTo>
                    <a:lnTo>
                      <a:pt x="422" y="207"/>
                    </a:lnTo>
                    <a:lnTo>
                      <a:pt x="368" y="210"/>
                    </a:lnTo>
                    <a:lnTo>
                      <a:pt x="319" y="207"/>
                    </a:lnTo>
                    <a:lnTo>
                      <a:pt x="259" y="192"/>
                    </a:lnTo>
                    <a:lnTo>
                      <a:pt x="201" y="179"/>
                    </a:lnTo>
                    <a:lnTo>
                      <a:pt x="140" y="175"/>
                    </a:lnTo>
                    <a:lnTo>
                      <a:pt x="69" y="172"/>
                    </a:lnTo>
                    <a:lnTo>
                      <a:pt x="37" y="165"/>
                    </a:lnTo>
                    <a:lnTo>
                      <a:pt x="13" y="145"/>
                    </a:lnTo>
                    <a:lnTo>
                      <a:pt x="0" y="124"/>
                    </a:lnTo>
                    <a:lnTo>
                      <a:pt x="8" y="104"/>
                    </a:lnTo>
                    <a:lnTo>
                      <a:pt x="22" y="86"/>
                    </a:lnTo>
                    <a:close/>
                  </a:path>
                </a:pathLst>
              </a:custGeom>
              <a:solidFill>
                <a:srgbClr val="000000"/>
              </a:solidFill>
              <a:ln w="9525">
                <a:solidFill>
                  <a:schemeClr val="tx1"/>
                </a:solidFill>
                <a:round/>
                <a:headEnd/>
                <a:tailEnd/>
              </a:ln>
            </p:spPr>
            <p:txBody>
              <a:bodyPr/>
              <a:lstStyle/>
              <a:p>
                <a:endParaRPr lang="zh-CN" altLang="en-US"/>
              </a:p>
            </p:txBody>
          </p:sp>
          <p:sp>
            <p:nvSpPr>
              <p:cNvPr id="59405" name="Freeform 16"/>
              <p:cNvSpPr>
                <a:spLocks/>
              </p:cNvSpPr>
              <p:nvPr/>
            </p:nvSpPr>
            <p:spPr bwMode="auto">
              <a:xfrm>
                <a:off x="1944" y="1085"/>
                <a:ext cx="194" cy="401"/>
              </a:xfrm>
              <a:custGeom>
                <a:avLst/>
                <a:gdLst>
                  <a:gd name="T0" fmla="*/ 1 w 388"/>
                  <a:gd name="T1" fmla="*/ 0 h 803"/>
                  <a:gd name="T2" fmla="*/ 1 w 388"/>
                  <a:gd name="T3" fmla="*/ 0 h 803"/>
                  <a:gd name="T4" fmla="*/ 1 w 388"/>
                  <a:gd name="T5" fmla="*/ 0 h 803"/>
                  <a:gd name="T6" fmla="*/ 1 w 388"/>
                  <a:gd name="T7" fmla="*/ 0 h 803"/>
                  <a:gd name="T8" fmla="*/ 1 w 388"/>
                  <a:gd name="T9" fmla="*/ 0 h 803"/>
                  <a:gd name="T10" fmla="*/ 1 w 388"/>
                  <a:gd name="T11" fmla="*/ 0 h 803"/>
                  <a:gd name="T12" fmla="*/ 1 w 388"/>
                  <a:gd name="T13" fmla="*/ 0 h 803"/>
                  <a:gd name="T14" fmla="*/ 1 w 388"/>
                  <a:gd name="T15" fmla="*/ 0 h 803"/>
                  <a:gd name="T16" fmla="*/ 1 w 388"/>
                  <a:gd name="T17" fmla="*/ 0 h 803"/>
                  <a:gd name="T18" fmla="*/ 1 w 388"/>
                  <a:gd name="T19" fmla="*/ 0 h 803"/>
                  <a:gd name="T20" fmla="*/ 1 w 388"/>
                  <a:gd name="T21" fmla="*/ 0 h 803"/>
                  <a:gd name="T22" fmla="*/ 1 w 388"/>
                  <a:gd name="T23" fmla="*/ 0 h 803"/>
                  <a:gd name="T24" fmla="*/ 1 w 388"/>
                  <a:gd name="T25" fmla="*/ 0 h 803"/>
                  <a:gd name="T26" fmla="*/ 1 w 388"/>
                  <a:gd name="T27" fmla="*/ 0 h 803"/>
                  <a:gd name="T28" fmla="*/ 1 w 388"/>
                  <a:gd name="T29" fmla="*/ 0 h 803"/>
                  <a:gd name="T30" fmla="*/ 1 w 388"/>
                  <a:gd name="T31" fmla="*/ 0 h 803"/>
                  <a:gd name="T32" fmla="*/ 1 w 388"/>
                  <a:gd name="T33" fmla="*/ 0 h 803"/>
                  <a:gd name="T34" fmla="*/ 1 w 388"/>
                  <a:gd name="T35" fmla="*/ 0 h 803"/>
                  <a:gd name="T36" fmla="*/ 1 w 388"/>
                  <a:gd name="T37" fmla="*/ 0 h 803"/>
                  <a:gd name="T38" fmla="*/ 1 w 388"/>
                  <a:gd name="T39" fmla="*/ 0 h 803"/>
                  <a:gd name="T40" fmla="*/ 1 w 388"/>
                  <a:gd name="T41" fmla="*/ 0 h 803"/>
                  <a:gd name="T42" fmla="*/ 1 w 388"/>
                  <a:gd name="T43" fmla="*/ 0 h 803"/>
                  <a:gd name="T44" fmla="*/ 1 w 388"/>
                  <a:gd name="T45" fmla="*/ 0 h 803"/>
                  <a:gd name="T46" fmla="*/ 1 w 388"/>
                  <a:gd name="T47" fmla="*/ 0 h 803"/>
                  <a:gd name="T48" fmla="*/ 1 w 388"/>
                  <a:gd name="T49" fmla="*/ 0 h 803"/>
                  <a:gd name="T50" fmla="*/ 1 w 388"/>
                  <a:gd name="T51" fmla="*/ 0 h 803"/>
                  <a:gd name="T52" fmla="*/ 1 w 388"/>
                  <a:gd name="T53" fmla="*/ 0 h 803"/>
                  <a:gd name="T54" fmla="*/ 1 w 388"/>
                  <a:gd name="T55" fmla="*/ 0 h 803"/>
                  <a:gd name="T56" fmla="*/ 1 w 388"/>
                  <a:gd name="T57" fmla="*/ 0 h 803"/>
                  <a:gd name="T58" fmla="*/ 1 w 388"/>
                  <a:gd name="T59" fmla="*/ 0 h 803"/>
                  <a:gd name="T60" fmla="*/ 1 w 388"/>
                  <a:gd name="T61" fmla="*/ 0 h 803"/>
                  <a:gd name="T62" fmla="*/ 1 w 388"/>
                  <a:gd name="T63" fmla="*/ 0 h 803"/>
                  <a:gd name="T64" fmla="*/ 1 w 388"/>
                  <a:gd name="T65" fmla="*/ 0 h 803"/>
                  <a:gd name="T66" fmla="*/ 1 w 388"/>
                  <a:gd name="T67" fmla="*/ 0 h 803"/>
                  <a:gd name="T68" fmla="*/ 1 w 388"/>
                  <a:gd name="T69" fmla="*/ 0 h 803"/>
                  <a:gd name="T70" fmla="*/ 1 w 388"/>
                  <a:gd name="T71" fmla="*/ 0 h 803"/>
                  <a:gd name="T72" fmla="*/ 1 w 388"/>
                  <a:gd name="T73" fmla="*/ 0 h 803"/>
                  <a:gd name="T74" fmla="*/ 1 w 388"/>
                  <a:gd name="T75" fmla="*/ 0 h 803"/>
                  <a:gd name="T76" fmla="*/ 1 w 388"/>
                  <a:gd name="T77" fmla="*/ 0 h 803"/>
                  <a:gd name="T78" fmla="*/ 1 w 388"/>
                  <a:gd name="T79" fmla="*/ 0 h 803"/>
                  <a:gd name="T80" fmla="*/ 1 w 388"/>
                  <a:gd name="T81" fmla="*/ 0 h 803"/>
                  <a:gd name="T82" fmla="*/ 1 w 388"/>
                  <a:gd name="T83" fmla="*/ 0 h 803"/>
                  <a:gd name="T84" fmla="*/ 1 w 388"/>
                  <a:gd name="T85" fmla="*/ 0 h 803"/>
                  <a:gd name="T86" fmla="*/ 1 w 388"/>
                  <a:gd name="T87" fmla="*/ 0 h 803"/>
                  <a:gd name="T88" fmla="*/ 1 w 388"/>
                  <a:gd name="T89" fmla="*/ 0 h 803"/>
                  <a:gd name="T90" fmla="*/ 1 w 388"/>
                  <a:gd name="T91" fmla="*/ 0 h 803"/>
                  <a:gd name="T92" fmla="*/ 1 w 388"/>
                  <a:gd name="T93" fmla="*/ 0 h 803"/>
                  <a:gd name="T94" fmla="*/ 1 w 388"/>
                  <a:gd name="T95" fmla="*/ 0 h 803"/>
                  <a:gd name="T96" fmla="*/ 1 w 388"/>
                  <a:gd name="T97" fmla="*/ 0 h 803"/>
                  <a:gd name="T98" fmla="*/ 1 w 388"/>
                  <a:gd name="T99" fmla="*/ 0 h 803"/>
                  <a:gd name="T100" fmla="*/ 1 w 388"/>
                  <a:gd name="T101" fmla="*/ 0 h 803"/>
                  <a:gd name="T102" fmla="*/ 1 w 388"/>
                  <a:gd name="T103" fmla="*/ 0 h 803"/>
                  <a:gd name="T104" fmla="*/ 1 w 388"/>
                  <a:gd name="T105" fmla="*/ 0 h 803"/>
                  <a:gd name="T106" fmla="*/ 1 w 388"/>
                  <a:gd name="T107" fmla="*/ 0 h 803"/>
                  <a:gd name="T108" fmla="*/ 1 w 388"/>
                  <a:gd name="T109" fmla="*/ 0 h 803"/>
                  <a:gd name="T110" fmla="*/ 0 w 388"/>
                  <a:gd name="T111" fmla="*/ 0 h 803"/>
                  <a:gd name="T112" fmla="*/ 1 w 388"/>
                  <a:gd name="T113" fmla="*/ 0 h 803"/>
                  <a:gd name="T114" fmla="*/ 1 w 388"/>
                  <a:gd name="T115" fmla="*/ 0 h 803"/>
                  <a:gd name="T116" fmla="*/ 1 w 388"/>
                  <a:gd name="T117" fmla="*/ 0 h 80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88"/>
                  <a:gd name="T178" fmla="*/ 0 h 803"/>
                  <a:gd name="T179" fmla="*/ 388 w 388"/>
                  <a:gd name="T180" fmla="*/ 803 h 80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88" h="803">
                    <a:moveTo>
                      <a:pt x="49" y="6"/>
                    </a:moveTo>
                    <a:lnTo>
                      <a:pt x="74" y="23"/>
                    </a:lnTo>
                    <a:lnTo>
                      <a:pt x="103" y="55"/>
                    </a:lnTo>
                    <a:lnTo>
                      <a:pt x="136" y="96"/>
                    </a:lnTo>
                    <a:lnTo>
                      <a:pt x="181" y="149"/>
                    </a:lnTo>
                    <a:lnTo>
                      <a:pt x="221" y="198"/>
                    </a:lnTo>
                    <a:lnTo>
                      <a:pt x="246" y="228"/>
                    </a:lnTo>
                    <a:lnTo>
                      <a:pt x="261" y="253"/>
                    </a:lnTo>
                    <a:lnTo>
                      <a:pt x="265" y="272"/>
                    </a:lnTo>
                    <a:lnTo>
                      <a:pt x="265" y="300"/>
                    </a:lnTo>
                    <a:lnTo>
                      <a:pt x="255" y="320"/>
                    </a:lnTo>
                    <a:lnTo>
                      <a:pt x="235" y="351"/>
                    </a:lnTo>
                    <a:lnTo>
                      <a:pt x="201" y="399"/>
                    </a:lnTo>
                    <a:lnTo>
                      <a:pt x="165" y="449"/>
                    </a:lnTo>
                    <a:lnTo>
                      <a:pt x="140" y="498"/>
                    </a:lnTo>
                    <a:lnTo>
                      <a:pt x="125" y="541"/>
                    </a:lnTo>
                    <a:lnTo>
                      <a:pt x="118" y="582"/>
                    </a:lnTo>
                    <a:lnTo>
                      <a:pt x="118" y="620"/>
                    </a:lnTo>
                    <a:lnTo>
                      <a:pt x="123" y="648"/>
                    </a:lnTo>
                    <a:lnTo>
                      <a:pt x="147" y="664"/>
                    </a:lnTo>
                    <a:lnTo>
                      <a:pt x="177" y="668"/>
                    </a:lnTo>
                    <a:lnTo>
                      <a:pt x="226" y="669"/>
                    </a:lnTo>
                    <a:lnTo>
                      <a:pt x="284" y="678"/>
                    </a:lnTo>
                    <a:lnTo>
                      <a:pt x="329" y="694"/>
                    </a:lnTo>
                    <a:lnTo>
                      <a:pt x="366" y="717"/>
                    </a:lnTo>
                    <a:lnTo>
                      <a:pt x="386" y="738"/>
                    </a:lnTo>
                    <a:lnTo>
                      <a:pt x="388" y="758"/>
                    </a:lnTo>
                    <a:lnTo>
                      <a:pt x="373" y="783"/>
                    </a:lnTo>
                    <a:lnTo>
                      <a:pt x="344" y="803"/>
                    </a:lnTo>
                    <a:lnTo>
                      <a:pt x="324" y="800"/>
                    </a:lnTo>
                    <a:lnTo>
                      <a:pt x="313" y="780"/>
                    </a:lnTo>
                    <a:lnTo>
                      <a:pt x="298" y="752"/>
                    </a:lnTo>
                    <a:lnTo>
                      <a:pt x="261" y="731"/>
                    </a:lnTo>
                    <a:lnTo>
                      <a:pt x="214" y="714"/>
                    </a:lnTo>
                    <a:lnTo>
                      <a:pt x="167" y="713"/>
                    </a:lnTo>
                    <a:lnTo>
                      <a:pt x="123" y="723"/>
                    </a:lnTo>
                    <a:lnTo>
                      <a:pt x="103" y="727"/>
                    </a:lnTo>
                    <a:lnTo>
                      <a:pt x="76" y="723"/>
                    </a:lnTo>
                    <a:lnTo>
                      <a:pt x="62" y="707"/>
                    </a:lnTo>
                    <a:lnTo>
                      <a:pt x="54" y="688"/>
                    </a:lnTo>
                    <a:lnTo>
                      <a:pt x="59" y="665"/>
                    </a:lnTo>
                    <a:lnTo>
                      <a:pt x="72" y="616"/>
                    </a:lnTo>
                    <a:lnTo>
                      <a:pt x="82" y="552"/>
                    </a:lnTo>
                    <a:lnTo>
                      <a:pt x="98" y="477"/>
                    </a:lnTo>
                    <a:lnTo>
                      <a:pt x="112" y="417"/>
                    </a:lnTo>
                    <a:lnTo>
                      <a:pt x="132" y="371"/>
                    </a:lnTo>
                    <a:lnTo>
                      <a:pt x="160" y="330"/>
                    </a:lnTo>
                    <a:lnTo>
                      <a:pt x="180" y="297"/>
                    </a:lnTo>
                    <a:lnTo>
                      <a:pt x="192" y="277"/>
                    </a:lnTo>
                    <a:lnTo>
                      <a:pt x="186" y="261"/>
                    </a:lnTo>
                    <a:lnTo>
                      <a:pt x="152" y="228"/>
                    </a:lnTo>
                    <a:lnTo>
                      <a:pt x="103" y="192"/>
                    </a:lnTo>
                    <a:lnTo>
                      <a:pt x="69" y="159"/>
                    </a:lnTo>
                    <a:lnTo>
                      <a:pt x="39" y="130"/>
                    </a:lnTo>
                    <a:lnTo>
                      <a:pt x="14" y="90"/>
                    </a:lnTo>
                    <a:lnTo>
                      <a:pt x="0" y="45"/>
                    </a:lnTo>
                    <a:lnTo>
                      <a:pt x="13" y="12"/>
                    </a:lnTo>
                    <a:lnTo>
                      <a:pt x="25" y="0"/>
                    </a:lnTo>
                    <a:lnTo>
                      <a:pt x="49" y="6"/>
                    </a:lnTo>
                    <a:close/>
                  </a:path>
                </a:pathLst>
              </a:custGeom>
              <a:solidFill>
                <a:srgbClr val="000000"/>
              </a:solidFill>
              <a:ln w="9525">
                <a:solidFill>
                  <a:schemeClr val="tx1"/>
                </a:solidFill>
                <a:round/>
                <a:headEnd/>
                <a:tailEnd/>
              </a:ln>
            </p:spPr>
            <p:txBody>
              <a:bodyPr/>
              <a:lstStyle/>
              <a:p>
                <a:endParaRPr lang="zh-CN" altLang="en-US"/>
              </a:p>
            </p:txBody>
          </p:sp>
          <p:sp>
            <p:nvSpPr>
              <p:cNvPr id="59406" name="Freeform 17"/>
              <p:cNvSpPr>
                <a:spLocks/>
              </p:cNvSpPr>
              <p:nvPr/>
            </p:nvSpPr>
            <p:spPr bwMode="auto">
              <a:xfrm>
                <a:off x="1750" y="1069"/>
                <a:ext cx="174" cy="397"/>
              </a:xfrm>
              <a:custGeom>
                <a:avLst/>
                <a:gdLst>
                  <a:gd name="T0" fmla="*/ 1 w 348"/>
                  <a:gd name="T1" fmla="*/ 1 h 794"/>
                  <a:gd name="T2" fmla="*/ 1 w 348"/>
                  <a:gd name="T3" fmla="*/ 1 h 794"/>
                  <a:gd name="T4" fmla="*/ 1 w 348"/>
                  <a:gd name="T5" fmla="*/ 0 h 794"/>
                  <a:gd name="T6" fmla="*/ 1 w 348"/>
                  <a:gd name="T7" fmla="*/ 1 h 794"/>
                  <a:gd name="T8" fmla="*/ 1 w 348"/>
                  <a:gd name="T9" fmla="*/ 1 h 794"/>
                  <a:gd name="T10" fmla="*/ 1 w 348"/>
                  <a:gd name="T11" fmla="*/ 1 h 794"/>
                  <a:gd name="T12" fmla="*/ 1 w 348"/>
                  <a:gd name="T13" fmla="*/ 1 h 794"/>
                  <a:gd name="T14" fmla="*/ 1 w 348"/>
                  <a:gd name="T15" fmla="*/ 1 h 794"/>
                  <a:gd name="T16" fmla="*/ 1 w 348"/>
                  <a:gd name="T17" fmla="*/ 1 h 794"/>
                  <a:gd name="T18" fmla="*/ 1 w 348"/>
                  <a:gd name="T19" fmla="*/ 1 h 794"/>
                  <a:gd name="T20" fmla="*/ 1 w 348"/>
                  <a:gd name="T21" fmla="*/ 1 h 794"/>
                  <a:gd name="T22" fmla="*/ 1 w 348"/>
                  <a:gd name="T23" fmla="*/ 1 h 794"/>
                  <a:gd name="T24" fmla="*/ 1 w 348"/>
                  <a:gd name="T25" fmla="*/ 1 h 794"/>
                  <a:gd name="T26" fmla="*/ 1 w 348"/>
                  <a:gd name="T27" fmla="*/ 1 h 794"/>
                  <a:gd name="T28" fmla="*/ 1 w 348"/>
                  <a:gd name="T29" fmla="*/ 1 h 794"/>
                  <a:gd name="T30" fmla="*/ 1 w 348"/>
                  <a:gd name="T31" fmla="*/ 1 h 794"/>
                  <a:gd name="T32" fmla="*/ 1 w 348"/>
                  <a:gd name="T33" fmla="*/ 1 h 794"/>
                  <a:gd name="T34" fmla="*/ 1 w 348"/>
                  <a:gd name="T35" fmla="*/ 1 h 794"/>
                  <a:gd name="T36" fmla="*/ 1 w 348"/>
                  <a:gd name="T37" fmla="*/ 1 h 794"/>
                  <a:gd name="T38" fmla="*/ 1 w 348"/>
                  <a:gd name="T39" fmla="*/ 1 h 794"/>
                  <a:gd name="T40" fmla="*/ 1 w 348"/>
                  <a:gd name="T41" fmla="*/ 1 h 794"/>
                  <a:gd name="T42" fmla="*/ 1 w 348"/>
                  <a:gd name="T43" fmla="*/ 1 h 794"/>
                  <a:gd name="T44" fmla="*/ 1 w 348"/>
                  <a:gd name="T45" fmla="*/ 1 h 794"/>
                  <a:gd name="T46" fmla="*/ 1 w 348"/>
                  <a:gd name="T47" fmla="*/ 1 h 794"/>
                  <a:gd name="T48" fmla="*/ 1 w 348"/>
                  <a:gd name="T49" fmla="*/ 1 h 794"/>
                  <a:gd name="T50" fmla="*/ 1 w 348"/>
                  <a:gd name="T51" fmla="*/ 1 h 794"/>
                  <a:gd name="T52" fmla="*/ 1 w 348"/>
                  <a:gd name="T53" fmla="*/ 1 h 794"/>
                  <a:gd name="T54" fmla="*/ 1 w 348"/>
                  <a:gd name="T55" fmla="*/ 1 h 794"/>
                  <a:gd name="T56" fmla="*/ 1 w 348"/>
                  <a:gd name="T57" fmla="*/ 1 h 794"/>
                  <a:gd name="T58" fmla="*/ 1 w 348"/>
                  <a:gd name="T59" fmla="*/ 1 h 794"/>
                  <a:gd name="T60" fmla="*/ 1 w 348"/>
                  <a:gd name="T61" fmla="*/ 1 h 794"/>
                  <a:gd name="T62" fmla="*/ 1 w 348"/>
                  <a:gd name="T63" fmla="*/ 1 h 794"/>
                  <a:gd name="T64" fmla="*/ 1 w 348"/>
                  <a:gd name="T65" fmla="*/ 1 h 794"/>
                  <a:gd name="T66" fmla="*/ 0 w 348"/>
                  <a:gd name="T67" fmla="*/ 1 h 794"/>
                  <a:gd name="T68" fmla="*/ 1 w 348"/>
                  <a:gd name="T69" fmla="*/ 1 h 794"/>
                  <a:gd name="T70" fmla="*/ 1 w 348"/>
                  <a:gd name="T71" fmla="*/ 1 h 794"/>
                  <a:gd name="T72" fmla="*/ 1 w 348"/>
                  <a:gd name="T73" fmla="*/ 1 h 794"/>
                  <a:gd name="T74" fmla="*/ 1 w 348"/>
                  <a:gd name="T75" fmla="*/ 1 h 794"/>
                  <a:gd name="T76" fmla="*/ 1 w 348"/>
                  <a:gd name="T77" fmla="*/ 1 h 794"/>
                  <a:gd name="T78" fmla="*/ 1 w 348"/>
                  <a:gd name="T79" fmla="*/ 1 h 794"/>
                  <a:gd name="T80" fmla="*/ 1 w 348"/>
                  <a:gd name="T81" fmla="*/ 1 h 794"/>
                  <a:gd name="T82" fmla="*/ 1 w 348"/>
                  <a:gd name="T83" fmla="*/ 1 h 794"/>
                  <a:gd name="T84" fmla="*/ 1 w 348"/>
                  <a:gd name="T85" fmla="*/ 1 h 794"/>
                  <a:gd name="T86" fmla="*/ 1 w 348"/>
                  <a:gd name="T87" fmla="*/ 1 h 794"/>
                  <a:gd name="T88" fmla="*/ 1 w 348"/>
                  <a:gd name="T89" fmla="*/ 1 h 794"/>
                  <a:gd name="T90" fmla="*/ 1 w 348"/>
                  <a:gd name="T91" fmla="*/ 1 h 794"/>
                  <a:gd name="T92" fmla="*/ 1 w 348"/>
                  <a:gd name="T93" fmla="*/ 1 h 794"/>
                  <a:gd name="T94" fmla="*/ 1 w 348"/>
                  <a:gd name="T95" fmla="*/ 1 h 794"/>
                  <a:gd name="T96" fmla="*/ 1 w 348"/>
                  <a:gd name="T97" fmla="*/ 1 h 794"/>
                  <a:gd name="T98" fmla="*/ 1 w 348"/>
                  <a:gd name="T99" fmla="*/ 1 h 794"/>
                  <a:gd name="T100" fmla="*/ 1 w 348"/>
                  <a:gd name="T101" fmla="*/ 1 h 794"/>
                  <a:gd name="T102" fmla="*/ 1 w 348"/>
                  <a:gd name="T103" fmla="*/ 1 h 794"/>
                  <a:gd name="T104" fmla="*/ 1 w 348"/>
                  <a:gd name="T105" fmla="*/ 1 h 794"/>
                  <a:gd name="T106" fmla="*/ 1 w 348"/>
                  <a:gd name="T107" fmla="*/ 1 h 794"/>
                  <a:gd name="T108" fmla="*/ 1 w 348"/>
                  <a:gd name="T109" fmla="*/ 1 h 794"/>
                  <a:gd name="T110" fmla="*/ 1 w 348"/>
                  <a:gd name="T111" fmla="*/ 1 h 79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48"/>
                  <a:gd name="T169" fmla="*/ 0 h 794"/>
                  <a:gd name="T170" fmla="*/ 348 w 348"/>
                  <a:gd name="T171" fmla="*/ 794 h 79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48" h="794">
                    <a:moveTo>
                      <a:pt x="259" y="30"/>
                    </a:moveTo>
                    <a:lnTo>
                      <a:pt x="286" y="9"/>
                    </a:lnTo>
                    <a:lnTo>
                      <a:pt x="314" y="0"/>
                    </a:lnTo>
                    <a:lnTo>
                      <a:pt x="340" y="16"/>
                    </a:lnTo>
                    <a:lnTo>
                      <a:pt x="348" y="43"/>
                    </a:lnTo>
                    <a:lnTo>
                      <a:pt x="345" y="79"/>
                    </a:lnTo>
                    <a:lnTo>
                      <a:pt x="328" y="103"/>
                    </a:lnTo>
                    <a:lnTo>
                      <a:pt x="284" y="137"/>
                    </a:lnTo>
                    <a:lnTo>
                      <a:pt x="250" y="170"/>
                    </a:lnTo>
                    <a:lnTo>
                      <a:pt x="221" y="206"/>
                    </a:lnTo>
                    <a:lnTo>
                      <a:pt x="198" y="249"/>
                    </a:lnTo>
                    <a:lnTo>
                      <a:pt x="188" y="287"/>
                    </a:lnTo>
                    <a:lnTo>
                      <a:pt x="193" y="324"/>
                    </a:lnTo>
                    <a:lnTo>
                      <a:pt x="213" y="356"/>
                    </a:lnTo>
                    <a:lnTo>
                      <a:pt x="250" y="397"/>
                    </a:lnTo>
                    <a:lnTo>
                      <a:pt x="284" y="439"/>
                    </a:lnTo>
                    <a:lnTo>
                      <a:pt x="300" y="470"/>
                    </a:lnTo>
                    <a:lnTo>
                      <a:pt x="311" y="523"/>
                    </a:lnTo>
                    <a:lnTo>
                      <a:pt x="319" y="586"/>
                    </a:lnTo>
                    <a:lnTo>
                      <a:pt x="315" y="642"/>
                    </a:lnTo>
                    <a:lnTo>
                      <a:pt x="311" y="685"/>
                    </a:lnTo>
                    <a:lnTo>
                      <a:pt x="306" y="715"/>
                    </a:lnTo>
                    <a:lnTo>
                      <a:pt x="291" y="729"/>
                    </a:lnTo>
                    <a:lnTo>
                      <a:pt x="284" y="729"/>
                    </a:lnTo>
                    <a:lnTo>
                      <a:pt x="270" y="734"/>
                    </a:lnTo>
                    <a:lnTo>
                      <a:pt x="230" y="729"/>
                    </a:lnTo>
                    <a:lnTo>
                      <a:pt x="193" y="729"/>
                    </a:lnTo>
                    <a:lnTo>
                      <a:pt x="186" y="733"/>
                    </a:lnTo>
                    <a:lnTo>
                      <a:pt x="139" y="742"/>
                    </a:lnTo>
                    <a:lnTo>
                      <a:pt x="98" y="767"/>
                    </a:lnTo>
                    <a:lnTo>
                      <a:pt x="70" y="794"/>
                    </a:lnTo>
                    <a:lnTo>
                      <a:pt x="50" y="791"/>
                    </a:lnTo>
                    <a:lnTo>
                      <a:pt x="20" y="767"/>
                    </a:lnTo>
                    <a:lnTo>
                      <a:pt x="0" y="725"/>
                    </a:lnTo>
                    <a:lnTo>
                      <a:pt x="10" y="711"/>
                    </a:lnTo>
                    <a:lnTo>
                      <a:pt x="66" y="689"/>
                    </a:lnTo>
                    <a:lnTo>
                      <a:pt x="159" y="676"/>
                    </a:lnTo>
                    <a:lnTo>
                      <a:pt x="231" y="675"/>
                    </a:lnTo>
                    <a:lnTo>
                      <a:pt x="257" y="664"/>
                    </a:lnTo>
                    <a:lnTo>
                      <a:pt x="271" y="642"/>
                    </a:lnTo>
                    <a:lnTo>
                      <a:pt x="279" y="607"/>
                    </a:lnTo>
                    <a:lnTo>
                      <a:pt x="279" y="561"/>
                    </a:lnTo>
                    <a:lnTo>
                      <a:pt x="265" y="515"/>
                    </a:lnTo>
                    <a:lnTo>
                      <a:pt x="231" y="468"/>
                    </a:lnTo>
                    <a:lnTo>
                      <a:pt x="201" y="431"/>
                    </a:lnTo>
                    <a:lnTo>
                      <a:pt x="173" y="399"/>
                    </a:lnTo>
                    <a:lnTo>
                      <a:pt x="148" y="366"/>
                    </a:lnTo>
                    <a:lnTo>
                      <a:pt x="133" y="328"/>
                    </a:lnTo>
                    <a:lnTo>
                      <a:pt x="132" y="298"/>
                    </a:lnTo>
                    <a:lnTo>
                      <a:pt x="133" y="254"/>
                    </a:lnTo>
                    <a:lnTo>
                      <a:pt x="147" y="214"/>
                    </a:lnTo>
                    <a:lnTo>
                      <a:pt x="164" y="177"/>
                    </a:lnTo>
                    <a:lnTo>
                      <a:pt x="182" y="136"/>
                    </a:lnTo>
                    <a:lnTo>
                      <a:pt x="208" y="96"/>
                    </a:lnTo>
                    <a:lnTo>
                      <a:pt x="235" y="62"/>
                    </a:lnTo>
                    <a:lnTo>
                      <a:pt x="259" y="30"/>
                    </a:lnTo>
                    <a:close/>
                  </a:path>
                </a:pathLst>
              </a:custGeom>
              <a:solidFill>
                <a:srgbClr val="000000"/>
              </a:solidFill>
              <a:ln w="9525">
                <a:solidFill>
                  <a:schemeClr val="tx1"/>
                </a:solidFill>
                <a:round/>
                <a:headEnd/>
                <a:tailEnd/>
              </a:ln>
            </p:spPr>
            <p:txBody>
              <a:bodyPr/>
              <a:lstStyle/>
              <a:p>
                <a:endParaRPr lang="zh-CN" altLang="en-US"/>
              </a:p>
            </p:txBody>
          </p:sp>
          <p:sp>
            <p:nvSpPr>
              <p:cNvPr id="59407" name="Freeform 18"/>
              <p:cNvSpPr>
                <a:spLocks/>
              </p:cNvSpPr>
              <p:nvPr/>
            </p:nvSpPr>
            <p:spPr bwMode="auto">
              <a:xfrm>
                <a:off x="1791" y="432"/>
                <a:ext cx="191" cy="819"/>
              </a:xfrm>
              <a:custGeom>
                <a:avLst/>
                <a:gdLst>
                  <a:gd name="T0" fmla="*/ 1 w 381"/>
                  <a:gd name="T1" fmla="*/ 0 h 1639"/>
                  <a:gd name="T2" fmla="*/ 1 w 381"/>
                  <a:gd name="T3" fmla="*/ 1 h 1639"/>
                  <a:gd name="T4" fmla="*/ 1 w 381"/>
                  <a:gd name="T5" fmla="*/ 1 h 1639"/>
                  <a:gd name="T6" fmla="*/ 0 w 381"/>
                  <a:gd name="T7" fmla="*/ 0 h 1639"/>
                  <a:gd name="T8" fmla="*/ 1 w 381"/>
                  <a:gd name="T9" fmla="*/ 0 h 1639"/>
                  <a:gd name="T10" fmla="*/ 1 w 381"/>
                  <a:gd name="T11" fmla="*/ 0 h 1639"/>
                  <a:gd name="T12" fmla="*/ 1 w 381"/>
                  <a:gd name="T13" fmla="*/ 0 h 1639"/>
                  <a:gd name="T14" fmla="*/ 0 60000 65536"/>
                  <a:gd name="T15" fmla="*/ 0 60000 65536"/>
                  <a:gd name="T16" fmla="*/ 0 60000 65536"/>
                  <a:gd name="T17" fmla="*/ 0 60000 65536"/>
                  <a:gd name="T18" fmla="*/ 0 60000 65536"/>
                  <a:gd name="T19" fmla="*/ 0 60000 65536"/>
                  <a:gd name="T20" fmla="*/ 0 60000 65536"/>
                  <a:gd name="T21" fmla="*/ 0 w 381"/>
                  <a:gd name="T22" fmla="*/ 0 h 1639"/>
                  <a:gd name="T23" fmla="*/ 381 w 381"/>
                  <a:gd name="T24" fmla="*/ 1639 h 16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1" h="1639">
                    <a:moveTo>
                      <a:pt x="29" y="995"/>
                    </a:moveTo>
                    <a:lnTo>
                      <a:pt x="381" y="1616"/>
                    </a:lnTo>
                    <a:lnTo>
                      <a:pt x="363" y="1639"/>
                    </a:lnTo>
                    <a:lnTo>
                      <a:pt x="0" y="993"/>
                    </a:lnTo>
                    <a:lnTo>
                      <a:pt x="259" y="0"/>
                    </a:lnTo>
                    <a:lnTo>
                      <a:pt x="282" y="17"/>
                    </a:lnTo>
                    <a:lnTo>
                      <a:pt x="29" y="995"/>
                    </a:lnTo>
                    <a:close/>
                  </a:path>
                </a:pathLst>
              </a:custGeom>
              <a:solidFill>
                <a:srgbClr val="CC9900"/>
              </a:solidFill>
              <a:ln w="9525">
                <a:solidFill>
                  <a:schemeClr val="tx1"/>
                </a:solidFill>
                <a:round/>
                <a:headEnd/>
                <a:tailEnd/>
              </a:ln>
            </p:spPr>
            <p:txBody>
              <a:bodyPr/>
              <a:lstStyle/>
              <a:p>
                <a:endParaRPr lang="zh-CN" altLang="en-US"/>
              </a:p>
            </p:txBody>
          </p:sp>
          <p:sp>
            <p:nvSpPr>
              <p:cNvPr id="59408" name="Freeform 19"/>
              <p:cNvSpPr>
                <a:spLocks/>
              </p:cNvSpPr>
              <p:nvPr/>
            </p:nvSpPr>
            <p:spPr bwMode="auto">
              <a:xfrm>
                <a:off x="1894" y="369"/>
                <a:ext cx="364" cy="940"/>
              </a:xfrm>
              <a:custGeom>
                <a:avLst/>
                <a:gdLst>
                  <a:gd name="T0" fmla="*/ 1 w 728"/>
                  <a:gd name="T1" fmla="*/ 1 h 1880"/>
                  <a:gd name="T2" fmla="*/ 0 w 728"/>
                  <a:gd name="T3" fmla="*/ 1 h 1880"/>
                  <a:gd name="T4" fmla="*/ 1 w 728"/>
                  <a:gd name="T5" fmla="*/ 1 h 1880"/>
                  <a:gd name="T6" fmla="*/ 1 w 728"/>
                  <a:gd name="T7" fmla="*/ 1 h 1880"/>
                  <a:gd name="T8" fmla="*/ 1 w 728"/>
                  <a:gd name="T9" fmla="*/ 1 h 1880"/>
                  <a:gd name="T10" fmla="*/ 1 w 728"/>
                  <a:gd name="T11" fmla="*/ 1 h 1880"/>
                  <a:gd name="T12" fmla="*/ 1 w 728"/>
                  <a:gd name="T13" fmla="*/ 1 h 1880"/>
                  <a:gd name="T14" fmla="*/ 1 w 728"/>
                  <a:gd name="T15" fmla="*/ 1 h 1880"/>
                  <a:gd name="T16" fmla="*/ 1 w 728"/>
                  <a:gd name="T17" fmla="*/ 1 h 1880"/>
                  <a:gd name="T18" fmla="*/ 1 w 728"/>
                  <a:gd name="T19" fmla="*/ 1 h 1880"/>
                  <a:gd name="T20" fmla="*/ 1 w 728"/>
                  <a:gd name="T21" fmla="*/ 1 h 1880"/>
                  <a:gd name="T22" fmla="*/ 1 w 728"/>
                  <a:gd name="T23" fmla="*/ 1 h 1880"/>
                  <a:gd name="T24" fmla="*/ 1 w 728"/>
                  <a:gd name="T25" fmla="*/ 1 h 1880"/>
                  <a:gd name="T26" fmla="*/ 1 w 728"/>
                  <a:gd name="T27" fmla="*/ 2 h 1880"/>
                  <a:gd name="T28" fmla="*/ 1 w 728"/>
                  <a:gd name="T29" fmla="*/ 2 h 1880"/>
                  <a:gd name="T30" fmla="*/ 1 w 728"/>
                  <a:gd name="T31" fmla="*/ 2 h 1880"/>
                  <a:gd name="T32" fmla="*/ 1 w 728"/>
                  <a:gd name="T33" fmla="*/ 2 h 1880"/>
                  <a:gd name="T34" fmla="*/ 1 w 728"/>
                  <a:gd name="T35" fmla="*/ 2 h 1880"/>
                  <a:gd name="T36" fmla="*/ 1 w 728"/>
                  <a:gd name="T37" fmla="*/ 2 h 1880"/>
                  <a:gd name="T38" fmla="*/ 1 w 728"/>
                  <a:gd name="T39" fmla="*/ 2 h 1880"/>
                  <a:gd name="T40" fmla="*/ 1 w 728"/>
                  <a:gd name="T41" fmla="*/ 2 h 1880"/>
                  <a:gd name="T42" fmla="*/ 1 w 728"/>
                  <a:gd name="T43" fmla="*/ 2 h 1880"/>
                  <a:gd name="T44" fmla="*/ 1 w 728"/>
                  <a:gd name="T45" fmla="*/ 2 h 1880"/>
                  <a:gd name="T46" fmla="*/ 1 w 728"/>
                  <a:gd name="T47" fmla="*/ 2 h 1880"/>
                  <a:gd name="T48" fmla="*/ 1 w 728"/>
                  <a:gd name="T49" fmla="*/ 2 h 1880"/>
                  <a:gd name="T50" fmla="*/ 1 w 728"/>
                  <a:gd name="T51" fmla="*/ 2 h 1880"/>
                  <a:gd name="T52" fmla="*/ 1 w 728"/>
                  <a:gd name="T53" fmla="*/ 2 h 1880"/>
                  <a:gd name="T54" fmla="*/ 1 w 728"/>
                  <a:gd name="T55" fmla="*/ 2 h 1880"/>
                  <a:gd name="T56" fmla="*/ 1 w 728"/>
                  <a:gd name="T57" fmla="*/ 2 h 1880"/>
                  <a:gd name="T58" fmla="*/ 1 w 728"/>
                  <a:gd name="T59" fmla="*/ 2 h 1880"/>
                  <a:gd name="T60" fmla="*/ 1 w 728"/>
                  <a:gd name="T61" fmla="*/ 1 h 1880"/>
                  <a:gd name="T62" fmla="*/ 1 w 728"/>
                  <a:gd name="T63" fmla="*/ 1 h 1880"/>
                  <a:gd name="T64" fmla="*/ 1 w 728"/>
                  <a:gd name="T65" fmla="*/ 1 h 1880"/>
                  <a:gd name="T66" fmla="*/ 1 w 728"/>
                  <a:gd name="T67" fmla="*/ 1 h 1880"/>
                  <a:gd name="T68" fmla="*/ 1 w 728"/>
                  <a:gd name="T69" fmla="*/ 1 h 1880"/>
                  <a:gd name="T70" fmla="*/ 1 w 728"/>
                  <a:gd name="T71" fmla="*/ 1 h 188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28"/>
                  <a:gd name="T109" fmla="*/ 0 h 1880"/>
                  <a:gd name="T110" fmla="*/ 728 w 728"/>
                  <a:gd name="T111" fmla="*/ 1880 h 188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28" h="1880">
                    <a:moveTo>
                      <a:pt x="40" y="138"/>
                    </a:moveTo>
                    <a:lnTo>
                      <a:pt x="13" y="111"/>
                    </a:lnTo>
                    <a:lnTo>
                      <a:pt x="0" y="88"/>
                    </a:lnTo>
                    <a:lnTo>
                      <a:pt x="0" y="60"/>
                    </a:lnTo>
                    <a:lnTo>
                      <a:pt x="15" y="39"/>
                    </a:lnTo>
                    <a:lnTo>
                      <a:pt x="54" y="19"/>
                    </a:lnTo>
                    <a:lnTo>
                      <a:pt x="89" y="0"/>
                    </a:lnTo>
                    <a:lnTo>
                      <a:pt x="98" y="5"/>
                    </a:lnTo>
                    <a:lnTo>
                      <a:pt x="89" y="24"/>
                    </a:lnTo>
                    <a:lnTo>
                      <a:pt x="68" y="44"/>
                    </a:lnTo>
                    <a:lnTo>
                      <a:pt x="49" y="69"/>
                    </a:lnTo>
                    <a:lnTo>
                      <a:pt x="54" y="89"/>
                    </a:lnTo>
                    <a:lnTo>
                      <a:pt x="64" y="109"/>
                    </a:lnTo>
                    <a:lnTo>
                      <a:pt x="101" y="131"/>
                    </a:lnTo>
                    <a:lnTo>
                      <a:pt x="162" y="166"/>
                    </a:lnTo>
                    <a:lnTo>
                      <a:pt x="229" y="201"/>
                    </a:lnTo>
                    <a:lnTo>
                      <a:pt x="289" y="240"/>
                    </a:lnTo>
                    <a:lnTo>
                      <a:pt x="346" y="283"/>
                    </a:lnTo>
                    <a:lnTo>
                      <a:pt x="401" y="352"/>
                    </a:lnTo>
                    <a:lnTo>
                      <a:pt x="460" y="432"/>
                    </a:lnTo>
                    <a:lnTo>
                      <a:pt x="510" y="499"/>
                    </a:lnTo>
                    <a:lnTo>
                      <a:pt x="559" y="569"/>
                    </a:lnTo>
                    <a:lnTo>
                      <a:pt x="596" y="633"/>
                    </a:lnTo>
                    <a:lnTo>
                      <a:pt x="637" y="715"/>
                    </a:lnTo>
                    <a:lnTo>
                      <a:pt x="679" y="809"/>
                    </a:lnTo>
                    <a:lnTo>
                      <a:pt x="719" y="907"/>
                    </a:lnTo>
                    <a:lnTo>
                      <a:pt x="728" y="961"/>
                    </a:lnTo>
                    <a:lnTo>
                      <a:pt x="726" y="1025"/>
                    </a:lnTo>
                    <a:lnTo>
                      <a:pt x="706" y="1099"/>
                    </a:lnTo>
                    <a:lnTo>
                      <a:pt x="657" y="1186"/>
                    </a:lnTo>
                    <a:lnTo>
                      <a:pt x="601" y="1293"/>
                    </a:lnTo>
                    <a:lnTo>
                      <a:pt x="539" y="1387"/>
                    </a:lnTo>
                    <a:lnTo>
                      <a:pt x="478" y="1479"/>
                    </a:lnTo>
                    <a:lnTo>
                      <a:pt x="411" y="1557"/>
                    </a:lnTo>
                    <a:lnTo>
                      <a:pt x="338" y="1624"/>
                    </a:lnTo>
                    <a:lnTo>
                      <a:pt x="258" y="1693"/>
                    </a:lnTo>
                    <a:lnTo>
                      <a:pt x="195" y="1749"/>
                    </a:lnTo>
                    <a:lnTo>
                      <a:pt x="156" y="1791"/>
                    </a:lnTo>
                    <a:lnTo>
                      <a:pt x="147" y="1812"/>
                    </a:lnTo>
                    <a:lnTo>
                      <a:pt x="146" y="1820"/>
                    </a:lnTo>
                    <a:lnTo>
                      <a:pt x="150" y="1835"/>
                    </a:lnTo>
                    <a:lnTo>
                      <a:pt x="167" y="1849"/>
                    </a:lnTo>
                    <a:lnTo>
                      <a:pt x="189" y="1855"/>
                    </a:lnTo>
                    <a:lnTo>
                      <a:pt x="195" y="1875"/>
                    </a:lnTo>
                    <a:lnTo>
                      <a:pt x="170" y="1880"/>
                    </a:lnTo>
                    <a:lnTo>
                      <a:pt x="142" y="1876"/>
                    </a:lnTo>
                    <a:lnTo>
                      <a:pt x="118" y="1852"/>
                    </a:lnTo>
                    <a:lnTo>
                      <a:pt x="117" y="1826"/>
                    </a:lnTo>
                    <a:lnTo>
                      <a:pt x="118" y="1787"/>
                    </a:lnTo>
                    <a:lnTo>
                      <a:pt x="138" y="1749"/>
                    </a:lnTo>
                    <a:lnTo>
                      <a:pt x="181" y="1704"/>
                    </a:lnTo>
                    <a:lnTo>
                      <a:pt x="264" y="1636"/>
                    </a:lnTo>
                    <a:lnTo>
                      <a:pt x="334" y="1573"/>
                    </a:lnTo>
                    <a:lnTo>
                      <a:pt x="385" y="1513"/>
                    </a:lnTo>
                    <a:lnTo>
                      <a:pt x="456" y="1421"/>
                    </a:lnTo>
                    <a:lnTo>
                      <a:pt x="512" y="1327"/>
                    </a:lnTo>
                    <a:lnTo>
                      <a:pt x="544" y="1254"/>
                    </a:lnTo>
                    <a:lnTo>
                      <a:pt x="593" y="1151"/>
                    </a:lnTo>
                    <a:lnTo>
                      <a:pt x="616" y="1088"/>
                    </a:lnTo>
                    <a:lnTo>
                      <a:pt x="636" y="1033"/>
                    </a:lnTo>
                    <a:lnTo>
                      <a:pt x="642" y="970"/>
                    </a:lnTo>
                    <a:lnTo>
                      <a:pt x="642" y="912"/>
                    </a:lnTo>
                    <a:lnTo>
                      <a:pt x="622" y="843"/>
                    </a:lnTo>
                    <a:lnTo>
                      <a:pt x="593" y="775"/>
                    </a:lnTo>
                    <a:lnTo>
                      <a:pt x="561" y="696"/>
                    </a:lnTo>
                    <a:lnTo>
                      <a:pt x="514" y="613"/>
                    </a:lnTo>
                    <a:lnTo>
                      <a:pt x="456" y="510"/>
                    </a:lnTo>
                    <a:lnTo>
                      <a:pt x="392" y="416"/>
                    </a:lnTo>
                    <a:lnTo>
                      <a:pt x="314" y="313"/>
                    </a:lnTo>
                    <a:lnTo>
                      <a:pt x="233" y="249"/>
                    </a:lnTo>
                    <a:lnTo>
                      <a:pt x="155" y="201"/>
                    </a:lnTo>
                    <a:lnTo>
                      <a:pt x="82" y="167"/>
                    </a:lnTo>
                    <a:lnTo>
                      <a:pt x="40" y="138"/>
                    </a:lnTo>
                    <a:close/>
                  </a:path>
                </a:pathLst>
              </a:custGeom>
              <a:solidFill>
                <a:srgbClr val="996633"/>
              </a:solidFill>
              <a:ln w="9525">
                <a:solidFill>
                  <a:schemeClr val="tx1"/>
                </a:solidFill>
                <a:round/>
                <a:headEnd/>
                <a:tailEnd/>
              </a:ln>
            </p:spPr>
            <p:txBody>
              <a:bodyPr/>
              <a:lstStyle/>
              <a:p>
                <a:endParaRPr lang="zh-CN" altLang="en-US"/>
              </a:p>
            </p:txBody>
          </p:sp>
          <p:grpSp>
            <p:nvGrpSpPr>
              <p:cNvPr id="59409" name="Group 20"/>
              <p:cNvGrpSpPr>
                <a:grpSpLocks/>
              </p:cNvGrpSpPr>
              <p:nvPr/>
            </p:nvGrpSpPr>
            <p:grpSpPr bwMode="auto">
              <a:xfrm>
                <a:off x="1731" y="859"/>
                <a:ext cx="613" cy="61"/>
                <a:chOff x="1731" y="859"/>
                <a:chExt cx="613" cy="61"/>
              </a:xfrm>
            </p:grpSpPr>
            <p:sp>
              <p:nvSpPr>
                <p:cNvPr id="59412" name="Freeform 21"/>
                <p:cNvSpPr>
                  <a:spLocks/>
                </p:cNvSpPr>
                <p:nvPr/>
              </p:nvSpPr>
              <p:spPr bwMode="auto">
                <a:xfrm>
                  <a:off x="1731" y="859"/>
                  <a:ext cx="613" cy="61"/>
                </a:xfrm>
                <a:custGeom>
                  <a:avLst/>
                  <a:gdLst>
                    <a:gd name="T0" fmla="*/ 0 w 1228"/>
                    <a:gd name="T1" fmla="*/ 0 h 123"/>
                    <a:gd name="T2" fmla="*/ 0 w 1228"/>
                    <a:gd name="T3" fmla="*/ 0 h 123"/>
                    <a:gd name="T4" fmla="*/ 0 w 1228"/>
                    <a:gd name="T5" fmla="*/ 0 h 123"/>
                    <a:gd name="T6" fmla="*/ 0 w 1228"/>
                    <a:gd name="T7" fmla="*/ 0 h 123"/>
                    <a:gd name="T8" fmla="*/ 0 w 1228"/>
                    <a:gd name="T9" fmla="*/ 0 h 123"/>
                    <a:gd name="T10" fmla="*/ 0 w 1228"/>
                    <a:gd name="T11" fmla="*/ 0 h 123"/>
                    <a:gd name="T12" fmla="*/ 0 w 1228"/>
                    <a:gd name="T13" fmla="*/ 0 h 123"/>
                    <a:gd name="T14" fmla="*/ 1 w 1228"/>
                    <a:gd name="T15" fmla="*/ 0 h 123"/>
                    <a:gd name="T16" fmla="*/ 1 w 1228"/>
                    <a:gd name="T17" fmla="*/ 0 h 123"/>
                    <a:gd name="T18" fmla="*/ 1 w 1228"/>
                    <a:gd name="T19" fmla="*/ 0 h 123"/>
                    <a:gd name="T20" fmla="*/ 1 w 1228"/>
                    <a:gd name="T21" fmla="*/ 0 h 123"/>
                    <a:gd name="T22" fmla="*/ 1 w 1228"/>
                    <a:gd name="T23" fmla="*/ 0 h 123"/>
                    <a:gd name="T24" fmla="*/ 1 w 1228"/>
                    <a:gd name="T25" fmla="*/ 0 h 123"/>
                    <a:gd name="T26" fmla="*/ 1 w 1228"/>
                    <a:gd name="T27" fmla="*/ 0 h 123"/>
                    <a:gd name="T28" fmla="*/ 1 w 1228"/>
                    <a:gd name="T29" fmla="*/ 0 h 123"/>
                    <a:gd name="T30" fmla="*/ 1 w 1228"/>
                    <a:gd name="T31" fmla="*/ 0 h 123"/>
                    <a:gd name="T32" fmla="*/ 1 w 1228"/>
                    <a:gd name="T33" fmla="*/ 0 h 123"/>
                    <a:gd name="T34" fmla="*/ 1 w 1228"/>
                    <a:gd name="T35" fmla="*/ 0 h 123"/>
                    <a:gd name="T36" fmla="*/ 0 w 1228"/>
                    <a:gd name="T37" fmla="*/ 0 h 1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28"/>
                    <a:gd name="T58" fmla="*/ 0 h 123"/>
                    <a:gd name="T59" fmla="*/ 1228 w 1228"/>
                    <a:gd name="T60" fmla="*/ 123 h 1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28" h="123">
                      <a:moveTo>
                        <a:pt x="183" y="49"/>
                      </a:moveTo>
                      <a:lnTo>
                        <a:pt x="147" y="20"/>
                      </a:lnTo>
                      <a:lnTo>
                        <a:pt x="0" y="20"/>
                      </a:lnTo>
                      <a:lnTo>
                        <a:pt x="40" y="73"/>
                      </a:lnTo>
                      <a:lnTo>
                        <a:pt x="0" y="116"/>
                      </a:lnTo>
                      <a:lnTo>
                        <a:pt x="162" y="111"/>
                      </a:lnTo>
                      <a:lnTo>
                        <a:pt x="187" y="73"/>
                      </a:lnTo>
                      <a:lnTo>
                        <a:pt x="1094" y="73"/>
                      </a:lnTo>
                      <a:lnTo>
                        <a:pt x="1074" y="123"/>
                      </a:lnTo>
                      <a:lnTo>
                        <a:pt x="1110" y="99"/>
                      </a:lnTo>
                      <a:lnTo>
                        <a:pt x="1159" y="82"/>
                      </a:lnTo>
                      <a:lnTo>
                        <a:pt x="1228" y="67"/>
                      </a:lnTo>
                      <a:lnTo>
                        <a:pt x="1226" y="54"/>
                      </a:lnTo>
                      <a:lnTo>
                        <a:pt x="1201" y="49"/>
                      </a:lnTo>
                      <a:lnTo>
                        <a:pt x="1123" y="25"/>
                      </a:lnTo>
                      <a:lnTo>
                        <a:pt x="1069" y="0"/>
                      </a:lnTo>
                      <a:lnTo>
                        <a:pt x="1069" y="5"/>
                      </a:lnTo>
                      <a:lnTo>
                        <a:pt x="1094" y="47"/>
                      </a:lnTo>
                      <a:lnTo>
                        <a:pt x="183" y="49"/>
                      </a:lnTo>
                      <a:close/>
                    </a:path>
                  </a:pathLst>
                </a:custGeom>
                <a:solidFill>
                  <a:srgbClr val="000000"/>
                </a:solidFill>
                <a:ln w="9525">
                  <a:solidFill>
                    <a:schemeClr val="tx1"/>
                  </a:solidFill>
                  <a:round/>
                  <a:headEnd/>
                  <a:tailEnd/>
                </a:ln>
              </p:spPr>
              <p:txBody>
                <a:bodyPr/>
                <a:lstStyle/>
                <a:p>
                  <a:endParaRPr lang="zh-CN" altLang="en-US"/>
                </a:p>
              </p:txBody>
            </p:sp>
            <p:sp>
              <p:nvSpPr>
                <p:cNvPr id="59413" name="Freeform 22"/>
                <p:cNvSpPr>
                  <a:spLocks/>
                </p:cNvSpPr>
                <p:nvPr/>
              </p:nvSpPr>
              <p:spPr bwMode="auto">
                <a:xfrm>
                  <a:off x="1747" y="874"/>
                  <a:ext cx="68" cy="35"/>
                </a:xfrm>
                <a:custGeom>
                  <a:avLst/>
                  <a:gdLst>
                    <a:gd name="T0" fmla="*/ 1 w 136"/>
                    <a:gd name="T1" fmla="*/ 1 h 70"/>
                    <a:gd name="T2" fmla="*/ 1 w 136"/>
                    <a:gd name="T3" fmla="*/ 0 h 70"/>
                    <a:gd name="T4" fmla="*/ 0 w 136"/>
                    <a:gd name="T5" fmla="*/ 0 h 70"/>
                    <a:gd name="T6" fmla="*/ 1 w 136"/>
                    <a:gd name="T7" fmla="*/ 1 h 70"/>
                    <a:gd name="T8" fmla="*/ 1 w 136"/>
                    <a:gd name="T9" fmla="*/ 1 h 70"/>
                    <a:gd name="T10" fmla="*/ 1 w 136"/>
                    <a:gd name="T11" fmla="*/ 1 h 70"/>
                    <a:gd name="T12" fmla="*/ 1 w 136"/>
                    <a:gd name="T13" fmla="*/ 1 h 70"/>
                    <a:gd name="T14" fmla="*/ 1 w 136"/>
                    <a:gd name="T15" fmla="*/ 1 h 70"/>
                    <a:gd name="T16" fmla="*/ 1 w 136"/>
                    <a:gd name="T17" fmla="*/ 1 h 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6"/>
                    <a:gd name="T28" fmla="*/ 0 h 70"/>
                    <a:gd name="T29" fmla="*/ 136 w 136"/>
                    <a:gd name="T30" fmla="*/ 70 h 7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6" h="70">
                      <a:moveTo>
                        <a:pt x="136" y="25"/>
                      </a:moveTo>
                      <a:lnTo>
                        <a:pt x="97" y="0"/>
                      </a:lnTo>
                      <a:lnTo>
                        <a:pt x="0" y="0"/>
                      </a:lnTo>
                      <a:lnTo>
                        <a:pt x="24" y="27"/>
                      </a:lnTo>
                      <a:lnTo>
                        <a:pt x="111" y="32"/>
                      </a:lnTo>
                      <a:lnTo>
                        <a:pt x="29" y="41"/>
                      </a:lnTo>
                      <a:lnTo>
                        <a:pt x="3" y="70"/>
                      </a:lnTo>
                      <a:lnTo>
                        <a:pt x="119" y="70"/>
                      </a:lnTo>
                      <a:lnTo>
                        <a:pt x="136" y="25"/>
                      </a:lnTo>
                      <a:close/>
                    </a:path>
                  </a:pathLst>
                </a:custGeom>
                <a:solidFill>
                  <a:srgbClr val="990000"/>
                </a:solidFill>
                <a:ln w="9525">
                  <a:solidFill>
                    <a:schemeClr val="tx1"/>
                  </a:solidFill>
                  <a:round/>
                  <a:headEnd/>
                  <a:tailEnd/>
                </a:ln>
              </p:spPr>
              <p:txBody>
                <a:bodyPr/>
                <a:lstStyle/>
                <a:p>
                  <a:endParaRPr lang="zh-CN" altLang="en-US"/>
                </a:p>
              </p:txBody>
            </p:sp>
          </p:grpSp>
          <p:sp>
            <p:nvSpPr>
              <p:cNvPr id="59410" name="Freeform 23"/>
              <p:cNvSpPr>
                <a:spLocks/>
              </p:cNvSpPr>
              <p:nvPr/>
            </p:nvSpPr>
            <p:spPr bwMode="auto">
              <a:xfrm>
                <a:off x="1768" y="884"/>
                <a:ext cx="59" cy="72"/>
              </a:xfrm>
              <a:custGeom>
                <a:avLst/>
                <a:gdLst>
                  <a:gd name="T0" fmla="*/ 1 w 118"/>
                  <a:gd name="T1" fmla="*/ 1 h 143"/>
                  <a:gd name="T2" fmla="*/ 1 w 118"/>
                  <a:gd name="T3" fmla="*/ 1 h 143"/>
                  <a:gd name="T4" fmla="*/ 1 w 118"/>
                  <a:gd name="T5" fmla="*/ 0 h 143"/>
                  <a:gd name="T6" fmla="*/ 1 w 118"/>
                  <a:gd name="T7" fmla="*/ 0 h 143"/>
                  <a:gd name="T8" fmla="*/ 1 w 118"/>
                  <a:gd name="T9" fmla="*/ 1 h 143"/>
                  <a:gd name="T10" fmla="*/ 1 w 118"/>
                  <a:gd name="T11" fmla="*/ 1 h 143"/>
                  <a:gd name="T12" fmla="*/ 1 w 118"/>
                  <a:gd name="T13" fmla="*/ 1 h 143"/>
                  <a:gd name="T14" fmla="*/ 1 w 118"/>
                  <a:gd name="T15" fmla="*/ 1 h 143"/>
                  <a:gd name="T16" fmla="*/ 1 w 118"/>
                  <a:gd name="T17" fmla="*/ 1 h 143"/>
                  <a:gd name="T18" fmla="*/ 1 w 118"/>
                  <a:gd name="T19" fmla="*/ 1 h 143"/>
                  <a:gd name="T20" fmla="*/ 1 w 118"/>
                  <a:gd name="T21" fmla="*/ 1 h 143"/>
                  <a:gd name="T22" fmla="*/ 1 w 118"/>
                  <a:gd name="T23" fmla="*/ 1 h 143"/>
                  <a:gd name="T24" fmla="*/ 1 w 118"/>
                  <a:gd name="T25" fmla="*/ 1 h 143"/>
                  <a:gd name="T26" fmla="*/ 1 w 118"/>
                  <a:gd name="T27" fmla="*/ 1 h 143"/>
                  <a:gd name="T28" fmla="*/ 1 w 118"/>
                  <a:gd name="T29" fmla="*/ 1 h 143"/>
                  <a:gd name="T30" fmla="*/ 1 w 118"/>
                  <a:gd name="T31" fmla="*/ 1 h 143"/>
                  <a:gd name="T32" fmla="*/ 1 w 118"/>
                  <a:gd name="T33" fmla="*/ 1 h 143"/>
                  <a:gd name="T34" fmla="*/ 1 w 118"/>
                  <a:gd name="T35" fmla="*/ 1 h 143"/>
                  <a:gd name="T36" fmla="*/ 1 w 118"/>
                  <a:gd name="T37" fmla="*/ 1 h 143"/>
                  <a:gd name="T38" fmla="*/ 1 w 118"/>
                  <a:gd name="T39" fmla="*/ 1 h 143"/>
                  <a:gd name="T40" fmla="*/ 1 w 118"/>
                  <a:gd name="T41" fmla="*/ 1 h 143"/>
                  <a:gd name="T42" fmla="*/ 1 w 118"/>
                  <a:gd name="T43" fmla="*/ 1 h 143"/>
                  <a:gd name="T44" fmla="*/ 1 w 118"/>
                  <a:gd name="T45" fmla="*/ 1 h 143"/>
                  <a:gd name="T46" fmla="*/ 1 w 118"/>
                  <a:gd name="T47" fmla="*/ 1 h 143"/>
                  <a:gd name="T48" fmla="*/ 1 w 118"/>
                  <a:gd name="T49" fmla="*/ 1 h 143"/>
                  <a:gd name="T50" fmla="*/ 1 w 118"/>
                  <a:gd name="T51" fmla="*/ 1 h 143"/>
                  <a:gd name="T52" fmla="*/ 1 w 118"/>
                  <a:gd name="T53" fmla="*/ 1 h 143"/>
                  <a:gd name="T54" fmla="*/ 1 w 118"/>
                  <a:gd name="T55" fmla="*/ 1 h 143"/>
                  <a:gd name="T56" fmla="*/ 1 w 118"/>
                  <a:gd name="T57" fmla="*/ 1 h 143"/>
                  <a:gd name="T58" fmla="*/ 1 w 118"/>
                  <a:gd name="T59" fmla="*/ 1 h 143"/>
                  <a:gd name="T60" fmla="*/ 1 w 118"/>
                  <a:gd name="T61" fmla="*/ 1 h 143"/>
                  <a:gd name="T62" fmla="*/ 1 w 118"/>
                  <a:gd name="T63" fmla="*/ 1 h 143"/>
                  <a:gd name="T64" fmla="*/ 0 w 118"/>
                  <a:gd name="T65" fmla="*/ 1 h 143"/>
                  <a:gd name="T66" fmla="*/ 1 w 118"/>
                  <a:gd name="T67" fmla="*/ 1 h 14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8"/>
                  <a:gd name="T103" fmla="*/ 0 h 143"/>
                  <a:gd name="T104" fmla="*/ 118 w 118"/>
                  <a:gd name="T105" fmla="*/ 143 h 14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8" h="143">
                    <a:moveTo>
                      <a:pt x="45" y="11"/>
                    </a:moveTo>
                    <a:lnTo>
                      <a:pt x="55" y="4"/>
                    </a:lnTo>
                    <a:lnTo>
                      <a:pt x="63" y="4"/>
                    </a:lnTo>
                    <a:lnTo>
                      <a:pt x="69" y="4"/>
                    </a:lnTo>
                    <a:lnTo>
                      <a:pt x="79" y="1"/>
                    </a:lnTo>
                    <a:lnTo>
                      <a:pt x="85" y="0"/>
                    </a:lnTo>
                    <a:lnTo>
                      <a:pt x="94" y="0"/>
                    </a:lnTo>
                    <a:lnTo>
                      <a:pt x="102" y="0"/>
                    </a:lnTo>
                    <a:lnTo>
                      <a:pt x="109" y="0"/>
                    </a:lnTo>
                    <a:lnTo>
                      <a:pt x="109" y="7"/>
                    </a:lnTo>
                    <a:lnTo>
                      <a:pt x="114" y="15"/>
                    </a:lnTo>
                    <a:lnTo>
                      <a:pt x="114" y="21"/>
                    </a:lnTo>
                    <a:lnTo>
                      <a:pt x="104" y="25"/>
                    </a:lnTo>
                    <a:lnTo>
                      <a:pt x="94" y="31"/>
                    </a:lnTo>
                    <a:lnTo>
                      <a:pt x="88" y="31"/>
                    </a:lnTo>
                    <a:lnTo>
                      <a:pt x="80" y="29"/>
                    </a:lnTo>
                    <a:lnTo>
                      <a:pt x="73" y="25"/>
                    </a:lnTo>
                    <a:lnTo>
                      <a:pt x="65" y="25"/>
                    </a:lnTo>
                    <a:lnTo>
                      <a:pt x="59" y="29"/>
                    </a:lnTo>
                    <a:lnTo>
                      <a:pt x="60" y="36"/>
                    </a:lnTo>
                    <a:lnTo>
                      <a:pt x="68" y="38"/>
                    </a:lnTo>
                    <a:lnTo>
                      <a:pt x="75" y="41"/>
                    </a:lnTo>
                    <a:lnTo>
                      <a:pt x="83" y="41"/>
                    </a:lnTo>
                    <a:lnTo>
                      <a:pt x="89" y="44"/>
                    </a:lnTo>
                    <a:lnTo>
                      <a:pt x="97" y="45"/>
                    </a:lnTo>
                    <a:lnTo>
                      <a:pt x="104" y="50"/>
                    </a:lnTo>
                    <a:lnTo>
                      <a:pt x="109" y="58"/>
                    </a:lnTo>
                    <a:lnTo>
                      <a:pt x="114" y="65"/>
                    </a:lnTo>
                    <a:lnTo>
                      <a:pt x="118" y="73"/>
                    </a:lnTo>
                    <a:lnTo>
                      <a:pt x="118" y="79"/>
                    </a:lnTo>
                    <a:lnTo>
                      <a:pt x="113" y="85"/>
                    </a:lnTo>
                    <a:lnTo>
                      <a:pt x="104" y="89"/>
                    </a:lnTo>
                    <a:lnTo>
                      <a:pt x="97" y="90"/>
                    </a:lnTo>
                    <a:lnTo>
                      <a:pt x="89" y="89"/>
                    </a:lnTo>
                    <a:lnTo>
                      <a:pt x="83" y="89"/>
                    </a:lnTo>
                    <a:lnTo>
                      <a:pt x="75" y="89"/>
                    </a:lnTo>
                    <a:lnTo>
                      <a:pt x="68" y="83"/>
                    </a:lnTo>
                    <a:lnTo>
                      <a:pt x="60" y="83"/>
                    </a:lnTo>
                    <a:lnTo>
                      <a:pt x="53" y="78"/>
                    </a:lnTo>
                    <a:lnTo>
                      <a:pt x="45" y="76"/>
                    </a:lnTo>
                    <a:lnTo>
                      <a:pt x="51" y="83"/>
                    </a:lnTo>
                    <a:lnTo>
                      <a:pt x="59" y="83"/>
                    </a:lnTo>
                    <a:lnTo>
                      <a:pt x="65" y="85"/>
                    </a:lnTo>
                    <a:lnTo>
                      <a:pt x="73" y="89"/>
                    </a:lnTo>
                    <a:lnTo>
                      <a:pt x="80" y="90"/>
                    </a:lnTo>
                    <a:lnTo>
                      <a:pt x="88" y="95"/>
                    </a:lnTo>
                    <a:lnTo>
                      <a:pt x="94" y="99"/>
                    </a:lnTo>
                    <a:lnTo>
                      <a:pt x="102" y="105"/>
                    </a:lnTo>
                    <a:lnTo>
                      <a:pt x="104" y="113"/>
                    </a:lnTo>
                    <a:lnTo>
                      <a:pt x="104" y="119"/>
                    </a:lnTo>
                    <a:lnTo>
                      <a:pt x="102" y="127"/>
                    </a:lnTo>
                    <a:lnTo>
                      <a:pt x="97" y="134"/>
                    </a:lnTo>
                    <a:lnTo>
                      <a:pt x="89" y="138"/>
                    </a:lnTo>
                    <a:lnTo>
                      <a:pt x="83" y="143"/>
                    </a:lnTo>
                    <a:lnTo>
                      <a:pt x="75" y="143"/>
                    </a:lnTo>
                    <a:lnTo>
                      <a:pt x="63" y="143"/>
                    </a:lnTo>
                    <a:lnTo>
                      <a:pt x="55" y="139"/>
                    </a:lnTo>
                    <a:lnTo>
                      <a:pt x="45" y="138"/>
                    </a:lnTo>
                    <a:lnTo>
                      <a:pt x="40" y="130"/>
                    </a:lnTo>
                    <a:lnTo>
                      <a:pt x="34" y="123"/>
                    </a:lnTo>
                    <a:lnTo>
                      <a:pt x="31" y="115"/>
                    </a:lnTo>
                    <a:lnTo>
                      <a:pt x="24" y="110"/>
                    </a:lnTo>
                    <a:lnTo>
                      <a:pt x="16" y="103"/>
                    </a:lnTo>
                    <a:lnTo>
                      <a:pt x="11" y="95"/>
                    </a:lnTo>
                    <a:lnTo>
                      <a:pt x="6" y="89"/>
                    </a:lnTo>
                    <a:lnTo>
                      <a:pt x="0" y="79"/>
                    </a:lnTo>
                    <a:lnTo>
                      <a:pt x="0" y="73"/>
                    </a:lnTo>
                    <a:lnTo>
                      <a:pt x="45" y="11"/>
                    </a:lnTo>
                    <a:close/>
                  </a:path>
                </a:pathLst>
              </a:custGeom>
              <a:solidFill>
                <a:srgbClr val="000000"/>
              </a:solidFill>
              <a:ln w="9525">
                <a:solidFill>
                  <a:schemeClr val="tx1"/>
                </a:solidFill>
                <a:round/>
                <a:headEnd/>
                <a:tailEnd/>
              </a:ln>
            </p:spPr>
            <p:txBody>
              <a:bodyPr/>
              <a:lstStyle/>
              <a:p>
                <a:endParaRPr lang="zh-CN" altLang="en-US"/>
              </a:p>
            </p:txBody>
          </p:sp>
          <p:sp>
            <p:nvSpPr>
              <p:cNvPr id="59411" name="Freeform 24"/>
              <p:cNvSpPr>
                <a:spLocks/>
              </p:cNvSpPr>
              <p:nvPr/>
            </p:nvSpPr>
            <p:spPr bwMode="auto">
              <a:xfrm>
                <a:off x="2221" y="877"/>
                <a:ext cx="39" cy="67"/>
              </a:xfrm>
              <a:custGeom>
                <a:avLst/>
                <a:gdLst>
                  <a:gd name="T0" fmla="*/ 0 w 79"/>
                  <a:gd name="T1" fmla="*/ 0 h 135"/>
                  <a:gd name="T2" fmla="*/ 0 w 79"/>
                  <a:gd name="T3" fmla="*/ 0 h 135"/>
                  <a:gd name="T4" fmla="*/ 0 w 79"/>
                  <a:gd name="T5" fmla="*/ 0 h 135"/>
                  <a:gd name="T6" fmla="*/ 0 w 79"/>
                  <a:gd name="T7" fmla="*/ 0 h 135"/>
                  <a:gd name="T8" fmla="*/ 0 w 79"/>
                  <a:gd name="T9" fmla="*/ 0 h 135"/>
                  <a:gd name="T10" fmla="*/ 0 w 79"/>
                  <a:gd name="T11" fmla="*/ 0 h 135"/>
                  <a:gd name="T12" fmla="*/ 0 w 79"/>
                  <a:gd name="T13" fmla="*/ 0 h 135"/>
                  <a:gd name="T14" fmla="*/ 0 w 79"/>
                  <a:gd name="T15" fmla="*/ 0 h 135"/>
                  <a:gd name="T16" fmla="*/ 0 w 79"/>
                  <a:gd name="T17" fmla="*/ 0 h 135"/>
                  <a:gd name="T18" fmla="*/ 0 w 79"/>
                  <a:gd name="T19" fmla="*/ 0 h 135"/>
                  <a:gd name="T20" fmla="*/ 0 w 79"/>
                  <a:gd name="T21" fmla="*/ 0 h 135"/>
                  <a:gd name="T22" fmla="*/ 0 w 79"/>
                  <a:gd name="T23" fmla="*/ 0 h 135"/>
                  <a:gd name="T24" fmla="*/ 0 w 79"/>
                  <a:gd name="T25" fmla="*/ 0 h 135"/>
                  <a:gd name="T26" fmla="*/ 0 w 79"/>
                  <a:gd name="T27" fmla="*/ 0 h 135"/>
                  <a:gd name="T28" fmla="*/ 0 w 79"/>
                  <a:gd name="T29" fmla="*/ 0 h 135"/>
                  <a:gd name="T30" fmla="*/ 0 w 79"/>
                  <a:gd name="T31" fmla="*/ 0 h 135"/>
                  <a:gd name="T32" fmla="*/ 0 w 79"/>
                  <a:gd name="T33" fmla="*/ 0 h 135"/>
                  <a:gd name="T34" fmla="*/ 0 w 79"/>
                  <a:gd name="T35" fmla="*/ 0 h 135"/>
                  <a:gd name="T36" fmla="*/ 0 w 79"/>
                  <a:gd name="T37" fmla="*/ 0 h 135"/>
                  <a:gd name="T38" fmla="*/ 0 w 79"/>
                  <a:gd name="T39" fmla="*/ 0 h 135"/>
                  <a:gd name="T40" fmla="*/ 0 w 79"/>
                  <a:gd name="T41" fmla="*/ 0 h 135"/>
                  <a:gd name="T42" fmla="*/ 0 w 79"/>
                  <a:gd name="T43" fmla="*/ 0 h 135"/>
                  <a:gd name="T44" fmla="*/ 0 w 79"/>
                  <a:gd name="T45" fmla="*/ 0 h 135"/>
                  <a:gd name="T46" fmla="*/ 0 w 79"/>
                  <a:gd name="T47" fmla="*/ 0 h 135"/>
                  <a:gd name="T48" fmla="*/ 0 w 79"/>
                  <a:gd name="T49" fmla="*/ 0 h 135"/>
                  <a:gd name="T50" fmla="*/ 0 w 79"/>
                  <a:gd name="T51" fmla="*/ 0 h 135"/>
                  <a:gd name="T52" fmla="*/ 0 w 79"/>
                  <a:gd name="T53" fmla="*/ 0 h 135"/>
                  <a:gd name="T54" fmla="*/ 0 w 79"/>
                  <a:gd name="T55" fmla="*/ 0 h 135"/>
                  <a:gd name="T56" fmla="*/ 0 w 79"/>
                  <a:gd name="T57" fmla="*/ 0 h 135"/>
                  <a:gd name="T58" fmla="*/ 0 w 79"/>
                  <a:gd name="T59" fmla="*/ 0 h 135"/>
                  <a:gd name="T60" fmla="*/ 0 w 79"/>
                  <a:gd name="T61" fmla="*/ 0 h 135"/>
                  <a:gd name="T62" fmla="*/ 0 w 79"/>
                  <a:gd name="T63" fmla="*/ 0 h 135"/>
                  <a:gd name="T64" fmla="*/ 0 w 79"/>
                  <a:gd name="T65" fmla="*/ 0 h 135"/>
                  <a:gd name="T66" fmla="*/ 0 w 79"/>
                  <a:gd name="T67" fmla="*/ 0 h 135"/>
                  <a:gd name="T68" fmla="*/ 0 w 79"/>
                  <a:gd name="T69" fmla="*/ 0 h 135"/>
                  <a:gd name="T70" fmla="*/ 0 w 79"/>
                  <a:gd name="T71" fmla="*/ 0 h 135"/>
                  <a:gd name="T72" fmla="*/ 0 w 79"/>
                  <a:gd name="T73" fmla="*/ 0 h 135"/>
                  <a:gd name="T74" fmla="*/ 0 w 79"/>
                  <a:gd name="T75" fmla="*/ 0 h 135"/>
                  <a:gd name="T76" fmla="*/ 0 w 79"/>
                  <a:gd name="T77" fmla="*/ 0 h 135"/>
                  <a:gd name="T78" fmla="*/ 0 w 79"/>
                  <a:gd name="T79" fmla="*/ 0 h 135"/>
                  <a:gd name="T80" fmla="*/ 0 w 79"/>
                  <a:gd name="T81" fmla="*/ 0 h 135"/>
                  <a:gd name="T82" fmla="*/ 0 w 79"/>
                  <a:gd name="T83" fmla="*/ 0 h 135"/>
                  <a:gd name="T84" fmla="*/ 0 w 79"/>
                  <a:gd name="T85" fmla="*/ 0 h 13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9"/>
                  <a:gd name="T130" fmla="*/ 0 h 135"/>
                  <a:gd name="T131" fmla="*/ 79 w 79"/>
                  <a:gd name="T132" fmla="*/ 135 h 13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9" h="135">
                    <a:moveTo>
                      <a:pt x="73" y="0"/>
                    </a:moveTo>
                    <a:lnTo>
                      <a:pt x="79" y="9"/>
                    </a:lnTo>
                    <a:lnTo>
                      <a:pt x="75" y="15"/>
                    </a:lnTo>
                    <a:lnTo>
                      <a:pt x="69" y="25"/>
                    </a:lnTo>
                    <a:lnTo>
                      <a:pt x="65" y="31"/>
                    </a:lnTo>
                    <a:lnTo>
                      <a:pt x="63" y="39"/>
                    </a:lnTo>
                    <a:lnTo>
                      <a:pt x="55" y="39"/>
                    </a:lnTo>
                    <a:lnTo>
                      <a:pt x="46" y="41"/>
                    </a:lnTo>
                    <a:lnTo>
                      <a:pt x="36" y="39"/>
                    </a:lnTo>
                    <a:lnTo>
                      <a:pt x="26" y="41"/>
                    </a:lnTo>
                    <a:lnTo>
                      <a:pt x="19" y="41"/>
                    </a:lnTo>
                    <a:lnTo>
                      <a:pt x="11" y="45"/>
                    </a:lnTo>
                    <a:lnTo>
                      <a:pt x="2" y="51"/>
                    </a:lnTo>
                    <a:lnTo>
                      <a:pt x="0" y="59"/>
                    </a:lnTo>
                    <a:lnTo>
                      <a:pt x="0" y="66"/>
                    </a:lnTo>
                    <a:lnTo>
                      <a:pt x="4" y="74"/>
                    </a:lnTo>
                    <a:lnTo>
                      <a:pt x="11" y="75"/>
                    </a:lnTo>
                    <a:lnTo>
                      <a:pt x="19" y="79"/>
                    </a:lnTo>
                    <a:lnTo>
                      <a:pt x="26" y="80"/>
                    </a:lnTo>
                    <a:lnTo>
                      <a:pt x="16" y="86"/>
                    </a:lnTo>
                    <a:lnTo>
                      <a:pt x="11" y="93"/>
                    </a:lnTo>
                    <a:lnTo>
                      <a:pt x="4" y="100"/>
                    </a:lnTo>
                    <a:lnTo>
                      <a:pt x="2" y="108"/>
                    </a:lnTo>
                    <a:lnTo>
                      <a:pt x="0" y="115"/>
                    </a:lnTo>
                    <a:lnTo>
                      <a:pt x="0" y="123"/>
                    </a:lnTo>
                    <a:lnTo>
                      <a:pt x="2" y="129"/>
                    </a:lnTo>
                    <a:lnTo>
                      <a:pt x="11" y="135"/>
                    </a:lnTo>
                    <a:lnTo>
                      <a:pt x="19" y="133"/>
                    </a:lnTo>
                    <a:lnTo>
                      <a:pt x="26" y="128"/>
                    </a:lnTo>
                    <a:lnTo>
                      <a:pt x="34" y="123"/>
                    </a:lnTo>
                    <a:lnTo>
                      <a:pt x="40" y="115"/>
                    </a:lnTo>
                    <a:lnTo>
                      <a:pt x="46" y="108"/>
                    </a:lnTo>
                    <a:lnTo>
                      <a:pt x="51" y="100"/>
                    </a:lnTo>
                    <a:lnTo>
                      <a:pt x="55" y="93"/>
                    </a:lnTo>
                    <a:lnTo>
                      <a:pt x="60" y="86"/>
                    </a:lnTo>
                    <a:lnTo>
                      <a:pt x="65" y="79"/>
                    </a:lnTo>
                    <a:lnTo>
                      <a:pt x="69" y="70"/>
                    </a:lnTo>
                    <a:lnTo>
                      <a:pt x="69" y="64"/>
                    </a:lnTo>
                    <a:lnTo>
                      <a:pt x="73" y="55"/>
                    </a:lnTo>
                    <a:lnTo>
                      <a:pt x="75" y="46"/>
                    </a:lnTo>
                    <a:lnTo>
                      <a:pt x="73" y="35"/>
                    </a:lnTo>
                    <a:lnTo>
                      <a:pt x="69" y="29"/>
                    </a:lnTo>
                    <a:lnTo>
                      <a:pt x="73" y="0"/>
                    </a:lnTo>
                    <a:close/>
                  </a:path>
                </a:pathLst>
              </a:custGeom>
              <a:solidFill>
                <a:srgbClr val="000000"/>
              </a:solidFill>
              <a:ln w="9525">
                <a:solidFill>
                  <a:schemeClr val="tx1"/>
                </a:solidFill>
                <a:round/>
                <a:headEnd/>
                <a:tailEnd/>
              </a:ln>
            </p:spPr>
            <p:txBody>
              <a:bodyPr/>
              <a:lstStyle/>
              <a:p>
                <a:endParaRPr lang="zh-CN" altLang="en-US"/>
              </a:p>
            </p:txBody>
          </p:sp>
        </p:grpSp>
      </p:grpSp>
    </p:spTree>
    <p:extLst>
      <p:ext uri="{BB962C8B-B14F-4D97-AF65-F5344CB8AC3E}">
        <p14:creationId xmlns:p14="http://schemas.microsoft.com/office/powerpoint/2010/main" val="3946669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39267"/>
                                        </p:tgtEl>
                                        <p:attrNameLst>
                                          <p:attrName>style.visibility</p:attrName>
                                        </p:attrNameLst>
                                      </p:cBhvr>
                                      <p:to>
                                        <p:strVal val="visible"/>
                                      </p:to>
                                    </p:set>
                                    <p:anim calcmode="lin" valueType="num">
                                      <p:cBhvr additive="base">
                                        <p:cTn id="11" dur="500" fill="hold"/>
                                        <p:tgtEl>
                                          <p:spTgt spid="139267"/>
                                        </p:tgtEl>
                                        <p:attrNameLst>
                                          <p:attrName>ppt_x</p:attrName>
                                        </p:attrNameLst>
                                      </p:cBhvr>
                                      <p:tavLst>
                                        <p:tav tm="0">
                                          <p:val>
                                            <p:strVal val="#ppt_x"/>
                                          </p:val>
                                        </p:tav>
                                        <p:tav tm="100000">
                                          <p:val>
                                            <p:strVal val="#ppt_x"/>
                                          </p:val>
                                        </p:tav>
                                      </p:tavLst>
                                    </p:anim>
                                    <p:anim calcmode="lin" valueType="num">
                                      <p:cBhvr additive="base">
                                        <p:cTn id="12" dur="500" fill="hold"/>
                                        <p:tgtEl>
                                          <p:spTgt spid="139267"/>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392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animBg="1" autoUpdateAnimBg="0"/>
      <p:bldP spid="139272"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00113" y="908348"/>
            <a:ext cx="7696200" cy="2343150"/>
            <a:chOff x="528" y="1344"/>
            <a:chExt cx="4848" cy="1476"/>
          </a:xfrm>
        </p:grpSpPr>
        <p:sp>
          <p:nvSpPr>
            <p:cNvPr id="19461" name="Rectangle 3"/>
            <p:cNvSpPr>
              <a:spLocks noChangeArrowheads="1"/>
            </p:cNvSpPr>
            <p:nvPr/>
          </p:nvSpPr>
          <p:spPr bwMode="auto">
            <a:xfrm>
              <a:off x="528" y="1344"/>
              <a:ext cx="4848" cy="1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15000"/>
                </a:lnSpc>
              </a:pPr>
              <a:r>
                <a:rPr kumimoji="1" lang="zh-CN" altLang="en-US" sz="3200" b="1" dirty="0">
                  <a:solidFill>
                    <a:schemeClr val="accent2"/>
                  </a:solidFill>
                </a:rPr>
                <a:t>        </a:t>
              </a:r>
              <a:r>
                <a:rPr kumimoji="1" lang="zh-CN" altLang="en-US" sz="3200" b="1" dirty="0"/>
                <a:t>性质</a:t>
              </a:r>
              <a:r>
                <a:rPr kumimoji="1" lang="en-US" altLang="zh-CN" sz="3200" b="1" dirty="0"/>
                <a:t>2</a:t>
              </a:r>
              <a:r>
                <a:rPr kumimoji="1" lang="zh-CN" altLang="en-US" sz="3200" b="1" dirty="0"/>
                <a:t>在概率的计算上很有用，如果正面计算事件</a:t>
              </a:r>
              <a:r>
                <a:rPr kumimoji="1" lang="en-US" altLang="zh-CN" sz="3200" b="1" i="1" dirty="0"/>
                <a:t>A</a:t>
              </a:r>
              <a:r>
                <a:rPr kumimoji="1" lang="zh-CN" altLang="en-US" sz="3200" b="1" dirty="0"/>
                <a:t>的概率不容易，而计算其对立事件   的概率较易时，可以先计算 </a:t>
              </a:r>
            </a:p>
            <a:p>
              <a:pPr algn="just">
                <a:lnSpc>
                  <a:spcPct val="115000"/>
                </a:lnSpc>
              </a:pPr>
              <a:r>
                <a:rPr kumimoji="1" lang="zh-CN" altLang="en-US" sz="3200" b="1" dirty="0"/>
                <a:t>          ，再计算</a:t>
              </a:r>
              <a:r>
                <a:rPr kumimoji="1" lang="en-US" altLang="zh-CN" sz="3200" b="1" i="1" dirty="0"/>
                <a:t>P</a:t>
              </a:r>
              <a:r>
                <a:rPr kumimoji="1" lang="en-US" altLang="zh-CN" sz="3200" b="1" dirty="0"/>
                <a:t>(</a:t>
              </a:r>
              <a:r>
                <a:rPr kumimoji="1" lang="en-US" altLang="zh-CN" sz="3200" b="1" i="1" dirty="0"/>
                <a:t>A</a:t>
              </a:r>
              <a:r>
                <a:rPr kumimoji="1" lang="en-US" altLang="zh-CN" sz="3200" b="1" dirty="0"/>
                <a:t>)</a:t>
              </a:r>
              <a:r>
                <a:rPr kumimoji="1" lang="en-US" altLang="zh-CN" sz="3200" b="1" i="1" dirty="0"/>
                <a:t>.</a:t>
              </a:r>
              <a:endParaRPr kumimoji="1" lang="en-US" altLang="zh-CN" sz="2400" b="1" i="1" dirty="0"/>
            </a:p>
          </p:txBody>
        </p:sp>
        <p:graphicFrame>
          <p:nvGraphicFramePr>
            <p:cNvPr id="19462" name="Object 4"/>
            <p:cNvGraphicFramePr>
              <a:graphicFrameLocks noChangeAspect="1"/>
            </p:cNvGraphicFramePr>
            <p:nvPr>
              <p:extLst>
                <p:ext uri="{D42A27DB-BD31-4B8C-83A1-F6EECF244321}">
                  <p14:modId xmlns:p14="http://schemas.microsoft.com/office/powerpoint/2010/main" val="2195651741"/>
                </p:ext>
              </p:extLst>
            </p:nvPr>
          </p:nvGraphicFramePr>
          <p:xfrm>
            <a:off x="595" y="2435"/>
            <a:ext cx="595" cy="385"/>
          </p:xfrm>
          <a:graphic>
            <a:graphicData uri="http://schemas.openxmlformats.org/presentationml/2006/ole">
              <mc:AlternateContent xmlns:mc="http://schemas.openxmlformats.org/markup-compatibility/2006">
                <mc:Choice xmlns:v="urn:schemas-microsoft-com:vml" Requires="v">
                  <p:oleObj spid="_x0000_s5001" name="Equation" r:id="rId3" imgW="368280" imgH="228600" progId="Equation.DSMT4">
                    <p:embed/>
                  </p:oleObj>
                </mc:Choice>
                <mc:Fallback>
                  <p:oleObj name="Equation" r:id="rId3" imgW="368280" imgH="228600" progId="Equation.DSMT4">
                    <p:embed/>
                    <p:pic>
                      <p:nvPicPr>
                        <p:cNvPr id="0" name=""/>
                        <p:cNvPicPr>
                          <a:picLocks noChangeAspect="1" noChangeArrowheads="1"/>
                        </p:cNvPicPr>
                        <p:nvPr/>
                      </p:nvPicPr>
                      <p:blipFill>
                        <a:blip r:embed="rId4"/>
                        <a:srcRect/>
                        <a:stretch>
                          <a:fillRect/>
                        </a:stretch>
                      </p:blipFill>
                      <p:spPr bwMode="auto">
                        <a:xfrm>
                          <a:off x="595" y="2435"/>
                          <a:ext cx="595"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3" name="Object 5"/>
            <p:cNvGraphicFramePr>
              <a:graphicFrameLocks noChangeAspect="1"/>
            </p:cNvGraphicFramePr>
            <p:nvPr>
              <p:extLst>
                <p:ext uri="{D42A27DB-BD31-4B8C-83A1-F6EECF244321}">
                  <p14:modId xmlns:p14="http://schemas.microsoft.com/office/powerpoint/2010/main" val="3320074815"/>
                </p:ext>
              </p:extLst>
            </p:nvPr>
          </p:nvGraphicFramePr>
          <p:xfrm>
            <a:off x="1299" y="2073"/>
            <a:ext cx="254" cy="314"/>
          </p:xfrm>
          <a:graphic>
            <a:graphicData uri="http://schemas.openxmlformats.org/presentationml/2006/ole">
              <mc:AlternateContent xmlns:mc="http://schemas.openxmlformats.org/markup-compatibility/2006">
                <mc:Choice xmlns:v="urn:schemas-microsoft-com:vml" Requires="v">
                  <p:oleObj spid="_x0000_s5002" name="Equation" r:id="rId5" imgW="152280" imgH="190440" progId="Equation.DSMT4">
                    <p:embed/>
                  </p:oleObj>
                </mc:Choice>
                <mc:Fallback>
                  <p:oleObj name="Equation" r:id="rId5" imgW="152280" imgH="190440" progId="Equation.DSMT4">
                    <p:embed/>
                    <p:pic>
                      <p:nvPicPr>
                        <p:cNvPr id="0" name=""/>
                        <p:cNvPicPr>
                          <a:picLocks noChangeAspect="1" noChangeArrowheads="1"/>
                        </p:cNvPicPr>
                        <p:nvPr/>
                      </p:nvPicPr>
                      <p:blipFill>
                        <a:blip r:embed="rId6"/>
                        <a:srcRect/>
                        <a:stretch>
                          <a:fillRect/>
                        </a:stretch>
                      </p:blipFill>
                      <p:spPr bwMode="auto">
                        <a:xfrm>
                          <a:off x="1299" y="2073"/>
                          <a:ext cx="254"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07878" name="Object 6"/>
          <p:cNvGraphicFramePr>
            <a:graphicFrameLocks noChangeAspect="1"/>
          </p:cNvGraphicFramePr>
          <p:nvPr>
            <p:extLst>
              <p:ext uri="{D42A27DB-BD31-4B8C-83A1-F6EECF244321}">
                <p14:modId xmlns:p14="http://schemas.microsoft.com/office/powerpoint/2010/main" val="4281459871"/>
              </p:ext>
            </p:extLst>
          </p:nvPr>
        </p:nvGraphicFramePr>
        <p:xfrm>
          <a:off x="2754313" y="3476923"/>
          <a:ext cx="2916237" cy="688975"/>
        </p:xfrm>
        <a:graphic>
          <a:graphicData uri="http://schemas.openxmlformats.org/presentationml/2006/ole">
            <mc:AlternateContent xmlns:mc="http://schemas.openxmlformats.org/markup-compatibility/2006">
              <mc:Choice xmlns:v="urn:schemas-microsoft-com:vml" Requires="v">
                <p:oleObj spid="_x0000_s5003" name="Equation" r:id="rId7" imgW="1028520" imgH="228600" progId="Equation.DSMT4">
                  <p:embed/>
                </p:oleObj>
              </mc:Choice>
              <mc:Fallback>
                <p:oleObj name="Equation" r:id="rId7" imgW="1028520" imgH="228600" progId="Equation.DSMT4">
                  <p:embed/>
                  <p:pic>
                    <p:nvPicPr>
                      <p:cNvPr id="0" name=""/>
                      <p:cNvPicPr>
                        <a:picLocks noChangeAspect="1" noChangeArrowheads="1"/>
                      </p:cNvPicPr>
                      <p:nvPr/>
                    </p:nvPicPr>
                    <p:blipFill>
                      <a:blip r:embed="rId8"/>
                      <a:srcRect/>
                      <a:stretch>
                        <a:fillRect/>
                      </a:stretch>
                    </p:blipFill>
                    <p:spPr bwMode="auto">
                      <a:xfrm>
                        <a:off x="2754313" y="3476923"/>
                        <a:ext cx="2916237"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0" name="Text Box 7"/>
          <p:cNvSpPr txBox="1">
            <a:spLocks noChangeArrowheads="1"/>
          </p:cNvSpPr>
          <p:nvPr/>
        </p:nvSpPr>
        <p:spPr bwMode="auto">
          <a:xfrm>
            <a:off x="900113" y="260648"/>
            <a:ext cx="1135062" cy="5794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lang="zh-CN" altLang="en-US" sz="3200" b="1">
                <a:latin typeface="Tahoma" pitchFamily="34" charset="0"/>
              </a:rPr>
              <a:t>注意</a:t>
            </a:r>
            <a:r>
              <a:rPr lang="en-US" altLang="zh-CN" sz="3200" b="1"/>
              <a:t>:</a:t>
            </a:r>
          </a:p>
        </p:txBody>
      </p:sp>
    </p:spTree>
    <p:extLst>
      <p:ext uri="{BB962C8B-B14F-4D97-AF65-F5344CB8AC3E}">
        <p14:creationId xmlns:p14="http://schemas.microsoft.com/office/powerpoint/2010/main" val="41481041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7878"/>
                                        </p:tgtEl>
                                        <p:attrNameLst>
                                          <p:attrName>style.visibility</p:attrName>
                                        </p:attrNameLst>
                                      </p:cBhvr>
                                      <p:to>
                                        <p:strVal val="visible"/>
                                      </p:to>
                                    </p:set>
                                    <p:animEffect transition="in" filter="wipe(left)">
                                      <p:cBhvr>
                                        <p:cTn id="12" dur="500"/>
                                        <p:tgtEl>
                                          <p:spTgt spid="207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p:cNvSpPr txBox="1">
            <a:spLocks noChangeArrowheads="1"/>
          </p:cNvSpPr>
          <p:nvPr/>
        </p:nvSpPr>
        <p:spPr bwMode="auto">
          <a:xfrm>
            <a:off x="1949450" y="260648"/>
            <a:ext cx="5264150" cy="701675"/>
          </a:xfrm>
          <a:prstGeom prst="rect">
            <a:avLst/>
          </a:prstGeom>
          <a:solidFill>
            <a:srgbClr val="CC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sz="4000" b="1" dirty="0">
                <a:solidFill>
                  <a:srgbClr val="A50021"/>
                </a:solidFill>
                <a:ea typeface="黑体" pitchFamily="2" charset="-122"/>
              </a:rPr>
              <a:t>两事件相互独立的性质</a:t>
            </a:r>
            <a:endParaRPr kumimoji="1" lang="zh-CN" altLang="en-US" sz="4000" b="1" dirty="0">
              <a:solidFill>
                <a:srgbClr val="A50021"/>
              </a:solidFill>
              <a:ea typeface="楷体_GB2312" pitchFamily="49" charset="-122"/>
            </a:endParaRPr>
          </a:p>
        </p:txBody>
      </p:sp>
      <p:sp>
        <p:nvSpPr>
          <p:cNvPr id="141315" name="Text Box 3"/>
          <p:cNvSpPr txBox="1">
            <a:spLocks noChangeArrowheads="1"/>
          </p:cNvSpPr>
          <p:nvPr/>
        </p:nvSpPr>
        <p:spPr bwMode="auto">
          <a:xfrm>
            <a:off x="688975" y="1188219"/>
            <a:ext cx="11049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buFont typeface="Wingdings" pitchFamily="2" charset="2"/>
              <a:buChar char="q"/>
            </a:pPr>
            <a:r>
              <a:rPr kumimoji="1" lang="en-US" altLang="zh-CN" sz="3200">
                <a:solidFill>
                  <a:srgbClr val="000000"/>
                </a:solidFill>
                <a:ea typeface="楷体_GB2312" pitchFamily="49" charset="-122"/>
              </a:rPr>
              <a:t> </a:t>
            </a:r>
            <a:r>
              <a:rPr kumimoji="1" lang="zh-CN" altLang="en-US">
                <a:solidFill>
                  <a:srgbClr val="000000"/>
                </a:solidFill>
                <a:ea typeface="楷体_GB2312" pitchFamily="49" charset="-122"/>
              </a:rPr>
              <a:t>若</a:t>
            </a:r>
          </a:p>
        </p:txBody>
      </p:sp>
      <p:graphicFrame>
        <p:nvGraphicFramePr>
          <p:cNvPr id="141316" name="Object 4"/>
          <p:cNvGraphicFramePr>
            <a:graphicFrameLocks noChangeAspect="1"/>
          </p:cNvGraphicFramePr>
          <p:nvPr>
            <p:extLst>
              <p:ext uri="{D42A27DB-BD31-4B8C-83A1-F6EECF244321}">
                <p14:modId xmlns:p14="http://schemas.microsoft.com/office/powerpoint/2010/main" val="205527526"/>
              </p:ext>
            </p:extLst>
          </p:nvPr>
        </p:nvGraphicFramePr>
        <p:xfrm>
          <a:off x="1908175" y="1223144"/>
          <a:ext cx="5638800" cy="630237"/>
        </p:xfrm>
        <a:graphic>
          <a:graphicData uri="http://schemas.openxmlformats.org/presentationml/2006/ole">
            <mc:AlternateContent xmlns:mc="http://schemas.openxmlformats.org/markup-compatibility/2006">
              <mc:Choice xmlns:v="urn:schemas-microsoft-com:vml" Requires="v">
                <p:oleObj spid="_x0000_s37769" name="Equation" r:id="rId3" imgW="4533911" imgH="495288" progId="Equation.3">
                  <p:embed/>
                </p:oleObj>
              </mc:Choice>
              <mc:Fallback>
                <p:oleObj name="Equation" r:id="rId3" imgW="4533911" imgH="49528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223144"/>
                        <a:ext cx="5638800" cy="630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1317" name="Text Box 5"/>
          <p:cNvSpPr txBox="1">
            <a:spLocks noChangeArrowheads="1"/>
          </p:cNvSpPr>
          <p:nvPr/>
        </p:nvSpPr>
        <p:spPr bwMode="auto">
          <a:xfrm>
            <a:off x="1139825" y="1950219"/>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buFont typeface="Wingdings" pitchFamily="2" charset="2"/>
              <a:buNone/>
            </a:pPr>
            <a:r>
              <a:rPr kumimoji="1" lang="zh-CN" altLang="en-US">
                <a:solidFill>
                  <a:srgbClr val="000000"/>
                </a:solidFill>
                <a:ea typeface="楷体_GB2312" pitchFamily="49" charset="-122"/>
              </a:rPr>
              <a:t>若</a:t>
            </a:r>
          </a:p>
        </p:txBody>
      </p:sp>
      <p:graphicFrame>
        <p:nvGraphicFramePr>
          <p:cNvPr id="141318" name="Object 6"/>
          <p:cNvGraphicFramePr>
            <a:graphicFrameLocks noChangeAspect="1"/>
          </p:cNvGraphicFramePr>
          <p:nvPr>
            <p:extLst>
              <p:ext uri="{D42A27DB-BD31-4B8C-83A1-F6EECF244321}">
                <p14:modId xmlns:p14="http://schemas.microsoft.com/office/powerpoint/2010/main" val="3693351717"/>
              </p:ext>
            </p:extLst>
          </p:nvPr>
        </p:nvGraphicFramePr>
        <p:xfrm>
          <a:off x="1847850" y="2075631"/>
          <a:ext cx="5735638" cy="609600"/>
        </p:xfrm>
        <a:graphic>
          <a:graphicData uri="http://schemas.openxmlformats.org/presentationml/2006/ole">
            <mc:AlternateContent xmlns:mc="http://schemas.openxmlformats.org/markup-compatibility/2006">
              <mc:Choice xmlns:v="urn:schemas-microsoft-com:vml" Requires="v">
                <p:oleObj spid="_x0000_s37770" name="Equation" r:id="rId5" imgW="4533911" imgH="495288" progId="Equation.3">
                  <p:embed/>
                </p:oleObj>
              </mc:Choice>
              <mc:Fallback>
                <p:oleObj name="Equation" r:id="rId5" imgW="4533911" imgH="49528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7850" y="2075631"/>
                        <a:ext cx="5735638"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7"/>
          <p:cNvGrpSpPr>
            <a:grpSpLocks/>
          </p:cNvGrpSpPr>
          <p:nvPr/>
        </p:nvGrpSpPr>
        <p:grpSpPr bwMode="auto">
          <a:xfrm>
            <a:off x="676275" y="3023369"/>
            <a:ext cx="5264150" cy="641350"/>
            <a:chOff x="328" y="2595"/>
            <a:chExt cx="3176" cy="438"/>
          </a:xfrm>
        </p:grpSpPr>
        <p:sp>
          <p:nvSpPr>
            <p:cNvPr id="61449" name="Text Box 8"/>
            <p:cNvSpPr txBox="1">
              <a:spLocks noChangeArrowheads="1"/>
            </p:cNvSpPr>
            <p:nvPr/>
          </p:nvSpPr>
          <p:spPr bwMode="auto">
            <a:xfrm>
              <a:off x="328" y="2595"/>
              <a:ext cx="667"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buFont typeface="Wingdings" pitchFamily="2" charset="2"/>
                <a:buChar char="q"/>
              </a:pPr>
              <a:r>
                <a:rPr kumimoji="1" lang="en-US" altLang="zh-CN" sz="3200">
                  <a:solidFill>
                    <a:srgbClr val="000000"/>
                  </a:solidFill>
                  <a:ea typeface="楷体_GB2312" pitchFamily="49" charset="-122"/>
                </a:rPr>
                <a:t> </a:t>
              </a:r>
              <a:r>
                <a:rPr kumimoji="1" lang="zh-CN" altLang="en-US">
                  <a:solidFill>
                    <a:srgbClr val="000000"/>
                  </a:solidFill>
                  <a:ea typeface="楷体_GB2312" pitchFamily="49" charset="-122"/>
                </a:rPr>
                <a:t>若</a:t>
              </a:r>
            </a:p>
          </p:txBody>
        </p:sp>
        <p:graphicFrame>
          <p:nvGraphicFramePr>
            <p:cNvPr id="61450" name="Object 9"/>
            <p:cNvGraphicFramePr>
              <a:graphicFrameLocks noChangeAspect="1"/>
            </p:cNvGraphicFramePr>
            <p:nvPr/>
          </p:nvGraphicFramePr>
          <p:xfrm>
            <a:off x="1008" y="2640"/>
            <a:ext cx="2496" cy="362"/>
          </p:xfrm>
          <a:graphic>
            <a:graphicData uri="http://schemas.openxmlformats.org/presentationml/2006/ole">
              <mc:AlternateContent xmlns:mc="http://schemas.openxmlformats.org/markup-compatibility/2006">
                <mc:Choice xmlns:v="urn:schemas-microsoft-com:vml" Requires="v">
                  <p:oleObj spid="_x0000_s37771" name="Equation" r:id="rId7" imgW="3284168" imgH="426816" progId="Equation.3">
                    <p:embed/>
                  </p:oleObj>
                </mc:Choice>
                <mc:Fallback>
                  <p:oleObj name="Equation" r:id="rId7" imgW="3284168" imgH="42681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8" y="2640"/>
                          <a:ext cx="2496" cy="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1322" name="Text Box 10"/>
          <p:cNvSpPr txBox="1">
            <a:spLocks noChangeArrowheads="1"/>
          </p:cNvSpPr>
          <p:nvPr/>
        </p:nvSpPr>
        <p:spPr bwMode="auto">
          <a:xfrm>
            <a:off x="1130300" y="3653606"/>
            <a:ext cx="675005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a:solidFill>
                  <a:srgbClr val="000000"/>
                </a:solidFill>
                <a:ea typeface="楷体_GB2312" pitchFamily="49" charset="-122"/>
              </a:rPr>
              <a:t>则“事件 </a:t>
            </a:r>
            <a:r>
              <a:rPr kumimoji="1" lang="en-US" altLang="zh-CN" i="1">
                <a:solidFill>
                  <a:srgbClr val="000000"/>
                </a:solidFill>
                <a:ea typeface="楷体_GB2312" pitchFamily="49" charset="-122"/>
              </a:rPr>
              <a:t>A</a:t>
            </a:r>
            <a:r>
              <a:rPr kumimoji="1" lang="en-US" altLang="zh-CN">
                <a:solidFill>
                  <a:srgbClr val="000000"/>
                </a:solidFill>
                <a:ea typeface="楷体_GB2312" pitchFamily="49" charset="-122"/>
              </a:rPr>
              <a:t> </a:t>
            </a:r>
            <a:r>
              <a:rPr kumimoji="1" lang="zh-CN" altLang="en-US">
                <a:solidFill>
                  <a:srgbClr val="000000"/>
                </a:solidFill>
                <a:ea typeface="楷体_GB2312" pitchFamily="49" charset="-122"/>
              </a:rPr>
              <a:t>与 事件</a:t>
            </a:r>
            <a:r>
              <a:rPr kumimoji="1" lang="zh-CN" altLang="en-US" i="1">
                <a:solidFill>
                  <a:srgbClr val="000000"/>
                </a:solidFill>
                <a:ea typeface="楷体_GB2312" pitchFamily="49" charset="-122"/>
              </a:rPr>
              <a:t> </a:t>
            </a:r>
            <a:r>
              <a:rPr kumimoji="1" lang="en-US" altLang="zh-CN" i="1">
                <a:solidFill>
                  <a:srgbClr val="000000"/>
                </a:solidFill>
                <a:ea typeface="楷体_GB2312" pitchFamily="49" charset="-122"/>
              </a:rPr>
              <a:t>B</a:t>
            </a:r>
            <a:r>
              <a:rPr kumimoji="1" lang="en-US" altLang="zh-CN">
                <a:solidFill>
                  <a:srgbClr val="000000"/>
                </a:solidFill>
                <a:ea typeface="楷体_GB2312" pitchFamily="49" charset="-122"/>
              </a:rPr>
              <a:t> </a:t>
            </a:r>
            <a:r>
              <a:rPr kumimoji="1" lang="zh-CN" altLang="en-US">
                <a:solidFill>
                  <a:srgbClr val="000000"/>
                </a:solidFill>
                <a:ea typeface="楷体_GB2312" pitchFamily="49" charset="-122"/>
              </a:rPr>
              <a:t>相互独立”和</a:t>
            </a:r>
          </a:p>
          <a:p>
            <a:pPr eaLnBrk="1" hangingPunct="1"/>
            <a:r>
              <a:rPr kumimoji="1" lang="zh-CN" altLang="en-US">
                <a:solidFill>
                  <a:srgbClr val="000000"/>
                </a:solidFill>
                <a:ea typeface="楷体_GB2312" pitchFamily="49" charset="-122"/>
              </a:rPr>
              <a:t>    “事件 </a:t>
            </a:r>
            <a:r>
              <a:rPr kumimoji="1" lang="en-US" altLang="zh-CN" i="1">
                <a:solidFill>
                  <a:srgbClr val="000000"/>
                </a:solidFill>
                <a:ea typeface="楷体_GB2312" pitchFamily="49" charset="-122"/>
              </a:rPr>
              <a:t>A</a:t>
            </a:r>
            <a:r>
              <a:rPr kumimoji="1" lang="en-US" altLang="zh-CN">
                <a:solidFill>
                  <a:srgbClr val="000000"/>
                </a:solidFill>
                <a:ea typeface="楷体_GB2312" pitchFamily="49" charset="-122"/>
              </a:rPr>
              <a:t> </a:t>
            </a:r>
            <a:r>
              <a:rPr kumimoji="1" lang="zh-CN" altLang="en-US">
                <a:solidFill>
                  <a:srgbClr val="000000"/>
                </a:solidFill>
                <a:ea typeface="楷体_GB2312" pitchFamily="49" charset="-122"/>
              </a:rPr>
              <a:t>与 事件</a:t>
            </a:r>
            <a:r>
              <a:rPr kumimoji="1" lang="zh-CN" altLang="en-US" i="1">
                <a:solidFill>
                  <a:srgbClr val="000000"/>
                </a:solidFill>
                <a:ea typeface="楷体_GB2312" pitchFamily="49" charset="-122"/>
              </a:rPr>
              <a:t> </a:t>
            </a:r>
            <a:r>
              <a:rPr kumimoji="1" lang="en-US" altLang="zh-CN" i="1">
                <a:solidFill>
                  <a:srgbClr val="000000"/>
                </a:solidFill>
                <a:ea typeface="楷体_GB2312" pitchFamily="49" charset="-122"/>
              </a:rPr>
              <a:t>B</a:t>
            </a:r>
            <a:r>
              <a:rPr kumimoji="1" lang="en-US" altLang="zh-CN">
                <a:solidFill>
                  <a:srgbClr val="000000"/>
                </a:solidFill>
                <a:ea typeface="楷体_GB2312" pitchFamily="49" charset="-122"/>
              </a:rPr>
              <a:t> </a:t>
            </a:r>
            <a:r>
              <a:rPr kumimoji="1" lang="zh-CN" altLang="en-US">
                <a:solidFill>
                  <a:srgbClr val="000000"/>
                </a:solidFill>
                <a:ea typeface="楷体_GB2312" pitchFamily="49" charset="-122"/>
              </a:rPr>
              <a:t>互斥”</a:t>
            </a:r>
          </a:p>
          <a:p>
            <a:pPr eaLnBrk="1" hangingPunct="1"/>
            <a:r>
              <a:rPr kumimoji="1" lang="zh-CN" altLang="en-US">
                <a:solidFill>
                  <a:srgbClr val="000000"/>
                </a:solidFill>
                <a:ea typeface="楷体_GB2312" pitchFamily="49" charset="-122"/>
              </a:rPr>
              <a:t>不能同时成立</a:t>
            </a:r>
            <a:r>
              <a:rPr kumimoji="1" lang="en-US" altLang="zh-CN">
                <a:solidFill>
                  <a:srgbClr val="000000"/>
                </a:solidFill>
                <a:ea typeface="楷体_GB2312" pitchFamily="49" charset="-122"/>
              </a:rPr>
              <a:t>.</a:t>
            </a:r>
          </a:p>
        </p:txBody>
      </p:sp>
    </p:spTree>
    <p:extLst>
      <p:ext uri="{BB962C8B-B14F-4D97-AF65-F5344CB8AC3E}">
        <p14:creationId xmlns:p14="http://schemas.microsoft.com/office/powerpoint/2010/main" val="973134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1315"/>
                                        </p:tgtEl>
                                        <p:attrNameLst>
                                          <p:attrName>style.visibility</p:attrName>
                                        </p:attrNameLst>
                                      </p:cBhvr>
                                      <p:to>
                                        <p:strVal val="visible"/>
                                      </p:to>
                                    </p:set>
                                    <p:animEffect transition="in" filter="wipe(left)">
                                      <p:cBhvr>
                                        <p:cTn id="7" dur="500"/>
                                        <p:tgtEl>
                                          <p:spTgt spid="141315"/>
                                        </p:tgtEl>
                                      </p:cBhvr>
                                    </p:animEffect>
                                  </p:childTnLst>
                                </p:cTn>
                              </p:par>
                            </p:childTnLst>
                          </p:cTn>
                        </p:par>
                        <p:par>
                          <p:cTn id="8" fill="hold" nodeType="afterGroup">
                            <p:stCondLst>
                              <p:cond delay="500"/>
                            </p:stCondLst>
                            <p:childTnLst>
                              <p:par>
                                <p:cTn id="9" presetID="22" presetClass="entr" presetSubtype="1" fill="hold" nodeType="afterEffect">
                                  <p:stCondLst>
                                    <p:cond delay="1000"/>
                                  </p:stCondLst>
                                  <p:childTnLst>
                                    <p:set>
                                      <p:cBhvr>
                                        <p:cTn id="10" dur="1" fill="hold">
                                          <p:stCondLst>
                                            <p:cond delay="0"/>
                                          </p:stCondLst>
                                        </p:cTn>
                                        <p:tgtEl>
                                          <p:spTgt spid="141316"/>
                                        </p:tgtEl>
                                        <p:attrNameLst>
                                          <p:attrName>style.visibility</p:attrName>
                                        </p:attrNameLst>
                                      </p:cBhvr>
                                      <p:to>
                                        <p:strVal val="visible"/>
                                      </p:to>
                                    </p:set>
                                    <p:animEffect transition="in" filter="wipe(up)">
                                      <p:cBhvr>
                                        <p:cTn id="11" dur="500"/>
                                        <p:tgtEl>
                                          <p:spTgt spid="141316"/>
                                        </p:tgtEl>
                                      </p:cBhvr>
                                    </p:animEffect>
                                  </p:childTnLst>
                                </p:cTn>
                              </p:par>
                            </p:childTnLst>
                          </p:cTn>
                        </p:par>
                        <p:par>
                          <p:cTn id="12" fill="hold" nodeType="afterGroup">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141317"/>
                                        </p:tgtEl>
                                        <p:attrNameLst>
                                          <p:attrName>style.visibility</p:attrName>
                                        </p:attrNameLst>
                                      </p:cBhvr>
                                      <p:to>
                                        <p:strVal val="visible"/>
                                      </p:to>
                                    </p:set>
                                    <p:animEffect transition="in" filter="wipe(left)">
                                      <p:cBhvr>
                                        <p:cTn id="15" dur="500"/>
                                        <p:tgtEl>
                                          <p:spTgt spid="141317"/>
                                        </p:tgtEl>
                                      </p:cBhvr>
                                    </p:animEffect>
                                  </p:childTnLst>
                                </p:cTn>
                              </p:par>
                            </p:childTnLst>
                          </p:cTn>
                        </p:par>
                        <p:par>
                          <p:cTn id="16" fill="hold" nodeType="afterGroup">
                            <p:stCondLst>
                              <p:cond delay="2500"/>
                            </p:stCondLst>
                            <p:childTnLst>
                              <p:par>
                                <p:cTn id="17" presetID="22" presetClass="entr" presetSubtype="1" fill="hold" nodeType="afterEffect">
                                  <p:stCondLst>
                                    <p:cond delay="2000"/>
                                  </p:stCondLst>
                                  <p:childTnLst>
                                    <p:set>
                                      <p:cBhvr>
                                        <p:cTn id="18" dur="1" fill="hold">
                                          <p:stCondLst>
                                            <p:cond delay="0"/>
                                          </p:stCondLst>
                                        </p:cTn>
                                        <p:tgtEl>
                                          <p:spTgt spid="141318"/>
                                        </p:tgtEl>
                                        <p:attrNameLst>
                                          <p:attrName>style.visibility</p:attrName>
                                        </p:attrNameLst>
                                      </p:cBhvr>
                                      <p:to>
                                        <p:strVal val="visible"/>
                                      </p:to>
                                    </p:set>
                                    <p:animEffect transition="in" filter="wipe(up)">
                                      <p:cBhvr>
                                        <p:cTn id="19" dur="500"/>
                                        <p:tgtEl>
                                          <p:spTgt spid="14131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41322"/>
                                        </p:tgtEl>
                                        <p:attrNameLst>
                                          <p:attrName>style.visibility</p:attrName>
                                        </p:attrNameLst>
                                      </p:cBhvr>
                                      <p:to>
                                        <p:strVal val="visible"/>
                                      </p:to>
                                    </p:set>
                                    <p:animEffect transition="in" filter="wipe(up)">
                                      <p:cBhvr>
                                        <p:cTn id="29" dur="500"/>
                                        <p:tgtEl>
                                          <p:spTgt spid="141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autoUpdateAnimBg="0"/>
      <p:bldP spid="141317" grpId="0" autoUpdateAnimBg="0"/>
      <p:bldP spid="141322"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p:cNvSpPr txBox="1">
            <a:spLocks noChangeArrowheads="1"/>
          </p:cNvSpPr>
          <p:nvPr/>
        </p:nvSpPr>
        <p:spPr bwMode="auto">
          <a:xfrm>
            <a:off x="750888" y="-27384"/>
            <a:ext cx="7772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zh-CN" altLang="en-US" sz="3200" b="1">
                <a:solidFill>
                  <a:srgbClr val="000000"/>
                </a:solidFill>
              </a:rPr>
              <a:t>请问：如图的两个事件是独立的吗？     </a:t>
            </a:r>
          </a:p>
        </p:txBody>
      </p:sp>
      <p:graphicFrame>
        <p:nvGraphicFramePr>
          <p:cNvPr id="62467" name="Object 3"/>
          <p:cNvGraphicFramePr>
            <a:graphicFrameLocks noChangeAspect="1"/>
          </p:cNvGraphicFramePr>
          <p:nvPr>
            <p:extLst>
              <p:ext uri="{D42A27DB-BD31-4B8C-83A1-F6EECF244321}">
                <p14:modId xmlns:p14="http://schemas.microsoft.com/office/powerpoint/2010/main" val="2398551808"/>
              </p:ext>
            </p:extLst>
          </p:nvPr>
        </p:nvGraphicFramePr>
        <p:xfrm>
          <a:off x="4484688" y="2924944"/>
          <a:ext cx="112712" cy="214312"/>
        </p:xfrm>
        <a:graphic>
          <a:graphicData uri="http://schemas.openxmlformats.org/presentationml/2006/ole">
            <mc:AlternateContent xmlns:mc="http://schemas.openxmlformats.org/markup-compatibility/2006">
              <mc:Choice xmlns:v="urn:schemas-microsoft-com:vml" Requires="v">
                <p:oleObj spid="_x0000_s38799" name="公式" r:id="rId4" imgW="114151" imgH="215619" progId="Equation.3">
                  <p:embed/>
                </p:oleObj>
              </mc:Choice>
              <mc:Fallback>
                <p:oleObj name="公式" r:id="rId4" imgW="114151" imgH="21561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4688" y="2924944"/>
                        <a:ext cx="112712"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2340" name="Text Box 4"/>
          <p:cNvSpPr txBox="1">
            <a:spLocks noChangeArrowheads="1"/>
          </p:cNvSpPr>
          <p:nvPr/>
        </p:nvSpPr>
        <p:spPr bwMode="auto">
          <a:xfrm>
            <a:off x="993775" y="2997969"/>
            <a:ext cx="6662738" cy="116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algn="ctr" eaLnBrk="1" hangingPunct="1">
              <a:spcBef>
                <a:spcPct val="20000"/>
              </a:spcBef>
            </a:pPr>
            <a:r>
              <a:rPr kumimoji="1" lang="zh-CN" altLang="en-US" sz="3200" b="1">
                <a:solidFill>
                  <a:srgbClr val="000000"/>
                </a:solidFill>
              </a:rPr>
              <a:t>即</a:t>
            </a:r>
            <a:r>
              <a:rPr kumimoji="1" lang="en-US" altLang="zh-CN" sz="3200" b="1">
                <a:solidFill>
                  <a:srgbClr val="000000"/>
                </a:solidFill>
              </a:rPr>
              <a:t>:  </a:t>
            </a:r>
            <a:r>
              <a:rPr kumimoji="1" lang="zh-CN" altLang="en-US" sz="3200" b="1">
                <a:solidFill>
                  <a:srgbClr val="000000"/>
                </a:solidFill>
              </a:rPr>
              <a:t>若</a:t>
            </a:r>
            <a:r>
              <a:rPr kumimoji="1" lang="en-US" altLang="zh-CN" sz="3200" b="1" i="1">
                <a:solidFill>
                  <a:srgbClr val="000000"/>
                </a:solidFill>
              </a:rPr>
              <a:t>A</a:t>
            </a:r>
            <a:r>
              <a:rPr kumimoji="1" lang="zh-CN" altLang="en-US" sz="3200" b="1" i="1">
                <a:solidFill>
                  <a:srgbClr val="000000"/>
                </a:solidFill>
              </a:rPr>
              <a:t>、</a:t>
            </a:r>
            <a:r>
              <a:rPr kumimoji="1" lang="en-US" altLang="zh-CN" sz="3200" b="1" i="1">
                <a:solidFill>
                  <a:srgbClr val="000000"/>
                </a:solidFill>
              </a:rPr>
              <a:t>B</a:t>
            </a:r>
            <a:r>
              <a:rPr kumimoji="1" lang="zh-CN" altLang="en-US" sz="3200" b="1">
                <a:solidFill>
                  <a:srgbClr val="000000"/>
                </a:solidFill>
              </a:rPr>
              <a:t>互斥，且</a:t>
            </a:r>
            <a:r>
              <a:rPr kumimoji="1" lang="en-US" altLang="zh-CN" sz="3200" b="1" i="1">
                <a:solidFill>
                  <a:srgbClr val="000000"/>
                </a:solidFill>
              </a:rPr>
              <a:t>P</a:t>
            </a:r>
            <a:r>
              <a:rPr kumimoji="1" lang="en-US" altLang="zh-CN" sz="3200" b="1">
                <a:solidFill>
                  <a:srgbClr val="000000"/>
                </a:solidFill>
              </a:rPr>
              <a:t>(</a:t>
            </a:r>
            <a:r>
              <a:rPr kumimoji="1" lang="en-US" altLang="zh-CN" sz="3200" b="1" i="1">
                <a:solidFill>
                  <a:srgbClr val="000000"/>
                </a:solidFill>
              </a:rPr>
              <a:t>A</a:t>
            </a:r>
            <a:r>
              <a:rPr kumimoji="1" lang="en-US" altLang="zh-CN" sz="3200" b="1">
                <a:solidFill>
                  <a:srgbClr val="000000"/>
                </a:solidFill>
              </a:rPr>
              <a:t>)&gt;0, </a:t>
            </a:r>
            <a:r>
              <a:rPr kumimoji="1" lang="en-US" altLang="zh-CN" sz="3200" b="1" i="1">
                <a:solidFill>
                  <a:srgbClr val="000000"/>
                </a:solidFill>
              </a:rPr>
              <a:t>P</a:t>
            </a:r>
            <a:r>
              <a:rPr kumimoji="1" lang="en-US" altLang="zh-CN" sz="3200" b="1">
                <a:solidFill>
                  <a:srgbClr val="000000"/>
                </a:solidFill>
              </a:rPr>
              <a:t>(</a:t>
            </a:r>
            <a:r>
              <a:rPr kumimoji="1" lang="en-US" altLang="zh-CN" sz="3200" b="1" i="1">
                <a:solidFill>
                  <a:srgbClr val="000000"/>
                </a:solidFill>
              </a:rPr>
              <a:t>B</a:t>
            </a:r>
            <a:r>
              <a:rPr kumimoji="1" lang="en-US" altLang="zh-CN" sz="3200" b="1">
                <a:solidFill>
                  <a:srgbClr val="000000"/>
                </a:solidFill>
              </a:rPr>
              <a:t>)&gt;0,</a:t>
            </a:r>
          </a:p>
          <a:p>
            <a:pPr algn="ctr" eaLnBrk="1" hangingPunct="1">
              <a:spcBef>
                <a:spcPct val="20000"/>
              </a:spcBef>
            </a:pPr>
            <a:r>
              <a:rPr kumimoji="1" lang="zh-CN" altLang="en-US" sz="3200" b="1">
                <a:solidFill>
                  <a:srgbClr val="000000"/>
                </a:solidFill>
              </a:rPr>
              <a:t>则</a:t>
            </a:r>
            <a:r>
              <a:rPr kumimoji="1" lang="en-US" altLang="zh-CN" sz="3200" b="1" i="1">
                <a:solidFill>
                  <a:srgbClr val="000000"/>
                </a:solidFill>
              </a:rPr>
              <a:t>A</a:t>
            </a:r>
            <a:r>
              <a:rPr kumimoji="1" lang="zh-CN" altLang="en-US" sz="3200" b="1">
                <a:solidFill>
                  <a:srgbClr val="000000"/>
                </a:solidFill>
              </a:rPr>
              <a:t>与</a:t>
            </a:r>
            <a:r>
              <a:rPr kumimoji="1" lang="en-US" altLang="zh-CN" sz="3200" b="1" i="1">
                <a:solidFill>
                  <a:srgbClr val="000000"/>
                </a:solidFill>
              </a:rPr>
              <a:t>B</a:t>
            </a:r>
            <a:r>
              <a:rPr kumimoji="1" lang="zh-CN" altLang="en-US" sz="3200" b="1">
                <a:solidFill>
                  <a:srgbClr val="000000"/>
                </a:solidFill>
              </a:rPr>
              <a:t>不独立</a:t>
            </a:r>
            <a:r>
              <a:rPr kumimoji="1" lang="en-US" altLang="zh-CN" sz="3200" b="1">
                <a:solidFill>
                  <a:srgbClr val="000000"/>
                </a:solidFill>
              </a:rPr>
              <a:t>.</a:t>
            </a:r>
          </a:p>
        </p:txBody>
      </p:sp>
      <p:sp>
        <p:nvSpPr>
          <p:cNvPr id="142341" name="Text Box 5"/>
          <p:cNvSpPr txBox="1">
            <a:spLocks noChangeArrowheads="1"/>
          </p:cNvSpPr>
          <p:nvPr/>
        </p:nvSpPr>
        <p:spPr bwMode="auto">
          <a:xfrm>
            <a:off x="827088" y="4221088"/>
            <a:ext cx="73152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zh-CN" altLang="en-US" sz="3200" b="1" dirty="0">
                <a:solidFill>
                  <a:srgbClr val="000000"/>
                </a:solidFill>
              </a:rPr>
              <a:t>反之，若</a:t>
            </a:r>
            <a:r>
              <a:rPr kumimoji="1" lang="en-US" altLang="zh-CN" sz="3200" b="1" i="1" dirty="0">
                <a:solidFill>
                  <a:srgbClr val="000000"/>
                </a:solidFill>
              </a:rPr>
              <a:t>A</a:t>
            </a:r>
            <a:r>
              <a:rPr kumimoji="1" lang="zh-CN" altLang="en-US" sz="3200" b="1" dirty="0">
                <a:solidFill>
                  <a:srgbClr val="000000"/>
                </a:solidFill>
              </a:rPr>
              <a:t>与</a:t>
            </a:r>
            <a:r>
              <a:rPr kumimoji="1" lang="en-US" altLang="zh-CN" sz="3200" b="1" i="1" dirty="0">
                <a:solidFill>
                  <a:srgbClr val="000000"/>
                </a:solidFill>
              </a:rPr>
              <a:t>B</a:t>
            </a:r>
            <a:r>
              <a:rPr kumimoji="1" lang="zh-CN" altLang="en-US" sz="3200" b="1" dirty="0">
                <a:solidFill>
                  <a:srgbClr val="000000"/>
                </a:solidFill>
              </a:rPr>
              <a:t>独立，且</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A</a:t>
            </a:r>
            <a:r>
              <a:rPr kumimoji="1" lang="en-US" altLang="zh-CN" sz="3200" b="1" dirty="0">
                <a:solidFill>
                  <a:srgbClr val="000000"/>
                </a:solidFill>
              </a:rPr>
              <a:t>)&gt;0,</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B</a:t>
            </a:r>
            <a:r>
              <a:rPr kumimoji="1" lang="en-US" altLang="zh-CN" sz="3200" b="1" dirty="0">
                <a:solidFill>
                  <a:srgbClr val="000000"/>
                </a:solidFill>
              </a:rPr>
              <a:t>)&gt;0,</a:t>
            </a:r>
          </a:p>
          <a:p>
            <a:pPr eaLnBrk="1" hangingPunct="1">
              <a:lnSpc>
                <a:spcPct val="110000"/>
              </a:lnSpc>
              <a:spcBef>
                <a:spcPct val="5000"/>
              </a:spcBef>
            </a:pPr>
            <a:r>
              <a:rPr kumimoji="1" lang="en-US" altLang="zh-CN" sz="3200" b="1" dirty="0">
                <a:solidFill>
                  <a:srgbClr val="000000"/>
                </a:solidFill>
              </a:rPr>
              <a:t>               </a:t>
            </a:r>
            <a:r>
              <a:rPr kumimoji="1" lang="zh-CN" altLang="en-US" sz="3200" b="1" dirty="0" smtClean="0">
                <a:solidFill>
                  <a:srgbClr val="000000"/>
                </a:solidFill>
              </a:rPr>
              <a:t>则</a:t>
            </a:r>
            <a:r>
              <a:rPr kumimoji="1" lang="en-US" altLang="zh-CN" sz="3200" b="1" i="1" dirty="0" smtClean="0">
                <a:solidFill>
                  <a:srgbClr val="000000"/>
                </a:solidFill>
              </a:rPr>
              <a:t>P</a:t>
            </a:r>
            <a:r>
              <a:rPr kumimoji="1" lang="en-US" altLang="zh-CN" sz="3200" b="1" dirty="0" smtClean="0">
                <a:solidFill>
                  <a:srgbClr val="000000"/>
                </a:solidFill>
              </a:rPr>
              <a:t>(</a:t>
            </a:r>
            <a:r>
              <a:rPr kumimoji="1" lang="en-US" altLang="zh-CN" sz="3200" b="1" i="1" dirty="0" smtClean="0">
                <a:solidFill>
                  <a:srgbClr val="000000"/>
                </a:solidFill>
              </a:rPr>
              <a:t>AB</a:t>
            </a:r>
            <a:r>
              <a:rPr kumimoji="1" lang="en-US" altLang="zh-CN" sz="3200" b="1" dirty="0" smtClean="0">
                <a:solidFill>
                  <a:srgbClr val="000000"/>
                </a:solidFill>
              </a:rPr>
              <a:t>)&gt;0</a:t>
            </a:r>
            <a:r>
              <a:rPr kumimoji="1" lang="zh-CN" altLang="en-US" sz="3200" b="1" dirty="0" smtClean="0">
                <a:solidFill>
                  <a:srgbClr val="000000"/>
                </a:solidFill>
              </a:rPr>
              <a:t>，则</a:t>
            </a:r>
            <a:r>
              <a:rPr kumimoji="1" lang="en-US" altLang="zh-CN" sz="3200" b="1" i="1" dirty="0">
                <a:solidFill>
                  <a:srgbClr val="000000"/>
                </a:solidFill>
              </a:rPr>
              <a:t>A</a:t>
            </a:r>
            <a:r>
              <a:rPr kumimoji="1" lang="en-US" altLang="zh-CN" sz="3200" b="1" dirty="0">
                <a:solidFill>
                  <a:srgbClr val="000000"/>
                </a:solidFill>
              </a:rPr>
              <a:t> </a:t>
            </a:r>
            <a:r>
              <a:rPr kumimoji="1" lang="zh-CN" altLang="en-US" sz="3200" b="1" dirty="0">
                <a:solidFill>
                  <a:srgbClr val="000000"/>
                </a:solidFill>
              </a:rPr>
              <a:t>、</a:t>
            </a:r>
            <a:r>
              <a:rPr kumimoji="1" lang="en-US" altLang="zh-CN" sz="3200" b="1" i="1" dirty="0">
                <a:solidFill>
                  <a:srgbClr val="000000"/>
                </a:solidFill>
              </a:rPr>
              <a:t>B</a:t>
            </a:r>
            <a:r>
              <a:rPr kumimoji="1" lang="zh-CN" altLang="en-US" sz="3200" b="1" dirty="0">
                <a:solidFill>
                  <a:srgbClr val="000000"/>
                </a:solidFill>
              </a:rPr>
              <a:t>不互斥</a:t>
            </a:r>
            <a:r>
              <a:rPr kumimoji="1" lang="en-US" altLang="zh-CN" sz="3200" b="1" dirty="0">
                <a:solidFill>
                  <a:srgbClr val="000000"/>
                </a:solidFill>
              </a:rPr>
              <a:t>.</a:t>
            </a:r>
          </a:p>
        </p:txBody>
      </p:sp>
      <p:sp>
        <p:nvSpPr>
          <p:cNvPr id="142342" name="Rectangle 6"/>
          <p:cNvSpPr>
            <a:spLocks noChangeArrowheads="1"/>
          </p:cNvSpPr>
          <p:nvPr/>
        </p:nvSpPr>
        <p:spPr bwMode="auto">
          <a:xfrm>
            <a:off x="3886200" y="1325166"/>
            <a:ext cx="433228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lnSpc>
                <a:spcPct val="70000"/>
              </a:lnSpc>
              <a:spcBef>
                <a:spcPct val="50000"/>
              </a:spcBef>
            </a:pPr>
            <a:r>
              <a:rPr kumimoji="1" lang="zh-CN" altLang="en-US" sz="3200" b="1">
                <a:solidFill>
                  <a:srgbClr val="000000"/>
                </a:solidFill>
              </a:rPr>
              <a:t>而</a:t>
            </a:r>
            <a:r>
              <a:rPr kumimoji="1" lang="en-US" altLang="zh-CN" sz="3200" b="1" i="1">
                <a:solidFill>
                  <a:srgbClr val="000000"/>
                </a:solidFill>
              </a:rPr>
              <a:t>P</a:t>
            </a:r>
            <a:r>
              <a:rPr kumimoji="1" lang="en-US" altLang="zh-CN" sz="3200" b="1">
                <a:solidFill>
                  <a:srgbClr val="000000"/>
                </a:solidFill>
              </a:rPr>
              <a:t>(</a:t>
            </a:r>
            <a:r>
              <a:rPr kumimoji="1" lang="en-US" altLang="zh-CN" sz="3200" b="1" i="1">
                <a:solidFill>
                  <a:srgbClr val="000000"/>
                </a:solidFill>
              </a:rPr>
              <a:t>A</a:t>
            </a:r>
            <a:r>
              <a:rPr kumimoji="1" lang="en-US" altLang="zh-CN" sz="3200" b="1">
                <a:solidFill>
                  <a:srgbClr val="000000"/>
                </a:solidFill>
              </a:rPr>
              <a:t>) ≠0, </a:t>
            </a:r>
            <a:r>
              <a:rPr kumimoji="1" lang="en-US" altLang="zh-CN" sz="3200" b="1" i="1">
                <a:solidFill>
                  <a:srgbClr val="000000"/>
                </a:solidFill>
              </a:rPr>
              <a:t>P</a:t>
            </a:r>
            <a:r>
              <a:rPr kumimoji="1" lang="en-US" altLang="zh-CN" sz="3200" b="1">
                <a:solidFill>
                  <a:srgbClr val="000000"/>
                </a:solidFill>
              </a:rPr>
              <a:t>(</a:t>
            </a:r>
            <a:r>
              <a:rPr kumimoji="1" lang="en-US" altLang="zh-CN" sz="3200" b="1" i="1">
                <a:solidFill>
                  <a:srgbClr val="000000"/>
                </a:solidFill>
              </a:rPr>
              <a:t>B</a:t>
            </a:r>
            <a:r>
              <a:rPr kumimoji="1" lang="en-US" altLang="zh-CN" sz="3200" b="1">
                <a:solidFill>
                  <a:srgbClr val="000000"/>
                </a:solidFill>
              </a:rPr>
              <a:t>) ≠0</a:t>
            </a:r>
          </a:p>
        </p:txBody>
      </p:sp>
      <p:sp>
        <p:nvSpPr>
          <p:cNvPr id="142343" name="Rectangle 7"/>
          <p:cNvSpPr>
            <a:spLocks noChangeArrowheads="1"/>
          </p:cNvSpPr>
          <p:nvPr/>
        </p:nvSpPr>
        <p:spPr bwMode="auto">
          <a:xfrm>
            <a:off x="4191000" y="2533254"/>
            <a:ext cx="3417888"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lnSpc>
                <a:spcPct val="70000"/>
              </a:lnSpc>
              <a:spcBef>
                <a:spcPct val="50000"/>
              </a:spcBef>
            </a:pPr>
            <a:r>
              <a:rPr kumimoji="1" lang="zh-CN" altLang="en-US" sz="3200" b="1">
                <a:solidFill>
                  <a:srgbClr val="000000"/>
                </a:solidFill>
              </a:rPr>
              <a:t>故  </a:t>
            </a:r>
            <a:r>
              <a:rPr kumimoji="1" lang="en-US" altLang="zh-CN" sz="3200" b="1" i="1">
                <a:solidFill>
                  <a:srgbClr val="000000"/>
                </a:solidFill>
              </a:rPr>
              <a:t>A</a:t>
            </a:r>
            <a:r>
              <a:rPr kumimoji="1" lang="zh-CN" altLang="en-US" sz="3200" b="1" i="1">
                <a:solidFill>
                  <a:srgbClr val="000000"/>
                </a:solidFill>
              </a:rPr>
              <a:t>、</a:t>
            </a:r>
            <a:r>
              <a:rPr kumimoji="1" lang="en-US" altLang="zh-CN" sz="3200" b="1" i="1">
                <a:solidFill>
                  <a:srgbClr val="000000"/>
                </a:solidFill>
              </a:rPr>
              <a:t>B</a:t>
            </a:r>
            <a:r>
              <a:rPr kumimoji="1" lang="zh-CN" altLang="en-US" sz="3200" b="1">
                <a:solidFill>
                  <a:srgbClr val="000000"/>
                </a:solidFill>
              </a:rPr>
              <a:t>不独立</a:t>
            </a:r>
          </a:p>
        </p:txBody>
      </p:sp>
      <p:sp>
        <p:nvSpPr>
          <p:cNvPr id="142344" name="Rectangle 8"/>
          <p:cNvSpPr>
            <a:spLocks noChangeArrowheads="1"/>
          </p:cNvSpPr>
          <p:nvPr/>
        </p:nvSpPr>
        <p:spPr bwMode="auto">
          <a:xfrm>
            <a:off x="3455988" y="582216"/>
            <a:ext cx="26320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a:solidFill>
                  <a:srgbClr val="000000"/>
                </a:solidFill>
              </a:rPr>
              <a:t>我们来计算：</a:t>
            </a:r>
          </a:p>
        </p:txBody>
      </p:sp>
      <p:sp>
        <p:nvSpPr>
          <p:cNvPr id="142345" name="Rectangle 9"/>
          <p:cNvSpPr>
            <a:spLocks noChangeArrowheads="1"/>
          </p:cNvSpPr>
          <p:nvPr/>
        </p:nvSpPr>
        <p:spPr bwMode="auto">
          <a:xfrm>
            <a:off x="6161088" y="704454"/>
            <a:ext cx="1995487" cy="433387"/>
          </a:xfrm>
          <a:prstGeom prst="rect">
            <a:avLst/>
          </a:prstGeom>
          <a:solidFill>
            <a:srgbClr val="CCFF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lnSpc>
                <a:spcPct val="70000"/>
              </a:lnSpc>
              <a:spcBef>
                <a:spcPct val="50000"/>
              </a:spcBef>
            </a:pPr>
            <a:r>
              <a:rPr kumimoji="1" lang="en-US" altLang="zh-CN" sz="3200" b="1" i="1">
                <a:solidFill>
                  <a:srgbClr val="000000"/>
                </a:solidFill>
              </a:rPr>
              <a:t>P</a:t>
            </a:r>
            <a:r>
              <a:rPr kumimoji="1" lang="en-US" altLang="zh-CN" sz="3200" b="1">
                <a:solidFill>
                  <a:srgbClr val="000000"/>
                </a:solidFill>
              </a:rPr>
              <a:t>(</a:t>
            </a:r>
            <a:r>
              <a:rPr kumimoji="1" lang="en-US" altLang="zh-CN" sz="3200" b="1" i="1">
                <a:solidFill>
                  <a:srgbClr val="000000"/>
                </a:solidFill>
              </a:rPr>
              <a:t>AB</a:t>
            </a:r>
            <a:r>
              <a:rPr kumimoji="1" lang="en-US" altLang="zh-CN" sz="3200" b="1">
                <a:solidFill>
                  <a:srgbClr val="000000"/>
                </a:solidFill>
              </a:rPr>
              <a:t>)=0</a:t>
            </a:r>
          </a:p>
        </p:txBody>
      </p:sp>
      <p:grpSp>
        <p:nvGrpSpPr>
          <p:cNvPr id="2" name="Group 10"/>
          <p:cNvGrpSpPr>
            <a:grpSpLocks/>
          </p:cNvGrpSpPr>
          <p:nvPr/>
        </p:nvGrpSpPr>
        <p:grpSpPr bwMode="auto">
          <a:xfrm>
            <a:off x="3417888" y="1771254"/>
            <a:ext cx="4351337" cy="585787"/>
            <a:chOff x="2160" y="1296"/>
            <a:chExt cx="2741" cy="369"/>
          </a:xfrm>
        </p:grpSpPr>
        <p:sp>
          <p:nvSpPr>
            <p:cNvPr id="62482" name="Rectangle 11"/>
            <p:cNvSpPr>
              <a:spLocks noChangeArrowheads="1"/>
            </p:cNvSpPr>
            <p:nvPr/>
          </p:nvSpPr>
          <p:spPr bwMode="auto">
            <a:xfrm>
              <a:off x="2737" y="1392"/>
              <a:ext cx="2164" cy="273"/>
            </a:xfrm>
            <a:prstGeom prst="rect">
              <a:avLst/>
            </a:prstGeom>
            <a:solidFill>
              <a:srgbClr val="CC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lnSpc>
                  <a:spcPct val="70000"/>
                </a:lnSpc>
                <a:spcBef>
                  <a:spcPct val="50000"/>
                </a:spcBef>
              </a:pPr>
              <a:r>
                <a:rPr kumimoji="1" lang="en-US" altLang="zh-CN" sz="3200" b="1" i="1">
                  <a:solidFill>
                    <a:srgbClr val="000000"/>
                  </a:solidFill>
                </a:rPr>
                <a:t>P</a:t>
              </a:r>
              <a:r>
                <a:rPr kumimoji="1" lang="en-US" altLang="zh-CN" sz="3200" b="1">
                  <a:solidFill>
                    <a:srgbClr val="000000"/>
                  </a:solidFill>
                </a:rPr>
                <a:t>(</a:t>
              </a:r>
              <a:r>
                <a:rPr kumimoji="1" lang="en-US" altLang="zh-CN" sz="3200" b="1" i="1">
                  <a:solidFill>
                    <a:srgbClr val="000000"/>
                  </a:solidFill>
                </a:rPr>
                <a:t>AB</a:t>
              </a:r>
              <a:r>
                <a:rPr kumimoji="1" lang="en-US" altLang="zh-CN" sz="3200" b="1">
                  <a:solidFill>
                    <a:srgbClr val="000000"/>
                  </a:solidFill>
                </a:rPr>
                <a:t>) ≠ </a:t>
              </a:r>
              <a:r>
                <a:rPr kumimoji="1" lang="en-US" altLang="zh-CN" sz="3200" b="1" i="1">
                  <a:solidFill>
                    <a:srgbClr val="000000"/>
                  </a:solidFill>
                </a:rPr>
                <a:t>P</a:t>
              </a:r>
              <a:r>
                <a:rPr kumimoji="1" lang="en-US" altLang="zh-CN" sz="3200" b="1">
                  <a:solidFill>
                    <a:srgbClr val="000000"/>
                  </a:solidFill>
                </a:rPr>
                <a:t>(</a:t>
              </a:r>
              <a:r>
                <a:rPr kumimoji="1" lang="en-US" altLang="zh-CN" sz="3200" b="1" i="1">
                  <a:solidFill>
                    <a:srgbClr val="000000"/>
                  </a:solidFill>
                </a:rPr>
                <a:t>A</a:t>
              </a:r>
              <a:r>
                <a:rPr kumimoji="1" lang="en-US" altLang="zh-CN" sz="3200" b="1">
                  <a:solidFill>
                    <a:srgbClr val="000000"/>
                  </a:solidFill>
                </a:rPr>
                <a:t>)</a:t>
              </a:r>
              <a:r>
                <a:rPr kumimoji="1" lang="en-US" altLang="zh-CN" sz="3200" b="1" i="1">
                  <a:solidFill>
                    <a:srgbClr val="000000"/>
                  </a:solidFill>
                </a:rPr>
                <a:t>P</a:t>
              </a:r>
              <a:r>
                <a:rPr kumimoji="1" lang="en-US" altLang="zh-CN" sz="3200" b="1">
                  <a:solidFill>
                    <a:srgbClr val="000000"/>
                  </a:solidFill>
                </a:rPr>
                <a:t>(</a:t>
              </a:r>
              <a:r>
                <a:rPr kumimoji="1" lang="en-US" altLang="zh-CN" sz="3200" b="1" i="1">
                  <a:solidFill>
                    <a:srgbClr val="000000"/>
                  </a:solidFill>
                </a:rPr>
                <a:t>B</a:t>
              </a:r>
              <a:r>
                <a:rPr kumimoji="1" lang="en-US" altLang="zh-CN" sz="3200" b="1">
                  <a:solidFill>
                    <a:srgbClr val="000000"/>
                  </a:solidFill>
                </a:rPr>
                <a:t>)</a:t>
              </a:r>
            </a:p>
          </p:txBody>
        </p:sp>
        <p:sp>
          <p:nvSpPr>
            <p:cNvPr id="62483" name="Rectangle 12"/>
            <p:cNvSpPr>
              <a:spLocks noChangeArrowheads="1"/>
            </p:cNvSpPr>
            <p:nvPr/>
          </p:nvSpPr>
          <p:spPr bwMode="auto">
            <a:xfrm>
              <a:off x="2160" y="1296"/>
              <a:ext cx="37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a:solidFill>
                    <a:srgbClr val="000000"/>
                  </a:solidFill>
                </a:rPr>
                <a:t>即</a:t>
              </a:r>
            </a:p>
          </p:txBody>
        </p:sp>
      </p:grpSp>
      <p:grpSp>
        <p:nvGrpSpPr>
          <p:cNvPr id="62475" name="Group 13"/>
          <p:cNvGrpSpPr>
            <a:grpSpLocks/>
          </p:cNvGrpSpPr>
          <p:nvPr/>
        </p:nvGrpSpPr>
        <p:grpSpPr bwMode="auto">
          <a:xfrm>
            <a:off x="1055688" y="856854"/>
            <a:ext cx="2209800" cy="1828800"/>
            <a:chOff x="672" y="720"/>
            <a:chExt cx="1392" cy="1152"/>
          </a:xfrm>
        </p:grpSpPr>
        <p:sp>
          <p:nvSpPr>
            <p:cNvPr id="62477" name="Rectangle 14"/>
            <p:cNvSpPr>
              <a:spLocks noChangeArrowheads="1"/>
            </p:cNvSpPr>
            <p:nvPr/>
          </p:nvSpPr>
          <p:spPr bwMode="auto">
            <a:xfrm>
              <a:off x="672" y="720"/>
              <a:ext cx="1392" cy="1152"/>
            </a:xfrm>
            <a:prstGeom prst="rect">
              <a:avLst/>
            </a:prstGeom>
            <a:solidFill>
              <a:srgbClr val="000066"/>
            </a:solidFill>
            <a:ln w="9525">
              <a:solidFill>
                <a:schemeClr val="tx1"/>
              </a:solidFill>
              <a:miter lim="800000"/>
              <a:headEnd/>
              <a:tailEnd/>
            </a:ln>
          </p:spPr>
          <p:txBody>
            <a:bodyPr wrap="none" anchor="ctr"/>
            <a:lstStyle/>
            <a:p>
              <a:endParaRPr lang="zh-CN" altLang="en-US" sz="1800">
                <a:solidFill>
                  <a:srgbClr val="000000"/>
                </a:solidFill>
                <a:latin typeface="Arial" charset="0"/>
              </a:endParaRPr>
            </a:p>
          </p:txBody>
        </p:sp>
        <p:sp>
          <p:nvSpPr>
            <p:cNvPr id="62478" name="Oval 15"/>
            <p:cNvSpPr>
              <a:spLocks noChangeArrowheads="1"/>
            </p:cNvSpPr>
            <p:nvPr/>
          </p:nvSpPr>
          <p:spPr bwMode="auto">
            <a:xfrm>
              <a:off x="864" y="1056"/>
              <a:ext cx="624" cy="624"/>
            </a:xfrm>
            <a:prstGeom prst="ellipse">
              <a:avLst/>
            </a:prstGeom>
            <a:solidFill>
              <a:srgbClr val="FF3300"/>
            </a:solidFill>
            <a:ln w="9525">
              <a:solidFill>
                <a:schemeClr val="tx1"/>
              </a:solidFill>
              <a:round/>
              <a:headEnd/>
              <a:tailEnd/>
            </a:ln>
          </p:spPr>
          <p:txBody>
            <a:bodyPr wrap="none" anchor="ctr"/>
            <a:lstStyle/>
            <a:p>
              <a:endParaRPr lang="zh-CN" altLang="en-US" sz="1800">
                <a:solidFill>
                  <a:srgbClr val="000000"/>
                </a:solidFill>
                <a:latin typeface="Arial" charset="0"/>
              </a:endParaRPr>
            </a:p>
          </p:txBody>
        </p:sp>
        <p:sp>
          <p:nvSpPr>
            <p:cNvPr id="62479" name="Oval 16"/>
            <p:cNvSpPr>
              <a:spLocks noChangeArrowheads="1"/>
            </p:cNvSpPr>
            <p:nvPr/>
          </p:nvSpPr>
          <p:spPr bwMode="auto">
            <a:xfrm>
              <a:off x="1632" y="1248"/>
              <a:ext cx="336" cy="336"/>
            </a:xfrm>
            <a:prstGeom prst="ellipse">
              <a:avLst/>
            </a:prstGeom>
            <a:solidFill>
              <a:schemeClr val="accent1"/>
            </a:solidFill>
            <a:ln w="9525">
              <a:solidFill>
                <a:schemeClr val="tx1"/>
              </a:solidFill>
              <a:round/>
              <a:headEnd/>
              <a:tailEnd/>
            </a:ln>
          </p:spPr>
          <p:txBody>
            <a:bodyPr wrap="none" anchor="ctr"/>
            <a:lstStyle/>
            <a:p>
              <a:endParaRPr lang="zh-CN" altLang="en-US" sz="1800">
                <a:solidFill>
                  <a:srgbClr val="000000"/>
                </a:solidFill>
                <a:latin typeface="Arial" charset="0"/>
              </a:endParaRPr>
            </a:p>
          </p:txBody>
        </p:sp>
        <p:graphicFrame>
          <p:nvGraphicFramePr>
            <p:cNvPr id="62480" name="Object 17"/>
            <p:cNvGraphicFramePr>
              <a:graphicFrameLocks noChangeAspect="1"/>
            </p:cNvGraphicFramePr>
            <p:nvPr/>
          </p:nvGraphicFramePr>
          <p:xfrm>
            <a:off x="1015" y="1292"/>
            <a:ext cx="181" cy="196"/>
          </p:xfrm>
          <a:graphic>
            <a:graphicData uri="http://schemas.openxmlformats.org/presentationml/2006/ole">
              <mc:AlternateContent xmlns:mc="http://schemas.openxmlformats.org/markup-compatibility/2006">
                <mc:Choice xmlns:v="urn:schemas-microsoft-com:vml" Requires="v">
                  <p:oleObj spid="_x0000_s38800" name="Equation" r:id="rId6" imgW="137228" imgH="152496" progId="Equation.3">
                    <p:embed/>
                  </p:oleObj>
                </mc:Choice>
                <mc:Fallback>
                  <p:oleObj name="Equation" r:id="rId6" imgW="137228" imgH="152496"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5" y="1292"/>
                          <a:ext cx="181"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81" name="Object 18"/>
            <p:cNvGraphicFramePr>
              <a:graphicFrameLocks noChangeAspect="1"/>
            </p:cNvGraphicFramePr>
            <p:nvPr/>
          </p:nvGraphicFramePr>
          <p:xfrm>
            <a:off x="1688" y="1292"/>
            <a:ext cx="180" cy="196"/>
          </p:xfrm>
          <a:graphic>
            <a:graphicData uri="http://schemas.openxmlformats.org/presentationml/2006/ole">
              <mc:AlternateContent xmlns:mc="http://schemas.openxmlformats.org/markup-compatibility/2006">
                <mc:Choice xmlns:v="urn:schemas-microsoft-com:vml" Requires="v">
                  <p:oleObj spid="_x0000_s38801" name="Equation" r:id="rId8" imgW="137228" imgH="152496" progId="Equation.3">
                    <p:embed/>
                  </p:oleObj>
                </mc:Choice>
                <mc:Fallback>
                  <p:oleObj name="Equation" r:id="rId8" imgW="137228" imgH="152496"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88" y="1292"/>
                          <a:ext cx="180"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9" name="Text Box 5"/>
          <p:cNvSpPr txBox="1">
            <a:spLocks noChangeArrowheads="1"/>
          </p:cNvSpPr>
          <p:nvPr/>
        </p:nvSpPr>
        <p:spPr bwMode="auto">
          <a:xfrm>
            <a:off x="827088" y="5372074"/>
            <a:ext cx="7315200" cy="585788"/>
          </a:xfrm>
          <a:prstGeom prst="rect">
            <a:avLst/>
          </a:prstGeom>
          <a:ln/>
          <a:extLst/>
        </p:spPr>
        <p:style>
          <a:lnRef idx="1">
            <a:schemeClr val="accent3"/>
          </a:lnRef>
          <a:fillRef idx="3">
            <a:schemeClr val="accent3"/>
          </a:fillRef>
          <a:effectRef idx="2">
            <a:schemeClr val="accent3"/>
          </a:effectRef>
          <a:fontRef idx="minor">
            <a:schemeClr val="lt1"/>
          </a:fontRef>
        </p:style>
        <p:txBody>
          <a:bodyPr anchor="ct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zh-CN" altLang="en-US" sz="3200" b="1" dirty="0">
                <a:solidFill>
                  <a:srgbClr val="000000"/>
                </a:solidFill>
              </a:rPr>
              <a:t>则独立与互斥是两个完全不同的概念</a:t>
            </a:r>
            <a:endParaRPr kumimoji="1" lang="en-US" altLang="zh-CN" sz="3200" b="1" dirty="0">
              <a:solidFill>
                <a:srgbClr val="000000"/>
              </a:solidFill>
            </a:endParaRPr>
          </a:p>
        </p:txBody>
      </p:sp>
    </p:spTree>
    <p:extLst>
      <p:ext uri="{BB962C8B-B14F-4D97-AF65-F5344CB8AC3E}">
        <p14:creationId xmlns:p14="http://schemas.microsoft.com/office/powerpoint/2010/main" val="375161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2338"/>
                                        </p:tgtEl>
                                        <p:attrNameLst>
                                          <p:attrName>style.visibility</p:attrName>
                                        </p:attrNameLst>
                                      </p:cBhvr>
                                      <p:to>
                                        <p:strVal val="visible"/>
                                      </p:to>
                                    </p:set>
                                    <p:animEffect transition="in" filter="wipe(left)">
                                      <p:cBhvr>
                                        <p:cTn id="7" dur="500"/>
                                        <p:tgtEl>
                                          <p:spTgt spid="1423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2" fill="hold" grpId="0" nodeType="clickEffect">
                                  <p:stCondLst>
                                    <p:cond delay="0"/>
                                  </p:stCondLst>
                                  <p:childTnLst>
                                    <p:set>
                                      <p:cBhvr>
                                        <p:cTn id="11" dur="1" fill="hold">
                                          <p:stCondLst>
                                            <p:cond delay="0"/>
                                          </p:stCondLst>
                                        </p:cTn>
                                        <p:tgtEl>
                                          <p:spTgt spid="142344"/>
                                        </p:tgtEl>
                                        <p:attrNameLst>
                                          <p:attrName>style.visibility</p:attrName>
                                        </p:attrNameLst>
                                      </p:cBhvr>
                                      <p:to>
                                        <p:strVal val="visible"/>
                                      </p:to>
                                    </p:set>
                                    <p:anim calcmode="lin" valueType="num">
                                      <p:cBhvr>
                                        <p:cTn id="12" dur="500" fill="hold"/>
                                        <p:tgtEl>
                                          <p:spTgt spid="142344"/>
                                        </p:tgtEl>
                                        <p:attrNameLst>
                                          <p:attrName>ppt_x</p:attrName>
                                        </p:attrNameLst>
                                      </p:cBhvr>
                                      <p:tavLst>
                                        <p:tav tm="0">
                                          <p:val>
                                            <p:strVal val="#ppt_x+#ppt_w/2"/>
                                          </p:val>
                                        </p:tav>
                                        <p:tav tm="100000">
                                          <p:val>
                                            <p:strVal val="#ppt_x"/>
                                          </p:val>
                                        </p:tav>
                                      </p:tavLst>
                                    </p:anim>
                                    <p:anim calcmode="lin" valueType="num">
                                      <p:cBhvr>
                                        <p:cTn id="13" dur="500" fill="hold"/>
                                        <p:tgtEl>
                                          <p:spTgt spid="142344"/>
                                        </p:tgtEl>
                                        <p:attrNameLst>
                                          <p:attrName>ppt_y</p:attrName>
                                        </p:attrNameLst>
                                      </p:cBhvr>
                                      <p:tavLst>
                                        <p:tav tm="0">
                                          <p:val>
                                            <p:strVal val="#ppt_y"/>
                                          </p:val>
                                        </p:tav>
                                        <p:tav tm="100000">
                                          <p:val>
                                            <p:strVal val="#ppt_y"/>
                                          </p:val>
                                        </p:tav>
                                      </p:tavLst>
                                    </p:anim>
                                    <p:anim calcmode="lin" valueType="num">
                                      <p:cBhvr>
                                        <p:cTn id="14" dur="500" fill="hold"/>
                                        <p:tgtEl>
                                          <p:spTgt spid="142344"/>
                                        </p:tgtEl>
                                        <p:attrNameLst>
                                          <p:attrName>ppt_w</p:attrName>
                                        </p:attrNameLst>
                                      </p:cBhvr>
                                      <p:tavLst>
                                        <p:tav tm="0">
                                          <p:val>
                                            <p:fltVal val="0"/>
                                          </p:val>
                                        </p:tav>
                                        <p:tav tm="100000">
                                          <p:val>
                                            <p:strVal val="#ppt_w"/>
                                          </p:val>
                                        </p:tav>
                                      </p:tavLst>
                                    </p:anim>
                                    <p:anim calcmode="lin" valueType="num">
                                      <p:cBhvr>
                                        <p:cTn id="15" dur="500" fill="hold"/>
                                        <p:tgtEl>
                                          <p:spTgt spid="142344"/>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142345"/>
                                        </p:tgtEl>
                                        <p:attrNameLst>
                                          <p:attrName>style.visibility</p:attrName>
                                        </p:attrNameLst>
                                      </p:cBhvr>
                                      <p:to>
                                        <p:strVal val="visible"/>
                                      </p:to>
                                    </p:set>
                                    <p:anim calcmode="lin" valueType="num">
                                      <p:cBhvr additive="base">
                                        <p:cTn id="20" dur="500" fill="hold"/>
                                        <p:tgtEl>
                                          <p:spTgt spid="142345"/>
                                        </p:tgtEl>
                                        <p:attrNameLst>
                                          <p:attrName>ppt_x</p:attrName>
                                        </p:attrNameLst>
                                      </p:cBhvr>
                                      <p:tavLst>
                                        <p:tav tm="0">
                                          <p:val>
                                            <p:strVal val="1+#ppt_w/2"/>
                                          </p:val>
                                        </p:tav>
                                        <p:tav tm="100000">
                                          <p:val>
                                            <p:strVal val="#ppt_x"/>
                                          </p:val>
                                        </p:tav>
                                      </p:tavLst>
                                    </p:anim>
                                    <p:anim calcmode="lin" valueType="num">
                                      <p:cBhvr additive="base">
                                        <p:cTn id="21" dur="500" fill="hold"/>
                                        <p:tgtEl>
                                          <p:spTgt spid="142345"/>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42342"/>
                                        </p:tgtEl>
                                        <p:attrNameLst>
                                          <p:attrName>style.visibility</p:attrName>
                                        </p:attrNameLst>
                                      </p:cBhvr>
                                      <p:to>
                                        <p:strVal val="visible"/>
                                      </p:to>
                                    </p:set>
                                    <p:animEffect transition="in" filter="wipe(left)">
                                      <p:cBhvr>
                                        <p:cTn id="26" dur="500"/>
                                        <p:tgtEl>
                                          <p:spTgt spid="14234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42343"/>
                                        </p:tgtEl>
                                        <p:attrNameLst>
                                          <p:attrName>style.visibility</p:attrName>
                                        </p:attrNameLst>
                                      </p:cBhvr>
                                      <p:to>
                                        <p:strVal val="visible"/>
                                      </p:to>
                                    </p:set>
                                  </p:childTnLst>
                                </p:cTn>
                              </p:par>
                            </p:childTnLst>
                          </p:cTn>
                        </p:par>
                        <p:par>
                          <p:cTn id="36" fill="hold" nodeType="afterGroup">
                            <p:stCondLst>
                              <p:cond delay="500"/>
                            </p:stCondLst>
                            <p:childTnLst>
                              <p:par>
                                <p:cTn id="37" presetID="2" presetClass="entr" presetSubtype="4" fill="hold" grpId="0" nodeType="afterEffect">
                                  <p:stCondLst>
                                    <p:cond delay="0"/>
                                  </p:stCondLst>
                                  <p:childTnLst>
                                    <p:set>
                                      <p:cBhvr>
                                        <p:cTn id="38" dur="1" fill="hold">
                                          <p:stCondLst>
                                            <p:cond delay="0"/>
                                          </p:stCondLst>
                                        </p:cTn>
                                        <p:tgtEl>
                                          <p:spTgt spid="142340"/>
                                        </p:tgtEl>
                                        <p:attrNameLst>
                                          <p:attrName>style.visibility</p:attrName>
                                        </p:attrNameLst>
                                      </p:cBhvr>
                                      <p:to>
                                        <p:strVal val="visible"/>
                                      </p:to>
                                    </p:set>
                                    <p:anim calcmode="lin" valueType="num">
                                      <p:cBhvr additive="base">
                                        <p:cTn id="39" dur="500" fill="hold"/>
                                        <p:tgtEl>
                                          <p:spTgt spid="142340"/>
                                        </p:tgtEl>
                                        <p:attrNameLst>
                                          <p:attrName>ppt_x</p:attrName>
                                        </p:attrNameLst>
                                      </p:cBhvr>
                                      <p:tavLst>
                                        <p:tav tm="0">
                                          <p:val>
                                            <p:strVal val="#ppt_x"/>
                                          </p:val>
                                        </p:tav>
                                        <p:tav tm="100000">
                                          <p:val>
                                            <p:strVal val="#ppt_x"/>
                                          </p:val>
                                        </p:tav>
                                      </p:tavLst>
                                    </p:anim>
                                    <p:anim calcmode="lin" valueType="num">
                                      <p:cBhvr additive="base">
                                        <p:cTn id="40" dur="500" fill="hold"/>
                                        <p:tgtEl>
                                          <p:spTgt spid="142340"/>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42341"/>
                                        </p:tgtEl>
                                        <p:attrNameLst>
                                          <p:attrName>style.visibility</p:attrName>
                                        </p:attrNameLst>
                                      </p:cBhvr>
                                      <p:to>
                                        <p:strVal val="visible"/>
                                      </p:to>
                                    </p:set>
                                    <p:anim calcmode="lin" valueType="num">
                                      <p:cBhvr additive="base">
                                        <p:cTn id="45" dur="500" fill="hold"/>
                                        <p:tgtEl>
                                          <p:spTgt spid="142341"/>
                                        </p:tgtEl>
                                        <p:attrNameLst>
                                          <p:attrName>ppt_x</p:attrName>
                                        </p:attrNameLst>
                                      </p:cBhvr>
                                      <p:tavLst>
                                        <p:tav tm="0">
                                          <p:val>
                                            <p:strVal val="#ppt_x"/>
                                          </p:val>
                                        </p:tav>
                                        <p:tav tm="100000">
                                          <p:val>
                                            <p:strVal val="#ppt_x"/>
                                          </p:val>
                                        </p:tav>
                                      </p:tavLst>
                                    </p:anim>
                                    <p:anim calcmode="lin" valueType="num">
                                      <p:cBhvr additive="base">
                                        <p:cTn id="46" dur="500" fill="hold"/>
                                        <p:tgtEl>
                                          <p:spTgt spid="142341"/>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ppt_x"/>
                                          </p:val>
                                        </p:tav>
                                        <p:tav tm="100000">
                                          <p:val>
                                            <p:strVal val="#ppt_x"/>
                                          </p:val>
                                        </p:tav>
                                      </p:tavLst>
                                    </p:anim>
                                    <p:anim calcmode="lin" valueType="num">
                                      <p:cBhvr additive="base">
                                        <p:cTn id="5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autoUpdateAnimBg="0"/>
      <p:bldP spid="142340" grpId="0"/>
      <p:bldP spid="142341" grpId="0"/>
      <p:bldP spid="142342" grpId="0" autoUpdateAnimBg="0"/>
      <p:bldP spid="142343" grpId="0" autoUpdateAnimBg="0"/>
      <p:bldP spid="142344" grpId="0" autoUpdateAnimBg="0"/>
      <p:bldP spid="142345" grpId="0" animBg="1" autoUpdateAnimBg="0"/>
      <p:bldP spid="1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11188" y="4797921"/>
            <a:ext cx="7342187" cy="701675"/>
            <a:chOff x="319" y="1901"/>
            <a:chExt cx="4000" cy="374"/>
          </a:xfrm>
        </p:grpSpPr>
        <p:sp>
          <p:nvSpPr>
            <p:cNvPr id="63514" name="Text Box 3"/>
            <p:cNvSpPr txBox="1">
              <a:spLocks noChangeArrowheads="1"/>
            </p:cNvSpPr>
            <p:nvPr/>
          </p:nvSpPr>
          <p:spPr bwMode="auto">
            <a:xfrm>
              <a:off x="319" y="1901"/>
              <a:ext cx="1349"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buFont typeface="Wingdings" pitchFamily="2" charset="2"/>
                <a:buChar char="q"/>
              </a:pPr>
              <a:r>
                <a:rPr kumimoji="1" lang="en-US" altLang="zh-CN" sz="3200">
                  <a:solidFill>
                    <a:srgbClr val="000000"/>
                  </a:solidFill>
                  <a:ea typeface="楷体_GB2312" pitchFamily="49" charset="-122"/>
                </a:rPr>
                <a:t> </a:t>
              </a:r>
              <a:r>
                <a:rPr kumimoji="1" lang="zh-CN" altLang="en-US">
                  <a:solidFill>
                    <a:srgbClr val="000000"/>
                  </a:solidFill>
                  <a:ea typeface="楷体_GB2312" pitchFamily="49" charset="-122"/>
                </a:rPr>
                <a:t>四对事件</a:t>
              </a:r>
            </a:p>
          </p:txBody>
        </p:sp>
        <p:graphicFrame>
          <p:nvGraphicFramePr>
            <p:cNvPr id="63515" name="Object 4"/>
            <p:cNvGraphicFramePr>
              <a:graphicFrameLocks noChangeAspect="1"/>
            </p:cNvGraphicFramePr>
            <p:nvPr/>
          </p:nvGraphicFramePr>
          <p:xfrm>
            <a:off x="1711" y="1979"/>
            <a:ext cx="2608" cy="296"/>
          </p:xfrm>
          <a:graphic>
            <a:graphicData uri="http://schemas.openxmlformats.org/presentationml/2006/ole">
              <mc:AlternateContent xmlns:mc="http://schemas.openxmlformats.org/markup-compatibility/2006">
                <mc:Choice xmlns:v="urn:schemas-microsoft-com:vml" Requires="v">
                  <p:oleObj spid="_x0000_s87418" name="Equation" r:id="rId3" imgW="4122445" imgH="457272" progId="Equation.3">
                    <p:embed/>
                  </p:oleObj>
                </mc:Choice>
                <mc:Fallback>
                  <p:oleObj name="Equation" r:id="rId3" imgW="4122445" imgH="45727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1" y="1979"/>
                          <a:ext cx="2608"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4389" name="Text Box 5"/>
          <p:cNvSpPr txBox="1">
            <a:spLocks noChangeArrowheads="1"/>
          </p:cNvSpPr>
          <p:nvPr/>
        </p:nvSpPr>
        <p:spPr bwMode="auto">
          <a:xfrm>
            <a:off x="501650" y="5372596"/>
            <a:ext cx="8642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dirty="0">
                <a:solidFill>
                  <a:srgbClr val="000000"/>
                </a:solidFill>
                <a:ea typeface="楷体_GB2312" pitchFamily="49" charset="-122"/>
              </a:rPr>
              <a:t>任何一对相互独立</a:t>
            </a:r>
            <a:r>
              <a:rPr kumimoji="1" lang="en-US" altLang="zh-CN" dirty="0">
                <a:solidFill>
                  <a:srgbClr val="000000"/>
                </a:solidFill>
                <a:latin typeface="楷体_GB2312" pitchFamily="49" charset="-122"/>
                <a:ea typeface="楷体_GB2312" pitchFamily="49" charset="-122"/>
              </a:rPr>
              <a:t>,</a:t>
            </a:r>
            <a:r>
              <a:rPr kumimoji="1" lang="zh-CN" altLang="en-US" dirty="0">
                <a:solidFill>
                  <a:srgbClr val="000000"/>
                </a:solidFill>
                <a:ea typeface="楷体_GB2312" pitchFamily="49" charset="-122"/>
              </a:rPr>
              <a:t>则其它三对也相互独立</a:t>
            </a:r>
          </a:p>
        </p:txBody>
      </p:sp>
      <p:grpSp>
        <p:nvGrpSpPr>
          <p:cNvPr id="3" name="Group 6"/>
          <p:cNvGrpSpPr>
            <a:grpSpLocks/>
          </p:cNvGrpSpPr>
          <p:nvPr/>
        </p:nvGrpSpPr>
        <p:grpSpPr bwMode="auto">
          <a:xfrm>
            <a:off x="1495425" y="3615234"/>
            <a:ext cx="4718050" cy="579438"/>
            <a:chOff x="778" y="2736"/>
            <a:chExt cx="2972" cy="365"/>
          </a:xfrm>
        </p:grpSpPr>
        <p:graphicFrame>
          <p:nvGraphicFramePr>
            <p:cNvPr id="63512" name="Object 7"/>
            <p:cNvGraphicFramePr>
              <a:graphicFrameLocks noChangeAspect="1"/>
            </p:cNvGraphicFramePr>
            <p:nvPr>
              <p:extLst>
                <p:ext uri="{D42A27DB-BD31-4B8C-83A1-F6EECF244321}">
                  <p14:modId xmlns:p14="http://schemas.microsoft.com/office/powerpoint/2010/main" val="3038089268"/>
                </p:ext>
              </p:extLst>
            </p:nvPr>
          </p:nvGraphicFramePr>
          <p:xfrm>
            <a:off x="3260" y="2753"/>
            <a:ext cx="258" cy="300"/>
          </p:xfrm>
          <a:graphic>
            <a:graphicData uri="http://schemas.openxmlformats.org/presentationml/2006/ole">
              <mc:AlternateContent xmlns:mc="http://schemas.openxmlformats.org/markup-compatibility/2006">
                <mc:Choice xmlns:v="urn:schemas-microsoft-com:vml" Requires="v">
                  <p:oleObj spid="_x0000_s87419" name="公式" r:id="rId5" imgW="152355" imgH="175176" progId="Equation.3">
                    <p:embed/>
                  </p:oleObj>
                </mc:Choice>
                <mc:Fallback>
                  <p:oleObj name="公式" r:id="rId5" imgW="152355" imgH="17517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0" y="2753"/>
                          <a:ext cx="258"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513" name="Rectangle 8"/>
            <p:cNvSpPr>
              <a:spLocks noChangeArrowheads="1"/>
            </p:cNvSpPr>
            <p:nvPr/>
          </p:nvSpPr>
          <p:spPr bwMode="auto">
            <a:xfrm>
              <a:off x="778" y="2736"/>
              <a:ext cx="29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en-US" altLang="zh-CN" sz="3200" b="1" dirty="0">
                  <a:solidFill>
                    <a:srgbClr val="000000"/>
                  </a:solidFill>
                </a:rPr>
                <a:t>=</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A</a:t>
              </a:r>
              <a:r>
                <a:rPr kumimoji="1" lang="en-US" altLang="zh-CN" sz="3200" b="1" dirty="0">
                  <a:solidFill>
                    <a:srgbClr val="000000"/>
                  </a:solidFill>
                </a:rPr>
                <a:t>)[1</a:t>
              </a:r>
              <a:r>
                <a:rPr kumimoji="1" lang="en-US" altLang="zh-CN" sz="3200" b="1" dirty="0">
                  <a:solidFill>
                    <a:srgbClr val="000000"/>
                  </a:solidFill>
                  <a:latin typeface="宋体" charset="-122"/>
                </a:rPr>
                <a:t>-</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B</a:t>
              </a:r>
              <a:r>
                <a:rPr kumimoji="1" lang="en-US" altLang="zh-CN" sz="3200" b="1" dirty="0">
                  <a:solidFill>
                    <a:srgbClr val="000000"/>
                  </a:solidFill>
                </a:rPr>
                <a:t>)]= </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A</a:t>
              </a:r>
              <a:r>
                <a:rPr kumimoji="1" lang="en-US" altLang="zh-CN" sz="3200" b="1" dirty="0">
                  <a:solidFill>
                    <a:srgbClr val="000000"/>
                  </a:solidFill>
                </a:rPr>
                <a:t>) </a:t>
              </a:r>
              <a:r>
                <a:rPr kumimoji="1" lang="en-US" altLang="zh-CN" sz="3200" b="1" i="1" dirty="0">
                  <a:solidFill>
                    <a:srgbClr val="000000"/>
                  </a:solidFill>
                </a:rPr>
                <a:t>P</a:t>
              </a:r>
              <a:r>
                <a:rPr kumimoji="1" lang="en-US" altLang="zh-CN" sz="3200" b="1" dirty="0">
                  <a:solidFill>
                    <a:srgbClr val="000000"/>
                  </a:solidFill>
                </a:rPr>
                <a:t>(   )</a:t>
              </a:r>
            </a:p>
          </p:txBody>
        </p:sp>
      </p:grpSp>
      <p:sp>
        <p:nvSpPr>
          <p:cNvPr id="144393" name="Rectangle 9"/>
          <p:cNvSpPr>
            <a:spLocks noChangeArrowheads="1"/>
          </p:cNvSpPr>
          <p:nvPr/>
        </p:nvSpPr>
        <p:spPr bwMode="auto">
          <a:xfrm>
            <a:off x="1501775" y="2853234"/>
            <a:ext cx="2571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spcBef>
                <a:spcPct val="50000"/>
              </a:spcBef>
            </a:pPr>
            <a:r>
              <a:rPr kumimoji="1" lang="en-US" altLang="zh-CN" sz="3200" b="1">
                <a:solidFill>
                  <a:srgbClr val="000000"/>
                </a:solidFill>
              </a:rPr>
              <a:t>= </a:t>
            </a:r>
            <a:r>
              <a:rPr kumimoji="1" lang="en-US" altLang="zh-CN" sz="3200" b="1" i="1">
                <a:solidFill>
                  <a:srgbClr val="000000"/>
                </a:solidFill>
              </a:rPr>
              <a:t>P</a:t>
            </a:r>
            <a:r>
              <a:rPr kumimoji="1" lang="en-US" altLang="zh-CN" sz="3200" b="1">
                <a:solidFill>
                  <a:srgbClr val="000000"/>
                </a:solidFill>
              </a:rPr>
              <a:t>(</a:t>
            </a:r>
            <a:r>
              <a:rPr kumimoji="1" lang="en-US" altLang="zh-CN" sz="3200" b="1" i="1">
                <a:solidFill>
                  <a:srgbClr val="000000"/>
                </a:solidFill>
              </a:rPr>
              <a:t>A</a:t>
            </a:r>
            <a:r>
              <a:rPr kumimoji="1" lang="en-US" altLang="zh-CN" sz="3200" b="1">
                <a:solidFill>
                  <a:srgbClr val="000000"/>
                </a:solidFill>
              </a:rPr>
              <a:t>)</a:t>
            </a:r>
            <a:r>
              <a:rPr kumimoji="1" lang="en-US" altLang="zh-CN" sz="3200" b="1">
                <a:solidFill>
                  <a:srgbClr val="000000"/>
                </a:solidFill>
                <a:latin typeface="宋体" charset="-122"/>
              </a:rPr>
              <a:t>-</a:t>
            </a:r>
            <a:r>
              <a:rPr kumimoji="1" lang="en-US" altLang="zh-CN" sz="3200" b="1" i="1">
                <a:solidFill>
                  <a:srgbClr val="000000"/>
                </a:solidFill>
              </a:rPr>
              <a:t>P</a:t>
            </a:r>
            <a:r>
              <a:rPr kumimoji="1" lang="en-US" altLang="zh-CN" sz="3200" b="1">
                <a:solidFill>
                  <a:srgbClr val="000000"/>
                </a:solidFill>
              </a:rPr>
              <a:t>(</a:t>
            </a:r>
            <a:r>
              <a:rPr kumimoji="1" lang="en-US" altLang="zh-CN" sz="3200" b="1" i="1">
                <a:solidFill>
                  <a:srgbClr val="000000"/>
                </a:solidFill>
              </a:rPr>
              <a:t>AB</a:t>
            </a:r>
            <a:r>
              <a:rPr kumimoji="1" lang="en-US" altLang="zh-CN" sz="3200" b="1">
                <a:solidFill>
                  <a:srgbClr val="000000"/>
                </a:solidFill>
              </a:rPr>
              <a:t>)</a:t>
            </a:r>
          </a:p>
        </p:txBody>
      </p:sp>
      <p:grpSp>
        <p:nvGrpSpPr>
          <p:cNvPr id="4" name="Group 10"/>
          <p:cNvGrpSpPr>
            <a:grpSpLocks/>
          </p:cNvGrpSpPr>
          <p:nvPr/>
        </p:nvGrpSpPr>
        <p:grpSpPr bwMode="auto">
          <a:xfrm>
            <a:off x="2457451" y="2170859"/>
            <a:ext cx="3173413" cy="584201"/>
            <a:chOff x="1384" y="1726"/>
            <a:chExt cx="1999" cy="368"/>
          </a:xfrm>
        </p:grpSpPr>
        <p:sp>
          <p:nvSpPr>
            <p:cNvPr id="63511" name="Rectangle 13"/>
            <p:cNvSpPr>
              <a:spLocks noChangeArrowheads="1"/>
            </p:cNvSpPr>
            <p:nvPr/>
          </p:nvSpPr>
          <p:spPr bwMode="auto">
            <a:xfrm>
              <a:off x="1384" y="1726"/>
              <a:ext cx="199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en-US" altLang="zh-CN" sz="3200" b="1" i="1" dirty="0" smtClean="0">
                  <a:solidFill>
                    <a:srgbClr val="000000"/>
                  </a:solidFill>
                </a:rPr>
                <a:t>P</a:t>
              </a:r>
              <a:r>
                <a:rPr kumimoji="1" lang="en-US" altLang="zh-CN" sz="3200" b="1" dirty="0" smtClean="0">
                  <a:solidFill>
                    <a:srgbClr val="000000"/>
                  </a:solidFill>
                </a:rPr>
                <a:t>(</a:t>
              </a:r>
              <a:r>
                <a:rPr kumimoji="1" lang="en-US" altLang="zh-CN" sz="3200" b="1" i="1" dirty="0" smtClean="0">
                  <a:solidFill>
                    <a:srgbClr val="000000"/>
                  </a:solidFill>
                </a:rPr>
                <a:t>A  </a:t>
              </a:r>
              <a:r>
                <a:rPr kumimoji="1" lang="en-US" altLang="zh-CN" sz="3200" b="1" dirty="0" smtClean="0">
                  <a:solidFill>
                    <a:srgbClr val="000000"/>
                  </a:solidFill>
                </a:rPr>
                <a:t>   )= </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A</a:t>
              </a:r>
              <a:r>
                <a:rPr kumimoji="1" lang="en-US" altLang="zh-CN" sz="3200" b="1" dirty="0">
                  <a:solidFill>
                    <a:srgbClr val="000000"/>
                  </a:solidFill>
                  <a:latin typeface="宋体" charset="-122"/>
                </a:rPr>
                <a:t>-</a:t>
              </a:r>
              <a:r>
                <a:rPr kumimoji="1" lang="en-US" altLang="zh-CN" sz="3200" b="1" i="1" dirty="0">
                  <a:solidFill>
                    <a:srgbClr val="000000"/>
                  </a:solidFill>
                </a:rPr>
                <a:t>A</a:t>
              </a:r>
              <a:r>
                <a:rPr kumimoji="1" lang="en-US" altLang="zh-CN" sz="3200" b="1" dirty="0">
                  <a:solidFill>
                    <a:srgbClr val="000000"/>
                  </a:solidFill>
                </a:rPr>
                <a:t> </a:t>
              </a:r>
              <a:r>
                <a:rPr kumimoji="1" lang="en-US" altLang="zh-CN" sz="3200" b="1" i="1" dirty="0">
                  <a:solidFill>
                    <a:srgbClr val="000000"/>
                  </a:solidFill>
                </a:rPr>
                <a:t>B</a:t>
              </a:r>
              <a:r>
                <a:rPr kumimoji="1" lang="en-US" altLang="zh-CN" sz="3200" b="1" dirty="0">
                  <a:solidFill>
                    <a:srgbClr val="000000"/>
                  </a:solidFill>
                </a:rPr>
                <a:t>)</a:t>
              </a:r>
            </a:p>
          </p:txBody>
        </p:sp>
        <p:graphicFrame>
          <p:nvGraphicFramePr>
            <p:cNvPr id="63509" name="Object 11"/>
            <p:cNvGraphicFramePr>
              <a:graphicFrameLocks noChangeAspect="1"/>
            </p:cNvGraphicFramePr>
            <p:nvPr/>
          </p:nvGraphicFramePr>
          <p:xfrm>
            <a:off x="3117" y="1929"/>
            <a:ext cx="71" cy="135"/>
          </p:xfrm>
          <a:graphic>
            <a:graphicData uri="http://schemas.openxmlformats.org/presentationml/2006/ole">
              <mc:AlternateContent xmlns:mc="http://schemas.openxmlformats.org/markup-compatibility/2006">
                <mc:Choice xmlns:v="urn:schemas-microsoft-com:vml" Requires="v">
                  <p:oleObj spid="_x0000_s87420" name="公式" r:id="rId7" imgW="114151" imgH="215619" progId="Equation.3">
                    <p:embed/>
                  </p:oleObj>
                </mc:Choice>
                <mc:Fallback>
                  <p:oleObj name="公式" r:id="rId7" imgW="114151" imgH="21561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17" y="1929"/>
                          <a:ext cx="71"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10" name="Object 12"/>
            <p:cNvGraphicFramePr>
              <a:graphicFrameLocks noChangeAspect="1"/>
            </p:cNvGraphicFramePr>
            <p:nvPr>
              <p:extLst>
                <p:ext uri="{D42A27DB-BD31-4B8C-83A1-F6EECF244321}">
                  <p14:modId xmlns:p14="http://schemas.microsoft.com/office/powerpoint/2010/main" val="283138768"/>
                </p:ext>
              </p:extLst>
            </p:nvPr>
          </p:nvGraphicFramePr>
          <p:xfrm>
            <a:off x="1823" y="1745"/>
            <a:ext cx="258" cy="300"/>
          </p:xfrm>
          <a:graphic>
            <a:graphicData uri="http://schemas.openxmlformats.org/presentationml/2006/ole">
              <mc:AlternateContent xmlns:mc="http://schemas.openxmlformats.org/markup-compatibility/2006">
                <mc:Choice xmlns:v="urn:schemas-microsoft-com:vml" Requires="v">
                  <p:oleObj spid="_x0000_s87421" name="公式" r:id="rId9" imgW="152355" imgH="175176" progId="Equation.3">
                    <p:embed/>
                  </p:oleObj>
                </mc:Choice>
                <mc:Fallback>
                  <p:oleObj name="公式" r:id="rId9" imgW="152355" imgH="17517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3" y="1745"/>
                          <a:ext cx="258"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4398" name="AutoShape 14"/>
          <p:cNvSpPr>
            <a:spLocks noChangeArrowheads="1"/>
          </p:cNvSpPr>
          <p:nvPr/>
        </p:nvSpPr>
        <p:spPr bwMode="auto">
          <a:xfrm>
            <a:off x="6300788" y="1845122"/>
            <a:ext cx="1676400" cy="609600"/>
          </a:xfrm>
          <a:prstGeom prst="wedgeRoundRectCallout">
            <a:avLst>
              <a:gd name="adj1" fmla="val -60889"/>
              <a:gd name="adj2" fmla="val 146616"/>
              <a:gd name="adj3" fmla="val 16667"/>
            </a:avLst>
          </a:prstGeom>
          <a:solidFill>
            <a:srgbClr val="CCFF33"/>
          </a:solidFill>
          <a:ln w="9525">
            <a:solidFill>
              <a:schemeClr val="tx1"/>
            </a:solidFill>
            <a:miter lim="800000"/>
            <a:headEnd/>
            <a:tailEnd/>
          </a:ln>
        </p:spPr>
        <p:txBody>
          <a:bodyPr wrap="none" anchor="ctr"/>
          <a:lstStyle/>
          <a:p>
            <a:pPr algn="ctr"/>
            <a:endParaRPr kumimoji="1" lang="en-US" altLang="zh-CN" sz="2400" b="1" dirty="0">
              <a:solidFill>
                <a:srgbClr val="000000"/>
              </a:solidFill>
            </a:endParaRPr>
          </a:p>
          <a:p>
            <a:pPr algn="ctr"/>
            <a:r>
              <a:rPr kumimoji="1" lang="en-US" altLang="zh-CN" sz="2400" b="1" i="1" dirty="0">
                <a:solidFill>
                  <a:srgbClr val="000000"/>
                </a:solidFill>
              </a:rPr>
              <a:t>A</a:t>
            </a:r>
            <a:r>
              <a:rPr kumimoji="1" lang="zh-CN" altLang="en-US" sz="2400" b="1" i="1" dirty="0">
                <a:solidFill>
                  <a:srgbClr val="000000"/>
                </a:solidFill>
              </a:rPr>
              <a:t>、</a:t>
            </a:r>
            <a:r>
              <a:rPr kumimoji="1" lang="en-US" altLang="zh-CN" sz="2400" b="1" i="1" dirty="0">
                <a:solidFill>
                  <a:srgbClr val="000000"/>
                </a:solidFill>
              </a:rPr>
              <a:t>B</a:t>
            </a:r>
            <a:r>
              <a:rPr kumimoji="1" lang="zh-CN" altLang="en-US" sz="2400" b="1" dirty="0">
                <a:solidFill>
                  <a:srgbClr val="000000"/>
                </a:solidFill>
              </a:rPr>
              <a:t>独立</a:t>
            </a:r>
          </a:p>
          <a:p>
            <a:pPr algn="ctr"/>
            <a:endParaRPr kumimoji="1" lang="en-US" altLang="zh-CN" sz="2400" b="1" dirty="0">
              <a:solidFill>
                <a:srgbClr val="000000"/>
              </a:solidFill>
            </a:endParaRPr>
          </a:p>
        </p:txBody>
      </p:sp>
      <p:graphicFrame>
        <p:nvGraphicFramePr>
          <p:cNvPr id="63496" name="Object 15"/>
          <p:cNvGraphicFramePr>
            <a:graphicFrameLocks noChangeAspect="1"/>
          </p:cNvGraphicFramePr>
          <p:nvPr>
            <p:extLst>
              <p:ext uri="{D42A27DB-BD31-4B8C-83A1-F6EECF244321}">
                <p14:modId xmlns:p14="http://schemas.microsoft.com/office/powerpoint/2010/main" val="4017965348"/>
              </p:ext>
            </p:extLst>
          </p:nvPr>
        </p:nvGraphicFramePr>
        <p:xfrm>
          <a:off x="8208963" y="4910633"/>
          <a:ext cx="112712" cy="214313"/>
        </p:xfrm>
        <a:graphic>
          <a:graphicData uri="http://schemas.openxmlformats.org/presentationml/2006/ole">
            <mc:AlternateContent xmlns:mc="http://schemas.openxmlformats.org/markup-compatibility/2006">
              <mc:Choice xmlns:v="urn:schemas-microsoft-com:vml" Requires="v">
                <p:oleObj spid="_x0000_s87422" name="公式" r:id="rId11" imgW="114151" imgH="215619" progId="Equation.3">
                  <p:embed/>
                </p:oleObj>
              </mc:Choice>
              <mc:Fallback>
                <p:oleObj name="公式" r:id="rId11" imgW="114151" imgH="21561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08963" y="4910633"/>
                        <a:ext cx="112712"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16"/>
          <p:cNvGrpSpPr>
            <a:grpSpLocks/>
          </p:cNvGrpSpPr>
          <p:nvPr/>
        </p:nvGrpSpPr>
        <p:grpSpPr bwMode="auto">
          <a:xfrm>
            <a:off x="1403350" y="4293096"/>
            <a:ext cx="2797175" cy="579437"/>
            <a:chOff x="661" y="3571"/>
            <a:chExt cx="1762" cy="365"/>
          </a:xfrm>
        </p:grpSpPr>
        <p:sp>
          <p:nvSpPr>
            <p:cNvPr id="63507" name="Rectangle 17"/>
            <p:cNvSpPr>
              <a:spLocks noChangeArrowheads="1"/>
            </p:cNvSpPr>
            <p:nvPr/>
          </p:nvSpPr>
          <p:spPr bwMode="auto">
            <a:xfrm>
              <a:off x="661" y="3571"/>
              <a:ext cx="176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a:solidFill>
                    <a:srgbClr val="000000"/>
                  </a:solidFill>
                </a:rPr>
                <a:t>故</a:t>
              </a:r>
              <a:r>
                <a:rPr kumimoji="1" lang="en-US" altLang="zh-CN" sz="3200" b="1" i="1">
                  <a:solidFill>
                    <a:srgbClr val="000000"/>
                  </a:solidFill>
                </a:rPr>
                <a:t>A</a:t>
              </a:r>
              <a:r>
                <a:rPr kumimoji="1" lang="zh-CN" altLang="en-US" sz="3200" b="1">
                  <a:solidFill>
                    <a:srgbClr val="000000"/>
                  </a:solidFill>
                </a:rPr>
                <a:t>与    独立 </a:t>
              </a:r>
              <a:r>
                <a:rPr kumimoji="1" lang="en-US" altLang="zh-CN" sz="3200" b="1">
                  <a:solidFill>
                    <a:srgbClr val="000000"/>
                  </a:solidFill>
                </a:rPr>
                <a:t>. </a:t>
              </a:r>
            </a:p>
          </p:txBody>
        </p:sp>
        <p:graphicFrame>
          <p:nvGraphicFramePr>
            <p:cNvPr id="63508" name="Object 18"/>
            <p:cNvGraphicFramePr>
              <a:graphicFrameLocks noChangeAspect="1"/>
            </p:cNvGraphicFramePr>
            <p:nvPr/>
          </p:nvGraphicFramePr>
          <p:xfrm>
            <a:off x="1382" y="3588"/>
            <a:ext cx="258" cy="300"/>
          </p:xfrm>
          <a:graphic>
            <a:graphicData uri="http://schemas.openxmlformats.org/presentationml/2006/ole">
              <mc:AlternateContent xmlns:mc="http://schemas.openxmlformats.org/markup-compatibility/2006">
                <mc:Choice xmlns:v="urn:schemas-microsoft-com:vml" Requires="v">
                  <p:oleObj spid="_x0000_s87423" name="公式" r:id="rId12" imgW="152355" imgH="175176" progId="Equation.3">
                    <p:embed/>
                  </p:oleObj>
                </mc:Choice>
                <mc:Fallback>
                  <p:oleObj name="公式" r:id="rId12" imgW="152355" imgH="175176"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82" y="3588"/>
                          <a:ext cx="258"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4403" name="AutoShape 19"/>
          <p:cNvSpPr>
            <a:spLocks noChangeArrowheads="1"/>
          </p:cNvSpPr>
          <p:nvPr/>
        </p:nvSpPr>
        <p:spPr bwMode="auto">
          <a:xfrm>
            <a:off x="488950" y="2205162"/>
            <a:ext cx="1676400" cy="609600"/>
          </a:xfrm>
          <a:prstGeom prst="wedgeRoundRectCallout">
            <a:avLst>
              <a:gd name="adj1" fmla="val 98296"/>
              <a:gd name="adj2" fmla="val 78125"/>
              <a:gd name="adj3" fmla="val 16667"/>
            </a:avLst>
          </a:prstGeom>
          <a:solidFill>
            <a:srgbClr val="CCFF33"/>
          </a:solidFill>
          <a:ln w="9525">
            <a:solidFill>
              <a:schemeClr val="tx1"/>
            </a:solidFill>
            <a:miter lim="800000"/>
            <a:headEnd/>
            <a:tailEnd/>
          </a:ln>
        </p:spPr>
        <p:txBody>
          <a:bodyPr wrap="none" anchor="ctr"/>
          <a:lstStyle/>
          <a:p>
            <a:pPr algn="ctr"/>
            <a:endParaRPr kumimoji="1" lang="en-US" altLang="zh-CN" sz="2400" b="1" dirty="0">
              <a:solidFill>
                <a:srgbClr val="000000"/>
              </a:solidFill>
            </a:endParaRPr>
          </a:p>
          <a:p>
            <a:pPr algn="ctr"/>
            <a:r>
              <a:rPr kumimoji="1" lang="zh-CN" altLang="en-US" sz="2400" b="1" dirty="0">
                <a:solidFill>
                  <a:srgbClr val="000000"/>
                </a:solidFill>
              </a:rPr>
              <a:t>概率的性质</a:t>
            </a:r>
          </a:p>
          <a:p>
            <a:pPr algn="ctr"/>
            <a:endParaRPr kumimoji="1" lang="en-US" altLang="zh-CN" sz="2400" b="1" dirty="0">
              <a:solidFill>
                <a:srgbClr val="000000"/>
              </a:solidFill>
            </a:endParaRPr>
          </a:p>
        </p:txBody>
      </p:sp>
      <p:sp>
        <p:nvSpPr>
          <p:cNvPr id="144404" name="Rectangle 20"/>
          <p:cNvSpPr>
            <a:spLocks noChangeArrowheads="1"/>
          </p:cNvSpPr>
          <p:nvPr/>
        </p:nvSpPr>
        <p:spPr bwMode="auto">
          <a:xfrm>
            <a:off x="3829050" y="2883397"/>
            <a:ext cx="32908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spcBef>
                <a:spcPct val="50000"/>
              </a:spcBef>
            </a:pPr>
            <a:r>
              <a:rPr kumimoji="1" lang="en-US" altLang="zh-CN" sz="3200" b="1">
                <a:solidFill>
                  <a:srgbClr val="000000"/>
                </a:solidFill>
              </a:rPr>
              <a:t> = </a:t>
            </a:r>
            <a:r>
              <a:rPr kumimoji="1" lang="en-US" altLang="zh-CN" sz="3200" b="1" i="1">
                <a:solidFill>
                  <a:srgbClr val="000000"/>
                </a:solidFill>
              </a:rPr>
              <a:t>P</a:t>
            </a:r>
            <a:r>
              <a:rPr kumimoji="1" lang="en-US" altLang="zh-CN" sz="3200" b="1">
                <a:solidFill>
                  <a:srgbClr val="000000"/>
                </a:solidFill>
              </a:rPr>
              <a:t>(</a:t>
            </a:r>
            <a:r>
              <a:rPr kumimoji="1" lang="en-US" altLang="zh-CN" sz="3200" b="1" i="1">
                <a:solidFill>
                  <a:srgbClr val="000000"/>
                </a:solidFill>
              </a:rPr>
              <a:t>A</a:t>
            </a:r>
            <a:r>
              <a:rPr kumimoji="1" lang="en-US" altLang="zh-CN" sz="3200" b="1">
                <a:solidFill>
                  <a:srgbClr val="000000"/>
                </a:solidFill>
              </a:rPr>
              <a:t>)</a:t>
            </a:r>
            <a:r>
              <a:rPr kumimoji="1" lang="en-US" altLang="zh-CN" sz="3200" b="1">
                <a:solidFill>
                  <a:srgbClr val="000000"/>
                </a:solidFill>
                <a:latin typeface="宋体" charset="-122"/>
              </a:rPr>
              <a:t>-</a:t>
            </a:r>
            <a:r>
              <a:rPr kumimoji="1" lang="en-US" altLang="zh-CN" sz="3200" b="1" i="1">
                <a:solidFill>
                  <a:srgbClr val="000000"/>
                </a:solidFill>
              </a:rPr>
              <a:t>P</a:t>
            </a:r>
            <a:r>
              <a:rPr kumimoji="1" lang="en-US" altLang="zh-CN" sz="3200" b="1">
                <a:solidFill>
                  <a:srgbClr val="000000"/>
                </a:solidFill>
              </a:rPr>
              <a:t>(</a:t>
            </a:r>
            <a:r>
              <a:rPr kumimoji="1" lang="en-US" altLang="zh-CN" sz="3200" b="1" i="1">
                <a:solidFill>
                  <a:srgbClr val="000000"/>
                </a:solidFill>
              </a:rPr>
              <a:t>A</a:t>
            </a:r>
            <a:r>
              <a:rPr kumimoji="1" lang="en-US" altLang="zh-CN" sz="3200" b="1">
                <a:solidFill>
                  <a:srgbClr val="000000"/>
                </a:solidFill>
              </a:rPr>
              <a:t>) </a:t>
            </a:r>
            <a:r>
              <a:rPr kumimoji="1" lang="en-US" altLang="zh-CN" sz="3200" b="1" i="1">
                <a:solidFill>
                  <a:srgbClr val="000000"/>
                </a:solidFill>
              </a:rPr>
              <a:t>P</a:t>
            </a:r>
            <a:r>
              <a:rPr kumimoji="1" lang="en-US" altLang="zh-CN" sz="3200" b="1">
                <a:solidFill>
                  <a:srgbClr val="000000"/>
                </a:solidFill>
              </a:rPr>
              <a:t>(B)</a:t>
            </a:r>
          </a:p>
        </p:txBody>
      </p:sp>
      <p:grpSp>
        <p:nvGrpSpPr>
          <p:cNvPr id="6" name="Group 21"/>
          <p:cNvGrpSpPr>
            <a:grpSpLocks/>
          </p:cNvGrpSpPr>
          <p:nvPr/>
        </p:nvGrpSpPr>
        <p:grpSpPr bwMode="auto">
          <a:xfrm>
            <a:off x="1479550" y="1518395"/>
            <a:ext cx="4056063" cy="579437"/>
            <a:chOff x="768" y="1219"/>
            <a:chExt cx="2555" cy="365"/>
          </a:xfrm>
        </p:grpSpPr>
        <p:sp>
          <p:nvSpPr>
            <p:cNvPr id="63505" name="Text Box 22"/>
            <p:cNvSpPr txBox="1">
              <a:spLocks noChangeArrowheads="1"/>
            </p:cNvSpPr>
            <p:nvPr/>
          </p:nvSpPr>
          <p:spPr bwMode="auto">
            <a:xfrm>
              <a:off x="768" y="1219"/>
              <a:ext cx="255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zh-CN" altLang="en-US" sz="3200" b="1">
                  <a:solidFill>
                    <a:srgbClr val="000000"/>
                  </a:solidFill>
                </a:rPr>
                <a:t>证明</a:t>
              </a:r>
              <a:r>
                <a:rPr kumimoji="1" lang="en-US" altLang="zh-CN" sz="3200" b="1">
                  <a:solidFill>
                    <a:srgbClr val="000000"/>
                  </a:solidFill>
                </a:rPr>
                <a:t>:  </a:t>
              </a:r>
              <a:r>
                <a:rPr kumimoji="1" lang="zh-CN" altLang="en-US" sz="3200" b="1">
                  <a:solidFill>
                    <a:srgbClr val="000000"/>
                  </a:solidFill>
                </a:rPr>
                <a:t>仅证</a:t>
              </a:r>
              <a:r>
                <a:rPr kumimoji="1" lang="en-US" altLang="zh-CN" sz="3200" b="1" i="1">
                  <a:solidFill>
                    <a:srgbClr val="000000"/>
                  </a:solidFill>
                </a:rPr>
                <a:t>A</a:t>
              </a:r>
              <a:r>
                <a:rPr kumimoji="1" lang="zh-CN" altLang="en-US" sz="3200" b="1">
                  <a:solidFill>
                    <a:srgbClr val="000000"/>
                  </a:solidFill>
                </a:rPr>
                <a:t>与    独立</a:t>
              </a:r>
            </a:p>
          </p:txBody>
        </p:sp>
        <p:graphicFrame>
          <p:nvGraphicFramePr>
            <p:cNvPr id="63506" name="Object 23"/>
            <p:cNvGraphicFramePr>
              <a:graphicFrameLocks noChangeAspect="1"/>
            </p:cNvGraphicFramePr>
            <p:nvPr/>
          </p:nvGraphicFramePr>
          <p:xfrm>
            <a:off x="2486" y="1236"/>
            <a:ext cx="258" cy="300"/>
          </p:xfrm>
          <a:graphic>
            <a:graphicData uri="http://schemas.openxmlformats.org/presentationml/2006/ole">
              <mc:AlternateContent xmlns:mc="http://schemas.openxmlformats.org/markup-compatibility/2006">
                <mc:Choice xmlns:v="urn:schemas-microsoft-com:vml" Requires="v">
                  <p:oleObj spid="_x0000_s87424" name="公式" r:id="rId14" imgW="152355" imgH="175176" progId="Equation.3">
                    <p:embed/>
                  </p:oleObj>
                </mc:Choice>
                <mc:Fallback>
                  <p:oleObj name="公式" r:id="rId14" imgW="152355" imgH="175176"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86" y="1236"/>
                          <a:ext cx="258"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24"/>
          <p:cNvGrpSpPr>
            <a:grpSpLocks/>
          </p:cNvGrpSpPr>
          <p:nvPr/>
        </p:nvGrpSpPr>
        <p:grpSpPr bwMode="auto">
          <a:xfrm>
            <a:off x="971550" y="116632"/>
            <a:ext cx="7442200" cy="1219200"/>
            <a:chOff x="544" y="192"/>
            <a:chExt cx="4688" cy="768"/>
          </a:xfrm>
        </p:grpSpPr>
        <p:sp>
          <p:nvSpPr>
            <p:cNvPr id="63502" name="Text Box 25"/>
            <p:cNvSpPr txBox="1">
              <a:spLocks noChangeArrowheads="1"/>
            </p:cNvSpPr>
            <p:nvPr/>
          </p:nvSpPr>
          <p:spPr bwMode="auto">
            <a:xfrm>
              <a:off x="864" y="192"/>
              <a:ext cx="43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zh-CN" altLang="en-US" sz="3200" b="1" dirty="0">
                  <a:solidFill>
                    <a:srgbClr val="000000"/>
                  </a:solidFill>
                </a:rPr>
                <a:t>容易证明</a:t>
              </a:r>
              <a:r>
                <a:rPr kumimoji="1" lang="en-US" altLang="zh-CN" sz="3200" b="1" dirty="0">
                  <a:solidFill>
                    <a:srgbClr val="000000"/>
                  </a:solidFill>
                </a:rPr>
                <a:t>,</a:t>
              </a:r>
              <a:r>
                <a:rPr kumimoji="1" lang="zh-CN" altLang="en-US" sz="3200" b="1" dirty="0">
                  <a:solidFill>
                    <a:srgbClr val="000000"/>
                  </a:solidFill>
                </a:rPr>
                <a:t>若两事件</a:t>
              </a:r>
              <a:r>
                <a:rPr kumimoji="1" lang="en-US" altLang="zh-CN" sz="3200" b="1" i="1" dirty="0">
                  <a:solidFill>
                    <a:srgbClr val="000000"/>
                  </a:solidFill>
                </a:rPr>
                <a:t>A</a:t>
              </a:r>
              <a:r>
                <a:rPr kumimoji="1" lang="zh-CN" altLang="en-US" sz="3200" b="1" i="1" dirty="0">
                  <a:solidFill>
                    <a:srgbClr val="000000"/>
                  </a:solidFill>
                </a:rPr>
                <a:t>、</a:t>
              </a:r>
              <a:r>
                <a:rPr kumimoji="1" lang="en-US" altLang="zh-CN" sz="3200" b="1" i="1" dirty="0">
                  <a:solidFill>
                    <a:srgbClr val="000000"/>
                  </a:solidFill>
                </a:rPr>
                <a:t>B</a:t>
              </a:r>
              <a:r>
                <a:rPr kumimoji="1" lang="zh-CN" altLang="en-US" sz="3200" b="1" dirty="0">
                  <a:solidFill>
                    <a:srgbClr val="000000"/>
                  </a:solidFill>
                </a:rPr>
                <a:t>独立，则     </a:t>
              </a:r>
            </a:p>
          </p:txBody>
        </p:sp>
        <p:graphicFrame>
          <p:nvGraphicFramePr>
            <p:cNvPr id="63503" name="Object 26"/>
            <p:cNvGraphicFramePr>
              <a:graphicFrameLocks noChangeAspect="1"/>
            </p:cNvGraphicFramePr>
            <p:nvPr/>
          </p:nvGraphicFramePr>
          <p:xfrm>
            <a:off x="544" y="565"/>
            <a:ext cx="2321" cy="395"/>
          </p:xfrm>
          <a:graphic>
            <a:graphicData uri="http://schemas.openxmlformats.org/presentationml/2006/ole">
              <mc:AlternateContent xmlns:mc="http://schemas.openxmlformats.org/markup-compatibility/2006">
                <mc:Choice xmlns:v="urn:schemas-microsoft-com:vml" Requires="v">
                  <p:oleObj spid="_x0000_s87425" name="公式" r:id="rId16" imgW="1333592" imgH="213408" progId="Equation.3">
                    <p:embed/>
                  </p:oleObj>
                </mc:Choice>
                <mc:Fallback>
                  <p:oleObj name="公式" r:id="rId16" imgW="1333592" imgH="213408"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44" y="565"/>
                          <a:ext cx="2321" cy="3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504" name="Rectangle 27"/>
            <p:cNvSpPr>
              <a:spLocks noChangeArrowheads="1"/>
            </p:cNvSpPr>
            <p:nvPr/>
          </p:nvSpPr>
          <p:spPr bwMode="auto">
            <a:xfrm>
              <a:off x="2804" y="547"/>
              <a:ext cx="146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dirty="0">
                  <a:solidFill>
                    <a:srgbClr val="000000"/>
                  </a:solidFill>
                </a:rPr>
                <a:t>也相互独立</a:t>
              </a:r>
              <a:r>
                <a:rPr kumimoji="1" lang="en-US" altLang="zh-CN" sz="3200" b="1" dirty="0">
                  <a:solidFill>
                    <a:srgbClr val="000000"/>
                  </a:solidFill>
                </a:rPr>
                <a:t>.</a:t>
              </a:r>
            </a:p>
          </p:txBody>
        </p:sp>
      </p:grpSp>
    </p:spTree>
    <p:extLst>
      <p:ext uri="{BB962C8B-B14F-4D97-AF65-F5344CB8AC3E}">
        <p14:creationId xmlns:p14="http://schemas.microsoft.com/office/powerpoint/2010/main" val="25975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4393"/>
                                        </p:tgtEl>
                                        <p:attrNameLst>
                                          <p:attrName>style.visibility</p:attrName>
                                        </p:attrNameLst>
                                      </p:cBhvr>
                                      <p:to>
                                        <p:strVal val="visible"/>
                                      </p:to>
                                    </p:set>
                                    <p:animEffect transition="in" filter="wipe(left)">
                                      <p:cBhvr>
                                        <p:cTn id="17" dur="500"/>
                                        <p:tgtEl>
                                          <p:spTgt spid="144393"/>
                                        </p:tgtEl>
                                      </p:cBhvr>
                                    </p:animEffect>
                                  </p:childTnLst>
                                </p:cTn>
                              </p:par>
                            </p:childTnLst>
                          </p:cTn>
                        </p:par>
                        <p:par>
                          <p:cTn id="18" fill="hold" nodeType="afterGroup">
                            <p:stCondLst>
                              <p:cond delay="500"/>
                            </p:stCondLst>
                            <p:childTnLst>
                              <p:par>
                                <p:cTn id="19" presetID="2" presetClass="entr" presetSubtype="8" fill="hold" grpId="0" nodeType="afterEffect">
                                  <p:stCondLst>
                                    <p:cond delay="0"/>
                                  </p:stCondLst>
                                  <p:childTnLst>
                                    <p:set>
                                      <p:cBhvr>
                                        <p:cTn id="20" dur="1" fill="hold">
                                          <p:stCondLst>
                                            <p:cond delay="0"/>
                                          </p:stCondLst>
                                        </p:cTn>
                                        <p:tgtEl>
                                          <p:spTgt spid="144403"/>
                                        </p:tgtEl>
                                        <p:attrNameLst>
                                          <p:attrName>style.visibility</p:attrName>
                                        </p:attrNameLst>
                                      </p:cBhvr>
                                      <p:to>
                                        <p:strVal val="visible"/>
                                      </p:to>
                                    </p:set>
                                    <p:anim calcmode="lin" valueType="num">
                                      <p:cBhvr additive="base">
                                        <p:cTn id="21" dur="500" fill="hold"/>
                                        <p:tgtEl>
                                          <p:spTgt spid="144403"/>
                                        </p:tgtEl>
                                        <p:attrNameLst>
                                          <p:attrName>ppt_x</p:attrName>
                                        </p:attrNameLst>
                                      </p:cBhvr>
                                      <p:tavLst>
                                        <p:tav tm="0">
                                          <p:val>
                                            <p:strVal val="0-#ppt_w/2"/>
                                          </p:val>
                                        </p:tav>
                                        <p:tav tm="100000">
                                          <p:val>
                                            <p:strVal val="#ppt_x"/>
                                          </p:val>
                                        </p:tav>
                                      </p:tavLst>
                                    </p:anim>
                                    <p:anim calcmode="lin" valueType="num">
                                      <p:cBhvr additive="base">
                                        <p:cTn id="22" dur="500" fill="hold"/>
                                        <p:tgtEl>
                                          <p:spTgt spid="144403"/>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44404"/>
                                        </p:tgtEl>
                                        <p:attrNameLst>
                                          <p:attrName>style.visibility</p:attrName>
                                        </p:attrNameLst>
                                      </p:cBhvr>
                                      <p:to>
                                        <p:strVal val="visible"/>
                                      </p:to>
                                    </p:set>
                                    <p:anim calcmode="lin" valueType="num">
                                      <p:cBhvr additive="base">
                                        <p:cTn id="27" dur="500" fill="hold"/>
                                        <p:tgtEl>
                                          <p:spTgt spid="144404"/>
                                        </p:tgtEl>
                                        <p:attrNameLst>
                                          <p:attrName>ppt_x</p:attrName>
                                        </p:attrNameLst>
                                      </p:cBhvr>
                                      <p:tavLst>
                                        <p:tav tm="0">
                                          <p:val>
                                            <p:strVal val="1+#ppt_w/2"/>
                                          </p:val>
                                        </p:tav>
                                        <p:tav tm="100000">
                                          <p:val>
                                            <p:strVal val="#ppt_x"/>
                                          </p:val>
                                        </p:tav>
                                      </p:tavLst>
                                    </p:anim>
                                    <p:anim calcmode="lin" valueType="num">
                                      <p:cBhvr additive="base">
                                        <p:cTn id="28" dur="500" fill="hold"/>
                                        <p:tgtEl>
                                          <p:spTgt spid="144404"/>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
                            </p:stCondLst>
                            <p:childTnLst>
                              <p:par>
                                <p:cTn id="30" presetID="2" presetClass="entr" presetSubtype="2" fill="hold" grpId="0" nodeType="afterEffect">
                                  <p:stCondLst>
                                    <p:cond delay="0"/>
                                  </p:stCondLst>
                                  <p:childTnLst>
                                    <p:set>
                                      <p:cBhvr>
                                        <p:cTn id="31" dur="1" fill="hold">
                                          <p:stCondLst>
                                            <p:cond delay="0"/>
                                          </p:stCondLst>
                                        </p:cTn>
                                        <p:tgtEl>
                                          <p:spTgt spid="144398"/>
                                        </p:tgtEl>
                                        <p:attrNameLst>
                                          <p:attrName>style.visibility</p:attrName>
                                        </p:attrNameLst>
                                      </p:cBhvr>
                                      <p:to>
                                        <p:strVal val="visible"/>
                                      </p:to>
                                    </p:set>
                                    <p:anim calcmode="lin" valueType="num">
                                      <p:cBhvr additive="base">
                                        <p:cTn id="32" dur="500" fill="hold"/>
                                        <p:tgtEl>
                                          <p:spTgt spid="144398"/>
                                        </p:tgtEl>
                                        <p:attrNameLst>
                                          <p:attrName>ppt_x</p:attrName>
                                        </p:attrNameLst>
                                      </p:cBhvr>
                                      <p:tavLst>
                                        <p:tav tm="0">
                                          <p:val>
                                            <p:strVal val="1+#ppt_w/2"/>
                                          </p:val>
                                        </p:tav>
                                        <p:tav tm="100000">
                                          <p:val>
                                            <p:strVal val="#ppt_x"/>
                                          </p:val>
                                        </p:tav>
                                      </p:tavLst>
                                    </p:anim>
                                    <p:anim calcmode="lin" valueType="num">
                                      <p:cBhvr additive="base">
                                        <p:cTn id="33" dur="500" fill="hold"/>
                                        <p:tgtEl>
                                          <p:spTgt spid="144398"/>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ipe(left)">
                                      <p:cBhvr>
                                        <p:cTn id="38" dur="500"/>
                                        <p:tgtEl>
                                          <p:spTgt spid="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wipe(left)">
                                      <p:cBhvr>
                                        <p:cTn id="49" dur="500"/>
                                        <p:tgtEl>
                                          <p:spTgt spid="2"/>
                                        </p:tgtEl>
                                      </p:cBhvr>
                                    </p:animEffect>
                                  </p:childTnLst>
                                </p:cTn>
                              </p:par>
                            </p:childTnLst>
                          </p:cTn>
                        </p:par>
                        <p:par>
                          <p:cTn id="50" fill="hold" nodeType="afterGroup">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144389"/>
                                        </p:tgtEl>
                                        <p:attrNameLst>
                                          <p:attrName>style.visibility</p:attrName>
                                        </p:attrNameLst>
                                      </p:cBhvr>
                                      <p:to>
                                        <p:strVal val="visible"/>
                                      </p:to>
                                    </p:set>
                                    <p:animEffect transition="in" filter="wipe(left)">
                                      <p:cBhvr>
                                        <p:cTn id="53" dur="500"/>
                                        <p:tgtEl>
                                          <p:spTgt spid="144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9" grpId="0" autoUpdateAnimBg="0"/>
      <p:bldP spid="144393" grpId="0" autoUpdateAnimBg="0"/>
      <p:bldP spid="144398" grpId="0" animBg="1" autoUpdateAnimBg="0"/>
      <p:bldP spid="144403" grpId="0" animBg="1" autoUpdateAnimBg="0"/>
      <p:bldP spid="144404"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ChangeArrowheads="1"/>
          </p:cNvSpPr>
          <p:nvPr/>
        </p:nvSpPr>
        <p:spPr bwMode="auto">
          <a:xfrm>
            <a:off x="712788" y="620688"/>
            <a:ext cx="4213225" cy="579438"/>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nchor="ctr">
            <a:spAutoFit/>
          </a:bodyPr>
          <a:lstStyle/>
          <a:p>
            <a:pPr algn="ctr"/>
            <a:r>
              <a:rPr kumimoji="1" lang="en-US" altLang="zh-CN" sz="3200" b="1" dirty="0">
                <a:solidFill>
                  <a:srgbClr val="006600"/>
                </a:solidFill>
              </a:rPr>
              <a:t>(2).  </a:t>
            </a:r>
            <a:r>
              <a:rPr kumimoji="1" lang="zh-CN" altLang="en-US" sz="3200" b="1" dirty="0">
                <a:solidFill>
                  <a:srgbClr val="006600"/>
                </a:solidFill>
              </a:rPr>
              <a:t>多个事件的独立性</a:t>
            </a:r>
          </a:p>
        </p:txBody>
      </p:sp>
      <p:sp>
        <p:nvSpPr>
          <p:cNvPr id="145411" name="Rectangle 3"/>
          <p:cNvSpPr>
            <a:spLocks noChangeArrowheads="1"/>
          </p:cNvSpPr>
          <p:nvPr/>
        </p:nvSpPr>
        <p:spPr bwMode="auto">
          <a:xfrm>
            <a:off x="844550" y="1382688"/>
            <a:ext cx="71199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a:solidFill>
                  <a:srgbClr val="000000"/>
                </a:solidFill>
              </a:rPr>
              <a:t>将两事件独立的定义推广到三个事件：</a:t>
            </a:r>
          </a:p>
        </p:txBody>
      </p:sp>
      <p:grpSp>
        <p:nvGrpSpPr>
          <p:cNvPr id="2" name="Group 4"/>
          <p:cNvGrpSpPr>
            <a:grpSpLocks/>
          </p:cNvGrpSpPr>
          <p:nvPr/>
        </p:nvGrpSpPr>
        <p:grpSpPr bwMode="auto">
          <a:xfrm>
            <a:off x="1295400" y="2295501"/>
            <a:ext cx="7848600" cy="3506787"/>
            <a:chOff x="432" y="1152"/>
            <a:chExt cx="4944" cy="2209"/>
          </a:xfrm>
        </p:grpSpPr>
        <p:sp>
          <p:nvSpPr>
            <p:cNvPr id="64518" name="Text Box 5"/>
            <p:cNvSpPr txBox="1">
              <a:spLocks noChangeArrowheads="1"/>
            </p:cNvSpPr>
            <p:nvPr/>
          </p:nvSpPr>
          <p:spPr bwMode="auto">
            <a:xfrm>
              <a:off x="480" y="1152"/>
              <a:ext cx="4896" cy="2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en-US" altLang="zh-CN" sz="3200" b="1" dirty="0">
                  <a:solidFill>
                    <a:srgbClr val="000000"/>
                  </a:solidFill>
                </a:rPr>
                <a:t> </a:t>
              </a:r>
              <a:r>
                <a:rPr kumimoji="1" lang="zh-CN" altLang="en-US" sz="3200" b="1" dirty="0">
                  <a:solidFill>
                    <a:srgbClr val="000000"/>
                  </a:solidFill>
                </a:rPr>
                <a:t>对于三个事件</a:t>
              </a:r>
              <a:r>
                <a:rPr kumimoji="1" lang="en-US" altLang="zh-CN" sz="3200" b="1" i="1" dirty="0">
                  <a:solidFill>
                    <a:srgbClr val="000000"/>
                  </a:solidFill>
                </a:rPr>
                <a:t>A</a:t>
              </a:r>
              <a:r>
                <a:rPr kumimoji="1" lang="zh-CN" altLang="en-US" sz="3200" b="1" i="1" dirty="0">
                  <a:solidFill>
                    <a:srgbClr val="000000"/>
                  </a:solidFill>
                </a:rPr>
                <a:t>、</a:t>
              </a:r>
              <a:r>
                <a:rPr kumimoji="1" lang="en-US" altLang="zh-CN" sz="3200" b="1" i="1" dirty="0">
                  <a:solidFill>
                    <a:srgbClr val="000000"/>
                  </a:solidFill>
                </a:rPr>
                <a:t>B</a:t>
              </a:r>
              <a:r>
                <a:rPr kumimoji="1" lang="zh-CN" altLang="en-US" sz="3200" b="1" i="1" dirty="0">
                  <a:solidFill>
                    <a:srgbClr val="000000"/>
                  </a:solidFill>
                </a:rPr>
                <a:t>、</a:t>
              </a:r>
              <a:r>
                <a:rPr kumimoji="1" lang="en-US" altLang="zh-CN" sz="3200" b="1" i="1" dirty="0">
                  <a:solidFill>
                    <a:srgbClr val="000000"/>
                  </a:solidFill>
                </a:rPr>
                <a:t>C</a:t>
              </a:r>
              <a:r>
                <a:rPr kumimoji="1" lang="zh-CN" altLang="en-US" sz="3200" b="1" dirty="0">
                  <a:solidFill>
                    <a:srgbClr val="000000"/>
                  </a:solidFill>
                </a:rPr>
                <a:t>，若</a:t>
              </a:r>
            </a:p>
            <a:p>
              <a:pPr eaLnBrk="1" hangingPunct="1">
                <a:spcBef>
                  <a:spcPct val="50000"/>
                </a:spcBef>
              </a:pPr>
              <a:r>
                <a:rPr kumimoji="1" lang="zh-CN" altLang="en-US" sz="3200" b="1" dirty="0">
                  <a:solidFill>
                    <a:srgbClr val="000000"/>
                  </a:solidFill>
                </a:rPr>
                <a:t>  </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AB</a:t>
              </a:r>
              <a:r>
                <a:rPr kumimoji="1" lang="en-US" altLang="zh-CN" sz="3200" b="1" dirty="0">
                  <a:solidFill>
                    <a:srgbClr val="000000"/>
                  </a:solidFill>
                </a:rPr>
                <a:t>)= </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A</a:t>
              </a:r>
              <a:r>
                <a:rPr kumimoji="1" lang="en-US" altLang="zh-CN" sz="3200" b="1" dirty="0">
                  <a:solidFill>
                    <a:srgbClr val="000000"/>
                  </a:solidFill>
                </a:rPr>
                <a:t>)</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B</a:t>
              </a:r>
              <a:r>
                <a:rPr kumimoji="1" lang="en-US" altLang="zh-CN" sz="3200" b="1" dirty="0">
                  <a:solidFill>
                    <a:srgbClr val="000000"/>
                  </a:solidFill>
                </a:rPr>
                <a:t>)                 </a:t>
              </a:r>
              <a:r>
                <a:rPr kumimoji="1" lang="zh-CN" altLang="en-US" sz="3200" b="1" dirty="0">
                  <a:solidFill>
                    <a:srgbClr val="006600"/>
                  </a:solidFill>
                </a:rPr>
                <a:t>四个等式同时</a:t>
              </a:r>
            </a:p>
            <a:p>
              <a:pPr eaLnBrk="1" hangingPunct="1">
                <a:spcBef>
                  <a:spcPct val="50000"/>
                </a:spcBef>
              </a:pPr>
              <a:r>
                <a:rPr kumimoji="1" lang="zh-CN" altLang="en-US" sz="3200" b="1" dirty="0">
                  <a:solidFill>
                    <a:srgbClr val="000000"/>
                  </a:solidFill>
                </a:rPr>
                <a:t> </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AC</a:t>
              </a:r>
              <a:r>
                <a:rPr kumimoji="1" lang="en-US" altLang="zh-CN" sz="3200" b="1" dirty="0">
                  <a:solidFill>
                    <a:srgbClr val="000000"/>
                  </a:solidFill>
                </a:rPr>
                <a:t>)= </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A</a:t>
              </a:r>
              <a:r>
                <a:rPr kumimoji="1" lang="en-US" altLang="zh-CN" sz="3200" b="1" dirty="0">
                  <a:solidFill>
                    <a:srgbClr val="000000"/>
                  </a:solidFill>
                </a:rPr>
                <a:t>)</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C</a:t>
              </a:r>
              <a:r>
                <a:rPr kumimoji="1" lang="en-US" altLang="zh-CN" sz="3200" b="1" dirty="0">
                  <a:solidFill>
                    <a:srgbClr val="000000"/>
                  </a:solidFill>
                </a:rPr>
                <a:t>)                  </a:t>
              </a:r>
              <a:r>
                <a:rPr kumimoji="1" lang="zh-CN" altLang="en-US" sz="3200" b="1" dirty="0">
                  <a:solidFill>
                    <a:srgbClr val="006600"/>
                  </a:solidFill>
                </a:rPr>
                <a:t>成立</a:t>
              </a:r>
              <a:r>
                <a:rPr kumimoji="1" lang="en-US" altLang="zh-CN" sz="3200" b="1" dirty="0">
                  <a:solidFill>
                    <a:srgbClr val="006600"/>
                  </a:solidFill>
                </a:rPr>
                <a:t>,</a:t>
              </a:r>
              <a:r>
                <a:rPr kumimoji="1" lang="zh-CN" altLang="en-US" sz="3200" b="1" dirty="0">
                  <a:solidFill>
                    <a:srgbClr val="006600"/>
                  </a:solidFill>
                </a:rPr>
                <a:t>则称事件</a:t>
              </a:r>
            </a:p>
            <a:p>
              <a:pPr eaLnBrk="1" hangingPunct="1">
                <a:spcBef>
                  <a:spcPct val="50000"/>
                </a:spcBef>
              </a:pPr>
              <a:r>
                <a:rPr kumimoji="1" lang="zh-CN" altLang="en-US" sz="3200" b="1" dirty="0">
                  <a:solidFill>
                    <a:srgbClr val="000000"/>
                  </a:solidFill>
                </a:rPr>
                <a:t> </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BC</a:t>
              </a:r>
              <a:r>
                <a:rPr kumimoji="1" lang="en-US" altLang="zh-CN" sz="3200" b="1" dirty="0">
                  <a:solidFill>
                    <a:srgbClr val="000000"/>
                  </a:solidFill>
                </a:rPr>
                <a:t>)= </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B</a:t>
              </a:r>
              <a:r>
                <a:rPr kumimoji="1" lang="en-US" altLang="zh-CN" sz="3200" b="1" dirty="0">
                  <a:solidFill>
                    <a:srgbClr val="000000"/>
                  </a:solidFill>
                </a:rPr>
                <a:t>)</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C</a:t>
              </a:r>
              <a:r>
                <a:rPr kumimoji="1" lang="en-US" altLang="zh-CN" sz="3200" b="1" dirty="0">
                  <a:solidFill>
                    <a:srgbClr val="000000"/>
                  </a:solidFill>
                </a:rPr>
                <a:t>)                  </a:t>
              </a:r>
              <a:r>
                <a:rPr kumimoji="1" lang="en-US" altLang="zh-CN" sz="3200" b="1" i="1" dirty="0">
                  <a:solidFill>
                    <a:srgbClr val="006600"/>
                  </a:solidFill>
                </a:rPr>
                <a:t>A</a:t>
              </a:r>
              <a:r>
                <a:rPr kumimoji="1" lang="zh-CN" altLang="en-US" sz="3200" b="1" i="1" dirty="0">
                  <a:solidFill>
                    <a:srgbClr val="006600"/>
                  </a:solidFill>
                </a:rPr>
                <a:t>、</a:t>
              </a:r>
              <a:r>
                <a:rPr kumimoji="1" lang="en-US" altLang="zh-CN" sz="3200" b="1" i="1" dirty="0">
                  <a:solidFill>
                    <a:srgbClr val="006600"/>
                  </a:solidFill>
                </a:rPr>
                <a:t>B</a:t>
              </a:r>
              <a:r>
                <a:rPr kumimoji="1" lang="zh-CN" altLang="en-US" sz="3200" b="1" i="1" dirty="0">
                  <a:solidFill>
                    <a:srgbClr val="006600"/>
                  </a:solidFill>
                </a:rPr>
                <a:t>、</a:t>
              </a:r>
              <a:r>
                <a:rPr kumimoji="1" lang="en-US" altLang="zh-CN" sz="3200" b="1" i="1" dirty="0">
                  <a:solidFill>
                    <a:srgbClr val="006600"/>
                  </a:solidFill>
                </a:rPr>
                <a:t>C</a:t>
              </a:r>
              <a:r>
                <a:rPr kumimoji="1" lang="zh-CN" altLang="en-US" sz="3200" b="1" dirty="0">
                  <a:solidFill>
                    <a:srgbClr val="006600"/>
                  </a:solidFill>
                </a:rPr>
                <a:t>相互</a:t>
              </a:r>
            </a:p>
            <a:p>
              <a:pPr eaLnBrk="1" hangingPunct="1">
                <a:spcBef>
                  <a:spcPct val="50000"/>
                </a:spcBef>
              </a:pPr>
              <a:r>
                <a:rPr kumimoji="1" lang="zh-CN" altLang="en-US" sz="3200" b="1" dirty="0">
                  <a:solidFill>
                    <a:srgbClr val="000000"/>
                  </a:solidFill>
                </a:rPr>
                <a:t> </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ABC</a:t>
              </a:r>
              <a:r>
                <a:rPr kumimoji="1" lang="en-US" altLang="zh-CN" sz="3200" b="1" dirty="0">
                  <a:solidFill>
                    <a:srgbClr val="000000"/>
                  </a:solidFill>
                </a:rPr>
                <a:t>)= </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A</a:t>
              </a:r>
              <a:r>
                <a:rPr kumimoji="1" lang="en-US" altLang="zh-CN" sz="3200" b="1" dirty="0">
                  <a:solidFill>
                    <a:srgbClr val="000000"/>
                  </a:solidFill>
                </a:rPr>
                <a:t>)</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B</a:t>
              </a:r>
              <a:r>
                <a:rPr kumimoji="1" lang="en-US" altLang="zh-CN" sz="3200" b="1" dirty="0">
                  <a:solidFill>
                    <a:srgbClr val="000000"/>
                  </a:solidFill>
                </a:rPr>
                <a:t>)</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C</a:t>
              </a:r>
              <a:r>
                <a:rPr kumimoji="1" lang="en-US" altLang="zh-CN" sz="3200" b="1" dirty="0">
                  <a:solidFill>
                    <a:srgbClr val="000000"/>
                  </a:solidFill>
                </a:rPr>
                <a:t>)       </a:t>
              </a:r>
              <a:r>
                <a:rPr kumimoji="1" lang="zh-CN" altLang="en-US" sz="3200" b="1" dirty="0">
                  <a:solidFill>
                    <a:srgbClr val="006600"/>
                  </a:solidFill>
                </a:rPr>
                <a:t>独立</a:t>
              </a:r>
              <a:r>
                <a:rPr kumimoji="1" lang="en-US" altLang="zh-CN" sz="3200" b="1" dirty="0">
                  <a:solidFill>
                    <a:srgbClr val="006600"/>
                  </a:solidFill>
                </a:rPr>
                <a:t>.</a:t>
              </a:r>
              <a:r>
                <a:rPr kumimoji="1" lang="en-US" altLang="zh-CN" sz="3200" b="1" dirty="0">
                  <a:solidFill>
                    <a:srgbClr val="000000"/>
                  </a:solidFill>
                </a:rPr>
                <a:t>       </a:t>
              </a:r>
            </a:p>
          </p:txBody>
        </p:sp>
        <p:sp>
          <p:nvSpPr>
            <p:cNvPr id="64519" name="AutoShape 6"/>
            <p:cNvSpPr>
              <a:spLocks/>
            </p:cNvSpPr>
            <p:nvPr/>
          </p:nvSpPr>
          <p:spPr bwMode="auto">
            <a:xfrm>
              <a:off x="432" y="1584"/>
              <a:ext cx="144" cy="1728"/>
            </a:xfrm>
            <a:prstGeom prst="leftBrace">
              <a:avLst>
                <a:gd name="adj1" fmla="val 10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00">
                <a:solidFill>
                  <a:srgbClr val="000000"/>
                </a:solidFill>
                <a:latin typeface="Arial" charset="0"/>
              </a:endParaRPr>
            </a:p>
          </p:txBody>
        </p:sp>
      </p:grpSp>
      <p:sp>
        <p:nvSpPr>
          <p:cNvPr id="145415" name="Text Box 7"/>
          <p:cNvSpPr txBox="1">
            <a:spLocks noChangeArrowheads="1"/>
          </p:cNvSpPr>
          <p:nvPr/>
        </p:nvSpPr>
        <p:spPr bwMode="auto">
          <a:xfrm>
            <a:off x="323850" y="2079601"/>
            <a:ext cx="1101725" cy="6413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b="1">
                <a:solidFill>
                  <a:srgbClr val="A50021"/>
                </a:solidFill>
                <a:ea typeface="楷体_GB2312" pitchFamily="49" charset="-122"/>
              </a:rPr>
              <a:t>定义</a:t>
            </a:r>
          </a:p>
        </p:txBody>
      </p:sp>
      <p:graphicFrame>
        <p:nvGraphicFramePr>
          <p:cNvPr id="8" name="資料庫圖表 4"/>
          <p:cNvGraphicFramePr/>
          <p:nvPr>
            <p:extLst>
              <p:ext uri="{D42A27DB-BD31-4B8C-83A1-F6EECF244321}">
                <p14:modId xmlns:p14="http://schemas.microsoft.com/office/powerpoint/2010/main" val="2492204981"/>
              </p:ext>
            </p:extLst>
          </p:nvPr>
        </p:nvGraphicFramePr>
        <p:xfrm>
          <a:off x="6868601" y="14605"/>
          <a:ext cx="2191773" cy="15705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3941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45410"/>
                                        </p:tgtEl>
                                        <p:attrNameLst>
                                          <p:attrName>style.visibility</p:attrName>
                                        </p:attrNameLst>
                                      </p:cBhvr>
                                      <p:to>
                                        <p:strVal val="visible"/>
                                      </p:to>
                                    </p:set>
                                    <p:anim calcmode="lin" valueType="num">
                                      <p:cBhvr>
                                        <p:cTn id="7" dur="500" fill="hold"/>
                                        <p:tgtEl>
                                          <p:spTgt spid="145410"/>
                                        </p:tgtEl>
                                        <p:attrNameLst>
                                          <p:attrName>ppt_w</p:attrName>
                                        </p:attrNameLst>
                                      </p:cBhvr>
                                      <p:tavLst>
                                        <p:tav tm="0">
                                          <p:val>
                                            <p:strVal val="2/3*#ppt_w"/>
                                          </p:val>
                                        </p:tav>
                                        <p:tav tm="100000">
                                          <p:val>
                                            <p:strVal val="#ppt_w"/>
                                          </p:val>
                                        </p:tav>
                                      </p:tavLst>
                                    </p:anim>
                                    <p:anim calcmode="lin" valueType="num">
                                      <p:cBhvr>
                                        <p:cTn id="8" dur="500" fill="hold"/>
                                        <p:tgtEl>
                                          <p:spTgt spid="145410"/>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45411"/>
                                        </p:tgtEl>
                                        <p:attrNameLst>
                                          <p:attrName>style.visibility</p:attrName>
                                        </p:attrNameLst>
                                      </p:cBhvr>
                                      <p:to>
                                        <p:strVal val="visible"/>
                                      </p:to>
                                    </p:set>
                                    <p:animEffect transition="in" filter="wipe(left)">
                                      <p:cBhvr>
                                        <p:cTn id="13" dur="500"/>
                                        <p:tgtEl>
                                          <p:spTgt spid="14541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145415"/>
                                        </p:tgtEl>
                                        <p:attrNameLst>
                                          <p:attrName>style.visibility</p:attrName>
                                        </p:attrNameLst>
                                      </p:cBhvr>
                                      <p:to>
                                        <p:strVal val="visible"/>
                                      </p:to>
                                    </p:set>
                                    <p:animEffect transition="in" filter="wipe(left)">
                                      <p:cBhvr>
                                        <p:cTn id="23" dur="500"/>
                                        <p:tgtEl>
                                          <p:spTgt spid="145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animBg="1" autoUpdateAnimBg="0"/>
      <p:bldP spid="145411" grpId="0" autoUpdateAnimBg="0"/>
      <p:bldP spid="145415"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p:cNvSpPr txBox="1">
            <a:spLocks noChangeArrowheads="1"/>
          </p:cNvSpPr>
          <p:nvPr/>
        </p:nvSpPr>
        <p:spPr bwMode="auto">
          <a:xfrm>
            <a:off x="1619250" y="908720"/>
            <a:ext cx="659765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lnSpc>
                <a:spcPct val="120000"/>
              </a:lnSpc>
            </a:pPr>
            <a:r>
              <a:rPr kumimoji="1" lang="en-US" altLang="zh-CN" sz="3200">
                <a:solidFill>
                  <a:srgbClr val="000000"/>
                </a:solidFill>
                <a:ea typeface="楷体_GB2312" pitchFamily="49" charset="-122"/>
              </a:rPr>
              <a:t>  </a:t>
            </a:r>
            <a:r>
              <a:rPr kumimoji="1" lang="en-US" altLang="zh-CN" i="1">
                <a:solidFill>
                  <a:srgbClr val="006600"/>
                </a:solidFill>
                <a:ea typeface="楷体_GB2312" pitchFamily="49" charset="-122"/>
              </a:rPr>
              <a:t>n </a:t>
            </a:r>
            <a:r>
              <a:rPr kumimoji="1" lang="zh-CN" altLang="en-US">
                <a:solidFill>
                  <a:srgbClr val="006600"/>
                </a:solidFill>
                <a:ea typeface="楷体_GB2312" pitchFamily="49" charset="-122"/>
              </a:rPr>
              <a:t>个事件 </a:t>
            </a:r>
            <a:r>
              <a:rPr kumimoji="1" lang="en-US" altLang="zh-CN" i="1">
                <a:solidFill>
                  <a:srgbClr val="006600"/>
                </a:solidFill>
                <a:ea typeface="楷体_GB2312" pitchFamily="49" charset="-122"/>
              </a:rPr>
              <a:t>A</a:t>
            </a:r>
            <a:r>
              <a:rPr kumimoji="1" lang="en-US" altLang="zh-CN" baseline="-25000">
                <a:solidFill>
                  <a:srgbClr val="006600"/>
                </a:solidFill>
                <a:ea typeface="楷体_GB2312" pitchFamily="49" charset="-122"/>
              </a:rPr>
              <a:t>1</a:t>
            </a:r>
            <a:r>
              <a:rPr kumimoji="1" lang="en-US" altLang="zh-CN">
                <a:solidFill>
                  <a:srgbClr val="006600"/>
                </a:solidFill>
                <a:ea typeface="楷体_GB2312" pitchFamily="49" charset="-122"/>
              </a:rPr>
              <a:t>, </a:t>
            </a:r>
            <a:r>
              <a:rPr kumimoji="1" lang="en-US" altLang="zh-CN" i="1">
                <a:solidFill>
                  <a:srgbClr val="006600"/>
                </a:solidFill>
                <a:ea typeface="楷体_GB2312" pitchFamily="49" charset="-122"/>
              </a:rPr>
              <a:t>A</a:t>
            </a:r>
            <a:r>
              <a:rPr kumimoji="1" lang="en-US" altLang="zh-CN" baseline="-25000">
                <a:solidFill>
                  <a:srgbClr val="006600"/>
                </a:solidFill>
                <a:ea typeface="楷体_GB2312" pitchFamily="49" charset="-122"/>
              </a:rPr>
              <a:t>2</a:t>
            </a:r>
            <a:r>
              <a:rPr kumimoji="1" lang="en-US" altLang="zh-CN">
                <a:solidFill>
                  <a:srgbClr val="006600"/>
                </a:solidFill>
                <a:ea typeface="楷体_GB2312" pitchFamily="49" charset="-122"/>
              </a:rPr>
              <a:t>, …, </a:t>
            </a:r>
            <a:r>
              <a:rPr kumimoji="1" lang="en-US" altLang="zh-CN" i="1">
                <a:solidFill>
                  <a:srgbClr val="006600"/>
                </a:solidFill>
                <a:ea typeface="楷体_GB2312" pitchFamily="49" charset="-122"/>
              </a:rPr>
              <a:t>A</a:t>
            </a:r>
            <a:r>
              <a:rPr kumimoji="1" lang="en-US" altLang="zh-CN" i="1" baseline="-25000">
                <a:solidFill>
                  <a:srgbClr val="006600"/>
                </a:solidFill>
                <a:ea typeface="楷体_GB2312" pitchFamily="49" charset="-122"/>
              </a:rPr>
              <a:t>n</a:t>
            </a:r>
            <a:r>
              <a:rPr kumimoji="1" lang="en-US" altLang="zh-CN">
                <a:solidFill>
                  <a:srgbClr val="006600"/>
                </a:solidFill>
                <a:ea typeface="楷体_GB2312" pitchFamily="49" charset="-122"/>
              </a:rPr>
              <a:t> </a:t>
            </a:r>
            <a:r>
              <a:rPr kumimoji="1" lang="zh-CN" altLang="en-US">
                <a:solidFill>
                  <a:srgbClr val="006600"/>
                </a:solidFill>
                <a:ea typeface="楷体_GB2312" pitchFamily="49" charset="-122"/>
              </a:rPr>
              <a:t>相互独立</a:t>
            </a:r>
          </a:p>
          <a:p>
            <a:pPr eaLnBrk="1" hangingPunct="1">
              <a:lnSpc>
                <a:spcPct val="120000"/>
              </a:lnSpc>
            </a:pPr>
            <a:r>
              <a:rPr kumimoji="1" lang="zh-CN" altLang="en-US">
                <a:solidFill>
                  <a:srgbClr val="000000"/>
                </a:solidFill>
                <a:ea typeface="楷体_GB2312" pitchFamily="49" charset="-122"/>
              </a:rPr>
              <a:t> 是指下面的关系式同时成立</a:t>
            </a:r>
          </a:p>
        </p:txBody>
      </p:sp>
      <p:graphicFrame>
        <p:nvGraphicFramePr>
          <p:cNvPr id="146435" name="Object 3"/>
          <p:cNvGraphicFramePr>
            <a:graphicFrameLocks noChangeAspect="1"/>
          </p:cNvGraphicFramePr>
          <p:nvPr>
            <p:extLst>
              <p:ext uri="{D42A27DB-BD31-4B8C-83A1-F6EECF244321}">
                <p14:modId xmlns:p14="http://schemas.microsoft.com/office/powerpoint/2010/main" val="2459616519"/>
              </p:ext>
            </p:extLst>
          </p:nvPr>
        </p:nvGraphicFramePr>
        <p:xfrm>
          <a:off x="977900" y="4153570"/>
          <a:ext cx="6629400" cy="1143000"/>
        </p:xfrm>
        <a:graphic>
          <a:graphicData uri="http://schemas.openxmlformats.org/presentationml/2006/ole">
            <mc:AlternateContent xmlns:mc="http://schemas.openxmlformats.org/markup-compatibility/2006">
              <mc:Choice xmlns:v="urn:schemas-microsoft-com:vml" Requires="v">
                <p:oleObj spid="_x0000_s40841" name="Equation" r:id="rId3" imgW="5905538" imgH="899208" progId="Equation.3">
                  <p:embed/>
                </p:oleObj>
              </mc:Choice>
              <mc:Fallback>
                <p:oleObj name="Equation" r:id="rId3" imgW="5905538" imgH="89920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900" y="4153570"/>
                        <a:ext cx="6629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6436" name="Object 4"/>
          <p:cNvGraphicFramePr>
            <a:graphicFrameLocks noChangeAspect="1"/>
          </p:cNvGraphicFramePr>
          <p:nvPr>
            <p:extLst>
              <p:ext uri="{D42A27DB-BD31-4B8C-83A1-F6EECF244321}">
                <p14:modId xmlns:p14="http://schemas.microsoft.com/office/powerpoint/2010/main" val="4154932560"/>
              </p:ext>
            </p:extLst>
          </p:nvPr>
        </p:nvGraphicFramePr>
        <p:xfrm>
          <a:off x="901700" y="2553370"/>
          <a:ext cx="6477000" cy="609600"/>
        </p:xfrm>
        <a:graphic>
          <a:graphicData uri="http://schemas.openxmlformats.org/presentationml/2006/ole">
            <mc:AlternateContent xmlns:mc="http://schemas.openxmlformats.org/markup-compatibility/2006">
              <mc:Choice xmlns:v="urn:schemas-microsoft-com:vml" Requires="v">
                <p:oleObj spid="_x0000_s40842" name="Equation" r:id="rId5" imgW="5798782" imgH="502848" progId="Equation.3">
                  <p:embed/>
                </p:oleObj>
              </mc:Choice>
              <mc:Fallback>
                <p:oleObj name="Equation" r:id="rId5" imgW="5798782" imgH="50284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700" y="2553370"/>
                        <a:ext cx="64770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6437" name="Object 5"/>
          <p:cNvGraphicFramePr>
            <a:graphicFrameLocks noChangeAspect="1"/>
          </p:cNvGraphicFramePr>
          <p:nvPr>
            <p:extLst>
              <p:ext uri="{D42A27DB-BD31-4B8C-83A1-F6EECF244321}">
                <p14:modId xmlns:p14="http://schemas.microsoft.com/office/powerpoint/2010/main" val="1561529165"/>
              </p:ext>
            </p:extLst>
          </p:nvPr>
        </p:nvGraphicFramePr>
        <p:xfrm>
          <a:off x="901700" y="3315370"/>
          <a:ext cx="7823200" cy="596900"/>
        </p:xfrm>
        <a:graphic>
          <a:graphicData uri="http://schemas.openxmlformats.org/presentationml/2006/ole">
            <mc:AlternateContent xmlns:mc="http://schemas.openxmlformats.org/markup-compatibility/2006">
              <mc:Choice xmlns:v="urn:schemas-microsoft-com:vml" Requires="v">
                <p:oleObj spid="_x0000_s40843" name="Equation" r:id="rId7" imgW="7810516" imgH="502848" progId="Equation.3">
                  <p:embed/>
                </p:oleObj>
              </mc:Choice>
              <mc:Fallback>
                <p:oleObj name="Equation" r:id="rId7" imgW="7810516" imgH="50284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1700" y="3315370"/>
                        <a:ext cx="7823200"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6438" name="Text Box 6"/>
          <p:cNvSpPr txBox="1">
            <a:spLocks noChangeArrowheads="1"/>
          </p:cNvSpPr>
          <p:nvPr/>
        </p:nvSpPr>
        <p:spPr bwMode="auto">
          <a:xfrm>
            <a:off x="520700" y="1029370"/>
            <a:ext cx="1101725" cy="6413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b="1">
                <a:solidFill>
                  <a:srgbClr val="A50021"/>
                </a:solidFill>
                <a:ea typeface="楷体_GB2312" pitchFamily="49" charset="-122"/>
              </a:rPr>
              <a:t>定义</a:t>
            </a:r>
          </a:p>
        </p:txBody>
      </p:sp>
      <p:sp>
        <p:nvSpPr>
          <p:cNvPr id="146439" name="Rectangle 7"/>
          <p:cNvSpPr>
            <a:spLocks noChangeArrowheads="1"/>
          </p:cNvSpPr>
          <p:nvPr/>
        </p:nvSpPr>
        <p:spPr bwMode="auto">
          <a:xfrm>
            <a:off x="469900" y="116632"/>
            <a:ext cx="78549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a:solidFill>
                  <a:srgbClr val="000000"/>
                </a:solidFill>
              </a:rPr>
              <a:t>推广到</a:t>
            </a:r>
            <a:r>
              <a:rPr kumimoji="1" lang="en-US" altLang="zh-CN" sz="3200" b="1" i="1">
                <a:solidFill>
                  <a:srgbClr val="000000"/>
                </a:solidFill>
              </a:rPr>
              <a:t>n</a:t>
            </a:r>
            <a:r>
              <a:rPr kumimoji="1" lang="zh-CN" altLang="en-US" sz="3200" b="1">
                <a:solidFill>
                  <a:srgbClr val="000000"/>
                </a:solidFill>
              </a:rPr>
              <a:t>个事件的独立性定义</a:t>
            </a:r>
            <a:r>
              <a:rPr kumimoji="1" lang="en-US" altLang="zh-CN" sz="3200" b="1">
                <a:solidFill>
                  <a:srgbClr val="000000"/>
                </a:solidFill>
              </a:rPr>
              <a:t>,</a:t>
            </a:r>
            <a:r>
              <a:rPr kumimoji="1" lang="zh-CN" altLang="en-US" sz="3200" b="1">
                <a:solidFill>
                  <a:srgbClr val="000000"/>
                </a:solidFill>
              </a:rPr>
              <a:t>可类似写出：</a:t>
            </a:r>
          </a:p>
        </p:txBody>
      </p:sp>
    </p:spTree>
    <p:extLst>
      <p:ext uri="{BB962C8B-B14F-4D97-AF65-F5344CB8AC3E}">
        <p14:creationId xmlns:p14="http://schemas.microsoft.com/office/powerpoint/2010/main" val="2161822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6438"/>
                                        </p:tgtEl>
                                        <p:attrNameLst>
                                          <p:attrName>style.visibility</p:attrName>
                                        </p:attrNameLst>
                                      </p:cBhvr>
                                      <p:to>
                                        <p:strVal val="visible"/>
                                      </p:to>
                                    </p:set>
                                    <p:animEffect transition="in" filter="wipe(left)">
                                      <p:cBhvr>
                                        <p:cTn id="7" dur="500"/>
                                        <p:tgtEl>
                                          <p:spTgt spid="146438"/>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6434"/>
                                        </p:tgtEl>
                                        <p:attrNameLst>
                                          <p:attrName>style.visibility</p:attrName>
                                        </p:attrNameLst>
                                      </p:cBhvr>
                                      <p:to>
                                        <p:strVal val="visible"/>
                                      </p:to>
                                    </p:set>
                                    <p:animEffect transition="in" filter="wipe(up)">
                                      <p:cBhvr>
                                        <p:cTn id="11" dur="500"/>
                                        <p:tgtEl>
                                          <p:spTgt spid="14643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146436"/>
                                        </p:tgtEl>
                                        <p:attrNameLst>
                                          <p:attrName>style.visibility</p:attrName>
                                        </p:attrNameLst>
                                      </p:cBhvr>
                                      <p:to>
                                        <p:strVal val="visible"/>
                                      </p:to>
                                    </p:set>
                                    <p:animEffect transition="in" filter="wipe(up)">
                                      <p:cBhvr>
                                        <p:cTn id="16" dur="500"/>
                                        <p:tgtEl>
                                          <p:spTgt spid="14643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146437"/>
                                        </p:tgtEl>
                                        <p:attrNameLst>
                                          <p:attrName>style.visibility</p:attrName>
                                        </p:attrNameLst>
                                      </p:cBhvr>
                                      <p:to>
                                        <p:strVal val="visible"/>
                                      </p:to>
                                    </p:set>
                                    <p:animEffect transition="in" filter="wipe(up)">
                                      <p:cBhvr>
                                        <p:cTn id="21" dur="500"/>
                                        <p:tgtEl>
                                          <p:spTgt spid="14643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146435"/>
                                        </p:tgtEl>
                                        <p:attrNameLst>
                                          <p:attrName>style.visibility</p:attrName>
                                        </p:attrNameLst>
                                      </p:cBhvr>
                                      <p:to>
                                        <p:strVal val="visible"/>
                                      </p:to>
                                    </p:set>
                                    <p:animEffect transition="in" filter="wipe(up)">
                                      <p:cBhvr>
                                        <p:cTn id="26" dur="500"/>
                                        <p:tgtEl>
                                          <p:spTgt spid="146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autoUpdateAnimBg="0"/>
      <p:bldP spid="146438"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7458" name="Object 2"/>
          <p:cNvGraphicFramePr>
            <a:graphicFrameLocks noChangeAspect="1"/>
          </p:cNvGraphicFramePr>
          <p:nvPr/>
        </p:nvGraphicFramePr>
        <p:xfrm>
          <a:off x="587375" y="2033588"/>
          <a:ext cx="7126288" cy="525462"/>
        </p:xfrm>
        <a:graphic>
          <a:graphicData uri="http://schemas.openxmlformats.org/presentationml/2006/ole">
            <mc:AlternateContent xmlns:mc="http://schemas.openxmlformats.org/markup-compatibility/2006">
              <mc:Choice xmlns:v="urn:schemas-microsoft-com:vml" Requires="v">
                <p:oleObj spid="_x0000_s41868" name="公式" r:id="rId4" imgW="3055528" imgH="213408" progId="Equation.3">
                  <p:embed/>
                </p:oleObj>
              </mc:Choice>
              <mc:Fallback>
                <p:oleObj name="公式" r:id="rId4" imgW="3055528" imgH="213408" progId="Equation.3">
                  <p:embed/>
                  <p:pic>
                    <p:nvPicPr>
                      <p:cNvPr id="0" name=""/>
                      <p:cNvPicPr>
                        <a:picLocks noChangeAspect="1" noChangeArrowheads="1"/>
                      </p:cNvPicPr>
                      <p:nvPr/>
                    </p:nvPicPr>
                    <p:blipFill>
                      <a:blip r:embed="rId5">
                        <a:grayscl/>
                        <a:biLevel thresh="50000"/>
                        <a:extLst>
                          <a:ext uri="{28A0092B-C50C-407E-A947-70E740481C1C}">
                            <a14:useLocalDpi xmlns:a14="http://schemas.microsoft.com/office/drawing/2010/main" val="0"/>
                          </a:ext>
                        </a:extLst>
                      </a:blip>
                      <a:srcRect/>
                      <a:stretch>
                        <a:fillRect/>
                      </a:stretch>
                    </p:blipFill>
                    <p:spPr bwMode="auto">
                      <a:xfrm>
                        <a:off x="587375" y="2033588"/>
                        <a:ext cx="7126288"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7459" name="Object 3"/>
          <p:cNvGraphicFramePr>
            <a:graphicFrameLocks noChangeAspect="1"/>
          </p:cNvGraphicFramePr>
          <p:nvPr/>
        </p:nvGraphicFramePr>
        <p:xfrm>
          <a:off x="611188" y="2852738"/>
          <a:ext cx="6696075" cy="565150"/>
        </p:xfrm>
        <a:graphic>
          <a:graphicData uri="http://schemas.openxmlformats.org/presentationml/2006/ole">
            <mc:AlternateContent xmlns:mc="http://schemas.openxmlformats.org/markup-compatibility/2006">
              <mc:Choice xmlns:v="urn:schemas-microsoft-com:vml" Requires="v">
                <p:oleObj spid="_x0000_s41869" name="公式" r:id="rId6" imgW="2979458" imgH="236304" progId="Equation.3">
                  <p:embed/>
                </p:oleObj>
              </mc:Choice>
              <mc:Fallback>
                <p:oleObj name="公式" r:id="rId6" imgW="2979458" imgH="236304" progId="Equation.3">
                  <p:embed/>
                  <p:pic>
                    <p:nvPicPr>
                      <p:cNvPr id="0" name=""/>
                      <p:cNvPicPr>
                        <a:picLocks noChangeAspect="1" noChangeArrowheads="1"/>
                      </p:cNvPicPr>
                      <p:nvPr/>
                    </p:nvPicPr>
                    <p:blipFill>
                      <a:blip r:embed="rId7">
                        <a:grayscl/>
                        <a:biLevel thresh="50000"/>
                        <a:extLst>
                          <a:ext uri="{28A0092B-C50C-407E-A947-70E740481C1C}">
                            <a14:useLocalDpi xmlns:a14="http://schemas.microsoft.com/office/drawing/2010/main" val="0"/>
                          </a:ext>
                        </a:extLst>
                      </a:blip>
                      <a:srcRect/>
                      <a:stretch>
                        <a:fillRect/>
                      </a:stretch>
                    </p:blipFill>
                    <p:spPr bwMode="auto">
                      <a:xfrm>
                        <a:off x="611188" y="2852738"/>
                        <a:ext cx="6696075" cy="565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47460" name="Object 4"/>
          <p:cNvGraphicFramePr>
            <a:graphicFrameLocks noChangeAspect="1"/>
          </p:cNvGraphicFramePr>
          <p:nvPr/>
        </p:nvGraphicFramePr>
        <p:xfrm>
          <a:off x="611188" y="3644900"/>
          <a:ext cx="7354887" cy="520700"/>
        </p:xfrm>
        <a:graphic>
          <a:graphicData uri="http://schemas.openxmlformats.org/presentationml/2006/ole">
            <mc:AlternateContent xmlns:mc="http://schemas.openxmlformats.org/markup-compatibility/2006">
              <mc:Choice xmlns:v="urn:schemas-microsoft-com:vml" Requires="v">
                <p:oleObj spid="_x0000_s41870" name="公式" r:id="rId8" imgW="3208099" imgH="213408" progId="Equation.3">
                  <p:embed/>
                </p:oleObj>
              </mc:Choice>
              <mc:Fallback>
                <p:oleObj name="公式" r:id="rId8" imgW="3208099" imgH="213408" progId="Equation.3">
                  <p:embed/>
                  <p:pic>
                    <p:nvPicPr>
                      <p:cNvPr id="0" name=""/>
                      <p:cNvPicPr>
                        <a:picLocks noChangeAspect="1" noChangeArrowheads="1"/>
                      </p:cNvPicPr>
                      <p:nvPr/>
                    </p:nvPicPr>
                    <p:blipFill>
                      <a:blip r:embed="rId9">
                        <a:grayscl/>
                        <a:biLevel thresh="50000"/>
                        <a:extLst>
                          <a:ext uri="{28A0092B-C50C-407E-A947-70E740481C1C}">
                            <a14:useLocalDpi xmlns:a14="http://schemas.microsoft.com/office/drawing/2010/main" val="0"/>
                          </a:ext>
                        </a:extLst>
                      </a:blip>
                      <a:srcRect/>
                      <a:stretch>
                        <a:fillRect/>
                      </a:stretch>
                    </p:blipFill>
                    <p:spPr bwMode="auto">
                      <a:xfrm>
                        <a:off x="611188" y="3644900"/>
                        <a:ext cx="7354887" cy="52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7461" name="Text Box 5"/>
          <p:cNvSpPr txBox="1">
            <a:spLocks noChangeArrowheads="1"/>
          </p:cNvSpPr>
          <p:nvPr/>
        </p:nvSpPr>
        <p:spPr bwMode="auto">
          <a:xfrm>
            <a:off x="685800" y="838200"/>
            <a:ext cx="5029200" cy="579438"/>
          </a:xfrm>
          <a:prstGeom prst="rect">
            <a:avLst/>
          </a:prstGeom>
          <a:ln/>
          <a:extLst/>
        </p:spPr>
        <p:style>
          <a:lnRef idx="1">
            <a:schemeClr val="accent3"/>
          </a:lnRef>
          <a:fillRef idx="3">
            <a:schemeClr val="accent3"/>
          </a:fillRef>
          <a:effectRef idx="2">
            <a:schemeClr val="accent3"/>
          </a:effectRef>
          <a:fontRef idx="minor">
            <a:schemeClr val="lt1"/>
          </a:fontRef>
        </p:style>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zh-CN" altLang="en-US" sz="3200" b="1" dirty="0">
                <a:solidFill>
                  <a:srgbClr val="000000"/>
                </a:solidFill>
                <a:ea typeface="隶书" pitchFamily="49" charset="-122"/>
              </a:rPr>
              <a:t>独立随机事件的性质</a:t>
            </a:r>
          </a:p>
        </p:txBody>
      </p:sp>
    </p:spTree>
    <p:extLst>
      <p:ext uri="{BB962C8B-B14F-4D97-AF65-F5344CB8AC3E}">
        <p14:creationId xmlns:p14="http://schemas.microsoft.com/office/powerpoint/2010/main" val="3288605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7458"/>
                                        </p:tgtEl>
                                        <p:attrNameLst>
                                          <p:attrName>style.visibility</p:attrName>
                                        </p:attrNameLst>
                                      </p:cBhvr>
                                      <p:to>
                                        <p:strVal val="visible"/>
                                      </p:to>
                                    </p:set>
                                    <p:animEffect transition="in" filter="wipe(left)">
                                      <p:cBhvr>
                                        <p:cTn id="7" dur="500"/>
                                        <p:tgtEl>
                                          <p:spTgt spid="1474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7459"/>
                                        </p:tgtEl>
                                        <p:attrNameLst>
                                          <p:attrName>style.visibility</p:attrName>
                                        </p:attrNameLst>
                                      </p:cBhvr>
                                      <p:to>
                                        <p:strVal val="visible"/>
                                      </p:to>
                                    </p:set>
                                    <p:animEffect transition="in" filter="wipe(left)">
                                      <p:cBhvr>
                                        <p:cTn id="12" dur="500"/>
                                        <p:tgtEl>
                                          <p:spTgt spid="147459"/>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7460"/>
                                        </p:tgtEl>
                                        <p:attrNameLst>
                                          <p:attrName>style.visibility</p:attrName>
                                        </p:attrNameLst>
                                      </p:cBhvr>
                                      <p:to>
                                        <p:strVal val="visible"/>
                                      </p:to>
                                    </p:set>
                                    <p:animEffect transition="in" filter="wipe(left)">
                                      <p:cBhvr>
                                        <p:cTn id="17" dur="500"/>
                                        <p:tgtEl>
                                          <p:spTgt spid="147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ChangeArrowheads="1"/>
          </p:cNvSpPr>
          <p:nvPr/>
        </p:nvSpPr>
        <p:spPr bwMode="auto">
          <a:xfrm>
            <a:off x="826780" y="893478"/>
            <a:ext cx="7993692" cy="1226874"/>
          </a:xfrm>
          <a:prstGeom prst="rect">
            <a:avLst/>
          </a:prstGeom>
          <a:solidFill>
            <a:srgbClr val="CC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20000"/>
              </a:lnSpc>
              <a:spcBef>
                <a:spcPct val="10000"/>
              </a:spcBef>
            </a:pPr>
            <a:r>
              <a:rPr kumimoji="1" lang="zh-CN" altLang="en-US" sz="3200" b="1" dirty="0">
                <a:solidFill>
                  <a:srgbClr val="000000"/>
                </a:solidFill>
              </a:rPr>
              <a:t>请注意多个事件</a:t>
            </a:r>
            <a:r>
              <a:rPr kumimoji="1" lang="zh-CN" altLang="en-US" sz="3200" b="1" dirty="0" smtClean="0">
                <a:solidFill>
                  <a:srgbClr val="000000"/>
                </a:solidFill>
              </a:rPr>
              <a:t>两两</a:t>
            </a:r>
            <a:r>
              <a:rPr kumimoji="1" lang="en-US" altLang="zh-CN" sz="3200" b="1" dirty="0" smtClean="0">
                <a:solidFill>
                  <a:srgbClr val="000000"/>
                </a:solidFill>
              </a:rPr>
              <a:t>(pairwise)</a:t>
            </a:r>
            <a:r>
              <a:rPr kumimoji="1" lang="zh-CN" altLang="en-US" sz="3200" b="1" dirty="0" smtClean="0">
                <a:solidFill>
                  <a:srgbClr val="000000"/>
                </a:solidFill>
              </a:rPr>
              <a:t>独立</a:t>
            </a:r>
            <a:r>
              <a:rPr kumimoji="1" lang="zh-CN" altLang="en-US" sz="3200" b="1" dirty="0">
                <a:solidFill>
                  <a:srgbClr val="000000"/>
                </a:solidFill>
              </a:rPr>
              <a:t>与相互</a:t>
            </a:r>
            <a:r>
              <a:rPr kumimoji="1" lang="zh-CN" altLang="en-US" sz="3200" b="1" dirty="0" smtClean="0">
                <a:solidFill>
                  <a:srgbClr val="000000"/>
                </a:solidFill>
              </a:rPr>
              <a:t>独立的</a:t>
            </a:r>
            <a:r>
              <a:rPr kumimoji="1" lang="zh-CN" altLang="en-US" sz="3200" b="1" dirty="0">
                <a:solidFill>
                  <a:srgbClr val="000000"/>
                </a:solidFill>
              </a:rPr>
              <a:t>区别与联系</a:t>
            </a:r>
          </a:p>
        </p:txBody>
      </p:sp>
      <p:sp>
        <p:nvSpPr>
          <p:cNvPr id="148483" name="Rectangle 3"/>
          <p:cNvSpPr>
            <a:spLocks noChangeArrowheads="1"/>
          </p:cNvSpPr>
          <p:nvPr/>
        </p:nvSpPr>
        <p:spPr bwMode="auto">
          <a:xfrm>
            <a:off x="5067300" y="3397250"/>
            <a:ext cx="2247900" cy="579438"/>
          </a:xfrm>
          <a:prstGeom prst="rect">
            <a:avLst/>
          </a:prstGeom>
          <a:solidFill>
            <a:srgbClr val="CCFF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kumimoji="1" lang="zh-CN" altLang="en-US" sz="3200" b="1">
                <a:solidFill>
                  <a:srgbClr val="000000"/>
                </a:solidFill>
              </a:rPr>
              <a:t>两两独立</a:t>
            </a:r>
          </a:p>
        </p:txBody>
      </p:sp>
      <p:sp>
        <p:nvSpPr>
          <p:cNvPr id="148484" name="Rectangle 4"/>
          <p:cNvSpPr>
            <a:spLocks noChangeArrowheads="1"/>
          </p:cNvSpPr>
          <p:nvPr/>
        </p:nvSpPr>
        <p:spPr bwMode="auto">
          <a:xfrm>
            <a:off x="1323975" y="3441700"/>
            <a:ext cx="1809750" cy="579438"/>
          </a:xfrm>
          <a:prstGeom prst="rect">
            <a:avLst/>
          </a:prstGeom>
          <a:solidFill>
            <a:srgbClr val="CC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a:solidFill>
                  <a:srgbClr val="000000"/>
                </a:solidFill>
              </a:rPr>
              <a:t>相互独立</a:t>
            </a:r>
          </a:p>
        </p:txBody>
      </p:sp>
      <p:sp>
        <p:nvSpPr>
          <p:cNvPr id="148485" name="AutoShape 5"/>
          <p:cNvSpPr>
            <a:spLocks noChangeArrowheads="1"/>
          </p:cNvSpPr>
          <p:nvPr/>
        </p:nvSpPr>
        <p:spPr bwMode="auto">
          <a:xfrm>
            <a:off x="3276600" y="3716338"/>
            <a:ext cx="1676400" cy="152400"/>
          </a:xfrm>
          <a:prstGeom prst="rightArrow">
            <a:avLst>
              <a:gd name="adj1" fmla="val 50000"/>
              <a:gd name="adj2" fmla="val 275000"/>
            </a:avLst>
          </a:prstGeom>
          <a:solidFill>
            <a:schemeClr val="tx2"/>
          </a:solidFill>
          <a:ln w="9525">
            <a:solidFill>
              <a:schemeClr val="tx1"/>
            </a:solidFill>
            <a:miter lim="800000"/>
            <a:headEnd/>
            <a:tailEnd/>
          </a:ln>
        </p:spPr>
        <p:txBody>
          <a:bodyPr wrap="none" anchor="ctr"/>
          <a:lstStyle/>
          <a:p>
            <a:endParaRPr lang="zh-CN" altLang="en-US" sz="1800">
              <a:solidFill>
                <a:srgbClr val="000000"/>
              </a:solidFill>
              <a:latin typeface="Arial" charset="0"/>
            </a:endParaRPr>
          </a:p>
        </p:txBody>
      </p:sp>
      <p:sp>
        <p:nvSpPr>
          <p:cNvPr id="148486" name="Rectangle 6"/>
          <p:cNvSpPr>
            <a:spLocks noChangeArrowheads="1"/>
          </p:cNvSpPr>
          <p:nvPr/>
        </p:nvSpPr>
        <p:spPr bwMode="auto">
          <a:xfrm>
            <a:off x="2540000" y="2573338"/>
            <a:ext cx="29702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a:solidFill>
                  <a:srgbClr val="000000"/>
                </a:solidFill>
              </a:rPr>
              <a:t>对</a:t>
            </a:r>
            <a:r>
              <a:rPr kumimoji="1" lang="en-US" altLang="zh-CN" sz="3200" b="1" i="1">
                <a:solidFill>
                  <a:srgbClr val="000000"/>
                </a:solidFill>
              </a:rPr>
              <a:t>n</a:t>
            </a:r>
            <a:r>
              <a:rPr kumimoji="1" lang="en-US" altLang="zh-CN" sz="3200" b="1">
                <a:solidFill>
                  <a:srgbClr val="000000"/>
                </a:solidFill>
              </a:rPr>
              <a:t>(</a:t>
            </a:r>
            <a:r>
              <a:rPr kumimoji="1" lang="en-US" altLang="zh-CN" sz="3200" b="1" i="1">
                <a:solidFill>
                  <a:srgbClr val="000000"/>
                </a:solidFill>
              </a:rPr>
              <a:t>n</a:t>
            </a:r>
            <a:r>
              <a:rPr kumimoji="1" lang="en-US" altLang="zh-CN" sz="3200" b="1">
                <a:solidFill>
                  <a:srgbClr val="000000"/>
                </a:solidFill>
              </a:rPr>
              <a:t>&gt;2)</a:t>
            </a:r>
            <a:r>
              <a:rPr kumimoji="1" lang="zh-CN" altLang="en-US" sz="3200" b="1">
                <a:solidFill>
                  <a:srgbClr val="000000"/>
                </a:solidFill>
              </a:rPr>
              <a:t>个事件</a:t>
            </a:r>
          </a:p>
        </p:txBody>
      </p:sp>
      <p:sp>
        <p:nvSpPr>
          <p:cNvPr id="148487" name="AutoShape 7"/>
          <p:cNvSpPr>
            <a:spLocks noChangeArrowheads="1"/>
          </p:cNvSpPr>
          <p:nvPr/>
        </p:nvSpPr>
        <p:spPr bwMode="auto">
          <a:xfrm flipH="1">
            <a:off x="3276600" y="4402138"/>
            <a:ext cx="1676400" cy="152400"/>
          </a:xfrm>
          <a:prstGeom prst="rightArrow">
            <a:avLst>
              <a:gd name="adj1" fmla="val 50000"/>
              <a:gd name="adj2" fmla="val 275000"/>
            </a:avLst>
          </a:prstGeom>
          <a:solidFill>
            <a:srgbClr val="339933"/>
          </a:solidFill>
          <a:ln w="9525">
            <a:solidFill>
              <a:schemeClr val="tx1"/>
            </a:solidFill>
            <a:miter lim="800000"/>
            <a:headEnd/>
            <a:tailEnd/>
          </a:ln>
        </p:spPr>
        <p:txBody>
          <a:bodyPr wrap="none" anchor="ctr"/>
          <a:lstStyle/>
          <a:p>
            <a:endParaRPr lang="zh-CN" altLang="en-US" sz="1800">
              <a:solidFill>
                <a:srgbClr val="000000"/>
              </a:solidFill>
              <a:latin typeface="Arial" charset="0"/>
            </a:endParaRPr>
          </a:p>
        </p:txBody>
      </p:sp>
      <p:sp>
        <p:nvSpPr>
          <p:cNvPr id="148488" name="Rectangle 8"/>
          <p:cNvSpPr>
            <a:spLocks noChangeArrowheads="1"/>
          </p:cNvSpPr>
          <p:nvPr/>
        </p:nvSpPr>
        <p:spPr bwMode="auto">
          <a:xfrm>
            <a:off x="3898900" y="3946525"/>
            <a:ext cx="565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en-US" altLang="zh-CN" sz="6000" b="1">
                <a:solidFill>
                  <a:srgbClr val="FF3300"/>
                </a:solidFill>
              </a:rPr>
              <a:t>?</a:t>
            </a:r>
            <a:endParaRPr kumimoji="1" lang="en-US" altLang="zh-CN" sz="3200" b="1">
              <a:solidFill>
                <a:srgbClr val="000000"/>
              </a:solidFill>
            </a:endParaRPr>
          </a:p>
        </p:txBody>
      </p:sp>
    </p:spTree>
    <p:extLst>
      <p:ext uri="{BB962C8B-B14F-4D97-AF65-F5344CB8AC3E}">
        <p14:creationId xmlns:p14="http://schemas.microsoft.com/office/powerpoint/2010/main" val="872480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8486"/>
                                        </p:tgtEl>
                                        <p:attrNameLst>
                                          <p:attrName>style.visibility</p:attrName>
                                        </p:attrNameLst>
                                      </p:cBhvr>
                                      <p:to>
                                        <p:strVal val="visible"/>
                                      </p:to>
                                    </p:set>
                                    <p:anim calcmode="lin" valueType="num">
                                      <p:cBhvr additive="base">
                                        <p:cTn id="7" dur="500" fill="hold"/>
                                        <p:tgtEl>
                                          <p:spTgt spid="148486"/>
                                        </p:tgtEl>
                                        <p:attrNameLst>
                                          <p:attrName>ppt_x</p:attrName>
                                        </p:attrNameLst>
                                      </p:cBhvr>
                                      <p:tavLst>
                                        <p:tav tm="0">
                                          <p:val>
                                            <p:strVal val="#ppt_x"/>
                                          </p:val>
                                        </p:tav>
                                        <p:tav tm="100000">
                                          <p:val>
                                            <p:strVal val="#ppt_x"/>
                                          </p:val>
                                        </p:tav>
                                      </p:tavLst>
                                    </p:anim>
                                    <p:anim calcmode="lin" valueType="num">
                                      <p:cBhvr additive="base">
                                        <p:cTn id="8" dur="500" fill="hold"/>
                                        <p:tgtEl>
                                          <p:spTgt spid="14848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8484"/>
                                        </p:tgtEl>
                                        <p:attrNameLst>
                                          <p:attrName>style.visibility</p:attrName>
                                        </p:attrNameLst>
                                      </p:cBhvr>
                                      <p:to>
                                        <p:strVal val="visible"/>
                                      </p:to>
                                    </p:set>
                                    <p:anim calcmode="lin" valueType="num">
                                      <p:cBhvr additive="base">
                                        <p:cTn id="13" dur="500" fill="hold"/>
                                        <p:tgtEl>
                                          <p:spTgt spid="148484"/>
                                        </p:tgtEl>
                                        <p:attrNameLst>
                                          <p:attrName>ppt_x</p:attrName>
                                        </p:attrNameLst>
                                      </p:cBhvr>
                                      <p:tavLst>
                                        <p:tav tm="0">
                                          <p:val>
                                            <p:strVal val="0-#ppt_w/2"/>
                                          </p:val>
                                        </p:tav>
                                        <p:tav tm="100000">
                                          <p:val>
                                            <p:strVal val="#ppt_x"/>
                                          </p:val>
                                        </p:tav>
                                      </p:tavLst>
                                    </p:anim>
                                    <p:anim calcmode="lin" valueType="num">
                                      <p:cBhvr additive="base">
                                        <p:cTn id="14" dur="500" fill="hold"/>
                                        <p:tgtEl>
                                          <p:spTgt spid="148484"/>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17" presetClass="entr" presetSubtype="8" fill="hold" grpId="0" nodeType="afterEffect">
                                  <p:stCondLst>
                                    <p:cond delay="0"/>
                                  </p:stCondLst>
                                  <p:childTnLst>
                                    <p:set>
                                      <p:cBhvr>
                                        <p:cTn id="17" dur="1" fill="hold">
                                          <p:stCondLst>
                                            <p:cond delay="0"/>
                                          </p:stCondLst>
                                        </p:cTn>
                                        <p:tgtEl>
                                          <p:spTgt spid="148485"/>
                                        </p:tgtEl>
                                        <p:attrNameLst>
                                          <p:attrName>style.visibility</p:attrName>
                                        </p:attrNameLst>
                                      </p:cBhvr>
                                      <p:to>
                                        <p:strVal val="visible"/>
                                      </p:to>
                                    </p:set>
                                    <p:anim calcmode="lin" valueType="num">
                                      <p:cBhvr>
                                        <p:cTn id="18" dur="500" fill="hold"/>
                                        <p:tgtEl>
                                          <p:spTgt spid="148485"/>
                                        </p:tgtEl>
                                        <p:attrNameLst>
                                          <p:attrName>ppt_x</p:attrName>
                                        </p:attrNameLst>
                                      </p:cBhvr>
                                      <p:tavLst>
                                        <p:tav tm="0">
                                          <p:val>
                                            <p:strVal val="#ppt_x-#ppt_w/2"/>
                                          </p:val>
                                        </p:tav>
                                        <p:tav tm="100000">
                                          <p:val>
                                            <p:strVal val="#ppt_x"/>
                                          </p:val>
                                        </p:tav>
                                      </p:tavLst>
                                    </p:anim>
                                    <p:anim calcmode="lin" valueType="num">
                                      <p:cBhvr>
                                        <p:cTn id="19" dur="500" fill="hold"/>
                                        <p:tgtEl>
                                          <p:spTgt spid="148485"/>
                                        </p:tgtEl>
                                        <p:attrNameLst>
                                          <p:attrName>ppt_y</p:attrName>
                                        </p:attrNameLst>
                                      </p:cBhvr>
                                      <p:tavLst>
                                        <p:tav tm="0">
                                          <p:val>
                                            <p:strVal val="#ppt_y"/>
                                          </p:val>
                                        </p:tav>
                                        <p:tav tm="100000">
                                          <p:val>
                                            <p:strVal val="#ppt_y"/>
                                          </p:val>
                                        </p:tav>
                                      </p:tavLst>
                                    </p:anim>
                                    <p:anim calcmode="lin" valueType="num">
                                      <p:cBhvr>
                                        <p:cTn id="20" dur="500" fill="hold"/>
                                        <p:tgtEl>
                                          <p:spTgt spid="148485"/>
                                        </p:tgtEl>
                                        <p:attrNameLst>
                                          <p:attrName>ppt_w</p:attrName>
                                        </p:attrNameLst>
                                      </p:cBhvr>
                                      <p:tavLst>
                                        <p:tav tm="0">
                                          <p:val>
                                            <p:fltVal val="0"/>
                                          </p:val>
                                        </p:tav>
                                        <p:tav tm="100000">
                                          <p:val>
                                            <p:strVal val="#ppt_w"/>
                                          </p:val>
                                        </p:tav>
                                      </p:tavLst>
                                    </p:anim>
                                    <p:anim calcmode="lin" valueType="num">
                                      <p:cBhvr>
                                        <p:cTn id="21" dur="500" fill="hold"/>
                                        <p:tgtEl>
                                          <p:spTgt spid="148485"/>
                                        </p:tgtEl>
                                        <p:attrNameLst>
                                          <p:attrName>ppt_h</p:attrName>
                                        </p:attrNameLst>
                                      </p:cBhvr>
                                      <p:tavLst>
                                        <p:tav tm="0">
                                          <p:val>
                                            <p:strVal val="#ppt_h"/>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148483"/>
                                        </p:tgtEl>
                                        <p:attrNameLst>
                                          <p:attrName>style.visibility</p:attrName>
                                        </p:attrNameLst>
                                      </p:cBhvr>
                                      <p:to>
                                        <p:strVal val="visible"/>
                                      </p:to>
                                    </p:set>
                                    <p:anim calcmode="lin" valueType="num">
                                      <p:cBhvr additive="base">
                                        <p:cTn id="26" dur="500" fill="hold"/>
                                        <p:tgtEl>
                                          <p:spTgt spid="148483"/>
                                        </p:tgtEl>
                                        <p:attrNameLst>
                                          <p:attrName>ppt_x</p:attrName>
                                        </p:attrNameLst>
                                      </p:cBhvr>
                                      <p:tavLst>
                                        <p:tav tm="0">
                                          <p:val>
                                            <p:strVal val="1+#ppt_w/2"/>
                                          </p:val>
                                        </p:tav>
                                        <p:tav tm="100000">
                                          <p:val>
                                            <p:strVal val="#ppt_x"/>
                                          </p:val>
                                        </p:tav>
                                      </p:tavLst>
                                    </p:anim>
                                    <p:anim calcmode="lin" valueType="num">
                                      <p:cBhvr additive="base">
                                        <p:cTn id="27" dur="500" fill="hold"/>
                                        <p:tgtEl>
                                          <p:spTgt spid="148483"/>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148487"/>
                                        </p:tgtEl>
                                        <p:attrNameLst>
                                          <p:attrName>style.visibility</p:attrName>
                                        </p:attrNameLst>
                                      </p:cBhvr>
                                      <p:to>
                                        <p:strVal val="visible"/>
                                      </p:to>
                                    </p:set>
                                    <p:anim calcmode="lin" valueType="num">
                                      <p:cBhvr additive="base">
                                        <p:cTn id="32" dur="500" fill="hold"/>
                                        <p:tgtEl>
                                          <p:spTgt spid="148487"/>
                                        </p:tgtEl>
                                        <p:attrNameLst>
                                          <p:attrName>ppt_x</p:attrName>
                                        </p:attrNameLst>
                                      </p:cBhvr>
                                      <p:tavLst>
                                        <p:tav tm="0">
                                          <p:val>
                                            <p:strVal val="1+#ppt_w/2"/>
                                          </p:val>
                                        </p:tav>
                                        <p:tav tm="100000">
                                          <p:val>
                                            <p:strVal val="#ppt_x"/>
                                          </p:val>
                                        </p:tav>
                                      </p:tavLst>
                                    </p:anim>
                                    <p:anim calcmode="lin" valueType="num">
                                      <p:cBhvr additive="base">
                                        <p:cTn id="33" dur="500" fill="hold"/>
                                        <p:tgtEl>
                                          <p:spTgt spid="148487"/>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500"/>
                            </p:stCondLst>
                            <p:childTnLst>
                              <p:par>
                                <p:cTn id="35" presetID="2" presetClass="entr" presetSubtype="4" fill="hold" grpId="0" nodeType="afterEffect">
                                  <p:stCondLst>
                                    <p:cond delay="0"/>
                                  </p:stCondLst>
                                  <p:childTnLst>
                                    <p:set>
                                      <p:cBhvr>
                                        <p:cTn id="36" dur="1" fill="hold">
                                          <p:stCondLst>
                                            <p:cond delay="0"/>
                                          </p:stCondLst>
                                        </p:cTn>
                                        <p:tgtEl>
                                          <p:spTgt spid="148488"/>
                                        </p:tgtEl>
                                        <p:attrNameLst>
                                          <p:attrName>style.visibility</p:attrName>
                                        </p:attrNameLst>
                                      </p:cBhvr>
                                      <p:to>
                                        <p:strVal val="visible"/>
                                      </p:to>
                                    </p:set>
                                    <p:anim calcmode="lin" valueType="num">
                                      <p:cBhvr additive="base">
                                        <p:cTn id="37" dur="500" fill="hold"/>
                                        <p:tgtEl>
                                          <p:spTgt spid="148488"/>
                                        </p:tgtEl>
                                        <p:attrNameLst>
                                          <p:attrName>ppt_x</p:attrName>
                                        </p:attrNameLst>
                                      </p:cBhvr>
                                      <p:tavLst>
                                        <p:tav tm="0">
                                          <p:val>
                                            <p:strVal val="#ppt_x"/>
                                          </p:val>
                                        </p:tav>
                                        <p:tav tm="100000">
                                          <p:val>
                                            <p:strVal val="#ppt_x"/>
                                          </p:val>
                                        </p:tav>
                                      </p:tavLst>
                                    </p:anim>
                                    <p:anim calcmode="lin" valueType="num">
                                      <p:cBhvr additive="base">
                                        <p:cTn id="38" dur="500" fill="hold"/>
                                        <p:tgtEl>
                                          <p:spTgt spid="1484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animBg="1" autoUpdateAnimBg="0"/>
      <p:bldP spid="148484" grpId="0" animBg="1" autoUpdateAnimBg="0"/>
      <p:bldP spid="148485" grpId="0" animBg="1"/>
      <p:bldP spid="148486" grpId="0" autoUpdateAnimBg="0"/>
      <p:bldP spid="148487" grpId="0" animBg="1"/>
      <p:bldP spid="148488"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p:cNvSpPr txBox="1">
            <a:spLocks noChangeArrowheads="1"/>
          </p:cNvSpPr>
          <p:nvPr/>
        </p:nvSpPr>
        <p:spPr bwMode="auto">
          <a:xfrm>
            <a:off x="457200" y="115888"/>
            <a:ext cx="8435975" cy="2062103"/>
          </a:xfrm>
          <a:prstGeom prst="rect">
            <a:avLst/>
          </a:prstGeom>
          <a:ln/>
          <a:extLst/>
        </p:spPr>
        <p:style>
          <a:lnRef idx="1">
            <a:schemeClr val="accent1"/>
          </a:lnRef>
          <a:fillRef idx="2">
            <a:schemeClr val="accent1"/>
          </a:fillRef>
          <a:effectRef idx="1">
            <a:schemeClr val="accent1"/>
          </a:effectRef>
          <a:fontRef idx="minor">
            <a:schemeClr val="dk1"/>
          </a:fontRef>
        </p:style>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sz="3200" b="1" dirty="0">
                <a:solidFill>
                  <a:srgbClr val="006600"/>
                </a:solidFill>
                <a:latin typeface="黑体" pitchFamily="2" charset="-122"/>
                <a:ea typeface="黑体" pitchFamily="2" charset="-122"/>
              </a:rPr>
              <a:t>例</a:t>
            </a:r>
            <a:r>
              <a:rPr kumimoji="1" lang="en-US" altLang="zh-CN" sz="3200" b="1" dirty="0">
                <a:solidFill>
                  <a:srgbClr val="006600"/>
                </a:solidFill>
                <a:latin typeface="黑体" pitchFamily="2" charset="-122"/>
                <a:ea typeface="黑体" pitchFamily="2" charset="-122"/>
              </a:rPr>
              <a:t>2</a:t>
            </a:r>
            <a:r>
              <a:rPr kumimoji="1" lang="en-US" altLang="zh-CN" sz="3200" dirty="0">
                <a:solidFill>
                  <a:srgbClr val="000000"/>
                </a:solidFill>
                <a:ea typeface="楷体_GB2312" pitchFamily="49" charset="-122"/>
              </a:rPr>
              <a:t>  </a:t>
            </a:r>
            <a:r>
              <a:rPr kumimoji="1" lang="zh-CN" altLang="en-US" sz="3200" b="1" dirty="0">
                <a:solidFill>
                  <a:srgbClr val="000000"/>
                </a:solidFill>
                <a:latin typeface="宋体" charset="-122"/>
              </a:rPr>
              <a:t>随机投掷编号为 </a:t>
            </a:r>
            <a:r>
              <a:rPr kumimoji="1" lang="en-US" altLang="zh-CN" sz="3200" b="1" dirty="0">
                <a:solidFill>
                  <a:srgbClr val="000000"/>
                </a:solidFill>
                <a:latin typeface="宋体" charset="-122"/>
              </a:rPr>
              <a:t>1 </a:t>
            </a:r>
            <a:r>
              <a:rPr kumimoji="1" lang="zh-CN" altLang="en-US" sz="3200" b="1" dirty="0">
                <a:solidFill>
                  <a:srgbClr val="000000"/>
                </a:solidFill>
                <a:latin typeface="宋体" charset="-122"/>
              </a:rPr>
              <a:t>与 </a:t>
            </a:r>
            <a:r>
              <a:rPr kumimoji="1" lang="en-US" altLang="zh-CN" sz="3200" b="1" dirty="0">
                <a:solidFill>
                  <a:srgbClr val="000000"/>
                </a:solidFill>
                <a:latin typeface="宋体" charset="-122"/>
              </a:rPr>
              <a:t>2 </a:t>
            </a:r>
            <a:r>
              <a:rPr kumimoji="1" lang="zh-CN" altLang="en-US" sz="3200" b="1" dirty="0">
                <a:solidFill>
                  <a:srgbClr val="000000"/>
                </a:solidFill>
                <a:latin typeface="宋体" charset="-122"/>
              </a:rPr>
              <a:t>的两个骰子</a:t>
            </a:r>
          </a:p>
          <a:p>
            <a:pPr eaLnBrk="1" hangingPunct="1"/>
            <a:r>
              <a:rPr kumimoji="1" lang="zh-CN" altLang="en-US" sz="3200" dirty="0">
                <a:solidFill>
                  <a:srgbClr val="000000"/>
                </a:solidFill>
                <a:ea typeface="楷体_GB2312" pitchFamily="49" charset="-122"/>
              </a:rPr>
              <a:t> </a:t>
            </a:r>
            <a:r>
              <a:rPr kumimoji="1" lang="zh-CN" altLang="en-US" sz="3200" dirty="0">
                <a:solidFill>
                  <a:srgbClr val="000000"/>
                </a:solidFill>
                <a:ea typeface="黑体" pitchFamily="2" charset="-122"/>
              </a:rPr>
              <a:t>事件  </a:t>
            </a:r>
            <a:r>
              <a:rPr kumimoji="1" lang="en-US" altLang="zh-CN" sz="3200" i="1" dirty="0">
                <a:solidFill>
                  <a:srgbClr val="000000"/>
                </a:solidFill>
                <a:ea typeface="楷体_GB2312" pitchFamily="49" charset="-122"/>
              </a:rPr>
              <a:t>A</a:t>
            </a:r>
            <a:r>
              <a:rPr kumimoji="1" lang="en-US" altLang="zh-CN" sz="3200" dirty="0">
                <a:solidFill>
                  <a:srgbClr val="000000"/>
                </a:solidFill>
                <a:ea typeface="楷体_GB2312" pitchFamily="49" charset="-122"/>
              </a:rPr>
              <a:t> </a:t>
            </a:r>
            <a:r>
              <a:rPr kumimoji="1" lang="zh-CN" altLang="en-US" sz="3200" dirty="0">
                <a:solidFill>
                  <a:srgbClr val="000000"/>
                </a:solidFill>
                <a:ea typeface="楷体_GB2312" pitchFamily="49" charset="-122"/>
              </a:rPr>
              <a:t>表示</a:t>
            </a:r>
            <a:r>
              <a:rPr kumimoji="1" lang="en-US" altLang="zh-CN" sz="3200" dirty="0">
                <a:solidFill>
                  <a:srgbClr val="000000"/>
                </a:solidFill>
                <a:ea typeface="楷体_GB2312" pitchFamily="49" charset="-122"/>
              </a:rPr>
              <a:t>1</a:t>
            </a:r>
            <a:r>
              <a:rPr kumimoji="1" lang="zh-CN" altLang="en-US" sz="3200" dirty="0">
                <a:solidFill>
                  <a:srgbClr val="000000"/>
                </a:solidFill>
                <a:ea typeface="楷体_GB2312" pitchFamily="49" charset="-122"/>
              </a:rPr>
              <a:t>号骰子向上一面出现奇数</a:t>
            </a:r>
          </a:p>
          <a:p>
            <a:pPr eaLnBrk="1" hangingPunct="1"/>
            <a:r>
              <a:rPr kumimoji="1" lang="zh-CN" altLang="en-US" sz="3200" dirty="0">
                <a:solidFill>
                  <a:srgbClr val="000000"/>
                </a:solidFill>
                <a:ea typeface="楷体_GB2312" pitchFamily="49" charset="-122"/>
              </a:rPr>
              <a:t>           </a:t>
            </a:r>
            <a:r>
              <a:rPr kumimoji="1" lang="en-US" altLang="zh-CN" sz="3200" i="1" dirty="0">
                <a:solidFill>
                  <a:srgbClr val="000000"/>
                </a:solidFill>
                <a:ea typeface="楷体_GB2312" pitchFamily="49" charset="-122"/>
              </a:rPr>
              <a:t>B</a:t>
            </a:r>
            <a:r>
              <a:rPr kumimoji="1" lang="en-US" altLang="zh-CN" sz="3200" dirty="0">
                <a:solidFill>
                  <a:srgbClr val="000000"/>
                </a:solidFill>
                <a:ea typeface="楷体_GB2312" pitchFamily="49" charset="-122"/>
              </a:rPr>
              <a:t> </a:t>
            </a:r>
            <a:r>
              <a:rPr kumimoji="1" lang="zh-CN" altLang="en-US" sz="3200" dirty="0">
                <a:solidFill>
                  <a:srgbClr val="000000"/>
                </a:solidFill>
                <a:ea typeface="楷体_GB2312" pitchFamily="49" charset="-122"/>
              </a:rPr>
              <a:t>表示</a:t>
            </a:r>
            <a:r>
              <a:rPr kumimoji="1" lang="en-US" altLang="zh-CN" sz="3200" dirty="0">
                <a:solidFill>
                  <a:srgbClr val="000000"/>
                </a:solidFill>
                <a:ea typeface="楷体_GB2312" pitchFamily="49" charset="-122"/>
              </a:rPr>
              <a:t>2</a:t>
            </a:r>
            <a:r>
              <a:rPr kumimoji="1" lang="zh-CN" altLang="en-US" sz="3200" dirty="0">
                <a:solidFill>
                  <a:srgbClr val="000000"/>
                </a:solidFill>
                <a:ea typeface="楷体_GB2312" pitchFamily="49" charset="-122"/>
              </a:rPr>
              <a:t>号骰子向上一面出现奇数</a:t>
            </a:r>
          </a:p>
          <a:p>
            <a:pPr eaLnBrk="1" hangingPunct="1"/>
            <a:r>
              <a:rPr kumimoji="1" lang="zh-CN" altLang="en-US" sz="3200" i="1" dirty="0">
                <a:solidFill>
                  <a:srgbClr val="000000"/>
                </a:solidFill>
                <a:ea typeface="楷体_GB2312" pitchFamily="49" charset="-122"/>
              </a:rPr>
              <a:t>        </a:t>
            </a:r>
            <a:r>
              <a:rPr kumimoji="1" lang="en-US" altLang="zh-CN" sz="3200" i="1" dirty="0">
                <a:solidFill>
                  <a:srgbClr val="000000"/>
                </a:solidFill>
                <a:ea typeface="楷体_GB2312" pitchFamily="49" charset="-122"/>
              </a:rPr>
              <a:t>C</a:t>
            </a:r>
            <a:r>
              <a:rPr kumimoji="1" lang="en-US" altLang="zh-CN" sz="3200" dirty="0">
                <a:solidFill>
                  <a:srgbClr val="000000"/>
                </a:solidFill>
                <a:ea typeface="楷体_GB2312" pitchFamily="49" charset="-122"/>
              </a:rPr>
              <a:t> </a:t>
            </a:r>
            <a:r>
              <a:rPr kumimoji="1" lang="zh-CN" altLang="en-US" sz="3200" dirty="0">
                <a:solidFill>
                  <a:srgbClr val="000000"/>
                </a:solidFill>
                <a:ea typeface="楷体_GB2312" pitchFamily="49" charset="-122"/>
              </a:rPr>
              <a:t>表示两骰子出现的点数之和为奇数        </a:t>
            </a:r>
          </a:p>
        </p:txBody>
      </p:sp>
      <p:sp>
        <p:nvSpPr>
          <p:cNvPr id="149507" name="Text Box 3"/>
          <p:cNvSpPr txBox="1">
            <a:spLocks noChangeArrowheads="1"/>
          </p:cNvSpPr>
          <p:nvPr/>
        </p:nvSpPr>
        <p:spPr bwMode="auto">
          <a:xfrm>
            <a:off x="517525" y="2276872"/>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a:solidFill>
                  <a:srgbClr val="000000"/>
                </a:solidFill>
                <a:ea typeface="黑体" pitchFamily="2" charset="-122"/>
              </a:rPr>
              <a:t>则</a:t>
            </a:r>
          </a:p>
        </p:txBody>
      </p:sp>
      <p:graphicFrame>
        <p:nvGraphicFramePr>
          <p:cNvPr id="149508" name="Object 4"/>
          <p:cNvGraphicFramePr>
            <a:graphicFrameLocks noChangeAspect="1"/>
          </p:cNvGraphicFramePr>
          <p:nvPr>
            <p:extLst>
              <p:ext uri="{D42A27DB-BD31-4B8C-83A1-F6EECF244321}">
                <p14:modId xmlns:p14="http://schemas.microsoft.com/office/powerpoint/2010/main" val="615033493"/>
              </p:ext>
            </p:extLst>
          </p:nvPr>
        </p:nvGraphicFramePr>
        <p:xfrm>
          <a:off x="1477250" y="2349071"/>
          <a:ext cx="4381296" cy="507143"/>
        </p:xfrm>
        <a:graphic>
          <a:graphicData uri="http://schemas.openxmlformats.org/presentationml/2006/ole">
            <mc:AlternateContent xmlns:mc="http://schemas.openxmlformats.org/markup-compatibility/2006">
              <mc:Choice xmlns:v="urn:schemas-microsoft-com:vml" Requires="v">
                <p:oleObj spid="_x0000_s81384" name="Equation" r:id="rId4" imgW="1645866" imgH="190512" progId="Equation.3">
                  <p:embed/>
                </p:oleObj>
              </mc:Choice>
              <mc:Fallback>
                <p:oleObj name="Equation" r:id="rId4" imgW="1645866" imgH="19051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7250" y="2349071"/>
                        <a:ext cx="4381296" cy="507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9509" name="Object 5"/>
          <p:cNvGraphicFramePr>
            <a:graphicFrameLocks noChangeAspect="1"/>
          </p:cNvGraphicFramePr>
          <p:nvPr>
            <p:extLst>
              <p:ext uri="{D42A27DB-BD31-4B8C-83A1-F6EECF244321}">
                <p14:modId xmlns:p14="http://schemas.microsoft.com/office/powerpoint/2010/main" val="3758887354"/>
              </p:ext>
            </p:extLst>
          </p:nvPr>
        </p:nvGraphicFramePr>
        <p:xfrm>
          <a:off x="1604963" y="2978597"/>
          <a:ext cx="5289550" cy="541337"/>
        </p:xfrm>
        <a:graphic>
          <a:graphicData uri="http://schemas.openxmlformats.org/presentationml/2006/ole">
            <mc:AlternateContent xmlns:mc="http://schemas.openxmlformats.org/markup-compatibility/2006">
              <mc:Choice xmlns:v="urn:schemas-microsoft-com:vml" Requires="v">
                <p:oleObj spid="_x0000_s81385" name="Equation" r:id="rId6" imgW="1981080" imgH="203040" progId="Equation.DSMT4">
                  <p:embed/>
                </p:oleObj>
              </mc:Choice>
              <mc:Fallback>
                <p:oleObj name="Equation" r:id="rId6" imgW="1981080" imgH="203040" progId="Equation.DSMT4">
                  <p:embed/>
                  <p:pic>
                    <p:nvPicPr>
                      <p:cNvPr id="0" name=""/>
                      <p:cNvPicPr>
                        <a:picLocks noChangeAspect="1" noChangeArrowheads="1"/>
                      </p:cNvPicPr>
                      <p:nvPr/>
                    </p:nvPicPr>
                    <p:blipFill>
                      <a:blip r:embed="rId7"/>
                      <a:srcRect/>
                      <a:stretch>
                        <a:fillRect/>
                      </a:stretch>
                    </p:blipFill>
                    <p:spPr bwMode="auto">
                      <a:xfrm>
                        <a:off x="1604963" y="2978597"/>
                        <a:ext cx="5289550" cy="54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9510" name="Object 6"/>
          <p:cNvGraphicFramePr>
            <a:graphicFrameLocks noChangeAspect="1"/>
          </p:cNvGraphicFramePr>
          <p:nvPr>
            <p:extLst>
              <p:ext uri="{D42A27DB-BD31-4B8C-83A1-F6EECF244321}">
                <p14:modId xmlns:p14="http://schemas.microsoft.com/office/powerpoint/2010/main" val="840493028"/>
              </p:ext>
            </p:extLst>
          </p:nvPr>
        </p:nvGraphicFramePr>
        <p:xfrm>
          <a:off x="990600" y="3680222"/>
          <a:ext cx="5885365" cy="398088"/>
        </p:xfrm>
        <a:graphic>
          <a:graphicData uri="http://schemas.openxmlformats.org/presentationml/2006/ole">
            <mc:AlternateContent xmlns:mc="http://schemas.openxmlformats.org/markup-compatibility/2006">
              <mc:Choice xmlns:v="urn:schemas-microsoft-com:vml" Requires="v">
                <p:oleObj spid="_x0000_s81386" name="Equation" r:id="rId8" imgW="6195121" imgH="419040" progId="Equation.3">
                  <p:embed/>
                </p:oleObj>
              </mc:Choice>
              <mc:Fallback>
                <p:oleObj name="Equation" r:id="rId8" imgW="6195121" imgH="419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0600" y="3680222"/>
                        <a:ext cx="5885365" cy="398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9511" name="Text Box 7"/>
          <p:cNvSpPr txBox="1">
            <a:spLocks noChangeArrowheads="1"/>
          </p:cNvSpPr>
          <p:nvPr/>
        </p:nvSpPr>
        <p:spPr bwMode="auto">
          <a:xfrm>
            <a:off x="517525" y="4156472"/>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a:solidFill>
                  <a:srgbClr val="000000"/>
                </a:solidFill>
                <a:ea typeface="黑体" pitchFamily="2" charset="-122"/>
              </a:rPr>
              <a:t>但</a:t>
            </a:r>
          </a:p>
        </p:txBody>
      </p:sp>
      <p:graphicFrame>
        <p:nvGraphicFramePr>
          <p:cNvPr id="149512" name="Object 8"/>
          <p:cNvGraphicFramePr>
            <a:graphicFrameLocks noChangeAspect="1"/>
          </p:cNvGraphicFramePr>
          <p:nvPr>
            <p:extLst>
              <p:ext uri="{D42A27DB-BD31-4B8C-83A1-F6EECF244321}">
                <p14:modId xmlns:p14="http://schemas.microsoft.com/office/powerpoint/2010/main" val="303472727"/>
              </p:ext>
            </p:extLst>
          </p:nvPr>
        </p:nvGraphicFramePr>
        <p:xfrm>
          <a:off x="1371600" y="4340622"/>
          <a:ext cx="1903756" cy="398088"/>
        </p:xfrm>
        <a:graphic>
          <a:graphicData uri="http://schemas.openxmlformats.org/presentationml/2006/ole">
            <mc:AlternateContent xmlns:mc="http://schemas.openxmlformats.org/markup-compatibility/2006">
              <mc:Choice xmlns:v="urn:schemas-microsoft-com:vml" Requires="v">
                <p:oleObj spid="_x0000_s81387" name="Equation" r:id="rId10" imgW="2003954" imgH="419040" progId="Equation.3">
                  <p:embed/>
                </p:oleObj>
              </mc:Choice>
              <mc:Fallback>
                <p:oleObj name="Equation" r:id="rId10" imgW="2003954" imgH="4190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71600" y="4340622"/>
                        <a:ext cx="1903756" cy="398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9513" name="Object 9"/>
          <p:cNvGraphicFramePr>
            <a:graphicFrameLocks noChangeAspect="1"/>
          </p:cNvGraphicFramePr>
          <p:nvPr>
            <p:extLst>
              <p:ext uri="{D42A27DB-BD31-4B8C-83A1-F6EECF244321}">
                <p14:modId xmlns:p14="http://schemas.microsoft.com/office/powerpoint/2010/main" val="2890678004"/>
              </p:ext>
            </p:extLst>
          </p:nvPr>
        </p:nvGraphicFramePr>
        <p:xfrm>
          <a:off x="3429000" y="4264423"/>
          <a:ext cx="3988004" cy="522003"/>
        </p:xfrm>
        <a:graphic>
          <a:graphicData uri="http://schemas.openxmlformats.org/presentationml/2006/ole">
            <mc:AlternateContent xmlns:mc="http://schemas.openxmlformats.org/markup-compatibility/2006">
              <mc:Choice xmlns:v="urn:schemas-microsoft-com:vml" Requires="v">
                <p:oleObj spid="_x0000_s81388" name="Equation" r:id="rId12" imgW="1455476" imgH="190512" progId="Equation.3">
                  <p:embed/>
                </p:oleObj>
              </mc:Choice>
              <mc:Fallback>
                <p:oleObj name="Equation" r:id="rId12" imgW="1455476" imgH="190512"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29000" y="4264423"/>
                        <a:ext cx="3988004" cy="5220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0"/>
          <p:cNvGrpSpPr>
            <a:grpSpLocks/>
          </p:cNvGrpSpPr>
          <p:nvPr/>
        </p:nvGrpSpPr>
        <p:grpSpPr bwMode="auto">
          <a:xfrm>
            <a:off x="533400" y="4986362"/>
            <a:ext cx="7011988" cy="1250950"/>
            <a:chOff x="336" y="3424"/>
            <a:chExt cx="4628" cy="788"/>
          </a:xfrm>
        </p:grpSpPr>
        <p:sp>
          <p:nvSpPr>
            <p:cNvPr id="68619" name="Text Box 11"/>
            <p:cNvSpPr txBox="1">
              <a:spLocks noChangeArrowheads="1"/>
            </p:cNvSpPr>
            <p:nvPr/>
          </p:nvSpPr>
          <p:spPr bwMode="auto">
            <a:xfrm>
              <a:off x="336" y="3424"/>
              <a:ext cx="461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b="1" dirty="0">
                  <a:solidFill>
                    <a:srgbClr val="006600"/>
                  </a:solidFill>
                  <a:ea typeface="黑体" pitchFamily="2" charset="-122"/>
                </a:rPr>
                <a:t>本例说明</a:t>
              </a:r>
              <a:r>
                <a:rPr kumimoji="1" lang="zh-CN" altLang="en-US" b="1" dirty="0">
                  <a:solidFill>
                    <a:srgbClr val="33CCFF"/>
                  </a:solidFill>
                  <a:ea typeface="黑体" pitchFamily="2" charset="-122"/>
                </a:rPr>
                <a:t> </a:t>
              </a:r>
              <a:r>
                <a:rPr kumimoji="1" lang="zh-CN" altLang="en-US" dirty="0">
                  <a:solidFill>
                    <a:srgbClr val="000000"/>
                  </a:solidFill>
                  <a:ea typeface="楷体_GB2312" pitchFamily="49" charset="-122"/>
                </a:rPr>
                <a:t>不能由  </a:t>
              </a:r>
              <a:r>
                <a:rPr kumimoji="1" lang="en-US" altLang="zh-CN" i="1" dirty="0">
                  <a:solidFill>
                    <a:srgbClr val="000000"/>
                  </a:solidFill>
                  <a:ea typeface="楷体_GB2312" pitchFamily="49" charset="-122"/>
                </a:rPr>
                <a:t>A</a:t>
              </a:r>
              <a:r>
                <a:rPr kumimoji="1" lang="en-US" altLang="zh-CN" dirty="0">
                  <a:solidFill>
                    <a:srgbClr val="000000"/>
                  </a:solidFill>
                  <a:ea typeface="楷体_GB2312" pitchFamily="49" charset="-122"/>
                </a:rPr>
                <a:t>, </a:t>
              </a:r>
              <a:r>
                <a:rPr kumimoji="1" lang="en-US" altLang="zh-CN" i="1" dirty="0">
                  <a:solidFill>
                    <a:srgbClr val="000000"/>
                  </a:solidFill>
                  <a:ea typeface="楷体_GB2312" pitchFamily="49" charset="-122"/>
                </a:rPr>
                <a:t>B</a:t>
              </a:r>
              <a:r>
                <a:rPr kumimoji="1" lang="en-US" altLang="zh-CN" dirty="0">
                  <a:solidFill>
                    <a:srgbClr val="000000"/>
                  </a:solidFill>
                  <a:ea typeface="楷体_GB2312" pitchFamily="49" charset="-122"/>
                </a:rPr>
                <a:t>, </a:t>
              </a:r>
              <a:r>
                <a:rPr kumimoji="1" lang="en-US" altLang="zh-CN" i="1" dirty="0">
                  <a:solidFill>
                    <a:srgbClr val="000000"/>
                  </a:solidFill>
                  <a:ea typeface="楷体_GB2312" pitchFamily="49" charset="-122"/>
                </a:rPr>
                <a:t>C</a:t>
              </a:r>
              <a:r>
                <a:rPr kumimoji="1" lang="en-US" altLang="zh-CN" dirty="0">
                  <a:solidFill>
                    <a:srgbClr val="000000"/>
                  </a:solidFill>
                  <a:ea typeface="楷体_GB2312" pitchFamily="49" charset="-122"/>
                </a:rPr>
                <a:t> </a:t>
              </a:r>
              <a:r>
                <a:rPr kumimoji="1" lang="zh-CN" altLang="en-US" dirty="0">
                  <a:solidFill>
                    <a:srgbClr val="000000"/>
                  </a:solidFill>
                  <a:ea typeface="楷体_GB2312" pitchFamily="49" charset="-122"/>
                </a:rPr>
                <a:t>两两独立</a:t>
              </a:r>
            </a:p>
          </p:txBody>
        </p:sp>
        <p:grpSp>
          <p:nvGrpSpPr>
            <p:cNvPr id="68620" name="Group 12"/>
            <p:cNvGrpSpPr>
              <a:grpSpLocks/>
            </p:cNvGrpSpPr>
            <p:nvPr/>
          </p:nvGrpSpPr>
          <p:grpSpPr bwMode="auto">
            <a:xfrm>
              <a:off x="2256" y="3808"/>
              <a:ext cx="2708" cy="404"/>
              <a:chOff x="2256" y="3875"/>
              <a:chExt cx="2708" cy="404"/>
            </a:xfrm>
          </p:grpSpPr>
          <p:sp>
            <p:nvSpPr>
              <p:cNvPr id="68621" name="Text Box 13"/>
              <p:cNvSpPr txBox="1">
                <a:spLocks noChangeArrowheads="1"/>
              </p:cNvSpPr>
              <p:nvPr/>
            </p:nvSpPr>
            <p:spPr bwMode="auto">
              <a:xfrm>
                <a:off x="2688" y="3875"/>
                <a:ext cx="2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en-US" altLang="zh-CN" i="1">
                    <a:solidFill>
                      <a:srgbClr val="000000"/>
                    </a:solidFill>
                    <a:ea typeface="楷体_GB2312" pitchFamily="49" charset="-122"/>
                  </a:rPr>
                  <a:t>A</a:t>
                </a:r>
                <a:r>
                  <a:rPr kumimoji="1" lang="en-US" altLang="zh-CN">
                    <a:solidFill>
                      <a:srgbClr val="000000"/>
                    </a:solidFill>
                    <a:ea typeface="楷体_GB2312" pitchFamily="49" charset="-122"/>
                  </a:rPr>
                  <a:t>, </a:t>
                </a:r>
                <a:r>
                  <a:rPr kumimoji="1" lang="en-US" altLang="zh-CN" i="1">
                    <a:solidFill>
                      <a:srgbClr val="000000"/>
                    </a:solidFill>
                    <a:ea typeface="楷体_GB2312" pitchFamily="49" charset="-122"/>
                  </a:rPr>
                  <a:t>B</a:t>
                </a:r>
                <a:r>
                  <a:rPr kumimoji="1" lang="en-US" altLang="zh-CN">
                    <a:solidFill>
                      <a:srgbClr val="000000"/>
                    </a:solidFill>
                    <a:ea typeface="楷体_GB2312" pitchFamily="49" charset="-122"/>
                  </a:rPr>
                  <a:t>, </a:t>
                </a:r>
                <a:r>
                  <a:rPr kumimoji="1" lang="en-US" altLang="zh-CN" i="1">
                    <a:solidFill>
                      <a:srgbClr val="000000"/>
                    </a:solidFill>
                    <a:ea typeface="楷体_GB2312" pitchFamily="49" charset="-122"/>
                  </a:rPr>
                  <a:t>C</a:t>
                </a:r>
                <a:r>
                  <a:rPr kumimoji="1" lang="en-US" altLang="zh-CN">
                    <a:solidFill>
                      <a:srgbClr val="000000"/>
                    </a:solidFill>
                    <a:ea typeface="楷体_GB2312" pitchFamily="49" charset="-122"/>
                  </a:rPr>
                  <a:t> </a:t>
                </a:r>
                <a:r>
                  <a:rPr kumimoji="1" lang="zh-CN" altLang="en-US">
                    <a:solidFill>
                      <a:srgbClr val="000000"/>
                    </a:solidFill>
                    <a:ea typeface="楷体_GB2312" pitchFamily="49" charset="-122"/>
                  </a:rPr>
                  <a:t>相互独立</a:t>
                </a:r>
              </a:p>
            </p:txBody>
          </p:sp>
          <p:sp>
            <p:nvSpPr>
              <p:cNvPr id="68622" name="AutoShape 14"/>
              <p:cNvSpPr>
                <a:spLocks noChangeArrowheads="1"/>
              </p:cNvSpPr>
              <p:nvPr/>
            </p:nvSpPr>
            <p:spPr bwMode="auto">
              <a:xfrm>
                <a:off x="2256" y="4032"/>
                <a:ext cx="384" cy="96"/>
              </a:xfrm>
              <a:prstGeom prst="rightArrow">
                <a:avLst>
                  <a:gd name="adj1" fmla="val 50000"/>
                  <a:gd name="adj2" fmla="val 100000"/>
                </a:avLst>
              </a:prstGeom>
              <a:solidFill>
                <a:srgbClr val="FF3399"/>
              </a:solidFill>
              <a:ln w="9525">
                <a:solidFill>
                  <a:schemeClr val="tx1"/>
                </a:solidFill>
                <a:miter lim="800000"/>
                <a:headEnd/>
                <a:tailEnd/>
              </a:ln>
            </p:spPr>
            <p:txBody>
              <a:bodyPr wrap="none" anchor="ctr"/>
              <a:lstStyle/>
              <a:p>
                <a:endParaRPr lang="zh-CN" altLang="en-US" sz="1800">
                  <a:solidFill>
                    <a:srgbClr val="000000"/>
                  </a:solidFill>
                  <a:latin typeface="Arial" charset="0"/>
                </a:endParaRPr>
              </a:p>
            </p:txBody>
          </p:sp>
        </p:grpSp>
      </p:grpSp>
    </p:spTree>
    <p:extLst>
      <p:ext uri="{BB962C8B-B14F-4D97-AF65-F5344CB8AC3E}">
        <p14:creationId xmlns:p14="http://schemas.microsoft.com/office/powerpoint/2010/main" val="183874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9506">
                                            <p:txEl>
                                              <p:pRg st="0" end="0"/>
                                            </p:txEl>
                                          </p:spTgt>
                                        </p:tgtEl>
                                        <p:attrNameLst>
                                          <p:attrName>style.visibility</p:attrName>
                                        </p:attrNameLst>
                                      </p:cBhvr>
                                      <p:to>
                                        <p:strVal val="visible"/>
                                      </p:to>
                                    </p:set>
                                    <p:animEffect transition="in" filter="wipe(up)">
                                      <p:cBhvr>
                                        <p:cTn id="7" dur="500"/>
                                        <p:tgtEl>
                                          <p:spTgt spid="1495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9506">
                                            <p:txEl>
                                              <p:pRg st="1" end="1"/>
                                            </p:txEl>
                                          </p:spTgt>
                                        </p:tgtEl>
                                        <p:attrNameLst>
                                          <p:attrName>style.visibility</p:attrName>
                                        </p:attrNameLst>
                                      </p:cBhvr>
                                      <p:to>
                                        <p:strVal val="visible"/>
                                      </p:to>
                                    </p:set>
                                    <p:animEffect transition="in" filter="wipe(up)">
                                      <p:cBhvr>
                                        <p:cTn id="12" dur="500"/>
                                        <p:tgtEl>
                                          <p:spTgt spid="14950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9506">
                                            <p:txEl>
                                              <p:pRg st="2" end="2"/>
                                            </p:txEl>
                                          </p:spTgt>
                                        </p:tgtEl>
                                        <p:attrNameLst>
                                          <p:attrName>style.visibility</p:attrName>
                                        </p:attrNameLst>
                                      </p:cBhvr>
                                      <p:to>
                                        <p:strVal val="visible"/>
                                      </p:to>
                                    </p:set>
                                    <p:animEffect transition="in" filter="wipe(up)">
                                      <p:cBhvr>
                                        <p:cTn id="17" dur="500"/>
                                        <p:tgtEl>
                                          <p:spTgt spid="14950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49506">
                                            <p:txEl>
                                              <p:pRg st="3" end="3"/>
                                            </p:txEl>
                                          </p:spTgt>
                                        </p:tgtEl>
                                        <p:attrNameLst>
                                          <p:attrName>style.visibility</p:attrName>
                                        </p:attrNameLst>
                                      </p:cBhvr>
                                      <p:to>
                                        <p:strVal val="visible"/>
                                      </p:to>
                                    </p:set>
                                    <p:animEffect transition="in" filter="wipe(up)">
                                      <p:cBhvr>
                                        <p:cTn id="22" dur="500"/>
                                        <p:tgtEl>
                                          <p:spTgt spid="14950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49507"/>
                                        </p:tgtEl>
                                        <p:attrNameLst>
                                          <p:attrName>style.visibility</p:attrName>
                                        </p:attrNameLst>
                                      </p:cBhvr>
                                      <p:to>
                                        <p:strVal val="visible"/>
                                      </p:to>
                                    </p:set>
                                    <p:animEffect transition="in" filter="wipe(up)">
                                      <p:cBhvr>
                                        <p:cTn id="27" dur="500"/>
                                        <p:tgtEl>
                                          <p:spTgt spid="1495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49508"/>
                                        </p:tgtEl>
                                        <p:attrNameLst>
                                          <p:attrName>style.visibility</p:attrName>
                                        </p:attrNameLst>
                                      </p:cBhvr>
                                      <p:to>
                                        <p:strVal val="visible"/>
                                      </p:to>
                                    </p:set>
                                    <p:animEffect transition="in" filter="wipe(up)">
                                      <p:cBhvr>
                                        <p:cTn id="32" dur="500"/>
                                        <p:tgtEl>
                                          <p:spTgt spid="14950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149509"/>
                                        </p:tgtEl>
                                        <p:attrNameLst>
                                          <p:attrName>style.visibility</p:attrName>
                                        </p:attrNameLst>
                                      </p:cBhvr>
                                      <p:to>
                                        <p:strVal val="visible"/>
                                      </p:to>
                                    </p:set>
                                    <p:animEffect transition="in" filter="wipe(up)">
                                      <p:cBhvr>
                                        <p:cTn id="37" dur="500"/>
                                        <p:tgtEl>
                                          <p:spTgt spid="14950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149510"/>
                                        </p:tgtEl>
                                        <p:attrNameLst>
                                          <p:attrName>style.visibility</p:attrName>
                                        </p:attrNameLst>
                                      </p:cBhvr>
                                      <p:to>
                                        <p:strVal val="visible"/>
                                      </p:to>
                                    </p:set>
                                    <p:animEffect transition="in" filter="wipe(up)">
                                      <p:cBhvr>
                                        <p:cTn id="42" dur="500"/>
                                        <p:tgtEl>
                                          <p:spTgt spid="1495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49511"/>
                                        </p:tgtEl>
                                        <p:attrNameLst>
                                          <p:attrName>style.visibility</p:attrName>
                                        </p:attrNameLst>
                                      </p:cBhvr>
                                      <p:to>
                                        <p:strVal val="visible"/>
                                      </p:to>
                                    </p:set>
                                    <p:animEffect transition="in" filter="wipe(up)">
                                      <p:cBhvr>
                                        <p:cTn id="47" dur="500"/>
                                        <p:tgtEl>
                                          <p:spTgt spid="14951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149512"/>
                                        </p:tgtEl>
                                        <p:attrNameLst>
                                          <p:attrName>style.visibility</p:attrName>
                                        </p:attrNameLst>
                                      </p:cBhvr>
                                      <p:to>
                                        <p:strVal val="visible"/>
                                      </p:to>
                                    </p:set>
                                    <p:animEffect transition="in" filter="wipe(up)">
                                      <p:cBhvr>
                                        <p:cTn id="52" dur="500"/>
                                        <p:tgtEl>
                                          <p:spTgt spid="14951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149513"/>
                                        </p:tgtEl>
                                        <p:attrNameLst>
                                          <p:attrName>style.visibility</p:attrName>
                                        </p:attrNameLst>
                                      </p:cBhvr>
                                      <p:to>
                                        <p:strVal val="visible"/>
                                      </p:to>
                                    </p:set>
                                    <p:animEffect transition="in" filter="wipe(up)">
                                      <p:cBhvr>
                                        <p:cTn id="57" dur="500"/>
                                        <p:tgtEl>
                                          <p:spTgt spid="14951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wipe(up)">
                                      <p:cBhvr>
                                        <p:cTn id="6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6" grpId="0" build="p" autoUpdateAnimBg="0"/>
      <p:bldP spid="149507" grpId="0" autoUpdateAnimBg="0"/>
      <p:bldP spid="149511"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2"/>
          <p:cNvSpPr txBox="1">
            <a:spLocks noChangeArrowheads="1"/>
          </p:cNvSpPr>
          <p:nvPr/>
        </p:nvSpPr>
        <p:spPr bwMode="auto">
          <a:xfrm>
            <a:off x="827088" y="-27384"/>
            <a:ext cx="7772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zh-CN" altLang="en-US" sz="3200" b="1" dirty="0">
                <a:solidFill>
                  <a:srgbClr val="000000"/>
                </a:solidFill>
              </a:rPr>
              <a:t>对独立事件，许多概率计算可得到简化：</a:t>
            </a:r>
          </a:p>
        </p:txBody>
      </p:sp>
      <p:sp>
        <p:nvSpPr>
          <p:cNvPr id="150531" name="Text Box 3"/>
          <p:cNvSpPr txBox="1">
            <a:spLocks noChangeArrowheads="1"/>
          </p:cNvSpPr>
          <p:nvPr/>
        </p:nvSpPr>
        <p:spPr bwMode="auto">
          <a:xfrm>
            <a:off x="322263" y="548680"/>
            <a:ext cx="8458200" cy="2259080"/>
          </a:xfrm>
          <a:prstGeom prst="rect">
            <a:avLst/>
          </a:prstGeom>
          <a:ln/>
          <a:extLst/>
        </p:spPr>
        <p:style>
          <a:lnRef idx="1">
            <a:schemeClr val="accent1"/>
          </a:lnRef>
          <a:fillRef idx="2">
            <a:schemeClr val="accent1"/>
          </a:fillRef>
          <a:effectRef idx="1">
            <a:schemeClr val="accent1"/>
          </a:effectRef>
          <a:fontRef idx="minor">
            <a:schemeClr val="dk1"/>
          </a:fontRef>
        </p:style>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lnSpc>
                <a:spcPct val="110000"/>
              </a:lnSpc>
              <a:spcBef>
                <a:spcPct val="10000"/>
              </a:spcBef>
            </a:pPr>
            <a:r>
              <a:rPr kumimoji="1" lang="zh-CN" altLang="en-US" sz="3200" b="1" dirty="0" smtClean="0">
                <a:solidFill>
                  <a:srgbClr val="006600"/>
                </a:solidFill>
              </a:rPr>
              <a:t>例</a:t>
            </a:r>
            <a:r>
              <a:rPr kumimoji="1" lang="en-US" altLang="zh-CN" sz="3200" b="1" dirty="0" smtClean="0">
                <a:solidFill>
                  <a:srgbClr val="006600"/>
                </a:solidFill>
              </a:rPr>
              <a:t>3</a:t>
            </a:r>
            <a:r>
              <a:rPr kumimoji="1" lang="en-US" altLang="zh-CN" sz="3200" b="1" dirty="0" smtClean="0">
                <a:solidFill>
                  <a:srgbClr val="000000"/>
                </a:solidFill>
              </a:rPr>
              <a:t>  </a:t>
            </a:r>
            <a:r>
              <a:rPr kumimoji="1" lang="zh-CN" altLang="en-US" sz="3200" b="1" dirty="0" smtClean="0">
                <a:solidFill>
                  <a:srgbClr val="000000"/>
                </a:solidFill>
              </a:rPr>
              <a:t>三人独立地去破译一份密码，已知各人能译出的概率分别为</a:t>
            </a:r>
            <a:r>
              <a:rPr kumimoji="1" lang="en-US" altLang="zh-CN" sz="3200" b="1" dirty="0" smtClean="0">
                <a:solidFill>
                  <a:srgbClr val="000000"/>
                </a:solidFill>
              </a:rPr>
              <a:t>1/5</a:t>
            </a:r>
            <a:r>
              <a:rPr kumimoji="1" lang="zh-CN" altLang="en-US" sz="3200" b="1" dirty="0" smtClean="0">
                <a:solidFill>
                  <a:srgbClr val="000000"/>
                </a:solidFill>
              </a:rPr>
              <a:t>，</a:t>
            </a:r>
            <a:r>
              <a:rPr kumimoji="1" lang="en-US" altLang="zh-CN" sz="3200" b="1" dirty="0" smtClean="0">
                <a:solidFill>
                  <a:srgbClr val="000000"/>
                </a:solidFill>
              </a:rPr>
              <a:t>1/3</a:t>
            </a:r>
            <a:r>
              <a:rPr kumimoji="1" lang="zh-CN" altLang="en-US" sz="3200" b="1" dirty="0" smtClean="0">
                <a:solidFill>
                  <a:srgbClr val="000000"/>
                </a:solidFill>
              </a:rPr>
              <a:t>，</a:t>
            </a:r>
            <a:r>
              <a:rPr kumimoji="1" lang="en-US" altLang="zh-CN" sz="3200" b="1" dirty="0" smtClean="0">
                <a:solidFill>
                  <a:srgbClr val="000000"/>
                </a:solidFill>
              </a:rPr>
              <a:t>1/4</a:t>
            </a:r>
            <a:r>
              <a:rPr kumimoji="1" lang="zh-CN" altLang="en-US" sz="3200" b="1" dirty="0">
                <a:solidFill>
                  <a:srgbClr val="000000"/>
                </a:solidFill>
              </a:rPr>
              <a:t>，问三人中至少有一人能将密码译出的概率是多少</a:t>
            </a:r>
            <a:r>
              <a:rPr kumimoji="1" lang="zh-CN" altLang="en-US" sz="3200" b="1" dirty="0" smtClean="0">
                <a:solidFill>
                  <a:srgbClr val="000000"/>
                </a:solidFill>
              </a:rPr>
              <a:t>？（</a:t>
            </a:r>
            <a:r>
              <a:rPr kumimoji="1" lang="en-US" altLang="zh-CN" sz="3200" b="1" dirty="0" smtClean="0">
                <a:solidFill>
                  <a:srgbClr val="000000"/>
                </a:solidFill>
              </a:rPr>
              <a:t>P </a:t>
            </a:r>
            <a:r>
              <a:rPr kumimoji="1" lang="en-US" altLang="zh-CN" sz="3200" b="1" dirty="0">
                <a:solidFill>
                  <a:srgbClr val="000000"/>
                </a:solidFill>
              </a:rPr>
              <a:t>30 </a:t>
            </a:r>
            <a:r>
              <a:rPr kumimoji="1" lang="zh-CN" altLang="en-US" sz="3200" b="1" dirty="0">
                <a:solidFill>
                  <a:srgbClr val="000000"/>
                </a:solidFill>
              </a:rPr>
              <a:t>习题</a:t>
            </a:r>
            <a:r>
              <a:rPr kumimoji="1" lang="en-US" altLang="zh-CN" sz="3200" b="1" dirty="0">
                <a:solidFill>
                  <a:srgbClr val="000000"/>
                </a:solidFill>
              </a:rPr>
              <a:t>12</a:t>
            </a:r>
            <a:r>
              <a:rPr kumimoji="1" lang="zh-CN" altLang="en-US" sz="3200" b="1" dirty="0">
                <a:solidFill>
                  <a:srgbClr val="000000"/>
                </a:solidFill>
              </a:rPr>
              <a:t>） </a:t>
            </a:r>
            <a:endParaRPr kumimoji="1" lang="zh-CN" altLang="en-US" sz="2400" dirty="0">
              <a:solidFill>
                <a:srgbClr val="000000"/>
              </a:solidFill>
            </a:endParaRPr>
          </a:p>
        </p:txBody>
      </p:sp>
      <p:sp>
        <p:nvSpPr>
          <p:cNvPr id="150532" name="Text Box 4"/>
          <p:cNvSpPr txBox="1">
            <a:spLocks noChangeArrowheads="1"/>
          </p:cNvSpPr>
          <p:nvPr/>
        </p:nvSpPr>
        <p:spPr bwMode="auto">
          <a:xfrm>
            <a:off x="460375" y="2705547"/>
            <a:ext cx="5791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zh-CN" altLang="en-US" sz="3200" b="1" dirty="0">
                <a:solidFill>
                  <a:srgbClr val="000000"/>
                </a:solidFill>
              </a:rPr>
              <a:t>解：将三人编号为</a:t>
            </a:r>
            <a:r>
              <a:rPr kumimoji="1" lang="en-US" altLang="zh-CN" sz="3200" b="1" dirty="0">
                <a:solidFill>
                  <a:srgbClr val="000000"/>
                </a:solidFill>
              </a:rPr>
              <a:t>1</a:t>
            </a:r>
            <a:r>
              <a:rPr kumimoji="1" lang="zh-CN" altLang="en-US" sz="3200" b="1" dirty="0">
                <a:solidFill>
                  <a:srgbClr val="000000"/>
                </a:solidFill>
              </a:rPr>
              <a:t>，</a:t>
            </a:r>
            <a:r>
              <a:rPr kumimoji="1" lang="en-US" altLang="zh-CN" sz="3200" b="1" dirty="0">
                <a:solidFill>
                  <a:srgbClr val="000000"/>
                </a:solidFill>
              </a:rPr>
              <a:t>2</a:t>
            </a:r>
            <a:r>
              <a:rPr kumimoji="1" lang="zh-CN" altLang="en-US" sz="3200" b="1" dirty="0">
                <a:solidFill>
                  <a:srgbClr val="000000"/>
                </a:solidFill>
              </a:rPr>
              <a:t>，</a:t>
            </a:r>
            <a:r>
              <a:rPr kumimoji="1" lang="en-US" altLang="zh-CN" sz="3200" b="1" dirty="0">
                <a:solidFill>
                  <a:srgbClr val="000000"/>
                </a:solidFill>
              </a:rPr>
              <a:t>3</a:t>
            </a:r>
            <a:r>
              <a:rPr kumimoji="1" lang="zh-CN" altLang="en-US" sz="3200" b="1" dirty="0">
                <a:solidFill>
                  <a:srgbClr val="000000"/>
                </a:solidFill>
              </a:rPr>
              <a:t>，</a:t>
            </a:r>
            <a:endParaRPr kumimoji="1" lang="zh-CN" altLang="en-US" sz="2400" dirty="0">
              <a:solidFill>
                <a:srgbClr val="000000"/>
              </a:solidFill>
            </a:endParaRPr>
          </a:p>
        </p:txBody>
      </p:sp>
      <p:sp>
        <p:nvSpPr>
          <p:cNvPr id="150533" name="Rectangle 5"/>
          <p:cNvSpPr>
            <a:spLocks noChangeArrowheads="1"/>
          </p:cNvSpPr>
          <p:nvPr/>
        </p:nvSpPr>
        <p:spPr bwMode="auto">
          <a:xfrm>
            <a:off x="539750" y="4073699"/>
            <a:ext cx="40576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dirty="0">
                <a:solidFill>
                  <a:srgbClr val="000000"/>
                </a:solidFill>
              </a:rPr>
              <a:t>所求为 </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A</a:t>
            </a:r>
            <a:r>
              <a:rPr kumimoji="1" lang="en-US" altLang="zh-CN" sz="3200" b="1" baseline="-25000" dirty="0">
                <a:solidFill>
                  <a:srgbClr val="000000"/>
                </a:solidFill>
              </a:rPr>
              <a:t>1</a:t>
            </a:r>
            <a:r>
              <a:rPr kumimoji="1" lang="en-US" altLang="zh-CN" sz="3200" b="1" dirty="0">
                <a:solidFill>
                  <a:srgbClr val="000000"/>
                </a:solidFill>
              </a:rPr>
              <a:t>∪</a:t>
            </a:r>
            <a:r>
              <a:rPr kumimoji="1" lang="en-US" altLang="zh-CN" sz="3200" b="1" i="1" dirty="0">
                <a:solidFill>
                  <a:srgbClr val="000000"/>
                </a:solidFill>
              </a:rPr>
              <a:t>A</a:t>
            </a:r>
            <a:r>
              <a:rPr kumimoji="1" lang="en-US" altLang="zh-CN" sz="3200" b="1" baseline="-25000" dirty="0">
                <a:solidFill>
                  <a:srgbClr val="000000"/>
                </a:solidFill>
              </a:rPr>
              <a:t>2</a:t>
            </a:r>
            <a:r>
              <a:rPr kumimoji="1" lang="en-US" altLang="zh-CN" sz="3200" b="1" dirty="0">
                <a:solidFill>
                  <a:srgbClr val="000000"/>
                </a:solidFill>
              </a:rPr>
              <a:t>∪</a:t>
            </a:r>
            <a:r>
              <a:rPr kumimoji="1" lang="en-US" altLang="zh-CN" sz="3200" b="1" i="1" dirty="0">
                <a:solidFill>
                  <a:srgbClr val="000000"/>
                </a:solidFill>
              </a:rPr>
              <a:t>A</a:t>
            </a:r>
            <a:r>
              <a:rPr kumimoji="1" lang="en-US" altLang="zh-CN" sz="3200" b="1" baseline="-25000" dirty="0">
                <a:solidFill>
                  <a:srgbClr val="000000"/>
                </a:solidFill>
              </a:rPr>
              <a:t>3</a:t>
            </a:r>
            <a:r>
              <a:rPr kumimoji="1" lang="en-US" altLang="zh-CN" sz="3200" b="1" dirty="0">
                <a:solidFill>
                  <a:srgbClr val="000000"/>
                </a:solidFill>
              </a:rPr>
              <a:t>)</a:t>
            </a:r>
          </a:p>
        </p:txBody>
      </p:sp>
      <p:sp>
        <p:nvSpPr>
          <p:cNvPr id="150534" name="Rectangle 6"/>
          <p:cNvSpPr>
            <a:spLocks noChangeArrowheads="1"/>
          </p:cNvSpPr>
          <p:nvPr/>
        </p:nvSpPr>
        <p:spPr bwMode="auto">
          <a:xfrm>
            <a:off x="484188" y="3425627"/>
            <a:ext cx="6518275" cy="579437"/>
          </a:xfrm>
          <a:prstGeom prst="rect">
            <a:avLst/>
          </a:prstGeom>
          <a:solidFill>
            <a:srgbClr val="CC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spcBef>
                <a:spcPct val="50000"/>
              </a:spcBef>
            </a:pPr>
            <a:r>
              <a:rPr kumimoji="1" lang="zh-CN" altLang="en-US" sz="3200" b="1" dirty="0">
                <a:solidFill>
                  <a:srgbClr val="000000"/>
                </a:solidFill>
              </a:rPr>
              <a:t>记 </a:t>
            </a:r>
            <a:r>
              <a:rPr kumimoji="1" lang="en-US" altLang="zh-CN" sz="3200" b="1" i="1" dirty="0">
                <a:solidFill>
                  <a:srgbClr val="000000"/>
                </a:solidFill>
              </a:rPr>
              <a:t>A</a:t>
            </a:r>
            <a:r>
              <a:rPr kumimoji="1" lang="en-US" altLang="zh-CN" sz="3200" b="1" i="1" baseline="-25000" dirty="0">
                <a:solidFill>
                  <a:srgbClr val="000000"/>
                </a:solidFill>
              </a:rPr>
              <a:t>i</a:t>
            </a:r>
            <a:r>
              <a:rPr kumimoji="1" lang="en-US" altLang="zh-CN" sz="3200" b="1" dirty="0">
                <a:solidFill>
                  <a:srgbClr val="000000"/>
                </a:solidFill>
              </a:rPr>
              <a:t>={</a:t>
            </a:r>
            <a:r>
              <a:rPr kumimoji="1" lang="zh-CN" altLang="en-US" sz="3200" b="1" dirty="0">
                <a:solidFill>
                  <a:srgbClr val="000000"/>
                </a:solidFill>
              </a:rPr>
              <a:t>第</a:t>
            </a:r>
            <a:r>
              <a:rPr kumimoji="1" lang="en-US" altLang="zh-CN" sz="3200" b="1" i="1" dirty="0" err="1">
                <a:solidFill>
                  <a:srgbClr val="000000"/>
                </a:solidFill>
              </a:rPr>
              <a:t>i</a:t>
            </a:r>
            <a:r>
              <a:rPr kumimoji="1" lang="zh-CN" altLang="en-US" sz="3200" b="1" dirty="0">
                <a:solidFill>
                  <a:srgbClr val="000000"/>
                </a:solidFill>
              </a:rPr>
              <a:t>个人破译出密码</a:t>
            </a:r>
            <a:r>
              <a:rPr kumimoji="1" lang="en-US" altLang="zh-CN" sz="3200" b="1" dirty="0">
                <a:solidFill>
                  <a:srgbClr val="000000"/>
                </a:solidFill>
              </a:rPr>
              <a:t>}   </a:t>
            </a:r>
            <a:r>
              <a:rPr kumimoji="1" lang="en-US" altLang="zh-CN" sz="3200" b="1" i="1" dirty="0">
                <a:solidFill>
                  <a:srgbClr val="000000"/>
                </a:solidFill>
              </a:rPr>
              <a:t> </a:t>
            </a:r>
            <a:r>
              <a:rPr kumimoji="1" lang="en-US" altLang="zh-CN" sz="3200" b="1" i="1" dirty="0" err="1">
                <a:solidFill>
                  <a:srgbClr val="000000"/>
                </a:solidFill>
              </a:rPr>
              <a:t>i</a:t>
            </a:r>
            <a:r>
              <a:rPr kumimoji="1" lang="en-US" altLang="zh-CN" sz="3200" b="1" dirty="0">
                <a:solidFill>
                  <a:srgbClr val="000000"/>
                </a:solidFill>
              </a:rPr>
              <a:t>=1,2,3</a:t>
            </a:r>
          </a:p>
        </p:txBody>
      </p:sp>
      <p:sp>
        <p:nvSpPr>
          <p:cNvPr id="150535" name="Text Box 7"/>
          <p:cNvSpPr txBox="1">
            <a:spLocks noChangeArrowheads="1"/>
          </p:cNvSpPr>
          <p:nvPr/>
        </p:nvSpPr>
        <p:spPr bwMode="auto">
          <a:xfrm>
            <a:off x="6516688" y="4182566"/>
            <a:ext cx="1062037" cy="519113"/>
          </a:xfrm>
          <a:prstGeom prst="rect">
            <a:avLst/>
          </a:prstGeom>
          <a:solidFill>
            <a:srgbClr val="CC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lang="zh-CN" altLang="en-US" sz="2800" dirty="0">
                <a:solidFill>
                  <a:srgbClr val="000000"/>
                </a:solidFill>
                <a:latin typeface="Garamond" pitchFamily="18" charset="0"/>
              </a:rPr>
              <a:t>解法</a:t>
            </a:r>
            <a:r>
              <a:rPr lang="en-US" altLang="zh-CN" sz="2800" dirty="0">
                <a:solidFill>
                  <a:srgbClr val="000000"/>
                </a:solidFill>
                <a:latin typeface="Garamond" pitchFamily="18" charset="0"/>
              </a:rPr>
              <a:t>1</a:t>
            </a:r>
          </a:p>
        </p:txBody>
      </p:sp>
      <p:graphicFrame>
        <p:nvGraphicFramePr>
          <p:cNvPr id="150536" name="Object 8"/>
          <p:cNvGraphicFramePr>
            <a:graphicFrameLocks noChangeAspect="1"/>
          </p:cNvGraphicFramePr>
          <p:nvPr>
            <p:extLst>
              <p:ext uri="{D42A27DB-BD31-4B8C-83A1-F6EECF244321}">
                <p14:modId xmlns:p14="http://schemas.microsoft.com/office/powerpoint/2010/main" val="3302836050"/>
              </p:ext>
            </p:extLst>
          </p:nvPr>
        </p:nvGraphicFramePr>
        <p:xfrm>
          <a:off x="323850" y="4830266"/>
          <a:ext cx="8820150" cy="501650"/>
        </p:xfrm>
        <a:graphic>
          <a:graphicData uri="http://schemas.openxmlformats.org/presentationml/2006/ole">
            <mc:AlternateContent xmlns:mc="http://schemas.openxmlformats.org/markup-compatibility/2006">
              <mc:Choice xmlns:v="urn:schemas-microsoft-com:vml" Requires="v">
                <p:oleObj spid="_x0000_s43311" name="公式" r:id="rId3" imgW="4175823" imgH="213408" progId="Equation.3">
                  <p:embed/>
                </p:oleObj>
              </mc:Choice>
              <mc:Fallback>
                <p:oleObj name="公式" r:id="rId3" imgW="4175823" imgH="21340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4830266"/>
                        <a:ext cx="88201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0537" name="AutoShape 9"/>
          <p:cNvSpPr>
            <a:spLocks noChangeArrowheads="1"/>
          </p:cNvSpPr>
          <p:nvPr/>
        </p:nvSpPr>
        <p:spPr bwMode="auto">
          <a:xfrm>
            <a:off x="3132138" y="5417641"/>
            <a:ext cx="2376487" cy="609600"/>
          </a:xfrm>
          <a:prstGeom prst="wedgeRoundRectCallout">
            <a:avLst>
              <a:gd name="adj1" fmla="val -7449"/>
              <a:gd name="adj2" fmla="val -2866"/>
              <a:gd name="adj3" fmla="val 16667"/>
            </a:avLst>
          </a:prstGeom>
          <a:solidFill>
            <a:srgbClr val="CCFF33"/>
          </a:solidFill>
          <a:ln w="9525">
            <a:solidFill>
              <a:schemeClr val="tx1"/>
            </a:solidFill>
            <a:miter lim="800000"/>
            <a:headEnd/>
            <a:tailEnd/>
          </a:ln>
        </p:spPr>
        <p:txBody>
          <a:bodyPr/>
          <a:lstStyle/>
          <a:p>
            <a:pPr algn="ctr"/>
            <a:r>
              <a:rPr lang="zh-CN" altLang="en-US" sz="2800">
                <a:solidFill>
                  <a:srgbClr val="000000"/>
                </a:solidFill>
                <a:latin typeface="Garamond" pitchFamily="18" charset="0"/>
              </a:rPr>
              <a:t>利用独立性</a:t>
            </a:r>
          </a:p>
        </p:txBody>
      </p:sp>
    </p:spTree>
    <p:extLst>
      <p:ext uri="{BB962C8B-B14F-4D97-AF65-F5344CB8AC3E}">
        <p14:creationId xmlns:p14="http://schemas.microsoft.com/office/powerpoint/2010/main" val="374094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50531"/>
                                        </p:tgtEl>
                                        <p:attrNameLst>
                                          <p:attrName>style.visibility</p:attrName>
                                        </p:attrNameLst>
                                      </p:cBhvr>
                                      <p:to>
                                        <p:strVal val="visible"/>
                                      </p:to>
                                    </p:set>
                                    <p:animEffect transition="in" filter="barn(outVertical)">
                                      <p:cBhvr>
                                        <p:cTn id="7" dur="500"/>
                                        <p:tgtEl>
                                          <p:spTgt spid="150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0532"/>
                                        </p:tgtEl>
                                        <p:attrNameLst>
                                          <p:attrName>style.visibility</p:attrName>
                                        </p:attrNameLst>
                                      </p:cBhvr>
                                      <p:to>
                                        <p:strVal val="visible"/>
                                      </p:to>
                                    </p:set>
                                    <p:animEffect transition="in" filter="wipe(left)">
                                      <p:cBhvr>
                                        <p:cTn id="12" dur="500"/>
                                        <p:tgtEl>
                                          <p:spTgt spid="1505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50534"/>
                                        </p:tgtEl>
                                        <p:attrNameLst>
                                          <p:attrName>style.visibility</p:attrName>
                                        </p:attrNameLst>
                                      </p:cBhvr>
                                      <p:to>
                                        <p:strVal val="visible"/>
                                      </p:to>
                                    </p:set>
                                    <p:anim calcmode="lin" valueType="num">
                                      <p:cBhvr additive="base">
                                        <p:cTn id="17" dur="500" fill="hold"/>
                                        <p:tgtEl>
                                          <p:spTgt spid="150534"/>
                                        </p:tgtEl>
                                        <p:attrNameLst>
                                          <p:attrName>ppt_x</p:attrName>
                                        </p:attrNameLst>
                                      </p:cBhvr>
                                      <p:tavLst>
                                        <p:tav tm="0">
                                          <p:val>
                                            <p:strVal val="1+#ppt_w/2"/>
                                          </p:val>
                                        </p:tav>
                                        <p:tav tm="100000">
                                          <p:val>
                                            <p:strVal val="#ppt_x"/>
                                          </p:val>
                                        </p:tav>
                                      </p:tavLst>
                                    </p:anim>
                                    <p:anim calcmode="lin" valueType="num">
                                      <p:cBhvr additive="base">
                                        <p:cTn id="18" dur="500" fill="hold"/>
                                        <p:tgtEl>
                                          <p:spTgt spid="150534"/>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50533"/>
                                        </p:tgtEl>
                                        <p:attrNameLst>
                                          <p:attrName>style.visibility</p:attrName>
                                        </p:attrNameLst>
                                      </p:cBhvr>
                                      <p:to>
                                        <p:strVal val="visible"/>
                                      </p:to>
                                    </p:set>
                                    <p:anim calcmode="lin" valueType="num">
                                      <p:cBhvr additive="base">
                                        <p:cTn id="23" dur="500" fill="hold"/>
                                        <p:tgtEl>
                                          <p:spTgt spid="150533"/>
                                        </p:tgtEl>
                                        <p:attrNameLst>
                                          <p:attrName>ppt_x</p:attrName>
                                        </p:attrNameLst>
                                      </p:cBhvr>
                                      <p:tavLst>
                                        <p:tav tm="0">
                                          <p:val>
                                            <p:strVal val="#ppt_x"/>
                                          </p:val>
                                        </p:tav>
                                        <p:tav tm="100000">
                                          <p:val>
                                            <p:strVal val="#ppt_x"/>
                                          </p:val>
                                        </p:tav>
                                      </p:tavLst>
                                    </p:anim>
                                    <p:anim calcmode="lin" valueType="num">
                                      <p:cBhvr additive="base">
                                        <p:cTn id="24" dur="500" fill="hold"/>
                                        <p:tgtEl>
                                          <p:spTgt spid="15053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50535"/>
                                        </p:tgtEl>
                                        <p:attrNameLst>
                                          <p:attrName>style.visibility</p:attrName>
                                        </p:attrNameLst>
                                      </p:cBhvr>
                                      <p:to>
                                        <p:strVal val="visible"/>
                                      </p:to>
                                    </p:set>
                                    <p:anim calcmode="lin" valueType="num">
                                      <p:cBhvr additive="base">
                                        <p:cTn id="29" dur="500" fill="hold"/>
                                        <p:tgtEl>
                                          <p:spTgt spid="150535"/>
                                        </p:tgtEl>
                                        <p:attrNameLst>
                                          <p:attrName>ppt_x</p:attrName>
                                        </p:attrNameLst>
                                      </p:cBhvr>
                                      <p:tavLst>
                                        <p:tav tm="0">
                                          <p:val>
                                            <p:strVal val="1+#ppt_w/2"/>
                                          </p:val>
                                        </p:tav>
                                        <p:tav tm="100000">
                                          <p:val>
                                            <p:strVal val="#ppt_x"/>
                                          </p:val>
                                        </p:tav>
                                      </p:tavLst>
                                    </p:anim>
                                    <p:anim calcmode="lin" valueType="num">
                                      <p:cBhvr additive="base">
                                        <p:cTn id="30" dur="500" fill="hold"/>
                                        <p:tgtEl>
                                          <p:spTgt spid="150535"/>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150536"/>
                                        </p:tgtEl>
                                        <p:attrNameLst>
                                          <p:attrName>style.visibility</p:attrName>
                                        </p:attrNameLst>
                                      </p:cBhvr>
                                      <p:to>
                                        <p:strVal val="visible"/>
                                      </p:to>
                                    </p:set>
                                    <p:animEffect transition="in" filter="wipe(up)">
                                      <p:cBhvr>
                                        <p:cTn id="35" dur="500"/>
                                        <p:tgtEl>
                                          <p:spTgt spid="15053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50537"/>
                                        </p:tgtEl>
                                        <p:attrNameLst>
                                          <p:attrName>style.visibility</p:attrName>
                                        </p:attrNameLst>
                                      </p:cBhvr>
                                      <p:to>
                                        <p:strVal val="visible"/>
                                      </p:to>
                                    </p:set>
                                    <p:anim calcmode="lin" valueType="num">
                                      <p:cBhvr additive="base">
                                        <p:cTn id="40" dur="500" fill="hold"/>
                                        <p:tgtEl>
                                          <p:spTgt spid="150537"/>
                                        </p:tgtEl>
                                        <p:attrNameLst>
                                          <p:attrName>ppt_x</p:attrName>
                                        </p:attrNameLst>
                                      </p:cBhvr>
                                      <p:tavLst>
                                        <p:tav tm="0">
                                          <p:val>
                                            <p:strVal val="#ppt_x"/>
                                          </p:val>
                                        </p:tav>
                                        <p:tav tm="100000">
                                          <p:val>
                                            <p:strVal val="#ppt_x"/>
                                          </p:val>
                                        </p:tav>
                                      </p:tavLst>
                                    </p:anim>
                                    <p:anim calcmode="lin" valueType="num">
                                      <p:cBhvr additive="base">
                                        <p:cTn id="41" dur="500" fill="hold"/>
                                        <p:tgtEl>
                                          <p:spTgt spid="1505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animBg="1" autoUpdateAnimBg="0"/>
      <p:bldP spid="150532" grpId="0" autoUpdateAnimBg="0"/>
      <p:bldP spid="150533" grpId="0" autoUpdateAnimBg="0"/>
      <p:bldP spid="150534" grpId="0" animBg="1" autoUpdateAnimBg="0"/>
      <p:bldP spid="150535" grpId="0" animBg="1"/>
      <p:bldP spid="15053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AMCONFU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 y="44624"/>
            <a:ext cx="8509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59" name="Picture 3" descr="AMCONFU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0700" y="2254424"/>
            <a:ext cx="8509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0" name="Rectangle 4"/>
          <p:cNvSpPr>
            <a:spLocks noChangeArrowheads="1"/>
          </p:cNvSpPr>
          <p:nvPr/>
        </p:nvSpPr>
        <p:spPr bwMode="auto">
          <a:xfrm>
            <a:off x="609600" y="654224"/>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en-US" altLang="zh-CN" sz="3200" b="1">
                <a:solidFill>
                  <a:srgbClr val="000000"/>
                </a:solidFill>
              </a:rPr>
              <a:t>1</a:t>
            </a:r>
          </a:p>
        </p:txBody>
      </p:sp>
      <p:sp>
        <p:nvSpPr>
          <p:cNvPr id="70661" name="Rectangle 5"/>
          <p:cNvSpPr>
            <a:spLocks noChangeArrowheads="1"/>
          </p:cNvSpPr>
          <p:nvPr/>
        </p:nvSpPr>
        <p:spPr bwMode="auto">
          <a:xfrm>
            <a:off x="762000" y="2651299"/>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en-US" altLang="zh-CN" sz="3200" b="1">
                <a:solidFill>
                  <a:srgbClr val="000000"/>
                </a:solidFill>
              </a:rPr>
              <a:t>2</a:t>
            </a:r>
          </a:p>
        </p:txBody>
      </p:sp>
      <p:sp>
        <p:nvSpPr>
          <p:cNvPr id="151558" name="Rectangle 6"/>
          <p:cNvSpPr>
            <a:spLocks noChangeArrowheads="1"/>
          </p:cNvSpPr>
          <p:nvPr/>
        </p:nvSpPr>
        <p:spPr bwMode="auto">
          <a:xfrm>
            <a:off x="2484438" y="1005062"/>
            <a:ext cx="32400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kumimoji="1" lang="en-US" altLang="zh-CN" sz="3200" b="1">
                <a:solidFill>
                  <a:srgbClr val="000000"/>
                </a:solidFill>
              </a:rPr>
              <a:t>     </a:t>
            </a:r>
            <a:r>
              <a:rPr kumimoji="1" lang="en-US" altLang="zh-CN" sz="3200" b="1" i="1">
                <a:solidFill>
                  <a:srgbClr val="000000"/>
                </a:solidFill>
              </a:rPr>
              <a:t>P</a:t>
            </a:r>
            <a:r>
              <a:rPr kumimoji="1" lang="en-US" altLang="zh-CN" sz="3200" b="1">
                <a:solidFill>
                  <a:srgbClr val="000000"/>
                </a:solidFill>
              </a:rPr>
              <a:t>(</a:t>
            </a:r>
            <a:r>
              <a:rPr kumimoji="1" lang="en-US" altLang="zh-CN" sz="3200" b="1" i="1">
                <a:solidFill>
                  <a:srgbClr val="000000"/>
                </a:solidFill>
              </a:rPr>
              <a:t>A</a:t>
            </a:r>
            <a:r>
              <a:rPr kumimoji="1" lang="en-US" altLang="zh-CN" sz="3200" b="1" baseline="-25000">
                <a:solidFill>
                  <a:srgbClr val="000000"/>
                </a:solidFill>
              </a:rPr>
              <a:t>1</a:t>
            </a:r>
            <a:r>
              <a:rPr kumimoji="1" lang="en-US" altLang="zh-CN" sz="3200" b="1">
                <a:solidFill>
                  <a:srgbClr val="000000"/>
                </a:solidFill>
              </a:rPr>
              <a:t>∪</a:t>
            </a:r>
            <a:r>
              <a:rPr kumimoji="1" lang="en-US" altLang="zh-CN" sz="3200" b="1" i="1">
                <a:solidFill>
                  <a:srgbClr val="000000"/>
                </a:solidFill>
              </a:rPr>
              <a:t>A</a:t>
            </a:r>
            <a:r>
              <a:rPr kumimoji="1" lang="en-US" altLang="zh-CN" sz="3200" b="1" baseline="-25000">
                <a:solidFill>
                  <a:srgbClr val="000000"/>
                </a:solidFill>
              </a:rPr>
              <a:t>2</a:t>
            </a:r>
            <a:r>
              <a:rPr kumimoji="1" lang="en-US" altLang="zh-CN" sz="3200" b="1">
                <a:solidFill>
                  <a:srgbClr val="000000"/>
                </a:solidFill>
              </a:rPr>
              <a:t>∪</a:t>
            </a:r>
            <a:r>
              <a:rPr kumimoji="1" lang="en-US" altLang="zh-CN" sz="3200" b="1" i="1">
                <a:solidFill>
                  <a:srgbClr val="000000"/>
                </a:solidFill>
              </a:rPr>
              <a:t>A</a:t>
            </a:r>
            <a:r>
              <a:rPr kumimoji="1" lang="en-US" altLang="zh-CN" sz="3200" b="1" baseline="-25000">
                <a:solidFill>
                  <a:srgbClr val="000000"/>
                </a:solidFill>
              </a:rPr>
              <a:t>3</a:t>
            </a:r>
            <a:r>
              <a:rPr kumimoji="1" lang="en-US" altLang="zh-CN" sz="3200" b="1">
                <a:solidFill>
                  <a:srgbClr val="000000"/>
                </a:solidFill>
              </a:rPr>
              <a:t>)</a:t>
            </a:r>
          </a:p>
        </p:txBody>
      </p:sp>
      <p:graphicFrame>
        <p:nvGraphicFramePr>
          <p:cNvPr id="151559" name="Object 7"/>
          <p:cNvGraphicFramePr>
            <a:graphicFrameLocks noChangeAspect="1"/>
          </p:cNvGraphicFramePr>
          <p:nvPr>
            <p:extLst>
              <p:ext uri="{D42A27DB-BD31-4B8C-83A1-F6EECF244321}">
                <p14:modId xmlns:p14="http://schemas.microsoft.com/office/powerpoint/2010/main" val="2730666959"/>
              </p:ext>
            </p:extLst>
          </p:nvPr>
        </p:nvGraphicFramePr>
        <p:xfrm>
          <a:off x="2716213" y="1868662"/>
          <a:ext cx="3328556" cy="614390"/>
        </p:xfrm>
        <a:graphic>
          <a:graphicData uri="http://schemas.openxmlformats.org/presentationml/2006/ole">
            <mc:AlternateContent xmlns:mc="http://schemas.openxmlformats.org/markup-compatibility/2006">
              <mc:Choice xmlns:v="urn:schemas-microsoft-com:vml" Requires="v">
                <p:oleObj spid="_x0000_s92342" name="Equation" r:id="rId6" imgW="1280214" imgH="236304" progId="Equation.DSMT4">
                  <p:embed/>
                </p:oleObj>
              </mc:Choice>
              <mc:Fallback>
                <p:oleObj name="Equation" r:id="rId6" imgW="1280214" imgH="236304"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16213" y="1868662"/>
                        <a:ext cx="3328556" cy="614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1560" name="Object 8"/>
          <p:cNvGraphicFramePr>
            <a:graphicFrameLocks noChangeAspect="1"/>
          </p:cNvGraphicFramePr>
          <p:nvPr>
            <p:extLst>
              <p:ext uri="{D42A27DB-BD31-4B8C-83A1-F6EECF244321}">
                <p14:modId xmlns:p14="http://schemas.microsoft.com/office/powerpoint/2010/main" val="2950161498"/>
              </p:ext>
            </p:extLst>
          </p:nvPr>
        </p:nvGraphicFramePr>
        <p:xfrm>
          <a:off x="2700338" y="2660824"/>
          <a:ext cx="2651125" cy="619125"/>
        </p:xfrm>
        <a:graphic>
          <a:graphicData uri="http://schemas.openxmlformats.org/presentationml/2006/ole">
            <mc:AlternateContent xmlns:mc="http://schemas.openxmlformats.org/markup-compatibility/2006">
              <mc:Choice xmlns:v="urn:schemas-microsoft-com:vml" Requires="v">
                <p:oleObj spid="_x0000_s92343" name="公式" r:id="rId8" imgW="1013539" imgH="228528" progId="Equation.3">
                  <p:embed/>
                </p:oleObj>
              </mc:Choice>
              <mc:Fallback>
                <p:oleObj name="公式" r:id="rId8" imgW="1013539" imgH="228528"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00338" y="2660824"/>
                        <a:ext cx="2651125"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1561" name="Object 9"/>
          <p:cNvGraphicFramePr>
            <a:graphicFrameLocks noChangeAspect="1"/>
          </p:cNvGraphicFramePr>
          <p:nvPr>
            <p:extLst>
              <p:ext uri="{D42A27DB-BD31-4B8C-83A1-F6EECF244321}">
                <p14:modId xmlns:p14="http://schemas.microsoft.com/office/powerpoint/2010/main" val="3836383047"/>
              </p:ext>
            </p:extLst>
          </p:nvPr>
        </p:nvGraphicFramePr>
        <p:xfrm>
          <a:off x="2700338" y="3379962"/>
          <a:ext cx="3862387" cy="619125"/>
        </p:xfrm>
        <a:graphic>
          <a:graphicData uri="http://schemas.openxmlformats.org/presentationml/2006/ole">
            <mc:AlternateContent xmlns:mc="http://schemas.openxmlformats.org/markup-compatibility/2006">
              <mc:Choice xmlns:v="urn:schemas-microsoft-com:vml" Requires="v">
                <p:oleObj spid="_x0000_s92344" name="公式" r:id="rId10" imgW="1485947" imgH="228528" progId="Equation.3">
                  <p:embed/>
                </p:oleObj>
              </mc:Choice>
              <mc:Fallback>
                <p:oleObj name="公式" r:id="rId10" imgW="1485947" imgH="228528"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0338" y="3379962"/>
                        <a:ext cx="3862387"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1562" name="Text Box 10"/>
          <p:cNvSpPr txBox="1">
            <a:spLocks noChangeArrowheads="1"/>
          </p:cNvSpPr>
          <p:nvPr/>
        </p:nvSpPr>
        <p:spPr bwMode="auto">
          <a:xfrm>
            <a:off x="1619250" y="4172124"/>
            <a:ext cx="6629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en-US" altLang="zh-CN" sz="3200" b="1" dirty="0">
                <a:solidFill>
                  <a:srgbClr val="000000"/>
                </a:solidFill>
              </a:rPr>
              <a:t>          =1-[1-</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A</a:t>
            </a:r>
            <a:r>
              <a:rPr kumimoji="1" lang="en-US" altLang="zh-CN" sz="3200" b="1" baseline="-25000" dirty="0">
                <a:solidFill>
                  <a:srgbClr val="000000"/>
                </a:solidFill>
              </a:rPr>
              <a:t>1</a:t>
            </a:r>
            <a:r>
              <a:rPr kumimoji="1" lang="en-US" altLang="zh-CN" sz="3200" b="1" dirty="0">
                <a:solidFill>
                  <a:srgbClr val="000000"/>
                </a:solidFill>
              </a:rPr>
              <a:t>)][1-</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A</a:t>
            </a:r>
            <a:r>
              <a:rPr kumimoji="1" lang="en-US" altLang="zh-CN" sz="3200" b="1" baseline="-25000" dirty="0">
                <a:solidFill>
                  <a:srgbClr val="000000"/>
                </a:solidFill>
              </a:rPr>
              <a:t>2</a:t>
            </a:r>
            <a:r>
              <a:rPr kumimoji="1" lang="en-US" altLang="zh-CN" sz="3200" b="1" dirty="0">
                <a:solidFill>
                  <a:srgbClr val="000000"/>
                </a:solidFill>
              </a:rPr>
              <a:t>)][1-</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A</a:t>
            </a:r>
            <a:r>
              <a:rPr kumimoji="1" lang="en-US" altLang="zh-CN" sz="3200" b="1" baseline="-25000" dirty="0">
                <a:solidFill>
                  <a:srgbClr val="000000"/>
                </a:solidFill>
              </a:rPr>
              <a:t>3</a:t>
            </a:r>
            <a:r>
              <a:rPr kumimoji="1" lang="en-US" altLang="zh-CN" sz="3200" b="1" dirty="0">
                <a:solidFill>
                  <a:srgbClr val="000000"/>
                </a:solidFill>
              </a:rPr>
              <a:t>)] </a:t>
            </a:r>
            <a:endParaRPr kumimoji="1" lang="en-US" altLang="zh-CN" sz="2400" dirty="0">
              <a:solidFill>
                <a:srgbClr val="000000"/>
              </a:solidFill>
            </a:endParaRPr>
          </a:p>
        </p:txBody>
      </p:sp>
      <p:graphicFrame>
        <p:nvGraphicFramePr>
          <p:cNvPr id="151563" name="Object 11"/>
          <p:cNvGraphicFramePr>
            <a:graphicFrameLocks noChangeAspect="1"/>
          </p:cNvGraphicFramePr>
          <p:nvPr>
            <p:extLst>
              <p:ext uri="{D42A27DB-BD31-4B8C-83A1-F6EECF244321}">
                <p14:modId xmlns:p14="http://schemas.microsoft.com/office/powerpoint/2010/main" val="1415367813"/>
              </p:ext>
            </p:extLst>
          </p:nvPr>
        </p:nvGraphicFramePr>
        <p:xfrm>
          <a:off x="2700338" y="4748387"/>
          <a:ext cx="3635375" cy="1012825"/>
        </p:xfrm>
        <a:graphic>
          <a:graphicData uri="http://schemas.openxmlformats.org/presentationml/2006/ole">
            <mc:AlternateContent xmlns:mc="http://schemas.openxmlformats.org/markup-compatibility/2006">
              <mc:Choice xmlns:v="urn:schemas-microsoft-com:vml" Requires="v">
                <p:oleObj spid="_x0000_s92345" name="公式" r:id="rId12" imgW="1394534" imgH="381024" progId="Equation.3">
                  <p:embed/>
                </p:oleObj>
              </mc:Choice>
              <mc:Fallback>
                <p:oleObj name="公式" r:id="rId12" imgW="1394534" imgH="381024"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00338" y="4748387"/>
                        <a:ext cx="3635375" cy="101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0668" name="Picture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01000" y="120824"/>
            <a:ext cx="817563" cy="17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565" name="Text Box 13"/>
          <p:cNvSpPr txBox="1">
            <a:spLocks noChangeArrowheads="1"/>
          </p:cNvSpPr>
          <p:nvPr/>
        </p:nvSpPr>
        <p:spPr bwMode="auto">
          <a:xfrm>
            <a:off x="2124075" y="139874"/>
            <a:ext cx="1062038" cy="519113"/>
          </a:xfrm>
          <a:prstGeom prst="rect">
            <a:avLst/>
          </a:prstGeom>
          <a:solidFill>
            <a:srgbClr val="CC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lang="zh-CN" altLang="en-US" sz="2800">
                <a:solidFill>
                  <a:srgbClr val="000000"/>
                </a:solidFill>
                <a:latin typeface="Garamond" pitchFamily="18" charset="0"/>
              </a:rPr>
              <a:t>解法</a:t>
            </a:r>
            <a:r>
              <a:rPr lang="en-US" altLang="zh-CN" sz="2800">
                <a:solidFill>
                  <a:srgbClr val="000000"/>
                </a:solidFill>
                <a:latin typeface="Garamond" pitchFamily="18" charset="0"/>
              </a:rPr>
              <a:t>2</a:t>
            </a:r>
          </a:p>
        </p:txBody>
      </p:sp>
      <p:sp>
        <p:nvSpPr>
          <p:cNvPr id="151566" name="AutoShape 14"/>
          <p:cNvSpPr>
            <a:spLocks noChangeArrowheads="1"/>
          </p:cNvSpPr>
          <p:nvPr/>
        </p:nvSpPr>
        <p:spPr bwMode="auto">
          <a:xfrm>
            <a:off x="4572000" y="68437"/>
            <a:ext cx="2232025" cy="609600"/>
          </a:xfrm>
          <a:prstGeom prst="wedgeRoundRectCallout">
            <a:avLst>
              <a:gd name="adj1" fmla="val -80370"/>
              <a:gd name="adj2" fmla="val 13282"/>
              <a:gd name="adj3" fmla="val 16667"/>
            </a:avLst>
          </a:prstGeom>
          <a:solidFill>
            <a:srgbClr val="CCFF33"/>
          </a:solidFill>
          <a:ln w="9525">
            <a:solidFill>
              <a:schemeClr val="tx1"/>
            </a:solidFill>
            <a:miter lim="800000"/>
            <a:headEnd/>
            <a:tailEnd/>
          </a:ln>
        </p:spPr>
        <p:txBody>
          <a:bodyPr/>
          <a:lstStyle/>
          <a:p>
            <a:pPr algn="ctr"/>
            <a:r>
              <a:rPr lang="zh-CN" altLang="en-US" sz="2800">
                <a:solidFill>
                  <a:srgbClr val="000000"/>
                </a:solidFill>
                <a:latin typeface="Garamond" pitchFamily="18" charset="0"/>
              </a:rPr>
              <a:t>简便方法</a:t>
            </a:r>
          </a:p>
        </p:txBody>
      </p:sp>
    </p:spTree>
    <p:extLst>
      <p:ext uri="{BB962C8B-B14F-4D97-AF65-F5344CB8AC3E}">
        <p14:creationId xmlns:p14="http://schemas.microsoft.com/office/powerpoint/2010/main" val="3429664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1565"/>
                                        </p:tgtEl>
                                        <p:attrNameLst>
                                          <p:attrName>style.visibility</p:attrName>
                                        </p:attrNameLst>
                                      </p:cBhvr>
                                      <p:to>
                                        <p:strVal val="visible"/>
                                      </p:to>
                                    </p:set>
                                    <p:animEffect transition="in" filter="blinds(horizontal)">
                                      <p:cBhvr>
                                        <p:cTn id="7" dur="500"/>
                                        <p:tgtEl>
                                          <p:spTgt spid="1515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1558"/>
                                        </p:tgtEl>
                                        <p:attrNameLst>
                                          <p:attrName>style.visibility</p:attrName>
                                        </p:attrNameLst>
                                      </p:cBhvr>
                                      <p:to>
                                        <p:strVal val="visible"/>
                                      </p:to>
                                    </p:set>
                                    <p:animEffect transition="in" filter="wipe(left)">
                                      <p:cBhvr>
                                        <p:cTn id="12" dur="500"/>
                                        <p:tgtEl>
                                          <p:spTgt spid="1515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151559"/>
                                        </p:tgtEl>
                                        <p:attrNameLst>
                                          <p:attrName>style.visibility</p:attrName>
                                        </p:attrNameLst>
                                      </p:cBhvr>
                                      <p:to>
                                        <p:strVal val="visible"/>
                                      </p:to>
                                    </p:set>
                                    <p:anim calcmode="lin" valueType="num">
                                      <p:cBhvr additive="base">
                                        <p:cTn id="17" dur="500" fill="hold"/>
                                        <p:tgtEl>
                                          <p:spTgt spid="151559"/>
                                        </p:tgtEl>
                                        <p:attrNameLst>
                                          <p:attrName>ppt_x</p:attrName>
                                        </p:attrNameLst>
                                      </p:cBhvr>
                                      <p:tavLst>
                                        <p:tav tm="0">
                                          <p:val>
                                            <p:strVal val="1+#ppt_w/2"/>
                                          </p:val>
                                        </p:tav>
                                        <p:tav tm="100000">
                                          <p:val>
                                            <p:strVal val="#ppt_x"/>
                                          </p:val>
                                        </p:tav>
                                      </p:tavLst>
                                    </p:anim>
                                    <p:anim calcmode="lin" valueType="num">
                                      <p:cBhvr additive="base">
                                        <p:cTn id="18" dur="500" fill="hold"/>
                                        <p:tgtEl>
                                          <p:spTgt spid="151559"/>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nodeType="clickEffect">
                                  <p:stCondLst>
                                    <p:cond delay="0"/>
                                  </p:stCondLst>
                                  <p:childTnLst>
                                    <p:set>
                                      <p:cBhvr>
                                        <p:cTn id="22" dur="1" fill="hold">
                                          <p:stCondLst>
                                            <p:cond delay="0"/>
                                          </p:stCondLst>
                                        </p:cTn>
                                        <p:tgtEl>
                                          <p:spTgt spid="151560"/>
                                        </p:tgtEl>
                                        <p:attrNameLst>
                                          <p:attrName>style.visibility</p:attrName>
                                        </p:attrNameLst>
                                      </p:cBhvr>
                                      <p:to>
                                        <p:strVal val="visible"/>
                                      </p:to>
                                    </p:set>
                                    <p:animEffect transition="in" filter="wipe(right)">
                                      <p:cBhvr>
                                        <p:cTn id="23" dur="500"/>
                                        <p:tgtEl>
                                          <p:spTgt spid="15156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151561"/>
                                        </p:tgtEl>
                                        <p:attrNameLst>
                                          <p:attrName>style.visibility</p:attrName>
                                        </p:attrNameLst>
                                      </p:cBhvr>
                                      <p:to>
                                        <p:strVal val="visible"/>
                                      </p:to>
                                    </p:set>
                                    <p:animEffect transition="in" filter="wipe(right)">
                                      <p:cBhvr>
                                        <p:cTn id="28" dur="500"/>
                                        <p:tgtEl>
                                          <p:spTgt spid="15156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2" fill="hold" grpId="0" nodeType="clickEffect">
                                  <p:stCondLst>
                                    <p:cond delay="0"/>
                                  </p:stCondLst>
                                  <p:childTnLst>
                                    <p:set>
                                      <p:cBhvr>
                                        <p:cTn id="32" dur="1" fill="hold">
                                          <p:stCondLst>
                                            <p:cond delay="0"/>
                                          </p:stCondLst>
                                        </p:cTn>
                                        <p:tgtEl>
                                          <p:spTgt spid="151562"/>
                                        </p:tgtEl>
                                        <p:attrNameLst>
                                          <p:attrName>style.visibility</p:attrName>
                                        </p:attrNameLst>
                                      </p:cBhvr>
                                      <p:to>
                                        <p:strVal val="visible"/>
                                      </p:to>
                                    </p:set>
                                    <p:animEffect transition="in" filter="wipe(right)">
                                      <p:cBhvr>
                                        <p:cTn id="33" dur="500"/>
                                        <p:tgtEl>
                                          <p:spTgt spid="15156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2" fill="hold" nodeType="clickEffect">
                                  <p:stCondLst>
                                    <p:cond delay="0"/>
                                  </p:stCondLst>
                                  <p:childTnLst>
                                    <p:set>
                                      <p:cBhvr>
                                        <p:cTn id="37" dur="1" fill="hold">
                                          <p:stCondLst>
                                            <p:cond delay="0"/>
                                          </p:stCondLst>
                                        </p:cTn>
                                        <p:tgtEl>
                                          <p:spTgt spid="151563"/>
                                        </p:tgtEl>
                                        <p:attrNameLst>
                                          <p:attrName>style.visibility</p:attrName>
                                        </p:attrNameLst>
                                      </p:cBhvr>
                                      <p:to>
                                        <p:strVal val="visible"/>
                                      </p:to>
                                    </p:set>
                                    <p:animEffect transition="in" filter="wipe(right)">
                                      <p:cBhvr>
                                        <p:cTn id="38" dur="500"/>
                                        <p:tgtEl>
                                          <p:spTgt spid="15156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151566"/>
                                        </p:tgtEl>
                                        <p:attrNameLst>
                                          <p:attrName>style.visibility</p:attrName>
                                        </p:attrNameLst>
                                      </p:cBhvr>
                                      <p:to>
                                        <p:strVal val="visible"/>
                                      </p:to>
                                    </p:set>
                                    <p:anim calcmode="lin" valueType="num">
                                      <p:cBhvr additive="base">
                                        <p:cTn id="43" dur="500" fill="hold"/>
                                        <p:tgtEl>
                                          <p:spTgt spid="151566"/>
                                        </p:tgtEl>
                                        <p:attrNameLst>
                                          <p:attrName>ppt_x</p:attrName>
                                        </p:attrNameLst>
                                      </p:cBhvr>
                                      <p:tavLst>
                                        <p:tav tm="0">
                                          <p:val>
                                            <p:strVal val="#ppt_x"/>
                                          </p:val>
                                        </p:tav>
                                        <p:tav tm="100000">
                                          <p:val>
                                            <p:strVal val="#ppt_x"/>
                                          </p:val>
                                        </p:tav>
                                      </p:tavLst>
                                    </p:anim>
                                    <p:anim calcmode="lin" valueType="num">
                                      <p:cBhvr additive="base">
                                        <p:cTn id="44" dur="500" fill="hold"/>
                                        <p:tgtEl>
                                          <p:spTgt spid="15156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8" grpId="0" autoUpdateAnimBg="0"/>
      <p:bldP spid="151562" grpId="0" autoUpdateAnimBg="0"/>
      <p:bldP spid="151565" grpId="0" animBg="1"/>
      <p:bldP spid="15156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ChangeArrowheads="1"/>
          </p:cNvSpPr>
          <p:nvPr/>
        </p:nvSpPr>
        <p:spPr bwMode="auto">
          <a:xfrm>
            <a:off x="482600" y="2708920"/>
            <a:ext cx="2743200" cy="2209800"/>
          </a:xfrm>
          <a:prstGeom prst="rect">
            <a:avLst/>
          </a:prstGeom>
          <a:ln>
            <a:headEnd/>
            <a:tailEnd/>
          </a:ln>
          <a:extLst/>
        </p:spPr>
        <p:style>
          <a:lnRef idx="0">
            <a:schemeClr val="accent5"/>
          </a:lnRef>
          <a:fillRef idx="3">
            <a:schemeClr val="accent5"/>
          </a:fillRef>
          <a:effectRef idx="3">
            <a:schemeClr val="accent5"/>
          </a:effectRef>
          <a:fontRef idx="minor">
            <a:schemeClr val="lt1"/>
          </a:fontRef>
        </p:style>
        <p:txBody>
          <a:bodyPr wrap="none" anchor="ctr"/>
          <a:lstStyle/>
          <a:p>
            <a:endParaRPr lang="zh-CN" altLang="en-US"/>
          </a:p>
        </p:txBody>
      </p:sp>
      <p:graphicFrame>
        <p:nvGraphicFramePr>
          <p:cNvPr id="208899" name="Object 3"/>
          <p:cNvGraphicFramePr>
            <a:graphicFrameLocks noChangeAspect="1"/>
          </p:cNvGraphicFramePr>
          <p:nvPr>
            <p:extLst>
              <p:ext uri="{D42A27DB-BD31-4B8C-83A1-F6EECF244321}">
                <p14:modId xmlns:p14="http://schemas.microsoft.com/office/powerpoint/2010/main" val="645853234"/>
              </p:ext>
            </p:extLst>
          </p:nvPr>
        </p:nvGraphicFramePr>
        <p:xfrm>
          <a:off x="2414588" y="4278958"/>
          <a:ext cx="477837" cy="592137"/>
        </p:xfrm>
        <a:graphic>
          <a:graphicData uri="http://schemas.openxmlformats.org/presentationml/2006/ole">
            <mc:AlternateContent xmlns:mc="http://schemas.openxmlformats.org/markup-compatibility/2006">
              <mc:Choice xmlns:v="urn:schemas-microsoft-com:vml" Requires="v">
                <p:oleObj spid="_x0000_s88607" name="Equation" r:id="rId3" imgW="139680" imgH="177480" progId="Equation.DSMT4">
                  <p:embed/>
                </p:oleObj>
              </mc:Choice>
              <mc:Fallback>
                <p:oleObj name="Equation" r:id="rId3" imgW="139680" imgH="177480" progId="Equation.DSMT4">
                  <p:embed/>
                  <p:pic>
                    <p:nvPicPr>
                      <p:cNvPr id="0" name=""/>
                      <p:cNvPicPr>
                        <a:picLocks noChangeAspect="1" noChangeArrowheads="1"/>
                      </p:cNvPicPr>
                      <p:nvPr/>
                    </p:nvPicPr>
                    <p:blipFill>
                      <a:blip r:embed="rId4">
                        <a:lum bright="70000" contrast="-70000"/>
                      </a:blip>
                      <a:srcRect/>
                      <a:stretch>
                        <a:fillRect/>
                      </a:stretch>
                    </p:blipFill>
                    <p:spPr bwMode="auto">
                      <a:xfrm>
                        <a:off x="2414588" y="4278958"/>
                        <a:ext cx="477837" cy="592137"/>
                      </a:xfrm>
                      <a:prstGeom prst="rect">
                        <a:avLst/>
                      </a:prstGeom>
                      <a:noFill/>
                      <a:ln>
                        <a:noFill/>
                      </a:ln>
                      <a:effectLst/>
                      <a:extLst/>
                    </p:spPr>
                  </p:pic>
                </p:oleObj>
              </mc:Fallback>
            </mc:AlternateContent>
          </a:graphicData>
        </a:graphic>
      </p:graphicFrame>
      <p:sp>
        <p:nvSpPr>
          <p:cNvPr id="208902" name="Rectangle 6"/>
          <p:cNvSpPr>
            <a:spLocks noChangeArrowheads="1"/>
          </p:cNvSpPr>
          <p:nvPr/>
        </p:nvSpPr>
        <p:spPr bwMode="auto">
          <a:xfrm>
            <a:off x="3492500" y="4801344"/>
            <a:ext cx="1000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kumimoji="1" lang="zh-CN" altLang="en-US" sz="3200" b="1" dirty="0"/>
              <a:t>再由</a:t>
            </a:r>
          </a:p>
        </p:txBody>
      </p:sp>
      <p:sp>
        <p:nvSpPr>
          <p:cNvPr id="208905" name="Rectangle 9"/>
          <p:cNvSpPr>
            <a:spLocks noChangeArrowheads="1"/>
          </p:cNvSpPr>
          <p:nvPr/>
        </p:nvSpPr>
        <p:spPr bwMode="auto">
          <a:xfrm>
            <a:off x="3225800" y="3394720"/>
            <a:ext cx="2133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zh-CN" altLang="en-US" sz="3200" b="1" dirty="0"/>
              <a:t>由可加性</a:t>
            </a:r>
          </a:p>
        </p:txBody>
      </p:sp>
      <p:sp>
        <p:nvSpPr>
          <p:cNvPr id="208906" name="Text Box 10"/>
          <p:cNvSpPr txBox="1">
            <a:spLocks noChangeArrowheads="1"/>
          </p:cNvSpPr>
          <p:nvPr/>
        </p:nvSpPr>
        <p:spPr bwMode="auto">
          <a:xfrm>
            <a:off x="684213" y="765920"/>
            <a:ext cx="7416800"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algn="just" eaLnBrk="1" hangingPunct="1">
              <a:lnSpc>
                <a:spcPct val="120000"/>
              </a:lnSpc>
            </a:pPr>
            <a:r>
              <a:rPr kumimoji="1" lang="zh-CN" altLang="en-US" sz="3200" b="1" dirty="0" smtClean="0"/>
              <a:t>设</a:t>
            </a:r>
            <a:r>
              <a:rPr kumimoji="1" lang="zh-CN" altLang="en-US" sz="3200" b="1" i="1" dirty="0"/>
              <a:t>Ａ</a:t>
            </a:r>
            <a:r>
              <a:rPr kumimoji="1" lang="zh-CN" altLang="en-US" sz="3200" b="1" dirty="0"/>
              <a:t>、</a:t>
            </a:r>
            <a:r>
              <a:rPr kumimoji="1" lang="en-US" altLang="zh-CN" sz="3200" b="1" i="1" dirty="0"/>
              <a:t>B</a:t>
            </a:r>
            <a:r>
              <a:rPr kumimoji="1" lang="zh-CN" altLang="en-US" sz="3200" b="1" dirty="0"/>
              <a:t>是两个事件，若            </a:t>
            </a:r>
            <a:r>
              <a:rPr kumimoji="1" lang="en-US" altLang="zh-CN" sz="3200" b="1" dirty="0"/>
              <a:t>, </a:t>
            </a:r>
            <a:r>
              <a:rPr kumimoji="1" lang="zh-CN" altLang="en-US" sz="3200" b="1" dirty="0"/>
              <a:t>则</a:t>
            </a:r>
          </a:p>
          <a:p>
            <a:pPr algn="just" eaLnBrk="1" hangingPunct="1">
              <a:lnSpc>
                <a:spcPct val="120000"/>
              </a:lnSpc>
            </a:pPr>
            <a:r>
              <a:rPr kumimoji="1" lang="zh-CN" altLang="en-US" sz="3200" b="1" dirty="0"/>
              <a:t>有                                                     　　　　　　　　　　　　</a:t>
            </a:r>
          </a:p>
        </p:txBody>
      </p:sp>
      <p:graphicFrame>
        <p:nvGraphicFramePr>
          <p:cNvPr id="208907" name="Object 11"/>
          <p:cNvGraphicFramePr>
            <a:graphicFrameLocks noChangeAspect="1"/>
          </p:cNvGraphicFramePr>
          <p:nvPr>
            <p:extLst>
              <p:ext uri="{D42A27DB-BD31-4B8C-83A1-F6EECF244321}">
                <p14:modId xmlns:p14="http://schemas.microsoft.com/office/powerpoint/2010/main" val="1326240230"/>
              </p:ext>
            </p:extLst>
          </p:nvPr>
        </p:nvGraphicFramePr>
        <p:xfrm>
          <a:off x="2212182" y="1412776"/>
          <a:ext cx="4086225" cy="569913"/>
        </p:xfrm>
        <a:graphic>
          <a:graphicData uri="http://schemas.openxmlformats.org/presentationml/2006/ole">
            <mc:AlternateContent xmlns:mc="http://schemas.openxmlformats.org/markup-compatibility/2006">
              <mc:Choice xmlns:v="urn:schemas-microsoft-com:vml" Requires="v">
                <p:oleObj spid="_x0000_s88608" name="Equation" r:id="rId5" imgW="1523880" imgH="203040" progId="Equation.DSMT4">
                  <p:embed/>
                </p:oleObj>
              </mc:Choice>
              <mc:Fallback>
                <p:oleObj name="Equation" r:id="rId5" imgW="1523880" imgH="203040" progId="Equation.DSMT4">
                  <p:embed/>
                  <p:pic>
                    <p:nvPicPr>
                      <p:cNvPr id="0" name=""/>
                      <p:cNvPicPr>
                        <a:picLocks noChangeAspect="1" noChangeArrowheads="1"/>
                      </p:cNvPicPr>
                      <p:nvPr/>
                    </p:nvPicPr>
                    <p:blipFill>
                      <a:blip r:embed="rId6"/>
                      <a:srcRect/>
                      <a:stretch>
                        <a:fillRect/>
                      </a:stretch>
                    </p:blipFill>
                    <p:spPr bwMode="auto">
                      <a:xfrm>
                        <a:off x="2212182" y="1412776"/>
                        <a:ext cx="4086225" cy="56991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8909" name="Object 13"/>
          <p:cNvGraphicFramePr>
            <a:graphicFrameLocks noChangeAspect="1"/>
          </p:cNvGraphicFramePr>
          <p:nvPr>
            <p:extLst>
              <p:ext uri="{D42A27DB-BD31-4B8C-83A1-F6EECF244321}">
                <p14:modId xmlns:p14="http://schemas.microsoft.com/office/powerpoint/2010/main" val="3211787018"/>
              </p:ext>
            </p:extLst>
          </p:nvPr>
        </p:nvGraphicFramePr>
        <p:xfrm>
          <a:off x="5220072" y="837134"/>
          <a:ext cx="1127125" cy="442912"/>
        </p:xfrm>
        <a:graphic>
          <a:graphicData uri="http://schemas.openxmlformats.org/presentationml/2006/ole">
            <mc:AlternateContent xmlns:mc="http://schemas.openxmlformats.org/markup-compatibility/2006">
              <mc:Choice xmlns:v="urn:schemas-microsoft-com:vml" Requires="v">
                <p:oleObj spid="_x0000_s88609" name="Equation" r:id="rId7" imgW="431640" imgH="164880" progId="Equation.DSMT4">
                  <p:embed/>
                </p:oleObj>
              </mc:Choice>
              <mc:Fallback>
                <p:oleObj name="Equation" r:id="rId7" imgW="431640" imgH="164880" progId="Equation.DSMT4">
                  <p:embed/>
                  <p:pic>
                    <p:nvPicPr>
                      <p:cNvPr id="0" name=""/>
                      <p:cNvPicPr>
                        <a:picLocks noChangeAspect="1" noChangeArrowheads="1"/>
                      </p:cNvPicPr>
                      <p:nvPr/>
                    </p:nvPicPr>
                    <p:blipFill>
                      <a:blip r:embed="rId8"/>
                      <a:srcRect/>
                      <a:stretch>
                        <a:fillRect/>
                      </a:stretch>
                    </p:blipFill>
                    <p:spPr bwMode="auto">
                      <a:xfrm>
                        <a:off x="5220072" y="837134"/>
                        <a:ext cx="1127125" cy="44291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4"/>
          <p:cNvGrpSpPr>
            <a:grpSpLocks/>
          </p:cNvGrpSpPr>
          <p:nvPr/>
        </p:nvGrpSpPr>
        <p:grpSpPr bwMode="auto">
          <a:xfrm>
            <a:off x="787400" y="3089920"/>
            <a:ext cx="1676400" cy="1524000"/>
            <a:chOff x="1968" y="1440"/>
            <a:chExt cx="1056" cy="960"/>
          </a:xfrm>
        </p:grpSpPr>
        <p:sp>
          <p:nvSpPr>
            <p:cNvPr id="20503" name="Oval 15"/>
            <p:cNvSpPr>
              <a:spLocks noChangeArrowheads="1"/>
            </p:cNvSpPr>
            <p:nvPr/>
          </p:nvSpPr>
          <p:spPr bwMode="auto">
            <a:xfrm>
              <a:off x="1968" y="1440"/>
              <a:ext cx="1056" cy="960"/>
            </a:xfrm>
            <a:prstGeom prst="ellipse">
              <a:avLst/>
            </a:prstGeom>
            <a:solidFill>
              <a:srgbClr val="FFFF99"/>
            </a:solidFill>
            <a:ln w="9525">
              <a:solidFill>
                <a:schemeClr val="tx1"/>
              </a:solidFill>
              <a:round/>
              <a:headEnd/>
              <a:tailEnd/>
            </a:ln>
          </p:spPr>
          <p:txBody>
            <a:bodyPr wrap="none" anchor="ctr"/>
            <a:lstStyle/>
            <a:p>
              <a:endParaRPr lang="zh-CN" altLang="en-US"/>
            </a:p>
          </p:txBody>
        </p:sp>
        <p:graphicFrame>
          <p:nvGraphicFramePr>
            <p:cNvPr id="20504" name="Object 16"/>
            <p:cNvGraphicFramePr>
              <a:graphicFrameLocks noChangeAspect="1"/>
            </p:cNvGraphicFramePr>
            <p:nvPr>
              <p:extLst>
                <p:ext uri="{D42A27DB-BD31-4B8C-83A1-F6EECF244321}">
                  <p14:modId xmlns:p14="http://schemas.microsoft.com/office/powerpoint/2010/main" val="3159594061"/>
                </p:ext>
              </p:extLst>
            </p:nvPr>
          </p:nvGraphicFramePr>
          <p:xfrm>
            <a:off x="2627" y="1570"/>
            <a:ext cx="267" cy="266"/>
          </p:xfrm>
          <a:graphic>
            <a:graphicData uri="http://schemas.openxmlformats.org/presentationml/2006/ole">
              <mc:AlternateContent xmlns:mc="http://schemas.openxmlformats.org/markup-compatibility/2006">
                <mc:Choice xmlns:v="urn:schemas-microsoft-com:vml" Requires="v">
                  <p:oleObj spid="_x0000_s88610" name="Equation" r:id="rId9" imgW="152280" imgH="152280" progId="Equation.DSMT4">
                    <p:embed/>
                  </p:oleObj>
                </mc:Choice>
                <mc:Fallback>
                  <p:oleObj name="Equation" r:id="rId9" imgW="152280" imgH="152280" progId="Equation.DSMT4">
                    <p:embed/>
                    <p:pic>
                      <p:nvPicPr>
                        <p:cNvPr id="0" name=""/>
                        <p:cNvPicPr>
                          <a:picLocks noChangeAspect="1" noChangeArrowheads="1"/>
                        </p:cNvPicPr>
                        <p:nvPr/>
                      </p:nvPicPr>
                      <p:blipFill>
                        <a:blip r:embed="rId10">
                          <a:grayscl/>
                        </a:blip>
                        <a:srcRect/>
                        <a:stretch>
                          <a:fillRect/>
                        </a:stretch>
                      </p:blipFill>
                      <p:spPr bwMode="auto">
                        <a:xfrm>
                          <a:off x="2627" y="1570"/>
                          <a:ext cx="267" cy="266"/>
                        </a:xfrm>
                        <a:prstGeom prst="rect">
                          <a:avLst/>
                        </a:prstGeom>
                        <a:noFill/>
                        <a:ln>
                          <a:noFill/>
                        </a:ln>
                        <a:effectLst/>
                        <a:extLst/>
                      </p:spPr>
                    </p:pic>
                  </p:oleObj>
                </mc:Fallback>
              </mc:AlternateContent>
            </a:graphicData>
          </a:graphic>
        </p:graphicFrame>
      </p:grpSp>
      <p:grpSp>
        <p:nvGrpSpPr>
          <p:cNvPr id="3" name="Group 17"/>
          <p:cNvGrpSpPr>
            <a:grpSpLocks/>
          </p:cNvGrpSpPr>
          <p:nvPr/>
        </p:nvGrpSpPr>
        <p:grpSpPr bwMode="auto">
          <a:xfrm>
            <a:off x="1016000" y="3394720"/>
            <a:ext cx="990600" cy="990600"/>
            <a:chOff x="768" y="2016"/>
            <a:chExt cx="624" cy="624"/>
          </a:xfrm>
        </p:grpSpPr>
        <p:sp>
          <p:nvSpPr>
            <p:cNvPr id="20501" name="Oval 18"/>
            <p:cNvSpPr>
              <a:spLocks noChangeArrowheads="1"/>
            </p:cNvSpPr>
            <p:nvPr/>
          </p:nvSpPr>
          <p:spPr bwMode="auto">
            <a:xfrm>
              <a:off x="768" y="2016"/>
              <a:ext cx="624" cy="624"/>
            </a:xfrm>
            <a:prstGeom prst="ellipse">
              <a:avLst/>
            </a:prstGeom>
            <a:solidFill>
              <a:srgbClr val="FF3300"/>
            </a:solidFill>
            <a:ln w="9525">
              <a:solidFill>
                <a:schemeClr val="tx1"/>
              </a:solidFill>
              <a:round/>
              <a:headEnd/>
              <a:tailEnd/>
            </a:ln>
          </p:spPr>
          <p:txBody>
            <a:bodyPr wrap="none" anchor="ctr"/>
            <a:lstStyle/>
            <a:p>
              <a:endParaRPr lang="zh-CN" altLang="en-US"/>
            </a:p>
          </p:txBody>
        </p:sp>
        <p:graphicFrame>
          <p:nvGraphicFramePr>
            <p:cNvPr id="20502" name="Object 19"/>
            <p:cNvGraphicFramePr>
              <a:graphicFrameLocks noChangeAspect="1"/>
            </p:cNvGraphicFramePr>
            <p:nvPr/>
          </p:nvGraphicFramePr>
          <p:xfrm>
            <a:off x="951" y="2190"/>
            <a:ext cx="239" cy="258"/>
          </p:xfrm>
          <a:graphic>
            <a:graphicData uri="http://schemas.openxmlformats.org/presentationml/2006/ole">
              <mc:AlternateContent xmlns:mc="http://schemas.openxmlformats.org/markup-compatibility/2006">
                <mc:Choice xmlns:v="urn:schemas-microsoft-com:vml" Requires="v">
                  <p:oleObj spid="_x0000_s88611" name="Equation" r:id="rId11" imgW="137228" imgH="152496" progId="Equation.3">
                    <p:embed/>
                  </p:oleObj>
                </mc:Choice>
                <mc:Fallback>
                  <p:oleObj name="Equation" r:id="rId11" imgW="137228" imgH="152496" progId="Equation.3">
                    <p:embed/>
                    <p:pic>
                      <p:nvPicPr>
                        <p:cNvPr id="0" name=""/>
                        <p:cNvPicPr>
                          <a:picLocks noChangeAspect="1" noChangeArrowheads="1"/>
                        </p:cNvPicPr>
                        <p:nvPr/>
                      </p:nvPicPr>
                      <p:blipFill>
                        <a:blip r:embed="rId12">
                          <a:lum bright="70000" contrast="-70000"/>
                          <a:extLst>
                            <a:ext uri="{28A0092B-C50C-407E-A947-70E740481C1C}">
                              <a14:useLocalDpi xmlns:a14="http://schemas.microsoft.com/office/drawing/2010/main" val="0"/>
                            </a:ext>
                          </a:extLst>
                        </a:blip>
                        <a:srcRect/>
                        <a:stretch>
                          <a:fillRect/>
                        </a:stretch>
                      </p:blipFill>
                      <p:spPr bwMode="auto">
                        <a:xfrm>
                          <a:off x="951" y="2190"/>
                          <a:ext cx="239"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08916" name="Text Box 20"/>
          <p:cNvSpPr txBox="1">
            <a:spLocks noChangeArrowheads="1"/>
          </p:cNvSpPr>
          <p:nvPr/>
        </p:nvSpPr>
        <p:spPr bwMode="auto">
          <a:xfrm>
            <a:off x="684213" y="116632"/>
            <a:ext cx="3128962" cy="5794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sz="3200" b="1" dirty="0">
                <a:latin typeface="Tahoma" pitchFamily="34" charset="0"/>
              </a:rPr>
              <a:t>性质</a:t>
            </a:r>
            <a:r>
              <a:rPr kumimoji="1" lang="en-US" altLang="zh-CN" sz="3200" b="1" dirty="0">
                <a:latin typeface="Tahoma" pitchFamily="34" charset="0"/>
              </a:rPr>
              <a:t>3  </a:t>
            </a:r>
            <a:r>
              <a:rPr kumimoji="1" lang="zh-CN" altLang="en-US" sz="3200" b="1" dirty="0">
                <a:latin typeface="Tahoma" pitchFamily="34" charset="0"/>
              </a:rPr>
              <a:t>减法公式</a:t>
            </a:r>
          </a:p>
        </p:txBody>
      </p:sp>
      <p:graphicFrame>
        <p:nvGraphicFramePr>
          <p:cNvPr id="208917" name="Object 21"/>
          <p:cNvGraphicFramePr>
            <a:graphicFrameLocks noChangeAspect="1"/>
          </p:cNvGraphicFramePr>
          <p:nvPr>
            <p:extLst>
              <p:ext uri="{D42A27DB-BD31-4B8C-83A1-F6EECF244321}">
                <p14:modId xmlns:p14="http://schemas.microsoft.com/office/powerpoint/2010/main" val="313819110"/>
              </p:ext>
            </p:extLst>
          </p:nvPr>
        </p:nvGraphicFramePr>
        <p:xfrm>
          <a:off x="4887913" y="5449416"/>
          <a:ext cx="2389187" cy="609600"/>
        </p:xfrm>
        <a:graphic>
          <a:graphicData uri="http://schemas.openxmlformats.org/presentationml/2006/ole">
            <mc:AlternateContent xmlns:mc="http://schemas.openxmlformats.org/markup-compatibility/2006">
              <mc:Choice xmlns:v="urn:schemas-microsoft-com:vml" Requires="v">
                <p:oleObj spid="_x0000_s88612" name="Equation" r:id="rId13" imgW="825480" imgH="203040" progId="Equation.DSMT4">
                  <p:embed/>
                </p:oleObj>
              </mc:Choice>
              <mc:Fallback>
                <p:oleObj name="Equation" r:id="rId13" imgW="825480" imgH="203040" progId="Equation.DSMT4">
                  <p:embed/>
                  <p:pic>
                    <p:nvPicPr>
                      <p:cNvPr id="0" name=""/>
                      <p:cNvPicPr>
                        <a:picLocks noChangeAspect="1" noChangeArrowheads="1"/>
                      </p:cNvPicPr>
                      <p:nvPr/>
                    </p:nvPicPr>
                    <p:blipFill>
                      <a:blip r:embed="rId14"/>
                      <a:srcRect/>
                      <a:stretch>
                        <a:fillRect/>
                      </a:stretch>
                    </p:blipFill>
                    <p:spPr bwMode="auto">
                      <a:xfrm>
                        <a:off x="4887913" y="5449416"/>
                        <a:ext cx="2389187" cy="6096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9" name="Text Box 23"/>
          <p:cNvSpPr txBox="1">
            <a:spLocks noChangeArrowheads="1"/>
          </p:cNvSpPr>
          <p:nvPr/>
        </p:nvSpPr>
        <p:spPr bwMode="auto">
          <a:xfrm>
            <a:off x="3348039" y="4153549"/>
            <a:ext cx="15922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zh-CN" altLang="en-US" sz="3200" b="1" dirty="0"/>
              <a:t>移项得</a:t>
            </a:r>
            <a:endParaRPr kumimoji="1" lang="zh-CN" altLang="en-US" sz="2400" dirty="0"/>
          </a:p>
        </p:txBody>
      </p:sp>
      <p:graphicFrame>
        <p:nvGraphicFramePr>
          <p:cNvPr id="6" name="对象 5"/>
          <p:cNvGraphicFramePr>
            <a:graphicFrameLocks noChangeAspect="1"/>
          </p:cNvGraphicFramePr>
          <p:nvPr>
            <p:extLst>
              <p:ext uri="{D42A27DB-BD31-4B8C-83A1-F6EECF244321}">
                <p14:modId xmlns:p14="http://schemas.microsoft.com/office/powerpoint/2010/main" val="295450072"/>
              </p:ext>
            </p:extLst>
          </p:nvPr>
        </p:nvGraphicFramePr>
        <p:xfrm>
          <a:off x="2814935" y="2061270"/>
          <a:ext cx="2355252" cy="579755"/>
        </p:xfrm>
        <a:graphic>
          <a:graphicData uri="http://schemas.openxmlformats.org/presentationml/2006/ole">
            <mc:AlternateContent xmlns:mc="http://schemas.openxmlformats.org/markup-compatibility/2006">
              <mc:Choice xmlns:v="urn:schemas-microsoft-com:vml" Requires="v">
                <p:oleObj spid="_x0000_s88613" name="Equation" r:id="rId15" imgW="825480" imgH="203040" progId="Equation.DSMT4">
                  <p:embed/>
                </p:oleObj>
              </mc:Choice>
              <mc:Fallback>
                <p:oleObj name="Equation" r:id="rId15" imgW="825480" imgH="203040" progId="Equation.DSMT4">
                  <p:embed/>
                  <p:pic>
                    <p:nvPicPr>
                      <p:cNvPr id="0" name=""/>
                      <p:cNvPicPr/>
                      <p:nvPr/>
                    </p:nvPicPr>
                    <p:blipFill>
                      <a:blip r:embed="rId16"/>
                      <a:stretch>
                        <a:fillRect/>
                      </a:stretch>
                    </p:blipFill>
                    <p:spPr>
                      <a:xfrm>
                        <a:off x="2814935" y="2061270"/>
                        <a:ext cx="2355252" cy="57975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658018604"/>
              </p:ext>
            </p:extLst>
          </p:nvPr>
        </p:nvGraphicFramePr>
        <p:xfrm>
          <a:off x="3514017" y="2762126"/>
          <a:ext cx="3722279" cy="527050"/>
        </p:xfrm>
        <a:graphic>
          <a:graphicData uri="http://schemas.openxmlformats.org/presentationml/2006/ole">
            <mc:AlternateContent xmlns:mc="http://schemas.openxmlformats.org/markup-compatibility/2006">
              <mc:Choice xmlns:v="urn:schemas-microsoft-com:vml" Requires="v">
                <p:oleObj spid="_x0000_s88614" name="Equation" r:id="rId17" imgW="1434960" imgH="203040" progId="Equation.DSMT4">
                  <p:embed/>
                </p:oleObj>
              </mc:Choice>
              <mc:Fallback>
                <p:oleObj name="Equation" r:id="rId17" imgW="1434960" imgH="203040" progId="Equation.DSMT4">
                  <p:embed/>
                  <p:pic>
                    <p:nvPicPr>
                      <p:cNvPr id="0" name=""/>
                      <p:cNvPicPr/>
                      <p:nvPr/>
                    </p:nvPicPr>
                    <p:blipFill>
                      <a:blip r:embed="rId18"/>
                      <a:stretch>
                        <a:fillRect/>
                      </a:stretch>
                    </p:blipFill>
                    <p:spPr>
                      <a:xfrm>
                        <a:off x="3514017" y="2762126"/>
                        <a:ext cx="3722279" cy="52705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148874077"/>
              </p:ext>
            </p:extLst>
          </p:nvPr>
        </p:nvGraphicFramePr>
        <p:xfrm>
          <a:off x="4964916" y="3433192"/>
          <a:ext cx="3063468" cy="527050"/>
        </p:xfrm>
        <a:graphic>
          <a:graphicData uri="http://schemas.openxmlformats.org/presentationml/2006/ole">
            <mc:AlternateContent xmlns:mc="http://schemas.openxmlformats.org/markup-compatibility/2006">
              <mc:Choice xmlns:v="urn:schemas-microsoft-com:vml" Requires="v">
                <p:oleObj spid="_x0000_s88615" name="Equation" r:id="rId19" imgW="1180800" imgH="203040" progId="Equation.DSMT4">
                  <p:embed/>
                </p:oleObj>
              </mc:Choice>
              <mc:Fallback>
                <p:oleObj name="Equation" r:id="rId19" imgW="1180800" imgH="203040" progId="Equation.DSMT4">
                  <p:embed/>
                  <p:pic>
                    <p:nvPicPr>
                      <p:cNvPr id="0" name=""/>
                      <p:cNvPicPr/>
                      <p:nvPr/>
                    </p:nvPicPr>
                    <p:blipFill>
                      <a:blip r:embed="rId20"/>
                      <a:stretch>
                        <a:fillRect/>
                      </a:stretch>
                    </p:blipFill>
                    <p:spPr>
                      <a:xfrm>
                        <a:off x="4964916" y="3433192"/>
                        <a:ext cx="3063468" cy="52705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186294467"/>
              </p:ext>
            </p:extLst>
          </p:nvPr>
        </p:nvGraphicFramePr>
        <p:xfrm>
          <a:off x="4723592" y="4225280"/>
          <a:ext cx="3952864" cy="527050"/>
        </p:xfrm>
        <a:graphic>
          <a:graphicData uri="http://schemas.openxmlformats.org/presentationml/2006/ole">
            <mc:AlternateContent xmlns:mc="http://schemas.openxmlformats.org/markup-compatibility/2006">
              <mc:Choice xmlns:v="urn:schemas-microsoft-com:vml" Requires="v">
                <p:oleObj spid="_x0000_s88616" name="Equation" r:id="rId21" imgW="1523880" imgH="203040" progId="Equation.DSMT4">
                  <p:embed/>
                </p:oleObj>
              </mc:Choice>
              <mc:Fallback>
                <p:oleObj name="Equation" r:id="rId21" imgW="1523880" imgH="203040" progId="Equation.DSMT4">
                  <p:embed/>
                  <p:pic>
                    <p:nvPicPr>
                      <p:cNvPr id="0" name=""/>
                      <p:cNvPicPr/>
                      <p:nvPr/>
                    </p:nvPicPr>
                    <p:blipFill>
                      <a:blip r:embed="rId22"/>
                      <a:stretch>
                        <a:fillRect/>
                      </a:stretch>
                    </p:blipFill>
                    <p:spPr>
                      <a:xfrm>
                        <a:off x="4723592" y="4225280"/>
                        <a:ext cx="3952864" cy="52705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952835052"/>
              </p:ext>
            </p:extLst>
          </p:nvPr>
        </p:nvGraphicFramePr>
        <p:xfrm>
          <a:off x="4448996" y="4873352"/>
          <a:ext cx="2355252" cy="579755"/>
        </p:xfrm>
        <a:graphic>
          <a:graphicData uri="http://schemas.openxmlformats.org/presentationml/2006/ole">
            <mc:AlternateContent xmlns:mc="http://schemas.openxmlformats.org/markup-compatibility/2006">
              <mc:Choice xmlns:v="urn:schemas-microsoft-com:vml" Requires="v">
                <p:oleObj spid="_x0000_s88617" name="Equation" r:id="rId23" imgW="825480" imgH="203040" progId="Equation.DSMT4">
                  <p:embed/>
                </p:oleObj>
              </mc:Choice>
              <mc:Fallback>
                <p:oleObj name="Equation" r:id="rId23" imgW="825480" imgH="203040" progId="Equation.DSMT4">
                  <p:embed/>
                  <p:pic>
                    <p:nvPicPr>
                      <p:cNvPr id="0" name=""/>
                      <p:cNvPicPr/>
                      <p:nvPr/>
                    </p:nvPicPr>
                    <p:blipFill>
                      <a:blip r:embed="rId24"/>
                      <a:stretch>
                        <a:fillRect/>
                      </a:stretch>
                    </p:blipFill>
                    <p:spPr>
                      <a:xfrm>
                        <a:off x="4448996" y="4873352"/>
                        <a:ext cx="2355252" cy="579755"/>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249171058"/>
              </p:ext>
            </p:extLst>
          </p:nvPr>
        </p:nvGraphicFramePr>
        <p:xfrm>
          <a:off x="288792" y="5235268"/>
          <a:ext cx="2862531" cy="579755"/>
        </p:xfrm>
        <a:graphic>
          <a:graphicData uri="http://schemas.openxmlformats.org/presentationml/2006/ole">
            <mc:AlternateContent xmlns:mc="http://schemas.openxmlformats.org/markup-compatibility/2006">
              <mc:Choice xmlns:v="urn:schemas-microsoft-com:vml" Requires="v">
                <p:oleObj spid="_x0000_s88618" name="Equation" r:id="rId25" imgW="1002960" imgH="203040" progId="Equation.DSMT4">
                  <p:embed/>
                </p:oleObj>
              </mc:Choice>
              <mc:Fallback>
                <p:oleObj name="Equation" r:id="rId25" imgW="1002960" imgH="203040" progId="Equation.DSMT4">
                  <p:embed/>
                  <p:pic>
                    <p:nvPicPr>
                      <p:cNvPr id="0" name=""/>
                      <p:cNvPicPr/>
                      <p:nvPr/>
                    </p:nvPicPr>
                    <p:blipFill>
                      <a:blip r:embed="rId26"/>
                      <a:stretch>
                        <a:fillRect/>
                      </a:stretch>
                    </p:blipFill>
                    <p:spPr>
                      <a:xfrm>
                        <a:off x="288792" y="5235268"/>
                        <a:ext cx="2862531" cy="579755"/>
                      </a:xfrm>
                      <a:prstGeom prst="rect">
                        <a:avLst/>
                      </a:prstGeom>
                    </p:spPr>
                  </p:pic>
                </p:oleObj>
              </mc:Fallback>
            </mc:AlternateContent>
          </a:graphicData>
        </a:graphic>
      </p:graphicFrame>
    </p:spTree>
    <p:extLst>
      <p:ext uri="{BB962C8B-B14F-4D97-AF65-F5344CB8AC3E}">
        <p14:creationId xmlns:p14="http://schemas.microsoft.com/office/powerpoint/2010/main" val="18630890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08916"/>
                                        </p:tgtEl>
                                        <p:attrNameLst>
                                          <p:attrName>style.visibility</p:attrName>
                                        </p:attrNameLst>
                                      </p:cBhvr>
                                      <p:to>
                                        <p:strVal val="visible"/>
                                      </p:to>
                                    </p:set>
                                    <p:anim calcmode="lin" valueType="num">
                                      <p:cBhvr additive="base">
                                        <p:cTn id="7" dur="500" fill="hold"/>
                                        <p:tgtEl>
                                          <p:spTgt spid="208916"/>
                                        </p:tgtEl>
                                        <p:attrNameLst>
                                          <p:attrName>ppt_x</p:attrName>
                                        </p:attrNameLst>
                                      </p:cBhvr>
                                      <p:tavLst>
                                        <p:tav tm="0">
                                          <p:val>
                                            <p:strVal val="#ppt_x"/>
                                          </p:val>
                                        </p:tav>
                                        <p:tav tm="100000">
                                          <p:val>
                                            <p:strVal val="#ppt_x"/>
                                          </p:val>
                                        </p:tav>
                                      </p:tavLst>
                                    </p:anim>
                                    <p:anim calcmode="lin" valueType="num">
                                      <p:cBhvr additive="base">
                                        <p:cTn id="8" dur="500" fill="hold"/>
                                        <p:tgtEl>
                                          <p:spTgt spid="20891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208906"/>
                                        </p:tgtEl>
                                        <p:attrNameLst>
                                          <p:attrName>style.visibility</p:attrName>
                                        </p:attrNameLst>
                                      </p:cBhvr>
                                      <p:to>
                                        <p:strVal val="visible"/>
                                      </p:to>
                                    </p:set>
                                    <p:animEffect transition="in" filter="box(in)">
                                      <p:cBhvr>
                                        <p:cTn id="13" dur="500"/>
                                        <p:tgtEl>
                                          <p:spTgt spid="208906"/>
                                        </p:tgtEl>
                                      </p:cBhvr>
                                    </p:animEffect>
                                  </p:childTnLst>
                                </p:cTn>
                              </p:par>
                              <p:par>
                                <p:cTn id="14" presetID="6" presetClass="entr" presetSubtype="16"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ircle(in)">
                                      <p:cBhvr>
                                        <p:cTn id="16" dur="500"/>
                                        <p:tgtEl>
                                          <p:spTgt spid="6"/>
                                        </p:tgtEl>
                                      </p:cBhvr>
                                    </p:animEffect>
                                  </p:childTnLst>
                                </p:cTn>
                              </p:par>
                              <p:par>
                                <p:cTn id="17" presetID="4" presetClass="entr" presetSubtype="16" fill="hold" nodeType="withEffect">
                                  <p:stCondLst>
                                    <p:cond delay="0"/>
                                  </p:stCondLst>
                                  <p:childTnLst>
                                    <p:set>
                                      <p:cBhvr>
                                        <p:cTn id="18" dur="1" fill="hold">
                                          <p:stCondLst>
                                            <p:cond delay="0"/>
                                          </p:stCondLst>
                                        </p:cTn>
                                        <p:tgtEl>
                                          <p:spTgt spid="208907"/>
                                        </p:tgtEl>
                                        <p:attrNameLst>
                                          <p:attrName>style.visibility</p:attrName>
                                        </p:attrNameLst>
                                      </p:cBhvr>
                                      <p:to>
                                        <p:strVal val="visible"/>
                                      </p:to>
                                    </p:set>
                                    <p:animEffect transition="in" filter="box(in)">
                                      <p:cBhvr>
                                        <p:cTn id="19" dur="500"/>
                                        <p:tgtEl>
                                          <p:spTgt spid="208907"/>
                                        </p:tgtEl>
                                      </p:cBhvr>
                                    </p:animEffect>
                                  </p:childTnLst>
                                </p:cTn>
                              </p:par>
                              <p:par>
                                <p:cTn id="20" presetID="4" presetClass="entr" presetSubtype="16" fill="hold" nodeType="withEffect">
                                  <p:stCondLst>
                                    <p:cond delay="0"/>
                                  </p:stCondLst>
                                  <p:childTnLst>
                                    <p:set>
                                      <p:cBhvr>
                                        <p:cTn id="21" dur="1" fill="hold">
                                          <p:stCondLst>
                                            <p:cond delay="0"/>
                                          </p:stCondLst>
                                        </p:cTn>
                                        <p:tgtEl>
                                          <p:spTgt spid="208909"/>
                                        </p:tgtEl>
                                        <p:attrNameLst>
                                          <p:attrName>style.visibility</p:attrName>
                                        </p:attrNameLst>
                                      </p:cBhvr>
                                      <p:to>
                                        <p:strVal val="visible"/>
                                      </p:to>
                                    </p:set>
                                    <p:animEffect transition="in" filter="box(in)">
                                      <p:cBhvr>
                                        <p:cTn id="22" dur="500"/>
                                        <p:tgtEl>
                                          <p:spTgt spid="2089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8898"/>
                                        </p:tgtEl>
                                        <p:attrNameLst>
                                          <p:attrName>style.visibility</p:attrName>
                                        </p:attrNameLst>
                                      </p:cBhvr>
                                      <p:to>
                                        <p:strVal val="visible"/>
                                      </p:to>
                                    </p:set>
                                  </p:childTnLst>
                                </p:cTn>
                              </p:par>
                            </p:childTnLst>
                          </p:cTn>
                        </p:par>
                        <p:par>
                          <p:cTn id="27" fill="hold" nodeType="afterGroup">
                            <p:stCondLst>
                              <p:cond delay="500"/>
                            </p:stCondLst>
                            <p:childTnLst>
                              <p:par>
                                <p:cTn id="28" presetID="1" presetClass="entr" presetSubtype="0" fill="hold" nodeType="afterEffect">
                                  <p:stCondLst>
                                    <p:cond delay="0"/>
                                  </p:stCondLst>
                                  <p:childTnLst>
                                    <p:set>
                                      <p:cBhvr>
                                        <p:cTn id="29" dur="1" fill="hold">
                                          <p:stCondLst>
                                            <p:cond delay="499"/>
                                          </p:stCondLst>
                                        </p:cTn>
                                        <p:tgtEl>
                                          <p:spTgt spid="208899"/>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2"/>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499"/>
                                          </p:stCondLst>
                                        </p:cTn>
                                        <p:tgtEl>
                                          <p:spTgt spid="3"/>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6" presetClass="entr" presetSubtype="16"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circle(in)">
                                      <p:cBhvr>
                                        <p:cTn id="42" dur="75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circle(in)">
                                      <p:cBhvr>
                                        <p:cTn id="47" dur="10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208905"/>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6" presetClass="entr" presetSubtype="16" fill="hold"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circle(in)">
                                      <p:cBhvr>
                                        <p:cTn id="56" dur="750"/>
                                        <p:tgtEl>
                                          <p:spTgt spid="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0499"/>
                                        </p:tgtEl>
                                        <p:attrNameLst>
                                          <p:attrName>style.visibility</p:attrName>
                                        </p:attrNameLst>
                                      </p:cBhvr>
                                      <p:to>
                                        <p:strVal val="visible"/>
                                      </p:to>
                                    </p:set>
                                    <p:animEffect transition="in" filter="wipe(left)">
                                      <p:cBhvr>
                                        <p:cTn id="61" dur="500"/>
                                        <p:tgtEl>
                                          <p:spTgt spid="20499"/>
                                        </p:tgtEl>
                                      </p:cBhvr>
                                    </p:animEffect>
                                  </p:childTnLst>
                                </p:cTn>
                              </p:par>
                            </p:childTnLst>
                          </p:cTn>
                        </p:par>
                        <p:par>
                          <p:cTn id="62" fill="hold">
                            <p:stCondLst>
                              <p:cond delay="500"/>
                            </p:stCondLst>
                            <p:childTnLst>
                              <p:par>
                                <p:cTn id="63" presetID="6" presetClass="entr" presetSubtype="16" fill="hold" nodeType="after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circle(in)">
                                      <p:cBhvr>
                                        <p:cTn id="65" dur="2000"/>
                                        <p:tgtEl>
                                          <p:spTgt spid="9"/>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2" fill="hold" grpId="0" nodeType="clickEffect">
                                  <p:stCondLst>
                                    <p:cond delay="0"/>
                                  </p:stCondLst>
                                  <p:childTnLst>
                                    <p:set>
                                      <p:cBhvr>
                                        <p:cTn id="69" dur="1" fill="hold">
                                          <p:stCondLst>
                                            <p:cond delay="0"/>
                                          </p:stCondLst>
                                        </p:cTn>
                                        <p:tgtEl>
                                          <p:spTgt spid="208902"/>
                                        </p:tgtEl>
                                        <p:attrNameLst>
                                          <p:attrName>style.visibility</p:attrName>
                                        </p:attrNameLst>
                                      </p:cBhvr>
                                      <p:to>
                                        <p:strVal val="visible"/>
                                      </p:to>
                                    </p:set>
                                    <p:anim calcmode="lin" valueType="num">
                                      <p:cBhvr additive="base">
                                        <p:cTn id="70" dur="500" fill="hold"/>
                                        <p:tgtEl>
                                          <p:spTgt spid="208902"/>
                                        </p:tgtEl>
                                        <p:attrNameLst>
                                          <p:attrName>ppt_x</p:attrName>
                                        </p:attrNameLst>
                                      </p:cBhvr>
                                      <p:tavLst>
                                        <p:tav tm="0">
                                          <p:val>
                                            <p:strVal val="1+#ppt_w/2"/>
                                          </p:val>
                                        </p:tav>
                                        <p:tav tm="100000">
                                          <p:val>
                                            <p:strVal val="#ppt_x"/>
                                          </p:val>
                                        </p:tav>
                                      </p:tavLst>
                                    </p:anim>
                                    <p:anim calcmode="lin" valueType="num">
                                      <p:cBhvr additive="base">
                                        <p:cTn id="71" dur="500" fill="hold"/>
                                        <p:tgtEl>
                                          <p:spTgt spid="208902"/>
                                        </p:tgtEl>
                                        <p:attrNameLst>
                                          <p:attrName>ppt_y</p:attrName>
                                        </p:attrNameLst>
                                      </p:cBhvr>
                                      <p:tavLst>
                                        <p:tav tm="0">
                                          <p:val>
                                            <p:strVal val="#ppt_y"/>
                                          </p:val>
                                        </p:tav>
                                        <p:tav tm="100000">
                                          <p:val>
                                            <p:strVal val="#ppt_y"/>
                                          </p:val>
                                        </p:tav>
                                      </p:tavLst>
                                    </p:anim>
                                  </p:childTnLst>
                                </p:cTn>
                              </p:par>
                            </p:childTnLst>
                          </p:cTn>
                        </p:par>
                        <p:par>
                          <p:cTn id="72" fill="hold">
                            <p:stCondLst>
                              <p:cond delay="500"/>
                            </p:stCondLst>
                            <p:childTnLst>
                              <p:par>
                                <p:cTn id="73" presetID="22" presetClass="entr" presetSubtype="8" fill="hold" nodeType="after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wipe(left)">
                                      <p:cBhvr>
                                        <p:cTn id="75" dur="500"/>
                                        <p:tgtEl>
                                          <p:spTgt spid="10"/>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3" presetClass="entr" presetSubtype="10" fill="hold" nodeType="clickEffect">
                                  <p:stCondLst>
                                    <p:cond delay="0"/>
                                  </p:stCondLst>
                                  <p:childTnLst>
                                    <p:set>
                                      <p:cBhvr>
                                        <p:cTn id="79" dur="1" fill="hold">
                                          <p:stCondLst>
                                            <p:cond delay="0"/>
                                          </p:stCondLst>
                                        </p:cTn>
                                        <p:tgtEl>
                                          <p:spTgt spid="208917"/>
                                        </p:tgtEl>
                                        <p:attrNameLst>
                                          <p:attrName>style.visibility</p:attrName>
                                        </p:attrNameLst>
                                      </p:cBhvr>
                                      <p:to>
                                        <p:strVal val="visible"/>
                                      </p:to>
                                    </p:set>
                                    <p:animEffect transition="in" filter="blinds(horizontal)">
                                      <p:cBhvr>
                                        <p:cTn id="80" dur="500"/>
                                        <p:tgtEl>
                                          <p:spTgt spid="20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8" grpId="0" animBg="1"/>
      <p:bldP spid="208902" grpId="0" autoUpdateAnimBg="0"/>
      <p:bldP spid="208905" grpId="0" autoUpdateAnimBg="0"/>
      <p:bldP spid="208906" grpId="0"/>
      <p:bldP spid="208916" grpId="0" animBg="1"/>
      <p:bldP spid="2049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ChangeArrowheads="1"/>
          </p:cNvSpPr>
          <p:nvPr/>
        </p:nvSpPr>
        <p:spPr bwMode="auto">
          <a:xfrm>
            <a:off x="1187450" y="188640"/>
            <a:ext cx="50339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en-US" altLang="zh-CN" sz="3200" b="1" i="1" dirty="0">
                <a:solidFill>
                  <a:srgbClr val="000000"/>
                </a:solidFill>
                <a:latin typeface="Times New Roman" panose="02020603050405020304" pitchFamily="18" charset="0"/>
                <a:cs typeface="Times New Roman" panose="02020603050405020304" pitchFamily="18" charset="0"/>
              </a:rPr>
              <a:t>n</a:t>
            </a:r>
            <a:r>
              <a:rPr kumimoji="1" lang="zh-CN" altLang="en-US" sz="3200" b="1" dirty="0">
                <a:solidFill>
                  <a:srgbClr val="000000"/>
                </a:solidFill>
              </a:rPr>
              <a:t>个独立事件和的概率公式</a:t>
            </a:r>
            <a:r>
              <a:rPr kumimoji="1" lang="en-US" altLang="zh-CN" sz="3200" b="1" dirty="0">
                <a:solidFill>
                  <a:srgbClr val="000000"/>
                </a:solidFill>
              </a:rPr>
              <a:t>:</a:t>
            </a:r>
          </a:p>
        </p:txBody>
      </p:sp>
      <p:grpSp>
        <p:nvGrpSpPr>
          <p:cNvPr id="2" name="Group 3"/>
          <p:cNvGrpSpPr>
            <a:grpSpLocks/>
          </p:cNvGrpSpPr>
          <p:nvPr/>
        </p:nvGrpSpPr>
        <p:grpSpPr bwMode="auto">
          <a:xfrm>
            <a:off x="1116013" y="907778"/>
            <a:ext cx="6192837" cy="646112"/>
            <a:chOff x="760" y="468"/>
            <a:chExt cx="3901" cy="407"/>
          </a:xfrm>
        </p:grpSpPr>
        <p:graphicFrame>
          <p:nvGraphicFramePr>
            <p:cNvPr id="71689" name="Object 4"/>
            <p:cNvGraphicFramePr>
              <a:graphicFrameLocks noChangeAspect="1"/>
            </p:cNvGraphicFramePr>
            <p:nvPr/>
          </p:nvGraphicFramePr>
          <p:xfrm>
            <a:off x="1698" y="468"/>
            <a:ext cx="1445" cy="407"/>
          </p:xfrm>
          <a:graphic>
            <a:graphicData uri="http://schemas.openxmlformats.org/presentationml/2006/ole">
              <mc:AlternateContent xmlns:mc="http://schemas.openxmlformats.org/markup-compatibility/2006">
                <mc:Choice xmlns:v="urn:schemas-microsoft-com:vml" Requires="v">
                  <p:oleObj spid="_x0000_s45964" name="公式" r:id="rId4" imgW="800026" imgH="213408" progId="Equation.3">
                    <p:embed/>
                  </p:oleObj>
                </mc:Choice>
                <mc:Fallback>
                  <p:oleObj name="公式" r:id="rId4" imgW="800026" imgH="213408"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8" y="468"/>
                          <a:ext cx="1445" cy="407"/>
                        </a:xfrm>
                        <a:prstGeom prst="rect">
                          <a:avLst/>
                        </a:prstGeom>
                        <a:noFill/>
                        <a:ln>
                          <a:noFill/>
                        </a:ln>
                        <a:effectLst/>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90" name="Rectangle 5"/>
            <p:cNvSpPr>
              <a:spLocks noChangeArrowheads="1"/>
            </p:cNvSpPr>
            <p:nvPr/>
          </p:nvSpPr>
          <p:spPr bwMode="auto">
            <a:xfrm>
              <a:off x="760" y="480"/>
              <a:ext cx="39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a:solidFill>
                    <a:srgbClr val="000000"/>
                  </a:solidFill>
                  <a:latin typeface="宋体" charset="-122"/>
                </a:rPr>
                <a:t>设</a:t>
              </a:r>
              <a:r>
                <a:rPr kumimoji="1" lang="zh-CN" altLang="en-US" sz="3200" b="1">
                  <a:solidFill>
                    <a:srgbClr val="000000"/>
                  </a:solidFill>
                </a:rPr>
                <a:t>事件                         </a:t>
              </a:r>
              <a:r>
                <a:rPr kumimoji="1" lang="zh-CN" altLang="en-US" sz="3200" b="1">
                  <a:solidFill>
                    <a:srgbClr val="000000"/>
                  </a:solidFill>
                  <a:latin typeface="宋体" charset="-122"/>
                </a:rPr>
                <a:t>相互独立</a:t>
              </a:r>
              <a:r>
                <a:rPr kumimoji="1" lang="en-US" altLang="zh-CN" sz="3200" b="1">
                  <a:solidFill>
                    <a:srgbClr val="000000"/>
                  </a:solidFill>
                  <a:latin typeface="宋体" charset="-122"/>
                </a:rPr>
                <a:t>,</a:t>
              </a:r>
              <a:r>
                <a:rPr kumimoji="1" lang="zh-CN" altLang="en-US" sz="3200" b="1">
                  <a:solidFill>
                    <a:srgbClr val="000000"/>
                  </a:solidFill>
                  <a:latin typeface="宋体" charset="-122"/>
                </a:rPr>
                <a:t>则</a:t>
              </a:r>
            </a:p>
          </p:txBody>
        </p:sp>
      </p:grpSp>
      <p:grpSp>
        <p:nvGrpSpPr>
          <p:cNvPr id="3" name="Group 6"/>
          <p:cNvGrpSpPr>
            <a:grpSpLocks/>
          </p:cNvGrpSpPr>
          <p:nvPr/>
        </p:nvGrpSpPr>
        <p:grpSpPr bwMode="auto">
          <a:xfrm>
            <a:off x="6443663" y="2636566"/>
            <a:ext cx="2362200" cy="1223963"/>
            <a:chOff x="567" y="2024"/>
            <a:chExt cx="1488" cy="771"/>
          </a:xfrm>
        </p:grpSpPr>
        <p:sp>
          <p:nvSpPr>
            <p:cNvPr id="71687" name="AutoShape 7"/>
            <p:cNvSpPr>
              <a:spLocks noChangeArrowheads="1"/>
            </p:cNvSpPr>
            <p:nvPr/>
          </p:nvSpPr>
          <p:spPr bwMode="auto">
            <a:xfrm>
              <a:off x="567" y="2024"/>
              <a:ext cx="1488" cy="771"/>
            </a:xfrm>
            <a:prstGeom prst="wedgeRoundRectCallout">
              <a:avLst>
                <a:gd name="adj1" fmla="val -69222"/>
                <a:gd name="adj2" fmla="val -38042"/>
                <a:gd name="adj3" fmla="val 16667"/>
              </a:avLst>
            </a:prstGeom>
            <a:solidFill>
              <a:srgbClr val="CCFF33"/>
            </a:solidFill>
            <a:ln w="9525">
              <a:solidFill>
                <a:schemeClr val="tx1"/>
              </a:solidFill>
              <a:miter lim="800000"/>
              <a:headEnd/>
              <a:tailEnd/>
            </a:ln>
          </p:spPr>
          <p:txBody>
            <a:bodyPr wrap="none" anchor="ctr"/>
            <a:lstStyle/>
            <a:p>
              <a:pPr algn="ctr"/>
              <a:endParaRPr kumimoji="1" lang="en-US" altLang="zh-CN" sz="2400" b="1">
                <a:solidFill>
                  <a:srgbClr val="000000"/>
                </a:solidFill>
              </a:endParaRPr>
            </a:p>
            <a:p>
              <a:pPr algn="ctr"/>
              <a:endParaRPr kumimoji="1" lang="en-US" altLang="zh-CN" sz="2400" b="1">
                <a:solidFill>
                  <a:srgbClr val="000000"/>
                </a:solidFill>
              </a:endParaRPr>
            </a:p>
            <a:p>
              <a:pPr algn="ctr"/>
              <a:r>
                <a:rPr kumimoji="1" lang="zh-CN" altLang="en-US" sz="2400" b="1">
                  <a:solidFill>
                    <a:srgbClr val="000000"/>
                  </a:solidFill>
                </a:rPr>
                <a:t>也相互独立</a:t>
              </a:r>
            </a:p>
          </p:txBody>
        </p:sp>
        <p:graphicFrame>
          <p:nvGraphicFramePr>
            <p:cNvPr id="71688" name="Object 8"/>
            <p:cNvGraphicFramePr>
              <a:graphicFrameLocks noChangeAspect="1"/>
            </p:cNvGraphicFramePr>
            <p:nvPr/>
          </p:nvGraphicFramePr>
          <p:xfrm>
            <a:off x="662" y="2041"/>
            <a:ext cx="1304" cy="386"/>
          </p:xfrm>
          <a:graphic>
            <a:graphicData uri="http://schemas.openxmlformats.org/presentationml/2006/ole">
              <mc:AlternateContent xmlns:mc="http://schemas.openxmlformats.org/markup-compatibility/2006">
                <mc:Choice xmlns:v="urn:schemas-microsoft-com:vml" Requires="v">
                  <p:oleObj spid="_x0000_s45965" name="公式" r:id="rId6" imgW="800026" imgH="228528" progId="Equation.3">
                    <p:embed/>
                  </p:oleObj>
                </mc:Choice>
                <mc:Fallback>
                  <p:oleObj name="公式" r:id="rId6" imgW="800026" imgH="228528"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 y="2041"/>
                          <a:ext cx="1304" cy="386"/>
                        </a:xfrm>
                        <a:prstGeom prst="rect">
                          <a:avLst/>
                        </a:prstGeom>
                        <a:solidFill>
                          <a:srgbClr val="CC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2585" name="Rectangle 9"/>
          <p:cNvSpPr>
            <a:spLocks noChangeArrowheads="1"/>
          </p:cNvSpPr>
          <p:nvPr/>
        </p:nvSpPr>
        <p:spPr bwMode="auto">
          <a:xfrm>
            <a:off x="708474" y="4004469"/>
            <a:ext cx="791755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dirty="0">
                <a:solidFill>
                  <a:srgbClr val="0000FF"/>
                </a:solidFill>
              </a:rPr>
              <a:t>也就是说，</a:t>
            </a:r>
            <a:r>
              <a:rPr kumimoji="1" lang="en-US" altLang="zh-CN" sz="3200" b="1" i="1" dirty="0">
                <a:solidFill>
                  <a:srgbClr val="0000FF"/>
                </a:solidFill>
                <a:latin typeface="Times New Roman" panose="02020603050405020304" pitchFamily="18" charset="0"/>
                <a:cs typeface="Times New Roman" panose="02020603050405020304" pitchFamily="18" charset="0"/>
              </a:rPr>
              <a:t>n</a:t>
            </a:r>
            <a:r>
              <a:rPr kumimoji="1" lang="zh-CN" altLang="en-US" sz="3200" b="1" dirty="0">
                <a:solidFill>
                  <a:srgbClr val="0000FF"/>
                </a:solidFill>
              </a:rPr>
              <a:t>个独立事件至少有一个发生</a:t>
            </a:r>
          </a:p>
          <a:p>
            <a:pPr algn="ctr"/>
            <a:r>
              <a:rPr kumimoji="1" lang="zh-CN" altLang="en-US" sz="3200" b="1" dirty="0">
                <a:solidFill>
                  <a:srgbClr val="0000FF"/>
                </a:solidFill>
              </a:rPr>
              <a:t>的概率等于</a:t>
            </a:r>
            <a:r>
              <a:rPr kumimoji="1" lang="en-US" altLang="zh-CN" sz="3200" b="1" dirty="0">
                <a:solidFill>
                  <a:srgbClr val="0000FF"/>
                </a:solidFill>
              </a:rPr>
              <a:t>1</a:t>
            </a:r>
            <a:r>
              <a:rPr kumimoji="1" lang="zh-CN" altLang="en-US" sz="3200" b="1" dirty="0">
                <a:solidFill>
                  <a:srgbClr val="0000FF"/>
                </a:solidFill>
              </a:rPr>
              <a:t>减去各自对立事件概率的乘积</a:t>
            </a:r>
            <a:r>
              <a:rPr kumimoji="1" lang="en-US" altLang="zh-CN" sz="3200" b="1" dirty="0">
                <a:solidFill>
                  <a:srgbClr val="000000"/>
                </a:solidFill>
              </a:rPr>
              <a:t>.</a:t>
            </a:r>
          </a:p>
        </p:txBody>
      </p:sp>
      <p:graphicFrame>
        <p:nvGraphicFramePr>
          <p:cNvPr id="152586" name="Object 10"/>
          <p:cNvGraphicFramePr>
            <a:graphicFrameLocks noChangeAspect="1"/>
          </p:cNvGraphicFramePr>
          <p:nvPr>
            <p:extLst>
              <p:ext uri="{D42A27DB-BD31-4B8C-83A1-F6EECF244321}">
                <p14:modId xmlns:p14="http://schemas.microsoft.com/office/powerpoint/2010/main" val="3704804414"/>
              </p:ext>
            </p:extLst>
          </p:nvPr>
        </p:nvGraphicFramePr>
        <p:xfrm>
          <a:off x="827088" y="1699940"/>
          <a:ext cx="7200900" cy="1433513"/>
        </p:xfrm>
        <a:graphic>
          <a:graphicData uri="http://schemas.openxmlformats.org/presentationml/2006/ole">
            <mc:AlternateContent xmlns:mc="http://schemas.openxmlformats.org/markup-compatibility/2006">
              <mc:Choice xmlns:v="urn:schemas-microsoft-com:vml" Requires="v">
                <p:oleObj spid="_x0000_s45966" name="公式" r:id="rId8" imgW="2537521" imgH="495288" progId="Equation.3">
                  <p:embed/>
                </p:oleObj>
              </mc:Choice>
              <mc:Fallback>
                <p:oleObj name="公式" r:id="rId8" imgW="2537521" imgH="495288"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7088" y="1699940"/>
                        <a:ext cx="7200900" cy="1433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03035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2586"/>
                                        </p:tgtEl>
                                        <p:attrNameLst>
                                          <p:attrName>style.visibility</p:attrName>
                                        </p:attrNameLst>
                                      </p:cBhvr>
                                      <p:to>
                                        <p:strVal val="visible"/>
                                      </p:to>
                                    </p:set>
                                    <p:animEffect transition="in" filter="wipe(left)">
                                      <p:cBhvr>
                                        <p:cTn id="12" dur="500"/>
                                        <p:tgtEl>
                                          <p:spTgt spid="1525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52585"/>
                                        </p:tgtEl>
                                        <p:attrNameLst>
                                          <p:attrName>style.visibility</p:attrName>
                                        </p:attrNameLst>
                                      </p:cBhvr>
                                      <p:to>
                                        <p:strVal val="visible"/>
                                      </p:to>
                                    </p:set>
                                    <p:anim calcmode="lin" valueType="num">
                                      <p:cBhvr additive="base">
                                        <p:cTn id="22" dur="500" fill="hold"/>
                                        <p:tgtEl>
                                          <p:spTgt spid="152585"/>
                                        </p:tgtEl>
                                        <p:attrNameLst>
                                          <p:attrName>ppt_x</p:attrName>
                                        </p:attrNameLst>
                                      </p:cBhvr>
                                      <p:tavLst>
                                        <p:tav tm="0">
                                          <p:val>
                                            <p:strVal val="#ppt_x"/>
                                          </p:val>
                                        </p:tav>
                                        <p:tav tm="100000">
                                          <p:val>
                                            <p:strVal val="#ppt_x"/>
                                          </p:val>
                                        </p:tav>
                                      </p:tavLst>
                                    </p:anim>
                                    <p:anim calcmode="lin" valueType="num">
                                      <p:cBhvr additive="base">
                                        <p:cTn id="23" dur="500" fill="hold"/>
                                        <p:tgtEl>
                                          <p:spTgt spid="1525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5"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746409" y="116632"/>
            <a:ext cx="7930047" cy="1373187"/>
          </a:xfrm>
          <a:prstGeom prst="rect">
            <a:avLst/>
          </a:prstGeom>
          <a:ln/>
          <a:extLst/>
        </p:spPr>
        <p:style>
          <a:lnRef idx="1">
            <a:schemeClr val="accent1"/>
          </a:lnRef>
          <a:fillRef idx="2">
            <a:schemeClr val="accent1"/>
          </a:fillRef>
          <a:effectRef idx="1">
            <a:schemeClr val="accent1"/>
          </a:effectRef>
          <a:fontRef idx="minor">
            <a:schemeClr val="dk1"/>
          </a:fontRef>
        </p:style>
        <p:txBody>
          <a:bodyPr wrap="squar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algn="just" eaLnBrk="1" hangingPunct="1"/>
            <a:r>
              <a:rPr lang="zh-CN" altLang="en-US" sz="2800" b="1" dirty="0">
                <a:solidFill>
                  <a:srgbClr val="000000"/>
                </a:solidFill>
                <a:latin typeface="Garamond" pitchFamily="18" charset="0"/>
              </a:rPr>
              <a:t>例</a:t>
            </a:r>
            <a:r>
              <a:rPr lang="en-US" altLang="zh-CN" sz="2800" b="1" dirty="0">
                <a:solidFill>
                  <a:srgbClr val="000000"/>
                </a:solidFill>
              </a:rPr>
              <a:t>4</a:t>
            </a:r>
            <a:r>
              <a:rPr lang="en-US" altLang="zh-CN" sz="2800" b="1" dirty="0">
                <a:solidFill>
                  <a:srgbClr val="000000"/>
                </a:solidFill>
                <a:latin typeface="Garamond" pitchFamily="18" charset="0"/>
              </a:rPr>
              <a:t>  </a:t>
            </a:r>
            <a:r>
              <a:rPr lang="zh-CN" altLang="en-US" sz="2800" b="1" dirty="0">
                <a:solidFill>
                  <a:srgbClr val="000000"/>
                </a:solidFill>
                <a:latin typeface="Garamond" pitchFamily="18" charset="0"/>
              </a:rPr>
              <a:t>加工某零件三道工序，三道工序的次品率分别为</a:t>
            </a:r>
            <a:r>
              <a:rPr lang="en-US" altLang="zh-CN" sz="2800" b="1" dirty="0">
                <a:solidFill>
                  <a:srgbClr val="000000"/>
                </a:solidFill>
              </a:rPr>
              <a:t>2%</a:t>
            </a:r>
            <a:r>
              <a:rPr lang="zh-CN" altLang="en-US" sz="2800" b="1" dirty="0">
                <a:solidFill>
                  <a:srgbClr val="000000"/>
                </a:solidFill>
              </a:rPr>
              <a:t>，</a:t>
            </a:r>
            <a:r>
              <a:rPr lang="en-US" altLang="zh-CN" sz="2800" b="1" dirty="0">
                <a:solidFill>
                  <a:srgbClr val="000000"/>
                </a:solidFill>
              </a:rPr>
              <a:t>1%</a:t>
            </a:r>
            <a:r>
              <a:rPr lang="zh-CN" altLang="en-US" sz="2800" b="1" dirty="0">
                <a:solidFill>
                  <a:srgbClr val="000000"/>
                </a:solidFill>
              </a:rPr>
              <a:t>，</a:t>
            </a:r>
            <a:r>
              <a:rPr lang="en-US" altLang="zh-CN" sz="2800" b="1" dirty="0">
                <a:solidFill>
                  <a:srgbClr val="000000"/>
                </a:solidFill>
              </a:rPr>
              <a:t>5%</a:t>
            </a:r>
            <a:r>
              <a:rPr lang="zh-CN" altLang="en-US" sz="2800" b="1" dirty="0">
                <a:solidFill>
                  <a:srgbClr val="000000"/>
                </a:solidFill>
                <a:latin typeface="Garamond" pitchFamily="18" charset="0"/>
              </a:rPr>
              <a:t>，假设各道工序互不影响，求加工出来的零件为次品的概率。</a:t>
            </a:r>
          </a:p>
        </p:txBody>
      </p:sp>
      <p:sp>
        <p:nvSpPr>
          <p:cNvPr id="153603" name="Rectangle 3"/>
          <p:cNvSpPr>
            <a:spLocks noChangeArrowheads="1"/>
          </p:cNvSpPr>
          <p:nvPr/>
        </p:nvSpPr>
        <p:spPr bwMode="auto">
          <a:xfrm>
            <a:off x="738188" y="1844824"/>
            <a:ext cx="591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spcBef>
                <a:spcPct val="50000"/>
              </a:spcBef>
            </a:pPr>
            <a:r>
              <a:rPr kumimoji="1" lang="zh-CN" altLang="en-US" sz="2800" b="1" dirty="0">
                <a:solidFill>
                  <a:srgbClr val="000000"/>
                </a:solidFill>
                <a:latin typeface="Times New Roman" panose="02020603050405020304" pitchFamily="18" charset="0"/>
                <a:cs typeface="Times New Roman" panose="02020603050405020304" pitchFamily="18" charset="0"/>
              </a:rPr>
              <a:t>记 </a:t>
            </a:r>
            <a:r>
              <a:rPr kumimoji="1" lang="en-US" altLang="zh-CN" sz="2800" b="1" i="1" dirty="0">
                <a:solidFill>
                  <a:srgbClr val="000000"/>
                </a:solidFill>
                <a:latin typeface="Times New Roman" panose="02020603050405020304" pitchFamily="18" charset="0"/>
                <a:cs typeface="Times New Roman" panose="02020603050405020304" pitchFamily="18" charset="0"/>
              </a:rPr>
              <a:t>A</a:t>
            </a:r>
            <a:r>
              <a:rPr kumimoji="1" lang="en-US" altLang="zh-CN" sz="2800" b="1" i="1" baseline="-25000" dirty="0">
                <a:solidFill>
                  <a:srgbClr val="000000"/>
                </a:solidFill>
                <a:latin typeface="Times New Roman" panose="02020603050405020304" pitchFamily="18" charset="0"/>
                <a:cs typeface="Times New Roman" panose="02020603050405020304" pitchFamily="18" charset="0"/>
              </a:rPr>
              <a:t>i</a:t>
            </a:r>
            <a:r>
              <a:rPr kumimoji="1" lang="en-US" altLang="zh-CN" sz="2800" b="1" dirty="0">
                <a:solidFill>
                  <a:srgbClr val="000000"/>
                </a:solidFill>
                <a:latin typeface="Times New Roman" panose="02020603050405020304" pitchFamily="18" charset="0"/>
                <a:cs typeface="Times New Roman" panose="02020603050405020304" pitchFamily="18" charset="0"/>
              </a:rPr>
              <a:t>={</a:t>
            </a:r>
            <a:r>
              <a:rPr kumimoji="1" lang="zh-CN" altLang="en-US" sz="2800" b="1" dirty="0">
                <a:solidFill>
                  <a:srgbClr val="000000"/>
                </a:solidFill>
                <a:latin typeface="Times New Roman" panose="02020603050405020304" pitchFamily="18" charset="0"/>
                <a:cs typeface="Times New Roman" panose="02020603050405020304" pitchFamily="18" charset="0"/>
              </a:rPr>
              <a:t>第 </a:t>
            </a:r>
            <a:r>
              <a:rPr kumimoji="1" lang="en-US" altLang="zh-CN" sz="2800" b="1" i="1" dirty="0" err="1">
                <a:solidFill>
                  <a:srgbClr val="000000"/>
                </a:solidFill>
                <a:latin typeface="Times New Roman" panose="02020603050405020304" pitchFamily="18" charset="0"/>
                <a:cs typeface="Times New Roman" panose="02020603050405020304" pitchFamily="18" charset="0"/>
              </a:rPr>
              <a:t>i</a:t>
            </a:r>
            <a:r>
              <a:rPr kumimoji="1" lang="en-US" altLang="zh-CN" sz="2800" b="1" i="1" dirty="0">
                <a:solidFill>
                  <a:srgbClr val="000000"/>
                </a:solidFill>
                <a:latin typeface="Times New Roman" panose="02020603050405020304" pitchFamily="18" charset="0"/>
                <a:cs typeface="Times New Roman" panose="02020603050405020304" pitchFamily="18" charset="0"/>
              </a:rPr>
              <a:t> </a:t>
            </a:r>
            <a:r>
              <a:rPr lang="zh-CN" altLang="en-US" sz="2800" b="1" dirty="0">
                <a:solidFill>
                  <a:srgbClr val="000000"/>
                </a:solidFill>
                <a:latin typeface="Times New Roman" panose="02020603050405020304" pitchFamily="18" charset="0"/>
                <a:cs typeface="Times New Roman" panose="02020603050405020304" pitchFamily="18" charset="0"/>
              </a:rPr>
              <a:t>道工序出现次品</a:t>
            </a:r>
            <a:r>
              <a:rPr kumimoji="1" lang="en-US" altLang="zh-CN" sz="2800" b="1" dirty="0">
                <a:solidFill>
                  <a:srgbClr val="000000"/>
                </a:solidFill>
                <a:latin typeface="Times New Roman" panose="02020603050405020304" pitchFamily="18" charset="0"/>
                <a:cs typeface="Times New Roman" panose="02020603050405020304" pitchFamily="18" charset="0"/>
              </a:rPr>
              <a:t>}   </a:t>
            </a:r>
            <a:r>
              <a:rPr kumimoji="1" lang="en-US" altLang="zh-CN" sz="2800" b="1" i="1" dirty="0">
                <a:solidFill>
                  <a:srgbClr val="000000"/>
                </a:solidFill>
                <a:latin typeface="Times New Roman" panose="02020603050405020304" pitchFamily="18" charset="0"/>
                <a:cs typeface="Times New Roman" panose="02020603050405020304" pitchFamily="18" charset="0"/>
              </a:rPr>
              <a:t> </a:t>
            </a:r>
            <a:r>
              <a:rPr kumimoji="1" lang="en-US" altLang="zh-CN" sz="2800" b="1" i="1" dirty="0" err="1">
                <a:solidFill>
                  <a:srgbClr val="000000"/>
                </a:solidFill>
                <a:latin typeface="Times New Roman" panose="02020603050405020304" pitchFamily="18" charset="0"/>
                <a:cs typeface="Times New Roman" panose="02020603050405020304" pitchFamily="18" charset="0"/>
              </a:rPr>
              <a:t>i</a:t>
            </a:r>
            <a:r>
              <a:rPr kumimoji="1" lang="en-US" altLang="zh-CN" sz="2800" b="1" dirty="0">
                <a:solidFill>
                  <a:srgbClr val="000000"/>
                </a:solidFill>
                <a:latin typeface="Times New Roman" panose="02020603050405020304" pitchFamily="18" charset="0"/>
                <a:cs typeface="Times New Roman" panose="02020603050405020304" pitchFamily="18" charset="0"/>
              </a:rPr>
              <a:t>=1,2,3</a:t>
            </a:r>
          </a:p>
        </p:txBody>
      </p:sp>
      <p:sp>
        <p:nvSpPr>
          <p:cNvPr id="153604" name="AutoShape 4"/>
          <p:cNvSpPr>
            <a:spLocks noChangeArrowheads="1"/>
          </p:cNvSpPr>
          <p:nvPr/>
        </p:nvSpPr>
        <p:spPr bwMode="auto">
          <a:xfrm>
            <a:off x="6767513" y="2203599"/>
            <a:ext cx="2376487" cy="609600"/>
          </a:xfrm>
          <a:prstGeom prst="wedgeRoundRectCallout">
            <a:avLst>
              <a:gd name="adj1" fmla="val -70509"/>
              <a:gd name="adj2" fmla="val -28384"/>
              <a:gd name="adj3" fmla="val 16667"/>
            </a:avLst>
          </a:prstGeom>
          <a:solidFill>
            <a:srgbClr val="CCFF33"/>
          </a:solidFill>
          <a:ln w="9525">
            <a:solidFill>
              <a:schemeClr val="tx1"/>
            </a:solidFill>
            <a:miter lim="800000"/>
            <a:headEnd/>
            <a:tailEnd/>
          </a:ln>
        </p:spPr>
        <p:txBody>
          <a:bodyPr/>
          <a:lstStyle/>
          <a:p>
            <a:pPr algn="ctr"/>
            <a:r>
              <a:rPr lang="zh-CN" altLang="en-US" sz="2800">
                <a:solidFill>
                  <a:srgbClr val="000000"/>
                </a:solidFill>
                <a:latin typeface="Garamond" pitchFamily="18" charset="0"/>
              </a:rPr>
              <a:t>利用独立性</a:t>
            </a:r>
          </a:p>
        </p:txBody>
      </p:sp>
      <p:sp>
        <p:nvSpPr>
          <p:cNvPr id="153605" name="Rectangle 5"/>
          <p:cNvSpPr>
            <a:spLocks noChangeArrowheads="1"/>
          </p:cNvSpPr>
          <p:nvPr/>
        </p:nvSpPr>
        <p:spPr bwMode="auto">
          <a:xfrm>
            <a:off x="468313" y="2708424"/>
            <a:ext cx="32400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kumimoji="1" lang="en-US" altLang="zh-CN" sz="3200" b="1" dirty="0">
                <a:solidFill>
                  <a:srgbClr val="000000"/>
                </a:solidFill>
              </a:rPr>
              <a:t>     </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A</a:t>
            </a:r>
            <a:r>
              <a:rPr kumimoji="1" lang="en-US" altLang="zh-CN" sz="3200" b="1" baseline="-25000" dirty="0">
                <a:solidFill>
                  <a:srgbClr val="000000"/>
                </a:solidFill>
              </a:rPr>
              <a:t>1</a:t>
            </a:r>
            <a:r>
              <a:rPr kumimoji="1" lang="en-US" altLang="zh-CN" sz="3200" b="1" dirty="0">
                <a:solidFill>
                  <a:srgbClr val="000000"/>
                </a:solidFill>
              </a:rPr>
              <a:t>∪</a:t>
            </a:r>
            <a:r>
              <a:rPr kumimoji="1" lang="en-US" altLang="zh-CN" sz="3200" b="1" i="1" dirty="0">
                <a:solidFill>
                  <a:srgbClr val="000000"/>
                </a:solidFill>
              </a:rPr>
              <a:t>A</a:t>
            </a:r>
            <a:r>
              <a:rPr kumimoji="1" lang="en-US" altLang="zh-CN" sz="3200" b="1" baseline="-25000" dirty="0">
                <a:solidFill>
                  <a:srgbClr val="000000"/>
                </a:solidFill>
              </a:rPr>
              <a:t>2</a:t>
            </a:r>
            <a:r>
              <a:rPr kumimoji="1" lang="en-US" altLang="zh-CN" sz="3200" b="1" dirty="0">
                <a:solidFill>
                  <a:srgbClr val="000000"/>
                </a:solidFill>
              </a:rPr>
              <a:t>∪</a:t>
            </a:r>
            <a:r>
              <a:rPr kumimoji="1" lang="en-US" altLang="zh-CN" sz="3200" b="1" i="1" dirty="0">
                <a:solidFill>
                  <a:srgbClr val="000000"/>
                </a:solidFill>
              </a:rPr>
              <a:t>A</a:t>
            </a:r>
            <a:r>
              <a:rPr kumimoji="1" lang="en-US" altLang="zh-CN" sz="3200" b="1" baseline="-25000" dirty="0">
                <a:solidFill>
                  <a:srgbClr val="000000"/>
                </a:solidFill>
              </a:rPr>
              <a:t>3</a:t>
            </a:r>
            <a:r>
              <a:rPr kumimoji="1" lang="en-US" altLang="zh-CN" sz="3200" b="1" dirty="0">
                <a:solidFill>
                  <a:srgbClr val="000000"/>
                </a:solidFill>
              </a:rPr>
              <a:t>)</a:t>
            </a:r>
          </a:p>
        </p:txBody>
      </p:sp>
      <p:graphicFrame>
        <p:nvGraphicFramePr>
          <p:cNvPr id="153606" name="Object 6"/>
          <p:cNvGraphicFramePr>
            <a:graphicFrameLocks noChangeAspect="1"/>
          </p:cNvGraphicFramePr>
          <p:nvPr>
            <p:extLst>
              <p:ext uri="{D42A27DB-BD31-4B8C-83A1-F6EECF244321}">
                <p14:modId xmlns:p14="http://schemas.microsoft.com/office/powerpoint/2010/main" val="3882996875"/>
              </p:ext>
            </p:extLst>
          </p:nvPr>
        </p:nvGraphicFramePr>
        <p:xfrm>
          <a:off x="3708400" y="2708424"/>
          <a:ext cx="3371850" cy="652463"/>
        </p:xfrm>
        <a:graphic>
          <a:graphicData uri="http://schemas.openxmlformats.org/presentationml/2006/ole">
            <mc:AlternateContent xmlns:mc="http://schemas.openxmlformats.org/markup-compatibility/2006">
              <mc:Choice xmlns:v="urn:schemas-microsoft-com:vml" Requires="v">
                <p:oleObj spid="_x0000_s93366" name="公式" r:id="rId3" imgW="1295341" imgH="236304" progId="Equation.3">
                  <p:embed/>
                </p:oleObj>
              </mc:Choice>
              <mc:Fallback>
                <p:oleObj name="公式" r:id="rId3" imgW="1295341" imgH="23630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2708424"/>
                        <a:ext cx="3371850"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07" name="Object 7"/>
          <p:cNvGraphicFramePr>
            <a:graphicFrameLocks noChangeAspect="1"/>
          </p:cNvGraphicFramePr>
          <p:nvPr>
            <p:extLst>
              <p:ext uri="{D42A27DB-BD31-4B8C-83A1-F6EECF244321}">
                <p14:modId xmlns:p14="http://schemas.microsoft.com/office/powerpoint/2010/main" val="1076489229"/>
              </p:ext>
            </p:extLst>
          </p:nvPr>
        </p:nvGraphicFramePr>
        <p:xfrm>
          <a:off x="827088" y="3572024"/>
          <a:ext cx="2651125" cy="619125"/>
        </p:xfrm>
        <a:graphic>
          <a:graphicData uri="http://schemas.openxmlformats.org/presentationml/2006/ole">
            <mc:AlternateContent xmlns:mc="http://schemas.openxmlformats.org/markup-compatibility/2006">
              <mc:Choice xmlns:v="urn:schemas-microsoft-com:vml" Requires="v">
                <p:oleObj spid="_x0000_s93367" name="公式" r:id="rId5" imgW="1013539" imgH="228528" progId="Equation.3">
                  <p:embed/>
                </p:oleObj>
              </mc:Choice>
              <mc:Fallback>
                <p:oleObj name="公式" r:id="rId5" imgW="1013539" imgH="22852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3572024"/>
                        <a:ext cx="2651125"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08" name="Object 8"/>
          <p:cNvGraphicFramePr>
            <a:graphicFrameLocks noChangeAspect="1"/>
          </p:cNvGraphicFramePr>
          <p:nvPr>
            <p:extLst>
              <p:ext uri="{D42A27DB-BD31-4B8C-83A1-F6EECF244321}">
                <p14:modId xmlns:p14="http://schemas.microsoft.com/office/powerpoint/2010/main" val="1815596203"/>
              </p:ext>
            </p:extLst>
          </p:nvPr>
        </p:nvGraphicFramePr>
        <p:xfrm>
          <a:off x="3635375" y="3572024"/>
          <a:ext cx="3862388" cy="619125"/>
        </p:xfrm>
        <a:graphic>
          <a:graphicData uri="http://schemas.openxmlformats.org/presentationml/2006/ole">
            <mc:AlternateContent xmlns:mc="http://schemas.openxmlformats.org/markup-compatibility/2006">
              <mc:Choice xmlns:v="urn:schemas-microsoft-com:vml" Requires="v">
                <p:oleObj spid="_x0000_s93368" name="公式" r:id="rId7" imgW="1485947" imgH="228528" progId="Equation.3">
                  <p:embed/>
                </p:oleObj>
              </mc:Choice>
              <mc:Fallback>
                <p:oleObj name="公式" r:id="rId7" imgW="1485947" imgH="22852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5375" y="3572024"/>
                        <a:ext cx="3862388"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09" name="Text Box 9"/>
          <p:cNvSpPr txBox="1">
            <a:spLocks noChangeArrowheads="1"/>
          </p:cNvSpPr>
          <p:nvPr/>
        </p:nvSpPr>
        <p:spPr bwMode="auto">
          <a:xfrm>
            <a:off x="-252413" y="4437261"/>
            <a:ext cx="66294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en-US" altLang="zh-CN" sz="3200" b="1">
                <a:solidFill>
                  <a:srgbClr val="000000"/>
                </a:solidFill>
              </a:rPr>
              <a:t>          </a:t>
            </a:r>
            <a:r>
              <a:rPr kumimoji="1" lang="en-US" altLang="zh-CN" sz="3200">
                <a:solidFill>
                  <a:srgbClr val="000000"/>
                </a:solidFill>
              </a:rPr>
              <a:t>=1-[1-</a:t>
            </a:r>
            <a:r>
              <a:rPr kumimoji="1" lang="en-US" altLang="zh-CN" sz="3200" i="1">
                <a:solidFill>
                  <a:srgbClr val="000000"/>
                </a:solidFill>
              </a:rPr>
              <a:t>P</a:t>
            </a:r>
            <a:r>
              <a:rPr kumimoji="1" lang="en-US" altLang="zh-CN" sz="3200">
                <a:solidFill>
                  <a:srgbClr val="000000"/>
                </a:solidFill>
              </a:rPr>
              <a:t>(</a:t>
            </a:r>
            <a:r>
              <a:rPr kumimoji="1" lang="en-US" altLang="zh-CN" sz="3200" i="1">
                <a:solidFill>
                  <a:srgbClr val="000000"/>
                </a:solidFill>
              </a:rPr>
              <a:t>A</a:t>
            </a:r>
            <a:r>
              <a:rPr kumimoji="1" lang="en-US" altLang="zh-CN" sz="3200" baseline="-25000">
                <a:solidFill>
                  <a:srgbClr val="000000"/>
                </a:solidFill>
              </a:rPr>
              <a:t>1</a:t>
            </a:r>
            <a:r>
              <a:rPr kumimoji="1" lang="en-US" altLang="zh-CN" sz="3200">
                <a:solidFill>
                  <a:srgbClr val="000000"/>
                </a:solidFill>
              </a:rPr>
              <a:t>)][1-</a:t>
            </a:r>
            <a:r>
              <a:rPr kumimoji="1" lang="en-US" altLang="zh-CN" sz="3200" i="1">
                <a:solidFill>
                  <a:srgbClr val="000000"/>
                </a:solidFill>
              </a:rPr>
              <a:t>P</a:t>
            </a:r>
            <a:r>
              <a:rPr kumimoji="1" lang="en-US" altLang="zh-CN" sz="3200">
                <a:solidFill>
                  <a:srgbClr val="000000"/>
                </a:solidFill>
              </a:rPr>
              <a:t>(</a:t>
            </a:r>
            <a:r>
              <a:rPr kumimoji="1" lang="en-US" altLang="zh-CN" sz="3200" i="1">
                <a:solidFill>
                  <a:srgbClr val="000000"/>
                </a:solidFill>
              </a:rPr>
              <a:t>A</a:t>
            </a:r>
            <a:r>
              <a:rPr kumimoji="1" lang="en-US" altLang="zh-CN" sz="3200" baseline="-25000">
                <a:solidFill>
                  <a:srgbClr val="000000"/>
                </a:solidFill>
              </a:rPr>
              <a:t>2</a:t>
            </a:r>
            <a:r>
              <a:rPr kumimoji="1" lang="en-US" altLang="zh-CN" sz="3200">
                <a:solidFill>
                  <a:srgbClr val="000000"/>
                </a:solidFill>
              </a:rPr>
              <a:t>)][1-</a:t>
            </a:r>
            <a:r>
              <a:rPr kumimoji="1" lang="en-US" altLang="zh-CN" sz="3200" i="1">
                <a:solidFill>
                  <a:srgbClr val="000000"/>
                </a:solidFill>
              </a:rPr>
              <a:t>P</a:t>
            </a:r>
            <a:r>
              <a:rPr kumimoji="1" lang="en-US" altLang="zh-CN" sz="3200">
                <a:solidFill>
                  <a:srgbClr val="000000"/>
                </a:solidFill>
              </a:rPr>
              <a:t>(</a:t>
            </a:r>
            <a:r>
              <a:rPr kumimoji="1" lang="en-US" altLang="zh-CN" sz="3200" i="1">
                <a:solidFill>
                  <a:srgbClr val="000000"/>
                </a:solidFill>
              </a:rPr>
              <a:t>A</a:t>
            </a:r>
            <a:r>
              <a:rPr kumimoji="1" lang="en-US" altLang="zh-CN" sz="3200" baseline="-25000">
                <a:solidFill>
                  <a:srgbClr val="000000"/>
                </a:solidFill>
              </a:rPr>
              <a:t>3</a:t>
            </a:r>
            <a:r>
              <a:rPr kumimoji="1" lang="en-US" altLang="zh-CN" sz="3200">
                <a:solidFill>
                  <a:srgbClr val="000000"/>
                </a:solidFill>
              </a:rPr>
              <a:t>)]</a:t>
            </a:r>
            <a:r>
              <a:rPr kumimoji="1" lang="en-US" altLang="zh-CN" sz="3200" b="1">
                <a:solidFill>
                  <a:srgbClr val="000000"/>
                </a:solidFill>
              </a:rPr>
              <a:t> </a:t>
            </a:r>
            <a:endParaRPr kumimoji="1" lang="en-US" altLang="zh-CN" sz="2400">
              <a:solidFill>
                <a:srgbClr val="000000"/>
              </a:solidFill>
            </a:endParaRPr>
          </a:p>
        </p:txBody>
      </p:sp>
      <p:graphicFrame>
        <p:nvGraphicFramePr>
          <p:cNvPr id="153610" name="Object 10"/>
          <p:cNvGraphicFramePr>
            <a:graphicFrameLocks noChangeAspect="1"/>
          </p:cNvGraphicFramePr>
          <p:nvPr>
            <p:extLst>
              <p:ext uri="{D42A27DB-BD31-4B8C-83A1-F6EECF244321}">
                <p14:modId xmlns:p14="http://schemas.microsoft.com/office/powerpoint/2010/main" val="1570749747"/>
              </p:ext>
            </p:extLst>
          </p:nvPr>
        </p:nvGraphicFramePr>
        <p:xfrm>
          <a:off x="827088" y="5084912"/>
          <a:ext cx="1506537" cy="458787"/>
        </p:xfrm>
        <a:graphic>
          <a:graphicData uri="http://schemas.openxmlformats.org/presentationml/2006/ole">
            <mc:AlternateContent xmlns:mc="http://schemas.openxmlformats.org/markup-compatibility/2006">
              <mc:Choice xmlns:v="urn:schemas-microsoft-com:vml" Requires="v">
                <p:oleObj spid="_x0000_s93369" name="公式" r:id="rId9" imgW="571601" imgH="160056" progId="Equation.3">
                  <p:embed/>
                </p:oleObj>
              </mc:Choice>
              <mc:Fallback>
                <p:oleObj name="公式" r:id="rId9" imgW="571601" imgH="16005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5084912"/>
                        <a:ext cx="1506537"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22464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3603"/>
                                        </p:tgtEl>
                                        <p:attrNameLst>
                                          <p:attrName>style.visibility</p:attrName>
                                        </p:attrNameLst>
                                      </p:cBhvr>
                                      <p:to>
                                        <p:strVal val="visible"/>
                                      </p:to>
                                    </p:set>
                                    <p:anim calcmode="lin" valueType="num">
                                      <p:cBhvr additive="base">
                                        <p:cTn id="7" dur="500" fill="hold"/>
                                        <p:tgtEl>
                                          <p:spTgt spid="153603"/>
                                        </p:tgtEl>
                                        <p:attrNameLst>
                                          <p:attrName>ppt_x</p:attrName>
                                        </p:attrNameLst>
                                      </p:cBhvr>
                                      <p:tavLst>
                                        <p:tav tm="0">
                                          <p:val>
                                            <p:strVal val="1+#ppt_w/2"/>
                                          </p:val>
                                        </p:tav>
                                        <p:tav tm="100000">
                                          <p:val>
                                            <p:strVal val="#ppt_x"/>
                                          </p:val>
                                        </p:tav>
                                      </p:tavLst>
                                    </p:anim>
                                    <p:anim calcmode="lin" valueType="num">
                                      <p:cBhvr additive="base">
                                        <p:cTn id="8" dur="500" fill="hold"/>
                                        <p:tgtEl>
                                          <p:spTgt spid="1536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53604"/>
                                        </p:tgtEl>
                                        <p:attrNameLst>
                                          <p:attrName>style.visibility</p:attrName>
                                        </p:attrNameLst>
                                      </p:cBhvr>
                                      <p:to>
                                        <p:strVal val="visible"/>
                                      </p:to>
                                    </p:set>
                                    <p:anim calcmode="lin" valueType="num">
                                      <p:cBhvr additive="base">
                                        <p:cTn id="13" dur="500" fill="hold"/>
                                        <p:tgtEl>
                                          <p:spTgt spid="153604"/>
                                        </p:tgtEl>
                                        <p:attrNameLst>
                                          <p:attrName>ppt_x</p:attrName>
                                        </p:attrNameLst>
                                      </p:cBhvr>
                                      <p:tavLst>
                                        <p:tav tm="0">
                                          <p:val>
                                            <p:strVal val="1+#ppt_w/2"/>
                                          </p:val>
                                        </p:tav>
                                        <p:tav tm="100000">
                                          <p:val>
                                            <p:strVal val="#ppt_x"/>
                                          </p:val>
                                        </p:tav>
                                      </p:tavLst>
                                    </p:anim>
                                    <p:anim calcmode="lin" valueType="num">
                                      <p:cBhvr additive="base">
                                        <p:cTn id="14" dur="500" fill="hold"/>
                                        <p:tgtEl>
                                          <p:spTgt spid="15360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53605"/>
                                        </p:tgtEl>
                                        <p:attrNameLst>
                                          <p:attrName>style.visibility</p:attrName>
                                        </p:attrNameLst>
                                      </p:cBhvr>
                                      <p:to>
                                        <p:strVal val="visible"/>
                                      </p:to>
                                    </p:set>
                                    <p:animEffect transition="in" filter="wipe(left)">
                                      <p:cBhvr>
                                        <p:cTn id="19" dur="500"/>
                                        <p:tgtEl>
                                          <p:spTgt spid="15360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nodeType="clickEffect">
                                  <p:stCondLst>
                                    <p:cond delay="0"/>
                                  </p:stCondLst>
                                  <p:childTnLst>
                                    <p:set>
                                      <p:cBhvr>
                                        <p:cTn id="23" dur="1" fill="hold">
                                          <p:stCondLst>
                                            <p:cond delay="0"/>
                                          </p:stCondLst>
                                        </p:cTn>
                                        <p:tgtEl>
                                          <p:spTgt spid="153606"/>
                                        </p:tgtEl>
                                        <p:attrNameLst>
                                          <p:attrName>style.visibility</p:attrName>
                                        </p:attrNameLst>
                                      </p:cBhvr>
                                      <p:to>
                                        <p:strVal val="visible"/>
                                      </p:to>
                                    </p:set>
                                    <p:anim calcmode="lin" valueType="num">
                                      <p:cBhvr additive="base">
                                        <p:cTn id="24" dur="500" fill="hold"/>
                                        <p:tgtEl>
                                          <p:spTgt spid="153606"/>
                                        </p:tgtEl>
                                        <p:attrNameLst>
                                          <p:attrName>ppt_x</p:attrName>
                                        </p:attrNameLst>
                                      </p:cBhvr>
                                      <p:tavLst>
                                        <p:tav tm="0">
                                          <p:val>
                                            <p:strVal val="1+#ppt_w/2"/>
                                          </p:val>
                                        </p:tav>
                                        <p:tav tm="100000">
                                          <p:val>
                                            <p:strVal val="#ppt_x"/>
                                          </p:val>
                                        </p:tav>
                                      </p:tavLst>
                                    </p:anim>
                                    <p:anim calcmode="lin" valueType="num">
                                      <p:cBhvr additive="base">
                                        <p:cTn id="25" dur="500" fill="hold"/>
                                        <p:tgtEl>
                                          <p:spTgt spid="153606"/>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2" fill="hold" nodeType="clickEffect">
                                  <p:stCondLst>
                                    <p:cond delay="0"/>
                                  </p:stCondLst>
                                  <p:childTnLst>
                                    <p:set>
                                      <p:cBhvr>
                                        <p:cTn id="29" dur="1" fill="hold">
                                          <p:stCondLst>
                                            <p:cond delay="0"/>
                                          </p:stCondLst>
                                        </p:cTn>
                                        <p:tgtEl>
                                          <p:spTgt spid="153607"/>
                                        </p:tgtEl>
                                        <p:attrNameLst>
                                          <p:attrName>style.visibility</p:attrName>
                                        </p:attrNameLst>
                                      </p:cBhvr>
                                      <p:to>
                                        <p:strVal val="visible"/>
                                      </p:to>
                                    </p:set>
                                    <p:animEffect transition="in" filter="wipe(right)">
                                      <p:cBhvr>
                                        <p:cTn id="30" dur="500"/>
                                        <p:tgtEl>
                                          <p:spTgt spid="15360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2" fill="hold" nodeType="clickEffect">
                                  <p:stCondLst>
                                    <p:cond delay="0"/>
                                  </p:stCondLst>
                                  <p:childTnLst>
                                    <p:set>
                                      <p:cBhvr>
                                        <p:cTn id="34" dur="1" fill="hold">
                                          <p:stCondLst>
                                            <p:cond delay="0"/>
                                          </p:stCondLst>
                                        </p:cTn>
                                        <p:tgtEl>
                                          <p:spTgt spid="153608"/>
                                        </p:tgtEl>
                                        <p:attrNameLst>
                                          <p:attrName>style.visibility</p:attrName>
                                        </p:attrNameLst>
                                      </p:cBhvr>
                                      <p:to>
                                        <p:strVal val="visible"/>
                                      </p:to>
                                    </p:set>
                                    <p:animEffect transition="in" filter="wipe(right)">
                                      <p:cBhvr>
                                        <p:cTn id="35" dur="500"/>
                                        <p:tgtEl>
                                          <p:spTgt spid="15360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2" fill="hold" grpId="0" nodeType="clickEffect">
                                  <p:stCondLst>
                                    <p:cond delay="0"/>
                                  </p:stCondLst>
                                  <p:childTnLst>
                                    <p:set>
                                      <p:cBhvr>
                                        <p:cTn id="39" dur="1" fill="hold">
                                          <p:stCondLst>
                                            <p:cond delay="0"/>
                                          </p:stCondLst>
                                        </p:cTn>
                                        <p:tgtEl>
                                          <p:spTgt spid="153609"/>
                                        </p:tgtEl>
                                        <p:attrNameLst>
                                          <p:attrName>style.visibility</p:attrName>
                                        </p:attrNameLst>
                                      </p:cBhvr>
                                      <p:to>
                                        <p:strVal val="visible"/>
                                      </p:to>
                                    </p:set>
                                    <p:animEffect transition="in" filter="wipe(right)">
                                      <p:cBhvr>
                                        <p:cTn id="40" dur="500"/>
                                        <p:tgtEl>
                                          <p:spTgt spid="15360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2" fill="hold" nodeType="clickEffect">
                                  <p:stCondLst>
                                    <p:cond delay="0"/>
                                  </p:stCondLst>
                                  <p:childTnLst>
                                    <p:set>
                                      <p:cBhvr>
                                        <p:cTn id="44" dur="1" fill="hold">
                                          <p:stCondLst>
                                            <p:cond delay="0"/>
                                          </p:stCondLst>
                                        </p:cTn>
                                        <p:tgtEl>
                                          <p:spTgt spid="153610"/>
                                        </p:tgtEl>
                                        <p:attrNameLst>
                                          <p:attrName>style.visibility</p:attrName>
                                        </p:attrNameLst>
                                      </p:cBhvr>
                                      <p:to>
                                        <p:strVal val="visible"/>
                                      </p:to>
                                    </p:set>
                                    <p:animEffect transition="in" filter="wipe(right)">
                                      <p:cBhvr>
                                        <p:cTn id="45" dur="500"/>
                                        <p:tgtEl>
                                          <p:spTgt spid="153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p:bldP spid="153604" grpId="0" animBg="1"/>
      <p:bldP spid="153605" grpId="0" autoUpdateAnimBg="0"/>
      <p:bldP spid="153609"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2"/>
          <p:cNvSpPr txBox="1">
            <a:spLocks noChangeArrowheads="1"/>
          </p:cNvSpPr>
          <p:nvPr/>
        </p:nvSpPr>
        <p:spPr bwMode="auto">
          <a:xfrm>
            <a:off x="684213" y="116632"/>
            <a:ext cx="7735887" cy="1554163"/>
          </a:xfrm>
          <a:prstGeom prst="rect">
            <a:avLst/>
          </a:prstGeom>
          <a:ln/>
          <a:extLst/>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sz="3200" dirty="0">
                <a:solidFill>
                  <a:srgbClr val="000000"/>
                </a:solidFill>
                <a:ea typeface="楷体_GB2312" pitchFamily="49" charset="-122"/>
              </a:rPr>
              <a:t>例</a:t>
            </a:r>
            <a:r>
              <a:rPr kumimoji="1" lang="en-US" altLang="zh-CN" sz="3200" dirty="0">
                <a:solidFill>
                  <a:srgbClr val="000000"/>
                </a:solidFill>
                <a:ea typeface="楷体_GB2312" pitchFamily="49" charset="-122"/>
              </a:rPr>
              <a:t>5 </a:t>
            </a:r>
            <a:r>
              <a:rPr kumimoji="1" lang="zh-CN" altLang="en-US" sz="3200" dirty="0">
                <a:solidFill>
                  <a:srgbClr val="000000"/>
                </a:solidFill>
                <a:ea typeface="楷体_GB2312" pitchFamily="49" charset="-122"/>
              </a:rPr>
              <a:t>某型号高射炮的命中率为</a:t>
            </a:r>
            <a:r>
              <a:rPr kumimoji="1" lang="en-US" altLang="zh-CN" sz="3200" dirty="0">
                <a:solidFill>
                  <a:srgbClr val="000000"/>
                </a:solidFill>
                <a:ea typeface="楷体_GB2312" pitchFamily="49" charset="-122"/>
              </a:rPr>
              <a:t>0</a:t>
            </a:r>
            <a:r>
              <a:rPr kumimoji="1" lang="en-US" altLang="zh-CN" sz="3200" b="1" dirty="0">
                <a:solidFill>
                  <a:srgbClr val="000000"/>
                </a:solidFill>
                <a:ea typeface="楷体_GB2312" pitchFamily="49" charset="-122"/>
              </a:rPr>
              <a:t>.</a:t>
            </a:r>
            <a:r>
              <a:rPr kumimoji="1" lang="en-US" altLang="zh-CN" sz="3200" dirty="0">
                <a:solidFill>
                  <a:srgbClr val="000000"/>
                </a:solidFill>
                <a:ea typeface="楷体_GB2312" pitchFamily="49" charset="-122"/>
              </a:rPr>
              <a:t>2, </a:t>
            </a:r>
            <a:r>
              <a:rPr kumimoji="1" lang="zh-CN" altLang="en-US" sz="3200" dirty="0">
                <a:solidFill>
                  <a:srgbClr val="000000"/>
                </a:solidFill>
                <a:ea typeface="楷体_GB2312" pitchFamily="49" charset="-122"/>
              </a:rPr>
              <a:t>现有一架</a:t>
            </a:r>
          </a:p>
          <a:p>
            <a:pPr eaLnBrk="1" hangingPunct="1"/>
            <a:r>
              <a:rPr kumimoji="1" lang="zh-CN" altLang="en-US" sz="3200" dirty="0">
                <a:solidFill>
                  <a:srgbClr val="000000"/>
                </a:solidFill>
                <a:ea typeface="楷体_GB2312" pitchFamily="49" charset="-122"/>
              </a:rPr>
              <a:t>敌机即将入侵，如果欲以 </a:t>
            </a:r>
            <a:r>
              <a:rPr kumimoji="1" lang="en-US" altLang="zh-CN" sz="3200" dirty="0">
                <a:solidFill>
                  <a:srgbClr val="000000"/>
                </a:solidFill>
                <a:ea typeface="楷体_GB2312" pitchFamily="49" charset="-122"/>
              </a:rPr>
              <a:t>90 % </a:t>
            </a:r>
            <a:r>
              <a:rPr kumimoji="1" lang="zh-CN" altLang="en-US" sz="3200" dirty="0">
                <a:solidFill>
                  <a:srgbClr val="000000"/>
                </a:solidFill>
                <a:ea typeface="楷体_GB2312" pitchFamily="49" charset="-122"/>
              </a:rPr>
              <a:t>的把握击中</a:t>
            </a:r>
          </a:p>
          <a:p>
            <a:pPr eaLnBrk="1" hangingPunct="1"/>
            <a:r>
              <a:rPr kumimoji="1" lang="zh-CN" altLang="en-US" sz="3200" dirty="0">
                <a:solidFill>
                  <a:srgbClr val="000000"/>
                </a:solidFill>
                <a:ea typeface="楷体_GB2312" pitchFamily="49" charset="-122"/>
              </a:rPr>
              <a:t>它，则需配备此型号</a:t>
            </a:r>
            <a:r>
              <a:rPr kumimoji="1" lang="zh-CN" altLang="en-US" sz="3200" dirty="0">
                <a:solidFill>
                  <a:srgbClr val="000000"/>
                </a:solidFill>
                <a:latin typeface="Garamond" pitchFamily="18" charset="0"/>
                <a:ea typeface="楷体_GB2312" pitchFamily="49" charset="-122"/>
              </a:rPr>
              <a:t>高射</a:t>
            </a:r>
            <a:r>
              <a:rPr kumimoji="1" lang="zh-CN" altLang="en-US" sz="3200" dirty="0">
                <a:solidFill>
                  <a:srgbClr val="000000"/>
                </a:solidFill>
                <a:ea typeface="楷体_GB2312" pitchFamily="49" charset="-122"/>
              </a:rPr>
              <a:t>炮多少门？</a:t>
            </a:r>
          </a:p>
        </p:txBody>
      </p:sp>
      <p:sp>
        <p:nvSpPr>
          <p:cNvPr id="154627" name="Text Box 3"/>
          <p:cNvSpPr txBox="1">
            <a:spLocks noChangeArrowheads="1"/>
          </p:cNvSpPr>
          <p:nvPr/>
        </p:nvSpPr>
        <p:spPr bwMode="auto">
          <a:xfrm>
            <a:off x="684213" y="1843832"/>
            <a:ext cx="622935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en-US" altLang="zh-CN" sz="4000" b="1">
                <a:solidFill>
                  <a:srgbClr val="33CCFF"/>
                </a:solidFill>
                <a:ea typeface="黑体" pitchFamily="2" charset="-122"/>
              </a:rPr>
              <a:t>      </a:t>
            </a:r>
            <a:r>
              <a:rPr kumimoji="1" lang="zh-CN" altLang="en-US" sz="3200">
                <a:solidFill>
                  <a:srgbClr val="000000"/>
                </a:solidFill>
                <a:ea typeface="楷体_GB2312" pitchFamily="49" charset="-122"/>
              </a:rPr>
              <a:t>设需配备</a:t>
            </a:r>
            <a:r>
              <a:rPr kumimoji="1" lang="zh-CN" altLang="en-US" sz="3200" i="1">
                <a:solidFill>
                  <a:srgbClr val="000000"/>
                </a:solidFill>
                <a:ea typeface="楷体_GB2312" pitchFamily="49" charset="-122"/>
              </a:rPr>
              <a:t> </a:t>
            </a:r>
            <a:r>
              <a:rPr kumimoji="1" lang="en-US" altLang="zh-CN" sz="3200" i="1">
                <a:solidFill>
                  <a:srgbClr val="000000"/>
                </a:solidFill>
                <a:ea typeface="楷体_GB2312" pitchFamily="49" charset="-122"/>
              </a:rPr>
              <a:t>n </a:t>
            </a:r>
            <a:r>
              <a:rPr kumimoji="1" lang="zh-CN" altLang="en-US" sz="3200">
                <a:solidFill>
                  <a:srgbClr val="000000"/>
                </a:solidFill>
                <a:ea typeface="楷体_GB2312" pitchFamily="49" charset="-122"/>
              </a:rPr>
              <a:t>门此型号</a:t>
            </a:r>
            <a:r>
              <a:rPr kumimoji="1" lang="zh-CN" altLang="en-US" sz="3200">
                <a:solidFill>
                  <a:srgbClr val="000000"/>
                </a:solidFill>
                <a:latin typeface="Garamond" pitchFamily="18" charset="0"/>
                <a:ea typeface="楷体_GB2312" pitchFamily="49" charset="-122"/>
              </a:rPr>
              <a:t>高射</a:t>
            </a:r>
            <a:r>
              <a:rPr kumimoji="1" lang="zh-CN" altLang="en-US" sz="3200">
                <a:solidFill>
                  <a:srgbClr val="000000"/>
                </a:solidFill>
                <a:ea typeface="楷体_GB2312" pitchFamily="49" charset="-122"/>
              </a:rPr>
              <a:t>炮，</a:t>
            </a:r>
            <a:endParaRPr kumimoji="1" lang="zh-CN" altLang="en-US" sz="3200" b="1">
              <a:solidFill>
                <a:srgbClr val="33CCFF"/>
              </a:solidFill>
              <a:ea typeface="楷体_GB2312" pitchFamily="49" charset="-122"/>
            </a:endParaRPr>
          </a:p>
          <a:p>
            <a:pPr eaLnBrk="1" hangingPunct="1"/>
            <a:r>
              <a:rPr kumimoji="1" lang="zh-CN" altLang="en-US" sz="3200">
                <a:solidFill>
                  <a:srgbClr val="000000"/>
                </a:solidFill>
                <a:ea typeface="楷体_GB2312" pitchFamily="49" charset="-122"/>
              </a:rPr>
              <a:t>设事件</a:t>
            </a:r>
            <a:r>
              <a:rPr kumimoji="1" lang="en-US" altLang="zh-CN" sz="3200" b="1" i="1">
                <a:solidFill>
                  <a:srgbClr val="000000"/>
                </a:solidFill>
              </a:rPr>
              <a:t>A</a:t>
            </a:r>
            <a:r>
              <a:rPr kumimoji="1" lang="en-US" altLang="zh-CN" sz="1800" b="1" i="1">
                <a:solidFill>
                  <a:srgbClr val="000000"/>
                </a:solidFill>
              </a:rPr>
              <a:t>i</a:t>
            </a:r>
            <a:r>
              <a:rPr kumimoji="1" lang="en-US" altLang="zh-CN" sz="1800">
                <a:solidFill>
                  <a:srgbClr val="000000"/>
                </a:solidFill>
                <a:ea typeface="楷体_GB2312" pitchFamily="49" charset="-122"/>
              </a:rPr>
              <a:t> </a:t>
            </a:r>
            <a:r>
              <a:rPr kumimoji="1" lang="zh-CN" altLang="en-US" sz="3200">
                <a:solidFill>
                  <a:srgbClr val="000000"/>
                </a:solidFill>
                <a:ea typeface="楷体_GB2312" pitchFamily="49" charset="-122"/>
              </a:rPr>
              <a:t>表示第 </a:t>
            </a:r>
            <a:r>
              <a:rPr kumimoji="1" lang="en-US" altLang="zh-CN" sz="3200" i="1">
                <a:solidFill>
                  <a:srgbClr val="000000"/>
                </a:solidFill>
                <a:ea typeface="楷体_GB2312" pitchFamily="49" charset="-122"/>
              </a:rPr>
              <a:t>i</a:t>
            </a:r>
            <a:r>
              <a:rPr kumimoji="1" lang="en-US" altLang="zh-CN" sz="3200">
                <a:solidFill>
                  <a:srgbClr val="000000"/>
                </a:solidFill>
                <a:ea typeface="楷体_GB2312" pitchFamily="49" charset="-122"/>
              </a:rPr>
              <a:t> </a:t>
            </a:r>
            <a:r>
              <a:rPr kumimoji="1" lang="zh-CN" altLang="en-US" sz="3200">
                <a:solidFill>
                  <a:srgbClr val="000000"/>
                </a:solidFill>
                <a:ea typeface="楷体_GB2312" pitchFamily="49" charset="-122"/>
              </a:rPr>
              <a:t>门炮击中敌机，</a:t>
            </a:r>
          </a:p>
        </p:txBody>
      </p:sp>
      <p:graphicFrame>
        <p:nvGraphicFramePr>
          <p:cNvPr id="154628" name="Object 4"/>
          <p:cNvGraphicFramePr>
            <a:graphicFrameLocks noChangeAspect="1"/>
          </p:cNvGraphicFramePr>
          <p:nvPr>
            <p:extLst>
              <p:ext uri="{D42A27DB-BD31-4B8C-83A1-F6EECF244321}">
                <p14:modId xmlns:p14="http://schemas.microsoft.com/office/powerpoint/2010/main" val="171805159"/>
              </p:ext>
            </p:extLst>
          </p:nvPr>
        </p:nvGraphicFramePr>
        <p:xfrm>
          <a:off x="1403350" y="3140820"/>
          <a:ext cx="6192838" cy="1243012"/>
        </p:xfrm>
        <a:graphic>
          <a:graphicData uri="http://schemas.openxmlformats.org/presentationml/2006/ole">
            <mc:AlternateContent xmlns:mc="http://schemas.openxmlformats.org/markup-compatibility/2006">
              <mc:Choice xmlns:v="urn:schemas-microsoft-com:vml" Requires="v">
                <p:oleObj spid="_x0000_s47708" name="公式" r:id="rId3" imgW="2476579" imgH="419040" progId="Equation.3">
                  <p:embed/>
                </p:oleObj>
              </mc:Choice>
              <mc:Fallback>
                <p:oleObj name="公式" r:id="rId3" imgW="2476579"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3140820"/>
                        <a:ext cx="6192838" cy="1243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629" name="Object 5"/>
          <p:cNvGraphicFramePr>
            <a:graphicFrameLocks noChangeAspect="1"/>
          </p:cNvGraphicFramePr>
          <p:nvPr>
            <p:extLst>
              <p:ext uri="{D42A27DB-BD31-4B8C-83A1-F6EECF244321}">
                <p14:modId xmlns:p14="http://schemas.microsoft.com/office/powerpoint/2010/main" val="1811874091"/>
              </p:ext>
            </p:extLst>
          </p:nvPr>
        </p:nvGraphicFramePr>
        <p:xfrm>
          <a:off x="3203575" y="4509245"/>
          <a:ext cx="1914525" cy="500062"/>
        </p:xfrm>
        <a:graphic>
          <a:graphicData uri="http://schemas.openxmlformats.org/presentationml/2006/ole">
            <mc:AlternateContent xmlns:mc="http://schemas.openxmlformats.org/markup-compatibility/2006">
              <mc:Choice xmlns:v="urn:schemas-microsoft-com:vml" Requires="v">
                <p:oleObj spid="_x0000_s47709" name="公式" r:id="rId5" imgW="579165" imgH="160056" progId="Equation.3">
                  <p:embed/>
                </p:oleObj>
              </mc:Choice>
              <mc:Fallback>
                <p:oleObj name="公式" r:id="rId5" imgW="579165" imgH="16005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4509245"/>
                        <a:ext cx="1914525" cy="50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4630" name="Text Box 6"/>
          <p:cNvSpPr txBox="1">
            <a:spLocks noChangeArrowheads="1"/>
          </p:cNvSpPr>
          <p:nvPr/>
        </p:nvSpPr>
        <p:spPr bwMode="auto">
          <a:xfrm>
            <a:off x="2124075" y="5156945"/>
            <a:ext cx="40703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sz="3200">
                <a:solidFill>
                  <a:srgbClr val="000000"/>
                </a:solidFill>
                <a:ea typeface="楷体_GB2312" pitchFamily="49" charset="-122"/>
              </a:rPr>
              <a:t>故需至少配备</a:t>
            </a:r>
            <a:r>
              <a:rPr kumimoji="1" lang="en-US" altLang="zh-CN" sz="3200">
                <a:solidFill>
                  <a:srgbClr val="000000"/>
                </a:solidFill>
                <a:ea typeface="楷体_GB2312" pitchFamily="49" charset="-122"/>
              </a:rPr>
              <a:t>11</a:t>
            </a:r>
            <a:r>
              <a:rPr kumimoji="1" lang="en-US" altLang="zh-CN" sz="3200" i="1">
                <a:solidFill>
                  <a:srgbClr val="000000"/>
                </a:solidFill>
                <a:ea typeface="楷体_GB2312" pitchFamily="49" charset="-122"/>
              </a:rPr>
              <a:t> </a:t>
            </a:r>
            <a:r>
              <a:rPr kumimoji="1" lang="zh-CN" altLang="en-US" sz="3200">
                <a:solidFill>
                  <a:srgbClr val="000000"/>
                </a:solidFill>
                <a:ea typeface="楷体_GB2312" pitchFamily="49" charset="-122"/>
              </a:rPr>
              <a:t>门炮</a:t>
            </a:r>
            <a:r>
              <a:rPr kumimoji="1" lang="zh-CN" altLang="en-US" sz="4000">
                <a:solidFill>
                  <a:srgbClr val="000000"/>
                </a:solidFill>
                <a:ea typeface="楷体_GB2312" pitchFamily="49" charset="-122"/>
              </a:rPr>
              <a:t> </a:t>
            </a:r>
            <a:endParaRPr kumimoji="1" lang="zh-CN" altLang="en-US" sz="4000" b="1">
              <a:solidFill>
                <a:srgbClr val="000000"/>
              </a:solidFill>
              <a:ea typeface="楷体_GB2312" pitchFamily="49" charset="-122"/>
            </a:endParaRPr>
          </a:p>
        </p:txBody>
      </p:sp>
    </p:spTree>
    <p:extLst>
      <p:ext uri="{BB962C8B-B14F-4D97-AF65-F5344CB8AC3E}">
        <p14:creationId xmlns:p14="http://schemas.microsoft.com/office/powerpoint/2010/main" val="3282737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4627"/>
                                        </p:tgtEl>
                                        <p:attrNameLst>
                                          <p:attrName>style.visibility</p:attrName>
                                        </p:attrNameLst>
                                      </p:cBhvr>
                                      <p:to>
                                        <p:strVal val="visible"/>
                                      </p:to>
                                    </p:set>
                                    <p:animEffect transition="in" filter="box(in)">
                                      <p:cBhvr>
                                        <p:cTn id="7" dur="500"/>
                                        <p:tgtEl>
                                          <p:spTgt spid="1546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54628"/>
                                        </p:tgtEl>
                                        <p:attrNameLst>
                                          <p:attrName>style.visibility</p:attrName>
                                        </p:attrNameLst>
                                      </p:cBhvr>
                                      <p:to>
                                        <p:strVal val="visible"/>
                                      </p:to>
                                    </p:set>
                                    <p:animEffect transition="in" filter="wipe(up)">
                                      <p:cBhvr>
                                        <p:cTn id="12" dur="500"/>
                                        <p:tgtEl>
                                          <p:spTgt spid="1546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54629"/>
                                        </p:tgtEl>
                                        <p:attrNameLst>
                                          <p:attrName>style.visibility</p:attrName>
                                        </p:attrNameLst>
                                      </p:cBhvr>
                                      <p:to>
                                        <p:strVal val="visible"/>
                                      </p:to>
                                    </p:set>
                                    <p:animEffect transition="in" filter="wipe(up)">
                                      <p:cBhvr>
                                        <p:cTn id="17" dur="500"/>
                                        <p:tgtEl>
                                          <p:spTgt spid="1546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54630"/>
                                        </p:tgtEl>
                                        <p:attrNameLst>
                                          <p:attrName>style.visibility</p:attrName>
                                        </p:attrNameLst>
                                      </p:cBhvr>
                                      <p:to>
                                        <p:strVal val="visible"/>
                                      </p:to>
                                    </p:set>
                                    <p:animEffect transition="in" filter="wipe(up)">
                                      <p:cBhvr>
                                        <p:cTn id="22" dur="500"/>
                                        <p:tgtEl>
                                          <p:spTgt spid="154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p:bldP spid="154630"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ChangeArrowheads="1"/>
          </p:cNvSpPr>
          <p:nvPr/>
        </p:nvSpPr>
        <p:spPr bwMode="auto">
          <a:xfrm>
            <a:off x="701675" y="4604935"/>
            <a:ext cx="508664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sz="3600" dirty="0">
                <a:solidFill>
                  <a:srgbClr val="000000"/>
                </a:solidFill>
                <a:ea typeface="楷体_GB2312" pitchFamily="49" charset="-122"/>
              </a:rPr>
              <a:t> </a:t>
            </a:r>
            <a:r>
              <a:rPr kumimoji="1" lang="en-US" altLang="zh-CN" sz="3600" i="1" dirty="0">
                <a:solidFill>
                  <a:srgbClr val="000000"/>
                </a:solidFill>
                <a:latin typeface="Times New Roman" panose="02020603050405020304" pitchFamily="18" charset="0"/>
                <a:ea typeface="楷体_GB2312" pitchFamily="49" charset="-122"/>
                <a:cs typeface="Times New Roman" panose="02020603050405020304" pitchFamily="18" charset="0"/>
              </a:rPr>
              <a:t>n</a:t>
            </a:r>
            <a:r>
              <a:rPr kumimoji="1" lang="zh-CN" altLang="en-US" sz="3600" dirty="0">
                <a:solidFill>
                  <a:srgbClr val="000000"/>
                </a:solidFill>
                <a:ea typeface="楷体_GB2312" pitchFamily="49" charset="-122"/>
              </a:rPr>
              <a:t>重</a:t>
            </a:r>
            <a:r>
              <a:rPr kumimoji="1" lang="en-US" altLang="zh-CN" sz="3600" dirty="0">
                <a:solidFill>
                  <a:srgbClr val="000000"/>
                </a:solidFill>
                <a:ea typeface="楷体_GB2312" pitchFamily="49" charset="-122"/>
              </a:rPr>
              <a:t>Bernoulli</a:t>
            </a:r>
            <a:r>
              <a:rPr kumimoji="1" lang="zh-CN" altLang="en-US" sz="3600" dirty="0">
                <a:solidFill>
                  <a:srgbClr val="000000"/>
                </a:solidFill>
                <a:ea typeface="楷体_GB2312" pitchFamily="49" charset="-122"/>
              </a:rPr>
              <a:t>试验中事件 </a:t>
            </a:r>
          </a:p>
          <a:p>
            <a:r>
              <a:rPr kumimoji="1" lang="zh-CN" altLang="en-US" sz="3600" i="1" dirty="0">
                <a:solidFill>
                  <a:srgbClr val="000000"/>
                </a:solidFill>
                <a:ea typeface="楷体_GB2312" pitchFamily="49" charset="-122"/>
              </a:rPr>
              <a:t> </a:t>
            </a:r>
            <a:r>
              <a:rPr kumimoji="1" lang="en-US" altLang="zh-CN" sz="3600" i="1" dirty="0">
                <a:solidFill>
                  <a:srgbClr val="000000"/>
                </a:solidFill>
                <a:latin typeface="Times New Roman" panose="02020603050405020304" pitchFamily="18" charset="0"/>
                <a:ea typeface="楷体_GB2312" pitchFamily="49" charset="-122"/>
                <a:cs typeface="Times New Roman" panose="02020603050405020304" pitchFamily="18" charset="0"/>
              </a:rPr>
              <a:t>A</a:t>
            </a:r>
            <a:r>
              <a:rPr kumimoji="1" lang="en-US" altLang="zh-CN" sz="3600" dirty="0">
                <a:solidFill>
                  <a:srgbClr val="000000"/>
                </a:solidFill>
                <a:ea typeface="楷体_GB2312" pitchFamily="49" charset="-122"/>
              </a:rPr>
              <a:t> </a:t>
            </a:r>
            <a:r>
              <a:rPr kumimoji="1" lang="zh-CN" altLang="en-US" sz="3600" dirty="0">
                <a:solidFill>
                  <a:srgbClr val="000000"/>
                </a:solidFill>
                <a:ea typeface="楷体_GB2312" pitchFamily="49" charset="-122"/>
              </a:rPr>
              <a:t>出现</a:t>
            </a:r>
            <a:r>
              <a:rPr kumimoji="1" lang="zh-CN" altLang="en-US" sz="3600" i="1" dirty="0">
                <a:solidFill>
                  <a:srgbClr val="000000"/>
                </a:solidFill>
                <a:ea typeface="楷体_GB2312" pitchFamily="49" charset="-122"/>
              </a:rPr>
              <a:t> </a:t>
            </a:r>
            <a:r>
              <a:rPr kumimoji="1" lang="en-US" altLang="zh-CN" sz="3600" i="1" dirty="0">
                <a:solidFill>
                  <a:srgbClr val="000000"/>
                </a:solidFill>
                <a:latin typeface="Times New Roman" panose="02020603050405020304" pitchFamily="18" charset="0"/>
                <a:ea typeface="楷体_GB2312" pitchFamily="49" charset="-122"/>
                <a:cs typeface="Times New Roman" panose="02020603050405020304" pitchFamily="18" charset="0"/>
              </a:rPr>
              <a:t>k</a:t>
            </a:r>
            <a:r>
              <a:rPr kumimoji="1" lang="en-US" altLang="zh-CN" sz="3600" dirty="0">
                <a:solidFill>
                  <a:srgbClr val="000000"/>
                </a:solidFill>
                <a:ea typeface="楷体_GB2312" pitchFamily="49" charset="-122"/>
              </a:rPr>
              <a:t> </a:t>
            </a:r>
            <a:r>
              <a:rPr kumimoji="1" lang="zh-CN" altLang="en-US" sz="3600" dirty="0">
                <a:solidFill>
                  <a:srgbClr val="000000"/>
                </a:solidFill>
                <a:ea typeface="楷体_GB2312" pitchFamily="49" charset="-122"/>
              </a:rPr>
              <a:t>次的概率记为</a:t>
            </a:r>
          </a:p>
        </p:txBody>
      </p:sp>
      <p:graphicFrame>
        <p:nvGraphicFramePr>
          <p:cNvPr id="155651" name="Object 3"/>
          <p:cNvGraphicFramePr>
            <a:graphicFrameLocks noChangeAspect="1"/>
          </p:cNvGraphicFramePr>
          <p:nvPr>
            <p:extLst>
              <p:ext uri="{D42A27DB-BD31-4B8C-83A1-F6EECF244321}">
                <p14:modId xmlns:p14="http://schemas.microsoft.com/office/powerpoint/2010/main" val="3805512879"/>
              </p:ext>
            </p:extLst>
          </p:nvPr>
        </p:nvGraphicFramePr>
        <p:xfrm>
          <a:off x="6516688" y="4776385"/>
          <a:ext cx="1524000" cy="815975"/>
        </p:xfrm>
        <a:graphic>
          <a:graphicData uri="http://schemas.openxmlformats.org/presentationml/2006/ole">
            <mc:AlternateContent xmlns:mc="http://schemas.openxmlformats.org/markup-compatibility/2006">
              <mc:Choice xmlns:v="urn:schemas-microsoft-com:vml" Requires="v">
                <p:oleObj spid="_x0000_s49033" name="Equation" r:id="rId3" imgW="883875" imgH="464832" progId="Equation.3">
                  <p:embed/>
                </p:oleObj>
              </mc:Choice>
              <mc:Fallback>
                <p:oleObj name="Equation" r:id="rId3" imgW="883875" imgH="46483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688" y="4776385"/>
                        <a:ext cx="15240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5652" name="Object 4"/>
          <p:cNvGraphicFramePr>
            <a:graphicFrameLocks noChangeAspect="1"/>
          </p:cNvGraphicFramePr>
          <p:nvPr>
            <p:extLst>
              <p:ext uri="{D42A27DB-BD31-4B8C-83A1-F6EECF244321}">
                <p14:modId xmlns:p14="http://schemas.microsoft.com/office/powerpoint/2010/main" val="4244982418"/>
              </p:ext>
            </p:extLst>
          </p:nvPr>
        </p:nvGraphicFramePr>
        <p:xfrm>
          <a:off x="1403350" y="2904723"/>
          <a:ext cx="1060450" cy="465137"/>
        </p:xfrm>
        <a:graphic>
          <a:graphicData uri="http://schemas.openxmlformats.org/presentationml/2006/ole">
            <mc:AlternateContent xmlns:mc="http://schemas.openxmlformats.org/markup-compatibility/2006">
              <mc:Choice xmlns:v="urn:schemas-microsoft-com:vml" Requires="v">
                <p:oleObj spid="_x0000_s49034" name="Equation" r:id="rId5" imgW="731520" imgH="426816" progId="Equation.3">
                  <p:embed/>
                </p:oleObj>
              </mc:Choice>
              <mc:Fallback>
                <p:oleObj name="Equation" r:id="rId5" imgW="731520" imgH="42681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2904723"/>
                        <a:ext cx="1060450" cy="465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5653" name="Object 5"/>
          <p:cNvGraphicFramePr>
            <a:graphicFrameLocks noChangeAspect="1"/>
          </p:cNvGraphicFramePr>
          <p:nvPr>
            <p:extLst>
              <p:ext uri="{D42A27DB-BD31-4B8C-83A1-F6EECF244321}">
                <p14:modId xmlns:p14="http://schemas.microsoft.com/office/powerpoint/2010/main" val="864843321"/>
              </p:ext>
            </p:extLst>
          </p:nvPr>
        </p:nvGraphicFramePr>
        <p:xfrm>
          <a:off x="3419475" y="2904723"/>
          <a:ext cx="3340100" cy="444500"/>
        </p:xfrm>
        <a:graphic>
          <a:graphicData uri="http://schemas.openxmlformats.org/presentationml/2006/ole">
            <mc:AlternateContent xmlns:mc="http://schemas.openxmlformats.org/markup-compatibility/2006">
              <mc:Choice xmlns:v="urn:schemas-microsoft-com:vml" Requires="v">
                <p:oleObj spid="_x0000_s49035" name="Equation" r:id="rId7" imgW="3322419" imgH="426816" progId="Equation.3">
                  <p:embed/>
                </p:oleObj>
              </mc:Choice>
              <mc:Fallback>
                <p:oleObj name="Equation" r:id="rId7" imgW="3322419" imgH="42681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9475" y="2904723"/>
                        <a:ext cx="33401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5654" name="Text Box 6"/>
          <p:cNvSpPr txBox="1">
            <a:spLocks noChangeArrowheads="1"/>
          </p:cNvSpPr>
          <p:nvPr/>
        </p:nvSpPr>
        <p:spPr bwMode="auto">
          <a:xfrm>
            <a:off x="2555875" y="276026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a:solidFill>
                  <a:srgbClr val="000000"/>
                </a:solidFill>
                <a:ea typeface="楷体_GB2312" pitchFamily="49" charset="-122"/>
              </a:rPr>
              <a:t>且</a:t>
            </a:r>
          </a:p>
        </p:txBody>
      </p:sp>
      <p:sp>
        <p:nvSpPr>
          <p:cNvPr id="155655" name="Text Box 7"/>
          <p:cNvSpPr txBox="1">
            <a:spLocks noChangeArrowheads="1"/>
          </p:cNvSpPr>
          <p:nvPr/>
        </p:nvSpPr>
        <p:spPr bwMode="auto">
          <a:xfrm>
            <a:off x="900113" y="134808"/>
            <a:ext cx="7476727" cy="646331"/>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en-US" altLang="zh-CN" b="1" dirty="0">
                <a:solidFill>
                  <a:srgbClr val="006600"/>
                </a:solidFill>
                <a:ea typeface="楷体_GB2312" pitchFamily="49" charset="-122"/>
              </a:rPr>
              <a:t>(3).  </a:t>
            </a:r>
            <a:r>
              <a:rPr kumimoji="1" lang="zh-CN" altLang="en-US" b="1" dirty="0">
                <a:solidFill>
                  <a:srgbClr val="006600"/>
                </a:solidFill>
                <a:ea typeface="楷体_GB2312" pitchFamily="49" charset="-122"/>
              </a:rPr>
              <a:t>伯努利概</a:t>
            </a:r>
            <a:r>
              <a:rPr kumimoji="1" lang="zh-CN" altLang="en-US" b="1" dirty="0" smtClean="0">
                <a:solidFill>
                  <a:srgbClr val="006600"/>
                </a:solidFill>
                <a:ea typeface="楷体_GB2312" pitchFamily="49" charset="-122"/>
              </a:rPr>
              <a:t>型</a:t>
            </a:r>
            <a:r>
              <a:rPr kumimoji="1" lang="en-US" altLang="zh-CN" dirty="0" smtClean="0">
                <a:solidFill>
                  <a:srgbClr val="000000"/>
                </a:solidFill>
                <a:ea typeface="楷体_GB2312" pitchFamily="49" charset="-122"/>
              </a:rPr>
              <a:t>Bernoulli Distribution</a:t>
            </a:r>
            <a:endParaRPr kumimoji="1" lang="zh-CN" altLang="en-US" b="1" dirty="0">
              <a:solidFill>
                <a:srgbClr val="006600"/>
              </a:solidFill>
              <a:ea typeface="楷体_GB2312" pitchFamily="49" charset="-122"/>
            </a:endParaRPr>
          </a:p>
        </p:txBody>
      </p:sp>
      <p:grpSp>
        <p:nvGrpSpPr>
          <p:cNvPr id="2" name="Group 8"/>
          <p:cNvGrpSpPr>
            <a:grpSpLocks/>
          </p:cNvGrpSpPr>
          <p:nvPr/>
        </p:nvGrpSpPr>
        <p:grpSpPr bwMode="auto">
          <a:xfrm>
            <a:off x="468313" y="3407960"/>
            <a:ext cx="6178550" cy="1066800"/>
            <a:chOff x="284" y="2343"/>
            <a:chExt cx="3892" cy="672"/>
          </a:xfrm>
        </p:grpSpPr>
        <p:sp>
          <p:nvSpPr>
            <p:cNvPr id="74768" name="Text Box 9"/>
            <p:cNvSpPr txBox="1">
              <a:spLocks noChangeArrowheads="1"/>
            </p:cNvSpPr>
            <p:nvPr/>
          </p:nvSpPr>
          <p:spPr bwMode="auto">
            <a:xfrm>
              <a:off x="284" y="2343"/>
              <a:ext cx="389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buFont typeface="Wingdings" pitchFamily="2" charset="2"/>
                <a:buNone/>
              </a:pPr>
              <a:r>
                <a:rPr kumimoji="1" lang="en-US" altLang="zh-CN" sz="3200" dirty="0">
                  <a:solidFill>
                    <a:srgbClr val="000000"/>
                  </a:solidFill>
                  <a:ea typeface="楷体_GB2312" pitchFamily="49" charset="-122"/>
                </a:rPr>
                <a:t>      </a:t>
              </a:r>
              <a:r>
                <a:rPr kumimoji="1" lang="zh-CN" altLang="en-US" sz="3200" dirty="0">
                  <a:solidFill>
                    <a:srgbClr val="000000"/>
                  </a:solidFill>
                  <a:ea typeface="楷体_GB2312" pitchFamily="49" charset="-122"/>
                </a:rPr>
                <a:t>每次试验的结果互不影响</a:t>
              </a:r>
              <a:r>
                <a:rPr kumimoji="1" lang="en-US" altLang="zh-CN" sz="3200" dirty="0">
                  <a:solidFill>
                    <a:srgbClr val="000000"/>
                  </a:solidFill>
                  <a:ea typeface="楷体_GB2312" pitchFamily="49" charset="-122"/>
                </a:rPr>
                <a:t>—— </a:t>
              </a:r>
            </a:p>
            <a:p>
              <a:pPr eaLnBrk="1" hangingPunct="1">
                <a:buFont typeface="Wingdings" pitchFamily="2" charset="2"/>
                <a:buNone/>
              </a:pPr>
              <a:r>
                <a:rPr kumimoji="1" lang="en-US" altLang="zh-CN" sz="3200" dirty="0">
                  <a:solidFill>
                    <a:srgbClr val="000000"/>
                  </a:solidFill>
                  <a:ea typeface="楷体_GB2312" pitchFamily="49" charset="-122"/>
                </a:rPr>
                <a:t>      </a:t>
              </a:r>
              <a:r>
                <a:rPr kumimoji="1" lang="zh-CN" altLang="en-US" sz="3200" dirty="0">
                  <a:solidFill>
                    <a:srgbClr val="000000"/>
                  </a:solidFill>
                  <a:ea typeface="楷体_GB2312" pitchFamily="49" charset="-122"/>
                </a:rPr>
                <a:t>称为这 </a:t>
              </a:r>
              <a:r>
                <a:rPr kumimoji="1" lang="en-US" altLang="zh-CN" sz="3200" i="1" dirty="0">
                  <a:solidFill>
                    <a:srgbClr val="000000"/>
                  </a:solidFill>
                  <a:ea typeface="楷体_GB2312" pitchFamily="49" charset="-122"/>
                </a:rPr>
                <a:t>n </a:t>
              </a:r>
              <a:r>
                <a:rPr kumimoji="1" lang="zh-CN" altLang="en-US" sz="3200" dirty="0">
                  <a:solidFill>
                    <a:srgbClr val="000000"/>
                  </a:solidFill>
                  <a:ea typeface="楷体_GB2312" pitchFamily="49" charset="-122"/>
                </a:rPr>
                <a:t>次试验是</a:t>
              </a:r>
              <a:r>
                <a:rPr kumimoji="1" lang="zh-CN" altLang="en-US" sz="3200" dirty="0">
                  <a:solidFill>
                    <a:srgbClr val="0000FF"/>
                  </a:solidFill>
                  <a:ea typeface="楷体_GB2312" pitchFamily="49" charset="-122"/>
                </a:rPr>
                <a:t>相互独立</a:t>
              </a:r>
              <a:r>
                <a:rPr kumimoji="1" lang="zh-CN" altLang="en-US" sz="3200" dirty="0">
                  <a:solidFill>
                    <a:srgbClr val="000000"/>
                  </a:solidFill>
                  <a:ea typeface="楷体_GB2312" pitchFamily="49" charset="-122"/>
                </a:rPr>
                <a:t>的 </a:t>
              </a:r>
            </a:p>
          </p:txBody>
        </p:sp>
        <p:sp>
          <p:nvSpPr>
            <p:cNvPr id="74769" name="AutoShape 10"/>
            <p:cNvSpPr>
              <a:spLocks noChangeArrowheads="1"/>
            </p:cNvSpPr>
            <p:nvPr/>
          </p:nvSpPr>
          <p:spPr bwMode="auto">
            <a:xfrm>
              <a:off x="384" y="2448"/>
              <a:ext cx="240" cy="96"/>
            </a:xfrm>
            <a:prstGeom prst="flowChartDecision">
              <a:avLst/>
            </a:prstGeom>
            <a:solidFill>
              <a:srgbClr val="66FF33"/>
            </a:solidFill>
            <a:ln w="9525">
              <a:solidFill>
                <a:schemeClr val="tx1"/>
              </a:solidFill>
              <a:miter lim="800000"/>
              <a:headEnd/>
              <a:tailEnd/>
            </a:ln>
          </p:spPr>
          <p:txBody>
            <a:bodyPr wrap="none" anchor="ctr"/>
            <a:lstStyle/>
            <a:p>
              <a:pPr algn="ctr"/>
              <a:endParaRPr kumimoji="1" lang="zh-CN" altLang="zh-CN" sz="3200">
                <a:solidFill>
                  <a:srgbClr val="000000"/>
                </a:solidFill>
                <a:ea typeface="楷体_GB2312" pitchFamily="49" charset="-122"/>
              </a:endParaRPr>
            </a:p>
          </p:txBody>
        </p:sp>
      </p:grpSp>
      <p:grpSp>
        <p:nvGrpSpPr>
          <p:cNvPr id="3" name="Group 11"/>
          <p:cNvGrpSpPr>
            <a:grpSpLocks/>
          </p:cNvGrpSpPr>
          <p:nvPr/>
        </p:nvGrpSpPr>
        <p:grpSpPr bwMode="auto">
          <a:xfrm>
            <a:off x="609600" y="1502960"/>
            <a:ext cx="3810000" cy="723900"/>
            <a:chOff x="384" y="800"/>
            <a:chExt cx="2400" cy="456"/>
          </a:xfrm>
        </p:grpSpPr>
        <p:sp>
          <p:nvSpPr>
            <p:cNvPr id="74766" name="AutoShape 12"/>
            <p:cNvSpPr>
              <a:spLocks noChangeArrowheads="1"/>
            </p:cNvSpPr>
            <p:nvPr/>
          </p:nvSpPr>
          <p:spPr bwMode="auto">
            <a:xfrm>
              <a:off x="384" y="1008"/>
              <a:ext cx="240" cy="96"/>
            </a:xfrm>
            <a:prstGeom prst="flowChartDecision">
              <a:avLst/>
            </a:prstGeom>
            <a:solidFill>
              <a:srgbClr val="66FF33"/>
            </a:solidFill>
            <a:ln w="9525">
              <a:solidFill>
                <a:schemeClr val="tx1"/>
              </a:solidFill>
              <a:miter lim="800000"/>
              <a:headEnd/>
              <a:tailEnd/>
            </a:ln>
          </p:spPr>
          <p:txBody>
            <a:bodyPr wrap="none" anchor="ctr"/>
            <a:lstStyle/>
            <a:p>
              <a:pPr algn="ctr"/>
              <a:endParaRPr kumimoji="1" lang="zh-CN" altLang="zh-CN" sz="3200">
                <a:solidFill>
                  <a:srgbClr val="000000"/>
                </a:solidFill>
                <a:ea typeface="楷体_GB2312" pitchFamily="49" charset="-122"/>
              </a:endParaRPr>
            </a:p>
          </p:txBody>
        </p:sp>
        <p:sp>
          <p:nvSpPr>
            <p:cNvPr id="74767" name="Text Box 13"/>
            <p:cNvSpPr txBox="1">
              <a:spLocks noChangeArrowheads="1"/>
            </p:cNvSpPr>
            <p:nvPr/>
          </p:nvSpPr>
          <p:spPr bwMode="auto">
            <a:xfrm>
              <a:off x="652" y="800"/>
              <a:ext cx="213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lnSpc>
                  <a:spcPct val="115000"/>
                </a:lnSpc>
                <a:buFont typeface="Wingdings" pitchFamily="2" charset="2"/>
                <a:buNone/>
              </a:pPr>
              <a:r>
                <a:rPr kumimoji="1" lang="zh-CN" altLang="en-US">
                  <a:solidFill>
                    <a:srgbClr val="000000"/>
                  </a:solidFill>
                  <a:ea typeface="楷体_GB2312" pitchFamily="49" charset="-122"/>
                </a:rPr>
                <a:t>试验可重复</a:t>
              </a:r>
              <a:r>
                <a:rPr kumimoji="1" lang="zh-CN" altLang="en-US" i="1">
                  <a:solidFill>
                    <a:srgbClr val="000000"/>
                  </a:solidFill>
                  <a:ea typeface="楷体_GB2312" pitchFamily="49" charset="-122"/>
                </a:rPr>
                <a:t> </a:t>
              </a:r>
              <a:r>
                <a:rPr kumimoji="1" lang="en-US" altLang="zh-CN" i="1">
                  <a:solidFill>
                    <a:srgbClr val="000000"/>
                  </a:solidFill>
                  <a:ea typeface="楷体_GB2312" pitchFamily="49" charset="-122"/>
                </a:rPr>
                <a:t>n</a:t>
              </a:r>
              <a:r>
                <a:rPr kumimoji="1" lang="en-US" altLang="zh-CN">
                  <a:solidFill>
                    <a:srgbClr val="000000"/>
                  </a:solidFill>
                  <a:ea typeface="楷体_GB2312" pitchFamily="49" charset="-122"/>
                </a:rPr>
                <a:t> </a:t>
              </a:r>
              <a:r>
                <a:rPr kumimoji="1" lang="zh-CN" altLang="en-US">
                  <a:solidFill>
                    <a:srgbClr val="000000"/>
                  </a:solidFill>
                  <a:ea typeface="楷体_GB2312" pitchFamily="49" charset="-122"/>
                </a:rPr>
                <a:t>次</a:t>
              </a:r>
            </a:p>
          </p:txBody>
        </p:sp>
      </p:grpSp>
      <p:grpSp>
        <p:nvGrpSpPr>
          <p:cNvPr id="4" name="Group 14"/>
          <p:cNvGrpSpPr>
            <a:grpSpLocks/>
          </p:cNvGrpSpPr>
          <p:nvPr/>
        </p:nvGrpSpPr>
        <p:grpSpPr bwMode="auto">
          <a:xfrm>
            <a:off x="609600" y="2106210"/>
            <a:ext cx="7191375" cy="663575"/>
            <a:chOff x="384" y="1180"/>
            <a:chExt cx="4530" cy="418"/>
          </a:xfrm>
        </p:grpSpPr>
        <p:sp>
          <p:nvSpPr>
            <p:cNvPr id="74764" name="AutoShape 15"/>
            <p:cNvSpPr>
              <a:spLocks noChangeArrowheads="1"/>
            </p:cNvSpPr>
            <p:nvPr/>
          </p:nvSpPr>
          <p:spPr bwMode="auto">
            <a:xfrm>
              <a:off x="384" y="1392"/>
              <a:ext cx="240" cy="96"/>
            </a:xfrm>
            <a:prstGeom prst="flowChartDecision">
              <a:avLst/>
            </a:prstGeom>
            <a:solidFill>
              <a:srgbClr val="66FF33"/>
            </a:solidFill>
            <a:ln w="9525">
              <a:solidFill>
                <a:schemeClr val="tx1"/>
              </a:solidFill>
              <a:miter lim="800000"/>
              <a:headEnd/>
              <a:tailEnd/>
            </a:ln>
          </p:spPr>
          <p:txBody>
            <a:bodyPr wrap="none" anchor="ctr"/>
            <a:lstStyle/>
            <a:p>
              <a:pPr algn="ctr"/>
              <a:endParaRPr kumimoji="1" lang="zh-CN" altLang="zh-CN" sz="3200">
                <a:solidFill>
                  <a:srgbClr val="000000"/>
                </a:solidFill>
                <a:ea typeface="楷体_GB2312" pitchFamily="49" charset="-122"/>
              </a:endParaRPr>
            </a:p>
          </p:txBody>
        </p:sp>
        <p:sp>
          <p:nvSpPr>
            <p:cNvPr id="74765" name="Text Box 16"/>
            <p:cNvSpPr txBox="1">
              <a:spLocks noChangeArrowheads="1"/>
            </p:cNvSpPr>
            <p:nvPr/>
          </p:nvSpPr>
          <p:spPr bwMode="auto">
            <a:xfrm>
              <a:off x="662" y="1180"/>
              <a:ext cx="4252"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lnSpc>
                  <a:spcPct val="115000"/>
                </a:lnSpc>
                <a:buFont typeface="Wingdings" pitchFamily="2" charset="2"/>
                <a:buNone/>
              </a:pPr>
              <a:r>
                <a:rPr kumimoji="1" lang="zh-CN" altLang="en-US" dirty="0">
                  <a:solidFill>
                    <a:srgbClr val="000000"/>
                  </a:solidFill>
                  <a:ea typeface="楷体_GB2312" pitchFamily="49" charset="-122"/>
                </a:rPr>
                <a:t>每次试验只有</a:t>
              </a:r>
              <a:r>
                <a:rPr kumimoji="1" lang="zh-CN" altLang="en-US" dirty="0">
                  <a:solidFill>
                    <a:srgbClr val="0000FF"/>
                  </a:solidFill>
                  <a:ea typeface="楷体_GB2312" pitchFamily="49" charset="-122"/>
                </a:rPr>
                <a:t>两个</a:t>
              </a:r>
              <a:r>
                <a:rPr kumimoji="1" lang="zh-CN" altLang="en-US" dirty="0">
                  <a:solidFill>
                    <a:srgbClr val="000000"/>
                  </a:solidFill>
                  <a:ea typeface="楷体_GB2312" pitchFamily="49" charset="-122"/>
                </a:rPr>
                <a:t>可能的结果：</a:t>
              </a:r>
              <a:r>
                <a:rPr kumimoji="1" lang="zh-CN" altLang="en-US" sz="3200" dirty="0">
                  <a:solidFill>
                    <a:srgbClr val="000000"/>
                  </a:solidFill>
                  <a:ea typeface="楷体_GB2312" pitchFamily="49" charset="-122"/>
                </a:rPr>
                <a:t> </a:t>
              </a:r>
            </a:p>
          </p:txBody>
        </p:sp>
      </p:grpSp>
      <p:sp>
        <p:nvSpPr>
          <p:cNvPr id="155665" name="Text Box 17"/>
          <p:cNvSpPr txBox="1">
            <a:spLocks noChangeArrowheads="1"/>
          </p:cNvSpPr>
          <p:nvPr/>
        </p:nvSpPr>
        <p:spPr bwMode="auto">
          <a:xfrm>
            <a:off x="611188" y="782880"/>
            <a:ext cx="640873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en-US" altLang="zh-CN" sz="3200" i="1" dirty="0">
                <a:solidFill>
                  <a:srgbClr val="000000"/>
                </a:solidFill>
                <a:ea typeface="楷体_GB2312" pitchFamily="49" charset="-122"/>
              </a:rPr>
              <a:t> </a:t>
            </a:r>
            <a:r>
              <a:rPr kumimoji="1" lang="en-US" altLang="zh-CN" i="1" dirty="0">
                <a:solidFill>
                  <a:srgbClr val="000000"/>
                </a:solidFill>
                <a:ea typeface="楷体_GB2312" pitchFamily="49" charset="-122"/>
              </a:rPr>
              <a:t>n </a:t>
            </a:r>
            <a:r>
              <a:rPr kumimoji="1" lang="zh-CN" altLang="en-US" dirty="0">
                <a:solidFill>
                  <a:srgbClr val="000000"/>
                </a:solidFill>
                <a:ea typeface="楷体_GB2312" pitchFamily="49" charset="-122"/>
              </a:rPr>
              <a:t>重</a:t>
            </a:r>
            <a:r>
              <a:rPr kumimoji="1" lang="zh-CN" altLang="en-US" b="1" dirty="0">
                <a:solidFill>
                  <a:srgbClr val="000000"/>
                </a:solidFill>
                <a:ea typeface="楷体_GB2312" pitchFamily="49" charset="-122"/>
              </a:rPr>
              <a:t>伯努利</a:t>
            </a:r>
            <a:r>
              <a:rPr kumimoji="1" lang="zh-CN" altLang="en-US" sz="4400" b="1" dirty="0">
                <a:solidFill>
                  <a:srgbClr val="990000"/>
                </a:solidFill>
              </a:rPr>
              <a:t> </a:t>
            </a:r>
            <a:r>
              <a:rPr kumimoji="1" lang="en-US" altLang="zh-CN" b="1" dirty="0">
                <a:solidFill>
                  <a:srgbClr val="000000"/>
                </a:solidFill>
              </a:rPr>
              <a:t>(</a:t>
            </a:r>
            <a:r>
              <a:rPr kumimoji="1" lang="en-US" altLang="zh-CN" dirty="0">
                <a:solidFill>
                  <a:srgbClr val="000000"/>
                </a:solidFill>
                <a:ea typeface="楷体_GB2312" pitchFamily="49" charset="-122"/>
              </a:rPr>
              <a:t>Bernoulli)</a:t>
            </a:r>
            <a:r>
              <a:rPr kumimoji="1" lang="zh-CN" altLang="en-US" dirty="0">
                <a:solidFill>
                  <a:srgbClr val="000000"/>
                </a:solidFill>
                <a:ea typeface="楷体_GB2312" pitchFamily="49" charset="-122"/>
              </a:rPr>
              <a:t>试验：</a:t>
            </a:r>
          </a:p>
        </p:txBody>
      </p:sp>
    </p:spTree>
    <p:extLst>
      <p:ext uri="{BB962C8B-B14F-4D97-AF65-F5344CB8AC3E}">
        <p14:creationId xmlns:p14="http://schemas.microsoft.com/office/powerpoint/2010/main" val="319164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5665"/>
                                        </p:tgtEl>
                                        <p:attrNameLst>
                                          <p:attrName>style.visibility</p:attrName>
                                        </p:attrNameLst>
                                      </p:cBhvr>
                                      <p:to>
                                        <p:strVal val="visible"/>
                                      </p:to>
                                    </p:set>
                                    <p:animEffect transition="in" filter="blinds(horizontal)">
                                      <p:cBhvr>
                                        <p:cTn id="7" dur="500"/>
                                        <p:tgtEl>
                                          <p:spTgt spid="1556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155652"/>
                                        </p:tgtEl>
                                        <p:attrNameLst>
                                          <p:attrName>style.visibility</p:attrName>
                                        </p:attrNameLst>
                                      </p:cBhvr>
                                      <p:to>
                                        <p:strVal val="visible"/>
                                      </p:to>
                                    </p:set>
                                    <p:animEffect transition="in" filter="wipe(left)">
                                      <p:cBhvr>
                                        <p:cTn id="21" dur="500"/>
                                        <p:tgtEl>
                                          <p:spTgt spid="155652"/>
                                        </p:tgtEl>
                                      </p:cBhvr>
                                    </p:animEffect>
                                  </p:childTnLst>
                                </p:cTn>
                              </p:par>
                            </p:childTnLst>
                          </p:cTn>
                        </p:par>
                        <p:par>
                          <p:cTn id="22" fill="hold" nodeType="afterGroup">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55654"/>
                                        </p:tgtEl>
                                        <p:attrNameLst>
                                          <p:attrName>style.visibility</p:attrName>
                                        </p:attrNameLst>
                                      </p:cBhvr>
                                      <p:to>
                                        <p:strVal val="visible"/>
                                      </p:to>
                                    </p:set>
                                    <p:animEffect transition="in" filter="wipe(left)">
                                      <p:cBhvr>
                                        <p:cTn id="25" dur="500"/>
                                        <p:tgtEl>
                                          <p:spTgt spid="155654"/>
                                        </p:tgtEl>
                                      </p:cBhvr>
                                    </p:animEffect>
                                  </p:childTnLst>
                                </p:cTn>
                              </p:par>
                            </p:childTnLst>
                          </p:cTn>
                        </p:par>
                        <p:par>
                          <p:cTn id="26" fill="hold" nodeType="afterGroup">
                            <p:stCondLst>
                              <p:cond delay="1500"/>
                            </p:stCondLst>
                            <p:childTnLst>
                              <p:par>
                                <p:cTn id="27" presetID="22" presetClass="entr" presetSubtype="8" fill="hold" nodeType="afterEffect">
                                  <p:stCondLst>
                                    <p:cond delay="0"/>
                                  </p:stCondLst>
                                  <p:childTnLst>
                                    <p:set>
                                      <p:cBhvr>
                                        <p:cTn id="28" dur="1" fill="hold">
                                          <p:stCondLst>
                                            <p:cond delay="0"/>
                                          </p:stCondLst>
                                        </p:cTn>
                                        <p:tgtEl>
                                          <p:spTgt spid="155653"/>
                                        </p:tgtEl>
                                        <p:attrNameLst>
                                          <p:attrName>style.visibility</p:attrName>
                                        </p:attrNameLst>
                                      </p:cBhvr>
                                      <p:to>
                                        <p:strVal val="visible"/>
                                      </p:to>
                                    </p:set>
                                    <p:animEffect transition="in" filter="wipe(left)">
                                      <p:cBhvr>
                                        <p:cTn id="29" dur="500"/>
                                        <p:tgtEl>
                                          <p:spTgt spid="15565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up)">
                                      <p:cBhvr>
                                        <p:cTn id="34" dur="500"/>
                                        <p:tgtEl>
                                          <p:spTgt spid="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55650"/>
                                        </p:tgtEl>
                                        <p:attrNameLst>
                                          <p:attrName>style.visibility</p:attrName>
                                        </p:attrNameLst>
                                      </p:cBhvr>
                                      <p:to>
                                        <p:strVal val="visible"/>
                                      </p:to>
                                    </p:set>
                                    <p:animEffect transition="in" filter="wipe(left)">
                                      <p:cBhvr>
                                        <p:cTn id="39" dur="500"/>
                                        <p:tgtEl>
                                          <p:spTgt spid="15565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155651"/>
                                        </p:tgtEl>
                                        <p:attrNameLst>
                                          <p:attrName>style.visibility</p:attrName>
                                        </p:attrNameLst>
                                      </p:cBhvr>
                                      <p:to>
                                        <p:strVal val="visible"/>
                                      </p:to>
                                    </p:set>
                                    <p:animEffect transition="in" filter="wipe(left)">
                                      <p:cBhvr>
                                        <p:cTn id="44" dur="500"/>
                                        <p:tgtEl>
                                          <p:spTgt spid="155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0" grpId="0" autoUpdateAnimBg="0"/>
      <p:bldP spid="155654" grpId="0" autoUpdateAnimBg="0"/>
      <p:bldP spid="15566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2"/>
          <p:cNvSpPr txBox="1">
            <a:spLocks noChangeArrowheads="1"/>
          </p:cNvSpPr>
          <p:nvPr/>
        </p:nvSpPr>
        <p:spPr bwMode="auto">
          <a:xfrm>
            <a:off x="251520" y="218248"/>
            <a:ext cx="8642350" cy="1190625"/>
          </a:xfrm>
          <a:prstGeom prst="rect">
            <a:avLst/>
          </a:prstGeom>
          <a:ln/>
          <a:extLst/>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zh-CN" altLang="en-US" b="1" dirty="0" smtClean="0">
                <a:solidFill>
                  <a:srgbClr val="006600"/>
                </a:solidFill>
                <a:latin typeface="黑体" pitchFamily="2" charset="-122"/>
                <a:ea typeface="黑体" pitchFamily="2" charset="-122"/>
              </a:rPr>
              <a:t>例</a:t>
            </a:r>
            <a:r>
              <a:rPr kumimoji="1" lang="en-US" altLang="zh-CN" b="1" dirty="0" smtClean="0">
                <a:solidFill>
                  <a:srgbClr val="006600"/>
                </a:solidFill>
                <a:latin typeface="黑体" pitchFamily="2" charset="-122"/>
                <a:ea typeface="黑体" pitchFamily="2" charset="-122"/>
              </a:rPr>
              <a:t>6</a:t>
            </a:r>
            <a:r>
              <a:rPr kumimoji="1" lang="en-US" altLang="zh-CN" dirty="0" smtClean="0">
                <a:solidFill>
                  <a:srgbClr val="000000"/>
                </a:solidFill>
                <a:ea typeface="楷体_GB2312" pitchFamily="49" charset="-122"/>
              </a:rPr>
              <a:t>  </a:t>
            </a:r>
            <a:r>
              <a:rPr kumimoji="1" lang="zh-CN" altLang="en-US" dirty="0" smtClean="0">
                <a:solidFill>
                  <a:srgbClr val="000000"/>
                </a:solidFill>
                <a:ea typeface="楷体_GB2312" pitchFamily="49" charset="-122"/>
              </a:rPr>
              <a:t>袋中有</a:t>
            </a:r>
            <a:r>
              <a:rPr kumimoji="1" lang="en-US" altLang="zh-CN" dirty="0" smtClean="0">
                <a:solidFill>
                  <a:srgbClr val="000000"/>
                </a:solidFill>
                <a:ea typeface="楷体_GB2312" pitchFamily="49" charset="-122"/>
              </a:rPr>
              <a:t>3</a:t>
            </a:r>
            <a:r>
              <a:rPr kumimoji="1" lang="zh-CN" altLang="en-US" dirty="0" smtClean="0">
                <a:solidFill>
                  <a:srgbClr val="000000"/>
                </a:solidFill>
                <a:ea typeface="楷体_GB2312" pitchFamily="49" charset="-122"/>
              </a:rPr>
              <a:t>个白球</a:t>
            </a:r>
            <a:r>
              <a:rPr kumimoji="1" lang="en-US" altLang="zh-CN" dirty="0" smtClean="0">
                <a:solidFill>
                  <a:srgbClr val="000000"/>
                </a:solidFill>
                <a:ea typeface="楷体_GB2312" pitchFamily="49" charset="-122"/>
              </a:rPr>
              <a:t>,2</a:t>
            </a:r>
            <a:r>
              <a:rPr kumimoji="1" lang="zh-CN" altLang="en-US" dirty="0" smtClean="0">
                <a:solidFill>
                  <a:srgbClr val="000000"/>
                </a:solidFill>
                <a:ea typeface="楷体_GB2312" pitchFamily="49" charset="-122"/>
              </a:rPr>
              <a:t>个红球</a:t>
            </a:r>
            <a:r>
              <a:rPr kumimoji="1" lang="en-US" altLang="zh-CN" dirty="0" smtClean="0">
                <a:solidFill>
                  <a:srgbClr val="000000"/>
                </a:solidFill>
                <a:ea typeface="楷体_GB2312" pitchFamily="49" charset="-122"/>
              </a:rPr>
              <a:t>,</a:t>
            </a:r>
            <a:r>
              <a:rPr kumimoji="1" lang="zh-CN" altLang="en-US" dirty="0" smtClean="0">
                <a:solidFill>
                  <a:srgbClr val="000000"/>
                </a:solidFill>
                <a:ea typeface="楷体_GB2312" pitchFamily="49" charset="-122"/>
              </a:rPr>
              <a:t>有放回地取球</a:t>
            </a:r>
          </a:p>
          <a:p>
            <a:pPr eaLnBrk="1" fontAlgn="base" hangingPunct="1">
              <a:spcBef>
                <a:spcPct val="0"/>
              </a:spcBef>
              <a:spcAft>
                <a:spcPct val="0"/>
              </a:spcAft>
            </a:pPr>
            <a:r>
              <a:rPr kumimoji="1" lang="zh-CN" altLang="en-US" dirty="0" smtClean="0">
                <a:solidFill>
                  <a:srgbClr val="000000"/>
                </a:solidFill>
                <a:ea typeface="楷体_GB2312" pitchFamily="49" charset="-122"/>
              </a:rPr>
              <a:t> </a:t>
            </a:r>
            <a:r>
              <a:rPr kumimoji="1" lang="en-US" altLang="zh-CN" dirty="0" smtClean="0">
                <a:solidFill>
                  <a:srgbClr val="000000"/>
                </a:solidFill>
                <a:ea typeface="楷体_GB2312" pitchFamily="49" charset="-122"/>
              </a:rPr>
              <a:t>4 </a:t>
            </a:r>
            <a:r>
              <a:rPr kumimoji="1" lang="zh-CN" altLang="en-US" dirty="0" smtClean="0">
                <a:solidFill>
                  <a:srgbClr val="000000"/>
                </a:solidFill>
                <a:ea typeface="楷体_GB2312" pitchFamily="49" charset="-122"/>
              </a:rPr>
              <a:t>次</a:t>
            </a:r>
            <a:r>
              <a:rPr kumimoji="1" lang="en-US" altLang="zh-CN" dirty="0" smtClean="0">
                <a:solidFill>
                  <a:srgbClr val="000000"/>
                </a:solidFill>
                <a:ea typeface="楷体_GB2312" pitchFamily="49" charset="-122"/>
              </a:rPr>
              <a:t>,</a:t>
            </a:r>
            <a:r>
              <a:rPr kumimoji="1" lang="zh-CN" altLang="en-US" dirty="0" smtClean="0">
                <a:solidFill>
                  <a:srgbClr val="000000"/>
                </a:solidFill>
                <a:ea typeface="楷体_GB2312" pitchFamily="49" charset="-122"/>
              </a:rPr>
              <a:t>每次一只</a:t>
            </a:r>
            <a:r>
              <a:rPr kumimoji="1" lang="en-US" altLang="zh-CN" dirty="0" smtClean="0">
                <a:solidFill>
                  <a:srgbClr val="000000"/>
                </a:solidFill>
                <a:ea typeface="楷体_GB2312" pitchFamily="49" charset="-122"/>
              </a:rPr>
              <a:t>,</a:t>
            </a:r>
            <a:r>
              <a:rPr kumimoji="1" lang="zh-CN" altLang="en-US" dirty="0" smtClean="0">
                <a:solidFill>
                  <a:srgbClr val="000000"/>
                </a:solidFill>
                <a:ea typeface="楷体_GB2312" pitchFamily="49" charset="-122"/>
              </a:rPr>
              <a:t>求其中恰有</a:t>
            </a:r>
            <a:r>
              <a:rPr kumimoji="1" lang="en-US" altLang="zh-CN" dirty="0" smtClean="0">
                <a:solidFill>
                  <a:srgbClr val="000000"/>
                </a:solidFill>
                <a:ea typeface="楷体_GB2312" pitchFamily="49" charset="-122"/>
              </a:rPr>
              <a:t>2</a:t>
            </a:r>
            <a:r>
              <a:rPr kumimoji="1" lang="zh-CN" altLang="en-US" dirty="0" smtClean="0">
                <a:solidFill>
                  <a:srgbClr val="000000"/>
                </a:solidFill>
                <a:ea typeface="楷体_GB2312" pitchFamily="49" charset="-122"/>
              </a:rPr>
              <a:t>个白球的概率</a:t>
            </a:r>
            <a:r>
              <a:rPr kumimoji="1" lang="en-US" altLang="zh-CN" dirty="0" smtClean="0">
                <a:solidFill>
                  <a:srgbClr val="000000"/>
                </a:solidFill>
                <a:ea typeface="楷体_GB2312" pitchFamily="49" charset="-122"/>
              </a:rPr>
              <a:t>.</a:t>
            </a:r>
          </a:p>
        </p:txBody>
      </p:sp>
      <p:sp>
        <p:nvSpPr>
          <p:cNvPr id="156675" name="Text Box 3"/>
          <p:cNvSpPr txBox="1">
            <a:spLocks noChangeArrowheads="1"/>
          </p:cNvSpPr>
          <p:nvPr/>
        </p:nvSpPr>
        <p:spPr bwMode="auto">
          <a:xfrm>
            <a:off x="517525" y="1628800"/>
            <a:ext cx="2698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zh-CN" altLang="en-US" b="1" smtClean="0">
                <a:solidFill>
                  <a:srgbClr val="006600"/>
                </a:solidFill>
                <a:latin typeface="黑体" pitchFamily="2" charset="-122"/>
                <a:ea typeface="黑体" pitchFamily="2" charset="-122"/>
              </a:rPr>
              <a:t>解</a:t>
            </a:r>
            <a:r>
              <a:rPr kumimoji="1" lang="zh-CN" altLang="en-US" smtClean="0">
                <a:solidFill>
                  <a:srgbClr val="000000"/>
                </a:solidFill>
                <a:latin typeface="黑体" pitchFamily="2" charset="-122"/>
                <a:ea typeface="黑体" pitchFamily="2" charset="-122"/>
              </a:rPr>
              <a:t> 古典概型</a:t>
            </a:r>
          </a:p>
        </p:txBody>
      </p:sp>
      <p:graphicFrame>
        <p:nvGraphicFramePr>
          <p:cNvPr id="156676" name="Object 4"/>
          <p:cNvGraphicFramePr>
            <a:graphicFrameLocks noChangeAspect="1"/>
          </p:cNvGraphicFramePr>
          <p:nvPr>
            <p:extLst>
              <p:ext uri="{D42A27DB-BD31-4B8C-83A1-F6EECF244321}">
                <p14:modId xmlns:p14="http://schemas.microsoft.com/office/powerpoint/2010/main" val="4048833388"/>
              </p:ext>
            </p:extLst>
          </p:nvPr>
        </p:nvGraphicFramePr>
        <p:xfrm>
          <a:off x="1219200" y="3459188"/>
          <a:ext cx="1219200" cy="563562"/>
        </p:xfrm>
        <a:graphic>
          <a:graphicData uri="http://schemas.openxmlformats.org/presentationml/2006/ole">
            <mc:AlternateContent xmlns:mc="http://schemas.openxmlformats.org/markup-compatibility/2006">
              <mc:Choice xmlns:v="urn:schemas-microsoft-com:vml" Requires="v">
                <p:oleObj spid="_x0000_s96262" name="Equation" r:id="rId3" imgW="1203928" imgH="502848" progId="Equation.3">
                  <p:embed/>
                </p:oleObj>
              </mc:Choice>
              <mc:Fallback>
                <p:oleObj name="Equation" r:id="rId3" imgW="1203928" imgH="50284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459188"/>
                        <a:ext cx="1219200"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6677" name="Rectangle 5"/>
          <p:cNvSpPr>
            <a:spLocks noChangeArrowheads="1"/>
          </p:cNvSpPr>
          <p:nvPr/>
        </p:nvSpPr>
        <p:spPr bwMode="auto">
          <a:xfrm>
            <a:off x="1025525" y="2574950"/>
            <a:ext cx="6178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sz="3600" smtClean="0">
                <a:solidFill>
                  <a:srgbClr val="000000"/>
                </a:solidFill>
                <a:latin typeface="Times New Roman" pitchFamily="18" charset="0"/>
                <a:ea typeface="楷体_GB2312" pitchFamily="49" charset="-122"/>
              </a:rPr>
              <a:t>设 </a:t>
            </a:r>
            <a:r>
              <a:rPr kumimoji="1" lang="en-US" altLang="zh-CN" sz="3600" i="1" smtClean="0">
                <a:solidFill>
                  <a:srgbClr val="000000"/>
                </a:solidFill>
                <a:latin typeface="Times New Roman" pitchFamily="18" charset="0"/>
                <a:ea typeface="楷体_GB2312" pitchFamily="49" charset="-122"/>
              </a:rPr>
              <a:t>B </a:t>
            </a:r>
            <a:r>
              <a:rPr kumimoji="1" lang="zh-CN" altLang="en-US" sz="3600" smtClean="0">
                <a:solidFill>
                  <a:srgbClr val="000000"/>
                </a:solidFill>
                <a:latin typeface="Times New Roman" pitchFamily="18" charset="0"/>
                <a:ea typeface="楷体_GB2312" pitchFamily="49" charset="-122"/>
              </a:rPr>
              <a:t>表示</a:t>
            </a:r>
            <a:r>
              <a:rPr kumimoji="1" lang="en-US" altLang="zh-CN" sz="3600" smtClean="0">
                <a:solidFill>
                  <a:srgbClr val="000000"/>
                </a:solidFill>
                <a:latin typeface="Times New Roman" pitchFamily="18" charset="0"/>
                <a:ea typeface="楷体_GB2312" pitchFamily="49" charset="-122"/>
              </a:rPr>
              <a:t>4</a:t>
            </a:r>
            <a:r>
              <a:rPr kumimoji="1" lang="zh-CN" altLang="en-US" sz="3600" smtClean="0">
                <a:solidFill>
                  <a:srgbClr val="000000"/>
                </a:solidFill>
                <a:latin typeface="Times New Roman" pitchFamily="18" charset="0"/>
                <a:ea typeface="楷体_GB2312" pitchFamily="49" charset="-122"/>
              </a:rPr>
              <a:t>个球中恰有</a:t>
            </a:r>
            <a:r>
              <a:rPr kumimoji="1" lang="en-US" altLang="zh-CN" sz="3600" smtClean="0">
                <a:solidFill>
                  <a:srgbClr val="000000"/>
                </a:solidFill>
                <a:latin typeface="Times New Roman" pitchFamily="18" charset="0"/>
                <a:ea typeface="楷体_GB2312" pitchFamily="49" charset="-122"/>
              </a:rPr>
              <a:t>2</a:t>
            </a:r>
            <a:r>
              <a:rPr kumimoji="1" lang="zh-CN" altLang="en-US" sz="3600" smtClean="0">
                <a:solidFill>
                  <a:srgbClr val="000000"/>
                </a:solidFill>
                <a:latin typeface="Times New Roman" pitchFamily="18" charset="0"/>
                <a:ea typeface="楷体_GB2312" pitchFamily="49" charset="-122"/>
              </a:rPr>
              <a:t>个白球</a:t>
            </a:r>
          </a:p>
        </p:txBody>
      </p:sp>
      <p:graphicFrame>
        <p:nvGraphicFramePr>
          <p:cNvPr id="156678" name="Object 6"/>
          <p:cNvGraphicFramePr>
            <a:graphicFrameLocks noChangeAspect="1"/>
          </p:cNvGraphicFramePr>
          <p:nvPr>
            <p:extLst>
              <p:ext uri="{D42A27DB-BD31-4B8C-83A1-F6EECF244321}">
                <p14:modId xmlns:p14="http://schemas.microsoft.com/office/powerpoint/2010/main" val="4020815326"/>
              </p:ext>
            </p:extLst>
          </p:nvPr>
        </p:nvGraphicFramePr>
        <p:xfrm>
          <a:off x="3276600" y="3382988"/>
          <a:ext cx="2743200" cy="638175"/>
        </p:xfrm>
        <a:graphic>
          <a:graphicData uri="http://schemas.openxmlformats.org/presentationml/2006/ole">
            <mc:AlternateContent xmlns:mc="http://schemas.openxmlformats.org/markup-compatibility/2006">
              <mc:Choice xmlns:v="urn:schemas-microsoft-com:vml" Requires="v">
                <p:oleObj spid="_x0000_s96263" name="Equation" r:id="rId5" imgW="1965919" imgH="502848" progId="Equation.3">
                  <p:embed/>
                </p:oleObj>
              </mc:Choice>
              <mc:Fallback>
                <p:oleObj name="Equation" r:id="rId5" imgW="1965919" imgH="50284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3382988"/>
                        <a:ext cx="2743200"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6679" name="Object 7"/>
          <p:cNvGraphicFramePr>
            <a:graphicFrameLocks noChangeAspect="1"/>
          </p:cNvGraphicFramePr>
          <p:nvPr>
            <p:extLst>
              <p:ext uri="{D42A27DB-BD31-4B8C-83A1-F6EECF244321}">
                <p14:modId xmlns:p14="http://schemas.microsoft.com/office/powerpoint/2010/main" val="625601520"/>
              </p:ext>
            </p:extLst>
          </p:nvPr>
        </p:nvGraphicFramePr>
        <p:xfrm>
          <a:off x="1143000" y="4387875"/>
          <a:ext cx="2743200" cy="1082675"/>
        </p:xfrm>
        <a:graphic>
          <a:graphicData uri="http://schemas.openxmlformats.org/presentationml/2006/ole">
            <mc:AlternateContent xmlns:mc="http://schemas.openxmlformats.org/markup-compatibility/2006">
              <mc:Choice xmlns:v="urn:schemas-microsoft-com:vml" Requires="v">
                <p:oleObj spid="_x0000_s96264" name="Equation" r:id="rId7" imgW="2461235" imgH="960120" progId="Equation.3">
                  <p:embed/>
                </p:oleObj>
              </mc:Choice>
              <mc:Fallback>
                <p:oleObj name="Equation" r:id="rId7" imgW="2461235" imgH="9601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4387875"/>
                        <a:ext cx="2743200" cy="1082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6680" name="Object 8"/>
          <p:cNvGraphicFramePr>
            <a:graphicFrameLocks noChangeAspect="1"/>
          </p:cNvGraphicFramePr>
          <p:nvPr>
            <p:extLst>
              <p:ext uri="{D42A27DB-BD31-4B8C-83A1-F6EECF244321}">
                <p14:modId xmlns:p14="http://schemas.microsoft.com/office/powerpoint/2010/main" val="2080254148"/>
              </p:ext>
            </p:extLst>
          </p:nvPr>
        </p:nvGraphicFramePr>
        <p:xfrm>
          <a:off x="3886200" y="4251350"/>
          <a:ext cx="4495800" cy="1371600"/>
        </p:xfrm>
        <a:graphic>
          <a:graphicData uri="http://schemas.openxmlformats.org/presentationml/2006/ole">
            <mc:AlternateContent xmlns:mc="http://schemas.openxmlformats.org/markup-compatibility/2006">
              <mc:Choice xmlns:v="urn:schemas-microsoft-com:vml" Requires="v">
                <p:oleObj spid="_x0000_s96265" name="Equation" r:id="rId9" imgW="1546889" imgH="457272" progId="Equation.3">
                  <p:embed/>
                </p:oleObj>
              </mc:Choice>
              <mc:Fallback>
                <p:oleObj name="Equation" r:id="rId9" imgW="1546889" imgH="45727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6200" y="4251350"/>
                        <a:ext cx="4495800"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59081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6675"/>
                                        </p:tgtEl>
                                        <p:attrNameLst>
                                          <p:attrName>style.visibility</p:attrName>
                                        </p:attrNameLst>
                                      </p:cBhvr>
                                      <p:to>
                                        <p:strVal val="visible"/>
                                      </p:to>
                                    </p:set>
                                    <p:animEffect transition="in" filter="wipe(left)">
                                      <p:cBhvr>
                                        <p:cTn id="7" dur="500"/>
                                        <p:tgtEl>
                                          <p:spTgt spid="1566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6677"/>
                                        </p:tgtEl>
                                        <p:attrNameLst>
                                          <p:attrName>style.visibility</p:attrName>
                                        </p:attrNameLst>
                                      </p:cBhvr>
                                      <p:to>
                                        <p:strVal val="visible"/>
                                      </p:to>
                                    </p:set>
                                    <p:animEffect transition="in" filter="wipe(left)">
                                      <p:cBhvr>
                                        <p:cTn id="12" dur="500"/>
                                        <p:tgtEl>
                                          <p:spTgt spid="1566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56676"/>
                                        </p:tgtEl>
                                        <p:attrNameLst>
                                          <p:attrName>style.visibility</p:attrName>
                                        </p:attrNameLst>
                                      </p:cBhvr>
                                      <p:to>
                                        <p:strVal val="visible"/>
                                      </p:to>
                                    </p:set>
                                    <p:animEffect transition="in" filter="wipe(left)">
                                      <p:cBhvr>
                                        <p:cTn id="17" dur="500"/>
                                        <p:tgtEl>
                                          <p:spTgt spid="1566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56678"/>
                                        </p:tgtEl>
                                        <p:attrNameLst>
                                          <p:attrName>style.visibility</p:attrName>
                                        </p:attrNameLst>
                                      </p:cBhvr>
                                      <p:to>
                                        <p:strVal val="visible"/>
                                      </p:to>
                                    </p:set>
                                    <p:animEffect transition="in" filter="wipe(left)">
                                      <p:cBhvr>
                                        <p:cTn id="22" dur="500"/>
                                        <p:tgtEl>
                                          <p:spTgt spid="1566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56679"/>
                                        </p:tgtEl>
                                        <p:attrNameLst>
                                          <p:attrName>style.visibility</p:attrName>
                                        </p:attrNameLst>
                                      </p:cBhvr>
                                      <p:to>
                                        <p:strVal val="visible"/>
                                      </p:to>
                                    </p:set>
                                    <p:animEffect transition="in" filter="wipe(left)">
                                      <p:cBhvr>
                                        <p:cTn id="27" dur="500"/>
                                        <p:tgtEl>
                                          <p:spTgt spid="15667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56680"/>
                                        </p:tgtEl>
                                        <p:attrNameLst>
                                          <p:attrName>style.visibility</p:attrName>
                                        </p:attrNameLst>
                                      </p:cBhvr>
                                      <p:to>
                                        <p:strVal val="visible"/>
                                      </p:to>
                                    </p:set>
                                    <p:animEffect transition="in" filter="wipe(left)">
                                      <p:cBhvr>
                                        <p:cTn id="32" dur="500"/>
                                        <p:tgtEl>
                                          <p:spTgt spid="156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autoUpdateAnimBg="0"/>
      <p:bldP spid="156677"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2"/>
          <p:cNvSpPr txBox="1">
            <a:spLocks noChangeArrowheads="1"/>
          </p:cNvSpPr>
          <p:nvPr/>
        </p:nvSpPr>
        <p:spPr bwMode="auto">
          <a:xfrm>
            <a:off x="228600" y="-63907"/>
            <a:ext cx="8610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zh-CN" altLang="en-US" b="1" dirty="0" smtClean="0">
                <a:solidFill>
                  <a:srgbClr val="006600"/>
                </a:solidFill>
                <a:ea typeface="黑体" pitchFamily="2" charset="-122"/>
              </a:rPr>
              <a:t>解二</a:t>
            </a:r>
            <a:r>
              <a:rPr kumimoji="1" lang="zh-CN" altLang="en-US" dirty="0" smtClean="0">
                <a:solidFill>
                  <a:srgbClr val="000000"/>
                </a:solidFill>
                <a:ea typeface="楷体_GB2312" pitchFamily="49" charset="-122"/>
              </a:rPr>
              <a:t>  每取一个球看作是做了一次试验</a:t>
            </a:r>
          </a:p>
        </p:txBody>
      </p:sp>
      <p:graphicFrame>
        <p:nvGraphicFramePr>
          <p:cNvPr id="157699" name="Object 3"/>
          <p:cNvGraphicFramePr>
            <a:graphicFrameLocks noChangeAspect="1"/>
          </p:cNvGraphicFramePr>
          <p:nvPr>
            <p:extLst>
              <p:ext uri="{D42A27DB-BD31-4B8C-83A1-F6EECF244321}">
                <p14:modId xmlns:p14="http://schemas.microsoft.com/office/powerpoint/2010/main" val="383683656"/>
              </p:ext>
            </p:extLst>
          </p:nvPr>
        </p:nvGraphicFramePr>
        <p:xfrm>
          <a:off x="5652120" y="738972"/>
          <a:ext cx="2583842" cy="646009"/>
        </p:xfrm>
        <a:graphic>
          <a:graphicData uri="http://schemas.openxmlformats.org/presentationml/2006/ole">
            <mc:AlternateContent xmlns:mc="http://schemas.openxmlformats.org/markup-compatibility/2006">
              <mc:Choice xmlns:v="urn:schemas-microsoft-com:vml" Requires="v">
                <p:oleObj spid="_x0000_s97290" name="Equation" r:id="rId3" imgW="761991" imgH="190512" progId="Equation.DSMT4">
                  <p:embed/>
                </p:oleObj>
              </mc:Choice>
              <mc:Fallback>
                <p:oleObj name="Equation" r:id="rId3" imgW="761991" imgH="19051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120" y="738972"/>
                        <a:ext cx="2583842" cy="6460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7700" name="Rectangle 4"/>
          <p:cNvSpPr>
            <a:spLocks noChangeArrowheads="1"/>
          </p:cNvSpPr>
          <p:nvPr/>
        </p:nvSpPr>
        <p:spPr bwMode="auto">
          <a:xfrm>
            <a:off x="1098550" y="682863"/>
            <a:ext cx="4806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sz="3600" smtClean="0">
                <a:solidFill>
                  <a:srgbClr val="000000"/>
                </a:solidFill>
                <a:latin typeface="Times New Roman" pitchFamily="18" charset="0"/>
                <a:ea typeface="楷体_GB2312" pitchFamily="49" charset="-122"/>
              </a:rPr>
              <a:t>记取得白球为事件 </a:t>
            </a:r>
            <a:r>
              <a:rPr kumimoji="1" lang="en-US" altLang="zh-CN" sz="3600" i="1" smtClean="0">
                <a:solidFill>
                  <a:srgbClr val="000000"/>
                </a:solidFill>
                <a:latin typeface="Times New Roman" pitchFamily="18" charset="0"/>
                <a:ea typeface="楷体_GB2312" pitchFamily="49" charset="-122"/>
              </a:rPr>
              <a:t>A </a:t>
            </a:r>
            <a:r>
              <a:rPr kumimoji="1" lang="zh-CN" altLang="en-US" sz="3600" smtClean="0">
                <a:solidFill>
                  <a:srgbClr val="000000"/>
                </a:solidFill>
                <a:latin typeface="Times New Roman" pitchFamily="18" charset="0"/>
                <a:ea typeface="楷体_GB2312" pitchFamily="49" charset="-122"/>
              </a:rPr>
              <a:t>，</a:t>
            </a:r>
          </a:p>
        </p:txBody>
      </p:sp>
      <p:sp>
        <p:nvSpPr>
          <p:cNvPr id="157701" name="Text Box 5"/>
          <p:cNvSpPr txBox="1">
            <a:spLocks noChangeArrowheads="1"/>
          </p:cNvSpPr>
          <p:nvPr/>
        </p:nvSpPr>
        <p:spPr bwMode="auto">
          <a:xfrm>
            <a:off x="242888" y="1381363"/>
            <a:ext cx="81978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zh-CN" altLang="en-US" dirty="0" smtClean="0">
                <a:solidFill>
                  <a:srgbClr val="000000"/>
                </a:solidFill>
                <a:ea typeface="楷体_GB2312" pitchFamily="49" charset="-122"/>
              </a:rPr>
              <a:t>有放回地取</a:t>
            </a:r>
            <a:r>
              <a:rPr kumimoji="1" lang="en-US" altLang="zh-CN" dirty="0" smtClean="0">
                <a:solidFill>
                  <a:srgbClr val="000000"/>
                </a:solidFill>
                <a:ea typeface="楷体_GB2312" pitchFamily="49" charset="-122"/>
              </a:rPr>
              <a:t>4</a:t>
            </a:r>
            <a:r>
              <a:rPr kumimoji="1" lang="zh-CN" altLang="en-US" dirty="0" smtClean="0">
                <a:solidFill>
                  <a:srgbClr val="000000"/>
                </a:solidFill>
                <a:ea typeface="楷体_GB2312" pitchFamily="49" charset="-122"/>
              </a:rPr>
              <a:t>个球看作做了 </a:t>
            </a:r>
            <a:r>
              <a:rPr kumimoji="1" lang="en-US" altLang="zh-CN" dirty="0" smtClean="0">
                <a:solidFill>
                  <a:srgbClr val="000000"/>
                </a:solidFill>
                <a:ea typeface="楷体_GB2312" pitchFamily="49" charset="-122"/>
              </a:rPr>
              <a:t>4 </a:t>
            </a:r>
            <a:r>
              <a:rPr kumimoji="1" lang="zh-CN" altLang="en-US" dirty="0" smtClean="0">
                <a:solidFill>
                  <a:srgbClr val="000000"/>
                </a:solidFill>
                <a:ea typeface="楷体_GB2312" pitchFamily="49" charset="-122"/>
              </a:rPr>
              <a:t>重</a:t>
            </a:r>
            <a:r>
              <a:rPr kumimoji="1" lang="en-US" altLang="zh-CN" dirty="0" smtClean="0">
                <a:solidFill>
                  <a:srgbClr val="000000"/>
                </a:solidFill>
                <a:ea typeface="楷体_GB2312" pitchFamily="49" charset="-122"/>
              </a:rPr>
              <a:t>Bernoulli </a:t>
            </a:r>
          </a:p>
          <a:p>
            <a:pPr eaLnBrk="1" fontAlgn="base" hangingPunct="1">
              <a:spcBef>
                <a:spcPct val="0"/>
              </a:spcBef>
              <a:spcAft>
                <a:spcPct val="0"/>
              </a:spcAft>
            </a:pPr>
            <a:r>
              <a:rPr kumimoji="1" lang="zh-CN" altLang="en-US" dirty="0" smtClean="0">
                <a:solidFill>
                  <a:srgbClr val="000000"/>
                </a:solidFill>
                <a:ea typeface="楷体_GB2312" pitchFamily="49" charset="-122"/>
              </a:rPr>
              <a:t>试验</a:t>
            </a:r>
            <a:r>
              <a:rPr kumimoji="1" lang="en-US" altLang="zh-CN" dirty="0" smtClean="0">
                <a:solidFill>
                  <a:srgbClr val="000000"/>
                </a:solidFill>
                <a:ea typeface="楷体_GB2312" pitchFamily="49" charset="-122"/>
              </a:rPr>
              <a:t>, </a:t>
            </a:r>
            <a:r>
              <a:rPr kumimoji="1" lang="zh-CN" altLang="en-US" dirty="0" smtClean="0">
                <a:solidFill>
                  <a:srgbClr val="000000"/>
                </a:solidFill>
                <a:ea typeface="楷体_GB2312" pitchFamily="49" charset="-122"/>
              </a:rPr>
              <a:t>记第</a:t>
            </a:r>
            <a:r>
              <a:rPr kumimoji="1" lang="zh-CN" altLang="en-US" i="1" dirty="0" smtClean="0">
                <a:solidFill>
                  <a:srgbClr val="000000"/>
                </a:solidFill>
                <a:ea typeface="楷体_GB2312" pitchFamily="49" charset="-122"/>
              </a:rPr>
              <a:t>  </a:t>
            </a:r>
            <a:r>
              <a:rPr kumimoji="1" lang="en-US" altLang="zh-CN" i="1" dirty="0" err="1" smtClean="0">
                <a:solidFill>
                  <a:srgbClr val="000000"/>
                </a:solidFill>
                <a:ea typeface="楷体_GB2312" pitchFamily="49" charset="-122"/>
              </a:rPr>
              <a:t>i</a:t>
            </a:r>
            <a:r>
              <a:rPr kumimoji="1" lang="en-US" altLang="zh-CN" i="1" dirty="0" smtClean="0">
                <a:solidFill>
                  <a:srgbClr val="000000"/>
                </a:solidFill>
                <a:ea typeface="楷体_GB2312" pitchFamily="49" charset="-122"/>
              </a:rPr>
              <a:t> </a:t>
            </a:r>
            <a:r>
              <a:rPr kumimoji="1" lang="zh-CN" altLang="en-US" dirty="0" smtClean="0">
                <a:solidFill>
                  <a:srgbClr val="000000"/>
                </a:solidFill>
                <a:ea typeface="楷体_GB2312" pitchFamily="49" charset="-122"/>
              </a:rPr>
              <a:t>次取得白球为事件 </a:t>
            </a:r>
            <a:r>
              <a:rPr kumimoji="1" lang="en-US" altLang="zh-CN" i="1" dirty="0" smtClean="0">
                <a:solidFill>
                  <a:srgbClr val="000000"/>
                </a:solidFill>
                <a:ea typeface="楷体_GB2312" pitchFamily="49" charset="-122"/>
              </a:rPr>
              <a:t>A</a:t>
            </a:r>
            <a:r>
              <a:rPr kumimoji="1" lang="en-US" altLang="zh-CN" i="1" baseline="-25000" dirty="0" smtClean="0">
                <a:solidFill>
                  <a:srgbClr val="000000"/>
                </a:solidFill>
                <a:ea typeface="楷体_GB2312" pitchFamily="49" charset="-122"/>
              </a:rPr>
              <a:t>i</a:t>
            </a:r>
            <a:endParaRPr kumimoji="1" lang="en-US" altLang="zh-CN" dirty="0" smtClean="0">
              <a:solidFill>
                <a:srgbClr val="000000"/>
              </a:solidFill>
              <a:ea typeface="楷体_GB2312" pitchFamily="49" charset="-122"/>
            </a:endParaRPr>
          </a:p>
        </p:txBody>
      </p:sp>
      <p:sp>
        <p:nvSpPr>
          <p:cNvPr id="157702" name="Text Box 6"/>
          <p:cNvSpPr txBox="1">
            <a:spLocks noChangeArrowheads="1"/>
          </p:cNvSpPr>
          <p:nvPr/>
        </p:nvSpPr>
        <p:spPr bwMode="auto">
          <a:xfrm>
            <a:off x="228600" y="2619613"/>
            <a:ext cx="8934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zh-CN" altLang="en-US" smtClean="0">
                <a:solidFill>
                  <a:srgbClr val="000000"/>
                </a:solidFill>
                <a:ea typeface="楷体_GB2312" pitchFamily="49" charset="-122"/>
              </a:rPr>
              <a:t>感兴趣的问题为</a:t>
            </a:r>
            <a:r>
              <a:rPr kumimoji="1" lang="en-US" altLang="zh-CN" smtClean="0">
                <a:solidFill>
                  <a:srgbClr val="000000"/>
                </a:solidFill>
                <a:ea typeface="楷体_GB2312" pitchFamily="49" charset="-122"/>
              </a:rPr>
              <a:t>:4</a:t>
            </a:r>
            <a:r>
              <a:rPr kumimoji="1" lang="zh-CN" altLang="en-US" smtClean="0">
                <a:solidFill>
                  <a:srgbClr val="000000"/>
                </a:solidFill>
                <a:ea typeface="楷体_GB2312" pitchFamily="49" charset="-122"/>
              </a:rPr>
              <a:t>次试验中</a:t>
            </a:r>
            <a:r>
              <a:rPr kumimoji="1" lang="en-US" altLang="zh-CN" i="1" smtClean="0">
                <a:solidFill>
                  <a:srgbClr val="000000"/>
                </a:solidFill>
                <a:ea typeface="楷体_GB2312" pitchFamily="49" charset="-122"/>
              </a:rPr>
              <a:t>A</a:t>
            </a:r>
            <a:r>
              <a:rPr kumimoji="1" lang="en-US" altLang="zh-CN" smtClean="0">
                <a:solidFill>
                  <a:srgbClr val="000000"/>
                </a:solidFill>
                <a:ea typeface="楷体_GB2312" pitchFamily="49" charset="-122"/>
              </a:rPr>
              <a:t> </a:t>
            </a:r>
            <a:r>
              <a:rPr kumimoji="1" lang="zh-CN" altLang="en-US" smtClean="0">
                <a:solidFill>
                  <a:srgbClr val="000000"/>
                </a:solidFill>
                <a:ea typeface="楷体_GB2312" pitchFamily="49" charset="-122"/>
              </a:rPr>
              <a:t>发生</a:t>
            </a:r>
            <a:r>
              <a:rPr kumimoji="1" lang="en-US" altLang="zh-CN" smtClean="0">
                <a:solidFill>
                  <a:srgbClr val="000000"/>
                </a:solidFill>
                <a:ea typeface="楷体_GB2312" pitchFamily="49" charset="-122"/>
              </a:rPr>
              <a:t>2</a:t>
            </a:r>
            <a:r>
              <a:rPr kumimoji="1" lang="zh-CN" altLang="en-US" smtClean="0">
                <a:solidFill>
                  <a:srgbClr val="000000"/>
                </a:solidFill>
                <a:ea typeface="楷体_GB2312" pitchFamily="49" charset="-122"/>
              </a:rPr>
              <a:t>次的概率</a:t>
            </a:r>
          </a:p>
        </p:txBody>
      </p:sp>
      <p:graphicFrame>
        <p:nvGraphicFramePr>
          <p:cNvPr id="157703" name="Object 7"/>
          <p:cNvGraphicFramePr>
            <a:graphicFrameLocks noChangeAspect="1"/>
          </p:cNvGraphicFramePr>
          <p:nvPr>
            <p:extLst>
              <p:ext uri="{D42A27DB-BD31-4B8C-83A1-F6EECF244321}">
                <p14:modId xmlns:p14="http://schemas.microsoft.com/office/powerpoint/2010/main" val="1393920285"/>
              </p:ext>
            </p:extLst>
          </p:nvPr>
        </p:nvGraphicFramePr>
        <p:xfrm>
          <a:off x="850900" y="3381613"/>
          <a:ext cx="2044700" cy="592138"/>
        </p:xfrm>
        <a:graphic>
          <a:graphicData uri="http://schemas.openxmlformats.org/presentationml/2006/ole">
            <mc:AlternateContent xmlns:mc="http://schemas.openxmlformats.org/markup-compatibility/2006">
              <mc:Choice xmlns:v="urn:schemas-microsoft-com:vml" Requires="v">
                <p:oleObj spid="_x0000_s97291" name="Equation" r:id="rId5" imgW="1493511" imgH="464832" progId="Equation.3">
                  <p:embed/>
                </p:oleObj>
              </mc:Choice>
              <mc:Fallback>
                <p:oleObj name="Equation" r:id="rId5" imgW="1493511" imgH="46483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0900" y="3381613"/>
                        <a:ext cx="2044700" cy="592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7704" name="Object 8"/>
          <p:cNvGraphicFramePr>
            <a:graphicFrameLocks noChangeAspect="1"/>
          </p:cNvGraphicFramePr>
          <p:nvPr>
            <p:extLst>
              <p:ext uri="{D42A27DB-BD31-4B8C-83A1-F6EECF244321}">
                <p14:modId xmlns:p14="http://schemas.microsoft.com/office/powerpoint/2010/main" val="815349994"/>
              </p:ext>
            </p:extLst>
          </p:nvPr>
        </p:nvGraphicFramePr>
        <p:xfrm>
          <a:off x="3505200" y="3381613"/>
          <a:ext cx="2209800" cy="592138"/>
        </p:xfrm>
        <a:graphic>
          <a:graphicData uri="http://schemas.openxmlformats.org/presentationml/2006/ole">
            <mc:AlternateContent xmlns:mc="http://schemas.openxmlformats.org/markup-compatibility/2006">
              <mc:Choice xmlns:v="urn:schemas-microsoft-com:vml" Requires="v">
                <p:oleObj spid="_x0000_s97292" name="Equation" r:id="rId7" imgW="1493511" imgH="464832" progId="Equation.3">
                  <p:embed/>
                </p:oleObj>
              </mc:Choice>
              <mc:Fallback>
                <p:oleObj name="Equation" r:id="rId7" imgW="1493511" imgH="46483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5200" y="3381613"/>
                        <a:ext cx="2209800" cy="592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7705" name="Object 9"/>
          <p:cNvGraphicFramePr>
            <a:graphicFrameLocks noChangeAspect="1"/>
          </p:cNvGraphicFramePr>
          <p:nvPr>
            <p:extLst>
              <p:ext uri="{D42A27DB-BD31-4B8C-83A1-F6EECF244321}">
                <p14:modId xmlns:p14="http://schemas.microsoft.com/office/powerpoint/2010/main" val="355633909"/>
              </p:ext>
            </p:extLst>
          </p:nvPr>
        </p:nvGraphicFramePr>
        <p:xfrm>
          <a:off x="6324600" y="3381613"/>
          <a:ext cx="2133600" cy="592138"/>
        </p:xfrm>
        <a:graphic>
          <a:graphicData uri="http://schemas.openxmlformats.org/presentationml/2006/ole">
            <mc:AlternateContent xmlns:mc="http://schemas.openxmlformats.org/markup-compatibility/2006">
              <mc:Choice xmlns:v="urn:schemas-microsoft-com:vml" Requires="v">
                <p:oleObj spid="_x0000_s97293" name="Equation" r:id="rId9" imgW="1493511" imgH="464832" progId="Equation.3">
                  <p:embed/>
                </p:oleObj>
              </mc:Choice>
              <mc:Fallback>
                <p:oleObj name="Equation" r:id="rId9" imgW="1493511" imgH="46483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24600" y="3381613"/>
                        <a:ext cx="2133600" cy="592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7706" name="Object 10"/>
          <p:cNvGraphicFramePr>
            <a:graphicFrameLocks noChangeAspect="1"/>
          </p:cNvGraphicFramePr>
          <p:nvPr>
            <p:extLst>
              <p:ext uri="{D42A27DB-BD31-4B8C-83A1-F6EECF244321}">
                <p14:modId xmlns:p14="http://schemas.microsoft.com/office/powerpoint/2010/main" val="2909875697"/>
              </p:ext>
            </p:extLst>
          </p:nvPr>
        </p:nvGraphicFramePr>
        <p:xfrm>
          <a:off x="850900" y="4083288"/>
          <a:ext cx="2044700" cy="592138"/>
        </p:xfrm>
        <a:graphic>
          <a:graphicData uri="http://schemas.openxmlformats.org/presentationml/2006/ole">
            <mc:AlternateContent xmlns:mc="http://schemas.openxmlformats.org/markup-compatibility/2006">
              <mc:Choice xmlns:v="urn:schemas-microsoft-com:vml" Requires="v">
                <p:oleObj spid="_x0000_s97294" name="Equation" r:id="rId11" imgW="1493511" imgH="464832" progId="Equation.3">
                  <p:embed/>
                </p:oleObj>
              </mc:Choice>
              <mc:Fallback>
                <p:oleObj name="Equation" r:id="rId11" imgW="1493511" imgH="464832"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50900" y="4083288"/>
                        <a:ext cx="2044700" cy="592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7707" name="Object 11"/>
          <p:cNvGraphicFramePr>
            <a:graphicFrameLocks noChangeAspect="1"/>
          </p:cNvGraphicFramePr>
          <p:nvPr>
            <p:extLst>
              <p:ext uri="{D42A27DB-BD31-4B8C-83A1-F6EECF244321}">
                <p14:modId xmlns:p14="http://schemas.microsoft.com/office/powerpoint/2010/main" val="3267892552"/>
              </p:ext>
            </p:extLst>
          </p:nvPr>
        </p:nvGraphicFramePr>
        <p:xfrm>
          <a:off x="3519488" y="4083288"/>
          <a:ext cx="2195512" cy="592138"/>
        </p:xfrm>
        <a:graphic>
          <a:graphicData uri="http://schemas.openxmlformats.org/presentationml/2006/ole">
            <mc:AlternateContent xmlns:mc="http://schemas.openxmlformats.org/markup-compatibility/2006">
              <mc:Choice xmlns:v="urn:schemas-microsoft-com:vml" Requires="v">
                <p:oleObj spid="_x0000_s97295" name="Equation" r:id="rId13" imgW="1493511" imgH="464832" progId="Equation.3">
                  <p:embed/>
                </p:oleObj>
              </mc:Choice>
              <mc:Fallback>
                <p:oleObj name="Equation" r:id="rId13" imgW="1493511" imgH="464832"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19488" y="4083288"/>
                        <a:ext cx="2195512" cy="592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7708" name="Object 12"/>
          <p:cNvGraphicFramePr>
            <a:graphicFrameLocks noChangeAspect="1"/>
          </p:cNvGraphicFramePr>
          <p:nvPr>
            <p:extLst>
              <p:ext uri="{D42A27DB-BD31-4B8C-83A1-F6EECF244321}">
                <p14:modId xmlns:p14="http://schemas.microsoft.com/office/powerpoint/2010/main" val="725935425"/>
              </p:ext>
            </p:extLst>
          </p:nvPr>
        </p:nvGraphicFramePr>
        <p:xfrm>
          <a:off x="6332538" y="4084876"/>
          <a:ext cx="2049462" cy="592137"/>
        </p:xfrm>
        <a:graphic>
          <a:graphicData uri="http://schemas.openxmlformats.org/presentationml/2006/ole">
            <mc:AlternateContent xmlns:mc="http://schemas.openxmlformats.org/markup-compatibility/2006">
              <mc:Choice xmlns:v="urn:schemas-microsoft-com:vml" Requires="v">
                <p:oleObj spid="_x0000_s97296" name="Equation" r:id="rId15" imgW="1493511" imgH="464832" progId="Equation.3">
                  <p:embed/>
                </p:oleObj>
              </mc:Choice>
              <mc:Fallback>
                <p:oleObj name="Equation" r:id="rId15" imgW="1493511" imgH="464832"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32538" y="4084876"/>
                        <a:ext cx="2049462" cy="592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7709" name="AutoShape 13"/>
          <p:cNvSpPr>
            <a:spLocks noChangeArrowheads="1"/>
          </p:cNvSpPr>
          <p:nvPr/>
        </p:nvSpPr>
        <p:spPr bwMode="auto">
          <a:xfrm>
            <a:off x="914400" y="5362813"/>
            <a:ext cx="990600" cy="228600"/>
          </a:xfrm>
          <a:prstGeom prst="rightArrow">
            <a:avLst>
              <a:gd name="adj1" fmla="val 50000"/>
              <a:gd name="adj2" fmla="val 108333"/>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graphicFrame>
        <p:nvGraphicFramePr>
          <p:cNvPr id="157710" name="Object 14"/>
          <p:cNvGraphicFramePr>
            <a:graphicFrameLocks noChangeAspect="1"/>
          </p:cNvGraphicFramePr>
          <p:nvPr>
            <p:extLst>
              <p:ext uri="{D42A27DB-BD31-4B8C-83A1-F6EECF244321}">
                <p14:modId xmlns:p14="http://schemas.microsoft.com/office/powerpoint/2010/main" val="3692273843"/>
              </p:ext>
            </p:extLst>
          </p:nvPr>
        </p:nvGraphicFramePr>
        <p:xfrm>
          <a:off x="2209800" y="4692888"/>
          <a:ext cx="6085317" cy="1472416"/>
        </p:xfrm>
        <a:graphic>
          <a:graphicData uri="http://schemas.openxmlformats.org/presentationml/2006/ole">
            <mc:AlternateContent xmlns:mc="http://schemas.openxmlformats.org/markup-compatibility/2006">
              <mc:Choice xmlns:v="urn:schemas-microsoft-com:vml" Requires="v">
                <p:oleObj spid="_x0000_s97297" name="Equation" r:id="rId17" imgW="1889850" imgH="457272" progId="Equation.3">
                  <p:embed/>
                </p:oleObj>
              </mc:Choice>
              <mc:Fallback>
                <p:oleObj name="Equation" r:id="rId17" imgW="1889850" imgH="457272"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09800" y="4692888"/>
                        <a:ext cx="6085317" cy="14724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688394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7700"/>
                                        </p:tgtEl>
                                        <p:attrNameLst>
                                          <p:attrName>style.visibility</p:attrName>
                                        </p:attrNameLst>
                                      </p:cBhvr>
                                      <p:to>
                                        <p:strVal val="visible"/>
                                      </p:to>
                                    </p:set>
                                    <p:animEffect transition="in" filter="wipe(up)">
                                      <p:cBhvr>
                                        <p:cTn id="7" dur="500"/>
                                        <p:tgtEl>
                                          <p:spTgt spid="1577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57699"/>
                                        </p:tgtEl>
                                        <p:attrNameLst>
                                          <p:attrName>style.visibility</p:attrName>
                                        </p:attrNameLst>
                                      </p:cBhvr>
                                      <p:to>
                                        <p:strVal val="visible"/>
                                      </p:to>
                                    </p:set>
                                    <p:animEffect transition="in" filter="wipe(up)">
                                      <p:cBhvr>
                                        <p:cTn id="12" dur="500"/>
                                        <p:tgtEl>
                                          <p:spTgt spid="1576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7701"/>
                                        </p:tgtEl>
                                        <p:attrNameLst>
                                          <p:attrName>style.visibility</p:attrName>
                                        </p:attrNameLst>
                                      </p:cBhvr>
                                      <p:to>
                                        <p:strVal val="visible"/>
                                      </p:to>
                                    </p:set>
                                    <p:animEffect transition="in" filter="wipe(up)">
                                      <p:cBhvr>
                                        <p:cTn id="17" dur="500"/>
                                        <p:tgtEl>
                                          <p:spTgt spid="1577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57702"/>
                                        </p:tgtEl>
                                        <p:attrNameLst>
                                          <p:attrName>style.visibility</p:attrName>
                                        </p:attrNameLst>
                                      </p:cBhvr>
                                      <p:to>
                                        <p:strVal val="visible"/>
                                      </p:to>
                                    </p:set>
                                    <p:animEffect transition="in" filter="wipe(up)">
                                      <p:cBhvr>
                                        <p:cTn id="22" dur="500"/>
                                        <p:tgtEl>
                                          <p:spTgt spid="1577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57703"/>
                                        </p:tgtEl>
                                        <p:attrNameLst>
                                          <p:attrName>style.visibility</p:attrName>
                                        </p:attrNameLst>
                                      </p:cBhvr>
                                      <p:to>
                                        <p:strVal val="visible"/>
                                      </p:to>
                                    </p:set>
                                    <p:animEffect transition="in" filter="wipe(up)">
                                      <p:cBhvr>
                                        <p:cTn id="27" dur="500"/>
                                        <p:tgtEl>
                                          <p:spTgt spid="15770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57704"/>
                                        </p:tgtEl>
                                        <p:attrNameLst>
                                          <p:attrName>style.visibility</p:attrName>
                                        </p:attrNameLst>
                                      </p:cBhvr>
                                      <p:to>
                                        <p:strVal val="visible"/>
                                      </p:to>
                                    </p:set>
                                    <p:animEffect transition="in" filter="wipe(up)">
                                      <p:cBhvr>
                                        <p:cTn id="32" dur="500"/>
                                        <p:tgtEl>
                                          <p:spTgt spid="15770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157705"/>
                                        </p:tgtEl>
                                        <p:attrNameLst>
                                          <p:attrName>style.visibility</p:attrName>
                                        </p:attrNameLst>
                                      </p:cBhvr>
                                      <p:to>
                                        <p:strVal val="visible"/>
                                      </p:to>
                                    </p:set>
                                    <p:animEffect transition="in" filter="wipe(up)">
                                      <p:cBhvr>
                                        <p:cTn id="37" dur="500"/>
                                        <p:tgtEl>
                                          <p:spTgt spid="15770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157706"/>
                                        </p:tgtEl>
                                        <p:attrNameLst>
                                          <p:attrName>style.visibility</p:attrName>
                                        </p:attrNameLst>
                                      </p:cBhvr>
                                      <p:to>
                                        <p:strVal val="visible"/>
                                      </p:to>
                                    </p:set>
                                    <p:animEffect transition="in" filter="wipe(up)">
                                      <p:cBhvr>
                                        <p:cTn id="42" dur="500"/>
                                        <p:tgtEl>
                                          <p:spTgt spid="15770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157707"/>
                                        </p:tgtEl>
                                        <p:attrNameLst>
                                          <p:attrName>style.visibility</p:attrName>
                                        </p:attrNameLst>
                                      </p:cBhvr>
                                      <p:to>
                                        <p:strVal val="visible"/>
                                      </p:to>
                                    </p:set>
                                    <p:animEffect transition="in" filter="wipe(up)">
                                      <p:cBhvr>
                                        <p:cTn id="47" dur="500"/>
                                        <p:tgtEl>
                                          <p:spTgt spid="15770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157708"/>
                                        </p:tgtEl>
                                        <p:attrNameLst>
                                          <p:attrName>style.visibility</p:attrName>
                                        </p:attrNameLst>
                                      </p:cBhvr>
                                      <p:to>
                                        <p:strVal val="visible"/>
                                      </p:to>
                                    </p:set>
                                    <p:animEffect transition="in" filter="wipe(up)">
                                      <p:cBhvr>
                                        <p:cTn id="52" dur="500"/>
                                        <p:tgtEl>
                                          <p:spTgt spid="15770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57709"/>
                                        </p:tgtEl>
                                        <p:attrNameLst>
                                          <p:attrName>style.visibility</p:attrName>
                                        </p:attrNameLst>
                                      </p:cBhvr>
                                      <p:to>
                                        <p:strVal val="visible"/>
                                      </p:to>
                                    </p:set>
                                    <p:animEffect transition="in" filter="wipe(up)">
                                      <p:cBhvr>
                                        <p:cTn id="57" dur="500"/>
                                        <p:tgtEl>
                                          <p:spTgt spid="15770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nodeType="clickEffect">
                                  <p:stCondLst>
                                    <p:cond delay="0"/>
                                  </p:stCondLst>
                                  <p:childTnLst>
                                    <p:set>
                                      <p:cBhvr>
                                        <p:cTn id="61" dur="1" fill="hold">
                                          <p:stCondLst>
                                            <p:cond delay="0"/>
                                          </p:stCondLst>
                                        </p:cTn>
                                        <p:tgtEl>
                                          <p:spTgt spid="157710"/>
                                        </p:tgtEl>
                                        <p:attrNameLst>
                                          <p:attrName>style.visibility</p:attrName>
                                        </p:attrNameLst>
                                      </p:cBhvr>
                                      <p:to>
                                        <p:strVal val="visible"/>
                                      </p:to>
                                    </p:set>
                                    <p:animEffect transition="in" filter="wipe(up)">
                                      <p:cBhvr>
                                        <p:cTn id="62" dur="500"/>
                                        <p:tgtEl>
                                          <p:spTgt spid="157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0" grpId="0" autoUpdateAnimBg="0"/>
      <p:bldP spid="157701" grpId="0" autoUpdateAnimBg="0"/>
      <p:bldP spid="157702" grpId="0" autoUpdateAnimBg="0"/>
      <p:bldP spid="15770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11188" y="764704"/>
            <a:ext cx="6492875" cy="660400"/>
            <a:chOff x="326" y="168"/>
            <a:chExt cx="4090" cy="416"/>
          </a:xfrm>
        </p:grpSpPr>
        <p:sp>
          <p:nvSpPr>
            <p:cNvPr id="77831" name="Text Box 3"/>
            <p:cNvSpPr txBox="1">
              <a:spLocks noChangeArrowheads="1"/>
            </p:cNvSpPr>
            <p:nvPr/>
          </p:nvSpPr>
          <p:spPr bwMode="auto">
            <a:xfrm>
              <a:off x="326" y="168"/>
              <a:ext cx="15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zh-CN" altLang="en-US" smtClean="0">
                  <a:solidFill>
                    <a:srgbClr val="000000"/>
                  </a:solidFill>
                  <a:ea typeface="黑体" pitchFamily="2" charset="-122"/>
                </a:rPr>
                <a:t>一般地</a:t>
              </a:r>
              <a:r>
                <a:rPr kumimoji="1" lang="zh-CN" altLang="en-US" smtClean="0">
                  <a:solidFill>
                    <a:srgbClr val="000000"/>
                  </a:solidFill>
                  <a:ea typeface="楷体_GB2312" pitchFamily="49" charset="-122"/>
                </a:rPr>
                <a:t>，</a:t>
              </a:r>
              <a:r>
                <a:rPr kumimoji="1" lang="zh-CN" altLang="en-US" b="1" smtClean="0">
                  <a:solidFill>
                    <a:srgbClr val="000000"/>
                  </a:solidFill>
                  <a:ea typeface="楷体_GB2312" pitchFamily="49" charset="-122"/>
                </a:rPr>
                <a:t>若</a:t>
              </a:r>
            </a:p>
          </p:txBody>
        </p:sp>
        <p:graphicFrame>
          <p:nvGraphicFramePr>
            <p:cNvPr id="77832" name="Object 4"/>
            <p:cNvGraphicFramePr>
              <a:graphicFrameLocks noChangeAspect="1"/>
            </p:cNvGraphicFramePr>
            <p:nvPr/>
          </p:nvGraphicFramePr>
          <p:xfrm>
            <a:off x="2312" y="240"/>
            <a:ext cx="2104" cy="344"/>
          </p:xfrm>
          <a:graphic>
            <a:graphicData uri="http://schemas.openxmlformats.org/presentationml/2006/ole">
              <mc:AlternateContent xmlns:mc="http://schemas.openxmlformats.org/markup-compatibility/2006">
                <mc:Choice xmlns:v="urn:schemas-microsoft-com:vml" Requires="v">
                  <p:oleObj spid="_x0000_s59908" name="Equation" r:id="rId3" imgW="3322419" imgH="426816" progId="Equation.3">
                    <p:embed/>
                  </p:oleObj>
                </mc:Choice>
                <mc:Fallback>
                  <p:oleObj name="Equation" r:id="rId3" imgW="3322419" imgH="42681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2" y="240"/>
                          <a:ext cx="2104"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5"/>
          <p:cNvGrpSpPr>
            <a:grpSpLocks/>
          </p:cNvGrpSpPr>
          <p:nvPr/>
        </p:nvGrpSpPr>
        <p:grpSpPr bwMode="auto">
          <a:xfrm>
            <a:off x="468313" y="2018829"/>
            <a:ext cx="8199442" cy="750888"/>
            <a:chOff x="332" y="626"/>
            <a:chExt cx="5165" cy="473"/>
          </a:xfrm>
        </p:grpSpPr>
        <p:sp>
          <p:nvSpPr>
            <p:cNvPr id="77829" name="Text Box 6"/>
            <p:cNvSpPr txBox="1">
              <a:spLocks noChangeArrowheads="1"/>
            </p:cNvSpPr>
            <p:nvPr/>
          </p:nvSpPr>
          <p:spPr bwMode="auto">
            <a:xfrm>
              <a:off x="332" y="653"/>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zh-CN" altLang="en-US" b="1" smtClean="0">
                  <a:solidFill>
                    <a:srgbClr val="000000"/>
                  </a:solidFill>
                  <a:ea typeface="楷体_GB2312" pitchFamily="49" charset="-122"/>
                </a:rPr>
                <a:t>则</a:t>
              </a:r>
            </a:p>
          </p:txBody>
        </p:sp>
        <p:graphicFrame>
          <p:nvGraphicFramePr>
            <p:cNvPr id="77830" name="Object 7"/>
            <p:cNvGraphicFramePr>
              <a:graphicFrameLocks noChangeAspect="1"/>
            </p:cNvGraphicFramePr>
            <p:nvPr>
              <p:extLst>
                <p:ext uri="{D42A27DB-BD31-4B8C-83A1-F6EECF244321}">
                  <p14:modId xmlns:p14="http://schemas.microsoft.com/office/powerpoint/2010/main" val="3154242398"/>
                </p:ext>
              </p:extLst>
            </p:nvPr>
          </p:nvGraphicFramePr>
          <p:xfrm>
            <a:off x="782" y="626"/>
            <a:ext cx="4715" cy="473"/>
          </p:xfrm>
          <a:graphic>
            <a:graphicData uri="http://schemas.openxmlformats.org/presentationml/2006/ole">
              <mc:AlternateContent xmlns:mc="http://schemas.openxmlformats.org/markup-compatibility/2006">
                <mc:Choice xmlns:v="urn:schemas-microsoft-com:vml" Requires="v">
                  <p:oleObj spid="_x0000_s59909" name="Equation" r:id="rId5" imgW="2539800" imgH="241200" progId="Equation.DSMT4">
                    <p:embed/>
                  </p:oleObj>
                </mc:Choice>
                <mc:Fallback>
                  <p:oleObj name="Equation" r:id="rId5" imgW="2539800" imgH="241200" progId="Equation.DSMT4">
                    <p:embed/>
                    <p:pic>
                      <p:nvPicPr>
                        <p:cNvPr id="0" name=""/>
                        <p:cNvPicPr>
                          <a:picLocks noChangeAspect="1" noChangeArrowheads="1"/>
                        </p:cNvPicPr>
                        <p:nvPr/>
                      </p:nvPicPr>
                      <p:blipFill>
                        <a:blip r:embed="rId6"/>
                        <a:srcRect/>
                        <a:stretch>
                          <a:fillRect/>
                        </a:stretch>
                      </p:blipFill>
                      <p:spPr bwMode="auto">
                        <a:xfrm>
                          <a:off x="782" y="626"/>
                          <a:ext cx="4715" cy="4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8728" name="AutoShape 8"/>
          <p:cNvSpPr>
            <a:spLocks noChangeArrowheads="1"/>
          </p:cNvSpPr>
          <p:nvPr/>
        </p:nvSpPr>
        <p:spPr bwMode="auto">
          <a:xfrm>
            <a:off x="2268538" y="3572991"/>
            <a:ext cx="3671887" cy="609600"/>
          </a:xfrm>
          <a:prstGeom prst="wedgeRoundRectCallout">
            <a:avLst>
              <a:gd name="adj1" fmla="val 3046"/>
              <a:gd name="adj2" fmla="val -92449"/>
              <a:gd name="adj3" fmla="val 16667"/>
            </a:avLst>
          </a:prstGeom>
          <a:solidFill>
            <a:srgbClr val="CCFF33"/>
          </a:solidFill>
          <a:ln w="9525">
            <a:solidFill>
              <a:schemeClr val="tx1"/>
            </a:solidFill>
            <a:miter lim="800000"/>
            <a:headEnd/>
            <a:tailEnd/>
          </a:ln>
        </p:spPr>
        <p:txBody>
          <a:bodyPr/>
          <a:lstStyle/>
          <a:p>
            <a:pPr algn="ctr" fontAlgn="base">
              <a:spcBef>
                <a:spcPct val="0"/>
              </a:spcBef>
              <a:spcAft>
                <a:spcPct val="0"/>
              </a:spcAft>
            </a:pPr>
            <a:r>
              <a:rPr lang="zh-CN" altLang="en-US" sz="3200" smtClean="0">
                <a:solidFill>
                  <a:srgbClr val="000000"/>
                </a:solidFill>
                <a:latin typeface="Garamond" pitchFamily="18" charset="0"/>
              </a:rPr>
              <a:t>二项概率公式</a:t>
            </a:r>
          </a:p>
        </p:txBody>
      </p:sp>
    </p:spTree>
    <p:extLst>
      <p:ext uri="{BB962C8B-B14F-4D97-AF65-F5344CB8AC3E}">
        <p14:creationId xmlns:p14="http://schemas.microsoft.com/office/powerpoint/2010/main" val="23879381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58728"/>
                                        </p:tgtEl>
                                        <p:attrNameLst>
                                          <p:attrName>style.visibility</p:attrName>
                                        </p:attrNameLst>
                                      </p:cBhvr>
                                      <p:to>
                                        <p:strVal val="visible"/>
                                      </p:to>
                                    </p:set>
                                    <p:anim calcmode="lin" valueType="num">
                                      <p:cBhvr additive="base">
                                        <p:cTn id="12" dur="500" fill="hold"/>
                                        <p:tgtEl>
                                          <p:spTgt spid="158728"/>
                                        </p:tgtEl>
                                        <p:attrNameLst>
                                          <p:attrName>ppt_x</p:attrName>
                                        </p:attrNameLst>
                                      </p:cBhvr>
                                      <p:tavLst>
                                        <p:tav tm="0">
                                          <p:val>
                                            <p:strVal val="#ppt_x"/>
                                          </p:val>
                                        </p:tav>
                                        <p:tav tm="100000">
                                          <p:val>
                                            <p:strVal val="#ppt_x"/>
                                          </p:val>
                                        </p:tav>
                                      </p:tavLst>
                                    </p:anim>
                                    <p:anim calcmode="lin" valueType="num">
                                      <p:cBhvr additive="base">
                                        <p:cTn id="13" dur="500" fill="hold"/>
                                        <p:tgtEl>
                                          <p:spTgt spid="1587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323850" y="332656"/>
            <a:ext cx="8178800" cy="1770062"/>
          </a:xfrm>
          <a:prstGeom prst="rect">
            <a:avLst/>
          </a:prstGeom>
          <a:ln/>
          <a:extLst/>
        </p:spPr>
        <p:style>
          <a:lnRef idx="1">
            <a:schemeClr val="accent1"/>
          </a:lnRef>
          <a:fillRef idx="2">
            <a:schemeClr val="accent1"/>
          </a:fillRef>
          <a:effectRef idx="1">
            <a:schemeClr val="accent1"/>
          </a:effectRef>
          <a:fontRef idx="minor">
            <a:schemeClr val="dk1"/>
          </a:fontRef>
        </p:style>
        <p:txBody>
          <a:bodyPr/>
          <a:lstStyle/>
          <a:p>
            <a:pPr marL="342900" indent="-342900" fontAlgn="base">
              <a:lnSpc>
                <a:spcPct val="120000"/>
              </a:lnSpc>
              <a:spcBef>
                <a:spcPct val="20000"/>
              </a:spcBef>
              <a:spcAft>
                <a:spcPct val="0"/>
              </a:spcAft>
            </a:pPr>
            <a:r>
              <a:rPr lang="en-US" altLang="zh-CN" sz="2800" dirty="0" smtClean="0">
                <a:solidFill>
                  <a:srgbClr val="000000"/>
                </a:solidFill>
                <a:ea typeface="黑体" pitchFamily="2" charset="-122"/>
              </a:rPr>
              <a:t>    </a:t>
            </a:r>
            <a:r>
              <a:rPr lang="zh-CN" altLang="en-US" sz="2800" dirty="0" smtClean="0">
                <a:solidFill>
                  <a:srgbClr val="000000"/>
                </a:solidFill>
                <a:ea typeface="黑体" pitchFamily="2" charset="-122"/>
              </a:rPr>
              <a:t>例</a:t>
            </a:r>
            <a:r>
              <a:rPr lang="zh-CN" altLang="en-US" sz="2800" dirty="0" smtClean="0">
                <a:solidFill>
                  <a:srgbClr val="000000"/>
                </a:solidFill>
              </a:rPr>
              <a:t> </a:t>
            </a:r>
            <a:r>
              <a:rPr lang="en-US" altLang="zh-CN" sz="2800" dirty="0" smtClean="0">
                <a:solidFill>
                  <a:srgbClr val="000000"/>
                </a:solidFill>
                <a:latin typeface="Times New Roman" pitchFamily="18" charset="0"/>
              </a:rPr>
              <a:t>7</a:t>
            </a:r>
            <a:r>
              <a:rPr lang="en-US" altLang="zh-CN" sz="2800" dirty="0" smtClean="0">
                <a:solidFill>
                  <a:srgbClr val="000000"/>
                </a:solidFill>
              </a:rPr>
              <a:t>  </a:t>
            </a:r>
            <a:r>
              <a:rPr lang="zh-CN" altLang="en-US" sz="2800" dirty="0" smtClean="0">
                <a:solidFill>
                  <a:srgbClr val="000000"/>
                </a:solidFill>
              </a:rPr>
              <a:t>对某种新药的疗效进行研究，设此药有效率为</a:t>
            </a:r>
            <a:r>
              <a:rPr lang="en-US" altLang="zh-CN" sz="2800" dirty="0" smtClean="0">
                <a:solidFill>
                  <a:srgbClr val="000000"/>
                </a:solidFill>
                <a:latin typeface="Times New Roman" pitchFamily="18" charset="0"/>
              </a:rPr>
              <a:t>0.8</a:t>
            </a:r>
            <a:r>
              <a:rPr lang="zh-CN" altLang="en-US" sz="2800" dirty="0" smtClean="0">
                <a:solidFill>
                  <a:srgbClr val="000000"/>
                </a:solidFill>
              </a:rPr>
              <a:t>，把药给</a:t>
            </a:r>
            <a:r>
              <a:rPr lang="en-US" altLang="zh-CN" sz="2800" dirty="0" smtClean="0">
                <a:solidFill>
                  <a:srgbClr val="000000"/>
                </a:solidFill>
                <a:latin typeface="Times New Roman" pitchFamily="18" charset="0"/>
              </a:rPr>
              <a:t>10</a:t>
            </a:r>
            <a:r>
              <a:rPr lang="en-US" altLang="zh-CN" sz="2800" dirty="0" smtClean="0">
                <a:solidFill>
                  <a:srgbClr val="000000"/>
                </a:solidFill>
              </a:rPr>
              <a:t> </a:t>
            </a:r>
            <a:r>
              <a:rPr lang="zh-CN" altLang="en-US" sz="2800" dirty="0" smtClean="0">
                <a:solidFill>
                  <a:srgbClr val="000000"/>
                </a:solidFill>
              </a:rPr>
              <a:t>个病人服用，求这</a:t>
            </a:r>
            <a:r>
              <a:rPr lang="zh-CN" altLang="en-US" sz="2800" dirty="0" smtClean="0">
                <a:solidFill>
                  <a:srgbClr val="000000"/>
                </a:solidFill>
                <a:latin typeface="Times New Roman" pitchFamily="18" charset="0"/>
              </a:rPr>
              <a:t> </a:t>
            </a:r>
            <a:r>
              <a:rPr lang="en-US" altLang="zh-CN" sz="2800" dirty="0" smtClean="0">
                <a:solidFill>
                  <a:srgbClr val="000000"/>
                </a:solidFill>
                <a:latin typeface="Times New Roman" pitchFamily="18" charset="0"/>
              </a:rPr>
              <a:t>10</a:t>
            </a:r>
            <a:r>
              <a:rPr lang="en-US" altLang="zh-CN" sz="2800" dirty="0" smtClean="0">
                <a:solidFill>
                  <a:srgbClr val="000000"/>
                </a:solidFill>
              </a:rPr>
              <a:t> </a:t>
            </a:r>
            <a:r>
              <a:rPr lang="zh-CN" altLang="en-US" sz="2800" dirty="0" smtClean="0">
                <a:solidFill>
                  <a:srgbClr val="000000"/>
                </a:solidFill>
              </a:rPr>
              <a:t>病人中至少有</a:t>
            </a:r>
            <a:r>
              <a:rPr lang="en-US" altLang="zh-CN" sz="2800" dirty="0" smtClean="0">
                <a:solidFill>
                  <a:srgbClr val="000000"/>
                </a:solidFill>
                <a:latin typeface="Times New Roman" pitchFamily="18" charset="0"/>
              </a:rPr>
              <a:t>6</a:t>
            </a:r>
            <a:r>
              <a:rPr lang="zh-CN" altLang="en-US" sz="2800" dirty="0" smtClean="0">
                <a:solidFill>
                  <a:srgbClr val="000000"/>
                </a:solidFill>
              </a:rPr>
              <a:t>个人有效的概率．</a:t>
            </a:r>
          </a:p>
        </p:txBody>
      </p:sp>
      <p:sp>
        <p:nvSpPr>
          <p:cNvPr id="159747" name="AutoShape 3"/>
          <p:cNvSpPr>
            <a:spLocks noChangeArrowheads="1"/>
          </p:cNvSpPr>
          <p:nvPr/>
        </p:nvSpPr>
        <p:spPr bwMode="auto">
          <a:xfrm>
            <a:off x="5219700" y="1915393"/>
            <a:ext cx="3059113" cy="609600"/>
          </a:xfrm>
          <a:prstGeom prst="wedgeRoundRectCallout">
            <a:avLst>
              <a:gd name="adj1" fmla="val 2569"/>
              <a:gd name="adj2" fmla="val 10940"/>
              <a:gd name="adj3" fmla="val 16667"/>
            </a:avLst>
          </a:prstGeom>
          <a:solidFill>
            <a:srgbClr val="CCFF33"/>
          </a:solidFill>
          <a:ln w="9525">
            <a:solidFill>
              <a:schemeClr val="tx1"/>
            </a:solidFill>
            <a:miter lim="800000"/>
            <a:headEnd/>
            <a:tailEnd/>
          </a:ln>
        </p:spPr>
        <p:txBody>
          <a:bodyPr/>
          <a:lstStyle/>
          <a:p>
            <a:pPr fontAlgn="base">
              <a:spcBef>
                <a:spcPct val="0"/>
              </a:spcBef>
              <a:spcAft>
                <a:spcPct val="0"/>
              </a:spcAft>
            </a:pPr>
            <a:r>
              <a:rPr kumimoji="1" lang="en-US" altLang="zh-CN" sz="2800" smtClean="0">
                <a:solidFill>
                  <a:srgbClr val="000000"/>
                </a:solidFill>
                <a:latin typeface="Times New Roman" pitchFamily="18" charset="0"/>
              </a:rPr>
              <a:t>10</a:t>
            </a:r>
            <a:r>
              <a:rPr kumimoji="1" lang="en-US" altLang="zh-CN" sz="2800" smtClean="0">
                <a:solidFill>
                  <a:srgbClr val="000000"/>
                </a:solidFill>
                <a:latin typeface="Garamond" pitchFamily="18" charset="0"/>
              </a:rPr>
              <a:t> </a:t>
            </a:r>
            <a:r>
              <a:rPr kumimoji="1" lang="zh-CN" altLang="en-US" sz="2800" smtClean="0">
                <a:solidFill>
                  <a:srgbClr val="000000"/>
                </a:solidFill>
                <a:latin typeface="Garamond" pitchFamily="18" charset="0"/>
              </a:rPr>
              <a:t>重伯努利试验</a:t>
            </a:r>
            <a:endParaRPr lang="zh-CN" altLang="en-US" sz="2800" smtClean="0">
              <a:solidFill>
                <a:srgbClr val="000000"/>
              </a:solidFill>
              <a:latin typeface="Garamond" pitchFamily="18" charset="0"/>
            </a:endParaRPr>
          </a:p>
        </p:txBody>
      </p:sp>
      <p:graphicFrame>
        <p:nvGraphicFramePr>
          <p:cNvPr id="159748" name="Object 4"/>
          <p:cNvGraphicFramePr>
            <a:graphicFrameLocks noChangeAspect="1"/>
          </p:cNvGraphicFramePr>
          <p:nvPr>
            <p:extLst>
              <p:ext uri="{D42A27DB-BD31-4B8C-83A1-F6EECF244321}">
                <p14:modId xmlns:p14="http://schemas.microsoft.com/office/powerpoint/2010/main" val="1280159718"/>
              </p:ext>
            </p:extLst>
          </p:nvPr>
        </p:nvGraphicFramePr>
        <p:xfrm>
          <a:off x="1331913" y="2707556"/>
          <a:ext cx="5935662" cy="644525"/>
        </p:xfrm>
        <a:graphic>
          <a:graphicData uri="http://schemas.openxmlformats.org/presentationml/2006/ole">
            <mc:AlternateContent xmlns:mc="http://schemas.openxmlformats.org/markup-compatibility/2006">
              <mc:Choice xmlns:v="urn:schemas-microsoft-com:vml" Requires="v">
                <p:oleObj spid="_x0000_s61189" name="公式" r:id="rId5" imgW="2400293" imgH="213408" progId="Equation.3">
                  <p:embed/>
                </p:oleObj>
              </mc:Choice>
              <mc:Fallback>
                <p:oleObj name="公式" r:id="rId5" imgW="2400293" imgH="21340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2707556"/>
                        <a:ext cx="5935662" cy="64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9749" name="Object 5"/>
          <p:cNvGraphicFramePr>
            <a:graphicFrameLocks noChangeAspect="1"/>
          </p:cNvGraphicFramePr>
          <p:nvPr>
            <p:extLst>
              <p:ext uri="{D42A27DB-BD31-4B8C-83A1-F6EECF244321}">
                <p14:modId xmlns:p14="http://schemas.microsoft.com/office/powerpoint/2010/main" val="2796690789"/>
              </p:ext>
            </p:extLst>
          </p:nvPr>
        </p:nvGraphicFramePr>
        <p:xfrm>
          <a:off x="1042988" y="3283818"/>
          <a:ext cx="3509962" cy="1371600"/>
        </p:xfrm>
        <a:graphic>
          <a:graphicData uri="http://schemas.openxmlformats.org/presentationml/2006/ole">
            <mc:AlternateContent xmlns:mc="http://schemas.openxmlformats.org/markup-compatibility/2006">
              <mc:Choice xmlns:v="urn:schemas-microsoft-com:vml" Requires="v">
                <p:oleObj spid="_x0000_s61190" name="公式" r:id="rId7" imgW="1181021" imgH="419040" progId="Equation.3">
                  <p:embed/>
                </p:oleObj>
              </mc:Choice>
              <mc:Fallback>
                <p:oleObj name="公式" r:id="rId7" imgW="1181021" imgH="419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3283818"/>
                        <a:ext cx="3509962"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9750" name="Object 6"/>
          <p:cNvGraphicFramePr>
            <a:graphicFrameLocks noChangeAspect="1"/>
          </p:cNvGraphicFramePr>
          <p:nvPr>
            <p:extLst>
              <p:ext uri="{D42A27DB-BD31-4B8C-83A1-F6EECF244321}">
                <p14:modId xmlns:p14="http://schemas.microsoft.com/office/powerpoint/2010/main" val="86681794"/>
              </p:ext>
            </p:extLst>
          </p:nvPr>
        </p:nvGraphicFramePr>
        <p:xfrm>
          <a:off x="4716463" y="3715618"/>
          <a:ext cx="1368425" cy="561975"/>
        </p:xfrm>
        <a:graphic>
          <a:graphicData uri="http://schemas.openxmlformats.org/presentationml/2006/ole">
            <mc:AlternateContent xmlns:mc="http://schemas.openxmlformats.org/markup-compatibility/2006">
              <mc:Choice xmlns:v="urn:schemas-microsoft-com:vml" Requires="v">
                <p:oleObj spid="_x0000_s61191" name="公式" r:id="rId9" imgW="419030" imgH="160056" progId="Equation.3">
                  <p:embed/>
                </p:oleObj>
              </mc:Choice>
              <mc:Fallback>
                <p:oleObj name="公式" r:id="rId9" imgW="419030" imgH="16005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6463" y="3715618"/>
                        <a:ext cx="136842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9751" name="Text Box 7"/>
          <p:cNvSpPr txBox="1">
            <a:spLocks noChangeArrowheads="1"/>
          </p:cNvSpPr>
          <p:nvPr/>
        </p:nvSpPr>
        <p:spPr bwMode="auto">
          <a:xfrm>
            <a:off x="899592" y="4941961"/>
            <a:ext cx="6280150" cy="579438"/>
          </a:xfrm>
          <a:prstGeom prst="rect">
            <a:avLst/>
          </a:prstGeom>
          <a:solidFill>
            <a:srgbClr val="CC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lang="zh-CN" altLang="en-US" sz="3200" smtClean="0">
                <a:solidFill>
                  <a:srgbClr val="000000"/>
                </a:solidFill>
                <a:latin typeface="Garamond" pitchFamily="18" charset="0"/>
                <a:ea typeface="华文新魏" pitchFamily="2" charset="-122"/>
              </a:rPr>
              <a:t>问：当和式数量巨大时如何计算？</a:t>
            </a:r>
          </a:p>
        </p:txBody>
      </p:sp>
    </p:spTree>
    <p:extLst>
      <p:ext uri="{BB962C8B-B14F-4D97-AF65-F5344CB8AC3E}">
        <p14:creationId xmlns:p14="http://schemas.microsoft.com/office/powerpoint/2010/main" val="21658449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9746">
                                            <p:txEl>
                                              <p:pRg st="0" end="0"/>
                                            </p:txEl>
                                          </p:spTgt>
                                        </p:tgtEl>
                                        <p:attrNameLst>
                                          <p:attrName>style.visibility</p:attrName>
                                        </p:attrNameLst>
                                      </p:cBhvr>
                                      <p:to>
                                        <p:strVal val="visible"/>
                                      </p:to>
                                    </p:set>
                                    <p:animEffect transition="in" filter="wipe(left)">
                                      <p:cBhvr>
                                        <p:cTn id="7" dur="500"/>
                                        <p:tgtEl>
                                          <p:spTgt spid="15974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4" name="NOTIFY.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59747"/>
                                        </p:tgtEl>
                                        <p:attrNameLst>
                                          <p:attrName>style.visibility</p:attrName>
                                        </p:attrNameLst>
                                      </p:cBhvr>
                                      <p:to>
                                        <p:strVal val="visible"/>
                                      </p:to>
                                    </p:set>
                                    <p:anim calcmode="lin" valueType="num">
                                      <p:cBhvr additive="base">
                                        <p:cTn id="12" dur="500" fill="hold"/>
                                        <p:tgtEl>
                                          <p:spTgt spid="159747"/>
                                        </p:tgtEl>
                                        <p:attrNameLst>
                                          <p:attrName>ppt_x</p:attrName>
                                        </p:attrNameLst>
                                      </p:cBhvr>
                                      <p:tavLst>
                                        <p:tav tm="0">
                                          <p:val>
                                            <p:strVal val="1+#ppt_w/2"/>
                                          </p:val>
                                        </p:tav>
                                        <p:tav tm="100000">
                                          <p:val>
                                            <p:strVal val="#ppt_x"/>
                                          </p:val>
                                        </p:tav>
                                      </p:tavLst>
                                    </p:anim>
                                    <p:anim calcmode="lin" valueType="num">
                                      <p:cBhvr additive="base">
                                        <p:cTn id="13" dur="500" fill="hold"/>
                                        <p:tgtEl>
                                          <p:spTgt spid="159747"/>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59748"/>
                                        </p:tgtEl>
                                        <p:attrNameLst>
                                          <p:attrName>style.visibility</p:attrName>
                                        </p:attrNameLst>
                                      </p:cBhvr>
                                      <p:to>
                                        <p:strVal val="visible"/>
                                      </p:to>
                                    </p:set>
                                    <p:animEffect transition="in" filter="wipe(left)">
                                      <p:cBhvr>
                                        <p:cTn id="18" dur="500"/>
                                        <p:tgtEl>
                                          <p:spTgt spid="15974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59749"/>
                                        </p:tgtEl>
                                        <p:attrNameLst>
                                          <p:attrName>style.visibility</p:attrName>
                                        </p:attrNameLst>
                                      </p:cBhvr>
                                      <p:to>
                                        <p:strVal val="visible"/>
                                      </p:to>
                                    </p:set>
                                    <p:animEffect transition="in" filter="wipe(left)">
                                      <p:cBhvr>
                                        <p:cTn id="23" dur="500"/>
                                        <p:tgtEl>
                                          <p:spTgt spid="15974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59750"/>
                                        </p:tgtEl>
                                        <p:attrNameLst>
                                          <p:attrName>style.visibility</p:attrName>
                                        </p:attrNameLst>
                                      </p:cBhvr>
                                      <p:to>
                                        <p:strVal val="visible"/>
                                      </p:to>
                                    </p:set>
                                    <p:animEffect transition="in" filter="wipe(left)">
                                      <p:cBhvr>
                                        <p:cTn id="28" dur="500"/>
                                        <p:tgtEl>
                                          <p:spTgt spid="15975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59751"/>
                                        </p:tgtEl>
                                        <p:attrNameLst>
                                          <p:attrName>style.visibility</p:attrName>
                                        </p:attrNameLst>
                                      </p:cBhvr>
                                      <p:to>
                                        <p:strVal val="visible"/>
                                      </p:to>
                                    </p:set>
                                    <p:anim calcmode="lin" valueType="num">
                                      <p:cBhvr additive="base">
                                        <p:cTn id="33" dur="500" fill="hold"/>
                                        <p:tgtEl>
                                          <p:spTgt spid="159751"/>
                                        </p:tgtEl>
                                        <p:attrNameLst>
                                          <p:attrName>ppt_x</p:attrName>
                                        </p:attrNameLst>
                                      </p:cBhvr>
                                      <p:tavLst>
                                        <p:tav tm="0">
                                          <p:val>
                                            <p:strVal val="#ppt_x"/>
                                          </p:val>
                                        </p:tav>
                                        <p:tav tm="100000">
                                          <p:val>
                                            <p:strVal val="#ppt_x"/>
                                          </p:val>
                                        </p:tav>
                                      </p:tavLst>
                                    </p:anim>
                                    <p:anim calcmode="lin" valueType="num">
                                      <p:cBhvr additive="base">
                                        <p:cTn id="34" dur="500" fill="hold"/>
                                        <p:tgtEl>
                                          <p:spTgt spid="1597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6" grpId="0" build="p" autoUpdateAnimBg="0"/>
      <p:bldP spid="159747" grpId="0" animBg="1"/>
      <p:bldP spid="159751"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685800" y="44624"/>
            <a:ext cx="7826375"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lnSpc>
                <a:spcPct val="110000"/>
              </a:lnSpc>
              <a:spcBef>
                <a:spcPct val="10000"/>
              </a:spcBef>
              <a:spcAft>
                <a:spcPct val="0"/>
              </a:spcAft>
            </a:pPr>
            <a:r>
              <a:rPr kumimoji="1" lang="en-US" altLang="zh-CN" sz="3200" b="1" smtClean="0">
                <a:solidFill>
                  <a:srgbClr val="000000"/>
                </a:solidFill>
                <a:latin typeface="宋体" charset="-122"/>
              </a:rPr>
              <a:t>    </a:t>
            </a:r>
            <a:r>
              <a:rPr kumimoji="1" lang="zh-CN" altLang="en-US" sz="3200" b="1" smtClean="0">
                <a:solidFill>
                  <a:srgbClr val="000000"/>
                </a:solidFill>
                <a:latin typeface="宋体" charset="-122"/>
              </a:rPr>
              <a:t>我们介绍</a:t>
            </a:r>
            <a:r>
              <a:rPr kumimoji="1" lang="zh-CN" altLang="en-US" sz="3200" b="1" smtClean="0">
                <a:solidFill>
                  <a:srgbClr val="000000"/>
                </a:solidFill>
              </a:rPr>
              <a:t>了事件独立性的概念</a:t>
            </a:r>
            <a:r>
              <a:rPr kumimoji="1" lang="en-US" altLang="zh-CN" sz="3200" b="1" smtClean="0">
                <a:solidFill>
                  <a:srgbClr val="000000"/>
                </a:solidFill>
              </a:rPr>
              <a:t>.   </a:t>
            </a:r>
            <a:r>
              <a:rPr kumimoji="1" lang="zh-CN" altLang="en-US" sz="3200" b="1" smtClean="0">
                <a:solidFill>
                  <a:srgbClr val="000000"/>
                </a:solidFill>
              </a:rPr>
              <a:t>不难发现，当事件相互独立时，乘法公式</a:t>
            </a:r>
            <a:r>
              <a:rPr kumimoji="1" lang="zh-CN" altLang="en-US" sz="3200" b="1" smtClean="0">
                <a:solidFill>
                  <a:srgbClr val="000000"/>
                </a:solidFill>
                <a:latin typeface="宋体" charset="-122"/>
              </a:rPr>
              <a:t>变得十分简单，因而也就特别重要和有用</a:t>
            </a:r>
            <a:r>
              <a:rPr kumimoji="1" lang="en-US" altLang="zh-CN" sz="3200" b="1" smtClean="0">
                <a:solidFill>
                  <a:srgbClr val="000000"/>
                </a:solidFill>
                <a:latin typeface="宋体" charset="-122"/>
              </a:rPr>
              <a:t>. </a:t>
            </a:r>
            <a:r>
              <a:rPr kumimoji="1" lang="zh-CN" altLang="en-US" sz="3200" b="1" smtClean="0">
                <a:solidFill>
                  <a:srgbClr val="000000"/>
                </a:solidFill>
                <a:latin typeface="宋体" charset="-122"/>
              </a:rPr>
              <a:t>如果事件是独立的，则许多概率的计算就可大为简化</a:t>
            </a:r>
            <a:r>
              <a:rPr kumimoji="1" lang="en-US" altLang="zh-CN" sz="3200" b="1" smtClean="0">
                <a:solidFill>
                  <a:srgbClr val="000000"/>
                </a:solidFill>
                <a:latin typeface="宋体" charset="-122"/>
              </a:rPr>
              <a:t>.</a:t>
            </a:r>
            <a:endParaRPr kumimoji="1" lang="en-US" altLang="zh-CN" sz="2400" smtClean="0">
              <a:solidFill>
                <a:srgbClr val="000000"/>
              </a:solidFill>
              <a:latin typeface="宋体" charset="-122"/>
            </a:endParaRPr>
          </a:p>
        </p:txBody>
      </p:sp>
      <p:sp>
        <p:nvSpPr>
          <p:cNvPr id="160771" name="Rectangle 3"/>
          <p:cNvSpPr>
            <a:spLocks noChangeArrowheads="1"/>
          </p:cNvSpPr>
          <p:nvPr/>
        </p:nvSpPr>
        <p:spPr bwMode="auto">
          <a:xfrm>
            <a:off x="685800" y="2903712"/>
            <a:ext cx="7924800"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fontAlgn="base">
              <a:lnSpc>
                <a:spcPct val="115000"/>
              </a:lnSpc>
              <a:spcBef>
                <a:spcPct val="50000"/>
              </a:spcBef>
              <a:spcAft>
                <a:spcPct val="0"/>
              </a:spcAft>
            </a:pPr>
            <a:r>
              <a:rPr kumimoji="1" lang="en-US" altLang="zh-CN" sz="3200" b="1" dirty="0" smtClean="0">
                <a:solidFill>
                  <a:srgbClr val="000000"/>
                </a:solidFill>
                <a:latin typeface="宋体" charset="-122"/>
              </a:rPr>
              <a:t>    </a:t>
            </a:r>
            <a:r>
              <a:rPr kumimoji="1" lang="zh-CN" altLang="en-US" sz="3200" b="1" dirty="0" smtClean="0">
                <a:solidFill>
                  <a:srgbClr val="000000"/>
                </a:solidFill>
                <a:latin typeface="宋体" charset="-122"/>
              </a:rPr>
              <a:t>需要指出的是，不少复杂事件概率的计算是前面的加法公式和乘法公式的综合运用和推广</a:t>
            </a:r>
            <a:r>
              <a:rPr kumimoji="1" lang="en-US" altLang="zh-CN" sz="3200" b="1" dirty="0" smtClean="0">
                <a:solidFill>
                  <a:srgbClr val="000000"/>
                </a:solidFill>
                <a:latin typeface="宋体" charset="-122"/>
              </a:rPr>
              <a:t>. </a:t>
            </a:r>
            <a:r>
              <a:rPr kumimoji="1" lang="zh-CN" altLang="en-US" sz="3200" b="1" dirty="0" smtClean="0">
                <a:solidFill>
                  <a:srgbClr val="000000"/>
                </a:solidFill>
                <a:latin typeface="宋体" charset="-122"/>
              </a:rPr>
              <a:t>下节将给大家介绍的</a:t>
            </a:r>
          </a:p>
        </p:txBody>
      </p:sp>
      <p:sp>
        <p:nvSpPr>
          <p:cNvPr id="160772" name="Rectangle 4"/>
          <p:cNvSpPr>
            <a:spLocks noChangeArrowheads="1"/>
          </p:cNvSpPr>
          <p:nvPr/>
        </p:nvSpPr>
        <p:spPr bwMode="auto">
          <a:xfrm>
            <a:off x="709613" y="5438949"/>
            <a:ext cx="32543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fontAlgn="base">
              <a:spcBef>
                <a:spcPct val="0"/>
              </a:spcBef>
              <a:spcAft>
                <a:spcPct val="0"/>
              </a:spcAft>
            </a:pPr>
            <a:r>
              <a:rPr kumimoji="1" lang="zh-CN" altLang="en-US" sz="3200" b="1" smtClean="0">
                <a:solidFill>
                  <a:srgbClr val="000000"/>
                </a:solidFill>
                <a:latin typeface="宋体" charset="-122"/>
              </a:rPr>
              <a:t>就是这样的公式</a:t>
            </a:r>
            <a:r>
              <a:rPr kumimoji="1" lang="en-US" altLang="zh-CN" sz="3200" b="1" smtClean="0">
                <a:solidFill>
                  <a:srgbClr val="000000"/>
                </a:solidFill>
                <a:latin typeface="宋体" charset="-122"/>
              </a:rPr>
              <a:t>.</a:t>
            </a:r>
          </a:p>
        </p:txBody>
      </p:sp>
      <p:sp>
        <p:nvSpPr>
          <p:cNvPr id="160773" name="Rectangle 5"/>
          <p:cNvSpPr>
            <a:spLocks noChangeArrowheads="1"/>
          </p:cNvSpPr>
          <p:nvPr/>
        </p:nvSpPr>
        <p:spPr bwMode="auto">
          <a:xfrm>
            <a:off x="2227263" y="4707112"/>
            <a:ext cx="4865687" cy="579437"/>
          </a:xfrm>
          <a:prstGeom prst="rect">
            <a:avLst/>
          </a:prstGeom>
          <a:solidFill>
            <a:srgbClr val="CCFF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fontAlgn="base">
              <a:spcBef>
                <a:spcPct val="0"/>
              </a:spcBef>
              <a:spcAft>
                <a:spcPct val="0"/>
              </a:spcAft>
            </a:pPr>
            <a:r>
              <a:rPr kumimoji="1" lang="zh-CN" altLang="en-US" sz="3200" b="1" smtClean="0">
                <a:solidFill>
                  <a:srgbClr val="000000"/>
                </a:solidFill>
                <a:latin typeface="宋体" charset="-122"/>
              </a:rPr>
              <a:t>全概率公式和贝叶斯公式</a:t>
            </a:r>
          </a:p>
        </p:txBody>
      </p:sp>
    </p:spTree>
    <p:extLst>
      <p:ext uri="{BB962C8B-B14F-4D97-AF65-F5344CB8AC3E}">
        <p14:creationId xmlns:p14="http://schemas.microsoft.com/office/powerpoint/2010/main" val="355401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0771"/>
                                        </p:tgtEl>
                                        <p:attrNameLst>
                                          <p:attrName>style.visibility</p:attrName>
                                        </p:attrNameLst>
                                      </p:cBhvr>
                                      <p:to>
                                        <p:strVal val="visible"/>
                                      </p:to>
                                    </p:set>
                                    <p:anim calcmode="lin" valueType="num">
                                      <p:cBhvr additive="base">
                                        <p:cTn id="7" dur="500" fill="hold"/>
                                        <p:tgtEl>
                                          <p:spTgt spid="160771"/>
                                        </p:tgtEl>
                                        <p:attrNameLst>
                                          <p:attrName>ppt_x</p:attrName>
                                        </p:attrNameLst>
                                      </p:cBhvr>
                                      <p:tavLst>
                                        <p:tav tm="0">
                                          <p:val>
                                            <p:strVal val="#ppt_x"/>
                                          </p:val>
                                        </p:tav>
                                        <p:tav tm="100000">
                                          <p:val>
                                            <p:strVal val="#ppt_x"/>
                                          </p:val>
                                        </p:tav>
                                      </p:tavLst>
                                    </p:anim>
                                    <p:anim calcmode="lin" valueType="num">
                                      <p:cBhvr additive="base">
                                        <p:cTn id="8" dur="500" fill="hold"/>
                                        <p:tgtEl>
                                          <p:spTgt spid="160771"/>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3" presetClass="entr" presetSubtype="272" fill="hold" grpId="0" nodeType="afterEffect">
                                  <p:stCondLst>
                                    <p:cond delay="0"/>
                                  </p:stCondLst>
                                  <p:childTnLst>
                                    <p:set>
                                      <p:cBhvr>
                                        <p:cTn id="11" dur="1" fill="hold">
                                          <p:stCondLst>
                                            <p:cond delay="0"/>
                                          </p:stCondLst>
                                        </p:cTn>
                                        <p:tgtEl>
                                          <p:spTgt spid="160773"/>
                                        </p:tgtEl>
                                        <p:attrNameLst>
                                          <p:attrName>style.visibility</p:attrName>
                                        </p:attrNameLst>
                                      </p:cBhvr>
                                      <p:to>
                                        <p:strVal val="visible"/>
                                      </p:to>
                                    </p:set>
                                    <p:anim calcmode="lin" valueType="num">
                                      <p:cBhvr>
                                        <p:cTn id="12" dur="500" fill="hold"/>
                                        <p:tgtEl>
                                          <p:spTgt spid="160773"/>
                                        </p:tgtEl>
                                        <p:attrNameLst>
                                          <p:attrName>ppt_w</p:attrName>
                                        </p:attrNameLst>
                                      </p:cBhvr>
                                      <p:tavLst>
                                        <p:tav tm="0">
                                          <p:val>
                                            <p:strVal val="2/3*#ppt_w"/>
                                          </p:val>
                                        </p:tav>
                                        <p:tav tm="100000">
                                          <p:val>
                                            <p:strVal val="#ppt_w"/>
                                          </p:val>
                                        </p:tav>
                                      </p:tavLst>
                                    </p:anim>
                                    <p:anim calcmode="lin" valueType="num">
                                      <p:cBhvr>
                                        <p:cTn id="13" dur="500" fill="hold"/>
                                        <p:tgtEl>
                                          <p:spTgt spid="160773"/>
                                        </p:tgtEl>
                                        <p:attrNameLst>
                                          <p:attrName>ppt_h</p:attrName>
                                        </p:attrNameLst>
                                      </p:cBhvr>
                                      <p:tavLst>
                                        <p:tav tm="0">
                                          <p:val>
                                            <p:strVal val="2/3*#ppt_h"/>
                                          </p:val>
                                        </p:tav>
                                        <p:tav tm="100000">
                                          <p:val>
                                            <p:strVal val="#ppt_h"/>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60772"/>
                                        </p:tgtEl>
                                        <p:attrNameLst>
                                          <p:attrName>style.visibility</p:attrName>
                                        </p:attrNameLst>
                                      </p:cBhvr>
                                      <p:to>
                                        <p:strVal val="visible"/>
                                      </p:to>
                                    </p:set>
                                    <p:anim calcmode="lin" valueType="num">
                                      <p:cBhvr additive="base">
                                        <p:cTn id="17" dur="500" fill="hold"/>
                                        <p:tgtEl>
                                          <p:spTgt spid="160772"/>
                                        </p:tgtEl>
                                        <p:attrNameLst>
                                          <p:attrName>ppt_x</p:attrName>
                                        </p:attrNameLst>
                                      </p:cBhvr>
                                      <p:tavLst>
                                        <p:tav tm="0">
                                          <p:val>
                                            <p:strVal val="#ppt_x"/>
                                          </p:val>
                                        </p:tav>
                                        <p:tav tm="100000">
                                          <p:val>
                                            <p:strVal val="#ppt_x"/>
                                          </p:val>
                                        </p:tav>
                                      </p:tavLst>
                                    </p:anim>
                                    <p:anim calcmode="lin" valueType="num">
                                      <p:cBhvr additive="base">
                                        <p:cTn id="18" dur="500" fill="hold"/>
                                        <p:tgtEl>
                                          <p:spTgt spid="1607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autoUpdateAnimBg="0"/>
      <p:bldP spid="160772" grpId="0" autoUpdateAnimBg="0"/>
      <p:bldP spid="160773"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2"/>
          <p:cNvSpPr txBox="1">
            <a:spLocks noChangeArrowheads="1"/>
          </p:cNvSpPr>
          <p:nvPr/>
        </p:nvSpPr>
        <p:spPr bwMode="auto">
          <a:xfrm>
            <a:off x="520700" y="861169"/>
            <a:ext cx="73469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zh-CN" altLang="en-US" smtClean="0">
                <a:solidFill>
                  <a:srgbClr val="000000"/>
                </a:solidFill>
                <a:ea typeface="楷体_GB2312" pitchFamily="49" charset="-122"/>
              </a:rPr>
              <a:t>一个元件</a:t>
            </a:r>
            <a:r>
              <a:rPr kumimoji="1" lang="en-US" altLang="zh-CN" smtClean="0">
                <a:solidFill>
                  <a:srgbClr val="000000"/>
                </a:solidFill>
                <a:ea typeface="楷体_GB2312" pitchFamily="49" charset="-122"/>
              </a:rPr>
              <a:t>(</a:t>
            </a:r>
            <a:r>
              <a:rPr kumimoji="1" lang="zh-CN" altLang="en-US" smtClean="0">
                <a:solidFill>
                  <a:srgbClr val="000000"/>
                </a:solidFill>
                <a:ea typeface="楷体_GB2312" pitchFamily="49" charset="-122"/>
              </a:rPr>
              <a:t>或系统</a:t>
            </a:r>
            <a:r>
              <a:rPr kumimoji="1" lang="en-US" altLang="zh-CN" smtClean="0">
                <a:solidFill>
                  <a:srgbClr val="000000"/>
                </a:solidFill>
                <a:ea typeface="楷体_GB2312" pitchFamily="49" charset="-122"/>
              </a:rPr>
              <a:t>)</a:t>
            </a:r>
            <a:r>
              <a:rPr kumimoji="1" lang="zh-CN" altLang="en-US" smtClean="0">
                <a:solidFill>
                  <a:srgbClr val="000000"/>
                </a:solidFill>
                <a:ea typeface="楷体_GB2312" pitchFamily="49" charset="-122"/>
              </a:rPr>
              <a:t>能正常工作的概率</a:t>
            </a:r>
          </a:p>
          <a:p>
            <a:pPr eaLnBrk="1" fontAlgn="base" hangingPunct="1">
              <a:spcBef>
                <a:spcPct val="0"/>
              </a:spcBef>
              <a:spcAft>
                <a:spcPct val="0"/>
              </a:spcAft>
            </a:pPr>
            <a:r>
              <a:rPr kumimoji="1" lang="zh-CN" altLang="en-US" smtClean="0">
                <a:solidFill>
                  <a:srgbClr val="000000"/>
                </a:solidFill>
                <a:ea typeface="楷体_GB2312" pitchFamily="49" charset="-122"/>
              </a:rPr>
              <a:t>称为元件</a:t>
            </a:r>
            <a:r>
              <a:rPr kumimoji="1" lang="en-US" altLang="zh-CN" smtClean="0">
                <a:solidFill>
                  <a:srgbClr val="000000"/>
                </a:solidFill>
                <a:ea typeface="楷体_GB2312" pitchFamily="49" charset="-122"/>
              </a:rPr>
              <a:t>(</a:t>
            </a:r>
            <a:r>
              <a:rPr kumimoji="1" lang="zh-CN" altLang="en-US" smtClean="0">
                <a:solidFill>
                  <a:srgbClr val="000000"/>
                </a:solidFill>
                <a:ea typeface="楷体_GB2312" pitchFamily="49" charset="-122"/>
              </a:rPr>
              <a:t>或系统</a:t>
            </a:r>
            <a:r>
              <a:rPr kumimoji="1" lang="en-US" altLang="zh-CN" smtClean="0">
                <a:solidFill>
                  <a:srgbClr val="000000"/>
                </a:solidFill>
                <a:ea typeface="楷体_GB2312" pitchFamily="49" charset="-122"/>
              </a:rPr>
              <a:t>)</a:t>
            </a:r>
            <a:r>
              <a:rPr kumimoji="1" lang="zh-CN" altLang="en-US" smtClean="0">
                <a:solidFill>
                  <a:srgbClr val="000000"/>
                </a:solidFill>
                <a:ea typeface="楷体_GB2312" pitchFamily="49" charset="-122"/>
              </a:rPr>
              <a:t>的可靠性</a:t>
            </a:r>
          </a:p>
        </p:txBody>
      </p:sp>
      <p:sp>
        <p:nvSpPr>
          <p:cNvPr id="161795" name="Text Box 3"/>
          <p:cNvSpPr txBox="1">
            <a:spLocks noChangeArrowheads="1"/>
          </p:cNvSpPr>
          <p:nvPr/>
        </p:nvSpPr>
        <p:spPr bwMode="auto">
          <a:xfrm>
            <a:off x="517525" y="2353419"/>
            <a:ext cx="8185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zh-CN" altLang="en-US" smtClean="0">
                <a:solidFill>
                  <a:srgbClr val="000000"/>
                </a:solidFill>
                <a:latin typeface="宋体" charset="-122"/>
              </a:rPr>
              <a:t>系统由元件组成</a:t>
            </a:r>
            <a:r>
              <a:rPr kumimoji="1" lang="en-US" altLang="zh-CN" smtClean="0">
                <a:solidFill>
                  <a:srgbClr val="000000"/>
                </a:solidFill>
                <a:latin typeface="宋体" charset="-122"/>
              </a:rPr>
              <a:t>,</a:t>
            </a:r>
            <a:r>
              <a:rPr kumimoji="1" lang="zh-CN" altLang="en-US" smtClean="0">
                <a:solidFill>
                  <a:srgbClr val="000000"/>
                </a:solidFill>
                <a:latin typeface="宋体" charset="-122"/>
              </a:rPr>
              <a:t>常见的元件连接方式</a:t>
            </a:r>
            <a:r>
              <a:rPr kumimoji="1" lang="zh-CN" altLang="en-US" smtClean="0">
                <a:solidFill>
                  <a:srgbClr val="000000"/>
                </a:solidFill>
                <a:ea typeface="楷体_GB2312" pitchFamily="49" charset="-122"/>
              </a:rPr>
              <a:t>：</a:t>
            </a:r>
          </a:p>
        </p:txBody>
      </p:sp>
      <p:sp>
        <p:nvSpPr>
          <p:cNvPr id="161796" name="Text Box 4"/>
          <p:cNvSpPr txBox="1">
            <a:spLocks noChangeArrowheads="1"/>
          </p:cNvSpPr>
          <p:nvPr/>
        </p:nvSpPr>
        <p:spPr bwMode="auto">
          <a:xfrm>
            <a:off x="517525" y="3267819"/>
            <a:ext cx="1098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zh-CN" altLang="en-US" smtClean="0">
                <a:solidFill>
                  <a:srgbClr val="000000"/>
                </a:solidFill>
                <a:ea typeface="黑体" pitchFamily="2" charset="-122"/>
              </a:rPr>
              <a:t>串联</a:t>
            </a:r>
          </a:p>
        </p:txBody>
      </p:sp>
      <p:sp>
        <p:nvSpPr>
          <p:cNvPr id="161797" name="Text Box 5"/>
          <p:cNvSpPr txBox="1">
            <a:spLocks noChangeArrowheads="1"/>
          </p:cNvSpPr>
          <p:nvPr/>
        </p:nvSpPr>
        <p:spPr bwMode="auto">
          <a:xfrm>
            <a:off x="517525" y="4944219"/>
            <a:ext cx="1098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zh-CN" altLang="en-US" smtClean="0">
                <a:solidFill>
                  <a:srgbClr val="000000"/>
                </a:solidFill>
                <a:ea typeface="黑体" pitchFamily="2" charset="-122"/>
              </a:rPr>
              <a:t>并联</a:t>
            </a:r>
          </a:p>
        </p:txBody>
      </p:sp>
      <p:grpSp>
        <p:nvGrpSpPr>
          <p:cNvPr id="2" name="Group 6"/>
          <p:cNvGrpSpPr>
            <a:grpSpLocks/>
          </p:cNvGrpSpPr>
          <p:nvPr/>
        </p:nvGrpSpPr>
        <p:grpSpPr bwMode="auto">
          <a:xfrm>
            <a:off x="2138363" y="4236194"/>
            <a:ext cx="3505200" cy="2111375"/>
            <a:chOff x="1347" y="2827"/>
            <a:chExt cx="2208" cy="1330"/>
          </a:xfrm>
        </p:grpSpPr>
        <p:sp>
          <p:nvSpPr>
            <p:cNvPr id="80917" name="Rectangle 7"/>
            <p:cNvSpPr>
              <a:spLocks noChangeArrowheads="1"/>
            </p:cNvSpPr>
            <p:nvPr/>
          </p:nvSpPr>
          <p:spPr bwMode="auto">
            <a:xfrm>
              <a:off x="2115" y="3157"/>
              <a:ext cx="576" cy="9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80918" name="Rectangle 8"/>
            <p:cNvSpPr>
              <a:spLocks noChangeArrowheads="1"/>
            </p:cNvSpPr>
            <p:nvPr/>
          </p:nvSpPr>
          <p:spPr bwMode="auto">
            <a:xfrm>
              <a:off x="2115" y="3733"/>
              <a:ext cx="576" cy="9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80919" name="Line 9"/>
            <p:cNvSpPr>
              <a:spLocks noChangeShapeType="1"/>
            </p:cNvSpPr>
            <p:nvPr/>
          </p:nvSpPr>
          <p:spPr bwMode="auto">
            <a:xfrm>
              <a:off x="1731" y="3205"/>
              <a:ext cx="38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smtClean="0">
                <a:solidFill>
                  <a:srgbClr val="000000"/>
                </a:solidFill>
                <a:latin typeface="Times New Roman" pitchFamily="18" charset="0"/>
              </a:endParaRPr>
            </a:p>
          </p:txBody>
        </p:sp>
        <p:sp>
          <p:nvSpPr>
            <p:cNvPr id="80920" name="Line 10"/>
            <p:cNvSpPr>
              <a:spLocks noChangeShapeType="1"/>
            </p:cNvSpPr>
            <p:nvPr/>
          </p:nvSpPr>
          <p:spPr bwMode="auto">
            <a:xfrm>
              <a:off x="2691" y="3205"/>
              <a:ext cx="38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smtClean="0">
                <a:solidFill>
                  <a:srgbClr val="000000"/>
                </a:solidFill>
                <a:latin typeface="Times New Roman" pitchFamily="18" charset="0"/>
              </a:endParaRPr>
            </a:p>
          </p:txBody>
        </p:sp>
        <p:sp>
          <p:nvSpPr>
            <p:cNvPr id="80921" name="Line 11"/>
            <p:cNvSpPr>
              <a:spLocks noChangeShapeType="1"/>
            </p:cNvSpPr>
            <p:nvPr/>
          </p:nvSpPr>
          <p:spPr bwMode="auto">
            <a:xfrm>
              <a:off x="3075" y="3205"/>
              <a:ext cx="0" cy="57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smtClean="0">
                <a:solidFill>
                  <a:srgbClr val="000000"/>
                </a:solidFill>
                <a:latin typeface="Times New Roman" pitchFamily="18" charset="0"/>
              </a:endParaRPr>
            </a:p>
          </p:txBody>
        </p:sp>
        <p:sp>
          <p:nvSpPr>
            <p:cNvPr id="80922" name="Line 12"/>
            <p:cNvSpPr>
              <a:spLocks noChangeShapeType="1"/>
            </p:cNvSpPr>
            <p:nvPr/>
          </p:nvSpPr>
          <p:spPr bwMode="auto">
            <a:xfrm>
              <a:off x="2691" y="3781"/>
              <a:ext cx="38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smtClean="0">
                <a:solidFill>
                  <a:srgbClr val="000000"/>
                </a:solidFill>
                <a:latin typeface="Times New Roman" pitchFamily="18" charset="0"/>
              </a:endParaRPr>
            </a:p>
          </p:txBody>
        </p:sp>
        <p:sp>
          <p:nvSpPr>
            <p:cNvPr id="80923" name="Line 13"/>
            <p:cNvSpPr>
              <a:spLocks noChangeShapeType="1"/>
            </p:cNvSpPr>
            <p:nvPr/>
          </p:nvSpPr>
          <p:spPr bwMode="auto">
            <a:xfrm>
              <a:off x="1731" y="3781"/>
              <a:ext cx="363"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smtClean="0">
                <a:solidFill>
                  <a:srgbClr val="000000"/>
                </a:solidFill>
                <a:latin typeface="Times New Roman" pitchFamily="18" charset="0"/>
              </a:endParaRPr>
            </a:p>
          </p:txBody>
        </p:sp>
        <p:sp>
          <p:nvSpPr>
            <p:cNvPr id="80924" name="Line 14"/>
            <p:cNvSpPr>
              <a:spLocks noChangeShapeType="1"/>
            </p:cNvSpPr>
            <p:nvPr/>
          </p:nvSpPr>
          <p:spPr bwMode="auto">
            <a:xfrm flipV="1">
              <a:off x="1731" y="3205"/>
              <a:ext cx="0" cy="57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smtClean="0">
                <a:solidFill>
                  <a:srgbClr val="000000"/>
                </a:solidFill>
                <a:latin typeface="Times New Roman" pitchFamily="18" charset="0"/>
              </a:endParaRPr>
            </a:p>
          </p:txBody>
        </p:sp>
        <p:sp>
          <p:nvSpPr>
            <p:cNvPr id="80925" name="Line 15"/>
            <p:cNvSpPr>
              <a:spLocks noChangeShapeType="1"/>
            </p:cNvSpPr>
            <p:nvPr/>
          </p:nvSpPr>
          <p:spPr bwMode="auto">
            <a:xfrm>
              <a:off x="3075" y="3493"/>
              <a:ext cx="48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smtClean="0">
                <a:solidFill>
                  <a:srgbClr val="000000"/>
                </a:solidFill>
                <a:latin typeface="Times New Roman" pitchFamily="18" charset="0"/>
              </a:endParaRPr>
            </a:p>
          </p:txBody>
        </p:sp>
        <p:sp>
          <p:nvSpPr>
            <p:cNvPr id="80926" name="Line 16"/>
            <p:cNvSpPr>
              <a:spLocks noChangeShapeType="1"/>
            </p:cNvSpPr>
            <p:nvPr/>
          </p:nvSpPr>
          <p:spPr bwMode="auto">
            <a:xfrm>
              <a:off x="1347" y="3493"/>
              <a:ext cx="38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smtClean="0">
                <a:solidFill>
                  <a:srgbClr val="000000"/>
                </a:solidFill>
                <a:latin typeface="Times New Roman" pitchFamily="18" charset="0"/>
              </a:endParaRPr>
            </a:p>
          </p:txBody>
        </p:sp>
        <p:sp>
          <p:nvSpPr>
            <p:cNvPr id="80927" name="Text Box 17"/>
            <p:cNvSpPr txBox="1">
              <a:spLocks noChangeArrowheads="1"/>
            </p:cNvSpPr>
            <p:nvPr/>
          </p:nvSpPr>
          <p:spPr bwMode="auto">
            <a:xfrm>
              <a:off x="2256" y="2827"/>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en-US" altLang="zh-CN" sz="3200" smtClean="0">
                  <a:solidFill>
                    <a:srgbClr val="000000"/>
                  </a:solidFill>
                  <a:ea typeface="楷体_GB2312" pitchFamily="49" charset="-122"/>
                </a:rPr>
                <a:t>1</a:t>
              </a:r>
            </a:p>
          </p:txBody>
        </p:sp>
        <p:sp>
          <p:nvSpPr>
            <p:cNvPr id="80928" name="Text Box 18"/>
            <p:cNvSpPr txBox="1">
              <a:spLocks noChangeArrowheads="1"/>
            </p:cNvSpPr>
            <p:nvPr/>
          </p:nvSpPr>
          <p:spPr bwMode="auto">
            <a:xfrm>
              <a:off x="2256" y="3792"/>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en-US" altLang="zh-CN" sz="3200" smtClean="0">
                  <a:solidFill>
                    <a:srgbClr val="000000"/>
                  </a:solidFill>
                  <a:ea typeface="楷体_GB2312" pitchFamily="49" charset="-122"/>
                </a:rPr>
                <a:t>2</a:t>
              </a:r>
            </a:p>
          </p:txBody>
        </p:sp>
      </p:grpSp>
      <p:grpSp>
        <p:nvGrpSpPr>
          <p:cNvPr id="3" name="Group 19"/>
          <p:cNvGrpSpPr>
            <a:grpSpLocks/>
          </p:cNvGrpSpPr>
          <p:nvPr/>
        </p:nvGrpSpPr>
        <p:grpSpPr bwMode="auto">
          <a:xfrm>
            <a:off x="1981200" y="3566269"/>
            <a:ext cx="4003675" cy="647700"/>
            <a:chOff x="1248" y="2256"/>
            <a:chExt cx="2522" cy="408"/>
          </a:xfrm>
        </p:grpSpPr>
        <p:sp>
          <p:nvSpPr>
            <p:cNvPr id="80910" name="Rectangle 20"/>
            <p:cNvSpPr>
              <a:spLocks noChangeArrowheads="1"/>
            </p:cNvSpPr>
            <p:nvPr/>
          </p:nvSpPr>
          <p:spPr bwMode="auto">
            <a:xfrm>
              <a:off x="1680" y="2256"/>
              <a:ext cx="576" cy="9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80911" name="Rectangle 21"/>
            <p:cNvSpPr>
              <a:spLocks noChangeArrowheads="1"/>
            </p:cNvSpPr>
            <p:nvPr/>
          </p:nvSpPr>
          <p:spPr bwMode="auto">
            <a:xfrm>
              <a:off x="2736" y="2256"/>
              <a:ext cx="576" cy="9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80912" name="Line 22"/>
            <p:cNvSpPr>
              <a:spLocks noChangeShapeType="1"/>
            </p:cNvSpPr>
            <p:nvPr/>
          </p:nvSpPr>
          <p:spPr bwMode="auto">
            <a:xfrm>
              <a:off x="1248" y="2304"/>
              <a:ext cx="43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smtClean="0">
                <a:solidFill>
                  <a:srgbClr val="000000"/>
                </a:solidFill>
                <a:latin typeface="Times New Roman" pitchFamily="18" charset="0"/>
              </a:endParaRPr>
            </a:p>
          </p:txBody>
        </p:sp>
        <p:sp>
          <p:nvSpPr>
            <p:cNvPr id="80913" name="Line 23"/>
            <p:cNvSpPr>
              <a:spLocks noChangeShapeType="1"/>
            </p:cNvSpPr>
            <p:nvPr/>
          </p:nvSpPr>
          <p:spPr bwMode="auto">
            <a:xfrm>
              <a:off x="2256" y="2304"/>
              <a:ext cx="48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smtClean="0">
                <a:solidFill>
                  <a:srgbClr val="000000"/>
                </a:solidFill>
                <a:latin typeface="Times New Roman" pitchFamily="18" charset="0"/>
              </a:endParaRPr>
            </a:p>
          </p:txBody>
        </p:sp>
        <p:sp>
          <p:nvSpPr>
            <p:cNvPr id="80914" name="Line 24"/>
            <p:cNvSpPr>
              <a:spLocks noChangeShapeType="1"/>
            </p:cNvSpPr>
            <p:nvPr/>
          </p:nvSpPr>
          <p:spPr bwMode="auto">
            <a:xfrm>
              <a:off x="3338" y="2304"/>
              <a:ext cx="43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smtClean="0">
                <a:solidFill>
                  <a:srgbClr val="000000"/>
                </a:solidFill>
                <a:latin typeface="Times New Roman" pitchFamily="18" charset="0"/>
              </a:endParaRPr>
            </a:p>
          </p:txBody>
        </p:sp>
        <p:sp>
          <p:nvSpPr>
            <p:cNvPr id="80915" name="Text Box 25"/>
            <p:cNvSpPr txBox="1">
              <a:spLocks noChangeArrowheads="1"/>
            </p:cNvSpPr>
            <p:nvPr/>
          </p:nvSpPr>
          <p:spPr bwMode="auto">
            <a:xfrm>
              <a:off x="2870" y="2299"/>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en-US" altLang="zh-CN" sz="3200" smtClean="0">
                  <a:solidFill>
                    <a:srgbClr val="000000"/>
                  </a:solidFill>
                  <a:ea typeface="楷体_GB2312" pitchFamily="49" charset="-122"/>
                </a:rPr>
                <a:t>2</a:t>
              </a:r>
            </a:p>
          </p:txBody>
        </p:sp>
        <p:sp>
          <p:nvSpPr>
            <p:cNvPr id="80916" name="Text Box 26"/>
            <p:cNvSpPr txBox="1">
              <a:spLocks noChangeArrowheads="1"/>
            </p:cNvSpPr>
            <p:nvPr/>
          </p:nvSpPr>
          <p:spPr bwMode="auto">
            <a:xfrm>
              <a:off x="1824" y="2296"/>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en-US" altLang="zh-CN" sz="3200" smtClean="0">
                  <a:solidFill>
                    <a:srgbClr val="000000"/>
                  </a:solidFill>
                  <a:ea typeface="楷体_GB2312" pitchFamily="49" charset="-122"/>
                </a:rPr>
                <a:t>1</a:t>
              </a:r>
            </a:p>
          </p:txBody>
        </p:sp>
      </p:grpSp>
      <p:grpSp>
        <p:nvGrpSpPr>
          <p:cNvPr id="4" name="Group 27"/>
          <p:cNvGrpSpPr>
            <a:grpSpLocks/>
          </p:cNvGrpSpPr>
          <p:nvPr/>
        </p:nvGrpSpPr>
        <p:grpSpPr bwMode="auto">
          <a:xfrm>
            <a:off x="539750" y="116632"/>
            <a:ext cx="4994275" cy="652462"/>
            <a:chOff x="422" y="154"/>
            <a:chExt cx="3146" cy="411"/>
          </a:xfrm>
        </p:grpSpPr>
        <p:sp>
          <p:nvSpPr>
            <p:cNvPr id="80908" name="Text Box 28"/>
            <p:cNvSpPr txBox="1">
              <a:spLocks noChangeArrowheads="1"/>
            </p:cNvSpPr>
            <p:nvPr/>
          </p:nvSpPr>
          <p:spPr bwMode="auto">
            <a:xfrm>
              <a:off x="1148" y="154"/>
              <a:ext cx="24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zh-CN" altLang="en-US" smtClean="0">
                  <a:solidFill>
                    <a:srgbClr val="000000"/>
                  </a:solidFill>
                  <a:ea typeface="黑体" pitchFamily="2" charset="-122"/>
                </a:rPr>
                <a:t>系统的可靠性问题</a:t>
              </a:r>
              <a:endParaRPr kumimoji="1" lang="zh-CN" altLang="en-US" smtClean="0">
                <a:solidFill>
                  <a:srgbClr val="000000"/>
                </a:solidFill>
                <a:ea typeface="楷体_GB2312" pitchFamily="49" charset="-122"/>
              </a:endParaRPr>
            </a:p>
          </p:txBody>
        </p:sp>
        <p:sp>
          <p:nvSpPr>
            <p:cNvPr id="80909" name="Text Box 29"/>
            <p:cNvSpPr txBox="1">
              <a:spLocks noChangeArrowheads="1"/>
            </p:cNvSpPr>
            <p:nvPr/>
          </p:nvSpPr>
          <p:spPr bwMode="auto">
            <a:xfrm>
              <a:off x="422" y="155"/>
              <a:ext cx="698" cy="4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zh-CN" altLang="en-US" b="1" smtClean="0">
                  <a:solidFill>
                    <a:srgbClr val="000000"/>
                  </a:solidFill>
                  <a:latin typeface="黑体" pitchFamily="2" charset="-122"/>
                  <a:ea typeface="黑体" pitchFamily="2" charset="-122"/>
                </a:rPr>
                <a:t>补充</a:t>
              </a:r>
            </a:p>
          </p:txBody>
        </p:sp>
      </p:grpSp>
      <p:graphicFrame>
        <p:nvGraphicFramePr>
          <p:cNvPr id="161822" name="Object 30"/>
          <p:cNvGraphicFramePr>
            <a:graphicFrameLocks noChangeAspect="1"/>
          </p:cNvGraphicFramePr>
          <p:nvPr>
            <p:extLst>
              <p:ext uri="{D42A27DB-BD31-4B8C-83A1-F6EECF244321}">
                <p14:modId xmlns:p14="http://schemas.microsoft.com/office/powerpoint/2010/main" val="2188837909"/>
              </p:ext>
            </p:extLst>
          </p:nvPr>
        </p:nvGraphicFramePr>
        <p:xfrm>
          <a:off x="6516688" y="3358307"/>
          <a:ext cx="1150937" cy="782637"/>
        </p:xfrm>
        <a:graphic>
          <a:graphicData uri="http://schemas.openxmlformats.org/presentationml/2006/ole">
            <mc:AlternateContent xmlns:mc="http://schemas.openxmlformats.org/markup-compatibility/2006">
              <mc:Choice xmlns:v="urn:schemas-microsoft-com:vml" Requires="v">
                <p:oleObj spid="_x0000_s61956" name="公式" r:id="rId3" imgW="317087" imgH="215619" progId="Equation.3">
                  <p:embed/>
                </p:oleObj>
              </mc:Choice>
              <mc:Fallback>
                <p:oleObj name="公式" r:id="rId3" imgW="317087"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688" y="3358307"/>
                        <a:ext cx="1150937" cy="782637"/>
                      </a:xfrm>
                      <a:prstGeom prst="rect">
                        <a:avLst/>
                      </a:prstGeom>
                      <a:solidFill>
                        <a:srgbClr val="CCFF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1823" name="Object 31"/>
          <p:cNvGraphicFramePr>
            <a:graphicFrameLocks noChangeAspect="1"/>
          </p:cNvGraphicFramePr>
          <p:nvPr>
            <p:extLst>
              <p:ext uri="{D42A27DB-BD31-4B8C-83A1-F6EECF244321}">
                <p14:modId xmlns:p14="http://schemas.microsoft.com/office/powerpoint/2010/main" val="3075734778"/>
              </p:ext>
            </p:extLst>
          </p:nvPr>
        </p:nvGraphicFramePr>
        <p:xfrm>
          <a:off x="6300788" y="4799757"/>
          <a:ext cx="1749425" cy="782637"/>
        </p:xfrm>
        <a:graphic>
          <a:graphicData uri="http://schemas.openxmlformats.org/presentationml/2006/ole">
            <mc:AlternateContent xmlns:mc="http://schemas.openxmlformats.org/markup-compatibility/2006">
              <mc:Choice xmlns:v="urn:schemas-microsoft-com:vml" Requires="v">
                <p:oleObj spid="_x0000_s61957" name="公式" r:id="rId5" imgW="482181" imgH="215713" progId="Equation.3">
                  <p:embed/>
                </p:oleObj>
              </mc:Choice>
              <mc:Fallback>
                <p:oleObj name="公式" r:id="rId5" imgW="482181" imgH="21571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0788" y="4799757"/>
                        <a:ext cx="1749425" cy="782637"/>
                      </a:xfrm>
                      <a:prstGeom prst="rect">
                        <a:avLst/>
                      </a:prstGeom>
                      <a:solidFill>
                        <a:srgbClr val="CCFF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1824" name="AutoShape 32"/>
          <p:cNvSpPr>
            <a:spLocks noChangeArrowheads="1"/>
          </p:cNvSpPr>
          <p:nvPr/>
        </p:nvSpPr>
        <p:spPr bwMode="auto">
          <a:xfrm>
            <a:off x="6227763" y="191244"/>
            <a:ext cx="2374900" cy="609600"/>
          </a:xfrm>
          <a:prstGeom prst="wedgeRoundRectCallout">
            <a:avLst>
              <a:gd name="adj1" fmla="val -60093"/>
              <a:gd name="adj2" fmla="val 5208"/>
              <a:gd name="adj3" fmla="val 16667"/>
            </a:avLst>
          </a:prstGeom>
          <a:solidFill>
            <a:srgbClr val="CCFF33"/>
          </a:solidFill>
          <a:ln w="9525">
            <a:solidFill>
              <a:schemeClr val="tx1"/>
            </a:solidFill>
            <a:miter lim="800000"/>
            <a:headEnd/>
            <a:tailEnd/>
          </a:ln>
        </p:spPr>
        <p:txBody>
          <a:bodyPr/>
          <a:lstStyle/>
          <a:p>
            <a:pPr algn="ctr" fontAlgn="base">
              <a:spcBef>
                <a:spcPct val="0"/>
              </a:spcBef>
              <a:spcAft>
                <a:spcPct val="0"/>
              </a:spcAft>
            </a:pPr>
            <a:r>
              <a:rPr lang="zh-CN" altLang="en-US" sz="2800" smtClean="0">
                <a:solidFill>
                  <a:srgbClr val="000000"/>
                </a:solidFill>
                <a:latin typeface="Garamond" pitchFamily="18" charset="0"/>
              </a:rPr>
              <a:t>独立性应用</a:t>
            </a:r>
          </a:p>
        </p:txBody>
      </p:sp>
    </p:spTree>
    <p:extLst>
      <p:ext uri="{BB962C8B-B14F-4D97-AF65-F5344CB8AC3E}">
        <p14:creationId xmlns:p14="http://schemas.microsoft.com/office/powerpoint/2010/main" val="3204521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1824"/>
                                        </p:tgtEl>
                                        <p:attrNameLst>
                                          <p:attrName>style.visibility</p:attrName>
                                        </p:attrNameLst>
                                      </p:cBhvr>
                                      <p:to>
                                        <p:strVal val="visible"/>
                                      </p:to>
                                    </p:set>
                                    <p:anim calcmode="lin" valueType="num">
                                      <p:cBhvr additive="base">
                                        <p:cTn id="7" dur="500" fill="hold"/>
                                        <p:tgtEl>
                                          <p:spTgt spid="161824"/>
                                        </p:tgtEl>
                                        <p:attrNameLst>
                                          <p:attrName>ppt_x</p:attrName>
                                        </p:attrNameLst>
                                      </p:cBhvr>
                                      <p:tavLst>
                                        <p:tav tm="0">
                                          <p:val>
                                            <p:strVal val="1+#ppt_w/2"/>
                                          </p:val>
                                        </p:tav>
                                        <p:tav tm="100000">
                                          <p:val>
                                            <p:strVal val="#ppt_x"/>
                                          </p:val>
                                        </p:tav>
                                      </p:tavLst>
                                    </p:anim>
                                    <p:anim calcmode="lin" valueType="num">
                                      <p:cBhvr additive="base">
                                        <p:cTn id="8" dur="500" fill="hold"/>
                                        <p:tgtEl>
                                          <p:spTgt spid="1618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61794"/>
                                        </p:tgtEl>
                                        <p:attrNameLst>
                                          <p:attrName>style.visibility</p:attrName>
                                        </p:attrNameLst>
                                      </p:cBhvr>
                                      <p:to>
                                        <p:strVal val="visible"/>
                                      </p:to>
                                    </p:set>
                                    <p:animEffect transition="in" filter="wipe(up)">
                                      <p:cBhvr>
                                        <p:cTn id="13" dur="500"/>
                                        <p:tgtEl>
                                          <p:spTgt spid="16179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61795"/>
                                        </p:tgtEl>
                                        <p:attrNameLst>
                                          <p:attrName>style.visibility</p:attrName>
                                        </p:attrNameLst>
                                      </p:cBhvr>
                                      <p:to>
                                        <p:strVal val="visible"/>
                                      </p:to>
                                    </p:set>
                                    <p:animEffect transition="in" filter="wipe(up)">
                                      <p:cBhvr>
                                        <p:cTn id="18" dur="500"/>
                                        <p:tgtEl>
                                          <p:spTgt spid="16179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61796"/>
                                        </p:tgtEl>
                                        <p:attrNameLst>
                                          <p:attrName>style.visibility</p:attrName>
                                        </p:attrNameLst>
                                      </p:cBhvr>
                                      <p:to>
                                        <p:strVal val="visible"/>
                                      </p:to>
                                    </p:set>
                                    <p:animEffect transition="in" filter="wipe(up)">
                                      <p:cBhvr>
                                        <p:cTn id="23" dur="500"/>
                                        <p:tgtEl>
                                          <p:spTgt spid="16179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up)">
                                      <p:cBhvr>
                                        <p:cTn id="28" dur="500"/>
                                        <p:tgtEl>
                                          <p:spTgt spid="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nodeType="clickEffect">
                                  <p:stCondLst>
                                    <p:cond delay="0"/>
                                  </p:stCondLst>
                                  <p:childTnLst>
                                    <p:set>
                                      <p:cBhvr>
                                        <p:cTn id="32" dur="1" fill="hold">
                                          <p:stCondLst>
                                            <p:cond delay="0"/>
                                          </p:stCondLst>
                                        </p:cTn>
                                        <p:tgtEl>
                                          <p:spTgt spid="161822"/>
                                        </p:tgtEl>
                                        <p:attrNameLst>
                                          <p:attrName>style.visibility</p:attrName>
                                        </p:attrNameLst>
                                      </p:cBhvr>
                                      <p:to>
                                        <p:strVal val="visible"/>
                                      </p:to>
                                    </p:set>
                                    <p:anim calcmode="lin" valueType="num">
                                      <p:cBhvr additive="base">
                                        <p:cTn id="33" dur="500" fill="hold"/>
                                        <p:tgtEl>
                                          <p:spTgt spid="161822"/>
                                        </p:tgtEl>
                                        <p:attrNameLst>
                                          <p:attrName>ppt_x</p:attrName>
                                        </p:attrNameLst>
                                      </p:cBhvr>
                                      <p:tavLst>
                                        <p:tav tm="0">
                                          <p:val>
                                            <p:strVal val="1+#ppt_w/2"/>
                                          </p:val>
                                        </p:tav>
                                        <p:tav tm="100000">
                                          <p:val>
                                            <p:strVal val="#ppt_x"/>
                                          </p:val>
                                        </p:tav>
                                      </p:tavLst>
                                    </p:anim>
                                    <p:anim calcmode="lin" valueType="num">
                                      <p:cBhvr additive="base">
                                        <p:cTn id="34" dur="500" fill="hold"/>
                                        <p:tgtEl>
                                          <p:spTgt spid="161822"/>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61797"/>
                                        </p:tgtEl>
                                        <p:attrNameLst>
                                          <p:attrName>style.visibility</p:attrName>
                                        </p:attrNameLst>
                                      </p:cBhvr>
                                      <p:to>
                                        <p:strVal val="visible"/>
                                      </p:to>
                                    </p:set>
                                    <p:animEffect transition="in" filter="wipe(up)">
                                      <p:cBhvr>
                                        <p:cTn id="39" dur="500"/>
                                        <p:tgtEl>
                                          <p:spTgt spid="16179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up)">
                                      <p:cBhvr>
                                        <p:cTn id="44" dur="500"/>
                                        <p:tgtEl>
                                          <p:spTgt spid="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61823"/>
                                        </p:tgtEl>
                                        <p:attrNameLst>
                                          <p:attrName>style.visibility</p:attrName>
                                        </p:attrNameLst>
                                      </p:cBhvr>
                                      <p:to>
                                        <p:strVal val="visible"/>
                                      </p:to>
                                    </p:set>
                                    <p:anim calcmode="lin" valueType="num">
                                      <p:cBhvr additive="base">
                                        <p:cTn id="49" dur="500" fill="hold"/>
                                        <p:tgtEl>
                                          <p:spTgt spid="161823"/>
                                        </p:tgtEl>
                                        <p:attrNameLst>
                                          <p:attrName>ppt_x</p:attrName>
                                        </p:attrNameLst>
                                      </p:cBhvr>
                                      <p:tavLst>
                                        <p:tav tm="0">
                                          <p:val>
                                            <p:strVal val="#ppt_x"/>
                                          </p:val>
                                        </p:tav>
                                        <p:tav tm="100000">
                                          <p:val>
                                            <p:strVal val="#ppt_x"/>
                                          </p:val>
                                        </p:tav>
                                      </p:tavLst>
                                    </p:anim>
                                    <p:anim calcmode="lin" valueType="num">
                                      <p:cBhvr additive="base">
                                        <p:cTn id="50" dur="500" fill="hold"/>
                                        <p:tgtEl>
                                          <p:spTgt spid="1618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autoUpdateAnimBg="0"/>
      <p:bldP spid="161795" grpId="0" autoUpdateAnimBg="0"/>
      <p:bldP spid="161796" grpId="0" autoUpdateAnimBg="0"/>
      <p:bldP spid="161797" grpId="0" autoUpdateAnimBg="0"/>
      <p:bldP spid="1618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ChangeArrowheads="1"/>
          </p:cNvSpPr>
          <p:nvPr/>
        </p:nvSpPr>
        <p:spPr bwMode="auto">
          <a:xfrm>
            <a:off x="762000" y="2730500"/>
            <a:ext cx="4495800" cy="2743200"/>
          </a:xfrm>
          <a:prstGeom prst="rect">
            <a:avLst/>
          </a:prstGeom>
          <a:ln>
            <a:headEnd/>
            <a:tailEnd/>
          </a:ln>
          <a:extLst/>
        </p:spPr>
        <p:style>
          <a:lnRef idx="0">
            <a:schemeClr val="accent5"/>
          </a:lnRef>
          <a:fillRef idx="3">
            <a:schemeClr val="accent5"/>
          </a:fillRef>
          <a:effectRef idx="3">
            <a:schemeClr val="accent5"/>
          </a:effectRef>
          <a:fontRef idx="minor">
            <a:schemeClr val="lt1"/>
          </a:fontRef>
        </p:style>
        <p:txBody>
          <a:bodyPr wrap="none" anchor="ctr"/>
          <a:lstStyle/>
          <a:p>
            <a:endParaRPr lang="zh-CN" altLang="en-US"/>
          </a:p>
        </p:txBody>
      </p:sp>
      <p:sp>
        <p:nvSpPr>
          <p:cNvPr id="209923" name="Text Box 3"/>
          <p:cNvSpPr txBox="1">
            <a:spLocks noChangeArrowheads="1"/>
          </p:cNvSpPr>
          <p:nvPr/>
        </p:nvSpPr>
        <p:spPr bwMode="auto">
          <a:xfrm>
            <a:off x="755650" y="1052513"/>
            <a:ext cx="5537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buFont typeface="Wingdings" pitchFamily="2" charset="2"/>
              <a:buChar char="q"/>
            </a:pPr>
            <a:r>
              <a:rPr kumimoji="1" lang="zh-CN" altLang="en-US" sz="3200">
                <a:ea typeface="楷体_GB2312" pitchFamily="49" charset="-122"/>
              </a:rPr>
              <a:t>  </a:t>
            </a:r>
            <a:r>
              <a:rPr kumimoji="1" lang="zh-CN" altLang="en-US">
                <a:ea typeface="楷体_GB2312" pitchFamily="49" charset="-122"/>
              </a:rPr>
              <a:t>对任意两个事件</a:t>
            </a:r>
            <a:r>
              <a:rPr kumimoji="1" lang="en-US" altLang="zh-CN" i="1">
                <a:ea typeface="楷体_GB2312" pitchFamily="49" charset="-122"/>
              </a:rPr>
              <a:t>A</a:t>
            </a:r>
            <a:r>
              <a:rPr kumimoji="1" lang="en-US" altLang="zh-CN">
                <a:ea typeface="楷体_GB2312" pitchFamily="49" charset="-122"/>
              </a:rPr>
              <a:t>, </a:t>
            </a:r>
            <a:r>
              <a:rPr kumimoji="1" lang="en-US" altLang="zh-CN" i="1">
                <a:ea typeface="楷体_GB2312" pitchFamily="49" charset="-122"/>
              </a:rPr>
              <a:t>B</a:t>
            </a:r>
            <a:r>
              <a:rPr kumimoji="1" lang="en-US" altLang="zh-CN">
                <a:ea typeface="楷体_GB2312" pitchFamily="49" charset="-122"/>
              </a:rPr>
              <a:t>, </a:t>
            </a:r>
            <a:r>
              <a:rPr kumimoji="1" lang="zh-CN" altLang="en-US">
                <a:ea typeface="楷体_GB2312" pitchFamily="49" charset="-122"/>
              </a:rPr>
              <a:t>有 </a:t>
            </a:r>
          </a:p>
        </p:txBody>
      </p:sp>
      <p:graphicFrame>
        <p:nvGraphicFramePr>
          <p:cNvPr id="209924" name="Object 4"/>
          <p:cNvGraphicFramePr>
            <a:graphicFrameLocks noChangeAspect="1"/>
          </p:cNvGraphicFramePr>
          <p:nvPr>
            <p:extLst>
              <p:ext uri="{D42A27DB-BD31-4B8C-83A1-F6EECF244321}">
                <p14:modId xmlns:p14="http://schemas.microsoft.com/office/powerpoint/2010/main" val="133843613"/>
              </p:ext>
            </p:extLst>
          </p:nvPr>
        </p:nvGraphicFramePr>
        <p:xfrm>
          <a:off x="1177925" y="1819275"/>
          <a:ext cx="6488113" cy="817563"/>
        </p:xfrm>
        <a:graphic>
          <a:graphicData uri="http://schemas.openxmlformats.org/presentationml/2006/ole">
            <mc:AlternateContent xmlns:mc="http://schemas.openxmlformats.org/markup-compatibility/2006">
              <mc:Choice xmlns:v="urn:schemas-microsoft-com:vml" Requires="v">
                <p:oleObj spid="_x0000_s6448" name="Equation" r:id="rId3" imgW="1625400" imgH="203040" progId="Equation.DSMT4">
                  <p:embed/>
                </p:oleObj>
              </mc:Choice>
              <mc:Fallback>
                <p:oleObj name="Equation" r:id="rId3" imgW="1625400" imgH="203040" progId="Equation.DSMT4">
                  <p:embed/>
                  <p:pic>
                    <p:nvPicPr>
                      <p:cNvPr id="0" name=""/>
                      <p:cNvPicPr>
                        <a:picLocks noChangeAspect="1" noChangeArrowheads="1"/>
                      </p:cNvPicPr>
                      <p:nvPr/>
                    </p:nvPicPr>
                    <p:blipFill>
                      <a:blip r:embed="rId4"/>
                      <a:srcRect/>
                      <a:stretch>
                        <a:fillRect/>
                      </a:stretch>
                    </p:blipFill>
                    <p:spPr bwMode="auto">
                      <a:xfrm>
                        <a:off x="1177925" y="1819275"/>
                        <a:ext cx="6488113" cy="817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9925" name="Oval 5"/>
          <p:cNvSpPr>
            <a:spLocks noChangeArrowheads="1"/>
          </p:cNvSpPr>
          <p:nvPr/>
        </p:nvSpPr>
        <p:spPr bwMode="auto">
          <a:xfrm>
            <a:off x="1828800" y="3429000"/>
            <a:ext cx="2895600" cy="1676400"/>
          </a:xfrm>
          <a:prstGeom prst="ellipse">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zh-CN" altLang="en-US" sz="3200">
                <a:ea typeface="楷体_GB2312" pitchFamily="49" charset="-122"/>
              </a:rPr>
              <a:t>                     </a:t>
            </a:r>
            <a:r>
              <a:rPr kumimoji="1" lang="en-US" altLang="zh-CN" sz="3200" i="1">
                <a:ea typeface="楷体_GB2312" pitchFamily="49" charset="-122"/>
              </a:rPr>
              <a:t>B</a:t>
            </a:r>
            <a:endParaRPr kumimoji="1" lang="en-US" altLang="zh-CN" sz="3200">
              <a:ea typeface="楷体_GB2312" pitchFamily="49" charset="-122"/>
            </a:endParaRPr>
          </a:p>
        </p:txBody>
      </p:sp>
      <p:grpSp>
        <p:nvGrpSpPr>
          <p:cNvPr id="2" name="Group 6"/>
          <p:cNvGrpSpPr>
            <a:grpSpLocks/>
          </p:cNvGrpSpPr>
          <p:nvPr/>
        </p:nvGrpSpPr>
        <p:grpSpPr bwMode="auto">
          <a:xfrm>
            <a:off x="1209675" y="2994025"/>
            <a:ext cx="1612900" cy="1409700"/>
            <a:chOff x="954" y="494"/>
            <a:chExt cx="1016" cy="888"/>
          </a:xfrm>
        </p:grpSpPr>
        <p:grpSp>
          <p:nvGrpSpPr>
            <p:cNvPr id="21520" name="Group 7"/>
            <p:cNvGrpSpPr>
              <a:grpSpLocks/>
            </p:cNvGrpSpPr>
            <p:nvPr/>
          </p:nvGrpSpPr>
          <p:grpSpPr bwMode="auto">
            <a:xfrm>
              <a:off x="954" y="494"/>
              <a:ext cx="1016" cy="888"/>
              <a:chOff x="954" y="494"/>
              <a:chExt cx="1016" cy="888"/>
            </a:xfrm>
          </p:grpSpPr>
          <p:sp>
            <p:nvSpPr>
              <p:cNvPr id="21522" name="Oval 8"/>
              <p:cNvSpPr>
                <a:spLocks noChangeArrowheads="1"/>
              </p:cNvSpPr>
              <p:nvPr/>
            </p:nvSpPr>
            <p:spPr bwMode="auto">
              <a:xfrm rot="-2187833">
                <a:off x="954" y="518"/>
                <a:ext cx="1016" cy="864"/>
              </a:xfrm>
              <a:prstGeom prst="ellipse">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zh-CN" altLang="en-US" sz="3200" i="1">
                  <a:solidFill>
                    <a:schemeClr val="bg2"/>
                  </a:solidFill>
                  <a:ea typeface="楷体_GB2312" pitchFamily="49" charset="-122"/>
                </a:endParaRPr>
              </a:p>
            </p:txBody>
          </p:sp>
          <p:sp>
            <p:nvSpPr>
              <p:cNvPr id="21523" name="Text Box 9"/>
              <p:cNvSpPr txBox="1">
                <a:spLocks noChangeArrowheads="1"/>
              </p:cNvSpPr>
              <p:nvPr/>
            </p:nvSpPr>
            <p:spPr bwMode="auto">
              <a:xfrm>
                <a:off x="1167" y="494"/>
                <a:ext cx="2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en-US" altLang="zh-CN" sz="3200" i="1" dirty="0">
                    <a:ea typeface="楷体_GB2312" pitchFamily="49" charset="-122"/>
                  </a:rPr>
                  <a:t>A</a:t>
                </a:r>
              </a:p>
            </p:txBody>
          </p:sp>
        </p:grpSp>
        <p:sp>
          <p:nvSpPr>
            <p:cNvPr id="21521" name="Line 10"/>
            <p:cNvSpPr>
              <a:spLocks noChangeShapeType="1"/>
            </p:cNvSpPr>
            <p:nvPr/>
          </p:nvSpPr>
          <p:spPr bwMode="auto">
            <a:xfrm>
              <a:off x="960" y="768"/>
              <a:ext cx="288" cy="19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endParaRPr lang="zh-CN" altLang="en-US"/>
            </a:p>
          </p:txBody>
        </p:sp>
      </p:grpSp>
      <p:sp>
        <p:nvSpPr>
          <p:cNvPr id="209931" name="Text Box 11"/>
          <p:cNvSpPr txBox="1">
            <a:spLocks noChangeArrowheads="1"/>
          </p:cNvSpPr>
          <p:nvPr/>
        </p:nvSpPr>
        <p:spPr bwMode="auto">
          <a:xfrm>
            <a:off x="5435600" y="2727325"/>
            <a:ext cx="3479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en-US" altLang="zh-CN" sz="4000" i="1">
                <a:ea typeface="楷体_GB2312" pitchFamily="49" charset="-122"/>
              </a:rPr>
              <a:t>B=AB+</a:t>
            </a:r>
            <a:r>
              <a:rPr kumimoji="1" lang="en-US" altLang="zh-CN" sz="4000">
                <a:ea typeface="楷体_GB2312" pitchFamily="49" charset="-122"/>
              </a:rPr>
              <a:t>(</a:t>
            </a:r>
            <a:r>
              <a:rPr kumimoji="1" lang="en-US" altLang="zh-CN" sz="4000" i="1">
                <a:ea typeface="楷体_GB2312" pitchFamily="49" charset="-122"/>
              </a:rPr>
              <a:t>B – A</a:t>
            </a:r>
            <a:r>
              <a:rPr kumimoji="1" lang="en-US" altLang="zh-CN" sz="4000">
                <a:ea typeface="楷体_GB2312" pitchFamily="49" charset="-122"/>
              </a:rPr>
              <a:t>)</a:t>
            </a:r>
          </a:p>
        </p:txBody>
      </p:sp>
      <p:sp>
        <p:nvSpPr>
          <p:cNvPr id="209932" name="Text Box 12"/>
          <p:cNvSpPr txBox="1">
            <a:spLocks noChangeArrowheads="1"/>
          </p:cNvSpPr>
          <p:nvPr/>
        </p:nvSpPr>
        <p:spPr bwMode="auto">
          <a:xfrm>
            <a:off x="5486400" y="3886200"/>
            <a:ext cx="3276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en-US" altLang="zh-CN" sz="4000" i="1">
                <a:ea typeface="楷体_GB2312" pitchFamily="49" charset="-122"/>
              </a:rPr>
              <a:t>P</a:t>
            </a:r>
            <a:r>
              <a:rPr kumimoji="1" lang="en-US" altLang="zh-CN" sz="4000">
                <a:ea typeface="楷体_GB2312" pitchFamily="49" charset="-122"/>
              </a:rPr>
              <a:t>(</a:t>
            </a:r>
            <a:r>
              <a:rPr kumimoji="1" lang="en-US" altLang="zh-CN" sz="4000" i="1">
                <a:ea typeface="楷体_GB2312" pitchFamily="49" charset="-122"/>
              </a:rPr>
              <a:t>B</a:t>
            </a:r>
            <a:r>
              <a:rPr kumimoji="1" lang="en-US" altLang="zh-CN" sz="4000">
                <a:ea typeface="楷体_GB2312" pitchFamily="49" charset="-122"/>
              </a:rPr>
              <a:t>)</a:t>
            </a:r>
            <a:r>
              <a:rPr kumimoji="1" lang="en-US" altLang="zh-CN" sz="4000" i="1">
                <a:ea typeface="楷体_GB2312" pitchFamily="49" charset="-122"/>
              </a:rPr>
              <a:t>=P</a:t>
            </a:r>
            <a:r>
              <a:rPr kumimoji="1" lang="en-US" altLang="zh-CN" sz="4000">
                <a:ea typeface="楷体_GB2312" pitchFamily="49" charset="-122"/>
              </a:rPr>
              <a:t>(</a:t>
            </a:r>
            <a:r>
              <a:rPr kumimoji="1" lang="en-US" altLang="zh-CN" sz="4000" i="1">
                <a:ea typeface="楷体_GB2312" pitchFamily="49" charset="-122"/>
              </a:rPr>
              <a:t>AB</a:t>
            </a:r>
            <a:r>
              <a:rPr kumimoji="1" lang="en-US" altLang="zh-CN" sz="4000">
                <a:ea typeface="楷体_GB2312" pitchFamily="49" charset="-122"/>
              </a:rPr>
              <a:t>)</a:t>
            </a:r>
            <a:r>
              <a:rPr kumimoji="1" lang="en-US" altLang="zh-CN" sz="4000" i="1">
                <a:ea typeface="楷体_GB2312" pitchFamily="49" charset="-122"/>
              </a:rPr>
              <a:t>+           </a:t>
            </a:r>
          </a:p>
          <a:p>
            <a:pPr eaLnBrk="1" hangingPunct="1">
              <a:spcBef>
                <a:spcPct val="50000"/>
              </a:spcBef>
            </a:pPr>
            <a:r>
              <a:rPr kumimoji="1" lang="en-US" altLang="zh-CN" sz="4000" i="1">
                <a:ea typeface="楷体_GB2312" pitchFamily="49" charset="-122"/>
              </a:rPr>
              <a:t>       P</a:t>
            </a:r>
            <a:r>
              <a:rPr kumimoji="1" lang="en-US" altLang="zh-CN" sz="4000">
                <a:ea typeface="楷体_GB2312" pitchFamily="49" charset="-122"/>
              </a:rPr>
              <a:t>(</a:t>
            </a:r>
            <a:r>
              <a:rPr kumimoji="1" lang="en-US" altLang="zh-CN" sz="4000" i="1">
                <a:ea typeface="楷体_GB2312" pitchFamily="49" charset="-122"/>
              </a:rPr>
              <a:t>B – A</a:t>
            </a:r>
            <a:r>
              <a:rPr kumimoji="1" lang="en-US" altLang="zh-CN" sz="4000">
                <a:ea typeface="楷体_GB2312" pitchFamily="49" charset="-122"/>
              </a:rPr>
              <a:t>)</a:t>
            </a:r>
            <a:endParaRPr kumimoji="1" lang="en-US" altLang="zh-CN" sz="4000" i="1">
              <a:ea typeface="楷体_GB2312" pitchFamily="49" charset="-122"/>
            </a:endParaRPr>
          </a:p>
        </p:txBody>
      </p:sp>
      <p:grpSp>
        <p:nvGrpSpPr>
          <p:cNvPr id="4" name="Group 13"/>
          <p:cNvGrpSpPr>
            <a:grpSpLocks/>
          </p:cNvGrpSpPr>
          <p:nvPr/>
        </p:nvGrpSpPr>
        <p:grpSpPr bwMode="auto">
          <a:xfrm>
            <a:off x="1600200" y="3257550"/>
            <a:ext cx="3105150" cy="1776413"/>
            <a:chOff x="1212" y="672"/>
            <a:chExt cx="1956" cy="1119"/>
          </a:xfrm>
        </p:grpSpPr>
        <p:sp>
          <p:nvSpPr>
            <p:cNvPr id="21515" name="Oval 14"/>
            <p:cNvSpPr>
              <a:spLocks noChangeArrowheads="1"/>
            </p:cNvSpPr>
            <p:nvPr/>
          </p:nvSpPr>
          <p:spPr bwMode="auto">
            <a:xfrm>
              <a:off x="1344" y="735"/>
              <a:ext cx="1824" cy="1056"/>
            </a:xfrm>
            <a:prstGeom prst="ellipse">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zh-CN" altLang="en-US" sz="3200" dirty="0">
                  <a:ea typeface="楷体_GB2312" pitchFamily="49" charset="-122"/>
                </a:rPr>
                <a:t>           </a:t>
              </a:r>
              <a:r>
                <a:rPr kumimoji="1" lang="en-US" altLang="zh-CN" sz="3200" i="1" dirty="0">
                  <a:ea typeface="楷体_GB2312" pitchFamily="49" charset="-122"/>
                </a:rPr>
                <a:t>B - </a:t>
              </a:r>
              <a:r>
                <a:rPr kumimoji="1" lang="en-US" altLang="zh-CN" sz="3200" i="1" dirty="0" smtClean="0">
                  <a:ea typeface="楷体_GB2312" pitchFamily="49" charset="-122"/>
                </a:rPr>
                <a:t>A</a:t>
              </a:r>
              <a:endParaRPr kumimoji="1" lang="en-US" altLang="zh-CN" sz="3200" dirty="0">
                <a:ea typeface="楷体_GB2312" pitchFamily="49" charset="-122"/>
              </a:endParaRPr>
            </a:p>
          </p:txBody>
        </p:sp>
        <p:sp>
          <p:nvSpPr>
            <p:cNvPr id="21516" name="Oval 15"/>
            <p:cNvSpPr>
              <a:spLocks noChangeArrowheads="1"/>
            </p:cNvSpPr>
            <p:nvPr/>
          </p:nvSpPr>
          <p:spPr bwMode="auto">
            <a:xfrm rot="-2619250">
              <a:off x="1212" y="924"/>
              <a:ext cx="830" cy="336"/>
            </a:xfrm>
            <a:prstGeom prst="ellipse">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nvGrpSpPr>
            <p:cNvPr id="21517" name="Group 16"/>
            <p:cNvGrpSpPr>
              <a:grpSpLocks/>
            </p:cNvGrpSpPr>
            <p:nvPr/>
          </p:nvGrpSpPr>
          <p:grpSpPr bwMode="auto">
            <a:xfrm>
              <a:off x="1451" y="672"/>
              <a:ext cx="709" cy="562"/>
              <a:chOff x="1451" y="672"/>
              <a:chExt cx="709" cy="562"/>
            </a:xfrm>
          </p:grpSpPr>
          <p:sp>
            <p:nvSpPr>
              <p:cNvPr id="21518" name="Text Box 17"/>
              <p:cNvSpPr txBox="1">
                <a:spLocks noChangeArrowheads="1"/>
              </p:cNvSpPr>
              <p:nvPr/>
            </p:nvSpPr>
            <p:spPr bwMode="auto">
              <a:xfrm>
                <a:off x="1451" y="869"/>
                <a:ext cx="4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en-US" altLang="zh-CN" sz="3200" i="1" dirty="0">
                    <a:ea typeface="楷体_GB2312" pitchFamily="49" charset="-122"/>
                  </a:rPr>
                  <a:t>AB</a:t>
                </a:r>
              </a:p>
            </p:txBody>
          </p:sp>
          <p:sp>
            <p:nvSpPr>
              <p:cNvPr id="21519" name="Line 18"/>
              <p:cNvSpPr>
                <a:spLocks noChangeShapeType="1"/>
              </p:cNvSpPr>
              <p:nvPr/>
            </p:nvSpPr>
            <p:spPr bwMode="auto">
              <a:xfrm flipH="1">
                <a:off x="1728" y="672"/>
                <a:ext cx="432" cy="38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endParaRPr lang="zh-CN" altLang="en-US"/>
              </a:p>
            </p:txBody>
          </p:sp>
        </p:grpSp>
      </p:grpSp>
      <p:sp>
        <p:nvSpPr>
          <p:cNvPr id="21514" name="Text Box 19"/>
          <p:cNvSpPr txBox="1">
            <a:spLocks noChangeArrowheads="1"/>
          </p:cNvSpPr>
          <p:nvPr/>
        </p:nvSpPr>
        <p:spPr bwMode="auto">
          <a:xfrm>
            <a:off x="611188" y="260350"/>
            <a:ext cx="1135062" cy="5794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lang="zh-CN" altLang="en-US" sz="3200" b="1">
                <a:latin typeface="Tahoma" pitchFamily="34" charset="0"/>
              </a:rPr>
              <a:t>注意</a:t>
            </a:r>
            <a:r>
              <a:rPr lang="en-US" altLang="zh-CN" sz="3200" b="1"/>
              <a:t>:</a:t>
            </a:r>
          </a:p>
        </p:txBody>
      </p:sp>
      <p:sp>
        <p:nvSpPr>
          <p:cNvPr id="20" name="Text Box 20"/>
          <p:cNvSpPr txBox="1">
            <a:spLocks noChangeArrowheads="1"/>
          </p:cNvSpPr>
          <p:nvPr/>
        </p:nvSpPr>
        <p:spPr bwMode="auto">
          <a:xfrm>
            <a:off x="2419351" y="358233"/>
            <a:ext cx="2656496" cy="5847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sz="3200" b="1" dirty="0" smtClean="0">
                <a:latin typeface="Tahoma" pitchFamily="34" charset="0"/>
              </a:rPr>
              <a:t>广义减法</a:t>
            </a:r>
            <a:r>
              <a:rPr kumimoji="1" lang="zh-CN" altLang="en-US" sz="3200" b="1" dirty="0">
                <a:latin typeface="Tahoma" pitchFamily="34" charset="0"/>
              </a:rPr>
              <a:t>公式</a:t>
            </a:r>
          </a:p>
        </p:txBody>
      </p:sp>
    </p:spTree>
    <p:extLst>
      <p:ext uri="{BB962C8B-B14F-4D97-AF65-F5344CB8AC3E}">
        <p14:creationId xmlns:p14="http://schemas.microsoft.com/office/powerpoint/2010/main" val="1001343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9923"/>
                                        </p:tgtEl>
                                        <p:attrNameLst>
                                          <p:attrName>style.visibility</p:attrName>
                                        </p:attrNameLst>
                                      </p:cBhvr>
                                      <p:to>
                                        <p:strVal val="visible"/>
                                      </p:to>
                                    </p:set>
                                    <p:animEffect transition="in" filter="wipe(up)">
                                      <p:cBhvr>
                                        <p:cTn id="7" dur="500"/>
                                        <p:tgtEl>
                                          <p:spTgt spid="2099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09924"/>
                                        </p:tgtEl>
                                        <p:attrNameLst>
                                          <p:attrName>style.visibility</p:attrName>
                                        </p:attrNameLst>
                                      </p:cBhvr>
                                      <p:to>
                                        <p:strVal val="visible"/>
                                      </p:to>
                                    </p:set>
                                    <p:animEffect transition="in" filter="wipe(up)">
                                      <p:cBhvr>
                                        <p:cTn id="12" dur="500"/>
                                        <p:tgtEl>
                                          <p:spTgt spid="2099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09922"/>
                                        </p:tgtEl>
                                        <p:attrNameLst>
                                          <p:attrName>style.visibility</p:attrName>
                                        </p:attrNameLst>
                                      </p:cBhvr>
                                      <p:to>
                                        <p:strVal val="visible"/>
                                      </p:to>
                                    </p:set>
                                    <p:animEffect transition="in" filter="wipe(up)">
                                      <p:cBhvr>
                                        <p:cTn id="17" dur="500"/>
                                        <p:tgtEl>
                                          <p:spTgt spid="2099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09925"/>
                                        </p:tgtEl>
                                        <p:attrNameLst>
                                          <p:attrName>style.visibility</p:attrName>
                                        </p:attrNameLst>
                                      </p:cBhvr>
                                      <p:to>
                                        <p:strVal val="visible"/>
                                      </p:to>
                                    </p:set>
                                    <p:animEffect transition="in" filter="wipe(up)">
                                      <p:cBhvr>
                                        <p:cTn id="27" dur="500"/>
                                        <p:tgtEl>
                                          <p:spTgt spid="2099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09931"/>
                                        </p:tgtEl>
                                        <p:attrNameLst>
                                          <p:attrName>style.visibility</p:attrName>
                                        </p:attrNameLst>
                                      </p:cBhvr>
                                      <p:to>
                                        <p:strVal val="visible"/>
                                      </p:to>
                                    </p:set>
                                    <p:animEffect transition="in" filter="wipe(up)">
                                      <p:cBhvr>
                                        <p:cTn id="37" dur="500"/>
                                        <p:tgtEl>
                                          <p:spTgt spid="20993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09932"/>
                                        </p:tgtEl>
                                        <p:attrNameLst>
                                          <p:attrName>style.visibility</p:attrName>
                                        </p:attrNameLst>
                                      </p:cBhvr>
                                      <p:to>
                                        <p:strVal val="visible"/>
                                      </p:to>
                                    </p:set>
                                    <p:animEffect transition="in" filter="wipe(up)">
                                      <p:cBhvr>
                                        <p:cTn id="42" dur="500"/>
                                        <p:tgtEl>
                                          <p:spTgt spid="209932"/>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1"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ppt_x"/>
                                          </p:val>
                                        </p:tav>
                                        <p:tav tm="100000">
                                          <p:val>
                                            <p:strVal val="#ppt_x"/>
                                          </p:val>
                                        </p:tav>
                                      </p:tavLst>
                                    </p:anim>
                                    <p:anim calcmode="lin" valueType="num">
                                      <p:cBhvr additive="base">
                                        <p:cTn id="48"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2" grpId="0" animBg="1"/>
      <p:bldP spid="209923" grpId="0" autoUpdateAnimBg="0"/>
      <p:bldP spid="209925" grpId="0" animBg="1" autoUpdateAnimBg="0"/>
      <p:bldP spid="209931" grpId="0" autoUpdateAnimBg="0"/>
      <p:bldP spid="209932" grpId="0" autoUpdateAnimBg="0"/>
      <p:bldP spid="20"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 Box 2"/>
          <p:cNvSpPr txBox="1">
            <a:spLocks noChangeArrowheads="1"/>
          </p:cNvSpPr>
          <p:nvPr/>
        </p:nvSpPr>
        <p:spPr bwMode="auto">
          <a:xfrm>
            <a:off x="228600" y="44624"/>
            <a:ext cx="8663880" cy="2185214"/>
          </a:xfrm>
          <a:prstGeom prst="rect">
            <a:avLst/>
          </a:prstGeom>
          <a:ln/>
          <a:extLst/>
        </p:spPr>
        <p:style>
          <a:lnRef idx="1">
            <a:schemeClr val="accent1"/>
          </a:lnRef>
          <a:fillRef idx="2">
            <a:schemeClr val="accent1"/>
          </a:fillRef>
          <a:effectRef idx="1">
            <a:schemeClr val="accent1"/>
          </a:effectRef>
          <a:fontRef idx="minor">
            <a:schemeClr val="dk1"/>
          </a:fontRef>
        </p:style>
        <p:txBody>
          <a:bodyPr wrap="squar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zh-CN" altLang="en-US" dirty="0" smtClean="0">
                <a:solidFill>
                  <a:srgbClr val="000000"/>
                </a:solidFill>
                <a:ea typeface="黑体" pitchFamily="2" charset="-122"/>
              </a:rPr>
              <a:t>设    </a:t>
            </a:r>
            <a:r>
              <a:rPr kumimoji="1" lang="zh-CN" altLang="en-US" sz="3200" dirty="0" smtClean="0">
                <a:solidFill>
                  <a:srgbClr val="000000"/>
                </a:solidFill>
                <a:ea typeface="楷体_GB2312" pitchFamily="49" charset="-122"/>
              </a:rPr>
              <a:t>两系统都是由</a:t>
            </a:r>
            <a:r>
              <a:rPr kumimoji="1" lang="zh-CN" altLang="en-US" sz="3200" i="1" dirty="0" smtClean="0">
                <a:solidFill>
                  <a:srgbClr val="000000"/>
                </a:solidFill>
                <a:ea typeface="楷体_GB2312" pitchFamily="49" charset="-122"/>
              </a:rPr>
              <a:t> </a:t>
            </a:r>
            <a:r>
              <a:rPr kumimoji="1" lang="en-US" altLang="zh-CN" sz="3200" dirty="0" smtClean="0">
                <a:solidFill>
                  <a:srgbClr val="000000"/>
                </a:solidFill>
                <a:ea typeface="楷体_GB2312" pitchFamily="49" charset="-122"/>
              </a:rPr>
              <a:t>4 </a:t>
            </a:r>
            <a:r>
              <a:rPr kumimoji="1" lang="zh-CN" altLang="en-US" sz="3200" dirty="0" smtClean="0">
                <a:solidFill>
                  <a:srgbClr val="000000"/>
                </a:solidFill>
                <a:ea typeface="楷体_GB2312" pitchFamily="49" charset="-122"/>
              </a:rPr>
              <a:t>个元件组成</a:t>
            </a:r>
            <a:r>
              <a:rPr kumimoji="1" lang="en-US" altLang="zh-CN" sz="3200" dirty="0" smtClean="0">
                <a:solidFill>
                  <a:srgbClr val="000000"/>
                </a:solidFill>
                <a:ea typeface="楷体_GB2312" pitchFamily="49" charset="-122"/>
              </a:rPr>
              <a:t>,</a:t>
            </a:r>
            <a:r>
              <a:rPr kumimoji="1" lang="zh-CN" altLang="en-US" sz="3200" dirty="0" smtClean="0">
                <a:solidFill>
                  <a:srgbClr val="000000"/>
                </a:solidFill>
                <a:ea typeface="楷体_GB2312" pitchFamily="49" charset="-122"/>
              </a:rPr>
              <a:t>每个元件正常工作的概率为</a:t>
            </a:r>
            <a:r>
              <a:rPr kumimoji="1" lang="zh-CN" altLang="en-US" sz="3200" i="1" dirty="0" smtClean="0">
                <a:solidFill>
                  <a:srgbClr val="000000"/>
                </a:solidFill>
                <a:ea typeface="楷体_GB2312" pitchFamily="49" charset="-122"/>
              </a:rPr>
              <a:t> </a:t>
            </a:r>
            <a:r>
              <a:rPr kumimoji="1" lang="en-US" altLang="zh-CN" sz="3200" i="1" dirty="0" smtClean="0">
                <a:solidFill>
                  <a:srgbClr val="000000"/>
                </a:solidFill>
                <a:ea typeface="楷体_GB2312" pitchFamily="49" charset="-122"/>
              </a:rPr>
              <a:t>p</a:t>
            </a:r>
            <a:r>
              <a:rPr kumimoji="1" lang="en-US" altLang="zh-CN" sz="3200" dirty="0" smtClean="0">
                <a:solidFill>
                  <a:srgbClr val="000000"/>
                </a:solidFill>
                <a:ea typeface="楷体_GB2312" pitchFamily="49" charset="-122"/>
              </a:rPr>
              <a:t> , </a:t>
            </a:r>
            <a:r>
              <a:rPr kumimoji="1" lang="zh-CN" altLang="en-US" sz="3200" dirty="0" smtClean="0">
                <a:solidFill>
                  <a:srgbClr val="000000"/>
                </a:solidFill>
                <a:ea typeface="楷体_GB2312" pitchFamily="49" charset="-122"/>
              </a:rPr>
              <a:t>每个元件是否正常工作相互独立</a:t>
            </a:r>
            <a:r>
              <a:rPr kumimoji="1" lang="en-US" altLang="zh-CN" sz="3200" dirty="0" smtClean="0">
                <a:solidFill>
                  <a:srgbClr val="000000"/>
                </a:solidFill>
                <a:ea typeface="楷体_GB2312" pitchFamily="49" charset="-122"/>
              </a:rPr>
              <a:t>. </a:t>
            </a:r>
            <a:r>
              <a:rPr kumimoji="1" lang="zh-CN" altLang="en-US" sz="3200" dirty="0" smtClean="0">
                <a:solidFill>
                  <a:srgbClr val="000000"/>
                </a:solidFill>
                <a:ea typeface="楷体_GB2312" pitchFamily="49" charset="-122"/>
              </a:rPr>
              <a:t>两系统的连接方式如下图所示，比较两系统的可靠性</a:t>
            </a:r>
            <a:r>
              <a:rPr kumimoji="1" lang="en-US" altLang="zh-CN" sz="3200" dirty="0" smtClean="0">
                <a:solidFill>
                  <a:srgbClr val="000000"/>
                </a:solidFill>
                <a:ea typeface="楷体_GB2312" pitchFamily="49" charset="-122"/>
              </a:rPr>
              <a:t>.</a:t>
            </a:r>
          </a:p>
        </p:txBody>
      </p:sp>
      <p:grpSp>
        <p:nvGrpSpPr>
          <p:cNvPr id="2" name="Group 3"/>
          <p:cNvGrpSpPr>
            <a:grpSpLocks/>
          </p:cNvGrpSpPr>
          <p:nvPr/>
        </p:nvGrpSpPr>
        <p:grpSpPr bwMode="auto">
          <a:xfrm>
            <a:off x="1524000" y="2061468"/>
            <a:ext cx="4745038" cy="1868488"/>
            <a:chOff x="558" y="1589"/>
            <a:chExt cx="2989" cy="1177"/>
          </a:xfrm>
        </p:grpSpPr>
        <p:sp>
          <p:nvSpPr>
            <p:cNvPr id="81927" name="Rectangle 4"/>
            <p:cNvSpPr>
              <a:spLocks noChangeArrowheads="1"/>
            </p:cNvSpPr>
            <p:nvPr/>
          </p:nvSpPr>
          <p:spPr bwMode="auto">
            <a:xfrm>
              <a:off x="1230" y="1950"/>
              <a:ext cx="576"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81928" name="Rectangle 5"/>
            <p:cNvSpPr>
              <a:spLocks noChangeArrowheads="1"/>
            </p:cNvSpPr>
            <p:nvPr/>
          </p:nvSpPr>
          <p:spPr bwMode="auto">
            <a:xfrm>
              <a:off x="2194" y="1950"/>
              <a:ext cx="576"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81929" name="Line 6"/>
            <p:cNvSpPr>
              <a:spLocks noChangeShapeType="1"/>
            </p:cNvSpPr>
            <p:nvPr/>
          </p:nvSpPr>
          <p:spPr bwMode="auto">
            <a:xfrm>
              <a:off x="846" y="2032"/>
              <a:ext cx="38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smtClean="0">
                <a:solidFill>
                  <a:srgbClr val="000000"/>
                </a:solidFill>
                <a:latin typeface="Times New Roman" pitchFamily="18" charset="0"/>
              </a:endParaRPr>
            </a:p>
          </p:txBody>
        </p:sp>
        <p:sp>
          <p:nvSpPr>
            <p:cNvPr id="81930" name="Line 7"/>
            <p:cNvSpPr>
              <a:spLocks noChangeShapeType="1"/>
            </p:cNvSpPr>
            <p:nvPr/>
          </p:nvSpPr>
          <p:spPr bwMode="auto">
            <a:xfrm>
              <a:off x="1806" y="2032"/>
              <a:ext cx="38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smtClean="0">
                <a:solidFill>
                  <a:srgbClr val="000000"/>
                </a:solidFill>
                <a:latin typeface="Times New Roman" pitchFamily="18" charset="0"/>
              </a:endParaRPr>
            </a:p>
          </p:txBody>
        </p:sp>
        <p:sp>
          <p:nvSpPr>
            <p:cNvPr id="81931" name="Line 8"/>
            <p:cNvSpPr>
              <a:spLocks noChangeShapeType="1"/>
            </p:cNvSpPr>
            <p:nvPr/>
          </p:nvSpPr>
          <p:spPr bwMode="auto">
            <a:xfrm>
              <a:off x="2784" y="2019"/>
              <a:ext cx="38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smtClean="0">
                <a:solidFill>
                  <a:srgbClr val="000000"/>
                </a:solidFill>
                <a:latin typeface="Times New Roman" pitchFamily="18" charset="0"/>
              </a:endParaRPr>
            </a:p>
          </p:txBody>
        </p:sp>
        <p:sp>
          <p:nvSpPr>
            <p:cNvPr id="81932" name="Rectangle 9"/>
            <p:cNvSpPr>
              <a:spLocks noChangeArrowheads="1"/>
            </p:cNvSpPr>
            <p:nvPr/>
          </p:nvSpPr>
          <p:spPr bwMode="auto">
            <a:xfrm>
              <a:off x="1230" y="2622"/>
              <a:ext cx="576"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81933" name="Rectangle 10"/>
            <p:cNvSpPr>
              <a:spLocks noChangeArrowheads="1"/>
            </p:cNvSpPr>
            <p:nvPr/>
          </p:nvSpPr>
          <p:spPr bwMode="auto">
            <a:xfrm>
              <a:off x="2194" y="2622"/>
              <a:ext cx="576"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81934" name="Line 11"/>
            <p:cNvSpPr>
              <a:spLocks noChangeShapeType="1"/>
            </p:cNvSpPr>
            <p:nvPr/>
          </p:nvSpPr>
          <p:spPr bwMode="auto">
            <a:xfrm>
              <a:off x="846" y="2704"/>
              <a:ext cx="38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smtClean="0">
                <a:solidFill>
                  <a:srgbClr val="000000"/>
                </a:solidFill>
                <a:latin typeface="Times New Roman" pitchFamily="18" charset="0"/>
              </a:endParaRPr>
            </a:p>
          </p:txBody>
        </p:sp>
        <p:sp>
          <p:nvSpPr>
            <p:cNvPr id="81935" name="Line 12"/>
            <p:cNvSpPr>
              <a:spLocks noChangeShapeType="1"/>
            </p:cNvSpPr>
            <p:nvPr/>
          </p:nvSpPr>
          <p:spPr bwMode="auto">
            <a:xfrm>
              <a:off x="1806" y="2704"/>
              <a:ext cx="38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smtClean="0">
                <a:solidFill>
                  <a:srgbClr val="000000"/>
                </a:solidFill>
                <a:latin typeface="Times New Roman" pitchFamily="18" charset="0"/>
              </a:endParaRPr>
            </a:p>
          </p:txBody>
        </p:sp>
        <p:sp>
          <p:nvSpPr>
            <p:cNvPr id="81936" name="Line 13"/>
            <p:cNvSpPr>
              <a:spLocks noChangeShapeType="1"/>
            </p:cNvSpPr>
            <p:nvPr/>
          </p:nvSpPr>
          <p:spPr bwMode="auto">
            <a:xfrm>
              <a:off x="2784" y="2688"/>
              <a:ext cx="38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smtClean="0">
                <a:solidFill>
                  <a:srgbClr val="000000"/>
                </a:solidFill>
                <a:latin typeface="Times New Roman" pitchFamily="18" charset="0"/>
              </a:endParaRPr>
            </a:p>
          </p:txBody>
        </p:sp>
        <p:sp>
          <p:nvSpPr>
            <p:cNvPr id="81937" name="Line 14"/>
            <p:cNvSpPr>
              <a:spLocks noChangeShapeType="1"/>
            </p:cNvSpPr>
            <p:nvPr/>
          </p:nvSpPr>
          <p:spPr bwMode="auto">
            <a:xfrm>
              <a:off x="846" y="2046"/>
              <a:ext cx="0" cy="67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smtClean="0">
                <a:solidFill>
                  <a:srgbClr val="000000"/>
                </a:solidFill>
                <a:latin typeface="Times New Roman" pitchFamily="18" charset="0"/>
              </a:endParaRPr>
            </a:p>
          </p:txBody>
        </p:sp>
        <p:sp>
          <p:nvSpPr>
            <p:cNvPr id="81938" name="Line 15"/>
            <p:cNvSpPr>
              <a:spLocks noChangeShapeType="1"/>
            </p:cNvSpPr>
            <p:nvPr/>
          </p:nvSpPr>
          <p:spPr bwMode="auto">
            <a:xfrm>
              <a:off x="3198" y="2033"/>
              <a:ext cx="0" cy="67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smtClean="0">
                <a:solidFill>
                  <a:srgbClr val="000000"/>
                </a:solidFill>
                <a:latin typeface="Times New Roman" pitchFamily="18" charset="0"/>
              </a:endParaRPr>
            </a:p>
          </p:txBody>
        </p:sp>
        <p:sp>
          <p:nvSpPr>
            <p:cNvPr id="81939" name="Line 16"/>
            <p:cNvSpPr>
              <a:spLocks noChangeShapeType="1"/>
            </p:cNvSpPr>
            <p:nvPr/>
          </p:nvSpPr>
          <p:spPr bwMode="auto">
            <a:xfrm>
              <a:off x="3211" y="2382"/>
              <a:ext cx="33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smtClean="0">
                <a:solidFill>
                  <a:srgbClr val="000000"/>
                </a:solidFill>
                <a:latin typeface="Times New Roman" pitchFamily="18" charset="0"/>
              </a:endParaRPr>
            </a:p>
          </p:txBody>
        </p:sp>
        <p:sp>
          <p:nvSpPr>
            <p:cNvPr id="81940" name="Line 17"/>
            <p:cNvSpPr>
              <a:spLocks noChangeShapeType="1"/>
            </p:cNvSpPr>
            <p:nvPr/>
          </p:nvSpPr>
          <p:spPr bwMode="auto">
            <a:xfrm>
              <a:off x="558" y="2382"/>
              <a:ext cx="2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smtClean="0">
                <a:solidFill>
                  <a:srgbClr val="000000"/>
                </a:solidFill>
                <a:latin typeface="Times New Roman" pitchFamily="18" charset="0"/>
              </a:endParaRPr>
            </a:p>
          </p:txBody>
        </p:sp>
        <p:sp>
          <p:nvSpPr>
            <p:cNvPr id="81941" name="Text Box 18"/>
            <p:cNvSpPr txBox="1">
              <a:spLocks noChangeArrowheads="1"/>
            </p:cNvSpPr>
            <p:nvPr/>
          </p:nvSpPr>
          <p:spPr bwMode="auto">
            <a:xfrm>
              <a:off x="1364" y="1609"/>
              <a:ext cx="3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en-US" altLang="zh-CN" sz="3200" i="1" smtClean="0">
                  <a:solidFill>
                    <a:srgbClr val="000000"/>
                  </a:solidFill>
                  <a:ea typeface="楷体_GB2312" pitchFamily="49" charset="-122"/>
                </a:rPr>
                <a:t>A</a:t>
              </a:r>
              <a:r>
                <a:rPr kumimoji="1" lang="en-US" altLang="zh-CN" sz="3200" baseline="-25000" smtClean="0">
                  <a:solidFill>
                    <a:srgbClr val="000000"/>
                  </a:solidFill>
                  <a:ea typeface="楷体_GB2312" pitchFamily="49" charset="-122"/>
                </a:rPr>
                <a:t>1</a:t>
              </a:r>
              <a:endParaRPr kumimoji="1" lang="en-US" altLang="zh-CN" sz="3200" smtClean="0">
                <a:solidFill>
                  <a:srgbClr val="000000"/>
                </a:solidFill>
                <a:ea typeface="楷体_GB2312" pitchFamily="49" charset="-122"/>
              </a:endParaRPr>
            </a:p>
          </p:txBody>
        </p:sp>
        <p:sp>
          <p:nvSpPr>
            <p:cNvPr id="81942" name="Text Box 19"/>
            <p:cNvSpPr txBox="1">
              <a:spLocks noChangeArrowheads="1"/>
            </p:cNvSpPr>
            <p:nvPr/>
          </p:nvSpPr>
          <p:spPr bwMode="auto">
            <a:xfrm>
              <a:off x="2338" y="1589"/>
              <a:ext cx="3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en-US" altLang="zh-CN" sz="3200" i="1" smtClean="0">
                  <a:solidFill>
                    <a:srgbClr val="000000"/>
                  </a:solidFill>
                  <a:ea typeface="楷体_GB2312" pitchFamily="49" charset="-122"/>
                </a:rPr>
                <a:t>A</a:t>
              </a:r>
              <a:r>
                <a:rPr kumimoji="1" lang="en-US" altLang="zh-CN" sz="3200" baseline="-25000" smtClean="0">
                  <a:solidFill>
                    <a:srgbClr val="000000"/>
                  </a:solidFill>
                  <a:ea typeface="楷体_GB2312" pitchFamily="49" charset="-122"/>
                </a:rPr>
                <a:t>2</a:t>
              </a:r>
              <a:endParaRPr kumimoji="1" lang="en-US" altLang="zh-CN" sz="3200" smtClean="0">
                <a:solidFill>
                  <a:srgbClr val="000000"/>
                </a:solidFill>
                <a:ea typeface="楷体_GB2312" pitchFamily="49" charset="-122"/>
              </a:endParaRPr>
            </a:p>
          </p:txBody>
        </p:sp>
        <p:sp>
          <p:nvSpPr>
            <p:cNvPr id="81943" name="Text Box 20"/>
            <p:cNvSpPr txBox="1">
              <a:spLocks noChangeArrowheads="1"/>
            </p:cNvSpPr>
            <p:nvPr/>
          </p:nvSpPr>
          <p:spPr bwMode="auto">
            <a:xfrm>
              <a:off x="2334" y="2265"/>
              <a:ext cx="3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en-US" altLang="zh-CN" sz="3200" i="1" smtClean="0">
                  <a:solidFill>
                    <a:srgbClr val="000000"/>
                  </a:solidFill>
                  <a:ea typeface="楷体_GB2312" pitchFamily="49" charset="-122"/>
                </a:rPr>
                <a:t>B</a:t>
              </a:r>
              <a:r>
                <a:rPr kumimoji="1" lang="en-US" altLang="zh-CN" sz="3200" baseline="-25000" smtClean="0">
                  <a:solidFill>
                    <a:srgbClr val="000000"/>
                  </a:solidFill>
                  <a:ea typeface="楷体_GB2312" pitchFamily="49" charset="-122"/>
                </a:rPr>
                <a:t>2</a:t>
              </a:r>
              <a:endParaRPr kumimoji="1" lang="en-US" altLang="zh-CN" sz="3200" smtClean="0">
                <a:solidFill>
                  <a:srgbClr val="000000"/>
                </a:solidFill>
                <a:ea typeface="楷体_GB2312" pitchFamily="49" charset="-122"/>
              </a:endParaRPr>
            </a:p>
          </p:txBody>
        </p:sp>
        <p:sp>
          <p:nvSpPr>
            <p:cNvPr id="81944" name="Text Box 21"/>
            <p:cNvSpPr txBox="1">
              <a:spLocks noChangeArrowheads="1"/>
            </p:cNvSpPr>
            <p:nvPr/>
          </p:nvSpPr>
          <p:spPr bwMode="auto">
            <a:xfrm>
              <a:off x="1317" y="2295"/>
              <a:ext cx="3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en-US" altLang="zh-CN" sz="3200" i="1" smtClean="0">
                  <a:solidFill>
                    <a:srgbClr val="000000"/>
                  </a:solidFill>
                  <a:ea typeface="楷体_GB2312" pitchFamily="49" charset="-122"/>
                </a:rPr>
                <a:t>B</a:t>
              </a:r>
              <a:r>
                <a:rPr kumimoji="1" lang="en-US" altLang="zh-CN" sz="3200" baseline="-25000" smtClean="0">
                  <a:solidFill>
                    <a:srgbClr val="000000"/>
                  </a:solidFill>
                  <a:ea typeface="楷体_GB2312" pitchFamily="49" charset="-122"/>
                </a:rPr>
                <a:t>1</a:t>
              </a:r>
              <a:endParaRPr kumimoji="1" lang="en-US" altLang="zh-CN" sz="3200" smtClean="0">
                <a:solidFill>
                  <a:srgbClr val="000000"/>
                </a:solidFill>
                <a:ea typeface="楷体_GB2312" pitchFamily="49" charset="-122"/>
              </a:endParaRPr>
            </a:p>
          </p:txBody>
        </p:sp>
      </p:grpSp>
      <p:sp>
        <p:nvSpPr>
          <p:cNvPr id="162838" name="Text Box 22"/>
          <p:cNvSpPr txBox="1">
            <a:spLocks noChangeArrowheads="1"/>
          </p:cNvSpPr>
          <p:nvPr/>
        </p:nvSpPr>
        <p:spPr bwMode="auto">
          <a:xfrm>
            <a:off x="609600" y="2434531"/>
            <a:ext cx="8080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en-US" altLang="zh-CN" sz="4000" b="1" i="1" smtClean="0">
                <a:solidFill>
                  <a:srgbClr val="000000"/>
                </a:solidFill>
                <a:ea typeface="楷体_GB2312" pitchFamily="49" charset="-122"/>
              </a:rPr>
              <a:t>S</a:t>
            </a:r>
            <a:r>
              <a:rPr kumimoji="1" lang="en-US" altLang="zh-CN" sz="4000" b="1" baseline="-25000" smtClean="0">
                <a:solidFill>
                  <a:srgbClr val="000000"/>
                </a:solidFill>
                <a:ea typeface="楷体_GB2312" pitchFamily="49" charset="-122"/>
              </a:rPr>
              <a:t>1</a:t>
            </a:r>
            <a:r>
              <a:rPr kumimoji="1" lang="en-US" altLang="zh-CN" sz="4000" b="1" smtClean="0">
                <a:solidFill>
                  <a:srgbClr val="000000"/>
                </a:solidFill>
                <a:ea typeface="楷体_GB2312" pitchFamily="49" charset="-122"/>
              </a:rPr>
              <a:t>:</a:t>
            </a:r>
            <a:endParaRPr kumimoji="1" lang="en-US" altLang="zh-CN" sz="4000" b="1" i="1" smtClean="0">
              <a:solidFill>
                <a:srgbClr val="000000"/>
              </a:solidFill>
              <a:ea typeface="楷体_GB2312" pitchFamily="49" charset="-122"/>
            </a:endParaRPr>
          </a:p>
        </p:txBody>
      </p:sp>
      <p:graphicFrame>
        <p:nvGraphicFramePr>
          <p:cNvPr id="162839" name="Object 23"/>
          <p:cNvGraphicFramePr>
            <a:graphicFrameLocks noChangeAspect="1"/>
          </p:cNvGraphicFramePr>
          <p:nvPr>
            <p:extLst>
              <p:ext uri="{D42A27DB-BD31-4B8C-83A1-F6EECF244321}">
                <p14:modId xmlns:p14="http://schemas.microsoft.com/office/powerpoint/2010/main" val="3053673017"/>
              </p:ext>
            </p:extLst>
          </p:nvPr>
        </p:nvGraphicFramePr>
        <p:xfrm>
          <a:off x="533400" y="4004568"/>
          <a:ext cx="8216020" cy="1409776"/>
        </p:xfrm>
        <a:graphic>
          <a:graphicData uri="http://schemas.openxmlformats.org/presentationml/2006/ole">
            <mc:AlternateContent xmlns:mc="http://schemas.openxmlformats.org/markup-compatibility/2006">
              <mc:Choice xmlns:v="urn:schemas-microsoft-com:vml" Requires="v">
                <p:oleObj spid="_x0000_s62980" name="Equation" r:id="rId4" imgW="2575555" imgH="441936" progId="Equation.DSMT4">
                  <p:embed/>
                </p:oleObj>
              </mc:Choice>
              <mc:Fallback>
                <p:oleObj name="Equation" r:id="rId4" imgW="2575555" imgH="441936"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004568"/>
                        <a:ext cx="8216020" cy="1409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840" name="Object 24"/>
          <p:cNvGraphicFramePr>
            <a:graphicFrameLocks noChangeAspect="1"/>
          </p:cNvGraphicFramePr>
          <p:nvPr>
            <p:extLst>
              <p:ext uri="{D42A27DB-BD31-4B8C-83A1-F6EECF244321}">
                <p14:modId xmlns:p14="http://schemas.microsoft.com/office/powerpoint/2010/main" val="3505972629"/>
              </p:ext>
            </p:extLst>
          </p:nvPr>
        </p:nvGraphicFramePr>
        <p:xfrm>
          <a:off x="1744511" y="5455610"/>
          <a:ext cx="4987729" cy="712698"/>
        </p:xfrm>
        <a:graphic>
          <a:graphicData uri="http://schemas.openxmlformats.org/presentationml/2006/ole">
            <mc:AlternateContent xmlns:mc="http://schemas.openxmlformats.org/markup-compatibility/2006">
              <mc:Choice xmlns:v="urn:schemas-microsoft-com:vml" Requires="v">
                <p:oleObj spid="_x0000_s62981" name="Equation" r:id="rId6" imgW="1493511" imgH="213408" progId="Equation.3">
                  <p:embed/>
                </p:oleObj>
              </mc:Choice>
              <mc:Fallback>
                <p:oleObj name="Equation" r:id="rId6" imgW="1493511" imgH="213408"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44511" y="5455610"/>
                        <a:ext cx="4987729" cy="7126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91752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2818"/>
                                        </p:tgtEl>
                                        <p:attrNameLst>
                                          <p:attrName>style.visibility</p:attrName>
                                        </p:attrNameLst>
                                      </p:cBhvr>
                                      <p:to>
                                        <p:strVal val="visible"/>
                                      </p:to>
                                    </p:set>
                                    <p:animEffect transition="in" filter="wipe(up)">
                                      <p:cBhvr>
                                        <p:cTn id="7" dur="500"/>
                                        <p:tgtEl>
                                          <p:spTgt spid="162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2838"/>
                                        </p:tgtEl>
                                        <p:attrNameLst>
                                          <p:attrName>style.visibility</p:attrName>
                                        </p:attrNameLst>
                                      </p:cBhvr>
                                      <p:to>
                                        <p:strVal val="visible"/>
                                      </p:to>
                                    </p:set>
                                    <p:animEffect transition="in" filter="wipe(up)">
                                      <p:cBhvr>
                                        <p:cTn id="12" dur="500"/>
                                        <p:tgtEl>
                                          <p:spTgt spid="1628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62839"/>
                                        </p:tgtEl>
                                        <p:attrNameLst>
                                          <p:attrName>style.visibility</p:attrName>
                                        </p:attrNameLst>
                                      </p:cBhvr>
                                      <p:to>
                                        <p:strVal val="visible"/>
                                      </p:to>
                                    </p:set>
                                    <p:animEffect transition="in" filter="wipe(up)">
                                      <p:cBhvr>
                                        <p:cTn id="22" dur="500"/>
                                        <p:tgtEl>
                                          <p:spTgt spid="1628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62840"/>
                                        </p:tgtEl>
                                        <p:attrNameLst>
                                          <p:attrName>style.visibility</p:attrName>
                                        </p:attrNameLst>
                                      </p:cBhvr>
                                      <p:to>
                                        <p:strVal val="visible"/>
                                      </p:to>
                                    </p:set>
                                    <p:animEffect transition="in" filter="wipe(up)">
                                      <p:cBhvr>
                                        <p:cTn id="27" dur="500"/>
                                        <p:tgtEl>
                                          <p:spTgt spid="162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8" grpId="0" animBg="1" autoUpdateAnimBg="0"/>
      <p:bldP spid="162838"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195513" y="-99392"/>
            <a:ext cx="4648200" cy="2020887"/>
            <a:chOff x="547" y="445"/>
            <a:chExt cx="2928" cy="1273"/>
          </a:xfrm>
        </p:grpSpPr>
        <p:grpSp>
          <p:nvGrpSpPr>
            <p:cNvPr id="82957" name="Group 3"/>
            <p:cNvGrpSpPr>
              <a:grpSpLocks/>
            </p:cNvGrpSpPr>
            <p:nvPr/>
          </p:nvGrpSpPr>
          <p:grpSpPr bwMode="auto">
            <a:xfrm>
              <a:off x="894" y="796"/>
              <a:ext cx="997" cy="921"/>
              <a:chOff x="1115" y="484"/>
              <a:chExt cx="997" cy="921"/>
            </a:xfrm>
          </p:grpSpPr>
          <p:sp>
            <p:nvSpPr>
              <p:cNvPr id="82976" name="Rectangle 4"/>
              <p:cNvSpPr>
                <a:spLocks noChangeArrowheads="1"/>
              </p:cNvSpPr>
              <p:nvPr/>
            </p:nvSpPr>
            <p:spPr bwMode="auto">
              <a:xfrm>
                <a:off x="1344" y="1261"/>
                <a:ext cx="576"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82977" name="Rectangle 5"/>
              <p:cNvSpPr>
                <a:spLocks noChangeArrowheads="1"/>
              </p:cNvSpPr>
              <p:nvPr/>
            </p:nvSpPr>
            <p:spPr bwMode="auto">
              <a:xfrm>
                <a:off x="1344" y="484"/>
                <a:ext cx="576"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mtClean="0">
                  <a:solidFill>
                    <a:srgbClr val="000000"/>
                  </a:solidFill>
                </a:endParaRPr>
              </a:p>
            </p:txBody>
          </p:sp>
          <p:grpSp>
            <p:nvGrpSpPr>
              <p:cNvPr id="82978" name="Group 6"/>
              <p:cNvGrpSpPr>
                <a:grpSpLocks/>
              </p:cNvGrpSpPr>
              <p:nvPr/>
            </p:nvGrpSpPr>
            <p:grpSpPr bwMode="auto">
              <a:xfrm>
                <a:off x="1920" y="576"/>
                <a:ext cx="192" cy="768"/>
                <a:chOff x="1920" y="576"/>
                <a:chExt cx="192" cy="768"/>
              </a:xfrm>
            </p:grpSpPr>
            <p:sp>
              <p:nvSpPr>
                <p:cNvPr id="82983" name="Line 7"/>
                <p:cNvSpPr>
                  <a:spLocks noChangeShapeType="1"/>
                </p:cNvSpPr>
                <p:nvPr/>
              </p:nvSpPr>
              <p:spPr bwMode="auto">
                <a:xfrm>
                  <a:off x="1920" y="576"/>
                  <a:ext cx="19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smtClean="0">
                    <a:solidFill>
                      <a:srgbClr val="000000"/>
                    </a:solidFill>
                    <a:latin typeface="Times New Roman" pitchFamily="18" charset="0"/>
                  </a:endParaRPr>
                </a:p>
              </p:txBody>
            </p:sp>
            <p:sp>
              <p:nvSpPr>
                <p:cNvPr id="82984" name="Line 8"/>
                <p:cNvSpPr>
                  <a:spLocks noChangeShapeType="1"/>
                </p:cNvSpPr>
                <p:nvPr/>
              </p:nvSpPr>
              <p:spPr bwMode="auto">
                <a:xfrm>
                  <a:off x="2112" y="576"/>
                  <a:ext cx="0" cy="76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smtClean="0">
                    <a:solidFill>
                      <a:srgbClr val="000000"/>
                    </a:solidFill>
                    <a:latin typeface="Times New Roman" pitchFamily="18" charset="0"/>
                  </a:endParaRPr>
                </a:p>
              </p:txBody>
            </p:sp>
            <p:sp>
              <p:nvSpPr>
                <p:cNvPr id="82985" name="Line 9"/>
                <p:cNvSpPr>
                  <a:spLocks noChangeShapeType="1"/>
                </p:cNvSpPr>
                <p:nvPr/>
              </p:nvSpPr>
              <p:spPr bwMode="auto">
                <a:xfrm flipH="1">
                  <a:off x="1920" y="1344"/>
                  <a:ext cx="19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smtClean="0">
                    <a:solidFill>
                      <a:srgbClr val="000000"/>
                    </a:solidFill>
                    <a:latin typeface="Times New Roman" pitchFamily="18" charset="0"/>
                  </a:endParaRPr>
                </a:p>
              </p:txBody>
            </p:sp>
          </p:grpSp>
          <p:grpSp>
            <p:nvGrpSpPr>
              <p:cNvPr id="82979" name="Group 10"/>
              <p:cNvGrpSpPr>
                <a:grpSpLocks/>
              </p:cNvGrpSpPr>
              <p:nvPr/>
            </p:nvGrpSpPr>
            <p:grpSpPr bwMode="auto">
              <a:xfrm flipH="1">
                <a:off x="1115" y="576"/>
                <a:ext cx="192" cy="768"/>
                <a:chOff x="1920" y="576"/>
                <a:chExt cx="192" cy="768"/>
              </a:xfrm>
            </p:grpSpPr>
            <p:sp>
              <p:nvSpPr>
                <p:cNvPr id="82980" name="Line 11"/>
                <p:cNvSpPr>
                  <a:spLocks noChangeShapeType="1"/>
                </p:cNvSpPr>
                <p:nvPr/>
              </p:nvSpPr>
              <p:spPr bwMode="auto">
                <a:xfrm>
                  <a:off x="1920" y="576"/>
                  <a:ext cx="19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smtClean="0">
                    <a:solidFill>
                      <a:srgbClr val="000000"/>
                    </a:solidFill>
                    <a:latin typeface="Times New Roman" pitchFamily="18" charset="0"/>
                  </a:endParaRPr>
                </a:p>
              </p:txBody>
            </p:sp>
            <p:sp>
              <p:nvSpPr>
                <p:cNvPr id="82981" name="Line 12"/>
                <p:cNvSpPr>
                  <a:spLocks noChangeShapeType="1"/>
                </p:cNvSpPr>
                <p:nvPr/>
              </p:nvSpPr>
              <p:spPr bwMode="auto">
                <a:xfrm>
                  <a:off x="2112" y="576"/>
                  <a:ext cx="0" cy="76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smtClean="0">
                    <a:solidFill>
                      <a:srgbClr val="000000"/>
                    </a:solidFill>
                    <a:latin typeface="Times New Roman" pitchFamily="18" charset="0"/>
                  </a:endParaRPr>
                </a:p>
              </p:txBody>
            </p:sp>
            <p:sp>
              <p:nvSpPr>
                <p:cNvPr id="82982" name="Line 13"/>
                <p:cNvSpPr>
                  <a:spLocks noChangeShapeType="1"/>
                </p:cNvSpPr>
                <p:nvPr/>
              </p:nvSpPr>
              <p:spPr bwMode="auto">
                <a:xfrm flipH="1">
                  <a:off x="1920" y="1344"/>
                  <a:ext cx="19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smtClean="0">
                    <a:solidFill>
                      <a:srgbClr val="000000"/>
                    </a:solidFill>
                    <a:latin typeface="Times New Roman" pitchFamily="18" charset="0"/>
                  </a:endParaRPr>
                </a:p>
              </p:txBody>
            </p:sp>
          </p:grpSp>
        </p:grpSp>
        <p:sp>
          <p:nvSpPr>
            <p:cNvPr id="82958" name="Line 14"/>
            <p:cNvSpPr>
              <a:spLocks noChangeShapeType="1"/>
            </p:cNvSpPr>
            <p:nvPr/>
          </p:nvSpPr>
          <p:spPr bwMode="auto">
            <a:xfrm>
              <a:off x="547" y="1272"/>
              <a:ext cx="33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smtClean="0">
                <a:solidFill>
                  <a:srgbClr val="000000"/>
                </a:solidFill>
                <a:latin typeface="Times New Roman" pitchFamily="18" charset="0"/>
              </a:endParaRPr>
            </a:p>
          </p:txBody>
        </p:sp>
        <p:sp>
          <p:nvSpPr>
            <p:cNvPr id="82959" name="Line 15"/>
            <p:cNvSpPr>
              <a:spLocks noChangeShapeType="1"/>
            </p:cNvSpPr>
            <p:nvPr/>
          </p:nvSpPr>
          <p:spPr bwMode="auto">
            <a:xfrm>
              <a:off x="1891" y="1272"/>
              <a:ext cx="33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smtClean="0">
                <a:solidFill>
                  <a:srgbClr val="000000"/>
                </a:solidFill>
                <a:latin typeface="Times New Roman" pitchFamily="18" charset="0"/>
              </a:endParaRPr>
            </a:p>
          </p:txBody>
        </p:sp>
        <p:grpSp>
          <p:nvGrpSpPr>
            <p:cNvPr id="82960" name="Group 16"/>
            <p:cNvGrpSpPr>
              <a:grpSpLocks/>
            </p:cNvGrpSpPr>
            <p:nvPr/>
          </p:nvGrpSpPr>
          <p:grpSpPr bwMode="auto">
            <a:xfrm>
              <a:off x="2216" y="797"/>
              <a:ext cx="997" cy="921"/>
              <a:chOff x="1115" y="484"/>
              <a:chExt cx="997" cy="921"/>
            </a:xfrm>
          </p:grpSpPr>
          <p:sp>
            <p:nvSpPr>
              <p:cNvPr id="82966" name="Rectangle 17"/>
              <p:cNvSpPr>
                <a:spLocks noChangeArrowheads="1"/>
              </p:cNvSpPr>
              <p:nvPr/>
            </p:nvSpPr>
            <p:spPr bwMode="auto">
              <a:xfrm>
                <a:off x="1344" y="1261"/>
                <a:ext cx="576"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82967" name="Rectangle 18"/>
              <p:cNvSpPr>
                <a:spLocks noChangeArrowheads="1"/>
              </p:cNvSpPr>
              <p:nvPr/>
            </p:nvSpPr>
            <p:spPr bwMode="auto">
              <a:xfrm>
                <a:off x="1344" y="484"/>
                <a:ext cx="576"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mtClean="0">
                  <a:solidFill>
                    <a:srgbClr val="000000"/>
                  </a:solidFill>
                </a:endParaRPr>
              </a:p>
            </p:txBody>
          </p:sp>
          <p:grpSp>
            <p:nvGrpSpPr>
              <p:cNvPr id="82968" name="Group 19"/>
              <p:cNvGrpSpPr>
                <a:grpSpLocks/>
              </p:cNvGrpSpPr>
              <p:nvPr/>
            </p:nvGrpSpPr>
            <p:grpSpPr bwMode="auto">
              <a:xfrm>
                <a:off x="1920" y="576"/>
                <a:ext cx="192" cy="768"/>
                <a:chOff x="1920" y="576"/>
                <a:chExt cx="192" cy="768"/>
              </a:xfrm>
            </p:grpSpPr>
            <p:sp>
              <p:nvSpPr>
                <p:cNvPr id="82973" name="Line 20"/>
                <p:cNvSpPr>
                  <a:spLocks noChangeShapeType="1"/>
                </p:cNvSpPr>
                <p:nvPr/>
              </p:nvSpPr>
              <p:spPr bwMode="auto">
                <a:xfrm>
                  <a:off x="1920" y="576"/>
                  <a:ext cx="19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smtClean="0">
                    <a:solidFill>
                      <a:srgbClr val="000000"/>
                    </a:solidFill>
                    <a:latin typeface="Times New Roman" pitchFamily="18" charset="0"/>
                  </a:endParaRPr>
                </a:p>
              </p:txBody>
            </p:sp>
            <p:sp>
              <p:nvSpPr>
                <p:cNvPr id="82974" name="Line 21"/>
                <p:cNvSpPr>
                  <a:spLocks noChangeShapeType="1"/>
                </p:cNvSpPr>
                <p:nvPr/>
              </p:nvSpPr>
              <p:spPr bwMode="auto">
                <a:xfrm>
                  <a:off x="2112" y="576"/>
                  <a:ext cx="0" cy="76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smtClean="0">
                    <a:solidFill>
                      <a:srgbClr val="000000"/>
                    </a:solidFill>
                    <a:latin typeface="Times New Roman" pitchFamily="18" charset="0"/>
                  </a:endParaRPr>
                </a:p>
              </p:txBody>
            </p:sp>
            <p:sp>
              <p:nvSpPr>
                <p:cNvPr id="82975" name="Line 22"/>
                <p:cNvSpPr>
                  <a:spLocks noChangeShapeType="1"/>
                </p:cNvSpPr>
                <p:nvPr/>
              </p:nvSpPr>
              <p:spPr bwMode="auto">
                <a:xfrm flipH="1">
                  <a:off x="1920" y="1344"/>
                  <a:ext cx="19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smtClean="0">
                    <a:solidFill>
                      <a:srgbClr val="000000"/>
                    </a:solidFill>
                    <a:latin typeface="Times New Roman" pitchFamily="18" charset="0"/>
                  </a:endParaRPr>
                </a:p>
              </p:txBody>
            </p:sp>
          </p:grpSp>
          <p:grpSp>
            <p:nvGrpSpPr>
              <p:cNvPr id="82969" name="Group 23"/>
              <p:cNvGrpSpPr>
                <a:grpSpLocks/>
              </p:cNvGrpSpPr>
              <p:nvPr/>
            </p:nvGrpSpPr>
            <p:grpSpPr bwMode="auto">
              <a:xfrm flipH="1">
                <a:off x="1115" y="576"/>
                <a:ext cx="192" cy="768"/>
                <a:chOff x="1920" y="576"/>
                <a:chExt cx="192" cy="768"/>
              </a:xfrm>
            </p:grpSpPr>
            <p:sp>
              <p:nvSpPr>
                <p:cNvPr id="82970" name="Line 24"/>
                <p:cNvSpPr>
                  <a:spLocks noChangeShapeType="1"/>
                </p:cNvSpPr>
                <p:nvPr/>
              </p:nvSpPr>
              <p:spPr bwMode="auto">
                <a:xfrm>
                  <a:off x="1920" y="576"/>
                  <a:ext cx="19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smtClean="0">
                    <a:solidFill>
                      <a:srgbClr val="000000"/>
                    </a:solidFill>
                    <a:latin typeface="Times New Roman" pitchFamily="18" charset="0"/>
                  </a:endParaRPr>
                </a:p>
              </p:txBody>
            </p:sp>
            <p:sp>
              <p:nvSpPr>
                <p:cNvPr id="82971" name="Line 25"/>
                <p:cNvSpPr>
                  <a:spLocks noChangeShapeType="1"/>
                </p:cNvSpPr>
                <p:nvPr/>
              </p:nvSpPr>
              <p:spPr bwMode="auto">
                <a:xfrm>
                  <a:off x="2112" y="576"/>
                  <a:ext cx="0" cy="76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smtClean="0">
                    <a:solidFill>
                      <a:srgbClr val="000000"/>
                    </a:solidFill>
                    <a:latin typeface="Times New Roman" pitchFamily="18" charset="0"/>
                  </a:endParaRPr>
                </a:p>
              </p:txBody>
            </p:sp>
            <p:sp>
              <p:nvSpPr>
                <p:cNvPr id="82972" name="Line 26"/>
                <p:cNvSpPr>
                  <a:spLocks noChangeShapeType="1"/>
                </p:cNvSpPr>
                <p:nvPr/>
              </p:nvSpPr>
              <p:spPr bwMode="auto">
                <a:xfrm flipH="1">
                  <a:off x="1920" y="1344"/>
                  <a:ext cx="19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smtClean="0">
                    <a:solidFill>
                      <a:srgbClr val="000000"/>
                    </a:solidFill>
                    <a:latin typeface="Times New Roman" pitchFamily="18" charset="0"/>
                  </a:endParaRPr>
                </a:p>
              </p:txBody>
            </p:sp>
          </p:grpSp>
        </p:grpSp>
        <p:sp>
          <p:nvSpPr>
            <p:cNvPr id="82961" name="Line 27"/>
            <p:cNvSpPr>
              <a:spLocks noChangeShapeType="1"/>
            </p:cNvSpPr>
            <p:nvPr/>
          </p:nvSpPr>
          <p:spPr bwMode="auto">
            <a:xfrm>
              <a:off x="3235" y="1272"/>
              <a:ext cx="24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smtClean="0">
                <a:solidFill>
                  <a:srgbClr val="000000"/>
                </a:solidFill>
                <a:latin typeface="Times New Roman" pitchFamily="18" charset="0"/>
              </a:endParaRPr>
            </a:p>
          </p:txBody>
        </p:sp>
        <p:sp>
          <p:nvSpPr>
            <p:cNvPr id="82962" name="Rectangle 28"/>
            <p:cNvSpPr>
              <a:spLocks noChangeArrowheads="1"/>
            </p:cNvSpPr>
            <p:nvPr/>
          </p:nvSpPr>
          <p:spPr bwMode="auto">
            <a:xfrm>
              <a:off x="1252" y="449"/>
              <a:ext cx="3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en-US" altLang="zh-CN" sz="3200" i="1" smtClean="0">
                  <a:solidFill>
                    <a:srgbClr val="000000"/>
                  </a:solidFill>
                  <a:latin typeface="Times New Roman" pitchFamily="18" charset="0"/>
                  <a:ea typeface="楷体_GB2312" pitchFamily="49" charset="-122"/>
                </a:rPr>
                <a:t>A</a:t>
              </a:r>
              <a:r>
                <a:rPr kumimoji="1" lang="en-US" altLang="zh-CN" sz="3200" baseline="-25000" smtClean="0">
                  <a:solidFill>
                    <a:srgbClr val="000000"/>
                  </a:solidFill>
                  <a:latin typeface="Times New Roman" pitchFamily="18" charset="0"/>
                  <a:ea typeface="楷体_GB2312" pitchFamily="49" charset="-122"/>
                </a:rPr>
                <a:t>1</a:t>
              </a:r>
            </a:p>
          </p:txBody>
        </p:sp>
        <p:sp>
          <p:nvSpPr>
            <p:cNvPr id="82963" name="Rectangle 29"/>
            <p:cNvSpPr>
              <a:spLocks noChangeArrowheads="1"/>
            </p:cNvSpPr>
            <p:nvPr/>
          </p:nvSpPr>
          <p:spPr bwMode="auto">
            <a:xfrm>
              <a:off x="2544" y="445"/>
              <a:ext cx="3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en-US" altLang="zh-CN" sz="3200" i="1" smtClean="0">
                  <a:solidFill>
                    <a:srgbClr val="000000"/>
                  </a:solidFill>
                  <a:latin typeface="Times New Roman" pitchFamily="18" charset="0"/>
                  <a:ea typeface="楷体_GB2312" pitchFamily="49" charset="-122"/>
                </a:rPr>
                <a:t>A</a:t>
              </a:r>
              <a:r>
                <a:rPr kumimoji="1" lang="en-US" altLang="zh-CN" sz="3200" baseline="-25000" smtClean="0">
                  <a:solidFill>
                    <a:srgbClr val="000000"/>
                  </a:solidFill>
                  <a:latin typeface="Times New Roman" pitchFamily="18" charset="0"/>
                  <a:ea typeface="楷体_GB2312" pitchFamily="49" charset="-122"/>
                </a:rPr>
                <a:t>2</a:t>
              </a:r>
            </a:p>
          </p:txBody>
        </p:sp>
        <p:sp>
          <p:nvSpPr>
            <p:cNvPr id="82964" name="Rectangle 30"/>
            <p:cNvSpPr>
              <a:spLocks noChangeArrowheads="1"/>
            </p:cNvSpPr>
            <p:nvPr/>
          </p:nvSpPr>
          <p:spPr bwMode="auto">
            <a:xfrm>
              <a:off x="2544" y="1213"/>
              <a:ext cx="3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en-US" altLang="zh-CN" sz="3200" i="1" smtClean="0">
                  <a:solidFill>
                    <a:srgbClr val="000000"/>
                  </a:solidFill>
                  <a:latin typeface="Times New Roman" pitchFamily="18" charset="0"/>
                  <a:ea typeface="楷体_GB2312" pitchFamily="49" charset="-122"/>
                </a:rPr>
                <a:t>B</a:t>
              </a:r>
              <a:r>
                <a:rPr kumimoji="1" lang="en-US" altLang="zh-CN" sz="3200" baseline="-25000" smtClean="0">
                  <a:solidFill>
                    <a:srgbClr val="000000"/>
                  </a:solidFill>
                  <a:latin typeface="Times New Roman" pitchFamily="18" charset="0"/>
                  <a:ea typeface="楷体_GB2312" pitchFamily="49" charset="-122"/>
                </a:rPr>
                <a:t>2</a:t>
              </a:r>
            </a:p>
          </p:txBody>
        </p:sp>
        <p:sp>
          <p:nvSpPr>
            <p:cNvPr id="82965" name="Rectangle 31"/>
            <p:cNvSpPr>
              <a:spLocks noChangeArrowheads="1"/>
            </p:cNvSpPr>
            <p:nvPr/>
          </p:nvSpPr>
          <p:spPr bwMode="auto">
            <a:xfrm>
              <a:off x="1257" y="1204"/>
              <a:ext cx="3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en-US" altLang="zh-CN" sz="3200" i="1" smtClean="0">
                  <a:solidFill>
                    <a:srgbClr val="000000"/>
                  </a:solidFill>
                  <a:latin typeface="Times New Roman" pitchFamily="18" charset="0"/>
                  <a:ea typeface="楷体_GB2312" pitchFamily="49" charset="-122"/>
                </a:rPr>
                <a:t>B</a:t>
              </a:r>
              <a:r>
                <a:rPr kumimoji="1" lang="en-US" altLang="zh-CN" sz="3200" baseline="-25000" smtClean="0">
                  <a:solidFill>
                    <a:srgbClr val="000000"/>
                  </a:solidFill>
                  <a:latin typeface="Times New Roman" pitchFamily="18" charset="0"/>
                  <a:ea typeface="楷体_GB2312" pitchFamily="49" charset="-122"/>
                </a:rPr>
                <a:t>1</a:t>
              </a:r>
            </a:p>
          </p:txBody>
        </p:sp>
      </p:grpSp>
      <p:sp>
        <p:nvSpPr>
          <p:cNvPr id="163872" name="Text Box 32"/>
          <p:cNvSpPr txBox="1">
            <a:spLocks noChangeArrowheads="1"/>
          </p:cNvSpPr>
          <p:nvPr/>
        </p:nvSpPr>
        <p:spPr bwMode="auto">
          <a:xfrm>
            <a:off x="755650" y="187945"/>
            <a:ext cx="8080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en-US" altLang="zh-CN" sz="4000" b="1" i="1" smtClean="0">
                <a:solidFill>
                  <a:srgbClr val="000000"/>
                </a:solidFill>
                <a:ea typeface="楷体_GB2312" pitchFamily="49" charset="-122"/>
              </a:rPr>
              <a:t>S</a:t>
            </a:r>
            <a:r>
              <a:rPr kumimoji="1" lang="en-US" altLang="zh-CN" sz="4000" b="1" baseline="-25000" smtClean="0">
                <a:solidFill>
                  <a:srgbClr val="000000"/>
                </a:solidFill>
                <a:ea typeface="楷体_GB2312" pitchFamily="49" charset="-122"/>
              </a:rPr>
              <a:t>2</a:t>
            </a:r>
            <a:r>
              <a:rPr kumimoji="1" lang="en-US" altLang="zh-CN" sz="4000" b="1" smtClean="0">
                <a:solidFill>
                  <a:srgbClr val="000000"/>
                </a:solidFill>
                <a:ea typeface="楷体_GB2312" pitchFamily="49" charset="-122"/>
              </a:rPr>
              <a:t>:</a:t>
            </a:r>
            <a:endParaRPr kumimoji="1" lang="en-US" altLang="zh-CN" sz="4000" b="1" i="1" smtClean="0">
              <a:solidFill>
                <a:srgbClr val="000000"/>
              </a:solidFill>
              <a:ea typeface="楷体_GB2312" pitchFamily="49" charset="-122"/>
            </a:endParaRPr>
          </a:p>
        </p:txBody>
      </p:sp>
      <p:graphicFrame>
        <p:nvGraphicFramePr>
          <p:cNvPr id="163873" name="Object 33"/>
          <p:cNvGraphicFramePr>
            <a:graphicFrameLocks noChangeAspect="1"/>
          </p:cNvGraphicFramePr>
          <p:nvPr>
            <p:extLst>
              <p:ext uri="{D42A27DB-BD31-4B8C-83A1-F6EECF244321}">
                <p14:modId xmlns:p14="http://schemas.microsoft.com/office/powerpoint/2010/main" val="2955702712"/>
              </p:ext>
            </p:extLst>
          </p:nvPr>
        </p:nvGraphicFramePr>
        <p:xfrm>
          <a:off x="827088" y="1988170"/>
          <a:ext cx="3581400" cy="1147763"/>
        </p:xfrm>
        <a:graphic>
          <a:graphicData uri="http://schemas.openxmlformats.org/presentationml/2006/ole">
            <mc:AlternateContent xmlns:mc="http://schemas.openxmlformats.org/markup-compatibility/2006">
              <mc:Choice xmlns:v="urn:schemas-microsoft-com:vml" Requires="v">
                <p:oleObj spid="_x0000_s83464" name="Equation" r:id="rId3" imgW="1394534" imgH="419040" progId="Equation.3">
                  <p:embed/>
                </p:oleObj>
              </mc:Choice>
              <mc:Fallback>
                <p:oleObj name="Equation" r:id="rId3" imgW="1394534"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988170"/>
                        <a:ext cx="3581400" cy="114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74" name="Object 34"/>
          <p:cNvGraphicFramePr>
            <a:graphicFrameLocks noChangeAspect="1"/>
          </p:cNvGraphicFramePr>
          <p:nvPr>
            <p:extLst>
              <p:ext uri="{D42A27DB-BD31-4B8C-83A1-F6EECF244321}">
                <p14:modId xmlns:p14="http://schemas.microsoft.com/office/powerpoint/2010/main" val="3522377659"/>
              </p:ext>
            </p:extLst>
          </p:nvPr>
        </p:nvGraphicFramePr>
        <p:xfrm>
          <a:off x="1808163" y="3131170"/>
          <a:ext cx="2524125" cy="722313"/>
        </p:xfrm>
        <a:graphic>
          <a:graphicData uri="http://schemas.openxmlformats.org/presentationml/2006/ole">
            <mc:AlternateContent xmlns:mc="http://schemas.openxmlformats.org/markup-compatibility/2006">
              <mc:Choice xmlns:v="urn:schemas-microsoft-com:vml" Requires="v">
                <p:oleObj spid="_x0000_s83465" name="Equation" r:id="rId5" imgW="784898" imgH="213408" progId="Equation.3">
                  <p:embed/>
                </p:oleObj>
              </mc:Choice>
              <mc:Fallback>
                <p:oleObj name="Equation" r:id="rId5" imgW="784898" imgH="21340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8163" y="3131170"/>
                        <a:ext cx="2524125"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75" name="Object 35"/>
          <p:cNvGraphicFramePr>
            <a:graphicFrameLocks noChangeAspect="1"/>
          </p:cNvGraphicFramePr>
          <p:nvPr>
            <p:extLst>
              <p:ext uri="{D42A27DB-BD31-4B8C-83A1-F6EECF244321}">
                <p14:modId xmlns:p14="http://schemas.microsoft.com/office/powerpoint/2010/main" val="1545578491"/>
              </p:ext>
            </p:extLst>
          </p:nvPr>
        </p:nvGraphicFramePr>
        <p:xfrm>
          <a:off x="4283075" y="3207370"/>
          <a:ext cx="3554413" cy="685800"/>
        </p:xfrm>
        <a:graphic>
          <a:graphicData uri="http://schemas.openxmlformats.org/presentationml/2006/ole">
            <mc:AlternateContent xmlns:mc="http://schemas.openxmlformats.org/markup-compatibility/2006">
              <mc:Choice xmlns:v="urn:schemas-microsoft-com:vml" Requires="v">
                <p:oleObj spid="_x0000_s83466" name="Equation" r:id="rId7" imgW="1333592" imgH="213408" progId="Equation.3">
                  <p:embed/>
                </p:oleObj>
              </mc:Choice>
              <mc:Fallback>
                <p:oleObj name="Equation" r:id="rId7" imgW="1333592" imgH="21340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3075" y="3207370"/>
                        <a:ext cx="3554413"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76" name="Object 36"/>
          <p:cNvGraphicFramePr>
            <a:graphicFrameLocks noChangeAspect="1"/>
          </p:cNvGraphicFramePr>
          <p:nvPr>
            <p:extLst>
              <p:ext uri="{D42A27DB-BD31-4B8C-83A1-F6EECF244321}">
                <p14:modId xmlns:p14="http://schemas.microsoft.com/office/powerpoint/2010/main" val="644520697"/>
              </p:ext>
            </p:extLst>
          </p:nvPr>
        </p:nvGraphicFramePr>
        <p:xfrm>
          <a:off x="4427538" y="2061195"/>
          <a:ext cx="2057400" cy="815975"/>
        </p:xfrm>
        <a:graphic>
          <a:graphicData uri="http://schemas.openxmlformats.org/presentationml/2006/ole">
            <mc:AlternateContent xmlns:mc="http://schemas.openxmlformats.org/markup-compatibility/2006">
              <mc:Choice xmlns:v="urn:schemas-microsoft-com:vml" Requires="v">
                <p:oleObj spid="_x0000_s83467" name="Equation" r:id="rId9" imgW="761991" imgH="251424" progId="Equation.3">
                  <p:embed/>
                </p:oleObj>
              </mc:Choice>
              <mc:Fallback>
                <p:oleObj name="Equation" r:id="rId9" imgW="761991" imgH="25142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7538" y="2061195"/>
                        <a:ext cx="20574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77" name="Object 37"/>
          <p:cNvGraphicFramePr>
            <a:graphicFrameLocks noChangeAspect="1"/>
          </p:cNvGraphicFramePr>
          <p:nvPr>
            <p:extLst>
              <p:ext uri="{D42A27DB-BD31-4B8C-83A1-F6EECF244321}">
                <p14:modId xmlns:p14="http://schemas.microsoft.com/office/powerpoint/2010/main" val="3220145045"/>
              </p:ext>
            </p:extLst>
          </p:nvPr>
        </p:nvGraphicFramePr>
        <p:xfrm>
          <a:off x="1905000" y="5502895"/>
          <a:ext cx="4287838" cy="657225"/>
        </p:xfrm>
        <a:graphic>
          <a:graphicData uri="http://schemas.openxmlformats.org/presentationml/2006/ole">
            <mc:AlternateContent xmlns:mc="http://schemas.openxmlformats.org/markup-compatibility/2006">
              <mc:Choice xmlns:v="urn:schemas-microsoft-com:vml" Requires="v">
                <p:oleObj spid="_x0000_s83468" name="Equation" r:id="rId11" imgW="1828908" imgH="213408" progId="Equation.3">
                  <p:embed/>
                </p:oleObj>
              </mc:Choice>
              <mc:Fallback>
                <p:oleObj name="Equation" r:id="rId11" imgW="1828908" imgH="213408"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5000" y="5502895"/>
                        <a:ext cx="4287838" cy="65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 name="Group 38"/>
          <p:cNvGrpSpPr>
            <a:grpSpLocks/>
          </p:cNvGrpSpPr>
          <p:nvPr/>
        </p:nvGrpSpPr>
        <p:grpSpPr bwMode="auto">
          <a:xfrm>
            <a:off x="708025" y="4656758"/>
            <a:ext cx="7750175" cy="641350"/>
            <a:chOff x="384" y="3115"/>
            <a:chExt cx="4882" cy="404"/>
          </a:xfrm>
        </p:grpSpPr>
        <p:sp>
          <p:nvSpPr>
            <p:cNvPr id="82955" name="Text Box 39"/>
            <p:cNvSpPr txBox="1">
              <a:spLocks noChangeArrowheads="1"/>
            </p:cNvSpPr>
            <p:nvPr/>
          </p:nvSpPr>
          <p:spPr bwMode="auto">
            <a:xfrm>
              <a:off x="384" y="3115"/>
              <a:ext cx="488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50000"/>
                </a:spcBef>
                <a:spcAft>
                  <a:spcPct val="0"/>
                </a:spcAft>
              </a:pPr>
              <a:r>
                <a:rPr kumimoji="1" lang="zh-CN" altLang="en-US" smtClean="0">
                  <a:solidFill>
                    <a:srgbClr val="000000"/>
                  </a:solidFill>
                  <a:ea typeface="黑体" pitchFamily="2" charset="-122"/>
                </a:rPr>
                <a:t>注 </a:t>
              </a:r>
              <a:r>
                <a:rPr kumimoji="1" lang="zh-CN" altLang="en-US" smtClean="0">
                  <a:solidFill>
                    <a:srgbClr val="000000"/>
                  </a:solidFill>
                  <a:ea typeface="楷体_GB2312" pitchFamily="49" charset="-122"/>
                </a:rPr>
                <a:t>利用导数可证</a:t>
              </a:r>
              <a:r>
                <a:rPr kumimoji="1" lang="en-US" altLang="zh-CN" smtClean="0">
                  <a:solidFill>
                    <a:srgbClr val="000000"/>
                  </a:solidFill>
                  <a:ea typeface="楷体_GB2312" pitchFamily="49" charset="-122"/>
                </a:rPr>
                <a:t>,  </a:t>
              </a:r>
              <a:r>
                <a:rPr kumimoji="1" lang="zh-CN" altLang="en-US" smtClean="0">
                  <a:solidFill>
                    <a:srgbClr val="000000"/>
                  </a:solidFill>
                  <a:ea typeface="楷体_GB2312" pitchFamily="49" charset="-122"/>
                </a:rPr>
                <a:t>当               时</a:t>
              </a:r>
              <a:r>
                <a:rPr kumimoji="1" lang="en-US" altLang="zh-CN" smtClean="0">
                  <a:solidFill>
                    <a:srgbClr val="000000"/>
                  </a:solidFill>
                  <a:ea typeface="楷体_GB2312" pitchFamily="49" charset="-122"/>
                </a:rPr>
                <a:t>, </a:t>
              </a:r>
              <a:r>
                <a:rPr kumimoji="1" lang="zh-CN" altLang="en-US" smtClean="0">
                  <a:solidFill>
                    <a:srgbClr val="000000"/>
                  </a:solidFill>
                  <a:ea typeface="楷体_GB2312" pitchFamily="49" charset="-122"/>
                </a:rPr>
                <a:t>恒有</a:t>
              </a:r>
            </a:p>
          </p:txBody>
        </p:sp>
        <p:graphicFrame>
          <p:nvGraphicFramePr>
            <p:cNvPr id="82956" name="Object 40"/>
            <p:cNvGraphicFramePr>
              <a:graphicFrameLocks noChangeAspect="1"/>
            </p:cNvGraphicFramePr>
            <p:nvPr/>
          </p:nvGraphicFramePr>
          <p:xfrm>
            <a:off x="3063" y="3143"/>
            <a:ext cx="969" cy="368"/>
          </p:xfrm>
          <a:graphic>
            <a:graphicData uri="http://schemas.openxmlformats.org/presentationml/2006/ole">
              <mc:AlternateContent xmlns:mc="http://schemas.openxmlformats.org/markup-compatibility/2006">
                <mc:Choice xmlns:v="urn:schemas-microsoft-com:vml" Requires="v">
                  <p:oleObj spid="_x0000_s83469" name="Equation" r:id="rId13" imgW="647671" imgH="190512" progId="Equation.3">
                    <p:embed/>
                  </p:oleObj>
                </mc:Choice>
                <mc:Fallback>
                  <p:oleObj name="Equation" r:id="rId13" imgW="647671" imgH="190512"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63" y="3143"/>
                          <a:ext cx="969"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63881" name="AutoShape 41"/>
          <p:cNvSpPr>
            <a:spLocks noChangeArrowheads="1"/>
          </p:cNvSpPr>
          <p:nvPr/>
        </p:nvSpPr>
        <p:spPr bwMode="auto">
          <a:xfrm>
            <a:off x="2916238" y="4004295"/>
            <a:ext cx="2736850" cy="609600"/>
          </a:xfrm>
          <a:prstGeom prst="wedgeRoundRectCallout">
            <a:avLst>
              <a:gd name="adj1" fmla="val 4120"/>
              <a:gd name="adj2" fmla="val -12759"/>
              <a:gd name="adj3" fmla="val 16667"/>
            </a:avLst>
          </a:prstGeom>
          <a:solidFill>
            <a:srgbClr val="CCFF33"/>
          </a:solidFill>
          <a:ln w="9525">
            <a:solidFill>
              <a:schemeClr val="tx1"/>
            </a:solidFill>
            <a:miter lim="800000"/>
            <a:headEnd/>
            <a:tailEnd/>
          </a:ln>
        </p:spPr>
        <p:txBody>
          <a:bodyPr/>
          <a:lstStyle/>
          <a:p>
            <a:pPr algn="ctr" fontAlgn="base">
              <a:spcBef>
                <a:spcPct val="0"/>
              </a:spcBef>
              <a:spcAft>
                <a:spcPct val="0"/>
              </a:spcAft>
            </a:pPr>
            <a:r>
              <a:rPr kumimoji="1" lang="zh-CN" altLang="en-US" sz="2800" smtClean="0">
                <a:solidFill>
                  <a:srgbClr val="000000"/>
                </a:solidFill>
                <a:latin typeface="Garamond" pitchFamily="18" charset="0"/>
              </a:rPr>
              <a:t>系统二更可靠</a:t>
            </a:r>
          </a:p>
        </p:txBody>
      </p:sp>
    </p:spTree>
    <p:extLst>
      <p:ext uri="{BB962C8B-B14F-4D97-AF65-F5344CB8AC3E}">
        <p14:creationId xmlns:p14="http://schemas.microsoft.com/office/powerpoint/2010/main" val="8082682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63873"/>
                                        </p:tgtEl>
                                        <p:attrNameLst>
                                          <p:attrName>style.visibility</p:attrName>
                                        </p:attrNameLst>
                                      </p:cBhvr>
                                      <p:to>
                                        <p:strVal val="visible"/>
                                      </p:to>
                                    </p:set>
                                    <p:animEffect transition="in" filter="wipe(up)">
                                      <p:cBhvr>
                                        <p:cTn id="12" dur="500"/>
                                        <p:tgtEl>
                                          <p:spTgt spid="1638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63876"/>
                                        </p:tgtEl>
                                        <p:attrNameLst>
                                          <p:attrName>style.visibility</p:attrName>
                                        </p:attrNameLst>
                                      </p:cBhvr>
                                      <p:to>
                                        <p:strVal val="visible"/>
                                      </p:to>
                                    </p:set>
                                    <p:animEffect transition="in" filter="wipe(up)">
                                      <p:cBhvr>
                                        <p:cTn id="17" dur="500"/>
                                        <p:tgtEl>
                                          <p:spTgt spid="1638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63874"/>
                                        </p:tgtEl>
                                        <p:attrNameLst>
                                          <p:attrName>style.visibility</p:attrName>
                                        </p:attrNameLst>
                                      </p:cBhvr>
                                      <p:to>
                                        <p:strVal val="visible"/>
                                      </p:to>
                                    </p:set>
                                    <p:animEffect transition="in" filter="wipe(up)">
                                      <p:cBhvr>
                                        <p:cTn id="22" dur="500"/>
                                        <p:tgtEl>
                                          <p:spTgt spid="1638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63875"/>
                                        </p:tgtEl>
                                        <p:attrNameLst>
                                          <p:attrName>style.visibility</p:attrName>
                                        </p:attrNameLst>
                                      </p:cBhvr>
                                      <p:to>
                                        <p:strVal val="visible"/>
                                      </p:to>
                                    </p:set>
                                    <p:animEffect transition="in" filter="wipe(up)">
                                      <p:cBhvr>
                                        <p:cTn id="27" dur="500"/>
                                        <p:tgtEl>
                                          <p:spTgt spid="16387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163877"/>
                                        </p:tgtEl>
                                        <p:attrNameLst>
                                          <p:attrName>style.visibility</p:attrName>
                                        </p:attrNameLst>
                                      </p:cBhvr>
                                      <p:to>
                                        <p:strVal val="visible"/>
                                      </p:to>
                                    </p:set>
                                    <p:animEffect transition="in" filter="wipe(up)">
                                      <p:cBhvr>
                                        <p:cTn id="37" dur="500"/>
                                        <p:tgtEl>
                                          <p:spTgt spid="16387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63881"/>
                                        </p:tgtEl>
                                        <p:attrNameLst>
                                          <p:attrName>style.visibility</p:attrName>
                                        </p:attrNameLst>
                                      </p:cBhvr>
                                      <p:to>
                                        <p:strVal val="visible"/>
                                      </p:to>
                                    </p:set>
                                    <p:anim calcmode="lin" valueType="num">
                                      <p:cBhvr additive="base">
                                        <p:cTn id="42" dur="500" fill="hold"/>
                                        <p:tgtEl>
                                          <p:spTgt spid="163881"/>
                                        </p:tgtEl>
                                        <p:attrNameLst>
                                          <p:attrName>ppt_x</p:attrName>
                                        </p:attrNameLst>
                                      </p:cBhvr>
                                      <p:tavLst>
                                        <p:tav tm="0">
                                          <p:val>
                                            <p:strVal val="#ppt_x"/>
                                          </p:val>
                                        </p:tav>
                                        <p:tav tm="100000">
                                          <p:val>
                                            <p:strVal val="#ppt_x"/>
                                          </p:val>
                                        </p:tav>
                                      </p:tavLst>
                                    </p:anim>
                                    <p:anim calcmode="lin" valueType="num">
                                      <p:cBhvr additive="base">
                                        <p:cTn id="43" dur="500" fill="hold"/>
                                        <p:tgtEl>
                                          <p:spTgt spid="1638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1"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3298" name="Object 2"/>
          <p:cNvGraphicFramePr>
            <a:graphicFrameLocks noChangeAspect="1"/>
          </p:cNvGraphicFramePr>
          <p:nvPr>
            <p:extLst>
              <p:ext uri="{D42A27DB-BD31-4B8C-83A1-F6EECF244321}">
                <p14:modId xmlns:p14="http://schemas.microsoft.com/office/powerpoint/2010/main" val="2159498324"/>
              </p:ext>
            </p:extLst>
          </p:nvPr>
        </p:nvGraphicFramePr>
        <p:xfrm>
          <a:off x="1403350" y="691754"/>
          <a:ext cx="5761038" cy="1452562"/>
        </p:xfrm>
        <a:graphic>
          <a:graphicData uri="http://schemas.openxmlformats.org/presentationml/2006/ole">
            <mc:AlternateContent xmlns:mc="http://schemas.openxmlformats.org/markup-compatibility/2006">
              <mc:Choice xmlns:v="urn:schemas-microsoft-com:vml" Requires="v">
                <p:oleObj spid="_x0000_s98310" name="公式" r:id="rId4" imgW="2766161" imgH="685800" progId="Equation.3">
                  <p:embed/>
                </p:oleObj>
              </mc:Choice>
              <mc:Fallback>
                <p:oleObj name="公式" r:id="rId4" imgW="2766161" imgH="685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691754"/>
                        <a:ext cx="5761038" cy="1452562"/>
                      </a:xfrm>
                      <a:prstGeom prst="rect">
                        <a:avLst/>
                      </a:prstGeom>
                      <a:solidFill>
                        <a:schemeClr val="accent1">
                          <a:lumMod val="60000"/>
                          <a:lumOff val="40000"/>
                        </a:schemeClr>
                      </a:solidFill>
                      <a:ln>
                        <a:noFill/>
                      </a:ln>
                      <a:extLst/>
                    </p:spPr>
                  </p:pic>
                </p:oleObj>
              </mc:Fallback>
            </mc:AlternateContent>
          </a:graphicData>
        </a:graphic>
      </p:graphicFrame>
      <p:graphicFrame>
        <p:nvGraphicFramePr>
          <p:cNvPr id="183299" name="Object 3"/>
          <p:cNvGraphicFramePr>
            <a:graphicFrameLocks noChangeAspect="1"/>
          </p:cNvGraphicFramePr>
          <p:nvPr>
            <p:extLst>
              <p:ext uri="{D42A27DB-BD31-4B8C-83A1-F6EECF244321}">
                <p14:modId xmlns:p14="http://schemas.microsoft.com/office/powerpoint/2010/main" val="2208627220"/>
              </p:ext>
            </p:extLst>
          </p:nvPr>
        </p:nvGraphicFramePr>
        <p:xfrm>
          <a:off x="755650" y="2347516"/>
          <a:ext cx="8101013" cy="1485900"/>
        </p:xfrm>
        <a:graphic>
          <a:graphicData uri="http://schemas.openxmlformats.org/presentationml/2006/ole">
            <mc:AlternateContent xmlns:mc="http://schemas.openxmlformats.org/markup-compatibility/2006">
              <mc:Choice xmlns:v="urn:schemas-microsoft-com:vml" Requires="v">
                <p:oleObj spid="_x0000_s98311" name="公式" r:id="rId6" imgW="3794828" imgH="685800" progId="Equation.3">
                  <p:embed/>
                </p:oleObj>
              </mc:Choice>
              <mc:Fallback>
                <p:oleObj name="公式" r:id="rId6" imgW="3794828" imgH="685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650" y="2347516"/>
                        <a:ext cx="8101013"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3300" name="Text Box 4"/>
          <p:cNvSpPr txBox="1">
            <a:spLocks noChangeArrowheads="1"/>
          </p:cNvSpPr>
          <p:nvPr/>
        </p:nvSpPr>
        <p:spPr bwMode="auto">
          <a:xfrm>
            <a:off x="3563938" y="-27384"/>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lang="zh-CN" altLang="en-US" b="1" smtClean="0">
                <a:solidFill>
                  <a:srgbClr val="000000"/>
                </a:solidFill>
                <a:ea typeface="华文新魏" pitchFamily="2" charset="-122"/>
              </a:rPr>
              <a:t>思考题</a:t>
            </a:r>
          </a:p>
        </p:txBody>
      </p:sp>
      <p:graphicFrame>
        <p:nvGraphicFramePr>
          <p:cNvPr id="183301" name="Object 5"/>
          <p:cNvGraphicFramePr>
            <a:graphicFrameLocks noChangeAspect="1"/>
          </p:cNvGraphicFramePr>
          <p:nvPr>
            <p:extLst>
              <p:ext uri="{D42A27DB-BD31-4B8C-83A1-F6EECF244321}">
                <p14:modId xmlns:p14="http://schemas.microsoft.com/office/powerpoint/2010/main" val="1082605548"/>
              </p:ext>
            </p:extLst>
          </p:nvPr>
        </p:nvGraphicFramePr>
        <p:xfrm>
          <a:off x="971550" y="3931841"/>
          <a:ext cx="6511925" cy="931863"/>
        </p:xfrm>
        <a:graphic>
          <a:graphicData uri="http://schemas.openxmlformats.org/presentationml/2006/ole">
            <mc:AlternateContent xmlns:mc="http://schemas.openxmlformats.org/markup-compatibility/2006">
              <mc:Choice xmlns:v="urn:schemas-microsoft-com:vml" Requires="v">
                <p:oleObj spid="_x0000_s98312" name="公式" r:id="rId8" imgW="3185192" imgH="441936" progId="Equation.3">
                  <p:embed/>
                </p:oleObj>
              </mc:Choice>
              <mc:Fallback>
                <p:oleObj name="公式" r:id="rId8" imgW="3185192" imgH="441936"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1550" y="3931841"/>
                        <a:ext cx="6511925" cy="93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3302" name="Object 6"/>
          <p:cNvGraphicFramePr>
            <a:graphicFrameLocks noChangeAspect="1"/>
          </p:cNvGraphicFramePr>
          <p:nvPr>
            <p:extLst>
              <p:ext uri="{D42A27DB-BD31-4B8C-83A1-F6EECF244321}">
                <p14:modId xmlns:p14="http://schemas.microsoft.com/office/powerpoint/2010/main" val="3870203666"/>
              </p:ext>
            </p:extLst>
          </p:nvPr>
        </p:nvGraphicFramePr>
        <p:xfrm>
          <a:off x="971550" y="4868466"/>
          <a:ext cx="6962775" cy="1274763"/>
        </p:xfrm>
        <a:graphic>
          <a:graphicData uri="http://schemas.openxmlformats.org/presentationml/2006/ole">
            <mc:AlternateContent xmlns:mc="http://schemas.openxmlformats.org/markup-compatibility/2006">
              <mc:Choice xmlns:v="urn:schemas-microsoft-com:vml" Requires="v">
                <p:oleObj spid="_x0000_s98313" name="公式" r:id="rId10" imgW="3451867" imgH="617328" progId="Equation.3">
                  <p:embed/>
                </p:oleObj>
              </mc:Choice>
              <mc:Fallback>
                <p:oleObj name="公式" r:id="rId10" imgW="3451867" imgH="617328"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1550" y="4868466"/>
                        <a:ext cx="6962775" cy="127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70320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3298"/>
                                        </p:tgtEl>
                                        <p:attrNameLst>
                                          <p:attrName>style.visibility</p:attrName>
                                        </p:attrNameLst>
                                      </p:cBhvr>
                                      <p:to>
                                        <p:strVal val="visible"/>
                                      </p:to>
                                    </p:set>
                                    <p:animEffect transition="in" filter="blinds(horizontal)">
                                      <p:cBhvr>
                                        <p:cTn id="7" dur="500"/>
                                        <p:tgtEl>
                                          <p:spTgt spid="1832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3299"/>
                                        </p:tgtEl>
                                        <p:attrNameLst>
                                          <p:attrName>style.visibility</p:attrName>
                                        </p:attrNameLst>
                                      </p:cBhvr>
                                      <p:to>
                                        <p:strVal val="visible"/>
                                      </p:to>
                                    </p:set>
                                    <p:animEffect transition="in" filter="blinds(horizontal)">
                                      <p:cBhvr>
                                        <p:cTn id="12" dur="500"/>
                                        <p:tgtEl>
                                          <p:spTgt spid="1832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83301"/>
                                        </p:tgtEl>
                                        <p:attrNameLst>
                                          <p:attrName>style.visibility</p:attrName>
                                        </p:attrNameLst>
                                      </p:cBhvr>
                                      <p:to>
                                        <p:strVal val="visible"/>
                                      </p:to>
                                    </p:set>
                                    <p:animEffect transition="in" filter="blinds(horizontal)">
                                      <p:cBhvr>
                                        <p:cTn id="17" dur="500"/>
                                        <p:tgtEl>
                                          <p:spTgt spid="1833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83302"/>
                                        </p:tgtEl>
                                        <p:attrNameLst>
                                          <p:attrName>style.visibility</p:attrName>
                                        </p:attrNameLst>
                                      </p:cBhvr>
                                      <p:to>
                                        <p:strVal val="visible"/>
                                      </p:to>
                                    </p:set>
                                    <p:animEffect transition="in" filter="blinds(horizontal)">
                                      <p:cBhvr>
                                        <p:cTn id="22" dur="500"/>
                                        <p:tgtEl>
                                          <p:spTgt spid="183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731838" y="2640311"/>
            <a:ext cx="2743200" cy="2209800"/>
            <a:chOff x="731838" y="2928938"/>
            <a:chExt cx="2743200" cy="2209800"/>
          </a:xfrm>
        </p:grpSpPr>
        <p:sp>
          <p:nvSpPr>
            <p:cNvPr id="210946" name="Rectangle 2"/>
            <p:cNvSpPr>
              <a:spLocks noChangeArrowheads="1"/>
            </p:cNvSpPr>
            <p:nvPr/>
          </p:nvSpPr>
          <p:spPr bwMode="auto">
            <a:xfrm>
              <a:off x="731838" y="2928938"/>
              <a:ext cx="2743200" cy="2209800"/>
            </a:xfrm>
            <a:prstGeom prst="rect">
              <a:avLst/>
            </a:prstGeom>
            <a:ln>
              <a:headEnd/>
              <a:tailEnd/>
            </a:ln>
            <a:extLst/>
          </p:spPr>
          <p:style>
            <a:lnRef idx="0">
              <a:schemeClr val="accent5"/>
            </a:lnRef>
            <a:fillRef idx="3">
              <a:schemeClr val="accent5"/>
            </a:fillRef>
            <a:effectRef idx="3">
              <a:schemeClr val="accent5"/>
            </a:effectRef>
            <a:fontRef idx="minor">
              <a:schemeClr val="lt1"/>
            </a:fontRef>
          </p:style>
          <p:txBody>
            <a:bodyPr wrap="none" anchor="ctr"/>
            <a:lstStyle/>
            <a:p>
              <a:endParaRPr lang="zh-CN" altLang="en-US"/>
            </a:p>
          </p:txBody>
        </p:sp>
        <p:sp>
          <p:nvSpPr>
            <p:cNvPr id="24" name="TextBox 23"/>
            <p:cNvSpPr txBox="1"/>
            <p:nvPr/>
          </p:nvSpPr>
          <p:spPr>
            <a:xfrm>
              <a:off x="2941478" y="4542165"/>
              <a:ext cx="351378" cy="523220"/>
            </a:xfrm>
            <a:prstGeom prst="rect">
              <a:avLst/>
            </a:prstGeom>
            <a:noFill/>
          </p:spPr>
          <p:txBody>
            <a:bodyPr wrap="none" rtlCol="0">
              <a:spAutoFit/>
            </a:bodyPr>
            <a:lstStyle/>
            <a:p>
              <a:r>
                <a:rPr lang="en-US" altLang="zh-CN" sz="2800" b="1" i="1" dirty="0"/>
                <a:t>S</a:t>
              </a:r>
              <a:endParaRPr lang="zh-CN" altLang="en-US" b="1" i="1" dirty="0"/>
            </a:p>
          </p:txBody>
        </p:sp>
      </p:grpSp>
      <p:grpSp>
        <p:nvGrpSpPr>
          <p:cNvPr id="2" name="Group 5"/>
          <p:cNvGrpSpPr>
            <a:grpSpLocks/>
          </p:cNvGrpSpPr>
          <p:nvPr/>
        </p:nvGrpSpPr>
        <p:grpSpPr bwMode="auto">
          <a:xfrm>
            <a:off x="4084638" y="3859511"/>
            <a:ext cx="4343400" cy="1311275"/>
            <a:chOff x="2640" y="2304"/>
            <a:chExt cx="2736" cy="826"/>
          </a:xfrm>
        </p:grpSpPr>
        <p:graphicFrame>
          <p:nvGraphicFramePr>
            <p:cNvPr id="22546" name="Object 6"/>
            <p:cNvGraphicFramePr>
              <a:graphicFrameLocks noChangeAspect="1"/>
            </p:cNvGraphicFramePr>
            <p:nvPr/>
          </p:nvGraphicFramePr>
          <p:xfrm>
            <a:off x="3974" y="2400"/>
            <a:ext cx="893" cy="268"/>
          </p:xfrm>
          <a:graphic>
            <a:graphicData uri="http://schemas.openxmlformats.org/presentationml/2006/ole">
              <mc:AlternateContent xmlns:mc="http://schemas.openxmlformats.org/markup-compatibility/2006">
                <mc:Choice xmlns:v="urn:schemas-microsoft-com:vml" Requires="v">
                  <p:oleObj spid="_x0000_s79290" name="公式" r:id="rId3" imgW="533350" imgH="152496" progId="Equation.3">
                    <p:embed/>
                  </p:oleObj>
                </mc:Choice>
                <mc:Fallback>
                  <p:oleObj name="公式" r:id="rId3" imgW="533350" imgH="152496" progId="Equation.3">
                    <p:embed/>
                    <p:pic>
                      <p:nvPicPr>
                        <p:cNvPr id="0" name=""/>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3974" y="2400"/>
                          <a:ext cx="893" cy="268"/>
                        </a:xfrm>
                        <a:prstGeom prst="rect">
                          <a:avLst/>
                        </a:prstGeom>
                        <a:solidFill>
                          <a:srgbClr val="6600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7" name="Text Box 7"/>
            <p:cNvSpPr txBox="1">
              <a:spLocks noChangeArrowheads="1"/>
            </p:cNvSpPr>
            <p:nvPr/>
          </p:nvSpPr>
          <p:spPr bwMode="auto">
            <a:xfrm>
              <a:off x="2640" y="2304"/>
              <a:ext cx="2736"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zh-CN" altLang="en-US" sz="3200" b="1" dirty="0"/>
                <a:t> 又因</a:t>
              </a:r>
            </a:p>
            <a:p>
              <a:pPr eaLnBrk="1" hangingPunct="1">
                <a:spcBef>
                  <a:spcPct val="50000"/>
                </a:spcBef>
              </a:pPr>
              <a:r>
                <a:rPr kumimoji="1" lang="zh-CN" altLang="en-US" sz="3200" b="1" dirty="0"/>
                <a:t>再由性质 </a:t>
              </a:r>
              <a:r>
                <a:rPr kumimoji="1" lang="en-US" altLang="zh-CN" sz="3200" b="1" dirty="0"/>
                <a:t>3</a:t>
              </a:r>
              <a:r>
                <a:rPr kumimoji="1" lang="zh-CN" altLang="en-US" sz="3200" b="1" dirty="0"/>
                <a:t>得证 </a:t>
              </a:r>
              <a:r>
                <a:rPr kumimoji="1" lang="en-US" altLang="zh-CN" sz="3200" b="1" dirty="0"/>
                <a:t>.</a:t>
              </a:r>
            </a:p>
          </p:txBody>
        </p:sp>
      </p:grpSp>
      <p:grpSp>
        <p:nvGrpSpPr>
          <p:cNvPr id="3" name="Group 9"/>
          <p:cNvGrpSpPr>
            <a:grpSpLocks/>
          </p:cNvGrpSpPr>
          <p:nvPr/>
        </p:nvGrpSpPr>
        <p:grpSpPr bwMode="auto">
          <a:xfrm>
            <a:off x="468313" y="979786"/>
            <a:ext cx="8229600" cy="1312863"/>
            <a:chOff x="288" y="336"/>
            <a:chExt cx="5184" cy="827"/>
          </a:xfrm>
        </p:grpSpPr>
        <p:sp>
          <p:nvSpPr>
            <p:cNvPr id="22544" name="Text Box 10"/>
            <p:cNvSpPr txBox="1">
              <a:spLocks noChangeArrowheads="1"/>
            </p:cNvSpPr>
            <p:nvPr/>
          </p:nvSpPr>
          <p:spPr bwMode="auto">
            <a:xfrm>
              <a:off x="288" y="336"/>
              <a:ext cx="5184"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lnSpc>
                  <a:spcPct val="120000"/>
                </a:lnSpc>
              </a:pPr>
              <a:r>
                <a:rPr kumimoji="1" lang="zh-CN" altLang="en-US" sz="3200" b="1"/>
                <a:t>                 对任意两个事件</a:t>
              </a:r>
              <a:r>
                <a:rPr kumimoji="1" lang="en-US" altLang="zh-CN" sz="3200" b="1" i="1"/>
                <a:t>A</a:t>
              </a:r>
              <a:r>
                <a:rPr kumimoji="1" lang="zh-CN" altLang="en-US" sz="3200" b="1"/>
                <a:t>、</a:t>
              </a:r>
              <a:r>
                <a:rPr kumimoji="1" lang="en-US" altLang="zh-CN" sz="3200" b="1" i="1"/>
                <a:t>B</a:t>
              </a:r>
              <a:r>
                <a:rPr kumimoji="1" lang="zh-CN" altLang="en-US" sz="3200" b="1"/>
                <a:t>，有                                                                  　　　　　　　　　　　　</a:t>
              </a:r>
            </a:p>
          </p:txBody>
        </p:sp>
        <p:graphicFrame>
          <p:nvGraphicFramePr>
            <p:cNvPr id="22545" name="Object 11"/>
            <p:cNvGraphicFramePr>
              <a:graphicFrameLocks noChangeAspect="1"/>
            </p:cNvGraphicFramePr>
            <p:nvPr>
              <p:extLst>
                <p:ext uri="{D42A27DB-BD31-4B8C-83A1-F6EECF244321}">
                  <p14:modId xmlns:p14="http://schemas.microsoft.com/office/powerpoint/2010/main" val="4108719883"/>
                </p:ext>
              </p:extLst>
            </p:nvPr>
          </p:nvGraphicFramePr>
          <p:xfrm>
            <a:off x="721" y="822"/>
            <a:ext cx="3345" cy="341"/>
          </p:xfrm>
          <a:graphic>
            <a:graphicData uri="http://schemas.openxmlformats.org/presentationml/2006/ole">
              <mc:AlternateContent xmlns:mc="http://schemas.openxmlformats.org/markup-compatibility/2006">
                <mc:Choice xmlns:v="urn:schemas-microsoft-com:vml" Requires="v">
                  <p:oleObj spid="_x0000_s79291" name="Equation" r:id="rId5" imgW="2095200" imgH="203040" progId="Equation.DSMT4">
                    <p:embed/>
                  </p:oleObj>
                </mc:Choice>
                <mc:Fallback>
                  <p:oleObj name="Equation" r:id="rId5" imgW="2095200" imgH="203040" progId="Equation.DSMT4">
                    <p:embed/>
                    <p:pic>
                      <p:nvPicPr>
                        <p:cNvPr id="0" name=""/>
                        <p:cNvPicPr>
                          <a:picLocks noChangeAspect="1" noChangeArrowheads="1"/>
                        </p:cNvPicPr>
                        <p:nvPr/>
                      </p:nvPicPr>
                      <p:blipFill>
                        <a:blip r:embed="rId6"/>
                        <a:srcRect/>
                        <a:stretch>
                          <a:fillRect/>
                        </a:stretch>
                      </p:blipFill>
                      <p:spPr bwMode="auto">
                        <a:xfrm>
                          <a:off x="721" y="822"/>
                          <a:ext cx="3345" cy="34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10963" name="Text Box 19"/>
          <p:cNvSpPr txBox="1">
            <a:spLocks noChangeArrowheads="1"/>
          </p:cNvSpPr>
          <p:nvPr/>
        </p:nvSpPr>
        <p:spPr bwMode="auto">
          <a:xfrm>
            <a:off x="611188" y="260648"/>
            <a:ext cx="3960812" cy="5794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buFont typeface="Wingdings" pitchFamily="2" charset="2"/>
              <a:buNone/>
            </a:pPr>
            <a:r>
              <a:rPr kumimoji="1" lang="zh-CN" altLang="en-US" sz="3200" b="1">
                <a:latin typeface="Tahoma" pitchFamily="34" charset="0"/>
              </a:rPr>
              <a:t>性质</a:t>
            </a:r>
            <a:r>
              <a:rPr kumimoji="1" lang="en-US" altLang="zh-CN" sz="3200" b="1"/>
              <a:t>4</a:t>
            </a:r>
            <a:r>
              <a:rPr kumimoji="1" lang="en-US" altLang="zh-CN" sz="3200" b="1">
                <a:latin typeface="Tahoma" pitchFamily="34" charset="0"/>
              </a:rPr>
              <a:t>  </a:t>
            </a:r>
            <a:r>
              <a:rPr kumimoji="1" lang="zh-CN" altLang="en-US" sz="3200" b="1">
                <a:latin typeface="Tahoma" pitchFamily="34" charset="0"/>
              </a:rPr>
              <a:t>广义</a:t>
            </a:r>
            <a:r>
              <a:rPr lang="zh-CN" altLang="en-US" sz="3200" b="1">
                <a:latin typeface="Tahoma" pitchFamily="34" charset="0"/>
              </a:rPr>
              <a:t>加法公式</a:t>
            </a:r>
            <a:endParaRPr kumimoji="1" lang="zh-CN" altLang="en-US" sz="3200" b="1">
              <a:ea typeface="楷体_GB2312" pitchFamily="49"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292053303"/>
              </p:ext>
            </p:extLst>
          </p:nvPr>
        </p:nvGraphicFramePr>
        <p:xfrm>
          <a:off x="3768058" y="2614031"/>
          <a:ext cx="4642046" cy="1119359"/>
        </p:xfrm>
        <a:graphic>
          <a:graphicData uri="http://schemas.openxmlformats.org/presentationml/2006/ole">
            <mc:AlternateContent xmlns:mc="http://schemas.openxmlformats.org/markup-compatibility/2006">
              <mc:Choice xmlns:v="urn:schemas-microsoft-com:vml" Requires="v">
                <p:oleObj spid="_x0000_s79292" name="Equation" r:id="rId7" imgW="1790640" imgH="431640" progId="Equation.DSMT4">
                  <p:embed/>
                </p:oleObj>
              </mc:Choice>
              <mc:Fallback>
                <p:oleObj name="Equation" r:id="rId7" imgW="1790640" imgH="431640" progId="Equation.DSMT4">
                  <p:embed/>
                  <p:pic>
                    <p:nvPicPr>
                      <p:cNvPr id="0" name=""/>
                      <p:cNvPicPr/>
                      <p:nvPr/>
                    </p:nvPicPr>
                    <p:blipFill>
                      <a:blip r:embed="rId8"/>
                      <a:stretch>
                        <a:fillRect/>
                      </a:stretch>
                    </p:blipFill>
                    <p:spPr>
                      <a:xfrm>
                        <a:off x="3768058" y="2614031"/>
                        <a:ext cx="4642046" cy="1119359"/>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739187022"/>
              </p:ext>
            </p:extLst>
          </p:nvPr>
        </p:nvGraphicFramePr>
        <p:xfrm>
          <a:off x="626054" y="5066680"/>
          <a:ext cx="2865826" cy="527050"/>
        </p:xfrm>
        <a:graphic>
          <a:graphicData uri="http://schemas.openxmlformats.org/presentationml/2006/ole">
            <mc:AlternateContent xmlns:mc="http://schemas.openxmlformats.org/markup-compatibility/2006">
              <mc:Choice xmlns:v="urn:schemas-microsoft-com:vml" Requires="v">
                <p:oleObj spid="_x0000_s79293" name="Equation" r:id="rId9" imgW="1104840" imgH="203040" progId="Equation.DSMT4">
                  <p:embed/>
                </p:oleObj>
              </mc:Choice>
              <mc:Fallback>
                <p:oleObj name="Equation" r:id="rId9" imgW="1104840" imgH="203040" progId="Equation.DSMT4">
                  <p:embed/>
                  <p:pic>
                    <p:nvPicPr>
                      <p:cNvPr id="0" name=""/>
                      <p:cNvPicPr/>
                      <p:nvPr/>
                    </p:nvPicPr>
                    <p:blipFill>
                      <a:blip r:embed="rId10"/>
                      <a:stretch>
                        <a:fillRect/>
                      </a:stretch>
                    </p:blipFill>
                    <p:spPr>
                      <a:xfrm>
                        <a:off x="626054" y="5066680"/>
                        <a:ext cx="2865826" cy="527050"/>
                      </a:xfrm>
                      <a:prstGeom prst="rect">
                        <a:avLst/>
                      </a:prstGeom>
                    </p:spPr>
                  </p:pic>
                </p:oleObj>
              </mc:Fallback>
            </mc:AlternateContent>
          </a:graphicData>
        </a:graphic>
      </p:graphicFrame>
      <p:grpSp>
        <p:nvGrpSpPr>
          <p:cNvPr id="12" name="组合 11"/>
          <p:cNvGrpSpPr/>
          <p:nvPr/>
        </p:nvGrpSpPr>
        <p:grpSpPr>
          <a:xfrm>
            <a:off x="2027238" y="3173711"/>
            <a:ext cx="990600" cy="990600"/>
            <a:chOff x="2027238" y="3462338"/>
            <a:chExt cx="990600" cy="990600"/>
          </a:xfrm>
        </p:grpSpPr>
        <p:sp>
          <p:nvSpPr>
            <p:cNvPr id="22542" name="Oval 13"/>
            <p:cNvSpPr>
              <a:spLocks noChangeArrowheads="1"/>
            </p:cNvSpPr>
            <p:nvPr/>
          </p:nvSpPr>
          <p:spPr bwMode="auto">
            <a:xfrm>
              <a:off x="2027238" y="3462338"/>
              <a:ext cx="990600" cy="990600"/>
            </a:xfrm>
            <a:prstGeom prst="ellipse">
              <a:avLst/>
            </a:prstGeom>
            <a:solidFill>
              <a:srgbClr val="FF3300"/>
            </a:solidFill>
            <a:ln w="9525">
              <a:solidFill>
                <a:schemeClr val="tx1"/>
              </a:solidFill>
              <a:round/>
              <a:headEnd/>
              <a:tailEnd/>
            </a:ln>
          </p:spPr>
          <p:txBody>
            <a:bodyPr wrap="none" anchor="ctr"/>
            <a:lstStyle/>
            <a:p>
              <a:endParaRPr lang="zh-CN" altLang="en-US"/>
            </a:p>
          </p:txBody>
        </p:sp>
        <p:sp>
          <p:nvSpPr>
            <p:cNvPr id="8" name="TextBox 7"/>
            <p:cNvSpPr txBox="1"/>
            <p:nvPr/>
          </p:nvSpPr>
          <p:spPr>
            <a:xfrm>
              <a:off x="2561432" y="3624918"/>
              <a:ext cx="402674" cy="523220"/>
            </a:xfrm>
            <a:prstGeom prst="rect">
              <a:avLst/>
            </a:prstGeom>
            <a:noFill/>
          </p:spPr>
          <p:txBody>
            <a:bodyPr wrap="none" rtlCol="0">
              <a:spAutoFit/>
            </a:bodyPr>
            <a:lstStyle/>
            <a:p>
              <a:r>
                <a:rPr lang="en-US" altLang="zh-CN" sz="2800" b="1" i="1" dirty="0" smtClean="0"/>
                <a:t>A</a:t>
              </a:r>
              <a:endParaRPr lang="zh-CN" altLang="en-US" b="1" i="1" dirty="0"/>
            </a:p>
          </p:txBody>
        </p:sp>
      </p:grpSp>
      <p:grpSp>
        <p:nvGrpSpPr>
          <p:cNvPr id="11" name="组合 10"/>
          <p:cNvGrpSpPr/>
          <p:nvPr/>
        </p:nvGrpSpPr>
        <p:grpSpPr>
          <a:xfrm>
            <a:off x="884238" y="3097511"/>
            <a:ext cx="1676400" cy="1524000"/>
            <a:chOff x="884238" y="3386138"/>
            <a:chExt cx="1676400" cy="1524000"/>
          </a:xfrm>
        </p:grpSpPr>
        <p:sp>
          <p:nvSpPr>
            <p:cNvPr id="22540" name="Oval 16"/>
            <p:cNvSpPr>
              <a:spLocks noChangeArrowheads="1"/>
            </p:cNvSpPr>
            <p:nvPr/>
          </p:nvSpPr>
          <p:spPr bwMode="auto">
            <a:xfrm>
              <a:off x="884238" y="3386138"/>
              <a:ext cx="1676400" cy="1524000"/>
            </a:xfrm>
            <a:prstGeom prst="ellipse">
              <a:avLst/>
            </a:prstGeom>
            <a:solidFill>
              <a:srgbClr val="FFFF00">
                <a:alpha val="50195"/>
              </a:srgbClr>
            </a:solidFill>
            <a:ln w="9525">
              <a:solidFill>
                <a:schemeClr val="tx1"/>
              </a:solidFill>
              <a:round/>
              <a:headEnd/>
              <a:tailEnd/>
            </a:ln>
          </p:spPr>
          <p:txBody>
            <a:bodyPr wrap="none" anchor="ctr"/>
            <a:lstStyle/>
            <a:p>
              <a:endParaRPr lang="zh-CN" altLang="en-US"/>
            </a:p>
          </p:txBody>
        </p:sp>
        <p:sp>
          <p:nvSpPr>
            <p:cNvPr id="21" name="TextBox 20"/>
            <p:cNvSpPr txBox="1"/>
            <p:nvPr/>
          </p:nvSpPr>
          <p:spPr>
            <a:xfrm>
              <a:off x="1043608" y="3790336"/>
              <a:ext cx="386644" cy="523220"/>
            </a:xfrm>
            <a:prstGeom prst="rect">
              <a:avLst/>
            </a:prstGeom>
            <a:noFill/>
          </p:spPr>
          <p:txBody>
            <a:bodyPr wrap="none" rtlCol="0">
              <a:spAutoFit/>
            </a:bodyPr>
            <a:lstStyle/>
            <a:p>
              <a:r>
                <a:rPr lang="en-US" altLang="zh-CN" sz="2800" b="1" i="1" dirty="0" smtClean="0"/>
                <a:t>B</a:t>
              </a:r>
              <a:endParaRPr lang="zh-CN" altLang="en-US" b="1" i="1" dirty="0"/>
            </a:p>
          </p:txBody>
        </p:sp>
      </p:grpSp>
      <p:sp>
        <p:nvSpPr>
          <p:cNvPr id="22" name="TextBox 21"/>
          <p:cNvSpPr txBox="1"/>
          <p:nvPr/>
        </p:nvSpPr>
        <p:spPr>
          <a:xfrm>
            <a:off x="1979712" y="3481249"/>
            <a:ext cx="604653" cy="523220"/>
          </a:xfrm>
          <a:prstGeom prst="rect">
            <a:avLst/>
          </a:prstGeom>
          <a:noFill/>
        </p:spPr>
        <p:txBody>
          <a:bodyPr wrap="none" rtlCol="0">
            <a:spAutoFit/>
          </a:bodyPr>
          <a:lstStyle/>
          <a:p>
            <a:r>
              <a:rPr lang="en-US" altLang="zh-CN" sz="2800" b="1" i="1" dirty="0" smtClean="0"/>
              <a:t>AB</a:t>
            </a:r>
            <a:endParaRPr lang="zh-CN" altLang="en-US" b="1" i="1" dirty="0"/>
          </a:p>
        </p:txBody>
      </p:sp>
    </p:spTree>
    <p:extLst>
      <p:ext uri="{BB962C8B-B14F-4D97-AF65-F5344CB8AC3E}">
        <p14:creationId xmlns:p14="http://schemas.microsoft.com/office/powerpoint/2010/main" val="39884234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0963"/>
                                        </p:tgtEl>
                                        <p:attrNameLst>
                                          <p:attrName>style.visibility</p:attrName>
                                        </p:attrNameLst>
                                      </p:cBhvr>
                                      <p:to>
                                        <p:strVal val="visible"/>
                                      </p:to>
                                    </p:set>
                                    <p:animEffect transition="in" filter="blinds(horizontal)">
                                      <p:cBhvr>
                                        <p:cTn id="7" dur="500"/>
                                        <p:tgtEl>
                                          <p:spTgt spid="2109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par>
                          <p:cTn id="23" fill="hold">
                            <p:stCondLst>
                              <p:cond delay="0"/>
                            </p:stCondLst>
                            <p:childTnLst>
                              <p:par>
                                <p:cTn id="24" presetID="42" presetClass="entr" presetSubtype="0"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1000"/>
                                        <p:tgtEl>
                                          <p:spTgt spid="22"/>
                                        </p:tgtEl>
                                      </p:cBhvr>
                                    </p:animEffect>
                                    <p:anim calcmode="lin" valueType="num">
                                      <p:cBhvr>
                                        <p:cTn id="27" dur="1000" fill="hold"/>
                                        <p:tgtEl>
                                          <p:spTgt spid="22"/>
                                        </p:tgtEl>
                                        <p:attrNameLst>
                                          <p:attrName>ppt_x</p:attrName>
                                        </p:attrNameLst>
                                      </p:cBhvr>
                                      <p:tavLst>
                                        <p:tav tm="0">
                                          <p:val>
                                            <p:strVal val="#ppt_x"/>
                                          </p:val>
                                        </p:tav>
                                        <p:tav tm="100000">
                                          <p:val>
                                            <p:strVal val="#ppt_x"/>
                                          </p:val>
                                        </p:tav>
                                      </p:tavLst>
                                    </p:anim>
                                    <p:anim calcmode="lin" valueType="num">
                                      <p:cBhvr>
                                        <p:cTn id="2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21"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barn(inVertical)">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additive="base">
                                        <p:cTn id="38" dur="500" fill="hold"/>
                                        <p:tgtEl>
                                          <p:spTgt spid="2"/>
                                        </p:tgtEl>
                                        <p:attrNameLst>
                                          <p:attrName>ppt_x</p:attrName>
                                        </p:attrNameLst>
                                      </p:cBhvr>
                                      <p:tavLst>
                                        <p:tav tm="0">
                                          <p:val>
                                            <p:strVal val="1+#ppt_w/2"/>
                                          </p:val>
                                        </p:tav>
                                        <p:tav tm="100000">
                                          <p:val>
                                            <p:strVal val="#ppt_x"/>
                                          </p:val>
                                        </p:tav>
                                      </p:tavLst>
                                    </p:anim>
                                    <p:anim calcmode="lin" valueType="num">
                                      <p:cBhvr additive="base">
                                        <p:cTn id="39" dur="500" fill="hold"/>
                                        <p:tgtEl>
                                          <p:spTgt spid="2"/>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63" grpId="0" animBg="1"/>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Text Box 2"/>
          <p:cNvSpPr txBox="1">
            <a:spLocks noChangeArrowheads="1"/>
          </p:cNvSpPr>
          <p:nvPr/>
        </p:nvSpPr>
        <p:spPr bwMode="auto">
          <a:xfrm>
            <a:off x="395288" y="188640"/>
            <a:ext cx="16065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sz="4000" b="1" dirty="0">
                <a:ea typeface="Arial Unicode MS" pitchFamily="34" charset="-122"/>
                <a:cs typeface="Arial Unicode MS" pitchFamily="34" charset="-122"/>
              </a:rPr>
              <a:t>推广</a:t>
            </a:r>
            <a:r>
              <a:rPr kumimoji="1" lang="zh-CN" altLang="en-US" sz="3200" dirty="0">
                <a:ea typeface="楷体_GB2312" pitchFamily="49" charset="-122"/>
              </a:rPr>
              <a:t>：</a:t>
            </a:r>
          </a:p>
        </p:txBody>
      </p:sp>
      <p:graphicFrame>
        <p:nvGraphicFramePr>
          <p:cNvPr id="211971" name="Object 3"/>
          <p:cNvGraphicFramePr>
            <a:graphicFrameLocks noChangeAspect="1"/>
          </p:cNvGraphicFramePr>
          <p:nvPr>
            <p:extLst>
              <p:ext uri="{D42A27DB-BD31-4B8C-83A1-F6EECF244321}">
                <p14:modId xmlns:p14="http://schemas.microsoft.com/office/powerpoint/2010/main" val="1957171376"/>
              </p:ext>
            </p:extLst>
          </p:nvPr>
        </p:nvGraphicFramePr>
        <p:xfrm>
          <a:off x="1333265" y="908720"/>
          <a:ext cx="6676949" cy="1677010"/>
        </p:xfrm>
        <a:graphic>
          <a:graphicData uri="http://schemas.openxmlformats.org/presentationml/2006/ole">
            <mc:AlternateContent xmlns:mc="http://schemas.openxmlformats.org/markup-compatibility/2006">
              <mc:Choice xmlns:v="urn:schemas-microsoft-com:vml" Requires="v">
                <p:oleObj spid="_x0000_s9097" name="Equation" r:id="rId4" imgW="2628720" imgH="660240" progId="Equation.DSMT4">
                  <p:embed/>
                </p:oleObj>
              </mc:Choice>
              <mc:Fallback>
                <p:oleObj name="Equation" r:id="rId4" imgW="2628720" imgH="660240" progId="Equation.DSMT4">
                  <p:embed/>
                  <p:pic>
                    <p:nvPicPr>
                      <p:cNvPr id="0" name=""/>
                      <p:cNvPicPr>
                        <a:picLocks noChangeAspect="1" noChangeArrowheads="1"/>
                      </p:cNvPicPr>
                      <p:nvPr/>
                    </p:nvPicPr>
                    <p:blipFill>
                      <a:blip r:embed="rId5"/>
                      <a:srcRect/>
                      <a:stretch>
                        <a:fillRect/>
                      </a:stretch>
                    </p:blipFill>
                    <p:spPr bwMode="auto">
                      <a:xfrm>
                        <a:off x="1333265" y="908720"/>
                        <a:ext cx="6676949" cy="1677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1972" name="Object 4"/>
          <p:cNvGraphicFramePr>
            <a:graphicFrameLocks noChangeAspect="1"/>
          </p:cNvGraphicFramePr>
          <p:nvPr>
            <p:extLst>
              <p:ext uri="{D42A27DB-BD31-4B8C-83A1-F6EECF244321}">
                <p14:modId xmlns:p14="http://schemas.microsoft.com/office/powerpoint/2010/main" val="940973163"/>
              </p:ext>
            </p:extLst>
          </p:nvPr>
        </p:nvGraphicFramePr>
        <p:xfrm>
          <a:off x="1149826" y="3268515"/>
          <a:ext cx="7475846" cy="2414016"/>
        </p:xfrm>
        <a:graphic>
          <a:graphicData uri="http://schemas.openxmlformats.org/presentationml/2006/ole">
            <mc:AlternateContent xmlns:mc="http://schemas.openxmlformats.org/markup-compatibility/2006">
              <mc:Choice xmlns:v="urn:schemas-microsoft-com:vml" Requires="v">
                <p:oleObj spid="_x0000_s9098" name="Equation" r:id="rId6" imgW="2831760" imgH="914400" progId="Equation.DSMT4">
                  <p:embed/>
                </p:oleObj>
              </mc:Choice>
              <mc:Fallback>
                <p:oleObj name="Equation" r:id="rId6" imgW="2831760" imgH="914400" progId="Equation.DSMT4">
                  <p:embed/>
                  <p:pic>
                    <p:nvPicPr>
                      <p:cNvPr id="0" name=""/>
                      <p:cNvPicPr>
                        <a:picLocks noChangeAspect="1" noChangeArrowheads="1"/>
                      </p:cNvPicPr>
                      <p:nvPr/>
                    </p:nvPicPr>
                    <p:blipFill>
                      <a:blip r:embed="rId7"/>
                      <a:srcRect/>
                      <a:stretch>
                        <a:fillRect/>
                      </a:stretch>
                    </p:blipFill>
                    <p:spPr bwMode="auto">
                      <a:xfrm>
                        <a:off x="1149826" y="3268515"/>
                        <a:ext cx="7475846" cy="24140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1973" name="Text Box 5"/>
          <p:cNvSpPr txBox="1">
            <a:spLocks noChangeArrowheads="1"/>
          </p:cNvSpPr>
          <p:nvPr/>
        </p:nvSpPr>
        <p:spPr bwMode="auto">
          <a:xfrm>
            <a:off x="490538" y="2604940"/>
            <a:ext cx="16065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sz="4000" b="1">
                <a:ea typeface="Arial Unicode MS" pitchFamily="34" charset="-122"/>
                <a:cs typeface="Arial Unicode MS" pitchFamily="34" charset="-122"/>
              </a:rPr>
              <a:t>一般</a:t>
            </a:r>
            <a:r>
              <a:rPr kumimoji="1" lang="zh-CN" altLang="en-US" sz="3200">
                <a:ea typeface="楷体_GB2312" pitchFamily="49" charset="-122"/>
              </a:rPr>
              <a:t>：</a:t>
            </a:r>
          </a:p>
        </p:txBody>
      </p:sp>
      <p:grpSp>
        <p:nvGrpSpPr>
          <p:cNvPr id="2" name="Group 6"/>
          <p:cNvGrpSpPr>
            <a:grpSpLocks/>
          </p:cNvGrpSpPr>
          <p:nvPr/>
        </p:nvGrpSpPr>
        <p:grpSpPr bwMode="auto">
          <a:xfrm>
            <a:off x="2411413" y="5661248"/>
            <a:ext cx="4070350" cy="663575"/>
            <a:chOff x="422" y="3717"/>
            <a:chExt cx="2564" cy="418"/>
          </a:xfrm>
        </p:grpSpPr>
        <p:sp>
          <p:nvSpPr>
            <p:cNvPr id="23559" name="Text Box 7"/>
            <p:cNvSpPr txBox="1">
              <a:spLocks noChangeArrowheads="1"/>
            </p:cNvSpPr>
            <p:nvPr/>
          </p:nvSpPr>
          <p:spPr bwMode="auto">
            <a:xfrm>
              <a:off x="422" y="3731"/>
              <a:ext cx="25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dirty="0">
                  <a:ea typeface="Arial Unicode MS" pitchFamily="34" charset="-122"/>
                  <a:cs typeface="Arial Unicode MS" pitchFamily="34" charset="-122"/>
                </a:rPr>
                <a:t>右端共有             项</a:t>
              </a:r>
              <a:r>
                <a:rPr kumimoji="1" lang="en-US" altLang="zh-CN" dirty="0">
                  <a:ea typeface="Arial Unicode MS" pitchFamily="34" charset="-122"/>
                  <a:cs typeface="Arial Unicode MS" pitchFamily="34" charset="-122"/>
                </a:rPr>
                <a:t>.</a:t>
              </a:r>
              <a:endParaRPr kumimoji="1" lang="en-US" altLang="zh-CN" dirty="0">
                <a:ea typeface="楷体_GB2312" pitchFamily="49" charset="-122"/>
              </a:endParaRPr>
            </a:p>
          </p:txBody>
        </p:sp>
        <p:graphicFrame>
          <p:nvGraphicFramePr>
            <p:cNvPr id="23560" name="Object 8"/>
            <p:cNvGraphicFramePr>
              <a:graphicFrameLocks noChangeAspect="1"/>
            </p:cNvGraphicFramePr>
            <p:nvPr>
              <p:extLst>
                <p:ext uri="{D42A27DB-BD31-4B8C-83A1-F6EECF244321}">
                  <p14:modId xmlns:p14="http://schemas.microsoft.com/office/powerpoint/2010/main" val="1150551969"/>
                </p:ext>
              </p:extLst>
            </p:nvPr>
          </p:nvGraphicFramePr>
          <p:xfrm>
            <a:off x="1674" y="3717"/>
            <a:ext cx="732" cy="380"/>
          </p:xfrm>
          <a:graphic>
            <a:graphicData uri="http://schemas.openxmlformats.org/presentationml/2006/ole">
              <mc:AlternateContent xmlns:mc="http://schemas.openxmlformats.org/markup-compatibility/2006">
                <mc:Choice xmlns:v="urn:schemas-microsoft-com:vml" Requires="v">
                  <p:oleObj spid="_x0000_s9099" name="Equation" r:id="rId8" imgW="380880" imgH="190440" progId="Equation.DSMT4">
                    <p:embed/>
                  </p:oleObj>
                </mc:Choice>
                <mc:Fallback>
                  <p:oleObj name="Equation" r:id="rId8" imgW="380880" imgH="190440" progId="Equation.DSMT4">
                    <p:embed/>
                    <p:pic>
                      <p:nvPicPr>
                        <p:cNvPr id="0" name=""/>
                        <p:cNvPicPr>
                          <a:picLocks noChangeAspect="1" noChangeArrowheads="1"/>
                        </p:cNvPicPr>
                        <p:nvPr/>
                      </p:nvPicPr>
                      <p:blipFill>
                        <a:blip r:embed="rId9"/>
                        <a:srcRect/>
                        <a:stretch>
                          <a:fillRect/>
                        </a:stretch>
                      </p:blipFill>
                      <p:spPr bwMode="auto">
                        <a:xfrm>
                          <a:off x="1674" y="3717"/>
                          <a:ext cx="732"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1703260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11970"/>
                                        </p:tgtEl>
                                        <p:attrNameLst>
                                          <p:attrName>style.visibility</p:attrName>
                                        </p:attrNameLst>
                                      </p:cBhvr>
                                      <p:to>
                                        <p:strVal val="visible"/>
                                      </p:to>
                                    </p:set>
                                    <p:animEffect transition="in" filter="dissolve">
                                      <p:cBhvr>
                                        <p:cTn id="7" dur="500"/>
                                        <p:tgtEl>
                                          <p:spTgt spid="2119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11971"/>
                                        </p:tgtEl>
                                        <p:attrNameLst>
                                          <p:attrName>style.visibility</p:attrName>
                                        </p:attrNameLst>
                                      </p:cBhvr>
                                      <p:to>
                                        <p:strVal val="visible"/>
                                      </p:to>
                                    </p:set>
                                    <p:animEffect transition="in" filter="wipe(up)">
                                      <p:cBhvr>
                                        <p:cTn id="12" dur="500"/>
                                        <p:tgtEl>
                                          <p:spTgt spid="2119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1973"/>
                                        </p:tgtEl>
                                        <p:attrNameLst>
                                          <p:attrName>style.visibility</p:attrName>
                                        </p:attrNameLst>
                                      </p:cBhvr>
                                      <p:to>
                                        <p:strVal val="visible"/>
                                      </p:to>
                                    </p:set>
                                    <p:animEffect transition="in" filter="dissolve">
                                      <p:cBhvr>
                                        <p:cTn id="17" dur="500"/>
                                        <p:tgtEl>
                                          <p:spTgt spid="2119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11972"/>
                                        </p:tgtEl>
                                        <p:attrNameLst>
                                          <p:attrName>style.visibility</p:attrName>
                                        </p:attrNameLst>
                                      </p:cBhvr>
                                      <p:to>
                                        <p:strVal val="visible"/>
                                      </p:to>
                                    </p:set>
                                    <p:animEffect transition="in" filter="wipe(up)">
                                      <p:cBhvr>
                                        <p:cTn id="22" dur="500"/>
                                        <p:tgtEl>
                                          <p:spTgt spid="2119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0" grpId="0" autoUpdateAnimBg="0"/>
      <p:bldP spid="211973" grpId="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SRC" val="$S$"/>
</p:tagLst>
</file>

<file path=ppt/tags/tag2.xml><?xml version="1.0" encoding="utf-8"?>
<p:tagLst xmlns:a="http://schemas.openxmlformats.org/drawingml/2006/main" xmlns:r="http://schemas.openxmlformats.org/officeDocument/2006/relationships" xmlns:p="http://schemas.openxmlformats.org/presentationml/2006/main">
  <p:tag name="SRC" val="$S$"/>
</p:tagLst>
</file>

<file path=ppt/theme/theme1.xml><?xml version="1.0" encoding="utf-8"?>
<a:theme xmlns:a="http://schemas.openxmlformats.org/drawingml/2006/main" name="chapter1-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chapter1-3</Template>
  <TotalTime>8283</TotalTime>
  <Words>4493</Words>
  <Application>Microsoft Office PowerPoint</Application>
  <PresentationFormat>全屏显示(4:3)</PresentationFormat>
  <Paragraphs>462</Paragraphs>
  <Slides>72</Slides>
  <Notes>28</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3</vt:i4>
      </vt:variant>
      <vt:variant>
        <vt:lpstr>幻灯片标题</vt:lpstr>
      </vt:variant>
      <vt:variant>
        <vt:i4>72</vt:i4>
      </vt:variant>
    </vt:vector>
  </HeadingPairs>
  <TitlesOfParts>
    <vt:vector size="91" baseType="lpstr">
      <vt:lpstr>Arial Unicode MS</vt:lpstr>
      <vt:lpstr>新細明體</vt:lpstr>
      <vt:lpstr>黑体</vt:lpstr>
      <vt:lpstr>华文新魏</vt:lpstr>
      <vt:lpstr>楷体_GB2312</vt:lpstr>
      <vt:lpstr>隶书</vt:lpstr>
      <vt:lpstr>宋体</vt:lpstr>
      <vt:lpstr>Arial</vt:lpstr>
      <vt:lpstr>Calibri</vt:lpstr>
      <vt:lpstr>Cambria Math</vt:lpstr>
      <vt:lpstr>Euclid Symbol</vt:lpstr>
      <vt:lpstr>Garamond</vt:lpstr>
      <vt:lpstr>Tahoma</vt:lpstr>
      <vt:lpstr>Times New Roman</vt:lpstr>
      <vt:lpstr>Wingdings</vt:lpstr>
      <vt:lpstr>chapter1-3</vt:lpstr>
      <vt:lpstr>Equation</vt:lpstr>
      <vt:lpstr>公式</vt:lpstr>
      <vt:lpstr>剪辑</vt:lpstr>
      <vt:lpstr>§1.3  概率的基本运算法则</vt:lpstr>
      <vt:lpstr>1. 概率的性质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条件概率与乘法公式</vt:lpstr>
      <vt:lpstr>等概率样本空间</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10件产品有7件正品3件次品，每次取一件，取后不放回 (1)第三次取得次品的概率。 (2)第三次才取得次品的概率。 (3)已知前两次没有取得次品，第三次取到次品。 (4)取到次品不超过三次。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事件的独立性Independent</vt:lpstr>
      <vt:lpstr>PowerPoint 演示文稿</vt:lpstr>
      <vt:lpstr>两事件独立的定义</vt:lpstr>
      <vt:lpstr>两事件独立的定义</vt:lpstr>
      <vt:lpstr>Proof: AB相互独立(即P(A|B)=P(A))       P(AB)=P(A)P(B)</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§1.3  概率的基本运算法则</dc:title>
  <dc:creator>yiwen</dc:creator>
  <cp:lastModifiedBy>陈竹敏</cp:lastModifiedBy>
  <cp:revision>290</cp:revision>
  <dcterms:created xsi:type="dcterms:W3CDTF">2013-09-10T12:36:33Z</dcterms:created>
  <dcterms:modified xsi:type="dcterms:W3CDTF">2019-09-12T14:11:52Z</dcterms:modified>
</cp:coreProperties>
</file>