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2" r:id="rId2"/>
  </p:sldMasterIdLst>
  <p:notesMasterIdLst>
    <p:notesMasterId r:id="rId34"/>
  </p:notesMasterIdLst>
  <p:sldIdLst>
    <p:sldId id="256" r:id="rId3"/>
    <p:sldId id="257" r:id="rId4"/>
    <p:sldId id="258" r:id="rId5"/>
    <p:sldId id="288" r:id="rId6"/>
    <p:sldId id="259" r:id="rId7"/>
    <p:sldId id="277" r:id="rId8"/>
    <p:sldId id="260" r:id="rId9"/>
    <p:sldId id="276" r:id="rId10"/>
    <p:sldId id="261" r:id="rId11"/>
    <p:sldId id="264" r:id="rId12"/>
    <p:sldId id="295" r:id="rId13"/>
    <p:sldId id="265" r:id="rId14"/>
    <p:sldId id="266" r:id="rId15"/>
    <p:sldId id="267" r:id="rId16"/>
    <p:sldId id="268" r:id="rId17"/>
    <p:sldId id="270" r:id="rId18"/>
    <p:sldId id="271" r:id="rId19"/>
    <p:sldId id="279" r:id="rId20"/>
    <p:sldId id="281" r:id="rId21"/>
    <p:sldId id="269" r:id="rId22"/>
    <p:sldId id="262" r:id="rId23"/>
    <p:sldId id="272" r:id="rId24"/>
    <p:sldId id="283" r:id="rId25"/>
    <p:sldId id="293" r:id="rId26"/>
    <p:sldId id="282" r:id="rId27"/>
    <p:sldId id="284" r:id="rId28"/>
    <p:sldId id="289" r:id="rId29"/>
    <p:sldId id="285" r:id="rId30"/>
    <p:sldId id="287" r:id="rId31"/>
    <p:sldId id="290" r:id="rId32"/>
    <p:sldId id="2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33"/>
    <a:srgbClr val="00FF99"/>
    <a:srgbClr val="00CC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0" autoAdjust="0"/>
  </p:normalViewPr>
  <p:slideViewPr>
    <p:cSldViewPr>
      <p:cViewPr varScale="1">
        <p:scale>
          <a:sx n="92" d="100"/>
          <a:sy n="92" d="100"/>
        </p:scale>
        <p:origin x="94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wmf"/><Relationship Id="rId1" Type="http://schemas.openxmlformats.org/officeDocument/2006/relationships/image" Target="../media/image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B50E599-4F58-4247-80F9-4C68A702D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561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28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5359127-9744-47F0-97BD-84502A18B9AE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56505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周四晚上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86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645EDF-7C3C-4D13-9521-9741E4183A84}" type="slidenum">
              <a:rPr lang="en-US" altLang="zh-CN" smtClean="0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de-DE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609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D6D7CC-8E45-45EE-B54E-2F14645BB974}" type="slidenum">
              <a:rPr lang="en-US" altLang="zh-CN" smtClean="0">
                <a:ea typeface="黑体" panose="020106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mtClean="0">
              <a:ea typeface="黑体" panose="02010609060101010101" pitchFamily="49" charset="-12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altLang="zh-CN" smtClean="0">
                <a:latin typeface="Times New Roman" panose="02020603050405020304" pitchFamily="18" charset="0"/>
              </a:rPr>
              <a:t>|V|=|Chinese,Beijing,Shanghai,Macao, Tokyo, Japan|</a:t>
            </a:r>
          </a:p>
        </p:txBody>
      </p:sp>
    </p:spTree>
    <p:extLst>
      <p:ext uri="{BB962C8B-B14F-4D97-AF65-F5344CB8AC3E}">
        <p14:creationId xmlns:p14="http://schemas.microsoft.com/office/powerpoint/2010/main" val="173232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34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1/3 * 1/5 + 1/3 * 2/5 + 1/3 *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48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没有就是所有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27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A1</a:t>
            </a:r>
            <a:r>
              <a:rPr lang="zh-CN" altLang="en-US" smtClean="0"/>
              <a:t>中的事件是互斥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C7206F-9892-49CB-876A-7AB45C9E76A7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7256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事情</a:t>
            </a:r>
            <a:r>
              <a:rPr lang="en-US" altLang="zh-CN" dirty="0" smtClean="0"/>
              <a:t>B</a:t>
            </a:r>
            <a:r>
              <a:rPr lang="zh-CN" altLang="en-US" dirty="0" smtClean="0"/>
              <a:t>已经发生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要求这件事情发生的原因是由某个因素</a:t>
            </a:r>
            <a:r>
              <a:rPr lang="en-US" altLang="zh-CN" dirty="0" smtClean="0"/>
              <a:t>Ai</a:t>
            </a:r>
            <a:r>
              <a:rPr lang="zh-CN" altLang="en-US" dirty="0" smtClean="0"/>
              <a:t>引起的可能性的大小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是后验概率</a:t>
            </a:r>
            <a:r>
              <a:rPr lang="en-US" altLang="zh-CN" dirty="0" smtClean="0"/>
              <a:t>P(</a:t>
            </a:r>
            <a:r>
              <a:rPr lang="en-US" altLang="zh-CN" dirty="0" err="1" smtClean="0"/>
              <a:t>Ai|B</a:t>
            </a:r>
            <a:r>
              <a:rPr lang="en-US" altLang="zh-CN" dirty="0" smtClean="0"/>
              <a:t>).</a:t>
            </a:r>
          </a:p>
          <a:p>
            <a:r>
              <a:rPr lang="en-US" altLang="zh-CN" dirty="0" smtClean="0"/>
              <a:t>P(Ai)</a:t>
            </a:r>
            <a:r>
              <a:rPr lang="zh-CN" altLang="en-US" dirty="0" smtClean="0"/>
              <a:t>是先验概率，之所以称为</a:t>
            </a:r>
            <a:r>
              <a:rPr lang="en-US" altLang="zh-CN" dirty="0" smtClean="0"/>
              <a:t>"</a:t>
            </a:r>
            <a:r>
              <a:rPr lang="zh-CN" altLang="en-US" dirty="0" smtClean="0"/>
              <a:t>先验</a:t>
            </a:r>
            <a:r>
              <a:rPr lang="en-US" altLang="zh-CN" dirty="0" smtClean="0"/>
              <a:t>"</a:t>
            </a:r>
            <a:r>
              <a:rPr lang="zh-CN" altLang="en-US" dirty="0" smtClean="0"/>
              <a:t>是因为它不考虑任何</a:t>
            </a:r>
            <a:r>
              <a:rPr lang="en-US" altLang="zh-CN" dirty="0" smtClean="0"/>
              <a:t>B</a:t>
            </a:r>
            <a:r>
              <a:rPr lang="zh-CN" altLang="en-US" dirty="0" smtClean="0"/>
              <a:t>方面的因素。</a:t>
            </a:r>
            <a:endParaRPr lang="en-US" altLang="zh-CN" dirty="0" smtClean="0"/>
          </a:p>
          <a:p>
            <a:r>
              <a:rPr lang="en-US" altLang="zh-CN" dirty="0" smtClean="0"/>
              <a:t>P(</a:t>
            </a:r>
            <a:r>
              <a:rPr lang="en-US" altLang="zh-CN" dirty="0" err="1" smtClean="0"/>
              <a:t>B|Ai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是已知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的条件概率，也由于得自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的取值而被称作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的后验概率。</a:t>
            </a:r>
          </a:p>
          <a:p>
            <a:r>
              <a:rPr lang="en-US" altLang="zh-CN" dirty="0" smtClean="0"/>
              <a:t>P(B)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的先验概率或边缘概率，也作标准化常量（</a:t>
            </a:r>
            <a:r>
              <a:rPr lang="en-US" altLang="zh-CN" dirty="0" smtClean="0"/>
              <a:t>normalized constant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按这些术语，</a:t>
            </a:r>
            <a:r>
              <a:rPr lang="en-US" altLang="zh-CN" b="1" dirty="0" smtClean="0"/>
              <a:t>Bayes</a:t>
            </a:r>
            <a:r>
              <a:rPr lang="zh-CN" altLang="en-US" b="1" dirty="0" smtClean="0"/>
              <a:t>法则可表述为：</a:t>
            </a:r>
            <a:endParaRPr lang="zh-CN" altLang="en-US" dirty="0" smtClean="0"/>
          </a:p>
          <a:p>
            <a:r>
              <a:rPr lang="zh-CN" altLang="en-US" dirty="0" smtClean="0"/>
              <a:t>后验概率 </a:t>
            </a:r>
            <a:r>
              <a:rPr lang="en-US" altLang="zh-CN" dirty="0" smtClean="0"/>
              <a:t>= (</a:t>
            </a:r>
            <a:r>
              <a:rPr lang="zh-CN" altLang="en-US" dirty="0" smtClean="0"/>
              <a:t>相似度 * 先验概率</a:t>
            </a:r>
            <a:r>
              <a:rPr lang="en-US" altLang="zh-CN" dirty="0" smtClean="0"/>
              <a:t>)/</a:t>
            </a:r>
            <a:r>
              <a:rPr lang="zh-CN" altLang="en-US" dirty="0" smtClean="0"/>
              <a:t>标准化常量　　也就是说，后验概率与先验概率和相似度的乘积成正比。</a:t>
            </a:r>
            <a:endParaRPr lang="en-US" altLang="zh-CN" dirty="0" smtClean="0"/>
          </a:p>
          <a:p>
            <a:r>
              <a:rPr lang="zh-CN" altLang="en-US" dirty="0" smtClean="0"/>
              <a:t>另外，比例</a:t>
            </a:r>
            <a:r>
              <a:rPr lang="en-US" altLang="zh-CN" dirty="0" smtClean="0"/>
              <a:t>P(B|A)/P(B)</a:t>
            </a:r>
            <a:r>
              <a:rPr lang="zh-CN" altLang="en-US" dirty="0" smtClean="0"/>
              <a:t>也有时被称作标准相似度（</a:t>
            </a:r>
            <a:r>
              <a:rPr lang="en-US" altLang="zh-CN" dirty="0" err="1" smtClean="0"/>
              <a:t>standardised</a:t>
            </a:r>
            <a:r>
              <a:rPr lang="en-US" altLang="zh-CN" dirty="0" smtClean="0"/>
              <a:t> likelihood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Bayes</a:t>
            </a:r>
            <a:r>
              <a:rPr lang="zh-CN" altLang="en-US" dirty="0" smtClean="0"/>
              <a:t>法则可表述为：后验概率 </a:t>
            </a:r>
            <a:r>
              <a:rPr lang="en-US" altLang="zh-CN" dirty="0" smtClean="0"/>
              <a:t>= </a:t>
            </a:r>
            <a:r>
              <a:rPr lang="zh-CN" altLang="en-US" dirty="0" smtClean="0"/>
              <a:t>标准相似度 * 先验概率</a:t>
            </a: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3CF0AD-2A5E-4BD3-8D42-79BB78CBB29C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5284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9E0E2BD-0F60-4100-BFF5-C6346902A06E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0863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189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50E599-4F58-4247-80F9-4C68A702DB4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1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A642-91CB-41CA-A447-09E2513B41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7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29F61-5E32-4640-B470-B632DCCA8A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4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5" name="标题 1"/>
          <p:cNvSpPr txBox="1">
            <a:spLocks/>
          </p:cNvSpPr>
          <p:nvPr userDrawn="1"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defRPr/>
            </a:pPr>
            <a:fld id="{69A826D1-C609-4E63-B95B-DF1E71EFDBA3}" type="slidenum">
              <a:rPr lang="zh-CN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algn="r" defTabSz="914400" eaLnBrk="1" hangingPunct="1">
                <a:defRPr/>
              </a:pPr>
              <a:t>‹#›</a:t>
            </a:fld>
            <a:endParaRPr lang="zh-CN" altLang="en-US" sz="12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78818" y="860425"/>
            <a:ext cx="8785670" cy="569118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4568B8A1-3ACC-4219-9587-E246147017B9}" type="datetimeFigureOut">
              <a:rPr lang="zh-CN" altLang="en-US"/>
              <a:pPr>
                <a:defRPr/>
              </a:pPr>
              <a:t>2019/9/18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BEB2D689-882C-4D0C-8BF0-28372807AF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41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/>
          <p:cNvSpPr txBox="1"/>
          <p:nvPr userDrawn="1"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zh-CN" altLang="en-US" sz="1200" dirty="0">
                <a:solidFill>
                  <a:prstClr val="white"/>
                </a:solidFill>
              </a:rPr>
              <a:t>文本分类                               </a:t>
            </a:r>
            <a:r>
              <a:rPr lang="en-US" altLang="zh-CN" sz="1200" dirty="0">
                <a:solidFill>
                  <a:prstClr val="white"/>
                </a:solidFill>
              </a:rPr>
              <a:t>	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4" name="灯片编号占位符 5"/>
          <p:cNvSpPr txBox="1">
            <a:spLocks/>
          </p:cNvSpPr>
          <p:nvPr userDrawn="1"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2pPr>
            <a:lvl3pPr marL="9144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3pPr>
            <a:lvl4pPr marL="13716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4pPr>
            <a:lvl5pPr marL="1828800" eaLnBrk="0" hangingPunct="0"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Lucida Sans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r" defTabSz="914400" eaLnBrk="1" hangingPunct="1">
              <a:defRPr/>
            </a:pPr>
            <a:fld id="{974A2573-99A5-4508-AA9C-9F3838FF365C}" type="slidenum">
              <a:rPr lang="zh-CN" altLang="en-US" sz="1200" smtClean="0">
                <a:solidFill>
                  <a:srgbClr val="FFFFFF"/>
                </a:solidFill>
                <a:latin typeface="Calibri" panose="020F0502020204030204" pitchFamily="34" charset="0"/>
              </a:rPr>
              <a:pPr algn="r" defTabSz="914400" eaLnBrk="1" hangingPunct="1">
                <a:defRPr/>
              </a:pPr>
              <a:t>‹#›</a:t>
            </a:fld>
            <a:endParaRPr lang="zh-CN" altLang="en-US" sz="1200" smtClean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23527" y="692696"/>
            <a:ext cx="8569647" cy="5544616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076684BE-1B99-4FFC-AC01-7B88B3843879}" type="datetimeFigureOut">
              <a:rPr lang="zh-CN" altLang="en-US"/>
              <a:pPr>
                <a:defRPr/>
              </a:pPr>
              <a:t>2019/9/18</a:t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>
              <a:defRPr/>
            </a:lvl1pPr>
          </a:lstStyle>
          <a:p>
            <a:pPr>
              <a:defRPr/>
            </a:pPr>
            <a:fld id="{23F6A3E8-3C36-45C3-B1B8-4E14AD08DE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8B1B01A-46C3-4267-BB57-2C44A296E7B8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120AD-620D-456D-A4E2-8BB8D7FA2E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7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B11514C-87B0-4290-864C-7627A7F2996D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E7137-0807-4D92-A077-42AB710F4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00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0F7BA-5AD1-4B90-9C83-C085EF555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4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D1051-BAA7-47F8-8A1D-A1B4F51642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2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C523E-757E-4F8A-838D-CD38AB3A9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95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0" y="17463"/>
            <a:ext cx="9144000" cy="8429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D19920C-3968-406A-A642-00B7F32C164E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F67A9-0C76-4CC1-B1C6-60919B0151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91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700" y="6551613"/>
            <a:ext cx="9144000" cy="28733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3" name="灯片编号占位符 5"/>
          <p:cNvSpPr txBox="1">
            <a:spLocks/>
          </p:cNvSpPr>
          <p:nvPr/>
        </p:nvSpPr>
        <p:spPr>
          <a:xfrm>
            <a:off x="6759575" y="6508750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B1EBC86-B98D-4ECF-95A6-79A43601AAFA}" type="slidenum">
              <a:rPr lang="zh-CN" alt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113C3-D513-4021-95FC-C6DB8638BD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8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83EA1-46DB-4D66-8CF8-2DDCC5F92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61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9FDD06-1EE8-494E-A2B3-7BD784D62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8080B4-9441-4B60-B42D-F150F8340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hyperlink" Target="http://zh.wikipedia.org/w/index.php?title=Conditional_independence&amp;action=edit&amp;redlink=1" TargetMode="Externa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06286" y="908720"/>
            <a:ext cx="843528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 smtClean="0"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(The Law of Total Probability)</a:t>
            </a:r>
            <a:r>
              <a:rPr kumimoji="1" lang="zh-CN" altLang="en-US" sz="3200" b="1" dirty="0" smtClean="0">
                <a:latin typeface="Times New Roman" pitchFamily="18" charset="0"/>
              </a:rPr>
              <a:t>和贝叶斯公式</a:t>
            </a:r>
            <a:r>
              <a:rPr kumimoji="1" lang="en-US" altLang="zh-CN" sz="3200" b="1" dirty="0">
                <a:latin typeface="Times New Roman" pitchFamily="18" charset="0"/>
              </a:rPr>
              <a:t>(Bayes’ Theorem)</a:t>
            </a:r>
            <a:r>
              <a:rPr kumimoji="1" lang="zh-CN" altLang="en-US" sz="3200" b="1" dirty="0" smtClean="0">
                <a:latin typeface="Times New Roman" pitchFamily="18" charset="0"/>
              </a:rPr>
              <a:t>主要</a:t>
            </a:r>
            <a:r>
              <a:rPr kumimoji="1" lang="zh-CN" altLang="en-US" sz="3200" b="1" dirty="0">
                <a:latin typeface="Times New Roman" pitchFamily="18" charset="0"/>
              </a:rPr>
              <a:t>用于计算比较复杂事件的概率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它们实质上是加法公式和乘法公式的综合运用</a:t>
            </a:r>
            <a:r>
              <a:rPr kumimoji="1" lang="en-US" altLang="zh-CN" sz="3200" b="1" dirty="0">
                <a:latin typeface="Times New Roman" pitchFamily="18" charset="0"/>
              </a:rPr>
              <a:t>.   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581400" y="3103513"/>
            <a:ext cx="251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综合运用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9906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加法公式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A+B</a:t>
            </a:r>
            <a:r>
              <a:rPr kumimoji="1" lang="en-US" altLang="zh-CN" sz="3200" b="1">
                <a:latin typeface="Times New Roman" pitchFamily="18" charset="0"/>
              </a:rPr>
              <a:t>)=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)+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互斥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105400" y="4475113"/>
            <a:ext cx="3352800" cy="1600200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乘法公式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AB</a:t>
            </a:r>
            <a:r>
              <a:rPr kumimoji="1" lang="en-US" altLang="zh-CN" sz="3200" b="1">
                <a:latin typeface="Times New Roman" pitchFamily="18" charset="0"/>
              </a:rPr>
              <a:t>)=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|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</a:p>
          <a:p>
            <a:pPr algn="ctr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)&gt;0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 rot="-2441895">
            <a:off x="3727450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5" name="AutoShape 9"/>
          <p:cNvSpPr>
            <a:spLocks noChangeArrowheads="1"/>
          </p:cNvSpPr>
          <p:nvPr/>
        </p:nvSpPr>
        <p:spPr bwMode="auto">
          <a:xfrm rot="2441895" flipH="1">
            <a:off x="4881563" y="3867101"/>
            <a:ext cx="914400" cy="284162"/>
          </a:xfrm>
          <a:prstGeom prst="rightArrow">
            <a:avLst>
              <a:gd name="adj1" fmla="val 50000"/>
              <a:gd name="adj2" fmla="val 8044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en-US" altLang="zh-CN" dirty="0" smtClean="0"/>
              <a:t>§1.4  </a:t>
            </a:r>
            <a:r>
              <a:rPr lang="zh-CN" altLang="en-US" dirty="0" smtClean="0"/>
              <a:t>全概率公式和贝叶斯公式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 animBg="1"/>
      <p:bldP spid="96263" grpId="0" animBg="1"/>
      <p:bldP spid="96264" grpId="0" animBg="1"/>
      <p:bldP spid="962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6863" y="4091588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200" b="1" dirty="0" smtClean="0">
                <a:latin typeface="Times New Roman" pitchFamily="18" charset="0"/>
              </a:rPr>
              <a:t>)+ 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dirty="0" smtClean="0">
                <a:latin typeface="Times New Roman" pitchFamily="18" charset="0"/>
              </a:rPr>
              <a:t>       </a:t>
            </a: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latin typeface="Times New Roman" pitchFamily="18" charset="0"/>
              </a:rPr>
              <a:t>          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|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07504" y="116632"/>
            <a:ext cx="8915400" cy="1815882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en-US" altLang="zh-CN" sz="2800" dirty="0"/>
              <a:t>  </a:t>
            </a:r>
            <a:r>
              <a:rPr lang="zh-CN" altLang="en-US" sz="2800" dirty="0"/>
              <a:t>例</a:t>
            </a:r>
            <a:r>
              <a:rPr lang="en-US" altLang="zh-CN" sz="2800" dirty="0"/>
              <a:t>3 </a:t>
            </a:r>
            <a:r>
              <a:rPr lang="zh-CN" altLang="en-US" sz="2800" dirty="0"/>
              <a:t>甲、乙、丙三人同时对飞机进行射击，三人击中的概率分别为</a:t>
            </a:r>
            <a:r>
              <a:rPr lang="en-US" altLang="zh-CN" sz="2800" dirty="0"/>
              <a:t>0.4</a:t>
            </a:r>
            <a:r>
              <a:rPr lang="zh-CN" altLang="en-US" sz="2800" dirty="0"/>
              <a:t>、</a:t>
            </a:r>
            <a:r>
              <a:rPr lang="en-US" altLang="zh-CN" sz="2800" dirty="0"/>
              <a:t>0.5</a:t>
            </a:r>
            <a:r>
              <a:rPr lang="zh-CN" altLang="en-US" sz="2800" dirty="0"/>
              <a:t>、</a:t>
            </a:r>
            <a:r>
              <a:rPr lang="en-US" altLang="zh-CN" sz="2800" dirty="0"/>
              <a:t>0.7. </a:t>
            </a:r>
            <a:r>
              <a:rPr lang="zh-CN" altLang="en-US" sz="2800" dirty="0"/>
              <a:t>飞机被一人击中而击落的概率为</a:t>
            </a:r>
            <a:r>
              <a:rPr lang="en-US" altLang="zh-CN" sz="2800" dirty="0"/>
              <a:t>0.2</a:t>
            </a:r>
            <a:r>
              <a:rPr lang="zh-CN" altLang="en-US" sz="2800" dirty="0"/>
              <a:t>，被两人击中而击落的概率为</a:t>
            </a:r>
            <a:r>
              <a:rPr lang="en-US" altLang="zh-CN" sz="2800" dirty="0"/>
              <a:t>0.6</a:t>
            </a:r>
            <a:r>
              <a:rPr lang="zh-CN" altLang="en-US" sz="2800" dirty="0"/>
              <a:t>，若三人都击中，飞机必定被击落</a:t>
            </a:r>
            <a:r>
              <a:rPr lang="en-US" altLang="zh-CN" sz="2800" dirty="0"/>
              <a:t>, </a:t>
            </a:r>
            <a:r>
              <a:rPr lang="zh-CN" altLang="en-US" sz="2800" dirty="0"/>
              <a:t>求飞机被击落的概率</a:t>
            </a:r>
            <a:r>
              <a:rPr lang="en-US" altLang="zh-CN" sz="2800" dirty="0"/>
              <a:t>. 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949725"/>
              </p:ext>
            </p:extLst>
          </p:nvPr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107504" y="2060848"/>
            <a:ext cx="41764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 smtClean="0">
                <a:latin typeface="Times New Roman" pitchFamily="18" charset="0"/>
              </a:rPr>
              <a:t>完备事件组是什么？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6863" y="2708050"/>
            <a:ext cx="8208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>
                <a:latin typeface="Times New Roman" pitchFamily="18" charset="0"/>
              </a:rPr>
              <a:t>设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</a:t>
            </a:r>
            <a:r>
              <a:rPr kumimoji="1" lang="zh-CN" altLang="en-US" sz="3200" b="1" dirty="0" smtClean="0">
                <a:latin typeface="Times New Roman" pitchFamily="18" charset="0"/>
              </a:rPr>
              <a:t>击落</a:t>
            </a:r>
            <a:r>
              <a:rPr kumimoji="1" lang="en-US" altLang="zh-CN" sz="3200" b="1" dirty="0" smtClean="0">
                <a:latin typeface="Times New Roman" pitchFamily="18" charset="0"/>
              </a:rPr>
              <a:t>}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6863" y="3356992"/>
            <a:ext cx="38570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 smtClean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={</a:t>
            </a:r>
            <a:r>
              <a:rPr kumimoji="1" lang="zh-CN" altLang="en-US" sz="3200" b="1" dirty="0">
                <a:latin typeface="Times New Roman" pitchFamily="18" charset="0"/>
              </a:rPr>
              <a:t>飞机被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zh-CN" altLang="en-US" sz="3200" b="1" dirty="0">
                <a:latin typeface="Times New Roman" pitchFamily="18" charset="0"/>
              </a:rPr>
              <a:t>人击中</a:t>
            </a:r>
            <a:r>
              <a:rPr kumimoji="1" lang="en-US" altLang="zh-CN" sz="3200" b="1" dirty="0">
                <a:latin typeface="Times New Roman" pitchFamily="18" charset="0"/>
              </a:rPr>
              <a:t>},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83968" y="2060848"/>
            <a:ext cx="29165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 dirty="0" smtClean="0">
                <a:latin typeface="Times New Roman" pitchFamily="18" charset="0"/>
              </a:rPr>
              <a:t>甲、乙、丙？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95937" y="3348281"/>
            <a:ext cx="23042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3200" b="1" i="1" dirty="0" err="1" smtClean="0">
                <a:latin typeface="Times New Roman" pitchFamily="18" charset="0"/>
              </a:rPr>
              <a:t>i</a:t>
            </a:r>
            <a:r>
              <a:rPr kumimoji="1" lang="en-US" altLang="zh-CN" sz="3200" b="1" i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latin typeface="Times New Roman" pitchFamily="18" charset="0"/>
              </a:rPr>
              <a:t>=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kumimoji="1" lang="en-US" altLang="zh-CN" sz="3200" b="1" dirty="0" smtClean="0">
                <a:latin typeface="Times New Roman" pitchFamily="18" charset="0"/>
              </a:rPr>
              <a:t>, 1, 2, 3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utoUpdateAnimBg="0"/>
      <p:bldP spid="113668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3"/>
          <p:cNvGraphicFramePr>
            <a:graphicFrameLocks noChangeAspect="1"/>
          </p:cNvGraphicFramePr>
          <p:nvPr>
            <p:extLst/>
          </p:nvPr>
        </p:nvGraphicFramePr>
        <p:xfrm>
          <a:off x="4514850" y="283657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83657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31840" y="2420888"/>
            <a:ext cx="2520950" cy="2247030"/>
            <a:chOff x="3936" y="2267"/>
            <a:chExt cx="1544" cy="1395"/>
          </a:xfrm>
        </p:grpSpPr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3936" y="2267"/>
              <a:ext cx="1536" cy="1381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980" y="2267"/>
              <a:ext cx="1500" cy="139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zh-CN" altLang="en-US" sz="2800" b="1" dirty="0">
                  <a:latin typeface="Times New Roman" pitchFamily="18" charset="0"/>
                </a:rPr>
                <a:t>依题意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，</a:t>
              </a:r>
              <a:endParaRPr kumimoji="1" lang="en-US" altLang="zh-CN" sz="2800" b="1" dirty="0" smtClean="0">
                <a:latin typeface="Times New Roman" pitchFamily="18" charset="0"/>
              </a:endParaRPr>
            </a:p>
            <a:p>
              <a:pPr algn="ctr"/>
              <a:r>
                <a:rPr kumimoji="1" lang="en-US" altLang="zh-CN" sz="2800" b="1" i="1" dirty="0" smtClean="0">
                  <a:latin typeface="Times New Roman" pitchFamily="18" charset="0"/>
                </a:rPr>
                <a:t>P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 smtClean="0">
                  <a:latin typeface="Times New Roman" pitchFamily="18" charset="0"/>
                </a:rPr>
                <a:t>B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 smtClean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 smtClean="0">
                  <a:latin typeface="Times New Roman" pitchFamily="18" charset="0"/>
                </a:rPr>
                <a:t>0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)=0,</a:t>
              </a:r>
            </a:p>
            <a:p>
              <a:pPr algn="ctr"/>
              <a:r>
                <a:rPr kumimoji="1" lang="en-US" altLang="zh-CN" sz="2800" b="1" i="1" dirty="0" smtClean="0">
                  <a:latin typeface="Times New Roman" pitchFamily="18" charset="0"/>
                </a:rPr>
                <a:t>P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 smtClean="0">
                  <a:latin typeface="Times New Roman" pitchFamily="18" charset="0"/>
                </a:rPr>
                <a:t>B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 smtClean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 smtClean="0"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latin typeface="Times New Roman" pitchFamily="18" charset="0"/>
                </a:rPr>
                <a:t>)=0.2,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</a:t>
              </a:r>
              <a:r>
                <a:rPr kumimoji="1" lang="en-US" altLang="zh-CN" sz="2800" b="1" dirty="0">
                  <a:latin typeface="Times New Roman" pitchFamily="18" charset="0"/>
                </a:rPr>
                <a:t>|</a:t>
              </a:r>
              <a:r>
                <a:rPr kumimoji="1" lang="en-US" altLang="zh-CN" sz="2800" b="1" i="1" dirty="0"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2</a:t>
              </a:r>
              <a:r>
                <a:rPr kumimoji="1" lang="en-US" altLang="zh-CN" sz="2800" b="1" dirty="0">
                  <a:latin typeface="Times New Roman" pitchFamily="18" charset="0"/>
                </a:rPr>
                <a:t>)=0.6,</a:t>
              </a:r>
            </a:p>
            <a:p>
              <a:r>
                <a:rPr kumimoji="1" lang="en-US" altLang="zh-CN" sz="2800" b="1" dirty="0">
                  <a:latin typeface="Times New Roman" pitchFamily="18" charset="0"/>
                </a:rPr>
                <a:t>  </a:t>
              </a:r>
              <a:r>
                <a:rPr kumimoji="1" lang="en-US" altLang="zh-CN" sz="2800" b="1" i="1" dirty="0">
                  <a:latin typeface="Times New Roman" pitchFamily="18" charset="0"/>
                </a:rPr>
                <a:t>P</a:t>
              </a:r>
              <a:r>
                <a:rPr kumimoji="1" lang="en-US" altLang="zh-CN" sz="2800" b="1" dirty="0"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latin typeface="Times New Roman" pitchFamily="18" charset="0"/>
                </a:rPr>
                <a:t>B|A</a:t>
              </a:r>
              <a:r>
                <a:rPr kumimoji="1" lang="en-US" altLang="zh-CN" sz="2800" b="1" baseline="-25000" dirty="0">
                  <a:latin typeface="Times New Roman" pitchFamily="18" charset="0"/>
                </a:rPr>
                <a:t>3</a:t>
              </a:r>
              <a:r>
                <a:rPr kumimoji="1" lang="en-US" altLang="zh-CN" sz="2800" b="1" dirty="0">
                  <a:latin typeface="Times New Roman" pitchFamily="18" charset="0"/>
                </a:rPr>
                <a:t>)=1</a:t>
              </a:r>
              <a:endParaRPr kumimoji="1" lang="en-US" altLang="zh-CN" sz="3200" b="1" dirty="0">
                <a:latin typeface="Times New Roman" pitchFamily="18" charset="0"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404664"/>
            <a:ext cx="73433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zh-CN" altLang="en-US" sz="3200" b="1" dirty="0">
                <a:latin typeface="Times New Roman" pitchFamily="18" charset="0"/>
              </a:rPr>
              <a:t>由全概率公式</a:t>
            </a:r>
          </a:p>
          <a:p>
            <a:pPr eaLnBrk="0" hangingPunct="0"/>
            <a:r>
              <a:rPr kumimoji="1" lang="zh-CN" altLang="en-US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0</a:t>
            </a:r>
            <a:r>
              <a:rPr kumimoji="1" lang="en-US" altLang="zh-CN" sz="3200" b="1" dirty="0" smtClean="0">
                <a:latin typeface="Times New Roman" pitchFamily="18" charset="0"/>
              </a:rPr>
              <a:t>)+ 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1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 </a:t>
            </a:r>
            <a:r>
              <a:rPr kumimoji="1" lang="en-US" altLang="zh-CN" sz="3200" b="1" dirty="0">
                <a:latin typeface="Times New Roman" pitchFamily="18" charset="0"/>
              </a:rPr>
              <a:t>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dirty="0" smtClean="0">
                <a:latin typeface="Times New Roman" pitchFamily="18" charset="0"/>
              </a:rPr>
              <a:t>       </a:t>
            </a:r>
          </a:p>
          <a:p>
            <a:pPr eaLnBrk="0" hangingPunct="0"/>
            <a:r>
              <a:rPr kumimoji="1" lang="en-US" altLang="zh-CN" sz="3200" b="1" i="1" dirty="0">
                <a:latin typeface="Times New Roman" pitchFamily="18" charset="0"/>
              </a:rPr>
              <a:t> </a:t>
            </a:r>
            <a:r>
              <a:rPr kumimoji="1" lang="en-US" altLang="zh-CN" sz="3200" b="1" i="1" dirty="0" smtClean="0">
                <a:latin typeface="Times New Roman" pitchFamily="18" charset="0"/>
              </a:rPr>
              <a:t>          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200" b="1" dirty="0" smtClean="0">
                <a:latin typeface="Times New Roman" pitchFamily="18" charset="0"/>
              </a:rPr>
              <a:t>)</a:t>
            </a:r>
            <a:r>
              <a:rPr kumimoji="1" lang="en-US" altLang="zh-CN" sz="3200" b="1" i="1" dirty="0" smtClean="0"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latin typeface="Times New Roman" pitchFamily="18" charset="0"/>
              </a:rPr>
              <a:t>|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latin typeface="Times New Roman" pitchFamily="18" charset="0"/>
              </a:rPr>
              <a:t>)+ 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3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2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39750" y="113754"/>
            <a:ext cx="8382000" cy="54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为求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latin typeface="Times New Roman" pitchFamily="18" charset="0"/>
              </a:rPr>
              <a:t>) ,  </a:t>
            </a:r>
            <a:r>
              <a:rPr kumimoji="1" lang="zh-CN" altLang="en-US" sz="2800" b="1" dirty="0">
                <a:latin typeface="Times New Roman" pitchFamily="18" charset="0"/>
              </a:rPr>
              <a:t>设 </a:t>
            </a:r>
            <a:r>
              <a:rPr kumimoji="1" lang="en-US" altLang="zh-CN" sz="2800" b="1" i="1" dirty="0" err="1" smtClean="0">
                <a:latin typeface="Times New Roman" pitchFamily="18" charset="0"/>
              </a:rPr>
              <a:t>H</a:t>
            </a:r>
            <a:r>
              <a:rPr kumimoji="1" lang="en-US" altLang="zh-CN" sz="2800" b="1" i="1" baseline="-25000" dirty="0" err="1" smtClean="0">
                <a:latin typeface="Times New Roman" pitchFamily="18" charset="0"/>
              </a:rPr>
              <a:t>j</a:t>
            </a:r>
            <a:r>
              <a:rPr kumimoji="1" lang="en-US" altLang="zh-CN" sz="2800" b="1" dirty="0" smtClean="0">
                <a:latin typeface="Times New Roman" pitchFamily="18" charset="0"/>
              </a:rPr>
              <a:t>={</a:t>
            </a:r>
            <a:r>
              <a:rPr kumimoji="1" lang="zh-CN" altLang="en-US" sz="2800" b="1" dirty="0">
                <a:latin typeface="Times New Roman" pitchFamily="18" charset="0"/>
              </a:rPr>
              <a:t>飞机被</a:t>
            </a:r>
            <a:r>
              <a:rPr kumimoji="1" lang="zh-CN" altLang="en-US" sz="2800" b="1" dirty="0" smtClean="0">
                <a:latin typeface="Times New Roman" pitchFamily="18" charset="0"/>
              </a:rPr>
              <a:t>第</a:t>
            </a:r>
            <a:r>
              <a:rPr kumimoji="1" lang="en-US" altLang="zh-CN" sz="2800" b="1" i="1" dirty="0" err="1">
                <a:latin typeface="Times New Roman" pitchFamily="18" charset="0"/>
              </a:rPr>
              <a:t>j</a:t>
            </a:r>
            <a:r>
              <a:rPr kumimoji="1" lang="zh-CN" altLang="en-US" sz="2800" b="1" dirty="0" smtClean="0">
                <a:latin typeface="Times New Roman" pitchFamily="18" charset="0"/>
              </a:rPr>
              <a:t>人</a:t>
            </a:r>
            <a:r>
              <a:rPr kumimoji="1" lang="zh-CN" altLang="en-US" sz="2800" b="1" dirty="0">
                <a:latin typeface="Times New Roman" pitchFamily="18" charset="0"/>
              </a:rPr>
              <a:t>击中</a:t>
            </a:r>
            <a:r>
              <a:rPr kumimoji="1" lang="en-US" altLang="zh-CN" sz="2800" b="1" dirty="0">
                <a:latin typeface="Times New Roman" pitchFamily="18" charset="0"/>
              </a:rPr>
              <a:t>}, </a:t>
            </a:r>
            <a:r>
              <a:rPr kumimoji="1" lang="en-US" altLang="zh-CN" sz="2800" b="1" i="1" dirty="0">
                <a:latin typeface="Times New Roman" pitchFamily="18" charset="0"/>
              </a:rPr>
              <a:t> j</a:t>
            </a:r>
            <a:r>
              <a:rPr kumimoji="1" lang="en-US" altLang="zh-CN" sz="2800" b="1" dirty="0" smtClean="0">
                <a:latin typeface="Times New Roman" pitchFamily="18" charset="0"/>
              </a:rPr>
              <a:t>=</a:t>
            </a:r>
            <a:r>
              <a:rPr kumimoji="1" lang="zh-CN" altLang="en-US" sz="2800" b="1" dirty="0" smtClean="0">
                <a:latin typeface="Times New Roman" pitchFamily="18" charset="0"/>
              </a:rPr>
              <a:t>甲</a:t>
            </a:r>
            <a:r>
              <a:rPr kumimoji="1" lang="en-US" altLang="zh-CN" sz="2800" b="1" dirty="0" smtClean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乙</a:t>
            </a:r>
            <a:r>
              <a:rPr kumimoji="1" lang="en-US" altLang="zh-CN" sz="2800" b="1" dirty="0" smtClean="0">
                <a:latin typeface="Times New Roman" pitchFamily="18" charset="0"/>
              </a:rPr>
              <a:t>,</a:t>
            </a:r>
            <a:r>
              <a:rPr kumimoji="1" lang="zh-CN" altLang="en-US" sz="2800" b="1" smtClean="0">
                <a:latin typeface="Times New Roman" pitchFamily="18" charset="0"/>
              </a:rPr>
              <a:t>丙</a:t>
            </a:r>
            <a:r>
              <a:rPr kumimoji="1" lang="en-US" altLang="zh-CN" sz="2800" b="1" smtClean="0">
                <a:latin typeface="Times New Roman" pitchFamily="18" charset="0"/>
              </a:rPr>
              <a:t>      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701915"/>
              </p:ext>
            </p:extLst>
          </p:nvPr>
        </p:nvGraphicFramePr>
        <p:xfrm>
          <a:off x="1258888" y="834479"/>
          <a:ext cx="71516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3" name="公式" r:id="rId4" imgW="2674532" imgH="228528" progId="Equation.3">
                  <p:embed/>
                </p:oleObj>
              </mc:Choice>
              <mc:Fallback>
                <p:oleObj name="公式" r:id="rId4" imgW="2674532" imgH="22852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834479"/>
                        <a:ext cx="715168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90620"/>
              </p:ext>
            </p:extLst>
          </p:nvPr>
        </p:nvGraphicFramePr>
        <p:xfrm>
          <a:off x="1258888" y="1409154"/>
          <a:ext cx="7162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4" name="公式" r:id="rId6" imgW="2689876" imgH="228528" progId="Equation.3">
                  <p:embed/>
                </p:oleObj>
              </mc:Choice>
              <mc:Fallback>
                <p:oleObj name="公式" r:id="rId6" imgW="2689876" imgH="2285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9154"/>
                        <a:ext cx="7162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99845"/>
              </p:ext>
            </p:extLst>
          </p:nvPr>
        </p:nvGraphicFramePr>
        <p:xfrm>
          <a:off x="1281113" y="2077491"/>
          <a:ext cx="68722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5" name="公式" r:id="rId8" imgW="2636497" imgH="213408" progId="Equation.3">
                  <p:embed/>
                </p:oleObj>
              </mc:Choice>
              <mc:Fallback>
                <p:oleObj name="公式" r:id="rId8" imgW="2636497" imgH="21340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2077491"/>
                        <a:ext cx="68722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1258888" y="3426866"/>
            <a:ext cx="6354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>
                <a:latin typeface="Times New Roman" pitchFamily="18" charset="0"/>
              </a:rPr>
              <a:t>)=0.36;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>
                <a:latin typeface="Times New Roman" pitchFamily="18" charset="0"/>
              </a:rPr>
              <a:t>)=0.41; 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>
                <a:latin typeface="Times New Roman" pitchFamily="18" charset="0"/>
              </a:rPr>
              <a:t>)=0.14.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395288" y="4149080"/>
            <a:ext cx="87487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)+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1703388" y="520318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1" lang="zh-CN" altLang="zh-CN" sz="3200" b="1">
              <a:latin typeface="Times New Roman" pitchFamily="18" charset="0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877050" y="4796780"/>
            <a:ext cx="1330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=0.458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1042988" y="4796780"/>
            <a:ext cx="5756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>
                <a:latin typeface="Times New Roman" pitchFamily="18" charset="0"/>
              </a:rPr>
              <a:t> =0.36×0.2+0.41 ×0.6+0.14 ×1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1692275" y="5444480"/>
            <a:ext cx="5264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即飞机被击落的概率为</a:t>
            </a:r>
            <a:r>
              <a:rPr kumimoji="1" lang="en-US" altLang="zh-CN" sz="3200" b="1">
                <a:latin typeface="Times New Roman" pitchFamily="18" charset="0"/>
              </a:rPr>
              <a:t>0.458.</a:t>
            </a:r>
          </a:p>
        </p:txBody>
      </p:sp>
      <p:sp>
        <p:nvSpPr>
          <p:cNvPr id="112653" name="AutoShape 13"/>
          <p:cNvSpPr>
            <a:spLocks noChangeArrowheads="1"/>
          </p:cNvSpPr>
          <p:nvPr/>
        </p:nvSpPr>
        <p:spPr bwMode="auto">
          <a:xfrm>
            <a:off x="1835150" y="2706141"/>
            <a:ext cx="2089150" cy="609600"/>
          </a:xfrm>
          <a:prstGeom prst="wedgeRoundRectCallout">
            <a:avLst>
              <a:gd name="adj1" fmla="val 17782"/>
              <a:gd name="adj2" fmla="val 573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加法公式</a:t>
            </a:r>
          </a:p>
        </p:txBody>
      </p: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4787900" y="2706141"/>
            <a:ext cx="2089150" cy="609600"/>
          </a:xfrm>
          <a:prstGeom prst="wedgeRoundRectCallout">
            <a:avLst>
              <a:gd name="adj1" fmla="val -14361"/>
              <a:gd name="adj2" fmla="val 14843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>
                <a:latin typeface="Verdana" pitchFamily="34" charset="0"/>
              </a:rPr>
              <a:t>独立性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7" grpId="0" autoUpdateAnimBg="0"/>
      <p:bldP spid="112648" grpId="0"/>
      <p:bldP spid="112650" grpId="0" autoUpdateAnimBg="0"/>
      <p:bldP spid="112651" grpId="0" autoUpdateAnimBg="0"/>
      <p:bldP spid="112652" grpId="0" animBg="1" autoUpdateAnimBg="0"/>
      <p:bldP spid="112653" grpId="0" animBg="1"/>
      <p:bldP spid="1126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508104" y="1903565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>
              <a:grpSpLocks/>
            </p:cNvGrpSpPr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2" name="Rectangle 11"/>
              <p:cNvSpPr>
                <a:spLocks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4"/>
              <p:cNvSpPr>
                <a:spLocks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18"/>
              <p:cNvSpPr>
                <a:spLocks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9"/>
              <p:cNvSpPr>
                <a:spLocks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23"/>
              <p:cNvSpPr>
                <a:spLocks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4"/>
              <p:cNvSpPr>
                <a:spLocks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5"/>
              <p:cNvSpPr>
                <a:spLocks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6"/>
              <p:cNvSpPr>
                <a:spLocks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8" name="Group 27"/>
              <p:cNvGrpSpPr>
                <a:grpSpLocks/>
              </p:cNvGrpSpPr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3" name="Oval 28"/>
                <p:cNvSpPr>
                  <a:spLocks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Oval 29"/>
                <p:cNvSpPr>
                  <a:spLocks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30"/>
                <p:cNvSpPr>
                  <a:spLocks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" name="Group 31"/>
              <p:cNvGrpSpPr>
                <a:grpSpLocks/>
              </p:cNvGrpSpPr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7" name="Line 32"/>
                <p:cNvSpPr>
                  <a:spLocks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Oval 33"/>
                <p:cNvSpPr>
                  <a:spLocks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4"/>
                <p:cNvSpPr>
                  <a:spLocks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5"/>
                <p:cNvSpPr>
                  <a:spLocks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6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7"/>
                <p:cNvSpPr>
                  <a:spLocks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1" name="Line 39"/>
                <p:cNvSpPr>
                  <a:spLocks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Oval 4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1"/>
                <p:cNvSpPr>
                  <a:spLocks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2"/>
                <p:cNvSpPr>
                  <a:spLocks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3"/>
                <p:cNvSpPr>
                  <a:spLocks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4"/>
                <p:cNvSpPr>
                  <a:spLocks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9750" y="3212033"/>
            <a:ext cx="6191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该球取自哪号箱的可能性最大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323528" y="116632"/>
            <a:ext cx="8718351" cy="584775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3200" b="1" dirty="0">
                <a:latin typeface="Times New Roman" pitchFamily="18" charset="0"/>
              </a:rPr>
              <a:t>实际中还有下面一类</a:t>
            </a:r>
            <a:r>
              <a:rPr kumimoji="1" lang="zh-CN" altLang="en-US" sz="3200" b="1" dirty="0" smtClean="0">
                <a:latin typeface="Times New Roman" pitchFamily="18" charset="0"/>
              </a:rPr>
              <a:t>问题“</a:t>
            </a:r>
            <a:r>
              <a:rPr kumimoji="1" lang="zh-CN" altLang="en-US" sz="3200" b="1" dirty="0">
                <a:latin typeface="Times New Roman" pitchFamily="18" charset="0"/>
              </a:rPr>
              <a:t>已知结果求原因”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611188" y="3932758"/>
            <a:ext cx="80359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这一类问题在实际中更为常见，它所求的是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itchFamily="18" charset="0"/>
              </a:rPr>
              <a:t>条件概率</a:t>
            </a:r>
            <a:r>
              <a:rPr kumimoji="1" lang="zh-CN" altLang="en-US" sz="3200" b="1">
                <a:latin typeface="Times New Roman" pitchFamily="18" charset="0"/>
              </a:rPr>
              <a:t>，是已知某结果发生条件下，求各原因发生可能性大小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39750" y="836712"/>
            <a:ext cx="48006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       </a:t>
            </a:r>
            <a:r>
              <a:rPr kumimoji="1" lang="zh-CN" altLang="en-US" sz="3200" b="1" dirty="0">
                <a:latin typeface="Times New Roman" pitchFamily="18" charset="0"/>
              </a:rPr>
              <a:t>某人从任一箱中任意摸出一球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发现是红球</a:t>
            </a:r>
            <a:r>
              <a:rPr kumimoji="1" lang="en-US" altLang="zh-CN" sz="3200" b="1" dirty="0">
                <a:latin typeface="Times New Roman" pitchFamily="18" charset="0"/>
              </a:rPr>
              <a:t>,</a:t>
            </a:r>
            <a:r>
              <a:rPr kumimoji="1" lang="zh-CN" altLang="en-US" sz="3200" b="1" dirty="0">
                <a:latin typeface="Times New Roman" pitchFamily="18" charset="0"/>
              </a:rPr>
              <a:t>求该球是取自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696200" y="727898"/>
            <a:ext cx="1319213" cy="592138"/>
            <a:chOff x="4848" y="816"/>
            <a:chExt cx="831" cy="373"/>
          </a:xfrm>
        </p:grpSpPr>
        <p:pic>
          <p:nvPicPr>
            <p:cNvPr id="21543" name="Picture 7" descr="HANDRCV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4" name="Oval 8"/>
            <p:cNvSpPr>
              <a:spLocks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625" name="AutoShape 9"/>
          <p:cNvSpPr>
            <a:spLocks noChangeArrowheads="1"/>
          </p:cNvSpPr>
          <p:nvPr/>
        </p:nvSpPr>
        <p:spPr bwMode="auto">
          <a:xfrm rot="-2215889">
            <a:off x="6172200" y="1337498"/>
            <a:ext cx="1676400" cy="228600"/>
          </a:xfrm>
          <a:prstGeom prst="leftArrow">
            <a:avLst>
              <a:gd name="adj1" fmla="val 50000"/>
              <a:gd name="adj2" fmla="val 18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56" name="Rectangle 40"/>
          <p:cNvSpPr>
            <a:spLocks noChangeArrowheads="1"/>
          </p:cNvSpPr>
          <p:nvPr/>
        </p:nvSpPr>
        <p:spPr bwMode="auto">
          <a:xfrm>
            <a:off x="611188" y="2492896"/>
            <a:ext cx="153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或者问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 autoUpdateAnimBg="0"/>
      <p:bldP spid="111619" grpId="0" animBg="1" autoUpdateAnimBg="0"/>
      <p:bldP spid="111620" grpId="0" autoUpdateAnimBg="0"/>
      <p:bldP spid="111621" grpId="0" autoUpdateAnimBg="0"/>
      <p:bldP spid="111625" grpId="0" animBg="1"/>
      <p:bldP spid="11165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57200" y="263525"/>
            <a:ext cx="8229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某人从三箱中任取一箱，从中任意摸出一球，发现是红</a:t>
            </a:r>
            <a:r>
              <a:rPr kumimoji="1" lang="zh-CN" altLang="en-US" sz="3200" b="1" dirty="0" smtClean="0">
                <a:latin typeface="Times New Roman" pitchFamily="18" charset="0"/>
              </a:rPr>
              <a:t>球，求</a:t>
            </a:r>
            <a:r>
              <a:rPr kumimoji="1" lang="zh-CN" altLang="en-US" sz="3200" b="1" dirty="0">
                <a:latin typeface="Times New Roman" pitchFamily="18" charset="0"/>
              </a:rPr>
              <a:t>该球是取自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号箱的概率 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991100" y="3200400"/>
            <a:ext cx="1319213" cy="592138"/>
            <a:chOff x="4848" y="816"/>
            <a:chExt cx="831" cy="373"/>
          </a:xfrm>
        </p:grpSpPr>
        <p:pic>
          <p:nvPicPr>
            <p:cNvPr id="22543" name="Picture 32" descr="HANDRCV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816"/>
              <a:ext cx="831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4" name="Oval 33"/>
            <p:cNvSpPr>
              <a:spLocks noChangeArrowheads="1"/>
            </p:cNvSpPr>
            <p:nvPr/>
          </p:nvSpPr>
          <p:spPr bwMode="auto">
            <a:xfrm>
              <a:off x="4888" y="816"/>
              <a:ext cx="152" cy="14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467100" y="3306763"/>
            <a:ext cx="1676400" cy="731837"/>
            <a:chOff x="2184" y="2083"/>
            <a:chExt cx="1056" cy="461"/>
          </a:xfrm>
        </p:grpSpPr>
        <p:graphicFrame>
          <p:nvGraphicFramePr>
            <p:cNvPr id="22540" name="Object 36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1" name="公式" r:id="rId4" imgW="114151" imgH="215619" progId="Equation.3">
                    <p:embed/>
                  </p:oleObj>
                </mc:Choice>
                <mc:Fallback>
                  <p:oleObj name="公式" r:id="rId4" imgW="114151" imgH="21561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AutoShape 37"/>
            <p:cNvSpPr>
              <a:spLocks noChangeArrowheads="1"/>
            </p:cNvSpPr>
            <p:nvPr/>
          </p:nvSpPr>
          <p:spPr bwMode="auto">
            <a:xfrm rot="-2215889">
              <a:off x="2184" y="2400"/>
              <a:ext cx="1056" cy="144"/>
            </a:xfrm>
            <a:prstGeom prst="leftArrow">
              <a:avLst>
                <a:gd name="adj1" fmla="val 50000"/>
                <a:gd name="adj2" fmla="val 18333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Rectangle 38"/>
            <p:cNvSpPr>
              <a:spLocks noChangeArrowheads="1"/>
            </p:cNvSpPr>
            <p:nvPr/>
          </p:nvSpPr>
          <p:spPr bwMode="auto">
            <a:xfrm>
              <a:off x="2540" y="2083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chemeClr val="tx2"/>
                  </a:solidFill>
                  <a:latin typeface="Times New Roman" pitchFamily="18" charset="0"/>
                </a:rPr>
                <a:t>?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538412" y="4412456"/>
            <a:ext cx="3533775" cy="1173957"/>
            <a:chOff x="6691313" y="3728243"/>
            <a:chExt cx="3533775" cy="1173957"/>
          </a:xfrm>
        </p:grpSpPr>
        <p:grpSp>
          <p:nvGrpSpPr>
            <p:cNvPr id="41" name="Group 45"/>
            <p:cNvGrpSpPr>
              <a:grpSpLocks/>
            </p:cNvGrpSpPr>
            <p:nvPr/>
          </p:nvGrpSpPr>
          <p:grpSpPr bwMode="auto">
            <a:xfrm>
              <a:off x="6796088" y="3759200"/>
              <a:ext cx="3429000" cy="1143000"/>
              <a:chOff x="3321" y="2152"/>
              <a:chExt cx="2160" cy="720"/>
            </a:xfrm>
          </p:grpSpPr>
          <p:sp>
            <p:nvSpPr>
              <p:cNvPr id="43" name="Rectangle 11"/>
              <p:cNvSpPr>
                <a:spLocks noChangeArrowheads="1"/>
              </p:cNvSpPr>
              <p:nvPr/>
            </p:nvSpPr>
            <p:spPr bwMode="auto">
              <a:xfrm>
                <a:off x="332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 flipV="1">
                <a:off x="332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3"/>
              <p:cNvSpPr>
                <a:spLocks noChangeShapeType="1"/>
              </p:cNvSpPr>
              <p:nvPr/>
            </p:nvSpPr>
            <p:spPr bwMode="auto">
              <a:xfrm flipV="1">
                <a:off x="370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 flipV="1">
                <a:off x="370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15"/>
              <p:cNvSpPr>
                <a:spLocks noChangeShapeType="1"/>
              </p:cNvSpPr>
              <p:nvPr/>
            </p:nvSpPr>
            <p:spPr bwMode="auto">
              <a:xfrm>
                <a:off x="389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041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9" name="Line 17"/>
              <p:cNvSpPr>
                <a:spLocks noChangeShapeType="1"/>
              </p:cNvSpPr>
              <p:nvPr/>
            </p:nvSpPr>
            <p:spPr bwMode="auto">
              <a:xfrm flipV="1">
                <a:off x="4041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 flipV="1">
                <a:off x="4425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V="1">
                <a:off x="4425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4617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4809" y="2536"/>
                <a:ext cx="384" cy="3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3200" b="1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4809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23"/>
              <p:cNvSpPr>
                <a:spLocks noChangeShapeType="1"/>
              </p:cNvSpPr>
              <p:nvPr/>
            </p:nvSpPr>
            <p:spPr bwMode="auto">
              <a:xfrm flipV="1">
                <a:off x="5193" y="2440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4"/>
              <p:cNvSpPr>
                <a:spLocks noChangeShapeType="1"/>
              </p:cNvSpPr>
              <p:nvPr/>
            </p:nvSpPr>
            <p:spPr bwMode="auto">
              <a:xfrm>
                <a:off x="5001" y="244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5"/>
              <p:cNvSpPr>
                <a:spLocks noChangeShapeType="1"/>
              </p:cNvSpPr>
              <p:nvPr/>
            </p:nvSpPr>
            <p:spPr bwMode="auto">
              <a:xfrm flipV="1">
                <a:off x="5193" y="2776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5385" y="244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" name="Group 27"/>
              <p:cNvGrpSpPr>
                <a:grpSpLocks/>
              </p:cNvGrpSpPr>
              <p:nvPr/>
            </p:nvGrpSpPr>
            <p:grpSpPr bwMode="auto">
              <a:xfrm>
                <a:off x="4953" y="2200"/>
                <a:ext cx="528" cy="144"/>
                <a:chOff x="4992" y="1488"/>
                <a:chExt cx="528" cy="144"/>
              </a:xfrm>
            </p:grpSpPr>
            <p:sp>
              <p:nvSpPr>
                <p:cNvPr id="74" name="Oval 28"/>
                <p:cNvSpPr>
                  <a:spLocks noChangeArrowheads="1"/>
                </p:cNvSpPr>
                <p:nvPr/>
              </p:nvSpPr>
              <p:spPr bwMode="auto">
                <a:xfrm>
                  <a:off x="4992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Oval 29"/>
                <p:cNvSpPr>
                  <a:spLocks noChangeArrowheads="1"/>
                </p:cNvSpPr>
                <p:nvPr/>
              </p:nvSpPr>
              <p:spPr bwMode="auto">
                <a:xfrm>
                  <a:off x="5176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Oval 30"/>
                <p:cNvSpPr>
                  <a:spLocks noChangeArrowheads="1"/>
                </p:cNvSpPr>
                <p:nvPr/>
              </p:nvSpPr>
              <p:spPr bwMode="auto">
                <a:xfrm>
                  <a:off x="5368" y="1488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31"/>
              <p:cNvGrpSpPr>
                <a:grpSpLocks/>
              </p:cNvGrpSpPr>
              <p:nvPr/>
            </p:nvGrpSpPr>
            <p:grpSpPr bwMode="auto">
              <a:xfrm>
                <a:off x="4177" y="2152"/>
                <a:ext cx="536" cy="288"/>
                <a:chOff x="4216" y="1440"/>
                <a:chExt cx="536" cy="288"/>
              </a:xfrm>
            </p:grpSpPr>
            <p:sp>
              <p:nvSpPr>
                <p:cNvPr id="68" name="Line 32"/>
                <p:cNvSpPr>
                  <a:spLocks noChangeShapeType="1"/>
                </p:cNvSpPr>
                <p:nvPr/>
              </p:nvSpPr>
              <p:spPr bwMode="auto">
                <a:xfrm>
                  <a:off x="427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" name="Oval 33"/>
                <p:cNvSpPr>
                  <a:spLocks noChangeArrowheads="1"/>
                </p:cNvSpPr>
                <p:nvPr/>
              </p:nvSpPr>
              <p:spPr bwMode="auto">
                <a:xfrm>
                  <a:off x="4216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" name="Oval 34"/>
                <p:cNvSpPr>
                  <a:spLocks noChangeArrowheads="1"/>
                </p:cNvSpPr>
                <p:nvPr/>
              </p:nvSpPr>
              <p:spPr bwMode="auto">
                <a:xfrm>
                  <a:off x="4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" name="Oval 35"/>
                <p:cNvSpPr>
                  <a:spLocks noChangeArrowheads="1"/>
                </p:cNvSpPr>
                <p:nvPr/>
              </p:nvSpPr>
              <p:spPr bwMode="auto">
                <a:xfrm>
                  <a:off x="4504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Oval 36"/>
                <p:cNvSpPr>
                  <a:spLocks noChangeArrowheads="1"/>
                </p:cNvSpPr>
                <p:nvPr/>
              </p:nvSpPr>
              <p:spPr bwMode="auto">
                <a:xfrm>
                  <a:off x="4320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Oval 37"/>
                <p:cNvSpPr>
                  <a:spLocks noChangeArrowheads="1"/>
                </p:cNvSpPr>
                <p:nvPr/>
              </p:nvSpPr>
              <p:spPr bwMode="auto">
                <a:xfrm>
                  <a:off x="4600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Group 38"/>
              <p:cNvGrpSpPr>
                <a:grpSpLocks/>
              </p:cNvGrpSpPr>
              <p:nvPr/>
            </p:nvGrpSpPr>
            <p:grpSpPr bwMode="auto">
              <a:xfrm>
                <a:off x="3369" y="2152"/>
                <a:ext cx="531" cy="288"/>
                <a:chOff x="3408" y="1440"/>
                <a:chExt cx="531" cy="288"/>
              </a:xfrm>
            </p:grpSpPr>
            <p:sp>
              <p:nvSpPr>
                <p:cNvPr id="62" name="Line 39"/>
                <p:cNvSpPr>
                  <a:spLocks noChangeShapeType="1"/>
                </p:cNvSpPr>
                <p:nvPr/>
              </p:nvSpPr>
              <p:spPr bwMode="auto">
                <a:xfrm>
                  <a:off x="3552" y="1728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Oval 40"/>
                <p:cNvSpPr>
                  <a:spLocks noChangeArrowheads="1"/>
                </p:cNvSpPr>
                <p:nvPr/>
              </p:nvSpPr>
              <p:spPr bwMode="auto">
                <a:xfrm>
                  <a:off x="3408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Oval 41"/>
                <p:cNvSpPr>
                  <a:spLocks noChangeArrowheads="1"/>
                </p:cNvSpPr>
                <p:nvPr/>
              </p:nvSpPr>
              <p:spPr bwMode="auto">
                <a:xfrm>
                  <a:off x="378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7618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Oval 42"/>
                <p:cNvSpPr>
                  <a:spLocks noChangeArrowheads="1"/>
                </p:cNvSpPr>
                <p:nvPr/>
              </p:nvSpPr>
              <p:spPr bwMode="auto">
                <a:xfrm>
                  <a:off x="3597" y="1440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Oval 43"/>
                <p:cNvSpPr>
                  <a:spLocks noChangeArrowheads="1"/>
                </p:cNvSpPr>
                <p:nvPr/>
              </p:nvSpPr>
              <p:spPr bwMode="auto">
                <a:xfrm>
                  <a:off x="3688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Oval 44"/>
                <p:cNvSpPr>
                  <a:spLocks noChangeArrowheads="1"/>
                </p:cNvSpPr>
                <p:nvPr/>
              </p:nvSpPr>
              <p:spPr bwMode="auto">
                <a:xfrm>
                  <a:off x="3496" y="1584"/>
                  <a:ext cx="152" cy="14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767676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691313" y="3728243"/>
              <a:ext cx="1250950" cy="519113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latin typeface="Times New Roman" pitchFamily="18" charset="0"/>
                </a:rPr>
                <a:t>红</a:t>
              </a:r>
              <a:r>
                <a:rPr kumimoji="1" lang="en-US" altLang="zh-CN" sz="2800" b="1" dirty="0">
                  <a:latin typeface="Times New Roman" pitchFamily="18" charset="0"/>
                </a:rPr>
                <a:t>4</a:t>
              </a:r>
              <a:r>
                <a:rPr kumimoji="1" lang="zh-CN" altLang="en-US" sz="2800" b="1" dirty="0">
                  <a:latin typeface="Times New Roman" pitchFamily="18" charset="0"/>
                </a:rPr>
                <a:t>白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86004"/>
              </p:ext>
            </p:extLst>
          </p:nvPr>
        </p:nvGraphicFramePr>
        <p:xfrm>
          <a:off x="1116013" y="2060303"/>
          <a:ext cx="31162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8" name="公式" r:id="rId3" imgW="1241963" imgH="403920" progId="Equation.3">
                  <p:embed/>
                </p:oleObj>
              </mc:Choice>
              <mc:Fallback>
                <p:oleObj name="公式" r:id="rId3" imgW="1241963" imgH="40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303"/>
                        <a:ext cx="31162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68313" y="188640"/>
            <a:ext cx="8443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3200" b="1">
                <a:latin typeface="Times New Roman" pitchFamily="18" charset="0"/>
              </a:rPr>
              <a:t>记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</a:t>
            </a:r>
            <a:r>
              <a:rPr kumimoji="1" lang="en-US" altLang="zh-CN" sz="2800" b="1" i="1">
                <a:latin typeface="Times New Roman" pitchFamily="18" charset="0"/>
              </a:rPr>
              <a:t>i</a:t>
            </a:r>
            <a:r>
              <a:rPr kumimoji="1" lang="en-US" altLang="zh-CN" sz="2800" b="1">
                <a:latin typeface="Times New Roman" pitchFamily="18" charset="0"/>
              </a:rPr>
              <a:t>=1,2,3;</a:t>
            </a:r>
            <a:r>
              <a:rPr kumimoji="1" lang="en-US" altLang="zh-CN" sz="3200" b="1">
                <a:latin typeface="Times New Roman" pitchFamily="18" charset="0"/>
              </a:rPr>
              <a:t>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352800" y="918095"/>
            <a:ext cx="1758950" cy="519113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zh-CN" sz="2800" b="1">
                <a:latin typeface="Times New Roman" pitchFamily="18" charset="0"/>
              </a:rPr>
              <a:t>求</a:t>
            </a:r>
            <a:r>
              <a:rPr kumimoji="1" lang="en-US" altLang="zh-CN" sz="2800" b="1" i="1">
                <a:latin typeface="Times New Roman" pitchFamily="18" charset="0"/>
              </a:rPr>
              <a:t>P</a:t>
            </a:r>
            <a:r>
              <a:rPr kumimoji="1" lang="en-US" altLang="zh-CN" sz="2800" b="1">
                <a:latin typeface="Times New Roman" pitchFamily="18" charset="0"/>
              </a:rPr>
              <a:t>(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 baseline="-25000">
                <a:latin typeface="Times New Roman" pitchFamily="18" charset="0"/>
              </a:rPr>
              <a:t>1</a:t>
            </a:r>
            <a:r>
              <a:rPr kumimoji="1" lang="en-US" altLang="zh-CN" sz="2800" b="1">
                <a:latin typeface="Times New Roman" pitchFamily="18" charset="0"/>
              </a:rPr>
              <a:t>|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).</a:t>
            </a:r>
            <a:endParaRPr kumimoji="1" lang="en-US" altLang="zh-CN" sz="2800" b="1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052009"/>
              </p:ext>
            </p:extLst>
          </p:nvPr>
        </p:nvGraphicFramePr>
        <p:xfrm>
          <a:off x="4284663" y="2060303"/>
          <a:ext cx="349408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9" name="公式" r:id="rId5" imgW="1394534" imgH="609552" progId="Equation.3">
                  <p:embed/>
                </p:oleObj>
              </mc:Choice>
              <mc:Fallback>
                <p:oleObj name="公式" r:id="rId5" imgW="1394534" imgH="6095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60303"/>
                        <a:ext cx="349408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AutoShape 7"/>
          <p:cNvSpPr>
            <a:spLocks noChangeArrowheads="1"/>
          </p:cNvSpPr>
          <p:nvPr/>
        </p:nvSpPr>
        <p:spPr bwMode="auto">
          <a:xfrm>
            <a:off x="6372200" y="3501008"/>
            <a:ext cx="2667000" cy="914400"/>
          </a:xfrm>
          <a:prstGeom prst="wedgeRectCallout">
            <a:avLst>
              <a:gd name="adj1" fmla="val -52145"/>
              <a:gd name="adj2" fmla="val -68056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运用全概率公式</a:t>
            </a:r>
          </a:p>
          <a:p>
            <a:pPr algn="ctr"/>
            <a:r>
              <a:rPr kumimoji="1" lang="zh-CN" altLang="en-US" sz="2800" b="1" dirty="0">
                <a:latin typeface="Times New Roman" pitchFamily="18" charset="0"/>
              </a:rPr>
              <a:t>计算</a:t>
            </a:r>
            <a:r>
              <a:rPr kumimoji="1" lang="en-US" altLang="zh-CN" sz="2800" b="1" i="1" dirty="0">
                <a:latin typeface="Times New Roman" pitchFamily="18" charset="0"/>
              </a:rPr>
              <a:t>P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latin typeface="Times New Roman" pitchFamily="18" charset="0"/>
              </a:rPr>
              <a:t>)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116013" y="443679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3200" b="1">
                <a:latin typeface="Times New Roman" pitchFamily="18" charset="0"/>
              </a:rPr>
              <a:t>将这里得到的公式一般化，就得到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3276600" y="5228953"/>
            <a:ext cx="2216150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sp>
        <p:nvSpPr>
          <p:cNvPr id="109615" name="AutoShape 47"/>
          <p:cNvSpPr>
            <a:spLocks noChangeArrowheads="1"/>
          </p:cNvSpPr>
          <p:nvPr/>
        </p:nvSpPr>
        <p:spPr bwMode="auto">
          <a:xfrm>
            <a:off x="251520" y="1434828"/>
            <a:ext cx="2303463" cy="625475"/>
          </a:xfrm>
          <a:prstGeom prst="wedgeRectCallout">
            <a:avLst>
              <a:gd name="adj1" fmla="val 55167"/>
              <a:gd name="adj2" fmla="val 10659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itchFamily="18" charset="0"/>
              </a:rPr>
              <a:t>条件概率公式</a:t>
            </a:r>
          </a:p>
        </p:txBody>
      </p:sp>
      <p:sp>
        <p:nvSpPr>
          <p:cNvPr id="10" name="AutoShape 47"/>
          <p:cNvSpPr>
            <a:spLocks noChangeArrowheads="1"/>
          </p:cNvSpPr>
          <p:nvPr/>
        </p:nvSpPr>
        <p:spPr bwMode="auto">
          <a:xfrm>
            <a:off x="6156176" y="1220516"/>
            <a:ext cx="1861097" cy="625475"/>
          </a:xfrm>
          <a:prstGeom prst="wedgeRectCallout">
            <a:avLst>
              <a:gd name="adj1" fmla="val -56862"/>
              <a:gd name="adj2" fmla="val 97460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b="1" dirty="0" smtClean="0">
                <a:latin typeface="Times New Roman" pitchFamily="18" charset="0"/>
              </a:rPr>
              <a:t>乘法公式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 autoUpdateAnimBg="0"/>
      <p:bldP spid="109575" grpId="0" animBg="1" autoUpdateAnimBg="0"/>
      <p:bldP spid="109576" grpId="0" autoUpdateAnimBg="0"/>
      <p:bldP spid="109577" grpId="0" animBg="1" autoUpdateAnimBg="0"/>
      <p:bldP spid="109615" grpId="0" animBg="1" autoUpdateAnimBg="0"/>
      <p:bldP spid="1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138458"/>
              </p:ext>
            </p:extLst>
          </p:nvPr>
        </p:nvGraphicFramePr>
        <p:xfrm>
          <a:off x="4514850" y="4054922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3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054922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00433"/>
              </p:ext>
            </p:extLst>
          </p:nvPr>
        </p:nvGraphicFramePr>
        <p:xfrm>
          <a:off x="2051720" y="2345184"/>
          <a:ext cx="4971780" cy="171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4" name="Equation" r:id="rId6" imgW="1841400" imgH="634680" progId="Equation.DSMT4">
                  <p:embed/>
                </p:oleObj>
              </mc:Choice>
              <mc:Fallback>
                <p:oleObj name="Equation" r:id="rId6" imgW="184140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345184"/>
                        <a:ext cx="4971780" cy="1713636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11560" y="4630315"/>
            <a:ext cx="81978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该公式于</a:t>
            </a:r>
            <a:r>
              <a:rPr kumimoji="1" lang="en-US" altLang="zh-CN" sz="3200" b="1" dirty="0">
                <a:latin typeface="Times New Roman" pitchFamily="18" charset="0"/>
              </a:rPr>
              <a:t>1763</a:t>
            </a:r>
            <a:r>
              <a:rPr kumimoji="1" lang="zh-CN" altLang="en-US" sz="3200" b="1" dirty="0">
                <a:latin typeface="Times New Roman" pitchFamily="18" charset="0"/>
              </a:rPr>
              <a:t>年由贝叶斯</a:t>
            </a:r>
            <a:r>
              <a:rPr kumimoji="1" lang="en-US" altLang="zh-CN" sz="3200" b="1" dirty="0">
                <a:latin typeface="Times New Roman" pitchFamily="18" charset="0"/>
              </a:rPr>
              <a:t>(Bayes)</a:t>
            </a:r>
            <a:r>
              <a:rPr kumimoji="1" lang="zh-CN" altLang="en-US" sz="3200" b="1" dirty="0">
                <a:latin typeface="Times New Roman" pitchFamily="18" charset="0"/>
              </a:rPr>
              <a:t>给出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它是在观察到事件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已发生的条件下，寻找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3200" b="1" dirty="0">
                <a:latin typeface="Times New Roman" pitchFamily="18" charset="0"/>
              </a:rPr>
              <a:t>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发生的每个</a:t>
            </a:r>
            <a:r>
              <a:rPr kumimoji="1" lang="zh-CN" altLang="en-US" sz="3200" b="1" dirty="0" smtClean="0">
                <a:latin typeface="Times New Roman" pitchFamily="18" charset="0"/>
              </a:rPr>
              <a:t>原因</a:t>
            </a:r>
            <a:r>
              <a:rPr kumimoji="1" lang="en-US" altLang="zh-CN" sz="3200" b="1" i="1" dirty="0" smtClean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 smtClean="0">
                <a:latin typeface="Times New Roman" pitchFamily="18" charset="0"/>
              </a:rPr>
              <a:t>i</a:t>
            </a:r>
            <a:r>
              <a:rPr kumimoji="1" lang="zh-CN" altLang="en-US" sz="3200" b="1" dirty="0" smtClean="0">
                <a:latin typeface="Times New Roman" pitchFamily="18" charset="0"/>
              </a:rPr>
              <a:t>的</a:t>
            </a:r>
            <a:r>
              <a:rPr kumimoji="1" lang="zh-CN" altLang="en-US" sz="3200" b="1" dirty="0">
                <a:latin typeface="Times New Roman" pitchFamily="18" charset="0"/>
              </a:rPr>
              <a:t>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539750" y="836712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是完备事件组，则对任一事件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21251"/>
              </p:ext>
            </p:extLst>
          </p:nvPr>
        </p:nvGraphicFramePr>
        <p:xfrm>
          <a:off x="7092280" y="2708920"/>
          <a:ext cx="19669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5" name="公式" r:id="rId8" imgW="746864" imgH="175176" progId="Equation.3">
                  <p:embed/>
                </p:oleObj>
              </mc:Choice>
              <mc:Fallback>
                <p:oleObj name="公式" r:id="rId8" imgW="746864" imgH="1751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2708920"/>
                        <a:ext cx="19669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 smtClean="0"/>
              <a:t>二</a:t>
            </a:r>
            <a:r>
              <a:rPr lang="en-US" altLang="zh-CN" dirty="0" smtClean="0"/>
              <a:t>. </a:t>
            </a:r>
            <a:r>
              <a:rPr lang="zh-CN" altLang="en-US" dirty="0" smtClean="0"/>
              <a:t>贝叶斯公式</a:t>
            </a:r>
            <a:r>
              <a:rPr lang="en-US" altLang="zh-CN" dirty="0"/>
              <a:t>Bayes’ Theorem</a:t>
            </a:r>
            <a:endParaRPr lang="zh-CN" altLang="en-US" dirty="0" smtClean="0"/>
          </a:p>
        </p:txBody>
      </p:sp>
      <p:sp>
        <p:nvSpPr>
          <p:cNvPr id="2" name="圆角矩形标注 1"/>
          <p:cNvSpPr/>
          <p:nvPr/>
        </p:nvSpPr>
        <p:spPr>
          <a:xfrm>
            <a:off x="6300192" y="1453298"/>
            <a:ext cx="1584176" cy="720080"/>
          </a:xfrm>
          <a:prstGeom prst="wedgeRoundRectCallout">
            <a:avLst>
              <a:gd name="adj1" fmla="val -70858"/>
              <a:gd name="adj2" fmla="val 94246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相似度</a:t>
            </a:r>
            <a:r>
              <a:rPr lang="en-US" altLang="zh-CN" sz="2000" b="1" dirty="0" smtClean="0"/>
              <a:t>Likelihood</a:t>
            </a:r>
            <a:endParaRPr lang="zh-CN" altLang="en-US" sz="2000" b="1" dirty="0"/>
          </a:p>
        </p:txBody>
      </p:sp>
      <p:sp>
        <p:nvSpPr>
          <p:cNvPr id="10" name="圆角矩形标注 9"/>
          <p:cNvSpPr/>
          <p:nvPr/>
        </p:nvSpPr>
        <p:spPr>
          <a:xfrm>
            <a:off x="3209717" y="1453298"/>
            <a:ext cx="1584176" cy="720080"/>
          </a:xfrm>
          <a:prstGeom prst="wedgeRoundRectCallout">
            <a:avLst>
              <a:gd name="adj1" fmla="val 54203"/>
              <a:gd name="adj2" fmla="val 9001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先验概率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Prior Prob</a:t>
            </a:r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sp>
        <p:nvSpPr>
          <p:cNvPr id="11" name="圆角矩形标注 10"/>
          <p:cNvSpPr/>
          <p:nvPr/>
        </p:nvSpPr>
        <p:spPr>
          <a:xfrm>
            <a:off x="15592" y="2924944"/>
            <a:ext cx="2036128" cy="720080"/>
          </a:xfrm>
          <a:prstGeom prst="wedgeRoundRectCallout">
            <a:avLst>
              <a:gd name="adj1" fmla="val 79209"/>
              <a:gd name="adj2" fmla="val -47555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后</a:t>
            </a:r>
            <a:r>
              <a:rPr lang="zh-CN" altLang="en-US" sz="2000" b="1" dirty="0" smtClean="0"/>
              <a:t>验概率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Posterior Prob</a:t>
            </a:r>
            <a:r>
              <a:rPr lang="en-US" altLang="zh-CN" sz="2000" b="1" dirty="0"/>
              <a:t>.</a:t>
            </a:r>
            <a:endParaRPr lang="zh-CN" altLang="en-US" sz="2000" b="1" dirty="0"/>
          </a:p>
        </p:txBody>
      </p:sp>
      <p:sp>
        <p:nvSpPr>
          <p:cNvPr id="12" name="圆角矩形标注 11"/>
          <p:cNvSpPr/>
          <p:nvPr/>
        </p:nvSpPr>
        <p:spPr>
          <a:xfrm>
            <a:off x="4427984" y="3878261"/>
            <a:ext cx="3312368" cy="720080"/>
          </a:xfrm>
          <a:prstGeom prst="wedgeRoundRectCallout">
            <a:avLst>
              <a:gd name="adj1" fmla="val -53069"/>
              <a:gd name="adj2" fmla="val -94382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全概率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Sum over Space hypotheses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5" grpId="0"/>
      <p:bldP spid="2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95288" y="843794"/>
            <a:ext cx="76962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贝叶斯公式在实际中有很多应用，它可以帮助人们确定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某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结果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发生的最可能原因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32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25603" name="Picture 3" descr="MEETIN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600300"/>
            <a:ext cx="3413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69" name="Rectangle 37"/>
          <p:cNvSpPr>
            <a:spLocks noChangeArrowheads="1"/>
          </p:cNvSpPr>
          <p:nvPr/>
        </p:nvSpPr>
        <p:spPr bwMode="auto">
          <a:xfrm>
            <a:off x="-12700" y="5406315"/>
            <a:ext cx="9155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 i="1" dirty="0"/>
              <a:t>       </a:t>
            </a:r>
            <a:r>
              <a:rPr lang="en-US" altLang="zh-CN" sz="2400" b="0" dirty="0" smtClean="0"/>
              <a:t>Bayes</a:t>
            </a:r>
            <a:r>
              <a:rPr lang="en-US" altLang="zh-CN" sz="2400" i="1" dirty="0" smtClean="0"/>
              <a:t> </a:t>
            </a:r>
            <a:r>
              <a:rPr lang="zh-CN" altLang="en-US" sz="2400" dirty="0"/>
              <a:t>方法广泛应用于网络、分类、诊断、估计、检验、判别、推理等方面</a:t>
            </a:r>
          </a:p>
        </p:txBody>
      </p:sp>
      <p:grpSp>
        <p:nvGrpSpPr>
          <p:cNvPr id="402485" name="Group 53"/>
          <p:cNvGrpSpPr>
            <a:grpSpLocks/>
          </p:cNvGrpSpPr>
          <p:nvPr/>
        </p:nvGrpSpPr>
        <p:grpSpPr bwMode="auto">
          <a:xfrm>
            <a:off x="35496" y="837283"/>
            <a:ext cx="7613651" cy="503238"/>
            <a:chOff x="540" y="680"/>
            <a:chExt cx="4796" cy="317"/>
          </a:xfrm>
        </p:grpSpPr>
        <p:sp>
          <p:nvSpPr>
            <p:cNvPr id="402458" name="Rectangle 26"/>
            <p:cNvSpPr>
              <a:spLocks noChangeArrowheads="1"/>
            </p:cNvSpPr>
            <p:nvPr/>
          </p:nvSpPr>
          <p:spPr bwMode="auto">
            <a:xfrm>
              <a:off x="540" y="680"/>
              <a:ext cx="47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400" dirty="0"/>
                <a:t>假定                 </a:t>
              </a:r>
              <a:r>
                <a:rPr lang="zh-CN" altLang="en-US" sz="2400" dirty="0" smtClean="0"/>
                <a:t>     为</a:t>
              </a:r>
              <a:r>
                <a:rPr lang="zh-CN" altLang="en-US" sz="2400" dirty="0"/>
                <a:t>导致试验结果</a:t>
              </a:r>
              <a:r>
                <a:rPr lang="zh-CN" altLang="en-US" sz="2400" dirty="0" smtClean="0"/>
                <a:t>的“</a:t>
              </a:r>
              <a:r>
                <a:rPr lang="zh-CN" altLang="en-US" sz="2400" b="1" u="sng" dirty="0" smtClean="0">
                  <a:solidFill>
                    <a:srgbClr val="0000FF"/>
                  </a:solidFill>
                </a:rPr>
                <a:t>原因</a:t>
              </a:r>
              <a:r>
                <a:rPr lang="zh-CN" altLang="en-US" sz="2400" dirty="0" smtClean="0"/>
                <a:t>”</a:t>
              </a:r>
              <a:endParaRPr lang="zh-CN" altLang="en-US" sz="2400" dirty="0"/>
            </a:p>
          </p:txBody>
        </p:sp>
        <p:graphicFrame>
          <p:nvGraphicFramePr>
            <p:cNvPr id="402480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497119"/>
                </p:ext>
              </p:extLst>
            </p:nvPr>
          </p:nvGraphicFramePr>
          <p:xfrm>
            <a:off x="1039" y="724"/>
            <a:ext cx="10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1" name="Equation" r:id="rId4" imgW="660240" imgH="177480" progId="Equation.DSMT4">
                    <p:embed/>
                  </p:oleObj>
                </mc:Choice>
                <mc:Fallback>
                  <p:oleObj name="Equation" r:id="rId4" imgW="6602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724"/>
                          <a:ext cx="10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90" name="Group 58"/>
          <p:cNvGrpSpPr>
            <a:grpSpLocks/>
          </p:cNvGrpSpPr>
          <p:nvPr/>
        </p:nvGrpSpPr>
        <p:grpSpPr bwMode="auto">
          <a:xfrm>
            <a:off x="50725" y="1412776"/>
            <a:ext cx="5313363" cy="485775"/>
            <a:chOff x="236" y="1008"/>
            <a:chExt cx="3347" cy="306"/>
          </a:xfrm>
        </p:grpSpPr>
        <p:sp>
          <p:nvSpPr>
            <p:cNvPr id="402486" name="Rectangle 54"/>
            <p:cNvSpPr>
              <a:spLocks noChangeArrowheads="1"/>
            </p:cNvSpPr>
            <p:nvPr/>
          </p:nvSpPr>
          <p:spPr bwMode="auto">
            <a:xfrm>
              <a:off x="236" y="1015"/>
              <a:ext cx="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/>
                <a:t>称</a:t>
              </a:r>
            </a:p>
          </p:txBody>
        </p:sp>
        <p:graphicFrame>
          <p:nvGraphicFramePr>
            <p:cNvPr id="40248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866635"/>
                </p:ext>
              </p:extLst>
            </p:nvPr>
          </p:nvGraphicFramePr>
          <p:xfrm>
            <a:off x="499" y="1021"/>
            <a:ext cx="173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" name="Equation" r:id="rId6" imgW="1079280" imgH="190440" progId="Equation.DSMT4">
                    <p:embed/>
                  </p:oleObj>
                </mc:Choice>
                <mc:Fallback>
                  <p:oleObj name="Equation" r:id="rId6" imgW="1079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021"/>
                          <a:ext cx="173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89" name="Rectangle 57"/>
            <p:cNvSpPr>
              <a:spLocks noChangeArrowheads="1"/>
            </p:cNvSpPr>
            <p:nvPr/>
          </p:nvSpPr>
          <p:spPr bwMode="auto">
            <a:xfrm>
              <a:off x="2197" y="1008"/>
              <a:ext cx="13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/>
                <a:t>为</a:t>
              </a:r>
              <a:r>
                <a:rPr lang="zh-CN" altLang="en-US" sz="2400" b="1" u="sng" dirty="0" smtClean="0">
                  <a:solidFill>
                    <a:srgbClr val="0000FF"/>
                  </a:solidFill>
                </a:rPr>
                <a:t>先验概率</a:t>
              </a:r>
              <a:endParaRPr lang="zh-CN" altLang="en-US" sz="2400" b="1" u="sng" dirty="0">
                <a:solidFill>
                  <a:srgbClr val="0000FF"/>
                </a:solidFill>
              </a:endParaRPr>
            </a:p>
          </p:txBody>
        </p:sp>
      </p:grpSp>
      <p:sp>
        <p:nvSpPr>
          <p:cNvPr id="402461" name="Rectangle 29"/>
          <p:cNvSpPr>
            <a:spLocks noChangeArrowheads="1"/>
          </p:cNvSpPr>
          <p:nvPr/>
        </p:nvSpPr>
        <p:spPr bwMode="auto">
          <a:xfrm>
            <a:off x="35496" y="2175247"/>
            <a:ext cx="7897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/>
              <a:t>若试验</a:t>
            </a:r>
            <a:r>
              <a:rPr lang="zh-CN" altLang="en-US" sz="2400" dirty="0" smtClean="0"/>
              <a:t>产生“</a:t>
            </a:r>
            <a:r>
              <a:rPr lang="zh-CN" altLang="en-US" sz="2400" b="1" u="sng" dirty="0" smtClean="0">
                <a:solidFill>
                  <a:srgbClr val="0000FF"/>
                </a:solidFill>
              </a:rPr>
              <a:t>结果</a:t>
            </a:r>
            <a:r>
              <a:rPr lang="zh-CN" altLang="en-US" sz="2400" dirty="0"/>
              <a:t>”事件 </a:t>
            </a:r>
            <a:r>
              <a:rPr lang="en-US" altLang="zh-CN" sz="2400" i="1" dirty="0" smtClean="0"/>
              <a:t>B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,  </a:t>
            </a:r>
            <a:r>
              <a:rPr lang="zh-CN" altLang="en-US" sz="2400" dirty="0"/>
              <a:t>则要探讨事件发生的</a:t>
            </a:r>
            <a:r>
              <a:rPr lang="zh-CN" altLang="en-US" sz="2400" dirty="0" smtClean="0"/>
              <a:t>“</a:t>
            </a:r>
            <a:r>
              <a:rPr lang="zh-CN" altLang="en-US" sz="2400" b="1" u="sng" dirty="0">
                <a:solidFill>
                  <a:srgbClr val="0000FF"/>
                </a:solidFill>
              </a:rPr>
              <a:t>原因</a:t>
            </a:r>
            <a:r>
              <a:rPr lang="zh-CN" altLang="en-US" sz="2400" dirty="0" smtClean="0"/>
              <a:t>”</a:t>
            </a:r>
            <a:endParaRPr lang="zh-CN" altLang="en-US" sz="2400" dirty="0"/>
          </a:p>
        </p:txBody>
      </p:sp>
      <p:graphicFrame>
        <p:nvGraphicFramePr>
          <p:cNvPr id="40249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852176"/>
              </p:ext>
            </p:extLst>
          </p:nvPr>
        </p:nvGraphicFramePr>
        <p:xfrm>
          <a:off x="2413620" y="2603823"/>
          <a:ext cx="3238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3" name="Equation" r:id="rId8" imgW="1269720" imgH="190440" progId="Equation.DSMT4">
                  <p:embed/>
                </p:oleObj>
              </mc:Choice>
              <mc:Fallback>
                <p:oleObj name="Equation" r:id="rId8" imgW="12697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620" y="2603823"/>
                        <a:ext cx="3238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63" name="Rectangle 31"/>
          <p:cNvSpPr>
            <a:spLocks noChangeArrowheads="1"/>
          </p:cNvSpPr>
          <p:nvPr/>
        </p:nvSpPr>
        <p:spPr bwMode="auto">
          <a:xfrm>
            <a:off x="107504" y="3102059"/>
            <a:ext cx="3965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后验概率</a:t>
            </a:r>
            <a:endParaRPr lang="zh-CN" altLang="en-US" sz="2400" b="1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2503" name="WordArt 71"/>
          <p:cNvSpPr>
            <a:spLocks noChangeArrowheads="1" noChangeShapeType="1" noTextEdit="1"/>
          </p:cNvSpPr>
          <p:nvPr/>
        </p:nvSpPr>
        <p:spPr bwMode="auto">
          <a:xfrm>
            <a:off x="358130" y="3924771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隶书"/>
                <a:ea typeface="隶书"/>
              </a:rPr>
              <a:t>①</a:t>
            </a:r>
          </a:p>
        </p:txBody>
      </p:sp>
      <p:sp>
        <p:nvSpPr>
          <p:cNvPr id="402504" name="WordArt 72"/>
          <p:cNvSpPr>
            <a:spLocks noChangeArrowheads="1" noChangeShapeType="1" noTextEdit="1"/>
          </p:cNvSpPr>
          <p:nvPr/>
        </p:nvSpPr>
        <p:spPr bwMode="auto">
          <a:xfrm>
            <a:off x="286122" y="538502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  <a:headEnd/>
                  <a:tailEnd/>
                </a:ln>
                <a:latin typeface="隶书"/>
                <a:ea typeface="隶书"/>
              </a:rPr>
              <a:t>②</a:t>
            </a:r>
          </a:p>
        </p:txBody>
      </p:sp>
      <p:sp>
        <p:nvSpPr>
          <p:cNvPr id="402505" name="Rectangle 73"/>
          <p:cNvSpPr>
            <a:spLocks noChangeArrowheads="1"/>
          </p:cNvSpPr>
          <p:nvPr/>
        </p:nvSpPr>
        <p:spPr bwMode="auto">
          <a:xfrm>
            <a:off x="683568" y="3831431"/>
            <a:ext cx="67548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000FF"/>
                </a:solidFill>
              </a:rPr>
              <a:t>后验概率</a:t>
            </a:r>
            <a:r>
              <a:rPr lang="zh-CN" altLang="en-US" sz="2400" dirty="0"/>
              <a:t>可以通过 </a:t>
            </a:r>
            <a:r>
              <a:rPr lang="en-US" altLang="zh-CN" sz="2400" b="0" dirty="0"/>
              <a:t>Bayes</a:t>
            </a:r>
            <a:r>
              <a:rPr lang="en-US" altLang="zh-CN" sz="2400" i="1" dirty="0"/>
              <a:t> </a:t>
            </a:r>
            <a:r>
              <a:rPr lang="zh-CN" altLang="en-US" sz="2400" dirty="0"/>
              <a:t>公式进行计算</a:t>
            </a:r>
          </a:p>
        </p:txBody>
      </p:sp>
      <p:graphicFrame>
        <p:nvGraphicFramePr>
          <p:cNvPr id="402507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564858"/>
              </p:ext>
            </p:extLst>
          </p:nvPr>
        </p:nvGraphicFramePr>
        <p:xfrm>
          <a:off x="2228850" y="4252913"/>
          <a:ext cx="55864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4" name="Equation" r:id="rId10" imgW="2298600" imgH="520560" progId="Equation.DSMT4">
                  <p:embed/>
                </p:oleObj>
              </mc:Choice>
              <mc:Fallback>
                <p:oleObj name="Equation" r:id="rId10" imgW="2298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4252913"/>
                        <a:ext cx="5586413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502" name="AutoShape 70"/>
          <p:cNvSpPr>
            <a:spLocks noChangeArrowheads="1"/>
          </p:cNvSpPr>
          <p:nvPr/>
        </p:nvSpPr>
        <p:spPr bwMode="auto">
          <a:xfrm>
            <a:off x="4860032" y="3105606"/>
            <a:ext cx="4008710" cy="644525"/>
          </a:xfrm>
          <a:prstGeom prst="wedgeRectCallout">
            <a:avLst>
              <a:gd name="adj1" fmla="val -59030"/>
              <a:gd name="adj2" fmla="val -18740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后验概率反映了试验后对各种“原因”发生的可能性大小的推断</a:t>
            </a:r>
          </a:p>
        </p:txBody>
      </p:sp>
      <p:sp>
        <p:nvSpPr>
          <p:cNvPr id="402491" name="AutoShape 59"/>
          <p:cNvSpPr>
            <a:spLocks noChangeArrowheads="1"/>
          </p:cNvSpPr>
          <p:nvPr/>
        </p:nvSpPr>
        <p:spPr bwMode="auto">
          <a:xfrm>
            <a:off x="5364088" y="1340768"/>
            <a:ext cx="3672408" cy="792088"/>
          </a:xfrm>
          <a:prstGeom prst="wedgeRectCallout">
            <a:avLst>
              <a:gd name="adj1" fmla="val -54598"/>
              <a:gd name="adj2" fmla="val -508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先验概率反映了各种</a:t>
            </a:r>
            <a:r>
              <a:rPr lang="zh-CN" altLang="en-US" sz="2000" dirty="0">
                <a:latin typeface="Times New Roman"/>
                <a:ea typeface="华文新魏" pitchFamily="2" charset="-122"/>
              </a:rPr>
              <a:t>“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原因</a:t>
            </a:r>
            <a:r>
              <a:rPr lang="zh-CN" altLang="en-US" sz="2000" dirty="0">
                <a:latin typeface="Times New Roman"/>
                <a:ea typeface="华文新魏" pitchFamily="2" charset="-122"/>
              </a:rPr>
              <a:t>”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 发生的可能性大小（在试验前是知道的，以往的经验得到）</a:t>
            </a:r>
          </a:p>
        </p:txBody>
      </p:sp>
      <p:sp>
        <p:nvSpPr>
          <p:cNvPr id="402509" name="AutoShape 77"/>
          <p:cNvSpPr>
            <a:spLocks noChangeArrowheads="1"/>
          </p:cNvSpPr>
          <p:nvPr/>
        </p:nvSpPr>
        <p:spPr bwMode="auto">
          <a:xfrm>
            <a:off x="2483768" y="5860604"/>
            <a:ext cx="6336704" cy="736748"/>
          </a:xfrm>
          <a:prstGeom prst="wedgeRectCallout">
            <a:avLst>
              <a:gd name="adj1" fmla="val -59796"/>
              <a:gd name="adj2" fmla="val -64039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en-US" altLang="zh-CN" sz="2000" dirty="0">
                <a:latin typeface="华文新魏" pitchFamily="2" charset="-122"/>
                <a:ea typeface="华文新魏" pitchFamily="2" charset="-122"/>
              </a:rPr>
              <a:t> Bayes</a:t>
            </a:r>
            <a:r>
              <a:rPr lang="zh-CN" altLang="en-US" sz="2000" dirty="0">
                <a:latin typeface="华文新魏" pitchFamily="2" charset="-122"/>
                <a:ea typeface="华文新魏" pitchFamily="2" charset="-122"/>
              </a:rPr>
              <a:t>公式的重要意义在于利用人们掌握的先验知识来推断后验概率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Bayes</a:t>
            </a:r>
            <a:r>
              <a:rPr lang="zh-CN" altLang="en-US" dirty="0" smtClean="0"/>
              <a:t>公式的实际意义</a:t>
            </a:r>
            <a:endParaRPr lang="zh-CN" altLang="en-US" dirty="0"/>
          </a:p>
        </p:txBody>
      </p:sp>
      <p:sp>
        <p:nvSpPr>
          <p:cNvPr id="35" name="AutoShape 77"/>
          <p:cNvSpPr>
            <a:spLocks noChangeArrowheads="1"/>
          </p:cNvSpPr>
          <p:nvPr/>
        </p:nvSpPr>
        <p:spPr bwMode="auto">
          <a:xfrm>
            <a:off x="6217069" y="4058121"/>
            <a:ext cx="1811315" cy="428758"/>
          </a:xfrm>
          <a:prstGeom prst="wedgeRectCallout">
            <a:avLst>
              <a:gd name="adj1" fmla="val -83452"/>
              <a:gd name="adj2" fmla="val 35172"/>
            </a:avLst>
          </a:prstGeom>
          <a:solidFill>
            <a:schemeClr val="accent3">
              <a:lumMod val="60000"/>
              <a:lumOff val="40000"/>
            </a:schemeClr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r>
              <a:rPr lang="zh-CN" altLang="en-US" sz="2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后验</a:t>
            </a:r>
            <a:r>
              <a:rPr lang="zh-CN" altLang="en-US" sz="2000" dirty="0" smtClean="0">
                <a:latin typeface="华文新魏" pitchFamily="2" charset="-122"/>
                <a:ea typeface="华文新魏" pitchFamily="2" charset="-122"/>
              </a:rPr>
              <a:t>转</a:t>
            </a:r>
            <a:r>
              <a:rPr lang="zh-CN" altLang="en-US" sz="20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先验</a:t>
            </a:r>
            <a:endParaRPr lang="zh-CN" altLang="en-US" sz="20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9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2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2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2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2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69" grpId="0"/>
      <p:bldP spid="402461" grpId="0"/>
      <p:bldP spid="402463" grpId="0"/>
      <p:bldP spid="402503" grpId="0"/>
      <p:bldP spid="402504" grpId="0"/>
      <p:bldP spid="402505" grpId="0"/>
      <p:bldP spid="402502" grpId="0" animBg="1"/>
      <p:bldP spid="402491" grpId="0" animBg="1"/>
      <p:bldP spid="402509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1520" y="2348880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应用统计方法确定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先验概率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比如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表示人们“抽烟”的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，可以进行抽样统计的方法获得。随机抽取一大帮人，“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抽烟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”的频率。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251520" y="5174704"/>
            <a:ext cx="7048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zh-CN" altLang="en-US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公式计算机可计算出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后验概率</a:t>
            </a: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51520" y="3645024"/>
            <a:ext cx="876808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可以应用统计方法获得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唱歌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多的人得肺癌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的概率。随机抽取的一大帮人中，“唱歌”的人中得肺癌的概率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4" name="Rectangle 24"/>
          <p:cNvSpPr>
            <a:spLocks noChangeArrowheads="1"/>
          </p:cNvSpPr>
          <p:nvPr/>
        </p:nvSpPr>
        <p:spPr bwMode="auto">
          <a:xfrm>
            <a:off x="251520" y="932527"/>
            <a:ext cx="8768084" cy="120032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32000"/>
                  <a:lumOff val="68000"/>
                  <a:alpha val="68000"/>
                </a:schemeClr>
              </a:gs>
              <a:gs pos="54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为“肺癌”。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为“抽烟”，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为“喝酒”，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为“唱歌”，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为“生活在雾霾严重的城市”。要确定那种习惯是“肺癌”的主要杀手？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45902"/>
              </p:ext>
            </p:extLst>
          </p:nvPr>
        </p:nvGraphicFramePr>
        <p:xfrm>
          <a:off x="2915816" y="4581128"/>
          <a:ext cx="31416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4" name="Equation" r:id="rId4" imgW="1231560" imgH="190440" progId="Equation.DSMT4">
                  <p:embed/>
                </p:oleObj>
              </mc:Choice>
              <mc:Fallback>
                <p:oleObj name="Equation" r:id="rId4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81128"/>
                        <a:ext cx="314166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41894"/>
              </p:ext>
            </p:extLst>
          </p:nvPr>
        </p:nvGraphicFramePr>
        <p:xfrm>
          <a:off x="2632770" y="5700166"/>
          <a:ext cx="31400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Equation" r:id="rId6" imgW="1231560" imgH="190440" progId="Equation.DSMT4">
                  <p:embed/>
                </p:oleObj>
              </mc:Choice>
              <mc:Fallback>
                <p:oleObj name="Equation" r:id="rId6" imgW="1231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770" y="5700166"/>
                        <a:ext cx="31400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cs typeface="Times New Roman" panose="02020603050405020304" pitchFamily="18" charset="0"/>
              </a:rPr>
              <a:t>例如：肺癌</a:t>
            </a:r>
            <a:r>
              <a:rPr lang="zh-CN" altLang="en-US" sz="3200" dirty="0"/>
              <a:t>计算机自动辅助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诊断系统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  <p:bldP spid="409609" grpId="0"/>
      <p:bldP spid="4096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66158"/>
              </p:ext>
            </p:extLst>
          </p:nvPr>
        </p:nvGraphicFramePr>
        <p:xfrm>
          <a:off x="4452938" y="4235103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235103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468313" y="980728"/>
            <a:ext cx="8229600" cy="204152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kumimoji="1" lang="zh-CN" altLang="en-US" sz="3200" b="1" dirty="0">
                <a:latin typeface="Times New Roman" pitchFamily="18" charset="0"/>
              </a:rPr>
              <a:t>例</a:t>
            </a:r>
            <a:r>
              <a:rPr kumimoji="1" lang="en-US" altLang="zh-CN" sz="3200" b="1" dirty="0">
                <a:latin typeface="Times New Roman" pitchFamily="18" charset="0"/>
              </a:rPr>
              <a:t>1 </a:t>
            </a:r>
            <a:r>
              <a:rPr kumimoji="1" lang="zh-CN" altLang="en-US" sz="3200" b="1" dirty="0">
                <a:latin typeface="Times New Roman" pitchFamily="18" charset="0"/>
              </a:rPr>
              <a:t>有三个箱子，分别编号为</a:t>
            </a:r>
            <a:r>
              <a:rPr kumimoji="1" lang="en-US" altLang="zh-CN" sz="3200" b="1" dirty="0">
                <a:latin typeface="Times New Roman" pitchFamily="18" charset="0"/>
              </a:rPr>
              <a:t>1,2,3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个红球</a:t>
            </a:r>
            <a:r>
              <a:rPr kumimoji="1" lang="en-US" altLang="zh-CN" sz="3200" b="1" dirty="0">
                <a:latin typeface="Times New Roman" pitchFamily="18" charset="0"/>
              </a:rPr>
              <a:t>4</a:t>
            </a:r>
            <a:r>
              <a:rPr kumimoji="1" lang="zh-CN" altLang="en-US" sz="3200" b="1" dirty="0">
                <a:latin typeface="Times New Roman" pitchFamily="18" charset="0"/>
              </a:rPr>
              <a:t>个白球，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2</a:t>
            </a:r>
            <a:r>
              <a:rPr kumimoji="1" lang="zh-CN" altLang="en-US" sz="3200" b="1" dirty="0">
                <a:latin typeface="Times New Roman" pitchFamily="18" charset="0"/>
              </a:rPr>
              <a:t>红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白球，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号箱装有</a:t>
            </a:r>
            <a:r>
              <a:rPr kumimoji="1" lang="en-US" altLang="zh-CN" sz="3200" b="1" dirty="0">
                <a:latin typeface="Times New Roman" pitchFamily="18" charset="0"/>
              </a:rPr>
              <a:t>3</a:t>
            </a:r>
            <a:r>
              <a:rPr kumimoji="1" lang="zh-CN" altLang="en-US" sz="3200" b="1" dirty="0">
                <a:latin typeface="Times New Roman" pitchFamily="18" charset="0"/>
              </a:rPr>
              <a:t>红球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某人从三箱中任取一箱，从中任意摸出一球，求取得红球的概率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468313" y="3141316"/>
            <a:ext cx="480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kumimoji="1" lang="zh-CN" altLang="en-US" sz="3200" b="1">
                <a:latin typeface="Times New Roman" pitchFamily="18" charset="0"/>
              </a:rPr>
              <a:t>解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r>
              <a:rPr kumimoji="1" lang="zh-CN" altLang="en-US" sz="3200" b="1">
                <a:latin typeface="Times New Roman" pitchFamily="18" charset="0"/>
              </a:rPr>
              <a:t>记</a:t>
            </a:r>
            <a:r>
              <a:rPr kumimoji="1" lang="zh-CN" altLang="en-US" sz="3200" b="1" i="1">
                <a:latin typeface="Times New Roman" pitchFamily="18" charset="0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={</a:t>
            </a:r>
            <a:r>
              <a:rPr kumimoji="1" lang="zh-CN" altLang="en-US" sz="3200" b="1">
                <a:latin typeface="Times New Roman" pitchFamily="18" charset="0"/>
              </a:rPr>
              <a:t>球取自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号箱</a:t>
            </a:r>
            <a:r>
              <a:rPr kumimoji="1" lang="en-US" altLang="zh-CN" sz="3200" b="1">
                <a:latin typeface="Times New Roman" pitchFamily="18" charset="0"/>
              </a:rPr>
              <a:t>},              </a:t>
            </a:r>
          </a:p>
          <a:p>
            <a:pPr algn="just" eaLnBrk="0" hangingPunct="0"/>
            <a:r>
              <a:rPr kumimoji="1" lang="en-US" altLang="zh-CN" sz="3200" b="1">
                <a:latin typeface="Times New Roman" pitchFamily="18" charset="0"/>
              </a:rPr>
              <a:t>            </a:t>
            </a:r>
            <a:r>
              <a:rPr kumimoji="1" lang="en-US" altLang="zh-CN" sz="3200" b="1" i="1">
                <a:latin typeface="Times New Roman" pitchFamily="18" charset="0"/>
              </a:rPr>
              <a:t> B</a:t>
            </a:r>
            <a:r>
              <a:rPr kumimoji="1" lang="en-US" altLang="zh-CN" sz="3200" b="1">
                <a:latin typeface="Times New Roman" pitchFamily="18" charset="0"/>
              </a:rPr>
              <a:t> ={</a:t>
            </a:r>
            <a:r>
              <a:rPr kumimoji="1" lang="zh-CN" altLang="en-US" sz="3200" b="1">
                <a:latin typeface="Times New Roman" pitchFamily="18" charset="0"/>
              </a:rPr>
              <a:t>取得红球</a:t>
            </a:r>
            <a:r>
              <a:rPr kumimoji="1" lang="en-US" altLang="zh-CN" sz="3200" b="1">
                <a:latin typeface="Times New Roman" pitchFamily="18" charset="0"/>
              </a:rPr>
              <a:t>}</a:t>
            </a:r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684213" y="5013176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latin typeface="Times New Roman" pitchFamily="18" charset="0"/>
              </a:rPr>
              <a:t>即        </a:t>
            </a:r>
            <a:r>
              <a:rPr kumimoji="1" lang="en-US" altLang="zh-CN" sz="3200" b="1" i="1">
                <a:latin typeface="Times New Roman" pitchFamily="18" charset="0"/>
              </a:rPr>
              <a:t>B= 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B+A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，</a:t>
            </a:r>
            <a:r>
              <a:rPr kumimoji="1" lang="zh-CN" altLang="en-US" sz="3200" b="1" baseline="-25000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  </a:t>
            </a:r>
          </a:p>
          <a:p>
            <a:r>
              <a:rPr kumimoji="1" lang="zh-CN" altLang="en-US" sz="3200" b="1">
                <a:latin typeface="Times New Roman" pitchFamily="18" charset="0"/>
              </a:rPr>
              <a:t>且      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 i="1">
                <a:latin typeface="Times New Roman" pitchFamily="18" charset="0"/>
              </a:rPr>
              <a:t>、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两两互斥</a:t>
            </a: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611188" y="4437112"/>
            <a:ext cx="823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发生总是伴随着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3 </a:t>
            </a:r>
            <a:r>
              <a:rPr kumimoji="1" lang="zh-CN" altLang="en-US" sz="3200" b="1">
                <a:latin typeface="Times New Roman" pitchFamily="18" charset="0"/>
              </a:rPr>
              <a:t>之一同时发生，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272088" y="3200053"/>
            <a:ext cx="3429000" cy="1143000"/>
            <a:chOff x="3321" y="2152"/>
            <a:chExt cx="2160" cy="720"/>
          </a:xfrm>
        </p:grpSpPr>
        <p:sp>
          <p:nvSpPr>
            <p:cNvPr id="12297" name="Rectangle 11"/>
            <p:cNvSpPr>
              <a:spLocks noChangeArrowheads="1"/>
            </p:cNvSpPr>
            <p:nvPr/>
          </p:nvSpPr>
          <p:spPr bwMode="auto">
            <a:xfrm>
              <a:off x="332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 flipV="1">
              <a:off x="332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13"/>
            <p:cNvSpPr>
              <a:spLocks noChangeShapeType="1"/>
            </p:cNvSpPr>
            <p:nvPr/>
          </p:nvSpPr>
          <p:spPr bwMode="auto">
            <a:xfrm flipV="1">
              <a:off x="370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4"/>
            <p:cNvSpPr>
              <a:spLocks noChangeShapeType="1"/>
            </p:cNvSpPr>
            <p:nvPr/>
          </p:nvSpPr>
          <p:spPr bwMode="auto">
            <a:xfrm flipV="1">
              <a:off x="370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Line 15"/>
            <p:cNvSpPr>
              <a:spLocks noChangeShapeType="1"/>
            </p:cNvSpPr>
            <p:nvPr/>
          </p:nvSpPr>
          <p:spPr bwMode="auto">
            <a:xfrm>
              <a:off x="389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4041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303" name="Line 17"/>
            <p:cNvSpPr>
              <a:spLocks noChangeShapeType="1"/>
            </p:cNvSpPr>
            <p:nvPr/>
          </p:nvSpPr>
          <p:spPr bwMode="auto">
            <a:xfrm flipV="1">
              <a:off x="4041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8"/>
            <p:cNvSpPr>
              <a:spLocks noChangeShapeType="1"/>
            </p:cNvSpPr>
            <p:nvPr/>
          </p:nvSpPr>
          <p:spPr bwMode="auto">
            <a:xfrm flipV="1">
              <a:off x="4425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5" name="Line 19"/>
            <p:cNvSpPr>
              <a:spLocks noChangeShapeType="1"/>
            </p:cNvSpPr>
            <p:nvPr/>
          </p:nvSpPr>
          <p:spPr bwMode="auto">
            <a:xfrm flipV="1">
              <a:off x="4425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Line 20"/>
            <p:cNvSpPr>
              <a:spLocks noChangeShapeType="1"/>
            </p:cNvSpPr>
            <p:nvPr/>
          </p:nvSpPr>
          <p:spPr bwMode="auto">
            <a:xfrm>
              <a:off x="4617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Rectangle 21"/>
            <p:cNvSpPr>
              <a:spLocks noChangeArrowheads="1"/>
            </p:cNvSpPr>
            <p:nvPr/>
          </p:nvSpPr>
          <p:spPr bwMode="auto">
            <a:xfrm>
              <a:off x="4809" y="2536"/>
              <a:ext cx="384" cy="3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308" name="Line 22"/>
            <p:cNvSpPr>
              <a:spLocks noChangeShapeType="1"/>
            </p:cNvSpPr>
            <p:nvPr/>
          </p:nvSpPr>
          <p:spPr bwMode="auto">
            <a:xfrm flipV="1">
              <a:off x="4809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Line 23"/>
            <p:cNvSpPr>
              <a:spLocks noChangeShapeType="1"/>
            </p:cNvSpPr>
            <p:nvPr/>
          </p:nvSpPr>
          <p:spPr bwMode="auto">
            <a:xfrm flipV="1">
              <a:off x="5193" y="2440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24"/>
            <p:cNvSpPr>
              <a:spLocks noChangeShapeType="1"/>
            </p:cNvSpPr>
            <p:nvPr/>
          </p:nvSpPr>
          <p:spPr bwMode="auto">
            <a:xfrm>
              <a:off x="5001" y="24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25"/>
            <p:cNvSpPr>
              <a:spLocks noChangeShapeType="1"/>
            </p:cNvSpPr>
            <p:nvPr/>
          </p:nvSpPr>
          <p:spPr bwMode="auto">
            <a:xfrm flipV="1">
              <a:off x="5193" y="2776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26"/>
            <p:cNvSpPr>
              <a:spLocks noChangeShapeType="1"/>
            </p:cNvSpPr>
            <p:nvPr/>
          </p:nvSpPr>
          <p:spPr bwMode="auto">
            <a:xfrm>
              <a:off x="5385" y="24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13" name="Group 27"/>
            <p:cNvGrpSpPr>
              <a:grpSpLocks/>
            </p:cNvGrpSpPr>
            <p:nvPr/>
          </p:nvGrpSpPr>
          <p:grpSpPr bwMode="auto">
            <a:xfrm>
              <a:off x="4953" y="2200"/>
              <a:ext cx="528" cy="144"/>
              <a:chOff x="4992" y="1488"/>
              <a:chExt cx="528" cy="144"/>
            </a:xfrm>
          </p:grpSpPr>
          <p:sp>
            <p:nvSpPr>
              <p:cNvPr id="12328" name="Oval 28"/>
              <p:cNvSpPr>
                <a:spLocks noChangeArrowheads="1"/>
              </p:cNvSpPr>
              <p:nvPr/>
            </p:nvSpPr>
            <p:spPr bwMode="auto">
              <a:xfrm>
                <a:off x="4992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9" name="Oval 29"/>
              <p:cNvSpPr>
                <a:spLocks noChangeArrowheads="1"/>
              </p:cNvSpPr>
              <p:nvPr/>
            </p:nvSpPr>
            <p:spPr bwMode="auto">
              <a:xfrm>
                <a:off x="5176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0" name="Oval 30"/>
              <p:cNvSpPr>
                <a:spLocks noChangeArrowheads="1"/>
              </p:cNvSpPr>
              <p:nvPr/>
            </p:nvSpPr>
            <p:spPr bwMode="auto">
              <a:xfrm>
                <a:off x="5368" y="1488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4" name="Group 31"/>
            <p:cNvGrpSpPr>
              <a:grpSpLocks/>
            </p:cNvGrpSpPr>
            <p:nvPr/>
          </p:nvGrpSpPr>
          <p:grpSpPr bwMode="auto">
            <a:xfrm>
              <a:off x="4177" y="2152"/>
              <a:ext cx="536" cy="288"/>
              <a:chOff x="4216" y="1440"/>
              <a:chExt cx="536" cy="288"/>
            </a:xfrm>
          </p:grpSpPr>
          <p:sp>
            <p:nvSpPr>
              <p:cNvPr id="12322" name="Line 32"/>
              <p:cNvSpPr>
                <a:spLocks noChangeShapeType="1"/>
              </p:cNvSpPr>
              <p:nvPr/>
            </p:nvSpPr>
            <p:spPr bwMode="auto">
              <a:xfrm>
                <a:off x="427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3" name="Oval 33"/>
              <p:cNvSpPr>
                <a:spLocks noChangeArrowheads="1"/>
              </p:cNvSpPr>
              <p:nvPr/>
            </p:nvSpPr>
            <p:spPr bwMode="auto">
              <a:xfrm>
                <a:off x="4216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4" name="Oval 34"/>
              <p:cNvSpPr>
                <a:spLocks noChangeArrowheads="1"/>
              </p:cNvSpPr>
              <p:nvPr/>
            </p:nvSpPr>
            <p:spPr bwMode="auto">
              <a:xfrm>
                <a:off x="4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5" name="Oval 35"/>
              <p:cNvSpPr>
                <a:spLocks noChangeArrowheads="1"/>
              </p:cNvSpPr>
              <p:nvPr/>
            </p:nvSpPr>
            <p:spPr bwMode="auto">
              <a:xfrm>
                <a:off x="4504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6" name="Oval 36"/>
              <p:cNvSpPr>
                <a:spLocks noChangeArrowheads="1"/>
              </p:cNvSpPr>
              <p:nvPr/>
            </p:nvSpPr>
            <p:spPr bwMode="auto">
              <a:xfrm>
                <a:off x="4320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7" name="Oval 37"/>
              <p:cNvSpPr>
                <a:spLocks noChangeArrowheads="1"/>
              </p:cNvSpPr>
              <p:nvPr/>
            </p:nvSpPr>
            <p:spPr bwMode="auto">
              <a:xfrm>
                <a:off x="4600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315" name="Group 38"/>
            <p:cNvGrpSpPr>
              <a:grpSpLocks/>
            </p:cNvGrpSpPr>
            <p:nvPr/>
          </p:nvGrpSpPr>
          <p:grpSpPr bwMode="auto">
            <a:xfrm>
              <a:off x="3369" y="2152"/>
              <a:ext cx="531" cy="288"/>
              <a:chOff x="3408" y="1440"/>
              <a:chExt cx="531" cy="288"/>
            </a:xfrm>
          </p:grpSpPr>
          <p:sp>
            <p:nvSpPr>
              <p:cNvPr id="12316" name="Line 39"/>
              <p:cNvSpPr>
                <a:spLocks noChangeShapeType="1"/>
              </p:cNvSpPr>
              <p:nvPr/>
            </p:nvSpPr>
            <p:spPr bwMode="auto">
              <a:xfrm>
                <a:off x="3552" y="17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Oval 40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Oval 41"/>
              <p:cNvSpPr>
                <a:spLocks noChangeArrowheads="1"/>
              </p:cNvSpPr>
              <p:nvPr/>
            </p:nvSpPr>
            <p:spPr bwMode="auto">
              <a:xfrm>
                <a:off x="378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7618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Oval 42"/>
              <p:cNvSpPr>
                <a:spLocks noChangeArrowheads="1"/>
              </p:cNvSpPr>
              <p:nvPr/>
            </p:nvSpPr>
            <p:spPr bwMode="auto">
              <a:xfrm>
                <a:off x="3597" y="1440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Oval 43"/>
              <p:cNvSpPr>
                <a:spLocks noChangeArrowheads="1"/>
              </p:cNvSpPr>
              <p:nvPr/>
            </p:nvSpPr>
            <p:spPr bwMode="auto">
              <a:xfrm>
                <a:off x="3688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Oval 44"/>
              <p:cNvSpPr>
                <a:spLocks noChangeArrowheads="1"/>
              </p:cNvSpPr>
              <p:nvPr/>
            </p:nvSpPr>
            <p:spPr bwMode="auto">
              <a:xfrm>
                <a:off x="3496" y="1584"/>
                <a:ext cx="152" cy="144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76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296" name="标题 2"/>
          <p:cNvSpPr>
            <a:spLocks noGrp="1"/>
          </p:cNvSpPr>
          <p:nvPr>
            <p:ph type="title"/>
          </p:nvPr>
        </p:nvSpPr>
        <p:spPr>
          <a:xfrm>
            <a:off x="107504" y="95250"/>
            <a:ext cx="8964488" cy="70643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/>
              <a:t>全概率公式</a:t>
            </a:r>
            <a:r>
              <a:rPr lang="en-US" altLang="zh-CN" dirty="0"/>
              <a:t>The Law of Total Probability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6" grpId="0" autoUpdateAnimBg="0"/>
      <p:bldP spid="102407" grpId="0" autoUpdateAnimBg="0"/>
      <p:bldP spid="10240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603018"/>
              </p:ext>
            </p:extLst>
          </p:nvPr>
        </p:nvGraphicFramePr>
        <p:xfrm>
          <a:off x="525463" y="44624"/>
          <a:ext cx="80930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8" name="Equation" r:id="rId4" imgW="3555720" imgH="914400" progId="Equation.DSMT4">
                  <p:embed/>
                </p:oleObj>
              </mc:Choice>
              <mc:Fallback>
                <p:oleObj name="Equation" r:id="rId4" imgW="35557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4624"/>
                        <a:ext cx="8093075" cy="20399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476375" y="5750099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该产品由乙车间生产的可能性最大。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849131" y="2924944"/>
            <a:ext cx="2216150" cy="579438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solidFill>
                  <a:srgbClr val="FFFFCC"/>
                </a:solidFill>
                <a:latin typeface="Times New Roman" pitchFamily="18" charset="0"/>
              </a:rPr>
              <a:t>贝叶斯公式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55439"/>
              </p:ext>
            </p:extLst>
          </p:nvPr>
        </p:nvGraphicFramePr>
        <p:xfrm>
          <a:off x="2916238" y="2149649"/>
          <a:ext cx="22844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9" name="公式" r:id="rId6" imgW="914346" imgH="190512" progId="Equation.3">
                  <p:embed/>
                </p:oleObj>
              </mc:Choice>
              <mc:Fallback>
                <p:oleObj name="公式" r:id="rId6" imgW="914346" imgH="1905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49649"/>
                        <a:ext cx="22844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87378"/>
              </p:ext>
            </p:extLst>
          </p:nvPr>
        </p:nvGraphicFramePr>
        <p:xfrm>
          <a:off x="1389063" y="2633837"/>
          <a:ext cx="53334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0" name="Equation" r:id="rId8" imgW="2133360" imgH="419040" progId="Equation.DSMT4">
                  <p:embed/>
                </p:oleObj>
              </mc:Choice>
              <mc:Fallback>
                <p:oleObj name="Equation" r:id="rId8" imgW="213336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633837"/>
                        <a:ext cx="53334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210227"/>
              </p:ext>
            </p:extLst>
          </p:nvPr>
        </p:nvGraphicFramePr>
        <p:xfrm>
          <a:off x="1406526" y="3641899"/>
          <a:ext cx="5407085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1" name="Equation" r:id="rId10" imgW="2171520" imgH="419040" progId="Equation.DSMT4">
                  <p:embed/>
                </p:oleObj>
              </mc:Choice>
              <mc:Fallback>
                <p:oleObj name="Equation" r:id="rId10" imgW="217152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6" y="3641899"/>
                        <a:ext cx="5407085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83843"/>
              </p:ext>
            </p:extLst>
          </p:nvPr>
        </p:nvGraphicFramePr>
        <p:xfrm>
          <a:off x="1395414" y="4649962"/>
          <a:ext cx="5375711" cy="104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2" name="Equation" r:id="rId12" imgW="2158920" imgH="419040" progId="Equation.DSMT4">
                  <p:embed/>
                </p:oleObj>
              </mc:Choice>
              <mc:Fallback>
                <p:oleObj name="Equation" r:id="rId12" imgW="215892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4" y="4649962"/>
                        <a:ext cx="5375711" cy="104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/>
      <p:bldP spid="10854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95536" y="44624"/>
            <a:ext cx="8532812" cy="2246769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itchFamily="18" charset="0"/>
              </a:defRPr>
            </a:lvl1pPr>
          </a:lstStyle>
          <a:p>
            <a:r>
              <a:rPr lang="zh-CN" altLang="en-US" sz="2800" dirty="0"/>
              <a:t>例</a:t>
            </a:r>
            <a:r>
              <a:rPr lang="en-US" altLang="zh-CN" sz="2800" dirty="0"/>
              <a:t>4 </a:t>
            </a:r>
            <a:r>
              <a:rPr lang="zh-CN" altLang="en-US" sz="2800" dirty="0"/>
              <a:t>用甲胎蛋白检测法</a:t>
            </a:r>
            <a:r>
              <a:rPr lang="en-US" altLang="zh-CN" sz="2800" dirty="0"/>
              <a:t>(AFP)</a:t>
            </a:r>
            <a:r>
              <a:rPr lang="zh-CN" altLang="en-US" sz="2800" dirty="0"/>
              <a:t>诊断肝病，已知确实患肝病者被诊断为肝病的概率为</a:t>
            </a:r>
            <a:r>
              <a:rPr lang="en-US" altLang="zh-CN" sz="2800" dirty="0"/>
              <a:t>0.95</a:t>
            </a:r>
            <a:r>
              <a:rPr lang="zh-CN" altLang="en-US" sz="2800" dirty="0"/>
              <a:t>，未患肝病者被误诊为肝病的概率为</a:t>
            </a:r>
            <a:r>
              <a:rPr lang="en-US" altLang="zh-CN" sz="2800" dirty="0"/>
              <a:t>0.02</a:t>
            </a:r>
            <a:r>
              <a:rPr lang="zh-CN" altLang="en-US" sz="2800" dirty="0"/>
              <a:t>，假设人群中肝病的发病率为</a:t>
            </a:r>
            <a:r>
              <a:rPr lang="en-US" altLang="zh-CN" sz="2800" dirty="0"/>
              <a:t>0.0004</a:t>
            </a:r>
            <a:r>
              <a:rPr lang="zh-CN" altLang="en-US" sz="2800" dirty="0"/>
              <a:t>，现在有一个人被诊断为患有肝病，求此人确实为肝病患者的概率。</a:t>
            </a:r>
          </a:p>
        </p:txBody>
      </p:sp>
      <p:sp>
        <p:nvSpPr>
          <p:cNvPr id="103436" name="Rectangle 12"/>
          <p:cNvSpPr>
            <a:spLocks noChangeArrowheads="1"/>
          </p:cNvSpPr>
          <p:nvPr/>
        </p:nvSpPr>
        <p:spPr bwMode="auto">
          <a:xfrm>
            <a:off x="611188" y="2266926"/>
            <a:ext cx="7704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pitchFamily="18" charset="0"/>
              </a:rPr>
              <a:t>设 </a:t>
            </a:r>
            <a:r>
              <a:rPr kumimoji="1" lang="en-US" altLang="zh-CN" sz="2800" b="1" i="1">
                <a:latin typeface="Times New Roman" pitchFamily="18" charset="0"/>
              </a:rPr>
              <a:t>A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肝病患者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en-US" altLang="zh-CN" sz="2800" b="1" i="1">
                <a:latin typeface="Times New Roman" pitchFamily="18" charset="0"/>
              </a:rPr>
              <a:t>B</a:t>
            </a:r>
            <a:r>
              <a:rPr kumimoji="1" lang="en-US" altLang="zh-CN" sz="2800" b="1">
                <a:latin typeface="Times New Roman" pitchFamily="18" charset="0"/>
              </a:rPr>
              <a:t>={</a:t>
            </a:r>
            <a:r>
              <a:rPr kumimoji="1" lang="zh-CN" altLang="en-US" sz="2800" b="1">
                <a:latin typeface="Verdana" pitchFamily="34" charset="0"/>
              </a:rPr>
              <a:t>被诊断为患有肝病</a:t>
            </a:r>
            <a:r>
              <a:rPr kumimoji="1" lang="en-US" altLang="zh-CN" sz="2800" b="1">
                <a:latin typeface="Times New Roman" pitchFamily="18" charset="0"/>
              </a:rPr>
              <a:t>}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</a:p>
        </p:txBody>
      </p:sp>
      <p:sp>
        <p:nvSpPr>
          <p:cNvPr id="103440" name="Text Box 16"/>
          <p:cNvSpPr txBox="1">
            <a:spLocks noChangeArrowheads="1"/>
          </p:cNvSpPr>
          <p:nvPr/>
        </p:nvSpPr>
        <p:spPr bwMode="auto">
          <a:xfrm>
            <a:off x="611188" y="2914626"/>
            <a:ext cx="3097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由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itchFamily="18" charset="0"/>
              </a:rPr>
              <a:t>贝叶斯公式</a:t>
            </a:r>
            <a:r>
              <a:rPr kumimoji="1" lang="zh-CN" altLang="en-US" sz="2800" b="1">
                <a:latin typeface="Times New Roman" pitchFamily="18" charset="0"/>
              </a:rPr>
              <a:t>，</a:t>
            </a:r>
            <a:r>
              <a:rPr kumimoji="1" lang="zh-CN" altLang="en-US" sz="32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034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4895"/>
              </p:ext>
            </p:extLst>
          </p:nvPr>
        </p:nvGraphicFramePr>
        <p:xfrm>
          <a:off x="971600" y="3356992"/>
          <a:ext cx="64198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3" name="公式" r:id="rId3" imgW="2461235" imgH="419040" progId="Equation.3">
                  <p:embed/>
                </p:oleObj>
              </mc:Choice>
              <mc:Fallback>
                <p:oleObj name="公式" r:id="rId3" imgW="2461235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64198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206645"/>
              </p:ext>
            </p:extLst>
          </p:nvPr>
        </p:nvGraphicFramePr>
        <p:xfrm>
          <a:off x="2101412" y="4561904"/>
          <a:ext cx="6935134" cy="10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4" name="Equation" r:id="rId5" imgW="2819160" imgH="419040" progId="Equation.DSMT4">
                  <p:embed/>
                </p:oleObj>
              </mc:Choice>
              <mc:Fallback>
                <p:oleObj name="Equation" r:id="rId5" imgW="281916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412" y="4561904"/>
                        <a:ext cx="6935134" cy="10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/>
      <p:bldP spid="1034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2736850" y="332656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这一讲我们介绍了</a:t>
            </a: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735138" y="1247056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4859338" y="1243881"/>
            <a:ext cx="2224087" cy="579437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贝叶斯公式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836613" y="2009056"/>
            <a:ext cx="74676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它们是加法公式和乘法公式的综合运用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同学们可通过进一步的练习去掌握它们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914400" y="3420343"/>
            <a:ext cx="769461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值得一提的是，后来的学者依据贝叶斯公式的思想发展了一整套统计推断方法，叫作“贝叶斯统计”</a:t>
            </a:r>
            <a:r>
              <a:rPr kumimoji="1" lang="en-US" altLang="zh-CN" sz="3200" b="1">
                <a:latin typeface="Times New Roman" pitchFamily="18" charset="0"/>
              </a:rPr>
              <a:t>. </a:t>
            </a:r>
            <a:r>
              <a:rPr kumimoji="1" lang="zh-CN" altLang="en-US" sz="3200" b="1">
                <a:latin typeface="Times New Roman" pitchFamily="18" charset="0"/>
              </a:rPr>
              <a:t>可见贝叶斯公式的影响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7" grpId="0" animBg="1"/>
      <p:bldP spid="116748" grpId="0" animBg="1" autoUpdateAnimBg="0"/>
      <p:bldP spid="116749" grpId="0" autoUpdateAnimBg="0"/>
      <p:bldP spid="1167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 smtClean="0"/>
              <a:t>朴素贝叶斯分类器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67744" y="3886200"/>
            <a:ext cx="5504656" cy="1752600"/>
          </a:xfrm>
        </p:spPr>
        <p:txBody>
          <a:bodyPr/>
          <a:lstStyle/>
          <a:p>
            <a:r>
              <a:rPr lang="zh-CN" altLang="en-US" dirty="0" smtClean="0"/>
              <a:t>贝叶斯在机器学习中的应用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9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1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16632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贝叶斯分类的基础是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概率推理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，就是在各种条件的存在不确定，仅知其出现概率的情况下，如何完成推理和决策任务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朴素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贝叶斯分类器是基于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假设的，即假设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样本每个特征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与其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都不相关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举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个例子，如果一种水果其具有红，圆，直径大概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英寸等特征，该水果可以被判定为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苹果、西瓜、香蕉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2453987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理论上，概率模型分类器是一个</a:t>
            </a:r>
            <a:r>
              <a:rPr lang="zh-CN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条件概率模型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429000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独立的类别变量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有若干类别，条件依赖于若干特征变量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,...,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。但问题在于如果特征数量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较大或者每个特征能取大量值时，基于概率模型列出概率表变得不现实。所以我们修改这个模型使之变得可行。 贝叶斯定理有以下式子：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7538"/>
              </p:ext>
            </p:extLst>
          </p:nvPr>
        </p:nvGraphicFramePr>
        <p:xfrm>
          <a:off x="1380927" y="5013176"/>
          <a:ext cx="5330378" cy="10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3" imgW="2260440" imgH="431640" progId="Equation.DSMT4">
                  <p:embed/>
                </p:oleObj>
              </mc:Choice>
              <mc:Fallback>
                <p:oleObj name="Equation" r:id="rId3" imgW="2260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0927" y="5013176"/>
                        <a:ext cx="5330378" cy="101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6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6632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用朴素的语言可以表达为：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67544" y="1633982"/>
            <a:ext cx="7811572" cy="143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只关心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上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式中的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部分，因为分母不依赖于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而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且特征</a:t>
            </a:r>
            <a:r>
              <a:rPr kumimoji="0" lang="en-US" altLang="zh-CN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的值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是给定的，于是分母可以认为是一个常数。这样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分子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就等价于</a:t>
            </a:r>
            <a:r>
              <a:rPr kumimoji="0" lang="zh-CN" altLang="zh-CN" sz="2800" b="0" i="0" u="sng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联合分布</a:t>
            </a: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模型。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933056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重复使用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链式法则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，可将该式写成</a:t>
            </a:r>
            <a:r>
              <a:rPr lang="zh-CN" altLang="zh-CN" sz="28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条件概率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的形式，如下所示：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91152"/>
              </p:ext>
            </p:extLst>
          </p:nvPr>
        </p:nvGraphicFramePr>
        <p:xfrm>
          <a:off x="1452204" y="700474"/>
          <a:ext cx="443200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3" imgW="1879560" imgH="393480" progId="Equation.DSMT4">
                  <p:embed/>
                </p:oleObj>
              </mc:Choice>
              <mc:Fallback>
                <p:oleObj name="Equation" r:id="rId3" imgW="1879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204" y="700474"/>
                        <a:ext cx="4432000" cy="928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128018"/>
              </p:ext>
            </p:extLst>
          </p:nvPr>
        </p:nvGraphicFramePr>
        <p:xfrm>
          <a:off x="1796129" y="3249448"/>
          <a:ext cx="5479733" cy="539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Equation" r:id="rId5" imgW="2323800" imgH="228600" progId="Equation.DSMT4">
                  <p:embed/>
                </p:oleObj>
              </mc:Choice>
              <mc:Fallback>
                <p:oleObj name="Equation" r:id="rId5" imgW="232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6129" y="3249448"/>
                        <a:ext cx="5479733" cy="539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3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9247" y="332656"/>
            <a:ext cx="38266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b="1" dirty="0" smtClean="0">
                <a:solidFill>
                  <a:srgbClr val="0000FF"/>
                </a:solidFill>
                <a:ea typeface="黑体" pitchFamily="2" charset="-122"/>
              </a:rPr>
              <a:t>Chain Rule</a:t>
            </a:r>
            <a:r>
              <a:rPr kumimoji="1"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链式规则</a:t>
            </a:r>
            <a:endParaRPr kumimoji="1"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22465"/>
              </p:ext>
            </p:extLst>
          </p:nvPr>
        </p:nvGraphicFramePr>
        <p:xfrm>
          <a:off x="388541" y="1055349"/>
          <a:ext cx="7484233" cy="111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3" imgW="3416040" imgH="507960" progId="Equation.DSMT4">
                  <p:embed/>
                </p:oleObj>
              </mc:Choice>
              <mc:Fallback>
                <p:oleObj name="Equation" r:id="rId3" imgW="3416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541" y="1055349"/>
                        <a:ext cx="7484233" cy="1112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23715"/>
              </p:ext>
            </p:extLst>
          </p:nvPr>
        </p:nvGraphicFramePr>
        <p:xfrm>
          <a:off x="107504" y="2564904"/>
          <a:ext cx="8956516" cy="2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5" imgW="4178160" imgH="1371600" progId="Equation.DSMT4">
                  <p:embed/>
                </p:oleObj>
              </mc:Choice>
              <mc:Fallback>
                <p:oleObj name="Equation" r:id="rId5" imgW="41781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504" y="2564904"/>
                        <a:ext cx="8956516" cy="296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2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420" y="116632"/>
            <a:ext cx="8120930" cy="88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现在“朴素”的</a:t>
            </a:r>
            <a:r>
              <a:rPr kumimoji="0" lang="zh-CN" altLang="zh-CN" sz="2400" b="1" i="0" u="none" strike="noStrike" cap="none" normalizeH="0" baseline="0" dirty="0" smtClean="0">
                <a:ln>
                  <a:noFill/>
                </a:ln>
                <a:solidFill>
                  <a:srgbClr val="FF820E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  <a:hlinkClick r:id="rId3" tooltip="Conditional independence（页面不存在）"/>
              </a:rPr>
              <a:t>条件独立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假设开始发挥作用:假设每个特征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对于其他特征 </a:t>
            </a:r>
            <a:r>
              <a:rPr kumimoji="0" lang="en-US" altLang="zh-CN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="0" i="1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j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 smtClean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 是条件独立的。这就意味着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628800"/>
            <a:ext cx="5585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≠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，所以联合分布模型可以表达为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4149080"/>
            <a:ext cx="779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这意味着上述假设下，类变量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的条件分布可以表达为：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5373216"/>
            <a:ext cx="815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证据因子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是一个只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等的缩放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因子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即分母部分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当特征变量的值已知时是一个常数。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55207"/>
              </p:ext>
            </p:extLst>
          </p:nvPr>
        </p:nvGraphicFramePr>
        <p:xfrm>
          <a:off x="987471" y="1032915"/>
          <a:ext cx="341383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0"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471" y="1032915"/>
                        <a:ext cx="3413837" cy="56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19490"/>
              </p:ext>
            </p:extLst>
          </p:nvPr>
        </p:nvGraphicFramePr>
        <p:xfrm>
          <a:off x="1239263" y="2215505"/>
          <a:ext cx="596265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1" name="Equation" r:id="rId6" imgW="2781000" imgH="901440" progId="Equation.DSMT4">
                  <p:embed/>
                </p:oleObj>
              </mc:Choice>
              <mc:Fallback>
                <p:oleObj name="Equation" r:id="rId6" imgW="2781000" imgH="9014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263" y="2215505"/>
                        <a:ext cx="596265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205784"/>
              </p:ext>
            </p:extLst>
          </p:nvPr>
        </p:nvGraphicFramePr>
        <p:xfrm>
          <a:off x="1756788" y="4519712"/>
          <a:ext cx="4927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2" name="Equation" r:id="rId8" imgW="2298600" imgH="431640" progId="Equation.DSMT4">
                  <p:embed/>
                </p:oleObj>
              </mc:Choice>
              <mc:Fallback>
                <p:oleObj name="Equation" r:id="rId8" imgW="22986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88" y="4519712"/>
                        <a:ext cx="49276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63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只要知道先验概率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和独立概率分布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，就可以设计出一个贝叶斯分类器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先验概率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不是一个分布函数，仅仅是一个值，它表达了样本空间中各个类的样本所占数量的比例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训练集中样本数量足够多且来自于样本空间的随机选取时，可以以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训练集中各类样本所占的比例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来估计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独立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概率分布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是以某种形式分布的概率密度函数，需要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从训练集中样本特征的分布情况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进行估计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530380" y="905109"/>
            <a:ext cx="66656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</a:rPr>
              <a:t>BS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 smtClean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i="1" dirty="0" smtClean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)+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7523" name="AutoShape 3"/>
          <p:cNvSpPr>
            <a:spLocks noChangeArrowheads="1"/>
          </p:cNvSpPr>
          <p:nvPr/>
        </p:nvSpPr>
        <p:spPr bwMode="auto">
          <a:xfrm>
            <a:off x="3059113" y="188640"/>
            <a:ext cx="2736850" cy="576263"/>
          </a:xfrm>
          <a:prstGeom prst="wedgeRectCallout">
            <a:avLst>
              <a:gd name="adj1" fmla="val -9454"/>
              <a:gd name="adj2" fmla="val 17769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sz="2800" dirty="0">
                <a:latin typeface="Times New Roman" pitchFamily="18" charset="0"/>
              </a:rPr>
              <a:t>运用加法公式得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827088" y="4149030"/>
            <a:ext cx="8001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将此例中所用的方法推广到一般的情形，就得到在概率计算中常用的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6659563" y="1421309"/>
            <a:ext cx="2232025" cy="1143000"/>
          </a:xfrm>
          <a:prstGeom prst="wedgeRoundRectCallout">
            <a:avLst>
              <a:gd name="adj1" fmla="val -96659"/>
              <a:gd name="adj2" fmla="val -50139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对每一项运</a:t>
            </a:r>
          </a:p>
          <a:p>
            <a:pPr eaLnBrk="0" hangingPunct="0"/>
            <a:r>
              <a:rPr kumimoji="1" lang="zh-CN" altLang="en-US" sz="2800">
                <a:latin typeface="Times New Roman" pitchFamily="18" charset="0"/>
              </a:rPr>
              <a:t>用乘法公式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6842"/>
              </p:ext>
            </p:extLst>
          </p:nvPr>
        </p:nvGraphicFramePr>
        <p:xfrm>
          <a:off x="1652588" y="1794781"/>
          <a:ext cx="475773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" name="公式" r:id="rId4" imgW="1684117" imgH="419040" progId="Equation.3">
                  <p:embed/>
                </p:oleObj>
              </mc:Choice>
              <mc:Fallback>
                <p:oleObj name="公式" r:id="rId4" imgW="1684117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1794781"/>
                        <a:ext cx="475773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619250" y="3140968"/>
            <a:ext cx="5178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代入数据计算得：</a:t>
            </a:r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en-US" altLang="zh-CN" sz="3200" b="1">
                <a:latin typeface="Times New Roman" pitchFamily="18" charset="0"/>
              </a:rPr>
              <a:t>)=8/15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3" grpId="0" animBg="1" autoUpdateAnimBg="0"/>
      <p:bldP spid="107524" grpId="0" autoUpdateAnimBg="0"/>
      <p:bldP spid="107525" grpId="0" animBg="1" autoUpdateAnimBg="0"/>
      <p:bldP spid="10752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950" y="836613"/>
          <a:ext cx="8928100" cy="3108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9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</a:t>
                      </a:r>
                      <a:r>
                        <a:rPr lang="en-US" altLang="zh-CN" sz="2400" dirty="0" smtClean="0"/>
                        <a:t>ID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文档中词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属于</a:t>
                      </a:r>
                      <a:r>
                        <a:rPr lang="en-US" altLang="zh-CN" sz="2400" dirty="0" smtClean="0"/>
                        <a:t>c=China</a:t>
                      </a:r>
                      <a:r>
                        <a:rPr lang="zh-CN" altLang="en-US" sz="2400" dirty="0" smtClean="0"/>
                        <a:t>类？</a:t>
                      </a:r>
                      <a:endParaRPr lang="zh-CN" altLang="en-US" sz="2400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95">
                <a:tc rowSpan="4"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训练集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Beijing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Chinese</a:t>
                      </a:r>
                      <a:r>
                        <a:rPr lang="en-US" altLang="zh-CN" sz="2400" b="1" baseline="0" dirty="0" smtClean="0"/>
                        <a:t> Shanghai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Macao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9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Tokyo Japan Chinese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52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测试集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</a:t>
                      </a:r>
                      <a:r>
                        <a:rPr lang="en-US" altLang="zh-CN" sz="2400" b="1" dirty="0" err="1" smtClean="0"/>
                        <a:t>Chinese</a:t>
                      </a: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dirty="0" err="1" smtClean="0"/>
                        <a:t>Chinese</a:t>
                      </a:r>
                      <a:r>
                        <a:rPr lang="en-US" altLang="zh-CN" sz="2400" b="1" dirty="0" smtClean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669" marB="456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092" name="标题 1"/>
          <p:cNvSpPr>
            <a:spLocks noGrp="1"/>
          </p:cNvSpPr>
          <p:nvPr>
            <p:ph type="title"/>
          </p:nvPr>
        </p:nvSpPr>
        <p:spPr>
          <a:xfrm>
            <a:off x="457200" y="95250"/>
            <a:ext cx="8229600" cy="706438"/>
          </a:xfrm>
        </p:spPr>
        <p:txBody>
          <a:bodyPr/>
          <a:lstStyle/>
          <a:p>
            <a:r>
              <a:rPr lang="zh-CN" altLang="en-US" dirty="0" smtClean="0"/>
              <a:t> 朴素贝叶斯分类示例</a:t>
            </a:r>
          </a:p>
        </p:txBody>
      </p:sp>
      <p:sp>
        <p:nvSpPr>
          <p:cNvPr id="4" name="椭圆 3"/>
          <p:cNvSpPr/>
          <p:nvPr/>
        </p:nvSpPr>
        <p:spPr>
          <a:xfrm>
            <a:off x="6732588" y="1211263"/>
            <a:ext cx="792162" cy="19304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5094" name="对象 5"/>
          <p:cNvGraphicFramePr>
            <a:graphicFrameLocks noChangeAspect="1"/>
          </p:cNvGraphicFramePr>
          <p:nvPr/>
        </p:nvGraphicFramePr>
        <p:xfrm>
          <a:off x="323850" y="4005263"/>
          <a:ext cx="1449388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4" imgW="558800" imgH="939800" progId="Equation.DSMT4">
                  <p:embed/>
                </p:oleObj>
              </mc:Choice>
              <mc:Fallback>
                <p:oleObj name="Equation" r:id="rId4" imgW="558800" imgH="939800" progId="Equation.DSMT4">
                  <p:embed/>
                  <p:pic>
                    <p:nvPicPr>
                      <p:cNvPr id="45094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05263"/>
                        <a:ext cx="1449388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2839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07950" y="115888"/>
          <a:ext cx="8928100" cy="310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5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</a:t>
                      </a:r>
                      <a:r>
                        <a:rPr lang="en-US" altLang="zh-CN" sz="2400" dirty="0" smtClean="0"/>
                        <a:t>ID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文档中词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属于</a:t>
                      </a:r>
                      <a:r>
                        <a:rPr lang="en-US" altLang="zh-CN" sz="2400" dirty="0" smtClean="0"/>
                        <a:t>c=China</a:t>
                      </a:r>
                      <a:r>
                        <a:rPr lang="zh-CN" altLang="en-US" sz="2400" dirty="0" smtClean="0"/>
                        <a:t>类？</a:t>
                      </a:r>
                      <a:endParaRPr lang="zh-CN" altLang="en-US" sz="2400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40">
                <a:tc rowSpan="4"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训练集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>
                          <a:solidFill>
                            <a:srgbClr val="0000FF"/>
                          </a:solidFill>
                        </a:rPr>
                        <a:t>Chinese Beijing</a:t>
                      </a:r>
                      <a:r>
                        <a:rPr lang="en-US" altLang="zh-CN" sz="2400" b="1" dirty="0" smtClean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2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Chinese</a:t>
                      </a:r>
                      <a:r>
                        <a:rPr lang="en-US" altLang="zh-CN" sz="2400" b="1" baseline="0" dirty="0" smtClean="0"/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Shanghai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3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</a:t>
                      </a:r>
                      <a:r>
                        <a:rPr lang="en-US" altLang="zh-CN" sz="24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Macao</a:t>
                      </a:r>
                      <a:endParaRPr lang="zh-CN" altLang="en-US" sz="2400" b="1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Yes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4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Tokyo</a:t>
                      </a: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Japan</a:t>
                      </a:r>
                      <a:r>
                        <a:rPr lang="en-US" altLang="zh-CN" sz="2400" b="1" dirty="0" smtClean="0"/>
                        <a:t> Chinese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No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212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测试集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5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Chinese </a:t>
                      </a:r>
                      <a:r>
                        <a:rPr lang="en-US" altLang="zh-CN" sz="2400" b="1" dirty="0" err="1" smtClean="0"/>
                        <a:t>Chinese</a:t>
                      </a: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dirty="0" err="1" smtClean="0"/>
                        <a:t>Chinese</a:t>
                      </a:r>
                      <a:r>
                        <a:rPr lang="en-US" altLang="zh-CN" sz="2400" b="1" dirty="0" smtClean="0"/>
                        <a:t> Tokyo Japan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 smtClean="0"/>
                        <a:t>?</a:t>
                      </a:r>
                      <a:endParaRPr lang="zh-CN" altLang="en-US" sz="2400" b="1" dirty="0"/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7140" name="对象 6"/>
          <p:cNvGraphicFramePr>
            <a:graphicFrameLocks noChangeAspect="1"/>
          </p:cNvGraphicFramePr>
          <p:nvPr/>
        </p:nvGraphicFramePr>
        <p:xfrm>
          <a:off x="107950" y="3573463"/>
          <a:ext cx="35036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4" imgW="1485900" imgH="368300" progId="Equation.DSMT4">
                  <p:embed/>
                </p:oleObj>
              </mc:Choice>
              <mc:Fallback>
                <p:oleObj name="Equation" r:id="rId4" imgW="1485900" imgH="368300" progId="Equation.DSMT4">
                  <p:embed/>
                  <p:pic>
                    <p:nvPicPr>
                      <p:cNvPr id="4714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573463"/>
                        <a:ext cx="3503613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1" name="TextBox 7"/>
          <p:cNvSpPr txBox="1">
            <a:spLocks noChangeArrowheads="1"/>
          </p:cNvSpPr>
          <p:nvPr/>
        </p:nvSpPr>
        <p:spPr bwMode="auto">
          <a:xfrm>
            <a:off x="34925" y="3213100"/>
            <a:ext cx="3973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ea typeface="MS PGothic" panose="020B0600070205080204" pitchFamily="34" charset="-128"/>
              </a:rPr>
              <a:t>Conditional probabilities:</a:t>
            </a:r>
            <a:endParaRPr lang="zh-CN" altLang="en-US">
              <a:solidFill>
                <a:schemeClr val="tx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47142" name="对象 8"/>
          <p:cNvGraphicFramePr>
            <a:graphicFrameLocks noChangeAspect="1"/>
          </p:cNvGraphicFramePr>
          <p:nvPr/>
        </p:nvGraphicFramePr>
        <p:xfrm>
          <a:off x="3705225" y="3573463"/>
          <a:ext cx="53308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6" imgW="2260600" imgH="368300" progId="Equation.DSMT4">
                  <p:embed/>
                </p:oleObj>
              </mc:Choice>
              <mc:Fallback>
                <p:oleObj name="Equation" r:id="rId6" imgW="2260600" imgH="368300" progId="Equation.DSMT4">
                  <p:embed/>
                  <p:pic>
                    <p:nvPicPr>
                      <p:cNvPr id="47142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3573463"/>
                        <a:ext cx="53308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3" name="对象 9"/>
          <p:cNvGraphicFramePr>
            <a:graphicFrameLocks noChangeAspect="1"/>
          </p:cNvGraphicFramePr>
          <p:nvPr/>
        </p:nvGraphicFramePr>
        <p:xfrm>
          <a:off x="109538" y="4292600"/>
          <a:ext cx="748665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8" imgW="3175000" imgH="368300" progId="Equation.DSMT4">
                  <p:embed/>
                </p:oleObj>
              </mc:Choice>
              <mc:Fallback>
                <p:oleObj name="Equation" r:id="rId8" imgW="3175000" imgH="368300" progId="Equation.DSMT4">
                  <p:embed/>
                  <p:pic>
                    <p:nvPicPr>
                      <p:cNvPr id="47143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292600"/>
                        <a:ext cx="748665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2260600" y="4027488"/>
            <a:ext cx="871538" cy="48101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14" name="椭圆 13"/>
          <p:cNvSpPr/>
          <p:nvPr/>
        </p:nvSpPr>
        <p:spPr>
          <a:xfrm>
            <a:off x="6221413" y="4724400"/>
            <a:ext cx="871537" cy="482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274638" indent="-274638" algn="ctr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graphicFrame>
        <p:nvGraphicFramePr>
          <p:cNvPr id="47146" name="对象 14"/>
          <p:cNvGraphicFramePr>
            <a:graphicFrameLocks noChangeAspect="1"/>
          </p:cNvGraphicFramePr>
          <p:nvPr/>
        </p:nvGraphicFramePr>
        <p:xfrm>
          <a:off x="4194175" y="2863850"/>
          <a:ext cx="31051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10" imgW="1447800" imgH="431800" progId="Equation.DSMT4">
                  <p:embed/>
                </p:oleObj>
              </mc:Choice>
              <mc:Fallback>
                <p:oleObj name="Equation" r:id="rId10" imgW="1447800" imgH="431800" progId="Equation.DSMT4">
                  <p:embed/>
                  <p:pic>
                    <p:nvPicPr>
                      <p:cNvPr id="47146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63850"/>
                        <a:ext cx="31051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7" name="对象 15"/>
          <p:cNvGraphicFramePr>
            <a:graphicFrameLocks noChangeAspect="1"/>
          </p:cNvGraphicFramePr>
          <p:nvPr/>
        </p:nvGraphicFramePr>
        <p:xfrm>
          <a:off x="169863" y="5083175"/>
          <a:ext cx="43418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12" imgW="1841500" imgH="368300" progId="Equation.DSMT4">
                  <p:embed/>
                </p:oleObj>
              </mc:Choice>
              <mc:Fallback>
                <p:oleObj name="Equation" r:id="rId12" imgW="1841500" imgH="368300" progId="Equation.DSMT4">
                  <p:embed/>
                  <p:pic>
                    <p:nvPicPr>
                      <p:cNvPr id="47147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5083175"/>
                        <a:ext cx="43418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8" name="对象 16"/>
          <p:cNvGraphicFramePr>
            <a:graphicFrameLocks noChangeAspect="1"/>
          </p:cNvGraphicFramePr>
          <p:nvPr/>
        </p:nvGraphicFramePr>
        <p:xfrm>
          <a:off x="4797425" y="5084763"/>
          <a:ext cx="4102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4" imgW="1739900" imgH="368300" progId="Equation.DSMT4">
                  <p:embed/>
                </p:oleObj>
              </mc:Choice>
              <mc:Fallback>
                <p:oleObj name="Equation" r:id="rId14" imgW="1739900" imgH="368300" progId="Equation.DSMT4">
                  <p:embed/>
                  <p:pic>
                    <p:nvPicPr>
                      <p:cNvPr id="47148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84763"/>
                        <a:ext cx="41021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9" name="Rectangle 9"/>
          <p:cNvSpPr>
            <a:spLocks noChangeArrowheads="1"/>
          </p:cNvSpPr>
          <p:nvPr/>
        </p:nvSpPr>
        <p:spPr bwMode="auto">
          <a:xfrm>
            <a:off x="34925" y="5910263"/>
            <a:ext cx="8823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700"/>
              </a:spcBef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测试文档分到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China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类，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这是因为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中起正向作用的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CHINESE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出现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次的权重高于起反向作用的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JAPAN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TOKYO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的权重之和。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53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7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39552" y="332656"/>
            <a:ext cx="3068469" cy="584775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 dirty="0" smtClean="0">
                <a:latin typeface="Times New Roman" pitchFamily="18" charset="0"/>
              </a:rPr>
              <a:t>外文书上的推导</a:t>
            </a:r>
            <a:endParaRPr kumimoji="1" lang="zh-CN" altLang="en-US" sz="32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375510"/>
              </p:ext>
            </p:extLst>
          </p:nvPr>
        </p:nvGraphicFramePr>
        <p:xfrm>
          <a:off x="323528" y="1844824"/>
          <a:ext cx="8412935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4" imgW="2349360" imgH="342720" progId="Equation.DSMT4">
                  <p:embed/>
                </p:oleObj>
              </mc:Choice>
              <mc:Fallback>
                <p:oleObj name="Equation" r:id="rId4" imgW="2349360" imgH="3427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44824"/>
                        <a:ext cx="8412935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843808" y="3068960"/>
            <a:ext cx="2232025" cy="1143000"/>
          </a:xfrm>
          <a:prstGeom prst="wedgeRoundRectCallout">
            <a:avLst>
              <a:gd name="adj1" fmla="val -11056"/>
              <a:gd name="adj2" fmla="val -92501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 smtClean="0">
                <a:latin typeface="Times New Roman" pitchFamily="18" charset="0"/>
              </a:rPr>
              <a:t>Sum rule</a:t>
            </a:r>
          </a:p>
          <a:p>
            <a:pPr eaLnBrk="0" hangingPunct="0"/>
            <a:r>
              <a:rPr kumimoji="1" lang="zh-CN" altLang="en-US" sz="2800" dirty="0" smtClean="0">
                <a:latin typeface="Times New Roman" pitchFamily="18" charset="0"/>
              </a:rPr>
              <a:t>加法公式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444208" y="3212976"/>
            <a:ext cx="2232025" cy="1143000"/>
          </a:xfrm>
          <a:prstGeom prst="wedgeRoundRectCallout">
            <a:avLst>
              <a:gd name="adj1" fmla="val -38868"/>
              <a:gd name="adj2" fmla="val -11305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kumimoji="1" lang="en-US" altLang="zh-CN" sz="2800" dirty="0" smtClean="0">
                <a:latin typeface="Times New Roman" pitchFamily="18" charset="0"/>
              </a:rPr>
              <a:t>Product rule</a:t>
            </a:r>
          </a:p>
          <a:p>
            <a:pPr eaLnBrk="0" hangingPunct="0"/>
            <a:r>
              <a:rPr kumimoji="1" lang="zh-CN" altLang="en-US" sz="2800" dirty="0" smtClean="0">
                <a:latin typeface="Times New Roman" pitchFamily="18" charset="0"/>
              </a:rPr>
              <a:t>乘法</a:t>
            </a:r>
            <a:r>
              <a:rPr kumimoji="1" lang="zh-CN" altLang="en-US" sz="2800" dirty="0">
                <a:latin typeface="Times New Roman" pitchFamily="18" charset="0"/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24683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6" grpId="0" animBg="1" autoUpdateAnimBg="0"/>
      <p:bldP spid="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764704"/>
            <a:ext cx="83058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400" dirty="0">
                <a:latin typeface="Times New Roman" pitchFamily="18" charset="0"/>
              </a:rPr>
              <a:t>　</a:t>
            </a:r>
            <a:r>
              <a:rPr kumimoji="1" lang="zh-CN" altLang="en-US" sz="3200" b="1" dirty="0">
                <a:latin typeface="Times New Roman" pitchFamily="18" charset="0"/>
              </a:rPr>
              <a:t>   设</a:t>
            </a:r>
            <a:r>
              <a:rPr kumimoji="1" lang="en-US" altLang="zh-CN" sz="3200" b="1" i="1" dirty="0">
                <a:latin typeface="Times New Roman" pitchFamily="18" charset="0"/>
              </a:rPr>
              <a:t>S</a:t>
            </a:r>
            <a:r>
              <a:rPr kumimoji="1" lang="zh-CN" altLang="en-US" sz="3200" b="1" dirty="0">
                <a:latin typeface="Times New Roman" pitchFamily="18" charset="0"/>
              </a:rPr>
              <a:t>为随机试验的样本空间，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latin typeface="Times New Roman" pitchFamily="18" charset="0"/>
              </a:rPr>
              <a:t>1</a:t>
            </a:r>
            <a:r>
              <a:rPr kumimoji="1" lang="en-US" altLang="zh-CN" sz="3200" b="1" i="1" dirty="0">
                <a:latin typeface="Times New Roman" pitchFamily="18" charset="0"/>
              </a:rPr>
              <a:t>,A</a:t>
            </a:r>
            <a:r>
              <a:rPr kumimoji="1" lang="en-US" altLang="zh-CN" sz="3200" b="1" baseline="-25000" dirty="0">
                <a:latin typeface="Times New Roman" pitchFamily="18" charset="0"/>
              </a:rPr>
              <a:t>2</a:t>
            </a:r>
            <a:r>
              <a:rPr kumimoji="1" lang="en-US" altLang="zh-CN" sz="3200" b="1" i="1" dirty="0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latin typeface="Times New Roman" pitchFamily="18" charset="0"/>
              </a:rPr>
              <a:t>是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两两互斥</a:t>
            </a:r>
            <a:r>
              <a:rPr kumimoji="1" lang="zh-CN" altLang="en-US" sz="3200" b="1" dirty="0">
                <a:latin typeface="Times New Roman" pitchFamily="18" charset="0"/>
              </a:rPr>
              <a:t>的事件，且有</a:t>
            </a:r>
            <a:r>
              <a:rPr kumimoji="1" lang="en-US" altLang="zh-CN" sz="3200" b="1" i="1" dirty="0"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latin typeface="Times New Roman" pitchFamily="18" charset="0"/>
              </a:rPr>
              <a:t>)&gt;0</a:t>
            </a:r>
            <a:r>
              <a:rPr kumimoji="1" lang="zh-CN" altLang="en-US" sz="3200" b="1" dirty="0">
                <a:latin typeface="Times New Roman" pitchFamily="18" charset="0"/>
              </a:rPr>
              <a:t>，</a:t>
            </a:r>
            <a:r>
              <a:rPr kumimoji="1" lang="en-US" altLang="zh-CN" sz="3200" b="1" i="1" dirty="0" err="1">
                <a:latin typeface="Times New Roman" pitchFamily="18" charset="0"/>
              </a:rPr>
              <a:t>i</a:t>
            </a:r>
            <a:r>
              <a:rPr kumimoji="1" lang="en-US" altLang="zh-CN" sz="3200" b="1" i="1" dirty="0">
                <a:latin typeface="Times New Roman" pitchFamily="18" charset="0"/>
              </a:rPr>
              <a:t> =</a:t>
            </a:r>
            <a:r>
              <a:rPr kumimoji="1" lang="en-US" altLang="zh-CN" sz="3200" b="1" dirty="0">
                <a:latin typeface="Times New Roman" pitchFamily="18" charset="0"/>
              </a:rPr>
              <a:t>1,2,…,</a:t>
            </a:r>
            <a:r>
              <a:rPr kumimoji="1" lang="en-US" altLang="zh-CN" sz="3200" b="1" i="1" dirty="0">
                <a:latin typeface="Times New Roman" pitchFamily="18" charset="0"/>
              </a:rPr>
              <a:t>n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39802"/>
              </p:ext>
            </p:extLst>
          </p:nvPr>
        </p:nvGraphicFramePr>
        <p:xfrm>
          <a:off x="4527550" y="4130204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130204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324322"/>
              </p:ext>
            </p:extLst>
          </p:nvPr>
        </p:nvGraphicFramePr>
        <p:xfrm>
          <a:off x="2077164" y="2910845"/>
          <a:ext cx="4734084" cy="133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2" name="Equation" r:id="rId5" imgW="1562040" imgH="431640" progId="Equation.DSMT4">
                  <p:embed/>
                </p:oleObj>
              </mc:Choice>
              <mc:Fallback>
                <p:oleObj name="Equation" r:id="rId5" imgW="156204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164" y="2910845"/>
                        <a:ext cx="4734084" cy="1330643"/>
                      </a:xfrm>
                      <a:prstGeom prst="rect">
                        <a:avLst/>
                      </a:prstGeom>
                      <a:solidFill>
                        <a:srgbClr val="00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684213" y="116632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684213" y="4573116"/>
            <a:ext cx="7915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称满足上述条件的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,A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,…,A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</a:rPr>
              <a:t>完备事件组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kumimoji="1" lang="en-US" altLang="zh-CN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256037"/>
              </p:ext>
            </p:extLst>
          </p:nvPr>
        </p:nvGraphicFramePr>
        <p:xfrm>
          <a:off x="598488" y="1845791"/>
          <a:ext cx="17002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3" name="公式" r:id="rId7" imgW="632543" imgH="419040" progId="Equation.3">
                  <p:embed/>
                </p:oleObj>
              </mc:Choice>
              <mc:Fallback>
                <p:oleObj name="公式" r:id="rId7" imgW="632543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845791"/>
                        <a:ext cx="170021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2363788" y="2060104"/>
            <a:ext cx="37068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则对任一事件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，有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55650" y="116632"/>
            <a:ext cx="9969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Verdana" pitchFamily="34" charset="0"/>
              </a:rPr>
              <a:t>证明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929771"/>
              </p:ext>
            </p:extLst>
          </p:nvPr>
        </p:nvGraphicFramePr>
        <p:xfrm>
          <a:off x="2987675" y="1627932"/>
          <a:ext cx="26241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0" name="公式" r:id="rId3" imgW="1036230" imgH="419040" progId="Equation.3">
                  <p:embed/>
                </p:oleObj>
              </mc:Choice>
              <mc:Fallback>
                <p:oleObj name="公式" r:id="rId3" imgW="103623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7932"/>
                        <a:ext cx="2624138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107313"/>
              </p:ext>
            </p:extLst>
          </p:nvPr>
        </p:nvGraphicFramePr>
        <p:xfrm>
          <a:off x="2568575" y="2851895"/>
          <a:ext cx="38417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1" name="公式" r:id="rId5" imgW="1432569" imgH="236304" progId="Equation.3">
                  <p:embed/>
                </p:oleObj>
              </mc:Choice>
              <mc:Fallback>
                <p:oleObj name="公式" r:id="rId5" imgW="1432569" imgH="2363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851895"/>
                        <a:ext cx="38417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943179"/>
              </p:ext>
            </p:extLst>
          </p:nvPr>
        </p:nvGraphicFramePr>
        <p:xfrm>
          <a:off x="573088" y="4275882"/>
          <a:ext cx="81549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2" name="Equation" r:id="rId7" imgW="3200400" imgH="431640" progId="Equation.DSMT4">
                  <p:embed/>
                </p:oleObj>
              </mc:Choice>
              <mc:Fallback>
                <p:oleObj name="Equation" r:id="rId7" imgW="320040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4275882"/>
                        <a:ext cx="81549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69697"/>
              </p:ext>
            </p:extLst>
          </p:nvPr>
        </p:nvGraphicFramePr>
        <p:xfrm>
          <a:off x="2195513" y="188070"/>
          <a:ext cx="5815012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3" name="公式" r:id="rId9" imgW="2209904" imgH="213408" progId="Equation.3">
                  <p:embed/>
                </p:oleObj>
              </mc:Choice>
              <mc:Fallback>
                <p:oleObj name="公式" r:id="rId9" imgW="2209904" imgH="21340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8070"/>
                        <a:ext cx="5815012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343381"/>
              </p:ext>
            </p:extLst>
          </p:nvPr>
        </p:nvGraphicFramePr>
        <p:xfrm>
          <a:off x="755650" y="980232"/>
          <a:ext cx="76628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34" name="公式" r:id="rId11" imgW="2941424" imgH="213408" progId="Equation.3">
                  <p:embed/>
                </p:oleObj>
              </mc:Choice>
              <mc:Fallback>
                <p:oleObj name="公式" r:id="rId11" imgW="2941424" imgH="21340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0232"/>
                        <a:ext cx="76628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AutoShape 12"/>
          <p:cNvSpPr>
            <a:spLocks noChangeArrowheads="1"/>
          </p:cNvSpPr>
          <p:nvPr/>
        </p:nvSpPr>
        <p:spPr bwMode="auto">
          <a:xfrm>
            <a:off x="1240433" y="3586908"/>
            <a:ext cx="1800225" cy="609600"/>
          </a:xfrm>
          <a:prstGeom prst="wedgeRoundRectCallout">
            <a:avLst>
              <a:gd name="adj1" fmla="val 43472"/>
              <a:gd name="adj2" fmla="val 110417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加法公式</a:t>
            </a:r>
          </a:p>
        </p:txBody>
      </p:sp>
      <p:sp>
        <p:nvSpPr>
          <p:cNvPr id="121869" name="AutoShape 13"/>
          <p:cNvSpPr>
            <a:spLocks noChangeArrowheads="1"/>
          </p:cNvSpPr>
          <p:nvPr/>
        </p:nvSpPr>
        <p:spPr bwMode="auto">
          <a:xfrm>
            <a:off x="6372225" y="3644057"/>
            <a:ext cx="1944688" cy="609600"/>
          </a:xfrm>
          <a:prstGeom prst="wedgeRoundRectCallout">
            <a:avLst>
              <a:gd name="adj1" fmla="val -67958"/>
              <a:gd name="adj2" fmla="val -82292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乘法公式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696913" y="991468"/>
            <a:ext cx="7924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</a:t>
            </a:r>
            <a:r>
              <a:rPr kumimoji="1" lang="zh-CN" altLang="en-US" sz="3200" b="1">
                <a:latin typeface="Times New Roman" pitchFamily="18" charset="0"/>
              </a:rPr>
              <a:t>某一事件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的发生有各种可能的原因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en-US" altLang="zh-CN" sz="3200" b="1" i="1">
                <a:latin typeface="Times New Roman" pitchFamily="18" charset="0"/>
              </a:rPr>
              <a:t>i</a:t>
            </a:r>
            <a:r>
              <a:rPr kumimoji="1" lang="en-US" altLang="zh-CN" sz="3200" b="1">
                <a:latin typeface="Times New Roman" pitchFamily="18" charset="0"/>
              </a:rPr>
              <a:t>=1,2,…,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，如果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是由原因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zh-CN" altLang="en-US" sz="3200" b="1">
                <a:latin typeface="Times New Roman" pitchFamily="18" charset="0"/>
              </a:rPr>
              <a:t>所引起，则</a:t>
            </a:r>
            <a:r>
              <a:rPr kumimoji="1" lang="en-US" altLang="zh-CN" sz="3200" b="1" i="1">
                <a:latin typeface="Times New Roman" pitchFamily="18" charset="0"/>
              </a:rPr>
              <a:t>B</a:t>
            </a:r>
            <a:r>
              <a:rPr kumimoji="1" lang="zh-CN" altLang="en-US" sz="3200" b="1">
                <a:latin typeface="Times New Roman" pitchFamily="18" charset="0"/>
              </a:rPr>
              <a:t>发生的概率是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53217"/>
              </p:ext>
            </p:extLst>
          </p:nvPr>
        </p:nvGraphicFramePr>
        <p:xfrm>
          <a:off x="4525963" y="3272706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3272706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68313" y="3655807"/>
            <a:ext cx="67056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每一原因都可能导致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发生，故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发生的概率是各原因引起</a:t>
            </a:r>
            <a:r>
              <a:rPr kumimoji="1" lang="en-US" altLang="zh-CN" sz="3200" b="1" i="1" dirty="0">
                <a:latin typeface="Times New Roman" pitchFamily="18" charset="0"/>
              </a:rPr>
              <a:t>B</a:t>
            </a:r>
            <a:r>
              <a:rPr kumimoji="1" lang="zh-CN" altLang="en-US" sz="3200" b="1" dirty="0">
                <a:latin typeface="Times New Roman" pitchFamily="18" charset="0"/>
              </a:rPr>
              <a:t>发生概率的总和，即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</a:rPr>
              <a:t>全概率公式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1528763" y="2877418"/>
            <a:ext cx="4121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itchFamily="18" charset="0"/>
              </a:rPr>
              <a:t>BA</a:t>
            </a:r>
            <a:r>
              <a:rPr kumimoji="1" lang="en-US" altLang="zh-CN" sz="3200" b="1" i="1" baseline="-25000" dirty="0" err="1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)=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 |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  <p:pic>
        <p:nvPicPr>
          <p:cNvPr id="105478" name="Picture 6" descr="TALK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3152056"/>
            <a:ext cx="14382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6423025" y="332656"/>
            <a:ext cx="2216150" cy="579437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39738" y="332656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我们还可以从另一个角度去理解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6" grpId="0" autoUpdateAnimBg="0"/>
      <p:bldP spid="105477" grpId="0" autoUpdateAnimBg="0"/>
      <p:bldP spid="1054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979613" y="1557338"/>
            <a:ext cx="4298950" cy="641350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600" b="1">
                <a:latin typeface="Times New Roman" pitchFamily="18" charset="0"/>
              </a:rPr>
              <a:t>全概率公式的关键：</a:t>
            </a:r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1187450" y="3429000"/>
            <a:ext cx="2951163" cy="1079500"/>
          </a:xfrm>
          <a:prstGeom prst="wedgeEllipseCallout">
            <a:avLst>
              <a:gd name="adj1" fmla="val 19769"/>
              <a:gd name="adj2" fmla="val -8161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3200" b="1">
                <a:latin typeface="Verdana" pitchFamily="34" charset="0"/>
              </a:rPr>
              <a:t>数学模型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003800" y="3357563"/>
            <a:ext cx="3097213" cy="1152525"/>
          </a:xfrm>
          <a:prstGeom prst="wedgeEllipseCallout">
            <a:avLst>
              <a:gd name="adj1" fmla="val -36620"/>
              <a:gd name="adj2" fmla="val -8719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1" lang="zh-CN" altLang="en-US" sz="3200" b="1">
                <a:latin typeface="Verdana" pitchFamily="34" charset="0"/>
              </a:rPr>
              <a:t>完备事件组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120838" grpId="0" animBg="1"/>
      <p:bldP spid="1208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51629"/>
              </p:ext>
            </p:extLst>
          </p:nvPr>
        </p:nvGraphicFramePr>
        <p:xfrm>
          <a:off x="323850" y="116632"/>
          <a:ext cx="8569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4" name="Equation" r:id="rId3" imgW="3505245" imgH="655344" progId="Equation.DSMT4">
                  <p:embed/>
                </p:oleObj>
              </mc:Choice>
              <mc:Fallback>
                <p:oleObj name="Equation" r:id="rId3" imgW="3505245" imgH="65534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6632"/>
                        <a:ext cx="8569325" cy="1600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70C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755650" y="2709416"/>
            <a:ext cx="2890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  <a:cs typeface="Times New Roman" pitchFamily="18" charset="0"/>
              </a:rPr>
              <a:t>表示产品为次品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55650" y="1988691"/>
            <a:ext cx="7458075" cy="549275"/>
            <a:chOff x="476" y="1525"/>
            <a:chExt cx="4698" cy="346"/>
          </a:xfrm>
        </p:grpSpPr>
        <p:graphicFrame>
          <p:nvGraphicFramePr>
            <p:cNvPr id="18440" name="Object 4"/>
            <p:cNvGraphicFramePr>
              <a:graphicFrameLocks noChangeAspect="1"/>
            </p:cNvGraphicFramePr>
            <p:nvPr/>
          </p:nvGraphicFramePr>
          <p:xfrm>
            <a:off x="476" y="1525"/>
            <a:ext cx="104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85" name="公式" r:id="rId5" imgW="670578" imgH="213408" progId="Equation.3">
                    <p:embed/>
                  </p:oleObj>
                </mc:Choice>
                <mc:Fallback>
                  <p:oleObj name="公式" r:id="rId5" imgW="670578" imgH="21340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525"/>
                          <a:ext cx="1043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7"/>
            <p:cNvSpPr>
              <a:spLocks noChangeArrowheads="1"/>
            </p:cNvSpPr>
            <p:nvPr/>
          </p:nvSpPr>
          <p:spPr bwMode="auto">
            <a:xfrm>
              <a:off x="1474" y="1525"/>
              <a:ext cx="37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zh-CN" altLang="en-US" sz="2800">
                  <a:latin typeface="Times New Roman" pitchFamily="18" charset="0"/>
                  <a:cs typeface="Times New Roman" pitchFamily="18" charset="0"/>
                </a:rPr>
                <a:t>分别表示产品由甲、乙、丙车间生产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5435600" y="2709416"/>
            <a:ext cx="2376488" cy="609600"/>
          </a:xfrm>
          <a:prstGeom prst="wedgeRoundRectCallout">
            <a:avLst>
              <a:gd name="adj1" fmla="val -120875"/>
              <a:gd name="adj2" fmla="val -77606"/>
              <a:gd name="adj3" fmla="val 16667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sz="2800" b="1">
                <a:latin typeface="Verdana" pitchFamily="34" charset="0"/>
              </a:rPr>
              <a:t>完备事件组</a:t>
            </a:r>
          </a:p>
        </p:txBody>
      </p:sp>
      <p:graphicFrame>
        <p:nvGraphicFramePr>
          <p:cNvPr id="1044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519928"/>
              </p:ext>
            </p:extLst>
          </p:nvPr>
        </p:nvGraphicFramePr>
        <p:xfrm>
          <a:off x="503238" y="4371528"/>
          <a:ext cx="86407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86" name="公式" r:id="rId7" imgW="3489901" imgH="441936" progId="Equation.3">
                  <p:embed/>
                </p:oleObj>
              </mc:Choice>
              <mc:Fallback>
                <p:oleObj name="公式" r:id="rId7" imgW="3489901" imgH="441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371528"/>
                        <a:ext cx="86407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827088" y="3501578"/>
            <a:ext cx="2216150" cy="579438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3200" b="1">
                <a:latin typeface="Times New Roman" pitchFamily="18" charset="0"/>
              </a:rPr>
              <a:t>全概率公式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4" grpId="0"/>
      <p:bldP spid="104457" grpId="0" animBg="1"/>
      <p:bldP spid="104459" grpId="0" animBg="1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2798</TotalTime>
  <Words>2041</Words>
  <Application>Microsoft Office PowerPoint</Application>
  <PresentationFormat>全屏显示(4:3)</PresentationFormat>
  <Paragraphs>228</Paragraphs>
  <Slides>31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MS PGothic</vt:lpstr>
      <vt:lpstr>黑体</vt:lpstr>
      <vt:lpstr>华文新魏</vt:lpstr>
      <vt:lpstr>隶书</vt:lpstr>
      <vt:lpstr>宋体</vt:lpstr>
      <vt:lpstr>Arial</vt:lpstr>
      <vt:lpstr>Calibri</vt:lpstr>
      <vt:lpstr>Times New Roman</vt:lpstr>
      <vt:lpstr>Verdana</vt:lpstr>
      <vt:lpstr>chapter1-3</vt:lpstr>
      <vt:lpstr>1_chapter1-3</vt:lpstr>
      <vt:lpstr>公式</vt:lpstr>
      <vt:lpstr>Equation</vt:lpstr>
      <vt:lpstr>§1.4  全概率公式和贝叶斯公式</vt:lpstr>
      <vt:lpstr>一. 全概率公式The Law of Total Probability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二. 贝叶斯公式Bayes’ Theorem</vt:lpstr>
      <vt:lpstr>PowerPoint 演示文稿</vt:lpstr>
      <vt:lpstr>Bayes公式的实际意义</vt:lpstr>
      <vt:lpstr>例如：肺癌计算机自动辅助诊断系统</vt:lpstr>
      <vt:lpstr>PowerPoint 演示文稿</vt:lpstr>
      <vt:lpstr>PowerPoint 演示文稿</vt:lpstr>
      <vt:lpstr>PowerPoint 演示文稿</vt:lpstr>
      <vt:lpstr>朴素贝叶斯分类器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朴素贝叶斯分类示例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bamboo</cp:lastModifiedBy>
  <cp:revision>160</cp:revision>
  <cp:lastPrinted>1601-01-01T00:00:00Z</cp:lastPrinted>
  <dcterms:created xsi:type="dcterms:W3CDTF">2006-11-14T01:15:16Z</dcterms:created>
  <dcterms:modified xsi:type="dcterms:W3CDTF">2019-09-17T23:53:00Z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